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8.xml" ContentType="application/vnd.openxmlformats-officedocument.presentationml.notesSlide+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notesSlides/notesSlide9.xml" ContentType="application/vnd.openxmlformats-officedocument.presentationml.notesSlide+xml"/>
  <Override PartName="/ppt/charts/chart6.xml" ContentType="application/vnd.openxmlformats-officedocument.drawingml.chart+xml"/>
  <Override PartName="/ppt/drawings/drawing1.xml" ContentType="application/vnd.openxmlformats-officedocument.drawingml.chartshapes+xml"/>
  <Override PartName="/ppt/notesSlides/notesSlide10.xml" ContentType="application/vnd.openxmlformats-officedocument.presentationml.notesSlide+xml"/>
  <Override PartName="/ppt/charts/chart7.xml" ContentType="application/vnd.openxmlformats-officedocument.drawingml.chart+xml"/>
  <Override PartName="/ppt/drawings/drawing2.xml" ContentType="application/vnd.openxmlformats-officedocument.drawingml.chartshapes+xml"/>
  <Override PartName="/ppt/charts/chart8.xml" ContentType="application/vnd.openxmlformats-officedocument.drawingml.chart+xml"/>
  <Override PartName="/ppt/drawings/drawing3.xml" ContentType="application/vnd.openxmlformats-officedocument.drawingml.chartshapes+xml"/>
  <Override PartName="/ppt/notesSlides/notesSlide11.xml" ContentType="application/vnd.openxmlformats-officedocument.presentationml.notesSlide+xml"/>
  <Override PartName="/ppt/charts/chart9.xml" ContentType="application/vnd.openxmlformats-officedocument.drawingml.chart+xml"/>
  <Override PartName="/ppt/drawings/drawing4.xml" ContentType="application/vnd.openxmlformats-officedocument.drawingml.chartshapes+xml"/>
  <Override PartName="/ppt/charts/chart10.xml" ContentType="application/vnd.openxmlformats-officedocument.drawingml.chart+xml"/>
  <Override PartName="/ppt/drawings/drawing5.xml" ContentType="application/vnd.openxmlformats-officedocument.drawingml.chartshapes+xml"/>
  <Override PartName="/ppt/charts/chart11.xml" ContentType="application/vnd.openxmlformats-officedocument.drawingml.chart+xml"/>
  <Override PartName="/ppt/drawings/drawing6.xml" ContentType="application/vnd.openxmlformats-officedocument.drawingml.chartshapes+xml"/>
  <Override PartName="/ppt/charts/chart12.xml" ContentType="application/vnd.openxmlformats-officedocument.drawingml.chart+xml"/>
  <Override PartName="/ppt/drawings/drawing7.xml" ContentType="application/vnd.openxmlformats-officedocument.drawingml.chartshapes+xml"/>
  <Override PartName="/ppt/notesSlides/notesSlide12.xml" ContentType="application/vnd.openxmlformats-officedocument.presentationml.notesSlide+xml"/>
  <Override PartName="/ppt/charts/chart13.xml" ContentType="application/vnd.openxmlformats-officedocument.drawingml.chart+xml"/>
  <Override PartName="/ppt/charts/chart14.xml" ContentType="application/vnd.openxmlformats-officedocument.drawingml.chart+xml"/>
  <Override PartName="/ppt/notesSlides/notesSlide13.xml" ContentType="application/vnd.openxmlformats-officedocument.presentationml.notesSlide+xml"/>
  <Override PartName="/ppt/charts/chart15.xml" ContentType="application/vnd.openxmlformats-officedocument.drawingml.chart+xml"/>
  <Override PartName="/ppt/drawings/drawing8.xml" ContentType="application/vnd.openxmlformats-officedocument.drawingml.chartshapes+xml"/>
  <Override PartName="/ppt/charts/chart16.xml" ContentType="application/vnd.openxmlformats-officedocument.drawingml.chart+xml"/>
  <Override PartName="/ppt/drawings/drawing9.xml" ContentType="application/vnd.openxmlformats-officedocument.drawingml.chartshapes+xml"/>
  <Override PartName="/ppt/notesSlides/notesSlide14.xml" ContentType="application/vnd.openxmlformats-officedocument.presentationml.notesSlide+xml"/>
  <Override PartName="/ppt/charts/chart17.xml" ContentType="application/vnd.openxmlformats-officedocument.drawingml.chart+xml"/>
  <Override PartName="/ppt/drawings/drawing10.xml" ContentType="application/vnd.openxmlformats-officedocument.drawingml.chartshape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18.xml" ContentType="application/vnd.openxmlformats-officedocument.drawingml.chart+xml"/>
  <Override PartName="/ppt/charts/chart19.xml" ContentType="application/vnd.openxmlformats-officedocument.drawingml.chart+xml"/>
  <Override PartName="/ppt/notesSlides/notesSlide17.xml" ContentType="application/vnd.openxmlformats-officedocument.presentationml.notesSlide+xml"/>
  <Override PartName="/ppt/charts/chart20.xml" ContentType="application/vnd.openxmlformats-officedocument.drawingml.chart+xml"/>
  <Override PartName="/ppt/notesSlides/notesSlide18.xml" ContentType="application/vnd.openxmlformats-officedocument.presentationml.notesSlide+xml"/>
  <Override PartName="/ppt/charts/chart21.xml" ContentType="application/vnd.openxmlformats-officedocument.drawingml.chart+xml"/>
  <Override PartName="/ppt/drawings/drawing11.xml" ContentType="application/vnd.openxmlformats-officedocument.drawingml.chartshapes+xml"/>
  <Override PartName="/ppt/charts/chart22.xml" ContentType="application/vnd.openxmlformats-officedocument.drawingml.chart+xml"/>
  <Override PartName="/ppt/charts/chart23.xml" ContentType="application/vnd.openxmlformats-officedocument.drawingml.chart+xml"/>
  <Override PartName="/ppt/drawings/drawing12.xml" ContentType="application/vnd.openxmlformats-officedocument.drawingml.chartshapes+xml"/>
  <Override PartName="/ppt/charts/chart24.xml" ContentType="application/vnd.openxmlformats-officedocument.drawingml.chart+xml"/>
  <Override PartName="/ppt/drawings/drawing13.xml" ContentType="application/vnd.openxmlformats-officedocument.drawingml.chartshapes+xml"/>
  <Override PartName="/ppt/charts/chart25.xml" ContentType="application/vnd.openxmlformats-officedocument.drawingml.chart+xml"/>
  <Override PartName="/ppt/drawings/drawing14.xml" ContentType="application/vnd.openxmlformats-officedocument.drawingml.chartshapes+xml"/>
  <Override PartName="/ppt/notesSlides/notesSlide19.xml" ContentType="application/vnd.openxmlformats-officedocument.presentationml.notesSlide+xml"/>
  <Override PartName="/ppt/charts/chart26.xml" ContentType="application/vnd.openxmlformats-officedocument.drawingml.chart+xml"/>
  <Override PartName="/ppt/drawings/drawing15.xml" ContentType="application/vnd.openxmlformats-officedocument.drawingml.chartshapes+xml"/>
  <Override PartName="/ppt/charts/chart27.xml" ContentType="application/vnd.openxmlformats-officedocument.drawingml.chart+xml"/>
  <Override PartName="/ppt/drawings/drawing16.xml" ContentType="application/vnd.openxmlformats-officedocument.drawingml.chartshapes+xml"/>
  <Override PartName="/ppt/charts/chart28.xml" ContentType="application/vnd.openxmlformats-officedocument.drawingml.chart+xml"/>
  <Override PartName="/ppt/notesSlides/notesSlide20.xml" ContentType="application/vnd.openxmlformats-officedocument.presentationml.notesSlide+xml"/>
  <Override PartName="/ppt/charts/chart29.xml" ContentType="application/vnd.openxmlformats-officedocument.drawingml.chart+xml"/>
  <Override PartName="/ppt/charts/chart30.xml" ContentType="application/vnd.openxmlformats-officedocument.drawingml.chart+xml"/>
  <Override PartName="/ppt/charts/chart31.xml" ContentType="application/vnd.openxmlformats-officedocument.drawingml.chart+xml"/>
  <Override PartName="/ppt/notesSlides/notesSlide21.xml" ContentType="application/vnd.openxmlformats-officedocument.presentationml.notesSlide+xml"/>
  <Override PartName="/ppt/charts/chart32.xml" ContentType="application/vnd.openxmlformats-officedocument.drawingml.chart+xml"/>
  <Override PartName="/ppt/drawings/drawing17.xml" ContentType="application/vnd.openxmlformats-officedocument.drawingml.chartshapes+xml"/>
  <Override PartName="/ppt/notesSlides/notesSlide22.xml" ContentType="application/vnd.openxmlformats-officedocument.presentationml.notesSlide+xml"/>
  <Override PartName="/ppt/charts/chart33.xml" ContentType="application/vnd.openxmlformats-officedocument.drawingml.chart+xml"/>
  <Override PartName="/ppt/notesSlides/notesSlide23.xml" ContentType="application/vnd.openxmlformats-officedocument.presentationml.notesSlide+xml"/>
  <Override PartName="/ppt/charts/chart34.xml" ContentType="application/vnd.openxmlformats-officedocument.drawingml.chart+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rts/chart35.xml" ContentType="application/vnd.openxmlformats-officedocument.drawingml.chart+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rts/chart36.xml" ContentType="application/vnd.openxmlformats-officedocument.drawingml.chart+xml"/>
  <Override PartName="/ppt/notesSlides/notesSlide28.xml" ContentType="application/vnd.openxmlformats-officedocument.presentationml.notesSlide+xml"/>
  <Override PartName="/ppt/charts/chart37.xml" ContentType="application/vnd.openxmlformats-officedocument.drawingml.chart+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rts/chart38.xml" ContentType="application/vnd.openxmlformats-officedocument.drawingml.chart+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rts/chart39.xml" ContentType="application/vnd.openxmlformats-officedocument.drawingml.chart+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rts/chart40.xml" ContentType="application/vnd.openxmlformats-officedocument.drawingml.chart+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charts/chart41.xml" ContentType="application/vnd.openxmlformats-officedocument.drawingml.chart+xml"/>
  <Override PartName="/ppt/notesSlides/notesSlide37.xml" ContentType="application/vnd.openxmlformats-officedocument.presentationml.notesSlide+xml"/>
  <Override PartName="/ppt/charts/chart42.xml" ContentType="application/vnd.openxmlformats-officedocument.drawingml.chart+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charts/chart43.xml" ContentType="application/vnd.openxmlformats-officedocument.drawingml.chart+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charts/chart44.xml" ContentType="application/vnd.openxmlformats-officedocument.drawingml.chart+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charts/chart45.xml" ContentType="application/vnd.openxmlformats-officedocument.drawingml.chart+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charts/chart46.xml" ContentType="application/vnd.openxmlformats-officedocument.drawingml.chart+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charts/chart47.xml" ContentType="application/vnd.openxmlformats-officedocument.drawingml.chart+xml"/>
  <Override PartName="/ppt/notesSlides/notesSlide48.xml" ContentType="application/vnd.openxmlformats-officedocument.presentationml.notesSlide+xml"/>
  <Override PartName="/ppt/charts/chart48.xml" ContentType="application/vnd.openxmlformats-officedocument.drawingml.chart+xml"/>
  <Override PartName="/ppt/notesSlides/notesSlide49.xml" ContentType="application/vnd.openxmlformats-officedocument.presentationml.notesSlide+xml"/>
  <Override PartName="/ppt/charts/chart49.xml" ContentType="application/vnd.openxmlformats-officedocument.drawingml.chart+xml"/>
  <Override PartName="/ppt/notesSlides/notesSlide50.xml" ContentType="application/vnd.openxmlformats-officedocument.presentationml.notesSlide+xml"/>
  <Override PartName="/ppt/charts/chart50.xml" ContentType="application/vnd.openxmlformats-officedocument.drawingml.chart+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charts/chart51.xml" ContentType="application/vnd.openxmlformats-officedocument.drawingml.chart+xml"/>
  <Override PartName="/ppt/charts/chart52.xml" ContentType="application/vnd.openxmlformats-officedocument.drawingml.chart+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charts/chart53.xml" ContentType="application/vnd.openxmlformats-officedocument.drawingml.chart+xml"/>
  <Override PartName="/ppt/charts/chart54.xml" ContentType="application/vnd.openxmlformats-officedocument.drawingml.chart+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charts/chart55.xml" ContentType="application/vnd.openxmlformats-officedocument.drawingml.chart+xml"/>
  <Override PartName="/ppt/charts/chart56.xml" ContentType="application/vnd.openxmlformats-officedocument.drawingml.chart+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charts/chart57.xml" ContentType="application/vnd.openxmlformats-officedocument.drawingml.chart+xml"/>
  <Override PartName="/ppt/notesSlides/notesSlide59.xml" ContentType="application/vnd.openxmlformats-officedocument.presentationml.notesSlide+xml"/>
  <Override PartName="/ppt/notesSlides/notesSlide6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6" r:id="rId1"/>
  </p:sldMasterIdLst>
  <p:notesMasterIdLst>
    <p:notesMasterId r:id="rId91"/>
  </p:notesMasterIdLst>
  <p:handoutMasterIdLst>
    <p:handoutMasterId r:id="rId92"/>
  </p:handoutMasterIdLst>
  <p:sldIdLst>
    <p:sldId id="611" r:id="rId2"/>
    <p:sldId id="808" r:id="rId3"/>
    <p:sldId id="437" r:id="rId4"/>
    <p:sldId id="438" r:id="rId5"/>
    <p:sldId id="649" r:id="rId6"/>
    <p:sldId id="442" r:id="rId7"/>
    <p:sldId id="397" r:id="rId8"/>
    <p:sldId id="396" r:id="rId9"/>
    <p:sldId id="821" r:id="rId10"/>
    <p:sldId id="737" r:id="rId11"/>
    <p:sldId id="822" r:id="rId12"/>
    <p:sldId id="823" r:id="rId13"/>
    <p:sldId id="824" r:id="rId14"/>
    <p:sldId id="825" r:id="rId15"/>
    <p:sldId id="833" r:id="rId16"/>
    <p:sldId id="834" r:id="rId17"/>
    <p:sldId id="814" r:id="rId18"/>
    <p:sldId id="815" r:id="rId19"/>
    <p:sldId id="816" r:id="rId20"/>
    <p:sldId id="817" r:id="rId21"/>
    <p:sldId id="818" r:id="rId22"/>
    <p:sldId id="819" r:id="rId23"/>
    <p:sldId id="820" r:id="rId24"/>
    <p:sldId id="826" r:id="rId25"/>
    <p:sldId id="827" r:id="rId26"/>
    <p:sldId id="842" r:id="rId27"/>
    <p:sldId id="889" r:id="rId28"/>
    <p:sldId id="890" r:id="rId29"/>
    <p:sldId id="843" r:id="rId30"/>
    <p:sldId id="835" r:id="rId31"/>
    <p:sldId id="836" r:id="rId32"/>
    <p:sldId id="891" r:id="rId33"/>
    <p:sldId id="770" r:id="rId34"/>
    <p:sldId id="837" r:id="rId35"/>
    <p:sldId id="838" r:id="rId36"/>
    <p:sldId id="839" r:id="rId37"/>
    <p:sldId id="840" r:id="rId38"/>
    <p:sldId id="841" r:id="rId39"/>
    <p:sldId id="812" r:id="rId40"/>
    <p:sldId id="813" r:id="rId41"/>
    <p:sldId id="828" r:id="rId42"/>
    <p:sldId id="829" r:id="rId43"/>
    <p:sldId id="830" r:id="rId44"/>
    <p:sldId id="849" r:id="rId45"/>
    <p:sldId id="850" r:id="rId46"/>
    <p:sldId id="851" r:id="rId47"/>
    <p:sldId id="852" r:id="rId48"/>
    <p:sldId id="853" r:id="rId49"/>
    <p:sldId id="854" r:id="rId50"/>
    <p:sldId id="855" r:id="rId51"/>
    <p:sldId id="856" r:id="rId52"/>
    <p:sldId id="857" r:id="rId53"/>
    <p:sldId id="858" r:id="rId54"/>
    <p:sldId id="859" r:id="rId55"/>
    <p:sldId id="860" r:id="rId56"/>
    <p:sldId id="887" r:id="rId57"/>
    <p:sldId id="888" r:id="rId58"/>
    <p:sldId id="861" r:id="rId59"/>
    <p:sldId id="862" r:id="rId60"/>
    <p:sldId id="844" r:id="rId61"/>
    <p:sldId id="846" r:id="rId62"/>
    <p:sldId id="847" r:id="rId63"/>
    <p:sldId id="848" r:id="rId64"/>
    <p:sldId id="863" r:id="rId65"/>
    <p:sldId id="864" r:id="rId66"/>
    <p:sldId id="866" r:id="rId67"/>
    <p:sldId id="867" r:id="rId68"/>
    <p:sldId id="870" r:id="rId69"/>
    <p:sldId id="871" r:id="rId70"/>
    <p:sldId id="872" r:id="rId71"/>
    <p:sldId id="873" r:id="rId72"/>
    <p:sldId id="874" r:id="rId73"/>
    <p:sldId id="875" r:id="rId74"/>
    <p:sldId id="876" r:id="rId75"/>
    <p:sldId id="877" r:id="rId76"/>
    <p:sldId id="878" r:id="rId77"/>
    <p:sldId id="879" r:id="rId78"/>
    <p:sldId id="880" r:id="rId79"/>
    <p:sldId id="881" r:id="rId80"/>
    <p:sldId id="882" r:id="rId81"/>
    <p:sldId id="883" r:id="rId82"/>
    <p:sldId id="884" r:id="rId83"/>
    <p:sldId id="885" r:id="rId84"/>
    <p:sldId id="868" r:id="rId85"/>
    <p:sldId id="869" r:id="rId86"/>
    <p:sldId id="809" r:id="rId87"/>
    <p:sldId id="832" r:id="rId88"/>
    <p:sldId id="811" r:id="rId89"/>
    <p:sldId id="831" r:id="rId90"/>
  </p:sldIdLst>
  <p:sldSz cx="9144000" cy="6858000" type="screen4x3"/>
  <p:notesSz cx="9926638" cy="6797675"/>
  <p:defaultTextStyle>
    <a:defPPr>
      <a:defRPr lang="ru-RU"/>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521415D9-36F7-43E2-AB2F-B90AF26B5E84}">
      <p14:sectionLst xmlns:p14="http://schemas.microsoft.com/office/powerpoint/2010/main">
        <p14:section name="Раздел по умолчанию" id="{2970262E-9062-49A0-ABFF-45BF8EA6919B}">
          <p14:sldIdLst>
            <p14:sldId id="611"/>
            <p14:sldId id="808"/>
            <p14:sldId id="437"/>
            <p14:sldId id="438"/>
            <p14:sldId id="649"/>
            <p14:sldId id="442"/>
            <p14:sldId id="397"/>
            <p14:sldId id="396"/>
            <p14:sldId id="821"/>
            <p14:sldId id="737"/>
            <p14:sldId id="822"/>
            <p14:sldId id="823"/>
            <p14:sldId id="824"/>
            <p14:sldId id="825"/>
            <p14:sldId id="833"/>
            <p14:sldId id="834"/>
            <p14:sldId id="814"/>
            <p14:sldId id="815"/>
            <p14:sldId id="816"/>
            <p14:sldId id="817"/>
            <p14:sldId id="818"/>
            <p14:sldId id="819"/>
            <p14:sldId id="820"/>
            <p14:sldId id="826"/>
            <p14:sldId id="827"/>
            <p14:sldId id="842"/>
            <p14:sldId id="889"/>
            <p14:sldId id="890"/>
            <p14:sldId id="843"/>
            <p14:sldId id="835"/>
            <p14:sldId id="836"/>
            <p14:sldId id="891"/>
            <p14:sldId id="770"/>
            <p14:sldId id="837"/>
            <p14:sldId id="838"/>
            <p14:sldId id="839"/>
            <p14:sldId id="840"/>
            <p14:sldId id="841"/>
            <p14:sldId id="812"/>
            <p14:sldId id="813"/>
            <p14:sldId id="828"/>
            <p14:sldId id="829"/>
            <p14:sldId id="830"/>
            <p14:sldId id="849"/>
            <p14:sldId id="850"/>
            <p14:sldId id="851"/>
            <p14:sldId id="852"/>
            <p14:sldId id="853"/>
            <p14:sldId id="854"/>
            <p14:sldId id="855"/>
            <p14:sldId id="856"/>
            <p14:sldId id="857"/>
            <p14:sldId id="858"/>
            <p14:sldId id="859"/>
            <p14:sldId id="860"/>
            <p14:sldId id="887"/>
            <p14:sldId id="888"/>
            <p14:sldId id="861"/>
            <p14:sldId id="862"/>
            <p14:sldId id="844"/>
            <p14:sldId id="846"/>
            <p14:sldId id="847"/>
            <p14:sldId id="848"/>
            <p14:sldId id="863"/>
            <p14:sldId id="864"/>
            <p14:sldId id="866"/>
            <p14:sldId id="867"/>
            <p14:sldId id="870"/>
            <p14:sldId id="871"/>
            <p14:sldId id="872"/>
            <p14:sldId id="873"/>
            <p14:sldId id="874"/>
            <p14:sldId id="875"/>
            <p14:sldId id="876"/>
            <p14:sldId id="877"/>
            <p14:sldId id="878"/>
            <p14:sldId id="879"/>
            <p14:sldId id="880"/>
            <p14:sldId id="881"/>
            <p14:sldId id="882"/>
            <p14:sldId id="883"/>
            <p14:sldId id="884"/>
            <p14:sldId id="885"/>
            <p14:sldId id="868"/>
            <p14:sldId id="869"/>
            <p14:sldId id="809"/>
            <p14:sldId id="832"/>
            <p14:sldId id="811"/>
            <p14:sldId id="831"/>
          </p14:sldIdLst>
        </p14:section>
        <p14:section name="Раздел без заголовка" id="{60EB5735-7ACC-4E21-98EB-55B00BEF2465}">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E1F0"/>
    <a:srgbClr val="CFC0E2"/>
    <a:srgbClr val="B196D2"/>
    <a:srgbClr val="DEF6E3"/>
    <a:srgbClr val="BBEEC5"/>
    <a:srgbClr val="8DE7A0"/>
    <a:srgbClr val="E9FCF6"/>
    <a:srgbClr val="D4FAEE"/>
    <a:srgbClr val="BBF8E6"/>
    <a:srgbClr val="EAFAE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8FB837D-C827-4EFA-A057-4D05807E0F7C}" styleName="Стиль из темы 1 - акцент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E8B1032C-EA38-4F05-BA0D-38AFFFC7BED3}" styleName="Светлый стиль 3 - акцент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21E4AEA4-8DFA-4A89-87EB-49C32662AFE0}" styleName="Средний стиль 2 - акцент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Средний стиль 2 - акцент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5DA37D80-6434-44D0-A028-1B22A696006F}" styleName="Светлый стиль 3 - акцент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579" autoAdjust="0"/>
    <p:restoredTop sz="96390" autoAdjust="0"/>
  </p:normalViewPr>
  <p:slideViewPr>
    <p:cSldViewPr>
      <p:cViewPr varScale="1">
        <p:scale>
          <a:sx n="74" d="100"/>
          <a:sy n="74" d="100"/>
        </p:scale>
        <p:origin x="-1116" y="-6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168"/>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theme" Target="theme/theme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notesMaster" Target="notesMasters/notesMaster1.xml"/><Relationship Id="rId9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handoutMaster" Target="handoutMasters/handoutMaster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10.xml.rels><?xml version="1.0" encoding="UTF-8" standalone="yes"?>
<Relationships xmlns="http://schemas.openxmlformats.org/package/2006/relationships"><Relationship Id="rId2" Type="http://schemas.openxmlformats.org/officeDocument/2006/relationships/chartUserShapes" Target="../drawings/drawing5.xml"/><Relationship Id="rId1" Type="http://schemas.openxmlformats.org/officeDocument/2006/relationships/package" Target="../embeddings/Microsoft_Excel_Worksheet10.xlsx"/></Relationships>
</file>

<file path=ppt/charts/_rels/chart11.xml.rels><?xml version="1.0" encoding="UTF-8" standalone="yes"?>
<Relationships xmlns="http://schemas.openxmlformats.org/package/2006/relationships"><Relationship Id="rId2" Type="http://schemas.openxmlformats.org/officeDocument/2006/relationships/chartUserShapes" Target="../drawings/drawing6.xml"/><Relationship Id="rId1" Type="http://schemas.openxmlformats.org/officeDocument/2006/relationships/package" Target="../embeddings/Microsoft_Excel_Worksheet11.xlsx"/></Relationships>
</file>

<file path=ppt/charts/_rels/chart12.xml.rels><?xml version="1.0" encoding="UTF-8" standalone="yes"?>
<Relationships xmlns="http://schemas.openxmlformats.org/package/2006/relationships"><Relationship Id="rId2" Type="http://schemas.openxmlformats.org/officeDocument/2006/relationships/chartUserShapes" Target="../drawings/drawing7.xml"/><Relationship Id="rId1" Type="http://schemas.openxmlformats.org/officeDocument/2006/relationships/package" Target="../embeddings/Microsoft_Excel_Worksheet12.xlsx"/></Relationships>
</file>

<file path=ppt/charts/_rels/chart13.xml.rels><?xml version="1.0" encoding="UTF-8" standalone="yes"?>
<Relationships xmlns="http://schemas.openxmlformats.org/package/2006/relationships"><Relationship Id="rId1" Type="http://schemas.openxmlformats.org/officeDocument/2006/relationships/package" Target="../embeddings/Microsoft_Excel_Worksheet13.xlsx"/></Relationships>
</file>

<file path=ppt/charts/_rels/chart14.xml.rels><?xml version="1.0" encoding="UTF-8" standalone="yes"?>
<Relationships xmlns="http://schemas.openxmlformats.org/package/2006/relationships"><Relationship Id="rId1" Type="http://schemas.openxmlformats.org/officeDocument/2006/relationships/package" Target="../embeddings/Microsoft_Excel_Worksheet14.xlsx"/></Relationships>
</file>

<file path=ppt/charts/_rels/chart15.xml.rels><?xml version="1.0" encoding="UTF-8" standalone="yes"?>
<Relationships xmlns="http://schemas.openxmlformats.org/package/2006/relationships"><Relationship Id="rId2" Type="http://schemas.openxmlformats.org/officeDocument/2006/relationships/chartUserShapes" Target="../drawings/drawing8.xml"/><Relationship Id="rId1" Type="http://schemas.openxmlformats.org/officeDocument/2006/relationships/package" Target="../embeddings/Microsoft_Excel_Worksheet15.xlsx"/></Relationships>
</file>

<file path=ppt/charts/_rels/chart16.xml.rels><?xml version="1.0" encoding="UTF-8" standalone="yes"?>
<Relationships xmlns="http://schemas.openxmlformats.org/package/2006/relationships"><Relationship Id="rId2" Type="http://schemas.openxmlformats.org/officeDocument/2006/relationships/chartUserShapes" Target="../drawings/drawing9.xml"/><Relationship Id="rId1" Type="http://schemas.openxmlformats.org/officeDocument/2006/relationships/package" Target="../embeddings/Microsoft_Excel_Worksheet16.xlsx"/></Relationships>
</file>

<file path=ppt/charts/_rels/chart17.xml.rels><?xml version="1.0" encoding="UTF-8" standalone="yes"?>
<Relationships xmlns="http://schemas.openxmlformats.org/package/2006/relationships"><Relationship Id="rId2" Type="http://schemas.openxmlformats.org/officeDocument/2006/relationships/chartUserShapes" Target="../drawings/drawing10.xml"/><Relationship Id="rId1" Type="http://schemas.openxmlformats.org/officeDocument/2006/relationships/package" Target="../embeddings/Microsoft_Excel_Worksheet17.xlsx"/></Relationships>
</file>

<file path=ppt/charts/_rels/chart18.xml.rels><?xml version="1.0" encoding="UTF-8" standalone="yes"?>
<Relationships xmlns="http://schemas.openxmlformats.org/package/2006/relationships"><Relationship Id="rId1" Type="http://schemas.openxmlformats.org/officeDocument/2006/relationships/package" Target="../embeddings/Microsoft_Excel_Worksheet18.xlsx"/></Relationships>
</file>

<file path=ppt/charts/_rels/chart19.xml.rels><?xml version="1.0" encoding="UTF-8" standalone="yes"?>
<Relationships xmlns="http://schemas.openxmlformats.org/package/2006/relationships"><Relationship Id="rId1" Type="http://schemas.openxmlformats.org/officeDocument/2006/relationships/package" Target="../embeddings/Microsoft_Excel_Worksheet19.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20.xml.rels><?xml version="1.0" encoding="UTF-8" standalone="yes"?>
<Relationships xmlns="http://schemas.openxmlformats.org/package/2006/relationships"><Relationship Id="rId1" Type="http://schemas.openxmlformats.org/officeDocument/2006/relationships/package" Target="../embeddings/Microsoft_Excel_Worksheet20.xlsx"/></Relationships>
</file>

<file path=ppt/charts/_rels/chart21.xml.rels><?xml version="1.0" encoding="UTF-8" standalone="yes"?>
<Relationships xmlns="http://schemas.openxmlformats.org/package/2006/relationships"><Relationship Id="rId2" Type="http://schemas.openxmlformats.org/officeDocument/2006/relationships/chartUserShapes" Target="../drawings/drawing11.xml"/><Relationship Id="rId1" Type="http://schemas.openxmlformats.org/officeDocument/2006/relationships/package" Target="../embeddings/Microsoft_Excel_Worksheet21.xlsx"/></Relationships>
</file>

<file path=ppt/charts/_rels/chart22.xml.rels><?xml version="1.0" encoding="UTF-8" standalone="yes"?>
<Relationships xmlns="http://schemas.openxmlformats.org/package/2006/relationships"><Relationship Id="rId1" Type="http://schemas.openxmlformats.org/officeDocument/2006/relationships/package" Target="../embeddings/Microsoft_Excel_Worksheet22.xlsx"/></Relationships>
</file>

<file path=ppt/charts/_rels/chart23.xml.rels><?xml version="1.0" encoding="UTF-8" standalone="yes"?>
<Relationships xmlns="http://schemas.openxmlformats.org/package/2006/relationships"><Relationship Id="rId2" Type="http://schemas.openxmlformats.org/officeDocument/2006/relationships/chartUserShapes" Target="../drawings/drawing12.xml"/><Relationship Id="rId1" Type="http://schemas.openxmlformats.org/officeDocument/2006/relationships/package" Target="../embeddings/Microsoft_Excel_Worksheet23.xlsx"/></Relationships>
</file>

<file path=ppt/charts/_rels/chart24.xml.rels><?xml version="1.0" encoding="UTF-8" standalone="yes"?>
<Relationships xmlns="http://schemas.openxmlformats.org/package/2006/relationships"><Relationship Id="rId2" Type="http://schemas.openxmlformats.org/officeDocument/2006/relationships/chartUserShapes" Target="../drawings/drawing13.xml"/><Relationship Id="rId1" Type="http://schemas.openxmlformats.org/officeDocument/2006/relationships/package" Target="../embeddings/Microsoft_Excel_Worksheet24.xlsx"/></Relationships>
</file>

<file path=ppt/charts/_rels/chart25.xml.rels><?xml version="1.0" encoding="UTF-8" standalone="yes"?>
<Relationships xmlns="http://schemas.openxmlformats.org/package/2006/relationships"><Relationship Id="rId2" Type="http://schemas.openxmlformats.org/officeDocument/2006/relationships/chartUserShapes" Target="../drawings/drawing14.xml"/><Relationship Id="rId1" Type="http://schemas.openxmlformats.org/officeDocument/2006/relationships/package" Target="../embeddings/Microsoft_Excel_Worksheet25.xlsx"/></Relationships>
</file>

<file path=ppt/charts/_rels/chart26.xml.rels><?xml version="1.0" encoding="UTF-8" standalone="yes"?>
<Relationships xmlns="http://schemas.openxmlformats.org/package/2006/relationships"><Relationship Id="rId2" Type="http://schemas.openxmlformats.org/officeDocument/2006/relationships/chartUserShapes" Target="../drawings/drawing15.xml"/><Relationship Id="rId1" Type="http://schemas.openxmlformats.org/officeDocument/2006/relationships/package" Target="../embeddings/Microsoft_Excel_Worksheet26.xlsx"/></Relationships>
</file>

<file path=ppt/charts/_rels/chart27.xml.rels><?xml version="1.0" encoding="UTF-8" standalone="yes"?>
<Relationships xmlns="http://schemas.openxmlformats.org/package/2006/relationships"><Relationship Id="rId2" Type="http://schemas.openxmlformats.org/officeDocument/2006/relationships/chartUserShapes" Target="../drawings/drawing16.xml"/><Relationship Id="rId1" Type="http://schemas.openxmlformats.org/officeDocument/2006/relationships/package" Target="../embeddings/Microsoft_Excel_Worksheet27.xlsx"/></Relationships>
</file>

<file path=ppt/charts/_rels/chart28.xml.rels><?xml version="1.0" encoding="UTF-8" standalone="yes"?>
<Relationships xmlns="http://schemas.openxmlformats.org/package/2006/relationships"><Relationship Id="rId1" Type="http://schemas.openxmlformats.org/officeDocument/2006/relationships/package" Target="../embeddings/Microsoft_Excel_Worksheet28.xlsx"/></Relationships>
</file>

<file path=ppt/charts/_rels/chart29.xml.rels><?xml version="1.0" encoding="UTF-8" standalone="yes"?>
<Relationships xmlns="http://schemas.openxmlformats.org/package/2006/relationships"><Relationship Id="rId1" Type="http://schemas.openxmlformats.org/officeDocument/2006/relationships/package" Target="../embeddings/Microsoft_Excel_Worksheet29.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30.xml.rels><?xml version="1.0" encoding="UTF-8" standalone="yes"?>
<Relationships xmlns="http://schemas.openxmlformats.org/package/2006/relationships"><Relationship Id="rId1" Type="http://schemas.openxmlformats.org/officeDocument/2006/relationships/package" Target="../embeddings/Microsoft_Excel_Worksheet30.xlsx"/></Relationships>
</file>

<file path=ppt/charts/_rels/chart31.xml.rels><?xml version="1.0" encoding="UTF-8" standalone="yes"?>
<Relationships xmlns="http://schemas.openxmlformats.org/package/2006/relationships"><Relationship Id="rId1" Type="http://schemas.openxmlformats.org/officeDocument/2006/relationships/package" Target="../embeddings/Microsoft_Excel_Worksheet31.xlsx"/></Relationships>
</file>

<file path=ppt/charts/_rels/chart32.xml.rels><?xml version="1.0" encoding="UTF-8" standalone="yes"?>
<Relationships xmlns="http://schemas.openxmlformats.org/package/2006/relationships"><Relationship Id="rId2" Type="http://schemas.openxmlformats.org/officeDocument/2006/relationships/chartUserShapes" Target="../drawings/drawing17.xml"/><Relationship Id="rId1" Type="http://schemas.openxmlformats.org/officeDocument/2006/relationships/package" Target="../embeddings/Microsoft_Excel_Worksheet32.xlsx"/></Relationships>
</file>

<file path=ppt/charts/_rels/chart33.xml.rels><?xml version="1.0" encoding="UTF-8" standalone="yes"?>
<Relationships xmlns="http://schemas.openxmlformats.org/package/2006/relationships"><Relationship Id="rId1" Type="http://schemas.openxmlformats.org/officeDocument/2006/relationships/package" Target="../embeddings/Microsoft_Excel_Worksheet33.xlsx"/></Relationships>
</file>

<file path=ppt/charts/_rels/chart34.xml.rels><?xml version="1.0" encoding="UTF-8" standalone="yes"?>
<Relationships xmlns="http://schemas.openxmlformats.org/package/2006/relationships"><Relationship Id="rId1" Type="http://schemas.openxmlformats.org/officeDocument/2006/relationships/package" Target="../embeddings/Microsoft_Excel_Worksheet34.xlsx"/></Relationships>
</file>

<file path=ppt/charts/_rels/chart35.xml.rels><?xml version="1.0" encoding="UTF-8" standalone="yes"?>
<Relationships xmlns="http://schemas.openxmlformats.org/package/2006/relationships"><Relationship Id="rId1" Type="http://schemas.openxmlformats.org/officeDocument/2006/relationships/package" Target="../embeddings/Microsoft_Excel_Worksheet35.xlsx"/></Relationships>
</file>

<file path=ppt/charts/_rels/chart36.xml.rels><?xml version="1.0" encoding="UTF-8" standalone="yes"?>
<Relationships xmlns="http://schemas.openxmlformats.org/package/2006/relationships"><Relationship Id="rId1" Type="http://schemas.openxmlformats.org/officeDocument/2006/relationships/package" Target="../embeddings/Microsoft_Excel_Worksheet36.xlsx"/></Relationships>
</file>

<file path=ppt/charts/_rels/chart37.xml.rels><?xml version="1.0" encoding="UTF-8" standalone="yes"?>
<Relationships xmlns="http://schemas.openxmlformats.org/package/2006/relationships"><Relationship Id="rId1" Type="http://schemas.openxmlformats.org/officeDocument/2006/relationships/package" Target="../embeddings/Microsoft_Excel_Worksheet37.xlsx"/></Relationships>
</file>

<file path=ppt/charts/_rels/chart38.xml.rels><?xml version="1.0" encoding="UTF-8" standalone="yes"?>
<Relationships xmlns="http://schemas.openxmlformats.org/package/2006/relationships"><Relationship Id="rId1" Type="http://schemas.openxmlformats.org/officeDocument/2006/relationships/package" Target="../embeddings/Microsoft_Excel_Worksheet38.xlsx"/></Relationships>
</file>

<file path=ppt/charts/_rels/chart39.xml.rels><?xml version="1.0" encoding="UTF-8" standalone="yes"?>
<Relationships xmlns="http://schemas.openxmlformats.org/package/2006/relationships"><Relationship Id="rId1" Type="http://schemas.openxmlformats.org/officeDocument/2006/relationships/package" Target="../embeddings/Microsoft_Excel_Worksheet39.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40.xml.rels><?xml version="1.0" encoding="UTF-8" standalone="yes"?>
<Relationships xmlns="http://schemas.openxmlformats.org/package/2006/relationships"><Relationship Id="rId1" Type="http://schemas.openxmlformats.org/officeDocument/2006/relationships/package" Target="../embeddings/Microsoft_Excel_Worksheet40.xlsx"/></Relationships>
</file>

<file path=ppt/charts/_rels/chart41.xml.rels><?xml version="1.0" encoding="UTF-8" standalone="yes"?>
<Relationships xmlns="http://schemas.openxmlformats.org/package/2006/relationships"><Relationship Id="rId1" Type="http://schemas.openxmlformats.org/officeDocument/2006/relationships/package" Target="../embeddings/Microsoft_Excel_Worksheet41.xlsx"/></Relationships>
</file>

<file path=ppt/charts/_rels/chart42.xml.rels><?xml version="1.0" encoding="UTF-8" standalone="yes"?>
<Relationships xmlns="http://schemas.openxmlformats.org/package/2006/relationships"><Relationship Id="rId1" Type="http://schemas.openxmlformats.org/officeDocument/2006/relationships/package" Target="../embeddings/Microsoft_Excel_Worksheet42.xlsx"/></Relationships>
</file>

<file path=ppt/charts/_rels/chart43.xml.rels><?xml version="1.0" encoding="UTF-8" standalone="yes"?>
<Relationships xmlns="http://schemas.openxmlformats.org/package/2006/relationships"><Relationship Id="rId1" Type="http://schemas.openxmlformats.org/officeDocument/2006/relationships/package" Target="../embeddings/Microsoft_Excel_Worksheet43.xlsx"/></Relationships>
</file>

<file path=ppt/charts/_rels/chart44.xml.rels><?xml version="1.0" encoding="UTF-8" standalone="yes"?>
<Relationships xmlns="http://schemas.openxmlformats.org/package/2006/relationships"><Relationship Id="rId1" Type="http://schemas.openxmlformats.org/officeDocument/2006/relationships/package" Target="../embeddings/Microsoft_Excel_Worksheet44.xlsx"/></Relationships>
</file>

<file path=ppt/charts/_rels/chart45.xml.rels><?xml version="1.0" encoding="UTF-8" standalone="yes"?>
<Relationships xmlns="http://schemas.openxmlformats.org/package/2006/relationships"><Relationship Id="rId1" Type="http://schemas.openxmlformats.org/officeDocument/2006/relationships/package" Target="../embeddings/Microsoft_Excel_Worksheet45.xlsx"/></Relationships>
</file>

<file path=ppt/charts/_rels/chart46.xml.rels><?xml version="1.0" encoding="UTF-8" standalone="yes"?>
<Relationships xmlns="http://schemas.openxmlformats.org/package/2006/relationships"><Relationship Id="rId1" Type="http://schemas.openxmlformats.org/officeDocument/2006/relationships/package" Target="../embeddings/Microsoft_Excel_Worksheet46.xlsx"/></Relationships>
</file>

<file path=ppt/charts/_rels/chart47.xml.rels><?xml version="1.0" encoding="UTF-8" standalone="yes"?>
<Relationships xmlns="http://schemas.openxmlformats.org/package/2006/relationships"><Relationship Id="rId1" Type="http://schemas.openxmlformats.org/officeDocument/2006/relationships/package" Target="../embeddings/Microsoft_Excel_Worksheet47.xlsx"/></Relationships>
</file>

<file path=ppt/charts/_rels/chart48.xml.rels><?xml version="1.0" encoding="UTF-8" standalone="yes"?>
<Relationships xmlns="http://schemas.openxmlformats.org/package/2006/relationships"><Relationship Id="rId1" Type="http://schemas.openxmlformats.org/officeDocument/2006/relationships/package" Target="../embeddings/Microsoft_Excel_Worksheet48.xlsx"/></Relationships>
</file>

<file path=ppt/charts/_rels/chart49.xml.rels><?xml version="1.0" encoding="UTF-8" standalone="yes"?>
<Relationships xmlns="http://schemas.openxmlformats.org/package/2006/relationships"><Relationship Id="rId1" Type="http://schemas.openxmlformats.org/officeDocument/2006/relationships/package" Target="../embeddings/Microsoft_Excel_Worksheet49.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50.xml.rels><?xml version="1.0" encoding="UTF-8" standalone="yes"?>
<Relationships xmlns="http://schemas.openxmlformats.org/package/2006/relationships"><Relationship Id="rId1" Type="http://schemas.openxmlformats.org/officeDocument/2006/relationships/package" Target="../embeddings/Microsoft_Excel_Worksheet50.xlsx"/></Relationships>
</file>

<file path=ppt/charts/_rels/chart51.xml.rels><?xml version="1.0" encoding="UTF-8" standalone="yes"?>
<Relationships xmlns="http://schemas.openxmlformats.org/package/2006/relationships"><Relationship Id="rId1" Type="http://schemas.openxmlformats.org/officeDocument/2006/relationships/package" Target="../embeddings/Microsoft_Excel_Worksheet51.xlsx"/></Relationships>
</file>

<file path=ppt/charts/_rels/chart52.xml.rels><?xml version="1.0" encoding="UTF-8" standalone="yes"?>
<Relationships xmlns="http://schemas.openxmlformats.org/package/2006/relationships"><Relationship Id="rId1" Type="http://schemas.openxmlformats.org/officeDocument/2006/relationships/package" Target="../embeddings/Microsoft_Excel_Worksheet52.xlsx"/></Relationships>
</file>

<file path=ppt/charts/_rels/chart53.xml.rels><?xml version="1.0" encoding="UTF-8" standalone="yes"?>
<Relationships xmlns="http://schemas.openxmlformats.org/package/2006/relationships"><Relationship Id="rId1" Type="http://schemas.openxmlformats.org/officeDocument/2006/relationships/package" Target="../embeddings/Microsoft_Excel_Worksheet53.xlsx"/></Relationships>
</file>

<file path=ppt/charts/_rels/chart54.xml.rels><?xml version="1.0" encoding="UTF-8" standalone="yes"?>
<Relationships xmlns="http://schemas.openxmlformats.org/package/2006/relationships"><Relationship Id="rId1" Type="http://schemas.openxmlformats.org/officeDocument/2006/relationships/package" Target="../embeddings/Microsoft_Excel_Worksheet54.xlsx"/></Relationships>
</file>

<file path=ppt/charts/_rels/chart55.xml.rels><?xml version="1.0" encoding="UTF-8" standalone="yes"?>
<Relationships xmlns="http://schemas.openxmlformats.org/package/2006/relationships"><Relationship Id="rId1" Type="http://schemas.openxmlformats.org/officeDocument/2006/relationships/package" Target="../embeddings/Microsoft_Excel_Worksheet55.xlsx"/></Relationships>
</file>

<file path=ppt/charts/_rels/chart56.xml.rels><?xml version="1.0" encoding="UTF-8" standalone="yes"?>
<Relationships xmlns="http://schemas.openxmlformats.org/package/2006/relationships"><Relationship Id="rId1" Type="http://schemas.openxmlformats.org/officeDocument/2006/relationships/package" Target="../embeddings/Microsoft_Excel_Worksheet56.xlsx"/></Relationships>
</file>

<file path=ppt/charts/_rels/chart57.xml.rels><?xml version="1.0" encoding="UTF-8" standalone="yes"?>
<Relationships xmlns="http://schemas.openxmlformats.org/package/2006/relationships"><Relationship Id="rId1" Type="http://schemas.openxmlformats.org/officeDocument/2006/relationships/package" Target="../embeddings/Microsoft_Excel_Worksheet57.xlsx"/></Relationships>
</file>

<file path=ppt/charts/_rels/chart6.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6.xlsx"/></Relationships>
</file>

<file path=ppt/charts/_rels/chart7.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package" Target="../embeddings/Microsoft_Excel_Worksheet7.xlsx"/></Relationships>
</file>

<file path=ppt/charts/_rels/chart8.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package" Target="../embeddings/Microsoft_Excel_Worksheet8.xlsx"/></Relationships>
</file>

<file path=ppt/charts/_rels/chart9.xml.rels><?xml version="1.0" encoding="UTF-8" standalone="yes"?>
<Relationships xmlns="http://schemas.openxmlformats.org/package/2006/relationships"><Relationship Id="rId2" Type="http://schemas.openxmlformats.org/officeDocument/2006/relationships/chartUserShapes" Target="../drawings/drawing4.xml"/><Relationship Id="rId1" Type="http://schemas.openxmlformats.org/officeDocument/2006/relationships/package" Target="../embeddings/Microsoft_Excel_Worksheet9.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clustered"/>
        <c:varyColors val="0"/>
        <c:ser>
          <c:idx val="0"/>
          <c:order val="0"/>
          <c:tx>
            <c:strRef>
              <c:f>Лист1!$B$5</c:f>
              <c:strCache>
                <c:ptCount val="1"/>
                <c:pt idx="0">
                  <c:v>план</c:v>
                </c:pt>
              </c:strCache>
            </c:strRef>
          </c:tx>
          <c:invertIfNegative val="0"/>
          <c:dLbls>
            <c:dLbl>
              <c:idx val="0"/>
              <c:layout>
                <c:manualLayout>
                  <c:x val="-3.149202097980136E-3"/>
                  <c:y val="1.2647260921955561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0"/>
                  <c:y val="3.1618152304888616E-3"/>
                </c:manualLayout>
              </c:layout>
              <c:showLegendKey val="0"/>
              <c:showVal val="1"/>
              <c:showCatName val="0"/>
              <c:showSerName val="0"/>
              <c:showPercent val="0"/>
              <c:showBubbleSize val="0"/>
            </c:dLbl>
            <c:spPr>
              <a:noFill/>
              <a:ln>
                <a:noFill/>
              </a:ln>
              <a:effectLst/>
            </c:spPr>
            <c:txPr>
              <a:bodyPr/>
              <a:lstStyle/>
              <a:p>
                <a:pPr>
                  <a:defRPr>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Лист1!$A$6:$A$10</c:f>
              <c:strCache>
                <c:ptCount val="5"/>
                <c:pt idx="0">
                  <c:v>Дефицит/профицит     </c:v>
                </c:pt>
                <c:pt idx="1">
                  <c:v>Расходы бюджета</c:v>
                </c:pt>
                <c:pt idx="2">
                  <c:v>Безвозмездные поступления</c:v>
                </c:pt>
                <c:pt idx="3">
                  <c:v>Налоговые и неналоговые доходы</c:v>
                </c:pt>
                <c:pt idx="4">
                  <c:v>Доходы бюджета</c:v>
                </c:pt>
              </c:strCache>
            </c:strRef>
          </c:cat>
          <c:val>
            <c:numRef>
              <c:f>Лист1!$B$6:$B$10</c:f>
              <c:numCache>
                <c:formatCode>#,##0</c:formatCode>
                <c:ptCount val="5"/>
                <c:pt idx="0">
                  <c:v>-176.5</c:v>
                </c:pt>
                <c:pt idx="1">
                  <c:v>57994.7</c:v>
                </c:pt>
                <c:pt idx="2">
                  <c:v>27025.200000000001</c:v>
                </c:pt>
                <c:pt idx="3">
                  <c:v>30394.6</c:v>
                </c:pt>
                <c:pt idx="4">
                  <c:v>57419.9</c:v>
                </c:pt>
              </c:numCache>
            </c:numRef>
          </c:val>
        </c:ser>
        <c:ser>
          <c:idx val="1"/>
          <c:order val="1"/>
          <c:tx>
            <c:strRef>
              <c:f>Лист1!$C$5</c:f>
              <c:strCache>
                <c:ptCount val="1"/>
                <c:pt idx="0">
                  <c:v>факт</c:v>
                </c:pt>
              </c:strCache>
            </c:strRef>
          </c:tx>
          <c:invertIfNegative val="0"/>
          <c:dLbls>
            <c:spPr>
              <a:noFill/>
              <a:ln>
                <a:noFill/>
              </a:ln>
              <a:effectLst/>
            </c:spPr>
            <c:txPr>
              <a:bodyPr/>
              <a:lstStyle/>
              <a:p>
                <a:pPr>
                  <a:defRPr>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Лист1!$A$6:$A$10</c:f>
              <c:strCache>
                <c:ptCount val="5"/>
                <c:pt idx="0">
                  <c:v>Дефицит/профицит     </c:v>
                </c:pt>
                <c:pt idx="1">
                  <c:v>Расходы бюджета</c:v>
                </c:pt>
                <c:pt idx="2">
                  <c:v>Безвозмездные поступления</c:v>
                </c:pt>
                <c:pt idx="3">
                  <c:v>Налоговые и неналоговые доходы</c:v>
                </c:pt>
                <c:pt idx="4">
                  <c:v>Доходы бюджета</c:v>
                </c:pt>
              </c:strCache>
            </c:strRef>
          </c:cat>
          <c:val>
            <c:numRef>
              <c:f>Лист1!$C$6:$C$10</c:f>
              <c:numCache>
                <c:formatCode>#,##0</c:formatCode>
                <c:ptCount val="5"/>
                <c:pt idx="0">
                  <c:v>3536.2000000000044</c:v>
                </c:pt>
                <c:pt idx="1">
                  <c:v>55183.1</c:v>
                </c:pt>
                <c:pt idx="2">
                  <c:v>28106.2</c:v>
                </c:pt>
                <c:pt idx="3">
                  <c:v>30613.200000000001</c:v>
                </c:pt>
                <c:pt idx="4">
                  <c:v>58719.3</c:v>
                </c:pt>
              </c:numCache>
            </c:numRef>
          </c:val>
        </c:ser>
        <c:dLbls>
          <c:showLegendKey val="0"/>
          <c:showVal val="0"/>
          <c:showCatName val="0"/>
          <c:showSerName val="0"/>
          <c:showPercent val="0"/>
          <c:showBubbleSize val="0"/>
        </c:dLbls>
        <c:gapWidth val="150"/>
        <c:axId val="183531008"/>
        <c:axId val="60064896"/>
      </c:barChart>
      <c:catAx>
        <c:axId val="183531008"/>
        <c:scaling>
          <c:orientation val="minMax"/>
        </c:scaling>
        <c:delete val="0"/>
        <c:axPos val="l"/>
        <c:numFmt formatCode="General" sourceLinked="0"/>
        <c:majorTickMark val="out"/>
        <c:minorTickMark val="none"/>
        <c:tickLblPos val="nextTo"/>
        <c:txPr>
          <a:bodyPr/>
          <a:lstStyle/>
          <a:p>
            <a:pPr>
              <a:defRPr>
                <a:latin typeface="Times New Roman" panose="02020603050405020304" pitchFamily="18" charset="0"/>
                <a:cs typeface="Times New Roman" panose="02020603050405020304" pitchFamily="18" charset="0"/>
              </a:defRPr>
            </a:pPr>
            <a:endParaRPr lang="ru-RU"/>
          </a:p>
        </c:txPr>
        <c:crossAx val="60064896"/>
        <c:crosses val="autoZero"/>
        <c:auto val="1"/>
        <c:lblAlgn val="ctr"/>
        <c:lblOffset val="100"/>
        <c:noMultiLvlLbl val="0"/>
      </c:catAx>
      <c:valAx>
        <c:axId val="60064896"/>
        <c:scaling>
          <c:orientation val="minMax"/>
        </c:scaling>
        <c:delete val="1"/>
        <c:axPos val="b"/>
        <c:numFmt formatCode="#,##0" sourceLinked="1"/>
        <c:majorTickMark val="out"/>
        <c:minorTickMark val="none"/>
        <c:tickLblPos val="nextTo"/>
        <c:crossAx val="183531008"/>
        <c:crosses val="autoZero"/>
        <c:crossBetween val="between"/>
      </c:valAx>
    </c:plotArea>
    <c:legend>
      <c:legendPos val="b"/>
      <c:layout/>
      <c:overlay val="0"/>
    </c:legend>
    <c:plotVisOnly val="1"/>
    <c:dispBlanksAs val="gap"/>
    <c:showDLblsOverMax val="0"/>
  </c:chart>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latin typeface="Times New Roman" panose="02020603050405020304" pitchFamily="18" charset="0"/>
                <a:cs typeface="Times New Roman" panose="02020603050405020304" pitchFamily="18" charset="0"/>
              </a:defRPr>
            </a:pPr>
            <a:r>
              <a:rPr lang="ru-RU" dirty="0" smtClean="0">
                <a:latin typeface="Times New Roman" panose="02020603050405020304" pitchFamily="18" charset="0"/>
                <a:cs typeface="Times New Roman" panose="02020603050405020304" pitchFamily="18" charset="0"/>
              </a:rPr>
              <a:t>Налог </a:t>
            </a:r>
            <a:r>
              <a:rPr lang="ru-RU" dirty="0">
                <a:latin typeface="Times New Roman" panose="02020603050405020304" pitchFamily="18" charset="0"/>
                <a:cs typeface="Times New Roman" panose="02020603050405020304" pitchFamily="18" charset="0"/>
              </a:rPr>
              <a:t>на </a:t>
            </a:r>
            <a:r>
              <a:rPr lang="ru-RU" dirty="0" smtClean="0">
                <a:latin typeface="Times New Roman" panose="02020603050405020304" pitchFamily="18" charset="0"/>
                <a:cs typeface="Times New Roman" panose="02020603050405020304" pitchFamily="18" charset="0"/>
              </a:rPr>
              <a:t>прибыль</a:t>
            </a:r>
            <a:r>
              <a:rPr lang="ru-RU" baseline="0" dirty="0" smtClean="0">
                <a:latin typeface="Times New Roman" panose="02020603050405020304" pitchFamily="18" charset="0"/>
                <a:cs typeface="Times New Roman" panose="02020603050405020304" pitchFamily="18" charset="0"/>
              </a:rPr>
              <a:t> </a:t>
            </a:r>
            <a:r>
              <a:rPr lang="ru-RU" dirty="0" smtClean="0">
                <a:latin typeface="Times New Roman" panose="02020603050405020304" pitchFamily="18" charset="0"/>
                <a:cs typeface="Times New Roman" panose="02020603050405020304" pitchFamily="18" charset="0"/>
              </a:rPr>
              <a:t>организаций</a:t>
            </a:r>
            <a:endParaRPr lang="ru-RU" dirty="0">
              <a:latin typeface="Times New Roman" panose="02020603050405020304" pitchFamily="18" charset="0"/>
              <a:cs typeface="Times New Roman" panose="02020603050405020304" pitchFamily="18" charset="0"/>
            </a:endParaRPr>
          </a:p>
        </c:rich>
      </c:tx>
      <c:layout/>
      <c:overlay val="0"/>
    </c:title>
    <c:autoTitleDeleted val="0"/>
    <c:view3D>
      <c:rotX val="5"/>
      <c:rotY val="5"/>
      <c:depthPercent val="100"/>
      <c:rAngAx val="1"/>
    </c:view3D>
    <c:floor>
      <c:thickness val="0"/>
    </c:floor>
    <c:sideWall>
      <c:thickness val="0"/>
    </c:sideWall>
    <c:backWall>
      <c:thickness val="0"/>
    </c:backWall>
    <c:plotArea>
      <c:layout/>
      <c:bar3DChart>
        <c:barDir val="col"/>
        <c:grouping val="stacked"/>
        <c:varyColors val="0"/>
        <c:ser>
          <c:idx val="0"/>
          <c:order val="0"/>
          <c:tx>
            <c:strRef>
              <c:f>Лист1!$B$1</c:f>
              <c:strCache>
                <c:ptCount val="1"/>
                <c:pt idx="0">
                  <c:v>Поступление налога на прибыль организаций</c:v>
                </c:pt>
              </c:strCache>
            </c:strRef>
          </c:tx>
          <c:spPr>
            <a:gradFill>
              <a:gsLst>
                <a:gs pos="0">
                  <a:schemeClr val="accent6">
                    <a:lumMod val="40000"/>
                    <a:lumOff val="60000"/>
                  </a:schemeClr>
                </a:gs>
                <a:gs pos="9000">
                  <a:schemeClr val="accent6">
                    <a:lumMod val="40000"/>
                    <a:lumOff val="60000"/>
                  </a:schemeClr>
                </a:gs>
                <a:gs pos="45000">
                  <a:schemeClr val="accent6">
                    <a:lumMod val="75000"/>
                  </a:schemeClr>
                </a:gs>
                <a:gs pos="100000">
                  <a:schemeClr val="accent6">
                    <a:lumMod val="50000"/>
                  </a:schemeClr>
                </a:gs>
              </a:gsLst>
              <a:lin ang="5400000" scaled="1"/>
            </a:gradFill>
          </c:spPr>
          <c:invertIfNegative val="0"/>
          <c:dLbls>
            <c:dLbl>
              <c:idx val="0"/>
              <c:layout>
                <c:manualLayout>
                  <c:x val="0"/>
                  <c:y val="-0.35577943446896704"/>
                </c:manualLayout>
              </c:layout>
              <c:showLegendKey val="0"/>
              <c:showVal val="1"/>
              <c:showCatName val="0"/>
              <c:showSerName val="0"/>
              <c:showPercent val="0"/>
              <c:showBubbleSize val="0"/>
            </c:dLbl>
            <c:dLbl>
              <c:idx val="1"/>
              <c:layout>
                <c:manualLayout>
                  <c:x val="8.6043360433603541E-3"/>
                  <c:y val="-0.34665688486719864"/>
                </c:manualLayout>
              </c:layout>
              <c:showLegendKey val="0"/>
              <c:showVal val="1"/>
              <c:showCatName val="0"/>
              <c:showSerName val="0"/>
              <c:showPercent val="0"/>
              <c:showBubbleSize val="0"/>
            </c:dLbl>
            <c:spPr>
              <a:noFill/>
              <a:ln>
                <a:noFill/>
              </a:ln>
              <a:effectLst/>
            </c:spPr>
            <c:txPr>
              <a:bodyPr/>
              <a:lstStyle/>
              <a:p>
                <a:pPr>
                  <a:defRPr b="1">
                    <a:solidFill>
                      <a:schemeClr val="tx1"/>
                    </a:solidFill>
                    <a:effectLst/>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Лист1!$A$2:$A$3</c:f>
              <c:strCache>
                <c:ptCount val="2"/>
                <c:pt idx="0">
                  <c:v>2018 год</c:v>
                </c:pt>
                <c:pt idx="1">
                  <c:v>2019 год</c:v>
                </c:pt>
              </c:strCache>
            </c:strRef>
          </c:cat>
          <c:val>
            <c:numRef>
              <c:f>Лист1!$B$2:$B$3</c:f>
              <c:numCache>
                <c:formatCode>#,##0</c:formatCode>
                <c:ptCount val="2"/>
                <c:pt idx="0">
                  <c:v>9170.8593000000001</c:v>
                </c:pt>
                <c:pt idx="1">
                  <c:v>8540.9629999999997</c:v>
                </c:pt>
              </c:numCache>
            </c:numRef>
          </c:val>
        </c:ser>
        <c:dLbls>
          <c:showLegendKey val="0"/>
          <c:showVal val="0"/>
          <c:showCatName val="0"/>
          <c:showSerName val="0"/>
          <c:showPercent val="0"/>
          <c:showBubbleSize val="0"/>
        </c:dLbls>
        <c:gapWidth val="150"/>
        <c:shape val="cylinder"/>
        <c:axId val="201221632"/>
        <c:axId val="53016192"/>
        <c:axId val="0"/>
      </c:bar3DChart>
      <c:catAx>
        <c:axId val="201221632"/>
        <c:scaling>
          <c:orientation val="minMax"/>
        </c:scaling>
        <c:delete val="0"/>
        <c:axPos val="b"/>
        <c:numFmt formatCode="General" sourceLinked="1"/>
        <c:majorTickMark val="out"/>
        <c:minorTickMark val="none"/>
        <c:tickLblPos val="nextTo"/>
        <c:txPr>
          <a:bodyPr/>
          <a:lstStyle/>
          <a:p>
            <a:pPr>
              <a:defRPr b="1">
                <a:latin typeface="Times New Roman" panose="02020603050405020304" pitchFamily="18" charset="0"/>
                <a:cs typeface="Times New Roman" panose="02020603050405020304" pitchFamily="18" charset="0"/>
              </a:defRPr>
            </a:pPr>
            <a:endParaRPr lang="ru-RU"/>
          </a:p>
        </c:txPr>
        <c:crossAx val="53016192"/>
        <c:crosses val="autoZero"/>
        <c:auto val="1"/>
        <c:lblAlgn val="ctr"/>
        <c:lblOffset val="100"/>
        <c:noMultiLvlLbl val="0"/>
      </c:catAx>
      <c:valAx>
        <c:axId val="53016192"/>
        <c:scaling>
          <c:orientation val="minMax"/>
          <c:min val="0"/>
        </c:scaling>
        <c:delete val="0"/>
        <c:axPos val="l"/>
        <c:majorGridlines/>
        <c:numFmt formatCode="#,##0" sourceLinked="1"/>
        <c:majorTickMark val="out"/>
        <c:minorTickMark val="none"/>
        <c:tickLblPos val="nextTo"/>
        <c:txPr>
          <a:bodyPr/>
          <a:lstStyle/>
          <a:p>
            <a:pPr>
              <a:defRPr>
                <a:latin typeface="Times New Roman" panose="02020603050405020304" pitchFamily="18" charset="0"/>
                <a:cs typeface="Times New Roman" panose="02020603050405020304" pitchFamily="18" charset="0"/>
              </a:defRPr>
            </a:pPr>
            <a:endParaRPr lang="ru-RU"/>
          </a:p>
        </c:txPr>
        <c:crossAx val="201221632"/>
        <c:crosses val="autoZero"/>
        <c:crossBetween val="between"/>
      </c:valAx>
      <c:spPr>
        <a:noFill/>
        <a:ln w="25390">
          <a:noFill/>
        </a:ln>
      </c:spPr>
    </c:plotArea>
    <c:plotVisOnly val="1"/>
    <c:dispBlanksAs val="gap"/>
    <c:showDLblsOverMax val="0"/>
  </c:chart>
  <c:txPr>
    <a:bodyPr/>
    <a:lstStyle/>
    <a:p>
      <a:pPr>
        <a:defRPr sz="1200">
          <a:latin typeface="TimesET" pitchFamily="2" charset="0"/>
        </a:defRPr>
      </a:pPr>
      <a:endParaRPr lang="ru-RU"/>
    </a:p>
  </c:txPr>
  <c:externalData r:id="rId1">
    <c:autoUpdate val="0"/>
  </c:externalData>
  <c:userShapes r:id="rId2"/>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txPr>
        <a:bodyPr/>
        <a:lstStyle/>
        <a:p>
          <a:pPr>
            <a:defRPr sz="1400">
              <a:latin typeface="Times New Roman" panose="02020603050405020304" pitchFamily="18" charset="0"/>
              <a:cs typeface="Times New Roman" panose="02020603050405020304" pitchFamily="18" charset="0"/>
            </a:defRPr>
          </a:pPr>
          <a:endParaRPr lang="ru-RU"/>
        </a:p>
      </c:txPr>
    </c:title>
    <c:autoTitleDeleted val="0"/>
    <c:view3D>
      <c:rotX val="5"/>
      <c:rotY val="5"/>
      <c:depthPercent val="100"/>
      <c:rAngAx val="1"/>
    </c:view3D>
    <c:floor>
      <c:thickness val="0"/>
    </c:floor>
    <c:sideWall>
      <c:thickness val="0"/>
    </c:sideWall>
    <c:backWall>
      <c:thickness val="0"/>
    </c:backWall>
    <c:plotArea>
      <c:layout/>
      <c:bar3DChart>
        <c:barDir val="col"/>
        <c:grouping val="stacked"/>
        <c:varyColors val="0"/>
        <c:ser>
          <c:idx val="0"/>
          <c:order val="0"/>
          <c:tx>
            <c:strRef>
              <c:f>Лист1!$B$1</c:f>
              <c:strCache>
                <c:ptCount val="1"/>
                <c:pt idx="0">
                  <c:v>Налог на доходы физических лиц</c:v>
                </c:pt>
              </c:strCache>
            </c:strRef>
          </c:tx>
          <c:spPr>
            <a:gradFill>
              <a:gsLst>
                <a:gs pos="0">
                  <a:srgbClr val="3399FF"/>
                </a:gs>
                <a:gs pos="81000">
                  <a:srgbClr val="1170FF"/>
                </a:gs>
                <a:gs pos="100000">
                  <a:srgbClr val="006699"/>
                </a:gs>
              </a:gsLst>
              <a:lin ang="5400000" scaled="0"/>
            </a:gradFill>
          </c:spPr>
          <c:invertIfNegative val="0"/>
          <c:dLbls>
            <c:dLbl>
              <c:idx val="0"/>
              <c:layout>
                <c:manualLayout>
                  <c:x val="0"/>
                  <c:y val="-0.35882028433622315"/>
                </c:manualLayout>
              </c:layout>
              <c:showLegendKey val="0"/>
              <c:showVal val="1"/>
              <c:showCatName val="0"/>
              <c:showSerName val="0"/>
              <c:showPercent val="0"/>
              <c:showBubbleSize val="0"/>
            </c:dLbl>
            <c:dLbl>
              <c:idx val="1"/>
              <c:layout>
                <c:manualLayout>
                  <c:x val="0"/>
                  <c:y val="-0.38922878300878444"/>
                </c:manualLayout>
              </c:layout>
              <c:showLegendKey val="0"/>
              <c:showVal val="1"/>
              <c:showCatName val="0"/>
              <c:showSerName val="0"/>
              <c:showPercent val="0"/>
              <c:showBubbleSize val="0"/>
            </c:dLbl>
            <c:spPr>
              <a:noFill/>
              <a:ln>
                <a:noFill/>
              </a:ln>
              <a:effectLst/>
            </c:spPr>
            <c:txPr>
              <a:bodyPr/>
              <a:lstStyle/>
              <a:p>
                <a:pPr>
                  <a:defRPr b="1">
                    <a:solidFill>
                      <a:schemeClr val="tx1"/>
                    </a:solidFill>
                    <a:effectLst/>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Лист1!$A$2:$A$3</c:f>
              <c:strCache>
                <c:ptCount val="2"/>
                <c:pt idx="0">
                  <c:v>2018 год</c:v>
                </c:pt>
                <c:pt idx="1">
                  <c:v>2019 год</c:v>
                </c:pt>
              </c:strCache>
            </c:strRef>
          </c:cat>
          <c:val>
            <c:numRef>
              <c:f>Лист1!$B$2:$B$3</c:f>
              <c:numCache>
                <c:formatCode>#,##0</c:formatCode>
                <c:ptCount val="2"/>
                <c:pt idx="0">
                  <c:v>9352.01630415</c:v>
                </c:pt>
                <c:pt idx="1">
                  <c:v>9868.7242000000006</c:v>
                </c:pt>
              </c:numCache>
            </c:numRef>
          </c:val>
        </c:ser>
        <c:dLbls>
          <c:showLegendKey val="0"/>
          <c:showVal val="0"/>
          <c:showCatName val="0"/>
          <c:showSerName val="0"/>
          <c:showPercent val="0"/>
          <c:showBubbleSize val="0"/>
        </c:dLbls>
        <c:gapWidth val="150"/>
        <c:shape val="cylinder"/>
        <c:axId val="201221120"/>
        <c:axId val="53017920"/>
        <c:axId val="0"/>
      </c:bar3DChart>
      <c:catAx>
        <c:axId val="201221120"/>
        <c:scaling>
          <c:orientation val="minMax"/>
        </c:scaling>
        <c:delete val="0"/>
        <c:axPos val="b"/>
        <c:numFmt formatCode="General" sourceLinked="1"/>
        <c:majorTickMark val="out"/>
        <c:minorTickMark val="none"/>
        <c:tickLblPos val="nextTo"/>
        <c:txPr>
          <a:bodyPr/>
          <a:lstStyle/>
          <a:p>
            <a:pPr>
              <a:defRPr b="1">
                <a:latin typeface="Times New Roman" panose="02020603050405020304" pitchFamily="18" charset="0"/>
                <a:cs typeface="Times New Roman" panose="02020603050405020304" pitchFamily="18" charset="0"/>
              </a:defRPr>
            </a:pPr>
            <a:endParaRPr lang="ru-RU"/>
          </a:p>
        </c:txPr>
        <c:crossAx val="53017920"/>
        <c:crosses val="autoZero"/>
        <c:auto val="1"/>
        <c:lblAlgn val="ctr"/>
        <c:lblOffset val="100"/>
        <c:noMultiLvlLbl val="0"/>
      </c:catAx>
      <c:valAx>
        <c:axId val="53017920"/>
        <c:scaling>
          <c:orientation val="minMax"/>
          <c:min val="0"/>
        </c:scaling>
        <c:delete val="0"/>
        <c:axPos val="l"/>
        <c:majorGridlines/>
        <c:numFmt formatCode="#,##0" sourceLinked="1"/>
        <c:majorTickMark val="out"/>
        <c:minorTickMark val="none"/>
        <c:tickLblPos val="nextTo"/>
        <c:txPr>
          <a:bodyPr/>
          <a:lstStyle/>
          <a:p>
            <a:pPr>
              <a:defRPr>
                <a:latin typeface="Times New Roman" panose="02020603050405020304" pitchFamily="18" charset="0"/>
                <a:cs typeface="Times New Roman" panose="02020603050405020304" pitchFamily="18" charset="0"/>
              </a:defRPr>
            </a:pPr>
            <a:endParaRPr lang="ru-RU"/>
          </a:p>
        </c:txPr>
        <c:crossAx val="201221120"/>
        <c:crosses val="autoZero"/>
        <c:crossBetween val="between"/>
      </c:valAx>
      <c:spPr>
        <a:noFill/>
        <a:ln w="25390">
          <a:noFill/>
        </a:ln>
      </c:spPr>
    </c:plotArea>
    <c:plotVisOnly val="1"/>
    <c:dispBlanksAs val="gap"/>
    <c:showDLblsOverMax val="0"/>
  </c:chart>
  <c:txPr>
    <a:bodyPr/>
    <a:lstStyle/>
    <a:p>
      <a:pPr>
        <a:defRPr sz="1200">
          <a:latin typeface="TimesET" pitchFamily="2" charset="0"/>
        </a:defRPr>
      </a:pPr>
      <a:endParaRPr lang="ru-RU"/>
    </a:p>
  </c:txPr>
  <c:externalData r:id="rId1">
    <c:autoUpdate val="0"/>
  </c:externalData>
  <c:userShapes r:id="rId2"/>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ru-RU" dirty="0" smtClean="0"/>
              <a:t>Налог, взимаемый в связи с применением УСН</a:t>
            </a:r>
            <a:endParaRPr lang="ru-RU" dirty="0"/>
          </a:p>
        </c:rich>
      </c:tx>
      <c:layout/>
      <c:overlay val="0"/>
    </c:title>
    <c:autoTitleDeleted val="0"/>
    <c:view3D>
      <c:rotX val="5"/>
      <c:rotY val="5"/>
      <c:depthPercent val="100"/>
      <c:rAngAx val="1"/>
    </c:view3D>
    <c:floor>
      <c:thickness val="0"/>
    </c:floor>
    <c:sideWall>
      <c:thickness val="0"/>
    </c:sideWall>
    <c:backWall>
      <c:thickness val="0"/>
    </c:backWall>
    <c:plotArea>
      <c:layout/>
      <c:bar3DChart>
        <c:barDir val="col"/>
        <c:grouping val="stacked"/>
        <c:varyColors val="0"/>
        <c:ser>
          <c:idx val="0"/>
          <c:order val="0"/>
          <c:tx>
            <c:strRef>
              <c:f>Лист1!$B$1</c:f>
              <c:strCache>
                <c:ptCount val="1"/>
                <c:pt idx="0">
                  <c:v>Акцизы на нефтепродукты</c:v>
                </c:pt>
              </c:strCache>
            </c:strRef>
          </c:tx>
          <c:spPr>
            <a:gradFill>
              <a:gsLst>
                <a:gs pos="0">
                  <a:srgbClr val="DDEBCF"/>
                </a:gs>
                <a:gs pos="50000">
                  <a:srgbClr val="9CB86E"/>
                </a:gs>
                <a:gs pos="100000">
                  <a:srgbClr val="156B13"/>
                </a:gs>
              </a:gsLst>
              <a:lin ang="5400000" scaled="0"/>
            </a:gradFill>
          </c:spPr>
          <c:invertIfNegative val="0"/>
          <c:dLbls>
            <c:dLbl>
              <c:idx val="0"/>
              <c:layout>
                <c:manualLayout>
                  <c:x val="4.302168021680217E-3"/>
                  <c:y val="-0.3466954022988506"/>
                </c:manualLayout>
              </c:layout>
              <c:showLegendKey val="0"/>
              <c:showVal val="1"/>
              <c:showCatName val="0"/>
              <c:showSerName val="0"/>
              <c:showPercent val="0"/>
              <c:showBubbleSize val="0"/>
            </c:dLbl>
            <c:dLbl>
              <c:idx val="1"/>
              <c:layout>
                <c:manualLayout>
                  <c:x val="1.2906504065040651E-2"/>
                  <c:y val="-0.38014846743295017"/>
                </c:manualLayout>
              </c:layout>
              <c:showLegendKey val="0"/>
              <c:showVal val="1"/>
              <c:showCatName val="0"/>
              <c:showSerName val="0"/>
              <c:showPercent val="0"/>
              <c:showBubbleSize val="0"/>
            </c:dLbl>
            <c:spPr>
              <a:noFill/>
              <a:ln>
                <a:noFill/>
              </a:ln>
              <a:effectLst/>
            </c:spPr>
            <c:txPr>
              <a:bodyPr anchor="t" anchorCtr="0"/>
              <a:lstStyle/>
              <a:p>
                <a:pPr>
                  <a:defRPr b="1"/>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Лист1!$A$2:$A$3</c:f>
              <c:strCache>
                <c:ptCount val="2"/>
                <c:pt idx="0">
                  <c:v>2018 год</c:v>
                </c:pt>
                <c:pt idx="1">
                  <c:v>2019 год</c:v>
                </c:pt>
              </c:strCache>
            </c:strRef>
          </c:cat>
          <c:val>
            <c:numRef>
              <c:f>Лист1!$B$2:$B$3</c:f>
              <c:numCache>
                <c:formatCode>#,##0</c:formatCode>
                <c:ptCount val="2"/>
                <c:pt idx="0">
                  <c:v>2371.7759000000001</c:v>
                </c:pt>
                <c:pt idx="1">
                  <c:v>2772.2822999999999</c:v>
                </c:pt>
              </c:numCache>
            </c:numRef>
          </c:val>
        </c:ser>
        <c:dLbls>
          <c:showLegendKey val="0"/>
          <c:showVal val="0"/>
          <c:showCatName val="0"/>
          <c:showSerName val="0"/>
          <c:showPercent val="0"/>
          <c:showBubbleSize val="0"/>
        </c:dLbls>
        <c:gapWidth val="150"/>
        <c:shape val="cylinder"/>
        <c:axId val="201222144"/>
        <c:axId val="201278592"/>
        <c:axId val="0"/>
      </c:bar3DChart>
      <c:catAx>
        <c:axId val="201222144"/>
        <c:scaling>
          <c:orientation val="minMax"/>
        </c:scaling>
        <c:delete val="0"/>
        <c:axPos val="b"/>
        <c:numFmt formatCode="General" sourceLinked="1"/>
        <c:majorTickMark val="out"/>
        <c:minorTickMark val="none"/>
        <c:tickLblPos val="nextTo"/>
        <c:txPr>
          <a:bodyPr/>
          <a:lstStyle/>
          <a:p>
            <a:pPr>
              <a:defRPr b="1"/>
            </a:pPr>
            <a:endParaRPr lang="ru-RU"/>
          </a:p>
        </c:txPr>
        <c:crossAx val="201278592"/>
        <c:crosses val="autoZero"/>
        <c:auto val="1"/>
        <c:lblAlgn val="ctr"/>
        <c:lblOffset val="100"/>
        <c:noMultiLvlLbl val="0"/>
      </c:catAx>
      <c:valAx>
        <c:axId val="201278592"/>
        <c:scaling>
          <c:orientation val="minMax"/>
          <c:min val="0"/>
        </c:scaling>
        <c:delete val="0"/>
        <c:axPos val="l"/>
        <c:majorGridlines/>
        <c:numFmt formatCode="#,##0" sourceLinked="1"/>
        <c:majorTickMark val="out"/>
        <c:minorTickMark val="none"/>
        <c:tickLblPos val="nextTo"/>
        <c:crossAx val="201222144"/>
        <c:crosses val="autoZero"/>
        <c:crossBetween val="between"/>
      </c:valAx>
      <c:spPr>
        <a:noFill/>
        <a:ln w="25390">
          <a:noFill/>
        </a:ln>
      </c:spPr>
    </c:plotArea>
    <c:plotVisOnly val="1"/>
    <c:dispBlanksAs val="gap"/>
    <c:showDLblsOverMax val="0"/>
  </c:chart>
  <c:txPr>
    <a:bodyPr/>
    <a:lstStyle/>
    <a:p>
      <a:pPr>
        <a:defRPr sz="1200">
          <a:latin typeface="Times New Roman" panose="02020603050405020304" pitchFamily="18" charset="0"/>
          <a:cs typeface="Times New Roman" panose="02020603050405020304" pitchFamily="18" charset="0"/>
        </a:defRPr>
      </a:pPr>
      <a:endParaRPr lang="ru-RU"/>
    </a:p>
  </c:txPr>
  <c:externalData r:id="rId1">
    <c:autoUpdate val="0"/>
  </c:externalData>
  <c:userShapes r:id="rId2"/>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1"/>
    <c:view3D>
      <c:rotX val="5"/>
      <c:rotY val="10"/>
      <c:depthPercent val="100"/>
      <c:rAngAx val="1"/>
    </c:view3D>
    <c:floor>
      <c:thickness val="0"/>
    </c:floor>
    <c:sideWall>
      <c:thickness val="0"/>
    </c:sideWall>
    <c:backWall>
      <c:thickness val="0"/>
    </c:backWall>
    <c:plotArea>
      <c:layout>
        <c:manualLayout>
          <c:layoutTarget val="inner"/>
          <c:xMode val="edge"/>
          <c:yMode val="edge"/>
          <c:x val="1.1982795562397847E-3"/>
          <c:y val="9.4985381028124233E-2"/>
          <c:w val="0.99880172044376025"/>
          <c:h val="0.72769393560643214"/>
        </c:manualLayout>
      </c:layout>
      <c:bar3DChart>
        <c:barDir val="col"/>
        <c:grouping val="stacked"/>
        <c:varyColors val="0"/>
        <c:ser>
          <c:idx val="1"/>
          <c:order val="0"/>
          <c:tx>
            <c:strRef>
              <c:f>Лист1!$A$2</c:f>
              <c:strCache>
                <c:ptCount val="1"/>
                <c:pt idx="0">
                  <c:v>Безвозмездные поступления</c:v>
                </c:pt>
              </c:strCache>
            </c:strRef>
          </c:tx>
          <c:spPr>
            <a:gradFill rotWithShape="1">
              <a:gsLst>
                <a:gs pos="0">
                  <a:schemeClr val="accent6">
                    <a:tint val="50000"/>
                    <a:satMod val="300000"/>
                  </a:schemeClr>
                </a:gs>
                <a:gs pos="35000">
                  <a:schemeClr val="accent6">
                    <a:tint val="37000"/>
                    <a:satMod val="300000"/>
                  </a:schemeClr>
                </a:gs>
                <a:gs pos="100000">
                  <a:schemeClr val="accent6">
                    <a:tint val="15000"/>
                    <a:satMod val="350000"/>
                  </a:schemeClr>
                </a:gs>
              </a:gsLst>
              <a:lin ang="16200000" scaled="1"/>
            </a:gradFill>
            <a:ln w="9525" cap="flat" cmpd="sng" algn="ctr">
              <a:solidFill>
                <a:schemeClr val="accent6">
                  <a:shade val="95000"/>
                  <a:satMod val="105000"/>
                </a:schemeClr>
              </a:solidFill>
              <a:prstDash val="solid"/>
            </a:ln>
            <a:effectLst>
              <a:outerShdw blurRad="40000" dist="20000" dir="5400000" rotWithShape="0">
                <a:srgbClr val="000000">
                  <a:alpha val="38000"/>
                </a:srgbClr>
              </a:outerShdw>
            </a:effectLst>
          </c:spPr>
          <c:invertIfNegative val="0"/>
          <c:dPt>
            <c:idx val="1"/>
            <c:invertIfNegative val="0"/>
            <c:bubble3D val="0"/>
            <c:spPr>
              <a:solidFill>
                <a:srgbClr val="00B050"/>
              </a:solidFill>
              <a:ln w="9525" cap="flat" cmpd="sng" algn="ctr">
                <a:solidFill>
                  <a:schemeClr val="accent6">
                    <a:shade val="95000"/>
                    <a:satMod val="105000"/>
                  </a:schemeClr>
                </a:solidFill>
                <a:prstDash val="solid"/>
              </a:ln>
              <a:effectLst>
                <a:outerShdw blurRad="40000" dist="20000" dir="5400000" rotWithShape="0">
                  <a:srgbClr val="000000">
                    <a:alpha val="38000"/>
                  </a:srgbClr>
                </a:outerShdw>
              </a:effectLst>
            </c:spPr>
          </c:dPt>
          <c:dLbls>
            <c:dLbl>
              <c:idx val="0"/>
              <c:layout>
                <c:manualLayout>
                  <c:x val="2.1670641857821138E-2"/>
                  <c:y val="-0.37180553512072234"/>
                </c:manualLayout>
              </c:layout>
              <c:showLegendKey val="0"/>
              <c:showVal val="1"/>
              <c:showCatName val="0"/>
              <c:showSerName val="0"/>
              <c:showPercent val="0"/>
              <c:showBubbleSize val="0"/>
            </c:dLbl>
            <c:dLbl>
              <c:idx val="1"/>
              <c:layout>
                <c:manualLayout>
                  <c:x val="2.3358671253118371E-2"/>
                  <c:y val="-0.39225221221666062"/>
                </c:manualLayout>
              </c:layout>
              <c:showLegendKey val="0"/>
              <c:showVal val="1"/>
              <c:showCatName val="0"/>
              <c:showSerName val="0"/>
              <c:showPercent val="0"/>
              <c:showBubbleSize val="0"/>
              <c:extLst>
                <c:ext xmlns:c15="http://schemas.microsoft.com/office/drawing/2012/chart" uri="{CE6537A1-D6FC-4f65-9D91-7224C49458BB}">
                  <c15:layout/>
                </c:ext>
              </c:extLst>
            </c:dLbl>
            <c:numFmt formatCode="#,##0.0" sourceLinked="0"/>
            <c:spPr>
              <a:noFill/>
              <a:ln>
                <a:noFill/>
              </a:ln>
              <a:effectLst/>
            </c:spPr>
            <c:txPr>
              <a:bodyPr/>
              <a:lstStyle/>
              <a:p>
                <a:pPr>
                  <a:defRPr b="1"/>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Лист1!$B$1:$C$1</c:f>
              <c:strCache>
                <c:ptCount val="2"/>
                <c:pt idx="0">
                  <c:v>План</c:v>
                </c:pt>
                <c:pt idx="1">
                  <c:v>Факт</c:v>
                </c:pt>
              </c:strCache>
            </c:strRef>
          </c:cat>
          <c:val>
            <c:numRef>
              <c:f>Лист1!$B$2:$C$2</c:f>
              <c:numCache>
                <c:formatCode>0.0</c:formatCode>
                <c:ptCount val="2"/>
                <c:pt idx="0">
                  <c:v>27025.2372</c:v>
                </c:pt>
                <c:pt idx="1">
                  <c:v>28106.1</c:v>
                </c:pt>
              </c:numCache>
            </c:numRef>
          </c:val>
        </c:ser>
        <c:dLbls>
          <c:showLegendKey val="0"/>
          <c:showVal val="0"/>
          <c:showCatName val="0"/>
          <c:showSerName val="0"/>
          <c:showPercent val="0"/>
          <c:showBubbleSize val="0"/>
        </c:dLbls>
        <c:gapWidth val="217"/>
        <c:gapDepth val="260"/>
        <c:shape val="cylinder"/>
        <c:axId val="201609216"/>
        <c:axId val="201280896"/>
        <c:axId val="0"/>
      </c:bar3DChart>
      <c:catAx>
        <c:axId val="201609216"/>
        <c:scaling>
          <c:orientation val="minMax"/>
        </c:scaling>
        <c:delete val="0"/>
        <c:axPos val="b"/>
        <c:numFmt formatCode="General" sourceLinked="1"/>
        <c:majorTickMark val="none"/>
        <c:minorTickMark val="none"/>
        <c:tickLblPos val="nextTo"/>
        <c:crossAx val="201280896"/>
        <c:crosses val="autoZero"/>
        <c:auto val="1"/>
        <c:lblAlgn val="ctr"/>
        <c:lblOffset val="100"/>
        <c:noMultiLvlLbl val="0"/>
      </c:catAx>
      <c:valAx>
        <c:axId val="201280896"/>
        <c:scaling>
          <c:orientation val="minMax"/>
          <c:min val="0"/>
        </c:scaling>
        <c:delete val="1"/>
        <c:axPos val="l"/>
        <c:majorGridlines/>
        <c:numFmt formatCode="0.0" sourceLinked="1"/>
        <c:majorTickMark val="none"/>
        <c:minorTickMark val="none"/>
        <c:tickLblPos val="nextTo"/>
        <c:crossAx val="201609216"/>
        <c:crosses val="autoZero"/>
        <c:crossBetween val="between"/>
      </c:valAx>
      <c:spPr>
        <a:noFill/>
        <a:ln w="25409">
          <a:noFill/>
        </a:ln>
      </c:spPr>
    </c:plotArea>
    <c:plotVisOnly val="1"/>
    <c:dispBlanksAs val="gap"/>
    <c:showDLblsOverMax val="0"/>
  </c:chart>
  <c:txPr>
    <a:bodyPr/>
    <a:lstStyle/>
    <a:p>
      <a:pPr>
        <a:defRPr sz="1809">
          <a:latin typeface="Times New Roman" panose="02020603050405020304" pitchFamily="18" charset="0"/>
          <a:cs typeface="Times New Roman" panose="02020603050405020304" pitchFamily="18" charset="0"/>
        </a:defRPr>
      </a:pPr>
      <a:endParaRPr lang="ru-RU"/>
    </a:p>
  </c:txPr>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bar3DChart>
        <c:barDir val="col"/>
        <c:grouping val="clustered"/>
        <c:varyColors val="0"/>
        <c:ser>
          <c:idx val="0"/>
          <c:order val="0"/>
          <c:tx>
            <c:strRef>
              <c:f>Лист1!$B$1</c:f>
              <c:strCache>
                <c:ptCount val="1"/>
                <c:pt idx="0">
                  <c:v>План</c:v>
                </c:pt>
              </c:strCache>
            </c:strRef>
          </c:tx>
          <c:invertIfNegative val="0"/>
          <c:dLbls>
            <c:dLbl>
              <c:idx val="0"/>
              <c:layout>
                <c:manualLayout>
                  <c:x val="-6.6975680620577818E-3"/>
                  <c:y val="-2.0508057244285519E-2"/>
                </c:manualLayout>
              </c:layout>
              <c:showLegendKey val="0"/>
              <c:showVal val="1"/>
              <c:showCatName val="0"/>
              <c:showSerName val="0"/>
              <c:showPercent val="0"/>
              <c:showBubbleSize val="0"/>
            </c:dLbl>
            <c:dLbl>
              <c:idx val="3"/>
              <c:layout>
                <c:manualLayout>
                  <c:x val="-1.7578918798051976E-7"/>
                  <c:y val="-8.2032228977142081E-3"/>
                </c:manualLayout>
              </c:layout>
              <c:showLegendKey val="0"/>
              <c:showVal val="1"/>
              <c:showCatName val="0"/>
              <c:showSerName val="0"/>
              <c:showPercent val="0"/>
              <c:showBubbleSize val="0"/>
            </c:dLbl>
            <c:txPr>
              <a:bodyPr/>
              <a:lstStyle/>
              <a:p>
                <a:pPr>
                  <a:defRPr sz="1100" b="1">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Лист1!$A$2:$A$5</c:f>
              <c:strCache>
                <c:ptCount val="4"/>
                <c:pt idx="0">
                  <c:v>Дотации</c:v>
                </c:pt>
                <c:pt idx="1">
                  <c:v>Субсидии</c:v>
                </c:pt>
                <c:pt idx="2">
                  <c:v>Субвенции</c:v>
                </c:pt>
                <c:pt idx="3">
                  <c:v>Иные межбюджетные трансферты</c:v>
                </c:pt>
              </c:strCache>
            </c:strRef>
          </c:cat>
          <c:val>
            <c:numRef>
              <c:f>Лист1!$B$2:$B$5</c:f>
              <c:numCache>
                <c:formatCode>#,##0</c:formatCode>
                <c:ptCount val="4"/>
                <c:pt idx="0">
                  <c:v>13036.481299999999</c:v>
                </c:pt>
                <c:pt idx="1">
                  <c:v>6427.2969000000003</c:v>
                </c:pt>
                <c:pt idx="2">
                  <c:v>2392.4753000000001</c:v>
                </c:pt>
                <c:pt idx="3">
                  <c:v>3632.8265000000001</c:v>
                </c:pt>
              </c:numCache>
            </c:numRef>
          </c:val>
        </c:ser>
        <c:ser>
          <c:idx val="1"/>
          <c:order val="1"/>
          <c:tx>
            <c:strRef>
              <c:f>Лист1!$C$1</c:f>
              <c:strCache>
                <c:ptCount val="1"/>
                <c:pt idx="0">
                  <c:v>Факт</c:v>
                </c:pt>
              </c:strCache>
            </c:strRef>
          </c:tx>
          <c:invertIfNegative val="0"/>
          <c:dLbls>
            <c:dLbl>
              <c:idx val="0"/>
              <c:layout>
                <c:manualLayout>
                  <c:x val="4.9115499121757215E-2"/>
                  <c:y val="-2.0508380205816922E-2"/>
                </c:manualLayout>
              </c:layout>
              <c:showLegendKey val="0"/>
              <c:showVal val="1"/>
              <c:showCatName val="0"/>
              <c:showSerName val="0"/>
              <c:showPercent val="0"/>
              <c:showBubbleSize val="0"/>
            </c:dLbl>
            <c:dLbl>
              <c:idx val="1"/>
              <c:layout>
                <c:manualLayout>
                  <c:x val="2.0092704186173406E-2"/>
                  <c:y val="-4.1016114488571041E-3"/>
                </c:manualLayout>
              </c:layout>
              <c:showLegendKey val="0"/>
              <c:showVal val="1"/>
              <c:showCatName val="0"/>
              <c:showSerName val="0"/>
              <c:showPercent val="0"/>
              <c:showBubbleSize val="0"/>
            </c:dLbl>
            <c:dLbl>
              <c:idx val="2"/>
              <c:layout>
                <c:manualLayout>
                  <c:x val="2.902279493558373E-2"/>
                  <c:y val="-4.1016114488571041E-3"/>
                </c:manualLayout>
              </c:layout>
              <c:showLegendKey val="0"/>
              <c:showVal val="1"/>
              <c:showCatName val="0"/>
              <c:showSerName val="0"/>
              <c:showPercent val="0"/>
              <c:showBubbleSize val="0"/>
            </c:dLbl>
            <c:dLbl>
              <c:idx val="3"/>
              <c:layout>
                <c:manualLayout>
                  <c:x val="3.1255317622936409E-2"/>
                  <c:y val="-8.2032228977142081E-3"/>
                </c:manualLayout>
              </c:layout>
              <c:showLegendKey val="0"/>
              <c:showVal val="1"/>
              <c:showCatName val="0"/>
              <c:showSerName val="0"/>
              <c:showPercent val="0"/>
              <c:showBubbleSize val="0"/>
            </c:dLbl>
            <c:txPr>
              <a:bodyPr/>
              <a:lstStyle/>
              <a:p>
                <a:pPr>
                  <a:defRPr sz="1100" b="1">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Лист1!$A$2:$A$5</c:f>
              <c:strCache>
                <c:ptCount val="4"/>
                <c:pt idx="0">
                  <c:v>Дотации</c:v>
                </c:pt>
                <c:pt idx="1">
                  <c:v>Субсидии</c:v>
                </c:pt>
                <c:pt idx="2">
                  <c:v>Субвенции</c:v>
                </c:pt>
                <c:pt idx="3">
                  <c:v>Иные межбюджетные трансферты</c:v>
                </c:pt>
              </c:strCache>
            </c:strRef>
          </c:cat>
          <c:val>
            <c:numRef>
              <c:f>Лист1!$C$2:$C$5</c:f>
              <c:numCache>
                <c:formatCode>#,##0</c:formatCode>
                <c:ptCount val="4"/>
                <c:pt idx="0">
                  <c:v>13036.481299999999</c:v>
                </c:pt>
                <c:pt idx="1">
                  <c:v>6396.3735999999999</c:v>
                </c:pt>
                <c:pt idx="2">
                  <c:v>2408.5715</c:v>
                </c:pt>
                <c:pt idx="3">
                  <c:v>3262.5315000000001</c:v>
                </c:pt>
              </c:numCache>
            </c:numRef>
          </c:val>
        </c:ser>
        <c:dLbls>
          <c:showLegendKey val="0"/>
          <c:showVal val="0"/>
          <c:showCatName val="0"/>
          <c:showSerName val="0"/>
          <c:showPercent val="0"/>
          <c:showBubbleSize val="0"/>
        </c:dLbls>
        <c:gapWidth val="150"/>
        <c:shape val="box"/>
        <c:axId val="16471040"/>
        <c:axId val="201282624"/>
        <c:axId val="0"/>
      </c:bar3DChart>
      <c:catAx>
        <c:axId val="16471040"/>
        <c:scaling>
          <c:orientation val="minMax"/>
        </c:scaling>
        <c:delete val="0"/>
        <c:axPos val="b"/>
        <c:majorTickMark val="out"/>
        <c:minorTickMark val="none"/>
        <c:tickLblPos val="nextTo"/>
        <c:txPr>
          <a:bodyPr/>
          <a:lstStyle/>
          <a:p>
            <a:pPr>
              <a:defRPr b="1">
                <a:latin typeface="Times New Roman" panose="02020603050405020304" pitchFamily="18" charset="0"/>
                <a:cs typeface="Times New Roman" panose="02020603050405020304" pitchFamily="18" charset="0"/>
              </a:defRPr>
            </a:pPr>
            <a:endParaRPr lang="ru-RU"/>
          </a:p>
        </c:txPr>
        <c:crossAx val="201282624"/>
        <c:crosses val="autoZero"/>
        <c:auto val="1"/>
        <c:lblAlgn val="ctr"/>
        <c:lblOffset val="100"/>
        <c:noMultiLvlLbl val="0"/>
      </c:catAx>
      <c:valAx>
        <c:axId val="201282624"/>
        <c:scaling>
          <c:orientation val="minMax"/>
        </c:scaling>
        <c:delete val="0"/>
        <c:axPos val="l"/>
        <c:majorGridlines/>
        <c:numFmt formatCode="#,##0" sourceLinked="1"/>
        <c:majorTickMark val="out"/>
        <c:minorTickMark val="none"/>
        <c:tickLblPos val="nextTo"/>
        <c:txPr>
          <a:bodyPr/>
          <a:lstStyle/>
          <a:p>
            <a:pPr>
              <a:defRPr>
                <a:latin typeface="Times New Roman" panose="02020603050405020304" pitchFamily="18" charset="0"/>
                <a:cs typeface="Times New Roman" panose="02020603050405020304" pitchFamily="18" charset="0"/>
              </a:defRPr>
            </a:pPr>
            <a:endParaRPr lang="ru-RU"/>
          </a:p>
        </c:txPr>
        <c:crossAx val="16471040"/>
        <c:crosses val="autoZero"/>
        <c:crossBetween val="between"/>
      </c:valAx>
    </c:plotArea>
    <c:legend>
      <c:legendPos val="r"/>
      <c:layout/>
      <c:overlay val="0"/>
    </c:legend>
    <c:plotVisOnly val="1"/>
    <c:dispBlanksAs val="gap"/>
    <c:showDLblsOverMax val="0"/>
  </c:chart>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9.4877628456108004E-2"/>
          <c:y val="0.15096743786144304"/>
          <c:w val="0.86740056898377582"/>
          <c:h val="0.55275651556690319"/>
        </c:manualLayout>
      </c:layout>
      <c:barChart>
        <c:barDir val="col"/>
        <c:grouping val="clustered"/>
        <c:varyColors val="0"/>
        <c:ser>
          <c:idx val="1"/>
          <c:order val="0"/>
          <c:tx>
            <c:strRef>
              <c:f>Лист1!$B$1</c:f>
              <c:strCache>
                <c:ptCount val="1"/>
                <c:pt idx="0">
                  <c:v>Объем собственных доходов Чувашской Республики, млн. рублей </c:v>
                </c:pt>
              </c:strCache>
            </c:strRef>
          </c:tx>
          <c:spPr>
            <a:solidFill>
              <a:srgbClr val="6699FF"/>
            </a:solidFill>
            <a:effectLst>
              <a:outerShdw blurRad="50800" dist="38100" dir="18900000" algn="bl" rotWithShape="0">
                <a:prstClr val="black">
                  <a:alpha val="40000"/>
                </a:prstClr>
              </a:outerShdw>
            </a:effectLst>
            <a:scene3d>
              <a:camera prst="orthographicFront"/>
              <a:lightRig rig="threePt" dir="t"/>
            </a:scene3d>
            <a:sp3d>
              <a:bevelT/>
            </a:sp3d>
          </c:spPr>
          <c:invertIfNegative val="0"/>
          <c:dLbls>
            <c:dLbl>
              <c:idx val="0"/>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1"/>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2"/>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3"/>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4"/>
              <c:layout/>
              <c:dLblPos val="outEnd"/>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a:lstStyle/>
              <a:p>
                <a:pPr>
                  <a:defRPr sz="1300" b="1">
                    <a:latin typeface="Times New Roman" panose="02020603050405020304" pitchFamily="18" charset="0"/>
                    <a:cs typeface="Times New Roman" panose="02020603050405020304" pitchFamily="18" charset="0"/>
                  </a:defRPr>
                </a:pPr>
                <a:endParaRPr lang="ru-RU"/>
              </a:p>
            </c:txPr>
            <c:dLblPos val="outEnd"/>
            <c:showLegendKey val="0"/>
            <c:showVal val="0"/>
            <c:showCatName val="0"/>
            <c:showSerName val="0"/>
            <c:showPercent val="0"/>
            <c:showBubbleSize val="0"/>
            <c:extLst>
              <c:ext xmlns:c15="http://schemas.microsoft.com/office/drawing/2012/chart" uri="{CE6537A1-D6FC-4f65-9D91-7224C49458BB}">
                <c15:showLeaderLines val="1"/>
              </c:ext>
            </c:extLst>
          </c:dLbls>
          <c:cat>
            <c:strRef>
              <c:f>Лист1!$A$2:$A$6</c:f>
              <c:strCache>
                <c:ptCount val="5"/>
                <c:pt idx="0">
                  <c:v>2015 год</c:v>
                </c:pt>
                <c:pt idx="1">
                  <c:v>2016 год</c:v>
                </c:pt>
                <c:pt idx="2">
                  <c:v>2017 год</c:v>
                </c:pt>
                <c:pt idx="3">
                  <c:v>2018 год</c:v>
                </c:pt>
                <c:pt idx="4">
                  <c:v>2019 год</c:v>
                </c:pt>
              </c:strCache>
            </c:strRef>
          </c:cat>
          <c:val>
            <c:numRef>
              <c:f>Лист1!$B$2:$B$6</c:f>
              <c:numCache>
                <c:formatCode>#,##0.0</c:formatCode>
                <c:ptCount val="5"/>
                <c:pt idx="0">
                  <c:v>29206.746410299998</c:v>
                </c:pt>
                <c:pt idx="1">
                  <c:v>33128.3753</c:v>
                </c:pt>
                <c:pt idx="2">
                  <c:v>34500.188978819999</c:v>
                </c:pt>
                <c:pt idx="3">
                  <c:v>37876.9</c:v>
                </c:pt>
                <c:pt idx="4">
                  <c:v>39217.300000000003</c:v>
                </c:pt>
              </c:numCache>
            </c:numRef>
          </c:val>
        </c:ser>
        <c:dLbls>
          <c:showLegendKey val="0"/>
          <c:showVal val="0"/>
          <c:showCatName val="0"/>
          <c:showSerName val="0"/>
          <c:showPercent val="0"/>
          <c:showBubbleSize val="0"/>
        </c:dLbls>
        <c:gapWidth val="150"/>
        <c:axId val="201805824"/>
        <c:axId val="201284928"/>
      </c:barChart>
      <c:lineChart>
        <c:grouping val="standard"/>
        <c:varyColors val="0"/>
        <c:ser>
          <c:idx val="2"/>
          <c:order val="1"/>
          <c:tx>
            <c:strRef>
              <c:f>Лист1!$C$1</c:f>
              <c:strCache>
                <c:ptCount val="1"/>
                <c:pt idx="0">
                  <c:v>Собственные доходы на 1 жителя, тыс. рублей</c:v>
                </c:pt>
              </c:strCache>
            </c:strRef>
          </c:tx>
          <c:spPr>
            <a:ln w="25394">
              <a:solidFill>
                <a:srgbClr val="CC99FF"/>
              </a:solidFill>
            </a:ln>
            <a:effectLst>
              <a:outerShdw blurRad="50800" dist="38100" dir="5400000" algn="t" rotWithShape="0">
                <a:prstClr val="black">
                  <a:alpha val="40000"/>
                </a:prstClr>
              </a:outerShdw>
            </a:effectLst>
          </c:spPr>
          <c:marker>
            <c:symbol val="diamond"/>
            <c:size val="48"/>
            <c:spPr>
              <a:solidFill>
                <a:srgbClr val="EC9CC4"/>
              </a:solidFill>
              <a:ln>
                <a:noFill/>
              </a:ln>
              <a:effectLst>
                <a:outerShdw blurRad="50800" dist="38100" dir="5400000" algn="t" rotWithShape="0">
                  <a:prstClr val="black">
                    <a:alpha val="40000"/>
                  </a:prstClr>
                </a:outerShdw>
              </a:effectLst>
            </c:spPr>
          </c:marker>
          <c:dLbls>
            <c:dLbl>
              <c:idx val="0"/>
              <c:spPr/>
              <c:txPr>
                <a:bodyPr/>
                <a:lstStyle/>
                <a:p>
                  <a:pPr>
                    <a:defRPr sz="1100" b="1">
                      <a:latin typeface="Times New Roman" panose="02020603050405020304" pitchFamily="18" charset="0"/>
                      <a:cs typeface="Times New Roman" panose="02020603050405020304" pitchFamily="18" charset="0"/>
                    </a:defRPr>
                  </a:pPr>
                  <a:endParaRPr lang="ru-RU"/>
                </a:p>
              </c:txPr>
              <c:dLblPos val="ctr"/>
              <c:showLegendKey val="0"/>
              <c:showVal val="1"/>
              <c:showCatName val="0"/>
              <c:showSerName val="0"/>
              <c:showPercent val="0"/>
              <c:showBubbleSize val="0"/>
            </c:dLbl>
            <c:dLbl>
              <c:idx val="1"/>
              <c:spPr/>
              <c:txPr>
                <a:bodyPr/>
                <a:lstStyle/>
                <a:p>
                  <a:pPr>
                    <a:defRPr sz="1100" b="1">
                      <a:latin typeface="Times New Roman" panose="02020603050405020304" pitchFamily="18" charset="0"/>
                      <a:cs typeface="Times New Roman" panose="02020603050405020304" pitchFamily="18" charset="0"/>
                    </a:defRPr>
                  </a:pPr>
                  <a:endParaRPr lang="ru-RU"/>
                </a:p>
              </c:txPr>
              <c:dLblPos val="ctr"/>
              <c:showLegendKey val="0"/>
              <c:showVal val="1"/>
              <c:showCatName val="0"/>
              <c:showSerName val="0"/>
              <c:showPercent val="0"/>
              <c:showBubbleSize val="0"/>
            </c:dLbl>
            <c:dLbl>
              <c:idx val="2"/>
              <c:spPr/>
              <c:txPr>
                <a:bodyPr/>
                <a:lstStyle/>
                <a:p>
                  <a:pPr>
                    <a:defRPr sz="1100" b="1">
                      <a:latin typeface="Times New Roman" panose="02020603050405020304" pitchFamily="18" charset="0"/>
                      <a:cs typeface="Times New Roman" panose="02020603050405020304" pitchFamily="18" charset="0"/>
                    </a:defRPr>
                  </a:pPr>
                  <a:endParaRPr lang="ru-RU"/>
                </a:p>
              </c:txPr>
              <c:dLblPos val="ctr"/>
              <c:showLegendKey val="0"/>
              <c:showVal val="1"/>
              <c:showCatName val="0"/>
              <c:showSerName val="0"/>
              <c:showPercent val="0"/>
              <c:showBubbleSize val="0"/>
            </c:dLbl>
            <c:spPr>
              <a:noFill/>
              <a:ln>
                <a:noFill/>
              </a:ln>
              <a:effectLst/>
            </c:spPr>
            <c:txPr>
              <a:bodyPr/>
              <a:lstStyle/>
              <a:p>
                <a:pPr>
                  <a:defRPr sz="1100" b="1">
                    <a:latin typeface="Times New Roman" panose="02020603050405020304" pitchFamily="18" charset="0"/>
                    <a:cs typeface="Times New Roman" panose="02020603050405020304" pitchFamily="18" charset="0"/>
                  </a:defRPr>
                </a:pPr>
                <a:endParaRPr lang="ru-RU"/>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Лист1!$A$2:$A$6</c:f>
              <c:strCache>
                <c:ptCount val="5"/>
                <c:pt idx="0">
                  <c:v>2015 год</c:v>
                </c:pt>
                <c:pt idx="1">
                  <c:v>2016 год</c:v>
                </c:pt>
                <c:pt idx="2">
                  <c:v>2017 год</c:v>
                </c:pt>
                <c:pt idx="3">
                  <c:v>2018 год</c:v>
                </c:pt>
                <c:pt idx="4">
                  <c:v>2019 год</c:v>
                </c:pt>
              </c:strCache>
            </c:strRef>
          </c:cat>
          <c:val>
            <c:numRef>
              <c:f>Лист1!$C$2:$C$6</c:f>
              <c:numCache>
                <c:formatCode>0.00</c:formatCode>
                <c:ptCount val="5"/>
                <c:pt idx="0">
                  <c:v>23.6042723645694</c:v>
                </c:pt>
                <c:pt idx="1">
                  <c:v>26.795999999999999</c:v>
                </c:pt>
                <c:pt idx="2">
                  <c:v>28.038</c:v>
                </c:pt>
                <c:pt idx="3">
                  <c:v>30.96</c:v>
                </c:pt>
                <c:pt idx="4">
                  <c:v>32.200000000000003</c:v>
                </c:pt>
              </c:numCache>
            </c:numRef>
          </c:val>
          <c:smooth val="0"/>
        </c:ser>
        <c:dLbls>
          <c:showLegendKey val="0"/>
          <c:showVal val="0"/>
          <c:showCatName val="0"/>
          <c:showSerName val="0"/>
          <c:showPercent val="0"/>
          <c:showBubbleSize val="0"/>
        </c:dLbls>
        <c:hiLowLines/>
        <c:marker val="1"/>
        <c:smooth val="0"/>
        <c:axId val="201807872"/>
        <c:axId val="165781504"/>
      </c:lineChart>
      <c:catAx>
        <c:axId val="201805824"/>
        <c:scaling>
          <c:orientation val="minMax"/>
        </c:scaling>
        <c:delete val="0"/>
        <c:axPos val="b"/>
        <c:numFmt formatCode="dd/mm/yyyy" sourceLinked="0"/>
        <c:majorTickMark val="out"/>
        <c:minorTickMark val="none"/>
        <c:tickLblPos val="nextTo"/>
        <c:txPr>
          <a:bodyPr/>
          <a:lstStyle/>
          <a:p>
            <a:pPr>
              <a:defRPr sz="1050" b="1">
                <a:latin typeface="Times New Roman" panose="02020603050405020304" pitchFamily="18" charset="0"/>
                <a:cs typeface="Times New Roman" panose="02020603050405020304" pitchFamily="18" charset="0"/>
              </a:defRPr>
            </a:pPr>
            <a:endParaRPr lang="ru-RU"/>
          </a:p>
        </c:txPr>
        <c:crossAx val="201284928"/>
        <c:crosses val="autoZero"/>
        <c:auto val="1"/>
        <c:lblAlgn val="ctr"/>
        <c:lblOffset val="100"/>
        <c:noMultiLvlLbl val="1"/>
      </c:catAx>
      <c:valAx>
        <c:axId val="201284928"/>
        <c:scaling>
          <c:orientation val="minMax"/>
          <c:min val="0"/>
        </c:scaling>
        <c:delete val="0"/>
        <c:axPos val="l"/>
        <c:majorGridlines/>
        <c:numFmt formatCode="#,##0.0" sourceLinked="1"/>
        <c:majorTickMark val="none"/>
        <c:minorTickMark val="none"/>
        <c:tickLblPos val="none"/>
        <c:txPr>
          <a:bodyPr/>
          <a:lstStyle/>
          <a:p>
            <a:pPr>
              <a:defRPr sz="1200" b="1"/>
            </a:pPr>
            <a:endParaRPr lang="ru-RU"/>
          </a:p>
        </c:txPr>
        <c:crossAx val="201805824"/>
        <c:crosses val="autoZero"/>
        <c:crossBetween val="between"/>
      </c:valAx>
      <c:valAx>
        <c:axId val="165781504"/>
        <c:scaling>
          <c:orientation val="minMax"/>
          <c:max val="45"/>
        </c:scaling>
        <c:delete val="0"/>
        <c:axPos val="r"/>
        <c:numFmt formatCode="0.00" sourceLinked="1"/>
        <c:majorTickMark val="none"/>
        <c:minorTickMark val="none"/>
        <c:tickLblPos val="none"/>
        <c:spPr>
          <a:noFill/>
          <a:ln>
            <a:noFill/>
          </a:ln>
        </c:spPr>
        <c:crossAx val="201807872"/>
        <c:crosses val="max"/>
        <c:crossBetween val="between"/>
      </c:valAx>
      <c:catAx>
        <c:axId val="201807872"/>
        <c:scaling>
          <c:orientation val="minMax"/>
        </c:scaling>
        <c:delete val="1"/>
        <c:axPos val="b"/>
        <c:numFmt formatCode="General" sourceLinked="1"/>
        <c:majorTickMark val="out"/>
        <c:minorTickMark val="none"/>
        <c:tickLblPos val="nextTo"/>
        <c:crossAx val="165781504"/>
        <c:crosses val="autoZero"/>
        <c:auto val="1"/>
        <c:lblAlgn val="ctr"/>
        <c:lblOffset val="100"/>
        <c:noMultiLvlLbl val="0"/>
      </c:catAx>
      <c:spPr>
        <a:noFill/>
        <a:ln w="25394">
          <a:noFill/>
        </a:ln>
      </c:spPr>
    </c:plotArea>
    <c:legend>
      <c:legendPos val="r"/>
      <c:legendEntry>
        <c:idx val="0"/>
        <c:txPr>
          <a:bodyPr/>
          <a:lstStyle/>
          <a:p>
            <a:pPr>
              <a:defRPr sz="1100" b="0">
                <a:latin typeface="Times New Roman" panose="02020603050405020304" pitchFamily="18" charset="0"/>
                <a:cs typeface="Times New Roman" panose="02020603050405020304" pitchFamily="18" charset="0"/>
              </a:defRPr>
            </a:pPr>
            <a:endParaRPr lang="ru-RU"/>
          </a:p>
        </c:txPr>
      </c:legendEntry>
      <c:legendEntry>
        <c:idx val="1"/>
        <c:txPr>
          <a:bodyPr/>
          <a:lstStyle/>
          <a:p>
            <a:pPr>
              <a:defRPr sz="1100" b="0">
                <a:latin typeface="Times New Roman" panose="02020603050405020304" pitchFamily="18" charset="0"/>
                <a:cs typeface="Times New Roman" panose="02020603050405020304" pitchFamily="18" charset="0"/>
              </a:defRPr>
            </a:pPr>
            <a:endParaRPr lang="ru-RU"/>
          </a:p>
        </c:txPr>
      </c:legendEntry>
      <c:layout>
        <c:manualLayout>
          <c:xMode val="edge"/>
          <c:yMode val="edge"/>
          <c:x val="3.1894831521821293E-2"/>
          <c:y val="0.77200166166547912"/>
          <c:w val="0.92796610169491511"/>
          <c:h val="0.14866760168302945"/>
        </c:manualLayout>
      </c:layout>
      <c:overlay val="0"/>
      <c:txPr>
        <a:bodyPr/>
        <a:lstStyle/>
        <a:p>
          <a:pPr>
            <a:defRPr sz="1100" b="0">
              <a:latin typeface="Times New Roman" panose="02020603050405020304" pitchFamily="18" charset="0"/>
              <a:cs typeface="Times New Roman" panose="02020603050405020304" pitchFamily="18" charset="0"/>
            </a:defRPr>
          </a:pPr>
          <a:endParaRPr lang="ru-RU"/>
        </a:p>
      </c:txPr>
    </c:legend>
    <c:plotVisOnly val="1"/>
    <c:dispBlanksAs val="zero"/>
    <c:showDLblsOverMax val="0"/>
  </c:chart>
  <c:txPr>
    <a:bodyPr/>
    <a:lstStyle/>
    <a:p>
      <a:pPr>
        <a:defRPr sz="1800">
          <a:latin typeface="Arial Cyr" pitchFamily="34" charset="0"/>
          <a:cs typeface="Arial Cyr" pitchFamily="34" charset="0"/>
        </a:defRPr>
      </a:pPr>
      <a:endParaRPr lang="ru-RU"/>
    </a:p>
  </c:txPr>
  <c:externalData r:id="rId1">
    <c:autoUpdate val="0"/>
  </c:externalData>
  <c:userShapes r:id="rId2"/>
</c:chartSpace>
</file>

<file path=ppt/charts/chart16.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58481349622176071"/>
          <c:y val="2.882904447488541E-2"/>
          <c:w val="0.36949216636862003"/>
          <c:h val="0.89426182497286377"/>
        </c:manualLayout>
      </c:layout>
      <c:barChart>
        <c:barDir val="bar"/>
        <c:grouping val="clustered"/>
        <c:varyColors val="0"/>
        <c:ser>
          <c:idx val="0"/>
          <c:order val="0"/>
          <c:spPr>
            <a:gradFill>
              <a:gsLst>
                <a:gs pos="0">
                  <a:srgbClr val="3BCB27">
                    <a:shade val="30000"/>
                    <a:satMod val="115000"/>
                  </a:srgbClr>
                </a:gs>
                <a:gs pos="50000">
                  <a:srgbClr val="3BCB27">
                    <a:shade val="67500"/>
                    <a:satMod val="115000"/>
                  </a:srgbClr>
                </a:gs>
                <a:gs pos="100000">
                  <a:srgbClr val="3BCB27">
                    <a:shade val="100000"/>
                    <a:satMod val="115000"/>
                  </a:srgbClr>
                </a:gs>
              </a:gsLst>
              <a:lin ang="5400000" scaled="1"/>
            </a:gradFill>
          </c:spPr>
          <c:invertIfNegative val="0"/>
          <c:dPt>
            <c:idx val="4"/>
            <c:invertIfNegative val="0"/>
            <c:bubble3D val="0"/>
            <c:spPr>
              <a:gradFill>
                <a:gsLst>
                  <a:gs pos="0">
                    <a:srgbClr val="197D0B"/>
                  </a:gs>
                  <a:gs pos="50000">
                    <a:srgbClr val="28B515"/>
                  </a:gs>
                  <a:gs pos="100000">
                    <a:srgbClr val="32D71B"/>
                  </a:gs>
                </a:gsLst>
                <a:lin ang="5400000" scaled="1"/>
              </a:gradFill>
            </c:spPr>
          </c:dPt>
          <c:dPt>
            <c:idx val="5"/>
            <c:invertIfNegative val="0"/>
            <c:bubble3D val="0"/>
            <c:spPr>
              <a:gradFill>
                <a:gsLst>
                  <a:gs pos="0">
                    <a:srgbClr val="FFC000"/>
                  </a:gs>
                  <a:gs pos="50000">
                    <a:srgbClr val="FFFF00"/>
                  </a:gs>
                  <a:gs pos="100000">
                    <a:srgbClr val="FFFF00"/>
                  </a:gs>
                </a:gsLst>
                <a:lin ang="5400000" scaled="1"/>
              </a:gradFill>
            </c:spPr>
          </c:dPt>
          <c:dPt>
            <c:idx val="6"/>
            <c:invertIfNegative val="0"/>
            <c:bubble3D val="0"/>
            <c:spPr>
              <a:gradFill>
                <a:gsLst>
                  <a:gs pos="0">
                    <a:srgbClr val="197D0B"/>
                  </a:gs>
                  <a:gs pos="50000">
                    <a:srgbClr val="00B050"/>
                  </a:gs>
                  <a:gs pos="100000">
                    <a:schemeClr val="accent4"/>
                  </a:gs>
                </a:gsLst>
                <a:lin ang="5400000" scaled="1"/>
              </a:gradFill>
            </c:spPr>
          </c:dPt>
          <c:dPt>
            <c:idx val="9"/>
            <c:invertIfNegative val="0"/>
            <c:bubble3D val="0"/>
          </c:dPt>
          <c:dPt>
            <c:idx val="10"/>
            <c:invertIfNegative val="0"/>
            <c:bubble3D val="0"/>
            <c:spPr>
              <a:gradFill flip="none" rotWithShape="1">
                <a:gsLst>
                  <a:gs pos="0">
                    <a:srgbClr val="197D0B"/>
                  </a:gs>
                  <a:gs pos="100000">
                    <a:schemeClr val="accent4"/>
                  </a:gs>
                  <a:gs pos="50000">
                    <a:srgbClr val="92D050"/>
                  </a:gs>
                  <a:gs pos="100000">
                    <a:srgbClr val="FFFF00"/>
                  </a:gs>
                </a:gsLst>
                <a:lin ang="5400000" scaled="1"/>
                <a:tileRect/>
              </a:gradFill>
            </c:spPr>
          </c:dPt>
          <c:dLbls>
            <c:spPr>
              <a:noFill/>
              <a:ln>
                <a:noFill/>
              </a:ln>
              <a:effectLst/>
            </c:spPr>
            <c:txPr>
              <a:bodyPr/>
              <a:lstStyle/>
              <a:p>
                <a:pPr>
                  <a:defRPr sz="1200" b="1">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Лист1!$A$9:$A$24</c:f>
              <c:strCache>
                <c:ptCount val="16"/>
                <c:pt idx="0">
                  <c:v>Республика Башкортостан</c:v>
                </c:pt>
                <c:pt idx="1">
                  <c:v>Саратовская область</c:v>
                </c:pt>
                <c:pt idx="2">
                  <c:v>Пензенская область</c:v>
                </c:pt>
                <c:pt idx="3">
                  <c:v>Республика Мордовия</c:v>
                </c:pt>
                <c:pt idx="4">
                  <c:v>Оренбургская область</c:v>
                </c:pt>
                <c:pt idx="5">
                  <c:v>Чувашская Республика</c:v>
                </c:pt>
                <c:pt idx="6">
                  <c:v>Самарская область</c:v>
                </c:pt>
                <c:pt idx="7">
                  <c:v>Ульяновская область</c:v>
                </c:pt>
                <c:pt idx="8">
                  <c:v>Удмуртская Республика</c:v>
                </c:pt>
                <c:pt idx="9">
                  <c:v>Республика Татарстан</c:v>
                </c:pt>
                <c:pt idx="10">
                  <c:v>Кировская область</c:v>
                </c:pt>
                <c:pt idx="11">
                  <c:v>Нижегородская область</c:v>
                </c:pt>
                <c:pt idx="12">
                  <c:v>Республика Марий Эл</c:v>
                </c:pt>
                <c:pt idx="13">
                  <c:v>Пермский край</c:v>
                </c:pt>
                <c:pt idx="14">
                  <c:v>ПФО</c:v>
                </c:pt>
                <c:pt idx="15">
                  <c:v>Россия</c:v>
                </c:pt>
              </c:strCache>
            </c:strRef>
          </c:cat>
          <c:val>
            <c:numRef>
              <c:f>Лист1!$B$9:$B$24</c:f>
              <c:numCache>
                <c:formatCode>0.0</c:formatCode>
                <c:ptCount val="16"/>
                <c:pt idx="0">
                  <c:v>94.089453469311607</c:v>
                </c:pt>
                <c:pt idx="1">
                  <c:v>101.92647078861789</c:v>
                </c:pt>
                <c:pt idx="2">
                  <c:v>102.01404736195443</c:v>
                </c:pt>
                <c:pt idx="3">
                  <c:v>102.20797047622843</c:v>
                </c:pt>
                <c:pt idx="4">
                  <c:v>102.32832793324951</c:v>
                </c:pt>
                <c:pt idx="5">
                  <c:v>103.53893612567198</c:v>
                </c:pt>
                <c:pt idx="6">
                  <c:v>103.62387281288402</c:v>
                </c:pt>
                <c:pt idx="7">
                  <c:v>103.82976543885032</c:v>
                </c:pt>
                <c:pt idx="8">
                  <c:v>105.96154255672441</c:v>
                </c:pt>
                <c:pt idx="9">
                  <c:v>106.30210985508101</c:v>
                </c:pt>
                <c:pt idx="10">
                  <c:v>106.82654254930139</c:v>
                </c:pt>
                <c:pt idx="11">
                  <c:v>107.58760186597355</c:v>
                </c:pt>
                <c:pt idx="12">
                  <c:v>109.08410687110401</c:v>
                </c:pt>
                <c:pt idx="13">
                  <c:v>112.62680194267789</c:v>
                </c:pt>
                <c:pt idx="14">
                  <c:v>104.19272497344147</c:v>
                </c:pt>
                <c:pt idx="15">
                  <c:v>107.53897814120694</c:v>
                </c:pt>
              </c:numCache>
            </c:numRef>
          </c:val>
        </c:ser>
        <c:dLbls>
          <c:showLegendKey val="0"/>
          <c:showVal val="0"/>
          <c:showCatName val="0"/>
          <c:showSerName val="0"/>
          <c:showPercent val="0"/>
          <c:showBubbleSize val="0"/>
        </c:dLbls>
        <c:gapWidth val="150"/>
        <c:axId val="202918400"/>
        <c:axId val="165783808"/>
      </c:barChart>
      <c:catAx>
        <c:axId val="202918400"/>
        <c:scaling>
          <c:orientation val="minMax"/>
        </c:scaling>
        <c:delete val="0"/>
        <c:axPos val="l"/>
        <c:numFmt formatCode="General" sourceLinked="1"/>
        <c:majorTickMark val="out"/>
        <c:minorTickMark val="none"/>
        <c:tickLblPos val="nextTo"/>
        <c:txPr>
          <a:bodyPr/>
          <a:lstStyle/>
          <a:p>
            <a:pPr>
              <a:defRPr sz="1100" b="1">
                <a:latin typeface="TimesET" pitchFamily="2" charset="0"/>
                <a:cs typeface="Arial" panose="020B0604020202020204" pitchFamily="34" charset="0"/>
              </a:defRPr>
            </a:pPr>
            <a:endParaRPr lang="ru-RU"/>
          </a:p>
        </c:txPr>
        <c:crossAx val="165783808"/>
        <c:crosses val="autoZero"/>
        <c:auto val="1"/>
        <c:lblAlgn val="ctr"/>
        <c:lblOffset val="100"/>
        <c:noMultiLvlLbl val="0"/>
      </c:catAx>
      <c:valAx>
        <c:axId val="165783808"/>
        <c:scaling>
          <c:orientation val="minMax"/>
        </c:scaling>
        <c:delete val="0"/>
        <c:axPos val="b"/>
        <c:numFmt formatCode="0" sourceLinked="0"/>
        <c:majorTickMark val="out"/>
        <c:minorTickMark val="none"/>
        <c:tickLblPos val="nextTo"/>
        <c:txPr>
          <a:bodyPr/>
          <a:lstStyle/>
          <a:p>
            <a:pPr>
              <a:defRPr sz="1100">
                <a:latin typeface="Arial" panose="020B0604020202020204" pitchFamily="34" charset="0"/>
                <a:cs typeface="Arial" panose="020B0604020202020204" pitchFamily="34" charset="0"/>
              </a:defRPr>
            </a:pPr>
            <a:endParaRPr lang="ru-RU"/>
          </a:p>
        </c:txPr>
        <c:crossAx val="202918400"/>
        <c:crosses val="autoZero"/>
        <c:crossBetween val="between"/>
      </c:valAx>
      <c:spPr>
        <a:noFill/>
        <a:ln w="25396">
          <a:noFill/>
        </a:ln>
      </c:spPr>
    </c:plotArea>
    <c:plotVisOnly val="1"/>
    <c:dispBlanksAs val="gap"/>
    <c:showDLblsOverMax val="0"/>
  </c:chart>
  <c:txPr>
    <a:bodyPr/>
    <a:lstStyle/>
    <a:p>
      <a:pPr>
        <a:defRPr sz="1800"/>
      </a:pPr>
      <a:endParaRPr lang="ru-RU"/>
    </a:p>
  </c:txPr>
  <c:externalData r:id="rId1">
    <c:autoUpdate val="0"/>
  </c:externalData>
  <c:userShapes r:id="rId2"/>
</c:chartSpace>
</file>

<file path=ppt/charts/chart17.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20"/>
      <c:rAngAx val="0"/>
      <c:perspective val="30"/>
    </c:view3D>
    <c:floor>
      <c:thickness val="0"/>
    </c:floor>
    <c:sideWall>
      <c:thickness val="0"/>
    </c:sideWall>
    <c:backWall>
      <c:thickness val="0"/>
    </c:backWall>
    <c:plotArea>
      <c:layout>
        <c:manualLayout>
          <c:layoutTarget val="inner"/>
          <c:xMode val="edge"/>
          <c:yMode val="edge"/>
          <c:x val="0"/>
          <c:y val="4.9777773132432965E-2"/>
          <c:w val="0.94708581869639474"/>
          <c:h val="0.94785185671840377"/>
        </c:manualLayout>
      </c:layout>
      <c:pie3DChart>
        <c:varyColors val="1"/>
        <c:ser>
          <c:idx val="0"/>
          <c:order val="0"/>
          <c:tx>
            <c:strRef>
              <c:f>Лист1!$B$1</c:f>
              <c:strCache>
                <c:ptCount val="1"/>
                <c:pt idx="0">
                  <c:v>% в собственных доходах</c:v>
                </c:pt>
              </c:strCache>
            </c:strRef>
          </c:tx>
          <c:explosion val="25"/>
          <c:dPt>
            <c:idx val="0"/>
            <c:bubble3D val="0"/>
            <c:explosion val="8"/>
            <c:spPr>
              <a:solidFill>
                <a:srgbClr val="1DD526"/>
              </a:solidFill>
            </c:spPr>
          </c:dPt>
          <c:dPt>
            <c:idx val="1"/>
            <c:bubble3D val="0"/>
            <c:spPr>
              <a:solidFill>
                <a:srgbClr val="FF0066"/>
              </a:solidFill>
            </c:spPr>
          </c:dPt>
          <c:cat>
            <c:strRef>
              <c:f>Лист1!$A$2:$A$3</c:f>
              <c:strCache>
                <c:ptCount val="2"/>
                <c:pt idx="0">
                  <c:v>10 крупных</c:v>
                </c:pt>
                <c:pt idx="1">
                  <c:v>остальные</c:v>
                </c:pt>
              </c:strCache>
            </c:strRef>
          </c:cat>
          <c:val>
            <c:numRef>
              <c:f>Лист1!$B$2:$B$3</c:f>
              <c:numCache>
                <c:formatCode>General</c:formatCode>
                <c:ptCount val="2"/>
                <c:pt idx="0">
                  <c:v>23.8</c:v>
                </c:pt>
                <c:pt idx="1">
                  <c:v>76.2</c:v>
                </c:pt>
              </c:numCache>
            </c:numRef>
          </c:val>
        </c:ser>
        <c:dLbls>
          <c:showLegendKey val="0"/>
          <c:showVal val="0"/>
          <c:showCatName val="0"/>
          <c:showSerName val="0"/>
          <c:showPercent val="0"/>
          <c:showBubbleSize val="0"/>
          <c:showLeaderLines val="1"/>
        </c:dLbls>
      </c:pie3DChart>
      <c:spPr>
        <a:noFill/>
        <a:ln w="25373">
          <a:noFill/>
        </a:ln>
      </c:spPr>
    </c:plotArea>
    <c:plotVisOnly val="1"/>
    <c:dispBlanksAs val="zero"/>
    <c:showDLblsOverMax val="0"/>
  </c:chart>
  <c:txPr>
    <a:bodyPr/>
    <a:lstStyle/>
    <a:p>
      <a:pPr>
        <a:defRPr sz="1798"/>
      </a:pPr>
      <a:endParaRPr lang="ru-RU"/>
    </a:p>
  </c:txPr>
  <c:externalData r:id="rId1">
    <c:autoUpdate val="0"/>
  </c:externalData>
  <c:userShapes r:id="rId2"/>
</c:chartSpace>
</file>

<file path=ppt/charts/chart18.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9"/>
    </mc:Choice>
    <mc:Fallback>
      <c:style val="29"/>
    </mc:Fallback>
  </mc:AlternateContent>
  <c:chart>
    <c:title>
      <c:tx>
        <c:rich>
          <a:bodyPr/>
          <a:lstStyle/>
          <a:p>
            <a:pPr algn="r">
              <a:defRPr/>
            </a:pPr>
            <a:r>
              <a:rPr lang="ru-RU" dirty="0"/>
              <a:t>на </a:t>
            </a:r>
            <a:r>
              <a:rPr lang="ru-RU" dirty="0" smtClean="0"/>
              <a:t>01.01.2019  </a:t>
            </a:r>
            <a:r>
              <a:rPr lang="ru-RU" dirty="0"/>
              <a:t>(за </a:t>
            </a:r>
            <a:r>
              <a:rPr lang="ru-RU" dirty="0" smtClean="0"/>
              <a:t>2018 </a:t>
            </a:r>
            <a:r>
              <a:rPr lang="ru-RU" dirty="0"/>
              <a:t>год)</a:t>
            </a:r>
          </a:p>
        </c:rich>
      </c:tx>
      <c:layout/>
      <c:overlay val="0"/>
    </c:title>
    <c:autoTitleDeleted val="0"/>
    <c:view3D>
      <c:rotX val="15"/>
      <c:rotY val="20"/>
      <c:rAngAx val="1"/>
    </c:view3D>
    <c:floor>
      <c:thickness val="0"/>
    </c:floor>
    <c:sideWall>
      <c:thickness val="0"/>
    </c:sideWall>
    <c:backWall>
      <c:thickness val="0"/>
    </c:backWall>
    <c:plotArea>
      <c:layout>
        <c:manualLayout>
          <c:layoutTarget val="inner"/>
          <c:xMode val="edge"/>
          <c:yMode val="edge"/>
          <c:x val="0.12687329700272479"/>
          <c:y val="0.12317080423786776"/>
          <c:w val="0.84669240084771424"/>
          <c:h val="0.525952749774941"/>
        </c:manualLayout>
      </c:layout>
      <c:bar3DChart>
        <c:barDir val="col"/>
        <c:grouping val="clustered"/>
        <c:varyColors val="0"/>
        <c:ser>
          <c:idx val="0"/>
          <c:order val="0"/>
          <c:spPr>
            <a:solidFill>
              <a:srgbClr val="66CCFF"/>
            </a:solidFill>
          </c:spPr>
          <c:invertIfNegative val="0"/>
          <c:dPt>
            <c:idx val="9"/>
            <c:invertIfNegative val="0"/>
            <c:bubble3D val="0"/>
            <c:spPr>
              <a:solidFill>
                <a:srgbClr val="FFFF99"/>
              </a:solidFill>
            </c:spPr>
          </c:dPt>
          <c:dPt>
            <c:idx val="10"/>
            <c:invertIfNegative val="0"/>
            <c:bubble3D val="0"/>
          </c:dPt>
          <c:dPt>
            <c:idx val="12"/>
            <c:invertIfNegative val="0"/>
            <c:bubble3D val="0"/>
          </c:dPt>
          <c:dLbls>
            <c:dLbl>
              <c:idx val="0"/>
              <c:layout>
                <c:manualLayout>
                  <c:x val="0"/>
                  <c:y val="4.5775951988632066E-3"/>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3.7465940054491506E-4"/>
                  <c:y val="-1.9226844643316049E-3"/>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8.3333333333333332E-3"/>
                  <c:y val="4.329004329004329E-3"/>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4.8062367544656811E-3"/>
                  <c:y val="5.8663134344152015E-3"/>
                </c:manualLayout>
              </c:layout>
              <c:showLegendKey val="0"/>
              <c:showVal val="1"/>
              <c:showCatName val="0"/>
              <c:showSerName val="0"/>
              <c:showPercent val="0"/>
              <c:showBubbleSize val="0"/>
              <c:extLst>
                <c:ext xmlns:c15="http://schemas.microsoft.com/office/drawing/2012/chart" uri="{CE6537A1-D6FC-4f65-9D91-7224C49458BB}"/>
              </c:extLst>
            </c:dLbl>
            <c:dLbl>
              <c:idx val="4"/>
              <c:layout>
                <c:manualLayout>
                  <c:x val="4.8060475325461703E-3"/>
                  <c:y val="1.7535953097206895E-2"/>
                </c:manualLayout>
              </c:layout>
              <c:showLegendKey val="0"/>
              <c:showVal val="1"/>
              <c:showCatName val="0"/>
              <c:showSerName val="0"/>
              <c:showPercent val="0"/>
              <c:showBubbleSize val="0"/>
              <c:extLst>
                <c:ext xmlns:c15="http://schemas.microsoft.com/office/drawing/2012/chart" uri="{CE6537A1-D6FC-4f65-9D91-7224C49458BB}"/>
              </c:extLst>
            </c:dLbl>
            <c:dLbl>
              <c:idx val="5"/>
              <c:layout>
                <c:manualLayout>
                  <c:x val="-2.4031183772328189E-3"/>
                  <c:y val="1.7836717006041732E-2"/>
                </c:manualLayout>
              </c:layout>
              <c:showLegendKey val="0"/>
              <c:showVal val="1"/>
              <c:showCatName val="0"/>
              <c:showSerName val="0"/>
              <c:showPercent val="0"/>
              <c:showBubbleSize val="0"/>
              <c:extLst>
                <c:ext xmlns:c15="http://schemas.microsoft.com/office/drawing/2012/chart" uri="{CE6537A1-D6FC-4f65-9D91-7224C49458BB}"/>
              </c:extLst>
            </c:dLbl>
            <c:dLbl>
              <c:idx val="6"/>
              <c:layout>
                <c:manualLayout>
                  <c:x val="-2.4031183772328189E-3"/>
                  <c:y val="1.4518865927952714E-2"/>
                </c:manualLayout>
              </c:layout>
              <c:showLegendKey val="0"/>
              <c:showVal val="1"/>
              <c:showCatName val="0"/>
              <c:showSerName val="0"/>
              <c:showPercent val="0"/>
              <c:showBubbleSize val="0"/>
              <c:extLst>
                <c:ext xmlns:c15="http://schemas.microsoft.com/office/drawing/2012/chart" uri="{CE6537A1-D6FC-4f65-9D91-7224C49458BB}"/>
              </c:extLst>
            </c:dLbl>
            <c:dLbl>
              <c:idx val="7"/>
              <c:layout>
                <c:manualLayout>
                  <c:x val="0"/>
                  <c:y val="4.2916656528873788E-3"/>
                </c:manualLayout>
              </c:layout>
              <c:showLegendKey val="0"/>
              <c:showVal val="1"/>
              <c:showCatName val="0"/>
              <c:showSerName val="0"/>
              <c:showPercent val="0"/>
              <c:showBubbleSize val="0"/>
              <c:extLst>
                <c:ext xmlns:c15="http://schemas.microsoft.com/office/drawing/2012/chart" uri="{CE6537A1-D6FC-4f65-9D91-7224C49458BB}"/>
              </c:extLst>
            </c:dLbl>
            <c:dLbl>
              <c:idx val="8"/>
              <c:layout>
                <c:manualLayout>
                  <c:x val="0"/>
                  <c:y val="4.2913277264580571E-3"/>
                </c:manualLayout>
              </c:layout>
              <c:showLegendKey val="0"/>
              <c:showVal val="1"/>
              <c:showCatName val="0"/>
              <c:showSerName val="0"/>
              <c:showPercent val="0"/>
              <c:showBubbleSize val="0"/>
              <c:extLst>
                <c:ext xmlns:c15="http://schemas.microsoft.com/office/drawing/2012/chart" uri="{CE6537A1-D6FC-4f65-9D91-7224C49458BB}"/>
              </c:extLst>
            </c:dLbl>
            <c:dLbl>
              <c:idx val="9"/>
              <c:layout>
                <c:manualLayout>
                  <c:x val="-8.811332260591494E-17"/>
                  <c:y val="1.1999062750374144E-2"/>
                </c:manualLayout>
              </c:layout>
              <c:showLegendKey val="0"/>
              <c:showVal val="1"/>
              <c:showCatName val="0"/>
              <c:showSerName val="0"/>
              <c:showPercent val="0"/>
              <c:showBubbleSize val="0"/>
              <c:extLst>
                <c:ext xmlns:c15="http://schemas.microsoft.com/office/drawing/2012/chart" uri="{CE6537A1-D6FC-4f65-9D91-7224C49458BB}"/>
              </c:extLst>
            </c:dLbl>
            <c:dLbl>
              <c:idx val="10"/>
              <c:layout>
                <c:manualLayout>
                  <c:x val="0"/>
                  <c:y val="7.9993751669160586E-3"/>
                </c:manualLayout>
              </c:layout>
              <c:spPr>
                <a:noFill/>
                <a:ln>
                  <a:noFill/>
                </a:ln>
                <a:effectLst/>
              </c:spPr>
              <c:txPr>
                <a:bodyPr/>
                <a:lstStyle/>
                <a:p>
                  <a:pPr>
                    <a:defRPr/>
                  </a:pPr>
                  <a:endParaRPr lang="ru-RU"/>
                </a:p>
              </c:txPr>
              <c:showLegendKey val="0"/>
              <c:showVal val="1"/>
              <c:showCatName val="0"/>
              <c:showSerName val="0"/>
              <c:showPercent val="0"/>
              <c:showBubbleSize val="0"/>
              <c:extLst>
                <c:ext xmlns:c15="http://schemas.microsoft.com/office/drawing/2012/chart" uri="{CE6537A1-D6FC-4f65-9D91-7224C49458BB}"/>
              </c:extLst>
            </c:dLbl>
            <c:dLbl>
              <c:idx val="11"/>
              <c:layout>
                <c:manualLayout>
                  <c:x val="0"/>
                  <c:y val="1.258263921432275E-2"/>
                </c:manualLayout>
              </c:layout>
              <c:showLegendKey val="0"/>
              <c:showVal val="1"/>
              <c:showCatName val="0"/>
              <c:showSerName val="0"/>
              <c:showPercent val="0"/>
              <c:showBubbleSize val="0"/>
              <c:extLst>
                <c:ext xmlns:c15="http://schemas.microsoft.com/office/drawing/2012/chart" uri="{CE6537A1-D6FC-4f65-9D91-7224C49458BB}"/>
              </c:extLst>
            </c:dLbl>
            <c:dLbl>
              <c:idx val="12"/>
              <c:layout>
                <c:manualLayout>
                  <c:x val="5.1808961550107724E-3"/>
                  <c:y val="2.0986392244007397E-2"/>
                </c:manualLayout>
              </c:layout>
              <c:showLegendKey val="0"/>
              <c:showVal val="1"/>
              <c:showCatName val="0"/>
              <c:showSerName val="0"/>
              <c:showPercent val="0"/>
              <c:showBubbleSize val="0"/>
              <c:extLst>
                <c:ext xmlns:c15="http://schemas.microsoft.com/office/drawing/2012/chart" uri="{CE6537A1-D6FC-4f65-9D91-7224C49458BB}"/>
              </c:extLst>
            </c:dLbl>
            <c:dLbl>
              <c:idx val="13"/>
              <c:layout>
                <c:manualLayout>
                  <c:x val="1.4263548289433848E-2"/>
                  <c:y val="2.1457990338007493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Лист1!$A$19:$A$32</c:f>
              <c:strCache>
                <c:ptCount val="14"/>
                <c:pt idx="0">
                  <c:v>Оренбургская обл.</c:v>
                </c:pt>
                <c:pt idx="1">
                  <c:v>Нижегородская обл.</c:v>
                </c:pt>
                <c:pt idx="2">
                  <c:v>Самарская обл.</c:v>
                </c:pt>
                <c:pt idx="3">
                  <c:v>Башкортостан</c:v>
                </c:pt>
                <c:pt idx="4">
                  <c:v>Татарстан</c:v>
                </c:pt>
                <c:pt idx="5">
                  <c:v>Пермский край</c:v>
                </c:pt>
                <c:pt idx="6">
                  <c:v>Ульяновская обл.</c:v>
                </c:pt>
                <c:pt idx="7">
                  <c:v>Удмуртия</c:v>
                </c:pt>
                <c:pt idx="8">
                  <c:v>Мордовия</c:v>
                </c:pt>
                <c:pt idx="9">
                  <c:v>Чувашия</c:v>
                </c:pt>
                <c:pt idx="10">
                  <c:v>Пензенская обл.</c:v>
                </c:pt>
                <c:pt idx="11">
                  <c:v>Марий Эл</c:v>
                </c:pt>
                <c:pt idx="12">
                  <c:v>Саратовская обл.</c:v>
                </c:pt>
                <c:pt idx="13">
                  <c:v>Кировская обл.</c:v>
                </c:pt>
              </c:strCache>
            </c:strRef>
          </c:cat>
          <c:val>
            <c:numRef>
              <c:f>Лист1!$B$19:$B$32</c:f>
              <c:numCache>
                <c:formatCode>0.0</c:formatCode>
                <c:ptCount val="14"/>
                <c:pt idx="0">
                  <c:v>60.228000000000002</c:v>
                </c:pt>
                <c:pt idx="1">
                  <c:v>58.911999999999999</c:v>
                </c:pt>
                <c:pt idx="2">
                  <c:v>57.344000000000001</c:v>
                </c:pt>
                <c:pt idx="3">
                  <c:v>57.098999999999997</c:v>
                </c:pt>
                <c:pt idx="4">
                  <c:v>55.491999999999997</c:v>
                </c:pt>
                <c:pt idx="5">
                  <c:v>52.232999999999997</c:v>
                </c:pt>
                <c:pt idx="6">
                  <c:v>47.418999999999997</c:v>
                </c:pt>
                <c:pt idx="7">
                  <c:v>44.283000000000001</c:v>
                </c:pt>
                <c:pt idx="8">
                  <c:v>40.659999999999997</c:v>
                </c:pt>
                <c:pt idx="9">
                  <c:v>40.340000000000003</c:v>
                </c:pt>
                <c:pt idx="10">
                  <c:v>39.930999999999997</c:v>
                </c:pt>
                <c:pt idx="11">
                  <c:v>39.783999999999999</c:v>
                </c:pt>
                <c:pt idx="12">
                  <c:v>38.25</c:v>
                </c:pt>
                <c:pt idx="13">
                  <c:v>35.307000000000002</c:v>
                </c:pt>
              </c:numCache>
            </c:numRef>
          </c:val>
        </c:ser>
        <c:dLbls>
          <c:showLegendKey val="0"/>
          <c:showVal val="0"/>
          <c:showCatName val="0"/>
          <c:showSerName val="0"/>
          <c:showPercent val="0"/>
          <c:showBubbleSize val="0"/>
        </c:dLbls>
        <c:gapWidth val="150"/>
        <c:shape val="cylinder"/>
        <c:axId val="206499840"/>
        <c:axId val="83630272"/>
        <c:axId val="0"/>
      </c:bar3DChart>
      <c:catAx>
        <c:axId val="206499840"/>
        <c:scaling>
          <c:orientation val="minMax"/>
        </c:scaling>
        <c:delete val="0"/>
        <c:axPos val="b"/>
        <c:numFmt formatCode="General" sourceLinked="0"/>
        <c:majorTickMark val="out"/>
        <c:minorTickMark val="none"/>
        <c:tickLblPos val="nextTo"/>
        <c:crossAx val="83630272"/>
        <c:crosses val="autoZero"/>
        <c:auto val="1"/>
        <c:lblAlgn val="ctr"/>
        <c:lblOffset val="100"/>
        <c:noMultiLvlLbl val="0"/>
      </c:catAx>
      <c:valAx>
        <c:axId val="83630272"/>
        <c:scaling>
          <c:orientation val="minMax"/>
        </c:scaling>
        <c:delete val="0"/>
        <c:axPos val="l"/>
        <c:majorGridlines>
          <c:spPr>
            <a:ln>
              <a:solidFill>
                <a:schemeClr val="accent1"/>
              </a:solidFill>
            </a:ln>
          </c:spPr>
        </c:majorGridlines>
        <c:numFmt formatCode="0.0" sourceLinked="1"/>
        <c:majorTickMark val="out"/>
        <c:minorTickMark val="none"/>
        <c:tickLblPos val="nextTo"/>
        <c:crossAx val="206499840"/>
        <c:crosses val="autoZero"/>
        <c:crossBetween val="between"/>
        <c:majorUnit val="15"/>
        <c:minorUnit val="2"/>
      </c:valAx>
    </c:plotArea>
    <c:plotVisOnly val="1"/>
    <c:dispBlanksAs val="gap"/>
    <c:showDLblsOverMax val="0"/>
  </c:chart>
  <c:txPr>
    <a:bodyPr/>
    <a:lstStyle/>
    <a:p>
      <a:pPr>
        <a:defRPr>
          <a:latin typeface="Times New Roman" panose="02020603050405020304" pitchFamily="18" charset="0"/>
          <a:cs typeface="Times New Roman" panose="02020603050405020304" pitchFamily="18" charset="0"/>
        </a:defRPr>
      </a:pPr>
      <a:endParaRPr lang="ru-RU"/>
    </a:p>
  </c:txPr>
  <c:externalData r:id="rId1">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9"/>
    </mc:Choice>
    <mc:Fallback>
      <c:style val="29"/>
    </mc:Fallback>
  </mc:AlternateContent>
  <c:chart>
    <c:title>
      <c:tx>
        <c:rich>
          <a:bodyPr/>
          <a:lstStyle/>
          <a:p>
            <a:pPr>
              <a:defRPr/>
            </a:pPr>
            <a:r>
              <a:rPr lang="ru-RU" dirty="0"/>
              <a:t>на </a:t>
            </a:r>
            <a:r>
              <a:rPr lang="ru-RU" dirty="0" smtClean="0"/>
              <a:t>01.01.2018  </a:t>
            </a:r>
            <a:r>
              <a:rPr lang="ru-RU" dirty="0"/>
              <a:t>(за </a:t>
            </a:r>
            <a:r>
              <a:rPr lang="ru-RU" dirty="0" smtClean="0"/>
              <a:t>2017 </a:t>
            </a:r>
            <a:r>
              <a:rPr lang="ru-RU" dirty="0"/>
              <a:t>год)</a:t>
            </a:r>
          </a:p>
        </c:rich>
      </c:tx>
      <c:layout/>
      <c:overlay val="0"/>
    </c:title>
    <c:autoTitleDeleted val="0"/>
    <c:view3D>
      <c:rotX val="15"/>
      <c:rotY val="20"/>
      <c:rAngAx val="1"/>
    </c:view3D>
    <c:floor>
      <c:thickness val="0"/>
    </c:floor>
    <c:sideWall>
      <c:thickness val="0"/>
    </c:sideWall>
    <c:backWall>
      <c:thickness val="0"/>
    </c:backWall>
    <c:plotArea>
      <c:layout/>
      <c:bar3DChart>
        <c:barDir val="col"/>
        <c:grouping val="clustered"/>
        <c:varyColors val="0"/>
        <c:ser>
          <c:idx val="0"/>
          <c:order val="0"/>
          <c:spPr>
            <a:solidFill>
              <a:srgbClr val="66CCFF"/>
            </a:solidFill>
          </c:spPr>
          <c:invertIfNegative val="0"/>
          <c:dPt>
            <c:idx val="10"/>
            <c:invertIfNegative val="0"/>
            <c:bubble3D val="0"/>
            <c:spPr>
              <a:solidFill>
                <a:srgbClr val="FFFF99"/>
              </a:solidFill>
            </c:spPr>
          </c:dPt>
          <c:dPt>
            <c:idx val="12"/>
            <c:invertIfNegative val="0"/>
            <c:bubble3D val="0"/>
            <c:spPr>
              <a:solidFill>
                <a:schemeClr val="accent2"/>
              </a:solidFill>
            </c:spPr>
          </c:dPt>
          <c:dLbls>
            <c:dLbl>
              <c:idx val="0"/>
              <c:layout>
                <c:manualLayout>
                  <c:x val="0"/>
                  <c:y val="-6.9821904614657451E-3"/>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0"/>
                  <c:y val="9.2592592592592813E-3"/>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2.4024024024024023E-3"/>
                  <c:y val="1.5183185450378725E-3"/>
                </c:manualLayout>
              </c:layout>
              <c:showLegendKey val="0"/>
              <c:showVal val="1"/>
              <c:showCatName val="0"/>
              <c:showSerName val="0"/>
              <c:showPercent val="0"/>
              <c:showBubbleSize val="0"/>
              <c:extLst>
                <c:ext xmlns:c15="http://schemas.microsoft.com/office/drawing/2012/chart" uri="{CE6537A1-D6FC-4f65-9D91-7224C49458BB}"/>
              </c:extLst>
            </c:dLbl>
            <c:dLbl>
              <c:idx val="4"/>
              <c:layout>
                <c:manualLayout>
                  <c:x val="2.4024024024024023E-3"/>
                  <c:y val="1.8518518518518517E-2"/>
                </c:manualLayout>
              </c:layout>
              <c:showLegendKey val="0"/>
              <c:showVal val="1"/>
              <c:showCatName val="0"/>
              <c:showSerName val="0"/>
              <c:showPercent val="0"/>
              <c:showBubbleSize val="0"/>
              <c:extLst>
                <c:ext xmlns:c15="http://schemas.microsoft.com/office/drawing/2012/chart" uri="{CE6537A1-D6FC-4f65-9D91-7224C49458BB}"/>
              </c:extLst>
            </c:dLbl>
            <c:dLbl>
              <c:idx val="5"/>
              <c:layout>
                <c:manualLayout>
                  <c:x val="-8.8087070498732929E-17"/>
                  <c:y val="7.3613517820582067E-3"/>
                </c:manualLayout>
              </c:layout>
              <c:showLegendKey val="0"/>
              <c:showVal val="1"/>
              <c:showCatName val="0"/>
              <c:showSerName val="0"/>
              <c:showPercent val="0"/>
              <c:showBubbleSize val="0"/>
              <c:extLst>
                <c:ext xmlns:c15="http://schemas.microsoft.com/office/drawing/2012/chart" uri="{CE6537A1-D6FC-4f65-9D91-7224C49458BB}"/>
              </c:extLst>
            </c:dLbl>
            <c:dLbl>
              <c:idx val="6"/>
              <c:layout>
                <c:manualLayout>
                  <c:x val="2.4024024024024023E-3"/>
                  <c:y val="1.8518518518518517E-2"/>
                </c:manualLayout>
              </c:layout>
              <c:showLegendKey val="0"/>
              <c:showVal val="1"/>
              <c:showCatName val="0"/>
              <c:showSerName val="0"/>
              <c:showPercent val="0"/>
              <c:showBubbleSize val="0"/>
              <c:extLst>
                <c:ext xmlns:c15="http://schemas.microsoft.com/office/drawing/2012/chart" uri="{CE6537A1-D6FC-4f65-9D91-7224C49458BB}"/>
              </c:extLst>
            </c:dLbl>
            <c:dLbl>
              <c:idx val="7"/>
              <c:layout>
                <c:manualLayout>
                  <c:x val="9.6096096096096092E-3"/>
                  <c:y val="1.3888888888888888E-2"/>
                </c:manualLayout>
              </c:layout>
              <c:showLegendKey val="0"/>
              <c:showVal val="1"/>
              <c:showCatName val="0"/>
              <c:showSerName val="0"/>
              <c:showPercent val="0"/>
              <c:showBubbleSize val="0"/>
              <c:extLst>
                <c:ext xmlns:c15="http://schemas.microsoft.com/office/drawing/2012/chart" uri="{CE6537A1-D6FC-4f65-9D91-7224C49458BB}"/>
              </c:extLst>
            </c:dLbl>
            <c:dLbl>
              <c:idx val="8"/>
              <c:layout>
                <c:manualLayout>
                  <c:x val="4.8048048048048046E-3"/>
                  <c:y val="1.3888888888888888E-2"/>
                </c:manualLayout>
              </c:layout>
              <c:showLegendKey val="0"/>
              <c:showVal val="1"/>
              <c:showCatName val="0"/>
              <c:showSerName val="0"/>
              <c:showPercent val="0"/>
              <c:showBubbleSize val="0"/>
              <c:extLst>
                <c:ext xmlns:c15="http://schemas.microsoft.com/office/drawing/2012/chart" uri="{CE6537A1-D6FC-4f65-9D91-7224C49458BB}"/>
              </c:extLst>
            </c:dLbl>
            <c:dLbl>
              <c:idx val="9"/>
              <c:layout>
                <c:manualLayout>
                  <c:x val="1.2012012012012012E-2"/>
                  <c:y val="9.2592592592592587E-3"/>
                </c:manualLayout>
              </c:layout>
              <c:showLegendKey val="0"/>
              <c:showVal val="1"/>
              <c:showCatName val="0"/>
              <c:showSerName val="0"/>
              <c:showPercent val="0"/>
              <c:showBubbleSize val="0"/>
              <c:extLst>
                <c:ext xmlns:c15="http://schemas.microsoft.com/office/drawing/2012/chart" uri="{CE6537A1-D6FC-4f65-9D91-7224C49458BB}"/>
              </c:extLst>
            </c:dLbl>
            <c:dLbl>
              <c:idx val="10"/>
              <c:layout>
                <c:manualLayout>
                  <c:x val="7.2072072072072073E-3"/>
                  <c:y val="2.1250435884925041E-2"/>
                </c:manualLayout>
              </c:layout>
              <c:showLegendKey val="0"/>
              <c:showVal val="1"/>
              <c:showCatName val="0"/>
              <c:showSerName val="0"/>
              <c:showPercent val="0"/>
              <c:showBubbleSize val="0"/>
              <c:extLst>
                <c:ext xmlns:c15="http://schemas.microsoft.com/office/drawing/2012/chart" uri="{CE6537A1-D6FC-4f65-9D91-7224C49458BB}"/>
              </c:extLst>
            </c:dLbl>
            <c:dLbl>
              <c:idx val="11"/>
              <c:layout>
                <c:manualLayout>
                  <c:x val="9.6094204440662009E-3"/>
                  <c:y val="1.7379844681066136E-2"/>
                </c:manualLayout>
              </c:layout>
              <c:showLegendKey val="0"/>
              <c:showVal val="1"/>
              <c:showCatName val="0"/>
              <c:showSerName val="0"/>
              <c:showPercent val="0"/>
              <c:showBubbleSize val="0"/>
              <c:extLst>
                <c:ext xmlns:c15="http://schemas.microsoft.com/office/drawing/2012/chart" uri="{CE6537A1-D6FC-4f65-9D91-7224C49458BB}"/>
              </c:extLst>
            </c:dLbl>
            <c:dLbl>
              <c:idx val="12"/>
              <c:layout>
                <c:manualLayout>
                  <c:x val="9.6096096096096092E-3"/>
                  <c:y val="1.7379510028532514E-2"/>
                </c:manualLayout>
              </c:layout>
              <c:spPr>
                <a:noFill/>
                <a:ln>
                  <a:noFill/>
                </a:ln>
                <a:effectLst/>
              </c:spPr>
              <c:txPr>
                <a:bodyPr/>
                <a:lstStyle/>
                <a:p>
                  <a:pPr>
                    <a:defRPr/>
                  </a:pPr>
                  <a:endParaRPr lang="ru-RU"/>
                </a:p>
              </c:txPr>
              <c:showLegendKey val="0"/>
              <c:showVal val="1"/>
              <c:showCatName val="0"/>
              <c:showSerName val="0"/>
              <c:showPercent val="0"/>
              <c:showBubbleSize val="0"/>
              <c:extLst>
                <c:ext xmlns:c15="http://schemas.microsoft.com/office/drawing/2012/chart" uri="{CE6537A1-D6FC-4f65-9D91-7224C49458BB}"/>
              </c:extLst>
            </c:dLbl>
            <c:dLbl>
              <c:idx val="13"/>
              <c:layout>
                <c:manualLayout>
                  <c:x val="1.6816816816816817E-2"/>
                  <c:y val="1.7000348707940031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Лист1!$A$19:$A$32</c:f>
              <c:strCache>
                <c:ptCount val="14"/>
                <c:pt idx="0">
                  <c:v>Оренбургская обл.</c:v>
                </c:pt>
                <c:pt idx="1">
                  <c:v>Нижегородская обл.</c:v>
                </c:pt>
                <c:pt idx="2">
                  <c:v>Самарская обл.</c:v>
                </c:pt>
                <c:pt idx="3">
                  <c:v>Башкортостан</c:v>
                </c:pt>
                <c:pt idx="4">
                  <c:v>Пермский край</c:v>
                </c:pt>
                <c:pt idx="5">
                  <c:v>Татарстан</c:v>
                </c:pt>
                <c:pt idx="6">
                  <c:v>Ульяновская обл.</c:v>
                </c:pt>
                <c:pt idx="7">
                  <c:v>Удмуртия</c:v>
                </c:pt>
                <c:pt idx="8">
                  <c:v>Пензенская обл.</c:v>
                </c:pt>
                <c:pt idx="9">
                  <c:v>Марий Эл</c:v>
                </c:pt>
                <c:pt idx="10">
                  <c:v>Чувашия</c:v>
                </c:pt>
                <c:pt idx="11">
                  <c:v>Саратовская обл.</c:v>
                </c:pt>
                <c:pt idx="12">
                  <c:v>Мордовия</c:v>
                </c:pt>
                <c:pt idx="13">
                  <c:v>Кировская обл.</c:v>
                </c:pt>
              </c:strCache>
            </c:strRef>
          </c:cat>
          <c:val>
            <c:numRef>
              <c:f>Лист1!$B$19:$B$32</c:f>
              <c:numCache>
                <c:formatCode>0.0</c:formatCode>
                <c:ptCount val="14"/>
                <c:pt idx="0">
                  <c:v>57.4</c:v>
                </c:pt>
                <c:pt idx="1">
                  <c:v>55.1</c:v>
                </c:pt>
                <c:pt idx="2">
                  <c:v>51.1</c:v>
                </c:pt>
                <c:pt idx="3">
                  <c:v>47.4</c:v>
                </c:pt>
                <c:pt idx="4">
                  <c:v>47.1</c:v>
                </c:pt>
                <c:pt idx="5">
                  <c:v>45.9</c:v>
                </c:pt>
                <c:pt idx="6">
                  <c:v>42.8</c:v>
                </c:pt>
                <c:pt idx="7">
                  <c:v>40.1</c:v>
                </c:pt>
                <c:pt idx="8">
                  <c:v>38.4</c:v>
                </c:pt>
                <c:pt idx="9">
                  <c:v>37.6</c:v>
                </c:pt>
                <c:pt idx="10">
                  <c:v>37.5</c:v>
                </c:pt>
                <c:pt idx="11">
                  <c:v>37</c:v>
                </c:pt>
                <c:pt idx="12">
                  <c:v>33.799999999999997</c:v>
                </c:pt>
                <c:pt idx="13">
                  <c:v>33.700000000000003</c:v>
                </c:pt>
              </c:numCache>
            </c:numRef>
          </c:val>
        </c:ser>
        <c:dLbls>
          <c:showLegendKey val="0"/>
          <c:showVal val="0"/>
          <c:showCatName val="0"/>
          <c:showSerName val="0"/>
          <c:showPercent val="0"/>
          <c:showBubbleSize val="0"/>
        </c:dLbls>
        <c:gapWidth val="150"/>
        <c:shape val="cylinder"/>
        <c:axId val="206238208"/>
        <c:axId val="83630848"/>
        <c:axId val="0"/>
      </c:bar3DChart>
      <c:catAx>
        <c:axId val="206238208"/>
        <c:scaling>
          <c:orientation val="minMax"/>
        </c:scaling>
        <c:delete val="0"/>
        <c:axPos val="b"/>
        <c:numFmt formatCode="General" sourceLinked="0"/>
        <c:majorTickMark val="out"/>
        <c:minorTickMark val="none"/>
        <c:tickLblPos val="nextTo"/>
        <c:crossAx val="83630848"/>
        <c:crosses val="autoZero"/>
        <c:auto val="1"/>
        <c:lblAlgn val="ctr"/>
        <c:lblOffset val="100"/>
        <c:noMultiLvlLbl val="0"/>
      </c:catAx>
      <c:valAx>
        <c:axId val="83630848"/>
        <c:scaling>
          <c:orientation val="minMax"/>
        </c:scaling>
        <c:delete val="0"/>
        <c:axPos val="l"/>
        <c:majorGridlines/>
        <c:numFmt formatCode="0.0" sourceLinked="1"/>
        <c:majorTickMark val="out"/>
        <c:minorTickMark val="none"/>
        <c:tickLblPos val="nextTo"/>
        <c:crossAx val="206238208"/>
        <c:crosses val="autoZero"/>
        <c:crossBetween val="between"/>
        <c:majorUnit val="15"/>
        <c:minorUnit val="2"/>
      </c:valAx>
    </c:plotArea>
    <c:plotVisOnly val="1"/>
    <c:dispBlanksAs val="gap"/>
    <c:showDLblsOverMax val="0"/>
  </c:chart>
  <c:txPr>
    <a:bodyPr/>
    <a:lstStyle/>
    <a:p>
      <a:pPr>
        <a:defRPr>
          <a:latin typeface="Times New Roman" panose="02020603050405020304" pitchFamily="18" charset="0"/>
          <a:cs typeface="Times New Roman" panose="02020603050405020304" pitchFamily="18" charset="0"/>
        </a:defRPr>
      </a:pPr>
      <a:endParaRPr lang="ru-RU"/>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clustered"/>
        <c:varyColors val="0"/>
        <c:ser>
          <c:idx val="0"/>
          <c:order val="0"/>
          <c:tx>
            <c:strRef>
              <c:f>'Лист1 (2)'!$B$5</c:f>
              <c:strCache>
                <c:ptCount val="1"/>
                <c:pt idx="0">
                  <c:v>план</c:v>
                </c:pt>
              </c:strCache>
            </c:strRef>
          </c:tx>
          <c:spPr>
            <a:solidFill>
              <a:srgbClr val="7030A0"/>
            </a:solidFill>
          </c:spPr>
          <c:invertIfNegative val="0"/>
          <c:dLbls>
            <c:dLbl>
              <c:idx val="0"/>
              <c:layout>
                <c:manualLayout>
                  <c:x val="-3.1515918666195093E-3"/>
                  <c:y val="1.5856610296209089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0"/>
                  <c:y val="6.342644118483589E-3"/>
                </c:manualLayout>
              </c:layout>
              <c:showLegendKey val="0"/>
              <c:showVal val="1"/>
              <c:showCatName val="0"/>
              <c:showSerName val="0"/>
              <c:showPercent val="0"/>
              <c:showBubbleSize val="0"/>
            </c:dLbl>
            <c:spPr>
              <a:noFill/>
              <a:ln>
                <a:noFill/>
              </a:ln>
              <a:effectLst/>
            </c:spPr>
            <c:txPr>
              <a:bodyPr/>
              <a:lstStyle/>
              <a:p>
                <a:pPr>
                  <a:defRPr>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'Лист1 (2)'!$A$6:$A$10</c:f>
              <c:strCache>
                <c:ptCount val="5"/>
                <c:pt idx="0">
                  <c:v>Дефицит/профицит     </c:v>
                </c:pt>
                <c:pt idx="1">
                  <c:v>Расходы бюджета</c:v>
                </c:pt>
                <c:pt idx="2">
                  <c:v>Безвозмездные поступления</c:v>
                </c:pt>
                <c:pt idx="3">
                  <c:v>Налоговые и неналоговые доходы</c:v>
                </c:pt>
                <c:pt idx="4">
                  <c:v>Доходы бюджета</c:v>
                </c:pt>
              </c:strCache>
            </c:strRef>
          </c:cat>
          <c:val>
            <c:numRef>
              <c:f>'Лист1 (2)'!$B$6:$B$10</c:f>
              <c:numCache>
                <c:formatCode>#,##0</c:formatCode>
                <c:ptCount val="5"/>
                <c:pt idx="0">
                  <c:v>-1287</c:v>
                </c:pt>
                <c:pt idx="1">
                  <c:v>66905.899999999994</c:v>
                </c:pt>
                <c:pt idx="2">
                  <c:v>26368</c:v>
                </c:pt>
                <c:pt idx="3">
                  <c:v>38852.400000000001</c:v>
                </c:pt>
                <c:pt idx="4">
                  <c:v>65220.4</c:v>
                </c:pt>
              </c:numCache>
            </c:numRef>
          </c:val>
        </c:ser>
        <c:ser>
          <c:idx val="1"/>
          <c:order val="1"/>
          <c:tx>
            <c:strRef>
              <c:f>'Лист1 (2)'!$C$5</c:f>
              <c:strCache>
                <c:ptCount val="1"/>
                <c:pt idx="0">
                  <c:v>факт</c:v>
                </c:pt>
              </c:strCache>
            </c:strRef>
          </c:tx>
          <c:spPr>
            <a:solidFill>
              <a:schemeClr val="accent4">
                <a:lumMod val="75000"/>
              </a:schemeClr>
            </a:solidFill>
          </c:spPr>
          <c:invertIfNegative val="0"/>
          <c:dLbls>
            <c:spPr>
              <a:noFill/>
              <a:ln>
                <a:noFill/>
              </a:ln>
              <a:effectLst/>
            </c:spPr>
            <c:txPr>
              <a:bodyPr/>
              <a:lstStyle/>
              <a:p>
                <a:pPr>
                  <a:defRPr>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'Лист1 (2)'!$A$6:$A$10</c:f>
              <c:strCache>
                <c:ptCount val="5"/>
                <c:pt idx="0">
                  <c:v>Дефицит/профицит     </c:v>
                </c:pt>
                <c:pt idx="1">
                  <c:v>Расходы бюджета</c:v>
                </c:pt>
                <c:pt idx="2">
                  <c:v>Безвозмездные поступления</c:v>
                </c:pt>
                <c:pt idx="3">
                  <c:v>Налоговые и неналоговые доходы</c:v>
                </c:pt>
                <c:pt idx="4">
                  <c:v>Доходы бюджета</c:v>
                </c:pt>
              </c:strCache>
            </c:strRef>
          </c:cat>
          <c:val>
            <c:numRef>
              <c:f>'Лист1 (2)'!$C$6:$C$10</c:f>
              <c:numCache>
                <c:formatCode>#,##0</c:formatCode>
                <c:ptCount val="5"/>
                <c:pt idx="0">
                  <c:v>4870.5999999999913</c:v>
                </c:pt>
                <c:pt idx="1">
                  <c:v>61814.3</c:v>
                </c:pt>
                <c:pt idx="2">
                  <c:v>27467.599999999999</c:v>
                </c:pt>
                <c:pt idx="3">
                  <c:v>39217.300000000003</c:v>
                </c:pt>
                <c:pt idx="4">
                  <c:v>66684.899999999994</c:v>
                </c:pt>
              </c:numCache>
            </c:numRef>
          </c:val>
        </c:ser>
        <c:dLbls>
          <c:showLegendKey val="0"/>
          <c:showVal val="0"/>
          <c:showCatName val="0"/>
          <c:showSerName val="0"/>
          <c:showPercent val="0"/>
          <c:showBubbleSize val="0"/>
        </c:dLbls>
        <c:gapWidth val="150"/>
        <c:axId val="183703040"/>
        <c:axId val="60066624"/>
      </c:barChart>
      <c:catAx>
        <c:axId val="183703040"/>
        <c:scaling>
          <c:orientation val="minMax"/>
        </c:scaling>
        <c:delete val="0"/>
        <c:axPos val="l"/>
        <c:numFmt formatCode="General" sourceLinked="0"/>
        <c:majorTickMark val="out"/>
        <c:minorTickMark val="none"/>
        <c:tickLblPos val="nextTo"/>
        <c:txPr>
          <a:bodyPr/>
          <a:lstStyle/>
          <a:p>
            <a:pPr>
              <a:defRPr>
                <a:latin typeface="Times New Roman" panose="02020603050405020304" pitchFamily="18" charset="0"/>
                <a:cs typeface="Times New Roman" panose="02020603050405020304" pitchFamily="18" charset="0"/>
              </a:defRPr>
            </a:pPr>
            <a:endParaRPr lang="ru-RU"/>
          </a:p>
        </c:txPr>
        <c:crossAx val="60066624"/>
        <c:crosses val="autoZero"/>
        <c:auto val="1"/>
        <c:lblAlgn val="ctr"/>
        <c:lblOffset val="100"/>
        <c:noMultiLvlLbl val="0"/>
      </c:catAx>
      <c:valAx>
        <c:axId val="60066624"/>
        <c:scaling>
          <c:orientation val="minMax"/>
        </c:scaling>
        <c:delete val="1"/>
        <c:axPos val="b"/>
        <c:numFmt formatCode="#,##0" sourceLinked="1"/>
        <c:majorTickMark val="out"/>
        <c:minorTickMark val="none"/>
        <c:tickLblPos val="nextTo"/>
        <c:crossAx val="183703040"/>
        <c:crosses val="autoZero"/>
        <c:crossBetween val="between"/>
      </c:valAx>
    </c:plotArea>
    <c:legend>
      <c:legendPos val="b"/>
      <c:layout/>
      <c:overlay val="0"/>
    </c:legend>
    <c:plotVisOnly val="1"/>
    <c:dispBlanksAs val="gap"/>
    <c:showDLblsOverMax val="0"/>
  </c:chart>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Лист1!$B$1</c:f>
              <c:strCache>
                <c:ptCount val="1"/>
                <c:pt idx="0">
                  <c:v>Столбец1</c:v>
                </c:pt>
              </c:strCache>
            </c:strRef>
          </c:tx>
          <c:dPt>
            <c:idx val="0"/>
            <c:bubble3D val="0"/>
            <c:spPr>
              <a:solidFill>
                <a:schemeClr val="accent1"/>
              </a:solidFill>
              <a:ln w="19050">
                <a:solidFill>
                  <a:schemeClr val="lt1"/>
                </a:solidFill>
              </a:ln>
              <a:effectLst/>
            </c:spPr>
          </c:dPt>
          <c:dPt>
            <c:idx val="1"/>
            <c:bubble3D val="0"/>
            <c:spPr>
              <a:solidFill>
                <a:schemeClr val="accent2"/>
              </a:solidFill>
              <a:ln w="19050">
                <a:solidFill>
                  <a:schemeClr val="lt1"/>
                </a:solidFill>
              </a:ln>
              <a:effectLst/>
            </c:spPr>
          </c:dPt>
          <c:dPt>
            <c:idx val="2"/>
            <c:bubble3D val="0"/>
            <c:spPr>
              <a:solidFill>
                <a:schemeClr val="accent3"/>
              </a:solidFill>
              <a:ln w="19050">
                <a:solidFill>
                  <a:schemeClr val="lt1"/>
                </a:solidFill>
              </a:ln>
              <a:effectLst/>
            </c:spPr>
          </c:dPt>
          <c:dPt>
            <c:idx val="3"/>
            <c:bubble3D val="0"/>
            <c:spPr>
              <a:solidFill>
                <a:schemeClr val="accent4"/>
              </a:solidFill>
              <a:ln w="19050">
                <a:solidFill>
                  <a:schemeClr val="lt1"/>
                </a:solidFill>
              </a:ln>
              <a:effectLst/>
            </c:spPr>
          </c:dPt>
          <c:dPt>
            <c:idx val="4"/>
            <c:bubble3D val="0"/>
            <c:spPr>
              <a:solidFill>
                <a:schemeClr val="accent5"/>
              </a:solidFill>
              <a:ln w="19050">
                <a:solidFill>
                  <a:schemeClr val="lt1"/>
                </a:solidFill>
              </a:ln>
              <a:effectLst/>
            </c:spPr>
          </c:dPt>
          <c:cat>
            <c:strRef>
              <c:f>Лист1!$A$2:$A$6</c:f>
              <c:strCache>
                <c:ptCount val="5"/>
                <c:pt idx="0">
                  <c:v>ФБ</c:v>
                </c:pt>
                <c:pt idx="1">
                  <c:v>РБ</c:v>
                </c:pt>
                <c:pt idx="2">
                  <c:v>МБ</c:v>
                </c:pt>
                <c:pt idx="3">
                  <c:v>Внебюджетные фонды</c:v>
                </c:pt>
                <c:pt idx="4">
                  <c:v>Внебюджетные источники</c:v>
                </c:pt>
              </c:strCache>
            </c:strRef>
          </c:cat>
          <c:val>
            <c:numRef>
              <c:f>Лист1!$B$2:$B$6</c:f>
              <c:numCache>
                <c:formatCode>0.0%</c:formatCode>
                <c:ptCount val="5"/>
                <c:pt idx="0">
                  <c:v>0.44500000000000001</c:v>
                </c:pt>
                <c:pt idx="1">
                  <c:v>0.20599999999999999</c:v>
                </c:pt>
                <c:pt idx="2">
                  <c:v>3.3000000000000002E-2</c:v>
                </c:pt>
                <c:pt idx="3">
                  <c:v>0.26800000000000002</c:v>
                </c:pt>
                <c:pt idx="4">
                  <c:v>4.8000000000000001E-2</c:v>
                </c:pt>
              </c:numCache>
            </c:numRef>
          </c:val>
        </c:ser>
        <c:dLbls>
          <c:showLegendKey val="0"/>
          <c:showVal val="0"/>
          <c:showCatName val="0"/>
          <c:showSerName val="0"/>
          <c:showPercent val="0"/>
          <c:showBubbleSize val="0"/>
          <c:showLeaderLines val="1"/>
        </c:dLbls>
        <c:firstSliceAng val="185"/>
        <c:holeSize val="55"/>
      </c:doughnutChart>
      <c:spPr>
        <a:noFill/>
        <a:ln>
          <a:noFill/>
        </a:ln>
        <a:effectLst/>
      </c:spPr>
    </c:plotArea>
    <c:plotVisOnly val="1"/>
    <c:dispBlanksAs val="gap"/>
    <c:showDLblsOverMax val="0"/>
  </c:chart>
  <c:spPr>
    <a:noFill/>
    <a:ln>
      <a:noFill/>
    </a:ln>
    <a:effectLst/>
  </c:spPr>
  <c:txPr>
    <a:bodyPr/>
    <a:lstStyle/>
    <a:p>
      <a:pPr>
        <a:defRPr/>
      </a:pPr>
      <a:endParaRPr lang="ru-RU"/>
    </a:p>
  </c:txPr>
  <c:externalData r:id="rId1">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1"/>
    <c:view3D>
      <c:rotX val="60"/>
      <c:rotY val="150"/>
      <c:rAngAx val="1"/>
    </c:view3D>
    <c:floor>
      <c:thickness val="0"/>
    </c:floor>
    <c:sideWall>
      <c:thickness val="0"/>
    </c:sideWall>
    <c:backWall>
      <c:thickness val="0"/>
    </c:backWall>
    <c:plotArea>
      <c:layout>
        <c:manualLayout>
          <c:layoutTarget val="inner"/>
          <c:xMode val="edge"/>
          <c:yMode val="edge"/>
          <c:x val="1.4514248025329827E-2"/>
          <c:y val="0"/>
          <c:w val="0.93186343442388353"/>
          <c:h val="1"/>
        </c:manualLayout>
      </c:layout>
      <c:pie3DChart>
        <c:varyColors val="1"/>
        <c:ser>
          <c:idx val="0"/>
          <c:order val="0"/>
          <c:tx>
            <c:strRef>
              <c:f>Лист1!$B$1</c:f>
              <c:strCache>
                <c:ptCount val="1"/>
                <c:pt idx="0">
                  <c:v>Продажи</c:v>
                </c:pt>
              </c:strCache>
            </c:strRef>
          </c:tx>
          <c:explosion val="5"/>
          <c:dLbls>
            <c:dLbl>
              <c:idx val="0"/>
              <c:layout>
                <c:manualLayout>
                  <c:x val="0.19273341643608868"/>
                  <c:y val="0.29063854016220425"/>
                </c:manualLayout>
              </c:layout>
              <c:tx>
                <c:rich>
                  <a:bodyPr/>
                  <a:lstStyle/>
                  <a:p>
                    <a:r>
                      <a:rPr lang="ru-RU" sz="1200" i="1" dirty="0" smtClean="0">
                        <a:latin typeface="Times New Roman" panose="02020603050405020304" pitchFamily="18" charset="0"/>
                        <a:cs typeface="Times New Roman" panose="02020603050405020304" pitchFamily="18" charset="0"/>
                      </a:rPr>
                      <a:t>15 514,0</a:t>
                    </a:r>
                  </a:p>
                  <a:p>
                    <a:r>
                      <a:rPr lang="ru-RU" sz="1200" i="1" dirty="0" smtClean="0">
                        <a:latin typeface="Times New Roman" panose="02020603050405020304" pitchFamily="18" charset="0"/>
                        <a:cs typeface="Times New Roman" panose="02020603050405020304" pitchFamily="18" charset="0"/>
                      </a:rPr>
                      <a:t>млн. рублей -                    76,5%</a:t>
                    </a:r>
                    <a:endParaRPr lang="ru-RU" sz="1200" dirty="0"/>
                  </a:p>
                </c:rich>
              </c:tx>
              <c:showLegendKey val="0"/>
              <c:showVal val="1"/>
              <c:showCatName val="0"/>
              <c:showSerName val="0"/>
              <c:showPercent val="1"/>
              <c:showBubbleSize val="0"/>
              <c:extLst>
                <c:ext xmlns:c15="http://schemas.microsoft.com/office/drawing/2012/chart" uri="{CE6537A1-D6FC-4f65-9D91-7224C49458BB}"/>
              </c:extLst>
            </c:dLbl>
            <c:dLbl>
              <c:idx val="1"/>
              <c:layout>
                <c:manualLayout>
                  <c:x val="-0.16349704605047613"/>
                  <c:y val="-6.1895900455504943E-2"/>
                </c:manualLayout>
              </c:layout>
              <c:tx>
                <c:rich>
                  <a:bodyPr/>
                  <a:lstStyle/>
                  <a:p>
                    <a:r>
                      <a:rPr lang="ru-RU" sz="1200" i="1" baseline="0" dirty="0" smtClean="0">
                        <a:latin typeface="Times New Roman" panose="02020603050405020304" pitchFamily="18" charset="0"/>
                        <a:cs typeface="Times New Roman" panose="02020603050405020304" pitchFamily="18" charset="0"/>
                      </a:rPr>
                      <a:t>4 753,7 </a:t>
                    </a:r>
                    <a:r>
                      <a:rPr lang="ru-RU" sz="1200" i="1" dirty="0" smtClean="0">
                        <a:latin typeface="Times New Roman" panose="02020603050405020304" pitchFamily="18" charset="0"/>
                        <a:cs typeface="Times New Roman" panose="02020603050405020304" pitchFamily="18" charset="0"/>
                      </a:rPr>
                      <a:t>млн. рублей -                    23,5%</a:t>
                    </a:r>
                    <a:endParaRPr lang="ru-RU" dirty="0"/>
                  </a:p>
                </c:rich>
              </c:tx>
              <c:showLegendKey val="0"/>
              <c:showVal val="1"/>
              <c:showCatName val="0"/>
              <c:showSerName val="0"/>
              <c:showPercent val="1"/>
              <c:showBubbleSize val="0"/>
              <c:separator>
</c:separator>
              <c:extLst>
                <c:ext xmlns:c15="http://schemas.microsoft.com/office/drawing/2012/chart" uri="{CE6537A1-D6FC-4f65-9D91-7224C49458BB}"/>
              </c:extLst>
            </c:dLbl>
            <c:spPr>
              <a:noFill/>
              <a:ln>
                <a:noFill/>
              </a:ln>
              <a:effectLst/>
            </c:spPr>
            <c:txPr>
              <a:bodyPr/>
              <a:lstStyle/>
              <a:p>
                <a:pPr>
                  <a:defRPr sz="1200" i="1">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1"/>
            <c:showBubbleSize val="0"/>
            <c:showLeaderLines val="1"/>
            <c:extLst>
              <c:ext xmlns:c15="http://schemas.microsoft.com/office/drawing/2012/chart" uri="{CE6537A1-D6FC-4f65-9D91-7224C49458BB}"/>
            </c:extLst>
          </c:dLbls>
          <c:cat>
            <c:strRef>
              <c:f>Лист1!$A$2:$A$3</c:f>
              <c:strCache>
                <c:ptCount val="2"/>
                <c:pt idx="0">
                  <c:v>Бюджет ТФОМС</c:v>
                </c:pt>
                <c:pt idx="1">
                  <c:v>Республиканский бюджет</c:v>
                </c:pt>
              </c:strCache>
            </c:strRef>
          </c:cat>
          <c:val>
            <c:numRef>
              <c:f>Лист1!$B$2:$B$3</c:f>
              <c:numCache>
                <c:formatCode>General</c:formatCode>
                <c:ptCount val="2"/>
                <c:pt idx="0" formatCode="0.0">
                  <c:v>14319</c:v>
                </c:pt>
                <c:pt idx="1">
                  <c:v>4110.8999999999996</c:v>
                </c:pt>
              </c:numCache>
            </c:numRef>
          </c:val>
        </c:ser>
        <c:dLbls>
          <c:showLegendKey val="0"/>
          <c:showVal val="0"/>
          <c:showCatName val="1"/>
          <c:showSerName val="0"/>
          <c:showPercent val="0"/>
          <c:showBubbleSize val="0"/>
          <c:showLeaderLines val="1"/>
        </c:dLbls>
      </c:pie3DChart>
    </c:plotArea>
    <c:plotVisOnly val="1"/>
    <c:dispBlanksAs val="zero"/>
    <c:showDLblsOverMax val="0"/>
  </c:chart>
  <c:spPr>
    <a:scene3d>
      <a:camera prst="orthographicFront"/>
      <a:lightRig rig="threePt" dir="t"/>
    </a:scene3d>
  </c:spPr>
  <c:txPr>
    <a:bodyPr/>
    <a:lstStyle/>
    <a:p>
      <a:pPr>
        <a:defRPr sz="1800"/>
      </a:pPr>
      <a:endParaRPr lang="ru-RU"/>
    </a:p>
  </c:txPr>
  <c:externalData r:id="rId1">
    <c:autoUpdate val="0"/>
  </c:externalData>
  <c:userShapes r:id="rId2"/>
</c:chartSpace>
</file>

<file path=ppt/charts/chart22.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1"/>
    <c:view3D>
      <c:rotX val="75"/>
      <c:rotY val="160"/>
      <c:rAngAx val="0"/>
      <c:perspective val="30"/>
    </c:view3D>
    <c:floor>
      <c:thickness val="0"/>
    </c:floor>
    <c:sideWall>
      <c:thickness val="0"/>
    </c:sideWall>
    <c:backWall>
      <c:thickness val="0"/>
    </c:backWall>
    <c:plotArea>
      <c:layout>
        <c:manualLayout>
          <c:layoutTarget val="inner"/>
          <c:xMode val="edge"/>
          <c:yMode val="edge"/>
          <c:x val="0.15782804079454082"/>
          <c:y val="0.19381511508960125"/>
          <c:w val="0.59238092844274493"/>
          <c:h val="0.51446985728042549"/>
        </c:manualLayout>
      </c:layout>
      <c:pie3DChart>
        <c:varyColors val="1"/>
        <c:ser>
          <c:idx val="0"/>
          <c:order val="0"/>
          <c:tx>
            <c:strRef>
              <c:f>Лист1!$B$1</c:f>
              <c:strCache>
                <c:ptCount val="1"/>
                <c:pt idx="0">
                  <c:v>Продажи</c:v>
                </c:pt>
              </c:strCache>
            </c:strRef>
          </c:tx>
          <c:dPt>
            <c:idx val="0"/>
            <c:bubble3D val="0"/>
            <c:explosion val="1"/>
            <c:spPr>
              <a:solidFill>
                <a:srgbClr val="F97F88"/>
              </a:solidFill>
            </c:spPr>
          </c:dPt>
          <c:dPt>
            <c:idx val="1"/>
            <c:bubble3D val="0"/>
            <c:spPr>
              <a:solidFill>
                <a:srgbClr val="9DFFE5"/>
              </a:solidFill>
            </c:spPr>
          </c:dPt>
          <c:dPt>
            <c:idx val="2"/>
            <c:bubble3D val="0"/>
            <c:spPr>
              <a:solidFill>
                <a:srgbClr val="FFC000"/>
              </a:solidFill>
            </c:spPr>
          </c:dPt>
          <c:dPt>
            <c:idx val="3"/>
            <c:bubble3D val="0"/>
            <c:spPr>
              <a:solidFill>
                <a:srgbClr val="7030A0"/>
              </a:solidFill>
            </c:spPr>
          </c:dPt>
          <c:dPt>
            <c:idx val="4"/>
            <c:bubble3D val="0"/>
            <c:spPr>
              <a:solidFill>
                <a:srgbClr val="99FF66"/>
              </a:solidFill>
            </c:spPr>
          </c:dPt>
          <c:dPt>
            <c:idx val="5"/>
            <c:bubble3D val="0"/>
            <c:spPr>
              <a:solidFill>
                <a:srgbClr val="0000FF"/>
              </a:solidFill>
            </c:spPr>
          </c:dPt>
          <c:dPt>
            <c:idx val="6"/>
            <c:bubble3D val="0"/>
            <c:spPr>
              <a:solidFill>
                <a:srgbClr val="9999FF"/>
              </a:solidFill>
            </c:spPr>
          </c:dPt>
          <c:dLbls>
            <c:dLbl>
              <c:idx val="0"/>
              <c:layout>
                <c:manualLayout>
                  <c:x val="0.25839174926394204"/>
                  <c:y val="-5.8146977319147211E-2"/>
                </c:manualLayout>
              </c:layout>
              <c:tx>
                <c:rich>
                  <a:bodyPr/>
                  <a:lstStyle/>
                  <a:p>
                    <a:r>
                      <a:rPr lang="en-US" sz="1100" b="0" i="1" dirty="0" smtClean="0">
                        <a:solidFill>
                          <a:schemeClr val="tx1"/>
                        </a:solidFill>
                        <a:latin typeface="Times New Roman" panose="02020603050405020304" pitchFamily="18" charset="0"/>
                        <a:cs typeface="Times New Roman" panose="02020603050405020304" pitchFamily="18" charset="0"/>
                      </a:rPr>
                      <a:t>2 </a:t>
                    </a:r>
                    <a:r>
                      <a:rPr lang="ru-RU" sz="1100" b="0" i="1" dirty="0" smtClean="0">
                        <a:solidFill>
                          <a:schemeClr val="tx1"/>
                        </a:solidFill>
                        <a:latin typeface="Times New Roman" panose="02020603050405020304" pitchFamily="18" charset="0"/>
                        <a:cs typeface="Times New Roman" panose="02020603050405020304" pitchFamily="18" charset="0"/>
                      </a:rPr>
                      <a:t>0</a:t>
                    </a:r>
                    <a:r>
                      <a:rPr lang="en-US" sz="1100" b="0" i="1" dirty="0" smtClean="0">
                        <a:solidFill>
                          <a:schemeClr val="tx1"/>
                        </a:solidFill>
                        <a:latin typeface="Times New Roman" panose="02020603050405020304" pitchFamily="18" charset="0"/>
                        <a:cs typeface="Times New Roman" panose="02020603050405020304" pitchFamily="18" charset="0"/>
                      </a:rPr>
                      <a:t>17,</a:t>
                    </a:r>
                    <a:r>
                      <a:rPr lang="ru-RU" sz="1100" b="0" i="1" dirty="0" smtClean="0">
                        <a:solidFill>
                          <a:schemeClr val="tx1"/>
                        </a:solidFill>
                        <a:latin typeface="Times New Roman" panose="02020603050405020304" pitchFamily="18" charset="0"/>
                        <a:cs typeface="Times New Roman" panose="02020603050405020304" pitchFamily="18" charset="0"/>
                      </a:rPr>
                      <a:t>4 млн. рублей</a:t>
                    </a:r>
                    <a:r>
                      <a:rPr lang="ru-RU" sz="1100" b="0" i="1" baseline="0" dirty="0" smtClean="0">
                        <a:solidFill>
                          <a:schemeClr val="tx1"/>
                        </a:solidFill>
                        <a:latin typeface="Times New Roman" panose="02020603050405020304" pitchFamily="18" charset="0"/>
                        <a:cs typeface="Times New Roman" panose="02020603050405020304" pitchFamily="18" charset="0"/>
                      </a:rPr>
                      <a:t> </a:t>
                    </a:r>
                    <a:r>
                      <a:rPr lang="ru-RU" sz="1100" b="0" i="1" dirty="0" smtClean="0">
                        <a:solidFill>
                          <a:schemeClr val="tx1"/>
                        </a:solidFill>
                        <a:latin typeface="Times New Roman" panose="02020603050405020304" pitchFamily="18" charset="0"/>
                        <a:cs typeface="Times New Roman" panose="02020603050405020304" pitchFamily="18" charset="0"/>
                      </a:rPr>
                      <a:t>–</a:t>
                    </a:r>
                    <a:r>
                      <a:rPr lang="ru-RU" sz="1100" b="0" i="1" baseline="0" dirty="0" smtClean="0">
                        <a:solidFill>
                          <a:schemeClr val="tx1"/>
                        </a:solidFill>
                        <a:latin typeface="Times New Roman" panose="02020603050405020304" pitchFamily="18" charset="0"/>
                        <a:cs typeface="Times New Roman" panose="02020603050405020304" pitchFamily="18" charset="0"/>
                      </a:rPr>
                      <a:t> 42,4</a:t>
                    </a:r>
                    <a:r>
                      <a:rPr lang="ru-RU" sz="1100" b="0" i="1" dirty="0" smtClean="0">
                        <a:solidFill>
                          <a:schemeClr val="tx1"/>
                        </a:solidFill>
                        <a:latin typeface="Times New Roman" panose="02020603050405020304" pitchFamily="18" charset="0"/>
                        <a:cs typeface="Times New Roman" panose="02020603050405020304" pitchFamily="18" charset="0"/>
                      </a:rPr>
                      <a:t>%</a:t>
                    </a:r>
                    <a:endParaRPr lang="ru-RU" sz="1200" b="0" dirty="0"/>
                  </a:p>
                </c:rich>
              </c:tx>
              <c:showLegendKey val="0"/>
              <c:showVal val="1"/>
              <c:showCatName val="0"/>
              <c:showSerName val="0"/>
              <c:showPercent val="1"/>
              <c:showBubbleSize val="0"/>
              <c:extLst>
                <c:ext xmlns:c15="http://schemas.microsoft.com/office/drawing/2012/chart" uri="{CE6537A1-D6FC-4f65-9D91-7224C49458BB}"/>
              </c:extLst>
            </c:dLbl>
            <c:dLbl>
              <c:idx val="1"/>
              <c:layout>
                <c:manualLayout>
                  <c:x val="-0.17034050930044364"/>
                  <c:y val="0.11374795913227474"/>
                </c:manualLayout>
              </c:layout>
              <c:tx>
                <c:rich>
                  <a:bodyPr/>
                  <a:lstStyle/>
                  <a:p>
                    <a:r>
                      <a:rPr lang="ru-RU" sz="1100" b="0" i="1" dirty="0" smtClean="0">
                        <a:solidFill>
                          <a:schemeClr val="tx1"/>
                        </a:solidFill>
                        <a:latin typeface="Times New Roman" panose="02020603050405020304" pitchFamily="18" charset="0"/>
                        <a:cs typeface="Times New Roman" panose="02020603050405020304" pitchFamily="18" charset="0"/>
                      </a:rPr>
                      <a:t>1 510</a:t>
                    </a:r>
                    <a:r>
                      <a:rPr lang="en-US" sz="1100" b="0" i="1" dirty="0" smtClean="0">
                        <a:solidFill>
                          <a:schemeClr val="tx1"/>
                        </a:solidFill>
                        <a:latin typeface="Times New Roman" panose="02020603050405020304" pitchFamily="18" charset="0"/>
                        <a:cs typeface="Times New Roman" panose="02020603050405020304" pitchFamily="18" charset="0"/>
                      </a:rPr>
                      <a:t>,</a:t>
                    </a:r>
                    <a:r>
                      <a:rPr lang="ru-RU" sz="1100" b="0" i="1" dirty="0" smtClean="0">
                        <a:solidFill>
                          <a:schemeClr val="tx1"/>
                        </a:solidFill>
                        <a:latin typeface="Times New Roman" panose="02020603050405020304" pitchFamily="18" charset="0"/>
                        <a:cs typeface="Times New Roman" panose="02020603050405020304" pitchFamily="18" charset="0"/>
                      </a:rPr>
                      <a:t>6</a:t>
                    </a:r>
                    <a:r>
                      <a:rPr lang="en-US" sz="1100" b="0" i="1" dirty="0" smtClean="0">
                        <a:solidFill>
                          <a:schemeClr val="tx1"/>
                        </a:solidFill>
                        <a:latin typeface="Times New Roman" panose="02020603050405020304" pitchFamily="18" charset="0"/>
                        <a:cs typeface="Times New Roman" panose="02020603050405020304" pitchFamily="18" charset="0"/>
                      </a:rPr>
                      <a:t> </a:t>
                    </a:r>
                    <a:r>
                      <a:rPr lang="ru-RU" sz="1100" b="0" i="1" dirty="0" smtClean="0">
                        <a:solidFill>
                          <a:schemeClr val="tx1"/>
                        </a:solidFill>
                        <a:latin typeface="Times New Roman" panose="02020603050405020304" pitchFamily="18" charset="0"/>
                        <a:cs typeface="Times New Roman" panose="02020603050405020304" pitchFamily="18" charset="0"/>
                      </a:rPr>
                      <a:t>млн. рублей- </a:t>
                    </a:r>
                    <a:r>
                      <a:rPr lang="ru-RU" sz="1100" b="0" i="1" baseline="0" dirty="0" smtClean="0">
                        <a:solidFill>
                          <a:schemeClr val="tx1"/>
                        </a:solidFill>
                        <a:latin typeface="Times New Roman" panose="02020603050405020304" pitchFamily="18" charset="0"/>
                        <a:cs typeface="Times New Roman" panose="02020603050405020304" pitchFamily="18" charset="0"/>
                      </a:rPr>
                      <a:t> 31</a:t>
                    </a:r>
                    <a:r>
                      <a:rPr lang="en-US" sz="1100" b="0" i="1" baseline="0" dirty="0" smtClean="0">
                        <a:solidFill>
                          <a:schemeClr val="tx1"/>
                        </a:solidFill>
                        <a:latin typeface="Times New Roman" panose="02020603050405020304" pitchFamily="18" charset="0"/>
                        <a:cs typeface="Times New Roman" panose="02020603050405020304" pitchFamily="18" charset="0"/>
                      </a:rPr>
                      <a:t>,</a:t>
                    </a:r>
                    <a:r>
                      <a:rPr lang="ru-RU" sz="1100" b="0" i="1" baseline="0" dirty="0" smtClean="0">
                        <a:solidFill>
                          <a:schemeClr val="tx1"/>
                        </a:solidFill>
                        <a:latin typeface="Times New Roman" panose="02020603050405020304" pitchFamily="18" charset="0"/>
                        <a:cs typeface="Times New Roman" panose="02020603050405020304" pitchFamily="18" charset="0"/>
                      </a:rPr>
                      <a:t>8</a:t>
                    </a:r>
                    <a:r>
                      <a:rPr lang="ru-RU" sz="1100" b="0" i="1" dirty="0" smtClean="0">
                        <a:solidFill>
                          <a:schemeClr val="tx1"/>
                        </a:solidFill>
                        <a:latin typeface="Times New Roman" panose="02020603050405020304" pitchFamily="18" charset="0"/>
                        <a:cs typeface="Times New Roman" panose="02020603050405020304" pitchFamily="18" charset="0"/>
                      </a:rPr>
                      <a:t>%</a:t>
                    </a:r>
                    <a:endParaRPr lang="ru-RU" b="0" dirty="0"/>
                  </a:p>
                </c:rich>
              </c:tx>
              <c:showLegendKey val="0"/>
              <c:showVal val="1"/>
              <c:showCatName val="0"/>
              <c:showSerName val="0"/>
              <c:showPercent val="1"/>
              <c:showBubbleSize val="0"/>
              <c:separator>
</c:separator>
              <c:extLst>
                <c:ext xmlns:c15="http://schemas.microsoft.com/office/drawing/2012/chart" uri="{CE6537A1-D6FC-4f65-9D91-7224C49458BB}"/>
              </c:extLst>
            </c:dLbl>
            <c:dLbl>
              <c:idx val="2"/>
              <c:layout>
                <c:manualLayout>
                  <c:x val="-0.16265313735730808"/>
                  <c:y val="-0.10848251093291562"/>
                </c:manualLayout>
              </c:layout>
              <c:tx>
                <c:rich>
                  <a:bodyPr/>
                  <a:lstStyle/>
                  <a:p>
                    <a:r>
                      <a:rPr lang="en-US" sz="1100" b="0" dirty="0" smtClean="0">
                        <a:solidFill>
                          <a:schemeClr val="tx1"/>
                        </a:solidFill>
                        <a:latin typeface="Times New Roman" panose="02020603050405020304" pitchFamily="18" charset="0"/>
                        <a:cs typeface="Times New Roman" panose="02020603050405020304" pitchFamily="18" charset="0"/>
                      </a:rPr>
                      <a:t>1 </a:t>
                    </a:r>
                    <a:r>
                      <a:rPr lang="ru-RU" sz="1100" b="0" dirty="0" smtClean="0">
                        <a:solidFill>
                          <a:schemeClr val="tx1"/>
                        </a:solidFill>
                        <a:latin typeface="Times New Roman" panose="02020603050405020304" pitchFamily="18" charset="0"/>
                        <a:cs typeface="Times New Roman" panose="02020603050405020304" pitchFamily="18" charset="0"/>
                      </a:rPr>
                      <a:t>225</a:t>
                    </a:r>
                    <a:r>
                      <a:rPr lang="en-US" sz="1100" b="0" dirty="0" smtClean="0">
                        <a:solidFill>
                          <a:schemeClr val="tx1"/>
                        </a:solidFill>
                        <a:latin typeface="Times New Roman" panose="02020603050405020304" pitchFamily="18" charset="0"/>
                        <a:cs typeface="Times New Roman" panose="02020603050405020304" pitchFamily="18" charset="0"/>
                      </a:rPr>
                      <a:t>,</a:t>
                    </a:r>
                    <a:r>
                      <a:rPr lang="ru-RU" sz="1100" b="0" dirty="0" smtClean="0">
                        <a:solidFill>
                          <a:schemeClr val="tx1"/>
                        </a:solidFill>
                        <a:latin typeface="Times New Roman" panose="02020603050405020304" pitchFamily="18" charset="0"/>
                        <a:cs typeface="Times New Roman" panose="02020603050405020304" pitchFamily="18" charset="0"/>
                      </a:rPr>
                      <a:t>7 млн.</a:t>
                    </a:r>
                    <a:r>
                      <a:rPr lang="ru-RU" sz="1100" b="0" baseline="0" dirty="0" smtClean="0">
                        <a:solidFill>
                          <a:schemeClr val="tx1"/>
                        </a:solidFill>
                        <a:latin typeface="Times New Roman" panose="02020603050405020304" pitchFamily="18" charset="0"/>
                        <a:cs typeface="Times New Roman" panose="02020603050405020304" pitchFamily="18" charset="0"/>
                      </a:rPr>
                      <a:t> рублей-</a:t>
                    </a:r>
                    <a:r>
                      <a:rPr lang="en-US" sz="1100" b="0" baseline="0" dirty="0" smtClean="0">
                        <a:solidFill>
                          <a:schemeClr val="tx1"/>
                        </a:solidFill>
                        <a:latin typeface="Times New Roman" panose="02020603050405020304" pitchFamily="18" charset="0"/>
                        <a:cs typeface="Times New Roman" panose="02020603050405020304" pitchFamily="18" charset="0"/>
                      </a:rPr>
                      <a:t>25,</a:t>
                    </a:r>
                    <a:r>
                      <a:rPr lang="ru-RU" sz="1100" b="0" baseline="0" dirty="0" smtClean="0">
                        <a:solidFill>
                          <a:schemeClr val="tx1"/>
                        </a:solidFill>
                        <a:latin typeface="Times New Roman" panose="02020603050405020304" pitchFamily="18" charset="0"/>
                        <a:cs typeface="Times New Roman" panose="02020603050405020304" pitchFamily="18" charset="0"/>
                      </a:rPr>
                      <a:t>8</a:t>
                    </a:r>
                    <a:r>
                      <a:rPr lang="ru-RU" sz="1100" b="0" dirty="0" smtClean="0">
                        <a:solidFill>
                          <a:schemeClr val="tx1"/>
                        </a:solidFill>
                        <a:latin typeface="Times New Roman" panose="02020603050405020304" pitchFamily="18" charset="0"/>
                        <a:cs typeface="Times New Roman" panose="02020603050405020304" pitchFamily="18" charset="0"/>
                      </a:rPr>
                      <a:t>%</a:t>
                    </a:r>
                    <a:endParaRPr lang="ru-RU" b="0" dirty="0"/>
                  </a:p>
                </c:rich>
              </c:tx>
              <c:showLegendKey val="0"/>
              <c:showVal val="1"/>
              <c:showCatName val="0"/>
              <c:showSerName val="0"/>
              <c:showPercent val="1"/>
              <c:showBubbleSize val="0"/>
              <c:extLst>
                <c:ext xmlns:c15="http://schemas.microsoft.com/office/drawing/2012/chart" uri="{CE6537A1-D6FC-4f65-9D91-7224C49458BB}"/>
              </c:extLst>
            </c:dLbl>
            <c:dLbl>
              <c:idx val="3"/>
              <c:layout>
                <c:manualLayout>
                  <c:x val="9.6737010657774666E-2"/>
                  <c:y val="9.2598869649953546E-3"/>
                </c:manualLayout>
              </c:layout>
              <c:tx>
                <c:rich>
                  <a:bodyPr/>
                  <a:lstStyle/>
                  <a:p>
                    <a:r>
                      <a:rPr lang="ru-RU" sz="1100" b="0" dirty="0" smtClean="0">
                        <a:solidFill>
                          <a:schemeClr val="tx1"/>
                        </a:solidFill>
                        <a:latin typeface="Times New Roman" panose="02020603050405020304" pitchFamily="18" charset="0"/>
                        <a:cs typeface="Times New Roman" panose="02020603050405020304" pitchFamily="18" charset="0"/>
                      </a:rPr>
                      <a:t>18,9 млн.</a:t>
                    </a:r>
                    <a:r>
                      <a:rPr lang="ru-RU" sz="1100" b="0" baseline="0" dirty="0" smtClean="0">
                        <a:solidFill>
                          <a:schemeClr val="tx1"/>
                        </a:solidFill>
                        <a:latin typeface="Times New Roman" panose="02020603050405020304" pitchFamily="18" charset="0"/>
                        <a:cs typeface="Times New Roman" panose="02020603050405020304" pitchFamily="18" charset="0"/>
                      </a:rPr>
                      <a:t> рублей-1,1</a:t>
                    </a:r>
                    <a:r>
                      <a:rPr lang="ru-RU" sz="1100" b="0" dirty="0" smtClean="0">
                        <a:solidFill>
                          <a:schemeClr val="tx1"/>
                        </a:solidFill>
                        <a:latin typeface="Times New Roman" panose="02020603050405020304" pitchFamily="18" charset="0"/>
                        <a:cs typeface="Times New Roman" panose="02020603050405020304" pitchFamily="18" charset="0"/>
                      </a:rPr>
                      <a:t>%</a:t>
                    </a:r>
                    <a:endParaRPr lang="ru-RU" b="0" dirty="0"/>
                  </a:p>
                </c:rich>
              </c:tx>
              <c:showLegendKey val="0"/>
              <c:showVal val="1"/>
              <c:showCatName val="0"/>
              <c:showSerName val="0"/>
              <c:showPercent val="1"/>
              <c:showBubbleSize val="0"/>
              <c:extLst>
                <c:ext xmlns:c15="http://schemas.microsoft.com/office/drawing/2012/chart" uri="{CE6537A1-D6FC-4f65-9D91-7224C49458BB}"/>
              </c:extLst>
            </c:dLbl>
            <c:dLbl>
              <c:idx val="4"/>
              <c:layout>
                <c:manualLayout>
                  <c:x val="0.13861374319182274"/>
                  <c:y val="4.7609074461989205E-2"/>
                </c:manualLayout>
              </c:layout>
              <c:tx>
                <c:rich>
                  <a:bodyPr/>
                  <a:lstStyle/>
                  <a:p>
                    <a:r>
                      <a:rPr lang="ru-RU" sz="1100" b="0" dirty="0" smtClean="0">
                        <a:solidFill>
                          <a:schemeClr val="tx1"/>
                        </a:solidFill>
                        <a:latin typeface="Times New Roman" panose="02020603050405020304" pitchFamily="18" charset="0"/>
                        <a:cs typeface="Times New Roman" panose="02020603050405020304" pitchFamily="18" charset="0"/>
                      </a:rPr>
                      <a:t>89,7</a:t>
                    </a:r>
                    <a:r>
                      <a:rPr lang="ru-RU" sz="1100" b="0" baseline="0" dirty="0" smtClean="0">
                        <a:solidFill>
                          <a:schemeClr val="tx1"/>
                        </a:solidFill>
                        <a:latin typeface="Times New Roman" panose="02020603050405020304" pitchFamily="18" charset="0"/>
                        <a:cs typeface="Times New Roman" panose="02020603050405020304" pitchFamily="18" charset="0"/>
                      </a:rPr>
                      <a:t> </a:t>
                    </a:r>
                    <a:r>
                      <a:rPr lang="ru-RU" sz="1100" b="0" dirty="0" smtClean="0">
                        <a:solidFill>
                          <a:schemeClr val="tx1"/>
                        </a:solidFill>
                        <a:latin typeface="Times New Roman" panose="02020603050405020304" pitchFamily="18" charset="0"/>
                        <a:cs typeface="Times New Roman" panose="02020603050405020304" pitchFamily="18" charset="0"/>
                      </a:rPr>
                      <a:t>млн. рублей- 5,4%</a:t>
                    </a:r>
                    <a:endParaRPr lang="ru-RU" b="0" dirty="0"/>
                  </a:p>
                </c:rich>
              </c:tx>
              <c:showLegendKey val="0"/>
              <c:showVal val="1"/>
              <c:showCatName val="0"/>
              <c:showSerName val="0"/>
              <c:showPercent val="1"/>
              <c:showBubbleSize val="0"/>
              <c:extLst>
                <c:ext xmlns:c15="http://schemas.microsoft.com/office/drawing/2012/chart" uri="{CE6537A1-D6FC-4f65-9D91-7224C49458BB}"/>
              </c:extLst>
            </c:dLbl>
            <c:dLbl>
              <c:idx val="5"/>
              <c:layout>
                <c:manualLayout>
                  <c:x val="7.6005716286250607E-2"/>
                  <c:y val="7.2450567542069993E-2"/>
                </c:manualLayout>
              </c:layout>
              <c:tx>
                <c:rich>
                  <a:bodyPr/>
                  <a:lstStyle/>
                  <a:p>
                    <a:r>
                      <a:rPr lang="ru-RU" sz="1100" b="0" dirty="0" smtClean="0">
                        <a:solidFill>
                          <a:schemeClr val="tx1"/>
                        </a:solidFill>
                        <a:latin typeface="Times New Roman" panose="02020603050405020304" pitchFamily="18" charset="0"/>
                        <a:cs typeface="Times New Roman" panose="02020603050405020304" pitchFamily="18" charset="0"/>
                      </a:rPr>
                      <a:t>54,4 млн. рублей- 3,2%</a:t>
                    </a:r>
                    <a:endParaRPr lang="ru-RU" b="0" dirty="0"/>
                  </a:p>
                </c:rich>
              </c:tx>
              <c:showLegendKey val="0"/>
              <c:showVal val="1"/>
              <c:showCatName val="0"/>
              <c:showSerName val="0"/>
              <c:showPercent val="1"/>
              <c:showBubbleSize val="0"/>
              <c:extLst>
                <c:ext xmlns:c15="http://schemas.microsoft.com/office/drawing/2012/chart" uri="{CE6537A1-D6FC-4f65-9D91-7224C49458BB}"/>
              </c:extLst>
            </c:dLbl>
            <c:dLbl>
              <c:idx val="6"/>
              <c:layout>
                <c:manualLayout>
                  <c:x val="-0.19195220358243567"/>
                  <c:y val="-9.1593158818233905E-2"/>
                </c:manualLayout>
              </c:layout>
              <c:tx>
                <c:rich>
                  <a:bodyPr/>
                  <a:lstStyle/>
                  <a:p>
                    <a:r>
                      <a:rPr lang="ru-RU" sz="1100" b="0" dirty="0" smtClean="0">
                        <a:solidFill>
                          <a:schemeClr val="tx1"/>
                        </a:solidFill>
                        <a:latin typeface="Times New Roman" panose="02020603050405020304" pitchFamily="18" charset="0"/>
                        <a:cs typeface="Times New Roman" panose="02020603050405020304" pitchFamily="18" charset="0"/>
                      </a:rPr>
                      <a:t>370,6  млн. рублей – 22,1%</a:t>
                    </a:r>
                    <a:endParaRPr lang="ru-RU" b="0" dirty="0"/>
                  </a:p>
                </c:rich>
              </c:tx>
              <c:showLegendKey val="0"/>
              <c:showVal val="1"/>
              <c:showCatName val="0"/>
              <c:showSerName val="0"/>
              <c:showPercent val="1"/>
              <c:showBubbleSize val="0"/>
              <c:extLst>
                <c:ext xmlns:c15="http://schemas.microsoft.com/office/drawing/2012/chart" uri="{CE6537A1-D6FC-4f65-9D91-7224C49458BB}"/>
              </c:extLst>
            </c:dLbl>
            <c:spPr>
              <a:noFill/>
              <a:ln>
                <a:noFill/>
              </a:ln>
              <a:effectLst/>
            </c:spPr>
            <c:txPr>
              <a:bodyPr/>
              <a:lstStyle/>
              <a:p>
                <a:pPr>
                  <a:defRPr sz="1100" b="1" i="1">
                    <a:solidFill>
                      <a:schemeClr val="tx1"/>
                    </a:solidFill>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1"/>
            <c:showBubbleSize val="0"/>
            <c:showLeaderLines val="1"/>
            <c:extLst>
              <c:ext xmlns:c15="http://schemas.microsoft.com/office/drawing/2012/chart" uri="{CE6537A1-D6FC-4f65-9D91-7224C49458BB}"/>
            </c:extLst>
          </c:dLbls>
          <c:cat>
            <c:strRef>
              <c:f>Лист1!$A$2:$A$4</c:f>
              <c:strCache>
                <c:ptCount val="3"/>
                <c:pt idx="0">
                  <c:v>Стационарная медицинская помощь</c:v>
                </c:pt>
                <c:pt idx="1">
                  <c:v>Амбулаторная помощь</c:v>
                </c:pt>
                <c:pt idx="2">
                  <c:v>Медицинская помощь в дневных стационарах всех типов, скорая медицинская помощь, санаторно-оздоровительная помощь, заготовка, переработка, хранение и обеспечение безопасности донорской крови и ее компонентов, другие вопросы в области здравоохранения</c:v>
                </c:pt>
              </c:strCache>
            </c:strRef>
          </c:cat>
          <c:val>
            <c:numRef>
              <c:f>Лист1!$B$2:$B$4</c:f>
              <c:numCache>
                <c:formatCode>0.0</c:formatCode>
                <c:ptCount val="3"/>
                <c:pt idx="0">
                  <c:v>2174.6</c:v>
                </c:pt>
                <c:pt idx="1">
                  <c:v>885.5</c:v>
                </c:pt>
                <c:pt idx="2">
                  <c:v>1050.8</c:v>
                </c:pt>
              </c:numCache>
            </c:numRef>
          </c:val>
        </c:ser>
        <c:dLbls>
          <c:showLegendKey val="0"/>
          <c:showVal val="0"/>
          <c:showCatName val="1"/>
          <c:showSerName val="0"/>
          <c:showPercent val="0"/>
          <c:showBubbleSize val="0"/>
          <c:showLeaderLines val="1"/>
        </c:dLbls>
      </c:pie3DChart>
    </c:plotArea>
    <c:legend>
      <c:legendPos val="b"/>
      <c:layout>
        <c:manualLayout>
          <c:xMode val="edge"/>
          <c:yMode val="edge"/>
          <c:x val="6.1406458944323603E-2"/>
          <c:y val="0.68645606136294179"/>
          <c:w val="0.88301815322631561"/>
          <c:h val="0.25342095067415388"/>
        </c:manualLayout>
      </c:layout>
      <c:overlay val="0"/>
      <c:txPr>
        <a:bodyPr/>
        <a:lstStyle/>
        <a:p>
          <a:pPr>
            <a:defRPr sz="900" b="1">
              <a:latin typeface="Times New Roman" panose="02020603050405020304" pitchFamily="18" charset="0"/>
              <a:cs typeface="Times New Roman" panose="02020603050405020304" pitchFamily="18" charset="0"/>
            </a:defRPr>
          </a:pPr>
          <a:endParaRPr lang="ru-RU"/>
        </a:p>
      </c:txPr>
    </c:legend>
    <c:plotVisOnly val="1"/>
    <c:dispBlanksAs val="zero"/>
    <c:showDLblsOverMax val="0"/>
  </c:chart>
  <c:txPr>
    <a:bodyPr/>
    <a:lstStyle/>
    <a:p>
      <a:pPr>
        <a:defRPr sz="1800"/>
      </a:pPr>
      <a:endParaRPr lang="ru-RU"/>
    </a:p>
  </c:txPr>
  <c:externalData r:id="rId1">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latin typeface="Times New Roman" panose="02020603050405020304" pitchFamily="18" charset="0"/>
                <a:cs typeface="Times New Roman" panose="02020603050405020304" pitchFamily="18" charset="0"/>
              </a:defRPr>
            </a:pPr>
            <a:r>
              <a:rPr lang="ru-RU" sz="1200" dirty="0" smtClean="0"/>
              <a:t>Динамика</a:t>
            </a:r>
            <a:r>
              <a:rPr lang="ru-RU" sz="1200" baseline="0" dirty="0" smtClean="0"/>
              <a:t> инвестиционных расходов республиканского бюджета</a:t>
            </a:r>
            <a:endParaRPr lang="ru-RU" sz="1200" dirty="0"/>
          </a:p>
        </c:rich>
      </c:tx>
      <c:layout>
        <c:manualLayout>
          <c:xMode val="edge"/>
          <c:yMode val="edge"/>
          <c:x val="0.17059383468834691"/>
          <c:y val="2.8206437064294758E-2"/>
        </c:manualLayout>
      </c:layout>
      <c:overlay val="0"/>
    </c:title>
    <c:autoTitleDeleted val="0"/>
    <c:view3D>
      <c:rotX val="5"/>
      <c:rotY val="5"/>
      <c:depthPercent val="100"/>
      <c:rAngAx val="1"/>
    </c:view3D>
    <c:floor>
      <c:thickness val="0"/>
    </c:floor>
    <c:sideWall>
      <c:thickness val="0"/>
    </c:sideWall>
    <c:backWall>
      <c:thickness val="0"/>
    </c:backWall>
    <c:plotArea>
      <c:layout/>
      <c:bar3DChart>
        <c:barDir val="col"/>
        <c:grouping val="stacked"/>
        <c:varyColors val="0"/>
        <c:ser>
          <c:idx val="0"/>
          <c:order val="0"/>
          <c:tx>
            <c:strRef>
              <c:f>Лист1!$B$1</c:f>
              <c:strCache>
                <c:ptCount val="1"/>
                <c:pt idx="0">
                  <c:v>Налог на доходы физических лиц</c:v>
                </c:pt>
              </c:strCache>
            </c:strRef>
          </c:tx>
          <c:spPr>
            <a:gradFill>
              <a:gsLst>
                <a:gs pos="0">
                  <a:srgbClr val="3399FF"/>
                </a:gs>
                <a:gs pos="81000">
                  <a:srgbClr val="1170FF"/>
                </a:gs>
                <a:gs pos="100000">
                  <a:srgbClr val="006699"/>
                </a:gs>
              </a:gsLst>
              <a:lin ang="5400000" scaled="0"/>
            </a:gradFill>
          </c:spPr>
          <c:invertIfNegative val="0"/>
          <c:dLbls>
            <c:dLbl>
              <c:idx val="0"/>
              <c:layout>
                <c:manualLayout>
                  <c:x val="-3.3875338753387533E-7"/>
                  <c:y val="-0.25871763576938817"/>
                </c:manualLayout>
              </c:layout>
              <c:tx>
                <c:rich>
                  <a:bodyPr/>
                  <a:lstStyle/>
                  <a:p>
                    <a:r>
                      <a:rPr lang="ru-RU" dirty="0" smtClean="0"/>
                      <a:t>4</a:t>
                    </a:r>
                    <a:r>
                      <a:rPr lang="en-US" dirty="0" smtClean="0"/>
                      <a:t> </a:t>
                    </a:r>
                    <a:r>
                      <a:rPr lang="ru-RU" dirty="0" smtClean="0"/>
                      <a:t>823</a:t>
                    </a:r>
                    <a:endParaRPr lang="en-US" dirty="0"/>
                  </a:p>
                </c:rich>
              </c:tx>
              <c:showLegendKey val="0"/>
              <c:showVal val="1"/>
              <c:showCatName val="0"/>
              <c:showSerName val="0"/>
              <c:showPercent val="0"/>
              <c:showBubbleSize val="0"/>
              <c:extLst>
                <c:ext xmlns:c15="http://schemas.microsoft.com/office/drawing/2012/chart" uri="{CE6537A1-D6FC-4f65-9D91-7224C49458BB}"/>
              </c:extLst>
            </c:dLbl>
            <c:dLbl>
              <c:idx val="1"/>
              <c:layout>
                <c:manualLayout>
                  <c:x val="1.2906504065040651E-2"/>
                  <c:y val="-0.3177229734438633"/>
                </c:manualLayout>
              </c:layout>
              <c:tx>
                <c:rich>
                  <a:bodyPr/>
                  <a:lstStyle/>
                  <a:p>
                    <a:r>
                      <a:rPr lang="ru-RU" dirty="0" smtClean="0"/>
                      <a:t>6</a:t>
                    </a:r>
                    <a:r>
                      <a:rPr lang="en-US" dirty="0" smtClean="0"/>
                      <a:t> </a:t>
                    </a:r>
                    <a:r>
                      <a:rPr lang="ru-RU" dirty="0" smtClean="0"/>
                      <a:t>940</a:t>
                    </a:r>
                    <a:endParaRPr lang="en-US" dirty="0"/>
                  </a:p>
                </c:rich>
              </c:tx>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b="1">
                    <a:solidFill>
                      <a:schemeClr val="tx1"/>
                    </a:solidFill>
                    <a:effectLst/>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Лист1!$A$2:$A$3</c:f>
              <c:strCache>
                <c:ptCount val="2"/>
                <c:pt idx="0">
                  <c:v>2018 год</c:v>
                </c:pt>
                <c:pt idx="1">
                  <c:v>2019 год</c:v>
                </c:pt>
              </c:strCache>
            </c:strRef>
          </c:cat>
          <c:val>
            <c:numRef>
              <c:f>Лист1!$B$2:$B$3</c:f>
              <c:numCache>
                <c:formatCode>#,##0</c:formatCode>
                <c:ptCount val="2"/>
                <c:pt idx="0">
                  <c:v>4822.6539000000002</c:v>
                </c:pt>
                <c:pt idx="1">
                  <c:v>6939.9795000000004</c:v>
                </c:pt>
              </c:numCache>
            </c:numRef>
          </c:val>
        </c:ser>
        <c:dLbls>
          <c:showLegendKey val="0"/>
          <c:showVal val="0"/>
          <c:showCatName val="0"/>
          <c:showSerName val="0"/>
          <c:showPercent val="0"/>
          <c:showBubbleSize val="0"/>
        </c:dLbls>
        <c:gapWidth val="150"/>
        <c:shape val="cylinder"/>
        <c:axId val="206630400"/>
        <c:axId val="168928960"/>
        <c:axId val="0"/>
      </c:bar3DChart>
      <c:catAx>
        <c:axId val="206630400"/>
        <c:scaling>
          <c:orientation val="minMax"/>
        </c:scaling>
        <c:delete val="0"/>
        <c:axPos val="b"/>
        <c:numFmt formatCode="General" sourceLinked="1"/>
        <c:majorTickMark val="out"/>
        <c:minorTickMark val="none"/>
        <c:tickLblPos val="nextTo"/>
        <c:txPr>
          <a:bodyPr/>
          <a:lstStyle/>
          <a:p>
            <a:pPr>
              <a:defRPr b="1">
                <a:latin typeface="Times New Roman" panose="02020603050405020304" pitchFamily="18" charset="0"/>
                <a:cs typeface="Times New Roman" panose="02020603050405020304" pitchFamily="18" charset="0"/>
              </a:defRPr>
            </a:pPr>
            <a:endParaRPr lang="ru-RU"/>
          </a:p>
        </c:txPr>
        <c:crossAx val="168928960"/>
        <c:crosses val="autoZero"/>
        <c:auto val="1"/>
        <c:lblAlgn val="ctr"/>
        <c:lblOffset val="100"/>
        <c:noMultiLvlLbl val="0"/>
      </c:catAx>
      <c:valAx>
        <c:axId val="168928960"/>
        <c:scaling>
          <c:orientation val="minMax"/>
          <c:min val="0"/>
        </c:scaling>
        <c:delete val="0"/>
        <c:axPos val="l"/>
        <c:majorGridlines/>
        <c:numFmt formatCode="#,##0" sourceLinked="1"/>
        <c:majorTickMark val="out"/>
        <c:minorTickMark val="none"/>
        <c:tickLblPos val="nextTo"/>
        <c:txPr>
          <a:bodyPr/>
          <a:lstStyle/>
          <a:p>
            <a:pPr>
              <a:defRPr>
                <a:latin typeface="Times New Roman" panose="02020603050405020304" pitchFamily="18" charset="0"/>
                <a:cs typeface="Times New Roman" panose="02020603050405020304" pitchFamily="18" charset="0"/>
              </a:defRPr>
            </a:pPr>
            <a:endParaRPr lang="ru-RU"/>
          </a:p>
        </c:txPr>
        <c:crossAx val="206630400"/>
        <c:crosses val="autoZero"/>
        <c:crossBetween val="between"/>
      </c:valAx>
      <c:spPr>
        <a:noFill/>
        <a:ln w="25390">
          <a:noFill/>
        </a:ln>
      </c:spPr>
    </c:plotArea>
    <c:plotVisOnly val="1"/>
    <c:dispBlanksAs val="gap"/>
    <c:showDLblsOverMax val="0"/>
  </c:chart>
  <c:spPr>
    <a:noFill/>
  </c:spPr>
  <c:txPr>
    <a:bodyPr/>
    <a:lstStyle/>
    <a:p>
      <a:pPr>
        <a:defRPr sz="1200">
          <a:latin typeface="TimesET" pitchFamily="2" charset="0"/>
        </a:defRPr>
      </a:pPr>
      <a:endParaRPr lang="ru-RU"/>
    </a:p>
  </c:txPr>
  <c:externalData r:id="rId1">
    <c:autoUpdate val="0"/>
  </c:externalData>
  <c:userShapes r:id="rId2"/>
</c:chartSpace>
</file>

<file path=ppt/charts/chart24.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1"/>
    <c:plotArea>
      <c:layout>
        <c:manualLayout>
          <c:layoutTarget val="inner"/>
          <c:xMode val="edge"/>
          <c:yMode val="edge"/>
          <c:x val="0.27682721633080193"/>
          <c:y val="0.18946228196867015"/>
          <c:w val="0.38821828936569774"/>
          <c:h val="0.6017383485168315"/>
        </c:manualLayout>
      </c:layout>
      <c:pieChart>
        <c:varyColors val="1"/>
        <c:ser>
          <c:idx val="0"/>
          <c:order val="0"/>
          <c:tx>
            <c:strRef>
              <c:f>Лист1!$B$1</c:f>
              <c:strCache>
                <c:ptCount val="1"/>
                <c:pt idx="0">
                  <c:v>2019</c:v>
                </c:pt>
              </c:strCache>
            </c:strRef>
          </c:tx>
          <c:dPt>
            <c:idx val="5"/>
            <c:bubble3D val="0"/>
            <c:spPr>
              <a:solidFill>
                <a:srgbClr val="9966FF"/>
              </a:solidFill>
            </c:spPr>
          </c:dPt>
          <c:dLbls>
            <c:dLbl>
              <c:idx val="0"/>
              <c:layout>
                <c:manualLayout>
                  <c:x val="7.6548622052430113E-2"/>
                  <c:y val="1.2902978100472972E-3"/>
                </c:manualLayout>
              </c:layout>
              <c:showLegendKey val="1"/>
              <c:showVal val="1"/>
              <c:showCatName val="1"/>
              <c:showSerName val="0"/>
              <c:showPercent val="0"/>
              <c:showBubbleSize val="0"/>
              <c:separator>
</c:separator>
              <c:extLst>
                <c:ext xmlns:c15="http://schemas.microsoft.com/office/drawing/2012/chart" uri="{CE6537A1-D6FC-4f65-9D91-7224C49458BB}"/>
              </c:extLst>
            </c:dLbl>
            <c:dLbl>
              <c:idx val="1"/>
              <c:layout>
                <c:manualLayout>
                  <c:x val="6.1158469799738914E-2"/>
                  <c:y val="-7.6270732990452048E-2"/>
                </c:manualLayout>
              </c:layout>
              <c:showLegendKey val="1"/>
              <c:showVal val="1"/>
              <c:showCatName val="1"/>
              <c:showSerName val="0"/>
              <c:showPercent val="0"/>
              <c:showBubbleSize val="0"/>
              <c:separator>
</c:separator>
              <c:extLst>
                <c:ext xmlns:c15="http://schemas.microsoft.com/office/drawing/2012/chart" uri="{CE6537A1-D6FC-4f65-9D91-7224C49458BB}"/>
              </c:extLst>
            </c:dLbl>
            <c:dLbl>
              <c:idx val="2"/>
              <c:layout>
                <c:manualLayout>
                  <c:x val="7.7086271276207485E-2"/>
                  <c:y val="3.3897785866929819E-2"/>
                </c:manualLayout>
              </c:layout>
              <c:showLegendKey val="1"/>
              <c:showVal val="1"/>
              <c:showCatName val="1"/>
              <c:showSerName val="0"/>
              <c:showPercent val="0"/>
              <c:showBubbleSize val="0"/>
              <c:separator>
</c:separator>
              <c:extLst>
                <c:ext xmlns:c15="http://schemas.microsoft.com/office/drawing/2012/chart" uri="{CE6537A1-D6FC-4f65-9D91-7224C49458BB}"/>
              </c:extLst>
            </c:dLbl>
            <c:dLbl>
              <c:idx val="3"/>
              <c:layout>
                <c:manualLayout>
                  <c:x val="0.16787767700408709"/>
                  <c:y val="9.1404263905317806E-2"/>
                </c:manualLayout>
              </c:layout>
              <c:showLegendKey val="1"/>
              <c:showVal val="1"/>
              <c:showCatName val="1"/>
              <c:showSerName val="0"/>
              <c:showPercent val="0"/>
              <c:showBubbleSize val="0"/>
              <c:separator>
</c:separator>
              <c:extLst>
                <c:ext xmlns:c15="http://schemas.microsoft.com/office/drawing/2012/chart" uri="{CE6537A1-D6FC-4f65-9D91-7224C49458BB}"/>
              </c:extLst>
            </c:dLbl>
            <c:dLbl>
              <c:idx val="4"/>
              <c:layout>
                <c:manualLayout>
                  <c:x val="0.10043805314960093"/>
                  <c:y val="0.12237059444375452"/>
                </c:manualLayout>
              </c:layout>
              <c:showLegendKey val="1"/>
              <c:showVal val="1"/>
              <c:showCatName val="1"/>
              <c:showSerName val="0"/>
              <c:showPercent val="0"/>
              <c:showBubbleSize val="0"/>
              <c:separator>
</c:separator>
              <c:extLst>
                <c:ext xmlns:c15="http://schemas.microsoft.com/office/drawing/2012/chart" uri="{CE6537A1-D6FC-4f65-9D91-7224C49458BB}"/>
              </c:extLst>
            </c:dLbl>
            <c:dLbl>
              <c:idx val="5"/>
              <c:layout>
                <c:manualLayout>
                  <c:x val="-3.0985916345959638E-2"/>
                  <c:y val="4.9994036610311175E-2"/>
                </c:manualLayout>
              </c:layout>
              <c:showLegendKey val="1"/>
              <c:showVal val="1"/>
              <c:showCatName val="1"/>
              <c:showSerName val="0"/>
              <c:showPercent val="0"/>
              <c:showBubbleSize val="0"/>
              <c:separator>
</c:separator>
              <c:extLst>
                <c:ext xmlns:c15="http://schemas.microsoft.com/office/drawing/2012/chart" uri="{CE6537A1-D6FC-4f65-9D91-7224C49458BB}"/>
              </c:extLst>
            </c:dLbl>
            <c:dLbl>
              <c:idx val="6"/>
              <c:layout>
                <c:manualLayout>
                  <c:x val="-5.6770367911955728E-2"/>
                  <c:y val="-5.4420219648797195E-2"/>
                </c:manualLayout>
              </c:layout>
              <c:showLegendKey val="1"/>
              <c:showVal val="1"/>
              <c:showCatName val="1"/>
              <c:showSerName val="0"/>
              <c:showPercent val="0"/>
              <c:showBubbleSize val="0"/>
              <c:separator>
</c:separator>
              <c:extLst>
                <c:ext xmlns:c15="http://schemas.microsoft.com/office/drawing/2012/chart" uri="{CE6537A1-D6FC-4f65-9D91-7224C49458BB}"/>
              </c:extLst>
            </c:dLbl>
            <c:dLbl>
              <c:idx val="7"/>
              <c:layout>
                <c:manualLayout>
                  <c:x val="-1.5034949470663066E-2"/>
                  <c:y val="-5.7574485187920306E-2"/>
                </c:manualLayout>
              </c:layout>
              <c:showLegendKey val="1"/>
              <c:showVal val="1"/>
              <c:showCatName val="1"/>
              <c:showSerName val="0"/>
              <c:showPercent val="0"/>
              <c:showBubbleSize val="0"/>
              <c:separator>
</c:separator>
              <c:extLst>
                <c:ext xmlns:c15="http://schemas.microsoft.com/office/drawing/2012/chart" uri="{CE6537A1-D6FC-4f65-9D91-7224C49458BB}"/>
              </c:extLst>
            </c:dLbl>
            <c:dLbl>
              <c:idx val="8"/>
              <c:layout>
                <c:manualLayout>
                  <c:x val="4.2533489142089896E-2"/>
                  <c:y val="-0.10873607997804166"/>
                </c:manualLayout>
              </c:layout>
              <c:showLegendKey val="1"/>
              <c:showVal val="1"/>
              <c:showCatName val="1"/>
              <c:showSerName val="0"/>
              <c:showPercent val="0"/>
              <c:showBubbleSize val="0"/>
              <c:separator>
</c:separator>
              <c:extLst>
                <c:ext xmlns:c15="http://schemas.microsoft.com/office/drawing/2012/chart" uri="{CE6537A1-D6FC-4f65-9D91-7224C49458BB}"/>
              </c:extLst>
            </c:dLbl>
            <c:dLbl>
              <c:idx val="9"/>
              <c:layout>
                <c:manualLayout>
                  <c:x val="0.22668432889536788"/>
                  <c:y val="-8.8963767097773455E-2"/>
                </c:manualLayout>
              </c:layout>
              <c:showLegendKey val="1"/>
              <c:showVal val="1"/>
              <c:showCatName val="1"/>
              <c:showSerName val="0"/>
              <c:showPercent val="0"/>
              <c:showBubbleSize val="0"/>
              <c:separator>
</c:separator>
              <c:extLst>
                <c:ext xmlns:c15="http://schemas.microsoft.com/office/drawing/2012/chart" uri="{CE6537A1-D6FC-4f65-9D91-7224C49458BB}"/>
              </c:extLst>
            </c:dLbl>
            <c:numFmt formatCode="#,##0.0" sourceLinked="0"/>
            <c:spPr>
              <a:noFill/>
              <a:ln>
                <a:noFill/>
              </a:ln>
              <a:effectLst/>
            </c:spPr>
            <c:txPr>
              <a:bodyPr/>
              <a:lstStyle/>
              <a:p>
                <a:pPr>
                  <a:defRPr sz="1200"/>
                </a:pPr>
                <a:endParaRPr lang="ru-RU"/>
              </a:p>
            </c:txPr>
            <c:showLegendKey val="1"/>
            <c:showVal val="1"/>
            <c:showCatName val="1"/>
            <c:showSerName val="0"/>
            <c:showPercent val="0"/>
            <c:showBubbleSize val="0"/>
            <c:separator>
</c:separator>
            <c:showLeaderLines val="1"/>
            <c:extLst>
              <c:ext xmlns:c15="http://schemas.microsoft.com/office/drawing/2012/chart" uri="{CE6537A1-D6FC-4f65-9D91-7224C49458BB}"/>
            </c:extLst>
          </c:dLbls>
          <c:cat>
            <c:strRef>
              <c:f>Лист1!$A$2:$A$11</c:f>
              <c:strCache>
                <c:ptCount val="10"/>
                <c:pt idx="0">
                  <c:v>Образование</c:v>
                </c:pt>
                <c:pt idx="1">
                  <c:v>Социальная политика </c:v>
                </c:pt>
                <c:pt idx="2">
                  <c:v>Культура</c:v>
                </c:pt>
                <c:pt idx="3">
                  <c:v>Жилищное строительство</c:v>
                </c:pt>
                <c:pt idx="4">
                  <c:v>Здравоохранение</c:v>
                </c:pt>
                <c:pt idx="5">
                  <c:v>Физическая культура и спорт</c:v>
                </c:pt>
                <c:pt idx="6">
                  <c:v>Дорожное хозяйство</c:v>
                </c:pt>
                <c:pt idx="7">
                  <c:v>Комунальное хозяйство</c:v>
                </c:pt>
                <c:pt idx="8">
                  <c:v>Сельское хозяйство </c:v>
                </c:pt>
                <c:pt idx="9">
                  <c:v>Прочие расходы</c:v>
                </c:pt>
              </c:strCache>
            </c:strRef>
          </c:cat>
          <c:val>
            <c:numRef>
              <c:f>Лист1!$B$2:$B$11</c:f>
              <c:numCache>
                <c:formatCode>#,##0</c:formatCode>
                <c:ptCount val="10"/>
                <c:pt idx="0">
                  <c:v>2697.6017814299998</c:v>
                </c:pt>
                <c:pt idx="1">
                  <c:v>111.05908422</c:v>
                </c:pt>
                <c:pt idx="2">
                  <c:v>684.49316007000004</c:v>
                </c:pt>
                <c:pt idx="3">
                  <c:v>343.45568975000003</c:v>
                </c:pt>
                <c:pt idx="4">
                  <c:v>700.62832126000001</c:v>
                </c:pt>
                <c:pt idx="5">
                  <c:v>206.6618</c:v>
                </c:pt>
                <c:pt idx="6">
                  <c:v>1242.8475396700001</c:v>
                </c:pt>
                <c:pt idx="7">
                  <c:v>586.69066869999995</c:v>
                </c:pt>
                <c:pt idx="8">
                  <c:v>23.0185</c:v>
                </c:pt>
                <c:pt idx="9">
                  <c:v>343.52297641000001</c:v>
                </c:pt>
              </c:numCache>
            </c:numRef>
          </c:val>
        </c:ser>
        <c:dLbls>
          <c:showLegendKey val="0"/>
          <c:showVal val="0"/>
          <c:showCatName val="0"/>
          <c:showSerName val="0"/>
          <c:showPercent val="0"/>
          <c:showBubbleSize val="0"/>
          <c:showLeaderLines val="1"/>
        </c:dLbls>
        <c:firstSliceAng val="0"/>
      </c:pieChart>
    </c:plotArea>
    <c:plotVisOnly val="1"/>
    <c:dispBlanksAs val="gap"/>
    <c:showDLblsOverMax val="0"/>
  </c:chart>
  <c:txPr>
    <a:bodyPr/>
    <a:lstStyle/>
    <a:p>
      <a:pPr>
        <a:defRPr sz="1800">
          <a:latin typeface="Times New Roman" panose="02020603050405020304" pitchFamily="18" charset="0"/>
          <a:cs typeface="Times New Roman" panose="02020603050405020304" pitchFamily="18" charset="0"/>
        </a:defRPr>
      </a:pPr>
      <a:endParaRPr lang="ru-RU"/>
    </a:p>
  </c:txPr>
  <c:externalData r:id="rId1">
    <c:autoUpdate val="0"/>
  </c:externalData>
  <c:userShapes r:id="rId2"/>
</c:chartSpace>
</file>

<file path=ppt/charts/chart25.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latin typeface="Times New Roman" panose="02020603050405020304" pitchFamily="18" charset="0"/>
                <a:cs typeface="Times New Roman" panose="02020603050405020304" pitchFamily="18" charset="0"/>
              </a:defRPr>
            </a:pPr>
            <a:r>
              <a:rPr lang="ru-RU" sz="1200" dirty="0" smtClean="0"/>
              <a:t>Динамика</a:t>
            </a:r>
            <a:r>
              <a:rPr lang="ru-RU" sz="1200" baseline="0" dirty="0" smtClean="0"/>
              <a:t> инвестиционных расходов консолидированного бюджета</a:t>
            </a:r>
            <a:endParaRPr lang="ru-RU" sz="1200" dirty="0"/>
          </a:p>
        </c:rich>
      </c:tx>
      <c:layout>
        <c:manualLayout>
          <c:xMode val="edge"/>
          <c:yMode val="edge"/>
          <c:x val="0.17059383468834691"/>
          <c:y val="2.8206437064294758E-2"/>
        </c:manualLayout>
      </c:layout>
      <c:overlay val="0"/>
    </c:title>
    <c:autoTitleDeleted val="0"/>
    <c:view3D>
      <c:rotX val="5"/>
      <c:rotY val="5"/>
      <c:depthPercent val="100"/>
      <c:rAngAx val="1"/>
    </c:view3D>
    <c:floor>
      <c:thickness val="0"/>
    </c:floor>
    <c:sideWall>
      <c:thickness val="0"/>
    </c:sideWall>
    <c:backWall>
      <c:thickness val="0"/>
    </c:backWall>
    <c:plotArea>
      <c:layout/>
      <c:bar3DChart>
        <c:barDir val="col"/>
        <c:grouping val="stacked"/>
        <c:varyColors val="0"/>
        <c:ser>
          <c:idx val="0"/>
          <c:order val="0"/>
          <c:tx>
            <c:strRef>
              <c:f>Лист1!$B$1</c:f>
              <c:strCache>
                <c:ptCount val="1"/>
                <c:pt idx="0">
                  <c:v>Налог на доходы физических лиц</c:v>
                </c:pt>
              </c:strCache>
            </c:strRef>
          </c:tx>
          <c:spPr>
            <a:gradFill>
              <a:gsLst>
                <a:gs pos="0">
                  <a:schemeClr val="accent4">
                    <a:lumMod val="60000"/>
                    <a:lumOff val="40000"/>
                  </a:schemeClr>
                </a:gs>
                <a:gs pos="81000">
                  <a:schemeClr val="accent4">
                    <a:lumMod val="75000"/>
                  </a:schemeClr>
                </a:gs>
                <a:gs pos="100000">
                  <a:schemeClr val="accent4">
                    <a:lumMod val="50000"/>
                  </a:schemeClr>
                </a:gs>
              </a:gsLst>
              <a:lin ang="5400000" scaled="0"/>
            </a:gradFill>
          </c:spPr>
          <c:invertIfNegative val="0"/>
          <c:dLbls>
            <c:dLbl>
              <c:idx val="0"/>
              <c:layout>
                <c:manualLayout>
                  <c:x val="4.3021680216801771E-3"/>
                  <c:y val="-0.23565856081975989"/>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0"/>
                  <c:y val="-0.31124715579968293"/>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b="1">
                    <a:solidFill>
                      <a:schemeClr val="tx1"/>
                    </a:solidFill>
                    <a:effectLst/>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Лист1!$A$2:$A$3</c:f>
              <c:strCache>
                <c:ptCount val="2"/>
                <c:pt idx="0">
                  <c:v>2018 год</c:v>
                </c:pt>
                <c:pt idx="1">
                  <c:v>2019 год</c:v>
                </c:pt>
              </c:strCache>
            </c:strRef>
          </c:cat>
          <c:val>
            <c:numRef>
              <c:f>Лист1!$B$2:$B$3</c:f>
              <c:numCache>
                <c:formatCode>#,##0</c:formatCode>
                <c:ptCount val="2"/>
                <c:pt idx="0">
                  <c:v>5289.9</c:v>
                </c:pt>
                <c:pt idx="1">
                  <c:v>7582.9573076799998</c:v>
                </c:pt>
              </c:numCache>
            </c:numRef>
          </c:val>
        </c:ser>
        <c:dLbls>
          <c:showLegendKey val="0"/>
          <c:showVal val="0"/>
          <c:showCatName val="0"/>
          <c:showSerName val="0"/>
          <c:showPercent val="0"/>
          <c:showBubbleSize val="0"/>
        </c:dLbls>
        <c:gapWidth val="150"/>
        <c:shape val="cylinder"/>
        <c:axId val="207768576"/>
        <c:axId val="168932416"/>
        <c:axId val="0"/>
      </c:bar3DChart>
      <c:catAx>
        <c:axId val="207768576"/>
        <c:scaling>
          <c:orientation val="minMax"/>
        </c:scaling>
        <c:delete val="0"/>
        <c:axPos val="b"/>
        <c:numFmt formatCode="General" sourceLinked="1"/>
        <c:majorTickMark val="out"/>
        <c:minorTickMark val="none"/>
        <c:tickLblPos val="nextTo"/>
        <c:txPr>
          <a:bodyPr/>
          <a:lstStyle/>
          <a:p>
            <a:pPr>
              <a:defRPr b="1">
                <a:latin typeface="Times New Roman" panose="02020603050405020304" pitchFamily="18" charset="0"/>
                <a:cs typeface="Times New Roman" panose="02020603050405020304" pitchFamily="18" charset="0"/>
              </a:defRPr>
            </a:pPr>
            <a:endParaRPr lang="ru-RU"/>
          </a:p>
        </c:txPr>
        <c:crossAx val="168932416"/>
        <c:crosses val="autoZero"/>
        <c:auto val="1"/>
        <c:lblAlgn val="ctr"/>
        <c:lblOffset val="100"/>
        <c:noMultiLvlLbl val="0"/>
      </c:catAx>
      <c:valAx>
        <c:axId val="168932416"/>
        <c:scaling>
          <c:orientation val="minMax"/>
          <c:min val="0"/>
        </c:scaling>
        <c:delete val="0"/>
        <c:axPos val="l"/>
        <c:majorGridlines/>
        <c:numFmt formatCode="#,##0" sourceLinked="1"/>
        <c:majorTickMark val="out"/>
        <c:minorTickMark val="none"/>
        <c:tickLblPos val="nextTo"/>
        <c:txPr>
          <a:bodyPr/>
          <a:lstStyle/>
          <a:p>
            <a:pPr>
              <a:defRPr>
                <a:latin typeface="Times New Roman" panose="02020603050405020304" pitchFamily="18" charset="0"/>
                <a:cs typeface="Times New Roman" panose="02020603050405020304" pitchFamily="18" charset="0"/>
              </a:defRPr>
            </a:pPr>
            <a:endParaRPr lang="ru-RU"/>
          </a:p>
        </c:txPr>
        <c:crossAx val="207768576"/>
        <c:crosses val="autoZero"/>
        <c:crossBetween val="between"/>
      </c:valAx>
      <c:spPr>
        <a:noFill/>
        <a:ln w="25390">
          <a:noFill/>
        </a:ln>
      </c:spPr>
    </c:plotArea>
    <c:plotVisOnly val="1"/>
    <c:dispBlanksAs val="gap"/>
    <c:showDLblsOverMax val="0"/>
  </c:chart>
  <c:spPr>
    <a:noFill/>
  </c:spPr>
  <c:txPr>
    <a:bodyPr/>
    <a:lstStyle/>
    <a:p>
      <a:pPr>
        <a:defRPr sz="1200">
          <a:latin typeface="TimesET" pitchFamily="2" charset="0"/>
        </a:defRPr>
      </a:pPr>
      <a:endParaRPr lang="ru-RU"/>
    </a:p>
  </c:txPr>
  <c:externalData r:id="rId1">
    <c:autoUpdate val="0"/>
  </c:externalData>
  <c:userShapes r:id="rId2"/>
</c:chartSpace>
</file>

<file path=ppt/charts/chart26.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title>
      <c:tx>
        <c:rich>
          <a:bodyPr/>
          <a:lstStyle/>
          <a:p>
            <a:pPr>
              <a:defRPr/>
            </a:pPr>
            <a:r>
              <a:rPr lang="ru-RU" sz="1700" dirty="0"/>
              <a:t>Расходы дорожного фонда Чувашской Республики</a:t>
            </a:r>
          </a:p>
        </c:rich>
      </c:tx>
      <c:layout>
        <c:manualLayout>
          <c:xMode val="edge"/>
          <c:yMode val="edge"/>
          <c:x val="0.17177022185532004"/>
          <c:y val="1.7354806847945353E-2"/>
        </c:manualLayout>
      </c:layout>
      <c:overlay val="0"/>
    </c:title>
    <c:autoTitleDeleted val="0"/>
    <c:view3D>
      <c:rotX val="5"/>
      <c:rotY val="10"/>
      <c:depthPercent val="100"/>
      <c:rAngAx val="1"/>
    </c:view3D>
    <c:floor>
      <c:thickness val="0"/>
    </c:floor>
    <c:sideWall>
      <c:thickness val="0"/>
    </c:sideWall>
    <c:backWall>
      <c:thickness val="0"/>
    </c:backWall>
    <c:plotArea>
      <c:layout>
        <c:manualLayout>
          <c:layoutTarget val="inner"/>
          <c:xMode val="edge"/>
          <c:yMode val="edge"/>
          <c:x val="1.1983339886914453E-3"/>
          <c:y val="0.13357944578927849"/>
          <c:w val="0.99880172044376025"/>
          <c:h val="0.70782139230226371"/>
        </c:manualLayout>
      </c:layout>
      <c:bar3DChart>
        <c:barDir val="col"/>
        <c:grouping val="stacked"/>
        <c:varyColors val="0"/>
        <c:ser>
          <c:idx val="1"/>
          <c:order val="0"/>
          <c:tx>
            <c:strRef>
              <c:f>Лист1!$A$2</c:f>
              <c:strCache>
                <c:ptCount val="1"/>
                <c:pt idx="0">
                  <c:v>Собственные средства</c:v>
                </c:pt>
              </c:strCache>
            </c:strRef>
          </c:tx>
          <c:spPr>
            <a:solidFill>
              <a:schemeClr val="accent2"/>
            </a:solidFill>
            <a:ln w="25400" cap="flat" cmpd="sng" algn="ctr">
              <a:solidFill>
                <a:schemeClr val="accent2">
                  <a:shade val="50000"/>
                </a:schemeClr>
              </a:solidFill>
              <a:prstDash val="solid"/>
            </a:ln>
            <a:effectLst/>
          </c:spPr>
          <c:invertIfNegative val="0"/>
          <c:dLbls>
            <c:dLbl>
              <c:idx val="0"/>
              <c:layout>
                <c:manualLayout>
                  <c:x val="1.0771803997272273E-2"/>
                  <c:y val="0"/>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1.3464754996590342E-2"/>
                  <c:y val="-2.6323774970276933E-3"/>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sz="1600"/>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Лист1!$B$1:$C$1</c:f>
              <c:strCache>
                <c:ptCount val="2"/>
                <c:pt idx="0">
                  <c:v>2018 год (факт)</c:v>
                </c:pt>
                <c:pt idx="1">
                  <c:v>2019 год (факт)</c:v>
                </c:pt>
              </c:strCache>
            </c:strRef>
          </c:cat>
          <c:val>
            <c:numRef>
              <c:f>Лист1!$B$2:$C$2</c:f>
              <c:numCache>
                <c:formatCode>_-* #,##0.0\ _₽_-;\-* #,##0.0\ _₽_-;_-* "-"??\ _₽_-;_-@_-</c:formatCode>
                <c:ptCount val="2"/>
                <c:pt idx="0">
                  <c:v>2783.3</c:v>
                </c:pt>
                <c:pt idx="1">
                  <c:v>3867.2</c:v>
                </c:pt>
              </c:numCache>
            </c:numRef>
          </c:val>
        </c:ser>
        <c:ser>
          <c:idx val="0"/>
          <c:order val="1"/>
          <c:tx>
            <c:strRef>
              <c:f>Лист1!$A$3</c:f>
              <c:strCache>
                <c:ptCount val="1"/>
                <c:pt idx="0">
                  <c:v>Средства федерального бюджета</c:v>
                </c:pt>
              </c:strCache>
            </c:strRef>
          </c:tx>
          <c:spPr>
            <a:solidFill>
              <a:schemeClr val="accent1"/>
            </a:solidFill>
            <a:ln w="25400" cap="flat" cmpd="sng" algn="ctr">
              <a:solidFill>
                <a:schemeClr val="accent1">
                  <a:shade val="50000"/>
                </a:schemeClr>
              </a:solidFill>
              <a:prstDash val="solid"/>
            </a:ln>
            <a:effectLst/>
          </c:spPr>
          <c:invertIfNegative val="0"/>
          <c:dLbls>
            <c:dLbl>
              <c:idx val="0"/>
              <c:layout>
                <c:manualLayout>
                  <c:x val="2.1543607994544571E-2"/>
                  <c:y val="0"/>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2.9622460992498753E-2"/>
                  <c:y val="0"/>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sz="1600"/>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Лист1!$B$1:$C$1</c:f>
              <c:strCache>
                <c:ptCount val="2"/>
                <c:pt idx="0">
                  <c:v>2018 год (факт)</c:v>
                </c:pt>
                <c:pt idx="1">
                  <c:v>2019 год (факт)</c:v>
                </c:pt>
              </c:strCache>
            </c:strRef>
          </c:cat>
          <c:val>
            <c:numRef>
              <c:f>Лист1!$B$3:$C$3</c:f>
              <c:numCache>
                <c:formatCode>_-* #,##0.0\ _₽_-;\-* #,##0.0\ _₽_-;_-* "-"??\ _₽_-;_-@_-</c:formatCode>
                <c:ptCount val="2"/>
                <c:pt idx="0">
                  <c:v>1853.2</c:v>
                </c:pt>
                <c:pt idx="1">
                  <c:v>962.8</c:v>
                </c:pt>
              </c:numCache>
            </c:numRef>
          </c:val>
        </c:ser>
        <c:dLbls>
          <c:showLegendKey val="0"/>
          <c:showVal val="0"/>
          <c:showCatName val="0"/>
          <c:showSerName val="0"/>
          <c:showPercent val="0"/>
          <c:showBubbleSize val="0"/>
        </c:dLbls>
        <c:gapWidth val="87"/>
        <c:gapDepth val="250"/>
        <c:shape val="cylinder"/>
        <c:axId val="208319488"/>
        <c:axId val="168932992"/>
        <c:axId val="0"/>
      </c:bar3DChart>
      <c:catAx>
        <c:axId val="208319488"/>
        <c:scaling>
          <c:orientation val="minMax"/>
        </c:scaling>
        <c:delete val="0"/>
        <c:axPos val="b"/>
        <c:numFmt formatCode="General" sourceLinked="1"/>
        <c:majorTickMark val="none"/>
        <c:minorTickMark val="none"/>
        <c:tickLblPos val="nextTo"/>
        <c:txPr>
          <a:bodyPr/>
          <a:lstStyle/>
          <a:p>
            <a:pPr>
              <a:defRPr sz="1300"/>
            </a:pPr>
            <a:endParaRPr lang="ru-RU"/>
          </a:p>
        </c:txPr>
        <c:crossAx val="168932992"/>
        <c:crosses val="autoZero"/>
        <c:auto val="1"/>
        <c:lblAlgn val="ctr"/>
        <c:lblOffset val="100"/>
        <c:noMultiLvlLbl val="0"/>
      </c:catAx>
      <c:valAx>
        <c:axId val="168932992"/>
        <c:scaling>
          <c:orientation val="minMax"/>
          <c:min val="0"/>
        </c:scaling>
        <c:delete val="0"/>
        <c:axPos val="l"/>
        <c:numFmt formatCode="_-* #,##0.0\ _₽_-;\-* #,##0.0\ _₽_-;_-* &quot;-&quot;??\ _₽_-;_-@_-" sourceLinked="1"/>
        <c:majorTickMark val="none"/>
        <c:minorTickMark val="none"/>
        <c:tickLblPos val="none"/>
        <c:crossAx val="208319488"/>
        <c:crosses val="autoZero"/>
        <c:crossBetween val="between"/>
      </c:valAx>
      <c:spPr>
        <a:noFill/>
        <a:ln w="25409">
          <a:noFill/>
        </a:ln>
      </c:spPr>
    </c:plotArea>
    <c:legend>
      <c:legendPos val="b"/>
      <c:overlay val="0"/>
      <c:txPr>
        <a:bodyPr/>
        <a:lstStyle/>
        <a:p>
          <a:pPr>
            <a:defRPr sz="1300"/>
          </a:pPr>
          <a:endParaRPr lang="ru-RU"/>
        </a:p>
      </c:txPr>
    </c:legend>
    <c:plotVisOnly val="1"/>
    <c:dispBlanksAs val="gap"/>
    <c:showDLblsOverMax val="0"/>
  </c:chart>
  <c:txPr>
    <a:bodyPr/>
    <a:lstStyle/>
    <a:p>
      <a:pPr>
        <a:defRPr sz="1809">
          <a:latin typeface="Times New Roman" panose="02020603050405020304" pitchFamily="18" charset="0"/>
          <a:cs typeface="Times New Roman" panose="02020603050405020304" pitchFamily="18" charset="0"/>
        </a:defRPr>
      </a:pPr>
      <a:endParaRPr lang="ru-RU"/>
    </a:p>
  </c:txPr>
  <c:externalData r:id="rId1">
    <c:autoUpdate val="0"/>
  </c:externalData>
  <c:userShapes r:id="rId2"/>
</c:chartSpace>
</file>

<file path=ppt/charts/chart27.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360742292940566"/>
          <c:y val="0.20786553872874641"/>
          <c:w val="0.57891351688427017"/>
          <c:h val="0.57406987019318667"/>
        </c:manualLayout>
      </c:layout>
      <c:doughnutChart>
        <c:varyColors val="1"/>
        <c:ser>
          <c:idx val="0"/>
          <c:order val="0"/>
          <c:tx>
            <c:strRef>
              <c:f>Лист1!$B$1</c:f>
              <c:strCache>
                <c:ptCount val="1"/>
                <c:pt idx="0">
                  <c:v>Столбец1</c:v>
                </c:pt>
              </c:strCache>
            </c:strRef>
          </c:tx>
          <c:spPr>
            <a:scene3d>
              <a:camera prst="orthographicFront"/>
              <a:lightRig rig="threePt" dir="t"/>
            </a:scene3d>
            <a:sp3d>
              <a:bevelT/>
            </a:sp3d>
          </c:spPr>
          <c:dPt>
            <c:idx val="0"/>
            <c:bubble3D val="0"/>
          </c:dPt>
          <c:dPt>
            <c:idx val="1"/>
            <c:bubble3D val="0"/>
          </c:dPt>
          <c:dPt>
            <c:idx val="2"/>
            <c:bubble3D val="0"/>
          </c:dPt>
          <c:dPt>
            <c:idx val="3"/>
            <c:bubble3D val="0"/>
          </c:dPt>
          <c:dPt>
            <c:idx val="4"/>
            <c:bubble3D val="0"/>
          </c:dPt>
          <c:dLbls>
            <c:dLbl>
              <c:idx val="3"/>
              <c:layout>
                <c:manualLayout>
                  <c:x val="3.6415033172267297E-2"/>
                  <c:y val="3.7893568459340998E-2"/>
                </c:manualLayout>
              </c:layout>
              <c:showLegendKey val="0"/>
              <c:showVal val="1"/>
              <c:showCatName val="0"/>
              <c:showSerName val="0"/>
              <c:showPercent val="0"/>
              <c:showBubbleSize val="0"/>
              <c:extLst>
                <c:ext xmlns:c15="http://schemas.microsoft.com/office/drawing/2012/chart" uri="{CE6537A1-D6FC-4f65-9D91-7224C49458BB}"/>
              </c:extLst>
            </c:dLbl>
            <c:dLbl>
              <c:idx val="4"/>
              <c:layout>
                <c:manualLayout>
                  <c:x val="-2.2759395732667147E-2"/>
                  <c:y val="6.0184284852752547E-2"/>
                </c:manualLayout>
              </c:layout>
              <c:showLegendKey val="0"/>
              <c:showVal val="1"/>
              <c:showCatName val="0"/>
              <c:showSerName val="0"/>
              <c:showPercent val="0"/>
              <c:showBubbleSize val="0"/>
              <c:extLst>
                <c:ext xmlns:c15="http://schemas.microsoft.com/office/drawing/2012/chart" uri="{CE6537A1-D6FC-4f65-9D91-7224C49458BB}"/>
              </c:extLst>
            </c:dLbl>
            <c:dLbl>
              <c:idx val="7"/>
              <c:layout>
                <c:manualLayout>
                  <c:x val="-4.5518791465334121E-3"/>
                  <c:y val="-2.2290540877341648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b="1"/>
                </a:pPr>
                <a:endParaRPr lang="ru-RU"/>
              </a:p>
            </c:txPr>
            <c:showLegendKey val="0"/>
            <c:showVal val="1"/>
            <c:showCatName val="0"/>
            <c:showSerName val="0"/>
            <c:showPercent val="0"/>
            <c:showBubbleSize val="0"/>
            <c:showLeaderLines val="1"/>
            <c:extLst>
              <c:ext xmlns:c15="http://schemas.microsoft.com/office/drawing/2012/chart" uri="{CE6537A1-D6FC-4f65-9D91-7224C49458BB}"/>
            </c:extLst>
          </c:dLbls>
          <c:cat>
            <c:strRef>
              <c:f>Лист1!$A$2:$A$9</c:f>
              <c:strCache>
                <c:ptCount val="8"/>
                <c:pt idx="0">
                  <c:v>Капитальный ремонт, ремонт и содержание автодорог местного значения</c:v>
                </c:pt>
                <c:pt idx="1">
                  <c:v>Содержание КУ «Чувашупрдор» Минтранса Чувашии</c:v>
                </c:pt>
                <c:pt idx="2">
                  <c:v>Капитальный ремонт, ремонт и содержание автомобильных дорог регионального (межмуниципального) значения</c:v>
                </c:pt>
                <c:pt idx="3">
                  <c:v>Внедрение автоматических пунктов  весового и габаритного контроля</c:v>
                </c:pt>
                <c:pt idx="4">
                  <c:v>Проектирование, строительство, реконструкция автодорог регионального (межмуниципального) значения</c:v>
                </c:pt>
                <c:pt idx="5">
                  <c:v>Проектирование, строительство, реконструкция автодорог местного значения</c:v>
                </c:pt>
                <c:pt idx="6">
                  <c:v>Организация и обеспечение безопасности дорожного движения</c:v>
                </c:pt>
                <c:pt idx="7">
                  <c:v>Реализация проектов развития общественной инфраструктуры, основанных на местных инициативах</c:v>
                </c:pt>
              </c:strCache>
            </c:strRef>
          </c:cat>
          <c:val>
            <c:numRef>
              <c:f>Лист1!$B$2:$B$9</c:f>
              <c:numCache>
                <c:formatCode>#,##0.0</c:formatCode>
                <c:ptCount val="8"/>
                <c:pt idx="0">
                  <c:v>1957.1</c:v>
                </c:pt>
                <c:pt idx="1">
                  <c:v>47.1</c:v>
                </c:pt>
                <c:pt idx="2">
                  <c:v>1257.4000000000001</c:v>
                </c:pt>
                <c:pt idx="3">
                  <c:v>47.6</c:v>
                </c:pt>
                <c:pt idx="4">
                  <c:v>82</c:v>
                </c:pt>
                <c:pt idx="5">
                  <c:v>1114.4000000000001</c:v>
                </c:pt>
                <c:pt idx="6">
                  <c:v>223.7</c:v>
                </c:pt>
                <c:pt idx="7">
                  <c:v>100.7</c:v>
                </c:pt>
              </c:numCache>
            </c:numRef>
          </c:val>
        </c:ser>
        <c:dLbls>
          <c:showLegendKey val="0"/>
          <c:showVal val="0"/>
          <c:showCatName val="0"/>
          <c:showSerName val="0"/>
          <c:showPercent val="0"/>
          <c:showBubbleSize val="0"/>
          <c:showLeaderLines val="1"/>
        </c:dLbls>
        <c:firstSliceAng val="289"/>
        <c:holeSize val="50"/>
      </c:doughnutChart>
    </c:plotArea>
    <c:plotVisOnly val="1"/>
    <c:dispBlanksAs val="zero"/>
    <c:showDLblsOverMax val="0"/>
  </c:chart>
  <c:txPr>
    <a:bodyPr/>
    <a:lstStyle/>
    <a:p>
      <a:pPr>
        <a:defRPr sz="1800">
          <a:latin typeface="Times New Roman" panose="02020603050405020304" pitchFamily="18" charset="0"/>
          <a:cs typeface="Times New Roman" panose="02020603050405020304" pitchFamily="18" charset="0"/>
        </a:defRPr>
      </a:pPr>
      <a:endParaRPr lang="ru-RU"/>
    </a:p>
  </c:txPr>
  <c:externalData r:id="rId1">
    <c:autoUpdate val="0"/>
  </c:externalData>
  <c:userShapes r:id="rId2"/>
</c:chartSpace>
</file>

<file path=ppt/charts/chart28.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8842748409218145"/>
          <c:y val="3.4970616863466246E-2"/>
          <c:w val="0.3830420591127735"/>
          <c:h val="0.93607323066922909"/>
        </c:manualLayout>
      </c:layout>
      <c:barChart>
        <c:barDir val="bar"/>
        <c:grouping val="clustered"/>
        <c:varyColors val="0"/>
        <c:ser>
          <c:idx val="0"/>
          <c:order val="0"/>
          <c:spPr>
            <a:solidFill>
              <a:schemeClr val="accent6">
                <a:lumMod val="60000"/>
                <a:lumOff val="40000"/>
              </a:schemeClr>
            </a:solidFill>
            <a:ln>
              <a:noFill/>
            </a:ln>
          </c:spPr>
          <c:invertIfNegative val="0"/>
          <c:dPt>
            <c:idx val="5"/>
            <c:invertIfNegative val="0"/>
            <c:bubble3D val="0"/>
          </c:dPt>
          <c:dPt>
            <c:idx val="6"/>
            <c:invertIfNegative val="0"/>
            <c:bubble3D val="0"/>
          </c:dPt>
          <c:dPt>
            <c:idx val="7"/>
            <c:invertIfNegative val="0"/>
            <c:bubble3D val="0"/>
          </c:dPt>
          <c:dPt>
            <c:idx val="8"/>
            <c:invertIfNegative val="0"/>
            <c:bubble3D val="0"/>
          </c:dPt>
          <c:dPt>
            <c:idx val="10"/>
            <c:invertIfNegative val="0"/>
            <c:bubble3D val="0"/>
          </c:dPt>
          <c:dPt>
            <c:idx val="11"/>
            <c:invertIfNegative val="0"/>
            <c:bubble3D val="0"/>
          </c:dPt>
          <c:dPt>
            <c:idx val="12"/>
            <c:invertIfNegative val="0"/>
            <c:bubble3D val="0"/>
            <c:spPr>
              <a:solidFill>
                <a:schemeClr val="bg2">
                  <a:lumMod val="75000"/>
                </a:schemeClr>
              </a:solidFill>
              <a:ln>
                <a:noFill/>
              </a:ln>
            </c:spPr>
          </c:dPt>
          <c:dPt>
            <c:idx val="14"/>
            <c:invertIfNegative val="0"/>
            <c:bubble3D val="0"/>
            <c:spPr>
              <a:solidFill>
                <a:schemeClr val="accent6">
                  <a:lumMod val="50000"/>
                </a:schemeClr>
              </a:solidFill>
              <a:ln>
                <a:noFill/>
              </a:ln>
            </c:spPr>
          </c:dPt>
          <c:dLbls>
            <c:dLbl>
              <c:idx val="0"/>
              <c:tx>
                <c:rich>
                  <a:bodyPr/>
                  <a:lstStyle/>
                  <a:p>
                    <a:r>
                      <a:rPr lang="en-US" smtClean="0"/>
                      <a:t>0,0</a:t>
                    </a:r>
                    <a:endParaRPr lang="en-US"/>
                  </a:p>
                </c:rich>
              </c:tx>
              <c:showLegendKey val="0"/>
              <c:showVal val="1"/>
              <c:showCatName val="0"/>
              <c:showSerName val="0"/>
              <c:showPercent val="0"/>
              <c:showBubbleSize val="0"/>
              <c:extLst>
                <c:ext xmlns:c15="http://schemas.microsoft.com/office/drawing/2012/chart" uri="{CE6537A1-D6FC-4f65-9D91-7224C49458BB}"/>
              </c:extLst>
            </c:dLbl>
            <c:dLbl>
              <c:idx val="1"/>
              <c:tx>
                <c:rich>
                  <a:bodyPr/>
                  <a:lstStyle/>
                  <a:p>
                    <a:r>
                      <a:rPr lang="en-US" smtClean="0"/>
                      <a:t>0,0</a:t>
                    </a:r>
                    <a:endParaRPr lang="en-US"/>
                  </a:p>
                </c:rich>
              </c:tx>
              <c:showLegendKey val="0"/>
              <c:showVal val="1"/>
              <c:showCatName val="0"/>
              <c:showSerName val="0"/>
              <c:showPercent val="0"/>
              <c:showBubbleSize val="0"/>
              <c:extLst>
                <c:ext xmlns:c15="http://schemas.microsoft.com/office/drawing/2012/chart" uri="{CE6537A1-D6FC-4f65-9D91-7224C49458BB}"/>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Лист1!$C$5:$C$18</c:f>
              <c:strCache>
                <c:ptCount val="14"/>
                <c:pt idx="0">
                  <c:v>Удмуртская Республика</c:v>
                </c:pt>
                <c:pt idx="1">
                  <c:v>Пензенская область </c:v>
                </c:pt>
                <c:pt idx="2">
                  <c:v>Республика Марий Эл</c:v>
                </c:pt>
                <c:pt idx="3">
                  <c:v>Республика Мордовия</c:v>
                </c:pt>
                <c:pt idx="4">
                  <c:v>Кировская область </c:v>
                </c:pt>
                <c:pt idx="5">
                  <c:v>Саратовская область </c:v>
                </c:pt>
                <c:pt idx="6">
                  <c:v>Оренбургская область</c:v>
                </c:pt>
                <c:pt idx="7">
                  <c:v>Самарская область</c:v>
                </c:pt>
                <c:pt idx="8">
                  <c:v>Пермский край </c:v>
                </c:pt>
                <c:pt idx="9">
                  <c:v>Ульяновская область</c:v>
                </c:pt>
                <c:pt idx="10">
                  <c:v>Нижегородская область</c:v>
                </c:pt>
                <c:pt idx="11">
                  <c:v>Республика Башкортостан</c:v>
                </c:pt>
                <c:pt idx="12">
                  <c:v>Чувашская Республика</c:v>
                </c:pt>
                <c:pt idx="13">
                  <c:v>Республика Татарстан</c:v>
                </c:pt>
              </c:strCache>
            </c:strRef>
          </c:cat>
          <c:val>
            <c:numRef>
              <c:f>Лист1!$D$5:$D$18</c:f>
              <c:numCache>
                <c:formatCode>General</c:formatCode>
                <c:ptCount val="14"/>
                <c:pt idx="0">
                  <c:v>0</c:v>
                </c:pt>
                <c:pt idx="1">
                  <c:v>0</c:v>
                </c:pt>
                <c:pt idx="2" formatCode="0.0">
                  <c:v>1</c:v>
                </c:pt>
                <c:pt idx="3" formatCode="0.0">
                  <c:v>2</c:v>
                </c:pt>
                <c:pt idx="4" formatCode="0.0">
                  <c:v>26</c:v>
                </c:pt>
                <c:pt idx="5" formatCode="0.0">
                  <c:v>33</c:v>
                </c:pt>
                <c:pt idx="6" formatCode="0.0">
                  <c:v>37</c:v>
                </c:pt>
                <c:pt idx="7" formatCode="0.0">
                  <c:v>55</c:v>
                </c:pt>
                <c:pt idx="8" formatCode="0.0">
                  <c:v>65</c:v>
                </c:pt>
                <c:pt idx="9" formatCode="0.0">
                  <c:v>99</c:v>
                </c:pt>
                <c:pt idx="10" formatCode="0.0">
                  <c:v>114</c:v>
                </c:pt>
                <c:pt idx="11" formatCode="0.0">
                  <c:v>124</c:v>
                </c:pt>
                <c:pt idx="12" formatCode="0.0">
                  <c:v>215</c:v>
                </c:pt>
                <c:pt idx="13" formatCode="0.0">
                  <c:v>258</c:v>
                </c:pt>
              </c:numCache>
            </c:numRef>
          </c:val>
        </c:ser>
        <c:dLbls>
          <c:showLegendKey val="0"/>
          <c:showVal val="0"/>
          <c:showCatName val="0"/>
          <c:showSerName val="0"/>
          <c:showPercent val="0"/>
          <c:showBubbleSize val="0"/>
        </c:dLbls>
        <c:gapWidth val="150"/>
        <c:axId val="207876608"/>
        <c:axId val="208544896"/>
      </c:barChart>
      <c:catAx>
        <c:axId val="207876608"/>
        <c:scaling>
          <c:orientation val="minMax"/>
        </c:scaling>
        <c:delete val="0"/>
        <c:axPos val="l"/>
        <c:numFmt formatCode="General" sourceLinked="0"/>
        <c:majorTickMark val="none"/>
        <c:minorTickMark val="none"/>
        <c:tickLblPos val="nextTo"/>
        <c:txPr>
          <a:bodyPr/>
          <a:lstStyle/>
          <a:p>
            <a:pPr>
              <a:defRPr sz="950" baseline="0"/>
            </a:pPr>
            <a:endParaRPr lang="ru-RU"/>
          </a:p>
        </c:txPr>
        <c:crossAx val="208544896"/>
        <c:crosses val="autoZero"/>
        <c:auto val="1"/>
        <c:lblAlgn val="ctr"/>
        <c:lblOffset val="100"/>
        <c:noMultiLvlLbl val="0"/>
      </c:catAx>
      <c:valAx>
        <c:axId val="208544896"/>
        <c:scaling>
          <c:orientation val="minMax"/>
        </c:scaling>
        <c:delete val="1"/>
        <c:axPos val="b"/>
        <c:numFmt formatCode="General" sourceLinked="1"/>
        <c:majorTickMark val="none"/>
        <c:minorTickMark val="none"/>
        <c:tickLblPos val="nextTo"/>
        <c:crossAx val="207876608"/>
        <c:crosses val="autoZero"/>
        <c:crossBetween val="between"/>
      </c:valAx>
      <c:spPr>
        <a:noFill/>
        <a:ln w="26066">
          <a:noFill/>
        </a:ln>
      </c:spPr>
    </c:plotArea>
    <c:plotVisOnly val="1"/>
    <c:dispBlanksAs val="gap"/>
    <c:showDLblsOverMax val="0"/>
  </c:chart>
  <c:txPr>
    <a:bodyPr/>
    <a:lstStyle/>
    <a:p>
      <a:pPr>
        <a:defRPr sz="1000" b="1" i="1" baseline="0">
          <a:latin typeface="Century Gothic" panose="020B0502020202020204" pitchFamily="34" charset="0"/>
          <a:cs typeface="Times New Roman" panose="02020603050405020304" pitchFamily="18" charset="0"/>
        </a:defRPr>
      </a:pPr>
      <a:endParaRPr lang="ru-RU"/>
    </a:p>
  </c:txPr>
  <c:externalData r:id="rId1">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ru-RU" sz="1400" dirty="0">
                <a:latin typeface="Times New Roman" panose="02020603050405020304" pitchFamily="18" charset="0"/>
                <a:cs typeface="Times New Roman" panose="02020603050405020304" pitchFamily="18" charset="0"/>
              </a:rPr>
              <a:t>Сельское хозяйство и </a:t>
            </a:r>
            <a:r>
              <a:rPr lang="ru-RU" sz="1400" dirty="0" smtClean="0">
                <a:latin typeface="Times New Roman" panose="02020603050405020304" pitchFamily="18" charset="0"/>
                <a:cs typeface="Times New Roman" panose="02020603050405020304" pitchFamily="18" charset="0"/>
              </a:rPr>
              <a:t>рыболовство, </a:t>
            </a:r>
          </a:p>
          <a:p>
            <a:pPr>
              <a:defRPr/>
            </a:pPr>
            <a:r>
              <a:rPr lang="ru-RU" sz="1400" dirty="0" smtClean="0">
                <a:latin typeface="Times New Roman" panose="02020603050405020304" pitchFamily="18" charset="0"/>
                <a:cs typeface="Times New Roman" panose="02020603050405020304" pitchFamily="18" charset="0"/>
              </a:rPr>
              <a:t>рублей </a:t>
            </a:r>
            <a:r>
              <a:rPr lang="ru-RU" sz="1400" dirty="0">
                <a:latin typeface="Times New Roman" panose="02020603050405020304" pitchFamily="18" charset="0"/>
                <a:cs typeface="Times New Roman" panose="02020603050405020304" pitchFamily="18" charset="0"/>
              </a:rPr>
              <a:t>на 1 жителя</a:t>
            </a:r>
          </a:p>
        </c:rich>
      </c:tx>
      <c:layout>
        <c:manualLayout>
          <c:xMode val="edge"/>
          <c:yMode val="edge"/>
          <c:x val="0.2044727402083529"/>
          <c:y val="8.8060651991048611E-3"/>
        </c:manualLayout>
      </c:layout>
      <c:overlay val="0"/>
    </c:title>
    <c:autoTitleDeleted val="0"/>
    <c:plotArea>
      <c:layout>
        <c:manualLayout>
          <c:layoutTarget val="inner"/>
          <c:xMode val="edge"/>
          <c:yMode val="edge"/>
          <c:x val="0.58192729209693617"/>
          <c:y val="0.19778975849415717"/>
          <c:w val="0.41807281705663452"/>
          <c:h val="0.76482393743833987"/>
        </c:manualLayout>
      </c:layout>
      <c:barChart>
        <c:barDir val="bar"/>
        <c:grouping val="clustered"/>
        <c:varyColors val="0"/>
        <c:ser>
          <c:idx val="0"/>
          <c:order val="0"/>
          <c:spPr>
            <a:solidFill>
              <a:srgbClr val="FFFF00"/>
            </a:solidFill>
          </c:spPr>
          <c:invertIfNegative val="0"/>
          <c:dPt>
            <c:idx val="0"/>
            <c:invertIfNegative val="0"/>
            <c:bubble3D val="0"/>
            <c:spPr>
              <a:gradFill>
                <a:gsLst>
                  <a:gs pos="0">
                    <a:srgbClr val="3333FF">
                      <a:tint val="66000"/>
                      <a:satMod val="160000"/>
                    </a:srgbClr>
                  </a:gs>
                  <a:gs pos="50000">
                    <a:srgbClr val="3333FF">
                      <a:tint val="44500"/>
                      <a:satMod val="160000"/>
                    </a:srgbClr>
                  </a:gs>
                  <a:gs pos="100000">
                    <a:srgbClr val="3333FF">
                      <a:tint val="23500"/>
                      <a:satMod val="160000"/>
                    </a:srgbClr>
                  </a:gs>
                </a:gsLst>
                <a:lin ang="5400000" scaled="1"/>
              </a:gradFill>
            </c:spPr>
          </c:dPt>
          <c:dPt>
            <c:idx val="1"/>
            <c:invertIfNegative val="0"/>
            <c:bubble3D val="0"/>
            <c:spPr>
              <a:gradFill>
                <a:gsLst>
                  <a:gs pos="0">
                    <a:srgbClr val="3333FF">
                      <a:tint val="66000"/>
                      <a:satMod val="160000"/>
                    </a:srgbClr>
                  </a:gs>
                  <a:gs pos="50000">
                    <a:srgbClr val="3333FF">
                      <a:tint val="44500"/>
                      <a:satMod val="160000"/>
                    </a:srgbClr>
                  </a:gs>
                  <a:gs pos="100000">
                    <a:srgbClr val="3333FF">
                      <a:tint val="23500"/>
                      <a:satMod val="160000"/>
                    </a:srgbClr>
                  </a:gs>
                </a:gsLst>
                <a:lin ang="5400000" scaled="1"/>
              </a:gradFill>
            </c:spPr>
          </c:dPt>
          <c:dPt>
            <c:idx val="2"/>
            <c:invertIfNegative val="0"/>
            <c:bubble3D val="0"/>
            <c:spPr>
              <a:gradFill>
                <a:gsLst>
                  <a:gs pos="0">
                    <a:srgbClr val="3333FF">
                      <a:tint val="66000"/>
                      <a:satMod val="160000"/>
                    </a:srgbClr>
                  </a:gs>
                  <a:gs pos="50000">
                    <a:srgbClr val="3333FF">
                      <a:tint val="44500"/>
                      <a:satMod val="160000"/>
                    </a:srgbClr>
                  </a:gs>
                  <a:gs pos="100000">
                    <a:srgbClr val="3333FF">
                      <a:tint val="23500"/>
                      <a:satMod val="160000"/>
                    </a:srgbClr>
                  </a:gs>
                </a:gsLst>
                <a:lin ang="5400000" scaled="1"/>
              </a:gradFill>
            </c:spPr>
          </c:dPt>
          <c:dPt>
            <c:idx val="3"/>
            <c:invertIfNegative val="0"/>
            <c:bubble3D val="0"/>
            <c:spPr>
              <a:gradFill>
                <a:gsLst>
                  <a:gs pos="0">
                    <a:srgbClr val="3333FF">
                      <a:tint val="66000"/>
                      <a:satMod val="160000"/>
                    </a:srgbClr>
                  </a:gs>
                  <a:gs pos="50000">
                    <a:srgbClr val="3333FF">
                      <a:tint val="44500"/>
                      <a:satMod val="160000"/>
                    </a:srgbClr>
                  </a:gs>
                  <a:gs pos="100000">
                    <a:srgbClr val="3333FF">
                      <a:tint val="23500"/>
                      <a:satMod val="160000"/>
                    </a:srgbClr>
                  </a:gs>
                </a:gsLst>
                <a:lin ang="5400000" scaled="1"/>
              </a:gradFill>
            </c:spPr>
          </c:dPt>
          <c:dPt>
            <c:idx val="4"/>
            <c:invertIfNegative val="0"/>
            <c:bubble3D val="0"/>
            <c:spPr>
              <a:gradFill>
                <a:gsLst>
                  <a:gs pos="0">
                    <a:srgbClr val="3333FF">
                      <a:tint val="66000"/>
                      <a:satMod val="160000"/>
                    </a:srgbClr>
                  </a:gs>
                  <a:gs pos="50000">
                    <a:srgbClr val="3333FF">
                      <a:tint val="44500"/>
                      <a:satMod val="160000"/>
                    </a:srgbClr>
                  </a:gs>
                  <a:gs pos="100000">
                    <a:srgbClr val="3333FF">
                      <a:tint val="23500"/>
                      <a:satMod val="160000"/>
                    </a:srgbClr>
                  </a:gs>
                </a:gsLst>
                <a:lin ang="5400000" scaled="1"/>
              </a:gradFill>
            </c:spPr>
          </c:dPt>
          <c:dPt>
            <c:idx val="5"/>
            <c:invertIfNegative val="0"/>
            <c:bubble3D val="0"/>
            <c:spPr>
              <a:gradFill>
                <a:gsLst>
                  <a:gs pos="0">
                    <a:srgbClr val="3333FF">
                      <a:tint val="66000"/>
                      <a:satMod val="160000"/>
                    </a:srgbClr>
                  </a:gs>
                  <a:gs pos="50000">
                    <a:srgbClr val="3333FF">
                      <a:tint val="44500"/>
                      <a:satMod val="160000"/>
                    </a:srgbClr>
                  </a:gs>
                  <a:gs pos="100000">
                    <a:srgbClr val="3333FF">
                      <a:tint val="23500"/>
                      <a:satMod val="160000"/>
                    </a:srgbClr>
                  </a:gs>
                </a:gsLst>
                <a:lin ang="5400000" scaled="1"/>
              </a:gradFill>
            </c:spPr>
          </c:dPt>
          <c:dPt>
            <c:idx val="6"/>
            <c:invertIfNegative val="0"/>
            <c:bubble3D val="0"/>
            <c:spPr>
              <a:gradFill>
                <a:gsLst>
                  <a:gs pos="0">
                    <a:srgbClr val="3333FF">
                      <a:tint val="66000"/>
                      <a:satMod val="160000"/>
                    </a:srgbClr>
                  </a:gs>
                  <a:gs pos="50000">
                    <a:srgbClr val="3333FF">
                      <a:tint val="44500"/>
                      <a:satMod val="160000"/>
                    </a:srgbClr>
                  </a:gs>
                  <a:gs pos="100000">
                    <a:srgbClr val="3333FF">
                      <a:tint val="23500"/>
                      <a:satMod val="160000"/>
                    </a:srgbClr>
                  </a:gs>
                </a:gsLst>
                <a:lin ang="5400000" scaled="1"/>
              </a:gradFill>
            </c:spPr>
          </c:dPt>
          <c:dPt>
            <c:idx val="7"/>
            <c:invertIfNegative val="0"/>
            <c:bubble3D val="0"/>
            <c:spPr>
              <a:gradFill>
                <a:gsLst>
                  <a:gs pos="0">
                    <a:srgbClr val="3333FF">
                      <a:tint val="66000"/>
                      <a:satMod val="160000"/>
                    </a:srgbClr>
                  </a:gs>
                  <a:gs pos="50000">
                    <a:srgbClr val="3333FF">
                      <a:tint val="44500"/>
                      <a:satMod val="160000"/>
                    </a:srgbClr>
                  </a:gs>
                  <a:gs pos="100000">
                    <a:srgbClr val="3333FF">
                      <a:tint val="23500"/>
                      <a:satMod val="160000"/>
                    </a:srgbClr>
                  </a:gs>
                </a:gsLst>
                <a:lin ang="5400000" scaled="1"/>
              </a:gradFill>
            </c:spPr>
          </c:dPt>
          <c:dPt>
            <c:idx val="8"/>
            <c:invertIfNegative val="0"/>
            <c:bubble3D val="0"/>
            <c:sp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c:spPr>
          </c:dPt>
          <c:dPt>
            <c:idx val="9"/>
            <c:invertIfNegative val="0"/>
            <c:bubble3D val="0"/>
          </c:dPt>
          <c:dPt>
            <c:idx val="10"/>
            <c:invertIfNegative val="0"/>
            <c:bubble3D val="0"/>
            <c:spPr>
              <a:gradFill>
                <a:gsLst>
                  <a:gs pos="0">
                    <a:srgbClr val="3333FF">
                      <a:tint val="66000"/>
                      <a:satMod val="160000"/>
                    </a:srgbClr>
                  </a:gs>
                  <a:gs pos="50000">
                    <a:srgbClr val="3333FF">
                      <a:tint val="44500"/>
                      <a:satMod val="160000"/>
                    </a:srgbClr>
                  </a:gs>
                  <a:gs pos="100000">
                    <a:srgbClr val="3333FF">
                      <a:tint val="23500"/>
                      <a:satMod val="160000"/>
                    </a:srgbClr>
                  </a:gs>
                </a:gsLst>
                <a:lin ang="5400000" scaled="1"/>
              </a:gradFill>
            </c:spPr>
          </c:dPt>
          <c:dPt>
            <c:idx val="11"/>
            <c:invertIfNegative val="0"/>
            <c:bubble3D val="0"/>
            <c:spPr>
              <a:gradFill>
                <a:gsLst>
                  <a:gs pos="0">
                    <a:srgbClr val="3333FF">
                      <a:tint val="66000"/>
                      <a:satMod val="160000"/>
                    </a:srgbClr>
                  </a:gs>
                  <a:gs pos="50000">
                    <a:srgbClr val="3333FF">
                      <a:tint val="44500"/>
                      <a:satMod val="160000"/>
                    </a:srgbClr>
                  </a:gs>
                  <a:gs pos="100000">
                    <a:srgbClr val="3333FF">
                      <a:tint val="23500"/>
                      <a:satMod val="160000"/>
                    </a:srgbClr>
                  </a:gs>
                </a:gsLst>
                <a:lin ang="5400000" scaled="1"/>
              </a:gradFill>
            </c:spPr>
          </c:dPt>
          <c:dPt>
            <c:idx val="12"/>
            <c:invertIfNegative val="0"/>
            <c:bubble3D val="0"/>
            <c:spPr>
              <a:gradFill>
                <a:gsLst>
                  <a:gs pos="0">
                    <a:srgbClr val="3333FF">
                      <a:tint val="66000"/>
                      <a:satMod val="160000"/>
                    </a:srgbClr>
                  </a:gs>
                  <a:gs pos="50000">
                    <a:srgbClr val="3333FF">
                      <a:tint val="44500"/>
                      <a:satMod val="160000"/>
                    </a:srgbClr>
                  </a:gs>
                  <a:gs pos="100000">
                    <a:srgbClr val="3333FF">
                      <a:tint val="23500"/>
                      <a:satMod val="160000"/>
                    </a:srgbClr>
                  </a:gs>
                </a:gsLst>
                <a:lin ang="5400000" scaled="1"/>
              </a:gradFill>
            </c:spPr>
          </c:dPt>
          <c:dPt>
            <c:idx val="13"/>
            <c:invertIfNegative val="0"/>
            <c:bubble3D val="0"/>
            <c:spPr>
              <a:gradFill>
                <a:gsLst>
                  <a:gs pos="0">
                    <a:srgbClr val="3333FF">
                      <a:tint val="66000"/>
                      <a:satMod val="160000"/>
                    </a:srgbClr>
                  </a:gs>
                  <a:gs pos="50000">
                    <a:srgbClr val="3333FF">
                      <a:tint val="44500"/>
                      <a:satMod val="160000"/>
                    </a:srgbClr>
                  </a:gs>
                  <a:gs pos="100000">
                    <a:srgbClr val="3333FF">
                      <a:tint val="23500"/>
                      <a:satMod val="160000"/>
                    </a:srgbClr>
                  </a:gs>
                </a:gsLst>
                <a:lin ang="5400000" scaled="1"/>
              </a:gradFill>
            </c:spPr>
          </c:dPt>
          <c:dLbls>
            <c:spPr>
              <a:noFill/>
              <a:ln>
                <a:noFill/>
              </a:ln>
              <a:effectLst/>
            </c:spPr>
            <c:txPr>
              <a:bodyPr/>
              <a:lstStyle/>
              <a:p>
                <a:pPr>
                  <a:defRPr>
                    <a:latin typeface="Times New Roman" panose="02020603050405020304" pitchFamily="18" charset="0"/>
                    <a:cs typeface="Times New Roman" panose="02020603050405020304" pitchFamily="18" charset="0"/>
                  </a:defRPr>
                </a:pPr>
                <a:endParaRPr lang="ru-RU"/>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Лист1!$C$6:$C$19</c:f>
              <c:strCache>
                <c:ptCount val="14"/>
                <c:pt idx="0">
                  <c:v>Пермский край</c:v>
                </c:pt>
                <c:pt idx="1">
                  <c:v>Саратовская область</c:v>
                </c:pt>
                <c:pt idx="2">
                  <c:v>Самарская область</c:v>
                </c:pt>
                <c:pt idx="3">
                  <c:v>Нижегородская область</c:v>
                </c:pt>
                <c:pt idx="4">
                  <c:v>Ульяновская область</c:v>
                </c:pt>
                <c:pt idx="5">
                  <c:v>Кировская область</c:v>
                </c:pt>
                <c:pt idx="6">
                  <c:v>Удмуртская Республика</c:v>
                </c:pt>
                <c:pt idx="7">
                  <c:v>Оренбургская область</c:v>
                </c:pt>
                <c:pt idx="8">
                  <c:v>Республика Башкортостан</c:v>
                </c:pt>
                <c:pt idx="9">
                  <c:v>Чувашская Республика</c:v>
                </c:pt>
                <c:pt idx="10">
                  <c:v>Пензенская область</c:v>
                </c:pt>
                <c:pt idx="11">
                  <c:v>Республика Марий Эл</c:v>
                </c:pt>
                <c:pt idx="12">
                  <c:v>Республика Мордовия</c:v>
                </c:pt>
                <c:pt idx="13">
                  <c:v>Республика Татарстан </c:v>
                </c:pt>
              </c:strCache>
            </c:strRef>
          </c:cat>
          <c:val>
            <c:numRef>
              <c:f>Лист1!$D$6:$D$19</c:f>
              <c:numCache>
                <c:formatCode>#,##0</c:formatCode>
                <c:ptCount val="14"/>
                <c:pt idx="0">
                  <c:v>1065</c:v>
                </c:pt>
                <c:pt idx="1">
                  <c:v>1086</c:v>
                </c:pt>
                <c:pt idx="2">
                  <c:v>1153</c:v>
                </c:pt>
                <c:pt idx="3">
                  <c:v>1302</c:v>
                </c:pt>
                <c:pt idx="4">
                  <c:v>1345</c:v>
                </c:pt>
                <c:pt idx="5">
                  <c:v>1555</c:v>
                </c:pt>
                <c:pt idx="6">
                  <c:v>1621</c:v>
                </c:pt>
                <c:pt idx="7">
                  <c:v>1771</c:v>
                </c:pt>
                <c:pt idx="8">
                  <c:v>1885</c:v>
                </c:pt>
                <c:pt idx="9">
                  <c:v>1931</c:v>
                </c:pt>
                <c:pt idx="10">
                  <c:v>2189</c:v>
                </c:pt>
                <c:pt idx="11">
                  <c:v>2422</c:v>
                </c:pt>
                <c:pt idx="12">
                  <c:v>3780</c:v>
                </c:pt>
                <c:pt idx="13">
                  <c:v>4564</c:v>
                </c:pt>
              </c:numCache>
            </c:numRef>
          </c:val>
        </c:ser>
        <c:dLbls>
          <c:showLegendKey val="0"/>
          <c:showVal val="0"/>
          <c:showCatName val="0"/>
          <c:showSerName val="0"/>
          <c:showPercent val="0"/>
          <c:showBubbleSize val="0"/>
        </c:dLbls>
        <c:gapWidth val="150"/>
        <c:axId val="208678400"/>
        <c:axId val="117175936"/>
      </c:barChart>
      <c:catAx>
        <c:axId val="208678400"/>
        <c:scaling>
          <c:orientation val="minMax"/>
        </c:scaling>
        <c:delete val="0"/>
        <c:axPos val="l"/>
        <c:numFmt formatCode="General" sourceLinked="0"/>
        <c:majorTickMark val="out"/>
        <c:minorTickMark val="none"/>
        <c:tickLblPos val="nextTo"/>
        <c:txPr>
          <a:bodyPr/>
          <a:lstStyle/>
          <a:p>
            <a:pPr>
              <a:defRPr sz="1000">
                <a:latin typeface="Times New Roman" panose="02020603050405020304" pitchFamily="18" charset="0"/>
                <a:cs typeface="Times New Roman" panose="02020603050405020304" pitchFamily="18" charset="0"/>
              </a:defRPr>
            </a:pPr>
            <a:endParaRPr lang="ru-RU"/>
          </a:p>
        </c:txPr>
        <c:crossAx val="117175936"/>
        <c:crosses val="autoZero"/>
        <c:auto val="1"/>
        <c:lblAlgn val="ctr"/>
        <c:lblOffset val="100"/>
        <c:noMultiLvlLbl val="0"/>
      </c:catAx>
      <c:valAx>
        <c:axId val="117175936"/>
        <c:scaling>
          <c:orientation val="minMax"/>
        </c:scaling>
        <c:delete val="1"/>
        <c:axPos val="b"/>
        <c:numFmt formatCode="#,##0" sourceLinked="1"/>
        <c:majorTickMark val="out"/>
        <c:minorTickMark val="none"/>
        <c:tickLblPos val="nextTo"/>
        <c:crossAx val="208678400"/>
        <c:crosses val="autoZero"/>
        <c:crossBetween val="between"/>
      </c:valAx>
      <c:spPr>
        <a:noFill/>
        <a:ln w="25400">
          <a:noFill/>
        </a:ln>
      </c:spPr>
    </c:plotArea>
    <c:plotVisOnly val="1"/>
    <c:dispBlanksAs val="gap"/>
    <c:showDLblsOverMax val="0"/>
  </c:chart>
  <c:txPr>
    <a:bodyPr/>
    <a:lstStyle/>
    <a:p>
      <a:pPr>
        <a:defRPr sz="1150"/>
      </a:pPr>
      <a:endParaRPr lang="ru-RU"/>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6888172904015905"/>
          <c:y val="3.8602954383300532E-2"/>
          <c:w val="0.68639343427859034"/>
          <c:h val="0.92279409123339895"/>
        </c:manualLayout>
      </c:layout>
      <c:barChart>
        <c:barDir val="bar"/>
        <c:grouping val="clustered"/>
        <c:varyColors val="0"/>
        <c:ser>
          <c:idx val="0"/>
          <c:order val="0"/>
          <c:spPr>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5400000" scaled="1"/>
              <a:tileRect/>
            </a:gradFill>
          </c:spPr>
          <c:invertIfNegative val="0"/>
          <c:dLbls>
            <c:spPr>
              <a:noFill/>
              <a:ln>
                <a:noFill/>
              </a:ln>
              <a:effectLst/>
            </c:spPr>
            <c:txPr>
              <a:bodyPr/>
              <a:lstStyle/>
              <a:p>
                <a:pPr>
                  <a:defRPr sz="1100" b="1">
                    <a:latin typeface="Times New Roman" panose="02020603050405020304" pitchFamily="18" charset="0"/>
                    <a:cs typeface="Times New Roman" panose="02020603050405020304" pitchFamily="18" charset="0"/>
                  </a:defRPr>
                </a:pPr>
                <a:endParaRPr lang="ru-RU"/>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numRef>
              <c:f>Лист1!$A$6:$A$14</c:f>
              <c:numCache>
                <c:formatCode>General</c:formatCode>
                <c:ptCount val="9"/>
                <c:pt idx="0">
                  <c:v>2022</c:v>
                </c:pt>
                <c:pt idx="1">
                  <c:v>2021</c:v>
                </c:pt>
                <c:pt idx="2">
                  <c:v>2020</c:v>
                </c:pt>
                <c:pt idx="3">
                  <c:v>2019</c:v>
                </c:pt>
                <c:pt idx="4">
                  <c:v>2018</c:v>
                </c:pt>
                <c:pt idx="5">
                  <c:v>2017</c:v>
                </c:pt>
                <c:pt idx="6">
                  <c:v>2016</c:v>
                </c:pt>
                <c:pt idx="7">
                  <c:v>2015</c:v>
                </c:pt>
                <c:pt idx="8">
                  <c:v>2014</c:v>
                </c:pt>
              </c:numCache>
            </c:numRef>
          </c:cat>
          <c:val>
            <c:numRef>
              <c:f>Лист1!$B$6:$B$14</c:f>
              <c:numCache>
                <c:formatCode>#,##0</c:formatCode>
                <c:ptCount val="9"/>
                <c:pt idx="0">
                  <c:v>57692.9</c:v>
                </c:pt>
                <c:pt idx="1">
                  <c:v>55463.7</c:v>
                </c:pt>
                <c:pt idx="2">
                  <c:v>61683.7</c:v>
                </c:pt>
                <c:pt idx="3">
                  <c:v>58719.3</c:v>
                </c:pt>
                <c:pt idx="4">
                  <c:v>49706</c:v>
                </c:pt>
                <c:pt idx="5">
                  <c:v>43975</c:v>
                </c:pt>
                <c:pt idx="6">
                  <c:v>41358</c:v>
                </c:pt>
                <c:pt idx="7">
                  <c:v>37122</c:v>
                </c:pt>
                <c:pt idx="8">
                  <c:v>36882</c:v>
                </c:pt>
              </c:numCache>
            </c:numRef>
          </c:val>
        </c:ser>
        <c:dLbls>
          <c:showLegendKey val="0"/>
          <c:showVal val="0"/>
          <c:showCatName val="0"/>
          <c:showSerName val="0"/>
          <c:showPercent val="0"/>
          <c:showBubbleSize val="0"/>
        </c:dLbls>
        <c:gapWidth val="150"/>
        <c:axId val="183712256"/>
        <c:axId val="60068928"/>
      </c:barChart>
      <c:catAx>
        <c:axId val="183712256"/>
        <c:scaling>
          <c:orientation val="minMax"/>
        </c:scaling>
        <c:delete val="0"/>
        <c:axPos val="l"/>
        <c:numFmt formatCode="General" sourceLinked="1"/>
        <c:majorTickMark val="out"/>
        <c:minorTickMark val="none"/>
        <c:tickLblPos val="nextTo"/>
        <c:txPr>
          <a:bodyPr/>
          <a:lstStyle/>
          <a:p>
            <a:pPr>
              <a:defRPr>
                <a:latin typeface="Times New Roman" panose="02020603050405020304" pitchFamily="18" charset="0"/>
                <a:cs typeface="Times New Roman" panose="02020603050405020304" pitchFamily="18" charset="0"/>
              </a:defRPr>
            </a:pPr>
            <a:endParaRPr lang="ru-RU"/>
          </a:p>
        </c:txPr>
        <c:crossAx val="60068928"/>
        <c:crosses val="autoZero"/>
        <c:auto val="1"/>
        <c:lblAlgn val="ctr"/>
        <c:lblOffset val="100"/>
        <c:noMultiLvlLbl val="0"/>
      </c:catAx>
      <c:valAx>
        <c:axId val="60068928"/>
        <c:scaling>
          <c:orientation val="minMax"/>
        </c:scaling>
        <c:delete val="1"/>
        <c:axPos val="b"/>
        <c:numFmt formatCode="#,##0" sourceLinked="1"/>
        <c:majorTickMark val="out"/>
        <c:minorTickMark val="none"/>
        <c:tickLblPos val="nextTo"/>
        <c:crossAx val="183712256"/>
        <c:crosses val="autoZero"/>
        <c:crossBetween val="between"/>
      </c:valAx>
      <c:spPr>
        <a:noFill/>
        <a:ln w="25400">
          <a:noFill/>
        </a:ln>
      </c:spPr>
    </c:plotArea>
    <c:plotVisOnly val="1"/>
    <c:dispBlanksAs val="gap"/>
    <c:showDLblsOverMax val="0"/>
  </c:chart>
  <c:externalData r:id="rId1">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marL="0" marR="0" indent="0" algn="ctr" defTabSz="914400" rtl="0" eaLnBrk="1" fontAlgn="auto" latinLnBrk="0" hangingPunct="1">
              <a:lnSpc>
                <a:spcPct val="100000"/>
              </a:lnSpc>
              <a:spcBef>
                <a:spcPts val="0"/>
              </a:spcBef>
              <a:spcAft>
                <a:spcPts val="0"/>
              </a:spcAft>
              <a:buClrTx/>
              <a:buSzTx/>
              <a:buFontTx/>
              <a:buNone/>
              <a:tabLst/>
              <a:defRPr lang="ru-RU" sz="1400" b="1" i="0" u="none" strike="noStrike" kern="1200" baseline="0" dirty="0">
                <a:solidFill>
                  <a:prstClr val="black"/>
                </a:solidFill>
                <a:latin typeface="TimesET" pitchFamily="2" charset="0"/>
                <a:ea typeface="+mn-ea"/>
                <a:cs typeface="+mn-cs"/>
              </a:defRPr>
            </a:pPr>
            <a:r>
              <a:rPr lang="ru-RU" sz="1400" b="1" i="0" u="none" strike="noStrike" kern="1200" baseline="0" dirty="0" smtClean="0">
                <a:solidFill>
                  <a:prstClr val="black"/>
                </a:solidFill>
                <a:latin typeface="Times New Roman" panose="02020603050405020304" pitchFamily="18" charset="0"/>
                <a:ea typeface="+mn-ea"/>
                <a:cs typeface="Times New Roman" panose="02020603050405020304" pitchFamily="18" charset="0"/>
              </a:rPr>
              <a:t>Жилищно-коммунальное хозяйство, </a:t>
            </a:r>
          </a:p>
          <a:p>
            <a:pPr marL="0" marR="0" indent="0" algn="ctr" defTabSz="914400" rtl="0" eaLnBrk="1" fontAlgn="auto" latinLnBrk="0" hangingPunct="1">
              <a:lnSpc>
                <a:spcPct val="100000"/>
              </a:lnSpc>
              <a:spcBef>
                <a:spcPts val="0"/>
              </a:spcBef>
              <a:spcAft>
                <a:spcPts val="0"/>
              </a:spcAft>
              <a:buClrTx/>
              <a:buSzTx/>
              <a:buFontTx/>
              <a:buNone/>
              <a:tabLst/>
              <a:defRPr lang="ru-RU" sz="1400" b="1" i="0" u="none" strike="noStrike" kern="1200" baseline="0" dirty="0">
                <a:solidFill>
                  <a:prstClr val="black"/>
                </a:solidFill>
                <a:latin typeface="TimesET" pitchFamily="2" charset="0"/>
                <a:ea typeface="+mn-ea"/>
                <a:cs typeface="+mn-cs"/>
              </a:defRPr>
            </a:pPr>
            <a:r>
              <a:rPr lang="ru-RU" sz="1400" b="1" i="0" u="none" strike="noStrike" kern="1200" baseline="0" dirty="0" smtClean="0">
                <a:solidFill>
                  <a:prstClr val="black"/>
                </a:solidFill>
                <a:latin typeface="Times New Roman" panose="02020603050405020304" pitchFamily="18" charset="0"/>
                <a:ea typeface="+mn-ea"/>
                <a:cs typeface="Times New Roman" panose="02020603050405020304" pitchFamily="18" charset="0"/>
              </a:rPr>
              <a:t>рублей </a:t>
            </a:r>
            <a:r>
              <a:rPr lang="ru-RU" sz="1400" b="1" i="0" u="none" strike="noStrike" kern="1200" baseline="0" dirty="0">
                <a:solidFill>
                  <a:prstClr val="black"/>
                </a:solidFill>
                <a:latin typeface="Times New Roman" panose="02020603050405020304" pitchFamily="18" charset="0"/>
                <a:ea typeface="+mn-ea"/>
                <a:cs typeface="Times New Roman" panose="02020603050405020304" pitchFamily="18" charset="0"/>
              </a:rPr>
              <a:t>на 1 жителя</a:t>
            </a:r>
          </a:p>
        </c:rich>
      </c:tx>
      <c:layout>
        <c:manualLayout>
          <c:xMode val="edge"/>
          <c:yMode val="edge"/>
          <c:x val="0.31357226673416649"/>
          <c:y val="0"/>
        </c:manualLayout>
      </c:layout>
      <c:overlay val="0"/>
    </c:title>
    <c:autoTitleDeleted val="0"/>
    <c:plotArea>
      <c:layout>
        <c:manualLayout>
          <c:layoutTarget val="inner"/>
          <c:xMode val="edge"/>
          <c:yMode val="edge"/>
          <c:x val="0.58192729209693617"/>
          <c:y val="0.19778975849415717"/>
          <c:w val="0.31713619236579088"/>
          <c:h val="0.76482393743833987"/>
        </c:manualLayout>
      </c:layout>
      <c:barChart>
        <c:barDir val="bar"/>
        <c:grouping val="clustered"/>
        <c:varyColors val="0"/>
        <c:ser>
          <c:idx val="0"/>
          <c:order val="0"/>
          <c:spPr>
            <a:solidFill>
              <a:srgbClr val="FFFF00"/>
            </a:solidFill>
          </c:spPr>
          <c:invertIfNegative val="0"/>
          <c:dPt>
            <c:idx val="0"/>
            <c:invertIfNegative val="0"/>
            <c:bubble3D val="0"/>
            <c:spPr>
              <a:gradFill>
                <a:gsLst>
                  <a:gs pos="0">
                    <a:srgbClr val="3333FF">
                      <a:tint val="66000"/>
                      <a:satMod val="160000"/>
                    </a:srgbClr>
                  </a:gs>
                  <a:gs pos="50000">
                    <a:srgbClr val="3333FF">
                      <a:tint val="44500"/>
                      <a:satMod val="160000"/>
                    </a:srgbClr>
                  </a:gs>
                  <a:gs pos="100000">
                    <a:srgbClr val="3333FF">
                      <a:tint val="23500"/>
                      <a:satMod val="160000"/>
                    </a:srgbClr>
                  </a:gs>
                </a:gsLst>
                <a:lin ang="5400000" scaled="1"/>
              </a:gradFill>
            </c:spPr>
          </c:dPt>
          <c:dPt>
            <c:idx val="1"/>
            <c:invertIfNegative val="0"/>
            <c:bubble3D val="0"/>
            <c:spPr>
              <a:gradFill>
                <a:gsLst>
                  <a:gs pos="0">
                    <a:srgbClr val="3333FF">
                      <a:tint val="66000"/>
                      <a:satMod val="160000"/>
                    </a:srgbClr>
                  </a:gs>
                  <a:gs pos="50000">
                    <a:srgbClr val="3333FF">
                      <a:tint val="44500"/>
                      <a:satMod val="160000"/>
                    </a:srgbClr>
                  </a:gs>
                  <a:gs pos="100000">
                    <a:srgbClr val="3333FF">
                      <a:tint val="23500"/>
                      <a:satMod val="160000"/>
                    </a:srgbClr>
                  </a:gs>
                </a:gsLst>
                <a:lin ang="5400000" scaled="1"/>
              </a:gradFill>
            </c:spPr>
          </c:dPt>
          <c:dPt>
            <c:idx val="2"/>
            <c:invertIfNegative val="0"/>
            <c:bubble3D val="0"/>
            <c:spPr>
              <a:gradFill>
                <a:gsLst>
                  <a:gs pos="0">
                    <a:srgbClr val="3333FF">
                      <a:tint val="66000"/>
                      <a:satMod val="160000"/>
                    </a:srgbClr>
                  </a:gs>
                  <a:gs pos="50000">
                    <a:srgbClr val="3333FF">
                      <a:tint val="44500"/>
                      <a:satMod val="160000"/>
                    </a:srgbClr>
                  </a:gs>
                  <a:gs pos="100000">
                    <a:srgbClr val="3333FF">
                      <a:tint val="23500"/>
                      <a:satMod val="160000"/>
                    </a:srgbClr>
                  </a:gs>
                </a:gsLst>
                <a:lin ang="5400000" scaled="1"/>
              </a:gradFill>
            </c:spPr>
          </c:dPt>
          <c:dPt>
            <c:idx val="3"/>
            <c:invertIfNegative val="0"/>
            <c:bubble3D val="0"/>
            <c:spPr>
              <a:gradFill>
                <a:gsLst>
                  <a:gs pos="0">
                    <a:srgbClr val="3333FF">
                      <a:tint val="66000"/>
                      <a:satMod val="160000"/>
                    </a:srgbClr>
                  </a:gs>
                  <a:gs pos="50000">
                    <a:srgbClr val="3333FF">
                      <a:tint val="44500"/>
                      <a:satMod val="160000"/>
                    </a:srgbClr>
                  </a:gs>
                  <a:gs pos="100000">
                    <a:srgbClr val="3333FF">
                      <a:tint val="23500"/>
                      <a:satMod val="160000"/>
                    </a:srgbClr>
                  </a:gs>
                </a:gsLst>
                <a:lin ang="5400000" scaled="1"/>
              </a:gradFill>
            </c:spPr>
          </c:dPt>
          <c:dPt>
            <c:idx val="4"/>
            <c:invertIfNegative val="0"/>
            <c:bubble3D val="0"/>
            <c:spPr>
              <a:gradFill>
                <a:gsLst>
                  <a:gs pos="0">
                    <a:srgbClr val="3333FF">
                      <a:tint val="66000"/>
                      <a:satMod val="160000"/>
                    </a:srgbClr>
                  </a:gs>
                  <a:gs pos="50000">
                    <a:srgbClr val="3333FF">
                      <a:tint val="44500"/>
                      <a:satMod val="160000"/>
                    </a:srgbClr>
                  </a:gs>
                  <a:gs pos="100000">
                    <a:srgbClr val="3333FF">
                      <a:tint val="23500"/>
                      <a:satMod val="160000"/>
                    </a:srgbClr>
                  </a:gs>
                </a:gsLst>
                <a:lin ang="5400000" scaled="1"/>
              </a:gradFill>
            </c:spPr>
          </c:dPt>
          <c:dPt>
            <c:idx val="5"/>
            <c:invertIfNegative val="0"/>
            <c:bubble3D val="0"/>
            <c:spPr>
              <a:gradFill>
                <a:gsLst>
                  <a:gs pos="0">
                    <a:srgbClr val="3333FF">
                      <a:tint val="66000"/>
                      <a:satMod val="160000"/>
                    </a:srgbClr>
                  </a:gs>
                  <a:gs pos="50000">
                    <a:srgbClr val="3333FF">
                      <a:tint val="44500"/>
                      <a:satMod val="160000"/>
                    </a:srgbClr>
                  </a:gs>
                  <a:gs pos="100000">
                    <a:srgbClr val="3333FF">
                      <a:tint val="23500"/>
                      <a:satMod val="160000"/>
                    </a:srgbClr>
                  </a:gs>
                </a:gsLst>
                <a:lin ang="5400000" scaled="1"/>
              </a:gradFill>
            </c:spPr>
          </c:dPt>
          <c:dPt>
            <c:idx val="6"/>
            <c:invertIfNegative val="0"/>
            <c:bubble3D val="0"/>
            <c:sp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c:spPr>
          </c:dPt>
          <c:dPt>
            <c:idx val="7"/>
            <c:invertIfNegative val="0"/>
            <c:bubble3D val="0"/>
            <c:spPr>
              <a:gradFill>
                <a:gsLst>
                  <a:gs pos="0">
                    <a:srgbClr val="3333FF">
                      <a:tint val="66000"/>
                      <a:satMod val="160000"/>
                    </a:srgbClr>
                  </a:gs>
                  <a:gs pos="50000">
                    <a:srgbClr val="3333FF">
                      <a:tint val="44500"/>
                      <a:satMod val="160000"/>
                    </a:srgbClr>
                  </a:gs>
                  <a:gs pos="100000">
                    <a:srgbClr val="3333FF">
                      <a:tint val="23500"/>
                      <a:satMod val="160000"/>
                    </a:srgbClr>
                  </a:gs>
                </a:gsLst>
                <a:lin ang="5400000" scaled="1"/>
              </a:gradFill>
            </c:spPr>
          </c:dPt>
          <c:dPt>
            <c:idx val="8"/>
            <c:invertIfNegative val="0"/>
            <c:bubble3D val="0"/>
            <c:spPr>
              <a:solidFill>
                <a:srgbClr val="FFFF00"/>
              </a:solidFill>
              <a:ln>
                <a:solidFill>
                  <a:srgbClr val="FFFF00"/>
                </a:solidFill>
              </a:ln>
            </c:spPr>
          </c:dPt>
          <c:dPt>
            <c:idx val="9"/>
            <c:invertIfNegative val="0"/>
            <c:bubble3D val="0"/>
            <c:spPr>
              <a:gradFill>
                <a:gsLst>
                  <a:gs pos="0">
                    <a:srgbClr val="3333FF">
                      <a:tint val="66000"/>
                      <a:satMod val="160000"/>
                    </a:srgbClr>
                  </a:gs>
                  <a:gs pos="50000">
                    <a:srgbClr val="3333FF">
                      <a:tint val="44500"/>
                      <a:satMod val="160000"/>
                    </a:srgbClr>
                  </a:gs>
                  <a:gs pos="100000">
                    <a:srgbClr val="3333FF">
                      <a:tint val="23500"/>
                      <a:satMod val="160000"/>
                    </a:srgbClr>
                  </a:gs>
                </a:gsLst>
                <a:lin ang="5400000" scaled="1"/>
              </a:gradFill>
            </c:spPr>
          </c:dPt>
          <c:dPt>
            <c:idx val="10"/>
            <c:invertIfNegative val="0"/>
            <c:bubble3D val="0"/>
            <c:spPr>
              <a:gradFill>
                <a:gsLst>
                  <a:gs pos="0">
                    <a:srgbClr val="3333FF">
                      <a:tint val="66000"/>
                      <a:satMod val="160000"/>
                    </a:srgbClr>
                  </a:gs>
                  <a:gs pos="50000">
                    <a:srgbClr val="3333FF">
                      <a:tint val="44500"/>
                      <a:satMod val="160000"/>
                    </a:srgbClr>
                  </a:gs>
                  <a:gs pos="100000">
                    <a:srgbClr val="3333FF">
                      <a:tint val="23500"/>
                      <a:satMod val="160000"/>
                    </a:srgbClr>
                  </a:gs>
                </a:gsLst>
                <a:lin ang="5400000" scaled="1"/>
              </a:gradFill>
            </c:spPr>
          </c:dPt>
          <c:dPt>
            <c:idx val="11"/>
            <c:invertIfNegative val="0"/>
            <c:bubble3D val="0"/>
            <c:spPr>
              <a:gradFill>
                <a:gsLst>
                  <a:gs pos="0">
                    <a:srgbClr val="3333FF">
                      <a:tint val="66000"/>
                      <a:satMod val="160000"/>
                    </a:srgbClr>
                  </a:gs>
                  <a:gs pos="50000">
                    <a:srgbClr val="3333FF">
                      <a:tint val="44500"/>
                      <a:satMod val="160000"/>
                    </a:srgbClr>
                  </a:gs>
                  <a:gs pos="100000">
                    <a:srgbClr val="3333FF">
                      <a:tint val="23500"/>
                      <a:satMod val="160000"/>
                    </a:srgbClr>
                  </a:gs>
                </a:gsLst>
                <a:lin ang="5400000" scaled="1"/>
              </a:gradFill>
            </c:spPr>
          </c:dPt>
          <c:dPt>
            <c:idx val="12"/>
            <c:invertIfNegative val="0"/>
            <c:bubble3D val="0"/>
            <c:spPr>
              <a:gradFill>
                <a:gsLst>
                  <a:gs pos="0">
                    <a:srgbClr val="3333FF">
                      <a:tint val="66000"/>
                      <a:satMod val="160000"/>
                    </a:srgbClr>
                  </a:gs>
                  <a:gs pos="50000">
                    <a:srgbClr val="3333FF">
                      <a:tint val="44500"/>
                      <a:satMod val="160000"/>
                    </a:srgbClr>
                  </a:gs>
                  <a:gs pos="100000">
                    <a:srgbClr val="3333FF">
                      <a:tint val="23500"/>
                      <a:satMod val="160000"/>
                    </a:srgbClr>
                  </a:gs>
                </a:gsLst>
                <a:lin ang="5400000" scaled="1"/>
              </a:gradFill>
            </c:spPr>
          </c:dPt>
          <c:dPt>
            <c:idx val="13"/>
            <c:invertIfNegative val="0"/>
            <c:bubble3D val="0"/>
            <c:spPr>
              <a:gradFill>
                <a:gsLst>
                  <a:gs pos="0">
                    <a:srgbClr val="3333FF">
                      <a:tint val="66000"/>
                      <a:satMod val="160000"/>
                    </a:srgbClr>
                  </a:gs>
                  <a:gs pos="50000">
                    <a:srgbClr val="3333FF">
                      <a:tint val="44500"/>
                      <a:satMod val="160000"/>
                    </a:srgbClr>
                  </a:gs>
                  <a:gs pos="100000">
                    <a:srgbClr val="3333FF">
                      <a:tint val="23500"/>
                      <a:satMod val="160000"/>
                    </a:srgbClr>
                  </a:gs>
                </a:gsLst>
                <a:lin ang="5400000" scaled="1"/>
              </a:gradFill>
            </c:spPr>
          </c:dPt>
          <c:dLbls>
            <c:spPr>
              <a:noFill/>
              <a:ln>
                <a:noFill/>
              </a:ln>
              <a:effectLst/>
            </c:spPr>
            <c:txPr>
              <a:bodyPr/>
              <a:lstStyle/>
              <a:p>
                <a:pPr>
                  <a:defRPr>
                    <a:latin typeface="Times New Roman" panose="02020603050405020304" pitchFamily="18" charset="0"/>
                    <a:cs typeface="Times New Roman" panose="02020603050405020304" pitchFamily="18" charset="0"/>
                  </a:defRPr>
                </a:pPr>
                <a:endParaRPr lang="ru-RU"/>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Лист1!$C$6:$C$19</c:f>
              <c:strCache>
                <c:ptCount val="14"/>
                <c:pt idx="0">
                  <c:v>Пензенская область</c:v>
                </c:pt>
                <c:pt idx="1">
                  <c:v>Удмуртская Республика</c:v>
                </c:pt>
                <c:pt idx="2">
                  <c:v>Пермский край</c:v>
                </c:pt>
                <c:pt idx="3">
                  <c:v>Саратовская область</c:v>
                </c:pt>
                <c:pt idx="4">
                  <c:v>Нижегородская область</c:v>
                </c:pt>
                <c:pt idx="5">
                  <c:v>Оренбургская область</c:v>
                </c:pt>
                <c:pt idx="6">
                  <c:v>Ульяновская область</c:v>
                </c:pt>
                <c:pt idx="7">
                  <c:v>Республика Мордовия</c:v>
                </c:pt>
                <c:pt idx="8">
                  <c:v>Чувашская Республика</c:v>
                </c:pt>
                <c:pt idx="9">
                  <c:v>Республика Марий Эл</c:v>
                </c:pt>
                <c:pt idx="10">
                  <c:v>Республика Башкортостан</c:v>
                </c:pt>
                <c:pt idx="11">
                  <c:v>Самарская область</c:v>
                </c:pt>
                <c:pt idx="12">
                  <c:v>Кировская область</c:v>
                </c:pt>
                <c:pt idx="13">
                  <c:v>Республика Татарстан </c:v>
                </c:pt>
              </c:strCache>
            </c:strRef>
          </c:cat>
          <c:val>
            <c:numRef>
              <c:f>Лист1!$D$6:$D$19</c:f>
              <c:numCache>
                <c:formatCode>#,##0</c:formatCode>
                <c:ptCount val="14"/>
                <c:pt idx="0" formatCode="0">
                  <c:v>499</c:v>
                </c:pt>
                <c:pt idx="1">
                  <c:v>540</c:v>
                </c:pt>
                <c:pt idx="2" formatCode="0">
                  <c:v>702</c:v>
                </c:pt>
                <c:pt idx="3">
                  <c:v>822</c:v>
                </c:pt>
                <c:pt idx="4">
                  <c:v>1087</c:v>
                </c:pt>
                <c:pt idx="5">
                  <c:v>1097</c:v>
                </c:pt>
                <c:pt idx="6">
                  <c:v>1102</c:v>
                </c:pt>
                <c:pt idx="7">
                  <c:v>1104</c:v>
                </c:pt>
                <c:pt idx="8">
                  <c:v>1274</c:v>
                </c:pt>
                <c:pt idx="9">
                  <c:v>1445</c:v>
                </c:pt>
                <c:pt idx="10">
                  <c:v>1739</c:v>
                </c:pt>
                <c:pt idx="11">
                  <c:v>1937</c:v>
                </c:pt>
                <c:pt idx="12">
                  <c:v>2206</c:v>
                </c:pt>
                <c:pt idx="13">
                  <c:v>4247</c:v>
                </c:pt>
              </c:numCache>
            </c:numRef>
          </c:val>
        </c:ser>
        <c:dLbls>
          <c:showLegendKey val="0"/>
          <c:showVal val="0"/>
          <c:showCatName val="0"/>
          <c:showSerName val="0"/>
          <c:showPercent val="0"/>
          <c:showBubbleSize val="0"/>
        </c:dLbls>
        <c:gapWidth val="150"/>
        <c:axId val="208796672"/>
        <c:axId val="208547776"/>
      </c:barChart>
      <c:catAx>
        <c:axId val="208796672"/>
        <c:scaling>
          <c:orientation val="minMax"/>
        </c:scaling>
        <c:delete val="0"/>
        <c:axPos val="l"/>
        <c:numFmt formatCode="General" sourceLinked="0"/>
        <c:majorTickMark val="out"/>
        <c:minorTickMark val="none"/>
        <c:tickLblPos val="nextTo"/>
        <c:txPr>
          <a:bodyPr/>
          <a:lstStyle/>
          <a:p>
            <a:pPr>
              <a:defRPr sz="1000">
                <a:latin typeface="Times New Roman" panose="02020603050405020304" pitchFamily="18" charset="0"/>
                <a:cs typeface="Times New Roman" panose="02020603050405020304" pitchFamily="18" charset="0"/>
              </a:defRPr>
            </a:pPr>
            <a:endParaRPr lang="ru-RU"/>
          </a:p>
        </c:txPr>
        <c:crossAx val="208547776"/>
        <c:crosses val="autoZero"/>
        <c:auto val="1"/>
        <c:lblAlgn val="ctr"/>
        <c:lblOffset val="100"/>
        <c:noMultiLvlLbl val="0"/>
      </c:catAx>
      <c:valAx>
        <c:axId val="208547776"/>
        <c:scaling>
          <c:orientation val="minMax"/>
        </c:scaling>
        <c:delete val="1"/>
        <c:axPos val="b"/>
        <c:numFmt formatCode="0" sourceLinked="1"/>
        <c:majorTickMark val="out"/>
        <c:minorTickMark val="none"/>
        <c:tickLblPos val="nextTo"/>
        <c:crossAx val="208796672"/>
        <c:crosses val="autoZero"/>
        <c:crossBetween val="between"/>
      </c:valAx>
      <c:spPr>
        <a:noFill/>
        <a:ln w="25400">
          <a:noFill/>
        </a:ln>
      </c:spPr>
    </c:plotArea>
    <c:plotVisOnly val="1"/>
    <c:dispBlanksAs val="gap"/>
    <c:showDLblsOverMax val="0"/>
  </c:chart>
  <c:txPr>
    <a:bodyPr/>
    <a:lstStyle/>
    <a:p>
      <a:pPr>
        <a:defRPr sz="1150"/>
      </a:pPr>
      <a:endParaRPr lang="ru-RU"/>
    </a:p>
  </c:txPr>
  <c:externalData r:id="rId1">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Лист1!$B$1</c:f>
              <c:strCache>
                <c:ptCount val="1"/>
                <c:pt idx="0">
                  <c:v>Ряд 1</c:v>
                </c:pt>
              </c:strCache>
            </c:strRef>
          </c:tx>
          <c:spPr>
            <a:solidFill>
              <a:schemeClr val="accent1">
                <a:lumMod val="75000"/>
              </a:schemeClr>
            </a:solidFill>
          </c:spPr>
          <c:invertIfNegative val="0"/>
          <c:dLbls>
            <c:dLbl>
              <c:idx val="0"/>
              <c:layout>
                <c:manualLayout>
                  <c:x val="4.3452360626643916E-3"/>
                  <c:y val="9.9362981577946746E-3"/>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1.6782432041148826E-3"/>
                  <c:y val="-1.2029179856385284E-4"/>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3.1082172756023594E-3"/>
                  <c:y val="-4.865870166472731E-3"/>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0"/>
                  <c:y val="5.6218168741484862E-3"/>
                </c:manualLayout>
              </c:layout>
              <c:showLegendKey val="0"/>
              <c:showVal val="1"/>
              <c:showCatName val="0"/>
              <c:showSerName val="0"/>
              <c:showPercent val="0"/>
              <c:showBubbleSize val="0"/>
              <c:extLst>
                <c:ext xmlns:c15="http://schemas.microsoft.com/office/drawing/2012/chart" uri="{CE6537A1-D6FC-4f65-9D91-7224C49458BB}"/>
              </c:extLst>
            </c:dLbl>
            <c:dLbl>
              <c:idx val="4"/>
              <c:layout>
                <c:manualLayout>
                  <c:x val="-1.485287919689438E-3"/>
                  <c:y val="4.9007712593337582E-4"/>
                </c:manualLayout>
              </c:layout>
              <c:showLegendKey val="0"/>
              <c:showVal val="1"/>
              <c:showCatName val="0"/>
              <c:showSerName val="0"/>
              <c:showPercent val="0"/>
              <c:showBubbleSize val="0"/>
              <c:extLst>
                <c:ext xmlns:c15="http://schemas.microsoft.com/office/drawing/2012/chart" uri="{CE6537A1-D6FC-4f65-9D91-7224C49458BB}"/>
              </c:extLst>
            </c:dLbl>
            <c:dLbl>
              <c:idx val="6"/>
              <c:layout>
                <c:manualLayout>
                  <c:x val="-2.9151450485802935E-3"/>
                  <c:y val="0"/>
                </c:manualLayout>
              </c:layout>
              <c:showLegendKey val="0"/>
              <c:showVal val="1"/>
              <c:showCatName val="0"/>
              <c:showSerName val="0"/>
              <c:showPercent val="0"/>
              <c:showBubbleSize val="0"/>
              <c:extLst>
                <c:ext xmlns:c15="http://schemas.microsoft.com/office/drawing/2012/chart" uri="{CE6537A1-D6FC-4f65-9D91-7224C49458BB}"/>
              </c:extLst>
            </c:dLbl>
            <c:dLbl>
              <c:idx val="7"/>
              <c:layout>
                <c:manualLayout>
                  <c:x val="2.9703419541856329E-3"/>
                  <c:y val="4.967953482476908E-3"/>
                </c:manualLayout>
              </c:layout>
              <c:showLegendKey val="0"/>
              <c:showVal val="1"/>
              <c:showCatName val="0"/>
              <c:showSerName val="0"/>
              <c:showPercent val="0"/>
              <c:showBubbleSize val="0"/>
              <c:extLst>
                <c:ext xmlns:c15="http://schemas.microsoft.com/office/drawing/2012/chart" uri="{CE6537A1-D6FC-4f65-9D91-7224C49458BB}"/>
              </c:extLst>
            </c:dLbl>
            <c:dLbl>
              <c:idx val="8"/>
              <c:layout>
                <c:manualLayout>
                  <c:x val="-1.4851709770928164E-3"/>
                  <c:y val="5.1315570199802363E-3"/>
                </c:manualLayout>
              </c:layout>
              <c:showLegendKey val="0"/>
              <c:showVal val="1"/>
              <c:showCatName val="0"/>
              <c:showSerName val="0"/>
              <c:showPercent val="0"/>
              <c:showBubbleSize val="0"/>
              <c:extLst>
                <c:ext xmlns:c15="http://schemas.microsoft.com/office/drawing/2012/chart" uri="{CE6537A1-D6FC-4f65-9D91-7224C49458BB}"/>
              </c:extLst>
            </c:dLbl>
            <c:dLbl>
              <c:idx val="9"/>
              <c:layout>
                <c:manualLayout>
                  <c:x val="-1.4851709770928164E-3"/>
                  <c:y val="5.4582751039358203E-3"/>
                </c:manualLayout>
              </c:layout>
              <c:showLegendKey val="0"/>
              <c:showVal val="1"/>
              <c:showCatName val="0"/>
              <c:showSerName val="0"/>
              <c:showPercent val="0"/>
              <c:showBubbleSize val="0"/>
              <c:extLst>
                <c:ext xmlns:c15="http://schemas.microsoft.com/office/drawing/2012/chart" uri="{CE6537A1-D6FC-4f65-9D91-7224C49458BB}"/>
              </c:extLst>
            </c:dLbl>
            <c:dLbl>
              <c:idx val="10"/>
              <c:layout>
                <c:manualLayout>
                  <c:x val="5.4455640083868805E-17"/>
                  <c:y val="4.9681490788974284E-3"/>
                </c:manualLayout>
              </c:layout>
              <c:showLegendKey val="0"/>
              <c:showVal val="1"/>
              <c:showCatName val="0"/>
              <c:showSerName val="0"/>
              <c:showPercent val="0"/>
              <c:showBubbleSize val="0"/>
              <c:extLst>
                <c:ext xmlns:c15="http://schemas.microsoft.com/office/drawing/2012/chart" uri="{CE6537A1-D6FC-4f65-9D91-7224C49458BB}"/>
              </c:extLst>
            </c:dLbl>
            <c:dLbl>
              <c:idx val="11"/>
              <c:layout>
                <c:manualLayout>
                  <c:x val="0"/>
                  <c:y val="2.4840745394485776E-3"/>
                </c:manualLayout>
              </c:layout>
              <c:showLegendKey val="0"/>
              <c:showVal val="1"/>
              <c:showCatName val="0"/>
              <c:showSerName val="0"/>
              <c:showPercent val="0"/>
              <c:showBubbleSize val="0"/>
              <c:extLst>
                <c:ext xmlns:c15="http://schemas.microsoft.com/office/drawing/2012/chart" uri="{CE6537A1-D6FC-4f65-9D91-7224C49458BB}"/>
              </c:extLst>
            </c:dLbl>
            <c:dLbl>
              <c:idx val="12"/>
              <c:layout>
                <c:manualLayout>
                  <c:x val="-1.4851709770928164E-3"/>
                  <c:y val="2.4840745394486686E-3"/>
                </c:manualLayout>
              </c:layout>
              <c:showLegendKey val="0"/>
              <c:showVal val="1"/>
              <c:showCatName val="0"/>
              <c:showSerName val="0"/>
              <c:showPercent val="0"/>
              <c:showBubbleSize val="0"/>
              <c:extLst>
                <c:ext xmlns:c15="http://schemas.microsoft.com/office/drawing/2012/chart" uri="{CE6537A1-D6FC-4f65-9D91-7224C49458BB}"/>
              </c:extLst>
            </c:dLbl>
            <c:dLbl>
              <c:idx val="13"/>
              <c:layout>
                <c:manualLayout>
                  <c:x val="-1.4851709770928164E-3"/>
                  <c:y val="5.2949160619580283E-3"/>
                </c:manualLayout>
              </c:layout>
              <c:showLegendKey val="0"/>
              <c:showVal val="1"/>
              <c:showCatName val="0"/>
              <c:showSerName val="0"/>
              <c:showPercent val="0"/>
              <c:showBubbleSize val="0"/>
              <c:extLst>
                <c:ext xmlns:c15="http://schemas.microsoft.com/office/drawing/2012/chart" uri="{CE6537A1-D6FC-4f65-9D91-7224C49458BB}"/>
              </c:extLst>
            </c:dLbl>
            <c:dLbl>
              <c:idx val="14"/>
              <c:layout>
                <c:manualLayout>
                  <c:x val="5.8304070397572081E-3"/>
                  <c:y val="0"/>
                </c:manualLayout>
              </c:layout>
              <c:showLegendKey val="0"/>
              <c:showVal val="1"/>
              <c:showCatName val="0"/>
              <c:showSerName val="0"/>
              <c:showPercent val="0"/>
              <c:showBubbleSize val="0"/>
              <c:extLst>
                <c:ext xmlns:c15="http://schemas.microsoft.com/office/drawing/2012/chart" uri="{CE6537A1-D6FC-4f65-9D91-7224C49458BB}"/>
              </c:extLst>
            </c:dLbl>
            <c:dLbl>
              <c:idx val="15"/>
              <c:layout>
                <c:manualLayout>
                  <c:x val="2.9703419541856329E-3"/>
                  <c:y val="4.9681490788972462E-3"/>
                </c:manualLayout>
              </c:layout>
              <c:showLegendKey val="0"/>
              <c:showVal val="1"/>
              <c:showCatName val="0"/>
              <c:showSerName val="0"/>
              <c:showPercent val="0"/>
              <c:showBubbleSize val="0"/>
              <c:extLst>
                <c:ext xmlns:c15="http://schemas.microsoft.com/office/drawing/2012/chart" uri="{CE6537A1-D6FC-4f65-9D91-7224C49458BB}"/>
              </c:extLst>
            </c:dLbl>
            <c:dLbl>
              <c:idx val="16"/>
              <c:layout>
                <c:manualLayout>
                  <c:x val="3.0530203699970205E-3"/>
                  <c:y val="5.4584578321706942E-3"/>
                </c:manualLayout>
              </c:layout>
              <c:showLegendKey val="0"/>
              <c:showVal val="1"/>
              <c:showCatName val="0"/>
              <c:showSerName val="0"/>
              <c:showPercent val="0"/>
              <c:showBubbleSize val="0"/>
              <c:extLst>
                <c:ext xmlns:c15="http://schemas.microsoft.com/office/drawing/2012/chart" uri="{CE6537A1-D6FC-4f65-9D91-7224C49458BB}"/>
              </c:extLst>
            </c:dLbl>
            <c:dLbl>
              <c:idx val="17"/>
              <c:layout>
                <c:manualLayout>
                  <c:x val="0"/>
                  <c:y val="9.9362981577946746E-3"/>
                </c:manualLayout>
              </c:layout>
              <c:showLegendKey val="0"/>
              <c:showVal val="1"/>
              <c:showCatName val="0"/>
              <c:showSerName val="0"/>
              <c:showPercent val="0"/>
              <c:showBubbleSize val="0"/>
              <c:extLst>
                <c:ext xmlns:c15="http://schemas.microsoft.com/office/drawing/2012/chart" uri="{CE6537A1-D6FC-4f65-9D91-7224C49458BB}"/>
              </c:extLst>
            </c:dLbl>
            <c:dLbl>
              <c:idx val="18"/>
              <c:layout>
                <c:manualLayout>
                  <c:x val="0"/>
                  <c:y val="7.4522236183460055E-3"/>
                </c:manualLayout>
              </c:layout>
              <c:showLegendKey val="0"/>
              <c:showVal val="1"/>
              <c:showCatName val="0"/>
              <c:showSerName val="0"/>
              <c:showPercent val="0"/>
              <c:showBubbleSize val="0"/>
              <c:extLst>
                <c:ext xmlns:c15="http://schemas.microsoft.com/office/drawing/2012/chart" uri="{CE6537A1-D6FC-4f65-9D91-7224C49458BB}"/>
              </c:extLst>
            </c:dLbl>
            <c:dLbl>
              <c:idx val="19"/>
              <c:layout>
                <c:manualLayout>
                  <c:x val="0"/>
                  <c:y val="2.4840745394486686E-3"/>
                </c:manualLayout>
              </c:layout>
              <c:showLegendKey val="0"/>
              <c:showVal val="1"/>
              <c:showCatName val="0"/>
              <c:showSerName val="0"/>
              <c:showPercent val="0"/>
              <c:showBubbleSize val="0"/>
              <c:extLst>
                <c:ext xmlns:c15="http://schemas.microsoft.com/office/drawing/2012/chart" uri="{CE6537A1-D6FC-4f65-9D91-7224C49458BB}"/>
              </c:extLst>
            </c:dLbl>
            <c:dLbl>
              <c:idx val="20"/>
              <c:layout>
                <c:manualLayout>
                  <c:x val="-1.4851709770928164E-3"/>
                  <c:y val="9.9362981577946746E-3"/>
                </c:manualLayout>
              </c:layout>
              <c:showLegendKey val="0"/>
              <c:showVal val="1"/>
              <c:showCatName val="0"/>
              <c:showSerName val="0"/>
              <c:showPercent val="0"/>
              <c:showBubbleSize val="0"/>
              <c:extLst>
                <c:ext xmlns:c15="http://schemas.microsoft.com/office/drawing/2012/chart" uri="{CE6537A1-D6FC-4f65-9D91-7224C49458BB}"/>
              </c:extLst>
            </c:dLbl>
            <c:dLbl>
              <c:idx val="21"/>
              <c:layout>
                <c:manualLayout>
                  <c:x val="4.2504310722476183E-3"/>
                  <c:y val="1.2671939404763747E-2"/>
                </c:manualLayout>
              </c:layout>
              <c:showLegendKey val="0"/>
              <c:showVal val="1"/>
              <c:showCatName val="0"/>
              <c:showSerName val="0"/>
              <c:showPercent val="0"/>
              <c:showBubbleSize val="0"/>
              <c:extLst>
                <c:ext xmlns:c15="http://schemas.microsoft.com/office/drawing/2012/chart" uri="{CE6537A1-D6FC-4f65-9D91-7224C49458BB}"/>
              </c:extLst>
            </c:dLbl>
            <c:dLbl>
              <c:idx val="22"/>
              <c:layout>
                <c:manualLayout>
                  <c:x val="4.4555129312784493E-3"/>
                  <c:y val="9.9362981577947648E-3"/>
                </c:manualLayout>
              </c:layout>
              <c:showLegendKey val="0"/>
              <c:showVal val="1"/>
              <c:showCatName val="0"/>
              <c:showSerName val="0"/>
              <c:showPercent val="0"/>
              <c:showBubbleSize val="0"/>
              <c:extLst>
                <c:ext xmlns:c15="http://schemas.microsoft.com/office/drawing/2012/chart" uri="{CE6537A1-D6FC-4f65-9D91-7224C49458BB}"/>
              </c:extLst>
            </c:dLbl>
            <c:dLbl>
              <c:idx val="25"/>
              <c:tx>
                <c:rich>
                  <a:bodyPr/>
                  <a:lstStyle/>
                  <a:p>
                    <a:r>
                      <a:rPr lang="ru-RU" smtClean="0"/>
                      <a:t>8 689</a:t>
                    </a:r>
                    <a:endParaRPr lang="en-US" dirty="0"/>
                  </a:p>
                </c:rich>
              </c:tx>
              <c:showLegendKey val="0"/>
              <c:showVal val="1"/>
              <c:showCatName val="0"/>
              <c:showSerName val="0"/>
              <c:showPercent val="0"/>
              <c:showBubbleSize val="0"/>
            </c:dLbl>
            <c:spPr>
              <a:noFill/>
              <a:ln>
                <a:noFill/>
              </a:ln>
              <a:effectLst/>
            </c:spPr>
            <c:txPr>
              <a:bodyPr/>
              <a:lstStyle/>
              <a:p>
                <a:pPr>
                  <a:defRPr sz="900" b="1">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Лист1!$A$2:$A$27</c:f>
              <c:strCache>
                <c:ptCount val="26"/>
                <c:pt idx="0">
                  <c:v>Шумерлинский</c:v>
                </c:pt>
                <c:pt idx="1">
                  <c:v>Красноармейский</c:v>
                </c:pt>
                <c:pt idx="2">
                  <c:v>Шемуршинский</c:v>
                </c:pt>
                <c:pt idx="3">
                  <c:v>Порецкий</c:v>
                </c:pt>
                <c:pt idx="4">
                  <c:v>Алатырский</c:v>
                </c:pt>
                <c:pt idx="5">
                  <c:v>Красночетайский</c:v>
                </c:pt>
                <c:pt idx="6">
                  <c:v>Яльчикский</c:v>
                </c:pt>
                <c:pt idx="7">
                  <c:v>Янтиковский</c:v>
                </c:pt>
                <c:pt idx="8">
                  <c:v>Аликовский</c:v>
                </c:pt>
                <c:pt idx="9">
                  <c:v>Ибресинский</c:v>
                </c:pt>
                <c:pt idx="10">
                  <c:v>Марпосадский</c:v>
                </c:pt>
                <c:pt idx="11">
                  <c:v>Козловский</c:v>
                </c:pt>
                <c:pt idx="12">
                  <c:v>Вурнарский</c:v>
                </c:pt>
                <c:pt idx="13">
                  <c:v>Урмарский</c:v>
                </c:pt>
                <c:pt idx="14">
                  <c:v>г. Шумерля</c:v>
                </c:pt>
                <c:pt idx="15">
                  <c:v>Ядринский</c:v>
                </c:pt>
                <c:pt idx="16">
                  <c:v>Комсомольский</c:v>
                </c:pt>
                <c:pt idx="17">
                  <c:v>г. Алатырь</c:v>
                </c:pt>
                <c:pt idx="18">
                  <c:v>Моргаушский</c:v>
                </c:pt>
                <c:pt idx="19">
                  <c:v>Батыревский</c:v>
                </c:pt>
                <c:pt idx="20">
                  <c:v>Канашский</c:v>
                </c:pt>
                <c:pt idx="21">
                  <c:v>Цивильский</c:v>
                </c:pt>
                <c:pt idx="22">
                  <c:v>Чебоксарский</c:v>
                </c:pt>
                <c:pt idx="23">
                  <c:v>г. Канаш</c:v>
                </c:pt>
                <c:pt idx="24">
                  <c:v>г. Новочебоксарск</c:v>
                </c:pt>
                <c:pt idx="25">
                  <c:v>г. Чебоксары</c:v>
                </c:pt>
              </c:strCache>
            </c:strRef>
          </c:cat>
          <c:val>
            <c:numRef>
              <c:f>Лист1!$B$2:$B$27</c:f>
              <c:numCache>
                <c:formatCode>#,##0</c:formatCode>
                <c:ptCount val="26"/>
                <c:pt idx="0">
                  <c:v>254</c:v>
                </c:pt>
                <c:pt idx="1">
                  <c:v>310</c:v>
                </c:pt>
                <c:pt idx="2">
                  <c:v>312</c:v>
                </c:pt>
                <c:pt idx="3">
                  <c:v>342</c:v>
                </c:pt>
                <c:pt idx="4">
                  <c:v>349</c:v>
                </c:pt>
                <c:pt idx="5">
                  <c:v>390</c:v>
                </c:pt>
                <c:pt idx="6">
                  <c:v>391</c:v>
                </c:pt>
                <c:pt idx="7">
                  <c:v>394</c:v>
                </c:pt>
                <c:pt idx="8">
                  <c:v>400</c:v>
                </c:pt>
                <c:pt idx="9">
                  <c:v>447</c:v>
                </c:pt>
                <c:pt idx="10">
                  <c:v>516</c:v>
                </c:pt>
                <c:pt idx="11">
                  <c:v>519</c:v>
                </c:pt>
                <c:pt idx="12">
                  <c:v>540</c:v>
                </c:pt>
                <c:pt idx="13">
                  <c:v>562</c:v>
                </c:pt>
                <c:pt idx="14">
                  <c:v>562</c:v>
                </c:pt>
                <c:pt idx="15">
                  <c:v>598</c:v>
                </c:pt>
                <c:pt idx="16">
                  <c:v>607</c:v>
                </c:pt>
                <c:pt idx="17">
                  <c:v>608</c:v>
                </c:pt>
                <c:pt idx="18">
                  <c:v>694</c:v>
                </c:pt>
                <c:pt idx="19">
                  <c:v>739</c:v>
                </c:pt>
                <c:pt idx="20">
                  <c:v>808</c:v>
                </c:pt>
                <c:pt idx="21">
                  <c:v>894</c:v>
                </c:pt>
                <c:pt idx="22">
                  <c:v>1037</c:v>
                </c:pt>
                <c:pt idx="23">
                  <c:v>1068</c:v>
                </c:pt>
                <c:pt idx="24">
                  <c:v>1860</c:v>
                </c:pt>
                <c:pt idx="25">
                  <c:v>8689</c:v>
                </c:pt>
              </c:numCache>
            </c:numRef>
          </c:val>
        </c:ser>
        <c:ser>
          <c:idx val="1"/>
          <c:order val="1"/>
          <c:tx>
            <c:strRef>
              <c:f>Лист1!$C$1</c:f>
              <c:strCache>
                <c:ptCount val="1"/>
                <c:pt idx="0">
                  <c:v>Ряд 2</c:v>
                </c:pt>
              </c:strCache>
            </c:strRef>
          </c:tx>
          <c:invertIfNegative val="0"/>
          <c:cat>
            <c:strRef>
              <c:f>Лист1!$A$2:$A$27</c:f>
              <c:strCache>
                <c:ptCount val="26"/>
                <c:pt idx="0">
                  <c:v>Шумерлинский</c:v>
                </c:pt>
                <c:pt idx="1">
                  <c:v>Красноармейский</c:v>
                </c:pt>
                <c:pt idx="2">
                  <c:v>Шемуршинский</c:v>
                </c:pt>
                <c:pt idx="3">
                  <c:v>Порецкий</c:v>
                </c:pt>
                <c:pt idx="4">
                  <c:v>Алатырский</c:v>
                </c:pt>
                <c:pt idx="5">
                  <c:v>Красночетайский</c:v>
                </c:pt>
                <c:pt idx="6">
                  <c:v>Яльчикский</c:v>
                </c:pt>
                <c:pt idx="7">
                  <c:v>Янтиковский</c:v>
                </c:pt>
                <c:pt idx="8">
                  <c:v>Аликовский</c:v>
                </c:pt>
                <c:pt idx="9">
                  <c:v>Ибресинский</c:v>
                </c:pt>
                <c:pt idx="10">
                  <c:v>Марпосадский</c:v>
                </c:pt>
                <c:pt idx="11">
                  <c:v>Козловский</c:v>
                </c:pt>
                <c:pt idx="12">
                  <c:v>Вурнарский</c:v>
                </c:pt>
                <c:pt idx="13">
                  <c:v>Урмарский</c:v>
                </c:pt>
                <c:pt idx="14">
                  <c:v>г. Шумерля</c:v>
                </c:pt>
                <c:pt idx="15">
                  <c:v>Ядринский</c:v>
                </c:pt>
                <c:pt idx="16">
                  <c:v>Комсомольский</c:v>
                </c:pt>
                <c:pt idx="17">
                  <c:v>г. Алатырь</c:v>
                </c:pt>
                <c:pt idx="18">
                  <c:v>Моргаушский</c:v>
                </c:pt>
                <c:pt idx="19">
                  <c:v>Батыревский</c:v>
                </c:pt>
                <c:pt idx="20">
                  <c:v>Канашский</c:v>
                </c:pt>
                <c:pt idx="21">
                  <c:v>Цивильский</c:v>
                </c:pt>
                <c:pt idx="22">
                  <c:v>Чебоксарский</c:v>
                </c:pt>
                <c:pt idx="23">
                  <c:v>г. Канаш</c:v>
                </c:pt>
                <c:pt idx="24">
                  <c:v>г. Новочебоксарск</c:v>
                </c:pt>
                <c:pt idx="25">
                  <c:v>г. Чебоксары</c:v>
                </c:pt>
              </c:strCache>
            </c:strRef>
          </c:cat>
          <c:val>
            <c:numRef>
              <c:f>Лист1!$C$2:$C$27</c:f>
              <c:numCache>
                <c:formatCode>General</c:formatCode>
                <c:ptCount val="26"/>
                <c:pt idx="5">
                  <c:v>1.8</c:v>
                </c:pt>
                <c:pt idx="9">
                  <c:v>2.8</c:v>
                </c:pt>
                <c:pt idx="16">
                  <c:v>4.4000000000000004</c:v>
                </c:pt>
                <c:pt idx="22">
                  <c:v>2.4</c:v>
                </c:pt>
              </c:numCache>
            </c:numRef>
          </c:val>
        </c:ser>
        <c:ser>
          <c:idx val="2"/>
          <c:order val="2"/>
          <c:tx>
            <c:strRef>
              <c:f>Лист1!$D$1</c:f>
              <c:strCache>
                <c:ptCount val="1"/>
                <c:pt idx="0">
                  <c:v>Ряд 3</c:v>
                </c:pt>
              </c:strCache>
            </c:strRef>
          </c:tx>
          <c:invertIfNegative val="0"/>
          <c:cat>
            <c:strRef>
              <c:f>Лист1!$A$2:$A$27</c:f>
              <c:strCache>
                <c:ptCount val="26"/>
                <c:pt idx="0">
                  <c:v>Шумерлинский</c:v>
                </c:pt>
                <c:pt idx="1">
                  <c:v>Красноармейский</c:v>
                </c:pt>
                <c:pt idx="2">
                  <c:v>Шемуршинский</c:v>
                </c:pt>
                <c:pt idx="3">
                  <c:v>Порецкий</c:v>
                </c:pt>
                <c:pt idx="4">
                  <c:v>Алатырский</c:v>
                </c:pt>
                <c:pt idx="5">
                  <c:v>Красночетайский</c:v>
                </c:pt>
                <c:pt idx="6">
                  <c:v>Яльчикский</c:v>
                </c:pt>
                <c:pt idx="7">
                  <c:v>Янтиковский</c:v>
                </c:pt>
                <c:pt idx="8">
                  <c:v>Аликовский</c:v>
                </c:pt>
                <c:pt idx="9">
                  <c:v>Ибресинский</c:v>
                </c:pt>
                <c:pt idx="10">
                  <c:v>Марпосадский</c:v>
                </c:pt>
                <c:pt idx="11">
                  <c:v>Козловский</c:v>
                </c:pt>
                <c:pt idx="12">
                  <c:v>Вурнарский</c:v>
                </c:pt>
                <c:pt idx="13">
                  <c:v>Урмарский</c:v>
                </c:pt>
                <c:pt idx="14">
                  <c:v>г. Шумерля</c:v>
                </c:pt>
                <c:pt idx="15">
                  <c:v>Ядринский</c:v>
                </c:pt>
                <c:pt idx="16">
                  <c:v>Комсомольский</c:v>
                </c:pt>
                <c:pt idx="17">
                  <c:v>г. Алатырь</c:v>
                </c:pt>
                <c:pt idx="18">
                  <c:v>Моргаушский</c:v>
                </c:pt>
                <c:pt idx="19">
                  <c:v>Батыревский</c:v>
                </c:pt>
                <c:pt idx="20">
                  <c:v>Канашский</c:v>
                </c:pt>
                <c:pt idx="21">
                  <c:v>Цивильский</c:v>
                </c:pt>
                <c:pt idx="22">
                  <c:v>Чебоксарский</c:v>
                </c:pt>
                <c:pt idx="23">
                  <c:v>г. Канаш</c:v>
                </c:pt>
                <c:pt idx="24">
                  <c:v>г. Новочебоксарск</c:v>
                </c:pt>
                <c:pt idx="25">
                  <c:v>г. Чебоксары</c:v>
                </c:pt>
              </c:strCache>
            </c:strRef>
          </c:cat>
          <c:val>
            <c:numRef>
              <c:f>Лист1!$D$2:$D$27</c:f>
              <c:numCache>
                <c:formatCode>General</c:formatCode>
                <c:ptCount val="26"/>
                <c:pt idx="5">
                  <c:v>3</c:v>
                </c:pt>
                <c:pt idx="9">
                  <c:v>5</c:v>
                </c:pt>
                <c:pt idx="16">
                  <c:v>2</c:v>
                </c:pt>
                <c:pt idx="22">
                  <c:v>2</c:v>
                </c:pt>
              </c:numCache>
            </c:numRef>
          </c:val>
        </c:ser>
        <c:dLbls>
          <c:showLegendKey val="0"/>
          <c:showVal val="0"/>
          <c:showCatName val="0"/>
          <c:showSerName val="0"/>
          <c:showPercent val="0"/>
          <c:showBubbleSize val="0"/>
        </c:dLbls>
        <c:gapWidth val="262"/>
        <c:overlap val="100"/>
        <c:axId val="210021888"/>
        <c:axId val="209326016"/>
      </c:barChart>
      <c:catAx>
        <c:axId val="210021888"/>
        <c:scaling>
          <c:orientation val="minMax"/>
        </c:scaling>
        <c:delete val="0"/>
        <c:axPos val="b"/>
        <c:numFmt formatCode="General" sourceLinked="0"/>
        <c:majorTickMark val="out"/>
        <c:minorTickMark val="none"/>
        <c:tickLblPos val="nextTo"/>
        <c:txPr>
          <a:bodyPr rot="-4500000"/>
          <a:lstStyle/>
          <a:p>
            <a:pPr>
              <a:defRPr sz="1100">
                <a:solidFill>
                  <a:schemeClr val="tx1"/>
                </a:solidFill>
                <a:latin typeface="Times New Roman" panose="02020603050405020304" pitchFamily="18" charset="0"/>
                <a:cs typeface="Times New Roman" panose="02020603050405020304" pitchFamily="18" charset="0"/>
              </a:defRPr>
            </a:pPr>
            <a:endParaRPr lang="ru-RU"/>
          </a:p>
        </c:txPr>
        <c:crossAx val="209326016"/>
        <c:crosses val="autoZero"/>
        <c:auto val="1"/>
        <c:lblAlgn val="ctr"/>
        <c:lblOffset val="10"/>
        <c:tickMarkSkip val="1"/>
        <c:noMultiLvlLbl val="0"/>
      </c:catAx>
      <c:valAx>
        <c:axId val="209326016"/>
        <c:scaling>
          <c:orientation val="minMax"/>
          <c:max val="9000"/>
          <c:min val="0"/>
        </c:scaling>
        <c:delete val="0"/>
        <c:axPos val="l"/>
        <c:majorGridlines>
          <c:spPr>
            <a:ln>
              <a:noFill/>
            </a:ln>
          </c:spPr>
        </c:majorGridlines>
        <c:numFmt formatCode="#,##0" sourceLinked="1"/>
        <c:majorTickMark val="out"/>
        <c:minorTickMark val="none"/>
        <c:tickLblPos val="nextTo"/>
        <c:txPr>
          <a:bodyPr/>
          <a:lstStyle/>
          <a:p>
            <a:pPr>
              <a:defRPr sz="1200">
                <a:solidFill>
                  <a:schemeClr val="tx1"/>
                </a:solidFill>
                <a:latin typeface="Times New Roman" panose="02020603050405020304" pitchFamily="18" charset="0"/>
                <a:cs typeface="Times New Roman" panose="02020603050405020304" pitchFamily="18" charset="0"/>
              </a:defRPr>
            </a:pPr>
            <a:endParaRPr lang="ru-RU"/>
          </a:p>
        </c:txPr>
        <c:crossAx val="210021888"/>
        <c:crosses val="autoZero"/>
        <c:crossBetween val="between"/>
        <c:majorUnit val="1000"/>
        <c:minorUnit val="200"/>
      </c:valAx>
      <c:spPr>
        <a:noFill/>
        <a:ln>
          <a:noFill/>
        </a:ln>
      </c:spPr>
    </c:plotArea>
    <c:plotVisOnly val="1"/>
    <c:dispBlanksAs val="gap"/>
    <c:showDLblsOverMax val="0"/>
  </c:chart>
  <c:txPr>
    <a:bodyPr/>
    <a:lstStyle/>
    <a:p>
      <a:pPr>
        <a:defRPr sz="1800"/>
      </a:pPr>
      <a:endParaRPr lang="ru-RU"/>
    </a:p>
  </c:txPr>
  <c:externalData r:id="rId1">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7889153583566231E-2"/>
          <c:y val="0.41842413132547562"/>
          <c:w val="0.41550258307905036"/>
          <c:h val="0.33364339989159453"/>
        </c:manualLayout>
      </c:layout>
      <c:doughnutChart>
        <c:varyColors val="1"/>
        <c:ser>
          <c:idx val="0"/>
          <c:order val="0"/>
          <c:tx>
            <c:strRef>
              <c:f>Лист1!$B$1</c:f>
              <c:strCache>
                <c:ptCount val="1"/>
                <c:pt idx="0">
                  <c:v>объем финансирования</c:v>
                </c:pt>
              </c:strCache>
            </c:strRef>
          </c:tx>
          <c:spPr>
            <a:ln>
              <a:noFill/>
            </a:ln>
            <a:effectLst/>
            <a:scene3d>
              <a:camera prst="orthographicFront"/>
              <a:lightRig rig="threePt" dir="t">
                <a:rot lat="0" lon="0" rev="1200000"/>
              </a:lightRig>
            </a:scene3d>
            <a:sp3d>
              <a:bevelT w="63500" h="25400"/>
            </a:sp3d>
          </c:spPr>
          <c:dPt>
            <c:idx val="0"/>
            <c:bubble3D val="0"/>
            <c:spPr>
              <a:solidFill>
                <a:srgbClr val="00B050"/>
              </a:solidFill>
              <a:ln>
                <a:noFill/>
              </a:ln>
              <a:scene3d>
                <a:camera prst="orthographicFront"/>
                <a:lightRig rig="threePt" dir="t">
                  <a:rot lat="0" lon="0" rev="1200000"/>
                </a:lightRig>
              </a:scene3d>
              <a:sp3d>
                <a:bevelT w="63500" h="25400"/>
              </a:sp3d>
            </c:spPr>
          </c:dPt>
          <c:dPt>
            <c:idx val="1"/>
            <c:bubble3D val="0"/>
            <c:spPr>
              <a:solidFill>
                <a:srgbClr val="F97F88"/>
              </a:solidFill>
              <a:ln>
                <a:noFill/>
              </a:ln>
              <a:effectLst/>
              <a:scene3d>
                <a:camera prst="orthographicFront"/>
                <a:lightRig rig="threePt" dir="t">
                  <a:rot lat="0" lon="0" rev="1200000"/>
                </a:lightRig>
              </a:scene3d>
              <a:sp3d>
                <a:bevelT w="63500" h="25400"/>
              </a:sp3d>
            </c:spPr>
          </c:dPt>
          <c:dPt>
            <c:idx val="3"/>
            <c:bubble3D val="0"/>
            <c:spPr>
              <a:solidFill>
                <a:schemeClr val="bg2">
                  <a:lumMod val="50000"/>
                </a:schemeClr>
              </a:solidFill>
              <a:ln>
                <a:noFill/>
              </a:ln>
              <a:effectLst/>
              <a:scene3d>
                <a:camera prst="orthographicFront"/>
                <a:lightRig rig="threePt" dir="t">
                  <a:rot lat="0" lon="0" rev="1200000"/>
                </a:lightRig>
              </a:scene3d>
              <a:sp3d>
                <a:bevelT w="63500" h="25400"/>
              </a:sp3d>
            </c:spPr>
          </c:dPt>
          <c:dLbls>
            <c:dLbl>
              <c:idx val="0"/>
              <c:layout>
                <c:manualLayout>
                  <c:x val="2.1298557987001171E-2"/>
                  <c:y val="-5.2376335289344954E-2"/>
                </c:manualLayout>
              </c:layout>
              <c:showLegendKey val="1"/>
              <c:showVal val="1"/>
              <c:showCatName val="0"/>
              <c:showSerName val="0"/>
              <c:showPercent val="0"/>
              <c:showBubbleSize val="0"/>
            </c:dLbl>
            <c:dLbl>
              <c:idx val="1"/>
              <c:layout>
                <c:manualLayout>
                  <c:x val="4.6590595596565108E-2"/>
                  <c:y val="-5.6651954496638422E-2"/>
                </c:manualLayout>
              </c:layout>
              <c:showLegendKey val="1"/>
              <c:showVal val="1"/>
              <c:showCatName val="0"/>
              <c:showSerName val="0"/>
              <c:showPercent val="0"/>
              <c:showBubbleSize val="0"/>
            </c:dLbl>
            <c:dLbl>
              <c:idx val="2"/>
              <c:layout>
                <c:manualLayout>
                  <c:x val="8.1200752325441966E-2"/>
                  <c:y val="2.1378096036467329E-3"/>
                </c:manualLayout>
              </c:layout>
              <c:showLegendKey val="1"/>
              <c:showVal val="1"/>
              <c:showCatName val="0"/>
              <c:showSerName val="0"/>
              <c:showPercent val="0"/>
              <c:showBubbleSize val="0"/>
            </c:dLbl>
            <c:dLbl>
              <c:idx val="3"/>
              <c:layout>
                <c:manualLayout>
                  <c:x val="6.5226833835191081E-2"/>
                  <c:y val="3.8480572865641188E-2"/>
                </c:manualLayout>
              </c:layout>
              <c:showLegendKey val="1"/>
              <c:showVal val="1"/>
              <c:showCatName val="0"/>
              <c:showSerName val="0"/>
              <c:showPercent val="0"/>
              <c:showBubbleSize val="0"/>
            </c:dLbl>
            <c:dLbl>
              <c:idx val="4"/>
              <c:layout>
                <c:manualLayout>
                  <c:x val="5.3246394967502879E-2"/>
                  <c:y val="3.9549477667464403E-2"/>
                </c:manualLayout>
              </c:layout>
              <c:showLegendKey val="1"/>
              <c:showVal val="1"/>
              <c:showCatName val="0"/>
              <c:showSerName val="0"/>
              <c:showPercent val="0"/>
              <c:showBubbleSize val="0"/>
            </c:dLbl>
            <c:dLbl>
              <c:idx val="5"/>
              <c:layout>
                <c:manualLayout>
                  <c:x val="4.659059559656506E-2"/>
                  <c:y val="5.023852568569822E-2"/>
                </c:manualLayout>
              </c:layout>
              <c:showLegendKey val="1"/>
              <c:showVal val="1"/>
              <c:showCatName val="0"/>
              <c:showSerName val="0"/>
              <c:showPercent val="0"/>
              <c:showBubbleSize val="0"/>
            </c:dLbl>
            <c:dLbl>
              <c:idx val="6"/>
              <c:layout>
                <c:manualLayout>
                  <c:x val="-1.8636343054364152E-2"/>
                  <c:y val="6.0927573703931884E-2"/>
                </c:manualLayout>
              </c:layout>
              <c:showLegendKey val="1"/>
              <c:showVal val="1"/>
              <c:showCatName val="0"/>
              <c:showSerName val="0"/>
              <c:showPercent val="0"/>
              <c:showBubbleSize val="0"/>
            </c:dLbl>
            <c:dLbl>
              <c:idx val="7"/>
              <c:layout>
                <c:manualLayout>
                  <c:x val="-8.9187711570567402E-2"/>
                  <c:y val="1.2826857621880319E-2"/>
                </c:manualLayout>
              </c:layout>
              <c:showLegendKey val="1"/>
              <c:showVal val="1"/>
              <c:showCatName val="0"/>
              <c:showSerName val="0"/>
              <c:showPercent val="0"/>
              <c:showBubbleSize val="0"/>
            </c:dLbl>
            <c:dLbl>
              <c:idx val="8"/>
              <c:layout>
                <c:manualLayout>
                  <c:x val="-9.0156418622318713E-2"/>
                  <c:y val="5.3445240091169102E-3"/>
                </c:manualLayout>
              </c:layout>
              <c:showLegendKey val="1"/>
              <c:showVal val="1"/>
              <c:showCatName val="0"/>
              <c:showSerName val="0"/>
              <c:showPercent val="0"/>
              <c:showBubbleSize val="0"/>
            </c:dLbl>
            <c:dLbl>
              <c:idx val="9"/>
              <c:layout>
                <c:manualLayout>
                  <c:x val="-9.318119119313012E-2"/>
                  <c:y val="-1.0689048018233664E-2"/>
                </c:manualLayout>
              </c:layout>
              <c:showLegendKey val="1"/>
              <c:showVal val="1"/>
              <c:showCatName val="0"/>
              <c:showSerName val="0"/>
              <c:showPercent val="0"/>
              <c:showBubbleSize val="0"/>
            </c:dLbl>
            <c:dLbl>
              <c:idx val="10"/>
              <c:layout>
                <c:manualLayout>
                  <c:x val="-8.5194231948004684E-2"/>
                  <c:y val="-2.4584810441937426E-2"/>
                </c:manualLayout>
              </c:layout>
              <c:showLegendKey val="1"/>
              <c:showVal val="1"/>
              <c:showCatName val="0"/>
              <c:showSerName val="0"/>
              <c:showPercent val="0"/>
              <c:showBubbleSize val="0"/>
            </c:dLbl>
            <c:dLbl>
              <c:idx val="11"/>
              <c:layout>
                <c:manualLayout>
                  <c:x val="-6.9220313457753813E-2"/>
                  <c:y val="-3.5273858460171094E-2"/>
                </c:manualLayout>
              </c:layout>
              <c:showLegendKey val="1"/>
              <c:showVal val="1"/>
              <c:showCatName val="0"/>
              <c:showSerName val="0"/>
              <c:showPercent val="0"/>
              <c:showBubbleSize val="0"/>
            </c:dLbl>
            <c:dLbl>
              <c:idx val="12"/>
              <c:layout>
                <c:manualLayout>
                  <c:x val="-6.2564723718292192E-2"/>
                  <c:y val="-3.9549477667464555E-2"/>
                </c:manualLayout>
              </c:layout>
              <c:showLegendKey val="1"/>
              <c:showVal val="1"/>
              <c:showCatName val="0"/>
              <c:showSerName val="0"/>
              <c:showPercent val="0"/>
              <c:showBubbleSize val="0"/>
            </c:dLbl>
            <c:dLbl>
              <c:idx val="13"/>
              <c:layout>
                <c:manualLayout>
                  <c:x val="-5.3246499783241051E-2"/>
                  <c:y val="-4.1687371436843715E-2"/>
                </c:manualLayout>
              </c:layout>
              <c:showLegendKey val="1"/>
              <c:showVal val="1"/>
              <c:showCatName val="0"/>
              <c:showSerName val="0"/>
              <c:showPercent val="0"/>
              <c:showBubbleSize val="0"/>
            </c:dLbl>
            <c:dLbl>
              <c:idx val="14"/>
              <c:layout>
                <c:manualLayout>
                  <c:x val="-2.7954462173677187E-2"/>
                  <c:y val="-5.5583049694815055E-2"/>
                </c:manualLayout>
              </c:layout>
              <c:showLegendKey val="1"/>
              <c:showVal val="1"/>
              <c:showCatName val="0"/>
              <c:showSerName val="0"/>
              <c:showPercent val="0"/>
              <c:showBubbleSize val="0"/>
            </c:dLbl>
            <c:dLbl>
              <c:idx val="15"/>
              <c:delete val="1"/>
            </c:dLbl>
            <c:dLbl>
              <c:idx val="16"/>
              <c:delete val="1"/>
            </c:dLbl>
            <c:dLbl>
              <c:idx val="17"/>
              <c:delete val="1"/>
            </c:dLbl>
            <c:dLbl>
              <c:idx val="18"/>
              <c:delete val="1"/>
            </c:dLbl>
            <c:dLbl>
              <c:idx val="19"/>
              <c:layout>
                <c:manualLayout>
                  <c:x val="-6.6561138181521927E-3"/>
                  <c:y val="-5.3445240091168321E-2"/>
                </c:manualLayout>
              </c:layout>
              <c:showLegendKey val="1"/>
              <c:showVal val="1"/>
              <c:showCatName val="0"/>
              <c:showSerName val="0"/>
              <c:showPercent val="0"/>
              <c:showBubbleSize val="0"/>
            </c:dLbl>
            <c:dLbl>
              <c:idx val="20"/>
              <c:delete val="1"/>
            </c:dLbl>
            <c:dLbl>
              <c:idx val="21"/>
              <c:delete val="1"/>
            </c:dLbl>
            <c:txPr>
              <a:bodyPr/>
              <a:lstStyle/>
              <a:p>
                <a:pPr>
                  <a:defRPr sz="1100" b="1">
                    <a:latin typeface="Times New Roman" panose="02020603050405020304" pitchFamily="18" charset="0"/>
                    <a:cs typeface="Times New Roman" panose="02020603050405020304" pitchFamily="18" charset="0"/>
                  </a:defRPr>
                </a:pPr>
                <a:endParaRPr lang="ru-RU"/>
              </a:p>
            </c:txPr>
            <c:showLegendKey val="1"/>
            <c:showVal val="1"/>
            <c:showCatName val="0"/>
            <c:showSerName val="0"/>
            <c:showPercent val="0"/>
            <c:showBubbleSize val="0"/>
            <c:showLeaderLines val="0"/>
          </c:dLbls>
          <c:cat>
            <c:strRef>
              <c:f>Лист1!$A$2:$A$23</c:f>
              <c:strCache>
                <c:ptCount val="22"/>
                <c:pt idx="0">
                  <c:v>"Формирование современной городской среды на территории
Чувашской Республики" на 2018 - 2022 годы
</c:v>
                </c:pt>
                <c:pt idx="1">
                  <c:v>"Развитие здравоохранения"</c:v>
                </c:pt>
                <c:pt idx="2">
                  <c:v>"Социальная поддержка граждан"</c:v>
                </c:pt>
                <c:pt idx="3">
                  <c:v>"Развитие культуры и туризма"</c:v>
                </c:pt>
                <c:pt idx="4">
                  <c:v>"Развитие физической культуры и спорта"</c:v>
                </c:pt>
                <c:pt idx="5">
                  <c:v>"Содействие занятости населения"</c:v>
                </c:pt>
                <c:pt idx="6">
                  <c:v>"Развитие образования"</c:v>
                </c:pt>
                <c:pt idx="7">
                  <c:v>"Повышение безопасности жизнедеятельности населения и территорий Чувашской Республики"</c:v>
                </c:pt>
                <c:pt idx="8">
                  <c:v>"Развитие сельского хозяйства и регулирование рынка сельскохозяйственной продукции, сырья и продовольствия Чувашской Республики"</c:v>
                </c:pt>
                <c:pt idx="9">
                  <c:v>"Экономическое развитие Чувашской Республики"</c:v>
                </c:pt>
                <c:pt idx="10">
                  <c:v>"Развитие транспортной системы Чувашской Республики"</c:v>
                </c:pt>
                <c:pt idx="11">
                  <c:v>"Развитие потенциала природно-сырьевых ресурсов и обеспечение экологической безопасности"</c:v>
                </c:pt>
                <c:pt idx="12">
                  <c:v>"Управление общественными финансами и государственным долгом Чувашской Республики"</c:v>
                </c:pt>
                <c:pt idx="13">
                  <c:v>"Развитие потенциала государственного управления"</c:v>
                </c:pt>
                <c:pt idx="14">
                  <c:v>"Информационное общество Чувашии"</c:v>
                </c:pt>
                <c:pt idx="15">
                  <c:v>"Развитие промышленности и инновационная экономика"</c:v>
                </c:pt>
                <c:pt idx="16">
                  <c:v>"Доступная среда"</c:v>
                </c:pt>
                <c:pt idx="17">
                  <c:v>"Развитие строительного комплекса и архитектуры"
</c:v>
                </c:pt>
                <c:pt idx="18">
                  <c:v>"Модернизация и развитие сферы жилищно-коммунального хозяйства"
</c:v>
                </c:pt>
                <c:pt idx="19">
                  <c:v>"Обеспечение граждан в Чувашской Республике доступным и комфортным жильем"
</c:v>
                </c:pt>
                <c:pt idx="20">
                  <c:v>"Обеспечение общественного порядка
и противодействие преступности"
</c:v>
                </c:pt>
                <c:pt idx="21">
                  <c:v>"Развитие земельных и имущественных отношений"</c:v>
                </c:pt>
              </c:strCache>
            </c:strRef>
          </c:cat>
          <c:val>
            <c:numRef>
              <c:f>Лист1!$B$2:$B$23</c:f>
              <c:numCache>
                <c:formatCode>0.0%</c:formatCode>
                <c:ptCount val="22"/>
                <c:pt idx="0">
                  <c:v>3.4784200235216944E-2</c:v>
                </c:pt>
                <c:pt idx="1">
                  <c:v>0.19193376232940884</c:v>
                </c:pt>
                <c:pt idx="2">
                  <c:v>0.11336622987835043</c:v>
                </c:pt>
                <c:pt idx="3">
                  <c:v>4.331217347340037E-2</c:v>
                </c:pt>
                <c:pt idx="4">
                  <c:v>1.9808600821628358E-2</c:v>
                </c:pt>
                <c:pt idx="5">
                  <c:v>1.2201199280214414E-2</c:v>
                </c:pt>
                <c:pt idx="6">
                  <c:v>0.30994090582080386</c:v>
                </c:pt>
                <c:pt idx="7">
                  <c:v>8.6149563906340893E-3</c:v>
                </c:pt>
                <c:pt idx="8">
                  <c:v>5.0067864980401611E-2</c:v>
                </c:pt>
                <c:pt idx="9">
                  <c:v>1.6619218565104173E-2</c:v>
                </c:pt>
                <c:pt idx="10">
                  <c:v>7.7866230784424936E-2</c:v>
                </c:pt>
                <c:pt idx="11">
                  <c:v>1.2511076760819889E-2</c:v>
                </c:pt>
                <c:pt idx="12">
                  <c:v>4.9210718498960734E-2</c:v>
                </c:pt>
                <c:pt idx="13">
                  <c:v>1.3003981291373628E-2</c:v>
                </c:pt>
                <c:pt idx="14">
                  <c:v>6.1033178636212904E-3</c:v>
                </c:pt>
                <c:pt idx="15">
                  <c:v>1.3464267139758367E-3</c:v>
                </c:pt>
                <c:pt idx="16">
                  <c:v>3.8779988800919122E-4</c:v>
                </c:pt>
                <c:pt idx="17">
                  <c:v>5.5451759687295571E-4</c:v>
                </c:pt>
                <c:pt idx="18">
                  <c:v>1.0956252910764347E-2</c:v>
                </c:pt>
                <c:pt idx="19">
                  <c:v>2.6276160636136789E-2</c:v>
                </c:pt>
                <c:pt idx="20">
                  <c:v>5.0740172262884835E-4</c:v>
                </c:pt>
                <c:pt idx="21">
                  <c:v>6.2700355724850548E-4</c:v>
                </c:pt>
              </c:numCache>
            </c:numRef>
          </c:val>
        </c:ser>
        <c:dLbls>
          <c:showLegendKey val="0"/>
          <c:showVal val="0"/>
          <c:showCatName val="0"/>
          <c:showSerName val="0"/>
          <c:showPercent val="0"/>
          <c:showBubbleSize val="0"/>
          <c:showLeaderLines val="0"/>
        </c:dLbls>
        <c:firstSliceAng val="0"/>
        <c:holeSize val="50"/>
      </c:doughnutChart>
    </c:plotArea>
    <c:legend>
      <c:legendPos val="r"/>
      <c:layout>
        <c:manualLayout>
          <c:xMode val="edge"/>
          <c:yMode val="edge"/>
          <c:x val="0.54231138827187353"/>
          <c:y val="0.3428274804483003"/>
          <c:w val="0.40311105688643595"/>
          <c:h val="0.48294103685449091"/>
        </c:manualLayout>
      </c:layout>
      <c:overlay val="0"/>
      <c:txPr>
        <a:bodyPr/>
        <a:lstStyle/>
        <a:p>
          <a:pPr>
            <a:lnSpc>
              <a:spcPct val="100000"/>
            </a:lnSpc>
            <a:defRPr sz="700" b="1">
              <a:latin typeface="Times New Roman" panose="02020603050405020304" pitchFamily="18" charset="0"/>
              <a:cs typeface="Times New Roman" panose="02020603050405020304" pitchFamily="18" charset="0"/>
            </a:defRPr>
          </a:pPr>
          <a:endParaRPr lang="ru-RU"/>
        </a:p>
      </c:txPr>
    </c:legend>
    <c:plotVisOnly val="1"/>
    <c:dispBlanksAs val="zero"/>
    <c:showDLblsOverMax val="0"/>
  </c:chart>
  <c:txPr>
    <a:bodyPr/>
    <a:lstStyle/>
    <a:p>
      <a:pPr>
        <a:defRPr sz="1800"/>
      </a:pPr>
      <a:endParaRPr lang="ru-RU"/>
    </a:p>
  </c:txPr>
  <c:externalData r:id="rId1">
    <c:autoUpdate val="0"/>
  </c:externalData>
  <c:userShapes r:id="rId2"/>
</c:chartSpace>
</file>

<file path=ppt/charts/chart33.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bar3DChart>
        <c:barDir val="col"/>
        <c:grouping val="stacked"/>
        <c:varyColors val="0"/>
        <c:ser>
          <c:idx val="0"/>
          <c:order val="0"/>
          <c:spPr>
            <a:scene3d>
              <a:camera prst="orthographicFront"/>
              <a:lightRig rig="threePt" dir="t"/>
            </a:scene3d>
            <a:sp3d/>
          </c:spPr>
          <c:invertIfNegative val="0"/>
          <c:dPt>
            <c:idx val="0"/>
            <c:invertIfNegative val="0"/>
            <c:bubble3D val="0"/>
            <c:spPr>
              <a:gradFill flip="none" rotWithShape="1">
                <a:gsLst>
                  <a:gs pos="0">
                    <a:srgbClr val="8DE7A0"/>
                  </a:gs>
                  <a:gs pos="50000">
                    <a:srgbClr val="BBEEC5"/>
                  </a:gs>
                  <a:gs pos="100000">
                    <a:srgbClr val="DEF6E3"/>
                  </a:gs>
                </a:gsLst>
                <a:lin ang="5400000" scaled="1"/>
                <a:tileRect/>
              </a:gradFill>
              <a:scene3d>
                <a:camera prst="orthographicFront"/>
                <a:lightRig rig="threePt" dir="t"/>
              </a:scene3d>
              <a:sp3d/>
            </c:spPr>
          </c:dPt>
          <c:dPt>
            <c:idx val="1"/>
            <c:invertIfNegative val="0"/>
            <c:bubble3D val="0"/>
            <c:spPr>
              <a:gradFill flip="none" rotWithShape="1">
                <a:gsLst>
                  <a:gs pos="50000">
                    <a:srgbClr val="CFC0E2"/>
                  </a:gs>
                  <a:gs pos="0">
                    <a:srgbClr val="B196D2"/>
                  </a:gs>
                  <a:gs pos="100000">
                    <a:srgbClr val="E7E1F0"/>
                  </a:gs>
                </a:gsLst>
                <a:lin ang="5400000" scaled="1"/>
                <a:tileRect/>
              </a:gradFill>
              <a:scene3d>
                <a:camera prst="orthographicFront"/>
                <a:lightRig rig="threePt" dir="t"/>
              </a:scene3d>
              <a:sp3d/>
            </c:spPr>
          </c:dPt>
          <c:dPt>
            <c:idx val="2"/>
            <c:invertIfNegative val="0"/>
            <c:bubble3D val="0"/>
            <c:spPr>
              <a:gradFill flip="none" rotWithShape="1">
                <a:gsLst>
                  <a:gs pos="0">
                    <a:srgbClr val="8CADEA"/>
                  </a:gs>
                  <a:gs pos="50000">
                    <a:srgbClr val="BACCF0"/>
                  </a:gs>
                  <a:gs pos="100000">
                    <a:srgbClr val="DEE6F7"/>
                  </a:gs>
                </a:gsLst>
                <a:lin ang="5400000" scaled="1"/>
                <a:tileRect/>
              </a:gradFill>
              <a:scene3d>
                <a:camera prst="orthographicFront"/>
                <a:lightRig rig="threePt" dir="t"/>
              </a:scene3d>
              <a:sp3d/>
            </c:spPr>
          </c:dPt>
          <c:dPt>
            <c:idx val="3"/>
            <c:invertIfNegative val="0"/>
            <c:bubble3D val="0"/>
            <c:spPr>
              <a:gradFill flip="none" rotWithShape="1">
                <a:gsLst>
                  <a:gs pos="0">
                    <a:srgbClr val="8CADEA"/>
                  </a:gs>
                  <a:gs pos="50000">
                    <a:srgbClr val="BACCF0"/>
                  </a:gs>
                  <a:gs pos="100000">
                    <a:srgbClr val="DEE6F7"/>
                  </a:gs>
                </a:gsLst>
                <a:lin ang="5400000" scaled="1"/>
                <a:tileRect/>
              </a:gradFill>
              <a:scene3d>
                <a:camera prst="orthographicFront"/>
                <a:lightRig rig="threePt" dir="t"/>
              </a:scene3d>
              <a:sp3d/>
            </c:spPr>
          </c:dPt>
          <c:dPt>
            <c:idx val="4"/>
            <c:invertIfNegative val="0"/>
            <c:bubble3D val="0"/>
            <c:spPr>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lin ang="5400000" scaled="1"/>
                <a:tileRect/>
              </a:gradFill>
              <a:scene3d>
                <a:camera prst="orthographicFront"/>
                <a:lightRig rig="threePt" dir="t"/>
              </a:scene3d>
              <a:sp3d/>
            </c:spPr>
          </c:dPt>
          <c:dLbls>
            <c:dLbl>
              <c:idx val="0"/>
              <c:layout>
                <c:manualLayout>
                  <c:x val="1.9115461650401134E-3"/>
                  <c:y val="-0.31576754621331798"/>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1.1204492084498963E-2"/>
                  <c:y val="-0.30868874500096533"/>
                </c:manualLayout>
              </c:layout>
              <c:tx>
                <c:rich>
                  <a:bodyPr/>
                  <a:lstStyle/>
                  <a:p>
                    <a:pPr algn="ctr" rtl="0">
                      <a:defRPr lang="en-US" sz="1300" b="1" i="0" u="none" strike="noStrike" kern="1200" baseline="0" dirty="0">
                        <a:solidFill>
                          <a:prstClr val="black"/>
                        </a:solidFill>
                        <a:latin typeface="Times New Roman" panose="02020603050405020304" pitchFamily="18" charset="0"/>
                        <a:ea typeface="+mn-ea"/>
                        <a:cs typeface="Times New Roman" panose="02020603050405020304" pitchFamily="18" charset="0"/>
                      </a:defRPr>
                    </a:pPr>
                    <a:r>
                      <a:rPr lang="ru-RU" sz="1300" b="1" i="0" u="none" strike="noStrike" kern="1200" baseline="0" dirty="0" smtClean="0">
                        <a:solidFill>
                          <a:prstClr val="black"/>
                        </a:solidFill>
                        <a:latin typeface="Times New Roman" panose="02020603050405020304" pitchFamily="18" charset="0"/>
                        <a:ea typeface="+mn-ea"/>
                        <a:cs typeface="Times New Roman" panose="02020603050405020304" pitchFamily="18" charset="0"/>
                      </a:rPr>
                      <a:t>2 716</a:t>
                    </a:r>
                    <a:endParaRPr lang="en-US" sz="1300" b="1" i="0" u="none" strike="noStrike" kern="1200" baseline="0" dirty="0" smtClean="0">
                      <a:solidFill>
                        <a:prstClr val="black"/>
                      </a:solidFill>
                      <a:latin typeface="Times New Roman" panose="02020603050405020304" pitchFamily="18" charset="0"/>
                      <a:ea typeface="+mn-ea"/>
                      <a:cs typeface="Times New Roman" panose="02020603050405020304" pitchFamily="18" charset="0"/>
                    </a:endParaRPr>
                  </a:p>
                </c:rich>
              </c:tx>
              <c:spPr/>
              <c:showLegendKey val="0"/>
              <c:showVal val="1"/>
              <c:showCatName val="0"/>
              <c:showSerName val="0"/>
              <c:showPercent val="0"/>
              <c:showBubbleSize val="0"/>
              <c:extLst>
                <c:ext xmlns:c15="http://schemas.microsoft.com/office/drawing/2012/chart" uri="{CE6537A1-D6FC-4f65-9D91-7224C49458BB}"/>
              </c:extLst>
            </c:dLbl>
            <c:dLbl>
              <c:idx val="2"/>
              <c:layout>
                <c:manualLayout>
                  <c:x val="1.0567391677621748E-2"/>
                  <c:y val="-0.37423212117492188"/>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2.0537363942566413E-2"/>
                  <c:y val="-0.21799786236936844"/>
                </c:manualLayout>
              </c:layout>
              <c:showLegendKey val="0"/>
              <c:showVal val="1"/>
              <c:showCatName val="0"/>
              <c:showSerName val="0"/>
              <c:showPercent val="0"/>
              <c:showBubbleSize val="0"/>
              <c:extLst>
                <c:ext xmlns:c15="http://schemas.microsoft.com/office/drawing/2012/chart" uri="{CE6537A1-D6FC-4f65-9D91-7224C49458BB}"/>
              </c:extLst>
            </c:dLbl>
            <c:dLbl>
              <c:idx val="4"/>
              <c:layout>
                <c:manualLayout>
                  <c:x val="9.7181694128609039E-3"/>
                  <c:y val="-0.21296068014647263"/>
                </c:manualLayout>
              </c:layout>
              <c:showLegendKey val="0"/>
              <c:showVal val="1"/>
              <c:showCatName val="0"/>
              <c:showSerName val="0"/>
              <c:showPercent val="0"/>
              <c:showBubbleSize val="0"/>
              <c:extLst>
                <c:ext xmlns:c15="http://schemas.microsoft.com/office/drawing/2012/chart" uri="{CE6537A1-D6FC-4f65-9D91-7224C49458BB}"/>
              </c:extLst>
            </c:dLbl>
            <c:dLbl>
              <c:idx val="5"/>
              <c:layout>
                <c:manualLayout>
                  <c:x val="9.3323819692501687E-3"/>
                  <c:y val="-0.14370885429650385"/>
                </c:manualLayout>
              </c:layout>
              <c:showLegendKey val="0"/>
              <c:showVal val="1"/>
              <c:showCatName val="0"/>
              <c:showSerName val="0"/>
              <c:showPercent val="0"/>
              <c:showBubbleSize val="0"/>
            </c:dLbl>
            <c:spPr>
              <a:noFill/>
              <a:ln>
                <a:noFill/>
              </a:ln>
              <a:effectLst/>
            </c:spPr>
            <c:txPr>
              <a:bodyPr/>
              <a:lstStyle/>
              <a:p>
                <a:pPr>
                  <a:defRPr sz="1300" b="1">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'Лист1 (2)'!$B$8:$B$12</c:f>
              <c:strCache>
                <c:ptCount val="5"/>
                <c:pt idx="0">
                  <c:v>2019 план</c:v>
                </c:pt>
                <c:pt idx="1">
                  <c:v>2019 факт</c:v>
                </c:pt>
                <c:pt idx="2">
                  <c:v>2020</c:v>
                </c:pt>
                <c:pt idx="3">
                  <c:v>2021</c:v>
                </c:pt>
                <c:pt idx="4">
                  <c:v>2022</c:v>
                </c:pt>
              </c:strCache>
            </c:strRef>
          </c:cat>
          <c:val>
            <c:numRef>
              <c:f>'Лист1 (2)'!$C$8:$C$12</c:f>
              <c:numCache>
                <c:formatCode>#,##0</c:formatCode>
                <c:ptCount val="5"/>
                <c:pt idx="0">
                  <c:v>2782.9</c:v>
                </c:pt>
                <c:pt idx="1">
                  <c:v>2715.6</c:v>
                </c:pt>
                <c:pt idx="2">
                  <c:v>3590</c:v>
                </c:pt>
                <c:pt idx="3">
                  <c:v>1714</c:v>
                </c:pt>
                <c:pt idx="4">
                  <c:v>1672</c:v>
                </c:pt>
              </c:numCache>
            </c:numRef>
          </c:val>
        </c:ser>
        <c:dLbls>
          <c:showLegendKey val="0"/>
          <c:showVal val="1"/>
          <c:showCatName val="0"/>
          <c:showSerName val="0"/>
          <c:showPercent val="0"/>
          <c:showBubbleSize val="0"/>
        </c:dLbls>
        <c:gapWidth val="150"/>
        <c:shape val="box"/>
        <c:axId val="211397632"/>
        <c:axId val="207177984"/>
        <c:axId val="0"/>
      </c:bar3DChart>
      <c:catAx>
        <c:axId val="211397632"/>
        <c:scaling>
          <c:orientation val="minMax"/>
        </c:scaling>
        <c:delete val="0"/>
        <c:axPos val="b"/>
        <c:numFmt formatCode="General" sourceLinked="0"/>
        <c:majorTickMark val="out"/>
        <c:minorTickMark val="none"/>
        <c:tickLblPos val="nextTo"/>
        <c:txPr>
          <a:bodyPr/>
          <a:lstStyle/>
          <a:p>
            <a:pPr>
              <a:defRPr sz="1300" b="1">
                <a:latin typeface="Times New Roman" panose="02020603050405020304" pitchFamily="18" charset="0"/>
                <a:cs typeface="Times New Roman" panose="02020603050405020304" pitchFamily="18" charset="0"/>
              </a:defRPr>
            </a:pPr>
            <a:endParaRPr lang="ru-RU"/>
          </a:p>
        </c:txPr>
        <c:crossAx val="207177984"/>
        <c:crosses val="autoZero"/>
        <c:auto val="1"/>
        <c:lblAlgn val="ctr"/>
        <c:lblOffset val="100"/>
        <c:noMultiLvlLbl val="0"/>
      </c:catAx>
      <c:valAx>
        <c:axId val="207177984"/>
        <c:scaling>
          <c:orientation val="minMax"/>
        </c:scaling>
        <c:delete val="0"/>
        <c:axPos val="l"/>
        <c:majorGridlines/>
        <c:numFmt formatCode="#,##0" sourceLinked="1"/>
        <c:majorTickMark val="out"/>
        <c:minorTickMark val="none"/>
        <c:tickLblPos val="nextTo"/>
        <c:txPr>
          <a:bodyPr/>
          <a:lstStyle/>
          <a:p>
            <a:pPr>
              <a:defRPr sz="1200">
                <a:latin typeface="Times New Roman" panose="02020603050405020304" pitchFamily="18" charset="0"/>
                <a:cs typeface="Times New Roman" panose="02020603050405020304" pitchFamily="18" charset="0"/>
              </a:defRPr>
            </a:pPr>
            <a:endParaRPr lang="ru-RU"/>
          </a:p>
        </c:txPr>
        <c:crossAx val="211397632"/>
        <c:crosses val="autoZero"/>
        <c:crossBetween val="between"/>
      </c:valAx>
    </c:plotArea>
    <c:plotVisOnly val="1"/>
    <c:dispBlanksAs val="gap"/>
    <c:showDLblsOverMax val="0"/>
  </c:chart>
  <c:externalData r:id="rId1">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bar3DChart>
        <c:barDir val="col"/>
        <c:grouping val="stacked"/>
        <c:varyColors val="0"/>
        <c:ser>
          <c:idx val="0"/>
          <c:order val="0"/>
          <c:spPr>
            <a:scene3d>
              <a:camera prst="orthographicFront"/>
              <a:lightRig rig="threePt" dir="t"/>
            </a:scene3d>
            <a:sp3d/>
          </c:spPr>
          <c:invertIfNegative val="0"/>
          <c:dPt>
            <c:idx val="0"/>
            <c:invertIfNegative val="0"/>
            <c:bubble3D val="0"/>
            <c:spPr>
              <a:gradFill flip="none" rotWithShape="1">
                <a:gsLst>
                  <a:gs pos="0">
                    <a:srgbClr val="8DE7A0"/>
                  </a:gs>
                  <a:gs pos="50000">
                    <a:srgbClr val="BBEEC5"/>
                  </a:gs>
                  <a:gs pos="100000">
                    <a:srgbClr val="DEF6E3"/>
                  </a:gs>
                </a:gsLst>
                <a:lin ang="5400000" scaled="1"/>
                <a:tileRect/>
              </a:gradFill>
              <a:scene3d>
                <a:camera prst="orthographicFront"/>
                <a:lightRig rig="threePt" dir="t"/>
              </a:scene3d>
              <a:sp3d/>
            </c:spPr>
          </c:dPt>
          <c:dPt>
            <c:idx val="1"/>
            <c:invertIfNegative val="0"/>
            <c:bubble3D val="0"/>
            <c:spPr>
              <a:gradFill flip="none" rotWithShape="1">
                <a:gsLst>
                  <a:gs pos="50000">
                    <a:srgbClr val="CFC0E2"/>
                  </a:gs>
                  <a:gs pos="0">
                    <a:srgbClr val="B196D2"/>
                  </a:gs>
                  <a:gs pos="100000">
                    <a:srgbClr val="E7E1F0"/>
                  </a:gs>
                </a:gsLst>
                <a:lin ang="5400000" scaled="1"/>
                <a:tileRect/>
              </a:gradFill>
              <a:scene3d>
                <a:camera prst="orthographicFront"/>
                <a:lightRig rig="threePt" dir="t"/>
              </a:scene3d>
              <a:sp3d/>
            </c:spPr>
          </c:dPt>
          <c:dPt>
            <c:idx val="2"/>
            <c:invertIfNegative val="0"/>
            <c:bubble3D val="0"/>
            <c:spPr>
              <a:gradFill flip="none" rotWithShape="1">
                <a:gsLst>
                  <a:gs pos="0">
                    <a:srgbClr val="8CADEA"/>
                  </a:gs>
                  <a:gs pos="50000">
                    <a:srgbClr val="BACCF0"/>
                  </a:gs>
                  <a:gs pos="100000">
                    <a:srgbClr val="DEE6F7"/>
                  </a:gs>
                </a:gsLst>
                <a:lin ang="5400000" scaled="1"/>
                <a:tileRect/>
              </a:gradFill>
              <a:scene3d>
                <a:camera prst="orthographicFront"/>
                <a:lightRig rig="threePt" dir="t"/>
              </a:scene3d>
              <a:sp3d/>
            </c:spPr>
          </c:dPt>
          <c:dPt>
            <c:idx val="3"/>
            <c:invertIfNegative val="0"/>
            <c:bubble3D val="0"/>
            <c:spPr>
              <a:gradFill flip="none" rotWithShape="1">
                <a:gsLst>
                  <a:gs pos="0">
                    <a:srgbClr val="8CADEA"/>
                  </a:gs>
                  <a:gs pos="50000">
                    <a:srgbClr val="BACCF0"/>
                  </a:gs>
                  <a:gs pos="100000">
                    <a:srgbClr val="DEE6F7"/>
                  </a:gs>
                </a:gsLst>
                <a:lin ang="5400000" scaled="1"/>
                <a:tileRect/>
              </a:gradFill>
              <a:scene3d>
                <a:camera prst="orthographicFront"/>
                <a:lightRig rig="threePt" dir="t"/>
              </a:scene3d>
              <a:sp3d/>
            </c:spPr>
          </c:dPt>
          <c:dPt>
            <c:idx val="4"/>
            <c:invertIfNegative val="0"/>
            <c:bubble3D val="0"/>
            <c:spPr>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lin ang="5400000" scaled="1"/>
                <a:tileRect/>
              </a:gradFill>
              <a:scene3d>
                <a:camera prst="orthographicFront"/>
                <a:lightRig rig="threePt" dir="t"/>
              </a:scene3d>
              <a:sp3d/>
            </c:spPr>
          </c:dPt>
          <c:dLbls>
            <c:dLbl>
              <c:idx val="0"/>
              <c:layout>
                <c:manualLayout>
                  <c:x val="2.6361719982737754E-2"/>
                  <c:y val="-0.37793968518864335"/>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2.3575029878753026E-2"/>
                  <c:y val="-0.37373950175748794"/>
                </c:manualLayout>
              </c:layout>
              <c:spPr/>
              <c:txPr>
                <a:bodyPr/>
                <a:lstStyle/>
                <a:p>
                  <a:pPr algn="ctr" rtl="0">
                    <a:defRPr lang="en-US" sz="1300" b="1" i="0" u="none" strike="noStrike" kern="1200" baseline="0" dirty="0">
                      <a:solidFill>
                        <a:prstClr val="black"/>
                      </a:solidFill>
                      <a:latin typeface="Times New Roman" panose="02020603050405020304" pitchFamily="18" charset="0"/>
                      <a:ea typeface="+mn-ea"/>
                      <a:cs typeface="Times New Roman" panose="02020603050405020304" pitchFamily="18" charset="0"/>
                    </a:defRPr>
                  </a:pPr>
                  <a:endParaRPr lang="ru-RU"/>
                </a:p>
              </c:txPr>
              <c:showLegendKey val="0"/>
              <c:showVal val="1"/>
              <c:showCatName val="0"/>
              <c:showSerName val="0"/>
              <c:showPercent val="0"/>
              <c:showBubbleSize val="0"/>
              <c:extLst>
                <c:ext xmlns:c15="http://schemas.microsoft.com/office/drawing/2012/chart" uri="{CE6537A1-D6FC-4f65-9D91-7224C49458BB}"/>
              </c:extLst>
            </c:dLbl>
            <c:dLbl>
              <c:idx val="2"/>
              <c:layout>
                <c:manualLayout>
                  <c:x val="2.6048579168408997E-2"/>
                  <c:y val="-0.40948730282923645"/>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2.0537396524782859E-2"/>
                  <c:y val="-0.33928411027616318"/>
                </c:manualLayout>
              </c:layout>
              <c:showLegendKey val="0"/>
              <c:showVal val="1"/>
              <c:showCatName val="0"/>
              <c:showSerName val="0"/>
              <c:showPercent val="0"/>
              <c:showBubbleSize val="0"/>
              <c:extLst>
                <c:ext xmlns:c15="http://schemas.microsoft.com/office/drawing/2012/chart" uri="{CE6537A1-D6FC-4f65-9D91-7224C49458BB}"/>
              </c:extLst>
            </c:dLbl>
            <c:dLbl>
              <c:idx val="4"/>
              <c:layout>
                <c:manualLayout>
                  <c:x val="1.9268566212177901E-2"/>
                  <c:y val="-0.34175192118133446"/>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sz="1300" b="1">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'Лист1 (2)'!$B$8:$B$12</c:f>
              <c:strCache>
                <c:ptCount val="5"/>
                <c:pt idx="0">
                  <c:v>2019 план</c:v>
                </c:pt>
                <c:pt idx="1">
                  <c:v>2019 факт</c:v>
                </c:pt>
                <c:pt idx="2">
                  <c:v>2020</c:v>
                </c:pt>
                <c:pt idx="3">
                  <c:v>2021</c:v>
                </c:pt>
                <c:pt idx="4">
                  <c:v>2022</c:v>
                </c:pt>
              </c:strCache>
            </c:strRef>
          </c:cat>
          <c:val>
            <c:numRef>
              <c:f>'Лист1 (2)'!$C$8:$C$12</c:f>
              <c:numCache>
                <c:formatCode>#,##0</c:formatCode>
                <c:ptCount val="5"/>
                <c:pt idx="0">
                  <c:v>739</c:v>
                </c:pt>
                <c:pt idx="1">
                  <c:v>718</c:v>
                </c:pt>
                <c:pt idx="2">
                  <c:v>799</c:v>
                </c:pt>
                <c:pt idx="3">
                  <c:v>655</c:v>
                </c:pt>
                <c:pt idx="4">
                  <c:v>662</c:v>
                </c:pt>
              </c:numCache>
            </c:numRef>
          </c:val>
        </c:ser>
        <c:dLbls>
          <c:showLegendKey val="0"/>
          <c:showVal val="1"/>
          <c:showCatName val="0"/>
          <c:showSerName val="0"/>
          <c:showPercent val="0"/>
          <c:showBubbleSize val="0"/>
        </c:dLbls>
        <c:gapWidth val="150"/>
        <c:shape val="box"/>
        <c:axId val="209692160"/>
        <c:axId val="207179712"/>
        <c:axId val="0"/>
      </c:bar3DChart>
      <c:catAx>
        <c:axId val="209692160"/>
        <c:scaling>
          <c:orientation val="minMax"/>
        </c:scaling>
        <c:delete val="0"/>
        <c:axPos val="b"/>
        <c:numFmt formatCode="General" sourceLinked="0"/>
        <c:majorTickMark val="out"/>
        <c:minorTickMark val="none"/>
        <c:tickLblPos val="nextTo"/>
        <c:txPr>
          <a:bodyPr/>
          <a:lstStyle/>
          <a:p>
            <a:pPr>
              <a:defRPr sz="1300" b="1">
                <a:latin typeface="Times New Roman" panose="02020603050405020304" pitchFamily="18" charset="0"/>
                <a:cs typeface="Times New Roman" panose="02020603050405020304" pitchFamily="18" charset="0"/>
              </a:defRPr>
            </a:pPr>
            <a:endParaRPr lang="ru-RU"/>
          </a:p>
        </c:txPr>
        <c:crossAx val="207179712"/>
        <c:crosses val="autoZero"/>
        <c:auto val="1"/>
        <c:lblAlgn val="ctr"/>
        <c:lblOffset val="100"/>
        <c:noMultiLvlLbl val="0"/>
      </c:catAx>
      <c:valAx>
        <c:axId val="207179712"/>
        <c:scaling>
          <c:orientation val="minMax"/>
          <c:min val="0"/>
        </c:scaling>
        <c:delete val="0"/>
        <c:axPos val="l"/>
        <c:majorGridlines/>
        <c:numFmt formatCode="#,##0" sourceLinked="1"/>
        <c:majorTickMark val="out"/>
        <c:minorTickMark val="none"/>
        <c:tickLblPos val="nextTo"/>
        <c:txPr>
          <a:bodyPr/>
          <a:lstStyle/>
          <a:p>
            <a:pPr>
              <a:defRPr sz="1200">
                <a:latin typeface="Times New Roman" panose="02020603050405020304" pitchFamily="18" charset="0"/>
                <a:cs typeface="Times New Roman" panose="02020603050405020304" pitchFamily="18" charset="0"/>
              </a:defRPr>
            </a:pPr>
            <a:endParaRPr lang="ru-RU"/>
          </a:p>
        </c:txPr>
        <c:crossAx val="209692160"/>
        <c:crosses val="autoZero"/>
        <c:crossBetween val="between"/>
      </c:valAx>
    </c:plotArea>
    <c:plotVisOnly val="1"/>
    <c:dispBlanksAs val="gap"/>
    <c:showDLblsOverMax val="0"/>
  </c:chart>
  <c:externalData r:id="rId1">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bar3DChart>
        <c:barDir val="col"/>
        <c:grouping val="stacked"/>
        <c:varyColors val="0"/>
        <c:ser>
          <c:idx val="0"/>
          <c:order val="0"/>
          <c:spPr>
            <a:scene3d>
              <a:camera prst="orthographicFront"/>
              <a:lightRig rig="threePt" dir="t"/>
            </a:scene3d>
            <a:sp3d/>
          </c:spPr>
          <c:invertIfNegative val="0"/>
          <c:dPt>
            <c:idx val="0"/>
            <c:invertIfNegative val="0"/>
            <c:bubble3D val="0"/>
            <c:spPr>
              <a:gradFill flip="none" rotWithShape="1">
                <a:gsLst>
                  <a:gs pos="0">
                    <a:srgbClr val="00BC55">
                      <a:tint val="66000"/>
                      <a:satMod val="160000"/>
                    </a:srgbClr>
                  </a:gs>
                  <a:gs pos="50000">
                    <a:srgbClr val="00BC55">
                      <a:tint val="44500"/>
                      <a:satMod val="160000"/>
                    </a:srgbClr>
                  </a:gs>
                  <a:gs pos="100000">
                    <a:srgbClr val="00BC55">
                      <a:tint val="23500"/>
                      <a:satMod val="160000"/>
                    </a:srgbClr>
                  </a:gs>
                </a:gsLst>
                <a:lin ang="5400000" scaled="1"/>
                <a:tileRect/>
              </a:gradFill>
              <a:scene3d>
                <a:camera prst="orthographicFront"/>
                <a:lightRig rig="threePt" dir="t"/>
              </a:scene3d>
              <a:sp3d/>
            </c:spPr>
          </c:dPt>
          <c:dPt>
            <c:idx val="1"/>
            <c:invertIfNegative val="0"/>
            <c:bubble3D val="0"/>
            <c:spPr>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5400000" scaled="1"/>
                <a:tileRect/>
              </a:gradFill>
              <a:scene3d>
                <a:camera prst="orthographicFront"/>
                <a:lightRig rig="threePt" dir="t"/>
              </a:scene3d>
              <a:sp3d/>
            </c:spPr>
          </c:dPt>
          <c:dPt>
            <c:idx val="2"/>
            <c:invertIfNegative val="0"/>
            <c:bubble3D val="0"/>
            <c:spPr>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lin ang="5400000" scaled="1"/>
                <a:tileRect/>
              </a:gradFill>
              <a:scene3d>
                <a:camera prst="orthographicFront"/>
                <a:lightRig rig="threePt" dir="t"/>
              </a:scene3d>
              <a:sp3d/>
            </c:spPr>
          </c:dPt>
          <c:dPt>
            <c:idx val="3"/>
            <c:invertIfNegative val="0"/>
            <c:bubble3D val="0"/>
            <c:spPr>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lin ang="5400000" scaled="1"/>
                <a:tileRect/>
              </a:gradFill>
              <a:scene3d>
                <a:camera prst="orthographicFront"/>
                <a:lightRig rig="threePt" dir="t"/>
              </a:scene3d>
              <a:sp3d/>
            </c:spPr>
          </c:dPt>
          <c:dPt>
            <c:idx val="4"/>
            <c:invertIfNegative val="0"/>
            <c:bubble3D val="0"/>
            <c:spPr>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lin ang="5400000" scaled="1"/>
                <a:tileRect/>
              </a:gradFill>
              <a:scene3d>
                <a:camera prst="orthographicFront"/>
                <a:lightRig rig="threePt" dir="t"/>
              </a:scene3d>
              <a:sp3d/>
            </c:spPr>
          </c:dPt>
          <c:dLbls>
            <c:dLbl>
              <c:idx val="0"/>
              <c:layout>
                <c:manualLayout>
                  <c:x val="1.0504873132215193E-2"/>
                  <c:y val="-0.39252399388359305"/>
                </c:manualLayout>
              </c:layout>
              <c:tx>
                <c:rich>
                  <a:bodyPr/>
                  <a:lstStyle/>
                  <a:p>
                    <a:r>
                      <a:rPr lang="ru-RU" dirty="0" smtClean="0"/>
                      <a:t>17 475</a:t>
                    </a:r>
                    <a:endParaRPr lang="en-US" dirty="0" smtClean="0"/>
                  </a:p>
                </c:rich>
              </c:tx>
              <c:showLegendKey val="0"/>
              <c:showVal val="1"/>
              <c:showCatName val="0"/>
              <c:showSerName val="0"/>
              <c:showPercent val="0"/>
              <c:showBubbleSize val="0"/>
              <c:extLst>
                <c:ext xmlns:c15="http://schemas.microsoft.com/office/drawing/2012/chart" uri="{CE6537A1-D6FC-4f65-9D91-7224C49458BB}"/>
              </c:extLst>
            </c:dLbl>
            <c:dLbl>
              <c:idx val="1"/>
              <c:layout>
                <c:manualLayout>
                  <c:x val="9.6362229463829302E-3"/>
                  <c:y val="-0.38839184045287439"/>
                </c:manualLayout>
              </c:layout>
              <c:tx>
                <c:rich>
                  <a:bodyPr/>
                  <a:lstStyle/>
                  <a:p>
                    <a:r>
                      <a:rPr lang="ru-RU" dirty="0" smtClean="0"/>
                      <a:t>17 104</a:t>
                    </a:r>
                  </a:p>
                </c:rich>
              </c:tx>
              <c:showLegendKey val="0"/>
              <c:showVal val="1"/>
              <c:showCatName val="0"/>
              <c:showSerName val="0"/>
              <c:showPercent val="0"/>
              <c:showBubbleSize val="0"/>
              <c:extLst>
                <c:ext xmlns:c15="http://schemas.microsoft.com/office/drawing/2012/chart" uri="{CE6537A1-D6FC-4f65-9D91-7224C49458BB}"/>
              </c:extLst>
            </c:dLbl>
            <c:dLbl>
              <c:idx val="2"/>
              <c:layout>
                <c:manualLayout>
                  <c:x val="1.4612854901308443E-2"/>
                  <c:y val="-0.40491915281257118"/>
                </c:manualLayout>
              </c:layout>
              <c:tx>
                <c:rich>
                  <a:bodyPr/>
                  <a:lstStyle/>
                  <a:p>
                    <a:r>
                      <a:rPr lang="ru-RU" dirty="0" smtClean="0"/>
                      <a:t>17 907</a:t>
                    </a:r>
                  </a:p>
                </c:rich>
              </c:tx>
              <c:showLegendKey val="0"/>
              <c:showVal val="1"/>
              <c:showCatName val="0"/>
              <c:showSerName val="0"/>
              <c:showPercent val="0"/>
              <c:showBubbleSize val="0"/>
              <c:extLst>
                <c:ext xmlns:c15="http://schemas.microsoft.com/office/drawing/2012/chart" uri="{CE6537A1-D6FC-4f65-9D91-7224C49458BB}"/>
              </c:extLst>
            </c:dLbl>
            <c:dLbl>
              <c:idx val="3"/>
              <c:layout>
                <c:manualLayout>
                  <c:x val="1.7018814991061174E-2"/>
                  <c:y val="-0.36773302534404789"/>
                </c:manualLayout>
              </c:layout>
              <c:tx>
                <c:rich>
                  <a:bodyPr/>
                  <a:lstStyle/>
                  <a:p>
                    <a:r>
                      <a:rPr lang="ru-RU" dirty="0" smtClean="0"/>
                      <a:t>16 491</a:t>
                    </a:r>
                    <a:endParaRPr lang="en-US" dirty="0"/>
                  </a:p>
                </c:rich>
              </c:tx>
              <c:showLegendKey val="0"/>
              <c:showVal val="1"/>
              <c:showCatName val="0"/>
              <c:showSerName val="0"/>
              <c:showPercent val="0"/>
              <c:showBubbleSize val="0"/>
              <c:extLst>
                <c:ext xmlns:c15="http://schemas.microsoft.com/office/drawing/2012/chart" uri="{CE6537A1-D6FC-4f65-9D91-7224C49458BB}"/>
              </c:extLst>
            </c:dLbl>
            <c:dLbl>
              <c:idx val="4"/>
              <c:layout>
                <c:manualLayout>
                  <c:x val="2.6151669922482114E-2"/>
                  <c:y val="-0.35120538764355663"/>
                </c:manualLayout>
              </c:layout>
              <c:tx>
                <c:rich>
                  <a:bodyPr/>
                  <a:lstStyle/>
                  <a:p>
                    <a:r>
                      <a:rPr lang="ru-RU" dirty="0" smtClean="0"/>
                      <a:t>15 550</a:t>
                    </a:r>
                  </a:p>
                </c:rich>
              </c:tx>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nchor="t" anchorCtr="0"/>
              <a:lstStyle/>
              <a:p>
                <a:pPr>
                  <a:defRPr sz="1200" b="1">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'Лист1 (2)'!$B$8:$B$12</c:f>
              <c:strCache>
                <c:ptCount val="5"/>
                <c:pt idx="0">
                  <c:v>2019 план</c:v>
                </c:pt>
                <c:pt idx="1">
                  <c:v>2019 факт</c:v>
                </c:pt>
                <c:pt idx="2">
                  <c:v>2020</c:v>
                </c:pt>
                <c:pt idx="3">
                  <c:v>2021</c:v>
                </c:pt>
                <c:pt idx="4">
                  <c:v>2022</c:v>
                </c:pt>
              </c:strCache>
            </c:strRef>
          </c:cat>
          <c:val>
            <c:numRef>
              <c:f>'Лист1 (2)'!$C$8:$C$12</c:f>
              <c:numCache>
                <c:formatCode>#,##0</c:formatCode>
                <c:ptCount val="5"/>
                <c:pt idx="0">
                  <c:v>17475</c:v>
                </c:pt>
                <c:pt idx="1">
                  <c:v>17104</c:v>
                </c:pt>
                <c:pt idx="2">
                  <c:v>17907</c:v>
                </c:pt>
                <c:pt idx="3">
                  <c:v>16491</c:v>
                </c:pt>
                <c:pt idx="4">
                  <c:v>15550</c:v>
                </c:pt>
              </c:numCache>
            </c:numRef>
          </c:val>
        </c:ser>
        <c:dLbls>
          <c:showLegendKey val="0"/>
          <c:showVal val="1"/>
          <c:showCatName val="0"/>
          <c:showSerName val="0"/>
          <c:showPercent val="0"/>
          <c:showBubbleSize val="0"/>
        </c:dLbls>
        <c:gapWidth val="150"/>
        <c:shape val="box"/>
        <c:axId val="212297728"/>
        <c:axId val="209327744"/>
        <c:axId val="0"/>
      </c:bar3DChart>
      <c:catAx>
        <c:axId val="212297728"/>
        <c:scaling>
          <c:orientation val="minMax"/>
        </c:scaling>
        <c:delete val="0"/>
        <c:axPos val="b"/>
        <c:numFmt formatCode="General" sourceLinked="0"/>
        <c:majorTickMark val="out"/>
        <c:minorTickMark val="none"/>
        <c:tickLblPos val="nextTo"/>
        <c:txPr>
          <a:bodyPr/>
          <a:lstStyle/>
          <a:p>
            <a:pPr>
              <a:defRPr sz="1300" b="1">
                <a:latin typeface="Times New Roman" panose="02020603050405020304" pitchFamily="18" charset="0"/>
                <a:cs typeface="Times New Roman" panose="02020603050405020304" pitchFamily="18" charset="0"/>
              </a:defRPr>
            </a:pPr>
            <a:endParaRPr lang="ru-RU"/>
          </a:p>
        </c:txPr>
        <c:crossAx val="209327744"/>
        <c:crosses val="autoZero"/>
        <c:auto val="1"/>
        <c:lblAlgn val="ctr"/>
        <c:lblOffset val="100"/>
        <c:noMultiLvlLbl val="0"/>
      </c:catAx>
      <c:valAx>
        <c:axId val="209327744"/>
        <c:scaling>
          <c:orientation val="minMax"/>
          <c:min val="0"/>
        </c:scaling>
        <c:delete val="0"/>
        <c:axPos val="l"/>
        <c:majorGridlines/>
        <c:numFmt formatCode="#,##0" sourceLinked="1"/>
        <c:majorTickMark val="out"/>
        <c:minorTickMark val="none"/>
        <c:tickLblPos val="nextTo"/>
        <c:txPr>
          <a:bodyPr/>
          <a:lstStyle/>
          <a:p>
            <a:pPr>
              <a:defRPr sz="1100">
                <a:latin typeface="Times New Roman" panose="02020603050405020304" pitchFamily="18" charset="0"/>
                <a:cs typeface="Times New Roman" panose="02020603050405020304" pitchFamily="18" charset="0"/>
              </a:defRPr>
            </a:pPr>
            <a:endParaRPr lang="ru-RU"/>
          </a:p>
        </c:txPr>
        <c:crossAx val="212297728"/>
        <c:crosses val="autoZero"/>
        <c:crossBetween val="between"/>
      </c:valAx>
    </c:plotArea>
    <c:plotVisOnly val="1"/>
    <c:dispBlanksAs val="gap"/>
    <c:showDLblsOverMax val="0"/>
  </c:chart>
  <c:externalData r:id="rId1">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bar3DChart>
        <c:barDir val="col"/>
        <c:grouping val="stacked"/>
        <c:varyColors val="0"/>
        <c:ser>
          <c:idx val="0"/>
          <c:order val="0"/>
          <c:spPr>
            <a:scene3d>
              <a:camera prst="orthographicFront"/>
              <a:lightRig rig="threePt" dir="t"/>
            </a:scene3d>
            <a:sp3d/>
          </c:spPr>
          <c:invertIfNegative val="0"/>
          <c:dPt>
            <c:idx val="0"/>
            <c:invertIfNegative val="0"/>
            <c:bubble3D val="0"/>
            <c:spPr>
              <a:gradFill flip="none" rotWithShape="1">
                <a:gsLst>
                  <a:gs pos="0">
                    <a:srgbClr val="00BC55">
                      <a:tint val="66000"/>
                      <a:satMod val="160000"/>
                    </a:srgbClr>
                  </a:gs>
                  <a:gs pos="50000">
                    <a:srgbClr val="00BC55">
                      <a:tint val="44500"/>
                      <a:satMod val="160000"/>
                    </a:srgbClr>
                  </a:gs>
                  <a:gs pos="100000">
                    <a:srgbClr val="00BC55">
                      <a:tint val="23500"/>
                      <a:satMod val="160000"/>
                    </a:srgbClr>
                  </a:gs>
                </a:gsLst>
                <a:lin ang="5400000" scaled="1"/>
                <a:tileRect/>
              </a:gradFill>
              <a:scene3d>
                <a:camera prst="orthographicFront"/>
                <a:lightRig rig="threePt" dir="t"/>
              </a:scene3d>
              <a:sp3d/>
            </c:spPr>
          </c:dPt>
          <c:dPt>
            <c:idx val="1"/>
            <c:invertIfNegative val="0"/>
            <c:bubble3D val="0"/>
            <c:spPr>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5400000" scaled="1"/>
                <a:tileRect/>
              </a:gradFill>
              <a:scene3d>
                <a:camera prst="orthographicFront"/>
                <a:lightRig rig="threePt" dir="t"/>
              </a:scene3d>
              <a:sp3d/>
            </c:spPr>
          </c:dPt>
          <c:dPt>
            <c:idx val="2"/>
            <c:invertIfNegative val="0"/>
            <c:bubble3D val="0"/>
            <c:spPr>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lin ang="5400000" scaled="1"/>
                <a:tileRect/>
              </a:gradFill>
              <a:scene3d>
                <a:camera prst="orthographicFront"/>
                <a:lightRig rig="threePt" dir="t"/>
              </a:scene3d>
              <a:sp3d/>
            </c:spPr>
          </c:dPt>
          <c:dPt>
            <c:idx val="3"/>
            <c:invertIfNegative val="0"/>
            <c:bubble3D val="0"/>
            <c:spPr>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lin ang="5400000" scaled="1"/>
                <a:tileRect/>
              </a:gradFill>
              <a:scene3d>
                <a:camera prst="orthographicFront"/>
                <a:lightRig rig="threePt" dir="t"/>
              </a:scene3d>
              <a:sp3d/>
            </c:spPr>
          </c:dPt>
          <c:dPt>
            <c:idx val="4"/>
            <c:invertIfNegative val="0"/>
            <c:bubble3D val="0"/>
            <c:spPr>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lin ang="5400000" scaled="1"/>
                <a:tileRect/>
              </a:gradFill>
              <a:scene3d>
                <a:camera prst="orthographicFront"/>
                <a:lightRig rig="threePt" dir="t"/>
              </a:scene3d>
              <a:sp3d/>
            </c:spPr>
          </c:dPt>
          <c:dLbls>
            <c:dLbl>
              <c:idx val="0"/>
              <c:layout>
                <c:manualLayout>
                  <c:x val="2.1871199895122755E-2"/>
                  <c:y val="-0.38937339362982726"/>
                </c:manualLayout>
              </c:layout>
              <c:tx>
                <c:rich>
                  <a:bodyPr/>
                  <a:lstStyle/>
                  <a:p>
                    <a:r>
                      <a:rPr lang="ru-RU" dirty="0" smtClean="0"/>
                      <a:t>11 041</a:t>
                    </a:r>
                    <a:endParaRPr lang="en-US" dirty="0"/>
                  </a:p>
                </c:rich>
              </c:tx>
              <c:showLegendKey val="0"/>
              <c:showVal val="1"/>
              <c:showCatName val="0"/>
              <c:showSerName val="0"/>
              <c:showPercent val="0"/>
              <c:showBubbleSize val="0"/>
              <c:extLst>
                <c:ext xmlns:c15="http://schemas.microsoft.com/office/drawing/2012/chart" uri="{CE6537A1-D6FC-4f65-9D91-7224C49458BB}"/>
              </c:extLst>
            </c:dLbl>
            <c:dLbl>
              <c:idx val="1"/>
              <c:layout>
                <c:manualLayout>
                  <c:x val="1.7922029193846598E-2"/>
                  <c:y val="-0.3947779549077659"/>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2.5705549216287503E-2"/>
                  <c:y val="-0.41332042814848552"/>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1.245201072693284E-2"/>
                  <c:y val="-0.38784917200767804"/>
                </c:manualLayout>
              </c:layout>
              <c:showLegendKey val="0"/>
              <c:showVal val="1"/>
              <c:showCatName val="0"/>
              <c:showSerName val="0"/>
              <c:showPercent val="0"/>
              <c:showBubbleSize val="0"/>
              <c:extLst>
                <c:ext xmlns:c15="http://schemas.microsoft.com/office/drawing/2012/chart" uri="{CE6537A1-D6FC-4f65-9D91-7224C49458BB}"/>
              </c:extLst>
            </c:dLbl>
            <c:dLbl>
              <c:idx val="4"/>
              <c:layout>
                <c:manualLayout>
                  <c:x val="2.5687465813182889E-2"/>
                  <c:y val="-0.33736148615674921"/>
                </c:manualLayout>
              </c:layout>
              <c:tx>
                <c:rich>
                  <a:bodyPr/>
                  <a:lstStyle/>
                  <a:p>
                    <a:r>
                      <a:rPr lang="en-US" dirty="0"/>
                      <a:t>9 </a:t>
                    </a:r>
                    <a:r>
                      <a:rPr lang="en-US" dirty="0" smtClean="0"/>
                      <a:t>0</a:t>
                    </a:r>
                    <a:r>
                      <a:rPr lang="ru-RU" dirty="0" smtClean="0"/>
                      <a:t>3</a:t>
                    </a:r>
                    <a:r>
                      <a:rPr lang="en-US" dirty="0" smtClean="0"/>
                      <a:t>7</a:t>
                    </a:r>
                    <a:endParaRPr lang="en-US" dirty="0"/>
                  </a:p>
                </c:rich>
              </c:tx>
              <c:showLegendKey val="0"/>
              <c:showVal val="1"/>
              <c:showCatName val="0"/>
              <c:showSerName val="0"/>
              <c:showPercent val="0"/>
              <c:showBubbleSize val="0"/>
            </c:dLbl>
            <c:spPr>
              <a:noFill/>
              <a:ln>
                <a:noFill/>
              </a:ln>
              <a:effectLst/>
            </c:spPr>
            <c:txPr>
              <a:bodyPr/>
              <a:lstStyle/>
              <a:p>
                <a:pPr>
                  <a:defRPr sz="1300" b="1">
                    <a:solidFill>
                      <a:schemeClr val="tx1"/>
                    </a:solidFill>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'Лист1 (2)'!$B$8:$B$12</c:f>
              <c:strCache>
                <c:ptCount val="5"/>
                <c:pt idx="0">
                  <c:v>2019 план</c:v>
                </c:pt>
                <c:pt idx="1">
                  <c:v>2019 факт</c:v>
                </c:pt>
                <c:pt idx="2">
                  <c:v>2020</c:v>
                </c:pt>
                <c:pt idx="3">
                  <c:v>2021</c:v>
                </c:pt>
                <c:pt idx="4">
                  <c:v>2022</c:v>
                </c:pt>
              </c:strCache>
            </c:strRef>
          </c:cat>
          <c:val>
            <c:numRef>
              <c:f>'Лист1 (2)'!$C$8:$C$12</c:f>
              <c:numCache>
                <c:formatCode>#,##0</c:formatCode>
                <c:ptCount val="5"/>
                <c:pt idx="0">
                  <c:v>11041</c:v>
                </c:pt>
                <c:pt idx="1">
                  <c:v>10592</c:v>
                </c:pt>
                <c:pt idx="2">
                  <c:v>11287</c:v>
                </c:pt>
                <c:pt idx="3">
                  <c:v>8845</c:v>
                </c:pt>
                <c:pt idx="4">
                  <c:v>9027</c:v>
                </c:pt>
              </c:numCache>
            </c:numRef>
          </c:val>
        </c:ser>
        <c:dLbls>
          <c:showLegendKey val="0"/>
          <c:showVal val="1"/>
          <c:showCatName val="0"/>
          <c:showSerName val="0"/>
          <c:showPercent val="0"/>
          <c:showBubbleSize val="0"/>
        </c:dLbls>
        <c:gapWidth val="150"/>
        <c:shape val="box"/>
        <c:axId val="213042688"/>
        <c:axId val="212241792"/>
        <c:axId val="0"/>
      </c:bar3DChart>
      <c:catAx>
        <c:axId val="213042688"/>
        <c:scaling>
          <c:orientation val="minMax"/>
        </c:scaling>
        <c:delete val="0"/>
        <c:axPos val="b"/>
        <c:numFmt formatCode="General" sourceLinked="0"/>
        <c:majorTickMark val="out"/>
        <c:minorTickMark val="none"/>
        <c:tickLblPos val="nextTo"/>
        <c:txPr>
          <a:bodyPr/>
          <a:lstStyle/>
          <a:p>
            <a:pPr>
              <a:defRPr sz="1300" b="1">
                <a:latin typeface="Times New Roman" panose="02020603050405020304" pitchFamily="18" charset="0"/>
                <a:cs typeface="Times New Roman" panose="02020603050405020304" pitchFamily="18" charset="0"/>
              </a:defRPr>
            </a:pPr>
            <a:endParaRPr lang="ru-RU"/>
          </a:p>
        </c:txPr>
        <c:crossAx val="212241792"/>
        <c:crosses val="autoZero"/>
        <c:auto val="1"/>
        <c:lblAlgn val="ctr"/>
        <c:lblOffset val="100"/>
        <c:noMultiLvlLbl val="0"/>
      </c:catAx>
      <c:valAx>
        <c:axId val="212241792"/>
        <c:scaling>
          <c:orientation val="minMax"/>
          <c:min val="0"/>
        </c:scaling>
        <c:delete val="0"/>
        <c:axPos val="l"/>
        <c:majorGridlines/>
        <c:numFmt formatCode="#,##0" sourceLinked="1"/>
        <c:majorTickMark val="out"/>
        <c:minorTickMark val="none"/>
        <c:tickLblPos val="nextTo"/>
        <c:txPr>
          <a:bodyPr/>
          <a:lstStyle/>
          <a:p>
            <a:pPr>
              <a:defRPr sz="1200">
                <a:latin typeface="Times New Roman" panose="02020603050405020304" pitchFamily="18" charset="0"/>
                <a:cs typeface="Times New Roman" panose="02020603050405020304" pitchFamily="18" charset="0"/>
              </a:defRPr>
            </a:pPr>
            <a:endParaRPr lang="ru-RU"/>
          </a:p>
        </c:txPr>
        <c:crossAx val="213042688"/>
        <c:crosses val="autoZero"/>
        <c:crossBetween val="between"/>
      </c:valAx>
    </c:plotArea>
    <c:plotVisOnly val="1"/>
    <c:dispBlanksAs val="gap"/>
    <c:showDLblsOverMax val="0"/>
  </c:chart>
  <c:externalData r:id="rId1">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bar3DChart>
        <c:barDir val="col"/>
        <c:grouping val="stacked"/>
        <c:varyColors val="0"/>
        <c:ser>
          <c:idx val="0"/>
          <c:order val="0"/>
          <c:spPr>
            <a:scene3d>
              <a:camera prst="orthographicFront"/>
              <a:lightRig rig="threePt" dir="t"/>
            </a:scene3d>
            <a:sp3d/>
          </c:spPr>
          <c:invertIfNegative val="0"/>
          <c:dPt>
            <c:idx val="0"/>
            <c:invertIfNegative val="0"/>
            <c:bubble3D val="0"/>
            <c:spPr>
              <a:gradFill flip="none" rotWithShape="1">
                <a:gsLst>
                  <a:gs pos="0">
                    <a:srgbClr val="00BC55">
                      <a:tint val="66000"/>
                      <a:satMod val="160000"/>
                    </a:srgbClr>
                  </a:gs>
                  <a:gs pos="50000">
                    <a:srgbClr val="00BC55">
                      <a:tint val="44500"/>
                      <a:satMod val="160000"/>
                    </a:srgbClr>
                  </a:gs>
                  <a:gs pos="100000">
                    <a:srgbClr val="00BC55">
                      <a:tint val="23500"/>
                      <a:satMod val="160000"/>
                    </a:srgbClr>
                  </a:gs>
                </a:gsLst>
                <a:lin ang="5400000" scaled="1"/>
                <a:tileRect/>
              </a:gradFill>
              <a:scene3d>
                <a:camera prst="orthographicFront"/>
                <a:lightRig rig="threePt" dir="t"/>
              </a:scene3d>
              <a:sp3d/>
            </c:spPr>
          </c:dPt>
          <c:dPt>
            <c:idx val="1"/>
            <c:invertIfNegative val="0"/>
            <c:bubble3D val="0"/>
            <c:spPr>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5400000" scaled="1"/>
                <a:tileRect/>
              </a:gradFill>
              <a:scene3d>
                <a:camera prst="orthographicFront"/>
                <a:lightRig rig="threePt" dir="t"/>
              </a:scene3d>
              <a:sp3d/>
            </c:spPr>
          </c:dPt>
          <c:dPt>
            <c:idx val="2"/>
            <c:invertIfNegative val="0"/>
            <c:bubble3D val="0"/>
            <c:spPr>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lin ang="5400000" scaled="1"/>
                <a:tileRect/>
              </a:gradFill>
              <a:scene3d>
                <a:camera prst="orthographicFront"/>
                <a:lightRig rig="threePt" dir="t"/>
              </a:scene3d>
              <a:sp3d/>
            </c:spPr>
          </c:dPt>
          <c:dPt>
            <c:idx val="3"/>
            <c:invertIfNegative val="0"/>
            <c:bubble3D val="0"/>
            <c:spPr>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lin ang="5400000" scaled="1"/>
                <a:tileRect/>
              </a:gradFill>
              <a:scene3d>
                <a:camera prst="orthographicFront"/>
                <a:lightRig rig="threePt" dir="t"/>
              </a:scene3d>
              <a:sp3d/>
            </c:spPr>
          </c:dPt>
          <c:dPt>
            <c:idx val="4"/>
            <c:invertIfNegative val="0"/>
            <c:bubble3D val="0"/>
            <c:spPr>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lin ang="5400000" scaled="1"/>
                <a:tileRect/>
              </a:gradFill>
              <a:scene3d>
                <a:camera prst="orthographicFront"/>
                <a:lightRig rig="threePt" dir="t"/>
              </a:scene3d>
              <a:sp3d/>
            </c:spPr>
          </c:dPt>
          <c:dLbls>
            <c:dLbl>
              <c:idx val="0"/>
              <c:layout>
                <c:manualLayout>
                  <c:x val="9.9220338740930222E-3"/>
                  <c:y val="-0.28260507211147945"/>
                </c:manualLayout>
              </c:layout>
              <c:tx>
                <c:rich>
                  <a:bodyPr/>
                  <a:lstStyle/>
                  <a:p>
                    <a:r>
                      <a:rPr lang="ru-RU" dirty="0" smtClean="0"/>
                      <a:t>6</a:t>
                    </a:r>
                    <a:r>
                      <a:rPr lang="ru-RU" baseline="0" dirty="0" smtClean="0"/>
                      <a:t> </a:t>
                    </a:r>
                    <a:r>
                      <a:rPr lang="en-US" baseline="0" dirty="0" smtClean="0"/>
                      <a:t>345</a:t>
                    </a:r>
                    <a:endParaRPr lang="en-US" dirty="0"/>
                  </a:p>
                </c:rich>
              </c:tx>
              <c:showLegendKey val="0"/>
              <c:showVal val="1"/>
              <c:showCatName val="0"/>
              <c:showSerName val="0"/>
              <c:showPercent val="0"/>
              <c:showBubbleSize val="0"/>
            </c:dLbl>
            <c:dLbl>
              <c:idx val="1"/>
              <c:layout>
                <c:manualLayout>
                  <c:x val="1.4682548995399112E-2"/>
                  <c:y val="-0.26822625871235067"/>
                </c:manualLayout>
              </c:layout>
              <c:tx>
                <c:rich>
                  <a:bodyPr/>
                  <a:lstStyle/>
                  <a:p>
                    <a:r>
                      <a:rPr lang="en-US" sz="1200" dirty="0" smtClean="0">
                        <a:latin typeface="Times New Roman" panose="02020603050405020304" pitchFamily="18" charset="0"/>
                        <a:cs typeface="Times New Roman" panose="02020603050405020304" pitchFamily="18" charset="0"/>
                      </a:rPr>
                      <a:t>6 </a:t>
                    </a:r>
                    <a:r>
                      <a:rPr lang="ru-RU" sz="1200" dirty="0" smtClean="0">
                        <a:latin typeface="Times New Roman" panose="02020603050405020304" pitchFamily="18" charset="0"/>
                        <a:cs typeface="Times New Roman" panose="02020603050405020304" pitchFamily="18" charset="0"/>
                      </a:rPr>
                      <a:t>256</a:t>
                    </a:r>
                    <a:endParaRPr lang="en-US" dirty="0"/>
                  </a:p>
                </c:rich>
              </c:tx>
              <c:showLegendKey val="0"/>
              <c:showVal val="1"/>
              <c:showCatName val="0"/>
              <c:showSerName val="0"/>
              <c:showPercent val="0"/>
              <c:showBubbleSize val="0"/>
              <c:extLst>
                <c:ext xmlns:c15="http://schemas.microsoft.com/office/drawing/2012/chart" uri="{CE6537A1-D6FC-4f65-9D91-7224C49458BB}"/>
              </c:extLst>
            </c:dLbl>
            <c:dLbl>
              <c:idx val="2"/>
              <c:layout>
                <c:manualLayout>
                  <c:x val="1.5164926773471662E-2"/>
                  <c:y val="-0.39768419514216058"/>
                </c:manualLayout>
              </c:layout>
              <c:tx>
                <c:rich>
                  <a:bodyPr/>
                  <a:lstStyle/>
                  <a:p>
                    <a:r>
                      <a:rPr lang="ru-RU" sz="1200" dirty="0" smtClean="0">
                        <a:latin typeface="Times New Roman" panose="02020603050405020304" pitchFamily="18" charset="0"/>
                        <a:cs typeface="Times New Roman" panose="02020603050405020304" pitchFamily="18" charset="0"/>
                      </a:rPr>
                      <a:t>9 648</a:t>
                    </a:r>
                    <a:endParaRPr lang="en-US" dirty="0"/>
                  </a:p>
                </c:rich>
              </c:tx>
              <c:showLegendKey val="0"/>
              <c:showVal val="1"/>
              <c:showCatName val="0"/>
              <c:showSerName val="0"/>
              <c:showPercent val="0"/>
              <c:showBubbleSize val="0"/>
              <c:extLst>
                <c:ext xmlns:c15="http://schemas.microsoft.com/office/drawing/2012/chart" uri="{CE6537A1-D6FC-4f65-9D91-7224C49458BB}"/>
              </c:extLst>
            </c:dLbl>
            <c:dLbl>
              <c:idx val="3"/>
              <c:layout>
                <c:manualLayout>
                  <c:x val="1.7297745706557174E-2"/>
                  <c:y val="-0.38166391780843428"/>
                </c:manualLayout>
              </c:layout>
              <c:tx>
                <c:rich>
                  <a:bodyPr/>
                  <a:lstStyle/>
                  <a:p>
                    <a:r>
                      <a:rPr lang="ru-RU" sz="1200" dirty="0" smtClean="0">
                        <a:latin typeface="Times New Roman" panose="02020603050405020304" pitchFamily="18" charset="0"/>
                        <a:cs typeface="Times New Roman" panose="02020603050405020304" pitchFamily="18" charset="0"/>
                      </a:rPr>
                      <a:t>9 104</a:t>
                    </a:r>
                    <a:endParaRPr lang="en-US" dirty="0"/>
                  </a:p>
                </c:rich>
              </c:tx>
              <c:showLegendKey val="0"/>
              <c:showVal val="1"/>
              <c:showCatName val="0"/>
              <c:showSerName val="0"/>
              <c:showPercent val="0"/>
              <c:showBubbleSize val="0"/>
              <c:extLst>
                <c:ext xmlns:c15="http://schemas.microsoft.com/office/drawing/2012/chart" uri="{CE6537A1-D6FC-4f65-9D91-7224C49458BB}"/>
              </c:extLst>
            </c:dLbl>
            <c:dLbl>
              <c:idx val="4"/>
              <c:layout>
                <c:manualLayout>
                  <c:x val="2.3893643225130379E-2"/>
                  <c:y val="-0.38238621025353309"/>
                </c:manualLayout>
              </c:layout>
              <c:tx>
                <c:rich>
                  <a:bodyPr/>
                  <a:lstStyle/>
                  <a:p>
                    <a:r>
                      <a:rPr lang="ru-RU" sz="1200" dirty="0" smtClean="0">
                        <a:latin typeface="Times New Roman" panose="02020603050405020304" pitchFamily="18" charset="0"/>
                        <a:cs typeface="Times New Roman" panose="02020603050405020304" pitchFamily="18" charset="0"/>
                      </a:rPr>
                      <a:t>9 275</a:t>
                    </a:r>
                    <a:endParaRPr lang="en-US" dirty="0"/>
                  </a:p>
                </c:rich>
              </c:tx>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sz="1200" b="1">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'Лист1 (2)'!$B$8:$B$12</c:f>
              <c:strCache>
                <c:ptCount val="5"/>
                <c:pt idx="0">
                  <c:v>2019 план</c:v>
                </c:pt>
                <c:pt idx="1">
                  <c:v>2019 факт</c:v>
                </c:pt>
                <c:pt idx="2">
                  <c:v>2020</c:v>
                </c:pt>
                <c:pt idx="3">
                  <c:v>2021</c:v>
                </c:pt>
                <c:pt idx="4">
                  <c:v>2022</c:v>
                </c:pt>
              </c:strCache>
            </c:strRef>
          </c:cat>
          <c:val>
            <c:numRef>
              <c:f>'Лист1 (2)'!$C$8:$C$12</c:f>
              <c:numCache>
                <c:formatCode>#,##0</c:formatCode>
                <c:ptCount val="5"/>
                <c:pt idx="0">
                  <c:v>6345</c:v>
                </c:pt>
                <c:pt idx="1">
                  <c:v>6255.9</c:v>
                </c:pt>
                <c:pt idx="2">
                  <c:v>9648</c:v>
                </c:pt>
                <c:pt idx="3">
                  <c:v>9103.5</c:v>
                </c:pt>
                <c:pt idx="4">
                  <c:v>9274.6</c:v>
                </c:pt>
              </c:numCache>
            </c:numRef>
          </c:val>
        </c:ser>
        <c:dLbls>
          <c:showLegendKey val="0"/>
          <c:showVal val="1"/>
          <c:showCatName val="0"/>
          <c:showSerName val="0"/>
          <c:showPercent val="0"/>
          <c:showBubbleSize val="0"/>
        </c:dLbls>
        <c:gapWidth val="150"/>
        <c:gapDepth val="374"/>
        <c:shape val="box"/>
        <c:axId val="214091264"/>
        <c:axId val="212244672"/>
        <c:axId val="0"/>
      </c:bar3DChart>
      <c:catAx>
        <c:axId val="214091264"/>
        <c:scaling>
          <c:orientation val="minMax"/>
        </c:scaling>
        <c:delete val="0"/>
        <c:axPos val="b"/>
        <c:numFmt formatCode="General" sourceLinked="0"/>
        <c:majorTickMark val="out"/>
        <c:minorTickMark val="none"/>
        <c:tickLblPos val="nextTo"/>
        <c:txPr>
          <a:bodyPr/>
          <a:lstStyle/>
          <a:p>
            <a:pPr>
              <a:defRPr sz="1300" b="1">
                <a:latin typeface="Times New Roman" panose="02020603050405020304" pitchFamily="18" charset="0"/>
                <a:cs typeface="Times New Roman" panose="02020603050405020304" pitchFamily="18" charset="0"/>
              </a:defRPr>
            </a:pPr>
            <a:endParaRPr lang="ru-RU"/>
          </a:p>
        </c:txPr>
        <c:crossAx val="212244672"/>
        <c:crosses val="autoZero"/>
        <c:auto val="1"/>
        <c:lblAlgn val="ctr"/>
        <c:lblOffset val="100"/>
        <c:noMultiLvlLbl val="0"/>
      </c:catAx>
      <c:valAx>
        <c:axId val="212244672"/>
        <c:scaling>
          <c:orientation val="minMax"/>
          <c:min val="0"/>
        </c:scaling>
        <c:delete val="0"/>
        <c:axPos val="l"/>
        <c:majorGridlines/>
        <c:numFmt formatCode="#,##0" sourceLinked="1"/>
        <c:majorTickMark val="out"/>
        <c:minorTickMark val="none"/>
        <c:tickLblPos val="nextTo"/>
        <c:txPr>
          <a:bodyPr/>
          <a:lstStyle/>
          <a:p>
            <a:pPr>
              <a:defRPr sz="1200">
                <a:latin typeface="Times New Roman" panose="02020603050405020304" pitchFamily="18" charset="0"/>
                <a:cs typeface="Times New Roman" panose="02020603050405020304" pitchFamily="18" charset="0"/>
              </a:defRPr>
            </a:pPr>
            <a:endParaRPr lang="ru-RU"/>
          </a:p>
        </c:txPr>
        <c:crossAx val="214091264"/>
        <c:crosses val="autoZero"/>
        <c:crossBetween val="between"/>
      </c:valAx>
    </c:plotArea>
    <c:plotVisOnly val="1"/>
    <c:dispBlanksAs val="gap"/>
    <c:showDLblsOverMax val="0"/>
  </c:chart>
  <c:externalData r:id="rId1">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bar3DChart>
        <c:barDir val="col"/>
        <c:grouping val="stacked"/>
        <c:varyColors val="0"/>
        <c:ser>
          <c:idx val="0"/>
          <c:order val="0"/>
          <c:spPr>
            <a:scene3d>
              <a:camera prst="orthographicFront"/>
              <a:lightRig rig="threePt" dir="t"/>
            </a:scene3d>
            <a:sp3d/>
          </c:spPr>
          <c:invertIfNegative val="0"/>
          <c:dPt>
            <c:idx val="0"/>
            <c:invertIfNegative val="0"/>
            <c:bubble3D val="0"/>
            <c:spPr>
              <a:gradFill flip="none" rotWithShape="1">
                <a:gsLst>
                  <a:gs pos="0">
                    <a:srgbClr val="00BC55">
                      <a:tint val="66000"/>
                      <a:satMod val="160000"/>
                    </a:srgbClr>
                  </a:gs>
                  <a:gs pos="50000">
                    <a:srgbClr val="00BC55">
                      <a:tint val="44500"/>
                      <a:satMod val="160000"/>
                    </a:srgbClr>
                  </a:gs>
                  <a:gs pos="100000">
                    <a:srgbClr val="00BC55">
                      <a:tint val="23500"/>
                      <a:satMod val="160000"/>
                    </a:srgbClr>
                  </a:gs>
                </a:gsLst>
                <a:lin ang="5400000" scaled="1"/>
                <a:tileRect/>
              </a:gradFill>
              <a:scene3d>
                <a:camera prst="orthographicFront"/>
                <a:lightRig rig="threePt" dir="t"/>
              </a:scene3d>
              <a:sp3d/>
            </c:spPr>
          </c:dPt>
          <c:dPt>
            <c:idx val="1"/>
            <c:invertIfNegative val="0"/>
            <c:bubble3D val="0"/>
            <c:spPr>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5400000" scaled="1"/>
                <a:tileRect/>
              </a:gradFill>
              <a:scene3d>
                <a:camera prst="orthographicFront"/>
                <a:lightRig rig="threePt" dir="t"/>
              </a:scene3d>
              <a:sp3d/>
            </c:spPr>
          </c:dPt>
          <c:dPt>
            <c:idx val="2"/>
            <c:invertIfNegative val="0"/>
            <c:bubble3D val="0"/>
            <c:spPr>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lin ang="5400000" scaled="1"/>
                <a:tileRect/>
              </a:gradFill>
              <a:scene3d>
                <a:camera prst="orthographicFront"/>
                <a:lightRig rig="threePt" dir="t"/>
              </a:scene3d>
              <a:sp3d/>
            </c:spPr>
          </c:dPt>
          <c:dPt>
            <c:idx val="3"/>
            <c:invertIfNegative val="0"/>
            <c:bubble3D val="0"/>
            <c:spPr>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lin ang="5400000" scaled="1"/>
                <a:tileRect/>
              </a:gradFill>
              <a:scene3d>
                <a:camera prst="orthographicFront"/>
                <a:lightRig rig="threePt" dir="t"/>
              </a:scene3d>
              <a:sp3d/>
            </c:spPr>
          </c:dPt>
          <c:dPt>
            <c:idx val="4"/>
            <c:invertIfNegative val="0"/>
            <c:bubble3D val="0"/>
            <c:spPr>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lin ang="5400000" scaled="1"/>
                <a:tileRect/>
              </a:gradFill>
              <a:scene3d>
                <a:camera prst="orthographicFront"/>
                <a:lightRig rig="threePt" dir="t"/>
              </a:scene3d>
              <a:sp3d/>
            </c:spPr>
          </c:dPt>
          <c:dLbls>
            <c:dLbl>
              <c:idx val="0"/>
              <c:layout>
                <c:manualLayout>
                  <c:x val="1.2950254671328843E-2"/>
                  <c:y val="-0.40345896297982209"/>
                </c:manualLayout>
              </c:layout>
              <c:tx>
                <c:rich>
                  <a:bodyPr/>
                  <a:lstStyle/>
                  <a:p>
                    <a:r>
                      <a:rPr lang="ru-RU" dirty="0" smtClean="0"/>
                      <a:t>692</a:t>
                    </a:r>
                    <a:endParaRPr lang="en-US" dirty="0"/>
                  </a:p>
                </c:rich>
              </c:tx>
              <c:showLegendKey val="0"/>
              <c:showVal val="1"/>
              <c:showCatName val="0"/>
              <c:showSerName val="0"/>
              <c:showPercent val="0"/>
              <c:showBubbleSize val="0"/>
              <c:extLst>
                <c:ext xmlns:c15="http://schemas.microsoft.com/office/drawing/2012/chart" uri="{CE6537A1-D6FC-4f65-9D91-7224C49458BB}"/>
              </c:extLst>
            </c:dLbl>
            <c:dLbl>
              <c:idx val="1"/>
              <c:layout>
                <c:manualLayout>
                  <c:x val="1.8200671984148719E-2"/>
                  <c:y val="-0.32248185154562858"/>
                </c:manualLayout>
              </c:layout>
              <c:tx>
                <c:rich>
                  <a:bodyPr/>
                  <a:lstStyle/>
                  <a:p>
                    <a:r>
                      <a:rPr lang="en-US" dirty="0" smtClean="0"/>
                      <a:t>6</a:t>
                    </a:r>
                    <a:r>
                      <a:rPr lang="ru-RU" dirty="0" smtClean="0"/>
                      <a:t>73</a:t>
                    </a:r>
                    <a:endParaRPr lang="en-US" dirty="0"/>
                  </a:p>
                </c:rich>
              </c:tx>
              <c:showLegendKey val="0"/>
              <c:showVal val="1"/>
              <c:showCatName val="0"/>
              <c:showSerName val="0"/>
              <c:showPercent val="0"/>
              <c:showBubbleSize val="0"/>
              <c:extLst>
                <c:ext xmlns:c15="http://schemas.microsoft.com/office/drawing/2012/chart" uri="{CE6537A1-D6FC-4f65-9D91-7224C49458BB}"/>
              </c:extLst>
            </c:dLbl>
            <c:dLbl>
              <c:idx val="2"/>
              <c:layout>
                <c:manualLayout>
                  <c:x val="2.3288857941384352E-2"/>
                  <c:y val="-0.19827899477902894"/>
                </c:manualLayout>
              </c:layout>
              <c:tx>
                <c:rich>
                  <a:bodyPr/>
                  <a:lstStyle/>
                  <a:p>
                    <a:r>
                      <a:rPr lang="en-US" dirty="0" smtClean="0"/>
                      <a:t>63</a:t>
                    </a:r>
                    <a:r>
                      <a:rPr lang="ru-RU" dirty="0" smtClean="0"/>
                      <a:t>6</a:t>
                    </a:r>
                    <a:endParaRPr lang="en-US" dirty="0"/>
                  </a:p>
                </c:rich>
              </c:tx>
              <c:showLegendKey val="0"/>
              <c:showVal val="1"/>
              <c:showCatName val="0"/>
              <c:showSerName val="0"/>
              <c:showPercent val="0"/>
              <c:showBubbleSize val="0"/>
              <c:extLst>
                <c:ext xmlns:c15="http://schemas.microsoft.com/office/drawing/2012/chart" uri="{CE6537A1-D6FC-4f65-9D91-7224C49458BB}"/>
              </c:extLst>
            </c:dLbl>
            <c:dLbl>
              <c:idx val="3"/>
              <c:layout>
                <c:manualLayout>
                  <c:x val="2.6324543826846281E-2"/>
                  <c:y val="-0.17111797881167395"/>
                </c:manualLayout>
              </c:layout>
              <c:tx>
                <c:rich>
                  <a:bodyPr/>
                  <a:lstStyle/>
                  <a:p>
                    <a:r>
                      <a:rPr lang="en-US" dirty="0" smtClean="0"/>
                      <a:t>631</a:t>
                    </a:r>
                    <a:endParaRPr lang="en-US" dirty="0"/>
                  </a:p>
                </c:rich>
              </c:tx>
              <c:showLegendKey val="0"/>
              <c:showVal val="1"/>
              <c:showCatName val="0"/>
              <c:showSerName val="0"/>
              <c:showPercent val="0"/>
              <c:showBubbleSize val="0"/>
              <c:extLst>
                <c:ext xmlns:c15="http://schemas.microsoft.com/office/drawing/2012/chart" uri="{CE6537A1-D6FC-4f65-9D91-7224C49458BB}"/>
              </c:extLst>
            </c:dLbl>
            <c:dLbl>
              <c:idx val="4"/>
              <c:layout>
                <c:manualLayout>
                  <c:x val="1.9701312023302983E-2"/>
                  <c:y val="-0.18551854381805763"/>
                </c:manualLayout>
              </c:layout>
              <c:tx>
                <c:rich>
                  <a:bodyPr/>
                  <a:lstStyle/>
                  <a:p>
                    <a:r>
                      <a:rPr lang="en-US" dirty="0" smtClean="0"/>
                      <a:t>63</a:t>
                    </a:r>
                    <a:r>
                      <a:rPr lang="ru-RU" dirty="0" smtClean="0"/>
                      <a:t>4</a:t>
                    </a:r>
                    <a:endParaRPr lang="en-US" dirty="0"/>
                  </a:p>
                </c:rich>
              </c:tx>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sz="1300" b="1">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'Лист1 (2)'!$B$8:$B$12</c:f>
              <c:strCache>
                <c:ptCount val="5"/>
                <c:pt idx="0">
                  <c:v>2019 план</c:v>
                </c:pt>
                <c:pt idx="1">
                  <c:v>2019 факт</c:v>
                </c:pt>
                <c:pt idx="2">
                  <c:v>2020</c:v>
                </c:pt>
                <c:pt idx="3">
                  <c:v>2021</c:v>
                </c:pt>
                <c:pt idx="4">
                  <c:v>2022</c:v>
                </c:pt>
              </c:strCache>
            </c:strRef>
          </c:cat>
          <c:val>
            <c:numRef>
              <c:f>'Лист1 (2)'!$C$8:$C$12</c:f>
              <c:numCache>
                <c:formatCode>#,##0</c:formatCode>
                <c:ptCount val="5"/>
                <c:pt idx="0">
                  <c:v>692</c:v>
                </c:pt>
                <c:pt idx="1">
                  <c:v>673.3</c:v>
                </c:pt>
                <c:pt idx="2">
                  <c:v>636.29999999999995</c:v>
                </c:pt>
                <c:pt idx="3">
                  <c:v>630.79999999999995</c:v>
                </c:pt>
                <c:pt idx="4">
                  <c:v>634.1</c:v>
                </c:pt>
              </c:numCache>
            </c:numRef>
          </c:val>
        </c:ser>
        <c:dLbls>
          <c:showLegendKey val="0"/>
          <c:showVal val="1"/>
          <c:showCatName val="0"/>
          <c:showSerName val="0"/>
          <c:showPercent val="0"/>
          <c:showBubbleSize val="0"/>
        </c:dLbls>
        <c:gapWidth val="150"/>
        <c:shape val="box"/>
        <c:axId val="202224128"/>
        <c:axId val="211772544"/>
        <c:axId val="0"/>
      </c:bar3DChart>
      <c:catAx>
        <c:axId val="202224128"/>
        <c:scaling>
          <c:orientation val="minMax"/>
        </c:scaling>
        <c:delete val="0"/>
        <c:axPos val="b"/>
        <c:numFmt formatCode="General" sourceLinked="0"/>
        <c:majorTickMark val="out"/>
        <c:minorTickMark val="none"/>
        <c:tickLblPos val="nextTo"/>
        <c:txPr>
          <a:bodyPr/>
          <a:lstStyle/>
          <a:p>
            <a:pPr>
              <a:defRPr sz="1300" b="1">
                <a:latin typeface="Times New Roman" panose="02020603050405020304" pitchFamily="18" charset="0"/>
                <a:cs typeface="Times New Roman" panose="02020603050405020304" pitchFamily="18" charset="0"/>
              </a:defRPr>
            </a:pPr>
            <a:endParaRPr lang="ru-RU"/>
          </a:p>
        </c:txPr>
        <c:crossAx val="211772544"/>
        <c:crosses val="autoZero"/>
        <c:auto val="1"/>
        <c:lblAlgn val="ctr"/>
        <c:lblOffset val="100"/>
        <c:noMultiLvlLbl val="0"/>
      </c:catAx>
      <c:valAx>
        <c:axId val="211772544"/>
        <c:scaling>
          <c:orientation val="minMax"/>
        </c:scaling>
        <c:delete val="0"/>
        <c:axPos val="l"/>
        <c:majorGridlines/>
        <c:numFmt formatCode="#,##0" sourceLinked="1"/>
        <c:majorTickMark val="out"/>
        <c:minorTickMark val="none"/>
        <c:tickLblPos val="nextTo"/>
        <c:txPr>
          <a:bodyPr/>
          <a:lstStyle/>
          <a:p>
            <a:pPr>
              <a:defRPr sz="1200">
                <a:latin typeface="Times New Roman" panose="02020603050405020304" pitchFamily="18" charset="0"/>
                <a:cs typeface="Times New Roman" panose="02020603050405020304" pitchFamily="18" charset="0"/>
              </a:defRPr>
            </a:pPr>
            <a:endParaRPr lang="ru-RU"/>
          </a:p>
        </c:txPr>
        <c:crossAx val="202224128"/>
        <c:crosses val="autoZero"/>
        <c:crossBetween val="between"/>
      </c:valAx>
    </c:plotArea>
    <c:plotVisOnly val="1"/>
    <c:dispBlanksAs val="gap"/>
    <c:showDLblsOverMax val="0"/>
  </c:chart>
  <c:externalData r:id="rId1">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bar3DChart>
        <c:barDir val="col"/>
        <c:grouping val="stacked"/>
        <c:varyColors val="0"/>
        <c:ser>
          <c:idx val="0"/>
          <c:order val="0"/>
          <c:spPr>
            <a:scene3d>
              <a:camera prst="orthographicFront"/>
              <a:lightRig rig="threePt" dir="t"/>
            </a:scene3d>
            <a:sp3d/>
          </c:spPr>
          <c:invertIfNegative val="0"/>
          <c:dPt>
            <c:idx val="0"/>
            <c:invertIfNegative val="0"/>
            <c:bubble3D val="0"/>
            <c:spPr>
              <a:gradFill flip="none" rotWithShape="1">
                <a:gsLst>
                  <a:gs pos="0">
                    <a:srgbClr val="00BC55">
                      <a:tint val="66000"/>
                      <a:satMod val="160000"/>
                    </a:srgbClr>
                  </a:gs>
                  <a:gs pos="50000">
                    <a:srgbClr val="00BC55">
                      <a:tint val="44500"/>
                      <a:satMod val="160000"/>
                    </a:srgbClr>
                  </a:gs>
                  <a:gs pos="100000">
                    <a:srgbClr val="00BC55">
                      <a:tint val="23500"/>
                      <a:satMod val="160000"/>
                    </a:srgbClr>
                  </a:gs>
                </a:gsLst>
                <a:lin ang="5400000" scaled="1"/>
                <a:tileRect/>
              </a:gradFill>
              <a:scene3d>
                <a:camera prst="orthographicFront"/>
                <a:lightRig rig="threePt" dir="t"/>
              </a:scene3d>
              <a:sp3d/>
            </c:spPr>
          </c:dPt>
          <c:dPt>
            <c:idx val="1"/>
            <c:invertIfNegative val="0"/>
            <c:bubble3D val="0"/>
            <c:spPr>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5400000" scaled="1"/>
                <a:tileRect/>
              </a:gradFill>
              <a:scene3d>
                <a:camera prst="orthographicFront"/>
                <a:lightRig rig="threePt" dir="t"/>
              </a:scene3d>
              <a:sp3d/>
            </c:spPr>
          </c:dPt>
          <c:dPt>
            <c:idx val="2"/>
            <c:invertIfNegative val="0"/>
            <c:bubble3D val="0"/>
            <c:spPr>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lin ang="5400000" scaled="1"/>
                <a:tileRect/>
              </a:gradFill>
              <a:scene3d>
                <a:camera prst="orthographicFront"/>
                <a:lightRig rig="threePt" dir="t"/>
              </a:scene3d>
              <a:sp3d/>
            </c:spPr>
          </c:dPt>
          <c:dPt>
            <c:idx val="3"/>
            <c:invertIfNegative val="0"/>
            <c:bubble3D val="0"/>
            <c:spPr>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lin ang="5400000" scaled="1"/>
                <a:tileRect/>
              </a:gradFill>
              <a:scene3d>
                <a:camera prst="orthographicFront"/>
                <a:lightRig rig="threePt" dir="t"/>
              </a:scene3d>
              <a:sp3d/>
            </c:spPr>
          </c:dPt>
          <c:dPt>
            <c:idx val="4"/>
            <c:invertIfNegative val="0"/>
            <c:bubble3D val="0"/>
            <c:spPr>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lin ang="5400000" scaled="1"/>
                <a:tileRect/>
              </a:gradFill>
              <a:scene3d>
                <a:camera prst="orthographicFront"/>
                <a:lightRig rig="threePt" dir="t"/>
              </a:scene3d>
              <a:sp3d/>
            </c:spPr>
          </c:dPt>
          <c:dLbls>
            <c:dLbl>
              <c:idx val="0"/>
              <c:layout>
                <c:manualLayout>
                  <c:x val="1.3786310237355756E-2"/>
                  <c:y val="-0.3728459325619165"/>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1.0076462007450989E-2"/>
                  <c:y val="-0.34519601782867554"/>
                </c:manualLayout>
              </c:layout>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9.9345835114536506E-3"/>
                  <c:y val="-0.39266161303965902"/>
                </c:manualLayout>
              </c:layout>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1.5307021770627156E-2"/>
                  <c:y val="-0.28868497250870284"/>
                </c:manualLayout>
              </c:layout>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1.5307021770627156E-2"/>
                  <c:y val="-0.24232944008849261"/>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a:lstStyle/>
              <a:p>
                <a:pPr>
                  <a:defRPr sz="1300" b="1">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'Лист1 (2)'!$B$8:$B$12</c:f>
              <c:strCache>
                <c:ptCount val="5"/>
                <c:pt idx="0">
                  <c:v>2019 план</c:v>
                </c:pt>
                <c:pt idx="1">
                  <c:v>2019 факт</c:v>
                </c:pt>
                <c:pt idx="2">
                  <c:v>2020</c:v>
                </c:pt>
                <c:pt idx="3">
                  <c:v>2021</c:v>
                </c:pt>
                <c:pt idx="4">
                  <c:v>2022</c:v>
                </c:pt>
              </c:strCache>
            </c:strRef>
          </c:cat>
          <c:val>
            <c:numRef>
              <c:f>'Лист1 (2)'!$C$8:$C$12</c:f>
              <c:numCache>
                <c:formatCode>#,##0</c:formatCode>
                <c:ptCount val="5"/>
                <c:pt idx="0">
                  <c:v>2555</c:v>
                </c:pt>
                <c:pt idx="1">
                  <c:v>2390</c:v>
                </c:pt>
                <c:pt idx="2">
                  <c:v>2973</c:v>
                </c:pt>
                <c:pt idx="3">
                  <c:v>1933</c:v>
                </c:pt>
                <c:pt idx="4">
                  <c:v>1533</c:v>
                </c:pt>
              </c:numCache>
            </c:numRef>
          </c:val>
        </c:ser>
        <c:dLbls>
          <c:showLegendKey val="0"/>
          <c:showVal val="1"/>
          <c:showCatName val="0"/>
          <c:showSerName val="0"/>
          <c:showPercent val="0"/>
          <c:showBubbleSize val="0"/>
        </c:dLbls>
        <c:gapWidth val="150"/>
        <c:shape val="box"/>
        <c:axId val="216329728"/>
        <c:axId val="211777152"/>
        <c:axId val="0"/>
      </c:bar3DChart>
      <c:catAx>
        <c:axId val="216329728"/>
        <c:scaling>
          <c:orientation val="minMax"/>
        </c:scaling>
        <c:delete val="0"/>
        <c:axPos val="b"/>
        <c:numFmt formatCode="General" sourceLinked="0"/>
        <c:majorTickMark val="out"/>
        <c:minorTickMark val="none"/>
        <c:tickLblPos val="nextTo"/>
        <c:txPr>
          <a:bodyPr/>
          <a:lstStyle/>
          <a:p>
            <a:pPr>
              <a:defRPr sz="1300" b="1">
                <a:latin typeface="Times New Roman" panose="02020603050405020304" pitchFamily="18" charset="0"/>
                <a:cs typeface="Times New Roman" panose="02020603050405020304" pitchFamily="18" charset="0"/>
              </a:defRPr>
            </a:pPr>
            <a:endParaRPr lang="ru-RU"/>
          </a:p>
        </c:txPr>
        <c:crossAx val="211777152"/>
        <c:crosses val="autoZero"/>
        <c:auto val="1"/>
        <c:lblAlgn val="ctr"/>
        <c:lblOffset val="100"/>
        <c:noMultiLvlLbl val="0"/>
      </c:catAx>
      <c:valAx>
        <c:axId val="211777152"/>
        <c:scaling>
          <c:orientation val="minMax"/>
        </c:scaling>
        <c:delete val="0"/>
        <c:axPos val="l"/>
        <c:majorGridlines/>
        <c:numFmt formatCode="#,##0" sourceLinked="1"/>
        <c:majorTickMark val="out"/>
        <c:minorTickMark val="none"/>
        <c:tickLblPos val="nextTo"/>
        <c:txPr>
          <a:bodyPr/>
          <a:lstStyle/>
          <a:p>
            <a:pPr>
              <a:defRPr sz="1200">
                <a:latin typeface="Times New Roman" panose="02020603050405020304" pitchFamily="18" charset="0"/>
                <a:cs typeface="Times New Roman" panose="02020603050405020304" pitchFamily="18" charset="0"/>
              </a:defRPr>
            </a:pPr>
            <a:endParaRPr lang="ru-RU"/>
          </a:p>
        </c:txPr>
        <c:crossAx val="216329728"/>
        <c:crosses val="autoZero"/>
        <c:crossBetween val="between"/>
      </c:valAx>
    </c:plotArea>
    <c:plotVisOnly val="1"/>
    <c:dispBlanksAs val="gap"/>
    <c:showDLblsOverMax val="0"/>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6846584094993675"/>
          <c:y val="3.8602954383300532E-2"/>
          <c:w val="0.73528853415260853"/>
          <c:h val="0.92279409123339895"/>
        </c:manualLayout>
      </c:layout>
      <c:barChart>
        <c:barDir val="bar"/>
        <c:grouping val="clustered"/>
        <c:varyColors val="0"/>
        <c:ser>
          <c:idx val="0"/>
          <c:order val="0"/>
          <c:spPr>
            <a:gradFill flip="none" rotWithShape="1">
              <a:gsLst>
                <a:gs pos="0">
                  <a:srgbClr val="7030A0">
                    <a:shade val="30000"/>
                    <a:satMod val="115000"/>
                  </a:srgbClr>
                </a:gs>
                <a:gs pos="50000">
                  <a:srgbClr val="7030A0">
                    <a:shade val="67500"/>
                    <a:satMod val="115000"/>
                  </a:srgbClr>
                </a:gs>
                <a:gs pos="100000">
                  <a:srgbClr val="7030A0">
                    <a:shade val="100000"/>
                    <a:satMod val="115000"/>
                  </a:srgbClr>
                </a:gs>
              </a:gsLst>
              <a:lin ang="5400000" scaled="1"/>
              <a:tileRect/>
            </a:gradFill>
          </c:spPr>
          <c:invertIfNegative val="0"/>
          <c:dLbls>
            <c:spPr>
              <a:noFill/>
              <a:ln>
                <a:noFill/>
              </a:ln>
              <a:effectLst/>
            </c:spPr>
            <c:txPr>
              <a:bodyPr/>
              <a:lstStyle/>
              <a:p>
                <a:pPr>
                  <a:defRPr sz="1100" b="1">
                    <a:latin typeface="Times New Roman" panose="02020603050405020304" pitchFamily="18" charset="0"/>
                    <a:cs typeface="Times New Roman" panose="02020603050405020304" pitchFamily="18" charset="0"/>
                  </a:defRPr>
                </a:pPr>
                <a:endParaRPr lang="ru-RU"/>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numRef>
              <c:f>Лист1!$A$6:$A$14</c:f>
              <c:numCache>
                <c:formatCode>General</c:formatCode>
                <c:ptCount val="9"/>
                <c:pt idx="0">
                  <c:v>2022</c:v>
                </c:pt>
                <c:pt idx="1">
                  <c:v>2021</c:v>
                </c:pt>
                <c:pt idx="2">
                  <c:v>2020</c:v>
                </c:pt>
                <c:pt idx="3">
                  <c:v>2019</c:v>
                </c:pt>
                <c:pt idx="4">
                  <c:v>2018</c:v>
                </c:pt>
                <c:pt idx="5">
                  <c:v>2017</c:v>
                </c:pt>
                <c:pt idx="6">
                  <c:v>2016</c:v>
                </c:pt>
                <c:pt idx="7">
                  <c:v>2015</c:v>
                </c:pt>
                <c:pt idx="8">
                  <c:v>2014</c:v>
                </c:pt>
              </c:numCache>
            </c:numRef>
          </c:cat>
          <c:val>
            <c:numRef>
              <c:f>Лист1!$B$6:$B$14</c:f>
              <c:numCache>
                <c:formatCode>#,##0</c:formatCode>
                <c:ptCount val="9"/>
                <c:pt idx="0">
                  <c:v>57416</c:v>
                </c:pt>
                <c:pt idx="1">
                  <c:v>54677.7</c:v>
                </c:pt>
                <c:pt idx="2">
                  <c:v>62945.7</c:v>
                </c:pt>
                <c:pt idx="3">
                  <c:v>55183.1</c:v>
                </c:pt>
                <c:pt idx="4">
                  <c:v>48424</c:v>
                </c:pt>
                <c:pt idx="5">
                  <c:v>43867</c:v>
                </c:pt>
                <c:pt idx="6">
                  <c:v>39655</c:v>
                </c:pt>
                <c:pt idx="7">
                  <c:v>40008</c:v>
                </c:pt>
                <c:pt idx="8">
                  <c:v>40196</c:v>
                </c:pt>
              </c:numCache>
            </c:numRef>
          </c:val>
        </c:ser>
        <c:dLbls>
          <c:showLegendKey val="0"/>
          <c:showVal val="0"/>
          <c:showCatName val="0"/>
          <c:showSerName val="0"/>
          <c:showPercent val="0"/>
          <c:showBubbleSize val="0"/>
        </c:dLbls>
        <c:gapWidth val="150"/>
        <c:axId val="183503360"/>
        <c:axId val="60070656"/>
      </c:barChart>
      <c:catAx>
        <c:axId val="183503360"/>
        <c:scaling>
          <c:orientation val="minMax"/>
        </c:scaling>
        <c:delete val="0"/>
        <c:axPos val="l"/>
        <c:numFmt formatCode="General" sourceLinked="1"/>
        <c:majorTickMark val="out"/>
        <c:minorTickMark val="none"/>
        <c:tickLblPos val="nextTo"/>
        <c:txPr>
          <a:bodyPr/>
          <a:lstStyle/>
          <a:p>
            <a:pPr>
              <a:defRPr>
                <a:latin typeface="Times New Roman" panose="02020603050405020304" pitchFamily="18" charset="0"/>
                <a:cs typeface="Times New Roman" panose="02020603050405020304" pitchFamily="18" charset="0"/>
              </a:defRPr>
            </a:pPr>
            <a:endParaRPr lang="ru-RU"/>
          </a:p>
        </c:txPr>
        <c:crossAx val="60070656"/>
        <c:crosses val="autoZero"/>
        <c:auto val="1"/>
        <c:lblAlgn val="ctr"/>
        <c:lblOffset val="100"/>
        <c:noMultiLvlLbl val="0"/>
      </c:catAx>
      <c:valAx>
        <c:axId val="60070656"/>
        <c:scaling>
          <c:orientation val="minMax"/>
        </c:scaling>
        <c:delete val="1"/>
        <c:axPos val="b"/>
        <c:numFmt formatCode="#,##0" sourceLinked="1"/>
        <c:majorTickMark val="out"/>
        <c:minorTickMark val="none"/>
        <c:tickLblPos val="nextTo"/>
        <c:crossAx val="183503360"/>
        <c:crosses val="autoZero"/>
        <c:crossBetween val="between"/>
      </c:valAx>
      <c:spPr>
        <a:noFill/>
        <a:ln w="25400">
          <a:noFill/>
        </a:ln>
      </c:spPr>
    </c:plotArea>
    <c:plotVisOnly val="1"/>
    <c:dispBlanksAs val="gap"/>
    <c:showDLblsOverMax val="0"/>
  </c:chart>
  <c:externalData r:id="rId1">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bar3DChart>
        <c:barDir val="col"/>
        <c:grouping val="stacked"/>
        <c:varyColors val="0"/>
        <c:ser>
          <c:idx val="0"/>
          <c:order val="0"/>
          <c:spPr>
            <a:scene3d>
              <a:camera prst="orthographicFront"/>
              <a:lightRig rig="threePt" dir="t"/>
            </a:scene3d>
            <a:sp3d/>
          </c:spPr>
          <c:invertIfNegative val="0"/>
          <c:dPt>
            <c:idx val="0"/>
            <c:invertIfNegative val="0"/>
            <c:bubble3D val="0"/>
            <c:spPr>
              <a:gradFill flip="none" rotWithShape="1">
                <a:gsLst>
                  <a:gs pos="0">
                    <a:srgbClr val="00BC55">
                      <a:tint val="66000"/>
                      <a:satMod val="160000"/>
                    </a:srgbClr>
                  </a:gs>
                  <a:gs pos="50000">
                    <a:srgbClr val="00BC55">
                      <a:tint val="44500"/>
                      <a:satMod val="160000"/>
                    </a:srgbClr>
                  </a:gs>
                  <a:gs pos="100000">
                    <a:srgbClr val="00BC55">
                      <a:tint val="23500"/>
                      <a:satMod val="160000"/>
                    </a:srgbClr>
                  </a:gs>
                </a:gsLst>
                <a:lin ang="5400000" scaled="1"/>
                <a:tileRect/>
              </a:gradFill>
              <a:scene3d>
                <a:camera prst="orthographicFront"/>
                <a:lightRig rig="threePt" dir="t"/>
              </a:scene3d>
              <a:sp3d/>
            </c:spPr>
          </c:dPt>
          <c:dPt>
            <c:idx val="1"/>
            <c:invertIfNegative val="0"/>
            <c:bubble3D val="0"/>
            <c:spPr>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5400000" scaled="1"/>
                <a:tileRect/>
              </a:gradFill>
              <a:scene3d>
                <a:camera prst="orthographicFront"/>
                <a:lightRig rig="threePt" dir="t"/>
              </a:scene3d>
              <a:sp3d/>
            </c:spPr>
          </c:dPt>
          <c:dPt>
            <c:idx val="2"/>
            <c:invertIfNegative val="0"/>
            <c:bubble3D val="0"/>
            <c:spPr>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lin ang="5400000" scaled="1"/>
                <a:tileRect/>
              </a:gradFill>
              <a:scene3d>
                <a:camera prst="orthographicFront"/>
                <a:lightRig rig="threePt" dir="t"/>
              </a:scene3d>
              <a:sp3d/>
            </c:spPr>
          </c:dPt>
          <c:dPt>
            <c:idx val="3"/>
            <c:invertIfNegative val="0"/>
            <c:bubble3D val="0"/>
            <c:spPr>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lin ang="5400000" scaled="1"/>
                <a:tileRect/>
              </a:gradFill>
              <a:scene3d>
                <a:camera prst="orthographicFront"/>
                <a:lightRig rig="threePt" dir="t"/>
              </a:scene3d>
              <a:sp3d/>
            </c:spPr>
          </c:dPt>
          <c:dPt>
            <c:idx val="4"/>
            <c:invertIfNegative val="0"/>
            <c:bubble3D val="0"/>
            <c:spPr>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lin ang="5400000" scaled="1"/>
                <a:tileRect/>
              </a:gradFill>
              <a:scene3d>
                <a:camera prst="orthographicFront"/>
                <a:lightRig rig="threePt" dir="t"/>
              </a:scene3d>
              <a:sp3d/>
            </c:spPr>
          </c:dPt>
          <c:dLbls>
            <c:dLbl>
              <c:idx val="0"/>
              <c:layout>
                <c:manualLayout>
                  <c:x val="7.7227229724390698E-3"/>
                  <c:y val="-0.35399634511739225"/>
                </c:manualLayout>
              </c:layout>
              <c:tx>
                <c:rich>
                  <a:bodyPr/>
                  <a:lstStyle/>
                  <a:p>
                    <a:r>
                      <a:rPr lang="en-US" dirty="0" smtClean="0"/>
                      <a:t>1231</a:t>
                    </a:r>
                  </a:p>
                </c:rich>
              </c:tx>
              <c:showLegendKey val="0"/>
              <c:showVal val="1"/>
              <c:showCatName val="0"/>
              <c:showSerName val="0"/>
              <c:showPercent val="0"/>
              <c:showBubbleSize val="0"/>
              <c:extLst>
                <c:ext xmlns:c15="http://schemas.microsoft.com/office/drawing/2012/chart" uri="{CE6537A1-D6FC-4f65-9D91-7224C49458BB}"/>
              </c:extLst>
            </c:dLbl>
            <c:dLbl>
              <c:idx val="1"/>
              <c:layout>
                <c:manualLayout>
                  <c:x val="1.7922207949176549E-2"/>
                  <c:y val="-0.34816671459448428"/>
                </c:manualLayout>
              </c:layout>
              <c:tx>
                <c:rich>
                  <a:bodyPr/>
                  <a:lstStyle/>
                  <a:p>
                    <a:r>
                      <a:rPr lang="en-US" dirty="0" smtClean="0"/>
                      <a:t>1093</a:t>
                    </a:r>
                    <a:endParaRPr lang="en-US" dirty="0"/>
                  </a:p>
                </c:rich>
              </c:tx>
              <c:showLegendKey val="0"/>
              <c:showVal val="1"/>
              <c:showCatName val="0"/>
              <c:showSerName val="0"/>
              <c:showPercent val="0"/>
              <c:showBubbleSize val="0"/>
              <c:extLst>
                <c:ext xmlns:c15="http://schemas.microsoft.com/office/drawing/2012/chart" uri="{CE6537A1-D6FC-4f65-9D91-7224C49458BB}"/>
              </c:extLst>
            </c:dLbl>
            <c:dLbl>
              <c:idx val="2"/>
              <c:layout>
                <c:manualLayout>
                  <c:x val="1.2966296700093603E-2"/>
                  <c:y val="-0.38197289450005101"/>
                </c:manualLayout>
              </c:layout>
              <c:tx>
                <c:rich>
                  <a:bodyPr/>
                  <a:lstStyle/>
                  <a:p>
                    <a:r>
                      <a:rPr lang="en-US" dirty="0" smtClean="0"/>
                      <a:t>1549</a:t>
                    </a:r>
                    <a:endParaRPr lang="en-US" dirty="0"/>
                  </a:p>
                </c:rich>
              </c:tx>
              <c:showLegendKey val="0"/>
              <c:showVal val="1"/>
              <c:showCatName val="0"/>
              <c:showSerName val="0"/>
              <c:showPercent val="0"/>
              <c:showBubbleSize val="0"/>
              <c:extLst>
                <c:ext xmlns:c15="http://schemas.microsoft.com/office/drawing/2012/chart" uri="{CE6537A1-D6FC-4f65-9D91-7224C49458BB}">
                  <c15:layout>
                    <c:manualLayout>
                      <c:w val="0.12581950981836204"/>
                      <c:h val="9.8701125221472882E-2"/>
                    </c:manualLayout>
                  </c15:layout>
                </c:ext>
              </c:extLst>
            </c:dLbl>
            <c:dLbl>
              <c:idx val="3"/>
              <c:layout>
                <c:manualLayout>
                  <c:x val="8.8268216972468196E-3"/>
                  <c:y val="-0.24845984731124948"/>
                </c:manualLayout>
              </c:layout>
              <c:tx>
                <c:rich>
                  <a:bodyPr/>
                  <a:lstStyle/>
                  <a:p>
                    <a:r>
                      <a:rPr lang="en-US" dirty="0" smtClean="0"/>
                      <a:t>867</a:t>
                    </a:r>
                    <a:endParaRPr lang="en-US" dirty="0"/>
                  </a:p>
                </c:rich>
              </c:tx>
              <c:showLegendKey val="0"/>
              <c:showVal val="1"/>
              <c:showCatName val="0"/>
              <c:showSerName val="0"/>
              <c:showPercent val="0"/>
              <c:showBubbleSize val="0"/>
              <c:extLst>
                <c:ext xmlns:c15="http://schemas.microsoft.com/office/drawing/2012/chart" uri="{CE6537A1-D6FC-4f65-9D91-7224C49458BB}">
                  <c15:layout>
                    <c:manualLayout>
                      <c:w val="0.1015651464798826"/>
                      <c:h val="8.4563965083811823E-2"/>
                    </c:manualLayout>
                  </c15:layout>
                </c:ext>
              </c:extLst>
            </c:dLbl>
            <c:dLbl>
              <c:idx val="4"/>
              <c:layout>
                <c:manualLayout>
                  <c:x val="1.1707982239885679E-2"/>
                  <c:y val="-0.2198606691960186"/>
                </c:manualLayout>
              </c:layout>
              <c:tx>
                <c:rich>
                  <a:bodyPr/>
                  <a:lstStyle/>
                  <a:p>
                    <a:r>
                      <a:rPr lang="en-US" dirty="0" smtClean="0"/>
                      <a:t>803</a:t>
                    </a:r>
                  </a:p>
                  <a:p>
                    <a:endParaRPr lang="en-US" dirty="0"/>
                  </a:p>
                </c:rich>
              </c:tx>
              <c:showLegendKey val="0"/>
              <c:showVal val="1"/>
              <c:showCatName val="0"/>
              <c:showSerName val="0"/>
              <c:showPercent val="0"/>
              <c:showBubbleSize val="0"/>
              <c:extLst>
                <c:ext xmlns:c15="http://schemas.microsoft.com/office/drawing/2012/chart" uri="{CE6537A1-D6FC-4f65-9D91-7224C49458BB}">
                  <c15:layout>
                    <c:manualLayout>
                      <c:w val="0.10026147445043934"/>
                      <c:h val="8.9016985000139146E-2"/>
                    </c:manualLayout>
                  </c15:layout>
                </c:ext>
              </c:extLst>
            </c:dLbl>
            <c:dLbl>
              <c:idx val="5"/>
              <c:layout>
                <c:manualLayout>
                  <c:x val="1.819077250385957E-2"/>
                  <c:y val="-0.21205740206491594"/>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sz="1300" b="1">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'Лист1 (2)'!$B$8:$B$12</c:f>
              <c:strCache>
                <c:ptCount val="5"/>
                <c:pt idx="0">
                  <c:v>2019 план</c:v>
                </c:pt>
                <c:pt idx="1">
                  <c:v>2019 факт</c:v>
                </c:pt>
                <c:pt idx="2">
                  <c:v>2020</c:v>
                </c:pt>
                <c:pt idx="3">
                  <c:v>2021</c:v>
                </c:pt>
                <c:pt idx="4">
                  <c:v>2022</c:v>
                </c:pt>
              </c:strCache>
            </c:strRef>
          </c:cat>
          <c:val>
            <c:numRef>
              <c:f>'Лист1 (2)'!$C$8:$C$12</c:f>
              <c:numCache>
                <c:formatCode>#,##0</c:formatCode>
                <c:ptCount val="5"/>
                <c:pt idx="0">
                  <c:v>1231</c:v>
                </c:pt>
                <c:pt idx="1">
                  <c:v>1093</c:v>
                </c:pt>
                <c:pt idx="2">
                  <c:v>1548.7</c:v>
                </c:pt>
                <c:pt idx="3">
                  <c:v>867</c:v>
                </c:pt>
                <c:pt idx="4">
                  <c:v>803</c:v>
                </c:pt>
              </c:numCache>
            </c:numRef>
          </c:val>
        </c:ser>
        <c:dLbls>
          <c:showLegendKey val="0"/>
          <c:showVal val="1"/>
          <c:showCatName val="0"/>
          <c:showSerName val="0"/>
          <c:showPercent val="0"/>
          <c:showBubbleSize val="0"/>
        </c:dLbls>
        <c:gapWidth val="150"/>
        <c:shape val="box"/>
        <c:axId val="216644608"/>
        <c:axId val="215113728"/>
        <c:axId val="0"/>
      </c:bar3DChart>
      <c:catAx>
        <c:axId val="216644608"/>
        <c:scaling>
          <c:orientation val="minMax"/>
        </c:scaling>
        <c:delete val="0"/>
        <c:axPos val="b"/>
        <c:numFmt formatCode="General" sourceLinked="0"/>
        <c:majorTickMark val="out"/>
        <c:minorTickMark val="none"/>
        <c:tickLblPos val="nextTo"/>
        <c:txPr>
          <a:bodyPr/>
          <a:lstStyle/>
          <a:p>
            <a:pPr>
              <a:defRPr sz="1300" b="1">
                <a:latin typeface="Times New Roman" panose="02020603050405020304" pitchFamily="18" charset="0"/>
                <a:cs typeface="Times New Roman" panose="02020603050405020304" pitchFamily="18" charset="0"/>
              </a:defRPr>
            </a:pPr>
            <a:endParaRPr lang="ru-RU"/>
          </a:p>
        </c:txPr>
        <c:crossAx val="215113728"/>
        <c:crosses val="autoZero"/>
        <c:auto val="1"/>
        <c:lblAlgn val="ctr"/>
        <c:lblOffset val="100"/>
        <c:noMultiLvlLbl val="0"/>
      </c:catAx>
      <c:valAx>
        <c:axId val="215113728"/>
        <c:scaling>
          <c:orientation val="minMax"/>
        </c:scaling>
        <c:delete val="0"/>
        <c:axPos val="l"/>
        <c:majorGridlines/>
        <c:numFmt formatCode="#,##0" sourceLinked="1"/>
        <c:majorTickMark val="out"/>
        <c:minorTickMark val="none"/>
        <c:tickLblPos val="nextTo"/>
        <c:txPr>
          <a:bodyPr/>
          <a:lstStyle/>
          <a:p>
            <a:pPr>
              <a:defRPr sz="1200">
                <a:latin typeface="Times New Roman" panose="02020603050405020304" pitchFamily="18" charset="0"/>
                <a:cs typeface="Times New Roman" panose="02020603050405020304" pitchFamily="18" charset="0"/>
              </a:defRPr>
            </a:pPr>
            <a:endParaRPr lang="ru-RU"/>
          </a:p>
        </c:txPr>
        <c:crossAx val="216644608"/>
        <c:crosses val="autoZero"/>
        <c:crossBetween val="between"/>
      </c:valAx>
    </c:plotArea>
    <c:plotVisOnly val="1"/>
    <c:dispBlanksAs val="gap"/>
    <c:showDLblsOverMax val="0"/>
  </c:chart>
  <c:externalData r:id="rId1">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bar3DChart>
        <c:barDir val="col"/>
        <c:grouping val="stacked"/>
        <c:varyColors val="0"/>
        <c:ser>
          <c:idx val="0"/>
          <c:order val="0"/>
          <c:spPr>
            <a:scene3d>
              <a:camera prst="orthographicFront"/>
              <a:lightRig rig="threePt" dir="t"/>
            </a:scene3d>
            <a:sp3d/>
          </c:spPr>
          <c:invertIfNegative val="0"/>
          <c:dPt>
            <c:idx val="0"/>
            <c:invertIfNegative val="0"/>
            <c:bubble3D val="0"/>
            <c:spPr>
              <a:gradFill flip="none" rotWithShape="1">
                <a:gsLst>
                  <a:gs pos="0">
                    <a:srgbClr val="00BC55">
                      <a:tint val="66000"/>
                      <a:satMod val="160000"/>
                    </a:srgbClr>
                  </a:gs>
                  <a:gs pos="50000">
                    <a:srgbClr val="00BC55">
                      <a:tint val="44500"/>
                      <a:satMod val="160000"/>
                    </a:srgbClr>
                  </a:gs>
                  <a:gs pos="100000">
                    <a:srgbClr val="00BC55">
                      <a:tint val="23500"/>
                      <a:satMod val="160000"/>
                    </a:srgbClr>
                  </a:gs>
                </a:gsLst>
                <a:lin ang="5400000" scaled="1"/>
                <a:tileRect/>
              </a:gradFill>
              <a:scene3d>
                <a:camera prst="orthographicFront"/>
                <a:lightRig rig="threePt" dir="t"/>
              </a:scene3d>
              <a:sp3d/>
            </c:spPr>
          </c:dPt>
          <c:dPt>
            <c:idx val="1"/>
            <c:invertIfNegative val="0"/>
            <c:bubble3D val="0"/>
            <c:spPr>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5400000" scaled="1"/>
                <a:tileRect/>
              </a:gradFill>
              <a:scene3d>
                <a:camera prst="orthographicFront"/>
                <a:lightRig rig="threePt" dir="t"/>
              </a:scene3d>
              <a:sp3d/>
            </c:spPr>
          </c:dPt>
          <c:dPt>
            <c:idx val="2"/>
            <c:invertIfNegative val="0"/>
            <c:bubble3D val="0"/>
            <c:spPr>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lin ang="5400000" scaled="1"/>
                <a:tileRect/>
              </a:gradFill>
              <a:scene3d>
                <a:camera prst="orthographicFront"/>
                <a:lightRig rig="threePt" dir="t"/>
              </a:scene3d>
              <a:sp3d/>
            </c:spPr>
          </c:dPt>
          <c:dPt>
            <c:idx val="3"/>
            <c:invertIfNegative val="0"/>
            <c:bubble3D val="0"/>
            <c:spPr>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lin ang="5400000" scaled="1"/>
                <a:tileRect/>
              </a:gradFill>
              <a:scene3d>
                <a:camera prst="orthographicFront"/>
                <a:lightRig rig="threePt" dir="t"/>
              </a:scene3d>
              <a:sp3d/>
            </c:spPr>
          </c:dPt>
          <c:dPt>
            <c:idx val="4"/>
            <c:invertIfNegative val="0"/>
            <c:bubble3D val="0"/>
            <c:spPr>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lin ang="5400000" scaled="1"/>
                <a:tileRect/>
              </a:gradFill>
              <a:scene3d>
                <a:camera prst="orthographicFront"/>
                <a:lightRig rig="threePt" dir="t"/>
              </a:scene3d>
              <a:sp3d/>
            </c:spPr>
          </c:dPt>
          <c:dLbls>
            <c:dLbl>
              <c:idx val="0"/>
              <c:layout>
                <c:manualLayout>
                  <c:x val="3.3206844522663828E-2"/>
                  <c:y val="-0.38855979391814505"/>
                </c:manualLayout>
              </c:layout>
              <c:tx>
                <c:rich>
                  <a:bodyPr/>
                  <a:lstStyle/>
                  <a:p>
                    <a:r>
                      <a:rPr lang="ru-RU" dirty="0" smtClean="0"/>
                      <a:t>22</a:t>
                    </a:r>
                    <a:endParaRPr lang="en-US" dirty="0"/>
                  </a:p>
                </c:rich>
              </c:tx>
              <c:showLegendKey val="0"/>
              <c:showVal val="1"/>
              <c:showCatName val="0"/>
              <c:showSerName val="0"/>
              <c:showPercent val="0"/>
              <c:showBubbleSize val="0"/>
              <c:extLst>
                <c:ext xmlns:c15="http://schemas.microsoft.com/office/drawing/2012/chart" uri="{CE6537A1-D6FC-4f65-9D91-7224C49458BB}"/>
              </c:extLst>
            </c:dLbl>
            <c:dLbl>
              <c:idx val="1"/>
              <c:layout>
                <c:manualLayout>
                  <c:x val="1.3859843957132694E-2"/>
                  <c:y val="-0.38207896773709138"/>
                </c:manualLayout>
              </c:layout>
              <c:tx>
                <c:rich>
                  <a:bodyPr/>
                  <a:lstStyle/>
                  <a:p>
                    <a:r>
                      <a:rPr lang="ru-RU" dirty="0" smtClean="0"/>
                      <a:t>21</a:t>
                    </a:r>
                    <a:endParaRPr lang="en-US" dirty="0" smtClean="0"/>
                  </a:p>
                </c:rich>
              </c:tx>
              <c:showLegendKey val="0"/>
              <c:showVal val="1"/>
              <c:showCatName val="0"/>
              <c:showSerName val="0"/>
              <c:showPercent val="0"/>
              <c:showBubbleSize val="0"/>
              <c:extLst>
                <c:ext xmlns:c15="http://schemas.microsoft.com/office/drawing/2012/chart" uri="{CE6537A1-D6FC-4f65-9D91-7224C49458BB}">
                  <c15:layout>
                    <c:manualLayout>
                      <c:w val="8.6088570117440005E-2"/>
                      <c:h val="6.6842859652637213E-2"/>
                    </c:manualLayout>
                  </c15:layout>
                </c:ext>
              </c:extLst>
            </c:dLbl>
            <c:dLbl>
              <c:idx val="2"/>
              <c:layout>
                <c:manualLayout>
                  <c:x val="1.750139104273303E-2"/>
                  <c:y val="-0.2690511476838815"/>
                </c:manualLayout>
              </c:layout>
              <c:tx>
                <c:rich>
                  <a:bodyPr/>
                  <a:lstStyle/>
                  <a:p>
                    <a:r>
                      <a:rPr lang="en-US" dirty="0" smtClean="0"/>
                      <a:t>11</a:t>
                    </a:r>
                    <a:endParaRPr lang="en-US" dirty="0"/>
                  </a:p>
                </c:rich>
              </c:tx>
              <c:showLegendKey val="0"/>
              <c:showVal val="1"/>
              <c:showCatName val="0"/>
              <c:showSerName val="0"/>
              <c:showPercent val="0"/>
              <c:showBubbleSize val="0"/>
              <c:extLst>
                <c:ext xmlns:c15="http://schemas.microsoft.com/office/drawing/2012/chart" uri="{CE6537A1-D6FC-4f65-9D91-7224C49458BB}"/>
              </c:extLst>
            </c:dLbl>
            <c:dLbl>
              <c:idx val="3"/>
              <c:layout>
                <c:manualLayout>
                  <c:x val="1.7643571331896642E-2"/>
                  <c:y val="-0.17856683010125468"/>
                </c:manualLayout>
              </c:layout>
              <c:tx>
                <c:rich>
                  <a:bodyPr/>
                  <a:lstStyle/>
                  <a:p>
                    <a:r>
                      <a:rPr lang="en-US" dirty="0" smtClean="0"/>
                      <a:t>6</a:t>
                    </a:r>
                    <a:endParaRPr lang="en-US" dirty="0"/>
                  </a:p>
                </c:rich>
              </c:tx>
              <c:showLegendKey val="0"/>
              <c:showVal val="1"/>
              <c:showCatName val="0"/>
              <c:showSerName val="0"/>
              <c:showPercent val="0"/>
              <c:showBubbleSize val="0"/>
              <c:extLst>
                <c:ext xmlns:c15="http://schemas.microsoft.com/office/drawing/2012/chart" uri="{CE6537A1-D6FC-4f65-9D91-7224C49458BB}"/>
              </c:extLst>
            </c:dLbl>
            <c:dLbl>
              <c:idx val="4"/>
              <c:layout>
                <c:manualLayout>
                  <c:x val="2.2594817619601089E-2"/>
                  <c:y val="-0.18179338493200942"/>
                </c:manualLayout>
              </c:layout>
              <c:tx>
                <c:rich>
                  <a:bodyPr/>
                  <a:lstStyle/>
                  <a:p>
                    <a:r>
                      <a:rPr lang="en-US" dirty="0" smtClean="0"/>
                      <a:t>6</a:t>
                    </a:r>
                    <a:endParaRPr lang="en-US" dirty="0"/>
                  </a:p>
                </c:rich>
              </c:tx>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sz="1300" b="1">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'Лист1 (2)'!$B$8:$B$12</c:f>
              <c:strCache>
                <c:ptCount val="5"/>
                <c:pt idx="0">
                  <c:v>2019 план</c:v>
                </c:pt>
                <c:pt idx="1">
                  <c:v>2019 факт</c:v>
                </c:pt>
                <c:pt idx="2">
                  <c:v>2020</c:v>
                </c:pt>
                <c:pt idx="3">
                  <c:v>2021</c:v>
                </c:pt>
                <c:pt idx="4">
                  <c:v>2022</c:v>
                </c:pt>
              </c:strCache>
            </c:strRef>
          </c:cat>
          <c:val>
            <c:numRef>
              <c:f>'Лист1 (2)'!$C$8:$C$12</c:f>
              <c:numCache>
                <c:formatCode>#,##0.0</c:formatCode>
                <c:ptCount val="5"/>
                <c:pt idx="0">
                  <c:v>22</c:v>
                </c:pt>
                <c:pt idx="1">
                  <c:v>21</c:v>
                </c:pt>
                <c:pt idx="2">
                  <c:v>11</c:v>
                </c:pt>
                <c:pt idx="3">
                  <c:v>6.3</c:v>
                </c:pt>
                <c:pt idx="4">
                  <c:v>6.3</c:v>
                </c:pt>
              </c:numCache>
            </c:numRef>
          </c:val>
        </c:ser>
        <c:dLbls>
          <c:showLegendKey val="0"/>
          <c:showVal val="1"/>
          <c:showCatName val="0"/>
          <c:showSerName val="0"/>
          <c:showPercent val="0"/>
          <c:showBubbleSize val="0"/>
        </c:dLbls>
        <c:gapWidth val="150"/>
        <c:shape val="box"/>
        <c:axId val="217702400"/>
        <c:axId val="215114880"/>
        <c:axId val="0"/>
      </c:bar3DChart>
      <c:catAx>
        <c:axId val="217702400"/>
        <c:scaling>
          <c:orientation val="minMax"/>
        </c:scaling>
        <c:delete val="0"/>
        <c:axPos val="b"/>
        <c:numFmt formatCode="General" sourceLinked="0"/>
        <c:majorTickMark val="out"/>
        <c:minorTickMark val="none"/>
        <c:tickLblPos val="nextTo"/>
        <c:txPr>
          <a:bodyPr/>
          <a:lstStyle/>
          <a:p>
            <a:pPr>
              <a:defRPr sz="1300" b="1">
                <a:latin typeface="Times New Roman" panose="02020603050405020304" pitchFamily="18" charset="0"/>
                <a:cs typeface="Times New Roman" panose="02020603050405020304" pitchFamily="18" charset="0"/>
              </a:defRPr>
            </a:pPr>
            <a:endParaRPr lang="ru-RU"/>
          </a:p>
        </c:txPr>
        <c:crossAx val="215114880"/>
        <c:crosses val="autoZero"/>
        <c:auto val="1"/>
        <c:lblAlgn val="ctr"/>
        <c:lblOffset val="100"/>
        <c:noMultiLvlLbl val="0"/>
      </c:catAx>
      <c:valAx>
        <c:axId val="215114880"/>
        <c:scaling>
          <c:orientation val="minMax"/>
        </c:scaling>
        <c:delete val="0"/>
        <c:axPos val="l"/>
        <c:majorGridlines/>
        <c:numFmt formatCode="#,##0.0" sourceLinked="1"/>
        <c:majorTickMark val="out"/>
        <c:minorTickMark val="none"/>
        <c:tickLblPos val="nextTo"/>
        <c:txPr>
          <a:bodyPr/>
          <a:lstStyle/>
          <a:p>
            <a:pPr>
              <a:defRPr sz="1200">
                <a:latin typeface="Times New Roman" panose="02020603050405020304" pitchFamily="18" charset="0"/>
                <a:cs typeface="Times New Roman" panose="02020603050405020304" pitchFamily="18" charset="0"/>
              </a:defRPr>
            </a:pPr>
            <a:endParaRPr lang="ru-RU"/>
          </a:p>
        </c:txPr>
        <c:crossAx val="217702400"/>
        <c:crosses val="autoZero"/>
        <c:crossBetween val="between"/>
      </c:valAx>
    </c:plotArea>
    <c:plotVisOnly val="1"/>
    <c:dispBlanksAs val="gap"/>
    <c:showDLblsOverMax val="0"/>
  </c:chart>
  <c:externalData r:id="rId1">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manualLayout>
          <c:layoutTarget val="inner"/>
          <c:xMode val="edge"/>
          <c:yMode val="edge"/>
          <c:x val="0.11244861184379021"/>
          <c:y val="5.2143039726401705E-2"/>
          <c:w val="0.88431172777465417"/>
          <c:h val="0.75033062731928324"/>
        </c:manualLayout>
      </c:layout>
      <c:bar3DChart>
        <c:barDir val="col"/>
        <c:grouping val="stacked"/>
        <c:varyColors val="0"/>
        <c:ser>
          <c:idx val="0"/>
          <c:order val="0"/>
          <c:spPr>
            <a:scene3d>
              <a:camera prst="orthographicFront"/>
              <a:lightRig rig="threePt" dir="t"/>
            </a:scene3d>
            <a:sp3d/>
          </c:spPr>
          <c:invertIfNegative val="0"/>
          <c:dPt>
            <c:idx val="0"/>
            <c:invertIfNegative val="0"/>
            <c:bubble3D val="0"/>
            <c:spPr>
              <a:gradFill flip="none" rotWithShape="1">
                <a:gsLst>
                  <a:gs pos="0">
                    <a:srgbClr val="8DE7A0"/>
                  </a:gs>
                  <a:gs pos="50000">
                    <a:srgbClr val="BBEEC5"/>
                  </a:gs>
                  <a:gs pos="100000">
                    <a:srgbClr val="DEF6E3"/>
                  </a:gs>
                </a:gsLst>
                <a:lin ang="5400000" scaled="1"/>
                <a:tileRect/>
              </a:gradFill>
              <a:scene3d>
                <a:camera prst="orthographicFront"/>
                <a:lightRig rig="threePt" dir="t"/>
              </a:scene3d>
              <a:sp3d/>
            </c:spPr>
          </c:dPt>
          <c:dPt>
            <c:idx val="1"/>
            <c:invertIfNegative val="0"/>
            <c:bubble3D val="0"/>
            <c:spPr>
              <a:gradFill flip="none" rotWithShape="1">
                <a:gsLst>
                  <a:gs pos="0">
                    <a:srgbClr val="B196D2"/>
                  </a:gs>
                  <a:gs pos="50000">
                    <a:srgbClr val="CFC0E2"/>
                  </a:gs>
                  <a:gs pos="100000">
                    <a:srgbClr val="E7E1F0"/>
                  </a:gs>
                </a:gsLst>
                <a:lin ang="5400000" scaled="1"/>
                <a:tileRect/>
              </a:gradFill>
              <a:scene3d>
                <a:camera prst="orthographicFront"/>
                <a:lightRig rig="threePt" dir="t"/>
              </a:scene3d>
              <a:sp3d/>
            </c:spPr>
          </c:dPt>
          <c:dPt>
            <c:idx val="2"/>
            <c:invertIfNegative val="0"/>
            <c:bubble3D val="0"/>
            <c:spPr>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lin ang="5400000" scaled="1"/>
                <a:tileRect/>
              </a:gradFill>
              <a:scene3d>
                <a:camera prst="orthographicFront"/>
                <a:lightRig rig="threePt" dir="t"/>
              </a:scene3d>
              <a:sp3d/>
            </c:spPr>
          </c:dPt>
          <c:dPt>
            <c:idx val="3"/>
            <c:invertIfNegative val="0"/>
            <c:bubble3D val="0"/>
            <c:spPr>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lin ang="5400000" scaled="1"/>
                <a:tileRect/>
              </a:gradFill>
              <a:scene3d>
                <a:camera prst="orthographicFront"/>
                <a:lightRig rig="threePt" dir="t"/>
              </a:scene3d>
              <a:sp3d/>
            </c:spPr>
          </c:dPt>
          <c:dPt>
            <c:idx val="4"/>
            <c:invertIfNegative val="0"/>
            <c:bubble3D val="0"/>
            <c:spPr>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lin ang="5400000" scaled="1"/>
                <a:tileRect/>
              </a:gradFill>
              <a:scene3d>
                <a:camera prst="orthographicFront"/>
                <a:lightRig rig="threePt" dir="t"/>
              </a:scene3d>
              <a:sp3d/>
            </c:spPr>
          </c:dPt>
          <c:dLbls>
            <c:dLbl>
              <c:idx val="0"/>
              <c:layout>
                <c:manualLayout>
                  <c:x val="1.9437962289332793E-2"/>
                  <c:y val="-0.39403795471172576"/>
                </c:manualLayout>
              </c:layout>
              <c:tx>
                <c:rich>
                  <a:bodyPr/>
                  <a:lstStyle/>
                  <a:p>
                    <a:r>
                      <a:rPr lang="ru-RU" sz="1200" b="1" dirty="0" smtClean="0">
                        <a:latin typeface="Times New Roman" panose="02020603050405020304" pitchFamily="18" charset="0"/>
                        <a:cs typeface="Times New Roman" panose="02020603050405020304" pitchFamily="18" charset="0"/>
                      </a:rPr>
                      <a:t>491</a:t>
                    </a:r>
                    <a:endParaRPr lang="en-US" dirty="0"/>
                  </a:p>
                </c:rich>
              </c:tx>
              <c:showLegendKey val="0"/>
              <c:showVal val="1"/>
              <c:showCatName val="0"/>
              <c:showSerName val="0"/>
              <c:showPercent val="0"/>
              <c:showBubbleSize val="0"/>
            </c:dLbl>
            <c:dLbl>
              <c:idx val="1"/>
              <c:layout>
                <c:manualLayout>
                  <c:x val="1.9437962289332793E-2"/>
                  <c:y val="-0.36717173052683538"/>
                </c:manualLayout>
              </c:layout>
              <c:tx>
                <c:rich>
                  <a:bodyPr/>
                  <a:lstStyle/>
                  <a:p>
                    <a:r>
                      <a:rPr lang="ru-RU" sz="1200" b="1" dirty="0" smtClean="0">
                        <a:latin typeface="Times New Roman" panose="02020603050405020304" pitchFamily="18" charset="0"/>
                        <a:cs typeface="Times New Roman" panose="02020603050405020304" pitchFamily="18" charset="0"/>
                      </a:rPr>
                      <a:t>475</a:t>
                    </a:r>
                    <a:endParaRPr lang="en-US" dirty="0"/>
                  </a:p>
                </c:rich>
              </c:tx>
              <c:showLegendKey val="0"/>
              <c:showVal val="1"/>
              <c:showCatName val="0"/>
              <c:showSerName val="0"/>
              <c:showPercent val="0"/>
              <c:showBubbleSize val="0"/>
            </c:dLbl>
            <c:dLbl>
              <c:idx val="2"/>
              <c:layout>
                <c:manualLayout>
                  <c:x val="1.9437962289332793E-2"/>
                  <c:y val="-0.25522912975645873"/>
                </c:manualLayout>
              </c:layout>
              <c:tx>
                <c:rich>
                  <a:bodyPr/>
                  <a:lstStyle/>
                  <a:p>
                    <a:r>
                      <a:rPr lang="ru-RU" sz="1200" b="1" dirty="0" smtClean="0">
                        <a:latin typeface="Times New Roman" panose="02020603050405020304" pitchFamily="18" charset="0"/>
                        <a:cs typeface="Times New Roman" panose="02020603050405020304" pitchFamily="18" charset="0"/>
                      </a:rPr>
                      <a:t>264</a:t>
                    </a:r>
                    <a:endParaRPr lang="en-US" dirty="0"/>
                  </a:p>
                </c:rich>
              </c:tx>
              <c:showLegendKey val="0"/>
              <c:showVal val="1"/>
              <c:showCatName val="0"/>
              <c:showSerName val="0"/>
              <c:showPercent val="0"/>
              <c:showBubbleSize val="0"/>
            </c:dLbl>
            <c:dLbl>
              <c:idx val="3"/>
              <c:layout>
                <c:manualLayout>
                  <c:x val="1.619804681640882E-2"/>
                  <c:y val="-0.18806427444447382"/>
                </c:manualLayout>
              </c:layout>
              <c:showLegendKey val="0"/>
              <c:showVal val="1"/>
              <c:showCatName val="0"/>
              <c:showSerName val="0"/>
              <c:showPercent val="0"/>
              <c:showBubbleSize val="0"/>
            </c:dLbl>
            <c:dLbl>
              <c:idx val="4"/>
              <c:layout>
                <c:manualLayout>
                  <c:x val="1.2958641526221863E-2"/>
                  <c:y val="-0.18806356929423276"/>
                </c:manualLayout>
              </c:layout>
              <c:showLegendKey val="0"/>
              <c:showVal val="1"/>
              <c:showCatName val="0"/>
              <c:showSerName val="0"/>
              <c:showPercent val="0"/>
              <c:showBubbleSize val="0"/>
            </c:dLbl>
            <c:txPr>
              <a:bodyPr/>
              <a:lstStyle/>
              <a:p>
                <a:pPr>
                  <a:defRPr sz="1200" b="1">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 (2)'!$B$8:$B$12</c:f>
              <c:strCache>
                <c:ptCount val="5"/>
                <c:pt idx="0">
                  <c:v>2019 план</c:v>
                </c:pt>
                <c:pt idx="1">
                  <c:v>2019 факт</c:v>
                </c:pt>
                <c:pt idx="2">
                  <c:v>2020</c:v>
                </c:pt>
                <c:pt idx="3">
                  <c:v>2021</c:v>
                </c:pt>
                <c:pt idx="4">
                  <c:v>2022</c:v>
                </c:pt>
              </c:strCache>
            </c:strRef>
          </c:cat>
          <c:val>
            <c:numRef>
              <c:f>'Лист1 (2)'!$C$8:$C$12</c:f>
              <c:numCache>
                <c:formatCode>#,##0</c:formatCode>
                <c:ptCount val="5"/>
                <c:pt idx="0">
                  <c:v>491.3</c:v>
                </c:pt>
                <c:pt idx="1">
                  <c:v>475.4</c:v>
                </c:pt>
                <c:pt idx="2">
                  <c:v>264.5</c:v>
                </c:pt>
                <c:pt idx="3">
                  <c:v>189.6</c:v>
                </c:pt>
                <c:pt idx="4">
                  <c:v>189.6</c:v>
                </c:pt>
              </c:numCache>
            </c:numRef>
          </c:val>
        </c:ser>
        <c:dLbls>
          <c:showLegendKey val="0"/>
          <c:showVal val="1"/>
          <c:showCatName val="0"/>
          <c:showSerName val="0"/>
          <c:showPercent val="0"/>
          <c:showBubbleSize val="0"/>
        </c:dLbls>
        <c:gapWidth val="150"/>
        <c:gapDepth val="374"/>
        <c:shape val="box"/>
        <c:axId val="217964032"/>
        <c:axId val="216179264"/>
        <c:axId val="0"/>
      </c:bar3DChart>
      <c:catAx>
        <c:axId val="217964032"/>
        <c:scaling>
          <c:orientation val="minMax"/>
        </c:scaling>
        <c:delete val="0"/>
        <c:axPos val="b"/>
        <c:numFmt formatCode="General" sourceLinked="0"/>
        <c:majorTickMark val="out"/>
        <c:minorTickMark val="none"/>
        <c:tickLblPos val="nextTo"/>
        <c:txPr>
          <a:bodyPr/>
          <a:lstStyle/>
          <a:p>
            <a:pPr>
              <a:defRPr sz="1300" b="1">
                <a:latin typeface="Times New Roman" panose="02020603050405020304" pitchFamily="18" charset="0"/>
                <a:cs typeface="Times New Roman" panose="02020603050405020304" pitchFamily="18" charset="0"/>
              </a:defRPr>
            </a:pPr>
            <a:endParaRPr lang="ru-RU"/>
          </a:p>
        </c:txPr>
        <c:crossAx val="216179264"/>
        <c:crosses val="autoZero"/>
        <c:auto val="1"/>
        <c:lblAlgn val="ctr"/>
        <c:lblOffset val="100"/>
        <c:noMultiLvlLbl val="0"/>
      </c:catAx>
      <c:valAx>
        <c:axId val="216179264"/>
        <c:scaling>
          <c:orientation val="minMax"/>
          <c:min val="0"/>
        </c:scaling>
        <c:delete val="0"/>
        <c:axPos val="l"/>
        <c:majorGridlines/>
        <c:numFmt formatCode="#,##0" sourceLinked="1"/>
        <c:majorTickMark val="out"/>
        <c:minorTickMark val="none"/>
        <c:tickLblPos val="nextTo"/>
        <c:txPr>
          <a:bodyPr/>
          <a:lstStyle/>
          <a:p>
            <a:pPr>
              <a:defRPr sz="1200">
                <a:latin typeface="Times New Roman" panose="02020603050405020304" pitchFamily="18" charset="0"/>
                <a:cs typeface="Times New Roman" panose="02020603050405020304" pitchFamily="18" charset="0"/>
              </a:defRPr>
            </a:pPr>
            <a:endParaRPr lang="ru-RU"/>
          </a:p>
        </c:txPr>
        <c:crossAx val="217964032"/>
        <c:crosses val="autoZero"/>
        <c:crossBetween val="between"/>
      </c:valAx>
    </c:plotArea>
    <c:plotVisOnly val="1"/>
    <c:dispBlanksAs val="gap"/>
    <c:showDLblsOverMax val="0"/>
  </c:chart>
  <c:externalData r:id="rId1">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manualLayout>
          <c:layoutTarget val="inner"/>
          <c:xMode val="edge"/>
          <c:yMode val="edge"/>
          <c:x val="9.7374097062266685E-2"/>
          <c:y val="5.2768705002344214E-2"/>
          <c:w val="0.90262590293773337"/>
          <c:h val="0.79489204130667934"/>
        </c:manualLayout>
      </c:layout>
      <c:bar3DChart>
        <c:barDir val="col"/>
        <c:grouping val="stacked"/>
        <c:varyColors val="0"/>
        <c:ser>
          <c:idx val="0"/>
          <c:order val="0"/>
          <c:spPr>
            <a:scene3d>
              <a:camera prst="orthographicFront"/>
              <a:lightRig rig="threePt" dir="t"/>
            </a:scene3d>
            <a:sp3d/>
          </c:spPr>
          <c:invertIfNegative val="0"/>
          <c:dPt>
            <c:idx val="0"/>
            <c:invertIfNegative val="0"/>
            <c:bubble3D val="0"/>
            <c:spPr>
              <a:gradFill flip="none" rotWithShape="1">
                <a:gsLst>
                  <a:gs pos="0">
                    <a:srgbClr val="8DE7A0"/>
                  </a:gs>
                  <a:gs pos="50000">
                    <a:srgbClr val="BBEEC5"/>
                  </a:gs>
                  <a:gs pos="100000">
                    <a:srgbClr val="DEF6E3"/>
                  </a:gs>
                </a:gsLst>
                <a:lin ang="5400000" scaled="1"/>
                <a:tileRect/>
              </a:gradFill>
              <a:scene3d>
                <a:camera prst="orthographicFront"/>
                <a:lightRig rig="threePt" dir="t"/>
              </a:scene3d>
              <a:sp3d/>
            </c:spPr>
          </c:dPt>
          <c:dPt>
            <c:idx val="1"/>
            <c:invertIfNegative val="0"/>
            <c:bubble3D val="0"/>
            <c:spPr>
              <a:gradFill flip="none" rotWithShape="1">
                <a:gsLst>
                  <a:gs pos="0">
                    <a:srgbClr val="B196D2"/>
                  </a:gs>
                  <a:gs pos="50000">
                    <a:srgbClr val="CFC0E2"/>
                  </a:gs>
                  <a:gs pos="100000">
                    <a:srgbClr val="E7E1F0"/>
                  </a:gs>
                </a:gsLst>
                <a:lin ang="5400000" scaled="1"/>
                <a:tileRect/>
              </a:gradFill>
              <a:scene3d>
                <a:camera prst="orthographicFront"/>
                <a:lightRig rig="threePt" dir="t"/>
              </a:scene3d>
              <a:sp3d/>
            </c:spPr>
          </c:dPt>
          <c:dPt>
            <c:idx val="2"/>
            <c:invertIfNegative val="0"/>
            <c:bubble3D val="0"/>
            <c:spPr>
              <a:gradFill flip="none" rotWithShape="1">
                <a:gsLst>
                  <a:gs pos="0">
                    <a:srgbClr val="8CADEA"/>
                  </a:gs>
                  <a:gs pos="50000">
                    <a:srgbClr val="BACCF0"/>
                  </a:gs>
                  <a:gs pos="100000">
                    <a:srgbClr val="DEE6F7"/>
                  </a:gs>
                </a:gsLst>
                <a:lin ang="5400000" scaled="1"/>
                <a:tileRect/>
              </a:gradFill>
              <a:scene3d>
                <a:camera prst="orthographicFront"/>
                <a:lightRig rig="threePt" dir="t"/>
              </a:scene3d>
              <a:sp3d/>
            </c:spPr>
          </c:dPt>
          <c:dPt>
            <c:idx val="3"/>
            <c:invertIfNegative val="0"/>
            <c:bubble3D val="0"/>
            <c:spPr>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lin ang="5400000" scaled="1"/>
                <a:tileRect/>
              </a:gradFill>
              <a:scene3d>
                <a:camera prst="orthographicFront"/>
                <a:lightRig rig="threePt" dir="t"/>
              </a:scene3d>
              <a:sp3d/>
            </c:spPr>
          </c:dPt>
          <c:dPt>
            <c:idx val="4"/>
            <c:invertIfNegative val="0"/>
            <c:bubble3D val="0"/>
            <c:spPr>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lin ang="5400000" scaled="1"/>
                <a:tileRect/>
              </a:gradFill>
              <a:scene3d>
                <a:camera prst="orthographicFront"/>
                <a:lightRig rig="threePt" dir="t"/>
              </a:scene3d>
              <a:sp3d/>
            </c:spPr>
          </c:dPt>
          <c:dLbls>
            <c:dLbl>
              <c:idx val="0"/>
              <c:layout>
                <c:manualLayout>
                  <c:x val="2.4991267883173362E-2"/>
                  <c:y val="-0.38062566588859242"/>
                </c:manualLayout>
              </c:layout>
              <c:tx>
                <c:rich>
                  <a:bodyPr/>
                  <a:lstStyle/>
                  <a:p>
                    <a:r>
                      <a:rPr lang="ru-RU" dirty="0" smtClean="0"/>
                      <a:t>28</a:t>
                    </a:r>
                    <a:endParaRPr lang="en-US" dirty="0"/>
                  </a:p>
                </c:rich>
              </c:tx>
              <c:showLegendKey val="0"/>
              <c:showVal val="1"/>
              <c:showCatName val="0"/>
              <c:showSerName val="0"/>
              <c:showPercent val="0"/>
              <c:showBubbleSize val="0"/>
              <c:extLst>
                <c:ext xmlns:c15="http://schemas.microsoft.com/office/drawing/2012/chart" uri="{CE6537A1-D6FC-4f65-9D91-7224C49458BB}"/>
              </c:extLst>
            </c:dLbl>
            <c:dLbl>
              <c:idx val="1"/>
              <c:layout>
                <c:manualLayout>
                  <c:x val="1.2938927675863823E-2"/>
                  <c:y val="-0.38062566588859242"/>
                </c:manualLayout>
              </c:layout>
              <c:tx>
                <c:rich>
                  <a:bodyPr/>
                  <a:lstStyle/>
                  <a:p>
                    <a:r>
                      <a:rPr lang="en-US" dirty="0"/>
                      <a:t> </a:t>
                    </a:r>
                    <a:r>
                      <a:rPr lang="en-US" dirty="0" smtClean="0"/>
                      <a:t>2</a:t>
                    </a:r>
                    <a:r>
                      <a:rPr lang="ru-RU" dirty="0" smtClean="0"/>
                      <a:t>8</a:t>
                    </a:r>
                    <a:endParaRPr lang="en-US" dirty="0"/>
                  </a:p>
                </c:rich>
              </c:tx>
              <c:showLegendKey val="0"/>
              <c:showVal val="1"/>
              <c:showCatName val="0"/>
              <c:showSerName val="0"/>
              <c:showPercent val="0"/>
              <c:showBubbleSize val="0"/>
              <c:extLst>
                <c:ext xmlns:c15="http://schemas.microsoft.com/office/drawing/2012/chart" uri="{CE6537A1-D6FC-4f65-9D91-7224C49458BB}"/>
              </c:extLst>
            </c:dLbl>
            <c:dLbl>
              <c:idx val="2"/>
              <c:layout>
                <c:manualLayout>
                  <c:x val="3.179171932856583E-2"/>
                  <c:y val="-0.35854403303164223"/>
                </c:manualLayout>
              </c:layout>
              <c:tx>
                <c:rich>
                  <a:bodyPr/>
                  <a:lstStyle/>
                  <a:p>
                    <a:r>
                      <a:rPr lang="ru-RU" dirty="0" smtClean="0"/>
                      <a:t>23</a:t>
                    </a:r>
                    <a:endParaRPr lang="en-US" dirty="0" smtClean="0"/>
                  </a:p>
                </c:rich>
              </c:tx>
              <c:showLegendKey val="0"/>
              <c:showVal val="1"/>
              <c:showCatName val="0"/>
              <c:showSerName val="0"/>
              <c:showPercent val="0"/>
              <c:showBubbleSize val="0"/>
              <c:extLst>
                <c:ext xmlns:c15="http://schemas.microsoft.com/office/drawing/2012/chart" uri="{CE6537A1-D6FC-4f65-9D91-7224C49458BB}"/>
              </c:extLst>
            </c:dLbl>
            <c:dLbl>
              <c:idx val="3"/>
              <c:layout>
                <c:manualLayout>
                  <c:x val="1.7922038853377158E-2"/>
                  <c:y val="-0.35931794454240745"/>
                </c:manualLayout>
              </c:layout>
              <c:tx>
                <c:rich>
                  <a:bodyPr/>
                  <a:lstStyle/>
                  <a:p>
                    <a:r>
                      <a:rPr lang="ru-RU" dirty="0" smtClean="0"/>
                      <a:t>23</a:t>
                    </a:r>
                    <a:endParaRPr lang="en-US" dirty="0"/>
                  </a:p>
                </c:rich>
              </c:tx>
              <c:showLegendKey val="0"/>
              <c:showVal val="1"/>
              <c:showCatName val="0"/>
              <c:showSerName val="0"/>
              <c:showPercent val="0"/>
              <c:showBubbleSize val="0"/>
              <c:extLst>
                <c:ext xmlns:c15="http://schemas.microsoft.com/office/drawing/2012/chart" uri="{CE6537A1-D6FC-4f65-9D91-7224C49458BB}"/>
              </c:extLst>
            </c:dLbl>
            <c:dLbl>
              <c:idx val="4"/>
              <c:layout>
                <c:manualLayout>
                  <c:x val="2.1146107999628624E-2"/>
                  <c:y val="-0.36214491591160641"/>
                </c:manualLayout>
              </c:layout>
              <c:tx>
                <c:rich>
                  <a:bodyPr/>
                  <a:lstStyle/>
                  <a:p>
                    <a:r>
                      <a:rPr lang="en-US" dirty="0" smtClean="0"/>
                      <a:t>2</a:t>
                    </a:r>
                    <a:r>
                      <a:rPr lang="ru-RU" dirty="0" smtClean="0"/>
                      <a:t>3</a:t>
                    </a:r>
                    <a:endParaRPr lang="en-US" dirty="0"/>
                  </a:p>
                </c:rich>
              </c:tx>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sz="1300" b="1">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'Лист1 (2)'!$B$8:$B$12</c:f>
              <c:strCache>
                <c:ptCount val="5"/>
                <c:pt idx="0">
                  <c:v>2019 план</c:v>
                </c:pt>
                <c:pt idx="1">
                  <c:v>2019 факт</c:v>
                </c:pt>
                <c:pt idx="2">
                  <c:v>2020</c:v>
                </c:pt>
                <c:pt idx="3">
                  <c:v>2021</c:v>
                </c:pt>
                <c:pt idx="4">
                  <c:v>2022</c:v>
                </c:pt>
              </c:strCache>
            </c:strRef>
          </c:cat>
          <c:val>
            <c:numRef>
              <c:f>'Лист1 (2)'!$C$8:$C$12</c:f>
              <c:numCache>
                <c:formatCode>#,##0.0</c:formatCode>
                <c:ptCount val="5"/>
                <c:pt idx="0">
                  <c:v>28.3</c:v>
                </c:pt>
                <c:pt idx="1">
                  <c:v>28</c:v>
                </c:pt>
                <c:pt idx="2">
                  <c:v>23.1</c:v>
                </c:pt>
                <c:pt idx="3">
                  <c:v>22.9</c:v>
                </c:pt>
                <c:pt idx="4">
                  <c:v>22.9</c:v>
                </c:pt>
              </c:numCache>
            </c:numRef>
          </c:val>
        </c:ser>
        <c:dLbls>
          <c:showLegendKey val="0"/>
          <c:showVal val="1"/>
          <c:showCatName val="0"/>
          <c:showSerName val="0"/>
          <c:showPercent val="0"/>
          <c:showBubbleSize val="0"/>
        </c:dLbls>
        <c:gapWidth val="150"/>
        <c:shape val="box"/>
        <c:axId val="218686464"/>
        <c:axId val="202540160"/>
        <c:axId val="0"/>
      </c:bar3DChart>
      <c:catAx>
        <c:axId val="218686464"/>
        <c:scaling>
          <c:orientation val="minMax"/>
        </c:scaling>
        <c:delete val="0"/>
        <c:axPos val="b"/>
        <c:numFmt formatCode="General" sourceLinked="0"/>
        <c:majorTickMark val="out"/>
        <c:minorTickMark val="none"/>
        <c:tickLblPos val="nextTo"/>
        <c:txPr>
          <a:bodyPr/>
          <a:lstStyle/>
          <a:p>
            <a:pPr>
              <a:defRPr sz="1300" b="1">
                <a:latin typeface="Times New Roman" panose="02020603050405020304" pitchFamily="18" charset="0"/>
                <a:cs typeface="Times New Roman" panose="02020603050405020304" pitchFamily="18" charset="0"/>
              </a:defRPr>
            </a:pPr>
            <a:endParaRPr lang="ru-RU"/>
          </a:p>
        </c:txPr>
        <c:crossAx val="202540160"/>
        <c:crosses val="autoZero"/>
        <c:auto val="1"/>
        <c:lblAlgn val="ctr"/>
        <c:lblOffset val="100"/>
        <c:noMultiLvlLbl val="0"/>
      </c:catAx>
      <c:valAx>
        <c:axId val="202540160"/>
        <c:scaling>
          <c:orientation val="minMax"/>
          <c:max val="30"/>
          <c:min val="0"/>
        </c:scaling>
        <c:delete val="0"/>
        <c:axPos val="l"/>
        <c:majorGridlines/>
        <c:numFmt formatCode="#,##0.0" sourceLinked="1"/>
        <c:majorTickMark val="out"/>
        <c:minorTickMark val="none"/>
        <c:tickLblPos val="nextTo"/>
        <c:txPr>
          <a:bodyPr/>
          <a:lstStyle/>
          <a:p>
            <a:pPr>
              <a:defRPr sz="1200">
                <a:latin typeface="Times New Roman" panose="02020603050405020304" pitchFamily="18" charset="0"/>
                <a:cs typeface="Times New Roman" panose="02020603050405020304" pitchFamily="18" charset="0"/>
              </a:defRPr>
            </a:pPr>
            <a:endParaRPr lang="ru-RU"/>
          </a:p>
        </c:txPr>
        <c:crossAx val="218686464"/>
        <c:crosses val="autoZero"/>
        <c:crossBetween val="between"/>
      </c:valAx>
    </c:plotArea>
    <c:plotVisOnly val="1"/>
    <c:dispBlanksAs val="gap"/>
    <c:showDLblsOverMax val="0"/>
  </c:chart>
  <c:externalData r:id="rId1">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bar3DChart>
        <c:barDir val="col"/>
        <c:grouping val="stacked"/>
        <c:varyColors val="0"/>
        <c:ser>
          <c:idx val="0"/>
          <c:order val="0"/>
          <c:spPr>
            <a:scene3d>
              <a:camera prst="orthographicFront"/>
              <a:lightRig rig="threePt" dir="t"/>
            </a:scene3d>
            <a:sp3d/>
          </c:spPr>
          <c:invertIfNegative val="0"/>
          <c:dPt>
            <c:idx val="0"/>
            <c:invertIfNegative val="0"/>
            <c:bubble3D val="0"/>
            <c:spPr>
              <a:gradFill flip="none" rotWithShape="1">
                <a:gsLst>
                  <a:gs pos="0">
                    <a:srgbClr val="00BC55">
                      <a:tint val="66000"/>
                      <a:satMod val="160000"/>
                    </a:srgbClr>
                  </a:gs>
                  <a:gs pos="50000">
                    <a:srgbClr val="00BC55">
                      <a:tint val="44500"/>
                      <a:satMod val="160000"/>
                    </a:srgbClr>
                  </a:gs>
                  <a:gs pos="100000">
                    <a:srgbClr val="00BC55">
                      <a:tint val="23500"/>
                      <a:satMod val="160000"/>
                    </a:srgbClr>
                  </a:gs>
                </a:gsLst>
                <a:lin ang="5400000" scaled="1"/>
                <a:tileRect/>
              </a:gradFill>
              <a:scene3d>
                <a:camera prst="orthographicFront"/>
                <a:lightRig rig="threePt" dir="t"/>
              </a:scene3d>
              <a:sp3d/>
            </c:spPr>
          </c:dPt>
          <c:dPt>
            <c:idx val="1"/>
            <c:invertIfNegative val="0"/>
            <c:bubble3D val="0"/>
            <c:spPr>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5400000" scaled="1"/>
                <a:tileRect/>
              </a:gradFill>
              <a:scene3d>
                <a:camera prst="orthographicFront"/>
                <a:lightRig rig="threePt" dir="t"/>
              </a:scene3d>
              <a:sp3d/>
            </c:spPr>
          </c:dPt>
          <c:dPt>
            <c:idx val="2"/>
            <c:invertIfNegative val="0"/>
            <c:bubble3D val="0"/>
            <c:spPr>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lin ang="5400000" scaled="1"/>
                <a:tileRect/>
              </a:gradFill>
              <a:scene3d>
                <a:camera prst="orthographicFront"/>
                <a:lightRig rig="threePt" dir="t"/>
              </a:scene3d>
              <a:sp3d/>
            </c:spPr>
          </c:dPt>
          <c:dPt>
            <c:idx val="3"/>
            <c:invertIfNegative val="0"/>
            <c:bubble3D val="0"/>
            <c:spPr>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lin ang="5400000" scaled="1"/>
                <a:tileRect/>
              </a:gradFill>
              <a:scene3d>
                <a:camera prst="orthographicFront"/>
                <a:lightRig rig="threePt" dir="t"/>
              </a:scene3d>
              <a:sp3d/>
            </c:spPr>
          </c:dPt>
          <c:dPt>
            <c:idx val="4"/>
            <c:invertIfNegative val="0"/>
            <c:bubble3D val="0"/>
            <c:spPr>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lin ang="5400000" scaled="1"/>
                <a:tileRect/>
              </a:gradFill>
              <a:scene3d>
                <a:camera prst="orthographicFront"/>
                <a:lightRig rig="threePt" dir="t"/>
              </a:scene3d>
              <a:sp3d/>
            </c:spPr>
          </c:dPt>
          <c:dLbls>
            <c:dLbl>
              <c:idx val="0"/>
              <c:layout>
                <c:manualLayout>
                  <c:x val="1.6912333359809042E-2"/>
                  <c:y val="-0.36112262969675329"/>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1.6790684452768035E-2"/>
                  <c:y val="-0.33378701782200776"/>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4.7781684105796928E-3"/>
                  <c:y val="-0.40552915061062761"/>
                </c:manualLayout>
              </c:layout>
              <c:tx>
                <c:rich>
                  <a:bodyPr/>
                  <a:lstStyle/>
                  <a:p>
                    <a:r>
                      <a:rPr lang="ru-RU" dirty="0" smtClean="0"/>
                      <a:t>402</a:t>
                    </a:r>
                  </a:p>
                </c:rich>
              </c:tx>
              <c:showLegendKey val="0"/>
              <c:showVal val="1"/>
              <c:showCatName val="0"/>
              <c:showSerName val="0"/>
              <c:showPercent val="0"/>
              <c:showBubbleSize val="0"/>
            </c:dLbl>
            <c:dLbl>
              <c:idx val="3"/>
              <c:layout>
                <c:manualLayout>
                  <c:x val="2.5885716913378452E-2"/>
                  <c:y val="-0.29777778055962489"/>
                </c:manualLayout>
              </c:layout>
              <c:showLegendKey val="0"/>
              <c:showVal val="1"/>
              <c:showCatName val="0"/>
              <c:showSerName val="0"/>
              <c:showPercent val="0"/>
              <c:showBubbleSize val="0"/>
              <c:extLst>
                <c:ext xmlns:c15="http://schemas.microsoft.com/office/drawing/2012/chart" uri="{CE6537A1-D6FC-4f65-9D91-7224C49458BB}"/>
              </c:extLst>
            </c:dLbl>
            <c:dLbl>
              <c:idx val="4"/>
              <c:layout>
                <c:manualLayout>
                  <c:x val="1.7073904846308521E-2"/>
                  <c:y val="-0.25744127581628001"/>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sz="1300" b="1">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'Лист1 (2)'!$B$8:$B$12</c:f>
              <c:strCache>
                <c:ptCount val="5"/>
                <c:pt idx="0">
                  <c:v>2019 план</c:v>
                </c:pt>
                <c:pt idx="1">
                  <c:v>2019 факт</c:v>
                </c:pt>
                <c:pt idx="2">
                  <c:v>2020</c:v>
                </c:pt>
                <c:pt idx="3">
                  <c:v>2021</c:v>
                </c:pt>
                <c:pt idx="4">
                  <c:v>2022</c:v>
                </c:pt>
              </c:strCache>
            </c:strRef>
          </c:cat>
          <c:val>
            <c:numRef>
              <c:f>'Лист1 (2)'!$C$8:$C$12</c:f>
              <c:numCache>
                <c:formatCode>#,##0</c:formatCode>
                <c:ptCount val="5"/>
                <c:pt idx="0">
                  <c:v>354</c:v>
                </c:pt>
                <c:pt idx="1">
                  <c:v>337</c:v>
                </c:pt>
                <c:pt idx="2">
                  <c:v>402</c:v>
                </c:pt>
                <c:pt idx="3">
                  <c:v>252</c:v>
                </c:pt>
                <c:pt idx="4">
                  <c:v>239</c:v>
                </c:pt>
              </c:numCache>
            </c:numRef>
          </c:val>
        </c:ser>
        <c:dLbls>
          <c:showLegendKey val="0"/>
          <c:showVal val="1"/>
          <c:showCatName val="0"/>
          <c:showSerName val="0"/>
          <c:showPercent val="0"/>
          <c:showBubbleSize val="0"/>
        </c:dLbls>
        <c:gapWidth val="150"/>
        <c:shape val="box"/>
        <c:axId val="219596800"/>
        <c:axId val="202541312"/>
        <c:axId val="0"/>
      </c:bar3DChart>
      <c:catAx>
        <c:axId val="219596800"/>
        <c:scaling>
          <c:orientation val="minMax"/>
        </c:scaling>
        <c:delete val="0"/>
        <c:axPos val="b"/>
        <c:numFmt formatCode="General" sourceLinked="0"/>
        <c:majorTickMark val="out"/>
        <c:minorTickMark val="none"/>
        <c:tickLblPos val="nextTo"/>
        <c:txPr>
          <a:bodyPr/>
          <a:lstStyle/>
          <a:p>
            <a:pPr>
              <a:defRPr sz="1300" b="1">
                <a:latin typeface="Times New Roman" panose="02020603050405020304" pitchFamily="18" charset="0"/>
                <a:cs typeface="Times New Roman" panose="02020603050405020304" pitchFamily="18" charset="0"/>
              </a:defRPr>
            </a:pPr>
            <a:endParaRPr lang="ru-RU"/>
          </a:p>
        </c:txPr>
        <c:crossAx val="202541312"/>
        <c:crosses val="autoZero"/>
        <c:auto val="1"/>
        <c:lblAlgn val="ctr"/>
        <c:lblOffset val="100"/>
        <c:noMultiLvlLbl val="0"/>
      </c:catAx>
      <c:valAx>
        <c:axId val="202541312"/>
        <c:scaling>
          <c:orientation val="minMax"/>
        </c:scaling>
        <c:delete val="0"/>
        <c:axPos val="l"/>
        <c:majorGridlines/>
        <c:numFmt formatCode="#,##0" sourceLinked="1"/>
        <c:majorTickMark val="out"/>
        <c:minorTickMark val="none"/>
        <c:tickLblPos val="nextTo"/>
        <c:txPr>
          <a:bodyPr/>
          <a:lstStyle/>
          <a:p>
            <a:pPr>
              <a:defRPr sz="1200">
                <a:latin typeface="Times New Roman" panose="02020603050405020304" pitchFamily="18" charset="0"/>
                <a:cs typeface="Times New Roman" panose="02020603050405020304" pitchFamily="18" charset="0"/>
              </a:defRPr>
            </a:pPr>
            <a:endParaRPr lang="ru-RU"/>
          </a:p>
        </c:txPr>
        <c:crossAx val="219596800"/>
        <c:crosses val="autoZero"/>
        <c:crossBetween val="between"/>
      </c:valAx>
    </c:plotArea>
    <c:plotVisOnly val="1"/>
    <c:dispBlanksAs val="gap"/>
    <c:showDLblsOverMax val="0"/>
  </c:chart>
  <c:externalData r:id="rId1">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bar3DChart>
        <c:barDir val="col"/>
        <c:grouping val="stacked"/>
        <c:varyColors val="0"/>
        <c:ser>
          <c:idx val="0"/>
          <c:order val="0"/>
          <c:spPr>
            <a:scene3d>
              <a:camera prst="orthographicFront"/>
              <a:lightRig rig="threePt" dir="t"/>
            </a:scene3d>
            <a:sp3d/>
          </c:spPr>
          <c:invertIfNegative val="0"/>
          <c:dPt>
            <c:idx val="0"/>
            <c:invertIfNegative val="0"/>
            <c:bubble3D val="0"/>
            <c:spPr>
              <a:gradFill flip="none" rotWithShape="1">
                <a:gsLst>
                  <a:gs pos="0">
                    <a:srgbClr val="00BC55">
                      <a:tint val="66000"/>
                      <a:satMod val="160000"/>
                    </a:srgbClr>
                  </a:gs>
                  <a:gs pos="50000">
                    <a:srgbClr val="00BC55">
                      <a:tint val="44500"/>
                      <a:satMod val="160000"/>
                    </a:srgbClr>
                  </a:gs>
                  <a:gs pos="100000">
                    <a:srgbClr val="00BC55">
                      <a:tint val="23500"/>
                      <a:satMod val="160000"/>
                    </a:srgbClr>
                  </a:gs>
                </a:gsLst>
                <a:lin ang="5400000" scaled="1"/>
                <a:tileRect/>
              </a:gradFill>
              <a:scene3d>
                <a:camera prst="orthographicFront"/>
                <a:lightRig rig="threePt" dir="t"/>
              </a:scene3d>
              <a:sp3d/>
            </c:spPr>
          </c:dPt>
          <c:dPt>
            <c:idx val="1"/>
            <c:invertIfNegative val="0"/>
            <c:bubble3D val="0"/>
            <c:spPr>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5400000" scaled="1"/>
                <a:tileRect/>
              </a:gradFill>
              <a:scene3d>
                <a:camera prst="orthographicFront"/>
                <a:lightRig rig="threePt" dir="t"/>
              </a:scene3d>
              <a:sp3d/>
            </c:spPr>
          </c:dPt>
          <c:dPt>
            <c:idx val="2"/>
            <c:invertIfNegative val="0"/>
            <c:bubble3D val="0"/>
            <c:spPr>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lin ang="5400000" scaled="1"/>
                <a:tileRect/>
              </a:gradFill>
              <a:scene3d>
                <a:camera prst="orthographicFront"/>
                <a:lightRig rig="threePt" dir="t"/>
              </a:scene3d>
              <a:sp3d/>
            </c:spPr>
          </c:dPt>
          <c:dPt>
            <c:idx val="3"/>
            <c:invertIfNegative val="0"/>
            <c:bubble3D val="0"/>
            <c:spPr>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lin ang="5400000" scaled="1"/>
                <a:tileRect/>
              </a:gradFill>
              <a:scene3d>
                <a:camera prst="orthographicFront"/>
                <a:lightRig rig="threePt" dir="t"/>
              </a:scene3d>
              <a:sp3d/>
            </c:spPr>
          </c:dPt>
          <c:dPt>
            <c:idx val="4"/>
            <c:invertIfNegative val="0"/>
            <c:bubble3D val="0"/>
            <c:spPr>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lin ang="5400000" scaled="1"/>
                <a:tileRect/>
              </a:gradFill>
              <a:scene3d>
                <a:camera prst="orthographicFront"/>
                <a:lightRig rig="threePt" dir="t"/>
              </a:scene3d>
              <a:sp3d/>
            </c:spPr>
          </c:dPt>
          <c:dLbls>
            <c:dLbl>
              <c:idx val="0"/>
              <c:layout>
                <c:manualLayout>
                  <c:x val="1.6761532954243024E-2"/>
                  <c:y val="-0.23673186135088173"/>
                </c:manualLayout>
              </c:layout>
              <c:tx>
                <c:rich>
                  <a:bodyPr/>
                  <a:lstStyle/>
                  <a:p>
                    <a:r>
                      <a:rPr lang="ru-RU" dirty="0" smtClean="0">
                        <a:latin typeface="Times New Roman" panose="02020603050405020304" pitchFamily="18" charset="0"/>
                        <a:cs typeface="Times New Roman" panose="02020603050405020304" pitchFamily="18" charset="0"/>
                      </a:rPr>
                      <a:t>748</a:t>
                    </a:r>
                    <a:endParaRPr lang="en-US" dirty="0"/>
                  </a:p>
                </c:rich>
              </c:tx>
              <c:showLegendKey val="0"/>
              <c:showVal val="1"/>
              <c:showCatName val="0"/>
              <c:showSerName val="0"/>
              <c:showPercent val="0"/>
              <c:showBubbleSize val="0"/>
              <c:extLst>
                <c:ext xmlns:c15="http://schemas.microsoft.com/office/drawing/2012/chart" uri="{CE6537A1-D6FC-4f65-9D91-7224C49458BB}"/>
              </c:extLst>
            </c:dLbl>
            <c:dLbl>
              <c:idx val="1"/>
              <c:layout>
                <c:manualLayout>
                  <c:x val="1.8140014768778596E-2"/>
                  <c:y val="-0.21422207812912378"/>
                </c:manualLayout>
              </c:layout>
              <c:tx>
                <c:rich>
                  <a:bodyPr/>
                  <a:lstStyle/>
                  <a:p>
                    <a:r>
                      <a:rPr lang="ru-RU" dirty="0" smtClean="0">
                        <a:solidFill>
                          <a:schemeClr val="tx1"/>
                        </a:solidFill>
                        <a:latin typeface="Times New Roman" panose="02020603050405020304" pitchFamily="18" charset="0"/>
                        <a:cs typeface="Times New Roman" panose="02020603050405020304" pitchFamily="18" charset="0"/>
                      </a:rPr>
                      <a:t>690</a:t>
                    </a:r>
                    <a:endParaRPr lang="en-US" dirty="0" smtClean="0">
                      <a:solidFill>
                        <a:schemeClr val="tx1"/>
                      </a:solidFill>
                    </a:endParaRPr>
                  </a:p>
                </c:rich>
              </c:tx>
              <c:showLegendKey val="0"/>
              <c:showVal val="1"/>
              <c:showCatName val="0"/>
              <c:showSerName val="0"/>
              <c:showPercent val="0"/>
              <c:showBubbleSize val="0"/>
              <c:extLst>
                <c:ext xmlns:c15="http://schemas.microsoft.com/office/drawing/2012/chart" uri="{CE6537A1-D6FC-4f65-9D91-7224C49458BB}"/>
              </c:extLst>
            </c:dLbl>
            <c:dLbl>
              <c:idx val="2"/>
              <c:layout>
                <c:manualLayout>
                  <c:x val="9.2717192882498245E-3"/>
                  <c:y val="-0.3795508225140703"/>
                </c:manualLayout>
              </c:layout>
              <c:tx>
                <c:rich>
                  <a:bodyPr/>
                  <a:lstStyle/>
                  <a:p>
                    <a:r>
                      <a:rPr lang="ru-RU" dirty="0" smtClean="0">
                        <a:solidFill>
                          <a:schemeClr val="tx1"/>
                        </a:solidFill>
                        <a:latin typeface="Times New Roman" panose="02020603050405020304" pitchFamily="18" charset="0"/>
                        <a:cs typeface="Times New Roman" panose="02020603050405020304" pitchFamily="18" charset="0"/>
                      </a:rPr>
                      <a:t>1 516</a:t>
                    </a:r>
                    <a:endParaRPr lang="ru-RU" dirty="0">
                      <a:solidFill>
                        <a:schemeClr val="tx1"/>
                      </a:solidFill>
                    </a:endParaRPr>
                  </a:p>
                </c:rich>
              </c:tx>
              <c:showLegendKey val="0"/>
              <c:showVal val="1"/>
              <c:showCatName val="0"/>
              <c:showSerName val="0"/>
              <c:showPercent val="0"/>
              <c:showBubbleSize val="0"/>
              <c:extLst>
                <c:ext xmlns:c15="http://schemas.microsoft.com/office/drawing/2012/chart" uri="{CE6537A1-D6FC-4f65-9D91-7224C49458BB}"/>
              </c:extLst>
            </c:dLbl>
            <c:dLbl>
              <c:idx val="3"/>
              <c:layout>
                <c:manualLayout>
                  <c:x val="2.0651691100124072E-2"/>
                  <c:y val="-0.16192186551737536"/>
                </c:manualLayout>
              </c:layout>
              <c:tx>
                <c:rich>
                  <a:bodyPr/>
                  <a:lstStyle/>
                  <a:p>
                    <a:r>
                      <a:rPr lang="ru-RU" dirty="0" smtClean="0">
                        <a:solidFill>
                          <a:schemeClr val="tx1"/>
                        </a:solidFill>
                        <a:latin typeface="Times New Roman" panose="02020603050405020304" pitchFamily="18" charset="0"/>
                        <a:cs typeface="Times New Roman" panose="02020603050405020304" pitchFamily="18" charset="0"/>
                      </a:rPr>
                      <a:t>317</a:t>
                    </a:r>
                    <a:endParaRPr lang="ru-RU" dirty="0">
                      <a:solidFill>
                        <a:schemeClr val="tx1"/>
                      </a:solidFill>
                    </a:endParaRPr>
                  </a:p>
                </c:rich>
              </c:tx>
              <c:showLegendKey val="0"/>
              <c:showVal val="1"/>
              <c:showCatName val="0"/>
              <c:showSerName val="0"/>
              <c:showPercent val="0"/>
              <c:showBubbleSize val="0"/>
              <c:extLst>
                <c:ext xmlns:c15="http://schemas.microsoft.com/office/drawing/2012/chart" uri="{CE6537A1-D6FC-4f65-9D91-7224C49458BB}"/>
              </c:extLst>
            </c:dLbl>
            <c:dLbl>
              <c:idx val="4"/>
              <c:layout>
                <c:manualLayout>
                  <c:x val="1.9800565261883431E-2"/>
                  <c:y val="-0.15353328037018826"/>
                </c:manualLayout>
              </c:layout>
              <c:tx>
                <c:rich>
                  <a:bodyPr/>
                  <a:lstStyle/>
                  <a:p>
                    <a:r>
                      <a:rPr lang="ru-RU" dirty="0" smtClean="0">
                        <a:solidFill>
                          <a:schemeClr val="tx1"/>
                        </a:solidFill>
                      </a:rPr>
                      <a:t>296</a:t>
                    </a:r>
                    <a:endParaRPr lang="en-US" dirty="0">
                      <a:solidFill>
                        <a:schemeClr val="tx1"/>
                      </a:solidFill>
                    </a:endParaRPr>
                  </a:p>
                </c:rich>
              </c:tx>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sz="1300" b="1">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'Лист1 (2)'!$B$8:$B$12</c:f>
              <c:strCache>
                <c:ptCount val="5"/>
                <c:pt idx="0">
                  <c:v>2019 план</c:v>
                </c:pt>
                <c:pt idx="1">
                  <c:v>2019 факт</c:v>
                </c:pt>
                <c:pt idx="2">
                  <c:v>2020</c:v>
                </c:pt>
                <c:pt idx="3">
                  <c:v>2021</c:v>
                </c:pt>
                <c:pt idx="4">
                  <c:v>2022</c:v>
                </c:pt>
              </c:strCache>
            </c:strRef>
          </c:cat>
          <c:val>
            <c:numRef>
              <c:f>'Лист1 (2)'!$C$8:$C$12</c:f>
              <c:numCache>
                <c:formatCode>#,##0</c:formatCode>
                <c:ptCount val="5"/>
                <c:pt idx="0">
                  <c:v>748</c:v>
                </c:pt>
                <c:pt idx="1">
                  <c:v>690</c:v>
                </c:pt>
                <c:pt idx="2">
                  <c:v>1516</c:v>
                </c:pt>
                <c:pt idx="3">
                  <c:v>317</c:v>
                </c:pt>
                <c:pt idx="4">
                  <c:v>296</c:v>
                </c:pt>
              </c:numCache>
            </c:numRef>
          </c:val>
        </c:ser>
        <c:dLbls>
          <c:showLegendKey val="0"/>
          <c:showVal val="1"/>
          <c:showCatName val="0"/>
          <c:showSerName val="0"/>
          <c:showPercent val="0"/>
          <c:showBubbleSize val="0"/>
        </c:dLbls>
        <c:gapWidth val="150"/>
        <c:shape val="box"/>
        <c:axId val="220253696"/>
        <c:axId val="202545344"/>
        <c:axId val="0"/>
      </c:bar3DChart>
      <c:catAx>
        <c:axId val="220253696"/>
        <c:scaling>
          <c:orientation val="minMax"/>
        </c:scaling>
        <c:delete val="0"/>
        <c:axPos val="b"/>
        <c:numFmt formatCode="General" sourceLinked="0"/>
        <c:majorTickMark val="out"/>
        <c:minorTickMark val="none"/>
        <c:tickLblPos val="nextTo"/>
        <c:txPr>
          <a:bodyPr/>
          <a:lstStyle/>
          <a:p>
            <a:pPr>
              <a:defRPr sz="1300" b="1">
                <a:latin typeface="Times New Roman" panose="02020603050405020304" pitchFamily="18" charset="0"/>
                <a:cs typeface="Times New Roman" panose="02020603050405020304" pitchFamily="18" charset="0"/>
              </a:defRPr>
            </a:pPr>
            <a:endParaRPr lang="ru-RU"/>
          </a:p>
        </c:txPr>
        <c:crossAx val="202545344"/>
        <c:crosses val="autoZero"/>
        <c:auto val="1"/>
        <c:lblAlgn val="ctr"/>
        <c:lblOffset val="100"/>
        <c:noMultiLvlLbl val="0"/>
      </c:catAx>
      <c:valAx>
        <c:axId val="202545344"/>
        <c:scaling>
          <c:orientation val="minMax"/>
        </c:scaling>
        <c:delete val="0"/>
        <c:axPos val="l"/>
        <c:majorGridlines/>
        <c:numFmt formatCode="#,##0" sourceLinked="1"/>
        <c:majorTickMark val="out"/>
        <c:minorTickMark val="none"/>
        <c:tickLblPos val="nextTo"/>
        <c:txPr>
          <a:bodyPr/>
          <a:lstStyle/>
          <a:p>
            <a:pPr>
              <a:defRPr sz="1200">
                <a:latin typeface="Times New Roman" panose="02020603050405020304" pitchFamily="18" charset="0"/>
                <a:cs typeface="Times New Roman" panose="02020603050405020304" pitchFamily="18" charset="0"/>
              </a:defRPr>
            </a:pPr>
            <a:endParaRPr lang="ru-RU"/>
          </a:p>
        </c:txPr>
        <c:crossAx val="220253696"/>
        <c:crosses val="autoZero"/>
        <c:crossBetween val="between"/>
      </c:valAx>
    </c:plotArea>
    <c:plotVisOnly val="1"/>
    <c:dispBlanksAs val="gap"/>
    <c:showDLblsOverMax val="0"/>
  </c:chart>
  <c:externalData r:id="rId1">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bar3DChart>
        <c:barDir val="col"/>
        <c:grouping val="stacked"/>
        <c:varyColors val="0"/>
        <c:ser>
          <c:idx val="0"/>
          <c:order val="0"/>
          <c:spPr>
            <a:scene3d>
              <a:camera prst="orthographicFront"/>
              <a:lightRig rig="threePt" dir="t"/>
            </a:scene3d>
            <a:sp3d/>
          </c:spPr>
          <c:invertIfNegative val="0"/>
          <c:dPt>
            <c:idx val="0"/>
            <c:invertIfNegative val="0"/>
            <c:bubble3D val="0"/>
            <c:spPr>
              <a:gradFill flip="none" rotWithShape="1">
                <a:gsLst>
                  <a:gs pos="0">
                    <a:srgbClr val="00BC55">
                      <a:tint val="66000"/>
                      <a:satMod val="160000"/>
                    </a:srgbClr>
                  </a:gs>
                  <a:gs pos="50000">
                    <a:srgbClr val="00BC55">
                      <a:tint val="44500"/>
                      <a:satMod val="160000"/>
                    </a:srgbClr>
                  </a:gs>
                  <a:gs pos="100000">
                    <a:srgbClr val="00BC55">
                      <a:tint val="23500"/>
                      <a:satMod val="160000"/>
                    </a:srgbClr>
                  </a:gs>
                </a:gsLst>
                <a:lin ang="5400000" scaled="1"/>
                <a:tileRect/>
              </a:gradFill>
              <a:scene3d>
                <a:camera prst="orthographicFront"/>
                <a:lightRig rig="threePt" dir="t"/>
              </a:scene3d>
              <a:sp3d/>
            </c:spPr>
          </c:dPt>
          <c:dPt>
            <c:idx val="1"/>
            <c:invertIfNegative val="0"/>
            <c:bubble3D val="0"/>
            <c:spPr>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5400000" scaled="1"/>
                <a:tileRect/>
              </a:gradFill>
              <a:scene3d>
                <a:camera prst="orthographicFront"/>
                <a:lightRig rig="threePt" dir="t"/>
              </a:scene3d>
              <a:sp3d/>
            </c:spPr>
          </c:dPt>
          <c:dPt>
            <c:idx val="2"/>
            <c:invertIfNegative val="0"/>
            <c:bubble3D val="0"/>
            <c:spPr>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lin ang="5400000" scaled="1"/>
                <a:tileRect/>
              </a:gradFill>
              <a:scene3d>
                <a:camera prst="orthographicFront"/>
                <a:lightRig rig="threePt" dir="t"/>
              </a:scene3d>
              <a:sp3d/>
            </c:spPr>
          </c:dPt>
          <c:dPt>
            <c:idx val="3"/>
            <c:invertIfNegative val="0"/>
            <c:bubble3D val="0"/>
            <c:spPr>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lin ang="5400000" scaled="1"/>
                <a:tileRect/>
              </a:gradFill>
              <a:scene3d>
                <a:camera prst="orthographicFront"/>
                <a:lightRig rig="threePt" dir="t"/>
              </a:scene3d>
              <a:sp3d/>
            </c:spPr>
          </c:dPt>
          <c:dPt>
            <c:idx val="4"/>
            <c:invertIfNegative val="0"/>
            <c:bubble3D val="0"/>
            <c:spPr>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lin ang="5400000" scaled="1"/>
                <a:tileRect/>
              </a:gradFill>
              <a:scene3d>
                <a:camera prst="orthographicFront"/>
                <a:lightRig rig="threePt" dir="t"/>
              </a:scene3d>
              <a:sp3d/>
            </c:spPr>
          </c:dPt>
          <c:dLbls>
            <c:dLbl>
              <c:idx val="0"/>
              <c:layout>
                <c:manualLayout>
                  <c:x val="1.0918432303619628E-2"/>
                  <c:y val="-0.39258556555896496"/>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7.1493364507993094E-4"/>
                  <c:y val="-0.37753986249638444"/>
                </c:manualLayout>
              </c:layout>
              <c:tx>
                <c:rich>
                  <a:bodyPr/>
                  <a:lstStyle/>
                  <a:p>
                    <a:pPr marL="0" indent="0">
                      <a:buNone/>
                      <a:defRPr sz="1300" b="1">
                        <a:latin typeface="Times New Roman" panose="02020603050405020304" pitchFamily="18" charset="0"/>
                        <a:cs typeface="Times New Roman" panose="02020603050405020304" pitchFamily="18" charset="0"/>
                      </a:defRPr>
                    </a:pPr>
                    <a:r>
                      <a:rPr lang="ru-RU" dirty="0" smtClean="0"/>
                      <a:t>2 763</a:t>
                    </a:r>
                  </a:p>
                </c:rich>
              </c:tx>
              <c:spPr>
                <a:noFill/>
                <a:ln>
                  <a:noFill/>
                </a:ln>
                <a:effectLst/>
              </c:spPr>
              <c:showLegendKey val="0"/>
              <c:showVal val="1"/>
              <c:showCatName val="0"/>
              <c:showSerName val="0"/>
              <c:showPercent val="0"/>
              <c:showBubbleSize val="0"/>
              <c:extLst>
                <c:ext xmlns:c15="http://schemas.microsoft.com/office/drawing/2012/chart" uri="{CE6537A1-D6FC-4f65-9D91-7224C49458BB}"/>
              </c:extLst>
            </c:dLbl>
            <c:dLbl>
              <c:idx val="2"/>
              <c:layout>
                <c:manualLayout>
                  <c:x val="1.9253528884019291E-2"/>
                  <c:y val="-0.39088621066459373"/>
                </c:manualLayout>
              </c:layout>
              <c:tx>
                <c:rich>
                  <a:bodyPr/>
                  <a:lstStyle/>
                  <a:p>
                    <a:r>
                      <a:rPr lang="ru-RU" dirty="0" smtClean="0"/>
                      <a:t>2 389</a:t>
                    </a:r>
                    <a:endParaRPr lang="en-US" dirty="0"/>
                  </a:p>
                </c:rich>
              </c:tx>
              <c:showLegendKey val="0"/>
              <c:showVal val="1"/>
              <c:showCatName val="0"/>
              <c:showSerName val="0"/>
              <c:showPercent val="0"/>
              <c:showBubbleSize val="0"/>
              <c:extLst>
                <c:ext xmlns:c15="http://schemas.microsoft.com/office/drawing/2012/chart" uri="{CE6537A1-D6FC-4f65-9D91-7224C49458BB}"/>
              </c:extLst>
            </c:dLbl>
            <c:dLbl>
              <c:idx val="3"/>
              <c:layout>
                <c:manualLayout>
                  <c:x val="1.9849231649565993E-2"/>
                  <c:y val="-0.37540699584789555"/>
                </c:manualLayout>
              </c:layout>
              <c:showLegendKey val="0"/>
              <c:showVal val="1"/>
              <c:showCatName val="0"/>
              <c:showSerName val="0"/>
              <c:showPercent val="0"/>
              <c:showBubbleSize val="0"/>
              <c:extLst>
                <c:ext xmlns:c15="http://schemas.microsoft.com/office/drawing/2012/chart" uri="{CE6537A1-D6FC-4f65-9D91-7224C49458BB}"/>
              </c:extLst>
            </c:dLbl>
            <c:dLbl>
              <c:idx val="4"/>
              <c:layout>
                <c:manualLayout>
                  <c:x val="1.6221722466191489E-2"/>
                  <c:y val="-0.36598435163051896"/>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sz="1300" b="1">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'Лист1 (2)'!$B$8:$B$12</c:f>
              <c:strCache>
                <c:ptCount val="5"/>
                <c:pt idx="0">
                  <c:v>2019 план </c:v>
                </c:pt>
                <c:pt idx="1">
                  <c:v>2019 факт</c:v>
                </c:pt>
                <c:pt idx="2">
                  <c:v>2020</c:v>
                </c:pt>
                <c:pt idx="3">
                  <c:v>2021</c:v>
                </c:pt>
                <c:pt idx="4">
                  <c:v>2022</c:v>
                </c:pt>
              </c:strCache>
            </c:strRef>
          </c:cat>
          <c:val>
            <c:numRef>
              <c:f>'Лист1 (2)'!$C$8:$C$12</c:f>
              <c:numCache>
                <c:formatCode>#,##0</c:formatCode>
                <c:ptCount val="5"/>
                <c:pt idx="0">
                  <c:v>2804</c:v>
                </c:pt>
                <c:pt idx="1">
                  <c:v>2762.8</c:v>
                </c:pt>
                <c:pt idx="2">
                  <c:v>2389.3000000000002</c:v>
                </c:pt>
                <c:pt idx="3">
                  <c:v>1994.6</c:v>
                </c:pt>
                <c:pt idx="4">
                  <c:v>1927.6</c:v>
                </c:pt>
              </c:numCache>
            </c:numRef>
          </c:val>
        </c:ser>
        <c:dLbls>
          <c:showLegendKey val="0"/>
          <c:showVal val="1"/>
          <c:showCatName val="0"/>
          <c:showSerName val="0"/>
          <c:showPercent val="0"/>
          <c:showBubbleSize val="0"/>
        </c:dLbls>
        <c:gapWidth val="150"/>
        <c:shape val="box"/>
        <c:axId val="221111296"/>
        <c:axId val="219134720"/>
        <c:axId val="0"/>
      </c:bar3DChart>
      <c:catAx>
        <c:axId val="221111296"/>
        <c:scaling>
          <c:orientation val="minMax"/>
        </c:scaling>
        <c:delete val="0"/>
        <c:axPos val="b"/>
        <c:numFmt formatCode="General" sourceLinked="0"/>
        <c:majorTickMark val="out"/>
        <c:minorTickMark val="none"/>
        <c:tickLblPos val="nextTo"/>
        <c:txPr>
          <a:bodyPr/>
          <a:lstStyle/>
          <a:p>
            <a:pPr>
              <a:defRPr sz="1300" b="1">
                <a:latin typeface="Times New Roman" panose="02020603050405020304" pitchFamily="18" charset="0"/>
                <a:cs typeface="Times New Roman" panose="02020603050405020304" pitchFamily="18" charset="0"/>
              </a:defRPr>
            </a:pPr>
            <a:endParaRPr lang="ru-RU"/>
          </a:p>
        </c:txPr>
        <c:crossAx val="219134720"/>
        <c:crosses val="autoZero"/>
        <c:auto val="1"/>
        <c:lblAlgn val="ctr"/>
        <c:lblOffset val="100"/>
        <c:noMultiLvlLbl val="0"/>
      </c:catAx>
      <c:valAx>
        <c:axId val="219134720"/>
        <c:scaling>
          <c:orientation val="minMax"/>
        </c:scaling>
        <c:delete val="0"/>
        <c:axPos val="l"/>
        <c:majorGridlines/>
        <c:numFmt formatCode="#,##0" sourceLinked="1"/>
        <c:majorTickMark val="out"/>
        <c:minorTickMark val="none"/>
        <c:tickLblPos val="nextTo"/>
        <c:txPr>
          <a:bodyPr/>
          <a:lstStyle/>
          <a:p>
            <a:pPr>
              <a:defRPr sz="1200">
                <a:latin typeface="Times New Roman" panose="02020603050405020304" pitchFamily="18" charset="0"/>
                <a:cs typeface="Times New Roman" panose="02020603050405020304" pitchFamily="18" charset="0"/>
              </a:defRPr>
            </a:pPr>
            <a:endParaRPr lang="ru-RU"/>
          </a:p>
        </c:txPr>
        <c:crossAx val="221111296"/>
        <c:crosses val="autoZero"/>
        <c:crossBetween val="between"/>
      </c:valAx>
    </c:plotArea>
    <c:plotVisOnly val="1"/>
    <c:dispBlanksAs val="gap"/>
    <c:showDLblsOverMax val="0"/>
  </c:chart>
  <c:externalData r:id="rId1">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bar3DChart>
        <c:barDir val="col"/>
        <c:grouping val="stacked"/>
        <c:varyColors val="0"/>
        <c:ser>
          <c:idx val="0"/>
          <c:order val="0"/>
          <c:spPr>
            <a:scene3d>
              <a:camera prst="orthographicFront"/>
              <a:lightRig rig="threePt" dir="t"/>
            </a:scene3d>
            <a:sp3d/>
          </c:spPr>
          <c:invertIfNegative val="0"/>
          <c:dPt>
            <c:idx val="0"/>
            <c:invertIfNegative val="0"/>
            <c:bubble3D val="0"/>
            <c:spPr>
              <a:gradFill flip="none" rotWithShape="1">
                <a:gsLst>
                  <a:gs pos="0">
                    <a:srgbClr val="00BC55">
                      <a:tint val="66000"/>
                      <a:satMod val="160000"/>
                    </a:srgbClr>
                  </a:gs>
                  <a:gs pos="50000">
                    <a:srgbClr val="00BC55">
                      <a:tint val="44500"/>
                      <a:satMod val="160000"/>
                    </a:srgbClr>
                  </a:gs>
                  <a:gs pos="100000">
                    <a:srgbClr val="00BC55">
                      <a:tint val="23500"/>
                      <a:satMod val="160000"/>
                    </a:srgbClr>
                  </a:gs>
                </a:gsLst>
                <a:lin ang="5400000" scaled="1"/>
                <a:tileRect/>
              </a:gradFill>
              <a:scene3d>
                <a:camera prst="orthographicFront"/>
                <a:lightRig rig="threePt" dir="t"/>
              </a:scene3d>
              <a:sp3d/>
            </c:spPr>
          </c:dPt>
          <c:dPt>
            <c:idx val="1"/>
            <c:invertIfNegative val="0"/>
            <c:bubble3D val="0"/>
            <c:spPr>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5400000" scaled="1"/>
                <a:tileRect/>
              </a:gradFill>
              <a:scene3d>
                <a:camera prst="orthographicFront"/>
                <a:lightRig rig="threePt" dir="t"/>
              </a:scene3d>
              <a:sp3d/>
            </c:spPr>
          </c:dPt>
          <c:dPt>
            <c:idx val="2"/>
            <c:invertIfNegative val="0"/>
            <c:bubble3D val="0"/>
            <c:spPr>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lin ang="5400000" scaled="1"/>
                <a:tileRect/>
              </a:gradFill>
              <a:scene3d>
                <a:camera prst="orthographicFront"/>
                <a:lightRig rig="threePt" dir="t"/>
              </a:scene3d>
              <a:sp3d/>
            </c:spPr>
          </c:dPt>
          <c:dPt>
            <c:idx val="3"/>
            <c:invertIfNegative val="0"/>
            <c:bubble3D val="0"/>
            <c:spPr>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lin ang="5400000" scaled="1"/>
                <a:tileRect/>
              </a:gradFill>
              <a:scene3d>
                <a:camera prst="orthographicFront"/>
                <a:lightRig rig="threePt" dir="t"/>
              </a:scene3d>
              <a:sp3d/>
            </c:spPr>
          </c:dPt>
          <c:dPt>
            <c:idx val="4"/>
            <c:invertIfNegative val="0"/>
            <c:bubble3D val="0"/>
            <c:spPr>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lin ang="5400000" scaled="1"/>
                <a:tileRect/>
              </a:gradFill>
              <a:scene3d>
                <a:camera prst="orthographicFront"/>
                <a:lightRig rig="threePt" dir="t"/>
              </a:scene3d>
              <a:sp3d/>
            </c:spPr>
          </c:dPt>
          <c:dLbls>
            <c:dLbl>
              <c:idx val="0"/>
              <c:layout>
                <c:manualLayout>
                  <c:x val="1.3161694255648459E-2"/>
                  <c:y val="-0.31719319628756371"/>
                </c:manualLayout>
              </c:layout>
              <c:tx>
                <c:rich>
                  <a:bodyPr/>
                  <a:lstStyle/>
                  <a:p>
                    <a:r>
                      <a:rPr lang="ru-RU" sz="1200" dirty="0" smtClean="0">
                        <a:latin typeface="Times New Roman" panose="02020603050405020304" pitchFamily="18" charset="0"/>
                        <a:cs typeface="Times New Roman" panose="02020603050405020304" pitchFamily="18" charset="0"/>
                      </a:rPr>
                      <a:t>4 720</a:t>
                    </a:r>
                    <a:endParaRPr lang="en-US" dirty="0"/>
                  </a:p>
                </c:rich>
              </c:tx>
              <c:showLegendKey val="0"/>
              <c:showVal val="1"/>
              <c:showCatName val="0"/>
              <c:showSerName val="0"/>
              <c:showPercent val="0"/>
              <c:showBubbleSize val="0"/>
              <c:extLst>
                <c:ext xmlns:c15="http://schemas.microsoft.com/office/drawing/2012/chart" uri="{CE6537A1-D6FC-4f65-9D91-7224C49458BB}"/>
              </c:extLst>
            </c:dLbl>
            <c:dLbl>
              <c:idx val="1"/>
              <c:layout>
                <c:manualLayout>
                  <c:x val="1.7922209376954639E-2"/>
                  <c:y val="-0.2931946535688868"/>
                </c:manualLayout>
              </c:layout>
              <c:tx>
                <c:rich>
                  <a:bodyPr/>
                  <a:lstStyle/>
                  <a:p>
                    <a:r>
                      <a:rPr lang="ru-RU" sz="1200" dirty="0" smtClean="0">
                        <a:latin typeface="Times New Roman" panose="02020603050405020304" pitchFamily="18" charset="0"/>
                        <a:cs typeface="Times New Roman" panose="02020603050405020304" pitchFamily="18" charset="0"/>
                      </a:rPr>
                      <a:t>4 297</a:t>
                    </a:r>
                    <a:endParaRPr lang="en-US" dirty="0"/>
                  </a:p>
                </c:rich>
              </c:tx>
              <c:showLegendKey val="0"/>
              <c:showVal val="1"/>
              <c:showCatName val="0"/>
              <c:showSerName val="0"/>
              <c:showPercent val="0"/>
              <c:showBubbleSize val="0"/>
              <c:extLst>
                <c:ext xmlns:c15="http://schemas.microsoft.com/office/drawing/2012/chart" uri="{CE6537A1-D6FC-4f65-9D91-7224C49458BB}"/>
              </c:extLst>
            </c:dLbl>
            <c:dLbl>
              <c:idx val="2"/>
              <c:layout>
                <c:manualLayout>
                  <c:x val="5.4456905374366989E-3"/>
                  <c:y val="-0.32808437707275273"/>
                </c:manualLayout>
              </c:layout>
              <c:tx>
                <c:rich>
                  <a:bodyPr/>
                  <a:lstStyle/>
                  <a:p>
                    <a:r>
                      <a:rPr lang="ru-RU" sz="1200" dirty="0" smtClean="0"/>
                      <a:t>4 958</a:t>
                    </a:r>
                    <a:endParaRPr lang="en-US" dirty="0"/>
                  </a:p>
                </c:rich>
              </c:tx>
              <c:showLegendKey val="0"/>
              <c:showVal val="1"/>
              <c:showCatName val="0"/>
              <c:showSerName val="0"/>
              <c:showPercent val="0"/>
              <c:showBubbleSize val="0"/>
              <c:extLst>
                <c:ext xmlns:c15="http://schemas.microsoft.com/office/drawing/2012/chart" uri="{CE6537A1-D6FC-4f65-9D91-7224C49458BB}"/>
              </c:extLst>
            </c:dLbl>
            <c:dLbl>
              <c:idx val="3"/>
              <c:layout>
                <c:manualLayout>
                  <c:x val="2.053740608811264E-2"/>
                  <c:y val="-0.33810954059327325"/>
                </c:manualLayout>
              </c:layout>
              <c:tx>
                <c:rich>
                  <a:bodyPr/>
                  <a:lstStyle/>
                  <a:p>
                    <a:r>
                      <a:rPr lang="ru-RU" sz="1200" dirty="0" smtClean="0">
                        <a:latin typeface="Times New Roman" panose="02020603050405020304" pitchFamily="18" charset="0"/>
                        <a:cs typeface="Times New Roman" panose="02020603050405020304" pitchFamily="18" charset="0"/>
                      </a:rPr>
                      <a:t>5 242</a:t>
                    </a:r>
                    <a:endParaRPr lang="en-US" dirty="0"/>
                  </a:p>
                </c:rich>
              </c:tx>
              <c:showLegendKey val="0"/>
              <c:showVal val="1"/>
              <c:showCatName val="0"/>
              <c:showSerName val="0"/>
              <c:showPercent val="0"/>
              <c:showBubbleSize val="0"/>
              <c:extLst>
                <c:ext xmlns:c15="http://schemas.microsoft.com/office/drawing/2012/chart" uri="{CE6537A1-D6FC-4f65-9D91-7224C49458BB}"/>
              </c:extLst>
            </c:dLbl>
            <c:dLbl>
              <c:idx val="4"/>
              <c:layout>
                <c:manualLayout>
                  <c:x val="1.4174917171832608E-2"/>
                  <c:y val="-0.36480326702138477"/>
                </c:manualLayout>
              </c:layout>
              <c:tx>
                <c:rich>
                  <a:bodyPr/>
                  <a:lstStyle/>
                  <a:p>
                    <a:r>
                      <a:rPr lang="ru-RU" sz="1200" dirty="0" smtClean="0">
                        <a:latin typeface="Times New Roman" panose="02020603050405020304" pitchFamily="18" charset="0"/>
                        <a:cs typeface="Times New Roman" panose="02020603050405020304" pitchFamily="18" charset="0"/>
                      </a:rPr>
                      <a:t>5 689</a:t>
                    </a:r>
                    <a:endParaRPr lang="en-US" dirty="0"/>
                  </a:p>
                </c:rich>
              </c:tx>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sz="1200" b="1">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'Лист1 (2)'!$B$8:$B$12</c:f>
              <c:strCache>
                <c:ptCount val="5"/>
                <c:pt idx="0">
                  <c:v>2019 план</c:v>
                </c:pt>
                <c:pt idx="1">
                  <c:v>2019 факт</c:v>
                </c:pt>
                <c:pt idx="2">
                  <c:v>2020</c:v>
                </c:pt>
                <c:pt idx="3">
                  <c:v>2021</c:v>
                </c:pt>
                <c:pt idx="4">
                  <c:v>2022</c:v>
                </c:pt>
              </c:strCache>
            </c:strRef>
          </c:cat>
          <c:val>
            <c:numRef>
              <c:f>'Лист1 (2)'!$C$8:$C$12</c:f>
              <c:numCache>
                <c:formatCode>#,##0</c:formatCode>
                <c:ptCount val="5"/>
                <c:pt idx="0">
                  <c:v>4719.5560999999998</c:v>
                </c:pt>
                <c:pt idx="1">
                  <c:v>4296.8868555700001</c:v>
                </c:pt>
                <c:pt idx="2">
                  <c:v>4958.4898999999996</c:v>
                </c:pt>
                <c:pt idx="3">
                  <c:v>5241.8194000000003</c:v>
                </c:pt>
                <c:pt idx="4">
                  <c:v>5688.6930000000002</c:v>
                </c:pt>
              </c:numCache>
            </c:numRef>
          </c:val>
        </c:ser>
        <c:dLbls>
          <c:showLegendKey val="0"/>
          <c:showVal val="1"/>
          <c:showCatName val="0"/>
          <c:showSerName val="0"/>
          <c:showPercent val="0"/>
          <c:showBubbleSize val="0"/>
        </c:dLbls>
        <c:gapWidth val="150"/>
        <c:gapDepth val="374"/>
        <c:shape val="box"/>
        <c:axId val="222324736"/>
        <c:axId val="221603520"/>
        <c:axId val="0"/>
      </c:bar3DChart>
      <c:catAx>
        <c:axId val="222324736"/>
        <c:scaling>
          <c:orientation val="minMax"/>
        </c:scaling>
        <c:delete val="0"/>
        <c:axPos val="b"/>
        <c:numFmt formatCode="General" sourceLinked="0"/>
        <c:majorTickMark val="out"/>
        <c:minorTickMark val="none"/>
        <c:tickLblPos val="nextTo"/>
        <c:txPr>
          <a:bodyPr/>
          <a:lstStyle/>
          <a:p>
            <a:pPr>
              <a:defRPr sz="1300" b="1">
                <a:latin typeface="Times New Roman" panose="02020603050405020304" pitchFamily="18" charset="0"/>
                <a:cs typeface="Times New Roman" panose="02020603050405020304" pitchFamily="18" charset="0"/>
              </a:defRPr>
            </a:pPr>
            <a:endParaRPr lang="ru-RU"/>
          </a:p>
        </c:txPr>
        <c:crossAx val="221603520"/>
        <c:crosses val="autoZero"/>
        <c:auto val="1"/>
        <c:lblAlgn val="ctr"/>
        <c:lblOffset val="100"/>
        <c:noMultiLvlLbl val="0"/>
      </c:catAx>
      <c:valAx>
        <c:axId val="221603520"/>
        <c:scaling>
          <c:orientation val="minMax"/>
          <c:max val="6335.5"/>
          <c:min val="0"/>
        </c:scaling>
        <c:delete val="0"/>
        <c:axPos val="l"/>
        <c:majorGridlines/>
        <c:numFmt formatCode="#,##0" sourceLinked="1"/>
        <c:majorTickMark val="out"/>
        <c:minorTickMark val="none"/>
        <c:tickLblPos val="nextTo"/>
        <c:txPr>
          <a:bodyPr/>
          <a:lstStyle/>
          <a:p>
            <a:pPr>
              <a:defRPr sz="1200">
                <a:latin typeface="Times New Roman" panose="02020603050405020304" pitchFamily="18" charset="0"/>
                <a:cs typeface="Times New Roman" panose="02020603050405020304" pitchFamily="18" charset="0"/>
              </a:defRPr>
            </a:pPr>
            <a:endParaRPr lang="ru-RU"/>
          </a:p>
        </c:txPr>
        <c:crossAx val="222324736"/>
        <c:crosses val="autoZero"/>
        <c:crossBetween val="between"/>
      </c:valAx>
    </c:plotArea>
    <c:plotVisOnly val="1"/>
    <c:dispBlanksAs val="gap"/>
    <c:showDLblsOverMax val="0"/>
  </c:chart>
  <c:externalData r:id="rId1">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bar3DChart>
        <c:barDir val="col"/>
        <c:grouping val="stacked"/>
        <c:varyColors val="0"/>
        <c:ser>
          <c:idx val="0"/>
          <c:order val="0"/>
          <c:spPr>
            <a:scene3d>
              <a:camera prst="orthographicFront"/>
              <a:lightRig rig="threePt" dir="t"/>
            </a:scene3d>
            <a:sp3d/>
          </c:spPr>
          <c:invertIfNegative val="0"/>
          <c:dPt>
            <c:idx val="0"/>
            <c:invertIfNegative val="0"/>
            <c:bubble3D val="0"/>
            <c:spPr>
              <a:gradFill flip="none" rotWithShape="1">
                <a:gsLst>
                  <a:gs pos="0">
                    <a:srgbClr val="00BC55">
                      <a:tint val="66000"/>
                      <a:satMod val="160000"/>
                    </a:srgbClr>
                  </a:gs>
                  <a:gs pos="50000">
                    <a:srgbClr val="00BC55">
                      <a:tint val="44500"/>
                      <a:satMod val="160000"/>
                    </a:srgbClr>
                  </a:gs>
                  <a:gs pos="100000">
                    <a:srgbClr val="00BC55">
                      <a:tint val="23500"/>
                      <a:satMod val="160000"/>
                    </a:srgbClr>
                  </a:gs>
                </a:gsLst>
                <a:lin ang="5400000" scaled="1"/>
                <a:tileRect/>
              </a:gradFill>
              <a:scene3d>
                <a:camera prst="orthographicFront"/>
                <a:lightRig rig="threePt" dir="t"/>
              </a:scene3d>
              <a:sp3d/>
            </c:spPr>
          </c:dPt>
          <c:dPt>
            <c:idx val="1"/>
            <c:invertIfNegative val="0"/>
            <c:bubble3D val="0"/>
            <c:spPr>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5400000" scaled="1"/>
                <a:tileRect/>
              </a:gradFill>
              <a:scene3d>
                <a:camera prst="orthographicFront"/>
                <a:lightRig rig="threePt" dir="t"/>
              </a:scene3d>
              <a:sp3d/>
            </c:spPr>
          </c:dPt>
          <c:dPt>
            <c:idx val="2"/>
            <c:invertIfNegative val="0"/>
            <c:bubble3D val="0"/>
            <c:spPr>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lin ang="5400000" scaled="1"/>
                <a:tileRect/>
              </a:gradFill>
              <a:scene3d>
                <a:camera prst="orthographicFront"/>
                <a:lightRig rig="threePt" dir="t"/>
              </a:scene3d>
              <a:sp3d/>
            </c:spPr>
          </c:dPt>
          <c:dPt>
            <c:idx val="3"/>
            <c:invertIfNegative val="0"/>
            <c:bubble3D val="0"/>
            <c:spPr>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lin ang="5400000" scaled="1"/>
                <a:tileRect/>
              </a:gradFill>
              <a:scene3d>
                <a:camera prst="orthographicFront"/>
                <a:lightRig rig="threePt" dir="t"/>
              </a:scene3d>
              <a:sp3d/>
            </c:spPr>
          </c:dPt>
          <c:dPt>
            <c:idx val="4"/>
            <c:invertIfNegative val="0"/>
            <c:bubble3D val="0"/>
            <c:spPr>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lin ang="5400000" scaled="1"/>
                <a:tileRect/>
              </a:gradFill>
              <a:scene3d>
                <a:camera prst="orthographicFront"/>
                <a:lightRig rig="threePt" dir="t"/>
              </a:scene3d>
              <a:sp3d/>
            </c:spPr>
          </c:dPt>
          <c:dLbls>
            <c:dLbl>
              <c:idx val="0"/>
              <c:layout>
                <c:manualLayout>
                  <c:x val="1.7614410467520353E-2"/>
                  <c:y val="-0.42445345273964241"/>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1.8423693304297637E-2"/>
                  <c:y val="-0.14717982022474535"/>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3.3718289653152947E-2"/>
                  <c:y val="-0.41568684750530666"/>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2.0180429218277764E-2"/>
                  <c:y val="-0.12010753108922832"/>
                </c:manualLayout>
              </c:layout>
              <c:showLegendKey val="0"/>
              <c:showVal val="1"/>
              <c:showCatName val="0"/>
              <c:showSerName val="0"/>
              <c:showPercent val="0"/>
              <c:showBubbleSize val="0"/>
              <c:extLst>
                <c:ext xmlns:c15="http://schemas.microsoft.com/office/drawing/2012/chart" uri="{CE6537A1-D6FC-4f65-9D91-7224C49458BB}"/>
              </c:extLst>
            </c:dLbl>
            <c:dLbl>
              <c:idx val="4"/>
              <c:layout>
                <c:manualLayout>
                  <c:x val="2.03426661694254E-2"/>
                  <c:y val="-0.12816954675121869"/>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sz="1400" b="1">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'Лист1 (2)'!$B$8:$B$12</c:f>
              <c:strCache>
                <c:ptCount val="5"/>
                <c:pt idx="0">
                  <c:v>2019 план</c:v>
                </c:pt>
                <c:pt idx="1">
                  <c:v>2019 факт</c:v>
                </c:pt>
                <c:pt idx="2">
                  <c:v>2020 *</c:v>
                </c:pt>
                <c:pt idx="3">
                  <c:v>2021</c:v>
                </c:pt>
                <c:pt idx="4">
                  <c:v>2022</c:v>
                </c:pt>
              </c:strCache>
            </c:strRef>
          </c:cat>
          <c:val>
            <c:numRef>
              <c:f>'Лист1 (2)'!$C$8:$C$12</c:f>
              <c:numCache>
                <c:formatCode>#,##0</c:formatCode>
                <c:ptCount val="5"/>
                <c:pt idx="0">
                  <c:v>1955.8</c:v>
                </c:pt>
                <c:pt idx="1">
                  <c:v>419.5</c:v>
                </c:pt>
                <c:pt idx="2">
                  <c:v>1946</c:v>
                </c:pt>
                <c:pt idx="3">
                  <c:v>380</c:v>
                </c:pt>
                <c:pt idx="4">
                  <c:v>395</c:v>
                </c:pt>
              </c:numCache>
            </c:numRef>
          </c:val>
        </c:ser>
        <c:dLbls>
          <c:showLegendKey val="0"/>
          <c:showVal val="1"/>
          <c:showCatName val="0"/>
          <c:showSerName val="0"/>
          <c:showPercent val="0"/>
          <c:showBubbleSize val="0"/>
        </c:dLbls>
        <c:gapWidth val="150"/>
        <c:shape val="box"/>
        <c:axId val="222969856"/>
        <c:axId val="221608128"/>
        <c:axId val="0"/>
      </c:bar3DChart>
      <c:catAx>
        <c:axId val="222969856"/>
        <c:scaling>
          <c:orientation val="minMax"/>
        </c:scaling>
        <c:delete val="0"/>
        <c:axPos val="b"/>
        <c:numFmt formatCode="General" sourceLinked="0"/>
        <c:majorTickMark val="out"/>
        <c:minorTickMark val="none"/>
        <c:tickLblPos val="nextTo"/>
        <c:txPr>
          <a:bodyPr/>
          <a:lstStyle/>
          <a:p>
            <a:pPr>
              <a:defRPr sz="1300" b="1">
                <a:latin typeface="Times New Roman" panose="02020603050405020304" pitchFamily="18" charset="0"/>
                <a:cs typeface="Times New Roman" panose="02020603050405020304" pitchFamily="18" charset="0"/>
              </a:defRPr>
            </a:pPr>
            <a:endParaRPr lang="ru-RU"/>
          </a:p>
        </c:txPr>
        <c:crossAx val="221608128"/>
        <c:crosses val="autoZero"/>
        <c:auto val="1"/>
        <c:lblAlgn val="ctr"/>
        <c:lblOffset val="100"/>
        <c:noMultiLvlLbl val="0"/>
      </c:catAx>
      <c:valAx>
        <c:axId val="221608128"/>
        <c:scaling>
          <c:orientation val="minMax"/>
          <c:min val="0"/>
        </c:scaling>
        <c:delete val="0"/>
        <c:axPos val="l"/>
        <c:majorGridlines/>
        <c:numFmt formatCode="#,##0" sourceLinked="1"/>
        <c:majorTickMark val="out"/>
        <c:minorTickMark val="none"/>
        <c:tickLblPos val="nextTo"/>
        <c:txPr>
          <a:bodyPr/>
          <a:lstStyle/>
          <a:p>
            <a:pPr>
              <a:defRPr sz="1200">
                <a:latin typeface="Times New Roman" panose="02020603050405020304" pitchFamily="18" charset="0"/>
                <a:cs typeface="Times New Roman" panose="02020603050405020304" pitchFamily="18" charset="0"/>
              </a:defRPr>
            </a:pPr>
            <a:endParaRPr lang="ru-RU"/>
          </a:p>
        </c:txPr>
        <c:crossAx val="222969856"/>
        <c:crosses val="autoZero"/>
        <c:crossBetween val="between"/>
      </c:valAx>
    </c:plotArea>
    <c:plotVisOnly val="1"/>
    <c:dispBlanksAs val="gap"/>
    <c:showDLblsOverMax val="0"/>
  </c:chart>
  <c:externalData r:id="rId1">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bar3DChart>
        <c:barDir val="col"/>
        <c:grouping val="stacked"/>
        <c:varyColors val="0"/>
        <c:ser>
          <c:idx val="0"/>
          <c:order val="0"/>
          <c:spPr>
            <a:scene3d>
              <a:camera prst="orthographicFront"/>
              <a:lightRig rig="threePt" dir="t"/>
            </a:scene3d>
            <a:sp3d/>
          </c:spPr>
          <c:invertIfNegative val="0"/>
          <c:dPt>
            <c:idx val="0"/>
            <c:invertIfNegative val="0"/>
            <c:bubble3D val="0"/>
            <c:spPr>
              <a:gradFill flip="none" rotWithShape="1">
                <a:gsLst>
                  <a:gs pos="0">
                    <a:srgbClr val="00BC55">
                      <a:tint val="66000"/>
                      <a:satMod val="160000"/>
                    </a:srgbClr>
                  </a:gs>
                  <a:gs pos="50000">
                    <a:srgbClr val="00BC55">
                      <a:tint val="44500"/>
                      <a:satMod val="160000"/>
                    </a:srgbClr>
                  </a:gs>
                  <a:gs pos="100000">
                    <a:srgbClr val="00BC55">
                      <a:tint val="23500"/>
                      <a:satMod val="160000"/>
                    </a:srgbClr>
                  </a:gs>
                </a:gsLst>
                <a:lin ang="5400000" scaled="1"/>
                <a:tileRect/>
              </a:gradFill>
              <a:scene3d>
                <a:camera prst="orthographicFront"/>
                <a:lightRig rig="threePt" dir="t"/>
              </a:scene3d>
              <a:sp3d/>
            </c:spPr>
          </c:dPt>
          <c:dPt>
            <c:idx val="1"/>
            <c:invertIfNegative val="0"/>
            <c:bubble3D val="0"/>
            <c:spPr>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5400000" scaled="1"/>
                <a:tileRect/>
              </a:gradFill>
              <a:scene3d>
                <a:camera prst="orthographicFront"/>
                <a:lightRig rig="threePt" dir="t"/>
              </a:scene3d>
              <a:sp3d/>
            </c:spPr>
          </c:dPt>
          <c:dPt>
            <c:idx val="2"/>
            <c:invertIfNegative val="0"/>
            <c:bubble3D val="0"/>
            <c:spPr>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lin ang="5400000" scaled="1"/>
                <a:tileRect/>
              </a:gradFill>
              <a:scene3d>
                <a:camera prst="orthographicFront"/>
                <a:lightRig rig="threePt" dir="t"/>
              </a:scene3d>
              <a:sp3d/>
            </c:spPr>
          </c:dPt>
          <c:dPt>
            <c:idx val="3"/>
            <c:invertIfNegative val="0"/>
            <c:bubble3D val="0"/>
            <c:spPr>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lin ang="5400000" scaled="1"/>
                <a:tileRect/>
              </a:gradFill>
              <a:scene3d>
                <a:camera prst="orthographicFront"/>
                <a:lightRig rig="threePt" dir="t"/>
              </a:scene3d>
              <a:sp3d/>
            </c:spPr>
          </c:dPt>
          <c:dPt>
            <c:idx val="4"/>
            <c:invertIfNegative val="0"/>
            <c:bubble3D val="0"/>
            <c:spPr>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lin ang="5400000" scaled="1"/>
                <a:tileRect/>
              </a:gradFill>
              <a:scene3d>
                <a:camera prst="orthographicFront"/>
                <a:lightRig rig="threePt" dir="t"/>
              </a:scene3d>
              <a:sp3d/>
            </c:spPr>
          </c:dPt>
          <c:dLbls>
            <c:dLbl>
              <c:idx val="0"/>
              <c:layout>
                <c:manualLayout>
                  <c:x val="2.729882062750405E-2"/>
                  <c:y val="-0.39961368139472897"/>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2.2165839006995338E-2"/>
                  <c:y val="-0.3919564268981906"/>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2.0597587073034322E-2"/>
                  <c:y val="-0.25667499294787149"/>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2.9621007513588489E-2"/>
                  <c:y val="-0.17573670651873646"/>
                </c:manualLayout>
              </c:layout>
              <c:showLegendKey val="0"/>
              <c:showVal val="1"/>
              <c:showCatName val="0"/>
              <c:showSerName val="0"/>
              <c:showPercent val="0"/>
              <c:showBubbleSize val="0"/>
              <c:extLst>
                <c:ext xmlns:c15="http://schemas.microsoft.com/office/drawing/2012/chart" uri="{CE6537A1-D6FC-4f65-9D91-7224C49458BB}"/>
              </c:extLst>
            </c:dLbl>
            <c:dLbl>
              <c:idx val="4"/>
              <c:layout>
                <c:manualLayout>
                  <c:x val="2.6937583053739632E-2"/>
                  <c:y val="-0.11371681338403468"/>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sz="1300" b="1">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'Лист1 (2)'!$B$8:$B$12</c:f>
              <c:strCache>
                <c:ptCount val="5"/>
                <c:pt idx="0">
                  <c:v>2019 план</c:v>
                </c:pt>
                <c:pt idx="1">
                  <c:v>2019 факт</c:v>
                </c:pt>
                <c:pt idx="2">
                  <c:v>2020</c:v>
                </c:pt>
                <c:pt idx="3">
                  <c:v>2021</c:v>
                </c:pt>
                <c:pt idx="4">
                  <c:v>2022</c:v>
                </c:pt>
              </c:strCache>
            </c:strRef>
          </c:cat>
          <c:val>
            <c:numRef>
              <c:f>'Лист1 (2)'!$C$8:$C$12</c:f>
              <c:numCache>
                <c:formatCode>#,##0</c:formatCode>
                <c:ptCount val="5"/>
                <c:pt idx="0">
                  <c:v>76</c:v>
                </c:pt>
                <c:pt idx="1">
                  <c:v>74.33</c:v>
                </c:pt>
                <c:pt idx="2">
                  <c:v>43.35</c:v>
                </c:pt>
                <c:pt idx="3">
                  <c:v>24.303000000000001</c:v>
                </c:pt>
                <c:pt idx="4">
                  <c:v>16.399999999999999</c:v>
                </c:pt>
              </c:numCache>
            </c:numRef>
          </c:val>
        </c:ser>
        <c:dLbls>
          <c:showLegendKey val="0"/>
          <c:showVal val="1"/>
          <c:showCatName val="0"/>
          <c:showSerName val="0"/>
          <c:showPercent val="0"/>
          <c:showBubbleSize val="0"/>
        </c:dLbls>
        <c:gapWidth val="150"/>
        <c:shape val="box"/>
        <c:axId val="223446528"/>
        <c:axId val="222153536"/>
        <c:axId val="0"/>
      </c:bar3DChart>
      <c:catAx>
        <c:axId val="223446528"/>
        <c:scaling>
          <c:orientation val="minMax"/>
        </c:scaling>
        <c:delete val="0"/>
        <c:axPos val="b"/>
        <c:numFmt formatCode="General" sourceLinked="0"/>
        <c:majorTickMark val="out"/>
        <c:minorTickMark val="none"/>
        <c:tickLblPos val="nextTo"/>
        <c:txPr>
          <a:bodyPr/>
          <a:lstStyle/>
          <a:p>
            <a:pPr>
              <a:defRPr sz="1300" b="1">
                <a:latin typeface="Times New Roman" panose="02020603050405020304" pitchFamily="18" charset="0"/>
                <a:cs typeface="Times New Roman" panose="02020603050405020304" pitchFamily="18" charset="0"/>
              </a:defRPr>
            </a:pPr>
            <a:endParaRPr lang="ru-RU"/>
          </a:p>
        </c:txPr>
        <c:crossAx val="222153536"/>
        <c:crosses val="autoZero"/>
        <c:auto val="1"/>
        <c:lblAlgn val="ctr"/>
        <c:lblOffset val="100"/>
        <c:noMultiLvlLbl val="0"/>
      </c:catAx>
      <c:valAx>
        <c:axId val="222153536"/>
        <c:scaling>
          <c:orientation val="minMax"/>
        </c:scaling>
        <c:delete val="0"/>
        <c:axPos val="l"/>
        <c:majorGridlines/>
        <c:numFmt formatCode="#,##0" sourceLinked="1"/>
        <c:majorTickMark val="out"/>
        <c:minorTickMark val="none"/>
        <c:tickLblPos val="nextTo"/>
        <c:txPr>
          <a:bodyPr/>
          <a:lstStyle/>
          <a:p>
            <a:pPr>
              <a:defRPr sz="1200">
                <a:latin typeface="Times New Roman" panose="02020603050405020304" pitchFamily="18" charset="0"/>
                <a:cs typeface="Times New Roman" panose="02020603050405020304" pitchFamily="18" charset="0"/>
              </a:defRPr>
            </a:pPr>
            <a:endParaRPr lang="ru-RU"/>
          </a:p>
        </c:txPr>
        <c:crossAx val="223446528"/>
        <c:crosses val="autoZero"/>
        <c:crossBetween val="between"/>
      </c:valAx>
    </c:plotArea>
    <c:plotVisOnly val="1"/>
    <c:dispBlanksAs val="gap"/>
    <c:showDLblsOverMax val="0"/>
  </c:chart>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6.8570593727966256E-2"/>
          <c:y val="3.8602954383300532E-2"/>
          <c:w val="0.87092594121794586"/>
          <c:h val="0.91577537225461692"/>
        </c:manualLayout>
      </c:layout>
      <c:barChart>
        <c:barDir val="bar"/>
        <c:grouping val="clustered"/>
        <c:varyColors val="0"/>
        <c:ser>
          <c:idx val="0"/>
          <c:order val="0"/>
          <c:spPr>
            <a:solidFill>
              <a:srgbClr val="FF0000"/>
            </a:solidFill>
          </c:spPr>
          <c:invertIfNegative val="0"/>
          <c:dPt>
            <c:idx val="0"/>
            <c:invertIfNegative val="0"/>
            <c:bubble3D val="0"/>
            <c:spPr>
              <a:solidFill>
                <a:srgbClr val="00B050"/>
              </a:solidFill>
            </c:spPr>
          </c:dPt>
          <c:dPt>
            <c:idx val="1"/>
            <c:invertIfNegative val="0"/>
            <c:bubble3D val="0"/>
            <c:spPr>
              <a:solidFill>
                <a:srgbClr val="00BD4F"/>
              </a:solidFill>
            </c:spPr>
          </c:dPt>
          <c:dPt>
            <c:idx val="2"/>
            <c:invertIfNegative val="0"/>
            <c:bubble3D val="0"/>
          </c:dPt>
          <c:dPt>
            <c:idx val="3"/>
            <c:invertIfNegative val="0"/>
            <c:bubble3D val="0"/>
            <c:spPr>
              <a:solidFill>
                <a:srgbClr val="00B050"/>
              </a:solidFill>
            </c:spPr>
          </c:dPt>
          <c:dPt>
            <c:idx val="4"/>
            <c:invertIfNegative val="0"/>
            <c:bubble3D val="0"/>
            <c:spPr>
              <a:solidFill>
                <a:srgbClr val="00B050"/>
              </a:solidFill>
            </c:spPr>
          </c:dPt>
          <c:dPt>
            <c:idx val="5"/>
            <c:invertIfNegative val="0"/>
            <c:bubble3D val="0"/>
            <c:spPr>
              <a:solidFill>
                <a:srgbClr val="009E41"/>
              </a:solidFill>
            </c:spPr>
          </c:dPt>
          <c:dPt>
            <c:idx val="6"/>
            <c:invertIfNegative val="0"/>
            <c:bubble3D val="0"/>
            <c:spPr>
              <a:solidFill>
                <a:srgbClr val="00B050"/>
              </a:solidFill>
            </c:spPr>
          </c:dPt>
          <c:dLbls>
            <c:dLbl>
              <c:idx val="0"/>
              <c:layout>
                <c:manualLayout>
                  <c:x val="8.0674462773694805E-3"/>
                  <c:y val="3.5093594893909575E-3"/>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1.613648057219445E-2"/>
                  <c:y val="0"/>
                </c:manualLayout>
              </c:layout>
              <c:dLblPos val="outEnd"/>
              <c:showLegendKey val="0"/>
              <c:showVal val="1"/>
              <c:showCatName val="0"/>
              <c:showSerName val="0"/>
              <c:showPercent val="0"/>
              <c:showBubbleSize val="0"/>
            </c:dLbl>
            <c:dLbl>
              <c:idx val="2"/>
              <c:layout>
                <c:manualLayout>
                  <c:x val="1.2101328217799807E-2"/>
                  <c:y val="3.5093594893909575E-3"/>
                </c:manualLayout>
              </c:layout>
              <c:dLblPos val="outEnd"/>
              <c:showLegendKey val="0"/>
              <c:showVal val="1"/>
              <c:showCatName val="0"/>
              <c:showSerName val="0"/>
              <c:showPercent val="0"/>
              <c:showBubbleSize val="0"/>
            </c:dLbl>
            <c:dLbl>
              <c:idx val="8"/>
              <c:layout>
                <c:manualLayout>
                  <c:x val="0"/>
                  <c:y val="0"/>
                </c:manualLayout>
              </c:layout>
              <c:dLblPos val="outEnd"/>
              <c:showLegendKey val="0"/>
              <c:showVal val="1"/>
              <c:showCatName val="0"/>
              <c:showSerName val="0"/>
              <c:showPercent val="0"/>
              <c:showBubbleSize val="0"/>
            </c:dLbl>
            <c:spPr>
              <a:noFill/>
              <a:ln>
                <a:noFill/>
              </a:ln>
              <a:effectLst/>
            </c:spPr>
            <c:txPr>
              <a:bodyPr/>
              <a:lstStyle/>
              <a:p>
                <a:pPr>
                  <a:defRPr sz="1100" b="1">
                    <a:latin typeface="Times New Roman" panose="02020603050405020304" pitchFamily="18" charset="0"/>
                    <a:cs typeface="Times New Roman" panose="02020603050405020304" pitchFamily="18" charset="0"/>
                  </a:defRPr>
                </a:pPr>
                <a:endParaRPr lang="ru-RU"/>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numRef>
              <c:f>Лист1!$A$5:$A$13</c:f>
              <c:numCache>
                <c:formatCode>General</c:formatCode>
                <c:ptCount val="9"/>
                <c:pt idx="0">
                  <c:v>2022</c:v>
                </c:pt>
                <c:pt idx="1">
                  <c:v>2021</c:v>
                </c:pt>
                <c:pt idx="2">
                  <c:v>2020</c:v>
                </c:pt>
                <c:pt idx="3">
                  <c:v>2019</c:v>
                </c:pt>
                <c:pt idx="4">
                  <c:v>2018</c:v>
                </c:pt>
                <c:pt idx="5">
                  <c:v>2017</c:v>
                </c:pt>
                <c:pt idx="6">
                  <c:v>2016</c:v>
                </c:pt>
                <c:pt idx="7">
                  <c:v>2015</c:v>
                </c:pt>
                <c:pt idx="8">
                  <c:v>2014</c:v>
                </c:pt>
              </c:numCache>
            </c:numRef>
          </c:cat>
          <c:val>
            <c:numRef>
              <c:f>Лист1!$B$5:$B$13</c:f>
              <c:numCache>
                <c:formatCode>#,##0</c:formatCode>
                <c:ptCount val="9"/>
                <c:pt idx="0">
                  <c:v>276.8</c:v>
                </c:pt>
                <c:pt idx="1">
                  <c:v>786</c:v>
                </c:pt>
                <c:pt idx="2">
                  <c:v>-1262</c:v>
                </c:pt>
                <c:pt idx="3">
                  <c:v>3536.2</c:v>
                </c:pt>
                <c:pt idx="4">
                  <c:v>1282</c:v>
                </c:pt>
                <c:pt idx="5">
                  <c:v>108</c:v>
                </c:pt>
                <c:pt idx="6">
                  <c:v>1703</c:v>
                </c:pt>
                <c:pt idx="7">
                  <c:v>-2886</c:v>
                </c:pt>
                <c:pt idx="8">
                  <c:v>-3314</c:v>
                </c:pt>
              </c:numCache>
            </c:numRef>
          </c:val>
        </c:ser>
        <c:dLbls>
          <c:showLegendKey val="0"/>
          <c:showVal val="0"/>
          <c:showCatName val="0"/>
          <c:showSerName val="0"/>
          <c:showPercent val="0"/>
          <c:showBubbleSize val="0"/>
        </c:dLbls>
        <c:gapWidth val="150"/>
        <c:axId val="185003520"/>
        <c:axId val="165773888"/>
      </c:barChart>
      <c:catAx>
        <c:axId val="185003520"/>
        <c:scaling>
          <c:orientation val="minMax"/>
        </c:scaling>
        <c:delete val="0"/>
        <c:axPos val="l"/>
        <c:numFmt formatCode="General" sourceLinked="1"/>
        <c:majorTickMark val="out"/>
        <c:minorTickMark val="none"/>
        <c:tickLblPos val="nextTo"/>
        <c:txPr>
          <a:bodyPr/>
          <a:lstStyle/>
          <a:p>
            <a:pPr>
              <a:defRPr sz="900">
                <a:latin typeface="Times New Roman" panose="02020603050405020304" pitchFamily="18" charset="0"/>
                <a:cs typeface="Times New Roman" panose="02020603050405020304" pitchFamily="18" charset="0"/>
              </a:defRPr>
            </a:pPr>
            <a:endParaRPr lang="ru-RU"/>
          </a:p>
        </c:txPr>
        <c:crossAx val="165773888"/>
        <c:crosses val="autoZero"/>
        <c:auto val="1"/>
        <c:lblAlgn val="ctr"/>
        <c:lblOffset val="100"/>
        <c:noMultiLvlLbl val="0"/>
      </c:catAx>
      <c:valAx>
        <c:axId val="165773888"/>
        <c:scaling>
          <c:orientation val="minMax"/>
        </c:scaling>
        <c:delete val="1"/>
        <c:axPos val="b"/>
        <c:numFmt formatCode="#,##0" sourceLinked="1"/>
        <c:majorTickMark val="out"/>
        <c:minorTickMark val="none"/>
        <c:tickLblPos val="nextTo"/>
        <c:crossAx val="185003520"/>
        <c:crosses val="autoZero"/>
        <c:crossBetween val="between"/>
      </c:valAx>
      <c:spPr>
        <a:noFill/>
        <a:ln w="25400">
          <a:noFill/>
        </a:ln>
      </c:spPr>
    </c:plotArea>
    <c:plotVisOnly val="1"/>
    <c:dispBlanksAs val="gap"/>
    <c:showDLblsOverMax val="0"/>
  </c:chart>
  <c:externalData r:id="rId1">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bar3DChart>
        <c:barDir val="col"/>
        <c:grouping val="stacked"/>
        <c:varyColors val="0"/>
        <c:ser>
          <c:idx val="0"/>
          <c:order val="0"/>
          <c:spPr>
            <a:scene3d>
              <a:camera prst="orthographicFront"/>
              <a:lightRig rig="threePt" dir="t"/>
            </a:scene3d>
            <a:sp3d/>
          </c:spPr>
          <c:invertIfNegative val="0"/>
          <c:dPt>
            <c:idx val="0"/>
            <c:invertIfNegative val="0"/>
            <c:bubble3D val="0"/>
            <c:spPr>
              <a:gradFill flip="none" rotWithShape="1">
                <a:gsLst>
                  <a:gs pos="0">
                    <a:srgbClr val="8DE7A0"/>
                  </a:gs>
                  <a:gs pos="50000">
                    <a:srgbClr val="BBEEC5"/>
                  </a:gs>
                  <a:gs pos="100000">
                    <a:srgbClr val="DEF6E3"/>
                  </a:gs>
                </a:gsLst>
                <a:lin ang="5400000" scaled="1"/>
                <a:tileRect/>
              </a:gradFill>
              <a:scene3d>
                <a:camera prst="orthographicFront"/>
                <a:lightRig rig="threePt" dir="t"/>
              </a:scene3d>
              <a:sp3d/>
            </c:spPr>
          </c:dPt>
          <c:dPt>
            <c:idx val="1"/>
            <c:invertIfNegative val="0"/>
            <c:bubble3D val="0"/>
            <c:spPr>
              <a:gradFill flip="none" rotWithShape="1">
                <a:gsLst>
                  <a:gs pos="0">
                    <a:srgbClr val="B196D2"/>
                  </a:gs>
                  <a:gs pos="50000">
                    <a:srgbClr val="CFC0E2"/>
                  </a:gs>
                  <a:gs pos="100000">
                    <a:srgbClr val="E7E1F0"/>
                  </a:gs>
                </a:gsLst>
                <a:lin ang="5400000" scaled="1"/>
                <a:tileRect/>
              </a:gradFill>
              <a:scene3d>
                <a:camera prst="orthographicFront"/>
                <a:lightRig rig="threePt" dir="t"/>
              </a:scene3d>
              <a:sp3d/>
            </c:spPr>
          </c:dPt>
          <c:dPt>
            <c:idx val="2"/>
            <c:invertIfNegative val="0"/>
            <c:bubble3D val="0"/>
            <c:spPr>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lin ang="5400000" scaled="1"/>
                <a:tileRect/>
              </a:gradFill>
              <a:scene3d>
                <a:camera prst="orthographicFront"/>
                <a:lightRig rig="threePt" dir="t"/>
              </a:scene3d>
              <a:sp3d/>
            </c:spPr>
          </c:dPt>
          <c:dPt>
            <c:idx val="3"/>
            <c:invertIfNegative val="0"/>
            <c:bubble3D val="0"/>
            <c:spPr>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lin ang="5400000" scaled="1"/>
                <a:tileRect/>
              </a:gradFill>
              <a:scene3d>
                <a:camera prst="orthographicFront"/>
                <a:lightRig rig="threePt" dir="t"/>
              </a:scene3d>
              <a:sp3d/>
            </c:spPr>
          </c:dPt>
          <c:dPt>
            <c:idx val="4"/>
            <c:invertIfNegative val="0"/>
            <c:bubble3D val="0"/>
            <c:spPr>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lin ang="5400000" scaled="1"/>
                <a:tileRect/>
              </a:gradFill>
              <a:scene3d>
                <a:camera prst="orthographicFront"/>
                <a:lightRig rig="threePt" dir="t"/>
              </a:scene3d>
              <a:sp3d/>
            </c:spPr>
          </c:dPt>
          <c:dPt>
            <c:idx val="5"/>
            <c:invertIfNegative val="0"/>
            <c:bubble3D val="0"/>
            <c:sp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scene3d>
                <a:camera prst="orthographicFront"/>
                <a:lightRig rig="threePt" dir="t"/>
              </a:scene3d>
              <a:sp3d/>
            </c:spPr>
          </c:dPt>
          <c:dLbls>
            <c:dLbl>
              <c:idx val="0"/>
              <c:layout>
                <c:manualLayout>
                  <c:x val="1.7614331620288724E-2"/>
                  <c:y val="-0.36290859695376698"/>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1.5917385462489001E-2"/>
                  <c:y val="-0.32447358871679927"/>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2.726145527621637E-2"/>
                  <c:y val="-0.15467323483225809"/>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2.3095091514608208E-2"/>
                  <c:y val="-0.15124485791632011"/>
                </c:manualLayout>
              </c:layout>
              <c:spPr>
                <a:noFill/>
                <a:ln>
                  <a:noFill/>
                </a:ln>
                <a:effectLst/>
              </c:spPr>
              <c:txPr>
                <a:bodyPr/>
                <a:lstStyle/>
                <a:p>
                  <a:pPr>
                    <a:defRPr sz="1300" b="1">
                      <a:solidFill>
                        <a:schemeClr val="tx1"/>
                      </a:solidFill>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extLst>
                <c:ext xmlns:c15="http://schemas.microsoft.com/office/drawing/2012/chart" uri="{CE6537A1-D6FC-4f65-9D91-7224C49458BB}"/>
              </c:extLst>
            </c:dLbl>
            <c:dLbl>
              <c:idx val="4"/>
              <c:layout>
                <c:manualLayout>
                  <c:x val="2.0342510636415932E-2"/>
                  <c:y val="-0.21381466340827421"/>
                </c:manualLayout>
              </c:layout>
              <c:spPr>
                <a:noFill/>
                <a:ln>
                  <a:noFill/>
                </a:ln>
                <a:effectLst/>
              </c:spPr>
              <c:txPr>
                <a:bodyPr/>
                <a:lstStyle/>
                <a:p>
                  <a:pPr>
                    <a:defRPr sz="1300" b="1">
                      <a:solidFill>
                        <a:schemeClr val="tx1"/>
                      </a:solidFill>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extLst>
                <c:ext xmlns:c15="http://schemas.microsoft.com/office/drawing/2012/chart" uri="{CE6537A1-D6FC-4f65-9D91-7224C49458BB}"/>
              </c:extLst>
            </c:dLbl>
            <c:dLbl>
              <c:idx val="5"/>
              <c:layout>
                <c:manualLayout>
                  <c:x val="1.936897801443065E-2"/>
                  <c:y val="-0.13866365233252301"/>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sz="1300" b="1">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'Лист1 (2)'!$B$8:$B$12</c:f>
              <c:strCache>
                <c:ptCount val="5"/>
                <c:pt idx="0">
                  <c:v>2019 план</c:v>
                </c:pt>
                <c:pt idx="1">
                  <c:v>2019 факт</c:v>
                </c:pt>
                <c:pt idx="2">
                  <c:v>2020</c:v>
                </c:pt>
                <c:pt idx="3">
                  <c:v>2021</c:v>
                </c:pt>
                <c:pt idx="4">
                  <c:v>2022</c:v>
                </c:pt>
              </c:strCache>
            </c:strRef>
          </c:cat>
          <c:val>
            <c:numRef>
              <c:f>'Лист1 (2)'!$C$8:$C$12</c:f>
              <c:numCache>
                <c:formatCode>#,##0</c:formatCode>
                <c:ptCount val="5"/>
                <c:pt idx="0">
                  <c:v>1035.3930288199999</c:v>
                </c:pt>
                <c:pt idx="1">
                  <c:v>917.0701282</c:v>
                </c:pt>
                <c:pt idx="2">
                  <c:v>360.38670000000002</c:v>
                </c:pt>
                <c:pt idx="3">
                  <c:v>354.0917</c:v>
                </c:pt>
                <c:pt idx="4">
                  <c:v>553.25689999999997</c:v>
                </c:pt>
              </c:numCache>
            </c:numRef>
          </c:val>
        </c:ser>
        <c:dLbls>
          <c:showLegendKey val="0"/>
          <c:showVal val="1"/>
          <c:showCatName val="0"/>
          <c:showSerName val="0"/>
          <c:showPercent val="0"/>
          <c:showBubbleSize val="0"/>
        </c:dLbls>
        <c:gapWidth val="150"/>
        <c:shape val="box"/>
        <c:axId val="224146432"/>
        <c:axId val="222158144"/>
        <c:axId val="0"/>
      </c:bar3DChart>
      <c:catAx>
        <c:axId val="224146432"/>
        <c:scaling>
          <c:orientation val="minMax"/>
        </c:scaling>
        <c:delete val="0"/>
        <c:axPos val="b"/>
        <c:numFmt formatCode="General" sourceLinked="0"/>
        <c:majorTickMark val="out"/>
        <c:minorTickMark val="none"/>
        <c:tickLblPos val="nextTo"/>
        <c:txPr>
          <a:bodyPr/>
          <a:lstStyle/>
          <a:p>
            <a:pPr>
              <a:defRPr sz="1300" b="1">
                <a:latin typeface="Times New Roman" panose="02020603050405020304" pitchFamily="18" charset="0"/>
                <a:cs typeface="Times New Roman" panose="02020603050405020304" pitchFamily="18" charset="0"/>
              </a:defRPr>
            </a:pPr>
            <a:endParaRPr lang="ru-RU"/>
          </a:p>
        </c:txPr>
        <c:crossAx val="222158144"/>
        <c:crosses val="autoZero"/>
        <c:auto val="1"/>
        <c:lblAlgn val="ctr"/>
        <c:lblOffset val="100"/>
        <c:noMultiLvlLbl val="0"/>
      </c:catAx>
      <c:valAx>
        <c:axId val="222158144"/>
        <c:scaling>
          <c:orientation val="minMax"/>
        </c:scaling>
        <c:delete val="0"/>
        <c:axPos val="l"/>
        <c:majorGridlines/>
        <c:numFmt formatCode="#,##0" sourceLinked="1"/>
        <c:majorTickMark val="out"/>
        <c:minorTickMark val="none"/>
        <c:tickLblPos val="nextTo"/>
        <c:txPr>
          <a:bodyPr/>
          <a:lstStyle/>
          <a:p>
            <a:pPr>
              <a:defRPr sz="1200">
                <a:latin typeface="Times New Roman" panose="02020603050405020304" pitchFamily="18" charset="0"/>
                <a:cs typeface="Times New Roman" panose="02020603050405020304" pitchFamily="18" charset="0"/>
              </a:defRPr>
            </a:pPr>
            <a:endParaRPr lang="ru-RU"/>
          </a:p>
        </c:txPr>
        <c:crossAx val="224146432"/>
        <c:crosses val="autoZero"/>
        <c:crossBetween val="between"/>
      </c:valAx>
    </c:plotArea>
    <c:plotVisOnly val="1"/>
    <c:dispBlanksAs val="gap"/>
    <c:showDLblsOverMax val="0"/>
  </c:chart>
  <c:externalData r:id="rId1">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manualLayout>
          <c:layoutTarget val="inner"/>
          <c:xMode val="edge"/>
          <c:yMode val="edge"/>
          <c:x val="0.12727654239840142"/>
          <c:y val="4.6250180240020609E-2"/>
          <c:w val="0.8544172191485313"/>
          <c:h val="0.77763216969775839"/>
        </c:manualLayout>
      </c:layout>
      <c:bar3DChart>
        <c:barDir val="col"/>
        <c:grouping val="stacked"/>
        <c:varyColors val="0"/>
        <c:dLbls>
          <c:showLegendKey val="0"/>
          <c:showVal val="1"/>
          <c:showCatName val="0"/>
          <c:showSerName val="0"/>
          <c:showPercent val="0"/>
          <c:showBubbleSize val="0"/>
        </c:dLbls>
        <c:gapWidth val="150"/>
        <c:shape val="box"/>
        <c:axId val="225475584"/>
        <c:axId val="223883776"/>
        <c:axId val="0"/>
      </c:bar3DChart>
      <c:catAx>
        <c:axId val="225475584"/>
        <c:scaling>
          <c:orientation val="minMax"/>
        </c:scaling>
        <c:delete val="0"/>
        <c:axPos val="b"/>
        <c:majorTickMark val="out"/>
        <c:minorTickMark val="none"/>
        <c:tickLblPos val="nextTo"/>
        <c:txPr>
          <a:bodyPr/>
          <a:lstStyle/>
          <a:p>
            <a:pPr>
              <a:defRPr sz="1300" b="1"/>
            </a:pPr>
            <a:endParaRPr lang="ru-RU"/>
          </a:p>
        </c:txPr>
        <c:crossAx val="223883776"/>
        <c:crosses val="autoZero"/>
        <c:auto val="1"/>
        <c:lblAlgn val="ctr"/>
        <c:lblOffset val="100"/>
        <c:noMultiLvlLbl val="0"/>
      </c:catAx>
      <c:valAx>
        <c:axId val="223883776"/>
        <c:scaling>
          <c:orientation val="minMax"/>
        </c:scaling>
        <c:delete val="0"/>
        <c:axPos val="l"/>
        <c:majorGridlines/>
        <c:numFmt formatCode="#,##0" sourceLinked="1"/>
        <c:majorTickMark val="out"/>
        <c:minorTickMark val="none"/>
        <c:tickLblPos val="nextTo"/>
        <c:txPr>
          <a:bodyPr/>
          <a:lstStyle/>
          <a:p>
            <a:pPr>
              <a:defRPr sz="1200"/>
            </a:pPr>
            <a:endParaRPr lang="ru-RU"/>
          </a:p>
        </c:txPr>
        <c:crossAx val="225475584"/>
        <c:crosses val="autoZero"/>
        <c:crossBetween val="between"/>
      </c:valAx>
      <c:spPr>
        <a:noFill/>
        <a:ln w="25400">
          <a:noFill/>
        </a:ln>
      </c:spPr>
    </c:plotArea>
    <c:plotVisOnly val="1"/>
    <c:dispBlanksAs val="gap"/>
    <c:showDLblsOverMax val="0"/>
  </c:chart>
  <c:externalData r:id="rId1">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rAngAx val="1"/>
    </c:view3D>
    <c:floor>
      <c:thickness val="0"/>
    </c:floor>
    <c:sideWall>
      <c:thickness val="0"/>
      <c:spPr>
        <a:noFill/>
        <a:ln w="25400">
          <a:noFill/>
        </a:ln>
      </c:spPr>
    </c:sideWall>
    <c:backWall>
      <c:thickness val="0"/>
      <c:spPr>
        <a:noFill/>
        <a:ln w="25400">
          <a:noFill/>
        </a:ln>
      </c:spPr>
    </c:backWall>
    <c:plotArea>
      <c:layout>
        <c:manualLayout>
          <c:layoutTarget val="inner"/>
          <c:xMode val="edge"/>
          <c:yMode val="edge"/>
          <c:x val="0.13476859643137809"/>
          <c:y val="5.092494387871295E-2"/>
          <c:w val="0.83204342897108252"/>
          <c:h val="0.75697302924813747"/>
        </c:manualLayout>
      </c:layout>
      <c:bar3DChart>
        <c:barDir val="col"/>
        <c:grouping val="stacked"/>
        <c:varyColors val="0"/>
        <c:ser>
          <c:idx val="0"/>
          <c:order val="0"/>
          <c:spPr>
            <a:scene3d>
              <a:camera prst="orthographicFront"/>
              <a:lightRig rig="threePt" dir="t"/>
            </a:scene3d>
            <a:sp3d/>
          </c:spPr>
          <c:invertIfNegative val="0"/>
          <c:dPt>
            <c:idx val="0"/>
            <c:invertIfNegative val="0"/>
            <c:bubble3D val="0"/>
            <c:spPr>
              <a:gradFill flip="none" rotWithShape="1">
                <a:gsLst>
                  <a:gs pos="0">
                    <a:srgbClr val="8DE7A0"/>
                  </a:gs>
                  <a:gs pos="50000">
                    <a:srgbClr val="BBEEC5"/>
                  </a:gs>
                  <a:gs pos="100000">
                    <a:srgbClr val="DEF6E3"/>
                  </a:gs>
                </a:gsLst>
                <a:lin ang="5400000" scaled="1"/>
                <a:tileRect/>
              </a:gradFill>
              <a:scene3d>
                <a:camera prst="orthographicFront"/>
                <a:lightRig rig="threePt" dir="t"/>
              </a:scene3d>
              <a:sp3d/>
            </c:spPr>
          </c:dPt>
          <c:dPt>
            <c:idx val="1"/>
            <c:invertIfNegative val="0"/>
            <c:bubble3D val="0"/>
            <c:spPr>
              <a:gradFill flip="none" rotWithShape="1">
                <a:gsLst>
                  <a:gs pos="0">
                    <a:srgbClr val="B196D2"/>
                  </a:gs>
                  <a:gs pos="50000">
                    <a:srgbClr val="CFC0E2"/>
                  </a:gs>
                  <a:gs pos="100000">
                    <a:srgbClr val="E7E1F0"/>
                  </a:gs>
                </a:gsLst>
                <a:lin ang="5400000" scaled="1"/>
                <a:tileRect/>
              </a:gradFill>
              <a:scene3d>
                <a:camera prst="orthographicFront"/>
                <a:lightRig rig="threePt" dir="t"/>
              </a:scene3d>
              <a:sp3d/>
            </c:spPr>
          </c:dPt>
          <c:dPt>
            <c:idx val="2"/>
            <c:invertIfNegative val="0"/>
            <c:bubble3D val="0"/>
            <c:spPr>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lin ang="5400000" scaled="1"/>
                <a:tileRect/>
              </a:gradFill>
              <a:scene3d>
                <a:camera prst="orthographicFront"/>
                <a:lightRig rig="threePt" dir="t"/>
              </a:scene3d>
              <a:sp3d/>
            </c:spPr>
          </c:dPt>
          <c:dPt>
            <c:idx val="3"/>
            <c:invertIfNegative val="0"/>
            <c:bubble3D val="0"/>
            <c:spPr>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lin ang="5400000" scaled="1"/>
                <a:tileRect/>
              </a:gradFill>
              <a:scene3d>
                <a:camera prst="orthographicFront"/>
                <a:lightRig rig="threePt" dir="t"/>
              </a:scene3d>
              <a:sp3d/>
            </c:spPr>
          </c:dPt>
          <c:dPt>
            <c:idx val="4"/>
            <c:invertIfNegative val="0"/>
            <c:bubble3D val="0"/>
            <c:spPr>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lin ang="5400000" scaled="1"/>
                <a:tileRect/>
              </a:gradFill>
              <a:scene3d>
                <a:camera prst="orthographicFront"/>
                <a:lightRig rig="threePt" dir="t"/>
              </a:scene3d>
              <a:sp3d/>
            </c:spPr>
          </c:dPt>
          <c:dLbls>
            <c:dLbl>
              <c:idx val="0"/>
              <c:layout>
                <c:manualLayout>
                  <c:x val="1.3116456545331031E-2"/>
                  <c:y val="-0.39252366854279858"/>
                </c:manualLayout>
              </c:layout>
              <c:tx>
                <c:rich>
                  <a:bodyPr/>
                  <a:lstStyle/>
                  <a:p>
                    <a:pPr algn="ctr">
                      <a:defRPr lang="en-US" sz="1300" b="1" i="0" u="none" strike="noStrike" kern="1200" baseline="0">
                        <a:solidFill>
                          <a:prstClr val="black"/>
                        </a:solidFill>
                        <a:latin typeface="Times New Roman" panose="02020603050405020304" pitchFamily="18" charset="0"/>
                        <a:ea typeface="+mn-ea"/>
                        <a:cs typeface="Times New Roman" panose="02020603050405020304" pitchFamily="18" charset="0"/>
                      </a:defRPr>
                    </a:pPr>
                    <a:r>
                      <a:rPr lang="en-US" dirty="0" smtClean="0"/>
                      <a:t>1 666</a:t>
                    </a:r>
                    <a:endParaRPr lang="en-US" dirty="0"/>
                  </a:p>
                </c:rich>
              </c:tx>
              <c:spPr/>
              <c:showLegendKey val="0"/>
              <c:showVal val="1"/>
              <c:showCatName val="0"/>
              <c:showSerName val="0"/>
              <c:showPercent val="0"/>
              <c:showBubbleSize val="0"/>
              <c:extLst>
                <c:ext xmlns:c15="http://schemas.microsoft.com/office/drawing/2012/chart" uri="{CE6537A1-D6FC-4f65-9D91-7224C49458BB}"/>
              </c:extLst>
            </c:dLbl>
            <c:dLbl>
              <c:idx val="1"/>
              <c:layout>
                <c:manualLayout>
                  <c:x val="2.6233429496754519E-2"/>
                  <c:y val="-0.35120538764355663"/>
                </c:manualLayout>
              </c:layout>
              <c:spPr/>
              <c:txPr>
                <a:bodyPr/>
                <a:lstStyle/>
                <a:p>
                  <a:pPr algn="ctr" rtl="0">
                    <a:defRPr lang="en-US" sz="1300" b="1" i="0" u="none" strike="noStrike" kern="1200" baseline="0">
                      <a:solidFill>
                        <a:prstClr val="black"/>
                      </a:solidFill>
                      <a:latin typeface="Times New Roman" panose="02020603050405020304" pitchFamily="18" charset="0"/>
                      <a:ea typeface="+mn-ea"/>
                      <a:cs typeface="Times New Roman" panose="02020603050405020304" pitchFamily="18" charset="0"/>
                    </a:defRPr>
                  </a:pPr>
                  <a:endParaRPr lang="ru-RU"/>
                </a:p>
              </c:txPr>
              <c:showLegendKey val="0"/>
              <c:showVal val="1"/>
              <c:showCatName val="0"/>
              <c:showSerName val="0"/>
              <c:showPercent val="0"/>
              <c:showBubbleSize val="0"/>
              <c:extLst>
                <c:ext xmlns:c15="http://schemas.microsoft.com/office/drawing/2012/chart" uri="{CE6537A1-D6FC-4f65-9D91-7224C49458BB}"/>
              </c:extLst>
            </c:dLbl>
            <c:dLbl>
              <c:idx val="2"/>
              <c:layout>
                <c:manualLayout>
                  <c:x val="2.2954250809660202E-2"/>
                  <c:y val="-0.27683248202492111"/>
                </c:manualLayout>
              </c:layout>
              <c:spPr/>
              <c:txPr>
                <a:bodyPr/>
                <a:lstStyle/>
                <a:p>
                  <a:pPr algn="ctr" rtl="0">
                    <a:defRPr lang="en-US" sz="1300" b="1" i="0" u="none" strike="noStrike" kern="1200" baseline="0">
                      <a:solidFill>
                        <a:prstClr val="black"/>
                      </a:solidFill>
                      <a:latin typeface="Times New Roman" panose="02020603050405020304" pitchFamily="18" charset="0"/>
                      <a:ea typeface="+mn-ea"/>
                      <a:cs typeface="Times New Roman" panose="02020603050405020304" pitchFamily="18" charset="0"/>
                    </a:defRPr>
                  </a:pPr>
                  <a:endParaRPr lang="ru-RU"/>
                </a:p>
              </c:txPr>
              <c:showLegendKey val="0"/>
              <c:showVal val="1"/>
              <c:showCatName val="0"/>
              <c:showSerName val="0"/>
              <c:showPercent val="0"/>
              <c:showBubbleSize val="0"/>
              <c:extLst>
                <c:ext xmlns:c15="http://schemas.microsoft.com/office/drawing/2012/chart" uri="{CE6537A1-D6FC-4f65-9D91-7224C49458BB}"/>
              </c:extLst>
            </c:dLbl>
            <c:dLbl>
              <c:idx val="3"/>
              <c:layout>
                <c:manualLayout>
                  <c:x val="1.6395893435471692E-2"/>
                  <c:y val="-0.18593291472817777"/>
                </c:manualLayout>
              </c:layout>
              <c:spPr/>
              <c:txPr>
                <a:bodyPr/>
                <a:lstStyle/>
                <a:p>
                  <a:pPr algn="ctr" rtl="0">
                    <a:defRPr lang="en-US" sz="1300" b="1" i="0" u="none" strike="noStrike" kern="1200" baseline="0">
                      <a:solidFill>
                        <a:prstClr val="black"/>
                      </a:solidFill>
                      <a:latin typeface="Times New Roman" panose="02020603050405020304" pitchFamily="18" charset="0"/>
                      <a:ea typeface="+mn-ea"/>
                      <a:cs typeface="Times New Roman" panose="02020603050405020304" pitchFamily="18" charset="0"/>
                    </a:defRPr>
                  </a:pPr>
                  <a:endParaRPr lang="ru-RU"/>
                </a:p>
              </c:txPr>
              <c:showLegendKey val="0"/>
              <c:showVal val="1"/>
              <c:showCatName val="0"/>
              <c:showSerName val="0"/>
              <c:showPercent val="0"/>
              <c:showBubbleSize val="0"/>
              <c:extLst>
                <c:ext xmlns:c15="http://schemas.microsoft.com/office/drawing/2012/chart" uri="{CE6537A1-D6FC-4f65-9D91-7224C49458BB}"/>
              </c:extLst>
            </c:dLbl>
            <c:dLbl>
              <c:idx val="4"/>
              <c:layout>
                <c:manualLayout>
                  <c:x val="1.6395893435471692E-2"/>
                  <c:y val="-0.18593291472817777"/>
                </c:manualLayout>
              </c:layout>
              <c:spPr/>
              <c:txPr>
                <a:bodyPr/>
                <a:lstStyle/>
                <a:p>
                  <a:pPr algn="ctr" rtl="0">
                    <a:defRPr lang="en-US" sz="1300" b="1" i="0" u="none" strike="noStrike" kern="1200" baseline="0">
                      <a:solidFill>
                        <a:prstClr val="black"/>
                      </a:solidFill>
                      <a:latin typeface="Times New Roman" panose="02020603050405020304" pitchFamily="18" charset="0"/>
                      <a:ea typeface="+mn-ea"/>
                      <a:cs typeface="Times New Roman" panose="02020603050405020304" pitchFamily="18" charset="0"/>
                    </a:defRPr>
                  </a:pPr>
                  <a:endParaRPr lang="ru-RU"/>
                </a:p>
              </c:txPr>
              <c:showLegendKey val="0"/>
              <c:showVal val="1"/>
              <c:showCatName val="0"/>
              <c:showSerName val="0"/>
              <c:showPercent val="0"/>
              <c:showBubbleSize val="0"/>
              <c:extLst>
                <c:ext xmlns:c15="http://schemas.microsoft.com/office/drawing/2012/chart" uri="{CE6537A1-D6FC-4f65-9D91-7224C49458BB}"/>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'Лист1 (2)'!$B$8:$B$12</c:f>
              <c:strCache>
                <c:ptCount val="5"/>
                <c:pt idx="0">
                  <c:v>2019
план</c:v>
                </c:pt>
                <c:pt idx="1">
                  <c:v>2019
факт</c:v>
                </c:pt>
                <c:pt idx="2">
                  <c:v>2020</c:v>
                </c:pt>
                <c:pt idx="3">
                  <c:v>2021</c:v>
                </c:pt>
                <c:pt idx="4">
                  <c:v>2022</c:v>
                </c:pt>
              </c:strCache>
            </c:strRef>
          </c:cat>
          <c:val>
            <c:numRef>
              <c:f>'Лист1 (2)'!$C$8:$C$12</c:f>
              <c:numCache>
                <c:formatCode>#,##0</c:formatCode>
                <c:ptCount val="5"/>
                <c:pt idx="0">
                  <c:v>1665.5</c:v>
                </c:pt>
                <c:pt idx="1">
                  <c:v>1450.046</c:v>
                </c:pt>
                <c:pt idx="2">
                  <c:v>1143.7995000000001</c:v>
                </c:pt>
                <c:pt idx="3">
                  <c:v>649.45060000000001</c:v>
                </c:pt>
                <c:pt idx="4">
                  <c:v>647.67499999999995</c:v>
                </c:pt>
              </c:numCache>
            </c:numRef>
          </c:val>
        </c:ser>
        <c:dLbls>
          <c:showLegendKey val="0"/>
          <c:showVal val="1"/>
          <c:showCatName val="0"/>
          <c:showSerName val="0"/>
          <c:showPercent val="0"/>
          <c:showBubbleSize val="0"/>
        </c:dLbls>
        <c:gapWidth val="150"/>
        <c:shape val="box"/>
        <c:axId val="225104384"/>
        <c:axId val="223885504"/>
        <c:axId val="0"/>
      </c:bar3DChart>
      <c:catAx>
        <c:axId val="225104384"/>
        <c:scaling>
          <c:orientation val="minMax"/>
        </c:scaling>
        <c:delete val="0"/>
        <c:axPos val="b"/>
        <c:numFmt formatCode="General" sourceLinked="0"/>
        <c:majorTickMark val="out"/>
        <c:minorTickMark val="none"/>
        <c:tickLblPos val="nextTo"/>
        <c:txPr>
          <a:bodyPr/>
          <a:lstStyle/>
          <a:p>
            <a:pPr>
              <a:defRPr sz="1300" b="1">
                <a:latin typeface="Times New Roman" panose="02020603050405020304" pitchFamily="18" charset="0"/>
                <a:cs typeface="Times New Roman" panose="02020603050405020304" pitchFamily="18" charset="0"/>
              </a:defRPr>
            </a:pPr>
            <a:endParaRPr lang="ru-RU"/>
          </a:p>
        </c:txPr>
        <c:crossAx val="223885504"/>
        <c:crosses val="autoZero"/>
        <c:auto val="1"/>
        <c:lblAlgn val="ctr"/>
        <c:lblOffset val="100"/>
        <c:noMultiLvlLbl val="0"/>
      </c:catAx>
      <c:valAx>
        <c:axId val="223885504"/>
        <c:scaling>
          <c:orientation val="minMax"/>
        </c:scaling>
        <c:delete val="0"/>
        <c:axPos val="l"/>
        <c:majorGridlines>
          <c:spPr>
            <a:ln w="12700" cap="flat" cmpd="sng" algn="ctr">
              <a:solidFill>
                <a:schemeClr val="bg1">
                  <a:lumMod val="75000"/>
                </a:schemeClr>
              </a:solidFill>
              <a:prstDash val="solid"/>
            </a:ln>
            <a:effectLst>
              <a:outerShdw blurRad="40000" dist="23000" dir="5400000" rotWithShape="0">
                <a:srgbClr val="000000">
                  <a:alpha val="35000"/>
                </a:srgbClr>
              </a:outerShdw>
            </a:effectLst>
          </c:spPr>
        </c:majorGridlines>
        <c:numFmt formatCode="#,##0" sourceLinked="1"/>
        <c:majorTickMark val="out"/>
        <c:minorTickMark val="none"/>
        <c:tickLblPos val="nextTo"/>
        <c:txPr>
          <a:bodyPr/>
          <a:lstStyle/>
          <a:p>
            <a:pPr>
              <a:defRPr sz="1200">
                <a:latin typeface="Times New Roman" panose="02020603050405020304" pitchFamily="18" charset="0"/>
                <a:cs typeface="Times New Roman" panose="02020603050405020304" pitchFamily="18" charset="0"/>
              </a:defRPr>
            </a:pPr>
            <a:endParaRPr lang="ru-RU"/>
          </a:p>
        </c:txPr>
        <c:crossAx val="225104384"/>
        <c:crosses val="autoZero"/>
        <c:crossBetween val="between"/>
      </c:valAx>
    </c:plotArea>
    <c:plotVisOnly val="1"/>
    <c:dispBlanksAs val="gap"/>
    <c:showDLblsOverMax val="0"/>
  </c:chart>
  <c:externalData r:id="rId1">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manualLayout>
          <c:layoutTarget val="inner"/>
          <c:xMode val="edge"/>
          <c:yMode val="edge"/>
          <c:x val="0.12727654239840142"/>
          <c:y val="4.6250180240020609E-2"/>
          <c:w val="0.8544172191485313"/>
          <c:h val="0.77763216969775839"/>
        </c:manualLayout>
      </c:layout>
      <c:bar3DChart>
        <c:barDir val="col"/>
        <c:grouping val="stacked"/>
        <c:varyColors val="0"/>
        <c:dLbls>
          <c:showLegendKey val="0"/>
          <c:showVal val="1"/>
          <c:showCatName val="0"/>
          <c:showSerName val="0"/>
          <c:showPercent val="0"/>
          <c:showBubbleSize val="0"/>
        </c:dLbls>
        <c:gapWidth val="150"/>
        <c:shape val="box"/>
        <c:axId val="226307584"/>
        <c:axId val="223882048"/>
        <c:axId val="0"/>
      </c:bar3DChart>
      <c:catAx>
        <c:axId val="226307584"/>
        <c:scaling>
          <c:orientation val="minMax"/>
        </c:scaling>
        <c:delete val="0"/>
        <c:axPos val="b"/>
        <c:majorTickMark val="out"/>
        <c:minorTickMark val="none"/>
        <c:tickLblPos val="nextTo"/>
        <c:txPr>
          <a:bodyPr/>
          <a:lstStyle/>
          <a:p>
            <a:pPr>
              <a:defRPr sz="1300" b="1"/>
            </a:pPr>
            <a:endParaRPr lang="ru-RU"/>
          </a:p>
        </c:txPr>
        <c:crossAx val="223882048"/>
        <c:crosses val="autoZero"/>
        <c:auto val="1"/>
        <c:lblAlgn val="ctr"/>
        <c:lblOffset val="100"/>
        <c:noMultiLvlLbl val="0"/>
      </c:catAx>
      <c:valAx>
        <c:axId val="223882048"/>
        <c:scaling>
          <c:orientation val="minMax"/>
        </c:scaling>
        <c:delete val="0"/>
        <c:axPos val="l"/>
        <c:majorGridlines/>
        <c:numFmt formatCode="#,##0" sourceLinked="1"/>
        <c:majorTickMark val="out"/>
        <c:minorTickMark val="none"/>
        <c:tickLblPos val="nextTo"/>
        <c:txPr>
          <a:bodyPr/>
          <a:lstStyle/>
          <a:p>
            <a:pPr>
              <a:defRPr sz="1200"/>
            </a:pPr>
            <a:endParaRPr lang="ru-RU"/>
          </a:p>
        </c:txPr>
        <c:crossAx val="226307584"/>
        <c:crosses val="autoZero"/>
        <c:crossBetween val="between"/>
      </c:valAx>
      <c:spPr>
        <a:noFill/>
        <a:ln w="25400">
          <a:noFill/>
        </a:ln>
      </c:spPr>
    </c:plotArea>
    <c:plotVisOnly val="1"/>
    <c:dispBlanksAs val="gap"/>
    <c:showDLblsOverMax val="0"/>
  </c:chart>
  <c:externalData r:id="rId1">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rAngAx val="1"/>
    </c:view3D>
    <c:floor>
      <c:thickness val="0"/>
    </c:floor>
    <c:sideWall>
      <c:thickness val="0"/>
      <c:spPr>
        <a:noFill/>
        <a:ln w="25400">
          <a:noFill/>
        </a:ln>
      </c:spPr>
    </c:sideWall>
    <c:backWall>
      <c:thickness val="0"/>
      <c:spPr>
        <a:noFill/>
        <a:ln w="25400">
          <a:noFill/>
        </a:ln>
      </c:spPr>
    </c:backWall>
    <c:plotArea>
      <c:layout>
        <c:manualLayout>
          <c:layoutTarget val="inner"/>
          <c:xMode val="edge"/>
          <c:yMode val="edge"/>
          <c:x val="9.453202118544278E-2"/>
          <c:y val="0.10877046298082632"/>
          <c:w val="0.9090485815651127"/>
          <c:h val="0.75697302924813747"/>
        </c:manualLayout>
      </c:layout>
      <c:bar3DChart>
        <c:barDir val="col"/>
        <c:grouping val="stacked"/>
        <c:varyColors val="0"/>
        <c:ser>
          <c:idx val="0"/>
          <c:order val="0"/>
          <c:spPr>
            <a:scene3d>
              <a:camera prst="orthographicFront"/>
              <a:lightRig rig="threePt" dir="t"/>
            </a:scene3d>
            <a:sp3d/>
          </c:spPr>
          <c:invertIfNegative val="0"/>
          <c:dPt>
            <c:idx val="0"/>
            <c:invertIfNegative val="0"/>
            <c:bubble3D val="0"/>
            <c:spPr>
              <a:gradFill flip="none" rotWithShape="1">
                <a:gsLst>
                  <a:gs pos="0">
                    <a:srgbClr val="8DE7A0"/>
                  </a:gs>
                  <a:gs pos="50000">
                    <a:srgbClr val="BBEEC5"/>
                  </a:gs>
                  <a:gs pos="100000">
                    <a:srgbClr val="DEF6E3"/>
                  </a:gs>
                </a:gsLst>
                <a:lin ang="5400000" scaled="1"/>
                <a:tileRect/>
              </a:gradFill>
              <a:scene3d>
                <a:camera prst="orthographicFront"/>
                <a:lightRig rig="threePt" dir="t"/>
              </a:scene3d>
              <a:sp3d/>
            </c:spPr>
          </c:dPt>
          <c:dPt>
            <c:idx val="1"/>
            <c:invertIfNegative val="0"/>
            <c:bubble3D val="0"/>
            <c:spPr>
              <a:gradFill flip="none" rotWithShape="1">
                <a:gsLst>
                  <a:gs pos="0">
                    <a:srgbClr val="B196D2"/>
                  </a:gs>
                  <a:gs pos="50000">
                    <a:srgbClr val="CFC0E2"/>
                  </a:gs>
                  <a:gs pos="100000">
                    <a:srgbClr val="E7E1F0"/>
                  </a:gs>
                </a:gsLst>
                <a:lin ang="5400000" scaled="1"/>
                <a:tileRect/>
              </a:gradFill>
              <a:scene3d>
                <a:camera prst="orthographicFront"/>
                <a:lightRig rig="threePt" dir="t"/>
              </a:scene3d>
              <a:sp3d/>
            </c:spPr>
          </c:dPt>
          <c:dPt>
            <c:idx val="2"/>
            <c:invertIfNegative val="0"/>
            <c:bubble3D val="0"/>
            <c:spPr>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lin ang="5400000" scaled="1"/>
                <a:tileRect/>
              </a:gradFill>
              <a:scene3d>
                <a:camera prst="orthographicFront"/>
                <a:lightRig rig="threePt" dir="t"/>
              </a:scene3d>
              <a:sp3d/>
            </c:spPr>
          </c:dPt>
          <c:dPt>
            <c:idx val="3"/>
            <c:invertIfNegative val="0"/>
            <c:bubble3D val="0"/>
            <c:spPr>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lin ang="5400000" scaled="1"/>
                <a:tileRect/>
              </a:gradFill>
              <a:scene3d>
                <a:camera prst="orthographicFront"/>
                <a:lightRig rig="threePt" dir="t"/>
              </a:scene3d>
              <a:sp3d/>
            </c:spPr>
          </c:dPt>
          <c:dPt>
            <c:idx val="4"/>
            <c:invertIfNegative val="0"/>
            <c:bubble3D val="0"/>
            <c:spPr>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lin ang="5400000" scaled="1"/>
                <a:tileRect/>
              </a:gradFill>
              <a:scene3d>
                <a:camera prst="orthographicFront"/>
                <a:lightRig rig="threePt" dir="t"/>
              </a:scene3d>
              <a:sp3d/>
            </c:spPr>
          </c:dPt>
          <c:dLbls>
            <c:dLbl>
              <c:idx val="0"/>
              <c:layout>
                <c:manualLayout>
                  <c:x val="1.0659480851665419E-2"/>
                  <c:y val="-0.37711745866720109"/>
                </c:manualLayout>
              </c:layout>
              <c:tx>
                <c:rich>
                  <a:bodyPr/>
                  <a:lstStyle/>
                  <a:p>
                    <a:pPr algn="ctr">
                      <a:defRPr lang="en-US" sz="1300" b="1" i="0" u="none" strike="noStrike" kern="1200" baseline="0">
                        <a:solidFill>
                          <a:prstClr val="black"/>
                        </a:solidFill>
                        <a:latin typeface="Times New Roman" panose="02020603050405020304" pitchFamily="18" charset="0"/>
                        <a:ea typeface="+mn-ea"/>
                        <a:cs typeface="Times New Roman" panose="02020603050405020304" pitchFamily="18" charset="0"/>
                      </a:defRPr>
                    </a:pPr>
                    <a:r>
                      <a:rPr lang="en-US" dirty="0" smtClean="0"/>
                      <a:t>766</a:t>
                    </a:r>
                    <a:endParaRPr lang="en-US" dirty="0"/>
                  </a:p>
                </c:rich>
              </c:tx>
              <c:spPr/>
              <c:showLegendKey val="0"/>
              <c:showVal val="1"/>
              <c:showCatName val="0"/>
              <c:showSerName val="0"/>
              <c:showPercent val="0"/>
              <c:showBubbleSize val="0"/>
              <c:extLst>
                <c:ext xmlns:c15="http://schemas.microsoft.com/office/drawing/2012/chart" uri="{CE6537A1-D6FC-4f65-9D91-7224C49458BB}"/>
              </c:extLst>
            </c:dLbl>
            <c:dLbl>
              <c:idx val="1"/>
              <c:layout>
                <c:manualLayout>
                  <c:x val="4.520794230691438E-3"/>
                  <c:y val="-0.32178413817631668"/>
                </c:manualLayout>
              </c:layout>
              <c:tx>
                <c:rich>
                  <a:bodyPr/>
                  <a:lstStyle/>
                  <a:p>
                    <a:pPr algn="ctr" rtl="0">
                      <a:defRPr lang="en-US" sz="1300" b="1" i="0" u="none" strike="noStrike" kern="1200" baseline="0">
                        <a:solidFill>
                          <a:prstClr val="black"/>
                        </a:solidFill>
                        <a:latin typeface="Times New Roman" panose="02020603050405020304" pitchFamily="18" charset="0"/>
                        <a:ea typeface="+mn-ea"/>
                        <a:cs typeface="Times New Roman" panose="02020603050405020304" pitchFamily="18" charset="0"/>
                      </a:defRPr>
                    </a:pPr>
                    <a:r>
                      <a:rPr lang="en-US" dirty="0" smtClean="0"/>
                      <a:t>605</a:t>
                    </a:r>
                    <a:endParaRPr lang="en-US" dirty="0"/>
                  </a:p>
                </c:rich>
              </c:tx>
              <c:spPr/>
              <c:showLegendKey val="0"/>
              <c:showVal val="1"/>
              <c:showCatName val="0"/>
              <c:showSerName val="0"/>
              <c:showPercent val="0"/>
              <c:showBubbleSize val="0"/>
              <c:extLst>
                <c:ext xmlns:c15="http://schemas.microsoft.com/office/drawing/2012/chart" uri="{CE6537A1-D6FC-4f65-9D91-7224C49458BB}"/>
              </c:extLst>
            </c:dLbl>
            <c:dLbl>
              <c:idx val="2"/>
              <c:layout>
                <c:manualLayout>
                  <c:x val="1.6240112695760141E-2"/>
                  <c:y val="-0.27744606243327802"/>
                </c:manualLayout>
              </c:layout>
              <c:spPr/>
              <c:txPr>
                <a:bodyPr/>
                <a:lstStyle/>
                <a:p>
                  <a:pPr algn="ctr" rtl="0">
                    <a:defRPr lang="en-US" sz="1300" b="1" i="0" u="none" strike="noStrike" kern="1200" baseline="0">
                      <a:solidFill>
                        <a:prstClr val="black"/>
                      </a:solidFill>
                      <a:latin typeface="Times New Roman" panose="02020603050405020304" pitchFamily="18" charset="0"/>
                      <a:ea typeface="+mn-ea"/>
                      <a:cs typeface="Times New Roman" panose="02020603050405020304" pitchFamily="18" charset="0"/>
                    </a:defRPr>
                  </a:pPr>
                  <a:endParaRPr lang="ru-RU"/>
                </a:p>
              </c:txPr>
              <c:showLegendKey val="0"/>
              <c:showVal val="1"/>
              <c:showCatName val="0"/>
              <c:showSerName val="0"/>
              <c:showPercent val="0"/>
              <c:showBubbleSize val="0"/>
              <c:extLst>
                <c:ext xmlns:c15="http://schemas.microsoft.com/office/drawing/2012/chart" uri="{CE6537A1-D6FC-4f65-9D91-7224C49458BB}"/>
              </c:extLst>
            </c:dLbl>
            <c:dLbl>
              <c:idx val="3"/>
              <c:layout>
                <c:manualLayout>
                  <c:x val="2.2666252509315837E-2"/>
                  <c:y val="-0.27827842563460148"/>
                </c:manualLayout>
              </c:layout>
              <c:spPr/>
              <c:txPr>
                <a:bodyPr/>
                <a:lstStyle/>
                <a:p>
                  <a:pPr algn="ctr" rtl="0">
                    <a:defRPr lang="en-US" sz="1300" b="1" i="0" u="none" strike="noStrike" kern="1200" baseline="0">
                      <a:solidFill>
                        <a:prstClr val="black"/>
                      </a:solidFill>
                      <a:latin typeface="Times New Roman" panose="02020603050405020304" pitchFamily="18" charset="0"/>
                      <a:ea typeface="+mn-ea"/>
                      <a:cs typeface="Times New Roman" panose="02020603050405020304" pitchFamily="18" charset="0"/>
                    </a:defRPr>
                  </a:pPr>
                  <a:endParaRPr lang="ru-RU"/>
                </a:p>
              </c:txPr>
              <c:showLegendKey val="0"/>
              <c:showVal val="1"/>
              <c:showCatName val="0"/>
              <c:showSerName val="0"/>
              <c:showPercent val="0"/>
              <c:showBubbleSize val="0"/>
              <c:extLst>
                <c:ext xmlns:c15="http://schemas.microsoft.com/office/drawing/2012/chart" uri="{CE6537A1-D6FC-4f65-9D91-7224C49458BB}"/>
              </c:extLst>
            </c:dLbl>
            <c:dLbl>
              <c:idx val="4"/>
              <c:layout>
                <c:manualLayout>
                  <c:x val="2.1352016239464224E-2"/>
                  <c:y val="-0.35447832966125548"/>
                </c:manualLayout>
              </c:layout>
              <c:spPr/>
              <c:txPr>
                <a:bodyPr/>
                <a:lstStyle/>
                <a:p>
                  <a:pPr algn="ctr" rtl="0">
                    <a:defRPr lang="en-US" sz="1300" b="1" i="0" u="none" strike="noStrike" kern="1200" baseline="0">
                      <a:solidFill>
                        <a:prstClr val="black"/>
                      </a:solidFill>
                      <a:latin typeface="Times New Roman" panose="02020603050405020304" pitchFamily="18" charset="0"/>
                      <a:ea typeface="+mn-ea"/>
                      <a:cs typeface="Times New Roman" panose="02020603050405020304" pitchFamily="18" charset="0"/>
                    </a:defRPr>
                  </a:pPr>
                  <a:endParaRPr lang="ru-RU"/>
                </a:p>
              </c:txPr>
              <c:showLegendKey val="0"/>
              <c:showVal val="1"/>
              <c:showCatName val="0"/>
              <c:showSerName val="0"/>
              <c:showPercent val="0"/>
              <c:showBubbleSize val="0"/>
              <c:extLst>
                <c:ext xmlns:c15="http://schemas.microsoft.com/office/drawing/2012/chart" uri="{CE6537A1-D6FC-4f65-9D91-7224C49458BB}"/>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'Лист1 (2)'!$B$8:$B$12</c:f>
              <c:strCache>
                <c:ptCount val="5"/>
                <c:pt idx="0">
                  <c:v>2019 
план</c:v>
                </c:pt>
                <c:pt idx="1">
                  <c:v>2019 
факт</c:v>
                </c:pt>
                <c:pt idx="2">
                  <c:v>2020</c:v>
                </c:pt>
                <c:pt idx="3">
                  <c:v>2021</c:v>
                </c:pt>
                <c:pt idx="4">
                  <c:v>2022</c:v>
                </c:pt>
              </c:strCache>
            </c:strRef>
          </c:cat>
          <c:val>
            <c:numRef>
              <c:f>'Лист1 (2)'!$C$8:$C$12</c:f>
              <c:numCache>
                <c:formatCode>#,##0</c:formatCode>
                <c:ptCount val="5"/>
                <c:pt idx="0">
                  <c:v>766.2</c:v>
                </c:pt>
                <c:pt idx="1">
                  <c:v>605</c:v>
                </c:pt>
                <c:pt idx="2">
                  <c:v>494</c:v>
                </c:pt>
                <c:pt idx="3">
                  <c:v>511</c:v>
                </c:pt>
                <c:pt idx="4">
                  <c:v>702</c:v>
                </c:pt>
              </c:numCache>
            </c:numRef>
          </c:val>
        </c:ser>
        <c:dLbls>
          <c:showLegendKey val="0"/>
          <c:showVal val="1"/>
          <c:showCatName val="0"/>
          <c:showSerName val="0"/>
          <c:showPercent val="0"/>
          <c:showBubbleSize val="0"/>
        </c:dLbls>
        <c:gapWidth val="150"/>
        <c:shape val="box"/>
        <c:axId val="226454528"/>
        <c:axId val="223841664"/>
        <c:axId val="0"/>
      </c:bar3DChart>
      <c:catAx>
        <c:axId val="226454528"/>
        <c:scaling>
          <c:orientation val="minMax"/>
        </c:scaling>
        <c:delete val="0"/>
        <c:axPos val="b"/>
        <c:numFmt formatCode="General" sourceLinked="0"/>
        <c:majorTickMark val="out"/>
        <c:minorTickMark val="none"/>
        <c:tickLblPos val="nextTo"/>
        <c:txPr>
          <a:bodyPr/>
          <a:lstStyle/>
          <a:p>
            <a:pPr>
              <a:defRPr sz="1200" b="1">
                <a:latin typeface="Times New Roman" panose="02020603050405020304" pitchFamily="18" charset="0"/>
                <a:cs typeface="Times New Roman" panose="02020603050405020304" pitchFamily="18" charset="0"/>
              </a:defRPr>
            </a:pPr>
            <a:endParaRPr lang="ru-RU"/>
          </a:p>
        </c:txPr>
        <c:crossAx val="223841664"/>
        <c:crosses val="autoZero"/>
        <c:auto val="1"/>
        <c:lblAlgn val="ctr"/>
        <c:lblOffset val="100"/>
        <c:noMultiLvlLbl val="0"/>
      </c:catAx>
      <c:valAx>
        <c:axId val="223841664"/>
        <c:scaling>
          <c:orientation val="minMax"/>
        </c:scaling>
        <c:delete val="0"/>
        <c:axPos val="l"/>
        <c:majorGridlines>
          <c:spPr>
            <a:ln w="12700" cap="flat" cmpd="sng" algn="ctr">
              <a:solidFill>
                <a:schemeClr val="bg1">
                  <a:lumMod val="75000"/>
                </a:schemeClr>
              </a:solidFill>
              <a:prstDash val="solid"/>
            </a:ln>
            <a:effectLst>
              <a:outerShdw blurRad="40000" dist="23000" dir="5400000" rotWithShape="0">
                <a:srgbClr val="000000">
                  <a:alpha val="35000"/>
                </a:srgbClr>
              </a:outerShdw>
            </a:effectLst>
          </c:spPr>
        </c:majorGridlines>
        <c:numFmt formatCode="#,##0" sourceLinked="1"/>
        <c:majorTickMark val="out"/>
        <c:minorTickMark val="none"/>
        <c:tickLblPos val="nextTo"/>
        <c:txPr>
          <a:bodyPr/>
          <a:lstStyle/>
          <a:p>
            <a:pPr>
              <a:defRPr sz="1200">
                <a:latin typeface="Times New Roman" panose="02020603050405020304" pitchFamily="18" charset="0"/>
                <a:cs typeface="Times New Roman" panose="02020603050405020304" pitchFamily="18" charset="0"/>
              </a:defRPr>
            </a:pPr>
            <a:endParaRPr lang="ru-RU"/>
          </a:p>
        </c:txPr>
        <c:crossAx val="226454528"/>
        <c:crosses val="autoZero"/>
        <c:crossBetween val="between"/>
      </c:valAx>
    </c:plotArea>
    <c:plotVisOnly val="1"/>
    <c:dispBlanksAs val="gap"/>
    <c:showDLblsOverMax val="0"/>
  </c:chart>
  <c:externalData r:id="rId1">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manualLayout>
          <c:layoutTarget val="inner"/>
          <c:xMode val="edge"/>
          <c:yMode val="edge"/>
          <c:x val="0.12727654239840142"/>
          <c:y val="4.6250180240020609E-2"/>
          <c:w val="0.8544172191485313"/>
          <c:h val="0.77763216969775839"/>
        </c:manualLayout>
      </c:layout>
      <c:bar3DChart>
        <c:barDir val="col"/>
        <c:grouping val="stacked"/>
        <c:varyColors val="0"/>
        <c:dLbls>
          <c:showLegendKey val="0"/>
          <c:showVal val="1"/>
          <c:showCatName val="0"/>
          <c:showSerName val="0"/>
          <c:showPercent val="0"/>
          <c:showBubbleSize val="0"/>
        </c:dLbls>
        <c:gapWidth val="150"/>
        <c:shape val="box"/>
        <c:axId val="227233280"/>
        <c:axId val="223150080"/>
        <c:axId val="0"/>
      </c:bar3DChart>
      <c:catAx>
        <c:axId val="227233280"/>
        <c:scaling>
          <c:orientation val="minMax"/>
        </c:scaling>
        <c:delete val="0"/>
        <c:axPos val="b"/>
        <c:majorTickMark val="out"/>
        <c:minorTickMark val="none"/>
        <c:tickLblPos val="nextTo"/>
        <c:txPr>
          <a:bodyPr/>
          <a:lstStyle/>
          <a:p>
            <a:pPr>
              <a:defRPr sz="1300" b="1"/>
            </a:pPr>
            <a:endParaRPr lang="ru-RU"/>
          </a:p>
        </c:txPr>
        <c:crossAx val="223150080"/>
        <c:crosses val="autoZero"/>
        <c:auto val="1"/>
        <c:lblAlgn val="ctr"/>
        <c:lblOffset val="100"/>
        <c:noMultiLvlLbl val="0"/>
      </c:catAx>
      <c:valAx>
        <c:axId val="223150080"/>
        <c:scaling>
          <c:orientation val="minMax"/>
        </c:scaling>
        <c:delete val="0"/>
        <c:axPos val="l"/>
        <c:majorGridlines/>
        <c:numFmt formatCode="#,##0" sourceLinked="1"/>
        <c:majorTickMark val="out"/>
        <c:minorTickMark val="none"/>
        <c:tickLblPos val="nextTo"/>
        <c:txPr>
          <a:bodyPr/>
          <a:lstStyle/>
          <a:p>
            <a:pPr>
              <a:defRPr sz="1200"/>
            </a:pPr>
            <a:endParaRPr lang="ru-RU"/>
          </a:p>
        </c:txPr>
        <c:crossAx val="227233280"/>
        <c:crosses val="autoZero"/>
        <c:crossBetween val="between"/>
      </c:valAx>
      <c:spPr>
        <a:noFill/>
        <a:ln w="25400">
          <a:noFill/>
        </a:ln>
      </c:spPr>
    </c:plotArea>
    <c:plotVisOnly val="1"/>
    <c:dispBlanksAs val="gap"/>
    <c:showDLblsOverMax val="0"/>
  </c:chart>
  <c:externalData r:id="rId1">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rAngAx val="1"/>
    </c:view3D>
    <c:floor>
      <c:thickness val="0"/>
    </c:floor>
    <c:sideWall>
      <c:thickness val="0"/>
      <c:spPr>
        <a:noFill/>
        <a:ln w="25400">
          <a:noFill/>
        </a:ln>
      </c:spPr>
    </c:sideWall>
    <c:backWall>
      <c:thickness val="0"/>
      <c:spPr>
        <a:noFill/>
        <a:ln w="25400">
          <a:noFill/>
        </a:ln>
      </c:spPr>
    </c:backWall>
    <c:plotArea>
      <c:layout>
        <c:manualLayout>
          <c:layoutTarget val="inner"/>
          <c:xMode val="edge"/>
          <c:yMode val="edge"/>
          <c:x val="8.7922029825318104E-2"/>
          <c:y val="3.6794010395304971E-2"/>
          <c:w val="0.88201288682737244"/>
          <c:h val="0.80622018061283085"/>
        </c:manualLayout>
      </c:layout>
      <c:bar3DChart>
        <c:barDir val="col"/>
        <c:grouping val="stacked"/>
        <c:varyColors val="0"/>
        <c:ser>
          <c:idx val="0"/>
          <c:order val="0"/>
          <c:tx>
            <c:strRef>
              <c:f>'Лист1 (2)'!$B$6:$B$7</c:f>
              <c:strCache>
                <c:ptCount val="1"/>
                <c:pt idx="0">
                  <c:v>год</c:v>
                </c:pt>
              </c:strCache>
            </c:strRef>
          </c:tx>
          <c:spPr>
            <a:scene3d>
              <a:camera prst="orthographicFront"/>
              <a:lightRig rig="threePt" dir="t"/>
            </a:scene3d>
            <a:sp3d/>
          </c:spPr>
          <c:invertIfNegative val="0"/>
          <c:dPt>
            <c:idx val="0"/>
            <c:invertIfNegative val="0"/>
            <c:bubble3D val="0"/>
            <c:spPr>
              <a:gradFill flip="none" rotWithShape="1">
                <a:gsLst>
                  <a:gs pos="0">
                    <a:srgbClr val="8DE7A0"/>
                  </a:gs>
                  <a:gs pos="50000">
                    <a:srgbClr val="BBEEC5"/>
                  </a:gs>
                  <a:gs pos="100000">
                    <a:srgbClr val="DEF6E3"/>
                  </a:gs>
                </a:gsLst>
                <a:lin ang="5400000" scaled="1"/>
                <a:tileRect/>
              </a:gradFill>
              <a:scene3d>
                <a:camera prst="orthographicFront"/>
                <a:lightRig rig="threePt" dir="t"/>
              </a:scene3d>
              <a:sp3d/>
            </c:spPr>
          </c:dPt>
          <c:dPt>
            <c:idx val="1"/>
            <c:invertIfNegative val="0"/>
            <c:bubble3D val="0"/>
            <c:spPr>
              <a:gradFill flip="none" rotWithShape="1">
                <a:gsLst>
                  <a:gs pos="0">
                    <a:srgbClr val="B196D2"/>
                  </a:gs>
                  <a:gs pos="50000">
                    <a:srgbClr val="CFC0E2"/>
                  </a:gs>
                  <a:gs pos="100000">
                    <a:srgbClr val="E7E1F0"/>
                  </a:gs>
                </a:gsLst>
                <a:lin ang="5400000" scaled="1"/>
                <a:tileRect/>
              </a:gradFill>
              <a:scene3d>
                <a:camera prst="orthographicFront"/>
                <a:lightRig rig="threePt" dir="t"/>
              </a:scene3d>
              <a:sp3d/>
            </c:spPr>
          </c:dPt>
          <c:dPt>
            <c:idx val="2"/>
            <c:invertIfNegative val="0"/>
            <c:bubble3D val="0"/>
            <c:spPr>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lin ang="5400000" scaled="1"/>
                <a:tileRect/>
              </a:gradFill>
              <a:scene3d>
                <a:camera prst="orthographicFront"/>
                <a:lightRig rig="threePt" dir="t"/>
              </a:scene3d>
              <a:sp3d/>
            </c:spPr>
          </c:dPt>
          <c:dPt>
            <c:idx val="3"/>
            <c:invertIfNegative val="0"/>
            <c:bubble3D val="0"/>
            <c:spPr>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lin ang="5400000" scaled="1"/>
                <a:tileRect/>
              </a:gradFill>
              <a:scene3d>
                <a:camera prst="orthographicFront"/>
                <a:lightRig rig="threePt" dir="t"/>
              </a:scene3d>
              <a:sp3d/>
            </c:spPr>
          </c:dPt>
          <c:dPt>
            <c:idx val="4"/>
            <c:invertIfNegative val="0"/>
            <c:bubble3D val="0"/>
            <c:spPr>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lin ang="5400000" scaled="1"/>
                <a:tileRect/>
              </a:gradFill>
              <a:scene3d>
                <a:camera prst="orthographicFront"/>
                <a:lightRig rig="threePt" dir="t"/>
              </a:scene3d>
              <a:sp3d/>
            </c:spPr>
          </c:dPt>
          <c:dLbls>
            <c:dLbl>
              <c:idx val="0"/>
              <c:layout>
                <c:manualLayout>
                  <c:x val="2.1861669975836585E-2"/>
                  <c:y val="-0.39018933772809639"/>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2.8107861397504236E-2"/>
                  <c:y val="-0.38640109173073622"/>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1.2492382843335191E-2"/>
                  <c:y val="-0.21214177585216892"/>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2.1861669975836585E-2"/>
                  <c:y val="-6.8188427952482866E-2"/>
                </c:manualLayout>
              </c:layout>
              <c:showLegendKey val="0"/>
              <c:showVal val="1"/>
              <c:showCatName val="0"/>
              <c:showSerName val="0"/>
              <c:showPercent val="0"/>
              <c:showBubbleSize val="0"/>
              <c:extLst>
                <c:ext xmlns:c15="http://schemas.microsoft.com/office/drawing/2012/chart" uri="{CE6537A1-D6FC-4f65-9D91-7224C49458BB}"/>
              </c:extLst>
            </c:dLbl>
            <c:dLbl>
              <c:idx val="4"/>
              <c:layout>
                <c:manualLayout>
                  <c:x val="2.1861424062788487E-2"/>
                  <c:y val="-6.8188427952482866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nchor="t" anchorCtr="0"/>
              <a:lstStyle/>
              <a:p>
                <a:pPr>
                  <a:defRPr sz="1200" b="1">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'Лист1 (2)'!$B$8:$B$12</c:f>
              <c:strCache>
                <c:ptCount val="5"/>
                <c:pt idx="0">
                  <c:v>2019 
план</c:v>
                </c:pt>
                <c:pt idx="1">
                  <c:v>2019 
факт</c:v>
                </c:pt>
                <c:pt idx="2">
                  <c:v>2020</c:v>
                </c:pt>
                <c:pt idx="3">
                  <c:v>2021</c:v>
                </c:pt>
                <c:pt idx="4">
                  <c:v>2022</c:v>
                </c:pt>
              </c:strCache>
            </c:strRef>
          </c:cat>
          <c:val>
            <c:numRef>
              <c:f>'Лист1 (2)'!$C$8:$C$12</c:f>
              <c:numCache>
                <c:formatCode>#,##0</c:formatCode>
                <c:ptCount val="5"/>
                <c:pt idx="0">
                  <c:v>32.200000000000003</c:v>
                </c:pt>
                <c:pt idx="1">
                  <c:v>30.7</c:v>
                </c:pt>
                <c:pt idx="2">
                  <c:v>15</c:v>
                </c:pt>
                <c:pt idx="3">
                  <c:v>0</c:v>
                </c:pt>
                <c:pt idx="4">
                  <c:v>0</c:v>
                </c:pt>
              </c:numCache>
            </c:numRef>
          </c:val>
        </c:ser>
        <c:dLbls>
          <c:showLegendKey val="0"/>
          <c:showVal val="1"/>
          <c:showCatName val="0"/>
          <c:showSerName val="0"/>
          <c:showPercent val="0"/>
          <c:showBubbleSize val="0"/>
        </c:dLbls>
        <c:gapWidth val="150"/>
        <c:shape val="box"/>
        <c:axId val="227266048"/>
        <c:axId val="223151808"/>
        <c:axId val="0"/>
      </c:bar3DChart>
      <c:catAx>
        <c:axId val="227266048"/>
        <c:scaling>
          <c:orientation val="minMax"/>
        </c:scaling>
        <c:delete val="0"/>
        <c:axPos val="b"/>
        <c:numFmt formatCode="General" sourceLinked="0"/>
        <c:majorTickMark val="out"/>
        <c:minorTickMark val="none"/>
        <c:tickLblPos val="nextTo"/>
        <c:txPr>
          <a:bodyPr/>
          <a:lstStyle/>
          <a:p>
            <a:pPr>
              <a:defRPr sz="1300" b="1">
                <a:latin typeface="Times New Roman" panose="02020603050405020304" pitchFamily="18" charset="0"/>
                <a:cs typeface="Times New Roman" panose="02020603050405020304" pitchFamily="18" charset="0"/>
              </a:defRPr>
            </a:pPr>
            <a:endParaRPr lang="ru-RU"/>
          </a:p>
        </c:txPr>
        <c:crossAx val="223151808"/>
        <c:crosses val="autoZero"/>
        <c:auto val="1"/>
        <c:lblAlgn val="ctr"/>
        <c:lblOffset val="100"/>
        <c:noMultiLvlLbl val="0"/>
      </c:catAx>
      <c:valAx>
        <c:axId val="223151808"/>
        <c:scaling>
          <c:orientation val="minMax"/>
        </c:scaling>
        <c:delete val="0"/>
        <c:axPos val="l"/>
        <c:majorGridlines>
          <c:spPr>
            <a:ln w="12700" cap="flat" cmpd="sng" algn="ctr">
              <a:solidFill>
                <a:schemeClr val="bg1">
                  <a:lumMod val="75000"/>
                </a:schemeClr>
              </a:solidFill>
              <a:prstDash val="solid"/>
            </a:ln>
            <a:effectLst>
              <a:outerShdw blurRad="40000" dist="23000" dir="5400000" rotWithShape="0">
                <a:srgbClr val="000000">
                  <a:alpha val="35000"/>
                </a:srgbClr>
              </a:outerShdw>
            </a:effectLst>
          </c:spPr>
        </c:majorGridlines>
        <c:numFmt formatCode="#,##0" sourceLinked="1"/>
        <c:majorTickMark val="out"/>
        <c:minorTickMark val="none"/>
        <c:tickLblPos val="nextTo"/>
        <c:txPr>
          <a:bodyPr/>
          <a:lstStyle/>
          <a:p>
            <a:pPr>
              <a:defRPr sz="1200">
                <a:latin typeface="Times New Roman" panose="02020603050405020304" pitchFamily="18" charset="0"/>
                <a:cs typeface="Times New Roman" panose="02020603050405020304" pitchFamily="18" charset="0"/>
              </a:defRPr>
            </a:pPr>
            <a:endParaRPr lang="ru-RU"/>
          </a:p>
        </c:txPr>
        <c:crossAx val="227266048"/>
        <c:crosses val="autoZero"/>
        <c:crossBetween val="between"/>
      </c:valAx>
    </c:plotArea>
    <c:plotVisOnly val="1"/>
    <c:dispBlanksAs val="gap"/>
    <c:showDLblsOverMax val="0"/>
  </c:chart>
  <c:externalData r:id="rId1">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manualLayout>
          <c:layoutTarget val="inner"/>
          <c:xMode val="edge"/>
          <c:yMode val="edge"/>
          <c:x val="7.8866324154623704E-2"/>
          <c:y val="6.6156774957367326E-2"/>
          <c:w val="0.87866106775133457"/>
          <c:h val="0.77838488113393378"/>
        </c:manualLayout>
      </c:layout>
      <c:bar3DChart>
        <c:barDir val="col"/>
        <c:grouping val="stacked"/>
        <c:varyColors val="0"/>
        <c:ser>
          <c:idx val="0"/>
          <c:order val="0"/>
          <c:spPr>
            <a:scene3d>
              <a:camera prst="orthographicFront"/>
              <a:lightRig rig="threePt" dir="t"/>
            </a:scene3d>
            <a:sp3d/>
          </c:spPr>
          <c:invertIfNegative val="0"/>
          <c:dPt>
            <c:idx val="0"/>
            <c:invertIfNegative val="0"/>
            <c:bubble3D val="0"/>
            <c:spPr>
              <a:gradFill flip="none" rotWithShape="1">
                <a:gsLst>
                  <a:gs pos="0">
                    <a:srgbClr val="00BC55">
                      <a:tint val="66000"/>
                      <a:satMod val="160000"/>
                    </a:srgbClr>
                  </a:gs>
                  <a:gs pos="50000">
                    <a:srgbClr val="00BC55">
                      <a:tint val="44500"/>
                      <a:satMod val="160000"/>
                    </a:srgbClr>
                  </a:gs>
                  <a:gs pos="100000">
                    <a:srgbClr val="00BC55">
                      <a:tint val="23500"/>
                      <a:satMod val="160000"/>
                    </a:srgbClr>
                  </a:gs>
                </a:gsLst>
                <a:lin ang="5400000" scaled="1"/>
                <a:tileRect/>
              </a:gradFill>
              <a:scene3d>
                <a:camera prst="orthographicFront"/>
                <a:lightRig rig="threePt" dir="t"/>
              </a:scene3d>
              <a:sp3d/>
            </c:spPr>
          </c:dPt>
          <c:dPt>
            <c:idx val="1"/>
            <c:invertIfNegative val="0"/>
            <c:bubble3D val="0"/>
            <c:spPr>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5400000" scaled="1"/>
                <a:tileRect/>
              </a:gradFill>
              <a:scene3d>
                <a:camera prst="orthographicFront"/>
                <a:lightRig rig="threePt" dir="t"/>
              </a:scene3d>
              <a:sp3d/>
            </c:spPr>
          </c:dPt>
          <c:dPt>
            <c:idx val="2"/>
            <c:invertIfNegative val="0"/>
            <c:bubble3D val="0"/>
            <c:spPr>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lin ang="5400000" scaled="1"/>
                <a:tileRect/>
              </a:gradFill>
              <a:scene3d>
                <a:camera prst="orthographicFront"/>
                <a:lightRig rig="threePt" dir="t"/>
              </a:scene3d>
              <a:sp3d/>
            </c:spPr>
          </c:dPt>
          <c:dPt>
            <c:idx val="3"/>
            <c:invertIfNegative val="0"/>
            <c:bubble3D val="0"/>
            <c:spPr>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lin ang="5400000" scaled="1"/>
                <a:tileRect/>
              </a:gradFill>
              <a:scene3d>
                <a:camera prst="orthographicFront"/>
                <a:lightRig rig="threePt" dir="t"/>
              </a:scene3d>
              <a:sp3d/>
            </c:spPr>
          </c:dPt>
          <c:dPt>
            <c:idx val="4"/>
            <c:invertIfNegative val="0"/>
            <c:bubble3D val="0"/>
            <c:spPr>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lin ang="5400000" scaled="1"/>
                <a:tileRect/>
              </a:gradFill>
              <a:scene3d>
                <a:camera prst="orthographicFront"/>
                <a:lightRig rig="threePt" dir="t"/>
              </a:scene3d>
              <a:sp3d/>
            </c:spPr>
          </c:dPt>
          <c:dLbls>
            <c:dLbl>
              <c:idx val="0"/>
              <c:layout>
                <c:manualLayout>
                  <c:x val="1.4132369693684827E-2"/>
                  <c:y val="-0.33599185261625542"/>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1.957079275238845E-2"/>
                  <c:y val="-0.3421640630591144"/>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4.7781684105796928E-3"/>
                  <c:y val="-0.40552915061062761"/>
                </c:manualLayout>
              </c:layout>
              <c:tx>
                <c:rich>
                  <a:bodyPr/>
                  <a:lstStyle/>
                  <a:p>
                    <a:r>
                      <a:rPr lang="ru-RU" dirty="0" smtClean="0"/>
                      <a:t>4</a:t>
                    </a:r>
                    <a:r>
                      <a:rPr lang="en-US" dirty="0" smtClean="0"/>
                      <a:t>4</a:t>
                    </a:r>
                  </a:p>
                  <a:p>
                    <a:endParaRPr lang="ru-RU" dirty="0" smtClean="0"/>
                  </a:p>
                </c:rich>
              </c:tx>
              <c:showLegendKey val="0"/>
              <c:showVal val="1"/>
              <c:showCatName val="0"/>
              <c:showSerName val="0"/>
              <c:showPercent val="0"/>
              <c:showBubbleSize val="0"/>
            </c:dLbl>
            <c:dLbl>
              <c:idx val="3"/>
              <c:layout>
                <c:manualLayout>
                  <c:x val="1.7545503340895698E-2"/>
                  <c:y val="-0.24332822472848376"/>
                </c:manualLayout>
              </c:layout>
              <c:showLegendKey val="0"/>
              <c:showVal val="1"/>
              <c:showCatName val="0"/>
              <c:showSerName val="0"/>
              <c:showPercent val="0"/>
              <c:showBubbleSize val="0"/>
              <c:extLst>
                <c:ext xmlns:c15="http://schemas.microsoft.com/office/drawing/2012/chart" uri="{CE6537A1-D6FC-4f65-9D91-7224C49458BB}"/>
              </c:extLst>
            </c:dLbl>
            <c:dLbl>
              <c:idx val="4"/>
              <c:layout>
                <c:manualLayout>
                  <c:x val="2.5414186132240002E-2"/>
                  <c:y val="-0.24487597699181995"/>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sz="1300" b="1">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'Лист1 (2)'!$B$8:$B$12</c:f>
              <c:strCache>
                <c:ptCount val="5"/>
                <c:pt idx="0">
                  <c:v>2019 план</c:v>
                </c:pt>
                <c:pt idx="1">
                  <c:v>2019 факт</c:v>
                </c:pt>
                <c:pt idx="2">
                  <c:v>2020</c:v>
                </c:pt>
                <c:pt idx="3">
                  <c:v>2021</c:v>
                </c:pt>
                <c:pt idx="4">
                  <c:v>2022</c:v>
                </c:pt>
              </c:strCache>
            </c:strRef>
          </c:cat>
          <c:val>
            <c:numRef>
              <c:f>'Лист1 (2)'!$C$8:$C$12</c:f>
              <c:numCache>
                <c:formatCode>#,##0</c:formatCode>
                <c:ptCount val="5"/>
                <c:pt idx="0">
                  <c:v>36</c:v>
                </c:pt>
                <c:pt idx="1">
                  <c:v>35</c:v>
                </c:pt>
                <c:pt idx="2">
                  <c:v>44</c:v>
                </c:pt>
                <c:pt idx="3">
                  <c:v>21</c:v>
                </c:pt>
                <c:pt idx="4">
                  <c:v>21</c:v>
                </c:pt>
              </c:numCache>
            </c:numRef>
          </c:val>
        </c:ser>
        <c:dLbls>
          <c:showLegendKey val="0"/>
          <c:showVal val="1"/>
          <c:showCatName val="0"/>
          <c:showSerName val="0"/>
          <c:showPercent val="0"/>
          <c:showBubbleSize val="0"/>
        </c:dLbls>
        <c:gapWidth val="150"/>
        <c:shape val="box"/>
        <c:axId val="228251136"/>
        <c:axId val="223844544"/>
        <c:axId val="0"/>
      </c:bar3DChart>
      <c:catAx>
        <c:axId val="228251136"/>
        <c:scaling>
          <c:orientation val="minMax"/>
        </c:scaling>
        <c:delete val="0"/>
        <c:axPos val="b"/>
        <c:numFmt formatCode="General" sourceLinked="0"/>
        <c:majorTickMark val="out"/>
        <c:minorTickMark val="none"/>
        <c:tickLblPos val="nextTo"/>
        <c:txPr>
          <a:bodyPr/>
          <a:lstStyle/>
          <a:p>
            <a:pPr>
              <a:defRPr sz="1200" b="1" baseline="0">
                <a:latin typeface="Times New Roman" panose="02020603050405020304" pitchFamily="18" charset="0"/>
                <a:cs typeface="Times New Roman" panose="02020603050405020304" pitchFamily="18" charset="0"/>
              </a:defRPr>
            </a:pPr>
            <a:endParaRPr lang="ru-RU"/>
          </a:p>
        </c:txPr>
        <c:crossAx val="223844544"/>
        <c:crosses val="autoZero"/>
        <c:auto val="1"/>
        <c:lblAlgn val="ctr"/>
        <c:lblOffset val="100"/>
        <c:noMultiLvlLbl val="0"/>
      </c:catAx>
      <c:valAx>
        <c:axId val="223844544"/>
        <c:scaling>
          <c:orientation val="minMax"/>
        </c:scaling>
        <c:delete val="0"/>
        <c:axPos val="l"/>
        <c:majorGridlines/>
        <c:numFmt formatCode="#,##0" sourceLinked="1"/>
        <c:majorTickMark val="out"/>
        <c:minorTickMark val="none"/>
        <c:tickLblPos val="nextTo"/>
        <c:txPr>
          <a:bodyPr/>
          <a:lstStyle/>
          <a:p>
            <a:pPr>
              <a:defRPr sz="1200">
                <a:latin typeface="Times New Roman" panose="02020603050405020304" pitchFamily="18" charset="0"/>
                <a:cs typeface="Times New Roman" panose="02020603050405020304" pitchFamily="18" charset="0"/>
              </a:defRPr>
            </a:pPr>
            <a:endParaRPr lang="ru-RU"/>
          </a:p>
        </c:txPr>
        <c:crossAx val="228251136"/>
        <c:crosses val="autoZero"/>
        <c:crossBetween val="between"/>
      </c:valAx>
    </c:plotArea>
    <c:plotVisOnly val="1"/>
    <c:dispBlanksAs val="gap"/>
    <c:showDLblsOverMax val="0"/>
  </c:chart>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4.3167180885764878E-2"/>
          <c:y val="4.8500415502001966E-2"/>
          <c:w val="0.68069081398130937"/>
          <c:h val="0.58097919913773322"/>
        </c:manualLayout>
      </c:layout>
      <c:barChart>
        <c:barDir val="col"/>
        <c:grouping val="stacked"/>
        <c:varyColors val="0"/>
        <c:ser>
          <c:idx val="0"/>
          <c:order val="0"/>
          <c:tx>
            <c:strRef>
              <c:f>Лист1!$B$1</c:f>
              <c:strCache>
                <c:ptCount val="1"/>
                <c:pt idx="0">
                  <c:v>Ценные бумаги</c:v>
                </c:pt>
              </c:strCache>
            </c:strRef>
          </c:tx>
          <c:spPr>
            <a:solidFill>
              <a:srgbClr val="92D050"/>
            </a:solidFill>
            <a:ln>
              <a:solidFill>
                <a:schemeClr val="bg1"/>
              </a:solidFill>
            </a:ln>
            <a:scene3d>
              <a:camera prst="orthographicFront"/>
              <a:lightRig rig="threePt" dir="t"/>
            </a:scene3d>
            <a:sp3d>
              <a:bevelT/>
            </a:sp3d>
          </c:spPr>
          <c:invertIfNegative val="0"/>
          <c:dPt>
            <c:idx val="1"/>
            <c:invertIfNegative val="0"/>
            <c:bubble3D val="0"/>
            <c:spPr>
              <a:solidFill>
                <a:srgbClr val="FFFF00"/>
              </a:solidFill>
              <a:ln>
                <a:solidFill>
                  <a:schemeClr val="bg1"/>
                </a:solidFill>
              </a:ln>
              <a:scene3d>
                <a:camera prst="orthographicFront"/>
                <a:lightRig rig="threePt" dir="t"/>
              </a:scene3d>
              <a:sp3d>
                <a:bevelT/>
              </a:sp3d>
            </c:spPr>
          </c:dPt>
          <c:dPt>
            <c:idx val="3"/>
            <c:invertIfNegative val="0"/>
            <c:bubble3D val="0"/>
            <c:spPr>
              <a:solidFill>
                <a:srgbClr val="FFFF00"/>
              </a:solidFill>
              <a:ln>
                <a:solidFill>
                  <a:schemeClr val="bg1"/>
                </a:solidFill>
              </a:ln>
              <a:scene3d>
                <a:camera prst="orthographicFront"/>
                <a:lightRig rig="threePt" dir="t"/>
              </a:scene3d>
              <a:sp3d>
                <a:bevelT/>
              </a:sp3d>
            </c:spPr>
          </c:dPt>
          <c:dPt>
            <c:idx val="5"/>
            <c:invertIfNegative val="0"/>
            <c:bubble3D val="0"/>
            <c:spPr>
              <a:solidFill>
                <a:srgbClr val="FFFF00"/>
              </a:solidFill>
              <a:ln>
                <a:solidFill>
                  <a:schemeClr val="bg1"/>
                </a:solidFill>
              </a:ln>
              <a:scene3d>
                <a:camera prst="orthographicFront"/>
                <a:lightRig rig="threePt" dir="t"/>
              </a:scene3d>
              <a:sp3d>
                <a:bevelT/>
              </a:sp3d>
            </c:spPr>
          </c:dPt>
          <c:dPt>
            <c:idx val="7"/>
            <c:invertIfNegative val="0"/>
            <c:bubble3D val="0"/>
            <c:spPr>
              <a:solidFill>
                <a:srgbClr val="FFFF00"/>
              </a:solidFill>
              <a:ln>
                <a:solidFill>
                  <a:schemeClr val="bg1"/>
                </a:solidFill>
              </a:ln>
              <a:scene3d>
                <a:camera prst="orthographicFront"/>
                <a:lightRig rig="threePt" dir="t"/>
              </a:scene3d>
              <a:sp3d>
                <a:bevelT/>
              </a:sp3d>
            </c:spPr>
          </c:dPt>
          <c:dPt>
            <c:idx val="9"/>
            <c:invertIfNegative val="0"/>
            <c:bubble3D val="0"/>
            <c:spPr>
              <a:solidFill>
                <a:srgbClr val="FFFF00"/>
              </a:solidFill>
              <a:ln>
                <a:solidFill>
                  <a:schemeClr val="bg1"/>
                </a:solidFill>
              </a:ln>
              <a:scene3d>
                <a:camera prst="orthographicFront"/>
                <a:lightRig rig="threePt" dir="t"/>
              </a:scene3d>
              <a:sp3d>
                <a:bevelT/>
              </a:sp3d>
            </c:spPr>
          </c:dPt>
          <c:dPt>
            <c:idx val="11"/>
            <c:invertIfNegative val="0"/>
            <c:bubble3D val="0"/>
            <c:spPr>
              <a:solidFill>
                <a:srgbClr val="FFFF00"/>
              </a:solidFill>
              <a:ln>
                <a:solidFill>
                  <a:schemeClr val="bg1"/>
                </a:solidFill>
              </a:ln>
              <a:scene3d>
                <a:camera prst="orthographicFront"/>
                <a:lightRig rig="threePt" dir="t"/>
              </a:scene3d>
              <a:sp3d>
                <a:bevelT/>
              </a:sp3d>
            </c:spPr>
          </c:dPt>
          <c:dPt>
            <c:idx val="13"/>
            <c:invertIfNegative val="0"/>
            <c:bubble3D val="0"/>
            <c:spPr>
              <a:solidFill>
                <a:srgbClr val="FFFF00"/>
              </a:solidFill>
              <a:ln>
                <a:solidFill>
                  <a:schemeClr val="bg1"/>
                </a:solidFill>
              </a:ln>
              <a:scene3d>
                <a:camera prst="orthographicFront"/>
                <a:lightRig rig="threePt" dir="t"/>
              </a:scene3d>
              <a:sp3d>
                <a:bevelT/>
              </a:sp3d>
            </c:spPr>
          </c:dPt>
          <c:dLbls>
            <c:dLbl>
              <c:idx val="1"/>
              <c:layout>
                <c:manualLayout>
                  <c:x val="2.801490878444965E-3"/>
                  <c:y val="-4.4213451402976365E-3"/>
                </c:manualLayout>
              </c:layout>
              <c:dLblPos val="ctr"/>
              <c:showLegendKey val="0"/>
              <c:showVal val="1"/>
              <c:showCatName val="0"/>
              <c:showSerName val="0"/>
              <c:showPercent val="0"/>
              <c:showBubbleSize val="0"/>
              <c:extLst>
                <c:ext xmlns:c15="http://schemas.microsoft.com/office/drawing/2012/chart" uri="{CE6537A1-D6FC-4f65-9D91-7224C49458BB}"/>
              </c:extLst>
            </c:dLbl>
            <c:dLbl>
              <c:idx val="3"/>
              <c:layout>
                <c:manualLayout>
                  <c:x val="0"/>
                  <c:y val="-4.4213451402976365E-3"/>
                </c:manualLayout>
              </c:layout>
              <c:dLblPos val="ctr"/>
              <c:showLegendKey val="0"/>
              <c:showVal val="1"/>
              <c:showCatName val="0"/>
              <c:showSerName val="0"/>
              <c:showPercent val="0"/>
              <c:showBubbleSize val="0"/>
              <c:extLst>
                <c:ext xmlns:c15="http://schemas.microsoft.com/office/drawing/2012/chart" uri="{CE6537A1-D6FC-4f65-9D91-7224C49458BB}"/>
              </c:extLst>
            </c:dLbl>
            <c:dLbl>
              <c:idx val="5"/>
              <c:layout>
                <c:manualLayout>
                  <c:x val="0"/>
                  <c:y val="-6.6320177104465363E-3"/>
                </c:manualLayout>
              </c:layout>
              <c:dLblPos val="ctr"/>
              <c:showLegendKey val="0"/>
              <c:showVal val="1"/>
              <c:showCatName val="0"/>
              <c:showSerName val="0"/>
              <c:showPercent val="0"/>
              <c:showBubbleSize val="0"/>
              <c:extLst>
                <c:ext xmlns:c15="http://schemas.microsoft.com/office/drawing/2012/chart" uri="{CE6537A1-D6FC-4f65-9D91-7224C49458BB}"/>
              </c:extLst>
            </c:dLbl>
            <c:dLbl>
              <c:idx val="6"/>
              <c:layout/>
              <c:tx>
                <c:rich>
                  <a:bodyPr/>
                  <a:lstStyle/>
                  <a:p>
                    <a:pPr>
                      <a:defRPr sz="1100" b="1">
                        <a:solidFill>
                          <a:schemeClr val="tx1"/>
                        </a:solidFill>
                        <a:latin typeface="Times New Roman" panose="02020603050405020304" pitchFamily="18" charset="0"/>
                        <a:cs typeface="Times New Roman" panose="02020603050405020304" pitchFamily="18" charset="0"/>
                      </a:defRPr>
                    </a:pPr>
                    <a:r>
                      <a:rPr lang="en-US" b="1" dirty="0">
                        <a:solidFill>
                          <a:schemeClr val="tx1"/>
                        </a:solidFill>
                      </a:rPr>
                      <a:t>375</a:t>
                    </a:r>
                    <a:endParaRPr lang="en-US" dirty="0">
                      <a:solidFill>
                        <a:schemeClr val="accent1">
                          <a:lumMod val="75000"/>
                        </a:schemeClr>
                      </a:solidFill>
                    </a:endParaRPr>
                  </a:p>
                </c:rich>
              </c:tx>
              <c:spPr/>
              <c:dLblPos val="ctr"/>
              <c:showLegendKey val="0"/>
              <c:showVal val="1"/>
              <c:showCatName val="0"/>
              <c:showSerName val="0"/>
              <c:showPercent val="0"/>
              <c:showBubbleSize val="0"/>
              <c:extLst>
                <c:ext xmlns:c15="http://schemas.microsoft.com/office/drawing/2012/chart" uri="{CE6537A1-D6FC-4f65-9D91-7224C49458BB}"/>
              </c:extLst>
            </c:dLbl>
            <c:dLbl>
              <c:idx val="7"/>
              <c:layout>
                <c:manualLayout>
                  <c:x val="4.2022363176674477E-3"/>
                  <c:y val="-8.842690280595273E-3"/>
                </c:manualLayout>
              </c:layout>
              <c:spPr/>
              <c:txPr>
                <a:bodyPr/>
                <a:lstStyle/>
                <a:p>
                  <a:pPr>
                    <a:defRPr sz="1100" b="1">
                      <a:solidFill>
                        <a:schemeClr val="tx1"/>
                      </a:solidFill>
                      <a:latin typeface="Times New Roman" panose="02020603050405020304" pitchFamily="18" charset="0"/>
                      <a:cs typeface="Times New Roman" panose="02020603050405020304" pitchFamily="18" charset="0"/>
                    </a:defRPr>
                  </a:pPr>
                  <a:endParaRPr lang="ru-RU"/>
                </a:p>
              </c:txPr>
              <c:dLblPos val="ctr"/>
              <c:showLegendKey val="0"/>
              <c:showVal val="1"/>
              <c:showCatName val="0"/>
              <c:showSerName val="0"/>
              <c:showPercent val="0"/>
              <c:showBubbleSize val="0"/>
              <c:extLst>
                <c:ext xmlns:c15="http://schemas.microsoft.com/office/drawing/2012/chart" uri="{CE6537A1-D6FC-4f65-9D91-7224C49458BB}"/>
              </c:extLst>
            </c:dLbl>
            <c:dLbl>
              <c:idx val="9"/>
              <c:layout>
                <c:manualLayout>
                  <c:x val="-4.2022363176674477E-3"/>
                  <c:y val="-8.842690280595273E-3"/>
                </c:manualLayout>
              </c:layout>
              <c:spPr>
                <a:noFill/>
                <a:ln>
                  <a:noFill/>
                </a:ln>
                <a:effectLst/>
              </c:spPr>
              <c:txPr>
                <a:bodyPr/>
                <a:lstStyle/>
                <a:p>
                  <a:pPr>
                    <a:defRPr sz="1100" b="1" i="1">
                      <a:solidFill>
                        <a:schemeClr val="tx1"/>
                      </a:solidFill>
                      <a:latin typeface="Times New Roman" panose="02020603050405020304" pitchFamily="18" charset="0"/>
                      <a:cs typeface="Times New Roman" panose="02020603050405020304" pitchFamily="18" charset="0"/>
                    </a:defRPr>
                  </a:pPr>
                  <a:endParaRPr lang="ru-RU"/>
                </a:p>
              </c:txPr>
              <c:dLblPos val="ctr"/>
              <c:showLegendKey val="0"/>
              <c:showVal val="1"/>
              <c:showCatName val="0"/>
              <c:showSerName val="0"/>
              <c:showPercent val="0"/>
              <c:showBubbleSize val="0"/>
              <c:extLst>
                <c:ext xmlns:c15="http://schemas.microsoft.com/office/drawing/2012/chart" uri="{CE6537A1-D6FC-4f65-9D91-7224C49458BB}"/>
              </c:extLst>
            </c:dLbl>
            <c:dLbl>
              <c:idx val="10"/>
              <c:spPr>
                <a:noFill/>
                <a:ln>
                  <a:noFill/>
                </a:ln>
                <a:effectLst/>
              </c:spPr>
              <c:txPr>
                <a:bodyPr/>
                <a:lstStyle/>
                <a:p>
                  <a:pPr>
                    <a:defRPr sz="1100" b="0">
                      <a:solidFill>
                        <a:schemeClr val="tx1"/>
                      </a:solidFill>
                      <a:latin typeface="Times New Roman" panose="02020603050405020304" pitchFamily="18" charset="0"/>
                      <a:cs typeface="Times New Roman" panose="02020603050405020304" pitchFamily="18" charset="0"/>
                    </a:defRPr>
                  </a:pPr>
                  <a:endParaRPr lang="ru-RU"/>
                </a:p>
              </c:txPr>
              <c:dLblPos val="ctr"/>
              <c:showLegendKey val="0"/>
              <c:showVal val="1"/>
              <c:showCatName val="0"/>
              <c:showSerName val="0"/>
              <c:showPercent val="0"/>
              <c:showBubbleSize val="0"/>
            </c:dLbl>
            <c:dLbl>
              <c:idx val="11"/>
              <c:layout>
                <c:manualLayout>
                  <c:x val="0"/>
                  <c:y val="-4.4213451402976365E-3"/>
                </c:manualLayout>
              </c:layout>
              <c:dLblPos val="ctr"/>
              <c:showLegendKey val="0"/>
              <c:showVal val="1"/>
              <c:showCatName val="0"/>
              <c:showSerName val="0"/>
              <c:showPercent val="0"/>
              <c:showBubbleSize val="0"/>
              <c:extLst>
                <c:ext xmlns:c15="http://schemas.microsoft.com/office/drawing/2012/chart" uri="{CE6537A1-D6FC-4f65-9D91-7224C49458BB}"/>
              </c:extLst>
            </c:dLbl>
            <c:dLbl>
              <c:idx val="12"/>
              <c:spPr>
                <a:noFill/>
                <a:ln>
                  <a:noFill/>
                </a:ln>
                <a:effectLst/>
              </c:spPr>
              <c:txPr>
                <a:bodyPr/>
                <a:lstStyle/>
                <a:p>
                  <a:pPr>
                    <a:defRPr sz="1100" b="0">
                      <a:solidFill>
                        <a:schemeClr val="tx1"/>
                      </a:solidFill>
                      <a:latin typeface="Times New Roman" panose="02020603050405020304" pitchFamily="18" charset="0"/>
                      <a:cs typeface="Times New Roman" panose="02020603050405020304" pitchFamily="18" charset="0"/>
                    </a:defRPr>
                  </a:pPr>
                  <a:endParaRPr lang="ru-RU"/>
                </a:p>
              </c:txPr>
              <c:dLblPos val="ctr"/>
              <c:showLegendKey val="0"/>
              <c:showVal val="1"/>
              <c:showCatName val="0"/>
              <c:showSerName val="0"/>
              <c:showPercent val="0"/>
              <c:showBubbleSize val="0"/>
            </c:dLbl>
            <c:dLbl>
              <c:idx val="13"/>
              <c:layout>
                <c:manualLayout>
                  <c:x val="-4.2022363176674477E-3"/>
                  <c:y val="-4.4213451402976365E-3"/>
                </c:manualLayout>
              </c:layout>
              <c:dLblPos val="ctr"/>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sz="1100" b="1">
                    <a:solidFill>
                      <a:schemeClr val="tx1"/>
                    </a:solidFill>
                    <a:latin typeface="Times New Roman" panose="02020603050405020304" pitchFamily="18" charset="0"/>
                    <a:cs typeface="Times New Roman" panose="02020603050405020304" pitchFamily="18" charset="0"/>
                  </a:defRPr>
                </a:pPr>
                <a:endParaRPr lang="ru-RU"/>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Лист1!$A$2:$A$15</c:f>
              <c:strCache>
                <c:ptCount val="14"/>
                <c:pt idx="0">
                  <c:v>Госдолг на 01.01.2015</c:v>
                </c:pt>
                <c:pt idx="1">
                  <c:v>Расходы на обслуживание 2014 год</c:v>
                </c:pt>
                <c:pt idx="2">
                  <c:v>Госдолг на 01.01.2016</c:v>
                </c:pt>
                <c:pt idx="3">
                  <c:v>Расходы на обслуживание 2015 год</c:v>
                </c:pt>
                <c:pt idx="4">
                  <c:v>Госдолг на 01.01.2017</c:v>
                </c:pt>
                <c:pt idx="5">
                  <c:v>Расходы на обслуживание 2016 год</c:v>
                </c:pt>
                <c:pt idx="6">
                  <c:v>Госдолг на 01.01.2018</c:v>
                </c:pt>
                <c:pt idx="7">
                  <c:v>Расходы на обслуживание 2017 год</c:v>
                </c:pt>
                <c:pt idx="8">
                  <c:v>Госдолг на 01.01.2019</c:v>
                </c:pt>
                <c:pt idx="9">
                  <c:v>Расходы на обслуживание 2018 год</c:v>
                </c:pt>
                <c:pt idx="10">
                  <c:v>Госдолг на 01.01.2020</c:v>
                </c:pt>
                <c:pt idx="11">
                  <c:v>Расходы на обслуживание 2019 год</c:v>
                </c:pt>
                <c:pt idx="12">
                  <c:v>Госдолг на 01.01.2021</c:v>
                </c:pt>
                <c:pt idx="13">
                  <c:v>Расходы на обслуживание 2020 год</c:v>
                </c:pt>
              </c:strCache>
            </c:strRef>
          </c:cat>
          <c:val>
            <c:numRef>
              <c:f>Лист1!$B$2:$B$15</c:f>
              <c:numCache>
                <c:formatCode>#,##0</c:formatCode>
                <c:ptCount val="14"/>
                <c:pt idx="0">
                  <c:v>2000.1</c:v>
                </c:pt>
                <c:pt idx="1">
                  <c:v>415.58</c:v>
                </c:pt>
                <c:pt idx="2">
                  <c:v>1275</c:v>
                </c:pt>
                <c:pt idx="3">
                  <c:v>354.83800000000002</c:v>
                </c:pt>
                <c:pt idx="4">
                  <c:v>825</c:v>
                </c:pt>
                <c:pt idx="5">
                  <c:v>187.68799999999999</c:v>
                </c:pt>
                <c:pt idx="6">
                  <c:v>375</c:v>
                </c:pt>
                <c:pt idx="7">
                  <c:v>112.96599999999999</c:v>
                </c:pt>
                <c:pt idx="9">
                  <c:v>31.7</c:v>
                </c:pt>
                <c:pt idx="10">
                  <c:v>0</c:v>
                </c:pt>
                <c:pt idx="11">
                  <c:v>20.094200000000001</c:v>
                </c:pt>
                <c:pt idx="12">
                  <c:v>0</c:v>
                </c:pt>
                <c:pt idx="13">
                  <c:v>371.21379999999999</c:v>
                </c:pt>
              </c:numCache>
            </c:numRef>
          </c:val>
        </c:ser>
        <c:ser>
          <c:idx val="1"/>
          <c:order val="1"/>
          <c:tx>
            <c:strRef>
              <c:f>Лист1!$C$1</c:f>
              <c:strCache>
                <c:ptCount val="1"/>
                <c:pt idx="0">
                  <c:v>Бюджетные кредиты из федерального бюджета</c:v>
                </c:pt>
              </c:strCache>
            </c:strRef>
          </c:tx>
          <c:spPr>
            <a:solidFill>
              <a:schemeClr val="accent5">
                <a:lumMod val="60000"/>
                <a:lumOff val="40000"/>
              </a:schemeClr>
            </a:solidFill>
            <a:ln>
              <a:solidFill>
                <a:schemeClr val="bg1"/>
              </a:solidFill>
            </a:ln>
            <a:scene3d>
              <a:camera prst="orthographicFront"/>
              <a:lightRig rig="threePt" dir="t"/>
            </a:scene3d>
            <a:sp3d>
              <a:bevelT/>
            </a:sp3d>
          </c:spPr>
          <c:invertIfNegative val="0"/>
          <c:dLbls>
            <c:dLbl>
              <c:idx val="6"/>
              <c:spPr/>
              <c:txPr>
                <a:bodyPr/>
                <a:lstStyle/>
                <a:p>
                  <a:pPr>
                    <a:defRPr sz="1100" b="0">
                      <a:solidFill>
                        <a:schemeClr val="tx1"/>
                      </a:solidFill>
                      <a:latin typeface="Times New Roman" panose="02020603050405020304" pitchFamily="18" charset="0"/>
                      <a:cs typeface="Times New Roman" panose="02020603050405020304" pitchFamily="18" charset="0"/>
                    </a:defRPr>
                  </a:pPr>
                  <a:endParaRPr lang="ru-RU"/>
                </a:p>
              </c:txPr>
              <c:dLblPos val="ctr"/>
              <c:showLegendKey val="0"/>
              <c:showVal val="1"/>
              <c:showCatName val="0"/>
              <c:showSerName val="0"/>
              <c:showPercent val="0"/>
              <c:showBubbleSize val="0"/>
            </c:dLbl>
            <c:dLbl>
              <c:idx val="8"/>
              <c:spPr>
                <a:noFill/>
                <a:ln>
                  <a:noFill/>
                </a:ln>
                <a:effectLst/>
              </c:spPr>
              <c:txPr>
                <a:bodyPr/>
                <a:lstStyle/>
                <a:p>
                  <a:pPr>
                    <a:defRPr sz="1100" b="0" i="1">
                      <a:solidFill>
                        <a:schemeClr val="tx1"/>
                      </a:solidFill>
                      <a:latin typeface="Times New Roman" panose="02020603050405020304" pitchFamily="18" charset="0"/>
                      <a:cs typeface="Times New Roman" panose="02020603050405020304" pitchFamily="18" charset="0"/>
                    </a:defRPr>
                  </a:pPr>
                  <a:endParaRPr lang="ru-RU"/>
                </a:p>
              </c:txPr>
              <c:dLblPos val="ctr"/>
              <c:showLegendKey val="0"/>
              <c:showVal val="1"/>
              <c:showCatName val="0"/>
              <c:showSerName val="0"/>
              <c:showPercent val="0"/>
              <c:showBubbleSize val="0"/>
            </c:dLbl>
            <c:spPr>
              <a:noFill/>
              <a:ln>
                <a:noFill/>
              </a:ln>
              <a:effectLst/>
            </c:spPr>
            <c:txPr>
              <a:bodyPr/>
              <a:lstStyle/>
              <a:p>
                <a:pPr>
                  <a:defRPr sz="1100" b="0">
                    <a:solidFill>
                      <a:schemeClr val="tx1"/>
                    </a:solidFill>
                    <a:latin typeface="Times New Roman" panose="02020603050405020304" pitchFamily="18" charset="0"/>
                    <a:cs typeface="Times New Roman" panose="02020603050405020304" pitchFamily="18" charset="0"/>
                  </a:defRPr>
                </a:pPr>
                <a:endParaRPr lang="ru-RU"/>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Лист1!$A$2:$A$15</c:f>
              <c:strCache>
                <c:ptCount val="14"/>
                <c:pt idx="0">
                  <c:v>Госдолг на 01.01.2015</c:v>
                </c:pt>
                <c:pt idx="1">
                  <c:v>Расходы на обслуживание 2014 год</c:v>
                </c:pt>
                <c:pt idx="2">
                  <c:v>Госдолг на 01.01.2016</c:v>
                </c:pt>
                <c:pt idx="3">
                  <c:v>Расходы на обслуживание 2015 год</c:v>
                </c:pt>
                <c:pt idx="4">
                  <c:v>Госдолг на 01.01.2017</c:v>
                </c:pt>
                <c:pt idx="5">
                  <c:v>Расходы на обслуживание 2016 год</c:v>
                </c:pt>
                <c:pt idx="6">
                  <c:v>Госдолг на 01.01.2018</c:v>
                </c:pt>
                <c:pt idx="7">
                  <c:v>Расходы на обслуживание 2017 год</c:v>
                </c:pt>
                <c:pt idx="8">
                  <c:v>Госдолг на 01.01.2019</c:v>
                </c:pt>
                <c:pt idx="9">
                  <c:v>Расходы на обслуживание 2018 год</c:v>
                </c:pt>
                <c:pt idx="10">
                  <c:v>Госдолг на 01.01.2020</c:v>
                </c:pt>
                <c:pt idx="11">
                  <c:v>Расходы на обслуживание 2019 год</c:v>
                </c:pt>
                <c:pt idx="12">
                  <c:v>Госдолг на 01.01.2021</c:v>
                </c:pt>
                <c:pt idx="13">
                  <c:v>Расходы на обслуживание 2020 год</c:v>
                </c:pt>
              </c:strCache>
            </c:strRef>
          </c:cat>
          <c:val>
            <c:numRef>
              <c:f>Лист1!$C$2:$C$15</c:f>
              <c:numCache>
                <c:formatCode>General</c:formatCode>
                <c:ptCount val="14"/>
                <c:pt idx="0" formatCode="#,##0">
                  <c:v>3252.1831000000002</c:v>
                </c:pt>
                <c:pt idx="2" formatCode="#,##0">
                  <c:v>8827.9383999999991</c:v>
                </c:pt>
                <c:pt idx="4" formatCode="#,##0">
                  <c:v>8961.5794999999998</c:v>
                </c:pt>
                <c:pt idx="6" formatCode="#,##0">
                  <c:v>7645.8</c:v>
                </c:pt>
                <c:pt idx="8" formatCode="#,##0">
                  <c:v>7309.6450000000004</c:v>
                </c:pt>
                <c:pt idx="10" formatCode="#,##0">
                  <c:v>6973.4870000000001</c:v>
                </c:pt>
                <c:pt idx="12" formatCode="#,##0">
                  <c:v>6301.17</c:v>
                </c:pt>
              </c:numCache>
            </c:numRef>
          </c:val>
        </c:ser>
        <c:ser>
          <c:idx val="2"/>
          <c:order val="2"/>
          <c:tx>
            <c:strRef>
              <c:f>Лист1!$D$1</c:f>
              <c:strCache>
                <c:ptCount val="1"/>
                <c:pt idx="0">
                  <c:v>Государственные гарантии</c:v>
                </c:pt>
              </c:strCache>
            </c:strRef>
          </c:tx>
          <c:spPr>
            <a:solidFill>
              <a:schemeClr val="accent2">
                <a:lumMod val="60000"/>
                <a:lumOff val="40000"/>
              </a:schemeClr>
            </a:solidFill>
            <a:ln>
              <a:solidFill>
                <a:schemeClr val="bg1"/>
              </a:solidFill>
            </a:ln>
            <a:scene3d>
              <a:camera prst="orthographicFront"/>
              <a:lightRig rig="threePt" dir="t"/>
            </a:scene3d>
            <a:sp3d>
              <a:bevelT/>
            </a:sp3d>
          </c:spPr>
          <c:invertIfNegative val="0"/>
          <c:dPt>
            <c:idx val="0"/>
            <c:invertIfNegative val="0"/>
            <c:bubble3D val="0"/>
          </c:dPt>
          <c:dLbls>
            <c:dLbl>
              <c:idx val="6"/>
              <c:layout/>
              <c:tx>
                <c:rich>
                  <a:bodyPr/>
                  <a:lstStyle/>
                  <a:p>
                    <a:pPr>
                      <a:defRPr sz="1100" b="0">
                        <a:solidFill>
                          <a:schemeClr val="tx1"/>
                        </a:solidFill>
                        <a:latin typeface="Times New Roman" panose="02020603050405020304" pitchFamily="18" charset="0"/>
                        <a:cs typeface="Times New Roman" panose="02020603050405020304" pitchFamily="18" charset="0"/>
                      </a:defRPr>
                    </a:pPr>
                    <a:r>
                      <a:rPr lang="en-US" b="0" dirty="0">
                        <a:solidFill>
                          <a:schemeClr val="tx1"/>
                        </a:solidFill>
                      </a:rPr>
                      <a:t>100</a:t>
                    </a:r>
                    <a:endParaRPr lang="en-US" dirty="0">
                      <a:solidFill>
                        <a:schemeClr val="accent1">
                          <a:lumMod val="75000"/>
                        </a:schemeClr>
                      </a:solidFill>
                    </a:endParaRPr>
                  </a:p>
                </c:rich>
              </c:tx>
              <c:spPr/>
              <c:dLblPos val="ctr"/>
              <c:showLegendKey val="0"/>
              <c:showVal val="1"/>
              <c:showCatName val="0"/>
              <c:showSerName val="0"/>
              <c:showPercent val="0"/>
              <c:showBubbleSize val="0"/>
              <c:extLst>
                <c:ext xmlns:c15="http://schemas.microsoft.com/office/drawing/2012/chart" uri="{CE6537A1-D6FC-4f65-9D91-7224C49458BB}"/>
              </c:extLst>
            </c:dLbl>
            <c:dLbl>
              <c:idx val="8"/>
              <c:spPr>
                <a:noFill/>
                <a:ln>
                  <a:noFill/>
                </a:ln>
                <a:effectLst/>
              </c:spPr>
              <c:txPr>
                <a:bodyPr/>
                <a:lstStyle/>
                <a:p>
                  <a:pPr>
                    <a:defRPr sz="1100" b="0" i="1">
                      <a:solidFill>
                        <a:schemeClr val="tx1"/>
                      </a:solidFill>
                      <a:latin typeface="Times New Roman" panose="02020603050405020304" pitchFamily="18" charset="0"/>
                      <a:cs typeface="Times New Roman" panose="02020603050405020304" pitchFamily="18" charset="0"/>
                    </a:defRPr>
                  </a:pPr>
                  <a:endParaRPr lang="ru-RU"/>
                </a:p>
              </c:txPr>
              <c:dLblPos val="ctr"/>
              <c:showLegendKey val="0"/>
              <c:showVal val="1"/>
              <c:showCatName val="0"/>
              <c:showSerName val="0"/>
              <c:showPercent val="0"/>
              <c:showBubbleSize val="0"/>
            </c:dLbl>
            <c:dLbl>
              <c:idx val="10"/>
              <c:layout>
                <c:manualLayout>
                  <c:x val="4.2022363176674477E-3"/>
                  <c:y val="8.842690280595273E-3"/>
                </c:manualLayout>
              </c:layout>
              <c:dLblPos val="ctr"/>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sz="1100" b="0">
                    <a:solidFill>
                      <a:schemeClr val="tx1"/>
                    </a:solidFill>
                    <a:latin typeface="Times New Roman" panose="02020603050405020304" pitchFamily="18" charset="0"/>
                    <a:cs typeface="Times New Roman" panose="02020603050405020304" pitchFamily="18" charset="0"/>
                  </a:defRPr>
                </a:pPr>
                <a:endParaRPr lang="ru-RU"/>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Лист1!$A$2:$A$15</c:f>
              <c:strCache>
                <c:ptCount val="14"/>
                <c:pt idx="0">
                  <c:v>Госдолг на 01.01.2015</c:v>
                </c:pt>
                <c:pt idx="1">
                  <c:v>Расходы на обслуживание 2014 год</c:v>
                </c:pt>
                <c:pt idx="2">
                  <c:v>Госдолг на 01.01.2016</c:v>
                </c:pt>
                <c:pt idx="3">
                  <c:v>Расходы на обслуживание 2015 год</c:v>
                </c:pt>
                <c:pt idx="4">
                  <c:v>Госдолг на 01.01.2017</c:v>
                </c:pt>
                <c:pt idx="5">
                  <c:v>Расходы на обслуживание 2016 год</c:v>
                </c:pt>
                <c:pt idx="6">
                  <c:v>Госдолг на 01.01.2018</c:v>
                </c:pt>
                <c:pt idx="7">
                  <c:v>Расходы на обслуживание 2017 год</c:v>
                </c:pt>
                <c:pt idx="8">
                  <c:v>Госдолг на 01.01.2019</c:v>
                </c:pt>
                <c:pt idx="9">
                  <c:v>Расходы на обслуживание 2018 год</c:v>
                </c:pt>
                <c:pt idx="10">
                  <c:v>Госдолг на 01.01.2020</c:v>
                </c:pt>
                <c:pt idx="11">
                  <c:v>Расходы на обслуживание 2019 год</c:v>
                </c:pt>
                <c:pt idx="12">
                  <c:v>Госдолг на 01.01.2021</c:v>
                </c:pt>
                <c:pt idx="13">
                  <c:v>Расходы на обслуживание 2020 год</c:v>
                </c:pt>
              </c:strCache>
            </c:strRef>
          </c:cat>
          <c:val>
            <c:numRef>
              <c:f>Лист1!$D$2:$D$15</c:f>
              <c:numCache>
                <c:formatCode>General</c:formatCode>
                <c:ptCount val="14"/>
                <c:pt idx="0" formatCode="#,##0">
                  <c:v>662.43730000000005</c:v>
                </c:pt>
                <c:pt idx="2" formatCode="#,##0">
                  <c:v>29.153099999999998</c:v>
                </c:pt>
                <c:pt idx="4" formatCode="#,##0">
                  <c:v>12.4</c:v>
                </c:pt>
                <c:pt idx="6" formatCode="#,##0">
                  <c:v>100</c:v>
                </c:pt>
                <c:pt idx="8" formatCode="#,##0">
                  <c:v>100</c:v>
                </c:pt>
                <c:pt idx="10" formatCode="#,##0">
                  <c:v>76.900000000000006</c:v>
                </c:pt>
                <c:pt idx="12" formatCode="#,##0">
                  <c:v>51.7</c:v>
                </c:pt>
              </c:numCache>
            </c:numRef>
          </c:val>
        </c:ser>
        <c:ser>
          <c:idx val="3"/>
          <c:order val="3"/>
          <c:tx>
            <c:strRef>
              <c:f>Лист1!$E$1</c:f>
              <c:strCache>
                <c:ptCount val="1"/>
                <c:pt idx="0">
                  <c:v>Кредиты кредитных организаций</c:v>
                </c:pt>
              </c:strCache>
            </c:strRef>
          </c:tx>
          <c:spPr>
            <a:solidFill>
              <a:schemeClr val="accent4">
                <a:lumMod val="40000"/>
                <a:lumOff val="60000"/>
              </a:schemeClr>
            </a:solidFill>
            <a:ln>
              <a:solidFill>
                <a:schemeClr val="bg1"/>
              </a:solidFill>
            </a:ln>
            <a:scene3d>
              <a:camera prst="orthographicFront"/>
              <a:lightRig rig="threePt" dir="t"/>
            </a:scene3d>
            <a:sp3d>
              <a:bevelT/>
            </a:sp3d>
          </c:spPr>
          <c:invertIfNegative val="0"/>
          <c:dPt>
            <c:idx val="0"/>
            <c:invertIfNegative val="0"/>
            <c:bubble3D val="0"/>
          </c:dPt>
          <c:dLbls>
            <c:dLbl>
              <c:idx val="6"/>
              <c:spPr/>
              <c:txPr>
                <a:bodyPr/>
                <a:lstStyle/>
                <a:p>
                  <a:pPr>
                    <a:defRPr sz="1100" b="0">
                      <a:solidFill>
                        <a:schemeClr val="tx1"/>
                      </a:solidFill>
                      <a:latin typeface="Times New Roman" panose="02020603050405020304" pitchFamily="18" charset="0"/>
                      <a:cs typeface="Times New Roman" panose="02020603050405020304" pitchFamily="18" charset="0"/>
                    </a:defRPr>
                  </a:pPr>
                  <a:endParaRPr lang="ru-RU"/>
                </a:p>
              </c:txPr>
              <c:dLblPos val="ctr"/>
              <c:showLegendKey val="0"/>
              <c:showVal val="1"/>
              <c:showCatName val="0"/>
              <c:showSerName val="0"/>
              <c:showPercent val="0"/>
              <c:showBubbleSize val="0"/>
            </c:dLbl>
            <c:dLbl>
              <c:idx val="8"/>
              <c:spPr>
                <a:noFill/>
                <a:ln>
                  <a:noFill/>
                </a:ln>
                <a:effectLst/>
              </c:spPr>
              <c:txPr>
                <a:bodyPr/>
                <a:lstStyle/>
                <a:p>
                  <a:pPr>
                    <a:defRPr sz="1100" b="0" i="1">
                      <a:latin typeface="Times New Roman" panose="02020603050405020304" pitchFamily="18" charset="0"/>
                      <a:cs typeface="Times New Roman" panose="02020603050405020304" pitchFamily="18" charset="0"/>
                    </a:defRPr>
                  </a:pPr>
                  <a:endParaRPr lang="ru-RU"/>
                </a:p>
              </c:txPr>
              <c:dLblPos val="ctr"/>
              <c:showLegendKey val="0"/>
              <c:showVal val="1"/>
              <c:showCatName val="0"/>
              <c:showSerName val="0"/>
              <c:showPercent val="0"/>
              <c:showBubbleSize val="0"/>
            </c:dLbl>
            <c:spPr>
              <a:noFill/>
              <a:ln>
                <a:noFill/>
              </a:ln>
              <a:effectLst/>
            </c:spPr>
            <c:txPr>
              <a:bodyPr/>
              <a:lstStyle/>
              <a:p>
                <a:pPr>
                  <a:defRPr sz="1100" b="0">
                    <a:latin typeface="Times New Roman" panose="02020603050405020304" pitchFamily="18" charset="0"/>
                    <a:cs typeface="Times New Roman" panose="02020603050405020304" pitchFamily="18" charset="0"/>
                  </a:defRPr>
                </a:pPr>
                <a:endParaRPr lang="ru-RU"/>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Лист1!$A$2:$A$15</c:f>
              <c:strCache>
                <c:ptCount val="14"/>
                <c:pt idx="0">
                  <c:v>Госдолг на 01.01.2015</c:v>
                </c:pt>
                <c:pt idx="1">
                  <c:v>Расходы на обслуживание 2014 год</c:v>
                </c:pt>
                <c:pt idx="2">
                  <c:v>Госдолг на 01.01.2016</c:v>
                </c:pt>
                <c:pt idx="3">
                  <c:v>Расходы на обслуживание 2015 год</c:v>
                </c:pt>
                <c:pt idx="4">
                  <c:v>Госдолг на 01.01.2017</c:v>
                </c:pt>
                <c:pt idx="5">
                  <c:v>Расходы на обслуживание 2016 год</c:v>
                </c:pt>
                <c:pt idx="6">
                  <c:v>Госдолг на 01.01.2018</c:v>
                </c:pt>
                <c:pt idx="7">
                  <c:v>Расходы на обслуживание 2017 год</c:v>
                </c:pt>
                <c:pt idx="8">
                  <c:v>Госдолг на 01.01.2019</c:v>
                </c:pt>
                <c:pt idx="9">
                  <c:v>Расходы на обслуживание 2018 год</c:v>
                </c:pt>
                <c:pt idx="10">
                  <c:v>Госдолг на 01.01.2020</c:v>
                </c:pt>
                <c:pt idx="11">
                  <c:v>Расходы на обслуживание 2019 год</c:v>
                </c:pt>
                <c:pt idx="12">
                  <c:v>Госдолг на 01.01.2021</c:v>
                </c:pt>
                <c:pt idx="13">
                  <c:v>Расходы на обслуживание 2020 год</c:v>
                </c:pt>
              </c:strCache>
            </c:strRef>
          </c:cat>
          <c:val>
            <c:numRef>
              <c:f>Лист1!$E$2:$E$15</c:f>
              <c:numCache>
                <c:formatCode>General</c:formatCode>
                <c:ptCount val="14"/>
                <c:pt idx="0" formatCode="#,##0">
                  <c:v>5846.8559999999998</c:v>
                </c:pt>
                <c:pt idx="2" formatCode="#,##0">
                  <c:v>3700</c:v>
                </c:pt>
                <c:pt idx="4" formatCode="#,##0">
                  <c:v>4085</c:v>
                </c:pt>
                <c:pt idx="6" formatCode="#,##0">
                  <c:v>6000</c:v>
                </c:pt>
                <c:pt idx="8" formatCode="#,##0">
                  <c:v>5500</c:v>
                </c:pt>
                <c:pt idx="10" formatCode="#,##0">
                  <c:v>3300</c:v>
                </c:pt>
                <c:pt idx="12" formatCode="#,##0">
                  <c:v>3743.9687199999998</c:v>
                </c:pt>
              </c:numCache>
            </c:numRef>
          </c:val>
        </c:ser>
        <c:ser>
          <c:idx val="4"/>
          <c:order val="4"/>
          <c:tx>
            <c:strRef>
              <c:f>Лист1!$F$1</c:f>
              <c:strCache>
                <c:ptCount val="1"/>
                <c:pt idx="0">
                  <c:v>Кредиты международных финансовых организаций</c:v>
                </c:pt>
              </c:strCache>
            </c:strRef>
          </c:tx>
          <c:spPr>
            <a:solidFill>
              <a:schemeClr val="accent6">
                <a:lumMod val="40000"/>
                <a:lumOff val="60000"/>
              </a:schemeClr>
            </a:solidFill>
            <a:ln>
              <a:solidFill>
                <a:schemeClr val="bg1"/>
              </a:solidFill>
            </a:ln>
            <a:scene3d>
              <a:camera prst="orthographicFront"/>
              <a:lightRig rig="threePt" dir="t"/>
            </a:scene3d>
            <a:sp3d>
              <a:bevelT/>
            </a:sp3d>
          </c:spPr>
          <c:invertIfNegative val="0"/>
          <c:dPt>
            <c:idx val="0"/>
            <c:invertIfNegative val="0"/>
            <c:bubble3D val="0"/>
          </c:dPt>
          <c:dLbls>
            <c:dLbl>
              <c:idx val="6"/>
              <c:spPr/>
              <c:txPr>
                <a:bodyPr/>
                <a:lstStyle/>
                <a:p>
                  <a:pPr>
                    <a:defRPr sz="1100" b="1">
                      <a:solidFill>
                        <a:schemeClr val="accent1">
                          <a:lumMod val="50000"/>
                        </a:schemeClr>
                      </a:solidFill>
                      <a:latin typeface="Times New Roman" panose="02020603050405020304" pitchFamily="18" charset="0"/>
                      <a:cs typeface="Times New Roman" panose="02020603050405020304" pitchFamily="18" charset="0"/>
                    </a:defRPr>
                  </a:pPr>
                  <a:endParaRPr lang="ru-RU"/>
                </a:p>
              </c:txPr>
              <c:dLblPos val="ctr"/>
              <c:showLegendKey val="0"/>
              <c:showVal val="1"/>
              <c:showCatName val="0"/>
              <c:showSerName val="0"/>
              <c:showPercent val="0"/>
              <c:showBubbleSize val="0"/>
            </c:dLbl>
            <c:spPr>
              <a:noFill/>
              <a:ln>
                <a:noFill/>
              </a:ln>
              <a:effectLst/>
            </c:spPr>
            <c:txPr>
              <a:bodyPr/>
              <a:lstStyle/>
              <a:p>
                <a:pPr>
                  <a:defRPr sz="1100" b="0">
                    <a:latin typeface="Times New Roman" panose="02020603050405020304" pitchFamily="18" charset="0"/>
                    <a:cs typeface="Times New Roman" panose="02020603050405020304" pitchFamily="18" charset="0"/>
                  </a:defRPr>
                </a:pPr>
                <a:endParaRPr lang="ru-RU"/>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Лист1!$A$2:$A$15</c:f>
              <c:strCache>
                <c:ptCount val="14"/>
                <c:pt idx="0">
                  <c:v>Госдолг на 01.01.2015</c:v>
                </c:pt>
                <c:pt idx="1">
                  <c:v>Расходы на обслуживание 2014 год</c:v>
                </c:pt>
                <c:pt idx="2">
                  <c:v>Госдолг на 01.01.2016</c:v>
                </c:pt>
                <c:pt idx="3">
                  <c:v>Расходы на обслуживание 2015 год</c:v>
                </c:pt>
                <c:pt idx="4">
                  <c:v>Госдолг на 01.01.2017</c:v>
                </c:pt>
                <c:pt idx="5">
                  <c:v>Расходы на обслуживание 2016 год</c:v>
                </c:pt>
                <c:pt idx="6">
                  <c:v>Госдолг на 01.01.2018</c:v>
                </c:pt>
                <c:pt idx="7">
                  <c:v>Расходы на обслуживание 2017 год</c:v>
                </c:pt>
                <c:pt idx="8">
                  <c:v>Госдолг на 01.01.2019</c:v>
                </c:pt>
                <c:pt idx="9">
                  <c:v>Расходы на обслуживание 2018 год</c:v>
                </c:pt>
                <c:pt idx="10">
                  <c:v>Госдолг на 01.01.2020</c:v>
                </c:pt>
                <c:pt idx="11">
                  <c:v>Расходы на обслуживание 2019 год</c:v>
                </c:pt>
                <c:pt idx="12">
                  <c:v>Госдолг на 01.01.2021</c:v>
                </c:pt>
                <c:pt idx="13">
                  <c:v>Расходы на обслуживание 2020 год</c:v>
                </c:pt>
              </c:strCache>
            </c:strRef>
          </c:cat>
          <c:val>
            <c:numRef>
              <c:f>Лист1!$F$2:$F$15</c:f>
              <c:numCache>
                <c:formatCode>General</c:formatCode>
                <c:ptCount val="14"/>
                <c:pt idx="0" formatCode="#,##0">
                  <c:v>500</c:v>
                </c:pt>
                <c:pt idx="2" formatCode="#,##0">
                  <c:v>458.33300000000003</c:v>
                </c:pt>
                <c:pt idx="4" formatCode="#,##0">
                  <c:v>374.99900000000002</c:v>
                </c:pt>
              </c:numCache>
            </c:numRef>
          </c:val>
        </c:ser>
        <c:dLbls>
          <c:showLegendKey val="0"/>
          <c:showVal val="0"/>
          <c:showCatName val="0"/>
          <c:showSerName val="0"/>
          <c:showPercent val="0"/>
          <c:showBubbleSize val="0"/>
        </c:dLbls>
        <c:gapWidth val="0"/>
        <c:overlap val="100"/>
        <c:axId val="200297984"/>
        <c:axId val="165777344"/>
      </c:barChart>
      <c:lineChart>
        <c:grouping val="standard"/>
        <c:varyColors val="0"/>
        <c:ser>
          <c:idx val="6"/>
          <c:order val="6"/>
          <c:tx>
            <c:strRef>
              <c:f>Лист1!$H$1</c:f>
              <c:strCache>
                <c:ptCount val="1"/>
                <c:pt idx="0">
                  <c:v>Доля расходов на обслуживание госдолга к расходам бюджета без учета расходов за счет субвенций</c:v>
                </c:pt>
              </c:strCache>
            </c:strRef>
          </c:tx>
          <c:spPr>
            <a:ln>
              <a:solidFill>
                <a:schemeClr val="accent6">
                  <a:lumMod val="75000"/>
                </a:schemeClr>
              </a:solidFill>
            </a:ln>
          </c:spPr>
          <c:marker>
            <c:symbol val="circle"/>
            <c:size val="7"/>
            <c:spPr>
              <a:solidFill>
                <a:schemeClr val="accent6">
                  <a:lumMod val="75000"/>
                </a:schemeClr>
              </a:solidFill>
            </c:spPr>
          </c:marker>
          <c:dPt>
            <c:idx val="0"/>
            <c:marker>
              <c:symbol val="none"/>
            </c:marker>
            <c:bubble3D val="0"/>
          </c:dPt>
          <c:dPt>
            <c:idx val="2"/>
            <c:marker>
              <c:symbol val="none"/>
            </c:marker>
            <c:bubble3D val="0"/>
          </c:dPt>
          <c:dPt>
            <c:idx val="4"/>
            <c:marker>
              <c:symbol val="none"/>
            </c:marker>
            <c:bubble3D val="0"/>
          </c:dPt>
          <c:dPt>
            <c:idx val="6"/>
            <c:marker>
              <c:symbol val="none"/>
            </c:marker>
            <c:bubble3D val="0"/>
          </c:dPt>
          <c:dPt>
            <c:idx val="8"/>
            <c:marker>
              <c:symbol val="none"/>
            </c:marker>
            <c:bubble3D val="0"/>
          </c:dPt>
          <c:dPt>
            <c:idx val="10"/>
            <c:marker>
              <c:symbol val="none"/>
            </c:marker>
            <c:bubble3D val="0"/>
          </c:dPt>
          <c:dPt>
            <c:idx val="12"/>
            <c:marker>
              <c:symbol val="none"/>
            </c:marker>
            <c:bubble3D val="0"/>
          </c:dPt>
          <c:dLbls>
            <c:dLbl>
              <c:idx val="0"/>
              <c:delete val="1"/>
              <c:extLst>
                <c:ext xmlns:c15="http://schemas.microsoft.com/office/drawing/2012/chart" uri="{CE6537A1-D6FC-4f65-9D91-7224C49458BB}"/>
              </c:extLst>
            </c:dLbl>
            <c:dLbl>
              <c:idx val="1"/>
              <c:layout/>
              <c:tx>
                <c:rich>
                  <a:bodyPr/>
                  <a:lstStyle/>
                  <a:p>
                    <a:r>
                      <a:rPr lang="ru-RU" sz="1200" b="1" dirty="0" smtClean="0">
                        <a:latin typeface="Times New Roman" panose="02020603050405020304" pitchFamily="18" charset="0"/>
                        <a:cs typeface="Times New Roman" panose="02020603050405020304" pitchFamily="18" charset="0"/>
                      </a:rPr>
                      <a:t>1,1%**</a:t>
                    </a:r>
                    <a:endParaRPr lang="ru-RU" dirty="0"/>
                  </a:p>
                </c:rich>
              </c:tx>
              <c:dLblPos val="t"/>
              <c:showLegendKey val="0"/>
              <c:showVal val="1"/>
              <c:showCatName val="0"/>
              <c:showSerName val="0"/>
              <c:showPercent val="0"/>
              <c:showBubbleSize val="0"/>
              <c:extLst>
                <c:ext xmlns:c15="http://schemas.microsoft.com/office/drawing/2012/chart" uri="{CE6537A1-D6FC-4f65-9D91-7224C49458BB}"/>
              </c:extLst>
            </c:dLbl>
            <c:dLbl>
              <c:idx val="2"/>
              <c:delete val="1"/>
              <c:extLst>
                <c:ext xmlns:c15="http://schemas.microsoft.com/office/drawing/2012/chart" uri="{CE6537A1-D6FC-4f65-9D91-7224C49458BB}"/>
              </c:extLst>
            </c:dLbl>
            <c:dLbl>
              <c:idx val="3"/>
              <c:layout/>
              <c:tx>
                <c:rich>
                  <a:bodyPr/>
                  <a:lstStyle/>
                  <a:p>
                    <a:r>
                      <a:rPr lang="ru-RU" sz="1200" b="1" dirty="0" smtClean="0">
                        <a:latin typeface="Times New Roman" panose="02020603050405020304" pitchFamily="18" charset="0"/>
                        <a:cs typeface="Times New Roman" panose="02020603050405020304" pitchFamily="18" charset="0"/>
                      </a:rPr>
                      <a:t>0,9%**</a:t>
                    </a:r>
                    <a:endParaRPr lang="ru-RU" dirty="0"/>
                  </a:p>
                </c:rich>
              </c:tx>
              <c:dLblPos val="t"/>
              <c:showLegendKey val="0"/>
              <c:showVal val="1"/>
              <c:showCatName val="0"/>
              <c:showSerName val="0"/>
              <c:showPercent val="0"/>
              <c:showBubbleSize val="0"/>
              <c:extLst>
                <c:ext xmlns:c15="http://schemas.microsoft.com/office/drawing/2012/chart" uri="{CE6537A1-D6FC-4f65-9D91-7224C49458BB}"/>
              </c:extLst>
            </c:dLbl>
            <c:dLbl>
              <c:idx val="4"/>
              <c:delete val="1"/>
              <c:extLst>
                <c:ext xmlns:c15="http://schemas.microsoft.com/office/drawing/2012/chart" uri="{CE6537A1-D6FC-4f65-9D91-7224C49458BB}"/>
              </c:extLst>
            </c:dLbl>
            <c:dLbl>
              <c:idx val="5"/>
              <c:layout/>
              <c:tx>
                <c:rich>
                  <a:bodyPr/>
                  <a:lstStyle/>
                  <a:p>
                    <a:r>
                      <a:rPr lang="ru-RU" sz="1200" b="1" dirty="0" smtClean="0">
                        <a:latin typeface="Times New Roman" panose="02020603050405020304" pitchFamily="18" charset="0"/>
                        <a:cs typeface="Times New Roman" panose="02020603050405020304" pitchFamily="18" charset="0"/>
                      </a:rPr>
                      <a:t>0,5%**</a:t>
                    </a:r>
                    <a:endParaRPr lang="ru-RU" dirty="0"/>
                  </a:p>
                </c:rich>
              </c:tx>
              <c:dLblPos val="t"/>
              <c:showLegendKey val="0"/>
              <c:showVal val="1"/>
              <c:showCatName val="0"/>
              <c:showSerName val="0"/>
              <c:showPercent val="0"/>
              <c:showBubbleSize val="0"/>
              <c:extLst>
                <c:ext xmlns:c15="http://schemas.microsoft.com/office/drawing/2012/chart" uri="{CE6537A1-D6FC-4f65-9D91-7224C49458BB}"/>
              </c:extLst>
            </c:dLbl>
            <c:dLbl>
              <c:idx val="6"/>
              <c:delete val="1"/>
              <c:extLst>
                <c:ext xmlns:c15="http://schemas.microsoft.com/office/drawing/2012/chart" uri="{CE6537A1-D6FC-4f65-9D91-7224C49458BB}"/>
              </c:extLst>
            </c:dLbl>
            <c:dLbl>
              <c:idx val="7"/>
              <c:layout/>
              <c:tx>
                <c:rich>
                  <a:bodyPr/>
                  <a:lstStyle/>
                  <a:p>
                    <a:r>
                      <a:rPr lang="ru-RU" sz="1200" b="1" dirty="0" smtClean="0">
                        <a:latin typeface="Times New Roman" panose="02020603050405020304" pitchFamily="18" charset="0"/>
                        <a:cs typeface="Times New Roman" panose="02020603050405020304" pitchFamily="18" charset="0"/>
                      </a:rPr>
                      <a:t>0,3%**</a:t>
                    </a:r>
                    <a:endParaRPr lang="ru-RU" dirty="0"/>
                  </a:p>
                </c:rich>
              </c:tx>
              <c:dLblPos val="t"/>
              <c:showLegendKey val="0"/>
              <c:showVal val="1"/>
              <c:showCatName val="0"/>
              <c:showSerName val="0"/>
              <c:showPercent val="0"/>
              <c:showBubbleSize val="0"/>
              <c:extLst>
                <c:ext xmlns:c15="http://schemas.microsoft.com/office/drawing/2012/chart" uri="{CE6537A1-D6FC-4f65-9D91-7224C49458BB}"/>
              </c:extLst>
            </c:dLbl>
            <c:dLbl>
              <c:idx val="8"/>
              <c:delete val="1"/>
              <c:extLst>
                <c:ext xmlns:c15="http://schemas.microsoft.com/office/drawing/2012/chart" uri="{CE6537A1-D6FC-4f65-9D91-7224C49458BB}"/>
              </c:extLst>
            </c:dLbl>
            <c:dLbl>
              <c:idx val="9"/>
              <c:layout/>
              <c:tx>
                <c:rich>
                  <a:bodyPr/>
                  <a:lstStyle/>
                  <a:p>
                    <a:r>
                      <a:rPr lang="ru-RU" sz="1200" b="1" dirty="0" smtClean="0">
                        <a:latin typeface="Times New Roman" panose="02020603050405020304" pitchFamily="18" charset="0"/>
                        <a:cs typeface="Times New Roman" panose="02020603050405020304" pitchFamily="18" charset="0"/>
                      </a:rPr>
                      <a:t>0,1%**</a:t>
                    </a:r>
                    <a:endParaRPr lang="ru-RU" dirty="0"/>
                  </a:p>
                </c:rich>
              </c:tx>
              <c:dLblPos val="t"/>
              <c:showLegendKey val="0"/>
              <c:showVal val="1"/>
              <c:showCatName val="0"/>
              <c:showSerName val="0"/>
              <c:showPercent val="0"/>
              <c:showBubbleSize val="0"/>
              <c:extLst>
                <c:ext xmlns:c15="http://schemas.microsoft.com/office/drawing/2012/chart" uri="{CE6537A1-D6FC-4f65-9D91-7224C49458BB}"/>
              </c:extLst>
            </c:dLbl>
            <c:dLbl>
              <c:idx val="10"/>
              <c:delete val="1"/>
              <c:extLst>
                <c:ext xmlns:c15="http://schemas.microsoft.com/office/drawing/2012/chart" uri="{CE6537A1-D6FC-4f65-9D91-7224C49458BB}"/>
              </c:extLst>
            </c:dLbl>
            <c:dLbl>
              <c:idx val="11"/>
              <c:layout>
                <c:manualLayout>
                  <c:x val="-4.0621728032368576E-2"/>
                  <c:y val="-3.7360366435515026E-2"/>
                </c:manualLayout>
              </c:layout>
              <c:tx>
                <c:rich>
                  <a:bodyPr/>
                  <a:lstStyle/>
                  <a:p>
                    <a:r>
                      <a:rPr lang="ru-RU" sz="1200" b="1" dirty="0" smtClean="0">
                        <a:latin typeface="Times New Roman" panose="02020603050405020304" pitchFamily="18" charset="0"/>
                        <a:cs typeface="Times New Roman" panose="02020603050405020304" pitchFamily="18" charset="0"/>
                      </a:rPr>
                      <a:t>0,04%**</a:t>
                    </a:r>
                    <a:endParaRPr lang="ru-RU" dirty="0"/>
                  </a:p>
                </c:rich>
              </c:tx>
              <c:dLblPos val="r"/>
              <c:showLegendKey val="0"/>
              <c:showVal val="1"/>
              <c:showCatName val="0"/>
              <c:showSerName val="0"/>
              <c:showPercent val="0"/>
              <c:showBubbleSize val="0"/>
              <c:extLst>
                <c:ext xmlns:c15="http://schemas.microsoft.com/office/drawing/2012/chart" uri="{CE6537A1-D6FC-4f65-9D91-7224C49458BB}"/>
              </c:extLst>
            </c:dLbl>
            <c:dLbl>
              <c:idx val="12"/>
              <c:delete val="1"/>
              <c:extLst>
                <c:ext xmlns:c15="http://schemas.microsoft.com/office/drawing/2012/chart" uri="{CE6537A1-D6FC-4f65-9D91-7224C49458BB}"/>
              </c:extLst>
            </c:dLbl>
            <c:dLbl>
              <c:idx val="13"/>
              <c:layout>
                <c:manualLayout>
                  <c:x val="-4.0621617737452098E-2"/>
                  <c:y val="-3.0728348725068574E-2"/>
                </c:manualLayout>
              </c:layout>
              <c:tx>
                <c:rich>
                  <a:bodyPr/>
                  <a:lstStyle/>
                  <a:p>
                    <a:r>
                      <a:rPr lang="ru-RU" sz="1200" b="1" dirty="0" smtClean="0">
                        <a:latin typeface="Times New Roman" panose="02020603050405020304" pitchFamily="18" charset="0"/>
                        <a:cs typeface="Times New Roman" panose="02020603050405020304" pitchFamily="18" charset="0"/>
                      </a:rPr>
                      <a:t>0,6%**</a:t>
                    </a:r>
                    <a:endParaRPr lang="ru-RU" dirty="0"/>
                  </a:p>
                </c:rich>
              </c:tx>
              <c:dLblPos val="r"/>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sz="1200" b="1">
                    <a:latin typeface="Times New Roman" panose="02020603050405020304" pitchFamily="18" charset="0"/>
                    <a:cs typeface="Times New Roman" panose="02020603050405020304" pitchFamily="18" charset="0"/>
                  </a:defRPr>
                </a:pPr>
                <a:endParaRPr lang="ru-RU"/>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Лист1!$A$2:$A$15</c:f>
              <c:strCache>
                <c:ptCount val="14"/>
                <c:pt idx="0">
                  <c:v>Госдолг на 01.01.2015</c:v>
                </c:pt>
                <c:pt idx="1">
                  <c:v>Расходы на обслуживание 2014 год</c:v>
                </c:pt>
                <c:pt idx="2">
                  <c:v>Госдолг на 01.01.2016</c:v>
                </c:pt>
                <c:pt idx="3">
                  <c:v>Расходы на обслуживание 2015 год</c:v>
                </c:pt>
                <c:pt idx="4">
                  <c:v>Госдолг на 01.01.2017</c:v>
                </c:pt>
                <c:pt idx="5">
                  <c:v>Расходы на обслуживание 2016 год</c:v>
                </c:pt>
                <c:pt idx="6">
                  <c:v>Госдолг на 01.01.2018</c:v>
                </c:pt>
                <c:pt idx="7">
                  <c:v>Расходы на обслуживание 2017 год</c:v>
                </c:pt>
                <c:pt idx="8">
                  <c:v>Госдолг на 01.01.2019</c:v>
                </c:pt>
                <c:pt idx="9">
                  <c:v>Расходы на обслуживание 2018 год</c:v>
                </c:pt>
                <c:pt idx="10">
                  <c:v>Госдолг на 01.01.2020</c:v>
                </c:pt>
                <c:pt idx="11">
                  <c:v>Расходы на обслуживание 2019 год</c:v>
                </c:pt>
                <c:pt idx="12">
                  <c:v>Госдолг на 01.01.2021</c:v>
                </c:pt>
                <c:pt idx="13">
                  <c:v>Расходы на обслуживание 2020 год</c:v>
                </c:pt>
              </c:strCache>
            </c:strRef>
          </c:cat>
          <c:val>
            <c:numRef>
              <c:f>Лист1!$H$2:$H$15</c:f>
              <c:numCache>
                <c:formatCode>0.00</c:formatCode>
                <c:ptCount val="14"/>
                <c:pt idx="0">
                  <c:v>19500</c:v>
                </c:pt>
                <c:pt idx="1">
                  <c:v>19500</c:v>
                </c:pt>
                <c:pt idx="2">
                  <c:v>19000</c:v>
                </c:pt>
                <c:pt idx="3">
                  <c:v>19000</c:v>
                </c:pt>
                <c:pt idx="4">
                  <c:v>18000</c:v>
                </c:pt>
                <c:pt idx="5">
                  <c:v>18000</c:v>
                </c:pt>
                <c:pt idx="6">
                  <c:v>17000</c:v>
                </c:pt>
                <c:pt idx="7">
                  <c:v>17000</c:v>
                </c:pt>
                <c:pt idx="8">
                  <c:v>16500</c:v>
                </c:pt>
                <c:pt idx="9">
                  <c:v>16500</c:v>
                </c:pt>
                <c:pt idx="10">
                  <c:v>15000</c:v>
                </c:pt>
                <c:pt idx="11">
                  <c:v>15000</c:v>
                </c:pt>
                <c:pt idx="12">
                  <c:v>16000</c:v>
                </c:pt>
                <c:pt idx="13">
                  <c:v>17500</c:v>
                </c:pt>
              </c:numCache>
            </c:numRef>
          </c:val>
          <c:smooth val="0"/>
        </c:ser>
        <c:dLbls>
          <c:showLegendKey val="0"/>
          <c:showVal val="0"/>
          <c:showCatName val="0"/>
          <c:showSerName val="0"/>
          <c:showPercent val="0"/>
          <c:showBubbleSize val="0"/>
        </c:dLbls>
        <c:marker val="1"/>
        <c:smooth val="0"/>
        <c:axId val="200297984"/>
        <c:axId val="165777344"/>
      </c:lineChart>
      <c:lineChart>
        <c:grouping val="standard"/>
        <c:varyColors val="0"/>
        <c:ser>
          <c:idx val="5"/>
          <c:order val="5"/>
          <c:tx>
            <c:strRef>
              <c:f>Лист1!$G$1</c:f>
              <c:strCache>
                <c:ptCount val="1"/>
                <c:pt idx="0">
                  <c:v>Отношение государственного долга к собственным доходам</c:v>
                </c:pt>
              </c:strCache>
            </c:strRef>
          </c:tx>
          <c:spPr>
            <a:ln>
              <a:solidFill>
                <a:srgbClr val="FF0000"/>
              </a:solidFill>
            </a:ln>
          </c:spPr>
          <c:marker>
            <c:spPr>
              <a:solidFill>
                <a:srgbClr val="FF0000"/>
              </a:solidFill>
            </c:spPr>
          </c:marker>
          <c:dPt>
            <c:idx val="1"/>
            <c:marker>
              <c:symbol val="none"/>
            </c:marker>
            <c:bubble3D val="0"/>
          </c:dPt>
          <c:dPt>
            <c:idx val="3"/>
            <c:marker>
              <c:symbol val="none"/>
            </c:marker>
            <c:bubble3D val="0"/>
          </c:dPt>
          <c:dPt>
            <c:idx val="5"/>
            <c:marker>
              <c:symbol val="none"/>
            </c:marker>
            <c:bubble3D val="0"/>
          </c:dPt>
          <c:dPt>
            <c:idx val="7"/>
            <c:marker>
              <c:symbol val="none"/>
            </c:marker>
            <c:bubble3D val="0"/>
          </c:dPt>
          <c:dPt>
            <c:idx val="9"/>
            <c:marker>
              <c:symbol val="none"/>
            </c:marker>
            <c:bubble3D val="0"/>
          </c:dPt>
          <c:dPt>
            <c:idx val="11"/>
            <c:marker>
              <c:symbol val="none"/>
            </c:marker>
            <c:bubble3D val="0"/>
          </c:dPt>
          <c:dPt>
            <c:idx val="13"/>
            <c:marker>
              <c:symbol val="none"/>
            </c:marker>
            <c:bubble3D val="0"/>
          </c:dPt>
          <c:dLbls>
            <c:dLbl>
              <c:idx val="0"/>
              <c:layout/>
              <c:tx>
                <c:rich>
                  <a:bodyPr/>
                  <a:lstStyle/>
                  <a:p>
                    <a:r>
                      <a:rPr lang="en-US"/>
                      <a:t>58,2</a:t>
                    </a:r>
                    <a:r>
                      <a:rPr lang="en-US" smtClean="0"/>
                      <a:t>%</a:t>
                    </a:r>
                    <a:r>
                      <a:rPr lang="ru-RU" smtClean="0"/>
                      <a:t>*</a:t>
                    </a:r>
                    <a:endParaRPr lang="en-US"/>
                  </a:p>
                </c:rich>
              </c:tx>
              <c:dLblPos val="t"/>
              <c:showLegendKey val="0"/>
              <c:showVal val="1"/>
              <c:showCatName val="0"/>
              <c:showSerName val="0"/>
              <c:showPercent val="0"/>
              <c:showBubbleSize val="0"/>
              <c:extLst>
                <c:ext xmlns:c15="http://schemas.microsoft.com/office/drawing/2012/chart" uri="{CE6537A1-D6FC-4f65-9D91-7224C49458BB}"/>
              </c:extLst>
            </c:dLbl>
            <c:dLbl>
              <c:idx val="1"/>
              <c:delete val="1"/>
              <c:extLst>
                <c:ext xmlns:c15="http://schemas.microsoft.com/office/drawing/2012/chart" uri="{CE6537A1-D6FC-4f65-9D91-7224C49458BB}"/>
              </c:extLst>
            </c:dLbl>
            <c:dLbl>
              <c:idx val="2"/>
              <c:layout/>
              <c:tx>
                <c:rich>
                  <a:bodyPr/>
                  <a:lstStyle/>
                  <a:p>
                    <a:r>
                      <a:rPr lang="en-US"/>
                      <a:t>65,1</a:t>
                    </a:r>
                    <a:r>
                      <a:rPr lang="en-US" smtClean="0"/>
                      <a:t>%</a:t>
                    </a:r>
                    <a:r>
                      <a:rPr lang="ru-RU" smtClean="0"/>
                      <a:t>*</a:t>
                    </a:r>
                    <a:endParaRPr lang="en-US"/>
                  </a:p>
                </c:rich>
              </c:tx>
              <c:dLblPos val="t"/>
              <c:showLegendKey val="0"/>
              <c:showVal val="1"/>
              <c:showCatName val="0"/>
              <c:showSerName val="0"/>
              <c:showPercent val="0"/>
              <c:showBubbleSize val="0"/>
              <c:extLst>
                <c:ext xmlns:c15="http://schemas.microsoft.com/office/drawing/2012/chart" uri="{CE6537A1-D6FC-4f65-9D91-7224C49458BB}"/>
              </c:extLst>
            </c:dLbl>
            <c:dLbl>
              <c:idx val="3"/>
              <c:delete val="1"/>
              <c:extLst>
                <c:ext xmlns:c15="http://schemas.microsoft.com/office/drawing/2012/chart" uri="{CE6537A1-D6FC-4f65-9D91-7224C49458BB}"/>
              </c:extLst>
            </c:dLbl>
            <c:dLbl>
              <c:idx val="4"/>
              <c:layout/>
              <c:tx>
                <c:rich>
                  <a:bodyPr/>
                  <a:lstStyle/>
                  <a:p>
                    <a:r>
                      <a:rPr lang="en-US"/>
                      <a:t>55,6</a:t>
                    </a:r>
                    <a:r>
                      <a:rPr lang="en-US" smtClean="0"/>
                      <a:t>%</a:t>
                    </a:r>
                    <a:r>
                      <a:rPr lang="ru-RU" smtClean="0"/>
                      <a:t>*</a:t>
                    </a:r>
                    <a:endParaRPr lang="en-US"/>
                  </a:p>
                </c:rich>
              </c:tx>
              <c:dLblPos val="t"/>
              <c:showLegendKey val="0"/>
              <c:showVal val="1"/>
              <c:showCatName val="0"/>
              <c:showSerName val="0"/>
              <c:showPercent val="0"/>
              <c:showBubbleSize val="0"/>
              <c:extLst>
                <c:ext xmlns:c15="http://schemas.microsoft.com/office/drawing/2012/chart" uri="{CE6537A1-D6FC-4f65-9D91-7224C49458BB}"/>
              </c:extLst>
            </c:dLbl>
            <c:dLbl>
              <c:idx val="5"/>
              <c:delete val="1"/>
              <c:extLst>
                <c:ext xmlns:c15="http://schemas.microsoft.com/office/drawing/2012/chart" uri="{CE6537A1-D6FC-4f65-9D91-7224C49458BB}"/>
              </c:extLst>
            </c:dLbl>
            <c:dLbl>
              <c:idx val="6"/>
              <c:layout/>
              <c:tx>
                <c:rich>
                  <a:bodyPr/>
                  <a:lstStyle/>
                  <a:p>
                    <a:r>
                      <a:rPr lang="en-US"/>
                      <a:t>52,9</a:t>
                    </a:r>
                    <a:r>
                      <a:rPr lang="en-US" smtClean="0"/>
                      <a:t>%</a:t>
                    </a:r>
                    <a:r>
                      <a:rPr lang="ru-RU" smtClean="0"/>
                      <a:t>*</a:t>
                    </a:r>
                    <a:endParaRPr lang="en-US"/>
                  </a:p>
                </c:rich>
              </c:tx>
              <c:dLblPos val="t"/>
              <c:showLegendKey val="0"/>
              <c:showVal val="1"/>
              <c:showCatName val="0"/>
              <c:showSerName val="0"/>
              <c:showPercent val="0"/>
              <c:showBubbleSize val="0"/>
              <c:extLst>
                <c:ext xmlns:c15="http://schemas.microsoft.com/office/drawing/2012/chart" uri="{CE6537A1-D6FC-4f65-9D91-7224C49458BB}"/>
              </c:extLst>
            </c:dLbl>
            <c:dLbl>
              <c:idx val="7"/>
              <c:delete val="1"/>
              <c:extLst>
                <c:ext xmlns:c15="http://schemas.microsoft.com/office/drawing/2012/chart" uri="{CE6537A1-D6FC-4f65-9D91-7224C49458BB}"/>
              </c:extLst>
            </c:dLbl>
            <c:dLbl>
              <c:idx val="8"/>
              <c:layout/>
              <c:tx>
                <c:rich>
                  <a:bodyPr/>
                  <a:lstStyle/>
                  <a:p>
                    <a:r>
                      <a:rPr lang="en-US"/>
                      <a:t>43,4</a:t>
                    </a:r>
                    <a:r>
                      <a:rPr lang="en-US" smtClean="0"/>
                      <a:t>%</a:t>
                    </a:r>
                    <a:r>
                      <a:rPr lang="ru-RU" smtClean="0"/>
                      <a:t>*</a:t>
                    </a:r>
                    <a:endParaRPr lang="en-US"/>
                  </a:p>
                </c:rich>
              </c:tx>
              <c:dLblPos val="t"/>
              <c:showLegendKey val="0"/>
              <c:showVal val="1"/>
              <c:showCatName val="0"/>
              <c:showSerName val="0"/>
              <c:showPercent val="0"/>
              <c:showBubbleSize val="0"/>
              <c:extLst>
                <c:ext xmlns:c15="http://schemas.microsoft.com/office/drawing/2012/chart" uri="{CE6537A1-D6FC-4f65-9D91-7224C49458BB}"/>
              </c:extLst>
            </c:dLbl>
            <c:dLbl>
              <c:idx val="9"/>
              <c:delete val="1"/>
              <c:extLst>
                <c:ext xmlns:c15="http://schemas.microsoft.com/office/drawing/2012/chart" uri="{CE6537A1-D6FC-4f65-9D91-7224C49458BB}"/>
              </c:extLst>
            </c:dLbl>
            <c:dLbl>
              <c:idx val="10"/>
              <c:layout/>
              <c:tx>
                <c:rich>
                  <a:bodyPr/>
                  <a:lstStyle/>
                  <a:p>
                    <a:r>
                      <a:rPr lang="en-US" dirty="0" smtClean="0"/>
                      <a:t>3</a:t>
                    </a:r>
                    <a:r>
                      <a:rPr lang="ru-RU" dirty="0" smtClean="0"/>
                      <a:t>3,8</a:t>
                    </a:r>
                    <a:r>
                      <a:rPr lang="en-US" dirty="0" smtClean="0"/>
                      <a:t>%</a:t>
                    </a:r>
                    <a:r>
                      <a:rPr lang="ru-RU" dirty="0" smtClean="0"/>
                      <a:t>*</a:t>
                    </a:r>
                    <a:endParaRPr lang="en-US" dirty="0"/>
                  </a:p>
                </c:rich>
              </c:tx>
              <c:dLblPos val="t"/>
              <c:showLegendKey val="0"/>
              <c:showVal val="1"/>
              <c:showCatName val="0"/>
              <c:showSerName val="0"/>
              <c:showPercent val="0"/>
              <c:showBubbleSize val="0"/>
              <c:extLst>
                <c:ext xmlns:c15="http://schemas.microsoft.com/office/drawing/2012/chart" uri="{CE6537A1-D6FC-4f65-9D91-7224C49458BB}"/>
              </c:extLst>
            </c:dLbl>
            <c:dLbl>
              <c:idx val="11"/>
              <c:delete val="1"/>
              <c:extLst>
                <c:ext xmlns:c15="http://schemas.microsoft.com/office/drawing/2012/chart" uri="{CE6537A1-D6FC-4f65-9D91-7224C49458BB}"/>
              </c:extLst>
            </c:dLbl>
            <c:dLbl>
              <c:idx val="12"/>
              <c:layout/>
              <c:tx>
                <c:rich>
                  <a:bodyPr/>
                  <a:lstStyle/>
                  <a:p>
                    <a:r>
                      <a:rPr lang="en-US" dirty="0" smtClean="0"/>
                      <a:t>3</a:t>
                    </a:r>
                    <a:r>
                      <a:rPr lang="ru-RU" dirty="0" smtClean="0"/>
                      <a:t>1,8</a:t>
                    </a:r>
                    <a:r>
                      <a:rPr lang="en-US" dirty="0" smtClean="0"/>
                      <a:t>%</a:t>
                    </a:r>
                    <a:r>
                      <a:rPr lang="ru-RU" dirty="0" smtClean="0"/>
                      <a:t>*</a:t>
                    </a:r>
                    <a:endParaRPr lang="en-US" dirty="0"/>
                  </a:p>
                </c:rich>
              </c:tx>
              <c:dLblPos val="t"/>
              <c:showLegendKey val="0"/>
              <c:showVal val="1"/>
              <c:showCatName val="0"/>
              <c:showSerName val="0"/>
              <c:showPercent val="0"/>
              <c:showBubbleSize val="0"/>
              <c:extLst>
                <c:ext xmlns:c15="http://schemas.microsoft.com/office/drawing/2012/chart" uri="{CE6537A1-D6FC-4f65-9D91-7224C49458BB}"/>
              </c:extLst>
            </c:dLbl>
            <c:dLbl>
              <c:idx val="13"/>
              <c:delete val="1"/>
              <c:extLst>
                <c:ext xmlns:c15="http://schemas.microsoft.com/office/drawing/2012/chart" uri="{CE6537A1-D6FC-4f65-9D91-7224C49458BB}"/>
              </c:extLst>
            </c:dLbl>
            <c:spPr>
              <a:noFill/>
              <a:ln>
                <a:noFill/>
              </a:ln>
              <a:effectLst/>
            </c:spPr>
            <c:txPr>
              <a:bodyPr/>
              <a:lstStyle/>
              <a:p>
                <a:pPr>
                  <a:defRPr sz="1200" b="1">
                    <a:latin typeface="Times New Roman" panose="02020603050405020304" pitchFamily="18" charset="0"/>
                    <a:cs typeface="Times New Roman" panose="02020603050405020304" pitchFamily="18" charset="0"/>
                  </a:defRPr>
                </a:pPr>
                <a:endParaRPr lang="ru-RU"/>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Лист1!$A$2:$A$13</c:f>
              <c:strCache>
                <c:ptCount val="12"/>
                <c:pt idx="0">
                  <c:v>Госдолг на 01.01.2015</c:v>
                </c:pt>
                <c:pt idx="1">
                  <c:v>Расходы на обслуживание 2014 год</c:v>
                </c:pt>
                <c:pt idx="2">
                  <c:v>Госдолг на 01.01.2016</c:v>
                </c:pt>
                <c:pt idx="3">
                  <c:v>Расходы на обслуживание 2015 год</c:v>
                </c:pt>
                <c:pt idx="4">
                  <c:v>Госдолг на 01.01.2017</c:v>
                </c:pt>
                <c:pt idx="5">
                  <c:v>Расходы на обслуживание 2016 год</c:v>
                </c:pt>
                <c:pt idx="6">
                  <c:v>Госдолг на 01.01.2018</c:v>
                </c:pt>
                <c:pt idx="7">
                  <c:v>Расходы на обслуживание 2017 год</c:v>
                </c:pt>
                <c:pt idx="8">
                  <c:v>Госдолг на 01.01.2019</c:v>
                </c:pt>
                <c:pt idx="9">
                  <c:v>Расходы на обслуживание 2018 год</c:v>
                </c:pt>
                <c:pt idx="10">
                  <c:v>Госдолг на 01.01.2020</c:v>
                </c:pt>
                <c:pt idx="11">
                  <c:v>Расходы на обслуживание 2019 год</c:v>
                </c:pt>
              </c:strCache>
            </c:strRef>
          </c:cat>
          <c:val>
            <c:numRef>
              <c:f>Лист1!$G$2:$G$15</c:f>
              <c:numCache>
                <c:formatCode>0.0%</c:formatCode>
                <c:ptCount val="14"/>
                <c:pt idx="0">
                  <c:v>0.58199999999999996</c:v>
                </c:pt>
                <c:pt idx="1">
                  <c:v>0.58199999999999996</c:v>
                </c:pt>
                <c:pt idx="2">
                  <c:v>0.65100000000000002</c:v>
                </c:pt>
                <c:pt idx="3">
                  <c:v>0.65100000000000002</c:v>
                </c:pt>
                <c:pt idx="4">
                  <c:v>0.55600000000000005</c:v>
                </c:pt>
                <c:pt idx="5">
                  <c:v>0.55600000000000005</c:v>
                </c:pt>
                <c:pt idx="6">
                  <c:v>0.52900000000000003</c:v>
                </c:pt>
                <c:pt idx="7">
                  <c:v>0.52900000000000003</c:v>
                </c:pt>
                <c:pt idx="8">
                  <c:v>0.434</c:v>
                </c:pt>
                <c:pt idx="9">
                  <c:v>0.434</c:v>
                </c:pt>
                <c:pt idx="10">
                  <c:v>0.33800000000000002</c:v>
                </c:pt>
                <c:pt idx="11">
                  <c:v>0.33800000000000002</c:v>
                </c:pt>
                <c:pt idx="12">
                  <c:v>0.318</c:v>
                </c:pt>
                <c:pt idx="13">
                  <c:v>0.318</c:v>
                </c:pt>
              </c:numCache>
            </c:numRef>
          </c:val>
          <c:smooth val="0"/>
        </c:ser>
        <c:dLbls>
          <c:showLegendKey val="0"/>
          <c:showVal val="0"/>
          <c:showCatName val="0"/>
          <c:showSerName val="0"/>
          <c:showPercent val="0"/>
          <c:showBubbleSize val="0"/>
        </c:dLbls>
        <c:marker val="1"/>
        <c:smooth val="0"/>
        <c:axId val="200661504"/>
        <c:axId val="165777920"/>
      </c:lineChart>
      <c:catAx>
        <c:axId val="200297984"/>
        <c:scaling>
          <c:orientation val="minMax"/>
        </c:scaling>
        <c:delete val="0"/>
        <c:axPos val="b"/>
        <c:numFmt formatCode="General" sourceLinked="1"/>
        <c:majorTickMark val="out"/>
        <c:minorTickMark val="none"/>
        <c:tickLblPos val="nextTo"/>
        <c:txPr>
          <a:bodyPr/>
          <a:lstStyle/>
          <a:p>
            <a:pPr>
              <a:defRPr sz="900" b="1">
                <a:latin typeface="Times New Roman" panose="02020603050405020304" pitchFamily="18" charset="0"/>
                <a:cs typeface="Times New Roman" panose="02020603050405020304" pitchFamily="18" charset="0"/>
              </a:defRPr>
            </a:pPr>
            <a:endParaRPr lang="ru-RU"/>
          </a:p>
        </c:txPr>
        <c:crossAx val="165777344"/>
        <c:crosses val="autoZero"/>
        <c:auto val="1"/>
        <c:lblAlgn val="ctr"/>
        <c:lblOffset val="100"/>
        <c:noMultiLvlLbl val="0"/>
      </c:catAx>
      <c:valAx>
        <c:axId val="165777344"/>
        <c:scaling>
          <c:orientation val="minMax"/>
          <c:max val="23000"/>
          <c:min val="0"/>
        </c:scaling>
        <c:delete val="0"/>
        <c:axPos val="l"/>
        <c:majorGridlines>
          <c:spPr>
            <a:ln>
              <a:noFill/>
            </a:ln>
          </c:spPr>
        </c:majorGridlines>
        <c:title>
          <c:tx>
            <c:rich>
              <a:bodyPr rot="-5400000" vert="horz" anchor="t" anchorCtr="1"/>
              <a:lstStyle/>
              <a:p>
                <a:pPr>
                  <a:defRPr sz="1400" b="0">
                    <a:latin typeface="Times New Roman" panose="02020603050405020304" pitchFamily="18" charset="0"/>
                    <a:cs typeface="Times New Roman" panose="02020603050405020304" pitchFamily="18" charset="0"/>
                  </a:defRPr>
                </a:pPr>
                <a:r>
                  <a:rPr lang="ru-RU" sz="1400" b="0" dirty="0" smtClean="0">
                    <a:latin typeface="Times New Roman" panose="02020603050405020304" pitchFamily="18" charset="0"/>
                    <a:cs typeface="Times New Roman" panose="02020603050405020304" pitchFamily="18" charset="0"/>
                  </a:rPr>
                  <a:t>млн. рублей</a:t>
                </a:r>
                <a:endParaRPr lang="ru-RU" sz="1400" b="0" dirty="0">
                  <a:latin typeface="Times New Roman" panose="02020603050405020304" pitchFamily="18" charset="0"/>
                  <a:cs typeface="Times New Roman" panose="02020603050405020304" pitchFamily="18" charset="0"/>
                </a:endParaRPr>
              </a:p>
            </c:rich>
          </c:tx>
          <c:layout>
            <c:manualLayout>
              <c:xMode val="edge"/>
              <c:yMode val="edge"/>
              <c:x val="2.6484545358920572E-2"/>
              <c:y val="2.223031448296894E-2"/>
            </c:manualLayout>
          </c:layout>
          <c:overlay val="0"/>
        </c:title>
        <c:numFmt formatCode="#,##0" sourceLinked="1"/>
        <c:majorTickMark val="none"/>
        <c:minorTickMark val="none"/>
        <c:tickLblPos val="none"/>
        <c:txPr>
          <a:bodyPr/>
          <a:lstStyle/>
          <a:p>
            <a:pPr>
              <a:defRPr sz="1600"/>
            </a:pPr>
            <a:endParaRPr lang="ru-RU"/>
          </a:p>
        </c:txPr>
        <c:crossAx val="200297984"/>
        <c:crosses val="autoZero"/>
        <c:crossBetween val="between"/>
      </c:valAx>
      <c:valAx>
        <c:axId val="165777920"/>
        <c:scaling>
          <c:orientation val="minMax"/>
          <c:max val="0.70000000000000007"/>
          <c:min val="-4"/>
        </c:scaling>
        <c:delete val="0"/>
        <c:axPos val="r"/>
        <c:numFmt formatCode="0.0%" sourceLinked="1"/>
        <c:majorTickMark val="none"/>
        <c:minorTickMark val="none"/>
        <c:tickLblPos val="none"/>
        <c:spPr>
          <a:noFill/>
          <a:ln>
            <a:noFill/>
          </a:ln>
        </c:spPr>
        <c:crossAx val="200661504"/>
        <c:crosses val="max"/>
        <c:crossBetween val="between"/>
      </c:valAx>
      <c:catAx>
        <c:axId val="200661504"/>
        <c:scaling>
          <c:orientation val="minMax"/>
        </c:scaling>
        <c:delete val="1"/>
        <c:axPos val="b"/>
        <c:numFmt formatCode="General" sourceLinked="1"/>
        <c:majorTickMark val="out"/>
        <c:minorTickMark val="none"/>
        <c:tickLblPos val="nextTo"/>
        <c:crossAx val="165777920"/>
        <c:crosses val="autoZero"/>
        <c:auto val="1"/>
        <c:lblAlgn val="ctr"/>
        <c:lblOffset val="100"/>
        <c:noMultiLvlLbl val="0"/>
      </c:catAx>
      <c:spPr>
        <a:noFill/>
        <a:ln>
          <a:noFill/>
        </a:ln>
      </c:spPr>
    </c:plotArea>
    <c:legend>
      <c:legendPos val="b"/>
      <c:layout>
        <c:manualLayout>
          <c:xMode val="edge"/>
          <c:yMode val="edge"/>
          <c:x val="0.75515179282732303"/>
          <c:y val="0.45001477843316579"/>
          <c:w val="0.23504298909811958"/>
          <c:h val="0.49913975245341136"/>
        </c:manualLayout>
      </c:layout>
      <c:overlay val="0"/>
      <c:txPr>
        <a:bodyPr/>
        <a:lstStyle/>
        <a:p>
          <a:pPr algn="l">
            <a:defRPr sz="900" b="1" i="0">
              <a:latin typeface="Times New Roman" panose="02020603050405020304" pitchFamily="18" charset="0"/>
              <a:cs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userShapes r:id="rId2"/>
</c:chartSpace>
</file>

<file path=ppt/charts/chart7.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0"/>
    <c:view3D>
      <c:rotX val="5"/>
      <c:rotY val="10"/>
      <c:depthPercent val="100"/>
      <c:rAngAx val="1"/>
    </c:view3D>
    <c:floor>
      <c:thickness val="0"/>
    </c:floor>
    <c:sideWall>
      <c:thickness val="0"/>
    </c:sideWall>
    <c:backWall>
      <c:thickness val="0"/>
    </c:backWall>
    <c:plotArea>
      <c:layout>
        <c:manualLayout>
          <c:layoutTarget val="inner"/>
          <c:xMode val="edge"/>
          <c:yMode val="edge"/>
          <c:x val="1.1983131817745298E-3"/>
          <c:y val="0.14098976408054581"/>
          <c:w val="0.99880172044376025"/>
          <c:h val="0.69865505506507197"/>
        </c:manualLayout>
      </c:layout>
      <c:bar3DChart>
        <c:barDir val="col"/>
        <c:grouping val="stacked"/>
        <c:varyColors val="0"/>
        <c:ser>
          <c:idx val="1"/>
          <c:order val="0"/>
          <c:tx>
            <c:strRef>
              <c:f>Лист1!$A$2</c:f>
              <c:strCache>
                <c:ptCount val="1"/>
                <c:pt idx="0">
                  <c:v>Безвозмездные поступления</c:v>
                </c:pt>
              </c:strCache>
            </c:strRef>
          </c:tx>
          <c:spPr>
            <a:solidFill>
              <a:srgbClr val="F97F88"/>
            </a:solidFill>
          </c:spPr>
          <c:invertIfNegative val="0"/>
          <c:dLbls>
            <c:txPr>
              <a:bodyPr/>
              <a:lstStyle/>
              <a:p>
                <a:pPr>
                  <a:defRPr b="1">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Лист1!$B$1:$C$1</c:f>
              <c:strCache>
                <c:ptCount val="2"/>
                <c:pt idx="0">
                  <c:v>за 2018 год</c:v>
                </c:pt>
                <c:pt idx="1">
                  <c:v>за 2019 год</c:v>
                </c:pt>
              </c:strCache>
            </c:strRef>
          </c:cat>
          <c:val>
            <c:numRef>
              <c:f>Лист1!$B$2:$C$2</c:f>
              <c:numCache>
                <c:formatCode>_-* #,##0.0\ _₽_-;\-* #,##0.0\ _₽_-;_-* "-"??\ _₽_-;_-@_-</c:formatCode>
                <c:ptCount val="2"/>
                <c:pt idx="0">
                  <c:v>19947.2</c:v>
                </c:pt>
                <c:pt idx="1">
                  <c:v>28106.1</c:v>
                </c:pt>
              </c:numCache>
            </c:numRef>
          </c:val>
        </c:ser>
        <c:ser>
          <c:idx val="2"/>
          <c:order val="1"/>
          <c:tx>
            <c:strRef>
              <c:f>Лист1!$A$3</c:f>
              <c:strCache>
                <c:ptCount val="1"/>
                <c:pt idx="0">
                  <c:v>Собственные доходы (налоговые и неналоговые доходы)</c:v>
                </c:pt>
              </c:strCache>
            </c:strRef>
          </c:tx>
          <c:spPr>
            <a:solidFill>
              <a:srgbClr val="CCFF66"/>
            </a:solidFill>
          </c:spPr>
          <c:invertIfNegative val="0"/>
          <c:dLbls>
            <c:txPr>
              <a:bodyPr/>
              <a:lstStyle/>
              <a:p>
                <a:pPr>
                  <a:defRPr b="1">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Лист1!$B$1:$C$1</c:f>
              <c:strCache>
                <c:ptCount val="2"/>
                <c:pt idx="0">
                  <c:v>за 2018 год</c:v>
                </c:pt>
                <c:pt idx="1">
                  <c:v>за 2019 год</c:v>
                </c:pt>
              </c:strCache>
            </c:strRef>
          </c:cat>
          <c:val>
            <c:numRef>
              <c:f>Лист1!$B$3:$C$3</c:f>
              <c:numCache>
                <c:formatCode>_-* #,##0.0\ _₽_-;\-* #,##0.0\ _₽_-;_-* "-"??\ _₽_-;_-@_-</c:formatCode>
                <c:ptCount val="2"/>
                <c:pt idx="0">
                  <c:v>29758.400000000001</c:v>
                </c:pt>
                <c:pt idx="1">
                  <c:v>30613.200000000001</c:v>
                </c:pt>
              </c:numCache>
            </c:numRef>
          </c:val>
        </c:ser>
        <c:dLbls>
          <c:showLegendKey val="0"/>
          <c:showVal val="0"/>
          <c:showCatName val="0"/>
          <c:showSerName val="0"/>
          <c:showPercent val="0"/>
          <c:showBubbleSize val="0"/>
        </c:dLbls>
        <c:gapWidth val="157"/>
        <c:gapDepth val="250"/>
        <c:shape val="cylinder"/>
        <c:axId val="200983040"/>
        <c:axId val="165780800"/>
        <c:axId val="0"/>
      </c:bar3DChart>
      <c:catAx>
        <c:axId val="200983040"/>
        <c:scaling>
          <c:orientation val="minMax"/>
        </c:scaling>
        <c:delete val="0"/>
        <c:axPos val="b"/>
        <c:numFmt formatCode="General" sourceLinked="1"/>
        <c:majorTickMark val="none"/>
        <c:minorTickMark val="none"/>
        <c:tickLblPos val="nextTo"/>
        <c:txPr>
          <a:bodyPr/>
          <a:lstStyle/>
          <a:p>
            <a:pPr>
              <a:defRPr>
                <a:latin typeface="Times New Roman" panose="02020603050405020304" pitchFamily="18" charset="0"/>
                <a:cs typeface="Times New Roman" panose="02020603050405020304" pitchFamily="18" charset="0"/>
              </a:defRPr>
            </a:pPr>
            <a:endParaRPr lang="ru-RU"/>
          </a:p>
        </c:txPr>
        <c:crossAx val="165780800"/>
        <c:crosses val="autoZero"/>
        <c:auto val="1"/>
        <c:lblAlgn val="ctr"/>
        <c:lblOffset val="100"/>
        <c:noMultiLvlLbl val="0"/>
      </c:catAx>
      <c:valAx>
        <c:axId val="165780800"/>
        <c:scaling>
          <c:orientation val="minMax"/>
          <c:min val="0"/>
        </c:scaling>
        <c:delete val="1"/>
        <c:axPos val="l"/>
        <c:majorGridlines/>
        <c:numFmt formatCode="_-* #,##0.0\ _₽_-;\-* #,##0.0\ _₽_-;_-* &quot;-&quot;??\ _₽_-;_-@_-" sourceLinked="1"/>
        <c:majorTickMark val="none"/>
        <c:minorTickMark val="none"/>
        <c:tickLblPos val="nextTo"/>
        <c:crossAx val="200983040"/>
        <c:crosses val="autoZero"/>
        <c:crossBetween val="between"/>
      </c:valAx>
      <c:spPr>
        <a:noFill/>
        <a:ln w="25409">
          <a:noFill/>
        </a:ln>
      </c:spPr>
    </c:plotArea>
    <c:legend>
      <c:legendPos val="b"/>
      <c:layout>
        <c:manualLayout>
          <c:xMode val="edge"/>
          <c:yMode val="edge"/>
          <c:x val="0"/>
          <c:y val="0.90905233507645478"/>
          <c:w val="0.98177580080556026"/>
          <c:h val="7.6914808036443724E-2"/>
        </c:manualLayout>
      </c:layout>
      <c:overlay val="0"/>
      <c:txPr>
        <a:bodyPr/>
        <a:lstStyle/>
        <a:p>
          <a:pPr>
            <a:defRPr>
              <a:latin typeface="Times New Roman" panose="02020603050405020304" pitchFamily="18" charset="0"/>
              <a:cs typeface="Times New Roman" panose="02020603050405020304" pitchFamily="18" charset="0"/>
            </a:defRPr>
          </a:pPr>
          <a:endParaRPr lang="ru-RU"/>
        </a:p>
      </c:txPr>
    </c:legend>
    <c:plotVisOnly val="1"/>
    <c:dispBlanksAs val="gap"/>
    <c:showDLblsOverMax val="0"/>
  </c:chart>
  <c:txPr>
    <a:bodyPr/>
    <a:lstStyle/>
    <a:p>
      <a:pPr>
        <a:defRPr sz="1200">
          <a:latin typeface="TimesET" pitchFamily="2" charset="0"/>
        </a:defRPr>
      </a:pPr>
      <a:endParaRPr lang="ru-RU"/>
    </a:p>
  </c:txPr>
  <c:externalData r:id="rId1">
    <c:autoUpdate val="0"/>
  </c:externalData>
  <c:userShapes r:id="rId2"/>
</c:chartSpace>
</file>

<file path=ppt/charts/chart8.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4580271427296"/>
          <c:y val="0.20675252500965896"/>
          <c:w val="0.69770138851426877"/>
          <c:h val="0.61389758517710302"/>
        </c:manualLayout>
      </c:layout>
      <c:doughnutChart>
        <c:varyColors val="1"/>
        <c:ser>
          <c:idx val="0"/>
          <c:order val="0"/>
          <c:tx>
            <c:strRef>
              <c:f>Лист1!$B$1</c:f>
              <c:strCache>
                <c:ptCount val="1"/>
                <c:pt idx="0">
                  <c:v>Собств</c:v>
                </c:pt>
              </c:strCache>
            </c:strRef>
          </c:tx>
          <c:spPr>
            <a:ln>
              <a:noFill/>
              <a:round/>
            </a:ln>
            <a:effectLst/>
            <a:scene3d>
              <a:camera prst="orthographicFront"/>
              <a:lightRig rig="flood" dir="t"/>
            </a:scene3d>
            <a:sp3d prstMaterial="softEdge">
              <a:bevelT w="63500" h="25400"/>
            </a:sp3d>
          </c:spPr>
          <c:dPt>
            <c:idx val="0"/>
            <c:bubble3D val="0"/>
            <c:spPr>
              <a:solidFill>
                <a:srgbClr val="3BCB27"/>
              </a:solidFill>
              <a:ln>
                <a:solidFill>
                  <a:srgbClr val="3BCB27"/>
                </a:solidFill>
              </a:ln>
              <a:scene3d>
                <a:camera prst="orthographicFront"/>
                <a:lightRig rig="flood" dir="t"/>
              </a:scene3d>
              <a:sp3d prstMaterial="softEdge">
                <a:bevelT w="63500" h="25400"/>
              </a:sp3d>
            </c:spPr>
          </c:dPt>
          <c:dPt>
            <c:idx val="1"/>
            <c:bubble3D val="0"/>
            <c:spPr>
              <a:solidFill>
                <a:srgbClr val="E76FBC"/>
              </a:solidFill>
              <a:ln>
                <a:noFill/>
                <a:round/>
              </a:ln>
              <a:effectLst/>
              <a:scene3d>
                <a:camera prst="orthographicFront"/>
                <a:lightRig rig="flood" dir="t"/>
              </a:scene3d>
              <a:sp3d prstMaterial="softEdge">
                <a:bevelT w="63500" h="25400"/>
              </a:sp3d>
            </c:spPr>
          </c:dPt>
          <c:dPt>
            <c:idx val="2"/>
            <c:bubble3D val="0"/>
            <c:spPr>
              <a:solidFill>
                <a:srgbClr val="FFFF00"/>
              </a:solidFill>
              <a:ln>
                <a:noFill/>
                <a:round/>
              </a:ln>
              <a:effectLst/>
              <a:scene3d>
                <a:camera prst="orthographicFront"/>
                <a:lightRig rig="flood" dir="t"/>
              </a:scene3d>
              <a:sp3d prstMaterial="softEdge">
                <a:bevelT w="63500" h="25400"/>
              </a:sp3d>
            </c:spPr>
          </c:dPt>
          <c:dPt>
            <c:idx val="3"/>
            <c:bubble3D val="0"/>
            <c:spPr>
              <a:solidFill>
                <a:srgbClr val="FF3300"/>
              </a:solidFill>
              <a:ln>
                <a:noFill/>
                <a:round/>
              </a:ln>
              <a:effectLst/>
              <a:scene3d>
                <a:camera prst="orthographicFront"/>
                <a:lightRig rig="flood" dir="t"/>
              </a:scene3d>
              <a:sp3d prstMaterial="softEdge">
                <a:bevelT w="63500" h="25400"/>
              </a:sp3d>
            </c:spPr>
          </c:dPt>
          <c:dPt>
            <c:idx val="4"/>
            <c:bubble3D val="0"/>
            <c:spPr>
              <a:solidFill>
                <a:schemeClr val="tx2">
                  <a:lumMod val="60000"/>
                  <a:lumOff val="40000"/>
                </a:schemeClr>
              </a:solidFill>
              <a:ln>
                <a:noFill/>
                <a:round/>
              </a:ln>
              <a:effectLst/>
              <a:scene3d>
                <a:camera prst="orthographicFront"/>
                <a:lightRig rig="flood" dir="t"/>
              </a:scene3d>
              <a:sp3d prstMaterial="softEdge">
                <a:bevelT w="63500" h="25400"/>
              </a:sp3d>
            </c:spPr>
          </c:dPt>
          <c:dPt>
            <c:idx val="5"/>
            <c:bubble3D val="0"/>
            <c:spPr>
              <a:solidFill>
                <a:srgbClr val="F7633B"/>
              </a:solidFill>
              <a:ln>
                <a:noFill/>
                <a:round/>
              </a:ln>
              <a:effectLst/>
              <a:scene3d>
                <a:camera prst="orthographicFront"/>
                <a:lightRig rig="flood" dir="t"/>
              </a:scene3d>
              <a:sp3d prstMaterial="softEdge">
                <a:bevelT w="63500" h="25400"/>
              </a:sp3d>
            </c:spPr>
          </c:dPt>
          <c:dLbls>
            <c:dLbl>
              <c:idx val="0"/>
              <c:layout>
                <c:manualLayout>
                  <c:x val="0.15856148385845978"/>
                  <c:y val="-0.1553102723246339"/>
                </c:manualLayout>
              </c:layout>
              <c:tx>
                <c:rich>
                  <a:bodyPr/>
                  <a:lstStyle/>
                  <a:p>
                    <a:r>
                      <a:rPr lang="ru-RU" sz="1000" dirty="0" smtClean="0"/>
                      <a:t>Налог </a:t>
                    </a:r>
                    <a:r>
                      <a:rPr lang="ru-RU" sz="1000" dirty="0"/>
                      <a:t>на доходы физических лиц
</a:t>
                    </a:r>
                    <a:r>
                      <a:rPr lang="ru-RU" sz="1000" dirty="0" smtClean="0"/>
                      <a:t>9 868,7</a:t>
                    </a:r>
                    <a:r>
                      <a:rPr lang="ru-RU" sz="1000" dirty="0"/>
                      <a:t>
</a:t>
                    </a:r>
                    <a:r>
                      <a:rPr lang="ru-RU" sz="1000" dirty="0" smtClean="0"/>
                      <a:t>32,2%</a:t>
                    </a:r>
                    <a:endParaRPr lang="ru-RU" dirty="0"/>
                  </a:p>
                </c:rich>
              </c:tx>
              <c:showLegendKey val="0"/>
              <c:showVal val="1"/>
              <c:showCatName val="1"/>
              <c:showSerName val="0"/>
              <c:showPercent val="1"/>
              <c:showBubbleSize val="0"/>
              <c:separator>
</c:separator>
            </c:dLbl>
            <c:dLbl>
              <c:idx val="1"/>
              <c:layout>
                <c:manualLayout>
                  <c:x val="0.24532154106403212"/>
                  <c:y val="0.14214817756567677"/>
                </c:manualLayout>
              </c:layout>
              <c:tx>
                <c:rich>
                  <a:bodyPr/>
                  <a:lstStyle/>
                  <a:p>
                    <a:r>
                      <a:rPr lang="ru-RU" sz="1000" dirty="0"/>
                      <a:t>Налог на прибыль организаций
</a:t>
                    </a:r>
                    <a:r>
                      <a:rPr lang="ru-RU" sz="1000" dirty="0" smtClean="0"/>
                      <a:t>8 541,0</a:t>
                    </a:r>
                    <a:r>
                      <a:rPr lang="ru-RU" sz="1000" dirty="0"/>
                      <a:t>
</a:t>
                    </a:r>
                    <a:r>
                      <a:rPr lang="ru-RU" sz="1000" dirty="0" smtClean="0"/>
                      <a:t>27,9%</a:t>
                    </a:r>
                    <a:endParaRPr lang="ru-RU" dirty="0"/>
                  </a:p>
                </c:rich>
              </c:tx>
              <c:showLegendKey val="0"/>
              <c:showVal val="1"/>
              <c:showCatName val="1"/>
              <c:showSerName val="0"/>
              <c:showPercent val="1"/>
              <c:showBubbleSize val="0"/>
              <c:separator>
</c:separator>
            </c:dLbl>
            <c:dLbl>
              <c:idx val="2"/>
              <c:layout>
                <c:manualLayout>
                  <c:x val="-0.17651184052168165"/>
                  <c:y val="0.12372174236030159"/>
                </c:manualLayout>
              </c:layout>
              <c:tx>
                <c:rich>
                  <a:bodyPr/>
                  <a:lstStyle/>
                  <a:p>
                    <a:r>
                      <a:rPr lang="ru-RU" sz="1000" dirty="0" smtClean="0"/>
                      <a:t>Налоги </a:t>
                    </a:r>
                    <a:r>
                      <a:rPr lang="ru-RU" sz="1000" dirty="0"/>
                      <a:t>на имущество
</a:t>
                    </a:r>
                    <a:r>
                      <a:rPr lang="ru-RU" sz="1000" dirty="0" smtClean="0"/>
                      <a:t>3 685,1</a:t>
                    </a:r>
                    <a:r>
                      <a:rPr lang="ru-RU" sz="1000" dirty="0"/>
                      <a:t>
</a:t>
                    </a:r>
                    <a:r>
                      <a:rPr lang="ru-RU" sz="1000" dirty="0" smtClean="0"/>
                      <a:t>12,0%</a:t>
                    </a:r>
                    <a:endParaRPr lang="ru-RU" dirty="0"/>
                  </a:p>
                </c:rich>
              </c:tx>
              <c:showLegendKey val="0"/>
              <c:showVal val="1"/>
              <c:showCatName val="1"/>
              <c:showSerName val="0"/>
              <c:showPercent val="1"/>
              <c:showBubbleSize val="0"/>
              <c:separator>
</c:separator>
            </c:dLbl>
            <c:dLbl>
              <c:idx val="3"/>
              <c:layout>
                <c:manualLayout>
                  <c:x val="-0.17352011441114468"/>
                  <c:y val="-8.1603702407858497E-2"/>
                </c:manualLayout>
              </c:layout>
              <c:tx>
                <c:rich>
                  <a:bodyPr/>
                  <a:lstStyle/>
                  <a:p>
                    <a:r>
                      <a:rPr lang="ru-RU" sz="1000" dirty="0"/>
                      <a:t>Акцизы по подакцизным товарам
</a:t>
                    </a:r>
                    <a:r>
                      <a:rPr lang="ru-RU" sz="1000" dirty="0" smtClean="0"/>
                      <a:t>4 380,6</a:t>
                    </a:r>
                    <a:r>
                      <a:rPr lang="ru-RU" sz="1000" dirty="0"/>
                      <a:t>
</a:t>
                    </a:r>
                    <a:r>
                      <a:rPr lang="ru-RU" sz="1000" dirty="0" smtClean="0"/>
                      <a:t>14,3</a:t>
                    </a:r>
                    <a:r>
                      <a:rPr lang="ru-RU" sz="1000" dirty="0"/>
                      <a:t>%</a:t>
                    </a:r>
                    <a:endParaRPr lang="ru-RU" dirty="0"/>
                  </a:p>
                </c:rich>
              </c:tx>
              <c:showLegendKey val="0"/>
              <c:showVal val="1"/>
              <c:showCatName val="1"/>
              <c:showSerName val="0"/>
              <c:showPercent val="1"/>
              <c:showBubbleSize val="0"/>
              <c:separator>
</c:separator>
            </c:dLbl>
            <c:dLbl>
              <c:idx val="4"/>
              <c:layout>
                <c:manualLayout>
                  <c:x val="-0.15556975774792281"/>
                  <c:y val="-0.14478076233652315"/>
                </c:manualLayout>
              </c:layout>
              <c:tx>
                <c:rich>
                  <a:bodyPr/>
                  <a:lstStyle/>
                  <a:p>
                    <a:r>
                      <a:rPr lang="ru-RU" sz="1000" dirty="0" smtClean="0"/>
                      <a:t>Другие </a:t>
                    </a:r>
                    <a:r>
                      <a:rPr lang="ru-RU" sz="1000" dirty="0"/>
                      <a:t>налоги
</a:t>
                    </a:r>
                    <a:r>
                      <a:rPr lang="ru-RU" sz="1000" dirty="0" smtClean="0"/>
                      <a:t>2 898,9</a:t>
                    </a:r>
                    <a:r>
                      <a:rPr lang="ru-RU" sz="1000" dirty="0"/>
                      <a:t>
</a:t>
                    </a:r>
                    <a:r>
                      <a:rPr lang="ru-RU" sz="1000" dirty="0" smtClean="0"/>
                      <a:t>9,5%</a:t>
                    </a:r>
                    <a:endParaRPr lang="ru-RU" dirty="0"/>
                  </a:p>
                </c:rich>
              </c:tx>
              <c:showLegendKey val="0"/>
              <c:showVal val="1"/>
              <c:showCatName val="1"/>
              <c:showSerName val="0"/>
              <c:showPercent val="1"/>
              <c:showBubbleSize val="0"/>
              <c:separator>
</c:separator>
            </c:dLbl>
            <c:dLbl>
              <c:idx val="5"/>
              <c:layout>
                <c:manualLayout>
                  <c:x val="-2.0942082773758895E-2"/>
                  <c:y val="-0.16583978231274468"/>
                </c:manualLayout>
              </c:layout>
              <c:tx>
                <c:rich>
                  <a:bodyPr/>
                  <a:lstStyle/>
                  <a:p>
                    <a:r>
                      <a:rPr lang="ru-RU" sz="1000" dirty="0"/>
                      <a:t>Неналоговые доходы
</a:t>
                    </a:r>
                    <a:r>
                      <a:rPr lang="ru-RU" sz="1000" dirty="0" smtClean="0"/>
                      <a:t>1 238,9</a:t>
                    </a:r>
                    <a:r>
                      <a:rPr lang="ru-RU" sz="1000" dirty="0"/>
                      <a:t>
</a:t>
                    </a:r>
                    <a:r>
                      <a:rPr lang="ru-RU" sz="1000" dirty="0" smtClean="0"/>
                      <a:t>4,0%</a:t>
                    </a:r>
                    <a:endParaRPr lang="ru-RU" dirty="0"/>
                  </a:p>
                </c:rich>
              </c:tx>
              <c:showLegendKey val="0"/>
              <c:showVal val="1"/>
              <c:showCatName val="1"/>
              <c:showSerName val="0"/>
              <c:showPercent val="1"/>
              <c:showBubbleSize val="0"/>
              <c:separator>
</c:separator>
            </c:dLbl>
            <c:txPr>
              <a:bodyPr/>
              <a:lstStyle/>
              <a:p>
                <a:pPr>
                  <a:defRPr sz="1000" b="1">
                    <a:latin typeface="Times New Roman" panose="02020603050405020304" pitchFamily="18" charset="0"/>
                    <a:cs typeface="Times New Roman" panose="02020603050405020304" pitchFamily="18" charset="0"/>
                  </a:defRPr>
                </a:pPr>
                <a:endParaRPr lang="ru-RU"/>
              </a:p>
            </c:txPr>
            <c:showLegendKey val="0"/>
            <c:showVal val="1"/>
            <c:showCatName val="1"/>
            <c:showSerName val="0"/>
            <c:showPercent val="1"/>
            <c:showBubbleSize val="0"/>
            <c:separator>
</c:separator>
            <c:showLeaderLines val="1"/>
          </c:dLbls>
          <c:cat>
            <c:strRef>
              <c:f>Лист1!$A$2:$A$7</c:f>
              <c:strCache>
                <c:ptCount val="6"/>
                <c:pt idx="0">
                  <c:v>Налог на доходы физических лиц</c:v>
                </c:pt>
                <c:pt idx="1">
                  <c:v>Налог на прибыль организаций</c:v>
                </c:pt>
                <c:pt idx="2">
                  <c:v>Налоги на имущество</c:v>
                </c:pt>
                <c:pt idx="3">
                  <c:v>Акцизы по подакцизным товарам</c:v>
                </c:pt>
                <c:pt idx="4">
                  <c:v>Другие налоги</c:v>
                </c:pt>
                <c:pt idx="5">
                  <c:v>Неналоговые доходы</c:v>
                </c:pt>
              </c:strCache>
            </c:strRef>
          </c:cat>
          <c:val>
            <c:numRef>
              <c:f>Лист1!$B$2:$B$7</c:f>
              <c:numCache>
                <c:formatCode>0.0</c:formatCode>
                <c:ptCount val="6"/>
                <c:pt idx="0">
                  <c:v>9868.7000000000007</c:v>
                </c:pt>
                <c:pt idx="1">
                  <c:v>8541</c:v>
                </c:pt>
                <c:pt idx="2">
                  <c:v>3685.1</c:v>
                </c:pt>
                <c:pt idx="3">
                  <c:v>4380.6000000000004</c:v>
                </c:pt>
                <c:pt idx="4">
                  <c:v>2898.8999999999992</c:v>
                </c:pt>
                <c:pt idx="5">
                  <c:v>1238.9000000000001</c:v>
                </c:pt>
              </c:numCache>
            </c:numRef>
          </c:val>
        </c:ser>
        <c:dLbls>
          <c:showLegendKey val="0"/>
          <c:showVal val="1"/>
          <c:showCatName val="1"/>
          <c:showSerName val="0"/>
          <c:showPercent val="0"/>
          <c:showBubbleSize val="0"/>
          <c:showLeaderLines val="1"/>
        </c:dLbls>
        <c:firstSliceAng val="0"/>
        <c:holeSize val="44"/>
      </c:doughnutChart>
      <c:spPr>
        <a:effectLst>
          <a:glow rad="139700">
            <a:schemeClr val="accent1">
              <a:satMod val="175000"/>
              <a:alpha val="40000"/>
            </a:schemeClr>
          </a:glow>
        </a:effectLst>
      </c:spPr>
    </c:plotArea>
    <c:plotVisOnly val="1"/>
    <c:dispBlanksAs val="zero"/>
    <c:showDLblsOverMax val="0"/>
  </c:chart>
  <c:txPr>
    <a:bodyPr/>
    <a:lstStyle/>
    <a:p>
      <a:pPr>
        <a:defRPr sz="1800"/>
      </a:pPr>
      <a:endParaRPr lang="ru-RU"/>
    </a:p>
  </c:txPr>
  <c:externalData r:id="rId1">
    <c:autoUpdate val="0"/>
  </c:externalData>
  <c:userShapes r:id="rId2"/>
</c:chartSpace>
</file>

<file path=ppt/charts/chart9.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0910870516185476"/>
          <c:y val="2.5527134411966041E-2"/>
          <c:w val="0.66917596237970256"/>
          <c:h val="0.8427952728169058"/>
        </c:manualLayout>
      </c:layout>
      <c:barChart>
        <c:barDir val="bar"/>
        <c:grouping val="clustered"/>
        <c:varyColors val="0"/>
        <c:ser>
          <c:idx val="0"/>
          <c:order val="0"/>
          <c:tx>
            <c:strRef>
              <c:f>Лист1!$B$1</c:f>
              <c:strCache>
                <c:ptCount val="1"/>
                <c:pt idx="0">
                  <c:v>Факт</c:v>
                </c:pt>
              </c:strCache>
            </c:strRef>
          </c:tx>
          <c:spPr>
            <a:scene3d>
              <a:camera prst="orthographicFront"/>
              <a:lightRig rig="threePt" dir="t"/>
            </a:scene3d>
            <a:sp3d prstMaterial="dkEdge"/>
          </c:spPr>
          <c:invertIfNegative val="0"/>
          <c:dLbls>
            <c:spPr>
              <a:noFill/>
              <a:ln w="25372">
                <a:noFill/>
              </a:ln>
            </c:spPr>
            <c:txPr>
              <a:bodyPr/>
              <a:lstStyle/>
              <a:p>
                <a:pPr>
                  <a:defRPr sz="1100">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Лист1!$A$2:$A$9</c:f>
              <c:strCache>
                <c:ptCount val="8"/>
                <c:pt idx="0">
                  <c:v>Неналоговые доходы</c:v>
                </c:pt>
                <c:pt idx="1">
                  <c:v>Налоги на совокупный доход
</c:v>
                </c:pt>
                <c:pt idx="2">
                  <c:v>Налоги на имущество</c:v>
                </c:pt>
                <c:pt idx="3">
                  <c:v>Акцизы</c:v>
                </c:pt>
                <c:pt idx="4">
                  <c:v>Налог на прибыль 
организаций</c:v>
                </c:pt>
                <c:pt idx="5">
                  <c:v>Налог на доходы 
физических лиц</c:v>
                </c:pt>
                <c:pt idx="6">
                  <c:v>Налоговые доходы</c:v>
                </c:pt>
                <c:pt idx="7">
                  <c:v>Доходы бюджета</c:v>
                </c:pt>
              </c:strCache>
            </c:strRef>
          </c:cat>
          <c:val>
            <c:numRef>
              <c:f>Лист1!$B$2:$B$9</c:f>
              <c:numCache>
                <c:formatCode>#,##0.0</c:formatCode>
                <c:ptCount val="8"/>
                <c:pt idx="0">
                  <c:v>1238.9286999999999</c:v>
                </c:pt>
                <c:pt idx="1">
                  <c:v>2772.2860000000001</c:v>
                </c:pt>
                <c:pt idx="2">
                  <c:v>3685.0913</c:v>
                </c:pt>
                <c:pt idx="3">
                  <c:v>4380.5973999999997</c:v>
                </c:pt>
                <c:pt idx="4">
                  <c:v>8540.9629999999997</c:v>
                </c:pt>
                <c:pt idx="5">
                  <c:v>9868.7242000000006</c:v>
                </c:pt>
                <c:pt idx="6">
                  <c:v>29374.249400000001</c:v>
                </c:pt>
                <c:pt idx="7">
                  <c:v>58719.3462</c:v>
                </c:pt>
              </c:numCache>
            </c:numRef>
          </c:val>
        </c:ser>
        <c:ser>
          <c:idx val="1"/>
          <c:order val="1"/>
          <c:tx>
            <c:strRef>
              <c:f>Лист1!$C$1</c:f>
              <c:strCache>
                <c:ptCount val="1"/>
                <c:pt idx="0">
                  <c:v>План</c:v>
                </c:pt>
              </c:strCache>
            </c:strRef>
          </c:tx>
          <c:spPr>
            <a:scene3d>
              <a:camera prst="orthographicFront"/>
              <a:lightRig rig="threePt" dir="t"/>
            </a:scene3d>
            <a:sp3d prstMaterial="matte"/>
          </c:spPr>
          <c:invertIfNegative val="0"/>
          <c:dLbls>
            <c:spPr>
              <a:noFill/>
              <a:ln w="25372">
                <a:noFill/>
              </a:ln>
            </c:spPr>
            <c:txPr>
              <a:bodyPr/>
              <a:lstStyle/>
              <a:p>
                <a:pPr>
                  <a:defRPr sz="1100">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Лист1!$A$2:$A$9</c:f>
              <c:strCache>
                <c:ptCount val="8"/>
                <c:pt idx="0">
                  <c:v>Неналоговые доходы</c:v>
                </c:pt>
                <c:pt idx="1">
                  <c:v>Налоги на совокупный доход
</c:v>
                </c:pt>
                <c:pt idx="2">
                  <c:v>Налоги на имущество</c:v>
                </c:pt>
                <c:pt idx="3">
                  <c:v>Акцизы</c:v>
                </c:pt>
                <c:pt idx="4">
                  <c:v>Налог на прибыль 
организаций</c:v>
                </c:pt>
                <c:pt idx="5">
                  <c:v>Налог на доходы 
физических лиц</c:v>
                </c:pt>
                <c:pt idx="6">
                  <c:v>Налоговые доходы</c:v>
                </c:pt>
                <c:pt idx="7">
                  <c:v>Доходы бюджета</c:v>
                </c:pt>
              </c:strCache>
            </c:strRef>
          </c:cat>
          <c:val>
            <c:numRef>
              <c:f>Лист1!$C$2:$C$9</c:f>
              <c:numCache>
                <c:formatCode>#,##0.0</c:formatCode>
                <c:ptCount val="8"/>
                <c:pt idx="0">
                  <c:v>1091.9870000000001</c:v>
                </c:pt>
                <c:pt idx="1">
                  <c:v>2747.0718000000002</c:v>
                </c:pt>
                <c:pt idx="2">
                  <c:v>3486.8760000000002</c:v>
                </c:pt>
                <c:pt idx="3">
                  <c:v>4402.7030000000004</c:v>
                </c:pt>
                <c:pt idx="4">
                  <c:v>8663.8179999999993</c:v>
                </c:pt>
                <c:pt idx="5">
                  <c:v>9863.5499999999993</c:v>
                </c:pt>
                <c:pt idx="6">
                  <c:v>29302.638599999998</c:v>
                </c:pt>
                <c:pt idx="7">
                  <c:v>57419.862800000003</c:v>
                </c:pt>
              </c:numCache>
            </c:numRef>
          </c:val>
        </c:ser>
        <c:dLbls>
          <c:showLegendKey val="0"/>
          <c:showVal val="0"/>
          <c:showCatName val="0"/>
          <c:showSerName val="0"/>
          <c:showPercent val="0"/>
          <c:showBubbleSize val="0"/>
        </c:dLbls>
        <c:gapWidth val="75"/>
        <c:overlap val="-25"/>
        <c:axId val="200914432"/>
        <c:axId val="53013312"/>
      </c:barChart>
      <c:catAx>
        <c:axId val="200914432"/>
        <c:scaling>
          <c:orientation val="minMax"/>
        </c:scaling>
        <c:delete val="0"/>
        <c:axPos val="l"/>
        <c:numFmt formatCode="General" sourceLinked="1"/>
        <c:majorTickMark val="none"/>
        <c:minorTickMark val="none"/>
        <c:tickLblPos val="low"/>
        <c:txPr>
          <a:bodyPr/>
          <a:lstStyle/>
          <a:p>
            <a:pPr>
              <a:defRPr>
                <a:latin typeface="Times New Roman" panose="02020603050405020304" pitchFamily="18" charset="0"/>
                <a:cs typeface="Times New Roman" panose="02020603050405020304" pitchFamily="18" charset="0"/>
              </a:defRPr>
            </a:pPr>
            <a:endParaRPr lang="ru-RU"/>
          </a:p>
        </c:txPr>
        <c:crossAx val="53013312"/>
        <c:crosses val="autoZero"/>
        <c:auto val="1"/>
        <c:lblAlgn val="ctr"/>
        <c:lblOffset val="100"/>
        <c:noMultiLvlLbl val="0"/>
      </c:catAx>
      <c:valAx>
        <c:axId val="53013312"/>
        <c:scaling>
          <c:orientation val="minMax"/>
        </c:scaling>
        <c:delete val="1"/>
        <c:axPos val="b"/>
        <c:numFmt formatCode="#,##0.0" sourceLinked="1"/>
        <c:majorTickMark val="out"/>
        <c:minorTickMark val="none"/>
        <c:tickLblPos val="nextTo"/>
        <c:crossAx val="200914432"/>
        <c:crosses val="autoZero"/>
        <c:crossBetween val="between"/>
      </c:valAx>
      <c:spPr>
        <a:noFill/>
        <a:ln w="25372">
          <a:noFill/>
        </a:ln>
      </c:spPr>
    </c:plotArea>
    <c:legend>
      <c:legendPos val="r"/>
      <c:layout>
        <c:manualLayout>
          <c:xMode val="edge"/>
          <c:yMode val="edge"/>
          <c:x val="6.6388888888888886E-2"/>
          <c:y val="0.91811040141852007"/>
          <c:w val="0.31805555555555554"/>
          <c:h val="4.467805519053876E-2"/>
        </c:manualLayout>
      </c:layout>
      <c:overlay val="0"/>
    </c:legend>
    <c:plotVisOnly val="1"/>
    <c:dispBlanksAs val="gap"/>
    <c:showDLblsOverMax val="0"/>
  </c:chart>
  <c:txPr>
    <a:bodyPr/>
    <a:lstStyle/>
    <a:p>
      <a:pPr>
        <a:defRPr sz="1199">
          <a:latin typeface="TimesET" pitchFamily="2" charset="0"/>
        </a:defRPr>
      </a:pPr>
      <a:endParaRPr lang="ru-RU"/>
    </a:p>
  </c:txPr>
  <c:externalData r:id="rId1">
    <c:autoUpdate val="0"/>
  </c:externalData>
  <c:userShapes r:id="rId2"/>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5_3">
  <dgm:title val=""/>
  <dgm:desc val=""/>
  <dgm:catLst>
    <dgm:cat type="accent5" pri="11300"/>
  </dgm:catLst>
  <dgm:styleLbl name="node0">
    <dgm:fillClrLst meth="repeat">
      <a:schemeClr val="accent5">
        <a:shade val="80000"/>
      </a:schemeClr>
    </dgm:fillClrLst>
    <dgm:linClrLst meth="repeat">
      <a:schemeClr val="lt1"/>
    </dgm:linClrLst>
    <dgm:effectClrLst/>
    <dgm:txLinClrLst/>
    <dgm:txFillClrLst/>
    <dgm:txEffectClrLst/>
  </dgm:styleLbl>
  <dgm:styleLbl name="node1">
    <dgm:fillClrLst>
      <a:schemeClr val="accent5">
        <a:shade val="80000"/>
      </a:schemeClr>
      <a:schemeClr val="accent5">
        <a:tint val="70000"/>
      </a:schemeClr>
    </dgm:fillClrLst>
    <dgm:linClrLst meth="repeat">
      <a:schemeClr val="lt1"/>
    </dgm:linClrLst>
    <dgm:effectClrLst/>
    <dgm:txLinClrLst/>
    <dgm:txFillClrLst/>
    <dgm:txEffectClrLst/>
  </dgm:styleLbl>
  <dgm:styleLbl name="alignNode1">
    <dgm:fillClrLst>
      <a:schemeClr val="accent5">
        <a:shade val="80000"/>
      </a:schemeClr>
      <a:schemeClr val="accent5">
        <a:tint val="70000"/>
      </a:schemeClr>
    </dgm:fillClrLst>
    <dgm:linClrLst>
      <a:schemeClr val="accent5">
        <a:shade val="80000"/>
      </a:schemeClr>
      <a:schemeClr val="accent5">
        <a:tint val="70000"/>
      </a:schemeClr>
    </dgm:linClrLst>
    <dgm:effectClrLst/>
    <dgm:txLinClrLst/>
    <dgm:txFillClrLst/>
    <dgm:txEffectClrLst/>
  </dgm:styleLbl>
  <dgm:styleLbl name="lnNode1">
    <dgm:fillClrLst>
      <a:schemeClr val="accent5">
        <a:shade val="80000"/>
      </a:schemeClr>
      <a:schemeClr val="accent5">
        <a:tint val="7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tint val="70000"/>
        <a:alpha val="50000"/>
      </a:schemeClr>
    </dgm:fillClrLst>
    <dgm:linClrLst meth="repeat">
      <a:schemeClr val="lt1"/>
    </dgm:linClrLst>
    <dgm:effectClrLst/>
    <dgm:txLinClrLst/>
    <dgm:txFillClrLst/>
    <dgm:txEffectClrLst/>
  </dgm:styleLbl>
  <dgm:styleLbl name="node2">
    <dgm:fillClrLst>
      <a:schemeClr val="accent5">
        <a:tint val="99000"/>
      </a:schemeClr>
    </dgm:fillClrLst>
    <dgm:linClrLst meth="repeat">
      <a:schemeClr val="lt1"/>
    </dgm:linClrLst>
    <dgm:effectClrLst/>
    <dgm:txLinClrLst/>
    <dgm:txFillClrLst/>
    <dgm:txEffectClrLst/>
  </dgm:styleLbl>
  <dgm:styleLbl name="node3">
    <dgm:fillClrLst>
      <a:schemeClr val="accent5">
        <a:tint val="80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dgm:txEffectClrLst/>
  </dgm:styleLbl>
  <dgm:styleLbl name="f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b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sibTrans1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9000"/>
      </a:schemeClr>
    </dgm:fillClrLst>
    <dgm:linClrLst meth="repeat">
      <a:schemeClr val="lt1"/>
    </dgm:linClrLst>
    <dgm:effectClrLst/>
    <dgm:txLinClrLst/>
    <dgm:txFillClrLst/>
    <dgm:txEffectClrLst/>
  </dgm:styleLbl>
  <dgm:styleLbl name="asst3">
    <dgm:fillClrLst>
      <a:schemeClr val="accent5">
        <a:tint val="80000"/>
      </a:schemeClr>
    </dgm:fillClrLst>
    <dgm:linClrLst meth="repeat">
      <a:schemeClr val="lt1"/>
    </dgm:linClrLst>
    <dgm:effectClrLst/>
    <dgm:txLinClrLst/>
    <dgm:txFillClrLst/>
    <dgm:txEffectClrLst/>
  </dgm:styleLbl>
  <dgm:styleLbl name="asst4">
    <dgm:fillClrLst>
      <a:schemeClr val="accent5">
        <a:tint val="7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lt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9000"/>
      </a:schemeClr>
    </dgm:fillClrLst>
    <dgm:linClrLst meth="repeat">
      <a:schemeClr val="accent5">
        <a:tint val="99000"/>
      </a:schemeClr>
    </dgm:linClrLst>
    <dgm:effectClrLst/>
    <dgm:txLinClrLst/>
    <dgm:txFillClrLst meth="repeat">
      <a:schemeClr val="tx1"/>
    </dgm:txFillClrLst>
    <dgm:txEffectClrLst/>
  </dgm:styleLbl>
  <dgm:styleLbl name="parChTrans1D3">
    <dgm:fillClrLst meth="repeat">
      <a:schemeClr val="accent5">
        <a:tint val="80000"/>
      </a:schemeClr>
    </dgm:fillClrLst>
    <dgm:linClrLst meth="repeat">
      <a:schemeClr val="accent5">
        <a:tint val="80000"/>
      </a:schemeClr>
    </dgm:linClrLst>
    <dgm:effectClrLst/>
    <dgm:txLinClrLst/>
    <dgm:txFillClrLst meth="repeat">
      <a:schemeClr val="tx1"/>
    </dgm:txFillClrLst>
    <dgm:txEffectClrLst/>
  </dgm:styleLbl>
  <dgm:styleLbl name="parChTrans1D4">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CD1DB72-7F8F-4E2A-A00A-E83DF7CE947F}" type="doc">
      <dgm:prSet loTypeId="urn:microsoft.com/office/officeart/2005/8/layout/equation1" loCatId="relationship" qsTypeId="urn:microsoft.com/office/officeart/2005/8/quickstyle/simple1" qsCatId="simple" csTypeId="urn:microsoft.com/office/officeart/2005/8/colors/accent1_2" csCatId="accent1" phldr="1"/>
      <dgm:spPr/>
    </dgm:pt>
    <dgm:pt modelId="{65EBFEF0-9C89-4A4C-BA89-C4D7B4B700F7}">
      <dgm:prSet phldrT="[Текст]" custT="1"/>
      <dgm:spPr>
        <a:solidFill>
          <a:srgbClr val="00B050"/>
        </a:solidFill>
      </dgm:spPr>
      <dgm:t>
        <a:bodyPr/>
        <a:lstStyle/>
        <a:p>
          <a:r>
            <a:rPr lang="ru-RU" sz="2000" b="1" dirty="0" smtClean="0">
              <a:solidFill>
                <a:schemeClr val="tx1"/>
              </a:solidFill>
              <a:latin typeface="Times New Roman" pitchFamily="18" charset="0"/>
              <a:cs typeface="Times New Roman" pitchFamily="18" charset="0"/>
            </a:rPr>
            <a:t>Доходы</a:t>
          </a:r>
          <a:endParaRPr lang="ru-RU" sz="2000" b="1" dirty="0">
            <a:solidFill>
              <a:schemeClr val="tx1"/>
            </a:solidFill>
            <a:latin typeface="Times New Roman" pitchFamily="18" charset="0"/>
            <a:cs typeface="Times New Roman" pitchFamily="18" charset="0"/>
          </a:endParaRPr>
        </a:p>
      </dgm:t>
    </dgm:pt>
    <dgm:pt modelId="{F9C8D859-E17A-44DB-B71C-33300E104F3E}" type="parTrans" cxnId="{803A8AB7-53BA-458D-A0C5-F5066F514936}">
      <dgm:prSet/>
      <dgm:spPr/>
      <dgm:t>
        <a:bodyPr/>
        <a:lstStyle/>
        <a:p>
          <a:endParaRPr lang="ru-RU"/>
        </a:p>
      </dgm:t>
    </dgm:pt>
    <dgm:pt modelId="{D36948F7-83BC-4220-85A0-DE21D57BD41D}" type="sibTrans" cxnId="{803A8AB7-53BA-458D-A0C5-F5066F514936}">
      <dgm:prSet/>
      <dgm:spPr>
        <a:solidFill>
          <a:srgbClr val="FFC000"/>
        </a:solidFill>
      </dgm:spPr>
      <dgm:t>
        <a:bodyPr/>
        <a:lstStyle/>
        <a:p>
          <a:endParaRPr lang="ru-RU" dirty="0"/>
        </a:p>
      </dgm:t>
    </dgm:pt>
    <dgm:pt modelId="{4E7CB679-5A70-4D19-B9FE-B35165ACC3D3}">
      <dgm:prSet phldrT="[Текст]" custT="1"/>
      <dgm:spPr>
        <a:solidFill>
          <a:srgbClr val="F57E1B"/>
        </a:solidFill>
      </dgm:spPr>
      <dgm:t>
        <a:bodyPr/>
        <a:lstStyle/>
        <a:p>
          <a:r>
            <a:rPr lang="ru-RU" sz="2000" b="1" dirty="0" smtClean="0">
              <a:solidFill>
                <a:schemeClr val="tx1"/>
              </a:solidFill>
              <a:latin typeface="Times New Roman" pitchFamily="18" charset="0"/>
              <a:cs typeface="Times New Roman" pitchFamily="18" charset="0"/>
            </a:rPr>
            <a:t>Расходы</a:t>
          </a:r>
          <a:endParaRPr lang="ru-RU" sz="2000" b="1" dirty="0">
            <a:solidFill>
              <a:schemeClr val="tx1"/>
            </a:solidFill>
            <a:latin typeface="Times New Roman" pitchFamily="18" charset="0"/>
            <a:cs typeface="Times New Roman" pitchFamily="18" charset="0"/>
          </a:endParaRPr>
        </a:p>
      </dgm:t>
    </dgm:pt>
    <dgm:pt modelId="{1D6E0D5E-B61E-4B9A-8F57-02B79F843522}" type="parTrans" cxnId="{E9122005-A3A9-453D-96BB-26288AC1EAD0}">
      <dgm:prSet/>
      <dgm:spPr/>
      <dgm:t>
        <a:bodyPr/>
        <a:lstStyle/>
        <a:p>
          <a:endParaRPr lang="ru-RU"/>
        </a:p>
      </dgm:t>
    </dgm:pt>
    <dgm:pt modelId="{FEA73179-04A7-4795-AF97-EAF1F3F2AA68}" type="sibTrans" cxnId="{E9122005-A3A9-453D-96BB-26288AC1EAD0}">
      <dgm:prSet custT="1"/>
      <dgm:spPr>
        <a:solidFill>
          <a:srgbClr val="FFC000"/>
        </a:solidFill>
      </dgm:spPr>
      <dgm:t>
        <a:bodyPr/>
        <a:lstStyle/>
        <a:p>
          <a:endParaRPr lang="ru-RU" sz="3000" dirty="0"/>
        </a:p>
      </dgm:t>
    </dgm:pt>
    <dgm:pt modelId="{ADB1419B-AC29-439A-9A52-52A4D8AD4433}">
      <dgm:prSet phldrT="[Текст]" custT="1"/>
      <dgm:spPr>
        <a:solidFill>
          <a:schemeClr val="bg2">
            <a:lumMod val="90000"/>
          </a:schemeClr>
        </a:solidFill>
      </dgm:spPr>
      <dgm:t>
        <a:bodyPr/>
        <a:lstStyle/>
        <a:p>
          <a:r>
            <a:rPr lang="ru-RU" sz="1700" b="1" dirty="0" smtClean="0">
              <a:solidFill>
                <a:srgbClr val="FF0000"/>
              </a:solidFill>
              <a:latin typeface="Times New Roman" pitchFamily="18" charset="0"/>
              <a:cs typeface="Times New Roman" pitchFamily="18" charset="0"/>
            </a:rPr>
            <a:t>(-)Дефицит</a:t>
          </a:r>
        </a:p>
        <a:p>
          <a:r>
            <a:rPr lang="ru-RU" sz="1400" b="1" dirty="0" smtClean="0">
              <a:solidFill>
                <a:srgbClr val="FF0000"/>
              </a:solidFill>
              <a:latin typeface="Times New Roman" pitchFamily="18" charset="0"/>
              <a:cs typeface="Times New Roman" pitchFamily="18" charset="0"/>
            </a:rPr>
            <a:t>(расходы больше доходов)</a:t>
          </a:r>
        </a:p>
        <a:p>
          <a:r>
            <a:rPr lang="ru-RU" sz="1700" b="1" dirty="0" smtClean="0">
              <a:solidFill>
                <a:srgbClr val="46740E"/>
              </a:solidFill>
              <a:latin typeface="Times New Roman" pitchFamily="18" charset="0"/>
              <a:cs typeface="Times New Roman" pitchFamily="18" charset="0"/>
            </a:rPr>
            <a:t>(+) Профицит</a:t>
          </a:r>
        </a:p>
        <a:p>
          <a:r>
            <a:rPr lang="ru-RU" sz="1400" b="1" dirty="0" smtClean="0">
              <a:solidFill>
                <a:srgbClr val="46740E"/>
              </a:solidFill>
              <a:latin typeface="Times New Roman" pitchFamily="18" charset="0"/>
              <a:cs typeface="Times New Roman" pitchFamily="18" charset="0"/>
            </a:rPr>
            <a:t>(доходы больше расходов)</a:t>
          </a:r>
        </a:p>
      </dgm:t>
    </dgm:pt>
    <dgm:pt modelId="{EDB616C3-BFB7-41B5-8C02-303B97B270E2}" type="parTrans" cxnId="{4AE357D3-33B3-46A7-BD7A-5DD6C6A615AD}">
      <dgm:prSet/>
      <dgm:spPr/>
      <dgm:t>
        <a:bodyPr/>
        <a:lstStyle/>
        <a:p>
          <a:endParaRPr lang="ru-RU"/>
        </a:p>
      </dgm:t>
    </dgm:pt>
    <dgm:pt modelId="{820FDBF0-55B4-432E-B5FC-EF777F1C7DF0}" type="sibTrans" cxnId="{4AE357D3-33B3-46A7-BD7A-5DD6C6A615AD}">
      <dgm:prSet/>
      <dgm:spPr/>
      <dgm:t>
        <a:bodyPr/>
        <a:lstStyle/>
        <a:p>
          <a:endParaRPr lang="ru-RU"/>
        </a:p>
      </dgm:t>
    </dgm:pt>
    <dgm:pt modelId="{22696057-B287-4EFB-96CD-3F248CB196C8}" type="pres">
      <dgm:prSet presAssocID="{6CD1DB72-7F8F-4E2A-A00A-E83DF7CE947F}" presName="linearFlow" presStyleCnt="0">
        <dgm:presLayoutVars>
          <dgm:dir/>
          <dgm:resizeHandles val="exact"/>
        </dgm:presLayoutVars>
      </dgm:prSet>
      <dgm:spPr/>
    </dgm:pt>
    <dgm:pt modelId="{7FAC88BC-C8FF-402F-AB2A-11AC4BBF48B7}" type="pres">
      <dgm:prSet presAssocID="{65EBFEF0-9C89-4A4C-BA89-C4D7B4B700F7}" presName="node" presStyleLbl="node1" presStyleIdx="0" presStyleCnt="3" custScaleX="111865" custScaleY="43578">
        <dgm:presLayoutVars>
          <dgm:bulletEnabled val="1"/>
        </dgm:presLayoutVars>
      </dgm:prSet>
      <dgm:spPr/>
      <dgm:t>
        <a:bodyPr/>
        <a:lstStyle/>
        <a:p>
          <a:endParaRPr lang="ru-RU"/>
        </a:p>
      </dgm:t>
    </dgm:pt>
    <dgm:pt modelId="{2E3F7D03-16FC-4BE4-943C-EE4202A7666A}" type="pres">
      <dgm:prSet presAssocID="{D36948F7-83BC-4220-85A0-DE21D57BD41D}" presName="spacerL" presStyleCnt="0"/>
      <dgm:spPr/>
    </dgm:pt>
    <dgm:pt modelId="{1816D16A-814C-4C22-A6CC-12105B3989BB}" type="pres">
      <dgm:prSet presAssocID="{D36948F7-83BC-4220-85A0-DE21D57BD41D}" presName="sibTrans" presStyleLbl="sibTrans2D1" presStyleIdx="0" presStyleCnt="2" custScaleX="58918" custScaleY="63202" custLinFactNeighborX="37387" custLinFactNeighborY="-4869"/>
      <dgm:spPr>
        <a:prstGeom prst="mathMinus">
          <a:avLst/>
        </a:prstGeom>
      </dgm:spPr>
      <dgm:t>
        <a:bodyPr/>
        <a:lstStyle/>
        <a:p>
          <a:endParaRPr lang="ru-RU"/>
        </a:p>
      </dgm:t>
    </dgm:pt>
    <dgm:pt modelId="{5A3AD51A-CA0C-4D60-85EB-AFC0F3AEFCE4}" type="pres">
      <dgm:prSet presAssocID="{D36948F7-83BC-4220-85A0-DE21D57BD41D}" presName="spacerR" presStyleCnt="0"/>
      <dgm:spPr/>
    </dgm:pt>
    <dgm:pt modelId="{32775538-2AC3-4373-B014-5A44732CBC7F}" type="pres">
      <dgm:prSet presAssocID="{4E7CB679-5A70-4D19-B9FE-B35165ACC3D3}" presName="node" presStyleLbl="node1" presStyleIdx="1" presStyleCnt="3" custScaleX="111895" custScaleY="35752">
        <dgm:presLayoutVars>
          <dgm:bulletEnabled val="1"/>
        </dgm:presLayoutVars>
      </dgm:prSet>
      <dgm:spPr/>
      <dgm:t>
        <a:bodyPr/>
        <a:lstStyle/>
        <a:p>
          <a:endParaRPr lang="ru-RU"/>
        </a:p>
      </dgm:t>
    </dgm:pt>
    <dgm:pt modelId="{EDA2439C-BAC0-499A-8F57-8D66EBFA7D82}" type="pres">
      <dgm:prSet presAssocID="{FEA73179-04A7-4795-AF97-EAF1F3F2AA68}" presName="spacerL" presStyleCnt="0"/>
      <dgm:spPr/>
    </dgm:pt>
    <dgm:pt modelId="{4B955819-9EB5-4C61-BE5E-7CE7027DF3F0}" type="pres">
      <dgm:prSet presAssocID="{FEA73179-04A7-4795-AF97-EAF1F3F2AA68}" presName="sibTrans" presStyleLbl="sibTrans2D1" presStyleIdx="1" presStyleCnt="2" custScaleX="60591" custScaleY="72180"/>
      <dgm:spPr/>
      <dgm:t>
        <a:bodyPr/>
        <a:lstStyle/>
        <a:p>
          <a:endParaRPr lang="ru-RU"/>
        </a:p>
      </dgm:t>
    </dgm:pt>
    <dgm:pt modelId="{EE572389-320D-4E27-B728-8E274B326BA1}" type="pres">
      <dgm:prSet presAssocID="{FEA73179-04A7-4795-AF97-EAF1F3F2AA68}" presName="spacerR" presStyleCnt="0"/>
      <dgm:spPr/>
    </dgm:pt>
    <dgm:pt modelId="{A84245DF-C8CC-47D2-83AC-15EF153255E0}" type="pres">
      <dgm:prSet presAssocID="{ADB1419B-AC29-439A-9A52-52A4D8AD4433}" presName="node" presStyleLbl="node1" presStyleIdx="2" presStyleCnt="3" custScaleX="194103" custScaleY="102247">
        <dgm:presLayoutVars>
          <dgm:bulletEnabled val="1"/>
        </dgm:presLayoutVars>
      </dgm:prSet>
      <dgm:spPr/>
      <dgm:t>
        <a:bodyPr/>
        <a:lstStyle/>
        <a:p>
          <a:endParaRPr lang="ru-RU"/>
        </a:p>
      </dgm:t>
    </dgm:pt>
  </dgm:ptLst>
  <dgm:cxnLst>
    <dgm:cxn modelId="{4AE357D3-33B3-46A7-BD7A-5DD6C6A615AD}" srcId="{6CD1DB72-7F8F-4E2A-A00A-E83DF7CE947F}" destId="{ADB1419B-AC29-439A-9A52-52A4D8AD4433}" srcOrd="2" destOrd="0" parTransId="{EDB616C3-BFB7-41B5-8C02-303B97B270E2}" sibTransId="{820FDBF0-55B4-432E-B5FC-EF777F1C7DF0}"/>
    <dgm:cxn modelId="{676CD4F4-1C8E-4883-BAA3-E5C532BFD6AB}" type="presOf" srcId="{ADB1419B-AC29-439A-9A52-52A4D8AD4433}" destId="{A84245DF-C8CC-47D2-83AC-15EF153255E0}" srcOrd="0" destOrd="0" presId="urn:microsoft.com/office/officeart/2005/8/layout/equation1"/>
    <dgm:cxn modelId="{790489E6-FD0A-4365-AB02-5546F8FF0FAC}" type="presOf" srcId="{FEA73179-04A7-4795-AF97-EAF1F3F2AA68}" destId="{4B955819-9EB5-4C61-BE5E-7CE7027DF3F0}" srcOrd="0" destOrd="0" presId="urn:microsoft.com/office/officeart/2005/8/layout/equation1"/>
    <dgm:cxn modelId="{5F9E2D14-C470-430E-97A2-0513DF28D4A7}" type="presOf" srcId="{6CD1DB72-7F8F-4E2A-A00A-E83DF7CE947F}" destId="{22696057-B287-4EFB-96CD-3F248CB196C8}" srcOrd="0" destOrd="0" presId="urn:microsoft.com/office/officeart/2005/8/layout/equation1"/>
    <dgm:cxn modelId="{098A3344-10AC-4A5A-AC57-689BBC254AE6}" type="presOf" srcId="{4E7CB679-5A70-4D19-B9FE-B35165ACC3D3}" destId="{32775538-2AC3-4373-B014-5A44732CBC7F}" srcOrd="0" destOrd="0" presId="urn:microsoft.com/office/officeart/2005/8/layout/equation1"/>
    <dgm:cxn modelId="{73BDD5B6-C74D-430F-BBA0-61C3327235D2}" type="presOf" srcId="{65EBFEF0-9C89-4A4C-BA89-C4D7B4B700F7}" destId="{7FAC88BC-C8FF-402F-AB2A-11AC4BBF48B7}" srcOrd="0" destOrd="0" presId="urn:microsoft.com/office/officeart/2005/8/layout/equation1"/>
    <dgm:cxn modelId="{803A8AB7-53BA-458D-A0C5-F5066F514936}" srcId="{6CD1DB72-7F8F-4E2A-A00A-E83DF7CE947F}" destId="{65EBFEF0-9C89-4A4C-BA89-C4D7B4B700F7}" srcOrd="0" destOrd="0" parTransId="{F9C8D859-E17A-44DB-B71C-33300E104F3E}" sibTransId="{D36948F7-83BC-4220-85A0-DE21D57BD41D}"/>
    <dgm:cxn modelId="{01FA8DC8-5937-4509-98A3-2A52DF759257}" type="presOf" srcId="{D36948F7-83BC-4220-85A0-DE21D57BD41D}" destId="{1816D16A-814C-4C22-A6CC-12105B3989BB}" srcOrd="0" destOrd="0" presId="urn:microsoft.com/office/officeart/2005/8/layout/equation1"/>
    <dgm:cxn modelId="{E9122005-A3A9-453D-96BB-26288AC1EAD0}" srcId="{6CD1DB72-7F8F-4E2A-A00A-E83DF7CE947F}" destId="{4E7CB679-5A70-4D19-B9FE-B35165ACC3D3}" srcOrd="1" destOrd="0" parTransId="{1D6E0D5E-B61E-4B9A-8F57-02B79F843522}" sibTransId="{FEA73179-04A7-4795-AF97-EAF1F3F2AA68}"/>
    <dgm:cxn modelId="{51CBD45D-5ADE-42FE-A8D7-9003988F337B}" type="presParOf" srcId="{22696057-B287-4EFB-96CD-3F248CB196C8}" destId="{7FAC88BC-C8FF-402F-AB2A-11AC4BBF48B7}" srcOrd="0" destOrd="0" presId="urn:microsoft.com/office/officeart/2005/8/layout/equation1"/>
    <dgm:cxn modelId="{F0C9AC94-81AA-4CF0-9987-DA7605A79FD2}" type="presParOf" srcId="{22696057-B287-4EFB-96CD-3F248CB196C8}" destId="{2E3F7D03-16FC-4BE4-943C-EE4202A7666A}" srcOrd="1" destOrd="0" presId="urn:microsoft.com/office/officeart/2005/8/layout/equation1"/>
    <dgm:cxn modelId="{0FDB26BF-BDE3-4762-92D8-43BAF4CA0D6B}" type="presParOf" srcId="{22696057-B287-4EFB-96CD-3F248CB196C8}" destId="{1816D16A-814C-4C22-A6CC-12105B3989BB}" srcOrd="2" destOrd="0" presId="urn:microsoft.com/office/officeart/2005/8/layout/equation1"/>
    <dgm:cxn modelId="{BE8119D0-A497-48CD-8244-FB0AB67F9A4D}" type="presParOf" srcId="{22696057-B287-4EFB-96CD-3F248CB196C8}" destId="{5A3AD51A-CA0C-4D60-85EB-AFC0F3AEFCE4}" srcOrd="3" destOrd="0" presId="urn:microsoft.com/office/officeart/2005/8/layout/equation1"/>
    <dgm:cxn modelId="{7A1D6B5D-4849-46D6-AB5A-2C7F071B1E3F}" type="presParOf" srcId="{22696057-B287-4EFB-96CD-3F248CB196C8}" destId="{32775538-2AC3-4373-B014-5A44732CBC7F}" srcOrd="4" destOrd="0" presId="urn:microsoft.com/office/officeart/2005/8/layout/equation1"/>
    <dgm:cxn modelId="{5A29D872-49D1-42C0-A2D2-499E49470AA4}" type="presParOf" srcId="{22696057-B287-4EFB-96CD-3F248CB196C8}" destId="{EDA2439C-BAC0-499A-8F57-8D66EBFA7D82}" srcOrd="5" destOrd="0" presId="urn:microsoft.com/office/officeart/2005/8/layout/equation1"/>
    <dgm:cxn modelId="{A6108F18-EB55-4488-BB89-543776F8ACA8}" type="presParOf" srcId="{22696057-B287-4EFB-96CD-3F248CB196C8}" destId="{4B955819-9EB5-4C61-BE5E-7CE7027DF3F0}" srcOrd="6" destOrd="0" presId="urn:microsoft.com/office/officeart/2005/8/layout/equation1"/>
    <dgm:cxn modelId="{4A12E9AF-681F-4EE3-B9C5-6F0BCB92DEA0}" type="presParOf" srcId="{22696057-B287-4EFB-96CD-3F248CB196C8}" destId="{EE572389-320D-4E27-B728-8E274B326BA1}" srcOrd="7" destOrd="0" presId="urn:microsoft.com/office/officeart/2005/8/layout/equation1"/>
    <dgm:cxn modelId="{81900CB6-D86D-424A-96C0-DB4FE0BFDE2C}" type="presParOf" srcId="{22696057-B287-4EFB-96CD-3F248CB196C8}" destId="{A84245DF-C8CC-47D2-83AC-15EF153255E0}" srcOrd="8" destOrd="0" presId="urn:microsoft.com/office/officeart/2005/8/layout/equati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CC59976-64CC-4537-8D8E-B8FCC07D4A56}" type="doc">
      <dgm:prSet loTypeId="urn:microsoft.com/office/officeart/2005/8/layout/cycle8" loCatId="cycle" qsTypeId="urn:microsoft.com/office/officeart/2005/8/quickstyle/simple5" qsCatId="simple" csTypeId="urn:microsoft.com/office/officeart/2005/8/colors/colorful1#1" csCatId="colorful" phldr="1"/>
      <dgm:spPr/>
    </dgm:pt>
    <dgm:pt modelId="{67C479B8-79CB-4E3C-AF4B-51F99AF1F0F6}">
      <dgm:prSet phldrT="[Текст]" custT="1"/>
      <dgm:spPr/>
      <dgm:t>
        <a:bodyPr/>
        <a:lstStyle/>
        <a:p>
          <a:pPr algn="r"/>
          <a:endParaRPr lang="ru-RU" sz="1400" b="1" dirty="0" smtClean="0">
            <a:latin typeface="Times New Roman" panose="02020603050405020304" pitchFamily="18" charset="0"/>
            <a:cs typeface="Times New Roman" panose="02020603050405020304" pitchFamily="18" charset="0"/>
          </a:endParaRPr>
        </a:p>
        <a:p>
          <a:pPr algn="r"/>
          <a:r>
            <a:rPr lang="ru-RU" sz="1400" b="1" dirty="0" smtClean="0">
              <a:latin typeface="Times New Roman" panose="02020603050405020304" pitchFamily="18" charset="0"/>
              <a:cs typeface="Times New Roman" panose="02020603050405020304" pitchFamily="18" charset="0"/>
            </a:rPr>
            <a:t>Утверждение отчета об исполнении бюджета предыдущего года</a:t>
          </a:r>
          <a:endParaRPr lang="ru-RU" sz="1400" b="1" dirty="0">
            <a:latin typeface="Times New Roman" panose="02020603050405020304" pitchFamily="18" charset="0"/>
            <a:cs typeface="Times New Roman" panose="02020603050405020304" pitchFamily="18" charset="0"/>
          </a:endParaRPr>
        </a:p>
      </dgm:t>
    </dgm:pt>
    <dgm:pt modelId="{96F7D31E-F01D-4D75-ADAF-0C5EE9D7676C}" type="parTrans" cxnId="{16F9D93B-ACDB-49A4-AE4B-5143EA88A525}">
      <dgm:prSet/>
      <dgm:spPr/>
      <dgm:t>
        <a:bodyPr/>
        <a:lstStyle/>
        <a:p>
          <a:endParaRPr lang="ru-RU" b="1">
            <a:latin typeface="Times New Roman" panose="02020603050405020304" pitchFamily="18" charset="0"/>
            <a:cs typeface="Times New Roman" panose="02020603050405020304" pitchFamily="18" charset="0"/>
          </a:endParaRPr>
        </a:p>
      </dgm:t>
    </dgm:pt>
    <dgm:pt modelId="{FA7967A1-D43F-457B-A04F-2D6451A2B03F}" type="sibTrans" cxnId="{16F9D93B-ACDB-49A4-AE4B-5143EA88A525}">
      <dgm:prSet/>
      <dgm:spPr/>
      <dgm:t>
        <a:bodyPr/>
        <a:lstStyle/>
        <a:p>
          <a:endParaRPr lang="ru-RU" b="1">
            <a:latin typeface="Times New Roman" panose="02020603050405020304" pitchFamily="18" charset="0"/>
            <a:cs typeface="Times New Roman" panose="02020603050405020304" pitchFamily="18" charset="0"/>
          </a:endParaRPr>
        </a:p>
      </dgm:t>
    </dgm:pt>
    <dgm:pt modelId="{804975CC-6CF4-47D1-BD0A-940EBDCA7574}">
      <dgm:prSet phldrT="[Текст]" custT="1"/>
      <dgm:spPr>
        <a:solidFill>
          <a:schemeClr val="accent2">
            <a:lumMod val="75000"/>
          </a:schemeClr>
        </a:solidFill>
      </dgm:spPr>
      <dgm:t>
        <a:bodyPr/>
        <a:lstStyle/>
        <a:p>
          <a:pPr algn="ctr"/>
          <a:endParaRPr lang="ru-RU" sz="1400" b="1" dirty="0" smtClean="0">
            <a:latin typeface="Times New Roman" panose="02020603050405020304" pitchFamily="18" charset="0"/>
            <a:cs typeface="Times New Roman" panose="02020603050405020304" pitchFamily="18" charset="0"/>
          </a:endParaRPr>
        </a:p>
        <a:p>
          <a:pPr algn="l"/>
          <a:r>
            <a:rPr lang="ru-RU" sz="1400" b="1" dirty="0" smtClean="0">
              <a:latin typeface="Times New Roman" panose="02020603050405020304" pitchFamily="18" charset="0"/>
              <a:cs typeface="Times New Roman" panose="02020603050405020304" pitchFamily="18" charset="0"/>
            </a:rPr>
            <a:t>Составление проекта бюджета очередного года</a:t>
          </a:r>
          <a:endParaRPr lang="ru-RU" sz="1400" b="1" dirty="0">
            <a:latin typeface="Times New Roman" panose="02020603050405020304" pitchFamily="18" charset="0"/>
            <a:cs typeface="Times New Roman" panose="02020603050405020304" pitchFamily="18" charset="0"/>
          </a:endParaRPr>
        </a:p>
      </dgm:t>
    </dgm:pt>
    <dgm:pt modelId="{0527C35E-81F7-466F-8D06-63A4EF65A333}" type="parTrans" cxnId="{4237B6ED-DDEE-42B2-8E43-820FA46C28A0}">
      <dgm:prSet/>
      <dgm:spPr/>
      <dgm:t>
        <a:bodyPr/>
        <a:lstStyle/>
        <a:p>
          <a:endParaRPr lang="ru-RU" b="1">
            <a:latin typeface="Times New Roman" panose="02020603050405020304" pitchFamily="18" charset="0"/>
            <a:cs typeface="Times New Roman" panose="02020603050405020304" pitchFamily="18" charset="0"/>
          </a:endParaRPr>
        </a:p>
      </dgm:t>
    </dgm:pt>
    <dgm:pt modelId="{76296FD6-98EC-4A51-B0AE-603F8E7D623D}" type="sibTrans" cxnId="{4237B6ED-DDEE-42B2-8E43-820FA46C28A0}">
      <dgm:prSet/>
      <dgm:spPr/>
      <dgm:t>
        <a:bodyPr/>
        <a:lstStyle/>
        <a:p>
          <a:endParaRPr lang="ru-RU" b="1">
            <a:latin typeface="Times New Roman" panose="02020603050405020304" pitchFamily="18" charset="0"/>
            <a:cs typeface="Times New Roman" panose="02020603050405020304" pitchFamily="18" charset="0"/>
          </a:endParaRPr>
        </a:p>
      </dgm:t>
    </dgm:pt>
    <dgm:pt modelId="{DB9137E0-04C3-41DD-92EF-B909727F1245}">
      <dgm:prSet phldrT="[Текст]" custT="1"/>
      <dgm:spPr/>
      <dgm:t>
        <a:bodyPr/>
        <a:lstStyle/>
        <a:p>
          <a:pPr algn="r"/>
          <a:r>
            <a:rPr lang="ru-RU" sz="1400" b="1" dirty="0" smtClean="0">
              <a:latin typeface="Times New Roman" panose="02020603050405020304" pitchFamily="18" charset="0"/>
              <a:cs typeface="Times New Roman" panose="02020603050405020304" pitchFamily="18" charset="0"/>
            </a:rPr>
            <a:t>Рассмотрение проекта бюджета очередного года</a:t>
          </a:r>
          <a:endParaRPr lang="ru-RU" sz="1400" b="1" dirty="0">
            <a:latin typeface="Times New Roman" panose="02020603050405020304" pitchFamily="18" charset="0"/>
            <a:cs typeface="Times New Roman" panose="02020603050405020304" pitchFamily="18" charset="0"/>
          </a:endParaRPr>
        </a:p>
      </dgm:t>
    </dgm:pt>
    <dgm:pt modelId="{9DB6A80E-7349-44E0-A016-93394582D131}" type="sibTrans" cxnId="{41F2AC8D-068A-4633-93B3-1F7CF042C6E9}">
      <dgm:prSet/>
      <dgm:spPr/>
      <dgm:t>
        <a:bodyPr/>
        <a:lstStyle/>
        <a:p>
          <a:endParaRPr lang="ru-RU" b="1">
            <a:latin typeface="Times New Roman" panose="02020603050405020304" pitchFamily="18" charset="0"/>
            <a:cs typeface="Times New Roman" panose="02020603050405020304" pitchFamily="18" charset="0"/>
          </a:endParaRPr>
        </a:p>
      </dgm:t>
    </dgm:pt>
    <dgm:pt modelId="{1CC5151F-53A8-4196-97AA-63386F8B9A90}" type="parTrans" cxnId="{41F2AC8D-068A-4633-93B3-1F7CF042C6E9}">
      <dgm:prSet/>
      <dgm:spPr/>
      <dgm:t>
        <a:bodyPr/>
        <a:lstStyle/>
        <a:p>
          <a:endParaRPr lang="ru-RU" b="1">
            <a:latin typeface="Times New Roman" panose="02020603050405020304" pitchFamily="18" charset="0"/>
            <a:cs typeface="Times New Roman" panose="02020603050405020304" pitchFamily="18" charset="0"/>
          </a:endParaRPr>
        </a:p>
      </dgm:t>
    </dgm:pt>
    <dgm:pt modelId="{17F76E49-923E-46CA-8364-D26CACBCD025}">
      <dgm:prSet phldrT="[Текст]" custT="1"/>
      <dgm:spPr/>
      <dgm:t>
        <a:bodyPr/>
        <a:lstStyle/>
        <a:p>
          <a:pPr algn="l"/>
          <a:r>
            <a:rPr lang="ru-RU" sz="1400" b="1" dirty="0" smtClean="0">
              <a:latin typeface="Times New Roman" panose="02020603050405020304" pitchFamily="18" charset="0"/>
              <a:cs typeface="Times New Roman" panose="02020603050405020304" pitchFamily="18" charset="0"/>
            </a:rPr>
            <a:t>Утверждение бюджета очередного года</a:t>
          </a:r>
          <a:endParaRPr lang="ru-RU" sz="1400" b="1" dirty="0">
            <a:latin typeface="Times New Roman" panose="02020603050405020304" pitchFamily="18" charset="0"/>
            <a:cs typeface="Times New Roman" panose="02020603050405020304" pitchFamily="18" charset="0"/>
          </a:endParaRPr>
        </a:p>
      </dgm:t>
    </dgm:pt>
    <dgm:pt modelId="{61273E43-A622-43E7-9F9E-013BA2AC3E56}" type="parTrans" cxnId="{10AC6F65-CFA1-4664-96BA-31E34285EC17}">
      <dgm:prSet/>
      <dgm:spPr/>
      <dgm:t>
        <a:bodyPr/>
        <a:lstStyle/>
        <a:p>
          <a:endParaRPr lang="ru-RU" b="1">
            <a:latin typeface="Times New Roman" panose="02020603050405020304" pitchFamily="18" charset="0"/>
            <a:cs typeface="Times New Roman" panose="02020603050405020304" pitchFamily="18" charset="0"/>
          </a:endParaRPr>
        </a:p>
      </dgm:t>
    </dgm:pt>
    <dgm:pt modelId="{482E5A08-8EA2-4BBB-B2AF-0AFA8970CC88}" type="sibTrans" cxnId="{10AC6F65-CFA1-4664-96BA-31E34285EC17}">
      <dgm:prSet/>
      <dgm:spPr/>
      <dgm:t>
        <a:bodyPr/>
        <a:lstStyle/>
        <a:p>
          <a:endParaRPr lang="ru-RU" b="1">
            <a:latin typeface="Times New Roman" panose="02020603050405020304" pitchFamily="18" charset="0"/>
            <a:cs typeface="Times New Roman" panose="02020603050405020304" pitchFamily="18" charset="0"/>
          </a:endParaRPr>
        </a:p>
      </dgm:t>
    </dgm:pt>
    <dgm:pt modelId="{ECB64474-2C4E-4705-AAF6-8050BAE96CFE}">
      <dgm:prSet phldrT="[Текст]" custT="1"/>
      <dgm:spPr/>
      <dgm:t>
        <a:bodyPr/>
        <a:lstStyle/>
        <a:p>
          <a:pPr algn="r"/>
          <a:r>
            <a:rPr lang="ru-RU" sz="1400" b="1" dirty="0" smtClean="0">
              <a:latin typeface="Times New Roman" panose="02020603050405020304" pitchFamily="18" charset="0"/>
              <a:cs typeface="Times New Roman" panose="02020603050405020304" pitchFamily="18" charset="0"/>
            </a:rPr>
            <a:t>Исполнение бюджета в текущем году</a:t>
          </a:r>
          <a:endParaRPr lang="ru-RU" sz="1400" b="1" dirty="0">
            <a:latin typeface="Times New Roman" panose="02020603050405020304" pitchFamily="18" charset="0"/>
            <a:cs typeface="Times New Roman" panose="02020603050405020304" pitchFamily="18" charset="0"/>
          </a:endParaRPr>
        </a:p>
      </dgm:t>
    </dgm:pt>
    <dgm:pt modelId="{711F63B3-9B13-4AE5-AE28-0F5E81D88C2B}" type="parTrans" cxnId="{F2AF6333-9F20-4262-A99D-D03480DC94AB}">
      <dgm:prSet/>
      <dgm:spPr/>
      <dgm:t>
        <a:bodyPr/>
        <a:lstStyle/>
        <a:p>
          <a:endParaRPr lang="ru-RU" b="1">
            <a:latin typeface="Times New Roman" panose="02020603050405020304" pitchFamily="18" charset="0"/>
            <a:cs typeface="Times New Roman" panose="02020603050405020304" pitchFamily="18" charset="0"/>
          </a:endParaRPr>
        </a:p>
      </dgm:t>
    </dgm:pt>
    <dgm:pt modelId="{3BD1F4B0-7453-454F-A14A-FE56C84337AB}" type="sibTrans" cxnId="{F2AF6333-9F20-4262-A99D-D03480DC94AB}">
      <dgm:prSet/>
      <dgm:spPr/>
      <dgm:t>
        <a:bodyPr/>
        <a:lstStyle/>
        <a:p>
          <a:endParaRPr lang="ru-RU" b="1">
            <a:latin typeface="Times New Roman" panose="02020603050405020304" pitchFamily="18" charset="0"/>
            <a:cs typeface="Times New Roman" panose="02020603050405020304" pitchFamily="18" charset="0"/>
          </a:endParaRPr>
        </a:p>
      </dgm:t>
    </dgm:pt>
    <dgm:pt modelId="{05E172B5-4C68-4BC9-815B-9E2AE5DDFB57}">
      <dgm:prSet phldrT="[Текст]" custT="1"/>
      <dgm:spPr/>
      <dgm:t>
        <a:bodyPr/>
        <a:lstStyle/>
        <a:p>
          <a:pPr algn="l"/>
          <a:r>
            <a:rPr lang="ru-RU" sz="1400" b="1" dirty="0" smtClean="0">
              <a:latin typeface="Times New Roman" panose="02020603050405020304" pitchFamily="18" charset="0"/>
              <a:cs typeface="Times New Roman" panose="02020603050405020304" pitchFamily="18" charset="0"/>
            </a:rPr>
            <a:t>Формирование отчета об исполнении бюджета предыдущего года</a:t>
          </a:r>
          <a:endParaRPr lang="ru-RU" sz="1400" b="1" dirty="0">
            <a:latin typeface="Times New Roman" panose="02020603050405020304" pitchFamily="18" charset="0"/>
            <a:cs typeface="Times New Roman" panose="02020603050405020304" pitchFamily="18" charset="0"/>
          </a:endParaRPr>
        </a:p>
      </dgm:t>
    </dgm:pt>
    <dgm:pt modelId="{C605A835-60BA-4E4C-A1B7-45FA8A0F045F}" type="parTrans" cxnId="{A55E5BAA-BC43-4D95-9614-81BFB1C2196C}">
      <dgm:prSet/>
      <dgm:spPr/>
      <dgm:t>
        <a:bodyPr/>
        <a:lstStyle/>
        <a:p>
          <a:endParaRPr lang="ru-RU" b="1">
            <a:latin typeface="Times New Roman" panose="02020603050405020304" pitchFamily="18" charset="0"/>
            <a:cs typeface="Times New Roman" panose="02020603050405020304" pitchFamily="18" charset="0"/>
          </a:endParaRPr>
        </a:p>
      </dgm:t>
    </dgm:pt>
    <dgm:pt modelId="{93A48A5E-E443-4EE8-BA17-BB2D05E5DCBA}" type="sibTrans" cxnId="{A55E5BAA-BC43-4D95-9614-81BFB1C2196C}">
      <dgm:prSet/>
      <dgm:spPr/>
      <dgm:t>
        <a:bodyPr/>
        <a:lstStyle/>
        <a:p>
          <a:endParaRPr lang="ru-RU" b="1">
            <a:latin typeface="Times New Roman" panose="02020603050405020304" pitchFamily="18" charset="0"/>
            <a:cs typeface="Times New Roman" panose="02020603050405020304" pitchFamily="18" charset="0"/>
          </a:endParaRPr>
        </a:p>
      </dgm:t>
    </dgm:pt>
    <dgm:pt modelId="{5A83CEAF-857D-4241-8103-98853D011D82}" type="pres">
      <dgm:prSet presAssocID="{0CC59976-64CC-4537-8D8E-B8FCC07D4A56}" presName="compositeShape" presStyleCnt="0">
        <dgm:presLayoutVars>
          <dgm:chMax val="7"/>
          <dgm:dir/>
          <dgm:resizeHandles val="exact"/>
        </dgm:presLayoutVars>
      </dgm:prSet>
      <dgm:spPr/>
    </dgm:pt>
    <dgm:pt modelId="{4AF62A4F-6281-44A9-8CCB-EC1D32ECC29E}" type="pres">
      <dgm:prSet presAssocID="{0CC59976-64CC-4537-8D8E-B8FCC07D4A56}" presName="wedge1" presStyleLbl="node1" presStyleIdx="0" presStyleCnt="6"/>
      <dgm:spPr/>
      <dgm:t>
        <a:bodyPr/>
        <a:lstStyle/>
        <a:p>
          <a:endParaRPr lang="ru-RU"/>
        </a:p>
      </dgm:t>
    </dgm:pt>
    <dgm:pt modelId="{0D278E1A-672D-4E79-A420-13FD6E1C6454}" type="pres">
      <dgm:prSet presAssocID="{0CC59976-64CC-4537-8D8E-B8FCC07D4A56}" presName="dummy1a" presStyleCnt="0"/>
      <dgm:spPr/>
    </dgm:pt>
    <dgm:pt modelId="{C0797E7B-9B21-424A-8FF5-3B0874FDD097}" type="pres">
      <dgm:prSet presAssocID="{0CC59976-64CC-4537-8D8E-B8FCC07D4A56}" presName="dummy1b" presStyleCnt="0"/>
      <dgm:spPr/>
    </dgm:pt>
    <dgm:pt modelId="{740B71DB-D616-4EF1-98F2-8EAEDB8665E1}" type="pres">
      <dgm:prSet presAssocID="{0CC59976-64CC-4537-8D8E-B8FCC07D4A56}" presName="wedge1Tx" presStyleLbl="node1" presStyleIdx="0" presStyleCnt="6">
        <dgm:presLayoutVars>
          <dgm:chMax val="0"/>
          <dgm:chPref val="0"/>
          <dgm:bulletEnabled val="1"/>
        </dgm:presLayoutVars>
      </dgm:prSet>
      <dgm:spPr/>
      <dgm:t>
        <a:bodyPr/>
        <a:lstStyle/>
        <a:p>
          <a:endParaRPr lang="ru-RU"/>
        </a:p>
      </dgm:t>
    </dgm:pt>
    <dgm:pt modelId="{842E3C46-EC8A-4ABB-BCAE-D9BAAC0F901D}" type="pres">
      <dgm:prSet presAssocID="{0CC59976-64CC-4537-8D8E-B8FCC07D4A56}" presName="wedge2" presStyleLbl="node1" presStyleIdx="1" presStyleCnt="6"/>
      <dgm:spPr/>
      <dgm:t>
        <a:bodyPr/>
        <a:lstStyle/>
        <a:p>
          <a:endParaRPr lang="ru-RU"/>
        </a:p>
      </dgm:t>
    </dgm:pt>
    <dgm:pt modelId="{750BBB24-9553-4978-A5C7-E6BFB7ED49D0}" type="pres">
      <dgm:prSet presAssocID="{0CC59976-64CC-4537-8D8E-B8FCC07D4A56}" presName="dummy2a" presStyleCnt="0"/>
      <dgm:spPr/>
    </dgm:pt>
    <dgm:pt modelId="{E2647F9B-D437-4C8F-80E6-471F5C0183BF}" type="pres">
      <dgm:prSet presAssocID="{0CC59976-64CC-4537-8D8E-B8FCC07D4A56}" presName="dummy2b" presStyleCnt="0"/>
      <dgm:spPr/>
    </dgm:pt>
    <dgm:pt modelId="{13877B98-6675-42E9-945C-2FAC2CCA660C}" type="pres">
      <dgm:prSet presAssocID="{0CC59976-64CC-4537-8D8E-B8FCC07D4A56}" presName="wedge2Tx" presStyleLbl="node1" presStyleIdx="1" presStyleCnt="6">
        <dgm:presLayoutVars>
          <dgm:chMax val="0"/>
          <dgm:chPref val="0"/>
          <dgm:bulletEnabled val="1"/>
        </dgm:presLayoutVars>
      </dgm:prSet>
      <dgm:spPr/>
      <dgm:t>
        <a:bodyPr/>
        <a:lstStyle/>
        <a:p>
          <a:endParaRPr lang="ru-RU"/>
        </a:p>
      </dgm:t>
    </dgm:pt>
    <dgm:pt modelId="{EF4DAB56-0E4E-4262-BFE2-5F22B9C565D7}" type="pres">
      <dgm:prSet presAssocID="{0CC59976-64CC-4537-8D8E-B8FCC07D4A56}" presName="wedge3" presStyleLbl="node1" presStyleIdx="2" presStyleCnt="6"/>
      <dgm:spPr/>
      <dgm:t>
        <a:bodyPr/>
        <a:lstStyle/>
        <a:p>
          <a:endParaRPr lang="ru-RU"/>
        </a:p>
      </dgm:t>
    </dgm:pt>
    <dgm:pt modelId="{5A7D453C-E265-42CE-8911-E2E2A2D9A579}" type="pres">
      <dgm:prSet presAssocID="{0CC59976-64CC-4537-8D8E-B8FCC07D4A56}" presName="dummy3a" presStyleCnt="0"/>
      <dgm:spPr/>
    </dgm:pt>
    <dgm:pt modelId="{598D2280-9461-4EE1-AA2C-BC3C4C3C41F1}" type="pres">
      <dgm:prSet presAssocID="{0CC59976-64CC-4537-8D8E-B8FCC07D4A56}" presName="dummy3b" presStyleCnt="0"/>
      <dgm:spPr/>
    </dgm:pt>
    <dgm:pt modelId="{CF8795A2-0B39-49CF-9E5A-203CAA8C33C6}" type="pres">
      <dgm:prSet presAssocID="{0CC59976-64CC-4537-8D8E-B8FCC07D4A56}" presName="wedge3Tx" presStyleLbl="node1" presStyleIdx="2" presStyleCnt="6">
        <dgm:presLayoutVars>
          <dgm:chMax val="0"/>
          <dgm:chPref val="0"/>
          <dgm:bulletEnabled val="1"/>
        </dgm:presLayoutVars>
      </dgm:prSet>
      <dgm:spPr/>
      <dgm:t>
        <a:bodyPr/>
        <a:lstStyle/>
        <a:p>
          <a:endParaRPr lang="ru-RU"/>
        </a:p>
      </dgm:t>
    </dgm:pt>
    <dgm:pt modelId="{4EC7F541-63A3-4EAE-B73C-7B624E9A8B04}" type="pres">
      <dgm:prSet presAssocID="{0CC59976-64CC-4537-8D8E-B8FCC07D4A56}" presName="wedge4" presStyleLbl="node1" presStyleIdx="3" presStyleCnt="6"/>
      <dgm:spPr/>
      <dgm:t>
        <a:bodyPr/>
        <a:lstStyle/>
        <a:p>
          <a:endParaRPr lang="ru-RU"/>
        </a:p>
      </dgm:t>
    </dgm:pt>
    <dgm:pt modelId="{F96A818A-D8C9-41DD-9CB3-C7DE7AE8CF4F}" type="pres">
      <dgm:prSet presAssocID="{0CC59976-64CC-4537-8D8E-B8FCC07D4A56}" presName="dummy4a" presStyleCnt="0"/>
      <dgm:spPr/>
    </dgm:pt>
    <dgm:pt modelId="{BFD46E79-D8E1-4475-A9C1-61CAA34304EE}" type="pres">
      <dgm:prSet presAssocID="{0CC59976-64CC-4537-8D8E-B8FCC07D4A56}" presName="dummy4b" presStyleCnt="0"/>
      <dgm:spPr/>
    </dgm:pt>
    <dgm:pt modelId="{68657E94-A1A4-466A-A4AE-DF569D48D293}" type="pres">
      <dgm:prSet presAssocID="{0CC59976-64CC-4537-8D8E-B8FCC07D4A56}" presName="wedge4Tx" presStyleLbl="node1" presStyleIdx="3" presStyleCnt="6">
        <dgm:presLayoutVars>
          <dgm:chMax val="0"/>
          <dgm:chPref val="0"/>
          <dgm:bulletEnabled val="1"/>
        </dgm:presLayoutVars>
      </dgm:prSet>
      <dgm:spPr/>
      <dgm:t>
        <a:bodyPr/>
        <a:lstStyle/>
        <a:p>
          <a:endParaRPr lang="ru-RU"/>
        </a:p>
      </dgm:t>
    </dgm:pt>
    <dgm:pt modelId="{0476E67D-5740-41C1-B512-8D9664E886EA}" type="pres">
      <dgm:prSet presAssocID="{0CC59976-64CC-4537-8D8E-B8FCC07D4A56}" presName="wedge5" presStyleLbl="node1" presStyleIdx="4" presStyleCnt="6"/>
      <dgm:spPr/>
      <dgm:t>
        <a:bodyPr/>
        <a:lstStyle/>
        <a:p>
          <a:endParaRPr lang="ru-RU"/>
        </a:p>
      </dgm:t>
    </dgm:pt>
    <dgm:pt modelId="{703C93DC-6538-419A-BF89-E09F262006D9}" type="pres">
      <dgm:prSet presAssocID="{0CC59976-64CC-4537-8D8E-B8FCC07D4A56}" presName="dummy5a" presStyleCnt="0"/>
      <dgm:spPr/>
    </dgm:pt>
    <dgm:pt modelId="{8FBBB6A5-D1B6-4EC1-9D4E-3B2FA54A9325}" type="pres">
      <dgm:prSet presAssocID="{0CC59976-64CC-4537-8D8E-B8FCC07D4A56}" presName="dummy5b" presStyleCnt="0"/>
      <dgm:spPr/>
    </dgm:pt>
    <dgm:pt modelId="{2C360389-B675-45DE-A33A-F1C14C06ECE2}" type="pres">
      <dgm:prSet presAssocID="{0CC59976-64CC-4537-8D8E-B8FCC07D4A56}" presName="wedge5Tx" presStyleLbl="node1" presStyleIdx="4" presStyleCnt="6">
        <dgm:presLayoutVars>
          <dgm:chMax val="0"/>
          <dgm:chPref val="0"/>
          <dgm:bulletEnabled val="1"/>
        </dgm:presLayoutVars>
      </dgm:prSet>
      <dgm:spPr/>
      <dgm:t>
        <a:bodyPr/>
        <a:lstStyle/>
        <a:p>
          <a:endParaRPr lang="ru-RU"/>
        </a:p>
      </dgm:t>
    </dgm:pt>
    <dgm:pt modelId="{DA87E9FC-B2D7-4745-9F92-BBE64603542E}" type="pres">
      <dgm:prSet presAssocID="{0CC59976-64CC-4537-8D8E-B8FCC07D4A56}" presName="wedge6" presStyleLbl="node1" presStyleIdx="5" presStyleCnt="6"/>
      <dgm:spPr/>
      <dgm:t>
        <a:bodyPr/>
        <a:lstStyle/>
        <a:p>
          <a:endParaRPr lang="ru-RU"/>
        </a:p>
      </dgm:t>
    </dgm:pt>
    <dgm:pt modelId="{10953369-E3EE-45C5-BFC4-FB3304D1768D}" type="pres">
      <dgm:prSet presAssocID="{0CC59976-64CC-4537-8D8E-B8FCC07D4A56}" presName="dummy6a" presStyleCnt="0"/>
      <dgm:spPr/>
    </dgm:pt>
    <dgm:pt modelId="{FAA213C5-586F-4AC7-B1A6-31CDA7211B37}" type="pres">
      <dgm:prSet presAssocID="{0CC59976-64CC-4537-8D8E-B8FCC07D4A56}" presName="dummy6b" presStyleCnt="0"/>
      <dgm:spPr/>
    </dgm:pt>
    <dgm:pt modelId="{D71A6E66-33C1-424E-9406-2878A3DD5A71}" type="pres">
      <dgm:prSet presAssocID="{0CC59976-64CC-4537-8D8E-B8FCC07D4A56}" presName="wedge6Tx" presStyleLbl="node1" presStyleIdx="5" presStyleCnt="6">
        <dgm:presLayoutVars>
          <dgm:chMax val="0"/>
          <dgm:chPref val="0"/>
          <dgm:bulletEnabled val="1"/>
        </dgm:presLayoutVars>
      </dgm:prSet>
      <dgm:spPr/>
      <dgm:t>
        <a:bodyPr/>
        <a:lstStyle/>
        <a:p>
          <a:endParaRPr lang="ru-RU"/>
        </a:p>
      </dgm:t>
    </dgm:pt>
    <dgm:pt modelId="{645E1EC9-0933-4E6B-AECB-D952B70FC643}" type="pres">
      <dgm:prSet presAssocID="{76296FD6-98EC-4A51-B0AE-603F8E7D623D}" presName="arrowWedge1" presStyleLbl="fgSibTrans2D1" presStyleIdx="0" presStyleCnt="6"/>
      <dgm:spPr>
        <a:solidFill>
          <a:schemeClr val="accent2">
            <a:lumMod val="75000"/>
          </a:schemeClr>
        </a:solidFill>
      </dgm:spPr>
    </dgm:pt>
    <dgm:pt modelId="{A4DA3E07-BB5F-47AE-8641-79F859DB5CB5}" type="pres">
      <dgm:prSet presAssocID="{9DB6A80E-7349-44E0-A016-93394582D131}" presName="arrowWedge2" presStyleLbl="fgSibTrans2D1" presStyleIdx="1" presStyleCnt="6"/>
      <dgm:spPr/>
    </dgm:pt>
    <dgm:pt modelId="{213181CF-CFAC-4748-ABA5-035FEB22F4F7}" type="pres">
      <dgm:prSet presAssocID="{482E5A08-8EA2-4BBB-B2AF-0AFA8970CC88}" presName="arrowWedge3" presStyleLbl="fgSibTrans2D1" presStyleIdx="2" presStyleCnt="6"/>
      <dgm:spPr/>
    </dgm:pt>
    <dgm:pt modelId="{A92B7A11-A671-4B89-9347-B0ACB03A440B}" type="pres">
      <dgm:prSet presAssocID="{3BD1F4B0-7453-454F-A14A-FE56C84337AB}" presName="arrowWedge4" presStyleLbl="fgSibTrans2D1" presStyleIdx="3" presStyleCnt="6"/>
      <dgm:spPr/>
    </dgm:pt>
    <dgm:pt modelId="{7BA1513E-5EC7-4F59-860A-3B64659C2085}" type="pres">
      <dgm:prSet presAssocID="{93A48A5E-E443-4EE8-BA17-BB2D05E5DCBA}" presName="arrowWedge5" presStyleLbl="fgSibTrans2D1" presStyleIdx="4" presStyleCnt="6"/>
      <dgm:spPr/>
    </dgm:pt>
    <dgm:pt modelId="{0D69B72D-0C44-42CD-AEA0-3AD3918B2D39}" type="pres">
      <dgm:prSet presAssocID="{FA7967A1-D43F-457B-A04F-2D6451A2B03F}" presName="arrowWedge6" presStyleLbl="fgSibTrans2D1" presStyleIdx="5" presStyleCnt="6"/>
      <dgm:spPr/>
    </dgm:pt>
  </dgm:ptLst>
  <dgm:cxnLst>
    <dgm:cxn modelId="{EB3AA91D-3D7B-4374-B3F7-97C40F0CA0A7}" type="presOf" srcId="{DB9137E0-04C3-41DD-92EF-B909727F1245}" destId="{842E3C46-EC8A-4ABB-BCAE-D9BAAC0F901D}" srcOrd="0" destOrd="0" presId="urn:microsoft.com/office/officeart/2005/8/layout/cycle8"/>
    <dgm:cxn modelId="{A55E5BAA-BC43-4D95-9614-81BFB1C2196C}" srcId="{0CC59976-64CC-4537-8D8E-B8FCC07D4A56}" destId="{05E172B5-4C68-4BC9-815B-9E2AE5DDFB57}" srcOrd="4" destOrd="0" parTransId="{C605A835-60BA-4E4C-A1B7-45FA8A0F045F}" sibTransId="{93A48A5E-E443-4EE8-BA17-BB2D05E5DCBA}"/>
    <dgm:cxn modelId="{83C0B71A-83FB-40CA-ADA2-F57568F599D9}" type="presOf" srcId="{67C479B8-79CB-4E3C-AF4B-51F99AF1F0F6}" destId="{D71A6E66-33C1-424E-9406-2878A3DD5A71}" srcOrd="1" destOrd="0" presId="urn:microsoft.com/office/officeart/2005/8/layout/cycle8"/>
    <dgm:cxn modelId="{BFAB04C5-ABE3-4527-9606-9EA331365D0F}" type="presOf" srcId="{ECB64474-2C4E-4705-AAF6-8050BAE96CFE}" destId="{4EC7F541-63A3-4EAE-B73C-7B624E9A8B04}" srcOrd="0" destOrd="0" presId="urn:microsoft.com/office/officeart/2005/8/layout/cycle8"/>
    <dgm:cxn modelId="{41F2AC8D-068A-4633-93B3-1F7CF042C6E9}" srcId="{0CC59976-64CC-4537-8D8E-B8FCC07D4A56}" destId="{DB9137E0-04C3-41DD-92EF-B909727F1245}" srcOrd="1" destOrd="0" parTransId="{1CC5151F-53A8-4196-97AA-63386F8B9A90}" sibTransId="{9DB6A80E-7349-44E0-A016-93394582D131}"/>
    <dgm:cxn modelId="{96ED972A-8166-4654-A500-D4F0C7B1E3F1}" type="presOf" srcId="{17F76E49-923E-46CA-8364-D26CACBCD025}" destId="{CF8795A2-0B39-49CF-9E5A-203CAA8C33C6}" srcOrd="1" destOrd="0" presId="urn:microsoft.com/office/officeart/2005/8/layout/cycle8"/>
    <dgm:cxn modelId="{69C9B0C3-B875-49DA-8D88-AD05108DE5F0}" type="presOf" srcId="{05E172B5-4C68-4BC9-815B-9E2AE5DDFB57}" destId="{2C360389-B675-45DE-A33A-F1C14C06ECE2}" srcOrd="1" destOrd="0" presId="urn:microsoft.com/office/officeart/2005/8/layout/cycle8"/>
    <dgm:cxn modelId="{2838D954-7E13-433F-8530-C9C16978BB30}" type="presOf" srcId="{ECB64474-2C4E-4705-AAF6-8050BAE96CFE}" destId="{68657E94-A1A4-466A-A4AE-DF569D48D293}" srcOrd="1" destOrd="0" presId="urn:microsoft.com/office/officeart/2005/8/layout/cycle8"/>
    <dgm:cxn modelId="{B5252B14-6E94-499C-8743-CF815FD4832E}" type="presOf" srcId="{17F76E49-923E-46CA-8364-D26CACBCD025}" destId="{EF4DAB56-0E4E-4262-BFE2-5F22B9C565D7}" srcOrd="0" destOrd="0" presId="urn:microsoft.com/office/officeart/2005/8/layout/cycle8"/>
    <dgm:cxn modelId="{60130FF4-5BC6-40D2-9DC0-2E0FAFD52AE0}" type="presOf" srcId="{804975CC-6CF4-47D1-BD0A-940EBDCA7574}" destId="{4AF62A4F-6281-44A9-8CCB-EC1D32ECC29E}" srcOrd="0" destOrd="0" presId="urn:microsoft.com/office/officeart/2005/8/layout/cycle8"/>
    <dgm:cxn modelId="{16F9D93B-ACDB-49A4-AE4B-5143EA88A525}" srcId="{0CC59976-64CC-4537-8D8E-B8FCC07D4A56}" destId="{67C479B8-79CB-4E3C-AF4B-51F99AF1F0F6}" srcOrd="5" destOrd="0" parTransId="{96F7D31E-F01D-4D75-ADAF-0C5EE9D7676C}" sibTransId="{FA7967A1-D43F-457B-A04F-2D6451A2B03F}"/>
    <dgm:cxn modelId="{3909185B-3969-481C-AA5D-54888D04CA2D}" type="presOf" srcId="{804975CC-6CF4-47D1-BD0A-940EBDCA7574}" destId="{740B71DB-D616-4EF1-98F2-8EAEDB8665E1}" srcOrd="1" destOrd="0" presId="urn:microsoft.com/office/officeart/2005/8/layout/cycle8"/>
    <dgm:cxn modelId="{29A43981-884C-44A9-B33E-F04E02355011}" type="presOf" srcId="{67C479B8-79CB-4E3C-AF4B-51F99AF1F0F6}" destId="{DA87E9FC-B2D7-4745-9F92-BBE64603542E}" srcOrd="0" destOrd="0" presId="urn:microsoft.com/office/officeart/2005/8/layout/cycle8"/>
    <dgm:cxn modelId="{F2AF6333-9F20-4262-A99D-D03480DC94AB}" srcId="{0CC59976-64CC-4537-8D8E-B8FCC07D4A56}" destId="{ECB64474-2C4E-4705-AAF6-8050BAE96CFE}" srcOrd="3" destOrd="0" parTransId="{711F63B3-9B13-4AE5-AE28-0F5E81D88C2B}" sibTransId="{3BD1F4B0-7453-454F-A14A-FE56C84337AB}"/>
    <dgm:cxn modelId="{4237B6ED-DDEE-42B2-8E43-820FA46C28A0}" srcId="{0CC59976-64CC-4537-8D8E-B8FCC07D4A56}" destId="{804975CC-6CF4-47D1-BD0A-940EBDCA7574}" srcOrd="0" destOrd="0" parTransId="{0527C35E-81F7-466F-8D06-63A4EF65A333}" sibTransId="{76296FD6-98EC-4A51-B0AE-603F8E7D623D}"/>
    <dgm:cxn modelId="{4D951E67-1E92-4E86-B5C6-009D152A71BA}" type="presOf" srcId="{DB9137E0-04C3-41DD-92EF-B909727F1245}" destId="{13877B98-6675-42E9-945C-2FAC2CCA660C}" srcOrd="1" destOrd="0" presId="urn:microsoft.com/office/officeart/2005/8/layout/cycle8"/>
    <dgm:cxn modelId="{BBD3EB3C-B427-4F81-8525-C33F3F9EBFB9}" type="presOf" srcId="{05E172B5-4C68-4BC9-815B-9E2AE5DDFB57}" destId="{0476E67D-5740-41C1-B512-8D9664E886EA}" srcOrd="0" destOrd="0" presId="urn:microsoft.com/office/officeart/2005/8/layout/cycle8"/>
    <dgm:cxn modelId="{EF639702-1CE3-4E2E-A2D8-F12A5935547A}" type="presOf" srcId="{0CC59976-64CC-4537-8D8E-B8FCC07D4A56}" destId="{5A83CEAF-857D-4241-8103-98853D011D82}" srcOrd="0" destOrd="0" presId="urn:microsoft.com/office/officeart/2005/8/layout/cycle8"/>
    <dgm:cxn modelId="{10AC6F65-CFA1-4664-96BA-31E34285EC17}" srcId="{0CC59976-64CC-4537-8D8E-B8FCC07D4A56}" destId="{17F76E49-923E-46CA-8364-D26CACBCD025}" srcOrd="2" destOrd="0" parTransId="{61273E43-A622-43E7-9F9E-013BA2AC3E56}" sibTransId="{482E5A08-8EA2-4BBB-B2AF-0AFA8970CC88}"/>
    <dgm:cxn modelId="{A1DBA41F-53F5-4C3D-A34F-D4FB62C7FC08}" type="presParOf" srcId="{5A83CEAF-857D-4241-8103-98853D011D82}" destId="{4AF62A4F-6281-44A9-8CCB-EC1D32ECC29E}" srcOrd="0" destOrd="0" presId="urn:microsoft.com/office/officeart/2005/8/layout/cycle8"/>
    <dgm:cxn modelId="{92B6316D-0DE5-4551-BFE3-4819E5405611}" type="presParOf" srcId="{5A83CEAF-857D-4241-8103-98853D011D82}" destId="{0D278E1A-672D-4E79-A420-13FD6E1C6454}" srcOrd="1" destOrd="0" presId="urn:microsoft.com/office/officeart/2005/8/layout/cycle8"/>
    <dgm:cxn modelId="{34D4C8E0-B18E-4481-8032-6E48FDEAD7E1}" type="presParOf" srcId="{5A83CEAF-857D-4241-8103-98853D011D82}" destId="{C0797E7B-9B21-424A-8FF5-3B0874FDD097}" srcOrd="2" destOrd="0" presId="urn:microsoft.com/office/officeart/2005/8/layout/cycle8"/>
    <dgm:cxn modelId="{3FA7CD6A-380E-4045-AB58-2DD93ABA0851}" type="presParOf" srcId="{5A83CEAF-857D-4241-8103-98853D011D82}" destId="{740B71DB-D616-4EF1-98F2-8EAEDB8665E1}" srcOrd="3" destOrd="0" presId="urn:microsoft.com/office/officeart/2005/8/layout/cycle8"/>
    <dgm:cxn modelId="{049AFCE5-DD57-4E10-9B79-4E16E1932368}" type="presParOf" srcId="{5A83CEAF-857D-4241-8103-98853D011D82}" destId="{842E3C46-EC8A-4ABB-BCAE-D9BAAC0F901D}" srcOrd="4" destOrd="0" presId="urn:microsoft.com/office/officeart/2005/8/layout/cycle8"/>
    <dgm:cxn modelId="{BA3553BA-EE8F-430A-860A-684A56295C0F}" type="presParOf" srcId="{5A83CEAF-857D-4241-8103-98853D011D82}" destId="{750BBB24-9553-4978-A5C7-E6BFB7ED49D0}" srcOrd="5" destOrd="0" presId="urn:microsoft.com/office/officeart/2005/8/layout/cycle8"/>
    <dgm:cxn modelId="{10C609CC-7137-485B-A6F0-027396A47D79}" type="presParOf" srcId="{5A83CEAF-857D-4241-8103-98853D011D82}" destId="{E2647F9B-D437-4C8F-80E6-471F5C0183BF}" srcOrd="6" destOrd="0" presId="urn:microsoft.com/office/officeart/2005/8/layout/cycle8"/>
    <dgm:cxn modelId="{152C0A60-502C-4305-9D85-A7D9B9097804}" type="presParOf" srcId="{5A83CEAF-857D-4241-8103-98853D011D82}" destId="{13877B98-6675-42E9-945C-2FAC2CCA660C}" srcOrd="7" destOrd="0" presId="urn:microsoft.com/office/officeart/2005/8/layout/cycle8"/>
    <dgm:cxn modelId="{5680D80D-7452-435B-8DAC-105E3E9705F2}" type="presParOf" srcId="{5A83CEAF-857D-4241-8103-98853D011D82}" destId="{EF4DAB56-0E4E-4262-BFE2-5F22B9C565D7}" srcOrd="8" destOrd="0" presId="urn:microsoft.com/office/officeart/2005/8/layout/cycle8"/>
    <dgm:cxn modelId="{F88EC142-2894-45EC-B820-FC4759C2479F}" type="presParOf" srcId="{5A83CEAF-857D-4241-8103-98853D011D82}" destId="{5A7D453C-E265-42CE-8911-E2E2A2D9A579}" srcOrd="9" destOrd="0" presId="urn:microsoft.com/office/officeart/2005/8/layout/cycle8"/>
    <dgm:cxn modelId="{30A58B57-67CD-451F-998B-8454EEA0927E}" type="presParOf" srcId="{5A83CEAF-857D-4241-8103-98853D011D82}" destId="{598D2280-9461-4EE1-AA2C-BC3C4C3C41F1}" srcOrd="10" destOrd="0" presId="urn:microsoft.com/office/officeart/2005/8/layout/cycle8"/>
    <dgm:cxn modelId="{7F84AAF1-7FA1-4B74-85F7-6BAB691DC43F}" type="presParOf" srcId="{5A83CEAF-857D-4241-8103-98853D011D82}" destId="{CF8795A2-0B39-49CF-9E5A-203CAA8C33C6}" srcOrd="11" destOrd="0" presId="urn:microsoft.com/office/officeart/2005/8/layout/cycle8"/>
    <dgm:cxn modelId="{CD77995F-BEB4-4789-8695-3C26C537B473}" type="presParOf" srcId="{5A83CEAF-857D-4241-8103-98853D011D82}" destId="{4EC7F541-63A3-4EAE-B73C-7B624E9A8B04}" srcOrd="12" destOrd="0" presId="urn:microsoft.com/office/officeart/2005/8/layout/cycle8"/>
    <dgm:cxn modelId="{A16A6892-C17E-4C83-83B8-E448E9866430}" type="presParOf" srcId="{5A83CEAF-857D-4241-8103-98853D011D82}" destId="{F96A818A-D8C9-41DD-9CB3-C7DE7AE8CF4F}" srcOrd="13" destOrd="0" presId="urn:microsoft.com/office/officeart/2005/8/layout/cycle8"/>
    <dgm:cxn modelId="{AD7E9E1C-F36F-481D-B145-AAEC7B95CEB4}" type="presParOf" srcId="{5A83CEAF-857D-4241-8103-98853D011D82}" destId="{BFD46E79-D8E1-4475-A9C1-61CAA34304EE}" srcOrd="14" destOrd="0" presId="urn:microsoft.com/office/officeart/2005/8/layout/cycle8"/>
    <dgm:cxn modelId="{CCCD38BC-A6BB-4C56-AF21-7F81BD14D265}" type="presParOf" srcId="{5A83CEAF-857D-4241-8103-98853D011D82}" destId="{68657E94-A1A4-466A-A4AE-DF569D48D293}" srcOrd="15" destOrd="0" presId="urn:microsoft.com/office/officeart/2005/8/layout/cycle8"/>
    <dgm:cxn modelId="{B6CE9AF7-E03F-49CE-BD17-48AA2B71AE4B}" type="presParOf" srcId="{5A83CEAF-857D-4241-8103-98853D011D82}" destId="{0476E67D-5740-41C1-B512-8D9664E886EA}" srcOrd="16" destOrd="0" presId="urn:microsoft.com/office/officeart/2005/8/layout/cycle8"/>
    <dgm:cxn modelId="{279E9EF8-D243-4971-B971-3DA826871FF6}" type="presParOf" srcId="{5A83CEAF-857D-4241-8103-98853D011D82}" destId="{703C93DC-6538-419A-BF89-E09F262006D9}" srcOrd="17" destOrd="0" presId="urn:microsoft.com/office/officeart/2005/8/layout/cycle8"/>
    <dgm:cxn modelId="{6E6177CF-F496-48C1-A147-61E4E1B038E4}" type="presParOf" srcId="{5A83CEAF-857D-4241-8103-98853D011D82}" destId="{8FBBB6A5-D1B6-4EC1-9D4E-3B2FA54A9325}" srcOrd="18" destOrd="0" presId="urn:microsoft.com/office/officeart/2005/8/layout/cycle8"/>
    <dgm:cxn modelId="{A0CB4A85-0515-449C-9B3B-723DE0085A16}" type="presParOf" srcId="{5A83CEAF-857D-4241-8103-98853D011D82}" destId="{2C360389-B675-45DE-A33A-F1C14C06ECE2}" srcOrd="19" destOrd="0" presId="urn:microsoft.com/office/officeart/2005/8/layout/cycle8"/>
    <dgm:cxn modelId="{AF5E31F2-3B19-460F-A1E3-E716328A614F}" type="presParOf" srcId="{5A83CEAF-857D-4241-8103-98853D011D82}" destId="{DA87E9FC-B2D7-4745-9F92-BBE64603542E}" srcOrd="20" destOrd="0" presId="urn:microsoft.com/office/officeart/2005/8/layout/cycle8"/>
    <dgm:cxn modelId="{4AE98E9B-11C3-431A-94D5-EB08F49341C1}" type="presParOf" srcId="{5A83CEAF-857D-4241-8103-98853D011D82}" destId="{10953369-E3EE-45C5-BFC4-FB3304D1768D}" srcOrd="21" destOrd="0" presId="urn:microsoft.com/office/officeart/2005/8/layout/cycle8"/>
    <dgm:cxn modelId="{1B55A58E-9398-4D02-8443-B4CE9098FD1D}" type="presParOf" srcId="{5A83CEAF-857D-4241-8103-98853D011D82}" destId="{FAA213C5-586F-4AC7-B1A6-31CDA7211B37}" srcOrd="22" destOrd="0" presId="urn:microsoft.com/office/officeart/2005/8/layout/cycle8"/>
    <dgm:cxn modelId="{811025A9-D12C-43CE-8296-375892C7721B}" type="presParOf" srcId="{5A83CEAF-857D-4241-8103-98853D011D82}" destId="{D71A6E66-33C1-424E-9406-2878A3DD5A71}" srcOrd="23" destOrd="0" presId="urn:microsoft.com/office/officeart/2005/8/layout/cycle8"/>
    <dgm:cxn modelId="{D8A5C464-2457-4A98-8EC9-E3F9496E65B9}" type="presParOf" srcId="{5A83CEAF-857D-4241-8103-98853D011D82}" destId="{645E1EC9-0933-4E6B-AECB-D952B70FC643}" srcOrd="24" destOrd="0" presId="urn:microsoft.com/office/officeart/2005/8/layout/cycle8"/>
    <dgm:cxn modelId="{F57F9BE2-98AE-4E7A-8A80-41FFBE821901}" type="presParOf" srcId="{5A83CEAF-857D-4241-8103-98853D011D82}" destId="{A4DA3E07-BB5F-47AE-8641-79F859DB5CB5}" srcOrd="25" destOrd="0" presId="urn:microsoft.com/office/officeart/2005/8/layout/cycle8"/>
    <dgm:cxn modelId="{6B7C1D5C-21E4-4E18-BD99-C0E4FF2F1110}" type="presParOf" srcId="{5A83CEAF-857D-4241-8103-98853D011D82}" destId="{213181CF-CFAC-4748-ABA5-035FEB22F4F7}" srcOrd="26" destOrd="0" presId="urn:microsoft.com/office/officeart/2005/8/layout/cycle8"/>
    <dgm:cxn modelId="{5ECDA30B-0D4F-4D72-BDE8-F4ED9E1D0A2A}" type="presParOf" srcId="{5A83CEAF-857D-4241-8103-98853D011D82}" destId="{A92B7A11-A671-4B89-9347-B0ACB03A440B}" srcOrd="27" destOrd="0" presId="urn:microsoft.com/office/officeart/2005/8/layout/cycle8"/>
    <dgm:cxn modelId="{1256DBD4-C274-4A07-8B14-81CA67BFC5D6}" type="presParOf" srcId="{5A83CEAF-857D-4241-8103-98853D011D82}" destId="{7BA1513E-5EC7-4F59-860A-3B64659C2085}" srcOrd="28" destOrd="0" presId="urn:microsoft.com/office/officeart/2005/8/layout/cycle8"/>
    <dgm:cxn modelId="{2575776D-3AD4-4577-A6A3-BC57123EC397}" type="presParOf" srcId="{5A83CEAF-857D-4241-8103-98853D011D82}" destId="{0D69B72D-0C44-42CD-AEA0-3AD3918B2D39}" srcOrd="29" destOrd="0" presId="urn:microsoft.com/office/officeart/2005/8/layout/cycle8"/>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AAB7ED8-92BF-472C-87B1-C6386D66FBEB}" type="doc">
      <dgm:prSet loTypeId="urn:microsoft.com/office/officeart/2005/8/layout/cycle6" loCatId="cycle" qsTypeId="urn:microsoft.com/office/officeart/2005/8/quickstyle/3d1" qsCatId="3D" csTypeId="urn:microsoft.com/office/officeart/2005/8/colors/accent5_3" csCatId="accent5" phldr="1"/>
      <dgm:spPr/>
      <dgm:t>
        <a:bodyPr/>
        <a:lstStyle/>
        <a:p>
          <a:endParaRPr lang="ru-RU"/>
        </a:p>
      </dgm:t>
    </dgm:pt>
    <dgm:pt modelId="{A51210AF-817E-4E3E-B0D1-38C0AF0BD115}">
      <dgm:prSet phldrT="[Текст]" custT="1">
        <dgm:style>
          <a:lnRef idx="1">
            <a:schemeClr val="accent2"/>
          </a:lnRef>
          <a:fillRef idx="2">
            <a:schemeClr val="accent2"/>
          </a:fillRef>
          <a:effectRef idx="1">
            <a:schemeClr val="accent2"/>
          </a:effectRef>
          <a:fontRef idx="minor">
            <a:schemeClr val="dk1"/>
          </a:fontRef>
        </dgm:style>
      </dgm:prSet>
      <dgm:spPr/>
      <dgm:t>
        <a:bodyPr/>
        <a:lstStyle/>
        <a:p>
          <a:r>
            <a:rPr lang="ru-RU" sz="1700" b="1" dirty="0" smtClean="0">
              <a:latin typeface="Times New Roman" panose="02020603050405020304" pitchFamily="18" charset="0"/>
              <a:cs typeface="Times New Roman" panose="02020603050405020304" pitchFamily="18" charset="0"/>
            </a:rPr>
            <a:t>Основных направлениях налоговой политики Чувашской Республики</a:t>
          </a:r>
          <a:endParaRPr lang="ru-RU" sz="1700" b="1" dirty="0">
            <a:latin typeface="Times New Roman" panose="02020603050405020304" pitchFamily="18" charset="0"/>
            <a:cs typeface="Times New Roman" panose="02020603050405020304" pitchFamily="18" charset="0"/>
          </a:endParaRPr>
        </a:p>
      </dgm:t>
    </dgm:pt>
    <dgm:pt modelId="{BF6075DF-E010-40EC-B4DC-946E87931D70}" type="parTrans" cxnId="{2A9D9DEE-F90B-47B2-B734-FC5044C56616}">
      <dgm:prSet/>
      <dgm:spPr/>
      <dgm:t>
        <a:bodyPr/>
        <a:lstStyle/>
        <a:p>
          <a:endParaRPr lang="ru-RU"/>
        </a:p>
      </dgm:t>
    </dgm:pt>
    <dgm:pt modelId="{C8234B4D-104B-4FD1-9C1F-A414143258AA}" type="sibTrans" cxnId="{2A9D9DEE-F90B-47B2-B734-FC5044C56616}">
      <dgm:prSet>
        <dgm:style>
          <a:lnRef idx="3">
            <a:schemeClr val="accent4"/>
          </a:lnRef>
          <a:fillRef idx="0">
            <a:schemeClr val="accent4"/>
          </a:fillRef>
          <a:effectRef idx="2">
            <a:schemeClr val="accent4"/>
          </a:effectRef>
          <a:fontRef idx="minor">
            <a:schemeClr val="tx1"/>
          </a:fontRef>
        </dgm:style>
      </dgm:prSet>
      <dgm:spPr>
        <a:ln w="76200"/>
      </dgm:spPr>
      <dgm:t>
        <a:bodyPr/>
        <a:lstStyle/>
        <a:p>
          <a:endParaRPr lang="ru-RU"/>
        </a:p>
      </dgm:t>
    </dgm:pt>
    <dgm:pt modelId="{A5495B50-43AD-4A49-9076-987885A89997}">
      <dgm:prSet phldrT="[Текст]" custT="1">
        <dgm:style>
          <a:lnRef idx="1">
            <a:schemeClr val="accent2"/>
          </a:lnRef>
          <a:fillRef idx="2">
            <a:schemeClr val="accent2"/>
          </a:fillRef>
          <a:effectRef idx="1">
            <a:schemeClr val="accent2"/>
          </a:effectRef>
          <a:fontRef idx="minor">
            <a:schemeClr val="dk1"/>
          </a:fontRef>
        </dgm:style>
      </dgm:prSet>
      <dgm:spPr/>
      <dgm:t>
        <a:bodyPr/>
        <a:lstStyle/>
        <a:p>
          <a:r>
            <a:rPr lang="ru-RU" sz="1700" b="1" dirty="0" smtClean="0">
              <a:latin typeface="Times New Roman" panose="02020603050405020304" pitchFamily="18" charset="0"/>
              <a:cs typeface="Times New Roman" panose="02020603050405020304" pitchFamily="18" charset="0"/>
            </a:rPr>
            <a:t>Основных направлениях бюджетной политики Чувашской Республики</a:t>
          </a:r>
          <a:endParaRPr lang="ru-RU" sz="1700" b="1" dirty="0">
            <a:latin typeface="Times New Roman" panose="02020603050405020304" pitchFamily="18" charset="0"/>
            <a:cs typeface="Times New Roman" panose="02020603050405020304" pitchFamily="18" charset="0"/>
          </a:endParaRPr>
        </a:p>
      </dgm:t>
    </dgm:pt>
    <dgm:pt modelId="{266B1D32-B0BB-46B8-9166-582BE3B8B6C5}" type="parTrans" cxnId="{393E5E0C-FDAF-45D4-98EB-484C1151E6FB}">
      <dgm:prSet/>
      <dgm:spPr/>
      <dgm:t>
        <a:bodyPr/>
        <a:lstStyle/>
        <a:p>
          <a:endParaRPr lang="ru-RU"/>
        </a:p>
      </dgm:t>
    </dgm:pt>
    <dgm:pt modelId="{04BE0404-A1B3-4DF6-8F9E-5898A0BB0D34}" type="sibTrans" cxnId="{393E5E0C-FDAF-45D4-98EB-484C1151E6FB}">
      <dgm:prSet>
        <dgm:style>
          <a:lnRef idx="3">
            <a:schemeClr val="accent4"/>
          </a:lnRef>
          <a:fillRef idx="0">
            <a:schemeClr val="accent4"/>
          </a:fillRef>
          <a:effectRef idx="2">
            <a:schemeClr val="accent4"/>
          </a:effectRef>
          <a:fontRef idx="minor">
            <a:schemeClr val="tx1"/>
          </a:fontRef>
        </dgm:style>
      </dgm:prSet>
      <dgm:spPr>
        <a:ln w="76200"/>
      </dgm:spPr>
      <dgm:t>
        <a:bodyPr/>
        <a:lstStyle/>
        <a:p>
          <a:endParaRPr lang="ru-RU"/>
        </a:p>
      </dgm:t>
    </dgm:pt>
    <dgm:pt modelId="{4D5D21B2-DAFF-4489-83F7-D7EBC1E1D448}">
      <dgm:prSet phldrT="[Текст]" custT="1">
        <dgm:style>
          <a:lnRef idx="1">
            <a:schemeClr val="accent2"/>
          </a:lnRef>
          <a:fillRef idx="2">
            <a:schemeClr val="accent2"/>
          </a:fillRef>
          <a:effectRef idx="1">
            <a:schemeClr val="accent2"/>
          </a:effectRef>
          <a:fontRef idx="minor">
            <a:schemeClr val="dk1"/>
          </a:fontRef>
        </dgm:style>
      </dgm:prSet>
      <dgm:spPr/>
      <dgm:t>
        <a:bodyPr/>
        <a:lstStyle/>
        <a:p>
          <a:r>
            <a:rPr lang="ru-RU" sz="1700" b="1" dirty="0" smtClean="0">
              <a:latin typeface="Times New Roman" panose="02020603050405020304" pitchFamily="18" charset="0"/>
              <a:cs typeface="Times New Roman" panose="02020603050405020304" pitchFamily="18" charset="0"/>
            </a:rPr>
            <a:t>Государственных программах Чувашской Республики</a:t>
          </a:r>
          <a:endParaRPr lang="ru-RU" sz="1700" b="1" dirty="0">
            <a:latin typeface="Times New Roman" panose="02020603050405020304" pitchFamily="18" charset="0"/>
            <a:cs typeface="Times New Roman" panose="02020603050405020304" pitchFamily="18" charset="0"/>
          </a:endParaRPr>
        </a:p>
      </dgm:t>
    </dgm:pt>
    <dgm:pt modelId="{52A72DC8-DC49-4CF4-BFCF-A66AA88A9C97}" type="parTrans" cxnId="{70F493C5-3EBF-4F49-8BEE-240781A115EE}">
      <dgm:prSet/>
      <dgm:spPr/>
      <dgm:t>
        <a:bodyPr/>
        <a:lstStyle/>
        <a:p>
          <a:endParaRPr lang="ru-RU"/>
        </a:p>
      </dgm:t>
    </dgm:pt>
    <dgm:pt modelId="{A31C26CC-7098-4C2A-9AC2-1040AD3A8036}" type="sibTrans" cxnId="{70F493C5-3EBF-4F49-8BEE-240781A115EE}">
      <dgm:prSet>
        <dgm:style>
          <a:lnRef idx="3">
            <a:schemeClr val="accent4"/>
          </a:lnRef>
          <a:fillRef idx="0">
            <a:schemeClr val="accent4"/>
          </a:fillRef>
          <a:effectRef idx="2">
            <a:schemeClr val="accent4"/>
          </a:effectRef>
          <a:fontRef idx="minor">
            <a:schemeClr val="tx1"/>
          </a:fontRef>
        </dgm:style>
      </dgm:prSet>
      <dgm:spPr>
        <a:ln w="76200"/>
      </dgm:spPr>
      <dgm:t>
        <a:bodyPr/>
        <a:lstStyle/>
        <a:p>
          <a:endParaRPr lang="ru-RU"/>
        </a:p>
      </dgm:t>
    </dgm:pt>
    <dgm:pt modelId="{ACECFA3F-271D-4071-ACC5-D5EA66374059}">
      <dgm:prSet phldrT="[Текст]">
        <dgm:style>
          <a:lnRef idx="1">
            <a:schemeClr val="accent2"/>
          </a:lnRef>
          <a:fillRef idx="2">
            <a:schemeClr val="accent2"/>
          </a:fillRef>
          <a:effectRef idx="1">
            <a:schemeClr val="accent2"/>
          </a:effectRef>
          <a:fontRef idx="minor">
            <a:schemeClr val="dk1"/>
          </a:fontRef>
        </dgm:style>
      </dgm:prSet>
      <dgm:spPr/>
      <dgm:t>
        <a:bodyPr/>
        <a:lstStyle/>
        <a:p>
          <a:r>
            <a:rPr lang="ru-RU" b="1" dirty="0" smtClean="0">
              <a:latin typeface="Times New Roman" panose="02020603050405020304" pitchFamily="18" charset="0"/>
              <a:cs typeface="Times New Roman" panose="02020603050405020304" pitchFamily="18" charset="0"/>
            </a:rPr>
            <a:t>Прогнозе социально-экономического развития Чувашской Республики</a:t>
          </a:r>
          <a:endParaRPr lang="ru-RU" b="1" dirty="0">
            <a:latin typeface="Times New Roman" panose="02020603050405020304" pitchFamily="18" charset="0"/>
            <a:cs typeface="Times New Roman" panose="02020603050405020304" pitchFamily="18" charset="0"/>
          </a:endParaRPr>
        </a:p>
      </dgm:t>
    </dgm:pt>
    <dgm:pt modelId="{492DC491-C08E-4A09-BCB7-E9F316D39C79}" type="parTrans" cxnId="{573B9DE4-DB43-4A5C-A3C5-7C42F15550F1}">
      <dgm:prSet/>
      <dgm:spPr/>
      <dgm:t>
        <a:bodyPr/>
        <a:lstStyle/>
        <a:p>
          <a:endParaRPr lang="ru-RU"/>
        </a:p>
      </dgm:t>
    </dgm:pt>
    <dgm:pt modelId="{306D97E9-8708-417E-90DB-E143EE19C8F5}" type="sibTrans" cxnId="{573B9DE4-DB43-4A5C-A3C5-7C42F15550F1}">
      <dgm:prSet>
        <dgm:style>
          <a:lnRef idx="3">
            <a:schemeClr val="accent4"/>
          </a:lnRef>
          <a:fillRef idx="0">
            <a:schemeClr val="accent4"/>
          </a:fillRef>
          <a:effectRef idx="2">
            <a:schemeClr val="accent4"/>
          </a:effectRef>
          <a:fontRef idx="minor">
            <a:schemeClr val="tx1"/>
          </a:fontRef>
        </dgm:style>
      </dgm:prSet>
      <dgm:spPr>
        <a:ln w="76200"/>
      </dgm:spPr>
      <dgm:t>
        <a:bodyPr/>
        <a:lstStyle/>
        <a:p>
          <a:endParaRPr lang="ru-RU"/>
        </a:p>
      </dgm:t>
    </dgm:pt>
    <dgm:pt modelId="{50F8A006-03B7-453E-8B11-52199EE89448}" type="pres">
      <dgm:prSet presAssocID="{1AAB7ED8-92BF-472C-87B1-C6386D66FBEB}" presName="cycle" presStyleCnt="0">
        <dgm:presLayoutVars>
          <dgm:dir/>
          <dgm:resizeHandles val="exact"/>
        </dgm:presLayoutVars>
      </dgm:prSet>
      <dgm:spPr/>
      <dgm:t>
        <a:bodyPr/>
        <a:lstStyle/>
        <a:p>
          <a:endParaRPr lang="ru-RU"/>
        </a:p>
      </dgm:t>
    </dgm:pt>
    <dgm:pt modelId="{28C25282-24D3-4CFD-AC59-CD63786195EA}" type="pres">
      <dgm:prSet presAssocID="{A51210AF-817E-4E3E-B0D1-38C0AF0BD115}" presName="node" presStyleLbl="node1" presStyleIdx="0" presStyleCnt="4" custScaleX="138989" custScaleY="147971">
        <dgm:presLayoutVars>
          <dgm:bulletEnabled val="1"/>
        </dgm:presLayoutVars>
      </dgm:prSet>
      <dgm:spPr/>
      <dgm:t>
        <a:bodyPr/>
        <a:lstStyle/>
        <a:p>
          <a:endParaRPr lang="ru-RU"/>
        </a:p>
      </dgm:t>
    </dgm:pt>
    <dgm:pt modelId="{A647B94C-0F5B-451D-9428-43279F7D65DD}" type="pres">
      <dgm:prSet presAssocID="{A51210AF-817E-4E3E-B0D1-38C0AF0BD115}" presName="spNode" presStyleCnt="0"/>
      <dgm:spPr/>
    </dgm:pt>
    <dgm:pt modelId="{B1BA7DD6-4629-4464-AA76-4AC12B29F7ED}" type="pres">
      <dgm:prSet presAssocID="{C8234B4D-104B-4FD1-9C1F-A414143258AA}" presName="sibTrans" presStyleLbl="sibTrans1D1" presStyleIdx="0" presStyleCnt="4"/>
      <dgm:spPr/>
      <dgm:t>
        <a:bodyPr/>
        <a:lstStyle/>
        <a:p>
          <a:endParaRPr lang="ru-RU"/>
        </a:p>
      </dgm:t>
    </dgm:pt>
    <dgm:pt modelId="{09EE511D-0EF6-43EC-B406-0F1618FAB471}" type="pres">
      <dgm:prSet presAssocID="{A5495B50-43AD-4A49-9076-987885A89997}" presName="node" presStyleLbl="node1" presStyleIdx="1" presStyleCnt="4" custScaleX="142593" custScaleY="162611" custRadScaleRad="115663" custRadScaleInc="-2194">
        <dgm:presLayoutVars>
          <dgm:bulletEnabled val="1"/>
        </dgm:presLayoutVars>
      </dgm:prSet>
      <dgm:spPr/>
      <dgm:t>
        <a:bodyPr/>
        <a:lstStyle/>
        <a:p>
          <a:endParaRPr lang="ru-RU"/>
        </a:p>
      </dgm:t>
    </dgm:pt>
    <dgm:pt modelId="{D6C46AB8-91FF-4DB2-AA00-CB287071D8BD}" type="pres">
      <dgm:prSet presAssocID="{A5495B50-43AD-4A49-9076-987885A89997}" presName="spNode" presStyleCnt="0"/>
      <dgm:spPr/>
    </dgm:pt>
    <dgm:pt modelId="{CEBC4C3C-A437-4420-A2E2-C12E33E8450C}" type="pres">
      <dgm:prSet presAssocID="{04BE0404-A1B3-4DF6-8F9E-5898A0BB0D34}" presName="sibTrans" presStyleLbl="sibTrans1D1" presStyleIdx="1" presStyleCnt="4"/>
      <dgm:spPr/>
      <dgm:t>
        <a:bodyPr/>
        <a:lstStyle/>
        <a:p>
          <a:endParaRPr lang="ru-RU"/>
        </a:p>
      </dgm:t>
    </dgm:pt>
    <dgm:pt modelId="{B5C2805B-3ECC-4AA3-B306-E04B8D93175A}" type="pres">
      <dgm:prSet presAssocID="{4D5D21B2-DAFF-4489-83F7-D7EBC1E1D448}" presName="node" presStyleLbl="node1" presStyleIdx="2" presStyleCnt="4" custScaleX="142593" custScaleY="123822">
        <dgm:presLayoutVars>
          <dgm:bulletEnabled val="1"/>
        </dgm:presLayoutVars>
      </dgm:prSet>
      <dgm:spPr/>
      <dgm:t>
        <a:bodyPr/>
        <a:lstStyle/>
        <a:p>
          <a:endParaRPr lang="ru-RU"/>
        </a:p>
      </dgm:t>
    </dgm:pt>
    <dgm:pt modelId="{3743ACCF-7837-4FB8-8080-B65670FB2E40}" type="pres">
      <dgm:prSet presAssocID="{4D5D21B2-DAFF-4489-83F7-D7EBC1E1D448}" presName="spNode" presStyleCnt="0"/>
      <dgm:spPr/>
    </dgm:pt>
    <dgm:pt modelId="{609DDD8F-8077-4ED9-B479-F4058D5BF79E}" type="pres">
      <dgm:prSet presAssocID="{A31C26CC-7098-4C2A-9AC2-1040AD3A8036}" presName="sibTrans" presStyleLbl="sibTrans1D1" presStyleIdx="2" presStyleCnt="4"/>
      <dgm:spPr/>
      <dgm:t>
        <a:bodyPr/>
        <a:lstStyle/>
        <a:p>
          <a:endParaRPr lang="ru-RU"/>
        </a:p>
      </dgm:t>
    </dgm:pt>
    <dgm:pt modelId="{FDB32F28-2B23-4FC5-B84F-1478F183AB08}" type="pres">
      <dgm:prSet presAssocID="{ACECFA3F-271D-4071-ACC5-D5EA66374059}" presName="node" presStyleLbl="node1" presStyleIdx="3" presStyleCnt="4" custScaleX="142593" custScaleY="162611" custRadScaleRad="111386" custRadScaleInc="2279">
        <dgm:presLayoutVars>
          <dgm:bulletEnabled val="1"/>
        </dgm:presLayoutVars>
      </dgm:prSet>
      <dgm:spPr/>
      <dgm:t>
        <a:bodyPr/>
        <a:lstStyle/>
        <a:p>
          <a:endParaRPr lang="ru-RU"/>
        </a:p>
      </dgm:t>
    </dgm:pt>
    <dgm:pt modelId="{33A00F86-7713-40B8-8DA0-458E6F8C677E}" type="pres">
      <dgm:prSet presAssocID="{ACECFA3F-271D-4071-ACC5-D5EA66374059}" presName="spNode" presStyleCnt="0"/>
      <dgm:spPr/>
    </dgm:pt>
    <dgm:pt modelId="{AE08C94F-0CD5-478E-94D3-913DA7B7B592}" type="pres">
      <dgm:prSet presAssocID="{306D97E9-8708-417E-90DB-E143EE19C8F5}" presName="sibTrans" presStyleLbl="sibTrans1D1" presStyleIdx="3" presStyleCnt="4"/>
      <dgm:spPr/>
      <dgm:t>
        <a:bodyPr/>
        <a:lstStyle/>
        <a:p>
          <a:endParaRPr lang="ru-RU"/>
        </a:p>
      </dgm:t>
    </dgm:pt>
  </dgm:ptLst>
  <dgm:cxnLst>
    <dgm:cxn modelId="{2A9D9DEE-F90B-47B2-B734-FC5044C56616}" srcId="{1AAB7ED8-92BF-472C-87B1-C6386D66FBEB}" destId="{A51210AF-817E-4E3E-B0D1-38C0AF0BD115}" srcOrd="0" destOrd="0" parTransId="{BF6075DF-E010-40EC-B4DC-946E87931D70}" sibTransId="{C8234B4D-104B-4FD1-9C1F-A414143258AA}"/>
    <dgm:cxn modelId="{393E5E0C-FDAF-45D4-98EB-484C1151E6FB}" srcId="{1AAB7ED8-92BF-472C-87B1-C6386D66FBEB}" destId="{A5495B50-43AD-4A49-9076-987885A89997}" srcOrd="1" destOrd="0" parTransId="{266B1D32-B0BB-46B8-9166-582BE3B8B6C5}" sibTransId="{04BE0404-A1B3-4DF6-8F9E-5898A0BB0D34}"/>
    <dgm:cxn modelId="{AB319334-C866-4940-BC19-3F5E4ABB540F}" type="presOf" srcId="{A5495B50-43AD-4A49-9076-987885A89997}" destId="{09EE511D-0EF6-43EC-B406-0F1618FAB471}" srcOrd="0" destOrd="0" presId="urn:microsoft.com/office/officeart/2005/8/layout/cycle6"/>
    <dgm:cxn modelId="{4EB5DAAB-95CA-4CC1-AEDC-EFB5125E9522}" type="presOf" srcId="{C8234B4D-104B-4FD1-9C1F-A414143258AA}" destId="{B1BA7DD6-4629-4464-AA76-4AC12B29F7ED}" srcOrd="0" destOrd="0" presId="urn:microsoft.com/office/officeart/2005/8/layout/cycle6"/>
    <dgm:cxn modelId="{573B9DE4-DB43-4A5C-A3C5-7C42F15550F1}" srcId="{1AAB7ED8-92BF-472C-87B1-C6386D66FBEB}" destId="{ACECFA3F-271D-4071-ACC5-D5EA66374059}" srcOrd="3" destOrd="0" parTransId="{492DC491-C08E-4A09-BCB7-E9F316D39C79}" sibTransId="{306D97E9-8708-417E-90DB-E143EE19C8F5}"/>
    <dgm:cxn modelId="{D0CCB2BC-4E5F-49CD-9479-4BB47A19CF81}" type="presOf" srcId="{ACECFA3F-271D-4071-ACC5-D5EA66374059}" destId="{FDB32F28-2B23-4FC5-B84F-1478F183AB08}" srcOrd="0" destOrd="0" presId="urn:microsoft.com/office/officeart/2005/8/layout/cycle6"/>
    <dgm:cxn modelId="{1A0095BA-0124-4209-817F-DC647E6DE77A}" type="presOf" srcId="{04BE0404-A1B3-4DF6-8F9E-5898A0BB0D34}" destId="{CEBC4C3C-A437-4420-A2E2-C12E33E8450C}" srcOrd="0" destOrd="0" presId="urn:microsoft.com/office/officeart/2005/8/layout/cycle6"/>
    <dgm:cxn modelId="{70F493C5-3EBF-4F49-8BEE-240781A115EE}" srcId="{1AAB7ED8-92BF-472C-87B1-C6386D66FBEB}" destId="{4D5D21B2-DAFF-4489-83F7-D7EBC1E1D448}" srcOrd="2" destOrd="0" parTransId="{52A72DC8-DC49-4CF4-BFCF-A66AA88A9C97}" sibTransId="{A31C26CC-7098-4C2A-9AC2-1040AD3A8036}"/>
    <dgm:cxn modelId="{B4AF70D9-ECE1-49A0-A1BC-77D57B099F82}" type="presOf" srcId="{306D97E9-8708-417E-90DB-E143EE19C8F5}" destId="{AE08C94F-0CD5-478E-94D3-913DA7B7B592}" srcOrd="0" destOrd="0" presId="urn:microsoft.com/office/officeart/2005/8/layout/cycle6"/>
    <dgm:cxn modelId="{DA252B4D-D2D7-4CEC-AAB5-A3F1A2A6657F}" type="presOf" srcId="{A51210AF-817E-4E3E-B0D1-38C0AF0BD115}" destId="{28C25282-24D3-4CFD-AC59-CD63786195EA}" srcOrd="0" destOrd="0" presId="urn:microsoft.com/office/officeart/2005/8/layout/cycle6"/>
    <dgm:cxn modelId="{BE24E7BE-3613-484C-9030-89AE65134247}" type="presOf" srcId="{A31C26CC-7098-4C2A-9AC2-1040AD3A8036}" destId="{609DDD8F-8077-4ED9-B479-F4058D5BF79E}" srcOrd="0" destOrd="0" presId="urn:microsoft.com/office/officeart/2005/8/layout/cycle6"/>
    <dgm:cxn modelId="{1E103184-5769-4899-92D4-AA248006B308}" type="presOf" srcId="{1AAB7ED8-92BF-472C-87B1-C6386D66FBEB}" destId="{50F8A006-03B7-453E-8B11-52199EE89448}" srcOrd="0" destOrd="0" presId="urn:microsoft.com/office/officeart/2005/8/layout/cycle6"/>
    <dgm:cxn modelId="{1CA97521-1CB3-4C08-A457-AAA43704E01D}" type="presOf" srcId="{4D5D21B2-DAFF-4489-83F7-D7EBC1E1D448}" destId="{B5C2805B-3ECC-4AA3-B306-E04B8D93175A}" srcOrd="0" destOrd="0" presId="urn:microsoft.com/office/officeart/2005/8/layout/cycle6"/>
    <dgm:cxn modelId="{50CE96E2-EBB9-43AA-8372-9DE28A951A51}" type="presParOf" srcId="{50F8A006-03B7-453E-8B11-52199EE89448}" destId="{28C25282-24D3-4CFD-AC59-CD63786195EA}" srcOrd="0" destOrd="0" presId="urn:microsoft.com/office/officeart/2005/8/layout/cycle6"/>
    <dgm:cxn modelId="{98AB7FF7-14C7-4CA1-9FD1-816F19E5F1C2}" type="presParOf" srcId="{50F8A006-03B7-453E-8B11-52199EE89448}" destId="{A647B94C-0F5B-451D-9428-43279F7D65DD}" srcOrd="1" destOrd="0" presId="urn:microsoft.com/office/officeart/2005/8/layout/cycle6"/>
    <dgm:cxn modelId="{453EDF7D-95D1-49BE-9ABE-7063C48AED07}" type="presParOf" srcId="{50F8A006-03B7-453E-8B11-52199EE89448}" destId="{B1BA7DD6-4629-4464-AA76-4AC12B29F7ED}" srcOrd="2" destOrd="0" presId="urn:microsoft.com/office/officeart/2005/8/layout/cycle6"/>
    <dgm:cxn modelId="{DE907F73-6B14-4409-BD9E-376E249C1201}" type="presParOf" srcId="{50F8A006-03B7-453E-8B11-52199EE89448}" destId="{09EE511D-0EF6-43EC-B406-0F1618FAB471}" srcOrd="3" destOrd="0" presId="urn:microsoft.com/office/officeart/2005/8/layout/cycle6"/>
    <dgm:cxn modelId="{F58FDDD5-86F1-4BB6-BFE4-6081B29108C2}" type="presParOf" srcId="{50F8A006-03B7-453E-8B11-52199EE89448}" destId="{D6C46AB8-91FF-4DB2-AA00-CB287071D8BD}" srcOrd="4" destOrd="0" presId="urn:microsoft.com/office/officeart/2005/8/layout/cycle6"/>
    <dgm:cxn modelId="{84172652-4C9E-4F1A-96FD-3C61C000BE86}" type="presParOf" srcId="{50F8A006-03B7-453E-8B11-52199EE89448}" destId="{CEBC4C3C-A437-4420-A2E2-C12E33E8450C}" srcOrd="5" destOrd="0" presId="urn:microsoft.com/office/officeart/2005/8/layout/cycle6"/>
    <dgm:cxn modelId="{BDA7AE05-BDFF-49AD-BD2B-8BF45018EBB9}" type="presParOf" srcId="{50F8A006-03B7-453E-8B11-52199EE89448}" destId="{B5C2805B-3ECC-4AA3-B306-E04B8D93175A}" srcOrd="6" destOrd="0" presId="urn:microsoft.com/office/officeart/2005/8/layout/cycle6"/>
    <dgm:cxn modelId="{7292DD1B-22B4-43CA-810B-4CB8B37530AF}" type="presParOf" srcId="{50F8A006-03B7-453E-8B11-52199EE89448}" destId="{3743ACCF-7837-4FB8-8080-B65670FB2E40}" srcOrd="7" destOrd="0" presId="urn:microsoft.com/office/officeart/2005/8/layout/cycle6"/>
    <dgm:cxn modelId="{3B3D2678-1B6F-4D9E-ADAC-E6C2AF7A6A32}" type="presParOf" srcId="{50F8A006-03B7-453E-8B11-52199EE89448}" destId="{609DDD8F-8077-4ED9-B479-F4058D5BF79E}" srcOrd="8" destOrd="0" presId="urn:microsoft.com/office/officeart/2005/8/layout/cycle6"/>
    <dgm:cxn modelId="{E6C580EF-EEFB-4037-B53D-B20FCED40B9E}" type="presParOf" srcId="{50F8A006-03B7-453E-8B11-52199EE89448}" destId="{FDB32F28-2B23-4FC5-B84F-1478F183AB08}" srcOrd="9" destOrd="0" presId="urn:microsoft.com/office/officeart/2005/8/layout/cycle6"/>
    <dgm:cxn modelId="{B60F3539-31F0-4CA7-9ED5-DC2DD9DC9B5E}" type="presParOf" srcId="{50F8A006-03B7-453E-8B11-52199EE89448}" destId="{33A00F86-7713-40B8-8DA0-458E6F8C677E}" srcOrd="10" destOrd="0" presId="urn:microsoft.com/office/officeart/2005/8/layout/cycle6"/>
    <dgm:cxn modelId="{E1240213-F8F8-498C-A844-50C4475927E9}" type="presParOf" srcId="{50F8A006-03B7-453E-8B11-52199EE89448}" destId="{AE08C94F-0CD5-478E-94D3-913DA7B7B592}" srcOrd="11" destOrd="0" presId="urn:microsoft.com/office/officeart/2005/8/layout/cycle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A37C2D0-E311-480D-BE74-4A10698CA5CA}" type="doc">
      <dgm:prSet loTypeId="urn:microsoft.com/office/officeart/2005/8/layout/hierarchy4" loCatId="relationship" qsTypeId="urn:microsoft.com/office/officeart/2005/8/quickstyle/simple1" qsCatId="simple" csTypeId="urn:microsoft.com/office/officeart/2005/8/colors/accent1_2" csCatId="accent1" phldr="1"/>
      <dgm:spPr/>
      <dgm:t>
        <a:bodyPr/>
        <a:lstStyle/>
        <a:p>
          <a:endParaRPr lang="ru-RU"/>
        </a:p>
      </dgm:t>
    </dgm:pt>
    <dgm:pt modelId="{864DD87F-0B0C-4621-942E-8CB6627B1031}" type="pres">
      <dgm:prSet presAssocID="{1A37C2D0-E311-480D-BE74-4A10698CA5CA}" presName="Name0" presStyleCnt="0">
        <dgm:presLayoutVars>
          <dgm:chPref val="1"/>
          <dgm:dir/>
          <dgm:animOne val="branch"/>
          <dgm:animLvl val="lvl"/>
          <dgm:resizeHandles/>
        </dgm:presLayoutVars>
      </dgm:prSet>
      <dgm:spPr/>
      <dgm:t>
        <a:bodyPr/>
        <a:lstStyle/>
        <a:p>
          <a:endParaRPr lang="ru-RU"/>
        </a:p>
      </dgm:t>
    </dgm:pt>
  </dgm:ptLst>
  <dgm:cxnLst>
    <dgm:cxn modelId="{BB8ED901-93B7-4747-928B-84265608E949}" type="presOf" srcId="{1A37C2D0-E311-480D-BE74-4A10698CA5CA}" destId="{864DD87F-0B0C-4621-942E-8CB6627B1031}" srcOrd="0" destOrd="0" presId="urn:microsoft.com/office/officeart/2005/8/layout/hierarchy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AC88BC-C8FF-402F-AB2A-11AC4BBF48B7}">
      <dsp:nvSpPr>
        <dsp:cNvPr id="0" name=""/>
        <dsp:cNvSpPr/>
      </dsp:nvSpPr>
      <dsp:spPr>
        <a:xfrm>
          <a:off x="1142" y="535858"/>
          <a:ext cx="1842349" cy="717703"/>
        </a:xfrm>
        <a:prstGeom prst="ellipse">
          <a:avLst/>
        </a:prstGeom>
        <a:solidFill>
          <a:srgbClr val="00B050"/>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ru-RU" sz="2000" b="1" kern="1200" dirty="0" smtClean="0">
              <a:solidFill>
                <a:schemeClr val="tx1"/>
              </a:solidFill>
              <a:latin typeface="Times New Roman" pitchFamily="18" charset="0"/>
              <a:cs typeface="Times New Roman" pitchFamily="18" charset="0"/>
            </a:rPr>
            <a:t>Доходы</a:t>
          </a:r>
          <a:endParaRPr lang="ru-RU" sz="2000" b="1" kern="1200" dirty="0">
            <a:solidFill>
              <a:schemeClr val="tx1"/>
            </a:solidFill>
            <a:latin typeface="Times New Roman" pitchFamily="18" charset="0"/>
            <a:cs typeface="Times New Roman" pitchFamily="18" charset="0"/>
          </a:endParaRPr>
        </a:p>
      </dsp:txBody>
      <dsp:txXfrm>
        <a:off x="270948" y="640963"/>
        <a:ext cx="1302737" cy="507493"/>
      </dsp:txXfrm>
    </dsp:sp>
    <dsp:sp modelId="{1816D16A-814C-4C22-A6CC-12105B3989BB}">
      <dsp:nvSpPr>
        <dsp:cNvPr id="0" name=""/>
        <dsp:cNvSpPr/>
      </dsp:nvSpPr>
      <dsp:spPr>
        <a:xfrm>
          <a:off x="2027221" y="546339"/>
          <a:ext cx="562799" cy="603721"/>
        </a:xfrm>
        <a:prstGeom prst="mathMinus">
          <a:avLst/>
        </a:prstGeom>
        <a:solidFill>
          <a:srgbClr val="FFC00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ru-RU" sz="1000" kern="1200" dirty="0"/>
        </a:p>
      </dsp:txBody>
      <dsp:txXfrm>
        <a:off x="2101820" y="777202"/>
        <a:ext cx="413601" cy="141995"/>
      </dsp:txXfrm>
    </dsp:sp>
    <dsp:sp modelId="{32775538-2AC3-4373-B014-5A44732CBC7F}">
      <dsp:nvSpPr>
        <dsp:cNvPr id="0" name=""/>
        <dsp:cNvSpPr/>
      </dsp:nvSpPr>
      <dsp:spPr>
        <a:xfrm>
          <a:off x="2673753" y="600303"/>
          <a:ext cx="1842843" cy="588813"/>
        </a:xfrm>
        <a:prstGeom prst="ellipse">
          <a:avLst/>
        </a:prstGeom>
        <a:solidFill>
          <a:srgbClr val="F57E1B"/>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ru-RU" sz="2000" b="1" kern="1200" dirty="0" smtClean="0">
              <a:solidFill>
                <a:schemeClr val="tx1"/>
              </a:solidFill>
              <a:latin typeface="Times New Roman" pitchFamily="18" charset="0"/>
              <a:cs typeface="Times New Roman" pitchFamily="18" charset="0"/>
            </a:rPr>
            <a:t>Расходы</a:t>
          </a:r>
          <a:endParaRPr lang="ru-RU" sz="2000" b="1" kern="1200" dirty="0">
            <a:solidFill>
              <a:schemeClr val="tx1"/>
            </a:solidFill>
            <a:latin typeface="Times New Roman" pitchFamily="18" charset="0"/>
            <a:cs typeface="Times New Roman" pitchFamily="18" charset="0"/>
          </a:endParaRPr>
        </a:p>
      </dsp:txBody>
      <dsp:txXfrm>
        <a:off x="2943631" y="686533"/>
        <a:ext cx="1303087" cy="416353"/>
      </dsp:txXfrm>
    </dsp:sp>
    <dsp:sp modelId="{4B955819-9EB5-4C61-BE5E-7CE7027DF3F0}">
      <dsp:nvSpPr>
        <dsp:cNvPr id="0" name=""/>
        <dsp:cNvSpPr/>
      </dsp:nvSpPr>
      <dsp:spPr>
        <a:xfrm>
          <a:off x="4650328" y="549969"/>
          <a:ext cx="578780" cy="689481"/>
        </a:xfrm>
        <a:prstGeom prst="mathEqual">
          <a:avLst/>
        </a:prstGeom>
        <a:solidFill>
          <a:srgbClr val="FFC00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333500">
            <a:lnSpc>
              <a:spcPct val="90000"/>
            </a:lnSpc>
            <a:spcBef>
              <a:spcPct val="0"/>
            </a:spcBef>
            <a:spcAft>
              <a:spcPct val="35000"/>
            </a:spcAft>
          </a:pPr>
          <a:endParaRPr lang="ru-RU" sz="3000" kern="1200" dirty="0"/>
        </a:p>
      </dsp:txBody>
      <dsp:txXfrm>
        <a:off x="4727045" y="692002"/>
        <a:ext cx="425346" cy="405415"/>
      </dsp:txXfrm>
    </dsp:sp>
    <dsp:sp modelId="{A84245DF-C8CC-47D2-83AC-15EF153255E0}">
      <dsp:nvSpPr>
        <dsp:cNvPr id="0" name=""/>
        <dsp:cNvSpPr/>
      </dsp:nvSpPr>
      <dsp:spPr>
        <a:xfrm>
          <a:off x="5362840" y="52737"/>
          <a:ext cx="3196759" cy="1683946"/>
        </a:xfrm>
        <a:prstGeom prst="ellipse">
          <a:avLst/>
        </a:prstGeom>
        <a:solidFill>
          <a:schemeClr val="bg2">
            <a:lumMod val="9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lvl="0" algn="ctr" defTabSz="755650">
            <a:lnSpc>
              <a:spcPct val="90000"/>
            </a:lnSpc>
            <a:spcBef>
              <a:spcPct val="0"/>
            </a:spcBef>
            <a:spcAft>
              <a:spcPct val="35000"/>
            </a:spcAft>
          </a:pPr>
          <a:r>
            <a:rPr lang="ru-RU" sz="1700" b="1" kern="1200" dirty="0" smtClean="0">
              <a:solidFill>
                <a:srgbClr val="FF0000"/>
              </a:solidFill>
              <a:latin typeface="Times New Roman" pitchFamily="18" charset="0"/>
              <a:cs typeface="Times New Roman" pitchFamily="18" charset="0"/>
            </a:rPr>
            <a:t>(-)Дефицит</a:t>
          </a:r>
        </a:p>
        <a:p>
          <a:pPr lvl="0" algn="ctr" defTabSz="755650">
            <a:lnSpc>
              <a:spcPct val="90000"/>
            </a:lnSpc>
            <a:spcBef>
              <a:spcPct val="0"/>
            </a:spcBef>
            <a:spcAft>
              <a:spcPct val="35000"/>
            </a:spcAft>
          </a:pPr>
          <a:r>
            <a:rPr lang="ru-RU" sz="1400" b="1" kern="1200" dirty="0" smtClean="0">
              <a:solidFill>
                <a:srgbClr val="FF0000"/>
              </a:solidFill>
              <a:latin typeface="Times New Roman" pitchFamily="18" charset="0"/>
              <a:cs typeface="Times New Roman" pitchFamily="18" charset="0"/>
            </a:rPr>
            <a:t>(расходы больше доходов)</a:t>
          </a:r>
        </a:p>
        <a:p>
          <a:pPr lvl="0" algn="ctr" defTabSz="755650">
            <a:lnSpc>
              <a:spcPct val="90000"/>
            </a:lnSpc>
            <a:spcBef>
              <a:spcPct val="0"/>
            </a:spcBef>
            <a:spcAft>
              <a:spcPct val="35000"/>
            </a:spcAft>
          </a:pPr>
          <a:r>
            <a:rPr lang="ru-RU" sz="1700" b="1" kern="1200" dirty="0" smtClean="0">
              <a:solidFill>
                <a:srgbClr val="46740E"/>
              </a:solidFill>
              <a:latin typeface="Times New Roman" pitchFamily="18" charset="0"/>
              <a:cs typeface="Times New Roman" pitchFamily="18" charset="0"/>
            </a:rPr>
            <a:t>(+) Профицит</a:t>
          </a:r>
        </a:p>
        <a:p>
          <a:pPr lvl="0" algn="ctr" defTabSz="755650">
            <a:lnSpc>
              <a:spcPct val="90000"/>
            </a:lnSpc>
            <a:spcBef>
              <a:spcPct val="0"/>
            </a:spcBef>
            <a:spcAft>
              <a:spcPct val="35000"/>
            </a:spcAft>
          </a:pPr>
          <a:r>
            <a:rPr lang="ru-RU" sz="1400" b="1" kern="1200" dirty="0" smtClean="0">
              <a:solidFill>
                <a:srgbClr val="46740E"/>
              </a:solidFill>
              <a:latin typeface="Times New Roman" pitchFamily="18" charset="0"/>
              <a:cs typeface="Times New Roman" pitchFamily="18" charset="0"/>
            </a:rPr>
            <a:t>(доходы больше расходов)</a:t>
          </a:r>
        </a:p>
      </dsp:txBody>
      <dsp:txXfrm>
        <a:off x="5830995" y="299345"/>
        <a:ext cx="2260449" cy="119073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F62A4F-6281-44A9-8CCB-EC1D32ECC29E}">
      <dsp:nvSpPr>
        <dsp:cNvPr id="0" name=""/>
        <dsp:cNvSpPr/>
      </dsp:nvSpPr>
      <dsp:spPr>
        <a:xfrm>
          <a:off x="2180614" y="347707"/>
          <a:ext cx="4899424" cy="4899424"/>
        </a:xfrm>
        <a:prstGeom prst="pie">
          <a:avLst>
            <a:gd name="adj1" fmla="val 16200000"/>
            <a:gd name="adj2" fmla="val 19800000"/>
          </a:avLst>
        </a:prstGeom>
        <a:solidFill>
          <a:schemeClr val="accent2">
            <a:lumMod val="75000"/>
          </a:schemeClr>
        </a:solidFill>
        <a:ln>
          <a:noFill/>
        </a:ln>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accent2">
              <a:hueOff val="0"/>
              <a:satOff val="0"/>
              <a:lumOff val="0"/>
              <a:alphaOff val="0"/>
              <a:shade val="30000"/>
              <a:satMod val="12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endParaRPr lang="ru-RU" sz="1400" b="1" kern="1200" dirty="0" smtClean="0">
            <a:latin typeface="Times New Roman" panose="02020603050405020304" pitchFamily="18" charset="0"/>
            <a:cs typeface="Times New Roman" panose="02020603050405020304" pitchFamily="18" charset="0"/>
          </a:endParaRPr>
        </a:p>
        <a:p>
          <a:pPr lvl="0" algn="l" defTabSz="622300">
            <a:lnSpc>
              <a:spcPct val="90000"/>
            </a:lnSpc>
            <a:spcBef>
              <a:spcPct val="0"/>
            </a:spcBef>
            <a:spcAft>
              <a:spcPct val="35000"/>
            </a:spcAft>
          </a:pPr>
          <a:r>
            <a:rPr lang="ru-RU" sz="1400" b="1" kern="1200" dirty="0" smtClean="0">
              <a:latin typeface="Times New Roman" panose="02020603050405020304" pitchFamily="18" charset="0"/>
              <a:cs typeface="Times New Roman" panose="02020603050405020304" pitchFamily="18" charset="0"/>
            </a:rPr>
            <a:t>Составление проекта бюджета очередного года</a:t>
          </a:r>
          <a:endParaRPr lang="ru-RU" sz="1400" b="1" kern="1200" dirty="0">
            <a:latin typeface="Times New Roman" panose="02020603050405020304" pitchFamily="18" charset="0"/>
            <a:cs typeface="Times New Roman" panose="02020603050405020304" pitchFamily="18" charset="0"/>
          </a:endParaRPr>
        </a:p>
      </dsp:txBody>
      <dsp:txXfrm>
        <a:off x="4746979" y="973550"/>
        <a:ext cx="1283182" cy="991550"/>
      </dsp:txXfrm>
    </dsp:sp>
    <dsp:sp modelId="{842E3C46-EC8A-4ABB-BCAE-D9BAAC0F901D}">
      <dsp:nvSpPr>
        <dsp:cNvPr id="0" name=""/>
        <dsp:cNvSpPr/>
      </dsp:nvSpPr>
      <dsp:spPr>
        <a:xfrm>
          <a:off x="2238940" y="448611"/>
          <a:ext cx="4899424" cy="4899424"/>
        </a:xfrm>
        <a:prstGeom prst="pie">
          <a:avLst>
            <a:gd name="adj1" fmla="val 19800000"/>
            <a:gd name="adj2" fmla="val 1800000"/>
          </a:avLst>
        </a:prstGeom>
        <a:gradFill rotWithShape="0">
          <a:gsLst>
            <a:gs pos="0">
              <a:schemeClr val="accent3">
                <a:hueOff val="0"/>
                <a:satOff val="0"/>
                <a:lumOff val="0"/>
                <a:alphaOff val="0"/>
                <a:lumMod val="95000"/>
              </a:schemeClr>
            </a:gs>
            <a:gs pos="100000">
              <a:schemeClr val="accent3">
                <a:hueOff val="0"/>
                <a:satOff val="0"/>
                <a:lumOff val="0"/>
                <a:alphaOff val="0"/>
                <a:shade val="82000"/>
                <a:satMod val="125000"/>
                <a:lumMod val="74000"/>
              </a:schemeClr>
            </a:gs>
          </a:gsLst>
          <a:lin ang="5400000" scaled="0"/>
        </a:gradFill>
        <a:ln>
          <a:noFill/>
        </a:ln>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accent3">
              <a:hueOff val="0"/>
              <a:satOff val="0"/>
              <a:lumOff val="0"/>
              <a:alphaOff val="0"/>
              <a:shade val="30000"/>
              <a:satMod val="12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17780" tIns="17780" rIns="17780" bIns="17780" numCol="1" spcCol="1270" anchor="ctr" anchorCtr="0">
          <a:noAutofit/>
        </a:bodyPr>
        <a:lstStyle/>
        <a:p>
          <a:pPr lvl="0" algn="r" defTabSz="622300">
            <a:lnSpc>
              <a:spcPct val="90000"/>
            </a:lnSpc>
            <a:spcBef>
              <a:spcPct val="0"/>
            </a:spcBef>
            <a:spcAft>
              <a:spcPct val="35000"/>
            </a:spcAft>
          </a:pPr>
          <a:r>
            <a:rPr lang="ru-RU" sz="1400" b="1" kern="1200" dirty="0" smtClean="0">
              <a:latin typeface="Times New Roman" panose="02020603050405020304" pitchFamily="18" charset="0"/>
              <a:cs typeface="Times New Roman" panose="02020603050405020304" pitchFamily="18" charset="0"/>
            </a:rPr>
            <a:t>Рассмотрение проекта бюджета очередного года</a:t>
          </a:r>
          <a:endParaRPr lang="ru-RU" sz="1400" b="1" kern="1200" dirty="0">
            <a:latin typeface="Times New Roman" panose="02020603050405020304" pitchFamily="18" charset="0"/>
            <a:cs typeface="Times New Roman" panose="02020603050405020304" pitchFamily="18" charset="0"/>
          </a:endParaRPr>
        </a:p>
      </dsp:txBody>
      <dsp:txXfrm>
        <a:off x="5563550" y="2431712"/>
        <a:ext cx="1341509" cy="962386"/>
      </dsp:txXfrm>
    </dsp:sp>
    <dsp:sp modelId="{EF4DAB56-0E4E-4262-BFE2-5F22B9C565D7}">
      <dsp:nvSpPr>
        <dsp:cNvPr id="0" name=""/>
        <dsp:cNvSpPr/>
      </dsp:nvSpPr>
      <dsp:spPr>
        <a:xfrm>
          <a:off x="2180614" y="549516"/>
          <a:ext cx="4899424" cy="4899424"/>
        </a:xfrm>
        <a:prstGeom prst="pie">
          <a:avLst>
            <a:gd name="adj1" fmla="val 1800000"/>
            <a:gd name="adj2" fmla="val 5400000"/>
          </a:avLst>
        </a:prstGeom>
        <a:gradFill rotWithShape="0">
          <a:gsLst>
            <a:gs pos="0">
              <a:schemeClr val="accent4">
                <a:hueOff val="0"/>
                <a:satOff val="0"/>
                <a:lumOff val="0"/>
                <a:alphaOff val="0"/>
                <a:lumMod val="95000"/>
              </a:schemeClr>
            </a:gs>
            <a:gs pos="100000">
              <a:schemeClr val="accent4">
                <a:hueOff val="0"/>
                <a:satOff val="0"/>
                <a:lumOff val="0"/>
                <a:alphaOff val="0"/>
                <a:shade val="82000"/>
                <a:satMod val="125000"/>
                <a:lumMod val="74000"/>
              </a:schemeClr>
            </a:gs>
          </a:gsLst>
          <a:lin ang="5400000" scaled="0"/>
        </a:gradFill>
        <a:ln>
          <a:noFill/>
        </a:ln>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accent4">
              <a:hueOff val="0"/>
              <a:satOff val="0"/>
              <a:lumOff val="0"/>
              <a:alphaOff val="0"/>
              <a:shade val="30000"/>
              <a:satMod val="12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17780" tIns="17780" rIns="17780" bIns="17780" numCol="1" spcCol="1270" anchor="ctr" anchorCtr="0">
          <a:noAutofit/>
        </a:bodyPr>
        <a:lstStyle/>
        <a:p>
          <a:pPr lvl="0" algn="l" defTabSz="622300">
            <a:lnSpc>
              <a:spcPct val="90000"/>
            </a:lnSpc>
            <a:spcBef>
              <a:spcPct val="0"/>
            </a:spcBef>
            <a:spcAft>
              <a:spcPct val="35000"/>
            </a:spcAft>
          </a:pPr>
          <a:r>
            <a:rPr lang="ru-RU" sz="1400" b="1" kern="1200" dirty="0" smtClean="0">
              <a:latin typeface="Times New Roman" panose="02020603050405020304" pitchFamily="18" charset="0"/>
              <a:cs typeface="Times New Roman" panose="02020603050405020304" pitchFamily="18" charset="0"/>
            </a:rPr>
            <a:t>Утверждение бюджета очередного года</a:t>
          </a:r>
          <a:endParaRPr lang="ru-RU" sz="1400" b="1" kern="1200" dirty="0">
            <a:latin typeface="Times New Roman" panose="02020603050405020304" pitchFamily="18" charset="0"/>
            <a:cs typeface="Times New Roman" panose="02020603050405020304" pitchFamily="18" charset="0"/>
          </a:endParaRPr>
        </a:p>
      </dsp:txBody>
      <dsp:txXfrm>
        <a:off x="4746979" y="3860710"/>
        <a:ext cx="1283182" cy="991550"/>
      </dsp:txXfrm>
    </dsp:sp>
    <dsp:sp modelId="{4EC7F541-63A3-4EAE-B73C-7B624E9A8B04}">
      <dsp:nvSpPr>
        <dsp:cNvPr id="0" name=""/>
        <dsp:cNvSpPr/>
      </dsp:nvSpPr>
      <dsp:spPr>
        <a:xfrm>
          <a:off x="2063961" y="549516"/>
          <a:ext cx="4899424" cy="4899424"/>
        </a:xfrm>
        <a:prstGeom prst="pie">
          <a:avLst>
            <a:gd name="adj1" fmla="val 5400000"/>
            <a:gd name="adj2" fmla="val 9000000"/>
          </a:avLst>
        </a:prstGeom>
        <a:gradFill rotWithShape="0">
          <a:gsLst>
            <a:gs pos="0">
              <a:schemeClr val="accent5">
                <a:hueOff val="0"/>
                <a:satOff val="0"/>
                <a:lumOff val="0"/>
                <a:alphaOff val="0"/>
                <a:lumMod val="95000"/>
              </a:schemeClr>
            </a:gs>
            <a:gs pos="100000">
              <a:schemeClr val="accent5">
                <a:hueOff val="0"/>
                <a:satOff val="0"/>
                <a:lumOff val="0"/>
                <a:alphaOff val="0"/>
                <a:shade val="82000"/>
                <a:satMod val="125000"/>
                <a:lumMod val="74000"/>
              </a:schemeClr>
            </a:gs>
          </a:gsLst>
          <a:lin ang="5400000" scaled="0"/>
        </a:gradFill>
        <a:ln>
          <a:noFill/>
        </a:ln>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accent5">
              <a:hueOff val="0"/>
              <a:satOff val="0"/>
              <a:lumOff val="0"/>
              <a:alphaOff val="0"/>
              <a:shade val="30000"/>
              <a:satMod val="12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17780" tIns="17780" rIns="17780" bIns="17780" numCol="1" spcCol="1270" anchor="ctr" anchorCtr="0">
          <a:noAutofit/>
        </a:bodyPr>
        <a:lstStyle/>
        <a:p>
          <a:pPr lvl="0" algn="r" defTabSz="622300">
            <a:lnSpc>
              <a:spcPct val="90000"/>
            </a:lnSpc>
            <a:spcBef>
              <a:spcPct val="0"/>
            </a:spcBef>
            <a:spcAft>
              <a:spcPct val="35000"/>
            </a:spcAft>
          </a:pPr>
          <a:r>
            <a:rPr lang="ru-RU" sz="1400" b="1" kern="1200" dirty="0" smtClean="0">
              <a:latin typeface="Times New Roman" panose="02020603050405020304" pitchFamily="18" charset="0"/>
              <a:cs typeface="Times New Roman" panose="02020603050405020304" pitchFamily="18" charset="0"/>
            </a:rPr>
            <a:t>Исполнение бюджета в текущем году</a:t>
          </a:r>
          <a:endParaRPr lang="ru-RU" sz="1400" b="1" kern="1200" dirty="0">
            <a:latin typeface="Times New Roman" panose="02020603050405020304" pitchFamily="18" charset="0"/>
            <a:cs typeface="Times New Roman" panose="02020603050405020304" pitchFamily="18" charset="0"/>
          </a:endParaRPr>
        </a:p>
      </dsp:txBody>
      <dsp:txXfrm>
        <a:off x="3113837" y="3860710"/>
        <a:ext cx="1283182" cy="991550"/>
      </dsp:txXfrm>
    </dsp:sp>
    <dsp:sp modelId="{0476E67D-5740-41C1-B512-8D9664E886EA}">
      <dsp:nvSpPr>
        <dsp:cNvPr id="0" name=""/>
        <dsp:cNvSpPr/>
      </dsp:nvSpPr>
      <dsp:spPr>
        <a:xfrm>
          <a:off x="2005634" y="448611"/>
          <a:ext cx="4899424" cy="4899424"/>
        </a:xfrm>
        <a:prstGeom prst="pie">
          <a:avLst>
            <a:gd name="adj1" fmla="val 9000000"/>
            <a:gd name="adj2" fmla="val 12600000"/>
          </a:avLst>
        </a:prstGeom>
        <a:gradFill rotWithShape="0">
          <a:gsLst>
            <a:gs pos="0">
              <a:schemeClr val="accent6">
                <a:hueOff val="0"/>
                <a:satOff val="0"/>
                <a:lumOff val="0"/>
                <a:alphaOff val="0"/>
                <a:lumMod val="95000"/>
              </a:schemeClr>
            </a:gs>
            <a:gs pos="100000">
              <a:schemeClr val="accent6">
                <a:hueOff val="0"/>
                <a:satOff val="0"/>
                <a:lumOff val="0"/>
                <a:alphaOff val="0"/>
                <a:shade val="82000"/>
                <a:satMod val="125000"/>
                <a:lumMod val="74000"/>
              </a:schemeClr>
            </a:gs>
          </a:gsLst>
          <a:lin ang="5400000" scaled="0"/>
        </a:gradFill>
        <a:ln>
          <a:noFill/>
        </a:ln>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accent6">
              <a:hueOff val="0"/>
              <a:satOff val="0"/>
              <a:lumOff val="0"/>
              <a:alphaOff val="0"/>
              <a:shade val="30000"/>
              <a:satMod val="12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17780" tIns="17780" rIns="17780" bIns="17780" numCol="1" spcCol="1270" anchor="ctr" anchorCtr="0">
          <a:noAutofit/>
        </a:bodyPr>
        <a:lstStyle/>
        <a:p>
          <a:pPr lvl="0" algn="l" defTabSz="622300">
            <a:lnSpc>
              <a:spcPct val="90000"/>
            </a:lnSpc>
            <a:spcBef>
              <a:spcPct val="0"/>
            </a:spcBef>
            <a:spcAft>
              <a:spcPct val="35000"/>
            </a:spcAft>
          </a:pPr>
          <a:r>
            <a:rPr lang="ru-RU" sz="1400" b="1" kern="1200" dirty="0" smtClean="0">
              <a:latin typeface="Times New Roman" panose="02020603050405020304" pitchFamily="18" charset="0"/>
              <a:cs typeface="Times New Roman" panose="02020603050405020304" pitchFamily="18" charset="0"/>
            </a:rPr>
            <a:t>Формирование отчета об исполнении бюджета предыдущего года</a:t>
          </a:r>
          <a:endParaRPr lang="ru-RU" sz="1400" b="1" kern="1200" dirty="0">
            <a:latin typeface="Times New Roman" panose="02020603050405020304" pitchFamily="18" charset="0"/>
            <a:cs typeface="Times New Roman" panose="02020603050405020304" pitchFamily="18" charset="0"/>
          </a:endParaRPr>
        </a:p>
      </dsp:txBody>
      <dsp:txXfrm>
        <a:off x="2238940" y="2431712"/>
        <a:ext cx="1341509" cy="962386"/>
      </dsp:txXfrm>
    </dsp:sp>
    <dsp:sp modelId="{DA87E9FC-B2D7-4745-9F92-BBE64603542E}">
      <dsp:nvSpPr>
        <dsp:cNvPr id="0" name=""/>
        <dsp:cNvSpPr/>
      </dsp:nvSpPr>
      <dsp:spPr>
        <a:xfrm>
          <a:off x="2063961" y="347707"/>
          <a:ext cx="4899424" cy="4899424"/>
        </a:xfrm>
        <a:prstGeom prst="pie">
          <a:avLst>
            <a:gd name="adj1" fmla="val 12600000"/>
            <a:gd name="adj2" fmla="val 16200000"/>
          </a:avLst>
        </a:prstGeom>
        <a:gradFill rotWithShape="0">
          <a:gsLst>
            <a:gs pos="0">
              <a:schemeClr val="accent2">
                <a:hueOff val="0"/>
                <a:satOff val="0"/>
                <a:lumOff val="0"/>
                <a:alphaOff val="0"/>
                <a:lumMod val="95000"/>
              </a:schemeClr>
            </a:gs>
            <a:gs pos="100000">
              <a:schemeClr val="accent2">
                <a:hueOff val="0"/>
                <a:satOff val="0"/>
                <a:lumOff val="0"/>
                <a:alphaOff val="0"/>
                <a:shade val="82000"/>
                <a:satMod val="125000"/>
                <a:lumMod val="74000"/>
              </a:schemeClr>
            </a:gs>
          </a:gsLst>
          <a:lin ang="5400000" scaled="0"/>
        </a:gradFill>
        <a:ln>
          <a:noFill/>
        </a:ln>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accent2">
              <a:hueOff val="0"/>
              <a:satOff val="0"/>
              <a:lumOff val="0"/>
              <a:alphaOff val="0"/>
              <a:shade val="30000"/>
              <a:satMod val="12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17780" tIns="17780" rIns="17780" bIns="17780" numCol="1" spcCol="1270" anchor="ctr" anchorCtr="0">
          <a:noAutofit/>
        </a:bodyPr>
        <a:lstStyle/>
        <a:p>
          <a:pPr lvl="0" algn="r" defTabSz="622300">
            <a:lnSpc>
              <a:spcPct val="90000"/>
            </a:lnSpc>
            <a:spcBef>
              <a:spcPct val="0"/>
            </a:spcBef>
            <a:spcAft>
              <a:spcPct val="35000"/>
            </a:spcAft>
          </a:pPr>
          <a:endParaRPr lang="ru-RU" sz="1400" b="1" kern="1200" dirty="0" smtClean="0">
            <a:latin typeface="Times New Roman" panose="02020603050405020304" pitchFamily="18" charset="0"/>
            <a:cs typeface="Times New Roman" panose="02020603050405020304" pitchFamily="18" charset="0"/>
          </a:endParaRPr>
        </a:p>
        <a:p>
          <a:pPr lvl="0" algn="r" defTabSz="622300">
            <a:lnSpc>
              <a:spcPct val="90000"/>
            </a:lnSpc>
            <a:spcBef>
              <a:spcPct val="0"/>
            </a:spcBef>
            <a:spcAft>
              <a:spcPct val="35000"/>
            </a:spcAft>
          </a:pPr>
          <a:r>
            <a:rPr lang="ru-RU" sz="1400" b="1" kern="1200" dirty="0" smtClean="0">
              <a:latin typeface="Times New Roman" panose="02020603050405020304" pitchFamily="18" charset="0"/>
              <a:cs typeface="Times New Roman" panose="02020603050405020304" pitchFamily="18" charset="0"/>
            </a:rPr>
            <a:t>Утверждение отчета об исполнении бюджета предыдущего года</a:t>
          </a:r>
          <a:endParaRPr lang="ru-RU" sz="1400" b="1" kern="1200" dirty="0">
            <a:latin typeface="Times New Roman" panose="02020603050405020304" pitchFamily="18" charset="0"/>
            <a:cs typeface="Times New Roman" panose="02020603050405020304" pitchFamily="18" charset="0"/>
          </a:endParaRPr>
        </a:p>
      </dsp:txBody>
      <dsp:txXfrm>
        <a:off x="3113837" y="973550"/>
        <a:ext cx="1283182" cy="991550"/>
      </dsp:txXfrm>
    </dsp:sp>
    <dsp:sp modelId="{645E1EC9-0933-4E6B-AECB-D952B70FC643}">
      <dsp:nvSpPr>
        <dsp:cNvPr id="0" name=""/>
        <dsp:cNvSpPr/>
      </dsp:nvSpPr>
      <dsp:spPr>
        <a:xfrm>
          <a:off x="1877137" y="44409"/>
          <a:ext cx="5506019" cy="5506019"/>
        </a:xfrm>
        <a:prstGeom prst="circularArrow">
          <a:avLst>
            <a:gd name="adj1" fmla="val 5085"/>
            <a:gd name="adj2" fmla="val 327528"/>
            <a:gd name="adj3" fmla="val 19472472"/>
            <a:gd name="adj4" fmla="val 16200251"/>
            <a:gd name="adj5" fmla="val 5932"/>
          </a:avLst>
        </a:prstGeom>
        <a:solidFill>
          <a:schemeClr val="accent2">
            <a:lumMod val="75000"/>
          </a:schemeClr>
        </a:solidFill>
        <a:ln>
          <a:noFill/>
        </a:ln>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accent2">
              <a:hueOff val="0"/>
              <a:satOff val="0"/>
              <a:lumOff val="0"/>
              <a:alphaOff val="0"/>
              <a:shade val="30000"/>
              <a:satMod val="120000"/>
            </a:schemeClr>
          </a:contourClr>
        </a:sp3d>
      </dsp:spPr>
      <dsp:style>
        <a:lnRef idx="0">
          <a:scrgbClr r="0" g="0" b="0"/>
        </a:lnRef>
        <a:fillRef idx="3">
          <a:scrgbClr r="0" g="0" b="0"/>
        </a:fillRef>
        <a:effectRef idx="3">
          <a:scrgbClr r="0" g="0" b="0"/>
        </a:effectRef>
        <a:fontRef idx="minor">
          <a:schemeClr val="lt1"/>
        </a:fontRef>
      </dsp:style>
    </dsp:sp>
    <dsp:sp modelId="{A4DA3E07-BB5F-47AE-8641-79F859DB5CB5}">
      <dsp:nvSpPr>
        <dsp:cNvPr id="0" name=""/>
        <dsp:cNvSpPr/>
      </dsp:nvSpPr>
      <dsp:spPr>
        <a:xfrm>
          <a:off x="1935464" y="145314"/>
          <a:ext cx="5506019" cy="5506019"/>
        </a:xfrm>
        <a:prstGeom prst="circularArrow">
          <a:avLst>
            <a:gd name="adj1" fmla="val 5085"/>
            <a:gd name="adj2" fmla="val 327528"/>
            <a:gd name="adj3" fmla="val 1472472"/>
            <a:gd name="adj4" fmla="val 19800000"/>
            <a:gd name="adj5" fmla="val 5932"/>
          </a:avLst>
        </a:prstGeom>
        <a:gradFill rotWithShape="0">
          <a:gsLst>
            <a:gs pos="0">
              <a:schemeClr val="accent3">
                <a:hueOff val="0"/>
                <a:satOff val="0"/>
                <a:lumOff val="0"/>
                <a:alphaOff val="0"/>
                <a:lumMod val="95000"/>
              </a:schemeClr>
            </a:gs>
            <a:gs pos="100000">
              <a:schemeClr val="accent3">
                <a:hueOff val="0"/>
                <a:satOff val="0"/>
                <a:lumOff val="0"/>
                <a:alphaOff val="0"/>
                <a:shade val="82000"/>
                <a:satMod val="125000"/>
                <a:lumMod val="74000"/>
              </a:schemeClr>
            </a:gs>
          </a:gsLst>
          <a:lin ang="5400000" scaled="0"/>
        </a:gradFill>
        <a:ln>
          <a:noFill/>
        </a:ln>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accent3">
              <a:hueOff val="0"/>
              <a:satOff val="0"/>
              <a:lumOff val="0"/>
              <a:alphaOff val="0"/>
              <a:shade val="30000"/>
              <a:satMod val="120000"/>
            </a:schemeClr>
          </a:contourClr>
        </a:sp3d>
      </dsp:spPr>
      <dsp:style>
        <a:lnRef idx="0">
          <a:scrgbClr r="0" g="0" b="0"/>
        </a:lnRef>
        <a:fillRef idx="3">
          <a:scrgbClr r="0" g="0" b="0"/>
        </a:fillRef>
        <a:effectRef idx="3">
          <a:scrgbClr r="0" g="0" b="0"/>
        </a:effectRef>
        <a:fontRef idx="minor">
          <a:schemeClr val="lt1"/>
        </a:fontRef>
      </dsp:style>
    </dsp:sp>
    <dsp:sp modelId="{213181CF-CFAC-4748-ABA5-035FEB22F4F7}">
      <dsp:nvSpPr>
        <dsp:cNvPr id="0" name=""/>
        <dsp:cNvSpPr/>
      </dsp:nvSpPr>
      <dsp:spPr>
        <a:xfrm>
          <a:off x="1877137" y="246218"/>
          <a:ext cx="5506019" cy="5506019"/>
        </a:xfrm>
        <a:prstGeom prst="circularArrow">
          <a:avLst>
            <a:gd name="adj1" fmla="val 5085"/>
            <a:gd name="adj2" fmla="val 327528"/>
            <a:gd name="adj3" fmla="val 5072221"/>
            <a:gd name="adj4" fmla="val 1800000"/>
            <a:gd name="adj5" fmla="val 5932"/>
          </a:avLst>
        </a:prstGeom>
        <a:gradFill rotWithShape="0">
          <a:gsLst>
            <a:gs pos="0">
              <a:schemeClr val="accent4">
                <a:hueOff val="0"/>
                <a:satOff val="0"/>
                <a:lumOff val="0"/>
                <a:alphaOff val="0"/>
                <a:lumMod val="95000"/>
              </a:schemeClr>
            </a:gs>
            <a:gs pos="100000">
              <a:schemeClr val="accent4">
                <a:hueOff val="0"/>
                <a:satOff val="0"/>
                <a:lumOff val="0"/>
                <a:alphaOff val="0"/>
                <a:shade val="82000"/>
                <a:satMod val="125000"/>
                <a:lumMod val="74000"/>
              </a:schemeClr>
            </a:gs>
          </a:gsLst>
          <a:lin ang="5400000" scaled="0"/>
        </a:gradFill>
        <a:ln>
          <a:noFill/>
        </a:ln>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accent4">
              <a:hueOff val="0"/>
              <a:satOff val="0"/>
              <a:lumOff val="0"/>
              <a:alphaOff val="0"/>
              <a:shade val="30000"/>
              <a:satMod val="120000"/>
            </a:schemeClr>
          </a:contourClr>
        </a:sp3d>
      </dsp:spPr>
      <dsp:style>
        <a:lnRef idx="0">
          <a:scrgbClr r="0" g="0" b="0"/>
        </a:lnRef>
        <a:fillRef idx="3">
          <a:scrgbClr r="0" g="0" b="0"/>
        </a:fillRef>
        <a:effectRef idx="3">
          <a:scrgbClr r="0" g="0" b="0"/>
        </a:effectRef>
        <a:fontRef idx="minor">
          <a:schemeClr val="lt1"/>
        </a:fontRef>
      </dsp:style>
    </dsp:sp>
    <dsp:sp modelId="{A92B7A11-A671-4B89-9347-B0ACB03A440B}">
      <dsp:nvSpPr>
        <dsp:cNvPr id="0" name=""/>
        <dsp:cNvSpPr/>
      </dsp:nvSpPr>
      <dsp:spPr>
        <a:xfrm>
          <a:off x="1760842" y="246218"/>
          <a:ext cx="5506019" cy="5506019"/>
        </a:xfrm>
        <a:prstGeom prst="circularArrow">
          <a:avLst>
            <a:gd name="adj1" fmla="val 5085"/>
            <a:gd name="adj2" fmla="val 327528"/>
            <a:gd name="adj3" fmla="val 8672472"/>
            <a:gd name="adj4" fmla="val 5400251"/>
            <a:gd name="adj5" fmla="val 5932"/>
          </a:avLst>
        </a:prstGeom>
        <a:gradFill rotWithShape="0">
          <a:gsLst>
            <a:gs pos="0">
              <a:schemeClr val="accent5">
                <a:hueOff val="0"/>
                <a:satOff val="0"/>
                <a:lumOff val="0"/>
                <a:alphaOff val="0"/>
                <a:lumMod val="95000"/>
              </a:schemeClr>
            </a:gs>
            <a:gs pos="100000">
              <a:schemeClr val="accent5">
                <a:hueOff val="0"/>
                <a:satOff val="0"/>
                <a:lumOff val="0"/>
                <a:alphaOff val="0"/>
                <a:shade val="82000"/>
                <a:satMod val="125000"/>
                <a:lumMod val="74000"/>
              </a:schemeClr>
            </a:gs>
          </a:gsLst>
          <a:lin ang="5400000" scaled="0"/>
        </a:gradFill>
        <a:ln>
          <a:noFill/>
        </a:ln>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accent5">
              <a:hueOff val="0"/>
              <a:satOff val="0"/>
              <a:lumOff val="0"/>
              <a:alphaOff val="0"/>
              <a:shade val="30000"/>
              <a:satMod val="120000"/>
            </a:schemeClr>
          </a:contourClr>
        </a:sp3d>
      </dsp:spPr>
      <dsp:style>
        <a:lnRef idx="0">
          <a:scrgbClr r="0" g="0" b="0"/>
        </a:lnRef>
        <a:fillRef idx="3">
          <a:scrgbClr r="0" g="0" b="0"/>
        </a:fillRef>
        <a:effectRef idx="3">
          <a:scrgbClr r="0" g="0" b="0"/>
        </a:effectRef>
        <a:fontRef idx="minor">
          <a:schemeClr val="lt1"/>
        </a:fontRef>
      </dsp:style>
    </dsp:sp>
    <dsp:sp modelId="{7BA1513E-5EC7-4F59-860A-3B64659C2085}">
      <dsp:nvSpPr>
        <dsp:cNvPr id="0" name=""/>
        <dsp:cNvSpPr/>
      </dsp:nvSpPr>
      <dsp:spPr>
        <a:xfrm>
          <a:off x="1702516" y="145314"/>
          <a:ext cx="5506019" cy="5506019"/>
        </a:xfrm>
        <a:prstGeom prst="circularArrow">
          <a:avLst>
            <a:gd name="adj1" fmla="val 5085"/>
            <a:gd name="adj2" fmla="val 327528"/>
            <a:gd name="adj3" fmla="val 12272472"/>
            <a:gd name="adj4" fmla="val 9000000"/>
            <a:gd name="adj5" fmla="val 5932"/>
          </a:avLst>
        </a:prstGeom>
        <a:gradFill rotWithShape="0">
          <a:gsLst>
            <a:gs pos="0">
              <a:schemeClr val="accent6">
                <a:hueOff val="0"/>
                <a:satOff val="0"/>
                <a:lumOff val="0"/>
                <a:alphaOff val="0"/>
                <a:lumMod val="95000"/>
              </a:schemeClr>
            </a:gs>
            <a:gs pos="100000">
              <a:schemeClr val="accent6">
                <a:hueOff val="0"/>
                <a:satOff val="0"/>
                <a:lumOff val="0"/>
                <a:alphaOff val="0"/>
                <a:shade val="82000"/>
                <a:satMod val="125000"/>
                <a:lumMod val="74000"/>
              </a:schemeClr>
            </a:gs>
          </a:gsLst>
          <a:lin ang="5400000" scaled="0"/>
        </a:gradFill>
        <a:ln>
          <a:noFill/>
        </a:ln>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accent6">
              <a:hueOff val="0"/>
              <a:satOff val="0"/>
              <a:lumOff val="0"/>
              <a:alphaOff val="0"/>
              <a:shade val="30000"/>
              <a:satMod val="120000"/>
            </a:schemeClr>
          </a:contourClr>
        </a:sp3d>
      </dsp:spPr>
      <dsp:style>
        <a:lnRef idx="0">
          <a:scrgbClr r="0" g="0" b="0"/>
        </a:lnRef>
        <a:fillRef idx="3">
          <a:scrgbClr r="0" g="0" b="0"/>
        </a:fillRef>
        <a:effectRef idx="3">
          <a:scrgbClr r="0" g="0" b="0"/>
        </a:effectRef>
        <a:fontRef idx="minor">
          <a:schemeClr val="lt1"/>
        </a:fontRef>
      </dsp:style>
    </dsp:sp>
    <dsp:sp modelId="{0D69B72D-0C44-42CD-AEA0-3AD3918B2D39}">
      <dsp:nvSpPr>
        <dsp:cNvPr id="0" name=""/>
        <dsp:cNvSpPr/>
      </dsp:nvSpPr>
      <dsp:spPr>
        <a:xfrm>
          <a:off x="1760842" y="44409"/>
          <a:ext cx="5506019" cy="5506019"/>
        </a:xfrm>
        <a:prstGeom prst="circularArrow">
          <a:avLst>
            <a:gd name="adj1" fmla="val 5085"/>
            <a:gd name="adj2" fmla="val 327528"/>
            <a:gd name="adj3" fmla="val 15872221"/>
            <a:gd name="adj4" fmla="val 12600000"/>
            <a:gd name="adj5" fmla="val 5932"/>
          </a:avLst>
        </a:prstGeom>
        <a:gradFill rotWithShape="0">
          <a:gsLst>
            <a:gs pos="0">
              <a:schemeClr val="accent2">
                <a:hueOff val="0"/>
                <a:satOff val="0"/>
                <a:lumOff val="0"/>
                <a:alphaOff val="0"/>
                <a:lumMod val="95000"/>
              </a:schemeClr>
            </a:gs>
            <a:gs pos="100000">
              <a:schemeClr val="accent2">
                <a:hueOff val="0"/>
                <a:satOff val="0"/>
                <a:lumOff val="0"/>
                <a:alphaOff val="0"/>
                <a:shade val="82000"/>
                <a:satMod val="125000"/>
                <a:lumMod val="74000"/>
              </a:schemeClr>
            </a:gs>
          </a:gsLst>
          <a:lin ang="5400000" scaled="0"/>
        </a:gradFill>
        <a:ln>
          <a:noFill/>
        </a:ln>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accent2">
              <a:hueOff val="0"/>
              <a:satOff val="0"/>
              <a:lumOff val="0"/>
              <a:alphaOff val="0"/>
              <a:shade val="30000"/>
              <a:satMod val="120000"/>
            </a:schemeClr>
          </a:contourClr>
        </a:sp3d>
      </dsp:spPr>
      <dsp:style>
        <a:lnRef idx="0">
          <a:scrgbClr r="0" g="0" b="0"/>
        </a:lnRef>
        <a:fillRef idx="3">
          <a:scrgbClr r="0" g="0" b="0"/>
        </a:fillRef>
        <a:effectRef idx="3">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C25282-24D3-4CFD-AC59-CD63786195EA}">
      <dsp:nvSpPr>
        <dsp:cNvPr id="0" name=""/>
        <dsp:cNvSpPr/>
      </dsp:nvSpPr>
      <dsp:spPr>
        <a:xfrm>
          <a:off x="2923982" y="-190513"/>
          <a:ext cx="2288938" cy="1583958"/>
        </a:xfrm>
        <a:prstGeom prst="roundRect">
          <a:avLst/>
        </a:prstGeom>
        <a:gradFill rotWithShape="1">
          <a:gsLst>
            <a:gs pos="28000">
              <a:schemeClr val="accent2">
                <a:tint val="18000"/>
                <a:satMod val="120000"/>
                <a:lumMod val="88000"/>
              </a:schemeClr>
            </a:gs>
            <a:gs pos="100000">
              <a:schemeClr val="accent2">
                <a:tint val="40000"/>
                <a:satMod val="100000"/>
                <a:lumMod val="78000"/>
              </a:schemeClr>
            </a:gs>
          </a:gsLst>
          <a:lin ang="5400000" scaled="0"/>
        </a:gradFill>
        <a:ln w="9525" cap="flat" cmpd="sng" algn="ctr">
          <a:solidFill>
            <a:schemeClr val="accent2"/>
          </a:solidFill>
          <a:prstDash val="solid"/>
        </a:ln>
        <a:effectLst>
          <a:outerShdw blurRad="63500" dist="50800" dir="5400000" sx="98000" sy="98000" rotWithShape="0">
            <a:srgbClr val="000000">
              <a:alpha val="20000"/>
            </a:srgbClr>
          </a:outerShdw>
        </a:effectLst>
        <a:scene3d>
          <a:camera prst="orthographicFront"/>
          <a:lightRig rig="flat" dir="t"/>
        </a:scene3d>
        <a:sp3d/>
      </dsp:spPr>
      <dsp:style>
        <a:lnRef idx="1">
          <a:schemeClr val="accent2"/>
        </a:lnRef>
        <a:fillRef idx="2">
          <a:schemeClr val="accent2"/>
        </a:fillRef>
        <a:effectRef idx="1">
          <a:schemeClr val="accent2"/>
        </a:effectRef>
        <a:fontRef idx="minor">
          <a:schemeClr val="dk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ru-RU" sz="1700" b="1" kern="1200" dirty="0" smtClean="0">
              <a:latin typeface="Times New Roman" panose="02020603050405020304" pitchFamily="18" charset="0"/>
              <a:cs typeface="Times New Roman" panose="02020603050405020304" pitchFamily="18" charset="0"/>
            </a:rPr>
            <a:t>Основных направлениях налоговой политики Чувашской Республики</a:t>
          </a:r>
          <a:endParaRPr lang="ru-RU" sz="1700" b="1" kern="1200" dirty="0">
            <a:latin typeface="Times New Roman" panose="02020603050405020304" pitchFamily="18" charset="0"/>
            <a:cs typeface="Times New Roman" panose="02020603050405020304" pitchFamily="18" charset="0"/>
          </a:endParaRPr>
        </a:p>
      </dsp:txBody>
      <dsp:txXfrm>
        <a:off x="3001304" y="-113191"/>
        <a:ext cx="2134294" cy="1429314"/>
      </dsp:txXfrm>
    </dsp:sp>
    <dsp:sp modelId="{B1BA7DD6-4629-4464-AA76-4AC12B29F7ED}">
      <dsp:nvSpPr>
        <dsp:cNvPr id="0" name=""/>
        <dsp:cNvSpPr/>
      </dsp:nvSpPr>
      <dsp:spPr>
        <a:xfrm>
          <a:off x="2853375" y="919912"/>
          <a:ext cx="3534831" cy="3534831"/>
        </a:xfrm>
        <a:custGeom>
          <a:avLst/>
          <a:gdLst/>
          <a:ahLst/>
          <a:cxnLst/>
          <a:rect l="0" t="0" r="0" b="0"/>
          <a:pathLst>
            <a:path>
              <a:moveTo>
                <a:pt x="2367347" y="104935"/>
              </a:moveTo>
              <a:arcTo wR="1767415" hR="1767415" stAng="17390566" swAng="1594941"/>
            </a:path>
          </a:pathLst>
        </a:custGeom>
        <a:noFill/>
        <a:ln w="76200" cap="flat" cmpd="sng" algn="ctr">
          <a:solidFill>
            <a:schemeClr val="accent4"/>
          </a:solidFill>
          <a:prstDash val="solid"/>
        </a:ln>
        <a:effectLst>
          <a:outerShdw blurRad="40005" dist="22984" dir="5400000" rotWithShape="0">
            <a:srgbClr val="000000">
              <a:alpha val="45000"/>
            </a:srgbClr>
          </a:outerShdw>
        </a:effectLst>
        <a:scene3d>
          <a:camera prst="orthographicFront"/>
          <a:lightRig rig="flat" dir="t"/>
        </a:scene3d>
        <a:sp3d z="-40000" prstMaterial="matte">
          <a:bevelT w="19050" h="38100"/>
        </a:sp3d>
      </dsp:spPr>
      <dsp:style>
        <a:lnRef idx="3">
          <a:schemeClr val="accent4"/>
        </a:lnRef>
        <a:fillRef idx="0">
          <a:schemeClr val="accent4"/>
        </a:fillRef>
        <a:effectRef idx="2">
          <a:schemeClr val="accent4"/>
        </a:effectRef>
        <a:fontRef idx="minor">
          <a:schemeClr val="tx1"/>
        </a:fontRef>
      </dsp:style>
    </dsp:sp>
    <dsp:sp modelId="{09EE511D-0EF6-43EC-B406-0F1618FAB471}">
      <dsp:nvSpPr>
        <dsp:cNvPr id="0" name=""/>
        <dsp:cNvSpPr/>
      </dsp:nvSpPr>
      <dsp:spPr>
        <a:xfrm>
          <a:off x="4938417" y="1475062"/>
          <a:ext cx="2348291" cy="1740672"/>
        </a:xfrm>
        <a:prstGeom prst="roundRect">
          <a:avLst/>
        </a:prstGeom>
        <a:gradFill rotWithShape="1">
          <a:gsLst>
            <a:gs pos="28000">
              <a:schemeClr val="accent2">
                <a:tint val="18000"/>
                <a:satMod val="120000"/>
                <a:lumMod val="88000"/>
              </a:schemeClr>
            </a:gs>
            <a:gs pos="100000">
              <a:schemeClr val="accent2">
                <a:tint val="40000"/>
                <a:satMod val="100000"/>
                <a:lumMod val="78000"/>
              </a:schemeClr>
            </a:gs>
          </a:gsLst>
          <a:lin ang="5400000" scaled="0"/>
        </a:gradFill>
        <a:ln w="9525" cap="flat" cmpd="sng" algn="ctr">
          <a:solidFill>
            <a:schemeClr val="accent2"/>
          </a:solidFill>
          <a:prstDash val="solid"/>
        </a:ln>
        <a:effectLst>
          <a:outerShdw blurRad="63500" dist="50800" dir="5400000" sx="98000" sy="98000" rotWithShape="0">
            <a:srgbClr val="000000">
              <a:alpha val="20000"/>
            </a:srgbClr>
          </a:outerShdw>
        </a:effectLst>
        <a:scene3d>
          <a:camera prst="orthographicFront"/>
          <a:lightRig rig="flat" dir="t"/>
        </a:scene3d>
        <a:sp3d/>
      </dsp:spPr>
      <dsp:style>
        <a:lnRef idx="1">
          <a:schemeClr val="accent2"/>
        </a:lnRef>
        <a:fillRef idx="2">
          <a:schemeClr val="accent2"/>
        </a:fillRef>
        <a:effectRef idx="1">
          <a:schemeClr val="accent2"/>
        </a:effectRef>
        <a:fontRef idx="minor">
          <a:schemeClr val="dk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ru-RU" sz="1700" b="1" kern="1200" dirty="0" smtClean="0">
              <a:latin typeface="Times New Roman" panose="02020603050405020304" pitchFamily="18" charset="0"/>
              <a:cs typeface="Times New Roman" panose="02020603050405020304" pitchFamily="18" charset="0"/>
            </a:rPr>
            <a:t>Основных направлениях бюджетной политики Чувашской Республики</a:t>
          </a:r>
          <a:endParaRPr lang="ru-RU" sz="1700" b="1" kern="1200" dirty="0">
            <a:latin typeface="Times New Roman" panose="02020603050405020304" pitchFamily="18" charset="0"/>
            <a:cs typeface="Times New Roman" panose="02020603050405020304" pitchFamily="18" charset="0"/>
          </a:endParaRPr>
        </a:p>
      </dsp:txBody>
      <dsp:txXfrm>
        <a:off x="5023390" y="1560035"/>
        <a:ext cx="2178345" cy="1570726"/>
      </dsp:txXfrm>
    </dsp:sp>
    <dsp:sp modelId="{CEBC4C3C-A437-4420-A2E2-C12E33E8450C}">
      <dsp:nvSpPr>
        <dsp:cNvPr id="0" name=""/>
        <dsp:cNvSpPr/>
      </dsp:nvSpPr>
      <dsp:spPr>
        <a:xfrm>
          <a:off x="2842246" y="272306"/>
          <a:ext cx="3534831" cy="3534831"/>
        </a:xfrm>
        <a:custGeom>
          <a:avLst/>
          <a:gdLst/>
          <a:ahLst/>
          <a:cxnLst/>
          <a:rect l="0" t="0" r="0" b="0"/>
          <a:pathLst>
            <a:path>
              <a:moveTo>
                <a:pt x="3081225" y="2949643"/>
              </a:moveTo>
              <a:arcTo wR="1767415" hR="1767415" stAng="2518942" swAng="1605769"/>
            </a:path>
          </a:pathLst>
        </a:custGeom>
        <a:noFill/>
        <a:ln w="76200" cap="flat" cmpd="sng" algn="ctr">
          <a:solidFill>
            <a:schemeClr val="accent4"/>
          </a:solidFill>
          <a:prstDash val="solid"/>
        </a:ln>
        <a:effectLst>
          <a:outerShdw blurRad="40005" dist="22984" dir="5400000" rotWithShape="0">
            <a:srgbClr val="000000">
              <a:alpha val="45000"/>
            </a:srgbClr>
          </a:outerShdw>
        </a:effectLst>
        <a:scene3d>
          <a:camera prst="orthographicFront"/>
          <a:lightRig rig="flat" dir="t"/>
        </a:scene3d>
        <a:sp3d z="-40000" prstMaterial="matte">
          <a:bevelT w="19050" h="38100"/>
        </a:sp3d>
      </dsp:spPr>
      <dsp:style>
        <a:lnRef idx="3">
          <a:schemeClr val="accent4"/>
        </a:lnRef>
        <a:fillRef idx="0">
          <a:schemeClr val="accent4"/>
        </a:fillRef>
        <a:effectRef idx="2">
          <a:schemeClr val="accent4"/>
        </a:effectRef>
        <a:fontRef idx="minor">
          <a:schemeClr val="tx1"/>
        </a:fontRef>
      </dsp:style>
    </dsp:sp>
    <dsp:sp modelId="{B5C2805B-3ECC-4AA3-B306-E04B8D93175A}">
      <dsp:nvSpPr>
        <dsp:cNvPr id="0" name=""/>
        <dsp:cNvSpPr/>
      </dsp:nvSpPr>
      <dsp:spPr>
        <a:xfrm>
          <a:off x="2894306" y="3473570"/>
          <a:ext cx="2348291" cy="1325454"/>
        </a:xfrm>
        <a:prstGeom prst="roundRect">
          <a:avLst/>
        </a:prstGeom>
        <a:gradFill rotWithShape="1">
          <a:gsLst>
            <a:gs pos="28000">
              <a:schemeClr val="accent2">
                <a:tint val="18000"/>
                <a:satMod val="120000"/>
                <a:lumMod val="88000"/>
              </a:schemeClr>
            </a:gs>
            <a:gs pos="100000">
              <a:schemeClr val="accent2">
                <a:tint val="40000"/>
                <a:satMod val="100000"/>
                <a:lumMod val="78000"/>
              </a:schemeClr>
            </a:gs>
          </a:gsLst>
          <a:lin ang="5400000" scaled="0"/>
        </a:gradFill>
        <a:ln w="9525" cap="flat" cmpd="sng" algn="ctr">
          <a:solidFill>
            <a:schemeClr val="accent2"/>
          </a:solidFill>
          <a:prstDash val="solid"/>
        </a:ln>
        <a:effectLst>
          <a:outerShdw blurRad="63500" dist="50800" dir="5400000" sx="98000" sy="98000" rotWithShape="0">
            <a:srgbClr val="000000">
              <a:alpha val="20000"/>
            </a:srgbClr>
          </a:outerShdw>
        </a:effectLst>
        <a:scene3d>
          <a:camera prst="orthographicFront"/>
          <a:lightRig rig="flat" dir="t"/>
        </a:scene3d>
        <a:sp3d/>
      </dsp:spPr>
      <dsp:style>
        <a:lnRef idx="1">
          <a:schemeClr val="accent2"/>
        </a:lnRef>
        <a:fillRef idx="2">
          <a:schemeClr val="accent2"/>
        </a:fillRef>
        <a:effectRef idx="1">
          <a:schemeClr val="accent2"/>
        </a:effectRef>
        <a:fontRef idx="minor">
          <a:schemeClr val="dk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ru-RU" sz="1700" b="1" kern="1200" dirty="0" smtClean="0">
              <a:latin typeface="Times New Roman" panose="02020603050405020304" pitchFamily="18" charset="0"/>
              <a:cs typeface="Times New Roman" panose="02020603050405020304" pitchFamily="18" charset="0"/>
            </a:rPr>
            <a:t>Государственных программах Чувашской Республики</a:t>
          </a:r>
          <a:endParaRPr lang="ru-RU" sz="1700" b="1" kern="1200" dirty="0">
            <a:latin typeface="Times New Roman" panose="02020603050405020304" pitchFamily="18" charset="0"/>
            <a:cs typeface="Times New Roman" panose="02020603050405020304" pitchFamily="18" charset="0"/>
          </a:endParaRPr>
        </a:p>
      </dsp:txBody>
      <dsp:txXfrm>
        <a:off x="2959009" y="3538273"/>
        <a:ext cx="2218885" cy="1196048"/>
      </dsp:txXfrm>
    </dsp:sp>
    <dsp:sp modelId="{609DDD8F-8077-4ED9-B479-F4058D5BF79E}">
      <dsp:nvSpPr>
        <dsp:cNvPr id="0" name=""/>
        <dsp:cNvSpPr/>
      </dsp:nvSpPr>
      <dsp:spPr>
        <a:xfrm>
          <a:off x="1891785" y="329175"/>
          <a:ext cx="3534831" cy="3534831"/>
        </a:xfrm>
        <a:custGeom>
          <a:avLst/>
          <a:gdLst/>
          <a:ahLst/>
          <a:cxnLst/>
          <a:rect l="0" t="0" r="0" b="0"/>
          <a:pathLst>
            <a:path>
              <a:moveTo>
                <a:pt x="995611" y="3357408"/>
              </a:moveTo>
              <a:arcTo wR="1767415" hR="1767415" stAng="6953554" swAng="1474309"/>
            </a:path>
          </a:pathLst>
        </a:custGeom>
        <a:noFill/>
        <a:ln w="76200" cap="flat" cmpd="sng" algn="ctr">
          <a:solidFill>
            <a:schemeClr val="accent4"/>
          </a:solidFill>
          <a:prstDash val="solid"/>
        </a:ln>
        <a:effectLst>
          <a:outerShdw blurRad="40005" dist="22984" dir="5400000" rotWithShape="0">
            <a:srgbClr val="000000">
              <a:alpha val="45000"/>
            </a:srgbClr>
          </a:outerShdw>
        </a:effectLst>
        <a:scene3d>
          <a:camera prst="orthographicFront"/>
          <a:lightRig rig="flat" dir="t"/>
        </a:scene3d>
        <a:sp3d z="-40000" prstMaterial="matte">
          <a:bevelT w="19050" h="38100"/>
        </a:sp3d>
      </dsp:spPr>
      <dsp:style>
        <a:lnRef idx="3">
          <a:schemeClr val="accent4"/>
        </a:lnRef>
        <a:fillRef idx="0">
          <a:schemeClr val="accent4"/>
        </a:fillRef>
        <a:effectRef idx="2">
          <a:schemeClr val="accent4"/>
        </a:effectRef>
        <a:fontRef idx="minor">
          <a:schemeClr val="tx1"/>
        </a:fontRef>
      </dsp:style>
    </dsp:sp>
    <dsp:sp modelId="{FDB32F28-2B23-4FC5-B84F-1478F183AB08}">
      <dsp:nvSpPr>
        <dsp:cNvPr id="0" name=""/>
        <dsp:cNvSpPr/>
      </dsp:nvSpPr>
      <dsp:spPr>
        <a:xfrm>
          <a:off x="925792" y="1475054"/>
          <a:ext cx="2348291" cy="1740672"/>
        </a:xfrm>
        <a:prstGeom prst="roundRect">
          <a:avLst/>
        </a:prstGeom>
        <a:gradFill rotWithShape="1">
          <a:gsLst>
            <a:gs pos="28000">
              <a:schemeClr val="accent2">
                <a:tint val="18000"/>
                <a:satMod val="120000"/>
                <a:lumMod val="88000"/>
              </a:schemeClr>
            </a:gs>
            <a:gs pos="100000">
              <a:schemeClr val="accent2">
                <a:tint val="40000"/>
                <a:satMod val="100000"/>
                <a:lumMod val="78000"/>
              </a:schemeClr>
            </a:gs>
          </a:gsLst>
          <a:lin ang="5400000" scaled="0"/>
        </a:gradFill>
        <a:ln w="9525" cap="flat" cmpd="sng" algn="ctr">
          <a:solidFill>
            <a:schemeClr val="accent2"/>
          </a:solidFill>
          <a:prstDash val="solid"/>
        </a:ln>
        <a:effectLst>
          <a:outerShdw blurRad="63500" dist="50800" dir="5400000" sx="98000" sy="98000" rotWithShape="0">
            <a:srgbClr val="000000">
              <a:alpha val="20000"/>
            </a:srgbClr>
          </a:outerShdw>
        </a:effectLst>
        <a:scene3d>
          <a:camera prst="orthographicFront"/>
          <a:lightRig rig="flat" dir="t"/>
        </a:scene3d>
        <a:sp3d/>
      </dsp:spPr>
      <dsp:style>
        <a:lnRef idx="1">
          <a:schemeClr val="accent2"/>
        </a:lnRef>
        <a:fillRef idx="2">
          <a:schemeClr val="accent2"/>
        </a:fillRef>
        <a:effectRef idx="1">
          <a:schemeClr val="accent2"/>
        </a:effectRef>
        <a:fontRef idx="minor">
          <a:schemeClr val="dk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ru-RU" sz="1800" b="1" kern="1200" dirty="0" smtClean="0">
              <a:latin typeface="Times New Roman" panose="02020603050405020304" pitchFamily="18" charset="0"/>
              <a:cs typeface="Times New Roman" panose="02020603050405020304" pitchFamily="18" charset="0"/>
            </a:rPr>
            <a:t>Прогнозе социально-экономического развития Чувашской Республики</a:t>
          </a:r>
          <a:endParaRPr lang="ru-RU" sz="1800" b="1" kern="1200" dirty="0">
            <a:latin typeface="Times New Roman" panose="02020603050405020304" pitchFamily="18" charset="0"/>
            <a:cs typeface="Times New Roman" panose="02020603050405020304" pitchFamily="18" charset="0"/>
          </a:endParaRPr>
        </a:p>
      </dsp:txBody>
      <dsp:txXfrm>
        <a:off x="1010765" y="1560027"/>
        <a:ext cx="2178345" cy="1570726"/>
      </dsp:txXfrm>
    </dsp:sp>
    <dsp:sp modelId="{AE08C94F-0CD5-478E-94D3-913DA7B7B592}">
      <dsp:nvSpPr>
        <dsp:cNvPr id="0" name=""/>
        <dsp:cNvSpPr/>
      </dsp:nvSpPr>
      <dsp:spPr>
        <a:xfrm>
          <a:off x="1881374" y="866596"/>
          <a:ext cx="3534831" cy="3534831"/>
        </a:xfrm>
        <a:custGeom>
          <a:avLst/>
          <a:gdLst/>
          <a:ahLst/>
          <a:cxnLst/>
          <a:rect l="0" t="0" r="0" b="0"/>
          <a:pathLst>
            <a:path>
              <a:moveTo>
                <a:pt x="438025" y="602735"/>
              </a:moveTo>
              <a:arcTo wR="1767415" hR="1767415" stAng="13273299" swAng="1459282"/>
            </a:path>
          </a:pathLst>
        </a:custGeom>
        <a:noFill/>
        <a:ln w="76200" cap="flat" cmpd="sng" algn="ctr">
          <a:solidFill>
            <a:schemeClr val="accent4"/>
          </a:solidFill>
          <a:prstDash val="solid"/>
        </a:ln>
        <a:effectLst>
          <a:outerShdw blurRad="40005" dist="22984" dir="5400000" rotWithShape="0">
            <a:srgbClr val="000000">
              <a:alpha val="45000"/>
            </a:srgbClr>
          </a:outerShdw>
        </a:effectLst>
        <a:scene3d>
          <a:camera prst="orthographicFront"/>
          <a:lightRig rig="flat" dir="t"/>
        </a:scene3d>
        <a:sp3d z="-40000" prstMaterial="matte">
          <a:bevelT w="19050" h="38100"/>
        </a:sp3d>
      </dsp:spPr>
      <dsp:style>
        <a:lnRef idx="3">
          <a:schemeClr val="accent4"/>
        </a:lnRef>
        <a:fillRef idx="0">
          <a:schemeClr val="accent4"/>
        </a:fillRef>
        <a:effectRef idx="2">
          <a:schemeClr val="accent4"/>
        </a:effectRef>
        <a:fontRef idx="minor">
          <a:schemeClr val="tx1"/>
        </a:fontRef>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drawing13.xml.rels><?xml version="1.0" encoding="UTF-8" standalone="yes"?>
<Relationships xmlns="http://schemas.openxmlformats.org/package/2006/relationships"><Relationship Id="rId1" Type="http://schemas.openxmlformats.org/officeDocument/2006/relationships/image" Target="../media/image44.png"/></Relationships>
</file>

<file path=ppt/drawings/drawing1.xml><?xml version="1.0" encoding="utf-8"?>
<c:userShapes xmlns:c="http://schemas.openxmlformats.org/drawingml/2006/chart">
  <cdr:relSizeAnchor xmlns:cdr="http://schemas.openxmlformats.org/drawingml/2006/chartDrawing">
    <cdr:from>
      <cdr:x>0.01837</cdr:x>
      <cdr:y>0.89651</cdr:y>
    </cdr:from>
    <cdr:to>
      <cdr:x>0.30399</cdr:x>
      <cdr:y>0.99296</cdr:y>
    </cdr:to>
    <cdr:sp macro="" textlink="">
      <cdr:nvSpPr>
        <cdr:cNvPr id="8" name="Скругленный прямоугольник 7"/>
        <cdr:cNvSpPr/>
      </cdr:nvSpPr>
      <cdr:spPr>
        <a:xfrm xmlns:a="http://schemas.openxmlformats.org/drawingml/2006/main">
          <a:off x="166553" y="5150295"/>
          <a:ext cx="2589603" cy="554092"/>
        </a:xfrm>
        <a:prstGeom xmlns:a="http://schemas.openxmlformats.org/drawingml/2006/main" prst="roundRect">
          <a:avLst/>
        </a:prstGeom>
        <a:ln xmlns:a="http://schemas.openxmlformats.org/drawingml/2006/main"/>
      </cdr:spPr>
      <cdr:style>
        <a:lnRef xmlns:a="http://schemas.openxmlformats.org/drawingml/2006/main" idx="1">
          <a:schemeClr val="accent2"/>
        </a:lnRef>
        <a:fillRef xmlns:a="http://schemas.openxmlformats.org/drawingml/2006/main" idx="2">
          <a:schemeClr val="accent2"/>
        </a:fillRef>
        <a:effectRef xmlns:a="http://schemas.openxmlformats.org/drawingml/2006/main" idx="1">
          <a:schemeClr val="accent2"/>
        </a:effectRef>
        <a:fontRef xmlns:a="http://schemas.openxmlformats.org/drawingml/2006/main" idx="minor">
          <a:schemeClr val="dk1"/>
        </a:fontRef>
      </cdr:style>
      <cdr:txBody>
        <a:bodyPr xmlns:a="http://schemas.openxmlformats.org/drawingml/2006/main"/>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pPr algn="ctr"/>
          <a:r>
            <a:rPr lang="ru-RU" sz="1000" b="1" dirty="0" smtClean="0">
              <a:solidFill>
                <a:schemeClr val="tx1"/>
              </a:solidFill>
              <a:latin typeface="Times New Roman" panose="02020603050405020304" pitchFamily="18" charset="0"/>
              <a:cs typeface="Times New Roman" panose="02020603050405020304" pitchFamily="18" charset="0"/>
            </a:rPr>
            <a:t>*Ограничение по Бюджетному кодексу РФ - не более 100% объема собственных доходов</a:t>
          </a:r>
        </a:p>
        <a:p xmlns:a="http://schemas.openxmlformats.org/drawingml/2006/main">
          <a:endParaRPr lang="ru-RU" sz="1000" dirty="0"/>
        </a:p>
      </cdr:txBody>
    </cdr:sp>
  </cdr:relSizeAnchor>
  <cdr:relSizeAnchor xmlns:cdr="http://schemas.openxmlformats.org/drawingml/2006/chartDrawing">
    <cdr:from>
      <cdr:x>0.02775</cdr:x>
      <cdr:y>0.3015</cdr:y>
    </cdr:from>
    <cdr:to>
      <cdr:x>0.1025</cdr:x>
      <cdr:y>0.46066</cdr:y>
    </cdr:to>
    <cdr:sp macro="" textlink="">
      <cdr:nvSpPr>
        <cdr:cNvPr id="2" name="TextBox 1"/>
        <cdr:cNvSpPr txBox="1"/>
      </cdr:nvSpPr>
      <cdr:spPr>
        <a:xfrm xmlns:a="http://schemas.openxmlformats.org/drawingml/2006/main">
          <a:off x="339426" y="1732051"/>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sz="1100" dirty="0"/>
        </a:p>
      </cdr:txBody>
    </cdr:sp>
  </cdr:relSizeAnchor>
  <cdr:relSizeAnchor xmlns:cdr="http://schemas.openxmlformats.org/drawingml/2006/chartDrawing">
    <cdr:from>
      <cdr:x>0.04782</cdr:x>
      <cdr:y>0.2617</cdr:y>
    </cdr:from>
    <cdr:to>
      <cdr:x>0.08797</cdr:x>
      <cdr:y>0.30886</cdr:y>
    </cdr:to>
    <cdr:sp macro="" textlink="">
      <cdr:nvSpPr>
        <cdr:cNvPr id="3" name="TextBox 2"/>
        <cdr:cNvSpPr txBox="1"/>
      </cdr:nvSpPr>
      <cdr:spPr>
        <a:xfrm xmlns:a="http://schemas.openxmlformats.org/drawingml/2006/main">
          <a:off x="584960" y="1503451"/>
          <a:ext cx="491066" cy="270934"/>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ru-RU" sz="1100" dirty="0"/>
        </a:p>
      </cdr:txBody>
    </cdr:sp>
  </cdr:relSizeAnchor>
  <cdr:relSizeAnchor xmlns:cdr="http://schemas.openxmlformats.org/drawingml/2006/chartDrawing">
    <cdr:from>
      <cdr:x>0.05718</cdr:x>
      <cdr:y>0.2502</cdr:y>
    </cdr:from>
    <cdr:to>
      <cdr:x>0.1373</cdr:x>
      <cdr:y>0.30095</cdr:y>
    </cdr:to>
    <cdr:sp macro="" textlink="">
      <cdr:nvSpPr>
        <cdr:cNvPr id="6" name="TextBox 1"/>
        <cdr:cNvSpPr txBox="1"/>
      </cdr:nvSpPr>
      <cdr:spPr>
        <a:xfrm xmlns:a="http://schemas.openxmlformats.org/drawingml/2006/main">
          <a:off x="518385" y="1437363"/>
          <a:ext cx="726416" cy="291552"/>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ru-RU" sz="1200" b="1" dirty="0" smtClean="0">
              <a:latin typeface="Times New Roman" panose="02020603050405020304" pitchFamily="18" charset="0"/>
              <a:cs typeface="Times New Roman" panose="02020603050405020304" pitchFamily="18" charset="0"/>
            </a:rPr>
            <a:t>12 261</a:t>
          </a:r>
          <a:endParaRPr lang="ru-RU" sz="1200" b="1" dirty="0">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0.15248</cdr:x>
      <cdr:y>0.2126</cdr:y>
    </cdr:from>
    <cdr:to>
      <cdr:x>0.24257</cdr:x>
      <cdr:y>0.25742</cdr:y>
    </cdr:to>
    <cdr:sp macro="" textlink="">
      <cdr:nvSpPr>
        <cdr:cNvPr id="7" name="TextBox 1"/>
        <cdr:cNvSpPr txBox="1"/>
      </cdr:nvSpPr>
      <cdr:spPr>
        <a:xfrm xmlns:a="http://schemas.openxmlformats.org/drawingml/2006/main">
          <a:off x="1382481" y="1221339"/>
          <a:ext cx="816810" cy="257484"/>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ru-RU" sz="1200" b="1" dirty="0" smtClean="0">
              <a:latin typeface="Times New Roman" panose="02020603050405020304" pitchFamily="18" charset="0"/>
              <a:cs typeface="Times New Roman" panose="02020603050405020304" pitchFamily="18" charset="0"/>
            </a:rPr>
            <a:t>14 290</a:t>
          </a:r>
          <a:endParaRPr lang="ru-RU" sz="1200" b="1" dirty="0">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0.24779</cdr:x>
      <cdr:y>0.2126</cdr:y>
    </cdr:from>
    <cdr:to>
      <cdr:x>0.3305</cdr:x>
      <cdr:y>0.25648</cdr:y>
    </cdr:to>
    <cdr:sp macro="" textlink="">
      <cdr:nvSpPr>
        <cdr:cNvPr id="9" name="TextBox 1"/>
        <cdr:cNvSpPr txBox="1"/>
      </cdr:nvSpPr>
      <cdr:spPr>
        <a:xfrm xmlns:a="http://schemas.openxmlformats.org/drawingml/2006/main">
          <a:off x="2246577" y="1221339"/>
          <a:ext cx="749899" cy="252084"/>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ru-RU" sz="1200" b="1" dirty="0" smtClean="0">
              <a:solidFill>
                <a:schemeClr val="tx1"/>
              </a:solidFill>
              <a:latin typeface="Times New Roman" panose="02020603050405020304" pitchFamily="18" charset="0"/>
              <a:cs typeface="Times New Roman" panose="02020603050405020304" pitchFamily="18" charset="0"/>
            </a:rPr>
            <a:t>14 259</a:t>
          </a:r>
          <a:endParaRPr lang="ru-RU" sz="1200" b="1" dirty="0">
            <a:solidFill>
              <a:schemeClr val="tx1"/>
            </a:solidFill>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0.35103</cdr:x>
      <cdr:y>0.2126</cdr:y>
    </cdr:from>
    <cdr:to>
      <cdr:x>0.42251</cdr:x>
      <cdr:y>0.25648</cdr:y>
    </cdr:to>
    <cdr:sp macro="" textlink="">
      <cdr:nvSpPr>
        <cdr:cNvPr id="10" name="TextBox 1"/>
        <cdr:cNvSpPr txBox="1"/>
      </cdr:nvSpPr>
      <cdr:spPr>
        <a:xfrm xmlns:a="http://schemas.openxmlformats.org/drawingml/2006/main">
          <a:off x="3182681" y="1221339"/>
          <a:ext cx="648080" cy="252084"/>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ru-RU" sz="1300" b="1" dirty="0" smtClean="0">
              <a:solidFill>
                <a:schemeClr val="tx1"/>
              </a:solidFill>
              <a:latin typeface="Times New Roman" panose="02020603050405020304" pitchFamily="18" charset="0"/>
              <a:cs typeface="Times New Roman" panose="02020603050405020304" pitchFamily="18" charset="0"/>
            </a:rPr>
            <a:t>14 121</a:t>
          </a:r>
          <a:endParaRPr lang="ru-RU" sz="1300" b="1" dirty="0">
            <a:solidFill>
              <a:schemeClr val="tx1"/>
            </a:solidFill>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0.44634</cdr:x>
      <cdr:y>0.2502</cdr:y>
    </cdr:from>
    <cdr:to>
      <cdr:x>0.51782</cdr:x>
      <cdr:y>0.2878</cdr:y>
    </cdr:to>
    <cdr:sp macro="" textlink="">
      <cdr:nvSpPr>
        <cdr:cNvPr id="11" name="TextBox 1"/>
        <cdr:cNvSpPr txBox="1"/>
      </cdr:nvSpPr>
      <cdr:spPr>
        <a:xfrm xmlns:a="http://schemas.openxmlformats.org/drawingml/2006/main">
          <a:off x="4046777" y="1437363"/>
          <a:ext cx="648080" cy="216007"/>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200" b="1" i="1" dirty="0" smtClean="0">
              <a:latin typeface="Times New Roman" panose="02020603050405020304" pitchFamily="18" charset="0"/>
              <a:cs typeface="Times New Roman" panose="02020603050405020304" pitchFamily="18" charset="0"/>
            </a:rPr>
            <a:t>12</a:t>
          </a:r>
          <a:r>
            <a:rPr lang="ru-RU" sz="1200" b="1" i="1" dirty="0" smtClean="0">
              <a:latin typeface="Times New Roman" panose="02020603050405020304" pitchFamily="18" charset="0"/>
              <a:cs typeface="Times New Roman" panose="02020603050405020304" pitchFamily="18" charset="0"/>
            </a:rPr>
            <a:t> </a:t>
          </a:r>
          <a:r>
            <a:rPr lang="en-US" sz="1200" b="1" i="1" dirty="0" smtClean="0">
              <a:latin typeface="Times New Roman" panose="02020603050405020304" pitchFamily="18" charset="0"/>
              <a:cs typeface="Times New Roman" panose="02020603050405020304" pitchFamily="18" charset="0"/>
            </a:rPr>
            <a:t>9</a:t>
          </a:r>
          <a:r>
            <a:rPr lang="ru-RU" sz="1200" b="1" i="1" dirty="0" smtClean="0">
              <a:latin typeface="Times New Roman" panose="02020603050405020304" pitchFamily="18" charset="0"/>
              <a:cs typeface="Times New Roman" panose="02020603050405020304" pitchFamily="18" charset="0"/>
            </a:rPr>
            <a:t>10</a:t>
          </a:r>
          <a:endParaRPr lang="ru-RU" sz="1200" b="1" i="1" dirty="0">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0.54164</cdr:x>
      <cdr:y>0.31287</cdr:y>
    </cdr:from>
    <cdr:to>
      <cdr:x>0.61748</cdr:x>
      <cdr:y>0.36301</cdr:y>
    </cdr:to>
    <cdr:sp macro="" textlink="">
      <cdr:nvSpPr>
        <cdr:cNvPr id="12" name="TextBox 1"/>
        <cdr:cNvSpPr txBox="1"/>
      </cdr:nvSpPr>
      <cdr:spPr>
        <a:xfrm xmlns:a="http://schemas.openxmlformats.org/drawingml/2006/main">
          <a:off x="4910873" y="1797403"/>
          <a:ext cx="687611" cy="288047"/>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ru-RU" sz="1200" b="1" dirty="0" smtClean="0">
              <a:latin typeface="Times New Roman" panose="02020603050405020304" pitchFamily="18" charset="0"/>
              <a:cs typeface="Times New Roman" panose="02020603050405020304" pitchFamily="18" charset="0"/>
            </a:rPr>
            <a:t>10 350</a:t>
          </a:r>
          <a:endParaRPr lang="ru-RU" sz="1200" b="1" dirty="0">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0.64295</cdr:x>
      <cdr:y>0.31287</cdr:y>
    </cdr:from>
    <cdr:to>
      <cdr:x>0.71879</cdr:x>
      <cdr:y>0.36301</cdr:y>
    </cdr:to>
    <cdr:sp macro="" textlink="">
      <cdr:nvSpPr>
        <cdr:cNvPr id="13" name="TextBox 1"/>
        <cdr:cNvSpPr txBox="1"/>
      </cdr:nvSpPr>
      <cdr:spPr>
        <a:xfrm xmlns:a="http://schemas.openxmlformats.org/drawingml/2006/main">
          <a:off x="5829406" y="1797403"/>
          <a:ext cx="687611" cy="288047"/>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ru-RU" sz="1200" b="1" dirty="0" smtClean="0">
              <a:latin typeface="Times New Roman" panose="02020603050405020304" pitchFamily="18" charset="0"/>
              <a:cs typeface="Times New Roman" panose="02020603050405020304" pitchFamily="18" charset="0"/>
            </a:rPr>
            <a:t>10 097</a:t>
          </a:r>
          <a:endParaRPr lang="ru-RU" sz="1200" b="1" dirty="0">
            <a:latin typeface="Times New Roman" panose="02020603050405020304" pitchFamily="18" charset="0"/>
            <a:cs typeface="Times New Roman" panose="02020603050405020304" pitchFamily="18" charset="0"/>
          </a:endParaRPr>
        </a:p>
      </cdr:txBody>
    </cdr:sp>
  </cdr:relSizeAnchor>
</c:userShapes>
</file>

<file path=ppt/drawings/drawing10.xml><?xml version="1.0" encoding="utf-8"?>
<c:userShapes xmlns:c="http://schemas.openxmlformats.org/drawingml/2006/chart">
  <cdr:relSizeAnchor xmlns:cdr="http://schemas.openxmlformats.org/drawingml/2006/chartDrawing">
    <cdr:from>
      <cdr:x>0.61588</cdr:x>
      <cdr:y>0.34196</cdr:y>
    </cdr:from>
    <cdr:to>
      <cdr:x>0.7751</cdr:x>
      <cdr:y>0.40916</cdr:y>
    </cdr:to>
    <cdr:sp macro="" textlink="">
      <cdr:nvSpPr>
        <cdr:cNvPr id="2" name="TextBox 1"/>
        <cdr:cNvSpPr txBox="1"/>
      </cdr:nvSpPr>
      <cdr:spPr>
        <a:xfrm xmlns:a="http://schemas.openxmlformats.org/drawingml/2006/main">
          <a:off x="2895976" y="1541727"/>
          <a:ext cx="748680" cy="302955"/>
        </a:xfrm>
        <a:prstGeom xmlns:a="http://schemas.openxmlformats.org/drawingml/2006/main" prst="ellipse">
          <a:avLst/>
        </a:prstGeom>
        <a:ln xmlns:a="http://schemas.openxmlformats.org/drawingml/2006/main"/>
        <a:scene3d xmlns:a="http://schemas.openxmlformats.org/drawingml/2006/main">
          <a:camera prst="orthographicFront"/>
          <a:lightRig rig="threePt" dir="t"/>
        </a:scene3d>
        <a:sp3d xmlns:a="http://schemas.openxmlformats.org/drawingml/2006/main">
          <a:bevelT/>
        </a:sp3d>
      </cdr:spPr>
      <cdr:style>
        <a:lnRef xmlns:a="http://schemas.openxmlformats.org/drawingml/2006/main" idx="1">
          <a:schemeClr val="accent2"/>
        </a:lnRef>
        <a:fillRef xmlns:a="http://schemas.openxmlformats.org/drawingml/2006/main" idx="2">
          <a:schemeClr val="accent2"/>
        </a:fillRef>
        <a:effectRef xmlns:a="http://schemas.openxmlformats.org/drawingml/2006/main" idx="1">
          <a:schemeClr val="accent2"/>
        </a:effectRef>
        <a:fontRef xmlns:a="http://schemas.openxmlformats.org/drawingml/2006/main" idx="minor">
          <a:schemeClr val="dk1"/>
        </a:fontRef>
      </cdr:style>
      <cdr:txBody>
        <a:bodyPr xmlns:a="http://schemas.openxmlformats.org/drawingml/2006/main" wrap="square" lIns="0" tIns="0" rIns="0" bIns="0" rtlCol="0">
          <a:spAutoFit/>
        </a:bodyPr>
        <a:lstStyle xmlns:a="http://schemas.openxmlformats.org/drawingml/2006/main">
          <a:defPPr>
            <a:defRPr lang="ru-RU"/>
          </a:defPPr>
          <a:lvl1pPr algn="l" rtl="0" fontAlgn="base">
            <a:spcBef>
              <a:spcPct val="0"/>
            </a:spcBef>
            <a:spcAft>
              <a:spcPct val="0"/>
            </a:spcAft>
            <a:defRPr kern="1200">
              <a:solidFill>
                <a:schemeClr val="dk1"/>
              </a:solidFill>
              <a:latin typeface="+mn-lt"/>
              <a:ea typeface="+mn-ea"/>
              <a:cs typeface="+mn-cs"/>
            </a:defRPr>
          </a:lvl1pPr>
          <a:lvl2pPr marL="457200" algn="l" rtl="0" fontAlgn="base">
            <a:spcBef>
              <a:spcPct val="0"/>
            </a:spcBef>
            <a:spcAft>
              <a:spcPct val="0"/>
            </a:spcAft>
            <a:defRPr kern="1200">
              <a:solidFill>
                <a:schemeClr val="dk1"/>
              </a:solidFill>
              <a:latin typeface="+mn-lt"/>
              <a:ea typeface="+mn-ea"/>
              <a:cs typeface="+mn-cs"/>
            </a:defRPr>
          </a:lvl2pPr>
          <a:lvl3pPr marL="914400" algn="l" rtl="0" fontAlgn="base">
            <a:spcBef>
              <a:spcPct val="0"/>
            </a:spcBef>
            <a:spcAft>
              <a:spcPct val="0"/>
            </a:spcAft>
            <a:defRPr kern="1200">
              <a:solidFill>
                <a:schemeClr val="dk1"/>
              </a:solidFill>
              <a:latin typeface="+mn-lt"/>
              <a:ea typeface="+mn-ea"/>
              <a:cs typeface="+mn-cs"/>
            </a:defRPr>
          </a:lvl3pPr>
          <a:lvl4pPr marL="1371600" algn="l" rtl="0" fontAlgn="base">
            <a:spcBef>
              <a:spcPct val="0"/>
            </a:spcBef>
            <a:spcAft>
              <a:spcPct val="0"/>
            </a:spcAft>
            <a:defRPr kern="1200">
              <a:solidFill>
                <a:schemeClr val="dk1"/>
              </a:solidFill>
              <a:latin typeface="+mn-lt"/>
              <a:ea typeface="+mn-ea"/>
              <a:cs typeface="+mn-cs"/>
            </a:defRPr>
          </a:lvl4pPr>
          <a:lvl5pPr marL="1828800" algn="l" rtl="0" fontAlgn="base">
            <a:spcBef>
              <a:spcPct val="0"/>
            </a:spcBef>
            <a:spcAft>
              <a:spcPct val="0"/>
            </a:spcAft>
            <a:defRPr kern="1200">
              <a:solidFill>
                <a:schemeClr val="dk1"/>
              </a:solidFill>
              <a:latin typeface="+mn-lt"/>
              <a:ea typeface="+mn-ea"/>
              <a:cs typeface="+mn-cs"/>
            </a:defRPr>
          </a:lvl5pPr>
          <a:lvl6pPr marL="2286000" algn="l" defTabSz="914400" rtl="0" eaLnBrk="1" latinLnBrk="0" hangingPunct="1">
            <a:defRPr kern="1200">
              <a:solidFill>
                <a:schemeClr val="dk1"/>
              </a:solidFill>
              <a:latin typeface="+mn-lt"/>
              <a:ea typeface="+mn-ea"/>
              <a:cs typeface="+mn-cs"/>
            </a:defRPr>
          </a:lvl6pPr>
          <a:lvl7pPr marL="2743200" algn="l" defTabSz="914400" rtl="0" eaLnBrk="1" latinLnBrk="0" hangingPunct="1">
            <a:defRPr kern="1200">
              <a:solidFill>
                <a:schemeClr val="dk1"/>
              </a:solidFill>
              <a:latin typeface="+mn-lt"/>
              <a:ea typeface="+mn-ea"/>
              <a:cs typeface="+mn-cs"/>
            </a:defRPr>
          </a:lvl7pPr>
          <a:lvl8pPr marL="3200400" algn="l" defTabSz="914400" rtl="0" eaLnBrk="1" latinLnBrk="0" hangingPunct="1">
            <a:defRPr kern="1200">
              <a:solidFill>
                <a:schemeClr val="dk1"/>
              </a:solidFill>
              <a:latin typeface="+mn-lt"/>
              <a:ea typeface="+mn-ea"/>
              <a:cs typeface="+mn-cs"/>
            </a:defRPr>
          </a:lvl8pPr>
          <a:lvl9pPr marL="3657600" algn="l" defTabSz="914400" rtl="0" eaLnBrk="1" latinLnBrk="0" hangingPunct="1">
            <a:defRPr kern="1200">
              <a:solidFill>
                <a:schemeClr val="dk1"/>
              </a:solidFill>
              <a:latin typeface="+mn-lt"/>
              <a:ea typeface="+mn-ea"/>
              <a:cs typeface="+mn-cs"/>
            </a:defRPr>
          </a:lvl9pPr>
        </a:lstStyle>
        <a:p xmlns:a="http://schemas.openxmlformats.org/drawingml/2006/main">
          <a:pPr algn="ctr"/>
          <a:r>
            <a:rPr lang="en-US" sz="1400" b="1" dirty="0" smtClean="0">
              <a:solidFill>
                <a:prstClr val="black"/>
              </a:solidFill>
              <a:latin typeface="Times New Roman" panose="02020603050405020304" pitchFamily="18" charset="0"/>
              <a:cs typeface="Times New Roman" panose="02020603050405020304" pitchFamily="18" charset="0"/>
            </a:rPr>
            <a:t>2</a:t>
          </a:r>
          <a:r>
            <a:rPr lang="ru-RU" sz="1400" b="1" dirty="0">
              <a:solidFill>
                <a:prstClr val="black"/>
              </a:solidFill>
              <a:latin typeface="Times New Roman" panose="02020603050405020304" pitchFamily="18" charset="0"/>
              <a:cs typeface="Times New Roman" panose="02020603050405020304" pitchFamily="18" charset="0"/>
            </a:rPr>
            <a:t>1</a:t>
          </a:r>
          <a:r>
            <a:rPr lang="en-US" sz="1400" b="1" dirty="0" smtClean="0">
              <a:solidFill>
                <a:prstClr val="black"/>
              </a:solidFill>
              <a:latin typeface="Times New Roman" panose="02020603050405020304" pitchFamily="18" charset="0"/>
              <a:cs typeface="Times New Roman" panose="02020603050405020304" pitchFamily="18" charset="0"/>
            </a:rPr>
            <a:t>,</a:t>
          </a:r>
          <a:r>
            <a:rPr lang="ru-RU" sz="1400" b="1" dirty="0">
              <a:solidFill>
                <a:prstClr val="black"/>
              </a:solidFill>
              <a:latin typeface="Times New Roman" panose="02020603050405020304" pitchFamily="18" charset="0"/>
              <a:cs typeface="Times New Roman" panose="02020603050405020304" pitchFamily="18" charset="0"/>
            </a:rPr>
            <a:t>0</a:t>
          </a:r>
          <a:r>
            <a:rPr lang="ru-RU" sz="1400" b="1" dirty="0" smtClean="0">
              <a:solidFill>
                <a:prstClr val="black"/>
              </a:solidFill>
              <a:latin typeface="Times New Roman" panose="02020603050405020304" pitchFamily="18" charset="0"/>
              <a:cs typeface="Times New Roman" panose="02020603050405020304" pitchFamily="18" charset="0"/>
            </a:rPr>
            <a:t>%</a:t>
          </a:r>
          <a:endParaRPr lang="ru-RU" sz="1400" b="1" dirty="0">
            <a:solidFill>
              <a:prstClr val="black"/>
            </a:solidFill>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0.16948</cdr:x>
      <cdr:y>0.46474</cdr:y>
    </cdr:from>
    <cdr:to>
      <cdr:x>0.3287</cdr:x>
      <cdr:y>0.53194</cdr:y>
    </cdr:to>
    <cdr:sp macro="" textlink="">
      <cdr:nvSpPr>
        <cdr:cNvPr id="3" name="TextBox 1"/>
        <cdr:cNvSpPr txBox="1"/>
      </cdr:nvSpPr>
      <cdr:spPr>
        <a:xfrm xmlns:a="http://schemas.openxmlformats.org/drawingml/2006/main">
          <a:off x="796925" y="2095280"/>
          <a:ext cx="748680" cy="302955"/>
        </a:xfrm>
        <a:prstGeom xmlns:a="http://schemas.openxmlformats.org/drawingml/2006/main" prst="ellipse">
          <a:avLst/>
        </a:prstGeom>
        <a:ln xmlns:a="http://schemas.openxmlformats.org/drawingml/2006/main"/>
        <a:scene3d xmlns:a="http://schemas.openxmlformats.org/drawingml/2006/main">
          <a:camera prst="orthographicFront"/>
          <a:lightRig rig="threePt" dir="t"/>
        </a:scene3d>
        <a:sp3d xmlns:a="http://schemas.openxmlformats.org/drawingml/2006/main">
          <a:bevelT/>
        </a:sp3d>
      </cdr:spPr>
      <cdr:style>
        <a:lnRef xmlns:a="http://schemas.openxmlformats.org/drawingml/2006/main" idx="1">
          <a:schemeClr val="accent2"/>
        </a:lnRef>
        <a:fillRef xmlns:a="http://schemas.openxmlformats.org/drawingml/2006/main" idx="2">
          <a:schemeClr val="accent2"/>
        </a:fillRef>
        <a:effectRef xmlns:a="http://schemas.openxmlformats.org/drawingml/2006/main" idx="1">
          <a:schemeClr val="accent2"/>
        </a:effectRef>
        <a:fontRef xmlns:a="http://schemas.openxmlformats.org/drawingml/2006/main" idx="minor">
          <a:schemeClr val="dk1"/>
        </a:fontRef>
      </cdr:style>
      <cdr:txBody>
        <a:bodyPr xmlns:a="http://schemas.openxmlformats.org/drawingml/2006/main" wrap="square" lIns="0" tIns="0" rIns="0" bIns="0" rtlCol="0">
          <a:spAutoFit/>
        </a:bodyPr>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pPr algn="ctr"/>
          <a:r>
            <a:rPr lang="en-US" sz="1400" b="1" dirty="0" smtClean="0">
              <a:solidFill>
                <a:prstClr val="black"/>
              </a:solidFill>
              <a:latin typeface="Times New Roman" panose="02020603050405020304" pitchFamily="18" charset="0"/>
              <a:cs typeface="Times New Roman" panose="02020603050405020304" pitchFamily="18" charset="0"/>
            </a:rPr>
            <a:t>7</a:t>
          </a:r>
          <a:r>
            <a:rPr lang="ru-RU" sz="1400" b="1" dirty="0">
              <a:solidFill>
                <a:prstClr val="black"/>
              </a:solidFill>
              <a:latin typeface="Times New Roman" panose="02020603050405020304" pitchFamily="18" charset="0"/>
              <a:cs typeface="Times New Roman" panose="02020603050405020304" pitchFamily="18" charset="0"/>
            </a:rPr>
            <a:t>9</a:t>
          </a:r>
          <a:r>
            <a:rPr lang="en-US" sz="1400" b="1" dirty="0" smtClean="0">
              <a:solidFill>
                <a:prstClr val="black"/>
              </a:solidFill>
              <a:latin typeface="Times New Roman" panose="02020603050405020304" pitchFamily="18" charset="0"/>
              <a:cs typeface="Times New Roman" panose="02020603050405020304" pitchFamily="18" charset="0"/>
            </a:rPr>
            <a:t>,</a:t>
          </a:r>
          <a:r>
            <a:rPr lang="ru-RU" sz="1400" b="1" dirty="0">
              <a:solidFill>
                <a:prstClr val="black"/>
              </a:solidFill>
              <a:latin typeface="Times New Roman" panose="02020603050405020304" pitchFamily="18" charset="0"/>
              <a:cs typeface="Times New Roman" panose="02020603050405020304" pitchFamily="18" charset="0"/>
            </a:rPr>
            <a:t>0</a:t>
          </a:r>
          <a:r>
            <a:rPr lang="ru-RU" sz="1400" b="1" dirty="0" smtClean="0">
              <a:solidFill>
                <a:prstClr val="black"/>
              </a:solidFill>
              <a:latin typeface="Times New Roman" panose="02020603050405020304" pitchFamily="18" charset="0"/>
              <a:cs typeface="Times New Roman" panose="02020603050405020304" pitchFamily="18" charset="0"/>
            </a:rPr>
            <a:t>%</a:t>
          </a:r>
          <a:endParaRPr lang="ru-RU" sz="1400" b="1" dirty="0">
            <a:solidFill>
              <a:prstClr val="black"/>
            </a:solidFill>
            <a:latin typeface="Times New Roman" panose="02020603050405020304" pitchFamily="18" charset="0"/>
            <a:cs typeface="Times New Roman" panose="02020603050405020304" pitchFamily="18" charset="0"/>
          </a:endParaRPr>
        </a:p>
      </cdr:txBody>
    </cdr:sp>
  </cdr:relSizeAnchor>
</c:userShapes>
</file>

<file path=ppt/drawings/drawing11.xml><?xml version="1.0" encoding="utf-8"?>
<c:userShapes xmlns:c="http://schemas.openxmlformats.org/drawingml/2006/chart">
  <cdr:relSizeAnchor xmlns:cdr="http://schemas.openxmlformats.org/drawingml/2006/chartDrawing">
    <cdr:from>
      <cdr:x>0.17944</cdr:x>
      <cdr:y>0.18548</cdr:y>
    </cdr:from>
    <cdr:to>
      <cdr:x>0.69073</cdr:x>
      <cdr:y>0.3422</cdr:y>
    </cdr:to>
    <cdr:sp macro="" textlink="">
      <cdr:nvSpPr>
        <cdr:cNvPr id="6" name="TextBox 1"/>
        <cdr:cNvSpPr txBox="1"/>
      </cdr:nvSpPr>
      <cdr:spPr>
        <a:xfrm xmlns:a="http://schemas.openxmlformats.org/drawingml/2006/main">
          <a:off x="827584" y="801370"/>
          <a:ext cx="2358050" cy="677105"/>
        </a:xfrm>
        <a:prstGeom xmlns:a="http://schemas.openxmlformats.org/drawingml/2006/main" prst="roundRect">
          <a:avLst/>
        </a:prstGeom>
        <a:solidFill xmlns:a="http://schemas.openxmlformats.org/drawingml/2006/main">
          <a:schemeClr val="accent3">
            <a:lumMod val="75000"/>
          </a:schemeClr>
        </a:solidFill>
        <a:ln xmlns:a="http://schemas.openxmlformats.org/drawingml/2006/main">
          <a:solidFill>
            <a:schemeClr val="bg1"/>
          </a:solidFill>
        </a:ln>
      </cdr:spPr>
      <cdr:txBody>
        <a:bodyPr xmlns:a="http://schemas.openxmlformats.org/drawingml/2006/main" wrap="square" rtlCol="0" anchor="ct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ru-RU" sz="2000" b="1" i="1" dirty="0" smtClean="0">
              <a:latin typeface="Times New Roman" panose="02020603050405020304" pitchFamily="18" charset="0"/>
              <a:cs typeface="Times New Roman" panose="02020603050405020304" pitchFamily="18" charset="0"/>
            </a:rPr>
            <a:t>Здравоохранение </a:t>
          </a:r>
          <a:endParaRPr lang="ru-RU" sz="1600" b="1" i="1" dirty="0">
            <a:latin typeface="Times New Roman" panose="02020603050405020304" pitchFamily="18" charset="0"/>
            <a:cs typeface="Times New Roman" panose="02020603050405020304" pitchFamily="18" charset="0"/>
          </a:endParaRPr>
        </a:p>
        <a:p xmlns:a="http://schemas.openxmlformats.org/drawingml/2006/main">
          <a:pPr algn="ctr"/>
          <a:r>
            <a:rPr lang="ru-RU" sz="1600" b="1" i="1" dirty="0" smtClean="0">
              <a:latin typeface="Times New Roman" panose="02020603050405020304" pitchFamily="18" charset="0"/>
              <a:cs typeface="Times New Roman" panose="02020603050405020304" pitchFamily="18" charset="0"/>
            </a:rPr>
            <a:t>20 267,7 млн. рублей</a:t>
          </a:r>
        </a:p>
      </cdr:txBody>
    </cdr:sp>
  </cdr:relSizeAnchor>
  <cdr:relSizeAnchor xmlns:cdr="http://schemas.openxmlformats.org/drawingml/2006/chartDrawing">
    <cdr:from>
      <cdr:x>0.58194</cdr:x>
      <cdr:y>0.43164</cdr:y>
    </cdr:from>
    <cdr:to>
      <cdr:x>0.89766</cdr:x>
      <cdr:y>0.54831</cdr:y>
    </cdr:to>
    <cdr:sp macro="" textlink="">
      <cdr:nvSpPr>
        <cdr:cNvPr id="2" name="TextBox 1"/>
        <cdr:cNvSpPr txBox="1"/>
      </cdr:nvSpPr>
      <cdr:spPr>
        <a:xfrm xmlns:a="http://schemas.openxmlformats.org/drawingml/2006/main">
          <a:off x="2683864" y="1864907"/>
          <a:ext cx="1456088" cy="504070"/>
        </a:xfrm>
        <a:prstGeom xmlns:a="http://schemas.openxmlformats.org/drawingml/2006/main" prst="rect">
          <a:avLst/>
        </a:prstGeom>
      </cdr:spPr>
      <cdr:txBody>
        <a:bodyPr xmlns:a="http://schemas.openxmlformats.org/drawingml/2006/main" vertOverflow="clip" wrap="square" rtlCol="0">
          <a:noAutofit/>
        </a:bodyPr>
        <a:lstStyle xmlns:a="http://schemas.openxmlformats.org/drawingml/2006/main"/>
        <a:p xmlns:a="http://schemas.openxmlformats.org/drawingml/2006/main">
          <a:pPr algn="ctr"/>
          <a:r>
            <a:rPr lang="ru-RU" sz="1200" b="1" i="1" dirty="0" smtClean="0">
              <a:latin typeface="Times New Roman" panose="02020603050405020304" pitchFamily="18" charset="0"/>
              <a:cs typeface="Times New Roman" panose="02020603050405020304" pitchFamily="18" charset="0"/>
            </a:rPr>
            <a:t>Республиканский бюджет</a:t>
          </a:r>
          <a:endParaRPr lang="ru-RU" sz="1200" b="1" i="1" dirty="0">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0.11087</cdr:x>
      <cdr:y>0.41498</cdr:y>
    </cdr:from>
    <cdr:to>
      <cdr:x>0.44691</cdr:x>
      <cdr:y>0.51023</cdr:y>
    </cdr:to>
    <cdr:sp macro="" textlink="">
      <cdr:nvSpPr>
        <cdr:cNvPr id="7" name="TextBox 1"/>
        <cdr:cNvSpPr txBox="1"/>
      </cdr:nvSpPr>
      <cdr:spPr>
        <a:xfrm xmlns:a="http://schemas.openxmlformats.org/drawingml/2006/main">
          <a:off x="511335" y="1792899"/>
          <a:ext cx="1549803" cy="411526"/>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ru-RU" sz="1200" b="1" i="1" dirty="0" smtClean="0">
              <a:latin typeface="Times New Roman" panose="02020603050405020304" pitchFamily="18" charset="0"/>
              <a:cs typeface="Times New Roman" panose="02020603050405020304" pitchFamily="18" charset="0"/>
            </a:rPr>
            <a:t>Бюджет ТФОМС</a:t>
          </a:r>
          <a:endParaRPr lang="ru-RU" sz="1200" b="1" i="1" dirty="0">
            <a:latin typeface="Times New Roman" panose="02020603050405020304" pitchFamily="18" charset="0"/>
            <a:cs typeface="Times New Roman" panose="02020603050405020304" pitchFamily="18" charset="0"/>
          </a:endParaRPr>
        </a:p>
      </cdr:txBody>
    </cdr:sp>
  </cdr:relSizeAnchor>
</c:userShapes>
</file>

<file path=ppt/drawings/drawing12.xml><?xml version="1.0" encoding="utf-8"?>
<c:userShapes xmlns:c="http://schemas.openxmlformats.org/drawingml/2006/chart">
  <cdr:relSizeAnchor xmlns:cdr="http://schemas.openxmlformats.org/drawingml/2006/chartDrawing">
    <cdr:from>
      <cdr:x>0.44338</cdr:x>
      <cdr:y>0.56994</cdr:y>
    </cdr:from>
    <cdr:to>
      <cdr:x>0.69964</cdr:x>
      <cdr:y>0.66604</cdr:y>
    </cdr:to>
    <cdr:sp macro="" textlink="">
      <cdr:nvSpPr>
        <cdr:cNvPr id="2" name="TextBox 1"/>
        <cdr:cNvSpPr txBox="1">
          <a:spLocks xmlns:a="http://schemas.openxmlformats.org/drawingml/2006/main" noChangeArrowheads="1"/>
        </cdr:cNvSpPr>
      </cdr:nvSpPr>
      <cdr:spPr bwMode="auto">
        <a:xfrm xmlns:a="http://schemas.openxmlformats.org/drawingml/2006/main" rot="20291906">
          <a:off x="1308849" y="1594721"/>
          <a:ext cx="756503" cy="268896"/>
        </a:xfrm>
        <a:prstGeom xmlns:a="http://schemas.openxmlformats.org/drawingml/2006/main" prst="rect">
          <a:avLst/>
        </a:prstGeom>
        <a:noFill xmlns:a="http://schemas.openxmlformats.org/drawingml/2006/main"/>
        <a:ln xmlns:a="http://schemas.openxmlformats.org/drawingml/2006/main">
          <a:noFill/>
        </a:ln>
        <a:effectLst xmlns:a="http://schemas.openxmlformats.org/drawingml/2006/main">
          <a:softEdge rad="31750"/>
        </a:effectLst>
      </cdr:spPr>
      <cdr:txBody>
        <a:bodyPr xmlns:a="http://schemas.openxmlformats.org/drawingml/2006/main"/>
        <a:lstStyle xmlns:a="http://schemas.openxmlformats.org/drawingml/2006/main">
          <a:defPPr>
            <a:defRPr lang="ru-RU"/>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xmlns:a="http://schemas.openxmlformats.org/drawingml/2006/main">
          <a:pPr algn="ctr" eaLnBrk="1" hangingPunct="1">
            <a:spcBef>
              <a:spcPct val="0"/>
            </a:spcBef>
            <a:buFontTx/>
            <a:buNone/>
            <a:defRPr/>
          </a:pPr>
          <a:r>
            <a:rPr lang="ru-RU" altLang="ru-RU" sz="1200" b="1" dirty="0" smtClean="0">
              <a:solidFill>
                <a:srgbClr val="009E41"/>
              </a:solidFill>
              <a:latin typeface="Times New Roman" panose="02020603050405020304" pitchFamily="18" charset="0"/>
              <a:cs typeface="Times New Roman" panose="02020603050405020304" pitchFamily="18" charset="0"/>
            </a:rPr>
            <a:t>+43,9%</a:t>
          </a:r>
        </a:p>
      </cdr:txBody>
    </cdr:sp>
  </cdr:relSizeAnchor>
  <cdr:relSizeAnchor xmlns:cdr="http://schemas.openxmlformats.org/drawingml/2006/chartDrawing">
    <cdr:from>
      <cdr:x>0.46347</cdr:x>
      <cdr:y>0.50946</cdr:y>
    </cdr:from>
    <cdr:to>
      <cdr:x>0.65861</cdr:x>
      <cdr:y>0.58667</cdr:y>
    </cdr:to>
    <cdr:cxnSp macro="">
      <cdr:nvCxnSpPr>
        <cdr:cNvPr id="3" name="Прямая со стрелкой 2"/>
        <cdr:cNvCxnSpPr/>
      </cdr:nvCxnSpPr>
      <cdr:spPr>
        <a:xfrm xmlns:a="http://schemas.openxmlformats.org/drawingml/2006/main" flipV="1">
          <a:off x="1368152" y="1425488"/>
          <a:ext cx="576064" cy="216024"/>
        </a:xfrm>
        <a:prstGeom xmlns:a="http://schemas.openxmlformats.org/drawingml/2006/main" prst="straightConnector1">
          <a:avLst/>
        </a:prstGeom>
        <a:ln xmlns:a="http://schemas.openxmlformats.org/drawingml/2006/main">
          <a:tailEnd type="arrow"/>
        </a:ln>
      </cdr:spPr>
      <cdr:style>
        <a:lnRef xmlns:a="http://schemas.openxmlformats.org/drawingml/2006/main" idx="3">
          <a:schemeClr val="accent3"/>
        </a:lnRef>
        <a:fillRef xmlns:a="http://schemas.openxmlformats.org/drawingml/2006/main" idx="0">
          <a:schemeClr val="accent3"/>
        </a:fillRef>
        <a:effectRef xmlns:a="http://schemas.openxmlformats.org/drawingml/2006/main" idx="2">
          <a:schemeClr val="accent3"/>
        </a:effectRef>
        <a:fontRef xmlns:a="http://schemas.openxmlformats.org/drawingml/2006/main" idx="minor">
          <a:schemeClr val="tx1"/>
        </a:fontRef>
      </cdr:style>
    </cdr:cxnSp>
  </cdr:relSizeAnchor>
  <cdr:relSizeAnchor xmlns:cdr="http://schemas.openxmlformats.org/drawingml/2006/chartDrawing">
    <cdr:from>
      <cdr:x>0.44697</cdr:x>
      <cdr:y>0.43607</cdr:y>
    </cdr:from>
    <cdr:to>
      <cdr:x>0.69788</cdr:x>
      <cdr:y>0.53865</cdr:y>
    </cdr:to>
    <cdr:sp macro="" textlink="">
      <cdr:nvSpPr>
        <cdr:cNvPr id="4" name="TextBox 1"/>
        <cdr:cNvSpPr txBox="1">
          <a:spLocks xmlns:a="http://schemas.openxmlformats.org/drawingml/2006/main" noChangeArrowheads="1"/>
        </cdr:cNvSpPr>
      </cdr:nvSpPr>
      <cdr:spPr bwMode="auto">
        <a:xfrm xmlns:a="http://schemas.openxmlformats.org/drawingml/2006/main" rot="20408485">
          <a:off x="1319444" y="1220128"/>
          <a:ext cx="740687" cy="287022"/>
        </a:xfrm>
        <a:prstGeom xmlns:a="http://schemas.openxmlformats.org/drawingml/2006/main" prst="rect">
          <a:avLst/>
        </a:prstGeom>
        <a:noFill xmlns:a="http://schemas.openxmlformats.org/drawingml/2006/main"/>
        <a:ln xmlns:a="http://schemas.openxmlformats.org/drawingml/2006/main">
          <a:noFill/>
        </a:ln>
        <a:effectLst xmlns:a="http://schemas.openxmlformats.org/drawingml/2006/main">
          <a:softEdge rad="31750"/>
        </a:effectLst>
      </cdr:spPr>
      <cdr:txBody>
        <a:bodyPr xmlns:a="http://schemas.openxmlformats.org/drawingml/2006/main"/>
        <a:lstStyle xmlns:a="http://schemas.openxmlformats.org/drawingml/2006/main">
          <a:defPPr>
            <a:defRPr lang="ru-RU"/>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xmlns:a="http://schemas.openxmlformats.org/drawingml/2006/main">
          <a:pPr eaLnBrk="1" hangingPunct="1">
            <a:spcBef>
              <a:spcPct val="0"/>
            </a:spcBef>
            <a:buFontTx/>
            <a:buNone/>
            <a:defRPr/>
          </a:pPr>
          <a:r>
            <a:rPr lang="ru-RU" altLang="ru-RU" sz="1200" b="1" dirty="0" smtClean="0">
              <a:solidFill>
                <a:srgbClr val="009E41"/>
              </a:solidFill>
              <a:latin typeface="Times New Roman" panose="02020603050405020304" pitchFamily="18" charset="0"/>
              <a:cs typeface="Times New Roman" panose="02020603050405020304" pitchFamily="18" charset="0"/>
            </a:rPr>
            <a:t>+2117</a:t>
          </a:r>
        </a:p>
      </cdr:txBody>
    </cdr:sp>
  </cdr:relSizeAnchor>
</c:userShapes>
</file>

<file path=ppt/drawings/drawing13.xml><?xml version="1.0" encoding="utf-8"?>
<c:userShapes xmlns:c="http://schemas.openxmlformats.org/drawingml/2006/chart">
  <cdr:relSizeAnchor xmlns:cdr="http://schemas.openxmlformats.org/drawingml/2006/chartDrawing">
    <cdr:from>
      <cdr:x>0.82167</cdr:x>
      <cdr:y>0.13312</cdr:y>
    </cdr:from>
    <cdr:to>
      <cdr:x>0.98271</cdr:x>
      <cdr:y>0.32499</cdr:y>
    </cdr:to>
    <cdr:pic>
      <cdr:nvPicPr>
        <cdr:cNvPr id="3" name="chart"/>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5426895" y="651825"/>
          <a:ext cx="1063617" cy="939500"/>
        </a:xfrm>
        <a:prstGeom xmlns:a="http://schemas.openxmlformats.org/drawingml/2006/main" prst="rect">
          <a:avLst/>
        </a:prstGeom>
        <a:ln xmlns:a="http://schemas.openxmlformats.org/drawingml/2006/main">
          <a:noFill/>
        </a:ln>
        <a:effectLst xmlns:a="http://schemas.openxmlformats.org/drawingml/2006/main">
          <a:softEdge rad="112500"/>
        </a:effectLst>
      </cdr:spPr>
    </cdr:pic>
  </cdr:relSizeAnchor>
  <cdr:relSizeAnchor xmlns:cdr="http://schemas.openxmlformats.org/drawingml/2006/chartDrawing">
    <cdr:from>
      <cdr:x>0.40589</cdr:x>
      <cdr:y>0.2417</cdr:y>
    </cdr:from>
    <cdr:to>
      <cdr:x>0.49311</cdr:x>
      <cdr:y>0.28581</cdr:y>
    </cdr:to>
    <cdr:sp macro="" textlink="">
      <cdr:nvSpPr>
        <cdr:cNvPr id="5" name="TextBox 1"/>
        <cdr:cNvSpPr txBox="1"/>
      </cdr:nvSpPr>
      <cdr:spPr>
        <a:xfrm xmlns:a="http://schemas.openxmlformats.org/drawingml/2006/main">
          <a:off x="2680750" y="1183492"/>
          <a:ext cx="576060" cy="215986"/>
        </a:xfrm>
        <a:prstGeom xmlns:a="http://schemas.openxmlformats.org/drawingml/2006/main" prst="rect">
          <a:avLst/>
        </a:prstGeom>
      </cdr:spPr>
      <cdr:txBody>
        <a:bodyPr xmlns:a="http://schemas.openxmlformats.org/drawingml/2006/main" wrap="square" rtlCol="0"/>
        <a:lstStyle xmlns:a="http://schemas.openxmlformats.org/drawingml/2006/main">
          <a:defPPr>
            <a:defRPr lang="ru-RU"/>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xmlns:a="http://schemas.openxmlformats.org/drawingml/2006/main">
          <a:pPr algn="ctr"/>
          <a:r>
            <a:rPr lang="ru-RU" b="1" dirty="0" smtClean="0">
              <a:latin typeface="Times New Roman" panose="02020603050405020304" pitchFamily="18" charset="0"/>
              <a:cs typeface="Times New Roman" panose="02020603050405020304" pitchFamily="18" charset="0"/>
            </a:rPr>
            <a:t>4</a:t>
          </a:r>
          <a:r>
            <a:rPr lang="ru-RU" sz="1100" b="1" dirty="0" smtClean="0">
              <a:solidFill>
                <a:schemeClr val="tx1"/>
              </a:solidFill>
              <a:effectLst/>
              <a:latin typeface="Times New Roman" panose="02020603050405020304" pitchFamily="18" charset="0"/>
              <a:cs typeface="Times New Roman" panose="02020603050405020304" pitchFamily="18" charset="0"/>
            </a:rPr>
            <a:t>,9%</a:t>
          </a:r>
          <a:endParaRPr lang="ru-RU" sz="1100" b="1" dirty="0">
            <a:solidFill>
              <a:schemeClr val="tx1"/>
            </a:solidFill>
            <a:effectLst/>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0.35137</cdr:x>
      <cdr:y>0.29547</cdr:y>
    </cdr:from>
    <cdr:to>
      <cdr:x>0.4495</cdr:x>
      <cdr:y>0.3499</cdr:y>
    </cdr:to>
    <cdr:sp macro="" textlink="">
      <cdr:nvSpPr>
        <cdr:cNvPr id="6" name="TextBox 1"/>
        <cdr:cNvSpPr txBox="1"/>
      </cdr:nvSpPr>
      <cdr:spPr>
        <a:xfrm xmlns:a="http://schemas.openxmlformats.org/drawingml/2006/main">
          <a:off x="2320710" y="1446770"/>
          <a:ext cx="648072" cy="266519"/>
        </a:xfrm>
        <a:prstGeom xmlns:a="http://schemas.openxmlformats.org/drawingml/2006/main" prst="rect">
          <a:avLst/>
        </a:prstGeom>
      </cdr:spPr>
      <cdr:txBody>
        <a:bodyPr xmlns:a="http://schemas.openxmlformats.org/drawingml/2006/main" wrap="square" rtlCol="0"/>
        <a:lstStyle xmlns:a="http://schemas.openxmlformats.org/drawingml/2006/main">
          <a:defPPr>
            <a:defRPr lang="ru-RU"/>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xmlns:a="http://schemas.openxmlformats.org/drawingml/2006/main">
          <a:r>
            <a:rPr lang="ru-RU" b="1" dirty="0" smtClean="0">
              <a:latin typeface="Times New Roman" panose="02020603050405020304" pitchFamily="18" charset="0"/>
              <a:cs typeface="Times New Roman" panose="02020603050405020304" pitchFamily="18" charset="0"/>
            </a:rPr>
            <a:t>8,4</a:t>
          </a:r>
          <a:r>
            <a:rPr lang="ru-RU" dirty="0" smtClean="0">
              <a:latin typeface="Times New Roman" panose="02020603050405020304" pitchFamily="18" charset="0"/>
              <a:cs typeface="Times New Roman" panose="02020603050405020304" pitchFamily="18" charset="0"/>
            </a:rPr>
            <a:t>%</a:t>
          </a:r>
          <a:endParaRPr lang="ru-RU" dirty="0">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0.56943</cdr:x>
      <cdr:y>0.67654</cdr:y>
    </cdr:from>
    <cdr:to>
      <cdr:x>0.65665</cdr:x>
      <cdr:y>0.73069</cdr:y>
    </cdr:to>
    <cdr:sp macro="" textlink="">
      <cdr:nvSpPr>
        <cdr:cNvPr id="8" name="TextBox 1"/>
        <cdr:cNvSpPr txBox="1"/>
      </cdr:nvSpPr>
      <cdr:spPr>
        <a:xfrm xmlns:a="http://schemas.openxmlformats.org/drawingml/2006/main">
          <a:off x="3760870" y="3312687"/>
          <a:ext cx="576060" cy="265148"/>
        </a:xfrm>
        <a:prstGeom xmlns:a="http://schemas.openxmlformats.org/drawingml/2006/main" prst="rect">
          <a:avLst/>
        </a:prstGeom>
      </cdr:spPr>
      <cdr:txBody>
        <a:bodyPr xmlns:a="http://schemas.openxmlformats.org/drawingml/2006/main" wrap="square" rtlCol="0"/>
        <a:lstStyle xmlns:a="http://schemas.openxmlformats.org/drawingml/2006/main">
          <a:defPPr>
            <a:defRPr lang="ru-RU"/>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xmlns:a="http://schemas.openxmlformats.org/drawingml/2006/main">
          <a:r>
            <a:rPr lang="ru-RU" b="1" dirty="0" smtClean="0">
              <a:latin typeface="Times New Roman" panose="02020603050405020304" pitchFamily="18" charset="0"/>
              <a:cs typeface="Times New Roman" panose="02020603050405020304" pitchFamily="18" charset="0"/>
            </a:rPr>
            <a:t>1,6%</a:t>
          </a:r>
          <a:endParaRPr lang="ru-RU" b="1" dirty="0">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0.34047</cdr:x>
      <cdr:y>0.62044</cdr:y>
    </cdr:from>
    <cdr:to>
      <cdr:x>0.44351</cdr:x>
      <cdr:y>0.68198</cdr:y>
    </cdr:to>
    <cdr:sp macro="" textlink="">
      <cdr:nvSpPr>
        <cdr:cNvPr id="10" name="TextBox 1"/>
        <cdr:cNvSpPr txBox="1"/>
      </cdr:nvSpPr>
      <cdr:spPr>
        <a:xfrm xmlns:a="http://schemas.openxmlformats.org/drawingml/2006/main">
          <a:off x="2248702" y="3038033"/>
          <a:ext cx="680546" cy="301333"/>
        </a:xfrm>
        <a:prstGeom xmlns:a="http://schemas.openxmlformats.org/drawingml/2006/main" prst="rect">
          <a:avLst/>
        </a:prstGeom>
      </cdr:spPr>
      <cdr:txBody>
        <a:bodyPr xmlns:a="http://schemas.openxmlformats.org/drawingml/2006/main" wrap="square" rtlCol="0"/>
        <a:lstStyle xmlns:a="http://schemas.openxmlformats.org/drawingml/2006/main">
          <a:defPPr>
            <a:defRPr lang="ru-RU"/>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xmlns:a="http://schemas.openxmlformats.org/drawingml/2006/main">
          <a:r>
            <a:rPr lang="ru-RU" b="1" dirty="0" smtClean="0">
              <a:latin typeface="Times New Roman" panose="02020603050405020304" pitchFamily="18" charset="0"/>
              <a:cs typeface="Times New Roman" panose="02020603050405020304" pitchFamily="18" charset="0"/>
            </a:rPr>
            <a:t>10,1%</a:t>
          </a:r>
          <a:endParaRPr lang="ru-RU" b="1" dirty="0">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0.28596</cdr:x>
      <cdr:y>0.57729</cdr:y>
    </cdr:from>
    <cdr:to>
      <cdr:x>0.36228</cdr:x>
      <cdr:y>0.63611</cdr:y>
    </cdr:to>
    <cdr:sp macro="" textlink="">
      <cdr:nvSpPr>
        <cdr:cNvPr id="11" name="TextBox 1"/>
        <cdr:cNvSpPr txBox="1"/>
      </cdr:nvSpPr>
      <cdr:spPr>
        <a:xfrm xmlns:a="http://schemas.openxmlformats.org/drawingml/2006/main">
          <a:off x="1888662" y="2826745"/>
          <a:ext cx="504069" cy="288015"/>
        </a:xfrm>
        <a:prstGeom xmlns:a="http://schemas.openxmlformats.org/drawingml/2006/main" prst="rect">
          <a:avLst/>
        </a:prstGeom>
      </cdr:spPr>
      <cdr:txBody>
        <a:bodyPr xmlns:a="http://schemas.openxmlformats.org/drawingml/2006/main" wrap="square" rtlCol="0"/>
        <a:lstStyle xmlns:a="http://schemas.openxmlformats.org/drawingml/2006/main">
          <a:defPPr>
            <a:defRPr lang="ru-RU"/>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xmlns:a="http://schemas.openxmlformats.org/drawingml/2006/main">
          <a:r>
            <a:rPr lang="ru-RU" b="1" dirty="0" smtClean="0">
              <a:latin typeface="Times New Roman" panose="02020603050405020304" pitchFamily="18" charset="0"/>
              <a:cs typeface="Times New Roman" panose="02020603050405020304" pitchFamily="18" charset="0"/>
            </a:rPr>
            <a:t>3,0%</a:t>
          </a:r>
          <a:endParaRPr lang="ru-RU" b="1" dirty="0">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0.30396</cdr:x>
      <cdr:y>0.43683</cdr:y>
    </cdr:from>
    <cdr:to>
      <cdr:x>0.4213</cdr:x>
      <cdr:y>0.49565</cdr:y>
    </cdr:to>
    <cdr:sp macro="" textlink="">
      <cdr:nvSpPr>
        <cdr:cNvPr id="12" name="TextBox 1"/>
        <cdr:cNvSpPr txBox="1"/>
      </cdr:nvSpPr>
      <cdr:spPr>
        <a:xfrm xmlns:a="http://schemas.openxmlformats.org/drawingml/2006/main">
          <a:off x="2007526" y="2138979"/>
          <a:ext cx="774993" cy="288015"/>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ru-RU" b="1" dirty="0" smtClean="0">
              <a:latin typeface="Times New Roman" panose="02020603050405020304" pitchFamily="18" charset="0"/>
              <a:cs typeface="Times New Roman" panose="02020603050405020304" pitchFamily="18" charset="0"/>
            </a:rPr>
            <a:t>17,9%</a:t>
          </a:r>
          <a:endParaRPr lang="ru-RU" b="1" dirty="0">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0.47622</cdr:x>
      <cdr:y>0.64713</cdr:y>
    </cdr:from>
    <cdr:to>
      <cdr:x>0.56344</cdr:x>
      <cdr:y>0.70595</cdr:y>
    </cdr:to>
    <cdr:sp macro="" textlink="">
      <cdr:nvSpPr>
        <cdr:cNvPr id="13" name="TextBox 1"/>
        <cdr:cNvSpPr txBox="1"/>
      </cdr:nvSpPr>
      <cdr:spPr>
        <a:xfrm xmlns:a="http://schemas.openxmlformats.org/drawingml/2006/main">
          <a:off x="3145267" y="3168679"/>
          <a:ext cx="576063" cy="288015"/>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ru-RU" b="1" dirty="0" smtClean="0">
              <a:latin typeface="Times New Roman" panose="02020603050405020304" pitchFamily="18" charset="0"/>
              <a:cs typeface="Times New Roman" panose="02020603050405020304" pitchFamily="18" charset="0"/>
            </a:rPr>
            <a:t>9,9%</a:t>
          </a:r>
          <a:endParaRPr lang="ru-RU" b="1" dirty="0">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0.53672</cdr:x>
      <cdr:y>0.40742</cdr:y>
    </cdr:from>
    <cdr:to>
      <cdr:x>0.62613</cdr:x>
      <cdr:y>0.46625</cdr:y>
    </cdr:to>
    <cdr:sp macro="" textlink="">
      <cdr:nvSpPr>
        <cdr:cNvPr id="14" name="TextBox 1"/>
        <cdr:cNvSpPr txBox="1"/>
      </cdr:nvSpPr>
      <cdr:spPr>
        <a:xfrm xmlns:a="http://schemas.openxmlformats.org/drawingml/2006/main">
          <a:off x="3544846" y="1994947"/>
          <a:ext cx="590524" cy="288064"/>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ru-RU" b="1" dirty="0" smtClean="0">
              <a:latin typeface="Times New Roman" panose="02020603050405020304" pitchFamily="18" charset="0"/>
              <a:cs typeface="Times New Roman" panose="02020603050405020304" pitchFamily="18" charset="0"/>
            </a:rPr>
            <a:t>38,9%</a:t>
          </a:r>
          <a:endParaRPr lang="ru-RU" b="1" dirty="0">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0.36228</cdr:x>
      <cdr:y>0.19005</cdr:y>
    </cdr:from>
    <cdr:to>
      <cdr:x>0.4495</cdr:x>
      <cdr:y>0.24391</cdr:y>
    </cdr:to>
    <cdr:sp macro="" textlink="">
      <cdr:nvSpPr>
        <cdr:cNvPr id="15" name="TextBox 1"/>
        <cdr:cNvSpPr txBox="1"/>
      </cdr:nvSpPr>
      <cdr:spPr>
        <a:xfrm xmlns:a="http://schemas.openxmlformats.org/drawingml/2006/main">
          <a:off x="2392718" y="930567"/>
          <a:ext cx="576060" cy="263728"/>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ru-RU" sz="1100" b="1" dirty="0" smtClean="0">
              <a:solidFill>
                <a:schemeClr val="tx1"/>
              </a:solidFill>
              <a:effectLst/>
              <a:latin typeface="Times New Roman" panose="02020603050405020304" pitchFamily="18" charset="0"/>
              <a:cs typeface="Times New Roman" panose="02020603050405020304" pitchFamily="18" charset="0"/>
            </a:rPr>
            <a:t>0,3%</a:t>
          </a:r>
          <a:endParaRPr lang="ru-RU" sz="1100" b="1" dirty="0">
            <a:solidFill>
              <a:schemeClr val="tx1"/>
            </a:solidFill>
            <a:effectLst/>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0.40589</cdr:x>
      <cdr:y>0.68376</cdr:y>
    </cdr:from>
    <cdr:to>
      <cdr:x>0.48221</cdr:x>
      <cdr:y>0.73028</cdr:y>
    </cdr:to>
    <cdr:sp macro="" textlink="">
      <cdr:nvSpPr>
        <cdr:cNvPr id="16" name="TextBox 1"/>
        <cdr:cNvSpPr txBox="1"/>
      </cdr:nvSpPr>
      <cdr:spPr>
        <a:xfrm xmlns:a="http://schemas.openxmlformats.org/drawingml/2006/main">
          <a:off x="2680750" y="3348085"/>
          <a:ext cx="504069" cy="227739"/>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ru-RU" b="1" dirty="0" smtClean="0">
              <a:latin typeface="Times New Roman" panose="02020603050405020304" pitchFamily="18" charset="0"/>
              <a:cs typeface="Times New Roman" panose="02020603050405020304" pitchFamily="18" charset="0"/>
            </a:rPr>
            <a:t>5,0%</a:t>
          </a:r>
          <a:endParaRPr lang="ru-RU" b="1" dirty="0">
            <a:latin typeface="Times New Roman" panose="02020603050405020304" pitchFamily="18" charset="0"/>
            <a:cs typeface="Times New Roman" panose="02020603050405020304" pitchFamily="18" charset="0"/>
          </a:endParaRPr>
        </a:p>
      </cdr:txBody>
    </cdr:sp>
  </cdr:relSizeAnchor>
</c:userShapes>
</file>

<file path=ppt/drawings/drawing14.xml><?xml version="1.0" encoding="utf-8"?>
<c:userShapes xmlns:c="http://schemas.openxmlformats.org/drawingml/2006/chart">
  <cdr:relSizeAnchor xmlns:cdr="http://schemas.openxmlformats.org/drawingml/2006/chartDrawing">
    <cdr:from>
      <cdr:x>0.45513</cdr:x>
      <cdr:y>0.58299</cdr:y>
    </cdr:from>
    <cdr:to>
      <cdr:x>0.71317</cdr:x>
      <cdr:y>0.67738</cdr:y>
    </cdr:to>
    <cdr:sp macro="" textlink="">
      <cdr:nvSpPr>
        <cdr:cNvPr id="2" name="TextBox 1"/>
        <cdr:cNvSpPr txBox="1">
          <a:spLocks xmlns:a="http://schemas.openxmlformats.org/drawingml/2006/main" noChangeArrowheads="1"/>
        </cdr:cNvSpPr>
      </cdr:nvSpPr>
      <cdr:spPr bwMode="auto">
        <a:xfrm xmlns:a="http://schemas.openxmlformats.org/drawingml/2006/main" rot="20306467">
          <a:off x="1343535" y="1665158"/>
          <a:ext cx="761734" cy="269601"/>
        </a:xfrm>
        <a:prstGeom xmlns:a="http://schemas.openxmlformats.org/drawingml/2006/main" prst="rect">
          <a:avLst/>
        </a:prstGeom>
        <a:noFill xmlns:a="http://schemas.openxmlformats.org/drawingml/2006/main"/>
        <a:ln xmlns:a="http://schemas.openxmlformats.org/drawingml/2006/main">
          <a:noFill/>
        </a:ln>
        <a:effectLst xmlns:a="http://schemas.openxmlformats.org/drawingml/2006/main">
          <a:softEdge rad="31750"/>
        </a:effectLst>
      </cdr:spPr>
      <cdr:txBody>
        <a:bodyPr xmlns:a="http://schemas.openxmlformats.org/drawingml/2006/main"/>
        <a:lstStyle xmlns:a="http://schemas.openxmlformats.org/drawingml/2006/main">
          <a:defPPr>
            <a:defRPr lang="ru-RU"/>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xmlns:a="http://schemas.openxmlformats.org/drawingml/2006/main">
          <a:pPr eaLnBrk="1" hangingPunct="1">
            <a:spcBef>
              <a:spcPct val="0"/>
            </a:spcBef>
            <a:buFontTx/>
            <a:buNone/>
            <a:defRPr/>
          </a:pPr>
          <a:r>
            <a:rPr lang="ru-RU" altLang="ru-RU" sz="1200" b="1" dirty="0" smtClean="0">
              <a:solidFill>
                <a:srgbClr val="009E41"/>
              </a:solidFill>
              <a:latin typeface="Times New Roman" panose="02020603050405020304" pitchFamily="18" charset="0"/>
              <a:cs typeface="Times New Roman" panose="02020603050405020304" pitchFamily="18" charset="0"/>
            </a:rPr>
            <a:t>+43,3%</a:t>
          </a:r>
        </a:p>
      </cdr:txBody>
    </cdr:sp>
  </cdr:relSizeAnchor>
  <cdr:relSizeAnchor xmlns:cdr="http://schemas.openxmlformats.org/drawingml/2006/chartDrawing">
    <cdr:from>
      <cdr:x>0.47177</cdr:x>
      <cdr:y>0.52615</cdr:y>
    </cdr:from>
    <cdr:to>
      <cdr:x>0.6913</cdr:x>
      <cdr:y>0.61248</cdr:y>
    </cdr:to>
    <cdr:cxnSp macro="">
      <cdr:nvCxnSpPr>
        <cdr:cNvPr id="3" name="Прямая со стрелкой 2"/>
        <cdr:cNvCxnSpPr/>
      </cdr:nvCxnSpPr>
      <cdr:spPr>
        <a:xfrm xmlns:a="http://schemas.openxmlformats.org/drawingml/2006/main" flipV="1">
          <a:off x="1392655" y="1502830"/>
          <a:ext cx="648072" cy="246578"/>
        </a:xfrm>
        <a:prstGeom xmlns:a="http://schemas.openxmlformats.org/drawingml/2006/main" prst="straightConnector1">
          <a:avLst/>
        </a:prstGeom>
        <a:ln xmlns:a="http://schemas.openxmlformats.org/drawingml/2006/main">
          <a:tailEnd type="arrow"/>
        </a:ln>
      </cdr:spPr>
      <cdr:style>
        <a:lnRef xmlns:a="http://schemas.openxmlformats.org/drawingml/2006/main" idx="3">
          <a:schemeClr val="accent3"/>
        </a:lnRef>
        <a:fillRef xmlns:a="http://schemas.openxmlformats.org/drawingml/2006/main" idx="0">
          <a:schemeClr val="accent3"/>
        </a:fillRef>
        <a:effectRef xmlns:a="http://schemas.openxmlformats.org/drawingml/2006/main" idx="2">
          <a:schemeClr val="accent3"/>
        </a:effectRef>
        <a:fontRef xmlns:a="http://schemas.openxmlformats.org/drawingml/2006/main" idx="minor">
          <a:schemeClr val="tx1"/>
        </a:fontRef>
      </cdr:style>
    </cdr:cxnSp>
  </cdr:relSizeAnchor>
  <cdr:relSizeAnchor xmlns:cdr="http://schemas.openxmlformats.org/drawingml/2006/chartDrawing">
    <cdr:from>
      <cdr:x>0.45588</cdr:x>
      <cdr:y>0.46401</cdr:y>
    </cdr:from>
    <cdr:to>
      <cdr:x>0.68532</cdr:x>
      <cdr:y>0.55759</cdr:y>
    </cdr:to>
    <cdr:sp macro="" textlink="">
      <cdr:nvSpPr>
        <cdr:cNvPr id="4" name="TextBox 1"/>
        <cdr:cNvSpPr txBox="1">
          <a:spLocks xmlns:a="http://schemas.openxmlformats.org/drawingml/2006/main" noChangeArrowheads="1"/>
        </cdr:cNvSpPr>
      </cdr:nvSpPr>
      <cdr:spPr bwMode="auto">
        <a:xfrm xmlns:a="http://schemas.openxmlformats.org/drawingml/2006/main" rot="20448128">
          <a:off x="1345760" y="1325335"/>
          <a:ext cx="677307" cy="267288"/>
        </a:xfrm>
        <a:prstGeom xmlns:a="http://schemas.openxmlformats.org/drawingml/2006/main" prst="rect">
          <a:avLst/>
        </a:prstGeom>
        <a:noFill xmlns:a="http://schemas.openxmlformats.org/drawingml/2006/main"/>
        <a:ln xmlns:a="http://schemas.openxmlformats.org/drawingml/2006/main">
          <a:noFill/>
        </a:ln>
        <a:effectLst xmlns:a="http://schemas.openxmlformats.org/drawingml/2006/main">
          <a:softEdge rad="31750"/>
        </a:effectLst>
      </cdr:spPr>
      <cdr:txBody>
        <a:bodyPr xmlns:a="http://schemas.openxmlformats.org/drawingml/2006/main"/>
        <a:lstStyle xmlns:a="http://schemas.openxmlformats.org/drawingml/2006/main">
          <a:defPPr>
            <a:defRPr lang="ru-RU"/>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xmlns:a="http://schemas.openxmlformats.org/drawingml/2006/main">
          <a:pPr>
            <a:defRPr/>
          </a:pPr>
          <a:r>
            <a:rPr lang="ru-RU" altLang="ru-RU" sz="1200" b="1" dirty="0" smtClean="0">
              <a:solidFill>
                <a:srgbClr val="009E41"/>
              </a:solidFill>
              <a:latin typeface="Times New Roman" panose="02020603050405020304" pitchFamily="18" charset="0"/>
              <a:cs typeface="Times New Roman" panose="02020603050405020304" pitchFamily="18" charset="0"/>
            </a:rPr>
            <a:t>+2293</a:t>
          </a:r>
          <a:endParaRPr lang="ru-RU" altLang="ru-RU" sz="1200" b="1" dirty="0">
            <a:solidFill>
              <a:srgbClr val="009E41"/>
            </a:solidFill>
            <a:latin typeface="Times New Roman" panose="02020603050405020304" pitchFamily="18" charset="0"/>
            <a:cs typeface="Times New Roman" panose="02020603050405020304" pitchFamily="18" charset="0"/>
          </a:endParaRPr>
        </a:p>
      </cdr:txBody>
    </cdr:sp>
  </cdr:relSizeAnchor>
</c:userShapes>
</file>

<file path=ppt/drawings/drawing15.xml><?xml version="1.0" encoding="utf-8"?>
<c:userShapes xmlns:c="http://schemas.openxmlformats.org/drawingml/2006/chart">
  <cdr:relSizeAnchor xmlns:cdr="http://schemas.openxmlformats.org/drawingml/2006/chartDrawing">
    <cdr:from>
      <cdr:x>0.57885</cdr:x>
      <cdr:y>0.1166</cdr:y>
    </cdr:from>
    <cdr:to>
      <cdr:x>0.8487</cdr:x>
      <cdr:y>0.21416</cdr:y>
    </cdr:to>
    <cdr:sp macro="" textlink="">
      <cdr:nvSpPr>
        <cdr:cNvPr id="6" name="TextBox 1"/>
        <cdr:cNvSpPr txBox="1"/>
      </cdr:nvSpPr>
      <cdr:spPr>
        <a:xfrm xmlns:a="http://schemas.openxmlformats.org/drawingml/2006/main">
          <a:off x="2353871" y="562518"/>
          <a:ext cx="1097339" cy="470682"/>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endParaRPr lang="ru-RU" sz="1400" b="1" dirty="0">
            <a:latin typeface="TimesET" pitchFamily="2" charset="0"/>
          </a:endParaRPr>
        </a:p>
      </cdr:txBody>
    </cdr:sp>
  </cdr:relSizeAnchor>
  <cdr:relSizeAnchor xmlns:cdr="http://schemas.openxmlformats.org/drawingml/2006/chartDrawing">
    <cdr:from>
      <cdr:x>0.41589</cdr:x>
      <cdr:y>0.41096</cdr:y>
    </cdr:from>
    <cdr:to>
      <cdr:x>0.5974</cdr:x>
      <cdr:y>0.47945</cdr:y>
    </cdr:to>
    <cdr:cxnSp macro="">
      <cdr:nvCxnSpPr>
        <cdr:cNvPr id="5" name="Прямая со стрелкой 4"/>
        <cdr:cNvCxnSpPr/>
      </cdr:nvCxnSpPr>
      <cdr:spPr>
        <a:xfrm xmlns:a="http://schemas.openxmlformats.org/drawingml/2006/main" flipV="1">
          <a:off x="1691208" y="2160240"/>
          <a:ext cx="738114" cy="360029"/>
        </a:xfrm>
        <a:prstGeom xmlns:a="http://schemas.openxmlformats.org/drawingml/2006/main" prst="straightConnector1">
          <a:avLst/>
        </a:prstGeom>
        <a:ln xmlns:a="http://schemas.openxmlformats.org/drawingml/2006/main" w="38100">
          <a:solidFill>
            <a:srgbClr val="00BD4F"/>
          </a:solidFill>
          <a:headEnd type="none" w="med" len="med"/>
          <a:tailEnd type="triangle" w="med" len="med"/>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0.38463</cdr:x>
      <cdr:y>0.39301</cdr:y>
    </cdr:from>
    <cdr:to>
      <cdr:x>0.59941</cdr:x>
      <cdr:y>0.47309</cdr:y>
    </cdr:to>
    <cdr:sp macro="" textlink="">
      <cdr:nvSpPr>
        <cdr:cNvPr id="7" name="TextBox 1"/>
        <cdr:cNvSpPr txBox="1"/>
      </cdr:nvSpPr>
      <cdr:spPr>
        <a:xfrm xmlns:a="http://schemas.openxmlformats.org/drawingml/2006/main" rot="20001114">
          <a:off x="1564076" y="2065913"/>
          <a:ext cx="873398" cy="420947"/>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ru-RU" sz="1400" b="1" dirty="0" smtClean="0">
              <a:solidFill>
                <a:srgbClr val="00BD4F"/>
              </a:solidFill>
              <a:latin typeface="Times New Roman" panose="02020603050405020304" pitchFamily="18" charset="0"/>
              <a:cs typeface="Times New Roman" panose="02020603050405020304" pitchFamily="18" charset="0"/>
            </a:rPr>
            <a:t>+193,5</a:t>
          </a:r>
          <a:endParaRPr lang="ru-RU" sz="1400" b="1" dirty="0">
            <a:solidFill>
              <a:srgbClr val="00BD4F"/>
            </a:solidFill>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0.41951</cdr:x>
      <cdr:y>0.441</cdr:y>
    </cdr:from>
    <cdr:to>
      <cdr:x>0.61607</cdr:x>
      <cdr:y>0.52107</cdr:y>
    </cdr:to>
    <cdr:sp macro="" textlink="">
      <cdr:nvSpPr>
        <cdr:cNvPr id="8" name="TextBox 1"/>
        <cdr:cNvSpPr txBox="1"/>
      </cdr:nvSpPr>
      <cdr:spPr>
        <a:xfrm xmlns:a="http://schemas.openxmlformats.org/drawingml/2006/main" rot="19987992">
          <a:off x="1705918" y="2318135"/>
          <a:ext cx="799308" cy="420895"/>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ru-RU" sz="1400" b="1" dirty="0">
              <a:solidFill>
                <a:srgbClr val="00BD4F"/>
              </a:solidFill>
              <a:latin typeface="Times New Roman" panose="02020603050405020304" pitchFamily="18" charset="0"/>
              <a:cs typeface="Times New Roman" panose="02020603050405020304" pitchFamily="18" charset="0"/>
            </a:rPr>
            <a:t>+</a:t>
          </a:r>
          <a:r>
            <a:rPr lang="ru-RU" sz="1400" b="1" dirty="0" smtClean="0">
              <a:solidFill>
                <a:srgbClr val="00BD4F"/>
              </a:solidFill>
              <a:latin typeface="Times New Roman" panose="02020603050405020304" pitchFamily="18" charset="0"/>
              <a:cs typeface="Times New Roman" panose="02020603050405020304" pitchFamily="18" charset="0"/>
            </a:rPr>
            <a:t>4,2%</a:t>
          </a:r>
          <a:endParaRPr lang="ru-RU" sz="1400" b="1" dirty="0">
            <a:solidFill>
              <a:srgbClr val="00BD4F"/>
            </a:solidFill>
            <a:latin typeface="Times New Roman" panose="02020603050405020304" pitchFamily="18" charset="0"/>
            <a:cs typeface="Times New Roman" panose="02020603050405020304" pitchFamily="18" charset="0"/>
          </a:endParaRPr>
        </a:p>
      </cdr:txBody>
    </cdr:sp>
  </cdr:relSizeAnchor>
</c:userShapes>
</file>

<file path=ppt/drawings/drawing16.xml><?xml version="1.0" encoding="utf-8"?>
<c:userShapes xmlns:c="http://schemas.openxmlformats.org/drawingml/2006/chart">
  <cdr:relSizeAnchor xmlns:cdr="http://schemas.openxmlformats.org/drawingml/2006/chartDrawing">
    <cdr:from>
      <cdr:x>0.36245</cdr:x>
      <cdr:y>0.45054</cdr:y>
    </cdr:from>
    <cdr:to>
      <cdr:x>0.67824</cdr:x>
      <cdr:y>0.53697</cdr:y>
    </cdr:to>
    <cdr:sp macro="" textlink="">
      <cdr:nvSpPr>
        <cdr:cNvPr id="6" name="TextBox 25"/>
        <cdr:cNvSpPr txBox="1"/>
      </cdr:nvSpPr>
      <cdr:spPr>
        <a:xfrm xmlns:a="http://schemas.openxmlformats.org/drawingml/2006/main">
          <a:off x="2022512" y="2566944"/>
          <a:ext cx="1762144" cy="492443"/>
        </a:xfrm>
        <a:prstGeom xmlns:a="http://schemas.openxmlformats.org/drawingml/2006/main" prst="rect">
          <a:avLst/>
        </a:prstGeom>
        <a:noFill xmlns:a="http://schemas.openxmlformats.org/drawingml/2006/main"/>
        <a:effectLst xmlns:a="http://schemas.openxmlformats.org/drawingml/2006/main">
          <a:outerShdw blurRad="50800" dist="38100" dir="2700000" algn="tl" rotWithShape="0">
            <a:prstClr val="black">
              <a:alpha val="40000"/>
            </a:prstClr>
          </a:outerShdw>
        </a:effectLst>
      </cdr:spPr>
      <cdr:txBody>
        <a:bodyPr xmlns:a="http://schemas.openxmlformats.org/drawingml/2006/main" wrap="square" rtlCol="0">
          <a:spAutoFit/>
        </a:bodyPr>
        <a:lstStyle xmlns:a="http://schemas.openxmlformats.org/drawingml/2006/main">
          <a:defPPr>
            <a:defRPr lang="ru-RU"/>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xmlns:a="http://schemas.openxmlformats.org/drawingml/2006/main">
          <a:pPr algn="ctr" fontAlgn="auto">
            <a:spcBef>
              <a:spcPts val="0"/>
            </a:spcBef>
            <a:spcAft>
              <a:spcPts val="0"/>
            </a:spcAft>
          </a:pPr>
          <a:r>
            <a:rPr lang="ru-RU" sz="2600" b="1" dirty="0" smtClean="0">
              <a:solidFill>
                <a:schemeClr val="tx2">
                  <a:lumMod val="75000"/>
                </a:schemeClr>
              </a:solidFill>
              <a:latin typeface="Times New Roman" panose="02020603050405020304" pitchFamily="18" charset="0"/>
              <a:ea typeface="Arial Unicode MS" panose="020B0604020202020204" pitchFamily="34" charset="-128"/>
              <a:cs typeface="Times New Roman" panose="02020603050405020304" pitchFamily="18" charset="0"/>
            </a:rPr>
            <a:t>4 830,0</a:t>
          </a:r>
          <a:r>
            <a:rPr lang="ru-RU" sz="2600" b="1" dirty="0" smtClean="0">
              <a:solidFill>
                <a:srgbClr val="FF0000"/>
              </a:solidFill>
              <a:latin typeface="Times New Roman" panose="02020603050405020304" pitchFamily="18" charset="0"/>
              <a:ea typeface="Arial Unicode MS" panose="020B0604020202020204" pitchFamily="34" charset="-128"/>
              <a:cs typeface="Times New Roman" panose="02020603050405020304" pitchFamily="18" charset="0"/>
            </a:rPr>
            <a:t> </a:t>
          </a:r>
          <a:endParaRPr lang="ru-RU" sz="2600" b="1" cap="all" dirty="0">
            <a:solidFill>
              <a:srgbClr val="FF0000"/>
            </a:solidFill>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0.72265</cdr:x>
      <cdr:y>0.64272</cdr:y>
    </cdr:from>
    <cdr:to>
      <cdr:x>0.77227</cdr:x>
      <cdr:y>0.68063</cdr:y>
    </cdr:to>
    <cdr:cxnSp macro="">
      <cdr:nvCxnSpPr>
        <cdr:cNvPr id="8" name="Прямая соединительная линия 7"/>
        <cdr:cNvCxnSpPr/>
      </cdr:nvCxnSpPr>
      <cdr:spPr>
        <a:xfrm xmlns:a="http://schemas.openxmlformats.org/drawingml/2006/main">
          <a:off x="4032449" y="3661868"/>
          <a:ext cx="276892" cy="216024"/>
        </a:xfrm>
        <a:prstGeom xmlns:a="http://schemas.openxmlformats.org/drawingml/2006/main" prst="line">
          <a:avLst/>
        </a:prstGeom>
        <a:ln xmlns:a="http://schemas.openxmlformats.org/drawingml/2006/main" w="22225"/>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0.38713</cdr:x>
      <cdr:y>0.02437</cdr:y>
    </cdr:from>
    <cdr:to>
      <cdr:x>0.70234</cdr:x>
      <cdr:y>0.13781</cdr:y>
    </cdr:to>
    <cdr:sp macro="" textlink="">
      <cdr:nvSpPr>
        <cdr:cNvPr id="16" name="TextBox 7"/>
        <cdr:cNvSpPr txBox="1"/>
      </cdr:nvSpPr>
      <cdr:spPr>
        <a:xfrm xmlns:a="http://schemas.openxmlformats.org/drawingml/2006/main">
          <a:off x="2160241" y="138826"/>
          <a:ext cx="1758870" cy="646331"/>
        </a:xfrm>
        <a:prstGeom xmlns:a="http://schemas.openxmlformats.org/drawingml/2006/main" prst="rect">
          <a:avLst/>
        </a:prstGeom>
        <a:noFill xmlns:a="http://schemas.openxmlformats.org/drawingml/2006/main"/>
      </cdr:spPr>
      <cdr:txBody>
        <a:bodyPr xmlns:a="http://schemas.openxmlformats.org/drawingml/2006/main" wrap="square" lIns="0" tIns="0" rIns="0" bIns="0"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rtl="0">
            <a:defRPr sz="1100" b="1" i="0" u="none" strike="noStrike" kern="1200" baseline="0">
              <a:solidFill>
                <a:prstClr val="black"/>
              </a:solidFill>
              <a:latin typeface="TimesET" pitchFamily="2" charset="0"/>
              <a:ea typeface="+mn-ea"/>
              <a:cs typeface="+mn-cs"/>
            </a:defRPr>
          </a:pPr>
          <a:r>
            <a:rPr lang="ru-RU" sz="1400" b="0" dirty="0" smtClean="0">
              <a:latin typeface="Times New Roman" panose="02020603050405020304" pitchFamily="18" charset="0"/>
              <a:cs typeface="Times New Roman" panose="02020603050405020304" pitchFamily="18" charset="0"/>
            </a:rPr>
            <a:t>Капремонт, ремонт и содержание автодорог местного значения</a:t>
          </a:r>
          <a:endParaRPr lang="ru-RU" sz="1400" b="0" dirty="0">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0.51618</cdr:x>
      <cdr:y>0.13781</cdr:y>
    </cdr:from>
    <cdr:to>
      <cdr:x>0.54473</cdr:x>
      <cdr:y>0.25783</cdr:y>
    </cdr:to>
    <cdr:cxnSp macro="">
      <cdr:nvCxnSpPr>
        <cdr:cNvPr id="17" name="Прямая соединительная линия 16"/>
        <cdr:cNvCxnSpPr>
          <a:stCxn xmlns:a="http://schemas.openxmlformats.org/drawingml/2006/main" id="16" idx="2"/>
        </cdr:cNvCxnSpPr>
      </cdr:nvCxnSpPr>
      <cdr:spPr>
        <a:xfrm xmlns:a="http://schemas.openxmlformats.org/drawingml/2006/main" flipH="1">
          <a:off x="2880343" y="785157"/>
          <a:ext cx="159333" cy="683825"/>
        </a:xfrm>
        <a:prstGeom xmlns:a="http://schemas.openxmlformats.org/drawingml/2006/main" prst="line">
          <a:avLst/>
        </a:prstGeom>
        <a:ln xmlns:a="http://schemas.openxmlformats.org/drawingml/2006/main" w="22225"/>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0.70363</cdr:x>
      <cdr:y>0.16617</cdr:y>
    </cdr:from>
    <cdr:to>
      <cdr:x>0.99151</cdr:x>
      <cdr:y>0.27961</cdr:y>
    </cdr:to>
    <cdr:sp macro="" textlink="">
      <cdr:nvSpPr>
        <cdr:cNvPr id="18" name="TextBox 7"/>
        <cdr:cNvSpPr txBox="1"/>
      </cdr:nvSpPr>
      <cdr:spPr>
        <a:xfrm xmlns:a="http://schemas.openxmlformats.org/drawingml/2006/main">
          <a:off x="3926350" y="946740"/>
          <a:ext cx="1606403" cy="646331"/>
        </a:xfrm>
        <a:prstGeom xmlns:a="http://schemas.openxmlformats.org/drawingml/2006/main" prst="rect">
          <a:avLst/>
        </a:prstGeom>
        <a:noFill xmlns:a="http://schemas.openxmlformats.org/drawingml/2006/main"/>
      </cdr:spPr>
      <cdr:txBody>
        <a:bodyPr xmlns:a="http://schemas.openxmlformats.org/drawingml/2006/main" wrap="square" lIns="0" tIns="0" rIns="0" bIns="0"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rtl="0">
            <a:defRPr sz="1100" b="1" i="0" u="none" strike="noStrike" kern="1200" baseline="0">
              <a:solidFill>
                <a:prstClr val="black"/>
              </a:solidFill>
              <a:latin typeface="TimesET" pitchFamily="2" charset="0"/>
              <a:ea typeface="+mn-ea"/>
              <a:cs typeface="+mn-cs"/>
            </a:defRPr>
          </a:pPr>
          <a:r>
            <a:rPr lang="ru-RU" sz="1400" b="0" dirty="0">
              <a:latin typeface="Times New Roman" panose="02020603050405020304" pitchFamily="18" charset="0"/>
              <a:cs typeface="Times New Roman" panose="02020603050405020304" pitchFamily="18" charset="0"/>
            </a:rPr>
            <a:t>Содержание КУ «Чувашупрдор</a:t>
          </a:r>
          <a:r>
            <a:rPr lang="ru-RU" sz="1400" b="0" dirty="0" smtClean="0">
              <a:latin typeface="Times New Roman" panose="02020603050405020304" pitchFamily="18" charset="0"/>
              <a:cs typeface="Times New Roman" panose="02020603050405020304" pitchFamily="18" charset="0"/>
            </a:rPr>
            <a:t>» Минтранса Чувашии</a:t>
          </a:r>
          <a:endParaRPr lang="ru-RU" sz="1400" b="0" dirty="0">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0.12771</cdr:x>
      <cdr:y>0.35527</cdr:y>
    </cdr:from>
    <cdr:to>
      <cdr:x>0.24404</cdr:x>
      <cdr:y>0.41219</cdr:y>
    </cdr:to>
    <cdr:cxnSp macro="">
      <cdr:nvCxnSpPr>
        <cdr:cNvPr id="22" name="Прямая соединительная линия 21"/>
        <cdr:cNvCxnSpPr>
          <a:stCxn xmlns:a="http://schemas.openxmlformats.org/drawingml/2006/main" id="35" idx="2"/>
        </cdr:cNvCxnSpPr>
      </cdr:nvCxnSpPr>
      <cdr:spPr>
        <a:xfrm xmlns:a="http://schemas.openxmlformats.org/drawingml/2006/main">
          <a:off x="712636" y="2024154"/>
          <a:ext cx="649135" cy="324292"/>
        </a:xfrm>
        <a:prstGeom xmlns:a="http://schemas.openxmlformats.org/drawingml/2006/main" prst="line">
          <a:avLst/>
        </a:prstGeom>
        <a:ln xmlns:a="http://schemas.openxmlformats.org/drawingml/2006/main" w="22225"/>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0.54198</cdr:x>
      <cdr:y>0.76849</cdr:y>
    </cdr:from>
    <cdr:to>
      <cdr:x>0.64523</cdr:x>
      <cdr:y>0.81654</cdr:y>
    </cdr:to>
    <cdr:cxnSp macro="">
      <cdr:nvCxnSpPr>
        <cdr:cNvPr id="23" name="Прямая соединительная линия 22"/>
        <cdr:cNvCxnSpPr/>
      </cdr:nvCxnSpPr>
      <cdr:spPr>
        <a:xfrm xmlns:a="http://schemas.openxmlformats.org/drawingml/2006/main" flipH="1" flipV="1">
          <a:off x="3024337" y="4378466"/>
          <a:ext cx="576119" cy="273759"/>
        </a:xfrm>
        <a:prstGeom xmlns:a="http://schemas.openxmlformats.org/drawingml/2006/main" prst="line">
          <a:avLst/>
        </a:prstGeom>
        <a:ln xmlns:a="http://schemas.openxmlformats.org/drawingml/2006/main" w="22225"/>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0.50327</cdr:x>
      <cdr:y>0.81093</cdr:y>
    </cdr:from>
    <cdr:to>
      <cdr:x>0.88189</cdr:x>
      <cdr:y>0.92437</cdr:y>
    </cdr:to>
    <cdr:sp macro="" textlink="">
      <cdr:nvSpPr>
        <cdr:cNvPr id="29" name="TextBox 7"/>
        <cdr:cNvSpPr txBox="1"/>
      </cdr:nvSpPr>
      <cdr:spPr>
        <a:xfrm xmlns:a="http://schemas.openxmlformats.org/drawingml/2006/main">
          <a:off x="2808303" y="4620261"/>
          <a:ext cx="2112744" cy="646331"/>
        </a:xfrm>
        <a:prstGeom xmlns:a="http://schemas.openxmlformats.org/drawingml/2006/main" prst="rect">
          <a:avLst/>
        </a:prstGeom>
        <a:noFill xmlns:a="http://schemas.openxmlformats.org/drawingml/2006/main"/>
      </cdr:spPr>
      <cdr:txBody>
        <a:bodyPr xmlns:a="http://schemas.openxmlformats.org/drawingml/2006/main" wrap="square" lIns="0" tIns="0" rIns="0" bIns="0"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rtl="0">
            <a:defRPr sz="1100" b="1" i="0" u="none" strike="noStrike" kern="1200" baseline="0">
              <a:solidFill>
                <a:prstClr val="black"/>
              </a:solidFill>
              <a:latin typeface="TimesET" pitchFamily="2" charset="0"/>
              <a:ea typeface="+mn-ea"/>
              <a:cs typeface="+mn-cs"/>
            </a:defRPr>
          </a:pPr>
          <a:r>
            <a:rPr lang="ru-RU" sz="1400" b="0" dirty="0">
              <a:latin typeface="Times New Roman" panose="02020603050405020304" pitchFamily="18" charset="0"/>
              <a:cs typeface="Times New Roman" panose="02020603050405020304" pitchFamily="18" charset="0"/>
            </a:rPr>
            <a:t>Внедрение автоматических </a:t>
          </a:r>
          <a:r>
            <a:rPr lang="ru-RU" sz="1400" b="0" dirty="0" smtClean="0">
              <a:latin typeface="Times New Roman" panose="02020603050405020304" pitchFamily="18" charset="0"/>
              <a:cs typeface="Times New Roman" panose="02020603050405020304" pitchFamily="18" charset="0"/>
            </a:rPr>
            <a:t>пунктов </a:t>
          </a:r>
          <a:r>
            <a:rPr lang="ru-RU" sz="1400" b="0" dirty="0">
              <a:latin typeface="Times New Roman" panose="02020603050405020304" pitchFamily="18" charset="0"/>
              <a:cs typeface="Times New Roman" panose="02020603050405020304" pitchFamily="18" charset="0"/>
            </a:rPr>
            <a:t>весового и габаритного контроля</a:t>
          </a:r>
        </a:p>
      </cdr:txBody>
    </cdr:sp>
  </cdr:relSizeAnchor>
  <cdr:relSizeAnchor xmlns:cdr="http://schemas.openxmlformats.org/drawingml/2006/chartDrawing">
    <cdr:from>
      <cdr:x>0.2968</cdr:x>
      <cdr:y>0.66799</cdr:y>
    </cdr:from>
    <cdr:to>
      <cdr:x>0.35528</cdr:x>
      <cdr:y>0.71855</cdr:y>
    </cdr:to>
    <cdr:cxnSp macro="">
      <cdr:nvCxnSpPr>
        <cdr:cNvPr id="30" name="Прямая соединительная линия 29"/>
        <cdr:cNvCxnSpPr/>
      </cdr:nvCxnSpPr>
      <cdr:spPr>
        <a:xfrm xmlns:a="http://schemas.openxmlformats.org/drawingml/2006/main" flipV="1">
          <a:off x="1656185" y="3805885"/>
          <a:ext cx="326293" cy="288031"/>
        </a:xfrm>
        <a:prstGeom xmlns:a="http://schemas.openxmlformats.org/drawingml/2006/main" prst="line">
          <a:avLst/>
        </a:prstGeom>
        <a:ln xmlns:a="http://schemas.openxmlformats.org/drawingml/2006/main" w="22225"/>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0.19082</cdr:x>
      <cdr:y>0.47842</cdr:y>
    </cdr:from>
    <cdr:to>
      <cdr:x>0.24518</cdr:x>
      <cdr:y>0.47842</cdr:y>
    </cdr:to>
    <cdr:cxnSp macro="">
      <cdr:nvCxnSpPr>
        <cdr:cNvPr id="20" name="Прямая соединительная линия 19"/>
        <cdr:cNvCxnSpPr/>
      </cdr:nvCxnSpPr>
      <cdr:spPr>
        <a:xfrm xmlns:a="http://schemas.openxmlformats.org/drawingml/2006/main" flipV="1">
          <a:off x="1064797" y="2725764"/>
          <a:ext cx="303356" cy="26"/>
        </a:xfrm>
        <a:prstGeom xmlns:a="http://schemas.openxmlformats.org/drawingml/2006/main" prst="line">
          <a:avLst/>
        </a:prstGeom>
        <a:ln xmlns:a="http://schemas.openxmlformats.org/drawingml/2006/main" w="22225"/>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cdr:x>
      <cdr:y>0.68063</cdr:y>
    </cdr:from>
    <cdr:to>
      <cdr:x>0.34842</cdr:x>
      <cdr:y>0.79407</cdr:y>
    </cdr:to>
    <cdr:sp macro="" textlink="">
      <cdr:nvSpPr>
        <cdr:cNvPr id="24" name="TextBox 7"/>
        <cdr:cNvSpPr txBox="1"/>
      </cdr:nvSpPr>
      <cdr:spPr>
        <a:xfrm xmlns:a="http://schemas.openxmlformats.org/drawingml/2006/main">
          <a:off x="0" y="3877892"/>
          <a:ext cx="1944217" cy="646331"/>
        </a:xfrm>
        <a:prstGeom xmlns:a="http://schemas.openxmlformats.org/drawingml/2006/main" prst="rect">
          <a:avLst/>
        </a:prstGeom>
        <a:noFill xmlns:a="http://schemas.openxmlformats.org/drawingml/2006/main"/>
      </cdr:spPr>
      <cdr:txBody>
        <a:bodyPr xmlns:a="http://schemas.openxmlformats.org/drawingml/2006/main" wrap="square" lIns="0" tIns="0" rIns="0" bIns="0"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defRPr sz="1800" b="1" i="0" u="none" strike="noStrike" kern="1200" baseline="0">
              <a:solidFill>
                <a:prstClr val="black"/>
              </a:solidFill>
              <a:latin typeface="TimesET" pitchFamily="2" charset="0"/>
              <a:ea typeface="+mn-ea"/>
              <a:cs typeface="+mn-cs"/>
            </a:defRPr>
          </a:pPr>
          <a:r>
            <a:rPr lang="ru-RU" sz="1400" b="0" dirty="0" smtClean="0">
              <a:solidFill>
                <a:prstClr val="black"/>
              </a:solidFill>
              <a:latin typeface="Times New Roman" panose="02020603050405020304" pitchFamily="18" charset="0"/>
              <a:cs typeface="Times New Roman" panose="02020603050405020304" pitchFamily="18" charset="0"/>
            </a:rPr>
            <a:t>Строительство и </a:t>
          </a:r>
          <a:r>
            <a:rPr lang="ru-RU" sz="1400" b="0" dirty="0">
              <a:solidFill>
                <a:prstClr val="black"/>
              </a:solidFill>
              <a:latin typeface="Times New Roman" panose="02020603050405020304" pitchFamily="18" charset="0"/>
              <a:cs typeface="Times New Roman" panose="02020603050405020304" pitchFamily="18" charset="0"/>
            </a:rPr>
            <a:t>реконструкция автодорог местного значения</a:t>
          </a:r>
        </a:p>
      </cdr:txBody>
    </cdr:sp>
  </cdr:relSizeAnchor>
  <cdr:relSizeAnchor xmlns:cdr="http://schemas.openxmlformats.org/drawingml/2006/chartDrawing">
    <cdr:from>
      <cdr:x>0.38713</cdr:x>
      <cdr:y>0.76849</cdr:y>
    </cdr:from>
    <cdr:to>
      <cdr:x>0.50327</cdr:x>
      <cdr:y>0.8323</cdr:y>
    </cdr:to>
    <cdr:cxnSp macro="">
      <cdr:nvCxnSpPr>
        <cdr:cNvPr id="25" name="Прямая соединительная линия 24"/>
        <cdr:cNvCxnSpPr/>
      </cdr:nvCxnSpPr>
      <cdr:spPr>
        <a:xfrm xmlns:a="http://schemas.openxmlformats.org/drawingml/2006/main" flipV="1">
          <a:off x="2160229" y="4378466"/>
          <a:ext cx="648084" cy="363550"/>
        </a:xfrm>
        <a:prstGeom xmlns:a="http://schemas.openxmlformats.org/drawingml/2006/main" prst="line">
          <a:avLst/>
        </a:prstGeom>
        <a:ln xmlns:a="http://schemas.openxmlformats.org/drawingml/2006/main" w="22225"/>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cdr:x>
      <cdr:y>0.40258</cdr:y>
    </cdr:from>
    <cdr:to>
      <cdr:x>0.22414</cdr:x>
      <cdr:y>0.59165</cdr:y>
    </cdr:to>
    <cdr:sp macro="" textlink="">
      <cdr:nvSpPr>
        <cdr:cNvPr id="31" name="TextBox 7"/>
        <cdr:cNvSpPr txBox="1"/>
      </cdr:nvSpPr>
      <cdr:spPr>
        <a:xfrm xmlns:a="http://schemas.openxmlformats.org/drawingml/2006/main">
          <a:off x="0" y="2293716"/>
          <a:ext cx="1250727" cy="1077218"/>
        </a:xfrm>
        <a:prstGeom xmlns:a="http://schemas.openxmlformats.org/drawingml/2006/main" prst="rect">
          <a:avLst/>
        </a:prstGeom>
        <a:noFill xmlns:a="http://schemas.openxmlformats.org/drawingml/2006/main"/>
      </cdr:spPr>
      <cdr:txBody>
        <a:bodyPr xmlns:a="http://schemas.openxmlformats.org/drawingml/2006/main" wrap="square" lIns="0" tIns="0" rIns="0" bIns="0"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defRPr sz="1800" b="1" i="0" u="none" strike="noStrike" kern="1200" baseline="0">
              <a:solidFill>
                <a:prstClr val="black"/>
              </a:solidFill>
              <a:latin typeface="TimesET" pitchFamily="2" charset="0"/>
              <a:ea typeface="+mn-ea"/>
              <a:cs typeface="+mn-cs"/>
            </a:defRPr>
          </a:pPr>
          <a:r>
            <a:rPr lang="ru-RU" sz="1400" b="0" dirty="0">
              <a:solidFill>
                <a:prstClr val="black"/>
              </a:solidFill>
              <a:latin typeface="Times New Roman" panose="02020603050405020304" pitchFamily="18" charset="0"/>
              <a:cs typeface="Times New Roman" panose="02020603050405020304" pitchFamily="18" charset="0"/>
            </a:rPr>
            <a:t>Организация и обеспечение безопасности дорожного движения</a:t>
          </a:r>
        </a:p>
      </cdr:txBody>
    </cdr:sp>
  </cdr:relSizeAnchor>
  <cdr:relSizeAnchor xmlns:cdr="http://schemas.openxmlformats.org/drawingml/2006/chartDrawing">
    <cdr:from>
      <cdr:x>0.00512</cdr:x>
      <cdr:y>0.24183</cdr:y>
    </cdr:from>
    <cdr:to>
      <cdr:x>0.2503</cdr:x>
      <cdr:y>0.35527</cdr:y>
    </cdr:to>
    <cdr:sp macro="" textlink="">
      <cdr:nvSpPr>
        <cdr:cNvPr id="35" name="TextBox 7"/>
        <cdr:cNvSpPr txBox="1"/>
      </cdr:nvSpPr>
      <cdr:spPr>
        <a:xfrm xmlns:a="http://schemas.openxmlformats.org/drawingml/2006/main">
          <a:off x="28570" y="1377823"/>
          <a:ext cx="1368132" cy="646331"/>
        </a:xfrm>
        <a:prstGeom xmlns:a="http://schemas.openxmlformats.org/drawingml/2006/main" prst="rect">
          <a:avLst/>
        </a:prstGeom>
        <a:noFill xmlns:a="http://schemas.openxmlformats.org/drawingml/2006/main"/>
      </cdr:spPr>
      <cdr:txBody>
        <a:bodyPr xmlns:a="http://schemas.openxmlformats.org/drawingml/2006/main" wrap="square" lIns="0" tIns="0" rIns="0" bIns="0"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defRPr sz="1800" b="1" i="0" u="none" strike="noStrike" kern="1200" baseline="0">
              <a:solidFill>
                <a:prstClr val="black"/>
              </a:solidFill>
              <a:latin typeface="TimesET" pitchFamily="2" charset="0"/>
              <a:ea typeface="+mn-ea"/>
              <a:cs typeface="+mn-cs"/>
            </a:defRPr>
          </a:pPr>
          <a:r>
            <a:rPr lang="ru-RU" sz="1400" b="0" dirty="0" smtClean="0">
              <a:solidFill>
                <a:prstClr val="black"/>
              </a:solidFill>
              <a:latin typeface="Times New Roman" panose="02020603050405020304" pitchFamily="18" charset="0"/>
              <a:cs typeface="Times New Roman" panose="02020603050405020304" pitchFamily="18" charset="0"/>
            </a:rPr>
            <a:t>Поддержка местных инициатив</a:t>
          </a:r>
          <a:endParaRPr lang="ru-RU" sz="1400" b="0" dirty="0">
            <a:solidFill>
              <a:prstClr val="black"/>
            </a:solidFill>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0.11614</cdr:x>
      <cdr:y>0.83726</cdr:y>
    </cdr:from>
    <cdr:to>
      <cdr:x>0.47842</cdr:x>
      <cdr:y>0.9507</cdr:y>
    </cdr:to>
    <cdr:sp macro="" textlink="">
      <cdr:nvSpPr>
        <cdr:cNvPr id="26" name="TextBox 7"/>
        <cdr:cNvSpPr txBox="1"/>
      </cdr:nvSpPr>
      <cdr:spPr>
        <a:xfrm xmlns:a="http://schemas.openxmlformats.org/drawingml/2006/main">
          <a:off x="648073" y="4770275"/>
          <a:ext cx="2021565" cy="646331"/>
        </a:xfrm>
        <a:prstGeom xmlns:a="http://schemas.openxmlformats.org/drawingml/2006/main" prst="rect">
          <a:avLst/>
        </a:prstGeom>
        <a:noFill xmlns:a="http://schemas.openxmlformats.org/drawingml/2006/main"/>
      </cdr:spPr>
      <cdr:txBody>
        <a:bodyPr xmlns:a="http://schemas.openxmlformats.org/drawingml/2006/main" wrap="square" lIns="0" tIns="0" rIns="0" bIns="0"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rtl="0">
            <a:defRPr sz="1100" b="1" i="0" u="none" strike="noStrike" kern="1200" baseline="0">
              <a:solidFill>
                <a:prstClr val="black"/>
              </a:solidFill>
              <a:latin typeface="TimesET" pitchFamily="2" charset="0"/>
              <a:ea typeface="+mn-ea"/>
              <a:cs typeface="+mn-cs"/>
            </a:defRPr>
          </a:pPr>
          <a:r>
            <a:rPr lang="ru-RU" sz="1400" b="0" dirty="0" smtClean="0">
              <a:latin typeface="Times New Roman" panose="02020603050405020304" pitchFamily="18" charset="0"/>
              <a:cs typeface="Times New Roman" panose="02020603050405020304" pitchFamily="18" charset="0"/>
            </a:rPr>
            <a:t>Строительство и </a:t>
          </a:r>
          <a:r>
            <a:rPr lang="ru-RU" sz="1400" b="0" dirty="0">
              <a:latin typeface="Times New Roman" panose="02020603050405020304" pitchFamily="18" charset="0"/>
              <a:cs typeface="Times New Roman" panose="02020603050405020304" pitchFamily="18" charset="0"/>
            </a:rPr>
            <a:t>реконструкция автодорог </a:t>
          </a:r>
          <a:r>
            <a:rPr lang="ru-RU" sz="1400" b="0" dirty="0" smtClean="0">
              <a:latin typeface="Times New Roman" panose="02020603050405020304" pitchFamily="18" charset="0"/>
              <a:cs typeface="Times New Roman" panose="02020603050405020304" pitchFamily="18" charset="0"/>
            </a:rPr>
            <a:t>регионального значения </a:t>
          </a:r>
          <a:endParaRPr lang="ru-RU" sz="1400" b="0" dirty="0">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0.76884</cdr:x>
      <cdr:y>0.29781</cdr:y>
    </cdr:from>
    <cdr:to>
      <cdr:x>0.83828</cdr:x>
      <cdr:y>0.42858</cdr:y>
    </cdr:to>
    <cdr:cxnSp macro="">
      <cdr:nvCxnSpPr>
        <cdr:cNvPr id="27" name="Прямая соединительная линия 26"/>
        <cdr:cNvCxnSpPr>
          <a:endCxn xmlns:a="http://schemas.openxmlformats.org/drawingml/2006/main" id="19" idx="1"/>
        </cdr:cNvCxnSpPr>
      </cdr:nvCxnSpPr>
      <cdr:spPr>
        <a:xfrm xmlns:a="http://schemas.openxmlformats.org/drawingml/2006/main" flipV="1">
          <a:off x="4290214" y="1696759"/>
          <a:ext cx="387456" cy="745070"/>
        </a:xfrm>
        <a:prstGeom xmlns:a="http://schemas.openxmlformats.org/drawingml/2006/main" prst="line">
          <a:avLst/>
        </a:prstGeom>
        <a:ln xmlns:a="http://schemas.openxmlformats.org/drawingml/2006/main" w="22225"/>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0.83828</cdr:x>
      <cdr:y>0.2762</cdr:y>
    </cdr:from>
    <cdr:to>
      <cdr:x>0.96342</cdr:x>
      <cdr:y>0.31942</cdr:y>
    </cdr:to>
    <cdr:sp macro="" textlink="">
      <cdr:nvSpPr>
        <cdr:cNvPr id="19" name="TextBox 7"/>
        <cdr:cNvSpPr txBox="1"/>
      </cdr:nvSpPr>
      <cdr:spPr>
        <a:xfrm xmlns:a="http://schemas.openxmlformats.org/drawingml/2006/main">
          <a:off x="4677670" y="1573636"/>
          <a:ext cx="698295" cy="246245"/>
        </a:xfrm>
        <a:prstGeom xmlns:a="http://schemas.openxmlformats.org/drawingml/2006/main" prst="rect">
          <a:avLst/>
        </a:prstGeom>
        <a:noFill xmlns:a="http://schemas.openxmlformats.org/drawingml/2006/main"/>
      </cdr:spPr>
      <cdr:txBody>
        <a:bodyPr xmlns:a="http://schemas.openxmlformats.org/drawingml/2006/main" wrap="square" lIns="0" tIns="0" rIns="0" bIns="0"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rtl="0">
            <a:defRPr sz="1100" b="1" i="0" u="none" strike="noStrike" kern="1200" baseline="0">
              <a:solidFill>
                <a:prstClr val="black"/>
              </a:solidFill>
              <a:latin typeface="TimesET" pitchFamily="2" charset="0"/>
              <a:ea typeface="+mn-ea"/>
              <a:cs typeface="+mn-cs"/>
            </a:defRPr>
          </a:pPr>
          <a:r>
            <a:rPr lang="ru-RU" sz="1600" b="1" dirty="0" smtClean="0">
              <a:latin typeface="Times New Roman" panose="02020603050405020304" pitchFamily="18" charset="0"/>
              <a:cs typeface="Times New Roman" panose="02020603050405020304" pitchFamily="18" charset="0"/>
            </a:rPr>
            <a:t>1,0%</a:t>
          </a:r>
          <a:endParaRPr lang="ru-RU" sz="1600" b="1" dirty="0">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0.54198</cdr:x>
      <cdr:y>0.13717</cdr:y>
    </cdr:from>
    <cdr:to>
      <cdr:x>0.66712</cdr:x>
      <cdr:y>0.18038</cdr:y>
    </cdr:to>
    <cdr:sp macro="" textlink="">
      <cdr:nvSpPr>
        <cdr:cNvPr id="21" name="TextBox 7"/>
        <cdr:cNvSpPr txBox="1"/>
      </cdr:nvSpPr>
      <cdr:spPr>
        <a:xfrm xmlns:a="http://schemas.openxmlformats.org/drawingml/2006/main">
          <a:off x="3024337" y="781548"/>
          <a:ext cx="698295" cy="246188"/>
        </a:xfrm>
        <a:prstGeom xmlns:a="http://schemas.openxmlformats.org/drawingml/2006/main" prst="rect">
          <a:avLst/>
        </a:prstGeom>
        <a:noFill xmlns:a="http://schemas.openxmlformats.org/drawingml/2006/main"/>
      </cdr:spPr>
      <cdr:txBody>
        <a:bodyPr xmlns:a="http://schemas.openxmlformats.org/drawingml/2006/main" wrap="square" lIns="0" tIns="0" rIns="0" bIns="0"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rtl="0">
            <a:defRPr sz="1100" b="1" i="0" u="none" strike="noStrike" kern="1200" baseline="0">
              <a:solidFill>
                <a:prstClr val="black"/>
              </a:solidFill>
              <a:latin typeface="TimesET" pitchFamily="2" charset="0"/>
              <a:ea typeface="+mn-ea"/>
              <a:cs typeface="+mn-cs"/>
            </a:defRPr>
          </a:pPr>
          <a:r>
            <a:rPr lang="ru-RU" sz="1600" b="1" dirty="0" smtClean="0">
              <a:latin typeface="Times New Roman" panose="02020603050405020304" pitchFamily="18" charset="0"/>
              <a:cs typeface="Times New Roman" panose="02020603050405020304" pitchFamily="18" charset="0"/>
            </a:rPr>
            <a:t>40,5%</a:t>
          </a:r>
          <a:endParaRPr lang="ru-RU" sz="1600" b="1" dirty="0">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0.0275</cdr:x>
      <cdr:y>0.35203</cdr:y>
    </cdr:from>
    <cdr:to>
      <cdr:x>0.15264</cdr:x>
      <cdr:y>0.39525</cdr:y>
    </cdr:to>
    <cdr:sp macro="" textlink="">
      <cdr:nvSpPr>
        <cdr:cNvPr id="28" name="TextBox 7"/>
        <cdr:cNvSpPr txBox="1"/>
      </cdr:nvSpPr>
      <cdr:spPr>
        <a:xfrm xmlns:a="http://schemas.openxmlformats.org/drawingml/2006/main">
          <a:off x="153444" y="2005684"/>
          <a:ext cx="698295" cy="246246"/>
        </a:xfrm>
        <a:prstGeom xmlns:a="http://schemas.openxmlformats.org/drawingml/2006/main" prst="rect">
          <a:avLst/>
        </a:prstGeom>
        <a:noFill xmlns:a="http://schemas.openxmlformats.org/drawingml/2006/main"/>
      </cdr:spPr>
      <cdr:txBody>
        <a:bodyPr xmlns:a="http://schemas.openxmlformats.org/drawingml/2006/main" wrap="square" lIns="0" tIns="0" rIns="0" bIns="0"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rtl="0">
            <a:defRPr sz="1100" b="1" i="0" u="none" strike="noStrike" kern="1200" baseline="0">
              <a:solidFill>
                <a:prstClr val="black"/>
              </a:solidFill>
              <a:latin typeface="TimesET" pitchFamily="2" charset="0"/>
              <a:ea typeface="+mn-ea"/>
              <a:cs typeface="+mn-cs"/>
            </a:defRPr>
          </a:pPr>
          <a:r>
            <a:rPr lang="ru-RU" sz="1600" b="1" dirty="0" smtClean="0">
              <a:latin typeface="Times New Roman" panose="02020603050405020304" pitchFamily="18" charset="0"/>
              <a:cs typeface="Times New Roman" panose="02020603050405020304" pitchFamily="18" charset="0"/>
            </a:rPr>
            <a:t>2,1%</a:t>
          </a:r>
          <a:endParaRPr lang="ru-RU" sz="1600" b="1" dirty="0">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0.05553</cdr:x>
      <cdr:y>0.57952</cdr:y>
    </cdr:from>
    <cdr:to>
      <cdr:x>0.18066</cdr:x>
      <cdr:y>0.62274</cdr:y>
    </cdr:to>
    <cdr:sp macro="" textlink="">
      <cdr:nvSpPr>
        <cdr:cNvPr id="32" name="TextBox 7"/>
        <cdr:cNvSpPr txBox="1"/>
      </cdr:nvSpPr>
      <cdr:spPr>
        <a:xfrm xmlns:a="http://schemas.openxmlformats.org/drawingml/2006/main">
          <a:off x="309874" y="3301828"/>
          <a:ext cx="698239" cy="246245"/>
        </a:xfrm>
        <a:prstGeom xmlns:a="http://schemas.openxmlformats.org/drawingml/2006/main" prst="rect">
          <a:avLst/>
        </a:prstGeom>
        <a:noFill xmlns:a="http://schemas.openxmlformats.org/drawingml/2006/main"/>
      </cdr:spPr>
      <cdr:txBody>
        <a:bodyPr xmlns:a="http://schemas.openxmlformats.org/drawingml/2006/main" wrap="square" lIns="0" tIns="0" rIns="0" bIns="0"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rtl="0">
            <a:defRPr sz="1100" b="1" i="0" u="none" strike="noStrike" kern="1200" baseline="0">
              <a:solidFill>
                <a:prstClr val="black"/>
              </a:solidFill>
              <a:latin typeface="TimesET" pitchFamily="2" charset="0"/>
              <a:ea typeface="+mn-ea"/>
              <a:cs typeface="+mn-cs"/>
            </a:defRPr>
          </a:pPr>
          <a:r>
            <a:rPr lang="ru-RU" sz="1600" b="1" dirty="0" smtClean="0">
              <a:latin typeface="Times New Roman" panose="02020603050405020304" pitchFamily="18" charset="0"/>
              <a:cs typeface="Times New Roman" panose="02020603050405020304" pitchFamily="18" charset="0"/>
            </a:rPr>
            <a:t>4,6%</a:t>
          </a:r>
          <a:endParaRPr lang="ru-RU" sz="1600" b="1" dirty="0">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0.10324</cdr:x>
      <cdr:y>0.79493</cdr:y>
    </cdr:from>
    <cdr:to>
      <cdr:x>0.22837</cdr:x>
      <cdr:y>0.83815</cdr:y>
    </cdr:to>
    <cdr:sp macro="" textlink="">
      <cdr:nvSpPr>
        <cdr:cNvPr id="33" name="TextBox 7"/>
        <cdr:cNvSpPr txBox="1"/>
      </cdr:nvSpPr>
      <cdr:spPr>
        <a:xfrm xmlns:a="http://schemas.openxmlformats.org/drawingml/2006/main">
          <a:off x="576065" y="4529092"/>
          <a:ext cx="698239" cy="246245"/>
        </a:xfrm>
        <a:prstGeom xmlns:a="http://schemas.openxmlformats.org/drawingml/2006/main" prst="rect">
          <a:avLst/>
        </a:prstGeom>
        <a:noFill xmlns:a="http://schemas.openxmlformats.org/drawingml/2006/main"/>
      </cdr:spPr>
      <cdr:txBody>
        <a:bodyPr xmlns:a="http://schemas.openxmlformats.org/drawingml/2006/main" wrap="square" lIns="0" tIns="0" rIns="0" bIns="0"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rtl="0">
            <a:defRPr sz="1100" b="1" i="0" u="none" strike="noStrike" kern="1200" baseline="0">
              <a:solidFill>
                <a:prstClr val="black"/>
              </a:solidFill>
              <a:latin typeface="TimesET" pitchFamily="2" charset="0"/>
              <a:ea typeface="+mn-ea"/>
              <a:cs typeface="+mn-cs"/>
            </a:defRPr>
          </a:pPr>
          <a:r>
            <a:rPr lang="ru-RU" sz="1600" b="1" dirty="0" smtClean="0">
              <a:latin typeface="Times New Roman" panose="02020603050405020304" pitchFamily="18" charset="0"/>
              <a:cs typeface="Times New Roman" panose="02020603050405020304" pitchFamily="18" charset="0"/>
            </a:rPr>
            <a:t>23,1%</a:t>
          </a:r>
          <a:endParaRPr lang="ru-RU" sz="1600" b="1" dirty="0">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0.24387</cdr:x>
      <cdr:y>0.94604</cdr:y>
    </cdr:from>
    <cdr:to>
      <cdr:x>0.369</cdr:x>
      <cdr:y>0.98926</cdr:y>
    </cdr:to>
    <cdr:sp macro="" textlink="">
      <cdr:nvSpPr>
        <cdr:cNvPr id="34" name="TextBox 7"/>
        <cdr:cNvSpPr txBox="1"/>
      </cdr:nvSpPr>
      <cdr:spPr>
        <a:xfrm xmlns:a="http://schemas.openxmlformats.org/drawingml/2006/main">
          <a:off x="1360812" y="5390060"/>
          <a:ext cx="698264" cy="246221"/>
        </a:xfrm>
        <a:prstGeom xmlns:a="http://schemas.openxmlformats.org/drawingml/2006/main" prst="rect">
          <a:avLst/>
        </a:prstGeom>
        <a:noFill xmlns:a="http://schemas.openxmlformats.org/drawingml/2006/main"/>
      </cdr:spPr>
      <cdr:txBody>
        <a:bodyPr xmlns:a="http://schemas.openxmlformats.org/drawingml/2006/main" wrap="square" lIns="0" tIns="0" rIns="0" bIns="0"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rtl="0">
            <a:defRPr sz="1100" b="1" i="0" u="none" strike="noStrike" kern="1200" baseline="0">
              <a:solidFill>
                <a:prstClr val="black"/>
              </a:solidFill>
              <a:latin typeface="TimesET" pitchFamily="2" charset="0"/>
              <a:ea typeface="+mn-ea"/>
              <a:cs typeface="+mn-cs"/>
            </a:defRPr>
          </a:pPr>
          <a:r>
            <a:rPr lang="ru-RU" sz="1600" b="1" dirty="0" smtClean="0">
              <a:latin typeface="Times New Roman" panose="02020603050405020304" pitchFamily="18" charset="0"/>
              <a:cs typeface="Times New Roman" panose="02020603050405020304" pitchFamily="18" charset="0"/>
            </a:rPr>
            <a:t>1,7%</a:t>
          </a:r>
          <a:endParaRPr lang="ru-RU" sz="1600" b="1" dirty="0">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0.62332</cdr:x>
      <cdr:y>0.91709</cdr:y>
    </cdr:from>
    <cdr:to>
      <cdr:x>0.74846</cdr:x>
      <cdr:y>0.96031</cdr:y>
    </cdr:to>
    <cdr:sp macro="" textlink="">
      <cdr:nvSpPr>
        <cdr:cNvPr id="36" name="TextBox 7"/>
        <cdr:cNvSpPr txBox="1"/>
      </cdr:nvSpPr>
      <cdr:spPr>
        <a:xfrm xmlns:a="http://schemas.openxmlformats.org/drawingml/2006/main">
          <a:off x="3478201" y="5225118"/>
          <a:ext cx="698264" cy="246221"/>
        </a:xfrm>
        <a:prstGeom xmlns:a="http://schemas.openxmlformats.org/drawingml/2006/main" prst="rect">
          <a:avLst/>
        </a:prstGeom>
        <a:noFill xmlns:a="http://schemas.openxmlformats.org/drawingml/2006/main"/>
      </cdr:spPr>
      <cdr:txBody>
        <a:bodyPr xmlns:a="http://schemas.openxmlformats.org/drawingml/2006/main" wrap="square" lIns="0" tIns="0" rIns="0" bIns="0"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rtl="0">
            <a:defRPr sz="1100" b="1" i="0" u="none" strike="noStrike" kern="1200" baseline="0">
              <a:solidFill>
                <a:prstClr val="black"/>
              </a:solidFill>
              <a:latin typeface="TimesET" pitchFamily="2" charset="0"/>
              <a:ea typeface="+mn-ea"/>
              <a:cs typeface="+mn-cs"/>
            </a:defRPr>
          </a:pPr>
          <a:r>
            <a:rPr lang="ru-RU" sz="1600" b="1" dirty="0" smtClean="0">
              <a:latin typeface="Times New Roman" panose="02020603050405020304" pitchFamily="18" charset="0"/>
              <a:cs typeface="Times New Roman" panose="02020603050405020304" pitchFamily="18" charset="0"/>
            </a:rPr>
            <a:t>1,0%</a:t>
          </a:r>
          <a:endParaRPr lang="ru-RU" sz="1600" b="1" dirty="0">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0.81932</cdr:x>
      <cdr:y>0.7643</cdr:y>
    </cdr:from>
    <cdr:to>
      <cdr:x>0.94446</cdr:x>
      <cdr:y>0.80751</cdr:y>
    </cdr:to>
    <cdr:sp macro="" textlink="">
      <cdr:nvSpPr>
        <cdr:cNvPr id="37" name="TextBox 7"/>
        <cdr:cNvSpPr txBox="1"/>
      </cdr:nvSpPr>
      <cdr:spPr>
        <a:xfrm xmlns:a="http://schemas.openxmlformats.org/drawingml/2006/main">
          <a:off x="4571915" y="4354574"/>
          <a:ext cx="698264" cy="246221"/>
        </a:xfrm>
        <a:prstGeom xmlns:a="http://schemas.openxmlformats.org/drawingml/2006/main" prst="rect">
          <a:avLst/>
        </a:prstGeom>
        <a:noFill xmlns:a="http://schemas.openxmlformats.org/drawingml/2006/main"/>
      </cdr:spPr>
      <cdr:txBody>
        <a:bodyPr xmlns:a="http://schemas.openxmlformats.org/drawingml/2006/main" wrap="square" lIns="0" tIns="0" rIns="0" bIns="0"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rtl="0">
            <a:defRPr sz="1100" b="1" i="0" u="none" strike="noStrike" kern="1200" baseline="0">
              <a:solidFill>
                <a:prstClr val="black"/>
              </a:solidFill>
              <a:latin typeface="TimesET" pitchFamily="2" charset="0"/>
              <a:ea typeface="+mn-ea"/>
              <a:cs typeface="+mn-cs"/>
            </a:defRPr>
          </a:pPr>
          <a:r>
            <a:rPr lang="ru-RU" sz="1600" b="1" dirty="0" smtClean="0">
              <a:latin typeface="Times New Roman" panose="02020603050405020304" pitchFamily="18" charset="0"/>
              <a:cs typeface="Times New Roman" panose="02020603050405020304" pitchFamily="18" charset="0"/>
            </a:rPr>
            <a:t>26,0%</a:t>
          </a:r>
          <a:endParaRPr lang="ru-RU" sz="1600" b="1" dirty="0">
            <a:latin typeface="Times New Roman" panose="02020603050405020304" pitchFamily="18" charset="0"/>
            <a:cs typeface="Times New Roman" panose="02020603050405020304" pitchFamily="18" charset="0"/>
          </a:endParaRPr>
        </a:p>
      </cdr:txBody>
    </cdr:sp>
  </cdr:relSizeAnchor>
</c:userShapes>
</file>

<file path=ppt/drawings/drawing17.xml><?xml version="1.0" encoding="utf-8"?>
<c:userShapes xmlns:c="http://schemas.openxmlformats.org/drawingml/2006/chart">
  <cdr:relSizeAnchor xmlns:cdr="http://schemas.openxmlformats.org/drawingml/2006/chartDrawing">
    <cdr:from>
      <cdr:x>0.17364</cdr:x>
      <cdr:y>0.54522</cdr:y>
    </cdr:from>
    <cdr:to>
      <cdr:x>0.38879</cdr:x>
      <cdr:y>0.62336</cdr:y>
    </cdr:to>
    <cdr:sp macro="" textlink="">
      <cdr:nvSpPr>
        <cdr:cNvPr id="2" name="TextBox 1"/>
        <cdr:cNvSpPr txBox="1"/>
      </cdr:nvSpPr>
      <cdr:spPr>
        <a:xfrm xmlns:a="http://schemas.openxmlformats.org/drawingml/2006/main">
          <a:off x="1656621" y="6477921"/>
          <a:ext cx="2052650" cy="928473"/>
        </a:xfrm>
        <a:prstGeom xmlns:a="http://schemas.openxmlformats.org/drawingml/2006/main" prst="rect">
          <a:avLst/>
        </a:prstGeom>
      </cdr:spPr>
      <cdr:txBody>
        <a:bodyPr xmlns:a="http://schemas.openxmlformats.org/drawingml/2006/main" vertOverflow="clip" wrap="square" lIns="0" tIns="0" rIns="0" bIns="0" rtlCol="0" anchor="ctr"/>
        <a:lstStyle xmlns:a="http://schemas.openxmlformats.org/drawingml/2006/main"/>
        <a:p xmlns:a="http://schemas.openxmlformats.org/drawingml/2006/main">
          <a:pPr algn="ctr"/>
          <a:r>
            <a:rPr lang="ru-RU" sz="3000" b="1" dirty="0" smtClean="0">
              <a:latin typeface="Times New Roman" panose="02020603050405020304" pitchFamily="18" charset="0"/>
              <a:cs typeface="Times New Roman" panose="02020603050405020304" pitchFamily="18" charset="0"/>
            </a:rPr>
            <a:t>55 183,1 </a:t>
          </a:r>
        </a:p>
      </cdr:txBody>
    </cdr:sp>
  </cdr:relSizeAnchor>
</c:userShapes>
</file>

<file path=ppt/drawings/drawing2.xml><?xml version="1.0" encoding="utf-8"?>
<c:userShapes xmlns:c="http://schemas.openxmlformats.org/drawingml/2006/chart">
  <cdr:relSizeAnchor xmlns:cdr="http://schemas.openxmlformats.org/drawingml/2006/chartDrawing">
    <cdr:from>
      <cdr:x>0.69492</cdr:x>
      <cdr:y>0.00819</cdr:y>
    </cdr:from>
    <cdr:to>
      <cdr:x>1</cdr:x>
      <cdr:y>0.10123</cdr:y>
    </cdr:to>
    <cdr:sp macro="" textlink="">
      <cdr:nvSpPr>
        <cdr:cNvPr id="2" name="TextBox 1"/>
        <cdr:cNvSpPr txBox="1"/>
      </cdr:nvSpPr>
      <cdr:spPr>
        <a:xfrm xmlns:a="http://schemas.openxmlformats.org/drawingml/2006/main">
          <a:off x="2952328" y="41888"/>
          <a:ext cx="1296144" cy="476071"/>
        </a:xfrm>
        <a:prstGeom xmlns:a="http://schemas.openxmlformats.org/drawingml/2006/main" prst="ellipse">
          <a:avLst/>
        </a:prstGeom>
        <a:ln xmlns:a="http://schemas.openxmlformats.org/drawingml/2006/main"/>
      </cdr:spPr>
      <cdr:style>
        <a:lnRef xmlns:a="http://schemas.openxmlformats.org/drawingml/2006/main" idx="1">
          <a:schemeClr val="accent3"/>
        </a:lnRef>
        <a:fillRef xmlns:a="http://schemas.openxmlformats.org/drawingml/2006/main" idx="2">
          <a:schemeClr val="accent3"/>
        </a:fillRef>
        <a:effectRef xmlns:a="http://schemas.openxmlformats.org/drawingml/2006/main" idx="1">
          <a:schemeClr val="accent3"/>
        </a:effectRef>
        <a:fontRef xmlns:a="http://schemas.openxmlformats.org/drawingml/2006/main" idx="minor">
          <a:schemeClr val="dk1"/>
        </a:fontRef>
      </cdr:style>
      <cdr:txBody>
        <a:bodyPr xmlns:a="http://schemas.openxmlformats.org/drawingml/2006/main" wrap="square" lIns="0" tIns="0" rIns="0" bIns="0" rtlCol="0">
          <a:spAutoFit/>
        </a:bodyPr>
        <a:lstStyle xmlns:a="http://schemas.openxmlformats.org/drawingml/2006/main">
          <a:defPPr>
            <a:defRPr lang="ru-RU"/>
          </a:defPPr>
          <a:lvl1pPr algn="l" rtl="0" fontAlgn="base">
            <a:spcBef>
              <a:spcPct val="0"/>
            </a:spcBef>
            <a:spcAft>
              <a:spcPct val="0"/>
            </a:spcAft>
            <a:defRPr kern="1200">
              <a:solidFill>
                <a:schemeClr val="dk1"/>
              </a:solidFill>
              <a:latin typeface="+mn-lt"/>
              <a:ea typeface="+mn-ea"/>
              <a:cs typeface="+mn-cs"/>
            </a:defRPr>
          </a:lvl1pPr>
          <a:lvl2pPr marL="457200" algn="l" rtl="0" fontAlgn="base">
            <a:spcBef>
              <a:spcPct val="0"/>
            </a:spcBef>
            <a:spcAft>
              <a:spcPct val="0"/>
            </a:spcAft>
            <a:defRPr kern="1200">
              <a:solidFill>
                <a:schemeClr val="dk1"/>
              </a:solidFill>
              <a:latin typeface="+mn-lt"/>
              <a:ea typeface="+mn-ea"/>
              <a:cs typeface="+mn-cs"/>
            </a:defRPr>
          </a:lvl2pPr>
          <a:lvl3pPr marL="914400" algn="l" rtl="0" fontAlgn="base">
            <a:spcBef>
              <a:spcPct val="0"/>
            </a:spcBef>
            <a:spcAft>
              <a:spcPct val="0"/>
            </a:spcAft>
            <a:defRPr kern="1200">
              <a:solidFill>
                <a:schemeClr val="dk1"/>
              </a:solidFill>
              <a:latin typeface="+mn-lt"/>
              <a:ea typeface="+mn-ea"/>
              <a:cs typeface="+mn-cs"/>
            </a:defRPr>
          </a:lvl3pPr>
          <a:lvl4pPr marL="1371600" algn="l" rtl="0" fontAlgn="base">
            <a:spcBef>
              <a:spcPct val="0"/>
            </a:spcBef>
            <a:spcAft>
              <a:spcPct val="0"/>
            </a:spcAft>
            <a:defRPr kern="1200">
              <a:solidFill>
                <a:schemeClr val="dk1"/>
              </a:solidFill>
              <a:latin typeface="+mn-lt"/>
              <a:ea typeface="+mn-ea"/>
              <a:cs typeface="+mn-cs"/>
            </a:defRPr>
          </a:lvl4pPr>
          <a:lvl5pPr marL="1828800" algn="l" rtl="0" fontAlgn="base">
            <a:spcBef>
              <a:spcPct val="0"/>
            </a:spcBef>
            <a:spcAft>
              <a:spcPct val="0"/>
            </a:spcAft>
            <a:defRPr kern="1200">
              <a:solidFill>
                <a:schemeClr val="dk1"/>
              </a:solidFill>
              <a:latin typeface="+mn-lt"/>
              <a:ea typeface="+mn-ea"/>
              <a:cs typeface="+mn-cs"/>
            </a:defRPr>
          </a:lvl5pPr>
          <a:lvl6pPr marL="2286000" algn="l" defTabSz="914400" rtl="0" eaLnBrk="1" latinLnBrk="0" hangingPunct="1">
            <a:defRPr kern="1200">
              <a:solidFill>
                <a:schemeClr val="dk1"/>
              </a:solidFill>
              <a:latin typeface="+mn-lt"/>
              <a:ea typeface="+mn-ea"/>
              <a:cs typeface="+mn-cs"/>
            </a:defRPr>
          </a:lvl6pPr>
          <a:lvl7pPr marL="2743200" algn="l" defTabSz="914400" rtl="0" eaLnBrk="1" latinLnBrk="0" hangingPunct="1">
            <a:defRPr kern="1200">
              <a:solidFill>
                <a:schemeClr val="dk1"/>
              </a:solidFill>
              <a:latin typeface="+mn-lt"/>
              <a:ea typeface="+mn-ea"/>
              <a:cs typeface="+mn-cs"/>
            </a:defRPr>
          </a:lvl7pPr>
          <a:lvl8pPr marL="3200400" algn="l" defTabSz="914400" rtl="0" eaLnBrk="1" latinLnBrk="0" hangingPunct="1">
            <a:defRPr kern="1200">
              <a:solidFill>
                <a:schemeClr val="dk1"/>
              </a:solidFill>
              <a:latin typeface="+mn-lt"/>
              <a:ea typeface="+mn-ea"/>
              <a:cs typeface="+mn-cs"/>
            </a:defRPr>
          </a:lvl8pPr>
          <a:lvl9pPr marL="3657600" algn="l" defTabSz="914400" rtl="0" eaLnBrk="1" latinLnBrk="0" hangingPunct="1">
            <a:defRPr kern="1200">
              <a:solidFill>
                <a:schemeClr val="dk1"/>
              </a:solidFill>
              <a:latin typeface="+mn-lt"/>
              <a:ea typeface="+mn-ea"/>
              <a:cs typeface="+mn-cs"/>
            </a:defRPr>
          </a:lvl9pPr>
        </a:lstStyle>
        <a:p xmlns:a="http://schemas.openxmlformats.org/drawingml/2006/main">
          <a:pPr algn="ctr"/>
          <a:r>
            <a:rPr lang="ru-RU" b="1" dirty="0" smtClean="0">
              <a:solidFill>
                <a:prstClr val="black"/>
              </a:solidFill>
              <a:latin typeface="Times New Roman" panose="02020603050405020304" pitchFamily="18" charset="0"/>
              <a:cs typeface="Times New Roman" panose="02020603050405020304" pitchFamily="18" charset="0"/>
            </a:rPr>
            <a:t>102,</a:t>
          </a:r>
          <a:r>
            <a:rPr lang="ru-RU" b="1" dirty="0">
              <a:solidFill>
                <a:prstClr val="black"/>
              </a:solidFill>
              <a:latin typeface="Times New Roman" panose="02020603050405020304" pitchFamily="18" charset="0"/>
              <a:cs typeface="Times New Roman" panose="02020603050405020304" pitchFamily="18" charset="0"/>
            </a:rPr>
            <a:t>3</a:t>
          </a:r>
          <a:r>
            <a:rPr lang="ru-RU" b="1" dirty="0" smtClean="0">
              <a:solidFill>
                <a:prstClr val="black"/>
              </a:solidFill>
              <a:latin typeface="Times New Roman" panose="02020603050405020304" pitchFamily="18" charset="0"/>
              <a:cs typeface="Times New Roman" panose="02020603050405020304" pitchFamily="18" charset="0"/>
            </a:rPr>
            <a:t>% </a:t>
          </a:r>
          <a:r>
            <a:rPr lang="ru-RU" b="1" dirty="0">
              <a:solidFill>
                <a:prstClr val="black"/>
              </a:solidFill>
              <a:latin typeface="Times New Roman" panose="02020603050405020304" pitchFamily="18" charset="0"/>
              <a:cs typeface="Times New Roman" panose="02020603050405020304" pitchFamily="18" charset="0"/>
            </a:rPr>
            <a:t>от </a:t>
          </a:r>
          <a:r>
            <a:rPr lang="ru-RU" b="1" dirty="0" smtClean="0">
              <a:solidFill>
                <a:prstClr val="black"/>
              </a:solidFill>
              <a:latin typeface="Times New Roman" panose="02020603050405020304" pitchFamily="18" charset="0"/>
              <a:cs typeface="Times New Roman" panose="02020603050405020304" pitchFamily="18" charset="0"/>
            </a:rPr>
            <a:t>плана</a:t>
          </a:r>
          <a:endParaRPr lang="ru-RU" b="1" dirty="0">
            <a:solidFill>
              <a:prstClr val="black"/>
            </a:solidFill>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0.41791</cdr:x>
      <cdr:y>0.31598</cdr:y>
    </cdr:from>
    <cdr:to>
      <cdr:x>0.60935</cdr:x>
      <cdr:y>0.42035</cdr:y>
    </cdr:to>
    <cdr:cxnSp macro="">
      <cdr:nvCxnSpPr>
        <cdr:cNvPr id="5" name="Прямая со стрелкой 4"/>
        <cdr:cNvCxnSpPr/>
      </cdr:nvCxnSpPr>
      <cdr:spPr>
        <a:xfrm xmlns:a="http://schemas.openxmlformats.org/drawingml/2006/main" flipV="1">
          <a:off x="1775479" y="1616709"/>
          <a:ext cx="813327" cy="534008"/>
        </a:xfrm>
        <a:prstGeom xmlns:a="http://schemas.openxmlformats.org/drawingml/2006/main" prst="straightConnector1">
          <a:avLst/>
        </a:prstGeom>
        <a:ln xmlns:a="http://schemas.openxmlformats.org/drawingml/2006/main" w="38100" cmpd="sng">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0.39932</cdr:x>
      <cdr:y>0.60326</cdr:y>
    </cdr:from>
    <cdr:to>
      <cdr:x>0.60944</cdr:x>
      <cdr:y>0.69429</cdr:y>
    </cdr:to>
    <cdr:cxnSp macro="">
      <cdr:nvCxnSpPr>
        <cdr:cNvPr id="7" name="Прямая со стрелкой 6"/>
        <cdr:cNvCxnSpPr/>
      </cdr:nvCxnSpPr>
      <cdr:spPr>
        <a:xfrm xmlns:a="http://schemas.openxmlformats.org/drawingml/2006/main" flipV="1">
          <a:off x="1696500" y="3086583"/>
          <a:ext cx="892704" cy="465746"/>
        </a:xfrm>
        <a:prstGeom xmlns:a="http://schemas.openxmlformats.org/drawingml/2006/main" prst="straightConnector1">
          <a:avLst/>
        </a:prstGeom>
        <a:ln xmlns:a="http://schemas.openxmlformats.org/drawingml/2006/main" w="38100" cmpd="sng">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3.xml><?xml version="1.0" encoding="utf-8"?>
<c:userShapes xmlns:c="http://schemas.openxmlformats.org/drawingml/2006/chart">
  <cdr:relSizeAnchor xmlns:cdr="http://schemas.openxmlformats.org/drawingml/2006/chartDrawing">
    <cdr:from>
      <cdr:x>0.41712</cdr:x>
      <cdr:y>0.44991</cdr:y>
    </cdr:from>
    <cdr:to>
      <cdr:x>0.62068</cdr:x>
      <cdr:y>0.5753</cdr:y>
    </cdr:to>
    <cdr:sp macro="" textlink="">
      <cdr:nvSpPr>
        <cdr:cNvPr id="2" name="TextBox 1"/>
        <cdr:cNvSpPr txBox="1"/>
      </cdr:nvSpPr>
      <cdr:spPr>
        <a:xfrm xmlns:a="http://schemas.openxmlformats.org/drawingml/2006/main">
          <a:off x="1770710" y="2170584"/>
          <a:ext cx="864096" cy="604985"/>
        </a:xfrm>
        <a:prstGeom xmlns:a="http://schemas.openxmlformats.org/drawingml/2006/main" prst="rect">
          <a:avLst/>
        </a:prstGeom>
      </cdr:spPr>
      <cdr:txBody>
        <a:bodyPr xmlns:a="http://schemas.openxmlformats.org/drawingml/2006/main" vertOverflow="clip" wrap="square" lIns="0" tIns="0" rIns="0" bIns="0" rtlCol="0"/>
        <a:lstStyle xmlns:a="http://schemas.openxmlformats.org/drawingml/2006/main"/>
        <a:p xmlns:a="http://schemas.openxmlformats.org/drawingml/2006/main">
          <a:pPr algn="ctr"/>
          <a:r>
            <a:rPr lang="ru-RU" sz="1200" b="1" dirty="0" smtClean="0">
              <a:solidFill>
                <a:schemeClr val="accent1">
                  <a:lumMod val="50000"/>
                </a:schemeClr>
              </a:solidFill>
              <a:latin typeface="Times New Roman" panose="02020603050405020304" pitchFamily="18" charset="0"/>
              <a:cs typeface="Times New Roman" panose="02020603050405020304" pitchFamily="18" charset="0"/>
            </a:rPr>
            <a:t>30</a:t>
          </a:r>
          <a:r>
            <a:rPr lang="en-US" sz="1200" b="1" dirty="0" smtClean="0">
              <a:solidFill>
                <a:schemeClr val="accent1">
                  <a:lumMod val="50000"/>
                </a:schemeClr>
              </a:solidFill>
              <a:latin typeface="Times New Roman" panose="02020603050405020304" pitchFamily="18" charset="0"/>
              <a:cs typeface="Times New Roman" panose="02020603050405020304" pitchFamily="18" charset="0"/>
            </a:rPr>
            <a:t> </a:t>
          </a:r>
          <a:r>
            <a:rPr lang="ru-RU" sz="1200" b="1" dirty="0" smtClean="0">
              <a:solidFill>
                <a:schemeClr val="accent1">
                  <a:lumMod val="50000"/>
                </a:schemeClr>
              </a:solidFill>
              <a:latin typeface="Times New Roman" panose="02020603050405020304" pitchFamily="18" charset="0"/>
              <a:cs typeface="Times New Roman" panose="02020603050405020304" pitchFamily="18" charset="0"/>
            </a:rPr>
            <a:t>613</a:t>
          </a:r>
          <a:r>
            <a:rPr lang="en-US" sz="1200" b="1" dirty="0" smtClean="0">
              <a:solidFill>
                <a:schemeClr val="accent1">
                  <a:lumMod val="50000"/>
                </a:schemeClr>
              </a:solidFill>
              <a:latin typeface="Times New Roman" panose="02020603050405020304" pitchFamily="18" charset="0"/>
              <a:cs typeface="Times New Roman" panose="02020603050405020304" pitchFamily="18" charset="0"/>
            </a:rPr>
            <a:t>,</a:t>
          </a:r>
          <a:r>
            <a:rPr lang="ru-RU" sz="1200" b="1" dirty="0" smtClean="0">
              <a:solidFill>
                <a:schemeClr val="accent1">
                  <a:lumMod val="50000"/>
                </a:schemeClr>
              </a:solidFill>
              <a:latin typeface="Times New Roman" panose="02020603050405020304" pitchFamily="18" charset="0"/>
              <a:cs typeface="Times New Roman" panose="02020603050405020304" pitchFamily="18" charset="0"/>
            </a:rPr>
            <a:t>2</a:t>
          </a:r>
        </a:p>
        <a:p xmlns:a="http://schemas.openxmlformats.org/drawingml/2006/main">
          <a:pPr algn="ctr"/>
          <a:r>
            <a:rPr lang="ru-RU" sz="1200" b="1" dirty="0" smtClean="0">
              <a:solidFill>
                <a:schemeClr val="accent1">
                  <a:lumMod val="50000"/>
                </a:schemeClr>
              </a:solidFill>
              <a:latin typeface="Times New Roman" panose="02020603050405020304" pitchFamily="18" charset="0"/>
              <a:cs typeface="Times New Roman" panose="02020603050405020304" pitchFamily="18" charset="0"/>
            </a:rPr>
            <a:t>(</a:t>
          </a:r>
          <a:r>
            <a:rPr lang="en-US" sz="1200" b="1" dirty="0" smtClean="0">
              <a:solidFill>
                <a:schemeClr val="accent1">
                  <a:lumMod val="50000"/>
                </a:schemeClr>
              </a:solidFill>
              <a:latin typeface="Times New Roman" panose="02020603050405020304" pitchFamily="18" charset="0"/>
              <a:cs typeface="Times New Roman" panose="02020603050405020304" pitchFamily="18" charset="0"/>
            </a:rPr>
            <a:t>10</a:t>
          </a:r>
          <a:r>
            <a:rPr lang="ru-RU" sz="1200" b="1" dirty="0" smtClean="0">
              <a:solidFill>
                <a:schemeClr val="accent1">
                  <a:lumMod val="50000"/>
                </a:schemeClr>
              </a:solidFill>
              <a:latin typeface="Times New Roman" panose="02020603050405020304" pitchFamily="18" charset="0"/>
              <a:cs typeface="Times New Roman" panose="02020603050405020304" pitchFamily="18" charset="0"/>
            </a:rPr>
            <a:t>0</a:t>
          </a:r>
          <a:r>
            <a:rPr lang="en-US" sz="1200" b="1" dirty="0" smtClean="0">
              <a:solidFill>
                <a:schemeClr val="accent1">
                  <a:lumMod val="50000"/>
                </a:schemeClr>
              </a:solidFill>
              <a:latin typeface="Times New Roman" panose="02020603050405020304" pitchFamily="18" charset="0"/>
              <a:cs typeface="Times New Roman" panose="02020603050405020304" pitchFamily="18" charset="0"/>
            </a:rPr>
            <a:t>,</a:t>
          </a:r>
          <a:r>
            <a:rPr lang="ru-RU" sz="1200" b="1" dirty="0" smtClean="0">
              <a:solidFill>
                <a:schemeClr val="accent1">
                  <a:lumMod val="50000"/>
                </a:schemeClr>
              </a:solidFill>
              <a:latin typeface="Times New Roman" panose="02020603050405020304" pitchFamily="18" charset="0"/>
              <a:cs typeface="Times New Roman" panose="02020603050405020304" pitchFamily="18" charset="0"/>
            </a:rPr>
            <a:t>7%</a:t>
          </a:r>
        </a:p>
        <a:p xmlns:a="http://schemas.openxmlformats.org/drawingml/2006/main">
          <a:pPr algn="ctr"/>
          <a:r>
            <a:rPr lang="ru-RU" sz="1200" b="1" dirty="0" smtClean="0">
              <a:solidFill>
                <a:schemeClr val="accent1">
                  <a:lumMod val="50000"/>
                </a:schemeClr>
              </a:solidFill>
              <a:latin typeface="Times New Roman" panose="02020603050405020304" pitchFamily="18" charset="0"/>
              <a:cs typeface="Times New Roman" panose="02020603050405020304" pitchFamily="18" charset="0"/>
            </a:rPr>
            <a:t>от плана)</a:t>
          </a:r>
          <a:endParaRPr lang="ru-RU" sz="1200" b="1" dirty="0">
            <a:solidFill>
              <a:schemeClr val="accent1">
                <a:lumMod val="50000"/>
              </a:schemeClr>
            </a:solidFill>
            <a:latin typeface="Times New Roman" panose="02020603050405020304" pitchFamily="18" charset="0"/>
            <a:cs typeface="Times New Roman" panose="02020603050405020304" pitchFamily="18" charset="0"/>
          </a:endParaRPr>
        </a:p>
      </cdr:txBody>
    </cdr:sp>
  </cdr:relSizeAnchor>
</c:userShapes>
</file>

<file path=ppt/drawings/drawing4.xml><?xml version="1.0" encoding="utf-8"?>
<c:userShapes xmlns:c="http://schemas.openxmlformats.org/drawingml/2006/chart">
  <cdr:relSizeAnchor xmlns:cdr="http://schemas.openxmlformats.org/drawingml/2006/chartDrawing">
    <cdr:from>
      <cdr:x>0.57087</cdr:x>
      <cdr:y>0.15184</cdr:y>
    </cdr:from>
    <cdr:to>
      <cdr:x>0.67323</cdr:x>
      <cdr:y>0.20145</cdr:y>
    </cdr:to>
    <cdr:sp macro="" textlink="">
      <cdr:nvSpPr>
        <cdr:cNvPr id="6" name="Скругленный прямоугольник 5"/>
        <cdr:cNvSpPr/>
      </cdr:nvSpPr>
      <cdr:spPr>
        <a:xfrm xmlns:a="http://schemas.openxmlformats.org/drawingml/2006/main">
          <a:off x="5220072" y="881532"/>
          <a:ext cx="935979" cy="288010"/>
        </a:xfrm>
        <a:prstGeom xmlns:a="http://schemas.openxmlformats.org/drawingml/2006/main" prst="roundRect">
          <a:avLst/>
        </a:prstGeom>
        <a:ln xmlns:a="http://schemas.openxmlformats.org/drawingml/2006/main"/>
      </cdr:spPr>
      <cdr:style>
        <a:lnRef xmlns:a="http://schemas.openxmlformats.org/drawingml/2006/main" idx="1">
          <a:schemeClr val="accent3"/>
        </a:lnRef>
        <a:fillRef xmlns:a="http://schemas.openxmlformats.org/drawingml/2006/main" idx="2">
          <a:schemeClr val="accent3"/>
        </a:fillRef>
        <a:effectRef xmlns:a="http://schemas.openxmlformats.org/drawingml/2006/main" idx="1">
          <a:schemeClr val="accent3"/>
        </a:effectRef>
        <a:fontRef xmlns:a="http://schemas.openxmlformats.org/drawingml/2006/main" idx="minor">
          <a:schemeClr val="dk1"/>
        </a:fontRef>
      </cdr:style>
      <cdr:txBody>
        <a:bodyPr xmlns:a="http://schemas.openxmlformats.org/drawingml/2006/main"/>
        <a:lstStyle xmlns:a="http://schemas.openxmlformats.org/drawingml/2006/main">
          <a:lvl1pPr marL="0" indent="0">
            <a:defRPr sz="1100">
              <a:solidFill>
                <a:sysClr val="window" lastClr="FFFFFF"/>
              </a:solidFill>
              <a:latin typeface="Calibri"/>
            </a:defRPr>
          </a:lvl1pPr>
          <a:lvl2pPr marL="457200" indent="0">
            <a:defRPr sz="1100">
              <a:solidFill>
                <a:sysClr val="window" lastClr="FFFFFF"/>
              </a:solidFill>
              <a:latin typeface="Calibri"/>
            </a:defRPr>
          </a:lvl2pPr>
          <a:lvl3pPr marL="914400" indent="0">
            <a:defRPr sz="1100">
              <a:solidFill>
                <a:sysClr val="window" lastClr="FFFFFF"/>
              </a:solidFill>
              <a:latin typeface="Calibri"/>
            </a:defRPr>
          </a:lvl3pPr>
          <a:lvl4pPr marL="1371600" indent="0">
            <a:defRPr sz="1100">
              <a:solidFill>
                <a:sysClr val="window" lastClr="FFFFFF"/>
              </a:solidFill>
              <a:latin typeface="Calibri"/>
            </a:defRPr>
          </a:lvl4pPr>
          <a:lvl5pPr marL="1828800" indent="0">
            <a:defRPr sz="1100">
              <a:solidFill>
                <a:sysClr val="window" lastClr="FFFFFF"/>
              </a:solidFill>
              <a:latin typeface="Calibri"/>
            </a:defRPr>
          </a:lvl5pPr>
          <a:lvl6pPr marL="2286000" indent="0">
            <a:defRPr sz="1100">
              <a:solidFill>
                <a:sysClr val="window" lastClr="FFFFFF"/>
              </a:solidFill>
              <a:latin typeface="Calibri"/>
            </a:defRPr>
          </a:lvl6pPr>
          <a:lvl7pPr marL="2743200" indent="0">
            <a:defRPr sz="1100">
              <a:solidFill>
                <a:sysClr val="window" lastClr="FFFFFF"/>
              </a:solidFill>
              <a:latin typeface="Calibri"/>
            </a:defRPr>
          </a:lvl7pPr>
          <a:lvl8pPr marL="3200400" indent="0">
            <a:defRPr sz="1100">
              <a:solidFill>
                <a:sysClr val="window" lastClr="FFFFFF"/>
              </a:solidFill>
              <a:latin typeface="Calibri"/>
            </a:defRPr>
          </a:lvl8pPr>
          <a:lvl9pPr marL="3657600" indent="0">
            <a:defRPr sz="1100">
              <a:solidFill>
                <a:sysClr val="window" lastClr="FFFFFF"/>
              </a:solidFill>
              <a:latin typeface="Calibri"/>
            </a:defRPr>
          </a:lvl9pPr>
        </a:lstStyle>
        <a:p xmlns:a="http://schemas.openxmlformats.org/drawingml/2006/main">
          <a:pPr algn="ctr"/>
          <a:r>
            <a:rPr lang="en-US" sz="1200" b="1" dirty="0" smtClean="0">
              <a:solidFill>
                <a:schemeClr val="tx1"/>
              </a:solidFill>
              <a:latin typeface="Times New Roman" pitchFamily="18" charset="0"/>
              <a:cs typeface="Times New Roman" pitchFamily="18" charset="0"/>
            </a:rPr>
            <a:t>10</a:t>
          </a:r>
          <a:r>
            <a:rPr lang="ru-RU" sz="1200" b="1" dirty="0" smtClean="0">
              <a:solidFill>
                <a:schemeClr val="tx1"/>
              </a:solidFill>
              <a:latin typeface="Times New Roman" pitchFamily="18" charset="0"/>
              <a:cs typeface="Times New Roman" pitchFamily="18" charset="0"/>
            </a:rPr>
            <a:t>0</a:t>
          </a:r>
          <a:r>
            <a:rPr lang="en-US" sz="1200" b="1" dirty="0" smtClean="0">
              <a:solidFill>
                <a:schemeClr val="tx1"/>
              </a:solidFill>
              <a:latin typeface="Times New Roman" pitchFamily="18" charset="0"/>
              <a:cs typeface="Times New Roman" pitchFamily="18" charset="0"/>
            </a:rPr>
            <a:t>,</a:t>
          </a:r>
          <a:r>
            <a:rPr lang="ru-RU" sz="1200" b="1" dirty="0" smtClean="0">
              <a:solidFill>
                <a:schemeClr val="tx1"/>
              </a:solidFill>
              <a:latin typeface="Times New Roman" pitchFamily="18" charset="0"/>
              <a:cs typeface="Times New Roman" pitchFamily="18" charset="0"/>
            </a:rPr>
            <a:t>2%</a:t>
          </a:r>
          <a:endParaRPr lang="ru-RU" sz="1200" b="1" dirty="0">
            <a:solidFill>
              <a:schemeClr val="tx1"/>
            </a:solidFill>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0.32675</cdr:x>
      <cdr:y>0.57356</cdr:y>
    </cdr:from>
    <cdr:to>
      <cdr:x>0.42911</cdr:x>
      <cdr:y>0.62317</cdr:y>
    </cdr:to>
    <cdr:sp macro="" textlink="">
      <cdr:nvSpPr>
        <cdr:cNvPr id="7" name="Скругленный прямоугольник 6"/>
        <cdr:cNvSpPr/>
      </cdr:nvSpPr>
      <cdr:spPr>
        <a:xfrm xmlns:a="http://schemas.openxmlformats.org/drawingml/2006/main">
          <a:off x="2987824" y="3329804"/>
          <a:ext cx="935980" cy="288010"/>
        </a:xfrm>
        <a:prstGeom xmlns:a="http://schemas.openxmlformats.org/drawingml/2006/main" prst="roundRect">
          <a:avLst/>
        </a:prstGeom>
        <a:ln xmlns:a="http://schemas.openxmlformats.org/drawingml/2006/main"/>
      </cdr:spPr>
      <cdr:style>
        <a:lnRef xmlns:a="http://schemas.openxmlformats.org/drawingml/2006/main" idx="1">
          <a:schemeClr val="accent3"/>
        </a:lnRef>
        <a:fillRef xmlns:a="http://schemas.openxmlformats.org/drawingml/2006/main" idx="2">
          <a:schemeClr val="accent3"/>
        </a:fillRef>
        <a:effectRef xmlns:a="http://schemas.openxmlformats.org/drawingml/2006/main" idx="1">
          <a:schemeClr val="accent3"/>
        </a:effectRef>
        <a:fontRef xmlns:a="http://schemas.openxmlformats.org/drawingml/2006/main" idx="minor">
          <a:schemeClr val="dk1"/>
        </a:fontRef>
      </cdr:style>
      <cdr:txBody>
        <a:bodyPr xmlns:a="http://schemas.openxmlformats.org/drawingml/2006/main"/>
        <a:lstStyle xmlns:a="http://schemas.openxmlformats.org/drawingml/2006/main">
          <a:lvl1pPr marL="0" indent="0">
            <a:defRPr sz="1100">
              <a:solidFill>
                <a:sysClr val="window" lastClr="FFFFFF"/>
              </a:solidFill>
              <a:latin typeface="Calibri"/>
            </a:defRPr>
          </a:lvl1pPr>
          <a:lvl2pPr marL="457200" indent="0">
            <a:defRPr sz="1100">
              <a:solidFill>
                <a:sysClr val="window" lastClr="FFFFFF"/>
              </a:solidFill>
              <a:latin typeface="Calibri"/>
            </a:defRPr>
          </a:lvl2pPr>
          <a:lvl3pPr marL="914400" indent="0">
            <a:defRPr sz="1100">
              <a:solidFill>
                <a:sysClr val="window" lastClr="FFFFFF"/>
              </a:solidFill>
              <a:latin typeface="Calibri"/>
            </a:defRPr>
          </a:lvl3pPr>
          <a:lvl4pPr marL="1371600" indent="0">
            <a:defRPr sz="1100">
              <a:solidFill>
                <a:sysClr val="window" lastClr="FFFFFF"/>
              </a:solidFill>
              <a:latin typeface="Calibri"/>
            </a:defRPr>
          </a:lvl4pPr>
          <a:lvl5pPr marL="1828800" indent="0">
            <a:defRPr sz="1100">
              <a:solidFill>
                <a:sysClr val="window" lastClr="FFFFFF"/>
              </a:solidFill>
              <a:latin typeface="Calibri"/>
            </a:defRPr>
          </a:lvl5pPr>
          <a:lvl6pPr marL="2286000" indent="0">
            <a:defRPr sz="1100">
              <a:solidFill>
                <a:sysClr val="window" lastClr="FFFFFF"/>
              </a:solidFill>
              <a:latin typeface="Calibri"/>
            </a:defRPr>
          </a:lvl6pPr>
          <a:lvl7pPr marL="2743200" indent="0">
            <a:defRPr sz="1100">
              <a:solidFill>
                <a:sysClr val="window" lastClr="FFFFFF"/>
              </a:solidFill>
              <a:latin typeface="Calibri"/>
            </a:defRPr>
          </a:lvl7pPr>
          <a:lvl8pPr marL="3200400" indent="0">
            <a:defRPr sz="1100">
              <a:solidFill>
                <a:sysClr val="window" lastClr="FFFFFF"/>
              </a:solidFill>
              <a:latin typeface="Calibri"/>
            </a:defRPr>
          </a:lvl8pPr>
          <a:lvl9pPr marL="3657600" indent="0">
            <a:defRPr sz="1100">
              <a:solidFill>
                <a:sysClr val="window" lastClr="FFFFFF"/>
              </a:solidFill>
              <a:latin typeface="Calibri"/>
            </a:defRPr>
          </a:lvl9pPr>
        </a:lstStyle>
        <a:p xmlns:a="http://schemas.openxmlformats.org/drawingml/2006/main">
          <a:pPr algn="ctr"/>
          <a:r>
            <a:rPr lang="en-US" sz="1200" b="1" dirty="0" smtClean="0">
              <a:solidFill>
                <a:schemeClr val="tx1"/>
              </a:solidFill>
              <a:latin typeface="Times New Roman" pitchFamily="18" charset="0"/>
              <a:cs typeface="Times New Roman" pitchFamily="18" charset="0"/>
            </a:rPr>
            <a:t>10</a:t>
          </a:r>
          <a:r>
            <a:rPr lang="ru-RU" sz="1200" b="1" dirty="0" smtClean="0">
              <a:solidFill>
                <a:schemeClr val="tx1"/>
              </a:solidFill>
              <a:latin typeface="Times New Roman" pitchFamily="18" charset="0"/>
              <a:cs typeface="Times New Roman" pitchFamily="18" charset="0"/>
            </a:rPr>
            <a:t>5</a:t>
          </a:r>
          <a:r>
            <a:rPr lang="en-US" sz="1200" b="1" dirty="0" smtClean="0">
              <a:solidFill>
                <a:schemeClr val="tx1"/>
              </a:solidFill>
              <a:latin typeface="Times New Roman" pitchFamily="18" charset="0"/>
              <a:cs typeface="Times New Roman" pitchFamily="18" charset="0"/>
            </a:rPr>
            <a:t>,</a:t>
          </a:r>
          <a:r>
            <a:rPr lang="ru-RU" sz="1200" b="1" dirty="0" smtClean="0">
              <a:solidFill>
                <a:schemeClr val="tx1"/>
              </a:solidFill>
              <a:latin typeface="Times New Roman" pitchFamily="18" charset="0"/>
              <a:cs typeface="Times New Roman" pitchFamily="18" charset="0"/>
            </a:rPr>
            <a:t>7%</a:t>
          </a:r>
          <a:endParaRPr lang="ru-RU" sz="1200" b="1" dirty="0">
            <a:solidFill>
              <a:schemeClr val="tx1"/>
            </a:solidFill>
            <a:latin typeface="Times New Roman" pitchFamily="18" charset="0"/>
            <a:cs typeface="Times New Roman" pitchFamily="18" charset="0"/>
          </a:endParaRPr>
        </a:p>
      </cdr:txBody>
    </cdr:sp>
  </cdr:relSizeAnchor>
  <cdr:relSizeAnchor xmlns:cdr="http://schemas.openxmlformats.org/drawingml/2006/chartDrawing">
    <cdr:from>
      <cdr:x>0.31888</cdr:x>
      <cdr:y>0.47433</cdr:y>
    </cdr:from>
    <cdr:to>
      <cdr:x>0.42124</cdr:x>
      <cdr:y>0.5242</cdr:y>
    </cdr:to>
    <cdr:sp macro="" textlink="">
      <cdr:nvSpPr>
        <cdr:cNvPr id="8" name="Скругленный прямоугольник 7"/>
        <cdr:cNvSpPr/>
      </cdr:nvSpPr>
      <cdr:spPr>
        <a:xfrm xmlns:a="http://schemas.openxmlformats.org/drawingml/2006/main">
          <a:off x="2915816" y="2753740"/>
          <a:ext cx="935980" cy="289520"/>
        </a:xfrm>
        <a:prstGeom xmlns:a="http://schemas.openxmlformats.org/drawingml/2006/main" prst="roundRect">
          <a:avLst/>
        </a:prstGeom>
        <a:ln xmlns:a="http://schemas.openxmlformats.org/drawingml/2006/main"/>
      </cdr:spPr>
      <cdr:style>
        <a:lnRef xmlns:a="http://schemas.openxmlformats.org/drawingml/2006/main" idx="1">
          <a:schemeClr val="accent5"/>
        </a:lnRef>
        <a:fillRef xmlns:a="http://schemas.openxmlformats.org/drawingml/2006/main" idx="2">
          <a:schemeClr val="accent5"/>
        </a:fillRef>
        <a:effectRef xmlns:a="http://schemas.openxmlformats.org/drawingml/2006/main" idx="1">
          <a:schemeClr val="accent5"/>
        </a:effectRef>
        <a:fontRef xmlns:a="http://schemas.openxmlformats.org/drawingml/2006/main" idx="minor">
          <a:schemeClr val="dk1"/>
        </a:fontRef>
      </cdr:style>
      <cdr:txBody>
        <a:bodyPr xmlns:a="http://schemas.openxmlformats.org/drawingml/2006/main"/>
        <a:lstStyle xmlns:a="http://schemas.openxmlformats.org/drawingml/2006/main">
          <a:lvl1pPr marL="0" indent="0">
            <a:defRPr sz="1100">
              <a:solidFill>
                <a:sysClr val="window" lastClr="FFFFFF"/>
              </a:solidFill>
              <a:latin typeface="Calibri"/>
            </a:defRPr>
          </a:lvl1pPr>
          <a:lvl2pPr marL="457200" indent="0">
            <a:defRPr sz="1100">
              <a:solidFill>
                <a:sysClr val="window" lastClr="FFFFFF"/>
              </a:solidFill>
              <a:latin typeface="Calibri"/>
            </a:defRPr>
          </a:lvl2pPr>
          <a:lvl3pPr marL="914400" indent="0">
            <a:defRPr sz="1100">
              <a:solidFill>
                <a:sysClr val="window" lastClr="FFFFFF"/>
              </a:solidFill>
              <a:latin typeface="Calibri"/>
            </a:defRPr>
          </a:lvl3pPr>
          <a:lvl4pPr marL="1371600" indent="0">
            <a:defRPr sz="1100">
              <a:solidFill>
                <a:sysClr val="window" lastClr="FFFFFF"/>
              </a:solidFill>
              <a:latin typeface="Calibri"/>
            </a:defRPr>
          </a:lvl4pPr>
          <a:lvl5pPr marL="1828800" indent="0">
            <a:defRPr sz="1100">
              <a:solidFill>
                <a:sysClr val="window" lastClr="FFFFFF"/>
              </a:solidFill>
              <a:latin typeface="Calibri"/>
            </a:defRPr>
          </a:lvl5pPr>
          <a:lvl6pPr marL="2286000" indent="0">
            <a:defRPr sz="1100">
              <a:solidFill>
                <a:sysClr val="window" lastClr="FFFFFF"/>
              </a:solidFill>
              <a:latin typeface="Calibri"/>
            </a:defRPr>
          </a:lvl6pPr>
          <a:lvl7pPr marL="2743200" indent="0">
            <a:defRPr sz="1100">
              <a:solidFill>
                <a:sysClr val="window" lastClr="FFFFFF"/>
              </a:solidFill>
              <a:latin typeface="Calibri"/>
            </a:defRPr>
          </a:lvl7pPr>
          <a:lvl8pPr marL="3200400" indent="0">
            <a:defRPr sz="1100">
              <a:solidFill>
                <a:sysClr val="window" lastClr="FFFFFF"/>
              </a:solidFill>
              <a:latin typeface="Calibri"/>
            </a:defRPr>
          </a:lvl8pPr>
          <a:lvl9pPr marL="3657600" indent="0">
            <a:defRPr sz="1100">
              <a:solidFill>
                <a:sysClr val="window" lastClr="FFFFFF"/>
              </a:solidFill>
              <a:latin typeface="Calibri"/>
            </a:defRPr>
          </a:lvl9pPr>
        </a:lstStyle>
        <a:p xmlns:a="http://schemas.openxmlformats.org/drawingml/2006/main">
          <a:pPr algn="ctr"/>
          <a:r>
            <a:rPr lang="en-US" sz="1200" b="1" dirty="0" smtClean="0">
              <a:solidFill>
                <a:schemeClr val="tx1"/>
              </a:solidFill>
              <a:latin typeface="Times New Roman" pitchFamily="18" charset="0"/>
              <a:cs typeface="Times New Roman" pitchFamily="18" charset="0"/>
            </a:rPr>
            <a:t>99,</a:t>
          </a:r>
          <a:r>
            <a:rPr lang="ru-RU" sz="1200" b="1" dirty="0" smtClean="0">
              <a:solidFill>
                <a:schemeClr val="tx1"/>
              </a:solidFill>
              <a:latin typeface="Times New Roman" pitchFamily="18" charset="0"/>
              <a:cs typeface="Times New Roman" pitchFamily="18" charset="0"/>
            </a:rPr>
            <a:t>5%</a:t>
          </a:r>
          <a:endParaRPr lang="ru-RU" sz="1200" b="1" dirty="0">
            <a:solidFill>
              <a:schemeClr val="tx1"/>
            </a:solidFill>
            <a:latin typeface="Times New Roman" pitchFamily="18" charset="0"/>
            <a:cs typeface="Times New Roman" pitchFamily="18" charset="0"/>
          </a:endParaRPr>
        </a:p>
      </cdr:txBody>
    </cdr:sp>
  </cdr:relSizeAnchor>
  <cdr:relSizeAnchor xmlns:cdr="http://schemas.openxmlformats.org/drawingml/2006/chartDrawing">
    <cdr:from>
      <cdr:x>0.374</cdr:x>
      <cdr:y>0.3627</cdr:y>
    </cdr:from>
    <cdr:to>
      <cdr:x>0.47636</cdr:x>
      <cdr:y>0.41231</cdr:y>
    </cdr:to>
    <cdr:sp macro="" textlink="">
      <cdr:nvSpPr>
        <cdr:cNvPr id="9" name="Скругленный прямоугольник 8"/>
        <cdr:cNvSpPr/>
      </cdr:nvSpPr>
      <cdr:spPr>
        <a:xfrm xmlns:a="http://schemas.openxmlformats.org/drawingml/2006/main">
          <a:off x="3419872" y="2105668"/>
          <a:ext cx="935980" cy="288010"/>
        </a:xfrm>
        <a:prstGeom xmlns:a="http://schemas.openxmlformats.org/drawingml/2006/main" prst="roundRect">
          <a:avLst/>
        </a:prstGeom>
        <a:ln xmlns:a="http://schemas.openxmlformats.org/drawingml/2006/main"/>
      </cdr:spPr>
      <cdr:style>
        <a:lnRef xmlns:a="http://schemas.openxmlformats.org/drawingml/2006/main" idx="1">
          <a:schemeClr val="accent5"/>
        </a:lnRef>
        <a:fillRef xmlns:a="http://schemas.openxmlformats.org/drawingml/2006/main" idx="2">
          <a:schemeClr val="accent5"/>
        </a:fillRef>
        <a:effectRef xmlns:a="http://schemas.openxmlformats.org/drawingml/2006/main" idx="1">
          <a:schemeClr val="accent5"/>
        </a:effectRef>
        <a:fontRef xmlns:a="http://schemas.openxmlformats.org/drawingml/2006/main" idx="minor">
          <a:schemeClr val="dk1"/>
        </a:fontRef>
      </cdr:style>
      <cdr:txBody>
        <a:bodyPr xmlns:a="http://schemas.openxmlformats.org/drawingml/2006/main"/>
        <a:lstStyle xmlns:a="http://schemas.openxmlformats.org/drawingml/2006/main">
          <a:lvl1pPr marL="0" indent="0">
            <a:defRPr sz="1100">
              <a:solidFill>
                <a:sysClr val="window" lastClr="FFFFFF"/>
              </a:solidFill>
              <a:latin typeface="Calibri"/>
            </a:defRPr>
          </a:lvl1pPr>
          <a:lvl2pPr marL="457200" indent="0">
            <a:defRPr sz="1100">
              <a:solidFill>
                <a:sysClr val="window" lastClr="FFFFFF"/>
              </a:solidFill>
              <a:latin typeface="Calibri"/>
            </a:defRPr>
          </a:lvl2pPr>
          <a:lvl3pPr marL="914400" indent="0">
            <a:defRPr sz="1100">
              <a:solidFill>
                <a:sysClr val="window" lastClr="FFFFFF"/>
              </a:solidFill>
              <a:latin typeface="Calibri"/>
            </a:defRPr>
          </a:lvl3pPr>
          <a:lvl4pPr marL="1371600" indent="0">
            <a:defRPr sz="1100">
              <a:solidFill>
                <a:sysClr val="window" lastClr="FFFFFF"/>
              </a:solidFill>
              <a:latin typeface="Calibri"/>
            </a:defRPr>
          </a:lvl4pPr>
          <a:lvl5pPr marL="1828800" indent="0">
            <a:defRPr sz="1100">
              <a:solidFill>
                <a:sysClr val="window" lastClr="FFFFFF"/>
              </a:solidFill>
              <a:latin typeface="Calibri"/>
            </a:defRPr>
          </a:lvl5pPr>
          <a:lvl6pPr marL="2286000" indent="0">
            <a:defRPr sz="1100">
              <a:solidFill>
                <a:sysClr val="window" lastClr="FFFFFF"/>
              </a:solidFill>
              <a:latin typeface="Calibri"/>
            </a:defRPr>
          </a:lvl6pPr>
          <a:lvl7pPr marL="2743200" indent="0">
            <a:defRPr sz="1100">
              <a:solidFill>
                <a:sysClr val="window" lastClr="FFFFFF"/>
              </a:solidFill>
              <a:latin typeface="Calibri"/>
            </a:defRPr>
          </a:lvl7pPr>
          <a:lvl8pPr marL="3200400" indent="0">
            <a:defRPr sz="1100">
              <a:solidFill>
                <a:sysClr val="window" lastClr="FFFFFF"/>
              </a:solidFill>
              <a:latin typeface="Calibri"/>
            </a:defRPr>
          </a:lvl8pPr>
          <a:lvl9pPr marL="3657600" indent="0">
            <a:defRPr sz="1100">
              <a:solidFill>
                <a:sysClr val="window" lastClr="FFFFFF"/>
              </a:solidFill>
              <a:latin typeface="Calibri"/>
            </a:defRPr>
          </a:lvl9pPr>
        </a:lstStyle>
        <a:p xmlns:a="http://schemas.openxmlformats.org/drawingml/2006/main">
          <a:pPr algn="ctr"/>
          <a:r>
            <a:rPr lang="ru-RU" sz="1200" b="1" dirty="0" smtClean="0">
              <a:solidFill>
                <a:schemeClr val="tx1"/>
              </a:solidFill>
              <a:latin typeface="Times New Roman" pitchFamily="18" charset="0"/>
              <a:cs typeface="Times New Roman" pitchFamily="18" charset="0"/>
            </a:rPr>
            <a:t>98</a:t>
          </a:r>
          <a:r>
            <a:rPr lang="en-US" sz="1200" b="1" dirty="0" smtClean="0">
              <a:solidFill>
                <a:schemeClr val="tx1"/>
              </a:solidFill>
              <a:latin typeface="Times New Roman" pitchFamily="18" charset="0"/>
              <a:cs typeface="Times New Roman" pitchFamily="18" charset="0"/>
            </a:rPr>
            <a:t>,</a:t>
          </a:r>
          <a:r>
            <a:rPr lang="ru-RU" sz="1200" b="1" dirty="0" smtClean="0">
              <a:solidFill>
                <a:schemeClr val="tx1"/>
              </a:solidFill>
              <a:latin typeface="Times New Roman" pitchFamily="18" charset="0"/>
              <a:cs typeface="Times New Roman" pitchFamily="18" charset="0"/>
            </a:rPr>
            <a:t>6%</a:t>
          </a:r>
          <a:endParaRPr lang="ru-RU" sz="1200" b="1" dirty="0">
            <a:solidFill>
              <a:schemeClr val="tx1"/>
            </a:solidFill>
            <a:latin typeface="Times New Roman" pitchFamily="18" charset="0"/>
            <a:cs typeface="Times New Roman" pitchFamily="18" charset="0"/>
          </a:endParaRPr>
        </a:p>
      </cdr:txBody>
    </cdr:sp>
  </cdr:relSizeAnchor>
  <cdr:relSizeAnchor xmlns:cdr="http://schemas.openxmlformats.org/drawingml/2006/chartDrawing">
    <cdr:from>
      <cdr:x>0.8601</cdr:x>
      <cdr:y>0.05262</cdr:y>
    </cdr:from>
    <cdr:to>
      <cdr:x>0.96246</cdr:x>
      <cdr:y>0.10223</cdr:y>
    </cdr:to>
    <cdr:sp macro="" textlink="">
      <cdr:nvSpPr>
        <cdr:cNvPr id="11" name="Скругленный прямоугольник 10"/>
        <cdr:cNvSpPr/>
      </cdr:nvSpPr>
      <cdr:spPr>
        <a:xfrm xmlns:a="http://schemas.openxmlformats.org/drawingml/2006/main">
          <a:off x="7864794" y="305468"/>
          <a:ext cx="935980" cy="288010"/>
        </a:xfrm>
        <a:prstGeom xmlns:a="http://schemas.openxmlformats.org/drawingml/2006/main" prst="roundRect">
          <a:avLst/>
        </a:prstGeom>
        <a:ln xmlns:a="http://schemas.openxmlformats.org/drawingml/2006/main"/>
      </cdr:spPr>
      <cdr:style>
        <a:lnRef xmlns:a="http://schemas.openxmlformats.org/drawingml/2006/main" idx="1">
          <a:schemeClr val="accent3"/>
        </a:lnRef>
        <a:fillRef xmlns:a="http://schemas.openxmlformats.org/drawingml/2006/main" idx="2">
          <a:schemeClr val="accent3"/>
        </a:fillRef>
        <a:effectRef xmlns:a="http://schemas.openxmlformats.org/drawingml/2006/main" idx="1">
          <a:schemeClr val="accent3"/>
        </a:effectRef>
        <a:fontRef xmlns:a="http://schemas.openxmlformats.org/drawingml/2006/main" idx="minor">
          <a:schemeClr val="dk1"/>
        </a:fontRef>
      </cdr:style>
      <cdr:txBody>
        <a:bodyPr xmlns:a="http://schemas.openxmlformats.org/drawingml/2006/main"/>
        <a:lstStyle xmlns:a="http://schemas.openxmlformats.org/drawingml/2006/main">
          <a:lvl1pPr marL="0" indent="0">
            <a:defRPr sz="1100">
              <a:solidFill>
                <a:sysClr val="window" lastClr="FFFFFF"/>
              </a:solidFill>
              <a:latin typeface="Calibri"/>
            </a:defRPr>
          </a:lvl1pPr>
          <a:lvl2pPr marL="457200" indent="0">
            <a:defRPr sz="1100">
              <a:solidFill>
                <a:sysClr val="window" lastClr="FFFFFF"/>
              </a:solidFill>
              <a:latin typeface="Calibri"/>
            </a:defRPr>
          </a:lvl2pPr>
          <a:lvl3pPr marL="914400" indent="0">
            <a:defRPr sz="1100">
              <a:solidFill>
                <a:sysClr val="window" lastClr="FFFFFF"/>
              </a:solidFill>
              <a:latin typeface="Calibri"/>
            </a:defRPr>
          </a:lvl3pPr>
          <a:lvl4pPr marL="1371600" indent="0">
            <a:defRPr sz="1100">
              <a:solidFill>
                <a:sysClr val="window" lastClr="FFFFFF"/>
              </a:solidFill>
              <a:latin typeface="Calibri"/>
            </a:defRPr>
          </a:lvl4pPr>
          <a:lvl5pPr marL="1828800" indent="0">
            <a:defRPr sz="1100">
              <a:solidFill>
                <a:sysClr val="window" lastClr="FFFFFF"/>
              </a:solidFill>
              <a:latin typeface="Calibri"/>
            </a:defRPr>
          </a:lvl5pPr>
          <a:lvl6pPr marL="2286000" indent="0">
            <a:defRPr sz="1100">
              <a:solidFill>
                <a:sysClr val="window" lastClr="FFFFFF"/>
              </a:solidFill>
              <a:latin typeface="Calibri"/>
            </a:defRPr>
          </a:lvl6pPr>
          <a:lvl7pPr marL="2743200" indent="0">
            <a:defRPr sz="1100">
              <a:solidFill>
                <a:sysClr val="window" lastClr="FFFFFF"/>
              </a:solidFill>
              <a:latin typeface="Calibri"/>
            </a:defRPr>
          </a:lvl7pPr>
          <a:lvl8pPr marL="3200400" indent="0">
            <a:defRPr sz="1100">
              <a:solidFill>
                <a:sysClr val="window" lastClr="FFFFFF"/>
              </a:solidFill>
              <a:latin typeface="Calibri"/>
            </a:defRPr>
          </a:lvl8pPr>
          <a:lvl9pPr marL="3657600" indent="0">
            <a:defRPr sz="1100">
              <a:solidFill>
                <a:sysClr val="window" lastClr="FFFFFF"/>
              </a:solidFill>
              <a:latin typeface="Calibri"/>
            </a:defRPr>
          </a:lvl9pPr>
        </a:lstStyle>
        <a:p xmlns:a="http://schemas.openxmlformats.org/drawingml/2006/main">
          <a:pPr algn="ctr"/>
          <a:r>
            <a:rPr lang="en-US" sz="1200" b="1" dirty="0" smtClean="0">
              <a:solidFill>
                <a:schemeClr val="tx1"/>
              </a:solidFill>
              <a:latin typeface="Times New Roman" pitchFamily="18" charset="0"/>
              <a:cs typeface="Times New Roman" pitchFamily="18" charset="0"/>
            </a:rPr>
            <a:t>10</a:t>
          </a:r>
          <a:r>
            <a:rPr lang="ru-RU" sz="1200" b="1" dirty="0" smtClean="0">
              <a:solidFill>
                <a:schemeClr val="tx1"/>
              </a:solidFill>
              <a:latin typeface="Times New Roman" pitchFamily="18" charset="0"/>
              <a:cs typeface="Times New Roman" pitchFamily="18" charset="0"/>
            </a:rPr>
            <a:t>2</a:t>
          </a:r>
          <a:r>
            <a:rPr lang="en-US" sz="1200" b="1" dirty="0" smtClean="0">
              <a:solidFill>
                <a:schemeClr val="tx1"/>
              </a:solidFill>
              <a:latin typeface="Times New Roman" pitchFamily="18" charset="0"/>
              <a:cs typeface="Times New Roman" pitchFamily="18" charset="0"/>
            </a:rPr>
            <a:t>,</a:t>
          </a:r>
          <a:r>
            <a:rPr lang="ru-RU" sz="1200" b="1" dirty="0" smtClean="0">
              <a:solidFill>
                <a:schemeClr val="tx1"/>
              </a:solidFill>
              <a:latin typeface="Times New Roman" pitchFamily="18" charset="0"/>
              <a:cs typeface="Times New Roman" pitchFamily="18" charset="0"/>
            </a:rPr>
            <a:t>3%</a:t>
          </a:r>
          <a:endParaRPr lang="ru-RU" sz="1200" b="1" dirty="0">
            <a:solidFill>
              <a:schemeClr val="tx1"/>
            </a:solidFill>
            <a:latin typeface="Times New Roman" pitchFamily="18" charset="0"/>
            <a:cs typeface="Times New Roman" pitchFamily="18" charset="0"/>
          </a:endParaRPr>
        </a:p>
      </cdr:txBody>
    </cdr:sp>
  </cdr:relSizeAnchor>
  <cdr:relSizeAnchor xmlns:cdr="http://schemas.openxmlformats.org/drawingml/2006/chartDrawing">
    <cdr:from>
      <cdr:x>0.30313</cdr:x>
      <cdr:y>0.68519</cdr:y>
    </cdr:from>
    <cdr:to>
      <cdr:x>0.40549</cdr:x>
      <cdr:y>0.73505</cdr:y>
    </cdr:to>
    <cdr:sp macro="" textlink="">
      <cdr:nvSpPr>
        <cdr:cNvPr id="13" name="Скругленный прямоугольник 12"/>
        <cdr:cNvSpPr/>
      </cdr:nvSpPr>
      <cdr:spPr>
        <a:xfrm xmlns:a="http://schemas.openxmlformats.org/drawingml/2006/main">
          <a:off x="2771800" y="3977876"/>
          <a:ext cx="935980" cy="289461"/>
        </a:xfrm>
        <a:prstGeom xmlns:a="http://schemas.openxmlformats.org/drawingml/2006/main" prst="roundRect">
          <a:avLst/>
        </a:prstGeom>
        <a:ln xmlns:a="http://schemas.openxmlformats.org/drawingml/2006/main"/>
      </cdr:spPr>
      <cdr:style>
        <a:lnRef xmlns:a="http://schemas.openxmlformats.org/drawingml/2006/main" idx="1">
          <a:schemeClr val="accent3"/>
        </a:lnRef>
        <a:fillRef xmlns:a="http://schemas.openxmlformats.org/drawingml/2006/main" idx="2">
          <a:schemeClr val="accent3"/>
        </a:fillRef>
        <a:effectRef xmlns:a="http://schemas.openxmlformats.org/drawingml/2006/main" idx="1">
          <a:schemeClr val="accent3"/>
        </a:effectRef>
        <a:fontRef xmlns:a="http://schemas.openxmlformats.org/drawingml/2006/main" idx="minor">
          <a:schemeClr val="dk1"/>
        </a:fontRef>
      </cdr:style>
      <cdr:txBody>
        <a:bodyPr xmlns:a="http://schemas.openxmlformats.org/drawingml/2006/main"/>
        <a:lstStyle xmlns:a="http://schemas.openxmlformats.org/drawingml/2006/main">
          <a:lvl1pPr marL="0" indent="0">
            <a:defRPr sz="1100">
              <a:solidFill>
                <a:sysClr val="window" lastClr="FFFFFF"/>
              </a:solidFill>
              <a:latin typeface="Calibri"/>
            </a:defRPr>
          </a:lvl1pPr>
          <a:lvl2pPr marL="457200" indent="0">
            <a:defRPr sz="1100">
              <a:solidFill>
                <a:sysClr val="window" lastClr="FFFFFF"/>
              </a:solidFill>
              <a:latin typeface="Calibri"/>
            </a:defRPr>
          </a:lvl2pPr>
          <a:lvl3pPr marL="914400" indent="0">
            <a:defRPr sz="1100">
              <a:solidFill>
                <a:sysClr val="window" lastClr="FFFFFF"/>
              </a:solidFill>
              <a:latin typeface="Calibri"/>
            </a:defRPr>
          </a:lvl3pPr>
          <a:lvl4pPr marL="1371600" indent="0">
            <a:defRPr sz="1100">
              <a:solidFill>
                <a:sysClr val="window" lastClr="FFFFFF"/>
              </a:solidFill>
              <a:latin typeface="Calibri"/>
            </a:defRPr>
          </a:lvl4pPr>
          <a:lvl5pPr marL="1828800" indent="0">
            <a:defRPr sz="1100">
              <a:solidFill>
                <a:sysClr val="window" lastClr="FFFFFF"/>
              </a:solidFill>
              <a:latin typeface="Calibri"/>
            </a:defRPr>
          </a:lvl5pPr>
          <a:lvl6pPr marL="2286000" indent="0">
            <a:defRPr sz="1100">
              <a:solidFill>
                <a:sysClr val="window" lastClr="FFFFFF"/>
              </a:solidFill>
              <a:latin typeface="Calibri"/>
            </a:defRPr>
          </a:lvl6pPr>
          <a:lvl7pPr marL="2743200" indent="0">
            <a:defRPr sz="1100">
              <a:solidFill>
                <a:sysClr val="window" lastClr="FFFFFF"/>
              </a:solidFill>
              <a:latin typeface="Calibri"/>
            </a:defRPr>
          </a:lvl7pPr>
          <a:lvl8pPr marL="3200400" indent="0">
            <a:defRPr sz="1100">
              <a:solidFill>
                <a:sysClr val="window" lastClr="FFFFFF"/>
              </a:solidFill>
              <a:latin typeface="Calibri"/>
            </a:defRPr>
          </a:lvl8pPr>
          <a:lvl9pPr marL="3657600" indent="0">
            <a:defRPr sz="1100">
              <a:solidFill>
                <a:sysClr val="window" lastClr="FFFFFF"/>
              </a:solidFill>
              <a:latin typeface="Calibri"/>
            </a:defRPr>
          </a:lvl9pPr>
        </a:lstStyle>
        <a:p xmlns:a="http://schemas.openxmlformats.org/drawingml/2006/main">
          <a:pPr algn="ctr"/>
          <a:r>
            <a:rPr lang="en-US" sz="1200" b="1" dirty="0" smtClean="0">
              <a:solidFill>
                <a:schemeClr val="tx1"/>
              </a:solidFill>
              <a:latin typeface="Times New Roman" pitchFamily="18" charset="0"/>
              <a:cs typeface="Times New Roman" pitchFamily="18" charset="0"/>
            </a:rPr>
            <a:t>10</a:t>
          </a:r>
          <a:r>
            <a:rPr lang="ru-RU" sz="1200" b="1" dirty="0" smtClean="0">
              <a:solidFill>
                <a:schemeClr val="tx1"/>
              </a:solidFill>
              <a:latin typeface="Times New Roman" pitchFamily="18" charset="0"/>
              <a:cs typeface="Times New Roman" pitchFamily="18" charset="0"/>
            </a:rPr>
            <a:t>0</a:t>
          </a:r>
          <a:r>
            <a:rPr lang="en-US" sz="1200" b="1" dirty="0" smtClean="0">
              <a:solidFill>
                <a:schemeClr val="tx1"/>
              </a:solidFill>
              <a:latin typeface="Times New Roman" pitchFamily="18" charset="0"/>
              <a:cs typeface="Times New Roman" pitchFamily="18" charset="0"/>
            </a:rPr>
            <a:t>,</a:t>
          </a:r>
          <a:r>
            <a:rPr lang="ru-RU" sz="1200" b="1" dirty="0" smtClean="0">
              <a:solidFill>
                <a:schemeClr val="tx1"/>
              </a:solidFill>
              <a:latin typeface="Times New Roman" pitchFamily="18" charset="0"/>
              <a:cs typeface="Times New Roman" pitchFamily="18" charset="0"/>
            </a:rPr>
            <a:t>9%</a:t>
          </a:r>
          <a:endParaRPr lang="ru-RU" sz="1200" b="1" dirty="0">
            <a:solidFill>
              <a:schemeClr val="tx1"/>
            </a:solidFill>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0.28738</cdr:x>
      <cdr:y>0.79682</cdr:y>
    </cdr:from>
    <cdr:to>
      <cdr:x>0.38974</cdr:x>
      <cdr:y>0.84668</cdr:y>
    </cdr:to>
    <cdr:sp macro="" textlink="">
      <cdr:nvSpPr>
        <cdr:cNvPr id="17" name="Скругленный прямоугольник 16"/>
        <cdr:cNvSpPr/>
      </cdr:nvSpPr>
      <cdr:spPr>
        <a:xfrm xmlns:a="http://schemas.openxmlformats.org/drawingml/2006/main">
          <a:off x="2627784" y="4625948"/>
          <a:ext cx="935980" cy="289462"/>
        </a:xfrm>
        <a:prstGeom xmlns:a="http://schemas.openxmlformats.org/drawingml/2006/main" prst="roundRect">
          <a:avLst/>
        </a:prstGeom>
        <a:ln xmlns:a="http://schemas.openxmlformats.org/drawingml/2006/main"/>
      </cdr:spPr>
      <cdr:style>
        <a:lnRef xmlns:a="http://schemas.openxmlformats.org/drawingml/2006/main" idx="1">
          <a:schemeClr val="accent3"/>
        </a:lnRef>
        <a:fillRef xmlns:a="http://schemas.openxmlformats.org/drawingml/2006/main" idx="2">
          <a:schemeClr val="accent3"/>
        </a:fillRef>
        <a:effectRef xmlns:a="http://schemas.openxmlformats.org/drawingml/2006/main" idx="1">
          <a:schemeClr val="accent3"/>
        </a:effectRef>
        <a:fontRef xmlns:a="http://schemas.openxmlformats.org/drawingml/2006/main" idx="minor">
          <a:schemeClr val="dk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r>
            <a:rPr lang="en-US" sz="1200" b="1" dirty="0" smtClean="0">
              <a:solidFill>
                <a:schemeClr val="tx1"/>
              </a:solidFill>
              <a:latin typeface="Times New Roman" pitchFamily="18" charset="0"/>
              <a:cs typeface="Times New Roman" pitchFamily="18" charset="0"/>
            </a:rPr>
            <a:t>11</a:t>
          </a:r>
          <a:r>
            <a:rPr lang="ru-RU" sz="1200" b="1" dirty="0" smtClean="0">
              <a:solidFill>
                <a:schemeClr val="tx1"/>
              </a:solidFill>
              <a:latin typeface="Times New Roman" pitchFamily="18" charset="0"/>
              <a:cs typeface="Times New Roman" pitchFamily="18" charset="0"/>
            </a:rPr>
            <a:t>3</a:t>
          </a:r>
          <a:r>
            <a:rPr lang="en-US" sz="1200" b="1" dirty="0" smtClean="0">
              <a:solidFill>
                <a:schemeClr val="tx1"/>
              </a:solidFill>
              <a:latin typeface="Times New Roman" pitchFamily="18" charset="0"/>
              <a:cs typeface="Times New Roman" pitchFamily="18" charset="0"/>
            </a:rPr>
            <a:t>,</a:t>
          </a:r>
          <a:r>
            <a:rPr lang="ru-RU" sz="1200" b="1" dirty="0" smtClean="0">
              <a:solidFill>
                <a:schemeClr val="tx1"/>
              </a:solidFill>
              <a:latin typeface="Times New Roman" pitchFamily="18" charset="0"/>
              <a:cs typeface="Times New Roman" pitchFamily="18" charset="0"/>
            </a:rPr>
            <a:t>5%</a:t>
          </a:r>
          <a:endParaRPr lang="ru-RU" sz="1200" b="1" dirty="0">
            <a:solidFill>
              <a:schemeClr val="tx1"/>
            </a:solidFill>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0.51795</cdr:x>
      <cdr:y>0.47433</cdr:y>
    </cdr:from>
    <cdr:to>
      <cdr:x>0.9913</cdr:x>
      <cdr:y>0.97047</cdr:y>
    </cdr:to>
    <cdr:sp macro="" textlink="">
      <cdr:nvSpPr>
        <cdr:cNvPr id="14" name="Скругленный прямоугольник 13"/>
        <cdr:cNvSpPr/>
      </cdr:nvSpPr>
      <cdr:spPr>
        <a:xfrm xmlns:a="http://schemas.openxmlformats.org/drawingml/2006/main">
          <a:off x="4736135" y="2753740"/>
          <a:ext cx="4328312" cy="2880311"/>
        </a:xfrm>
        <a:prstGeom xmlns:a="http://schemas.openxmlformats.org/drawingml/2006/main" prst="roundRect">
          <a:avLst>
            <a:gd name="adj" fmla="val 11322"/>
          </a:avLst>
        </a:prstGeom>
        <a:ln xmlns:a="http://schemas.openxmlformats.org/drawingml/2006/main"/>
      </cdr:spPr>
      <cdr:style>
        <a:lnRef xmlns:a="http://schemas.openxmlformats.org/drawingml/2006/main" idx="1">
          <a:schemeClr val="accent4"/>
        </a:lnRef>
        <a:fillRef xmlns:a="http://schemas.openxmlformats.org/drawingml/2006/main" idx="2">
          <a:schemeClr val="accent4"/>
        </a:fillRef>
        <a:effectRef xmlns:a="http://schemas.openxmlformats.org/drawingml/2006/main" idx="1">
          <a:schemeClr val="accent4"/>
        </a:effectRef>
        <a:fontRef xmlns:a="http://schemas.openxmlformats.org/drawingml/2006/main" idx="minor">
          <a:schemeClr val="dk1"/>
        </a:fontRef>
      </cdr:style>
      <cdr:txBody>
        <a:bodyPr xmlns:a="http://schemas.openxmlformats.org/drawingml/2006/main" anchor="ctr"/>
        <a:lstStyle xmlns:a="http://schemas.openxmlformats.org/drawingml/2006/main">
          <a:defPPr>
            <a:defRPr lang="ru-RU"/>
          </a:defPPr>
          <a:lvl1pPr algn="l" rtl="0" fontAlgn="base">
            <a:spcBef>
              <a:spcPct val="0"/>
            </a:spcBef>
            <a:spcAft>
              <a:spcPct val="0"/>
            </a:spcAft>
            <a:defRPr kern="1200">
              <a:solidFill>
                <a:schemeClr val="dk1"/>
              </a:solidFill>
              <a:latin typeface="+mn-lt"/>
              <a:ea typeface="+mn-ea"/>
              <a:cs typeface="+mn-cs"/>
            </a:defRPr>
          </a:lvl1pPr>
          <a:lvl2pPr marL="457200" algn="l" rtl="0" fontAlgn="base">
            <a:spcBef>
              <a:spcPct val="0"/>
            </a:spcBef>
            <a:spcAft>
              <a:spcPct val="0"/>
            </a:spcAft>
            <a:defRPr kern="1200">
              <a:solidFill>
                <a:schemeClr val="dk1"/>
              </a:solidFill>
              <a:latin typeface="+mn-lt"/>
              <a:ea typeface="+mn-ea"/>
              <a:cs typeface="+mn-cs"/>
            </a:defRPr>
          </a:lvl2pPr>
          <a:lvl3pPr marL="914400" algn="l" rtl="0" fontAlgn="base">
            <a:spcBef>
              <a:spcPct val="0"/>
            </a:spcBef>
            <a:spcAft>
              <a:spcPct val="0"/>
            </a:spcAft>
            <a:defRPr kern="1200">
              <a:solidFill>
                <a:schemeClr val="dk1"/>
              </a:solidFill>
              <a:latin typeface="+mn-lt"/>
              <a:ea typeface="+mn-ea"/>
              <a:cs typeface="+mn-cs"/>
            </a:defRPr>
          </a:lvl3pPr>
          <a:lvl4pPr marL="1371600" algn="l" rtl="0" fontAlgn="base">
            <a:spcBef>
              <a:spcPct val="0"/>
            </a:spcBef>
            <a:spcAft>
              <a:spcPct val="0"/>
            </a:spcAft>
            <a:defRPr kern="1200">
              <a:solidFill>
                <a:schemeClr val="dk1"/>
              </a:solidFill>
              <a:latin typeface="+mn-lt"/>
              <a:ea typeface="+mn-ea"/>
              <a:cs typeface="+mn-cs"/>
            </a:defRPr>
          </a:lvl4pPr>
          <a:lvl5pPr marL="1828800" algn="l" rtl="0" fontAlgn="base">
            <a:spcBef>
              <a:spcPct val="0"/>
            </a:spcBef>
            <a:spcAft>
              <a:spcPct val="0"/>
            </a:spcAft>
            <a:defRPr kern="1200">
              <a:solidFill>
                <a:schemeClr val="dk1"/>
              </a:solidFill>
              <a:latin typeface="+mn-lt"/>
              <a:ea typeface="+mn-ea"/>
              <a:cs typeface="+mn-cs"/>
            </a:defRPr>
          </a:lvl5pPr>
          <a:lvl6pPr marL="2286000" algn="l" defTabSz="914400" rtl="0" eaLnBrk="1" latinLnBrk="0" hangingPunct="1">
            <a:defRPr kern="1200">
              <a:solidFill>
                <a:schemeClr val="dk1"/>
              </a:solidFill>
              <a:latin typeface="+mn-lt"/>
              <a:ea typeface="+mn-ea"/>
              <a:cs typeface="+mn-cs"/>
            </a:defRPr>
          </a:lvl6pPr>
          <a:lvl7pPr marL="2743200" algn="l" defTabSz="914400" rtl="0" eaLnBrk="1" latinLnBrk="0" hangingPunct="1">
            <a:defRPr kern="1200">
              <a:solidFill>
                <a:schemeClr val="dk1"/>
              </a:solidFill>
              <a:latin typeface="+mn-lt"/>
              <a:ea typeface="+mn-ea"/>
              <a:cs typeface="+mn-cs"/>
            </a:defRPr>
          </a:lvl7pPr>
          <a:lvl8pPr marL="3200400" algn="l" defTabSz="914400" rtl="0" eaLnBrk="1" latinLnBrk="0" hangingPunct="1">
            <a:defRPr kern="1200">
              <a:solidFill>
                <a:schemeClr val="dk1"/>
              </a:solidFill>
              <a:latin typeface="+mn-lt"/>
              <a:ea typeface="+mn-ea"/>
              <a:cs typeface="+mn-cs"/>
            </a:defRPr>
          </a:lvl8pPr>
          <a:lvl9pPr marL="3657600" algn="l" defTabSz="914400" rtl="0" eaLnBrk="1" latinLnBrk="0" hangingPunct="1">
            <a:defRPr kern="1200">
              <a:solidFill>
                <a:schemeClr val="dk1"/>
              </a:solidFill>
              <a:latin typeface="+mn-lt"/>
              <a:ea typeface="+mn-ea"/>
              <a:cs typeface="+mn-cs"/>
            </a:defRPr>
          </a:lvl9pPr>
        </a:lstStyle>
        <a:p xmlns:a="http://schemas.openxmlformats.org/drawingml/2006/main">
          <a:pPr algn="ctr" fontAlgn="b">
            <a:spcBef>
              <a:spcPts val="0"/>
            </a:spcBef>
            <a:spcAft>
              <a:spcPts val="0"/>
            </a:spcAft>
          </a:pPr>
          <a:r>
            <a:rPr lang="ru-RU" sz="1100" b="1" dirty="0" smtClean="0">
              <a:solidFill>
                <a:srgbClr val="000000"/>
              </a:solidFill>
              <a:latin typeface="Times New Roman" panose="02020603050405020304" pitchFamily="18" charset="0"/>
              <a:cs typeface="Times New Roman" panose="02020603050405020304" pitchFamily="18" charset="0"/>
            </a:rPr>
            <a:t>Деятельность органов государственной власти и местного самоуправления по увеличению собственных доходов:</a:t>
          </a:r>
        </a:p>
        <a:p xmlns:a="http://schemas.openxmlformats.org/drawingml/2006/main">
          <a:pPr algn="just" fontAlgn="b">
            <a:spcBef>
              <a:spcPts val="0"/>
            </a:spcBef>
            <a:spcAft>
              <a:spcPts val="0"/>
            </a:spcAft>
          </a:pPr>
          <a:endParaRPr lang="ru-RU" sz="1100" b="1" dirty="0">
            <a:solidFill>
              <a:srgbClr val="000000"/>
            </a:solidFill>
            <a:latin typeface="Times New Roman" panose="02020603050405020304" pitchFamily="18" charset="0"/>
            <a:cs typeface="Times New Roman" panose="02020603050405020304" pitchFamily="18" charset="0"/>
          </a:endParaRPr>
        </a:p>
        <a:p xmlns:a="http://schemas.openxmlformats.org/drawingml/2006/main">
          <a:pPr algn="just" fontAlgn="b">
            <a:spcBef>
              <a:spcPts val="0"/>
            </a:spcBef>
            <a:spcAft>
              <a:spcPts val="0"/>
            </a:spcAft>
          </a:pPr>
          <a:r>
            <a:rPr lang="ru-RU" sz="1100" dirty="0" smtClean="0">
              <a:solidFill>
                <a:srgbClr val="000000"/>
              </a:solidFill>
              <a:latin typeface="Times New Roman" panose="02020603050405020304" pitchFamily="18" charset="0"/>
              <a:cs typeface="Times New Roman" panose="02020603050405020304" pitchFamily="18" charset="0"/>
            </a:rPr>
            <a:t>- повышение </a:t>
          </a:r>
          <a:r>
            <a:rPr lang="ru-RU" sz="1100" dirty="0">
              <a:solidFill>
                <a:srgbClr val="000000"/>
              </a:solidFill>
              <a:latin typeface="Times New Roman" panose="02020603050405020304" pitchFamily="18" charset="0"/>
              <a:cs typeface="Times New Roman" panose="02020603050405020304" pitchFamily="18" charset="0"/>
            </a:rPr>
            <a:t>эффективности мер налогового стимулирования, </a:t>
          </a:r>
          <a:r>
            <a:rPr lang="ru-RU" sz="1100" dirty="0" smtClean="0">
              <a:solidFill>
                <a:srgbClr val="000000"/>
              </a:solidFill>
              <a:latin typeface="Times New Roman" panose="02020603050405020304" pitchFamily="18" charset="0"/>
              <a:cs typeface="Times New Roman" panose="02020603050405020304" pitchFamily="18" charset="0"/>
            </a:rPr>
            <a:t>направленных </a:t>
          </a:r>
          <a:r>
            <a:rPr lang="ru-RU" sz="1100" dirty="0">
              <a:solidFill>
                <a:srgbClr val="000000"/>
              </a:solidFill>
              <a:latin typeface="Times New Roman" panose="02020603050405020304" pitchFamily="18" charset="0"/>
              <a:cs typeface="Times New Roman" panose="02020603050405020304" pitchFamily="18" charset="0"/>
            </a:rPr>
            <a:t>на создание новых производств и развитие инвестиционной </a:t>
          </a:r>
          <a:r>
            <a:rPr lang="ru-RU" sz="1100" dirty="0" smtClean="0">
              <a:solidFill>
                <a:srgbClr val="000000"/>
              </a:solidFill>
              <a:latin typeface="Times New Roman" panose="02020603050405020304" pitchFamily="18" charset="0"/>
              <a:cs typeface="Times New Roman" panose="02020603050405020304" pitchFamily="18" charset="0"/>
            </a:rPr>
            <a:t>деятельности;</a:t>
          </a:r>
        </a:p>
        <a:p xmlns:a="http://schemas.openxmlformats.org/drawingml/2006/main">
          <a:pPr algn="just" fontAlgn="b">
            <a:spcBef>
              <a:spcPts val="0"/>
            </a:spcBef>
            <a:spcAft>
              <a:spcPts val="0"/>
            </a:spcAft>
          </a:pPr>
          <a:r>
            <a:rPr lang="ru-RU" sz="1100" dirty="0" smtClean="0">
              <a:solidFill>
                <a:srgbClr val="000000"/>
              </a:solidFill>
              <a:latin typeface="Times New Roman" panose="02020603050405020304" pitchFamily="18" charset="0"/>
              <a:cs typeface="Times New Roman" panose="02020603050405020304" pitchFamily="18" charset="0"/>
            </a:rPr>
            <a:t>- осуществление </a:t>
          </a:r>
          <a:r>
            <a:rPr lang="ru-RU" sz="1100" dirty="0">
              <a:solidFill>
                <a:srgbClr val="000000"/>
              </a:solidFill>
              <a:latin typeface="Times New Roman" panose="02020603050405020304" pitchFamily="18" charset="0"/>
              <a:cs typeface="Times New Roman" panose="02020603050405020304" pitchFamily="18" charset="0"/>
            </a:rPr>
            <a:t>систематической оценки соизмеримости выпадающих доходов при предоставлении льгот по налогам и принятия мер по отмене неэффективных налоговых </a:t>
          </a:r>
          <a:r>
            <a:rPr lang="ru-RU" sz="1100" dirty="0" smtClean="0">
              <a:solidFill>
                <a:srgbClr val="000000"/>
              </a:solidFill>
              <a:latin typeface="Times New Roman" panose="02020603050405020304" pitchFamily="18" charset="0"/>
              <a:cs typeface="Times New Roman" panose="02020603050405020304" pitchFamily="18" charset="0"/>
            </a:rPr>
            <a:t>льгот;</a:t>
          </a:r>
        </a:p>
        <a:p xmlns:a="http://schemas.openxmlformats.org/drawingml/2006/main">
          <a:pPr algn="just" fontAlgn="b">
            <a:spcBef>
              <a:spcPts val="0"/>
            </a:spcBef>
            <a:spcAft>
              <a:spcPts val="0"/>
            </a:spcAft>
          </a:pPr>
          <a:r>
            <a:rPr lang="ru-RU" sz="1100" dirty="0" smtClean="0">
              <a:solidFill>
                <a:srgbClr val="000000"/>
              </a:solidFill>
              <a:latin typeface="Times New Roman" panose="02020603050405020304" pitchFamily="18" charset="0"/>
              <a:cs typeface="Times New Roman" panose="02020603050405020304" pitchFamily="18" charset="0"/>
            </a:rPr>
            <a:t>- эффективное взаимодействие с УФНС России по Чувашской Республике в части повышения </a:t>
          </a:r>
          <a:r>
            <a:rPr lang="ru-RU" sz="1100" dirty="0">
              <a:solidFill>
                <a:srgbClr val="000000"/>
              </a:solidFill>
              <a:latin typeface="Times New Roman" panose="02020603050405020304" pitchFamily="18" charset="0"/>
              <a:cs typeface="Times New Roman" panose="02020603050405020304" pitchFamily="18" charset="0"/>
            </a:rPr>
            <a:t>качества администрирования платежей и сокращения </a:t>
          </a:r>
          <a:r>
            <a:rPr lang="ru-RU" sz="1100" dirty="0" smtClean="0">
              <a:solidFill>
                <a:srgbClr val="000000"/>
              </a:solidFill>
              <a:latin typeface="Times New Roman" panose="02020603050405020304" pitchFamily="18" charset="0"/>
              <a:cs typeface="Times New Roman" panose="02020603050405020304" pitchFamily="18" charset="0"/>
            </a:rPr>
            <a:t>недоимки, проведения </a:t>
          </a:r>
          <a:r>
            <a:rPr lang="ru-RU" sz="1100" dirty="0">
              <a:solidFill>
                <a:srgbClr val="000000"/>
              </a:solidFill>
              <a:latin typeface="Times New Roman" panose="02020603050405020304" pitchFamily="18" charset="0"/>
              <a:cs typeface="Times New Roman" panose="02020603050405020304" pitchFamily="18" charset="0"/>
            </a:rPr>
            <a:t>мероприятий по выявлению и привлечению к </a:t>
          </a:r>
          <a:r>
            <a:rPr lang="ru-RU" sz="1100" dirty="0" smtClean="0">
              <a:solidFill>
                <a:srgbClr val="000000"/>
              </a:solidFill>
              <a:latin typeface="Times New Roman" panose="02020603050405020304" pitchFamily="18" charset="0"/>
              <a:cs typeface="Times New Roman" panose="02020603050405020304" pitchFamily="18" charset="0"/>
            </a:rPr>
            <a:t>налогообложению </a:t>
          </a:r>
          <a:r>
            <a:rPr lang="ru-RU" sz="1100" dirty="0">
              <a:solidFill>
                <a:srgbClr val="000000"/>
              </a:solidFill>
              <a:latin typeface="Times New Roman" panose="02020603050405020304" pitchFamily="18" charset="0"/>
              <a:cs typeface="Times New Roman" panose="02020603050405020304" pitchFamily="18" charset="0"/>
            </a:rPr>
            <a:t>субъектов п</a:t>
          </a:r>
          <a:r>
            <a:rPr lang="ru-RU" sz="1100" dirty="0" smtClean="0">
              <a:solidFill>
                <a:srgbClr val="000000"/>
              </a:solidFill>
              <a:latin typeface="Times New Roman" panose="02020603050405020304" pitchFamily="18" charset="0"/>
              <a:cs typeface="Times New Roman" panose="02020603050405020304" pitchFamily="18" charset="0"/>
            </a:rPr>
            <a:t>редпринимательской </a:t>
          </a:r>
          <a:r>
            <a:rPr lang="ru-RU" sz="1100" dirty="0">
              <a:solidFill>
                <a:srgbClr val="000000"/>
              </a:solidFill>
              <a:latin typeface="Times New Roman" panose="02020603050405020304" pitchFamily="18" charset="0"/>
              <a:cs typeface="Times New Roman" panose="02020603050405020304" pitchFamily="18" charset="0"/>
            </a:rPr>
            <a:t>деятельности, использующих теневые схемы оплаты </a:t>
          </a:r>
          <a:r>
            <a:rPr lang="ru-RU" sz="1100" dirty="0" smtClean="0">
              <a:solidFill>
                <a:srgbClr val="000000"/>
              </a:solidFill>
              <a:latin typeface="Times New Roman" panose="02020603050405020304" pitchFamily="18" charset="0"/>
              <a:cs typeface="Times New Roman" panose="02020603050405020304" pitchFamily="18" charset="0"/>
            </a:rPr>
            <a:t>труда, легализации </a:t>
          </a:r>
          <a:r>
            <a:rPr lang="ru-RU" sz="1100" dirty="0">
              <a:solidFill>
                <a:srgbClr val="000000"/>
              </a:solidFill>
              <a:latin typeface="Times New Roman" panose="02020603050405020304" pitchFamily="18" charset="0"/>
              <a:cs typeface="Times New Roman" panose="02020603050405020304" pitchFamily="18" charset="0"/>
            </a:rPr>
            <a:t>доходов физических и юридических лиц от предоставления жилья в </a:t>
          </a:r>
          <a:r>
            <a:rPr lang="ru-RU" sz="1100" dirty="0" smtClean="0">
              <a:solidFill>
                <a:srgbClr val="000000"/>
              </a:solidFill>
              <a:latin typeface="Times New Roman" panose="02020603050405020304" pitchFamily="18" charset="0"/>
              <a:cs typeface="Times New Roman" panose="02020603050405020304" pitchFamily="18" charset="0"/>
            </a:rPr>
            <a:t>аренду</a:t>
          </a:r>
          <a:endParaRPr lang="ru-RU" sz="1100" dirty="0">
            <a:solidFill>
              <a:srgbClr val="000000"/>
            </a:solidFill>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0.38975</cdr:x>
      <cdr:y>0.26348</cdr:y>
    </cdr:from>
    <cdr:to>
      <cdr:x>0.49211</cdr:x>
      <cdr:y>0.31309</cdr:y>
    </cdr:to>
    <cdr:sp macro="" textlink="">
      <cdr:nvSpPr>
        <cdr:cNvPr id="12" name="Скругленный прямоугольник 11"/>
        <cdr:cNvSpPr/>
      </cdr:nvSpPr>
      <cdr:spPr>
        <a:xfrm xmlns:a="http://schemas.openxmlformats.org/drawingml/2006/main">
          <a:off x="3563888" y="1529604"/>
          <a:ext cx="935980" cy="288010"/>
        </a:xfrm>
        <a:prstGeom xmlns:a="http://schemas.openxmlformats.org/drawingml/2006/main" prst="roundRect">
          <a:avLst/>
        </a:prstGeom>
        <a:ln xmlns:a="http://schemas.openxmlformats.org/drawingml/2006/main"/>
      </cdr:spPr>
      <cdr:style>
        <a:lnRef xmlns:a="http://schemas.openxmlformats.org/drawingml/2006/main" idx="1">
          <a:schemeClr val="accent3"/>
        </a:lnRef>
        <a:fillRef xmlns:a="http://schemas.openxmlformats.org/drawingml/2006/main" idx="2">
          <a:schemeClr val="accent3"/>
        </a:fillRef>
        <a:effectRef xmlns:a="http://schemas.openxmlformats.org/drawingml/2006/main" idx="1">
          <a:schemeClr val="accent3"/>
        </a:effectRef>
        <a:fontRef xmlns:a="http://schemas.openxmlformats.org/drawingml/2006/main" idx="minor">
          <a:schemeClr val="dk1"/>
        </a:fontRef>
      </cdr:style>
      <cdr:txBody>
        <a:bodyPr xmlns:a="http://schemas.openxmlformats.org/drawingml/2006/main"/>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pPr algn="ctr"/>
          <a:r>
            <a:rPr lang="en-US" sz="1200" b="1" dirty="0" smtClean="0">
              <a:solidFill>
                <a:schemeClr val="tx1"/>
              </a:solidFill>
              <a:latin typeface="Times New Roman" pitchFamily="18" charset="0"/>
              <a:cs typeface="Times New Roman" pitchFamily="18" charset="0"/>
            </a:rPr>
            <a:t>10</a:t>
          </a:r>
          <a:r>
            <a:rPr lang="ru-RU" sz="1200" b="1" dirty="0" smtClean="0">
              <a:solidFill>
                <a:schemeClr val="tx1"/>
              </a:solidFill>
              <a:latin typeface="Times New Roman" pitchFamily="18" charset="0"/>
              <a:cs typeface="Times New Roman" pitchFamily="18" charset="0"/>
            </a:rPr>
            <a:t>0</a:t>
          </a:r>
          <a:r>
            <a:rPr lang="en-US" sz="1200" b="1" dirty="0" smtClean="0">
              <a:solidFill>
                <a:schemeClr val="tx1"/>
              </a:solidFill>
              <a:latin typeface="Times New Roman" pitchFamily="18" charset="0"/>
              <a:cs typeface="Times New Roman" pitchFamily="18" charset="0"/>
            </a:rPr>
            <a:t>,</a:t>
          </a:r>
          <a:r>
            <a:rPr lang="ru-RU" sz="1200" b="1" dirty="0" smtClean="0">
              <a:solidFill>
                <a:schemeClr val="tx1"/>
              </a:solidFill>
              <a:latin typeface="Times New Roman" pitchFamily="18" charset="0"/>
              <a:cs typeface="Times New Roman" pitchFamily="18" charset="0"/>
            </a:rPr>
            <a:t>1%</a:t>
          </a:r>
          <a:endParaRPr lang="ru-RU" sz="1200" b="1" dirty="0">
            <a:solidFill>
              <a:schemeClr val="tx1"/>
            </a:solidFill>
            <a:latin typeface="Times New Roman" pitchFamily="18" charset="0"/>
            <a:cs typeface="Times New Roman" pitchFamily="18" charset="0"/>
          </a:endParaRPr>
        </a:p>
      </cdr:txBody>
    </cdr:sp>
  </cdr:relSizeAnchor>
</c:userShapes>
</file>

<file path=ppt/drawings/drawing5.xml><?xml version="1.0" encoding="utf-8"?>
<c:userShapes xmlns:c="http://schemas.openxmlformats.org/drawingml/2006/chart">
  <cdr:relSizeAnchor xmlns:cdr="http://schemas.openxmlformats.org/drawingml/2006/chartDrawing">
    <cdr:from>
      <cdr:x>0.50465</cdr:x>
      <cdr:y>0.45229</cdr:y>
    </cdr:from>
    <cdr:to>
      <cdr:x>0.79285</cdr:x>
      <cdr:y>0.53389</cdr:y>
    </cdr:to>
    <cdr:sp macro="" textlink="">
      <cdr:nvSpPr>
        <cdr:cNvPr id="2" name="TextBox 1"/>
        <cdr:cNvSpPr txBox="1">
          <a:spLocks xmlns:a="http://schemas.openxmlformats.org/drawingml/2006/main" noChangeArrowheads="1"/>
        </cdr:cNvSpPr>
      </cdr:nvSpPr>
      <cdr:spPr bwMode="auto">
        <a:xfrm xmlns:a="http://schemas.openxmlformats.org/drawingml/2006/main" rot="2303929">
          <a:off x="1489722" y="1888956"/>
          <a:ext cx="850767" cy="340799"/>
        </a:xfrm>
        <a:prstGeom xmlns:a="http://schemas.openxmlformats.org/drawingml/2006/main" prst="rect">
          <a:avLst/>
        </a:prstGeom>
        <a:noFill xmlns:a="http://schemas.openxmlformats.org/drawingml/2006/main"/>
        <a:ln xmlns:a="http://schemas.openxmlformats.org/drawingml/2006/main">
          <a:noFill/>
        </a:ln>
        <a:effectLst xmlns:a="http://schemas.openxmlformats.org/drawingml/2006/main">
          <a:softEdge rad="31750"/>
        </a:effectLst>
      </cdr:spPr>
      <cdr:txBody>
        <a:bodyPr xmlns:a="http://schemas.openxmlformats.org/drawingml/2006/main"/>
        <a:lstStyle xmlns:a="http://schemas.openxmlformats.org/drawingml/2006/main">
          <a:defPPr>
            <a:defRPr lang="ru-RU"/>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xmlns:a="http://schemas.openxmlformats.org/drawingml/2006/main">
          <a:pPr eaLnBrk="1" hangingPunct="1">
            <a:spcBef>
              <a:spcPct val="0"/>
            </a:spcBef>
            <a:buFontTx/>
            <a:buNone/>
            <a:defRPr/>
          </a:pPr>
          <a:r>
            <a:rPr lang="ru-RU" altLang="ru-RU" sz="1300" b="1" dirty="0" smtClean="0">
              <a:solidFill>
                <a:srgbClr val="FF0000"/>
              </a:solidFill>
              <a:latin typeface="Times New Roman" panose="02020603050405020304" pitchFamily="18" charset="0"/>
              <a:cs typeface="Times New Roman" panose="02020603050405020304" pitchFamily="18" charset="0"/>
            </a:rPr>
            <a:t>-6,9%</a:t>
          </a:r>
        </a:p>
      </cdr:txBody>
    </cdr:sp>
  </cdr:relSizeAnchor>
  <cdr:relSizeAnchor xmlns:cdr="http://schemas.openxmlformats.org/drawingml/2006/chartDrawing">
    <cdr:from>
      <cdr:x>0.49996</cdr:x>
      <cdr:y>0.44957</cdr:y>
    </cdr:from>
    <cdr:to>
      <cdr:x>0.66079</cdr:x>
      <cdr:y>0.55302</cdr:y>
    </cdr:to>
    <cdr:cxnSp macro="">
      <cdr:nvCxnSpPr>
        <cdr:cNvPr id="3" name="Прямая со стрелкой 2"/>
        <cdr:cNvCxnSpPr/>
      </cdr:nvCxnSpPr>
      <cdr:spPr>
        <a:xfrm xmlns:a="http://schemas.openxmlformats.org/drawingml/2006/main">
          <a:off x="1475889" y="1877617"/>
          <a:ext cx="474758" cy="432056"/>
        </a:xfrm>
        <a:prstGeom xmlns:a="http://schemas.openxmlformats.org/drawingml/2006/main" prst="straightConnector1">
          <a:avLst/>
        </a:prstGeom>
        <a:ln xmlns:a="http://schemas.openxmlformats.org/drawingml/2006/main">
          <a:tailEnd type="arrow"/>
        </a:ln>
      </cdr:spPr>
      <cdr:style>
        <a:lnRef xmlns:a="http://schemas.openxmlformats.org/drawingml/2006/main" idx="3">
          <a:schemeClr val="accent6"/>
        </a:lnRef>
        <a:fillRef xmlns:a="http://schemas.openxmlformats.org/drawingml/2006/main" idx="0">
          <a:schemeClr val="accent6"/>
        </a:fillRef>
        <a:effectRef xmlns:a="http://schemas.openxmlformats.org/drawingml/2006/main" idx="2">
          <a:schemeClr val="accent6"/>
        </a:effectRef>
        <a:fontRef xmlns:a="http://schemas.openxmlformats.org/drawingml/2006/main" idx="minor">
          <a:schemeClr val="tx1"/>
        </a:fontRef>
      </cdr:style>
    </cdr:cxnSp>
  </cdr:relSizeAnchor>
  <cdr:relSizeAnchor xmlns:cdr="http://schemas.openxmlformats.org/drawingml/2006/chartDrawing">
    <cdr:from>
      <cdr:x>0.45735</cdr:x>
      <cdr:y>0.51369</cdr:y>
    </cdr:from>
    <cdr:to>
      <cdr:x>0.70231</cdr:x>
      <cdr:y>0.59078</cdr:y>
    </cdr:to>
    <cdr:sp macro="" textlink="">
      <cdr:nvSpPr>
        <cdr:cNvPr id="4" name="TextBox 1"/>
        <cdr:cNvSpPr txBox="1">
          <a:spLocks xmlns:a="http://schemas.openxmlformats.org/drawingml/2006/main" noChangeArrowheads="1"/>
        </cdr:cNvSpPr>
      </cdr:nvSpPr>
      <cdr:spPr bwMode="auto">
        <a:xfrm xmlns:a="http://schemas.openxmlformats.org/drawingml/2006/main" rot="2420835">
          <a:off x="1350093" y="2145414"/>
          <a:ext cx="723122" cy="321963"/>
        </a:xfrm>
        <a:prstGeom xmlns:a="http://schemas.openxmlformats.org/drawingml/2006/main" prst="rect">
          <a:avLst/>
        </a:prstGeom>
        <a:noFill xmlns:a="http://schemas.openxmlformats.org/drawingml/2006/main"/>
        <a:ln xmlns:a="http://schemas.openxmlformats.org/drawingml/2006/main">
          <a:noFill/>
        </a:ln>
        <a:effectLst xmlns:a="http://schemas.openxmlformats.org/drawingml/2006/main">
          <a:softEdge rad="31750"/>
        </a:effectLst>
      </cdr:spPr>
      <cdr:txBody>
        <a:bodyPr xmlns:a="http://schemas.openxmlformats.org/drawingml/2006/main"/>
        <a:lstStyle xmlns:a="http://schemas.openxmlformats.org/drawingml/2006/main">
          <a:defPPr>
            <a:defRPr lang="ru-RU"/>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xmlns:a="http://schemas.openxmlformats.org/drawingml/2006/main">
          <a:pPr eaLnBrk="1" hangingPunct="1">
            <a:spcBef>
              <a:spcPct val="0"/>
            </a:spcBef>
            <a:buFontTx/>
            <a:buNone/>
            <a:defRPr/>
          </a:pPr>
          <a:r>
            <a:rPr lang="ru-RU" altLang="ru-RU" sz="1300" b="1" dirty="0" smtClean="0">
              <a:solidFill>
                <a:srgbClr val="FF0000"/>
              </a:solidFill>
              <a:latin typeface="Times New Roman" panose="02020603050405020304" pitchFamily="18" charset="0"/>
              <a:cs typeface="Times New Roman" panose="02020603050405020304" pitchFamily="18" charset="0"/>
            </a:rPr>
            <a:t>-630</a:t>
          </a:r>
        </a:p>
      </cdr:txBody>
    </cdr:sp>
  </cdr:relSizeAnchor>
</c:userShapes>
</file>

<file path=ppt/drawings/drawing6.xml><?xml version="1.0" encoding="utf-8"?>
<c:userShapes xmlns:c="http://schemas.openxmlformats.org/drawingml/2006/chart">
  <cdr:relSizeAnchor xmlns:cdr="http://schemas.openxmlformats.org/drawingml/2006/chartDrawing">
    <cdr:from>
      <cdr:x>0.46531</cdr:x>
      <cdr:y>0.26802</cdr:y>
    </cdr:from>
    <cdr:to>
      <cdr:x>0.71746</cdr:x>
      <cdr:y>0.34681</cdr:y>
    </cdr:to>
    <cdr:sp macro="" textlink="">
      <cdr:nvSpPr>
        <cdr:cNvPr id="2" name="TextBox 1"/>
        <cdr:cNvSpPr txBox="1">
          <a:spLocks xmlns:a="http://schemas.openxmlformats.org/drawingml/2006/main" noChangeArrowheads="1"/>
        </cdr:cNvSpPr>
      </cdr:nvSpPr>
      <cdr:spPr bwMode="auto">
        <a:xfrm xmlns:a="http://schemas.openxmlformats.org/drawingml/2006/main" rot="21007659">
          <a:off x="1373603" y="1119378"/>
          <a:ext cx="744347" cy="329063"/>
        </a:xfrm>
        <a:prstGeom xmlns:a="http://schemas.openxmlformats.org/drawingml/2006/main" prst="rect">
          <a:avLst/>
        </a:prstGeom>
        <a:noFill xmlns:a="http://schemas.openxmlformats.org/drawingml/2006/main"/>
        <a:ln xmlns:a="http://schemas.openxmlformats.org/drawingml/2006/main">
          <a:noFill/>
        </a:ln>
        <a:effectLst xmlns:a="http://schemas.openxmlformats.org/drawingml/2006/main">
          <a:softEdge rad="31750"/>
        </a:effectLst>
      </cdr:spPr>
      <cdr:txBody>
        <a:bodyPr xmlns:a="http://schemas.openxmlformats.org/drawingml/2006/main"/>
        <a:lstStyle xmlns:a="http://schemas.openxmlformats.org/drawingml/2006/main">
          <a:defPPr>
            <a:defRPr lang="ru-RU"/>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xmlns:a="http://schemas.openxmlformats.org/drawingml/2006/main">
          <a:pPr eaLnBrk="1" hangingPunct="1">
            <a:spcBef>
              <a:spcPct val="0"/>
            </a:spcBef>
            <a:buFontTx/>
            <a:buNone/>
            <a:defRPr/>
          </a:pPr>
          <a:r>
            <a:rPr lang="en-US" altLang="ru-RU" sz="1300" b="1" dirty="0" smtClean="0">
              <a:solidFill>
                <a:srgbClr val="009E41"/>
              </a:solidFill>
              <a:latin typeface="Times New Roman" panose="02020603050405020304" pitchFamily="18" charset="0"/>
              <a:cs typeface="Times New Roman" panose="02020603050405020304" pitchFamily="18" charset="0"/>
            </a:rPr>
            <a:t>+</a:t>
          </a:r>
          <a:r>
            <a:rPr lang="ru-RU" altLang="ru-RU" sz="1300" b="1" dirty="0" smtClean="0">
              <a:solidFill>
                <a:srgbClr val="009E41"/>
              </a:solidFill>
              <a:latin typeface="Times New Roman" panose="02020603050405020304" pitchFamily="18" charset="0"/>
              <a:cs typeface="Times New Roman" panose="02020603050405020304" pitchFamily="18" charset="0"/>
            </a:rPr>
            <a:t>5</a:t>
          </a:r>
          <a:r>
            <a:rPr lang="en-US" altLang="ru-RU" sz="1300" b="1" dirty="0" smtClean="0">
              <a:solidFill>
                <a:srgbClr val="009E41"/>
              </a:solidFill>
              <a:latin typeface="Times New Roman" panose="02020603050405020304" pitchFamily="18" charset="0"/>
              <a:cs typeface="Times New Roman" panose="02020603050405020304" pitchFamily="18" charset="0"/>
            </a:rPr>
            <a:t>,</a:t>
          </a:r>
          <a:r>
            <a:rPr lang="ru-RU" altLang="ru-RU" sz="1300" b="1" dirty="0" smtClean="0">
              <a:solidFill>
                <a:srgbClr val="009E41"/>
              </a:solidFill>
              <a:latin typeface="Times New Roman" panose="02020603050405020304" pitchFamily="18" charset="0"/>
              <a:cs typeface="Times New Roman" panose="02020603050405020304" pitchFamily="18" charset="0"/>
            </a:rPr>
            <a:t>5%</a:t>
          </a:r>
        </a:p>
      </cdr:txBody>
    </cdr:sp>
  </cdr:relSizeAnchor>
  <cdr:relSizeAnchor xmlns:cdr="http://schemas.openxmlformats.org/drawingml/2006/chartDrawing">
    <cdr:from>
      <cdr:x>0.48497</cdr:x>
      <cdr:y>0.32229</cdr:y>
    </cdr:from>
    <cdr:to>
      <cdr:x>0.67676</cdr:x>
      <cdr:y>0.35063</cdr:y>
    </cdr:to>
    <cdr:cxnSp macro="">
      <cdr:nvCxnSpPr>
        <cdr:cNvPr id="3" name="Прямая со стрелкой 2"/>
        <cdr:cNvCxnSpPr/>
      </cdr:nvCxnSpPr>
      <cdr:spPr>
        <a:xfrm xmlns:a="http://schemas.openxmlformats.org/drawingml/2006/main" flipV="1">
          <a:off x="1431628" y="1346035"/>
          <a:ext cx="566164" cy="118361"/>
        </a:xfrm>
        <a:prstGeom xmlns:a="http://schemas.openxmlformats.org/drawingml/2006/main" prst="straightConnector1">
          <a:avLst/>
        </a:prstGeom>
        <a:ln xmlns:a="http://schemas.openxmlformats.org/drawingml/2006/main">
          <a:tailEnd type="arrow"/>
        </a:ln>
      </cdr:spPr>
      <cdr:style>
        <a:lnRef xmlns:a="http://schemas.openxmlformats.org/drawingml/2006/main" idx="3">
          <a:schemeClr val="accent3"/>
        </a:lnRef>
        <a:fillRef xmlns:a="http://schemas.openxmlformats.org/drawingml/2006/main" idx="0">
          <a:schemeClr val="accent3"/>
        </a:fillRef>
        <a:effectRef xmlns:a="http://schemas.openxmlformats.org/drawingml/2006/main" idx="2">
          <a:schemeClr val="accent3"/>
        </a:effectRef>
        <a:fontRef xmlns:a="http://schemas.openxmlformats.org/drawingml/2006/main" idx="minor">
          <a:schemeClr val="tx1"/>
        </a:fontRef>
      </cdr:style>
    </cdr:cxnSp>
  </cdr:relSizeAnchor>
  <cdr:relSizeAnchor xmlns:cdr="http://schemas.openxmlformats.org/drawingml/2006/chartDrawing">
    <cdr:from>
      <cdr:x>0.47371</cdr:x>
      <cdr:y>0.33518</cdr:y>
    </cdr:from>
    <cdr:to>
      <cdr:x>0.71564</cdr:x>
      <cdr:y>0.40961</cdr:y>
    </cdr:to>
    <cdr:sp macro="" textlink="">
      <cdr:nvSpPr>
        <cdr:cNvPr id="4" name="TextBox 1"/>
        <cdr:cNvSpPr txBox="1">
          <a:spLocks xmlns:a="http://schemas.openxmlformats.org/drawingml/2006/main" noChangeArrowheads="1"/>
        </cdr:cNvSpPr>
      </cdr:nvSpPr>
      <cdr:spPr bwMode="auto">
        <a:xfrm xmlns:a="http://schemas.openxmlformats.org/drawingml/2006/main" rot="21061273">
          <a:off x="1398397" y="1399855"/>
          <a:ext cx="714168" cy="310854"/>
        </a:xfrm>
        <a:prstGeom xmlns:a="http://schemas.openxmlformats.org/drawingml/2006/main" prst="rect">
          <a:avLst/>
        </a:prstGeom>
        <a:noFill xmlns:a="http://schemas.openxmlformats.org/drawingml/2006/main"/>
        <a:ln xmlns:a="http://schemas.openxmlformats.org/drawingml/2006/main">
          <a:noFill/>
        </a:ln>
        <a:effectLst xmlns:a="http://schemas.openxmlformats.org/drawingml/2006/main">
          <a:softEdge rad="31750"/>
        </a:effectLst>
      </cdr:spPr>
      <cdr:txBody>
        <a:bodyPr xmlns:a="http://schemas.openxmlformats.org/drawingml/2006/main"/>
        <a:lstStyle xmlns:a="http://schemas.openxmlformats.org/drawingml/2006/main">
          <a:defPPr>
            <a:defRPr lang="ru-RU"/>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xmlns:a="http://schemas.openxmlformats.org/drawingml/2006/main">
          <a:pPr eaLnBrk="1" hangingPunct="1">
            <a:spcBef>
              <a:spcPct val="0"/>
            </a:spcBef>
            <a:buFontTx/>
            <a:buNone/>
            <a:defRPr/>
          </a:pPr>
          <a:r>
            <a:rPr lang="en-US" altLang="ru-RU" sz="1300" b="1" dirty="0" smtClean="0">
              <a:solidFill>
                <a:srgbClr val="009E41"/>
              </a:solidFill>
              <a:latin typeface="Times New Roman" panose="02020603050405020304" pitchFamily="18" charset="0"/>
              <a:cs typeface="Times New Roman" panose="02020603050405020304" pitchFamily="18" charset="0"/>
            </a:rPr>
            <a:t>+</a:t>
          </a:r>
          <a:r>
            <a:rPr lang="ru-RU" altLang="ru-RU" sz="1300" b="1" dirty="0" smtClean="0">
              <a:solidFill>
                <a:srgbClr val="009E41"/>
              </a:solidFill>
              <a:latin typeface="Times New Roman" panose="02020603050405020304" pitchFamily="18" charset="0"/>
              <a:cs typeface="Times New Roman" panose="02020603050405020304" pitchFamily="18" charset="0"/>
            </a:rPr>
            <a:t>517</a:t>
          </a:r>
        </a:p>
      </cdr:txBody>
    </cdr:sp>
  </cdr:relSizeAnchor>
</c:userShapes>
</file>

<file path=ppt/drawings/drawing7.xml><?xml version="1.0" encoding="utf-8"?>
<c:userShapes xmlns:c="http://schemas.openxmlformats.org/drawingml/2006/chart">
  <cdr:relSizeAnchor xmlns:cdr="http://schemas.openxmlformats.org/drawingml/2006/chartDrawing">
    <cdr:from>
      <cdr:x>0.42896</cdr:x>
      <cdr:y>0.46931</cdr:y>
    </cdr:from>
    <cdr:to>
      <cdr:x>0.68347</cdr:x>
      <cdr:y>0.54811</cdr:y>
    </cdr:to>
    <cdr:sp macro="" textlink="">
      <cdr:nvSpPr>
        <cdr:cNvPr id="2" name="TextBox 1"/>
        <cdr:cNvSpPr txBox="1">
          <a:spLocks xmlns:a="http://schemas.openxmlformats.org/drawingml/2006/main" noChangeArrowheads="1"/>
        </cdr:cNvSpPr>
      </cdr:nvSpPr>
      <cdr:spPr bwMode="auto">
        <a:xfrm xmlns:a="http://schemas.openxmlformats.org/drawingml/2006/main" rot="19837182">
          <a:off x="1266300" y="1959830"/>
          <a:ext cx="751313" cy="329069"/>
        </a:xfrm>
        <a:prstGeom xmlns:a="http://schemas.openxmlformats.org/drawingml/2006/main" prst="rect">
          <a:avLst/>
        </a:prstGeom>
        <a:noFill xmlns:a="http://schemas.openxmlformats.org/drawingml/2006/main"/>
        <a:ln xmlns:a="http://schemas.openxmlformats.org/drawingml/2006/main">
          <a:noFill/>
        </a:ln>
        <a:effectLst xmlns:a="http://schemas.openxmlformats.org/drawingml/2006/main">
          <a:softEdge rad="31750"/>
        </a:effectLst>
      </cdr:spPr>
      <cdr:txBody>
        <a:bodyPr xmlns:a="http://schemas.openxmlformats.org/drawingml/2006/main"/>
        <a:lstStyle xmlns:a="http://schemas.openxmlformats.org/drawingml/2006/main">
          <a:defPPr>
            <a:defRPr lang="ru-RU"/>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xmlns:a="http://schemas.openxmlformats.org/drawingml/2006/main">
          <a:pPr eaLnBrk="1" hangingPunct="1">
            <a:spcBef>
              <a:spcPct val="0"/>
            </a:spcBef>
            <a:buFontTx/>
            <a:buNone/>
            <a:defRPr/>
          </a:pPr>
          <a:r>
            <a:rPr lang="en-US" altLang="ru-RU" sz="1300" b="1" dirty="0" smtClean="0">
              <a:solidFill>
                <a:srgbClr val="009E41"/>
              </a:solidFill>
              <a:latin typeface="Times New Roman" panose="02020603050405020304" pitchFamily="18" charset="0"/>
              <a:cs typeface="Times New Roman" panose="02020603050405020304" pitchFamily="18" charset="0"/>
            </a:rPr>
            <a:t>+1</a:t>
          </a:r>
          <a:r>
            <a:rPr lang="ru-RU" altLang="ru-RU" sz="1300" b="1" dirty="0" smtClean="0">
              <a:solidFill>
                <a:srgbClr val="009E41"/>
              </a:solidFill>
              <a:latin typeface="Times New Roman" panose="02020603050405020304" pitchFamily="18" charset="0"/>
              <a:cs typeface="Times New Roman" panose="02020603050405020304" pitchFamily="18" charset="0"/>
            </a:rPr>
            <a:t>6</a:t>
          </a:r>
          <a:r>
            <a:rPr lang="en-US" altLang="ru-RU" sz="1300" b="1" dirty="0" smtClean="0">
              <a:solidFill>
                <a:srgbClr val="009E41"/>
              </a:solidFill>
              <a:latin typeface="Times New Roman" panose="02020603050405020304" pitchFamily="18" charset="0"/>
              <a:cs typeface="Times New Roman" panose="02020603050405020304" pitchFamily="18" charset="0"/>
            </a:rPr>
            <a:t>,</a:t>
          </a:r>
          <a:r>
            <a:rPr lang="ru-RU" altLang="ru-RU" sz="1300" b="1" dirty="0" smtClean="0">
              <a:solidFill>
                <a:srgbClr val="009E41"/>
              </a:solidFill>
              <a:latin typeface="Times New Roman" panose="02020603050405020304" pitchFamily="18" charset="0"/>
              <a:cs typeface="Times New Roman" panose="02020603050405020304" pitchFamily="18" charset="0"/>
            </a:rPr>
            <a:t>9%</a:t>
          </a:r>
        </a:p>
      </cdr:txBody>
    </cdr:sp>
  </cdr:relSizeAnchor>
  <cdr:relSizeAnchor xmlns:cdr="http://schemas.openxmlformats.org/drawingml/2006/chartDrawing">
    <cdr:from>
      <cdr:x>0.49261</cdr:x>
      <cdr:y>0.49922</cdr:y>
    </cdr:from>
    <cdr:to>
      <cdr:x>0.66554</cdr:x>
      <cdr:y>0.56819</cdr:y>
    </cdr:to>
    <cdr:cxnSp macro="">
      <cdr:nvCxnSpPr>
        <cdr:cNvPr id="3" name="Прямая со стрелкой 2"/>
        <cdr:cNvCxnSpPr/>
      </cdr:nvCxnSpPr>
      <cdr:spPr>
        <a:xfrm xmlns:a="http://schemas.openxmlformats.org/drawingml/2006/main" flipV="1">
          <a:off x="1454186" y="2084743"/>
          <a:ext cx="510488" cy="288031"/>
        </a:xfrm>
        <a:prstGeom xmlns:a="http://schemas.openxmlformats.org/drawingml/2006/main" prst="straightConnector1">
          <a:avLst/>
        </a:prstGeom>
        <a:ln xmlns:a="http://schemas.openxmlformats.org/drawingml/2006/main">
          <a:tailEnd type="arrow"/>
        </a:ln>
      </cdr:spPr>
      <cdr:style>
        <a:lnRef xmlns:a="http://schemas.openxmlformats.org/drawingml/2006/main" idx="3">
          <a:schemeClr val="accent3"/>
        </a:lnRef>
        <a:fillRef xmlns:a="http://schemas.openxmlformats.org/drawingml/2006/main" idx="0">
          <a:schemeClr val="accent3"/>
        </a:fillRef>
        <a:effectRef xmlns:a="http://schemas.openxmlformats.org/drawingml/2006/main" idx="2">
          <a:schemeClr val="accent3"/>
        </a:effectRef>
        <a:fontRef xmlns:a="http://schemas.openxmlformats.org/drawingml/2006/main" idx="minor">
          <a:schemeClr val="tx1"/>
        </a:fontRef>
      </cdr:style>
    </cdr:cxnSp>
  </cdr:relSizeAnchor>
  <cdr:relSizeAnchor xmlns:cdr="http://schemas.openxmlformats.org/drawingml/2006/chartDrawing">
    <cdr:from>
      <cdr:x>0.47727</cdr:x>
      <cdr:y>0.53944</cdr:y>
    </cdr:from>
    <cdr:to>
      <cdr:x>0.74258</cdr:x>
      <cdr:y>0.61387</cdr:y>
    </cdr:to>
    <cdr:sp macro="" textlink="">
      <cdr:nvSpPr>
        <cdr:cNvPr id="4" name="TextBox 1"/>
        <cdr:cNvSpPr txBox="1">
          <a:spLocks xmlns:a="http://schemas.openxmlformats.org/drawingml/2006/main" noChangeArrowheads="1"/>
        </cdr:cNvSpPr>
      </cdr:nvSpPr>
      <cdr:spPr bwMode="auto">
        <a:xfrm xmlns:a="http://schemas.openxmlformats.org/drawingml/2006/main" rot="19890796">
          <a:off x="1408890" y="2252701"/>
          <a:ext cx="783195" cy="310820"/>
        </a:xfrm>
        <a:prstGeom xmlns:a="http://schemas.openxmlformats.org/drawingml/2006/main" prst="rect">
          <a:avLst/>
        </a:prstGeom>
        <a:noFill xmlns:a="http://schemas.openxmlformats.org/drawingml/2006/main"/>
        <a:ln xmlns:a="http://schemas.openxmlformats.org/drawingml/2006/main">
          <a:noFill/>
        </a:ln>
        <a:effectLst xmlns:a="http://schemas.openxmlformats.org/drawingml/2006/main">
          <a:softEdge rad="31750"/>
        </a:effectLst>
      </cdr:spPr>
      <cdr:txBody>
        <a:bodyPr xmlns:a="http://schemas.openxmlformats.org/drawingml/2006/main"/>
        <a:lstStyle xmlns:a="http://schemas.openxmlformats.org/drawingml/2006/main">
          <a:defPPr>
            <a:defRPr lang="ru-RU"/>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xmlns:a="http://schemas.openxmlformats.org/drawingml/2006/main">
          <a:pPr eaLnBrk="1" hangingPunct="1">
            <a:spcBef>
              <a:spcPct val="0"/>
            </a:spcBef>
            <a:buFontTx/>
            <a:buNone/>
            <a:defRPr/>
          </a:pPr>
          <a:r>
            <a:rPr lang="en-US" altLang="ru-RU" sz="1300" b="1" dirty="0" smtClean="0">
              <a:solidFill>
                <a:srgbClr val="009E41"/>
              </a:solidFill>
              <a:latin typeface="Times New Roman" panose="02020603050405020304" pitchFamily="18" charset="0"/>
              <a:cs typeface="Times New Roman" panose="02020603050405020304" pitchFamily="18" charset="0"/>
            </a:rPr>
            <a:t>+</a:t>
          </a:r>
          <a:r>
            <a:rPr lang="ru-RU" altLang="ru-RU" sz="1300" b="1" dirty="0" smtClean="0">
              <a:solidFill>
                <a:srgbClr val="009E41"/>
              </a:solidFill>
              <a:latin typeface="Times New Roman" panose="02020603050405020304" pitchFamily="18" charset="0"/>
              <a:cs typeface="Times New Roman" panose="02020603050405020304" pitchFamily="18" charset="0"/>
            </a:rPr>
            <a:t>400</a:t>
          </a:r>
        </a:p>
      </cdr:txBody>
    </cdr:sp>
  </cdr:relSizeAnchor>
</c:userShapes>
</file>

<file path=ppt/drawings/drawing8.xml><?xml version="1.0" encoding="utf-8"?>
<c:userShapes xmlns:c="http://schemas.openxmlformats.org/drawingml/2006/chart">
  <cdr:relSizeAnchor xmlns:cdr="http://schemas.openxmlformats.org/drawingml/2006/chartDrawing">
    <cdr:from>
      <cdr:x>0.09458</cdr:x>
      <cdr:y>2.17999E-7</cdr:y>
    </cdr:from>
    <cdr:to>
      <cdr:x>0.94063</cdr:x>
      <cdr:y>0.12048</cdr:y>
    </cdr:to>
    <cdr:sp macro="" textlink="">
      <cdr:nvSpPr>
        <cdr:cNvPr id="3" name="Заголовок 1"/>
        <cdr:cNvSpPr txBox="1">
          <a:spLocks xmlns:a="http://schemas.openxmlformats.org/drawingml/2006/main"/>
        </cdr:cNvSpPr>
      </cdr:nvSpPr>
      <cdr:spPr bwMode="auto">
        <a:xfrm xmlns:a="http://schemas.openxmlformats.org/drawingml/2006/main">
          <a:off x="458839" y="1"/>
          <a:ext cx="4104467" cy="552662"/>
        </a:xfrm>
        <a:prstGeom xmlns:a="http://schemas.openxmlformats.org/drawingml/2006/main" prst="roundRect">
          <a:avLst/>
        </a:prstGeom>
        <a:noFill xmlns:a="http://schemas.openxmlformats.org/drawingml/2006/main"/>
        <a:ln xmlns:a="http://schemas.openxmlformats.org/drawingml/2006/main">
          <a:noFill/>
          <a:headEnd/>
          <a:tailEnd/>
        </a:ln>
      </cdr:spPr>
      <cdr:style>
        <a:lnRef xmlns:a="http://schemas.openxmlformats.org/drawingml/2006/main" idx="1">
          <a:schemeClr val="accent5"/>
        </a:lnRef>
        <a:fillRef xmlns:a="http://schemas.openxmlformats.org/drawingml/2006/main" idx="2">
          <a:schemeClr val="accent5"/>
        </a:fillRef>
        <a:effectRef xmlns:a="http://schemas.openxmlformats.org/drawingml/2006/main" idx="1">
          <a:schemeClr val="accent5"/>
        </a:effectRef>
        <a:fontRef xmlns:a="http://schemas.openxmlformats.org/drawingml/2006/main" idx="minor">
          <a:schemeClr val="dk1"/>
        </a:fontRef>
      </cdr:style>
      <cdr:txBody>
        <a:bodyPr xmlns:a="http://schemas.openxmlformats.org/drawingml/2006/main" vert="horz" wrap="square" lIns="91440" tIns="45720" rIns="91440" bIns="45720" numCol="1" anchor="ctr" anchorCtr="0" compatLnSpc="1">
          <a:prstTxWarp prst="textNoShape">
            <a:avLst/>
          </a:prstTxWarp>
        </a:bodyPr>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pPr algn="ctr"/>
          <a:r>
            <a:rPr lang="ru-RU" sz="1400" b="1" dirty="0" smtClean="0">
              <a:solidFill>
                <a:schemeClr val="tx1"/>
              </a:solidFill>
              <a:latin typeface="Times New Roman" panose="02020603050405020304" pitchFamily="18" charset="0"/>
              <a:cs typeface="Times New Roman" panose="02020603050405020304" pitchFamily="18" charset="0"/>
            </a:rPr>
            <a:t>Собственные доходы на 1 жителя Чувашской </a:t>
          </a:r>
          <a:r>
            <a:rPr lang="ru-RU" sz="1400" b="1" dirty="0">
              <a:solidFill>
                <a:schemeClr val="tx1"/>
              </a:solidFill>
              <a:latin typeface="Times New Roman" panose="02020603050405020304" pitchFamily="18" charset="0"/>
              <a:cs typeface="Times New Roman" panose="02020603050405020304" pitchFamily="18" charset="0"/>
            </a:rPr>
            <a:t>Республики (тыс</a:t>
          </a:r>
          <a:r>
            <a:rPr lang="ru-RU" sz="1400" b="1" dirty="0" smtClean="0">
              <a:solidFill>
                <a:schemeClr val="tx1"/>
              </a:solidFill>
              <a:latin typeface="Times New Roman" panose="02020603050405020304" pitchFamily="18" charset="0"/>
              <a:cs typeface="Times New Roman" panose="02020603050405020304" pitchFamily="18" charset="0"/>
            </a:rPr>
            <a:t>. рублей/чел</a:t>
          </a:r>
          <a:r>
            <a:rPr lang="ru-RU" sz="1400" b="1" dirty="0">
              <a:solidFill>
                <a:schemeClr val="tx1"/>
              </a:solidFill>
              <a:latin typeface="Times New Roman" panose="02020603050405020304" pitchFamily="18" charset="0"/>
              <a:cs typeface="Times New Roman" panose="02020603050405020304" pitchFamily="18" charset="0"/>
            </a:rPr>
            <a:t>.)</a:t>
          </a:r>
        </a:p>
      </cdr:txBody>
    </cdr:sp>
  </cdr:relSizeAnchor>
</c:userShapes>
</file>

<file path=ppt/drawings/drawing9.xml><?xml version="1.0" encoding="utf-8"?>
<c:userShapes xmlns:c="http://schemas.openxmlformats.org/drawingml/2006/chart">
  <cdr:relSizeAnchor xmlns:cdr="http://schemas.openxmlformats.org/drawingml/2006/chartDrawing">
    <cdr:from>
      <cdr:x>0</cdr:x>
      <cdr:y>0.02817</cdr:y>
    </cdr:from>
    <cdr:to>
      <cdr:x>0.37273</cdr:x>
      <cdr:y>0.08451</cdr:y>
    </cdr:to>
    <cdr:sp macro="" textlink="">
      <cdr:nvSpPr>
        <cdr:cNvPr id="2" name="TextBox 1"/>
        <cdr:cNvSpPr txBox="1"/>
      </cdr:nvSpPr>
      <cdr:spPr>
        <a:xfrm xmlns:a="http://schemas.openxmlformats.org/drawingml/2006/main">
          <a:off x="0" y="144016"/>
          <a:ext cx="2952328" cy="28803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ru-RU"/>
        </a:p>
      </cdr:txBody>
    </cdr:sp>
  </cdr:relSizeAnchor>
  <cdr:relSizeAnchor xmlns:cdr="http://schemas.openxmlformats.org/drawingml/2006/chartDrawing">
    <cdr:from>
      <cdr:x>0.00909</cdr:x>
      <cdr:y>0.02817</cdr:y>
    </cdr:from>
    <cdr:to>
      <cdr:x>0.37273</cdr:x>
      <cdr:y>0.94366</cdr:y>
    </cdr:to>
    <cdr:sp macro="" textlink="">
      <cdr:nvSpPr>
        <cdr:cNvPr id="3" name="TextBox 2"/>
        <cdr:cNvSpPr txBox="1"/>
      </cdr:nvSpPr>
      <cdr:spPr>
        <a:xfrm xmlns:a="http://schemas.openxmlformats.org/drawingml/2006/main">
          <a:off x="72008" y="144016"/>
          <a:ext cx="2880320" cy="468052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ru-RU"/>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1" y="0"/>
            <a:ext cx="4302625" cy="340210"/>
          </a:xfrm>
          <a:prstGeom prst="rect">
            <a:avLst/>
          </a:prstGeom>
        </p:spPr>
        <p:txBody>
          <a:bodyPr vert="horz" lIns="91440" tIns="45720" rIns="91440" bIns="45720" rtlCol="0"/>
          <a:lstStyle>
            <a:lvl1pPr algn="l">
              <a:defRPr sz="1200">
                <a:latin typeface="Arial" pitchFamily="34" charset="0"/>
              </a:defRPr>
            </a:lvl1pPr>
          </a:lstStyle>
          <a:p>
            <a:pPr>
              <a:defRPr/>
            </a:pPr>
            <a:endParaRPr lang="ru-RU"/>
          </a:p>
        </p:txBody>
      </p:sp>
      <p:sp>
        <p:nvSpPr>
          <p:cNvPr id="3" name="Дата 2"/>
          <p:cNvSpPr>
            <a:spLocks noGrp="1"/>
          </p:cNvSpPr>
          <p:nvPr>
            <p:ph type="dt" sz="quarter" idx="1"/>
          </p:nvPr>
        </p:nvSpPr>
        <p:spPr>
          <a:xfrm>
            <a:off x="5621696" y="0"/>
            <a:ext cx="4302625" cy="340210"/>
          </a:xfrm>
          <a:prstGeom prst="rect">
            <a:avLst/>
          </a:prstGeom>
        </p:spPr>
        <p:txBody>
          <a:bodyPr vert="horz" lIns="91440" tIns="45720" rIns="91440" bIns="45720" rtlCol="0"/>
          <a:lstStyle>
            <a:lvl1pPr algn="r">
              <a:defRPr sz="1200">
                <a:latin typeface="Arial" pitchFamily="34" charset="0"/>
              </a:defRPr>
            </a:lvl1pPr>
          </a:lstStyle>
          <a:p>
            <a:pPr>
              <a:defRPr/>
            </a:pPr>
            <a:fld id="{FE78743E-B161-48D2-8C82-0824D1755F98}" type="datetimeFigureOut">
              <a:rPr lang="ru-RU"/>
              <a:pPr>
                <a:defRPr/>
              </a:pPr>
              <a:t>21.04.2020</a:t>
            </a:fld>
            <a:endParaRPr lang="ru-RU"/>
          </a:p>
        </p:txBody>
      </p:sp>
      <p:sp>
        <p:nvSpPr>
          <p:cNvPr id="4" name="Нижний колонтитул 3"/>
          <p:cNvSpPr>
            <a:spLocks noGrp="1"/>
          </p:cNvSpPr>
          <p:nvPr>
            <p:ph type="ftr" sz="quarter" idx="2"/>
          </p:nvPr>
        </p:nvSpPr>
        <p:spPr>
          <a:xfrm>
            <a:off x="1" y="6456378"/>
            <a:ext cx="4302625" cy="340210"/>
          </a:xfrm>
          <a:prstGeom prst="rect">
            <a:avLst/>
          </a:prstGeom>
        </p:spPr>
        <p:txBody>
          <a:bodyPr vert="horz" lIns="91440" tIns="45720" rIns="91440" bIns="45720" rtlCol="0" anchor="b"/>
          <a:lstStyle>
            <a:lvl1pPr algn="l">
              <a:defRPr sz="1200">
                <a:latin typeface="Arial" pitchFamily="34" charset="0"/>
              </a:defRPr>
            </a:lvl1pPr>
          </a:lstStyle>
          <a:p>
            <a:pPr>
              <a:defRPr/>
            </a:pPr>
            <a:endParaRPr lang="ru-RU"/>
          </a:p>
        </p:txBody>
      </p:sp>
      <p:sp>
        <p:nvSpPr>
          <p:cNvPr id="5" name="Номер слайда 4"/>
          <p:cNvSpPr>
            <a:spLocks noGrp="1"/>
          </p:cNvSpPr>
          <p:nvPr>
            <p:ph type="sldNum" sz="quarter" idx="3"/>
          </p:nvPr>
        </p:nvSpPr>
        <p:spPr>
          <a:xfrm>
            <a:off x="5621696" y="6456378"/>
            <a:ext cx="4302625" cy="340210"/>
          </a:xfrm>
          <a:prstGeom prst="rect">
            <a:avLst/>
          </a:prstGeom>
        </p:spPr>
        <p:txBody>
          <a:bodyPr vert="horz" lIns="91440" tIns="45720" rIns="91440" bIns="45720" rtlCol="0" anchor="b"/>
          <a:lstStyle>
            <a:lvl1pPr algn="r">
              <a:defRPr sz="1200">
                <a:latin typeface="Arial" pitchFamily="34" charset="0"/>
              </a:defRPr>
            </a:lvl1pPr>
          </a:lstStyle>
          <a:p>
            <a:pPr>
              <a:defRPr/>
            </a:pPr>
            <a:fld id="{935A5E48-D604-4F38-9AC3-C86656C6585B}" type="slidenum">
              <a:rPr lang="ru-RU"/>
              <a:pPr>
                <a:defRPr/>
              </a:pPr>
              <a:t>‹#›</a:t>
            </a:fld>
            <a:endParaRPr lang="ru-RU"/>
          </a:p>
        </p:txBody>
      </p:sp>
    </p:spTree>
    <p:extLst>
      <p:ext uri="{BB962C8B-B14F-4D97-AF65-F5344CB8AC3E}">
        <p14:creationId xmlns:p14="http://schemas.microsoft.com/office/powerpoint/2010/main" val="69008976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2" y="0"/>
            <a:ext cx="4300307" cy="340210"/>
          </a:xfrm>
          <a:prstGeom prst="rect">
            <a:avLst/>
          </a:prstGeom>
        </p:spPr>
        <p:txBody>
          <a:bodyPr vert="horz" lIns="92153" tIns="46077" rIns="92153" bIns="46077" rtlCol="0"/>
          <a:lstStyle>
            <a:lvl1pPr algn="l" fontAlgn="auto">
              <a:spcBef>
                <a:spcPts val="0"/>
              </a:spcBef>
              <a:spcAft>
                <a:spcPts val="0"/>
              </a:spcAft>
              <a:defRPr sz="1200">
                <a:latin typeface="+mn-lt"/>
              </a:defRPr>
            </a:lvl1pPr>
          </a:lstStyle>
          <a:p>
            <a:pPr>
              <a:defRPr/>
            </a:pPr>
            <a:endParaRPr lang="ru-RU"/>
          </a:p>
        </p:txBody>
      </p:sp>
      <p:sp>
        <p:nvSpPr>
          <p:cNvPr id="3" name="Дата 2"/>
          <p:cNvSpPr>
            <a:spLocks noGrp="1"/>
          </p:cNvSpPr>
          <p:nvPr>
            <p:ph type="dt" idx="1"/>
          </p:nvPr>
        </p:nvSpPr>
        <p:spPr>
          <a:xfrm>
            <a:off x="5624015" y="0"/>
            <a:ext cx="4300307" cy="340210"/>
          </a:xfrm>
          <a:prstGeom prst="rect">
            <a:avLst/>
          </a:prstGeom>
        </p:spPr>
        <p:txBody>
          <a:bodyPr vert="horz" lIns="92153" tIns="46077" rIns="92153" bIns="46077" rtlCol="0"/>
          <a:lstStyle>
            <a:lvl1pPr algn="r" fontAlgn="auto">
              <a:spcBef>
                <a:spcPts val="0"/>
              </a:spcBef>
              <a:spcAft>
                <a:spcPts val="0"/>
              </a:spcAft>
              <a:defRPr sz="1200">
                <a:latin typeface="+mn-lt"/>
              </a:defRPr>
            </a:lvl1pPr>
          </a:lstStyle>
          <a:p>
            <a:pPr>
              <a:defRPr/>
            </a:pPr>
            <a:fld id="{39B9CBFD-E248-4315-9A72-B4D4FA4AC8C1}" type="datetimeFigureOut">
              <a:rPr lang="ru-RU"/>
              <a:pPr>
                <a:defRPr/>
              </a:pPr>
              <a:t>21.04.2020</a:t>
            </a:fld>
            <a:endParaRPr lang="ru-RU"/>
          </a:p>
        </p:txBody>
      </p:sp>
      <p:sp>
        <p:nvSpPr>
          <p:cNvPr id="4" name="Образ слайда 3"/>
          <p:cNvSpPr>
            <a:spLocks noGrp="1" noRot="1" noChangeAspect="1"/>
          </p:cNvSpPr>
          <p:nvPr>
            <p:ph type="sldImg" idx="2"/>
          </p:nvPr>
        </p:nvSpPr>
        <p:spPr>
          <a:xfrm>
            <a:off x="3263900" y="509588"/>
            <a:ext cx="3398838" cy="2549525"/>
          </a:xfrm>
          <a:prstGeom prst="rect">
            <a:avLst/>
          </a:prstGeom>
          <a:noFill/>
          <a:ln w="12700">
            <a:solidFill>
              <a:prstClr val="black"/>
            </a:solidFill>
          </a:ln>
        </p:spPr>
        <p:txBody>
          <a:bodyPr vert="horz" lIns="92153" tIns="46077" rIns="92153" bIns="46077" rtlCol="0" anchor="ctr"/>
          <a:lstStyle/>
          <a:p>
            <a:pPr lvl="0"/>
            <a:endParaRPr lang="ru-RU" noProof="0"/>
          </a:p>
        </p:txBody>
      </p:sp>
      <p:sp>
        <p:nvSpPr>
          <p:cNvPr id="5" name="Заметки 4"/>
          <p:cNvSpPr>
            <a:spLocks noGrp="1"/>
          </p:cNvSpPr>
          <p:nvPr>
            <p:ph type="body" sz="quarter" idx="3"/>
          </p:nvPr>
        </p:nvSpPr>
        <p:spPr>
          <a:xfrm>
            <a:off x="992202" y="3228190"/>
            <a:ext cx="7942237" cy="3059715"/>
          </a:xfrm>
          <a:prstGeom prst="rect">
            <a:avLst/>
          </a:prstGeom>
        </p:spPr>
        <p:txBody>
          <a:bodyPr vert="horz" lIns="92153" tIns="46077" rIns="92153" bIns="46077" rtlCol="0">
            <a:normAutofit/>
          </a:bodyPr>
          <a:lstStyle/>
          <a:p>
            <a:pPr lvl="0"/>
            <a:r>
              <a:rPr lang="ru-RU" noProof="0" smtClean="0"/>
              <a:t>Образец текста</a:t>
            </a:r>
          </a:p>
          <a:p>
            <a:pPr lvl="1"/>
            <a:r>
              <a:rPr lang="ru-RU" noProof="0" smtClean="0"/>
              <a:t>Второй уровень</a:t>
            </a:r>
          </a:p>
          <a:p>
            <a:pPr lvl="2"/>
            <a:r>
              <a:rPr lang="ru-RU" noProof="0" smtClean="0"/>
              <a:t>Третий уровень</a:t>
            </a:r>
          </a:p>
          <a:p>
            <a:pPr lvl="3"/>
            <a:r>
              <a:rPr lang="ru-RU" noProof="0" smtClean="0"/>
              <a:t>Четвертый уровень</a:t>
            </a:r>
          </a:p>
          <a:p>
            <a:pPr lvl="4"/>
            <a:r>
              <a:rPr lang="ru-RU" noProof="0" smtClean="0"/>
              <a:t>Пятый уровень</a:t>
            </a:r>
            <a:endParaRPr lang="ru-RU" noProof="0"/>
          </a:p>
        </p:txBody>
      </p:sp>
      <p:sp>
        <p:nvSpPr>
          <p:cNvPr id="6" name="Нижний колонтитул 5"/>
          <p:cNvSpPr>
            <a:spLocks noGrp="1"/>
          </p:cNvSpPr>
          <p:nvPr>
            <p:ph type="ftr" sz="quarter" idx="4"/>
          </p:nvPr>
        </p:nvSpPr>
        <p:spPr>
          <a:xfrm>
            <a:off x="2" y="6456378"/>
            <a:ext cx="4300307" cy="340210"/>
          </a:xfrm>
          <a:prstGeom prst="rect">
            <a:avLst/>
          </a:prstGeom>
        </p:spPr>
        <p:txBody>
          <a:bodyPr vert="horz" lIns="92153" tIns="46077" rIns="92153" bIns="46077" rtlCol="0" anchor="b"/>
          <a:lstStyle>
            <a:lvl1pPr algn="l" fontAlgn="auto">
              <a:spcBef>
                <a:spcPts val="0"/>
              </a:spcBef>
              <a:spcAft>
                <a:spcPts val="0"/>
              </a:spcAft>
              <a:defRPr sz="1200">
                <a:latin typeface="+mn-lt"/>
              </a:defRPr>
            </a:lvl1pPr>
          </a:lstStyle>
          <a:p>
            <a:pPr>
              <a:defRPr/>
            </a:pPr>
            <a:endParaRPr lang="ru-RU"/>
          </a:p>
        </p:txBody>
      </p:sp>
      <p:sp>
        <p:nvSpPr>
          <p:cNvPr id="7" name="Номер слайда 6"/>
          <p:cNvSpPr>
            <a:spLocks noGrp="1"/>
          </p:cNvSpPr>
          <p:nvPr>
            <p:ph type="sldNum" sz="quarter" idx="5"/>
          </p:nvPr>
        </p:nvSpPr>
        <p:spPr>
          <a:xfrm>
            <a:off x="5624015" y="6456378"/>
            <a:ext cx="4300307" cy="340210"/>
          </a:xfrm>
          <a:prstGeom prst="rect">
            <a:avLst/>
          </a:prstGeom>
        </p:spPr>
        <p:txBody>
          <a:bodyPr vert="horz" lIns="92153" tIns="46077" rIns="92153" bIns="46077" rtlCol="0" anchor="b"/>
          <a:lstStyle>
            <a:lvl1pPr algn="r" fontAlgn="auto">
              <a:spcBef>
                <a:spcPts val="0"/>
              </a:spcBef>
              <a:spcAft>
                <a:spcPts val="0"/>
              </a:spcAft>
              <a:defRPr sz="1200">
                <a:latin typeface="+mn-lt"/>
              </a:defRPr>
            </a:lvl1pPr>
          </a:lstStyle>
          <a:p>
            <a:pPr>
              <a:defRPr/>
            </a:pPr>
            <a:fld id="{92696D6E-358A-423C-BF22-72FDEB417798}" type="slidenum">
              <a:rPr lang="ru-RU"/>
              <a:pPr>
                <a:defRPr/>
              </a:pPr>
              <a:t>‹#›</a:t>
            </a:fld>
            <a:endParaRPr lang="ru-RU"/>
          </a:p>
        </p:txBody>
      </p:sp>
    </p:spTree>
    <p:extLst>
      <p:ext uri="{BB962C8B-B14F-4D97-AF65-F5344CB8AC3E}">
        <p14:creationId xmlns:p14="http://schemas.microsoft.com/office/powerpoint/2010/main" val="1263937361"/>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pPr>
              <a:defRPr/>
            </a:pPr>
            <a:fld id="{6465034E-8202-4810-A52B-758A6B41BB39}" type="slidenum">
              <a:rPr lang="ru-RU" smtClean="0"/>
              <a:pPr>
                <a:defRPr/>
              </a:pPr>
              <a:t>1</a:t>
            </a:fld>
            <a:endParaRPr lang="ru-RU"/>
          </a:p>
        </p:txBody>
      </p:sp>
    </p:spTree>
    <p:extLst>
      <p:ext uri="{BB962C8B-B14F-4D97-AF65-F5344CB8AC3E}">
        <p14:creationId xmlns:p14="http://schemas.microsoft.com/office/powerpoint/2010/main" val="2012317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altLang="ru-RU" dirty="0" smtClean="0"/>
          </a:p>
        </p:txBody>
      </p:sp>
      <p:sp>
        <p:nvSpPr>
          <p:cNvPr id="4" name="Номер слайда 3"/>
          <p:cNvSpPr>
            <a:spLocks noGrp="1"/>
          </p:cNvSpPr>
          <p:nvPr>
            <p:ph type="sldNum" sz="quarter" idx="5"/>
          </p:nvPr>
        </p:nvSpPr>
        <p:spPr/>
        <p:txBody>
          <a:bodyPr/>
          <a:lstStyle/>
          <a:p>
            <a:pPr>
              <a:defRPr/>
            </a:pPr>
            <a:fld id="{089D65D2-AF96-4C78-AEDA-9DFF17FCB99F}" type="slidenum">
              <a:rPr lang="ru-RU" smtClean="0">
                <a:solidFill>
                  <a:prstClr val="black"/>
                </a:solidFill>
              </a:rPr>
              <a:pPr>
                <a:defRPr/>
              </a:pPr>
              <a:t>17</a:t>
            </a:fld>
            <a:endParaRPr lang="ru-RU">
              <a:solidFill>
                <a:prstClr val="black"/>
              </a:solidFill>
            </a:endParaRPr>
          </a:p>
        </p:txBody>
      </p:sp>
    </p:spTree>
    <p:extLst>
      <p:ext uri="{BB962C8B-B14F-4D97-AF65-F5344CB8AC3E}">
        <p14:creationId xmlns:p14="http://schemas.microsoft.com/office/powerpoint/2010/main" val="37771026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1698"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Заметки 2"/>
          <p:cNvSpPr>
            <a:spLocks noGrp="1"/>
          </p:cNvSpPr>
          <p:nvPr>
            <p:ph type="body" idx="1"/>
          </p:nvPr>
        </p:nvSpPr>
        <p:spPr/>
        <p:txBody>
          <a:bodyPr>
            <a:normAutofit lnSpcReduction="10000"/>
          </a:bodyPr>
          <a:lstStyle/>
          <a:p>
            <a:pPr algn="just">
              <a:defRPr/>
            </a:pPr>
            <a:r>
              <a:rPr lang="ru-RU" b="1" dirty="0"/>
              <a:t>НДФЛ</a:t>
            </a:r>
            <a:endParaRPr lang="ru-RU" dirty="0"/>
          </a:p>
          <a:p>
            <a:pPr algn="just">
              <a:defRPr/>
            </a:pPr>
            <a:r>
              <a:rPr lang="ru-RU" dirty="0"/>
              <a:t>Динамика поступления налога на доходы физических лиц существенно отличается от темпов изменения фонда оплаты труда по республике. По сведениям территориального органа Федеральной службы государственной статистики по ЧР темп роста фонда заработной платы за январь-апрель 2015 года составил 101,7% к аналогичному периоду 2014 года. </a:t>
            </a:r>
          </a:p>
          <a:p>
            <a:pPr algn="just">
              <a:defRPr/>
            </a:pPr>
            <a:r>
              <a:rPr lang="ru-RU" dirty="0" smtClean="0"/>
              <a:t>Причины </a:t>
            </a:r>
            <a:r>
              <a:rPr lang="ru-RU" dirty="0"/>
              <a:t>снижения темпа поступления </a:t>
            </a:r>
            <a:r>
              <a:rPr lang="ru-RU" dirty="0" smtClean="0"/>
              <a:t>НДФЛ:</a:t>
            </a:r>
            <a:endParaRPr lang="ru-RU" dirty="0"/>
          </a:p>
          <a:p>
            <a:pPr algn="just">
              <a:defRPr/>
            </a:pPr>
            <a:r>
              <a:rPr lang="ru-RU" dirty="0"/>
              <a:t>- снижение уплаты налога крупными предприятиями в связи с сокращением выплат премий, дивидендов и т.д.;</a:t>
            </a:r>
          </a:p>
          <a:p>
            <a:pPr algn="just">
              <a:defRPr/>
            </a:pPr>
            <a:r>
              <a:rPr lang="ru-RU" dirty="0"/>
              <a:t>- рост возврата налога из бюджета в связи с предоставлением физическим лицам имущественных и социальных налоговых вычетов. Так,  за 2014 год </a:t>
            </a:r>
            <a:r>
              <a:rPr lang="ru-RU" dirty="0" smtClean="0"/>
              <a:t>возвраты составили 1369,8 млн. рублей, темп </a:t>
            </a:r>
            <a:r>
              <a:rPr lang="ru-RU" dirty="0"/>
              <a:t>роста </a:t>
            </a:r>
            <a:r>
              <a:rPr lang="ru-RU" dirty="0" smtClean="0"/>
              <a:t>к </a:t>
            </a:r>
            <a:r>
              <a:rPr lang="ru-RU" dirty="0"/>
              <a:t>уровню 2013 года </a:t>
            </a:r>
            <a:r>
              <a:rPr lang="ru-RU" dirty="0" smtClean="0"/>
              <a:t>129,3% - самый высокий показатель по ПФО. </a:t>
            </a:r>
            <a:r>
              <a:rPr lang="ru-RU" dirty="0"/>
              <a:t>На 1 июня 2015 года </a:t>
            </a:r>
            <a:r>
              <a:rPr lang="ru-RU" dirty="0" smtClean="0"/>
              <a:t>возвраты составили 814,2 млн. рублей, темп </a:t>
            </a:r>
            <a:r>
              <a:rPr lang="ru-RU" dirty="0"/>
              <a:t>роста </a:t>
            </a:r>
            <a:r>
              <a:rPr lang="ru-RU" dirty="0" smtClean="0"/>
              <a:t>к </a:t>
            </a:r>
            <a:r>
              <a:rPr lang="ru-RU" dirty="0"/>
              <a:t>аналогичному периоду 2014 </a:t>
            </a:r>
            <a:r>
              <a:rPr lang="ru-RU" dirty="0" smtClean="0"/>
              <a:t>года (637,9 млн. рублей) - </a:t>
            </a:r>
            <a:r>
              <a:rPr lang="ru-RU" b="1" dirty="0" smtClean="0"/>
              <a:t>129,6% </a:t>
            </a:r>
            <a:r>
              <a:rPr lang="ru-RU" dirty="0" smtClean="0"/>
              <a:t>.</a:t>
            </a:r>
            <a:endParaRPr lang="ru-RU" dirty="0"/>
          </a:p>
          <a:p>
            <a:pPr algn="just">
              <a:defRPr/>
            </a:pPr>
            <a:r>
              <a:rPr lang="ru-RU" dirty="0"/>
              <a:t> 	</a:t>
            </a:r>
            <a:r>
              <a:rPr lang="ru-RU" b="1" dirty="0"/>
              <a:t>Налог на прибыль	</a:t>
            </a:r>
            <a:endParaRPr lang="ru-RU" dirty="0"/>
          </a:p>
          <a:p>
            <a:pPr algn="just">
              <a:defRPr/>
            </a:pPr>
            <a:r>
              <a:rPr lang="ru-RU" dirty="0"/>
              <a:t>Рост поступлений налога на прибыль организаций в республиканский бюджет Чувашской Республики по состоянию на 01.06.2015 объясняется уплатой авансовых платежей по налогу, исчисленных по итогам 4 квартала 2014 года.  Ожидаемое поступление налога на прибыль организаций в республиканский бюджет Чувашской Республики за 2015 год по информации УФНС России по Чувашской Республике составит 4 928,5 млн. рублей или 99,5% к уровню 2014 года. </a:t>
            </a:r>
          </a:p>
          <a:p>
            <a:pPr algn="just">
              <a:defRPr/>
            </a:pPr>
            <a:endParaRPr lang="ru-RU" sz="2000" b="1" dirty="0">
              <a:solidFill>
                <a:srgbClr val="FF0000"/>
              </a:solidFill>
            </a:endParaRPr>
          </a:p>
        </p:txBody>
      </p:sp>
      <p:sp>
        <p:nvSpPr>
          <p:cNvPr id="4" name="Номер слайда 3"/>
          <p:cNvSpPr>
            <a:spLocks noGrp="1"/>
          </p:cNvSpPr>
          <p:nvPr>
            <p:ph type="sldNum" sz="quarter" idx="5"/>
          </p:nvPr>
        </p:nvSpPr>
        <p:spPr/>
        <p:txBody>
          <a:bodyPr/>
          <a:lstStyle/>
          <a:p>
            <a:pPr>
              <a:defRPr/>
            </a:pPr>
            <a:fld id="{FEA0F507-39DB-48E5-9C43-ED24591868AB}" type="slidenum">
              <a:rPr lang="ru-RU" smtClean="0">
                <a:solidFill>
                  <a:prstClr val="black"/>
                </a:solidFill>
              </a:rPr>
              <a:pPr>
                <a:defRPr/>
              </a:pPr>
              <a:t>18</a:t>
            </a:fld>
            <a:endParaRPr lang="ru-RU">
              <a:solidFill>
                <a:prstClr val="black"/>
              </a:solidFill>
            </a:endParaRPr>
          </a:p>
        </p:txBody>
      </p:sp>
    </p:spTree>
    <p:extLst>
      <p:ext uri="{BB962C8B-B14F-4D97-AF65-F5344CB8AC3E}">
        <p14:creationId xmlns:p14="http://schemas.microsoft.com/office/powerpoint/2010/main" val="34284364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fontScale="92500" lnSpcReduction="10000"/>
          </a:bodyPr>
          <a:lstStyle/>
          <a:p>
            <a:endParaRPr lang="ru-RU" dirty="0"/>
          </a:p>
        </p:txBody>
      </p:sp>
      <p:sp>
        <p:nvSpPr>
          <p:cNvPr id="4" name="Номер слайда 3"/>
          <p:cNvSpPr>
            <a:spLocks noGrp="1"/>
          </p:cNvSpPr>
          <p:nvPr>
            <p:ph type="sldNum" sz="quarter" idx="10"/>
          </p:nvPr>
        </p:nvSpPr>
        <p:spPr/>
        <p:txBody>
          <a:bodyPr/>
          <a:lstStyle/>
          <a:p>
            <a:pPr>
              <a:defRPr/>
            </a:pPr>
            <a:fld id="{6465034E-8202-4810-A52B-758A6B41BB39}" type="slidenum">
              <a:rPr lang="ru-RU" smtClean="0"/>
              <a:pPr>
                <a:defRPr/>
              </a:pPr>
              <a:t>20</a:t>
            </a:fld>
            <a:endParaRPr lang="ru-RU"/>
          </a:p>
        </p:txBody>
      </p:sp>
    </p:spTree>
    <p:extLst>
      <p:ext uri="{BB962C8B-B14F-4D97-AF65-F5344CB8AC3E}">
        <p14:creationId xmlns:p14="http://schemas.microsoft.com/office/powerpoint/2010/main" val="17984719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DAB48056-9B8C-47D4-A391-25E6950A520A}" type="slidenum">
              <a:rPr lang="ru-RU" smtClean="0">
                <a:solidFill>
                  <a:prstClr val="black"/>
                </a:solidFill>
              </a:rPr>
              <a:pPr/>
              <a:t>21</a:t>
            </a:fld>
            <a:endParaRPr lang="ru-RU">
              <a:solidFill>
                <a:prstClr val="black"/>
              </a:solidFill>
            </a:endParaRPr>
          </a:p>
        </p:txBody>
      </p:sp>
    </p:spTree>
    <p:extLst>
      <p:ext uri="{BB962C8B-B14F-4D97-AF65-F5344CB8AC3E}">
        <p14:creationId xmlns:p14="http://schemas.microsoft.com/office/powerpoint/2010/main" val="23902223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altLang="ru-RU" smtClean="0"/>
          </a:p>
        </p:txBody>
      </p:sp>
      <p:sp>
        <p:nvSpPr>
          <p:cNvPr id="15364"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fld id="{C21F3E75-E4C3-4EC3-A02B-C19ECE4114BD}" type="slidenum">
              <a:rPr lang="ru-RU" altLang="ru-RU" smtClean="0">
                <a:solidFill>
                  <a:srgbClr val="000000"/>
                </a:solidFill>
                <a:latin typeface="Calibri" pitchFamily="34" charset="0"/>
              </a:rPr>
              <a:pPr/>
              <a:t>22</a:t>
            </a:fld>
            <a:endParaRPr lang="ru-RU" altLang="ru-RU" smtClean="0">
              <a:solidFill>
                <a:srgbClr val="000000"/>
              </a:solidFill>
              <a:latin typeface="Calibri"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a:defRPr/>
            </a:pPr>
            <a:fld id="{6465034E-8202-4810-A52B-758A6B41BB39}" type="slidenum">
              <a:rPr lang="ru-RU" smtClean="0"/>
              <a:pPr>
                <a:defRPr/>
              </a:pPr>
              <a:t>23</a:t>
            </a:fld>
            <a:endParaRPr lang="ru-RU"/>
          </a:p>
        </p:txBody>
      </p:sp>
    </p:spTree>
    <p:extLst>
      <p:ext uri="{BB962C8B-B14F-4D97-AF65-F5344CB8AC3E}">
        <p14:creationId xmlns:p14="http://schemas.microsoft.com/office/powerpoint/2010/main" val="36315741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pPr>
              <a:defRPr/>
            </a:pPr>
            <a:fld id="{AB04A2DC-8563-42A0-9CED-33E520784565}" type="slidenum">
              <a:rPr lang="ru-RU" smtClean="0">
                <a:solidFill>
                  <a:prstClr val="black"/>
                </a:solidFill>
              </a:rPr>
              <a:pPr>
                <a:defRPr/>
              </a:pPr>
              <a:t>27</a:t>
            </a:fld>
            <a:endParaRPr lang="ru-RU">
              <a:solidFill>
                <a:prstClr val="black"/>
              </a:solidFill>
            </a:endParaRPr>
          </a:p>
        </p:txBody>
      </p:sp>
    </p:spTree>
    <p:extLst>
      <p:ext uri="{BB962C8B-B14F-4D97-AF65-F5344CB8AC3E}">
        <p14:creationId xmlns:p14="http://schemas.microsoft.com/office/powerpoint/2010/main" val="4764970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defTabSz="908049">
              <a:defRPr/>
            </a:pPr>
            <a:endParaRPr lang="ru-RU" dirty="0" smtClean="0"/>
          </a:p>
        </p:txBody>
      </p:sp>
      <p:sp>
        <p:nvSpPr>
          <p:cNvPr id="4" name="Номер слайда 3"/>
          <p:cNvSpPr>
            <a:spLocks noGrp="1"/>
          </p:cNvSpPr>
          <p:nvPr>
            <p:ph type="sldNum" sz="quarter" idx="10"/>
          </p:nvPr>
        </p:nvSpPr>
        <p:spPr/>
        <p:txBody>
          <a:bodyPr/>
          <a:lstStyle/>
          <a:p>
            <a:fld id="{0EF436CF-9A1A-4C0A-9E55-5F087F8F6AEA}" type="slidenum">
              <a:rPr lang="ru-RU" smtClean="0">
                <a:solidFill>
                  <a:prstClr val="black"/>
                </a:solidFill>
              </a:rPr>
              <a:pPr/>
              <a:t>28</a:t>
            </a:fld>
            <a:endParaRPr lang="ru-RU">
              <a:solidFill>
                <a:prstClr val="black"/>
              </a:solidFill>
            </a:endParaRPr>
          </a:p>
        </p:txBody>
      </p:sp>
    </p:spTree>
    <p:extLst>
      <p:ext uri="{BB962C8B-B14F-4D97-AF65-F5344CB8AC3E}">
        <p14:creationId xmlns:p14="http://schemas.microsoft.com/office/powerpoint/2010/main" val="40761138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a:defRPr/>
            </a:pPr>
            <a:fld id="{92696D6E-358A-423C-BF22-72FDEB417798}" type="slidenum">
              <a:rPr lang="ru-RU" smtClean="0"/>
              <a:pPr>
                <a:defRPr/>
              </a:pPr>
              <a:t>29</a:t>
            </a:fld>
            <a:endParaRPr lang="ru-RU"/>
          </a:p>
        </p:txBody>
      </p:sp>
    </p:spTree>
    <p:extLst>
      <p:ext uri="{BB962C8B-B14F-4D97-AF65-F5344CB8AC3E}">
        <p14:creationId xmlns:p14="http://schemas.microsoft.com/office/powerpoint/2010/main" val="31306786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pPr>
              <a:defRPr/>
            </a:pPr>
            <a:fld id="{6465034E-8202-4810-A52B-758A6B41BB39}" type="slidenum">
              <a:rPr lang="ru-RU" smtClean="0"/>
              <a:pPr>
                <a:defRPr/>
              </a:pPr>
              <a:t>31</a:t>
            </a:fld>
            <a:endParaRPr lang="ru-RU"/>
          </a:p>
        </p:txBody>
      </p:sp>
    </p:spTree>
    <p:extLst>
      <p:ext uri="{BB962C8B-B14F-4D97-AF65-F5344CB8AC3E}">
        <p14:creationId xmlns:p14="http://schemas.microsoft.com/office/powerpoint/2010/main" val="40126453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pPr>
              <a:defRPr/>
            </a:pPr>
            <a:fld id="{92696D6E-358A-423C-BF22-72FDEB417798}" type="slidenum">
              <a:rPr lang="ru-RU" smtClean="0"/>
              <a:pPr>
                <a:defRPr/>
              </a:pPr>
              <a:t>2</a:t>
            </a:fld>
            <a:endParaRPr lang="ru-RU"/>
          </a:p>
        </p:txBody>
      </p:sp>
    </p:spTree>
    <p:extLst>
      <p:ext uri="{BB962C8B-B14F-4D97-AF65-F5344CB8AC3E}">
        <p14:creationId xmlns:p14="http://schemas.microsoft.com/office/powerpoint/2010/main" val="4948641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altLang="ru-RU" smtClean="0"/>
          </a:p>
        </p:txBody>
      </p:sp>
      <p:sp>
        <p:nvSpPr>
          <p:cNvPr id="4" name="Номер слайда 3"/>
          <p:cNvSpPr>
            <a:spLocks noGrp="1"/>
          </p:cNvSpPr>
          <p:nvPr>
            <p:ph type="sldNum" sz="quarter" idx="5"/>
          </p:nvPr>
        </p:nvSpPr>
        <p:spPr/>
        <p:txBody>
          <a:bodyPr/>
          <a:lstStyle/>
          <a:p>
            <a:pPr>
              <a:defRPr/>
            </a:pPr>
            <a:fld id="{841B3155-735C-490E-B44F-4F351DBDB67D}" type="slidenum">
              <a:rPr lang="ru-RU" smtClean="0">
                <a:solidFill>
                  <a:prstClr val="black"/>
                </a:solidFill>
              </a:rPr>
              <a:pPr>
                <a:defRPr/>
              </a:pPr>
              <a:t>33</a:t>
            </a:fld>
            <a:endParaRPr lang="ru-RU">
              <a:solidFill>
                <a:prstClr val="black"/>
              </a:solidFill>
            </a:endParaRPr>
          </a:p>
        </p:txBody>
      </p:sp>
    </p:spTree>
    <p:extLst>
      <p:ext uri="{BB962C8B-B14F-4D97-AF65-F5344CB8AC3E}">
        <p14:creationId xmlns:p14="http://schemas.microsoft.com/office/powerpoint/2010/main" val="11537735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0099"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altLang="ru-RU" dirty="0" smtClean="0"/>
          </a:p>
        </p:txBody>
      </p:sp>
      <p:sp>
        <p:nvSpPr>
          <p:cNvPr id="260100"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fld id="{E79F8800-B887-4C45-9059-A9654FAB6342}" type="slidenum">
              <a:rPr lang="ru-RU" altLang="ru-RU" smtClean="0">
                <a:latin typeface="Calibri" pitchFamily="34" charset="0"/>
              </a:rPr>
              <a:pPr/>
              <a:t>41</a:t>
            </a:fld>
            <a:endParaRPr lang="ru-RU" altLang="ru-RU" smtClean="0">
              <a:latin typeface="Calibri" pitchFamily="34" charset="0"/>
            </a:endParaRPr>
          </a:p>
        </p:txBody>
      </p:sp>
    </p:spTree>
    <p:extLst>
      <p:ext uri="{BB962C8B-B14F-4D97-AF65-F5344CB8AC3E}">
        <p14:creationId xmlns:p14="http://schemas.microsoft.com/office/powerpoint/2010/main" val="14594194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4979"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altLang="ru-RU" smtClean="0"/>
          </a:p>
        </p:txBody>
      </p:sp>
      <p:sp>
        <p:nvSpPr>
          <p:cNvPr id="254980"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fld id="{E7088AF1-BF67-4354-825A-0F389967D9BD}" type="slidenum">
              <a:rPr lang="ru-RU" altLang="ru-RU" smtClean="0">
                <a:latin typeface="Calibri" pitchFamily="34" charset="0"/>
              </a:rPr>
              <a:pPr/>
              <a:t>42</a:t>
            </a:fld>
            <a:endParaRPr lang="ru-RU" altLang="ru-RU" smtClean="0">
              <a:latin typeface="Calibri" pitchFamily="34" charset="0"/>
            </a:endParaRPr>
          </a:p>
        </p:txBody>
      </p:sp>
    </p:spTree>
    <p:extLst>
      <p:ext uri="{BB962C8B-B14F-4D97-AF65-F5344CB8AC3E}">
        <p14:creationId xmlns:p14="http://schemas.microsoft.com/office/powerpoint/2010/main" val="29590309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03"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altLang="ru-RU" smtClean="0"/>
          </a:p>
        </p:txBody>
      </p:sp>
      <p:sp>
        <p:nvSpPr>
          <p:cNvPr id="256004"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fld id="{97151B88-868A-45F2-9F89-8DA1C847365D}" type="slidenum">
              <a:rPr lang="ru-RU" altLang="ru-RU" smtClean="0">
                <a:latin typeface="Calibri" pitchFamily="34" charset="0"/>
              </a:rPr>
              <a:pPr/>
              <a:t>43</a:t>
            </a:fld>
            <a:endParaRPr lang="ru-RU" altLang="ru-RU" smtClean="0">
              <a:latin typeface="Calibri" pitchFamily="34" charset="0"/>
            </a:endParaRPr>
          </a:p>
        </p:txBody>
      </p:sp>
    </p:spTree>
    <p:extLst>
      <p:ext uri="{BB962C8B-B14F-4D97-AF65-F5344CB8AC3E}">
        <p14:creationId xmlns:p14="http://schemas.microsoft.com/office/powerpoint/2010/main" val="7976861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6DD38513-AA95-4903-820F-93001EA9BE0D}" type="slidenum">
              <a:rPr lang="ru-RU" smtClean="0">
                <a:solidFill>
                  <a:prstClr val="black"/>
                </a:solidFill>
              </a:rPr>
              <a:pPr/>
              <a:t>45</a:t>
            </a:fld>
            <a:endParaRPr lang="ru-RU">
              <a:solidFill>
                <a:prstClr val="black"/>
              </a:solidFill>
            </a:endParaRPr>
          </a:p>
        </p:txBody>
      </p:sp>
    </p:spTree>
    <p:extLst>
      <p:ext uri="{BB962C8B-B14F-4D97-AF65-F5344CB8AC3E}">
        <p14:creationId xmlns:p14="http://schemas.microsoft.com/office/powerpoint/2010/main" val="78294735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pPr>
              <a:defRPr/>
            </a:pPr>
            <a:fld id="{92696D6E-358A-423C-BF22-72FDEB417798}" type="slidenum">
              <a:rPr lang="ru-RU" smtClean="0"/>
              <a:pPr>
                <a:defRPr/>
              </a:pPr>
              <a:t>46</a:t>
            </a:fld>
            <a:endParaRPr lang="ru-RU"/>
          </a:p>
        </p:txBody>
      </p:sp>
    </p:spTree>
    <p:extLst>
      <p:ext uri="{BB962C8B-B14F-4D97-AF65-F5344CB8AC3E}">
        <p14:creationId xmlns:p14="http://schemas.microsoft.com/office/powerpoint/2010/main" val="424175654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6DD38513-AA95-4903-820F-93001EA9BE0D}" type="slidenum">
              <a:rPr lang="ru-RU" smtClean="0"/>
              <a:pPr/>
              <a:t>47</a:t>
            </a:fld>
            <a:endParaRPr lang="ru-RU"/>
          </a:p>
        </p:txBody>
      </p:sp>
    </p:spTree>
    <p:extLst>
      <p:ext uri="{BB962C8B-B14F-4D97-AF65-F5344CB8AC3E}">
        <p14:creationId xmlns:p14="http://schemas.microsoft.com/office/powerpoint/2010/main" val="7829473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pPr>
              <a:defRPr/>
            </a:pPr>
            <a:fld id="{92696D6E-358A-423C-BF22-72FDEB417798}" type="slidenum">
              <a:rPr lang="ru-RU" smtClean="0"/>
              <a:pPr>
                <a:defRPr/>
              </a:pPr>
              <a:t>48</a:t>
            </a:fld>
            <a:endParaRPr lang="ru-RU"/>
          </a:p>
        </p:txBody>
      </p:sp>
    </p:spTree>
    <p:extLst>
      <p:ext uri="{BB962C8B-B14F-4D97-AF65-F5344CB8AC3E}">
        <p14:creationId xmlns:p14="http://schemas.microsoft.com/office/powerpoint/2010/main" val="424175654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6DD38513-AA95-4903-820F-93001EA9BE0D}" type="slidenum">
              <a:rPr lang="ru-RU" smtClean="0"/>
              <a:pPr/>
              <a:t>49</a:t>
            </a:fld>
            <a:endParaRPr lang="ru-RU"/>
          </a:p>
        </p:txBody>
      </p:sp>
    </p:spTree>
    <p:extLst>
      <p:ext uri="{BB962C8B-B14F-4D97-AF65-F5344CB8AC3E}">
        <p14:creationId xmlns:p14="http://schemas.microsoft.com/office/powerpoint/2010/main" val="78294735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6DD38513-AA95-4903-820F-93001EA9BE0D}" type="slidenum">
              <a:rPr lang="ru-RU" smtClean="0">
                <a:solidFill>
                  <a:prstClr val="black"/>
                </a:solidFill>
              </a:rPr>
              <a:pPr/>
              <a:t>51</a:t>
            </a:fld>
            <a:endParaRPr lang="ru-RU">
              <a:solidFill>
                <a:prstClr val="black"/>
              </a:solidFill>
            </a:endParaRPr>
          </a:p>
        </p:txBody>
      </p:sp>
    </p:spTree>
    <p:extLst>
      <p:ext uri="{BB962C8B-B14F-4D97-AF65-F5344CB8AC3E}">
        <p14:creationId xmlns:p14="http://schemas.microsoft.com/office/powerpoint/2010/main" val="7829473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6"/>
          <p:cNvSpPr>
            <a:spLocks noGrp="1" noChangeArrowheads="1"/>
          </p:cNvSpPr>
          <p:nvPr>
            <p:ph type="ftr" sz="quarter" idx="4"/>
          </p:nvPr>
        </p:nvSpPr>
        <p:spPr bwMode="auto">
          <a:ln>
            <a:miter lim="800000"/>
            <a:headEnd/>
            <a:tailEnd/>
          </a:ln>
        </p:spPr>
        <p:txBody>
          <a:bodyPr wrap="square" numCol="1" anchorCtr="0" compatLnSpc="1">
            <a:prstTxWarp prst="textNoShape">
              <a:avLst/>
            </a:prstTxWarp>
          </a:bodyPr>
          <a:lstStyle/>
          <a:p>
            <a:pPr>
              <a:defRPr/>
            </a:pPr>
            <a:r>
              <a:rPr lang="ru-RU" smtClean="0">
                <a:solidFill>
                  <a:prstClr val="black"/>
                </a:solidFill>
              </a:rPr>
              <a:t>КЕЙСИСТЕМС (С)</a:t>
            </a:r>
          </a:p>
        </p:txBody>
      </p:sp>
      <p:sp>
        <p:nvSpPr>
          <p:cNvPr id="18435"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a:defRPr/>
            </a:pPr>
            <a:fld id="{25EA0C9D-987A-480E-B020-63FDFF612E34}" type="slidenum">
              <a:rPr lang="ru-RU">
                <a:solidFill>
                  <a:prstClr val="black"/>
                </a:solidFill>
              </a:rPr>
              <a:pPr>
                <a:defRPr/>
              </a:pPr>
              <a:t>5</a:t>
            </a:fld>
            <a:endParaRPr lang="ru-RU">
              <a:solidFill>
                <a:prstClr val="black"/>
              </a:solidFill>
            </a:endParaRPr>
          </a:p>
        </p:txBody>
      </p:sp>
      <p:sp>
        <p:nvSpPr>
          <p:cNvPr id="2457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458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smtClean="0">
              <a:latin typeface="Arial"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a:defRPr/>
            </a:pPr>
            <a:fld id="{92696D6E-358A-423C-BF22-72FDEB417798}" type="slidenum">
              <a:rPr lang="ru-RU" smtClean="0">
                <a:solidFill>
                  <a:prstClr val="black"/>
                </a:solidFill>
              </a:rPr>
              <a:pPr>
                <a:defRPr/>
              </a:pPr>
              <a:t>52</a:t>
            </a:fld>
            <a:endParaRPr lang="ru-RU">
              <a:solidFill>
                <a:prstClr val="black"/>
              </a:solidFill>
            </a:endParaRPr>
          </a:p>
        </p:txBody>
      </p:sp>
    </p:spTree>
    <p:extLst>
      <p:ext uri="{BB962C8B-B14F-4D97-AF65-F5344CB8AC3E}">
        <p14:creationId xmlns:p14="http://schemas.microsoft.com/office/powerpoint/2010/main" val="424175654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6DD38513-AA95-4903-820F-93001EA9BE0D}" type="slidenum">
              <a:rPr lang="ru-RU" smtClean="0">
                <a:solidFill>
                  <a:prstClr val="black"/>
                </a:solidFill>
              </a:rPr>
              <a:pPr/>
              <a:t>53</a:t>
            </a:fld>
            <a:endParaRPr lang="ru-RU">
              <a:solidFill>
                <a:prstClr val="black"/>
              </a:solidFill>
            </a:endParaRPr>
          </a:p>
        </p:txBody>
      </p:sp>
    </p:spTree>
    <p:extLst>
      <p:ext uri="{BB962C8B-B14F-4D97-AF65-F5344CB8AC3E}">
        <p14:creationId xmlns:p14="http://schemas.microsoft.com/office/powerpoint/2010/main" val="78294735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pPr>
              <a:defRPr/>
            </a:pPr>
            <a:fld id="{92696D6E-358A-423C-BF22-72FDEB417798}" type="slidenum">
              <a:rPr lang="ru-RU" smtClean="0"/>
              <a:pPr>
                <a:defRPr/>
              </a:pPr>
              <a:t>54</a:t>
            </a:fld>
            <a:endParaRPr lang="ru-RU"/>
          </a:p>
        </p:txBody>
      </p:sp>
    </p:spTree>
    <p:extLst>
      <p:ext uri="{BB962C8B-B14F-4D97-AF65-F5344CB8AC3E}">
        <p14:creationId xmlns:p14="http://schemas.microsoft.com/office/powerpoint/2010/main" val="189636321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6DD38513-AA95-4903-820F-93001EA9BE0D}" type="slidenum">
              <a:rPr lang="ru-RU" smtClean="0"/>
              <a:pPr/>
              <a:t>55</a:t>
            </a:fld>
            <a:endParaRPr lang="ru-RU"/>
          </a:p>
        </p:txBody>
      </p:sp>
    </p:spTree>
    <p:extLst>
      <p:ext uri="{BB962C8B-B14F-4D97-AF65-F5344CB8AC3E}">
        <p14:creationId xmlns:p14="http://schemas.microsoft.com/office/powerpoint/2010/main" val="238276531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pPr>
              <a:defRPr/>
            </a:pPr>
            <a:fld id="{92696D6E-358A-423C-BF22-72FDEB417798}" type="slidenum">
              <a:rPr lang="ru-RU" smtClean="0">
                <a:solidFill>
                  <a:prstClr val="black"/>
                </a:solidFill>
              </a:rPr>
              <a:pPr>
                <a:defRPr/>
              </a:pPr>
              <a:t>56</a:t>
            </a:fld>
            <a:endParaRPr lang="ru-RU">
              <a:solidFill>
                <a:prstClr val="black"/>
              </a:solidFill>
            </a:endParaRPr>
          </a:p>
        </p:txBody>
      </p:sp>
    </p:spTree>
    <p:extLst>
      <p:ext uri="{BB962C8B-B14F-4D97-AF65-F5344CB8AC3E}">
        <p14:creationId xmlns:p14="http://schemas.microsoft.com/office/powerpoint/2010/main" val="255718055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6DD38513-AA95-4903-820F-93001EA9BE0D}" type="slidenum">
              <a:rPr lang="ru-RU" smtClean="0"/>
              <a:pPr/>
              <a:t>57</a:t>
            </a:fld>
            <a:endParaRPr lang="ru-RU"/>
          </a:p>
        </p:txBody>
      </p:sp>
    </p:spTree>
    <p:extLst>
      <p:ext uri="{BB962C8B-B14F-4D97-AF65-F5344CB8AC3E}">
        <p14:creationId xmlns:p14="http://schemas.microsoft.com/office/powerpoint/2010/main" val="78294735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a:defRPr/>
            </a:pPr>
            <a:fld id="{92696D6E-358A-423C-BF22-72FDEB417798}" type="slidenum">
              <a:rPr lang="ru-RU" smtClean="0">
                <a:solidFill>
                  <a:prstClr val="black"/>
                </a:solidFill>
              </a:rPr>
              <a:pPr>
                <a:defRPr/>
              </a:pPr>
              <a:t>58</a:t>
            </a:fld>
            <a:endParaRPr lang="ru-RU">
              <a:solidFill>
                <a:prstClr val="black"/>
              </a:solidFill>
            </a:endParaRPr>
          </a:p>
        </p:txBody>
      </p:sp>
    </p:spTree>
    <p:extLst>
      <p:ext uri="{BB962C8B-B14F-4D97-AF65-F5344CB8AC3E}">
        <p14:creationId xmlns:p14="http://schemas.microsoft.com/office/powerpoint/2010/main" val="424175654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6DD38513-AA95-4903-820F-93001EA9BE0D}" type="slidenum">
              <a:rPr lang="ru-RU" smtClean="0">
                <a:solidFill>
                  <a:prstClr val="black"/>
                </a:solidFill>
              </a:rPr>
              <a:pPr/>
              <a:t>59</a:t>
            </a:fld>
            <a:endParaRPr lang="ru-RU">
              <a:solidFill>
                <a:prstClr val="black"/>
              </a:solidFill>
            </a:endParaRPr>
          </a:p>
        </p:txBody>
      </p:sp>
    </p:spTree>
    <p:extLst>
      <p:ext uri="{BB962C8B-B14F-4D97-AF65-F5344CB8AC3E}">
        <p14:creationId xmlns:p14="http://schemas.microsoft.com/office/powerpoint/2010/main" val="78294735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6DD38513-AA95-4903-820F-93001EA9BE0D}" type="slidenum">
              <a:rPr lang="ru-RU" smtClean="0"/>
              <a:pPr/>
              <a:t>61</a:t>
            </a:fld>
            <a:endParaRPr lang="ru-RU"/>
          </a:p>
        </p:txBody>
      </p:sp>
    </p:spTree>
    <p:extLst>
      <p:ext uri="{BB962C8B-B14F-4D97-AF65-F5344CB8AC3E}">
        <p14:creationId xmlns:p14="http://schemas.microsoft.com/office/powerpoint/2010/main" val="78294735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pPr>
              <a:defRPr/>
            </a:pPr>
            <a:fld id="{92696D6E-358A-423C-BF22-72FDEB417798}" type="slidenum">
              <a:rPr lang="ru-RU" smtClean="0">
                <a:solidFill>
                  <a:prstClr val="black"/>
                </a:solidFill>
              </a:rPr>
              <a:pPr>
                <a:defRPr/>
              </a:pPr>
              <a:t>62</a:t>
            </a:fld>
            <a:endParaRPr lang="ru-RU">
              <a:solidFill>
                <a:prstClr val="black"/>
              </a:solidFill>
            </a:endParaRPr>
          </a:p>
        </p:txBody>
      </p:sp>
    </p:spTree>
    <p:extLst>
      <p:ext uri="{BB962C8B-B14F-4D97-AF65-F5344CB8AC3E}">
        <p14:creationId xmlns:p14="http://schemas.microsoft.com/office/powerpoint/2010/main" val="42417565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a:defRPr/>
            </a:pPr>
            <a:fld id="{6465034E-8202-4810-A52B-758A6B41BB39}" type="slidenum">
              <a:rPr lang="ru-RU" smtClean="0"/>
              <a:pPr>
                <a:defRPr/>
              </a:pPr>
              <a:t>7</a:t>
            </a:fld>
            <a:endParaRPr lang="ru-RU"/>
          </a:p>
        </p:txBody>
      </p:sp>
    </p:spTree>
    <p:extLst>
      <p:ext uri="{BB962C8B-B14F-4D97-AF65-F5344CB8AC3E}">
        <p14:creationId xmlns:p14="http://schemas.microsoft.com/office/powerpoint/2010/main" val="265707600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6DD38513-AA95-4903-820F-93001EA9BE0D}" type="slidenum">
              <a:rPr lang="ru-RU" smtClean="0">
                <a:solidFill>
                  <a:prstClr val="black"/>
                </a:solidFill>
              </a:rPr>
              <a:pPr/>
              <a:t>63</a:t>
            </a:fld>
            <a:endParaRPr lang="ru-RU">
              <a:solidFill>
                <a:prstClr val="black"/>
              </a:solidFill>
            </a:endParaRPr>
          </a:p>
        </p:txBody>
      </p:sp>
    </p:spTree>
    <p:extLst>
      <p:ext uri="{BB962C8B-B14F-4D97-AF65-F5344CB8AC3E}">
        <p14:creationId xmlns:p14="http://schemas.microsoft.com/office/powerpoint/2010/main" val="78294735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pPr>
              <a:defRPr/>
            </a:pPr>
            <a:fld id="{92696D6E-358A-423C-BF22-72FDEB417798}" type="slidenum">
              <a:rPr lang="ru-RU" smtClean="0">
                <a:solidFill>
                  <a:prstClr val="black"/>
                </a:solidFill>
              </a:rPr>
              <a:pPr>
                <a:defRPr/>
              </a:pPr>
              <a:t>64</a:t>
            </a:fld>
            <a:endParaRPr lang="ru-RU">
              <a:solidFill>
                <a:prstClr val="black"/>
              </a:solidFill>
            </a:endParaRPr>
          </a:p>
        </p:txBody>
      </p:sp>
    </p:spTree>
    <p:extLst>
      <p:ext uri="{BB962C8B-B14F-4D97-AF65-F5344CB8AC3E}">
        <p14:creationId xmlns:p14="http://schemas.microsoft.com/office/powerpoint/2010/main" val="424175654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6DD38513-AA95-4903-820F-93001EA9BE0D}" type="slidenum">
              <a:rPr lang="ru-RU" smtClean="0">
                <a:solidFill>
                  <a:prstClr val="black"/>
                </a:solidFill>
              </a:rPr>
              <a:pPr/>
              <a:t>65</a:t>
            </a:fld>
            <a:endParaRPr lang="ru-RU">
              <a:solidFill>
                <a:prstClr val="black"/>
              </a:solidFill>
            </a:endParaRPr>
          </a:p>
        </p:txBody>
      </p:sp>
    </p:spTree>
    <p:extLst>
      <p:ext uri="{BB962C8B-B14F-4D97-AF65-F5344CB8AC3E}">
        <p14:creationId xmlns:p14="http://schemas.microsoft.com/office/powerpoint/2010/main" val="78294735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pPr>
              <a:defRPr/>
            </a:pPr>
            <a:fld id="{92696D6E-358A-423C-BF22-72FDEB417798}" type="slidenum">
              <a:rPr lang="ru-RU" smtClean="0"/>
              <a:pPr>
                <a:defRPr/>
              </a:pPr>
              <a:t>66</a:t>
            </a:fld>
            <a:endParaRPr lang="ru-RU"/>
          </a:p>
        </p:txBody>
      </p:sp>
    </p:spTree>
    <p:extLst>
      <p:ext uri="{BB962C8B-B14F-4D97-AF65-F5344CB8AC3E}">
        <p14:creationId xmlns:p14="http://schemas.microsoft.com/office/powerpoint/2010/main" val="424175654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6DD38513-AA95-4903-820F-93001EA9BE0D}" type="slidenum">
              <a:rPr lang="ru-RU" smtClean="0">
                <a:solidFill>
                  <a:prstClr val="black"/>
                </a:solidFill>
              </a:rPr>
              <a:pPr/>
              <a:t>67</a:t>
            </a:fld>
            <a:endParaRPr lang="ru-RU">
              <a:solidFill>
                <a:prstClr val="black"/>
              </a:solidFill>
            </a:endParaRPr>
          </a:p>
        </p:txBody>
      </p:sp>
    </p:spTree>
    <p:extLst>
      <p:ext uri="{BB962C8B-B14F-4D97-AF65-F5344CB8AC3E}">
        <p14:creationId xmlns:p14="http://schemas.microsoft.com/office/powerpoint/2010/main" val="78294735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a:defRPr/>
            </a:pPr>
            <a:fld id="{92696D6E-358A-423C-BF22-72FDEB417798}" type="slidenum">
              <a:rPr lang="ru-RU" smtClean="0"/>
              <a:pPr>
                <a:defRPr/>
              </a:pPr>
              <a:t>68</a:t>
            </a:fld>
            <a:endParaRPr lang="ru-RU"/>
          </a:p>
        </p:txBody>
      </p:sp>
    </p:spTree>
    <p:extLst>
      <p:ext uri="{BB962C8B-B14F-4D97-AF65-F5344CB8AC3E}">
        <p14:creationId xmlns:p14="http://schemas.microsoft.com/office/powerpoint/2010/main" val="424175654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6DD38513-AA95-4903-820F-93001EA9BE0D}" type="slidenum">
              <a:rPr lang="ru-RU" smtClean="0">
                <a:solidFill>
                  <a:prstClr val="black"/>
                </a:solidFill>
              </a:rPr>
              <a:pPr/>
              <a:t>69</a:t>
            </a:fld>
            <a:endParaRPr lang="ru-RU">
              <a:solidFill>
                <a:prstClr val="black"/>
              </a:solidFill>
            </a:endParaRPr>
          </a:p>
        </p:txBody>
      </p:sp>
    </p:spTree>
    <p:extLst>
      <p:ext uri="{BB962C8B-B14F-4D97-AF65-F5344CB8AC3E}">
        <p14:creationId xmlns:p14="http://schemas.microsoft.com/office/powerpoint/2010/main" val="78294735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pPr>
              <a:defRPr/>
            </a:pPr>
            <a:fld id="{92696D6E-358A-423C-BF22-72FDEB417798}" type="slidenum">
              <a:rPr lang="ru-RU" smtClean="0">
                <a:solidFill>
                  <a:prstClr val="black"/>
                </a:solidFill>
              </a:rPr>
              <a:pPr>
                <a:defRPr/>
              </a:pPr>
              <a:t>70</a:t>
            </a:fld>
            <a:endParaRPr lang="ru-RU">
              <a:solidFill>
                <a:prstClr val="black"/>
              </a:solidFill>
            </a:endParaRPr>
          </a:p>
        </p:txBody>
      </p:sp>
    </p:spTree>
    <p:extLst>
      <p:ext uri="{BB962C8B-B14F-4D97-AF65-F5344CB8AC3E}">
        <p14:creationId xmlns:p14="http://schemas.microsoft.com/office/powerpoint/2010/main" val="344368649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6DD38513-AA95-4903-820F-93001EA9BE0D}" type="slidenum">
              <a:rPr lang="ru-RU" smtClean="0">
                <a:solidFill>
                  <a:prstClr val="black"/>
                </a:solidFill>
              </a:rPr>
              <a:pPr/>
              <a:t>71</a:t>
            </a:fld>
            <a:endParaRPr lang="ru-RU">
              <a:solidFill>
                <a:prstClr val="black"/>
              </a:solidFill>
            </a:endParaRPr>
          </a:p>
        </p:txBody>
      </p:sp>
    </p:spTree>
    <p:extLst>
      <p:ext uri="{BB962C8B-B14F-4D97-AF65-F5344CB8AC3E}">
        <p14:creationId xmlns:p14="http://schemas.microsoft.com/office/powerpoint/2010/main" val="78294735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6DD38513-AA95-4903-820F-93001EA9BE0D}" type="slidenum">
              <a:rPr lang="ru-RU" smtClean="0">
                <a:solidFill>
                  <a:prstClr val="black"/>
                </a:solidFill>
              </a:rPr>
              <a:pPr/>
              <a:t>73</a:t>
            </a:fld>
            <a:endParaRPr lang="ru-RU">
              <a:solidFill>
                <a:prstClr val="black"/>
              </a:solidFill>
            </a:endParaRPr>
          </a:p>
        </p:txBody>
      </p:sp>
    </p:spTree>
    <p:extLst>
      <p:ext uri="{BB962C8B-B14F-4D97-AF65-F5344CB8AC3E}">
        <p14:creationId xmlns:p14="http://schemas.microsoft.com/office/powerpoint/2010/main" val="7829473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a:defRPr/>
            </a:pPr>
            <a:fld id="{6465034E-8202-4810-A52B-758A6B41BB39}" type="slidenum">
              <a:rPr lang="ru-RU" smtClean="0"/>
              <a:pPr>
                <a:defRPr/>
              </a:pPr>
              <a:t>8</a:t>
            </a:fld>
            <a:endParaRPr lang="ru-RU"/>
          </a:p>
        </p:txBody>
      </p:sp>
    </p:spTree>
    <p:extLst>
      <p:ext uri="{BB962C8B-B14F-4D97-AF65-F5344CB8AC3E}">
        <p14:creationId xmlns:p14="http://schemas.microsoft.com/office/powerpoint/2010/main" val="265707600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6DD38513-AA95-4903-820F-93001EA9BE0D}" type="slidenum">
              <a:rPr lang="ru-RU" smtClean="0">
                <a:solidFill>
                  <a:prstClr val="black"/>
                </a:solidFill>
              </a:rPr>
              <a:pPr/>
              <a:t>75</a:t>
            </a:fld>
            <a:endParaRPr lang="ru-RU">
              <a:solidFill>
                <a:prstClr val="black"/>
              </a:solidFill>
            </a:endParaRPr>
          </a:p>
        </p:txBody>
      </p:sp>
    </p:spTree>
    <p:extLst>
      <p:ext uri="{BB962C8B-B14F-4D97-AF65-F5344CB8AC3E}">
        <p14:creationId xmlns:p14="http://schemas.microsoft.com/office/powerpoint/2010/main" val="78294735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6DD38513-AA95-4903-820F-93001EA9BE0D}" type="slidenum">
              <a:rPr lang="ru-RU" smtClean="0"/>
              <a:pPr/>
              <a:t>77</a:t>
            </a:fld>
            <a:endParaRPr lang="ru-RU"/>
          </a:p>
        </p:txBody>
      </p:sp>
    </p:spTree>
    <p:extLst>
      <p:ext uri="{BB962C8B-B14F-4D97-AF65-F5344CB8AC3E}">
        <p14:creationId xmlns:p14="http://schemas.microsoft.com/office/powerpoint/2010/main" val="78294735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pPr>
              <a:defRPr/>
            </a:pPr>
            <a:fld id="{92696D6E-358A-423C-BF22-72FDEB417798}" type="slidenum">
              <a:rPr lang="ru-RU" smtClean="0"/>
              <a:pPr>
                <a:defRPr/>
              </a:pPr>
              <a:t>78</a:t>
            </a:fld>
            <a:endParaRPr lang="ru-RU"/>
          </a:p>
        </p:txBody>
      </p:sp>
    </p:spTree>
    <p:extLst>
      <p:ext uri="{BB962C8B-B14F-4D97-AF65-F5344CB8AC3E}">
        <p14:creationId xmlns:p14="http://schemas.microsoft.com/office/powerpoint/2010/main" val="424175654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6DD38513-AA95-4903-820F-93001EA9BE0D}" type="slidenum">
              <a:rPr lang="ru-RU" smtClean="0"/>
              <a:pPr/>
              <a:t>79</a:t>
            </a:fld>
            <a:endParaRPr lang="ru-RU"/>
          </a:p>
        </p:txBody>
      </p:sp>
    </p:spTree>
    <p:extLst>
      <p:ext uri="{BB962C8B-B14F-4D97-AF65-F5344CB8AC3E}">
        <p14:creationId xmlns:p14="http://schemas.microsoft.com/office/powerpoint/2010/main" val="78294735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pPr>
              <a:defRPr/>
            </a:pPr>
            <a:fld id="{92696D6E-358A-423C-BF22-72FDEB417798}" type="slidenum">
              <a:rPr lang="ru-RU" smtClean="0"/>
              <a:pPr>
                <a:defRPr/>
              </a:pPr>
              <a:t>80</a:t>
            </a:fld>
            <a:endParaRPr lang="ru-RU"/>
          </a:p>
        </p:txBody>
      </p:sp>
    </p:spTree>
    <p:extLst>
      <p:ext uri="{BB962C8B-B14F-4D97-AF65-F5344CB8AC3E}">
        <p14:creationId xmlns:p14="http://schemas.microsoft.com/office/powerpoint/2010/main" val="424175654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6DD38513-AA95-4903-820F-93001EA9BE0D}" type="slidenum">
              <a:rPr lang="ru-RU" smtClean="0"/>
              <a:pPr/>
              <a:t>81</a:t>
            </a:fld>
            <a:endParaRPr lang="ru-RU"/>
          </a:p>
        </p:txBody>
      </p:sp>
    </p:spTree>
    <p:extLst>
      <p:ext uri="{BB962C8B-B14F-4D97-AF65-F5344CB8AC3E}">
        <p14:creationId xmlns:p14="http://schemas.microsoft.com/office/powerpoint/2010/main" val="78294735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pPr>
              <a:defRPr/>
            </a:pPr>
            <a:fld id="{92696D6E-358A-423C-BF22-72FDEB417798}" type="slidenum">
              <a:rPr lang="ru-RU" smtClean="0"/>
              <a:pPr>
                <a:defRPr/>
              </a:pPr>
              <a:t>82</a:t>
            </a:fld>
            <a:endParaRPr lang="ru-RU"/>
          </a:p>
        </p:txBody>
      </p:sp>
    </p:spTree>
    <p:extLst>
      <p:ext uri="{BB962C8B-B14F-4D97-AF65-F5344CB8AC3E}">
        <p14:creationId xmlns:p14="http://schemas.microsoft.com/office/powerpoint/2010/main" val="424175654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6DD38513-AA95-4903-820F-93001EA9BE0D}" type="slidenum">
              <a:rPr lang="ru-RU" smtClean="0"/>
              <a:pPr/>
              <a:t>83</a:t>
            </a:fld>
            <a:endParaRPr lang="ru-RU"/>
          </a:p>
        </p:txBody>
      </p:sp>
    </p:spTree>
    <p:extLst>
      <p:ext uri="{BB962C8B-B14F-4D97-AF65-F5344CB8AC3E}">
        <p14:creationId xmlns:p14="http://schemas.microsoft.com/office/powerpoint/2010/main" val="78294735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pPr>
              <a:defRPr/>
            </a:pPr>
            <a:fld id="{92696D6E-358A-423C-BF22-72FDEB417798}" type="slidenum">
              <a:rPr lang="ru-RU" smtClean="0">
                <a:solidFill>
                  <a:prstClr val="black"/>
                </a:solidFill>
              </a:rPr>
              <a:pPr>
                <a:defRPr/>
              </a:pPr>
              <a:t>84</a:t>
            </a:fld>
            <a:endParaRPr lang="ru-RU">
              <a:solidFill>
                <a:prstClr val="black"/>
              </a:solidFill>
            </a:endParaRPr>
          </a:p>
        </p:txBody>
      </p:sp>
    </p:spTree>
    <p:extLst>
      <p:ext uri="{BB962C8B-B14F-4D97-AF65-F5344CB8AC3E}">
        <p14:creationId xmlns:p14="http://schemas.microsoft.com/office/powerpoint/2010/main" val="424175654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6DD38513-AA95-4903-820F-93001EA9BE0D}" type="slidenum">
              <a:rPr lang="ru-RU" smtClean="0">
                <a:solidFill>
                  <a:prstClr val="black"/>
                </a:solidFill>
              </a:rPr>
              <a:pPr/>
              <a:t>85</a:t>
            </a:fld>
            <a:endParaRPr lang="ru-RU">
              <a:solidFill>
                <a:prstClr val="black"/>
              </a:solidFill>
            </a:endParaRPr>
          </a:p>
        </p:txBody>
      </p:sp>
    </p:spTree>
    <p:extLst>
      <p:ext uri="{BB962C8B-B14F-4D97-AF65-F5344CB8AC3E}">
        <p14:creationId xmlns:p14="http://schemas.microsoft.com/office/powerpoint/2010/main" val="7829473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1"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altLang="ru-RU" smtClean="0"/>
          </a:p>
        </p:txBody>
      </p:sp>
      <p:sp>
        <p:nvSpPr>
          <p:cNvPr id="83972"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734" indent="-285667">
              <a:spcBef>
                <a:spcPct val="30000"/>
              </a:spcBef>
              <a:defRPr sz="1200">
                <a:solidFill>
                  <a:schemeClr val="tx1"/>
                </a:solidFill>
                <a:latin typeface="Calibri" pitchFamily="34" charset="0"/>
              </a:defRPr>
            </a:lvl2pPr>
            <a:lvl3pPr marL="1142668" indent="-228534">
              <a:spcBef>
                <a:spcPct val="30000"/>
              </a:spcBef>
              <a:defRPr sz="1200">
                <a:solidFill>
                  <a:schemeClr val="tx1"/>
                </a:solidFill>
                <a:latin typeface="Calibri" pitchFamily="34" charset="0"/>
              </a:defRPr>
            </a:lvl3pPr>
            <a:lvl4pPr marL="1599734" indent="-228534">
              <a:spcBef>
                <a:spcPct val="30000"/>
              </a:spcBef>
              <a:defRPr sz="1200">
                <a:solidFill>
                  <a:schemeClr val="tx1"/>
                </a:solidFill>
                <a:latin typeface="Calibri" pitchFamily="34" charset="0"/>
              </a:defRPr>
            </a:lvl4pPr>
            <a:lvl5pPr marL="2056802" indent="-228534">
              <a:spcBef>
                <a:spcPct val="30000"/>
              </a:spcBef>
              <a:defRPr sz="1200">
                <a:solidFill>
                  <a:schemeClr val="tx1"/>
                </a:solidFill>
                <a:latin typeface="Calibri" pitchFamily="34" charset="0"/>
              </a:defRPr>
            </a:lvl5pPr>
            <a:lvl6pPr marL="2513868" indent="-228534" eaLnBrk="0" fontAlgn="base" hangingPunct="0">
              <a:spcBef>
                <a:spcPct val="30000"/>
              </a:spcBef>
              <a:spcAft>
                <a:spcPct val="0"/>
              </a:spcAft>
              <a:defRPr sz="1200">
                <a:solidFill>
                  <a:schemeClr val="tx1"/>
                </a:solidFill>
                <a:latin typeface="Calibri" pitchFamily="34" charset="0"/>
              </a:defRPr>
            </a:lvl6pPr>
            <a:lvl7pPr marL="2970936" indent="-228534" eaLnBrk="0" fontAlgn="base" hangingPunct="0">
              <a:spcBef>
                <a:spcPct val="30000"/>
              </a:spcBef>
              <a:spcAft>
                <a:spcPct val="0"/>
              </a:spcAft>
              <a:defRPr sz="1200">
                <a:solidFill>
                  <a:schemeClr val="tx1"/>
                </a:solidFill>
                <a:latin typeface="Calibri" pitchFamily="34" charset="0"/>
              </a:defRPr>
            </a:lvl7pPr>
            <a:lvl8pPr marL="3428002" indent="-228534" eaLnBrk="0" fontAlgn="base" hangingPunct="0">
              <a:spcBef>
                <a:spcPct val="30000"/>
              </a:spcBef>
              <a:spcAft>
                <a:spcPct val="0"/>
              </a:spcAft>
              <a:defRPr sz="1200">
                <a:solidFill>
                  <a:schemeClr val="tx1"/>
                </a:solidFill>
                <a:latin typeface="Calibri" pitchFamily="34" charset="0"/>
              </a:defRPr>
            </a:lvl8pPr>
            <a:lvl9pPr marL="3885069" indent="-228534" eaLnBrk="0" fontAlgn="base" hangingPunct="0">
              <a:spcBef>
                <a:spcPct val="30000"/>
              </a:spcBef>
              <a:spcAft>
                <a:spcPct val="0"/>
              </a:spcAft>
              <a:defRPr sz="1200">
                <a:solidFill>
                  <a:schemeClr val="tx1"/>
                </a:solidFill>
                <a:latin typeface="Calibri" pitchFamily="34" charset="0"/>
              </a:defRPr>
            </a:lvl9pPr>
          </a:lstStyle>
          <a:p>
            <a:pPr>
              <a:spcBef>
                <a:spcPct val="0"/>
              </a:spcBef>
            </a:pPr>
            <a:fld id="{66D08C80-00A6-4C6F-BC79-E3C8547CAC32}" type="slidenum">
              <a:rPr lang="ru-RU" altLang="ru-RU">
                <a:solidFill>
                  <a:srgbClr val="000000"/>
                </a:solidFill>
              </a:rPr>
              <a:pPr>
                <a:spcBef>
                  <a:spcPct val="0"/>
                </a:spcBef>
              </a:pPr>
              <a:t>12</a:t>
            </a:fld>
            <a:endParaRPr lang="ru-RU" altLang="ru-RU">
              <a:solidFill>
                <a:srgbClr val="000000"/>
              </a:solidFill>
            </a:endParaRPr>
          </a:p>
        </p:txBody>
      </p:sp>
    </p:spTree>
    <p:extLst>
      <p:ext uri="{BB962C8B-B14F-4D97-AF65-F5344CB8AC3E}">
        <p14:creationId xmlns:p14="http://schemas.microsoft.com/office/powerpoint/2010/main" val="394423097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pPr>
              <a:defRPr/>
            </a:pPr>
            <a:fld id="{6465034E-8202-4810-A52B-758A6B41BB39}" type="slidenum">
              <a:rPr lang="ru-RU" smtClean="0"/>
              <a:pPr>
                <a:defRPr/>
              </a:pPr>
              <a:t>89</a:t>
            </a:fld>
            <a:endParaRPr lang="ru-RU"/>
          </a:p>
        </p:txBody>
      </p:sp>
    </p:spTree>
    <p:extLst>
      <p:ext uri="{BB962C8B-B14F-4D97-AF65-F5344CB8AC3E}">
        <p14:creationId xmlns:p14="http://schemas.microsoft.com/office/powerpoint/2010/main" val="2012317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altLang="ru-RU" dirty="0" smtClean="0"/>
          </a:p>
        </p:txBody>
      </p:sp>
      <p:sp>
        <p:nvSpPr>
          <p:cNvPr id="4" name="Номер слайда 3"/>
          <p:cNvSpPr>
            <a:spLocks noGrp="1"/>
          </p:cNvSpPr>
          <p:nvPr>
            <p:ph type="sldNum" sz="quarter" idx="5"/>
          </p:nvPr>
        </p:nvSpPr>
        <p:spPr/>
        <p:txBody>
          <a:bodyPr/>
          <a:lstStyle/>
          <a:p>
            <a:pPr>
              <a:defRPr/>
            </a:pPr>
            <a:fld id="{841B3155-735C-490E-B44F-4F351DBDB67D}" type="slidenum">
              <a:rPr lang="ru-RU" smtClean="0">
                <a:solidFill>
                  <a:prstClr val="black"/>
                </a:solidFill>
              </a:rPr>
              <a:pPr>
                <a:defRPr/>
              </a:pPr>
              <a:t>13</a:t>
            </a:fld>
            <a:endParaRPr lang="ru-RU">
              <a:solidFill>
                <a:prstClr val="black"/>
              </a:solidFill>
            </a:endParaRPr>
          </a:p>
        </p:txBody>
      </p:sp>
    </p:spTree>
    <p:extLst>
      <p:ext uri="{BB962C8B-B14F-4D97-AF65-F5344CB8AC3E}">
        <p14:creationId xmlns:p14="http://schemas.microsoft.com/office/powerpoint/2010/main" val="39995932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altLang="ru-RU" smtClean="0"/>
          </a:p>
        </p:txBody>
      </p:sp>
      <p:sp>
        <p:nvSpPr>
          <p:cNvPr id="4" name="Номер слайда 3"/>
          <p:cNvSpPr>
            <a:spLocks noGrp="1"/>
          </p:cNvSpPr>
          <p:nvPr>
            <p:ph type="sldNum" sz="quarter" idx="5"/>
          </p:nvPr>
        </p:nvSpPr>
        <p:spPr/>
        <p:txBody>
          <a:bodyPr/>
          <a:lstStyle/>
          <a:p>
            <a:pPr>
              <a:defRPr/>
            </a:pPr>
            <a:fld id="{841B3155-735C-490E-B44F-4F351DBDB67D}" type="slidenum">
              <a:rPr lang="ru-RU" smtClean="0">
                <a:solidFill>
                  <a:prstClr val="black"/>
                </a:solidFill>
              </a:rPr>
              <a:pPr>
                <a:defRPr/>
              </a:pPr>
              <a:t>14</a:t>
            </a:fld>
            <a:endParaRPr lang="ru-RU">
              <a:solidFill>
                <a:prstClr val="black"/>
              </a:solidFill>
            </a:endParaRPr>
          </a:p>
        </p:txBody>
      </p:sp>
    </p:spTree>
    <p:extLst>
      <p:ext uri="{BB962C8B-B14F-4D97-AF65-F5344CB8AC3E}">
        <p14:creationId xmlns:p14="http://schemas.microsoft.com/office/powerpoint/2010/main" val="39995932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263900" y="509588"/>
            <a:ext cx="3398838" cy="2549525"/>
          </a:xfrm>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pPr>
              <a:defRPr/>
            </a:pPr>
            <a:fld id="{2138C490-AD91-4882-AF58-6191D0A1659E}" type="slidenum">
              <a:rPr lang="ru-RU" smtClean="0">
                <a:solidFill>
                  <a:prstClr val="black"/>
                </a:solidFill>
              </a:rPr>
              <a:pPr>
                <a:defRPr/>
              </a:pPr>
              <a:t>15</a:t>
            </a:fld>
            <a:endParaRPr lang="ru-RU">
              <a:solidFill>
                <a:prstClr val="black"/>
              </a:solidFill>
            </a:endParaRPr>
          </a:p>
        </p:txBody>
      </p:sp>
    </p:spTree>
    <p:extLst>
      <p:ext uri="{BB962C8B-B14F-4D97-AF65-F5344CB8AC3E}">
        <p14:creationId xmlns:p14="http://schemas.microsoft.com/office/powerpoint/2010/main" val="10117600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11" name="Rectangle 10"/>
          <p:cNvSpPr/>
          <p:nvPr/>
        </p:nvSpPr>
        <p:spPr>
          <a:xfrm>
            <a:off x="0" y="3866920"/>
            <a:ext cx="9144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0" y="0"/>
            <a:ext cx="9144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1473795" y="5052545"/>
            <a:ext cx="5637010"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pPr>
              <a:defRPr/>
            </a:pPr>
            <a:endParaRPr lang="ru-RU" dirty="0"/>
          </a:p>
        </p:txBody>
      </p:sp>
      <p:sp>
        <p:nvSpPr>
          <p:cNvPr id="5" name="Footer Placeholder 4"/>
          <p:cNvSpPr>
            <a:spLocks noGrp="1"/>
          </p:cNvSpPr>
          <p:nvPr>
            <p:ph type="ftr" sz="quarter" idx="11"/>
          </p:nvPr>
        </p:nvSpPr>
        <p:spPr/>
        <p:txBody>
          <a:bodyPr/>
          <a:lstStyle/>
          <a:p>
            <a:pPr>
              <a:defRPr/>
            </a:pPr>
            <a:endParaRPr lang="ru-RU"/>
          </a:p>
        </p:txBody>
      </p:sp>
      <p:sp>
        <p:nvSpPr>
          <p:cNvPr id="6" name="Slide Number Placeholder 5"/>
          <p:cNvSpPr>
            <a:spLocks noGrp="1"/>
          </p:cNvSpPr>
          <p:nvPr>
            <p:ph type="sldNum" sz="quarter" idx="12"/>
          </p:nvPr>
        </p:nvSpPr>
        <p:spPr/>
        <p:txBody>
          <a:bodyPr/>
          <a:lstStyle/>
          <a:p>
            <a:pPr>
              <a:defRPr/>
            </a:pPr>
            <a:fld id="{01837AA2-A108-48EB-B8E3-425899046359}" type="slidenum">
              <a:rPr lang="ru-RU" smtClean="0"/>
              <a:pPr>
                <a:defRPr/>
              </a:pPr>
              <a:t>‹#›</a:t>
            </a:fld>
            <a:endParaRPr lang="ru-RU" dirty="0"/>
          </a:p>
        </p:txBody>
      </p:sp>
      <p:sp>
        <p:nvSpPr>
          <p:cNvPr id="2" name="Title 1"/>
          <p:cNvSpPr>
            <a:spLocks noGrp="1"/>
          </p:cNvSpPr>
          <p:nvPr>
            <p:ph type="ctrTitle"/>
          </p:nvPr>
        </p:nvSpPr>
        <p:spPr>
          <a:xfrm>
            <a:off x="817581" y="3132290"/>
            <a:ext cx="7175351" cy="1793167"/>
          </a:xfrm>
          <a:effectLst/>
        </p:spPr>
        <p:txBody>
          <a:bodyPr>
            <a:noAutofit/>
          </a:bodyPr>
          <a:lstStyle>
            <a:lvl1pPr marL="640080" indent="-457200" algn="l">
              <a:defRPr sz="5400"/>
            </a:lvl1pPr>
          </a:lstStyle>
          <a:p>
            <a:r>
              <a:rPr lang="ru-RU" smtClean="0"/>
              <a:t>Образец заголовка</a:t>
            </a:r>
            <a:endParaRPr lang="en-US" dirty="0"/>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8" name="Rectangle 7"/>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4475175" y="1143000"/>
            <a:ext cx="41148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877887" y="1010486"/>
            <a:ext cx="3694114"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pPr>
              <a:defRPr/>
            </a:pPr>
            <a:endParaRPr lang="ru-RU" dirty="0"/>
          </a:p>
        </p:txBody>
      </p:sp>
      <p:sp>
        <p:nvSpPr>
          <p:cNvPr id="6" name="Footer Placeholder 5"/>
          <p:cNvSpPr>
            <a:spLocks noGrp="1"/>
          </p:cNvSpPr>
          <p:nvPr>
            <p:ph type="ftr" sz="quarter" idx="11"/>
          </p:nvPr>
        </p:nvSpPr>
        <p:spPr/>
        <p:txBody>
          <a:bodyPr/>
          <a:lstStyle/>
          <a:p>
            <a:pPr>
              <a:defRPr/>
            </a:pPr>
            <a:endParaRPr lang="ru-RU"/>
          </a:p>
        </p:txBody>
      </p:sp>
      <p:sp>
        <p:nvSpPr>
          <p:cNvPr id="7" name="Slide Number Placeholder 6"/>
          <p:cNvSpPr>
            <a:spLocks noGrp="1"/>
          </p:cNvSpPr>
          <p:nvPr>
            <p:ph type="sldNum" sz="quarter" idx="12"/>
          </p:nvPr>
        </p:nvSpPr>
        <p:spPr/>
        <p:txBody>
          <a:bodyPr/>
          <a:lstStyle/>
          <a:p>
            <a:pPr>
              <a:defRPr/>
            </a:pPr>
            <a:fld id="{7BE15313-B841-44C1-BD37-82F30A73F5C5}" type="slidenum">
              <a:rPr lang="ru-RU" smtClean="0"/>
              <a:pPr>
                <a:defRPr/>
              </a:pPr>
              <a:t>‹#›</a:t>
            </a:fld>
            <a:endParaRPr lang="ru-RU" dirty="0"/>
          </a:p>
        </p:txBody>
      </p:sp>
      <p:sp>
        <p:nvSpPr>
          <p:cNvPr id="2" name="Title 1"/>
          <p:cNvSpPr>
            <a:spLocks noGrp="1"/>
          </p:cNvSpPr>
          <p:nvPr>
            <p:ph type="title"/>
          </p:nvPr>
        </p:nvSpPr>
        <p:spPr>
          <a:xfrm>
            <a:off x="727268" y="4464421"/>
            <a:ext cx="6383538" cy="1143000"/>
          </a:xfrm>
        </p:spPr>
        <p:txBody>
          <a:bodyPr anchor="b">
            <a:noAutofit/>
          </a:bodyPr>
          <a:lstStyle>
            <a:lvl1pPr algn="l">
              <a:defRPr sz="4600" b="1"/>
            </a:lvl1pPr>
          </a:lstStyle>
          <a:p>
            <a:r>
              <a:rPr lang="ru-RU" smtClean="0"/>
              <a:t>Образец заголовка</a:t>
            </a:r>
            <a:endParaRPr lang="en-US" dirty="0"/>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Vertical Text Placeholder 2"/>
          <p:cNvSpPr>
            <a:spLocks noGrp="1"/>
          </p:cNvSpPr>
          <p:nvPr>
            <p:ph type="body" orient="vert" idx="1"/>
          </p:nvPr>
        </p:nvSpPr>
        <p:spPr>
          <a:xfrm>
            <a:off x="1905000" y="731519"/>
            <a:ext cx="6400800" cy="347472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pPr>
              <a:defRPr/>
            </a:pPr>
            <a:endParaRPr lang="ru-RU" dirty="0"/>
          </a:p>
        </p:txBody>
      </p:sp>
      <p:sp>
        <p:nvSpPr>
          <p:cNvPr id="5" name="Footer Placeholder 4"/>
          <p:cNvSpPr>
            <a:spLocks noGrp="1"/>
          </p:cNvSpPr>
          <p:nvPr>
            <p:ph type="ftr" sz="quarter" idx="11"/>
          </p:nvPr>
        </p:nvSpPr>
        <p:spPr/>
        <p:txBody>
          <a:bodyPr/>
          <a:lstStyle/>
          <a:p>
            <a:pPr>
              <a:defRPr/>
            </a:pPr>
            <a:endParaRPr lang="ru-RU"/>
          </a:p>
        </p:txBody>
      </p:sp>
      <p:sp>
        <p:nvSpPr>
          <p:cNvPr id="6" name="Slide Number Placeholder 5"/>
          <p:cNvSpPr>
            <a:spLocks noGrp="1"/>
          </p:cNvSpPr>
          <p:nvPr>
            <p:ph type="sldNum" sz="quarter" idx="12"/>
          </p:nvPr>
        </p:nvSpPr>
        <p:spPr/>
        <p:txBody>
          <a:bodyPr/>
          <a:lstStyle/>
          <a:p>
            <a:pPr>
              <a:defRPr/>
            </a:pPr>
            <a:fld id="{BE5FEC12-1721-449A-A00F-DC8290049858}" type="slidenum">
              <a:rPr lang="ru-RU" smtClean="0"/>
              <a:pPr>
                <a:defRPr/>
              </a:pPr>
              <a:t>‹#›</a:t>
            </a:fld>
            <a:endParaRPr lang="ru-RU" dirty="0"/>
          </a:p>
        </p:txBody>
      </p:sp>
    </p:spTree>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58" y="376517"/>
            <a:ext cx="2057400" cy="5238339"/>
          </a:xfrm>
          <a:effectLst/>
        </p:spPr>
        <p:txBody>
          <a:bodyPr vert="eaVert"/>
          <a:lstStyle>
            <a:lvl1pPr algn="l">
              <a:defRPr/>
            </a:lvl1pPr>
          </a:lstStyle>
          <a:p>
            <a:r>
              <a:rPr lang="ru-RU" smtClean="0"/>
              <a:t>Образец заголовка</a:t>
            </a:r>
            <a:endParaRPr lang="en-US"/>
          </a:p>
        </p:txBody>
      </p:sp>
      <p:sp>
        <p:nvSpPr>
          <p:cNvPr id="3" name="Vertical Text Placeholder 2"/>
          <p:cNvSpPr>
            <a:spLocks noGrp="1"/>
          </p:cNvSpPr>
          <p:nvPr>
            <p:ph type="body" orient="vert" idx="1"/>
          </p:nvPr>
        </p:nvSpPr>
        <p:spPr>
          <a:xfrm>
            <a:off x="3324113" y="731519"/>
            <a:ext cx="4829287" cy="4894729"/>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pPr>
              <a:defRPr/>
            </a:pPr>
            <a:endParaRPr lang="ru-RU" dirty="0"/>
          </a:p>
        </p:txBody>
      </p:sp>
      <p:sp>
        <p:nvSpPr>
          <p:cNvPr id="5" name="Footer Placeholder 4"/>
          <p:cNvSpPr>
            <a:spLocks noGrp="1"/>
          </p:cNvSpPr>
          <p:nvPr>
            <p:ph type="ftr" sz="quarter" idx="11"/>
          </p:nvPr>
        </p:nvSpPr>
        <p:spPr/>
        <p:txBody>
          <a:bodyPr/>
          <a:lstStyle/>
          <a:p>
            <a:pPr>
              <a:defRPr/>
            </a:pPr>
            <a:endParaRPr lang="ru-RU"/>
          </a:p>
        </p:txBody>
      </p:sp>
      <p:sp>
        <p:nvSpPr>
          <p:cNvPr id="6" name="Slide Number Placeholder 5"/>
          <p:cNvSpPr>
            <a:spLocks noGrp="1"/>
          </p:cNvSpPr>
          <p:nvPr>
            <p:ph type="sldNum" sz="quarter" idx="12"/>
          </p:nvPr>
        </p:nvSpPr>
        <p:spPr/>
        <p:txBody>
          <a:bodyPr/>
          <a:lstStyle/>
          <a:p>
            <a:pPr>
              <a:defRPr/>
            </a:pPr>
            <a:fld id="{1FA0563B-07DB-43B2-82BB-1D3AD496FF06}" type="slidenum">
              <a:rPr lang="ru-RU" smtClean="0"/>
              <a:pPr>
                <a:defRPr/>
              </a:pPr>
              <a:t>‹#›</a:t>
            </a:fld>
            <a:endParaRPr lang="ru-RU" dirty="0"/>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endParaRPr lang="ru-RU" dirty="0"/>
          </a:p>
        </p:txBody>
      </p:sp>
      <p:sp>
        <p:nvSpPr>
          <p:cNvPr id="5" name="Footer Placeholder 4"/>
          <p:cNvSpPr>
            <a:spLocks noGrp="1"/>
          </p:cNvSpPr>
          <p:nvPr>
            <p:ph type="ftr" sz="quarter" idx="11"/>
          </p:nvPr>
        </p:nvSpPr>
        <p:spPr/>
        <p:txBody>
          <a:bodyPr/>
          <a:lstStyle/>
          <a:p>
            <a:pPr>
              <a:defRPr/>
            </a:pPr>
            <a:endParaRPr lang="ru-RU"/>
          </a:p>
        </p:txBody>
      </p:sp>
      <p:sp>
        <p:nvSpPr>
          <p:cNvPr id="6" name="Slide Number Placeholder 5"/>
          <p:cNvSpPr>
            <a:spLocks noGrp="1"/>
          </p:cNvSpPr>
          <p:nvPr>
            <p:ph type="sldNum" sz="quarter" idx="12"/>
          </p:nvPr>
        </p:nvSpPr>
        <p:spPr/>
        <p:txBody>
          <a:bodyPr/>
          <a:lstStyle/>
          <a:p>
            <a:pPr>
              <a:defRPr/>
            </a:pPr>
            <a:fld id="{58E89BCA-3487-4876-9604-97265625C44C}" type="slidenum">
              <a:rPr lang="ru-RU" smtClean="0"/>
              <a:pPr>
                <a:defRPr/>
              </a:pPr>
              <a:t>‹#›</a:t>
            </a:fld>
            <a:endParaRPr lang="ru-RU" dirty="0"/>
          </a:p>
        </p:txBody>
      </p:sp>
      <p:sp>
        <p:nvSpPr>
          <p:cNvPr id="8" name="Title 7"/>
          <p:cNvSpPr>
            <a:spLocks noGrp="1"/>
          </p:cNvSpPr>
          <p:nvPr>
            <p:ph type="title"/>
          </p:nvPr>
        </p:nvSpPr>
        <p:spPr/>
        <p:txBody>
          <a:bodyPr/>
          <a:lstStyle/>
          <a:p>
            <a:r>
              <a:rPr lang="ru-RU" smtClean="0"/>
              <a:t>Образец заголовка</a:t>
            </a:r>
            <a:endParaRPr lang="en-US"/>
          </a:p>
        </p:txBody>
      </p:sp>
      <p:sp>
        <p:nvSpPr>
          <p:cNvPr id="10" name="Content Placeholder 9"/>
          <p:cNvSpPr>
            <a:spLocks noGrp="1"/>
          </p:cNvSpPr>
          <p:nvPr>
            <p:ph sz="quarter" idx="13"/>
          </p:nvPr>
        </p:nvSpPr>
        <p:spPr>
          <a:xfrm>
            <a:off x="1143000" y="731520"/>
            <a:ext cx="6400800" cy="347472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7" name="Rectangle 6"/>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033195" y="2172648"/>
            <a:ext cx="5966666" cy="2423346"/>
          </a:xfrm>
          <a:effectLst/>
        </p:spPr>
        <p:txBody>
          <a:bodyPr anchor="b"/>
          <a:lstStyle>
            <a:lvl1pPr algn="r">
              <a:defRPr sz="4600" b="1" cap="none" baseline="0"/>
            </a:lvl1pPr>
          </a:lstStyle>
          <a:p>
            <a:r>
              <a:rPr lang="ru-RU" smtClean="0"/>
              <a:t>Образец заголовка</a:t>
            </a:r>
            <a:endParaRPr lang="en-US" dirty="0"/>
          </a:p>
        </p:txBody>
      </p:sp>
      <p:sp>
        <p:nvSpPr>
          <p:cNvPr id="3" name="Text Placeholder 2"/>
          <p:cNvSpPr>
            <a:spLocks noGrp="1"/>
          </p:cNvSpPr>
          <p:nvPr>
            <p:ph type="body" idx="1"/>
          </p:nvPr>
        </p:nvSpPr>
        <p:spPr>
          <a:xfrm>
            <a:off x="2022438" y="4607511"/>
            <a:ext cx="5970494" cy="835460"/>
          </a:xfrm>
        </p:spPr>
        <p:txBody>
          <a:bodyPr anchor="t"/>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pPr>
              <a:defRPr/>
            </a:pPr>
            <a:endParaRPr lang="ru-RU" dirty="0"/>
          </a:p>
        </p:txBody>
      </p:sp>
      <p:sp>
        <p:nvSpPr>
          <p:cNvPr id="5" name="Footer Placeholder 4"/>
          <p:cNvSpPr>
            <a:spLocks noGrp="1"/>
          </p:cNvSpPr>
          <p:nvPr>
            <p:ph type="ftr" sz="quarter" idx="11"/>
          </p:nvPr>
        </p:nvSpPr>
        <p:spPr/>
        <p:txBody>
          <a:bodyPr/>
          <a:lstStyle/>
          <a:p>
            <a:pPr>
              <a:defRPr/>
            </a:pPr>
            <a:endParaRPr lang="ru-RU"/>
          </a:p>
        </p:txBody>
      </p:sp>
      <p:sp>
        <p:nvSpPr>
          <p:cNvPr id="6" name="Slide Number Placeholder 5"/>
          <p:cNvSpPr>
            <a:spLocks noGrp="1"/>
          </p:cNvSpPr>
          <p:nvPr>
            <p:ph type="sldNum" sz="quarter" idx="12"/>
          </p:nvPr>
        </p:nvSpPr>
        <p:spPr/>
        <p:txBody>
          <a:bodyPr/>
          <a:lstStyle/>
          <a:p>
            <a:pPr>
              <a:defRPr/>
            </a:pPr>
            <a:fld id="{ACE44C10-DD94-4496-87DE-9DB4F8474144}" type="slidenum">
              <a:rPr lang="ru-RU" smtClean="0"/>
              <a:pPr>
                <a:defRPr/>
              </a:pPr>
              <a:t>‹#›</a:t>
            </a:fld>
            <a:endParaRPr lang="ru-RU" dirty="0"/>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pPr>
              <a:defRPr/>
            </a:pPr>
            <a:endParaRPr lang="ru-RU" dirty="0"/>
          </a:p>
        </p:txBody>
      </p:sp>
      <p:sp>
        <p:nvSpPr>
          <p:cNvPr id="6" name="Footer Placeholder 5"/>
          <p:cNvSpPr>
            <a:spLocks noGrp="1"/>
          </p:cNvSpPr>
          <p:nvPr>
            <p:ph type="ftr" sz="quarter" idx="11"/>
          </p:nvPr>
        </p:nvSpPr>
        <p:spPr/>
        <p:txBody>
          <a:bodyPr/>
          <a:lstStyle/>
          <a:p>
            <a:pPr>
              <a:defRPr/>
            </a:pPr>
            <a:endParaRPr lang="ru-RU"/>
          </a:p>
        </p:txBody>
      </p:sp>
      <p:sp>
        <p:nvSpPr>
          <p:cNvPr id="7" name="Slide Number Placeholder 6"/>
          <p:cNvSpPr>
            <a:spLocks noGrp="1"/>
          </p:cNvSpPr>
          <p:nvPr>
            <p:ph type="sldNum" sz="quarter" idx="12"/>
          </p:nvPr>
        </p:nvSpPr>
        <p:spPr/>
        <p:txBody>
          <a:bodyPr/>
          <a:lstStyle/>
          <a:p>
            <a:pPr>
              <a:defRPr/>
            </a:pPr>
            <a:fld id="{3327E1B2-443C-4541-BF62-2FCEECF355A2}" type="slidenum">
              <a:rPr lang="ru-RU" smtClean="0"/>
              <a:pPr>
                <a:defRPr/>
              </a:pPr>
              <a:t>‹#›</a:t>
            </a:fld>
            <a:endParaRPr lang="ru-RU" dirty="0"/>
          </a:p>
        </p:txBody>
      </p:sp>
      <p:sp>
        <p:nvSpPr>
          <p:cNvPr id="8" name="Title 7"/>
          <p:cNvSpPr>
            <a:spLocks noGrp="1"/>
          </p:cNvSpPr>
          <p:nvPr>
            <p:ph type="title"/>
          </p:nvPr>
        </p:nvSpPr>
        <p:spPr/>
        <p:txBody>
          <a:bodyPr/>
          <a:lstStyle/>
          <a:p>
            <a:r>
              <a:rPr lang="ru-RU" smtClean="0"/>
              <a:t>Образец заголовка</a:t>
            </a:r>
            <a:endParaRPr lang="en-US"/>
          </a:p>
        </p:txBody>
      </p:sp>
      <p:sp>
        <p:nvSpPr>
          <p:cNvPr id="9" name="Content Placeholder 8"/>
          <p:cNvSpPr>
            <a:spLocks noGrp="1"/>
          </p:cNvSpPr>
          <p:nvPr>
            <p:ph sz="quarter" idx="13"/>
          </p:nvPr>
        </p:nvSpPr>
        <p:spPr>
          <a:xfrm>
            <a:off x="1142999" y="731519"/>
            <a:ext cx="3346704" cy="347472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11" name="Content Placeholder 10"/>
          <p:cNvSpPr>
            <a:spLocks noGrp="1"/>
          </p:cNvSpPr>
          <p:nvPr>
            <p:ph sz="quarter" idx="14"/>
          </p:nvPr>
        </p:nvSpPr>
        <p:spPr>
          <a:xfrm>
            <a:off x="4645152" y="731520"/>
            <a:ext cx="3346704" cy="347472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1156447" y="1400327"/>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4647302"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spcBef>
                <a:spcPct val="20000"/>
              </a:spcBef>
              <a:spcAft>
                <a:spcPts val="300"/>
              </a:spcAft>
              <a:buClr>
                <a:schemeClr val="accent6">
                  <a:lumMod val="75000"/>
                </a:schemeClr>
              </a:buClr>
              <a:buSzPct val="130000"/>
              <a:buFont typeface="Georgia" pitchFamily="18" charset="0"/>
              <a:buNone/>
            </a:pPr>
            <a:r>
              <a:rPr lang="ru-RU" smtClean="0"/>
              <a:t>Образец текста</a:t>
            </a:r>
          </a:p>
        </p:txBody>
      </p:sp>
      <p:sp>
        <p:nvSpPr>
          <p:cNvPr id="6" name="Content Placeholder 5"/>
          <p:cNvSpPr>
            <a:spLocks noGrp="1"/>
          </p:cNvSpPr>
          <p:nvPr>
            <p:ph sz="quarter" idx="4"/>
          </p:nvPr>
        </p:nvSpPr>
        <p:spPr>
          <a:xfrm>
            <a:off x="4645025" y="1399032"/>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pPr>
              <a:defRPr/>
            </a:pPr>
            <a:endParaRPr lang="ru-RU" dirty="0"/>
          </a:p>
        </p:txBody>
      </p:sp>
      <p:sp>
        <p:nvSpPr>
          <p:cNvPr id="8" name="Footer Placeholder 7"/>
          <p:cNvSpPr>
            <a:spLocks noGrp="1"/>
          </p:cNvSpPr>
          <p:nvPr>
            <p:ph type="ftr" sz="quarter" idx="11"/>
          </p:nvPr>
        </p:nvSpPr>
        <p:spPr/>
        <p:txBody>
          <a:bodyPr/>
          <a:lstStyle/>
          <a:p>
            <a:pPr>
              <a:defRPr/>
            </a:pPr>
            <a:endParaRPr lang="ru-RU"/>
          </a:p>
        </p:txBody>
      </p:sp>
      <p:sp>
        <p:nvSpPr>
          <p:cNvPr id="9" name="Slide Number Placeholder 8"/>
          <p:cNvSpPr>
            <a:spLocks noGrp="1"/>
          </p:cNvSpPr>
          <p:nvPr>
            <p:ph type="sldNum" sz="quarter" idx="12"/>
          </p:nvPr>
        </p:nvSpPr>
        <p:spPr/>
        <p:txBody>
          <a:bodyPr/>
          <a:lstStyle/>
          <a:p>
            <a:pPr>
              <a:defRPr/>
            </a:pPr>
            <a:fld id="{603CB6D7-C9EC-47A9-92F6-974A8A09E793}" type="slidenum">
              <a:rPr lang="ru-RU" smtClean="0"/>
              <a:pPr>
                <a:defRPr/>
              </a:pPr>
              <a:t>‹#›</a:t>
            </a:fld>
            <a:endParaRPr lang="ru-RU" dirty="0"/>
          </a:p>
        </p:txBody>
      </p:sp>
      <p:sp>
        <p:nvSpPr>
          <p:cNvPr id="10" name="Title 9"/>
          <p:cNvSpPr>
            <a:spLocks noGrp="1"/>
          </p:cNvSpPr>
          <p:nvPr>
            <p:ph type="title"/>
          </p:nvPr>
        </p:nvSpPr>
        <p:spPr/>
        <p:txBody>
          <a:bodyPr/>
          <a:lstStyle/>
          <a:p>
            <a:r>
              <a:rPr lang="ru-RU" smtClean="0"/>
              <a:t>Образец заголовка</a:t>
            </a:r>
            <a:endParaRPr lang="en-US" dirty="0"/>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a:xfrm>
            <a:off x="2483768" y="116632"/>
            <a:ext cx="6512511" cy="1143000"/>
          </a:xfrm>
        </p:spPr>
        <p:txBody>
          <a:bodyPr/>
          <a:lstStyle/>
          <a:p>
            <a:r>
              <a:rPr lang="ru-RU" dirty="0" smtClean="0"/>
              <a:t>Образец заголовка</a:t>
            </a:r>
            <a:endParaRPr lang="en-US" dirty="0"/>
          </a:p>
        </p:txBody>
      </p:sp>
      <p:sp>
        <p:nvSpPr>
          <p:cNvPr id="5" name="Slide Number Placeholder 4"/>
          <p:cNvSpPr>
            <a:spLocks noGrp="1"/>
          </p:cNvSpPr>
          <p:nvPr>
            <p:ph type="sldNum" sz="quarter" idx="12"/>
          </p:nvPr>
        </p:nvSpPr>
        <p:spPr>
          <a:xfrm>
            <a:off x="8147248" y="6473403"/>
            <a:ext cx="1006489" cy="365125"/>
          </a:xfrm>
        </p:spPr>
        <p:txBody>
          <a:bodyPr/>
          <a:lstStyle>
            <a:lvl1pPr>
              <a:defRPr>
                <a:solidFill>
                  <a:schemeClr val="tx1"/>
                </a:solidFill>
              </a:defRPr>
            </a:lvl1pPr>
          </a:lstStyle>
          <a:p>
            <a:pPr>
              <a:defRPr/>
            </a:pPr>
            <a:fld id="{8135DCAC-F131-4C56-82C1-BB591457AF70}" type="slidenum">
              <a:rPr lang="ru-RU" smtClean="0"/>
              <a:pPr>
                <a:defRPr/>
              </a:pPr>
              <a:t>‹#›</a:t>
            </a:fld>
            <a:endParaRPr lang="ru-RU" dirty="0"/>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Пользовательский маке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pPr>
              <a:defRPr/>
            </a:pPr>
            <a:endParaRPr lang="ru-RU" dirty="0"/>
          </a:p>
        </p:txBody>
      </p:sp>
      <p:sp>
        <p:nvSpPr>
          <p:cNvPr id="4" name="Нижний колонтитул 3"/>
          <p:cNvSpPr>
            <a:spLocks noGrp="1"/>
          </p:cNvSpPr>
          <p:nvPr>
            <p:ph type="ftr" sz="quarter" idx="11"/>
          </p:nvPr>
        </p:nvSpPr>
        <p:spPr/>
        <p:txBody>
          <a:bodyPr/>
          <a:lstStyle/>
          <a:p>
            <a:pPr>
              <a:defRPr/>
            </a:pPr>
            <a:endParaRPr lang="ru-RU"/>
          </a:p>
        </p:txBody>
      </p:sp>
      <p:sp>
        <p:nvSpPr>
          <p:cNvPr id="5" name="Номер слайда 4"/>
          <p:cNvSpPr>
            <a:spLocks noGrp="1"/>
          </p:cNvSpPr>
          <p:nvPr>
            <p:ph type="sldNum" sz="quarter" idx="12"/>
          </p:nvPr>
        </p:nvSpPr>
        <p:spPr/>
        <p:txBody>
          <a:bodyPr/>
          <a:lstStyle/>
          <a:p>
            <a:pPr>
              <a:defRPr/>
            </a:pPr>
            <a:fld id="{8135DCAC-F131-4C56-82C1-BB591457AF70}" type="slidenum">
              <a:rPr lang="ru-RU" smtClean="0"/>
              <a:pPr>
                <a:defRPr/>
              </a:pPr>
              <a:t>‹#›</a:t>
            </a:fld>
            <a:endParaRPr lang="ru-RU" dirty="0"/>
          </a:p>
        </p:txBody>
      </p:sp>
    </p:spTree>
    <p:extLst>
      <p:ext uri="{BB962C8B-B14F-4D97-AF65-F5344CB8AC3E}">
        <p14:creationId xmlns:p14="http://schemas.microsoft.com/office/powerpoint/2010/main" val="16555235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ru-RU" dirty="0"/>
          </a:p>
        </p:txBody>
      </p:sp>
      <p:sp>
        <p:nvSpPr>
          <p:cNvPr id="3" name="Footer Placeholder 2"/>
          <p:cNvSpPr>
            <a:spLocks noGrp="1"/>
          </p:cNvSpPr>
          <p:nvPr>
            <p:ph type="ftr" sz="quarter" idx="11"/>
          </p:nvPr>
        </p:nvSpPr>
        <p:spPr/>
        <p:txBody>
          <a:bodyPr/>
          <a:lstStyle/>
          <a:p>
            <a:pPr>
              <a:defRPr/>
            </a:pPr>
            <a:endParaRPr lang="ru-RU"/>
          </a:p>
        </p:txBody>
      </p:sp>
      <p:sp>
        <p:nvSpPr>
          <p:cNvPr id="4" name="Slide Number Placeholder 3"/>
          <p:cNvSpPr>
            <a:spLocks noGrp="1"/>
          </p:cNvSpPr>
          <p:nvPr>
            <p:ph type="sldNum" sz="quarter" idx="12"/>
          </p:nvPr>
        </p:nvSpPr>
        <p:spPr/>
        <p:txBody>
          <a:bodyPr/>
          <a:lstStyle/>
          <a:p>
            <a:pPr>
              <a:defRPr/>
            </a:pPr>
            <a:fld id="{D78B4E9E-DC20-4671-BC32-BBFE77E2ACA0}" type="slidenum">
              <a:rPr lang="ru-RU" smtClean="0"/>
              <a:pPr>
                <a:defRPr/>
              </a:pPr>
              <a:t>‹#›</a:t>
            </a:fld>
            <a:endParaRPr lang="ru-RU" dirty="0"/>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095" y="2209800"/>
            <a:ext cx="3636085" cy="1258493"/>
          </a:xfrm>
          <a:effectLst/>
        </p:spPr>
        <p:txBody>
          <a:bodyPr anchor="b">
            <a:noAutofit/>
          </a:bodyPr>
          <a:lstStyle>
            <a:lvl1pPr marL="228600" indent="-228600" algn="l">
              <a:defRPr sz="2800" b="1">
                <a:effectLst/>
              </a:defRPr>
            </a:lvl1pPr>
          </a:lstStyle>
          <a:p>
            <a:r>
              <a:rPr lang="ru-RU" smtClean="0"/>
              <a:t>Образец заголовка</a:t>
            </a:r>
            <a:endParaRPr lang="en-US" dirty="0"/>
          </a:p>
        </p:txBody>
      </p:sp>
      <p:sp>
        <p:nvSpPr>
          <p:cNvPr id="3" name="Content Placeholder 2"/>
          <p:cNvSpPr>
            <a:spLocks noGrp="1"/>
          </p:cNvSpPr>
          <p:nvPr>
            <p:ph idx="1"/>
          </p:nvPr>
        </p:nvSpPr>
        <p:spPr>
          <a:xfrm>
            <a:off x="4593515" y="731520"/>
            <a:ext cx="4017085"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1075765" y="3497802"/>
            <a:ext cx="3388660"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pPr>
              <a:defRPr/>
            </a:pPr>
            <a:endParaRPr lang="ru-RU" dirty="0"/>
          </a:p>
        </p:txBody>
      </p:sp>
      <p:sp>
        <p:nvSpPr>
          <p:cNvPr id="6" name="Footer Placeholder 5"/>
          <p:cNvSpPr>
            <a:spLocks noGrp="1"/>
          </p:cNvSpPr>
          <p:nvPr>
            <p:ph type="ftr" sz="quarter" idx="11"/>
          </p:nvPr>
        </p:nvSpPr>
        <p:spPr/>
        <p:txBody>
          <a:bodyPr/>
          <a:lstStyle/>
          <a:p>
            <a:pPr>
              <a:defRPr/>
            </a:pPr>
            <a:endParaRPr lang="ru-RU"/>
          </a:p>
        </p:txBody>
      </p:sp>
      <p:sp>
        <p:nvSpPr>
          <p:cNvPr id="7" name="Slide Number Placeholder 6"/>
          <p:cNvSpPr>
            <a:spLocks noGrp="1"/>
          </p:cNvSpPr>
          <p:nvPr>
            <p:ph type="sldNum" sz="quarter" idx="12"/>
          </p:nvPr>
        </p:nvSpPr>
        <p:spPr/>
        <p:txBody>
          <a:bodyPr/>
          <a:lstStyle/>
          <a:p>
            <a:pPr>
              <a:defRPr/>
            </a:pPr>
            <a:fld id="{E9943F0E-A427-490E-ABE9-659AE898AE1C}" type="slidenum">
              <a:rPr lang="ru-RU" smtClean="0"/>
              <a:pPr>
                <a:defRPr/>
              </a:pPr>
              <a:t>‹#›</a:t>
            </a:fld>
            <a:endParaRPr lang="ru-RU" dirty="0"/>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3768304"/>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793289" y="4372168"/>
            <a:ext cx="6512511" cy="1143000"/>
          </a:xfrm>
          <a:prstGeom prst="rect">
            <a:avLst/>
          </a:prstGeom>
          <a:effectLst/>
        </p:spPr>
        <p:txBody>
          <a:bodyPr vert="horz" lIns="91440" tIns="45720" rIns="91440" bIns="45720" rtlCol="0" anchor="t" anchorCtr="0">
            <a:noAutofit/>
          </a:bodyPr>
          <a:lstStyle/>
          <a:p>
            <a:r>
              <a:rPr lang="ru-RU" smtClean="0"/>
              <a:t>Образец заголовка</a:t>
            </a:r>
            <a:endParaRPr lang="en-US" dirty="0"/>
          </a:p>
        </p:txBody>
      </p:sp>
      <p:sp>
        <p:nvSpPr>
          <p:cNvPr id="3" name="Text Placeholder 2"/>
          <p:cNvSpPr>
            <a:spLocks noGrp="1"/>
          </p:cNvSpPr>
          <p:nvPr>
            <p:ph type="body" idx="1"/>
          </p:nvPr>
        </p:nvSpPr>
        <p:spPr>
          <a:xfrm>
            <a:off x="1143000" y="732260"/>
            <a:ext cx="6400800" cy="347472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6172200" y="6172200"/>
            <a:ext cx="25146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pPr>
              <a:defRPr/>
            </a:pPr>
            <a:endParaRPr lang="ru-RU" dirty="0"/>
          </a:p>
        </p:txBody>
      </p:sp>
      <p:sp>
        <p:nvSpPr>
          <p:cNvPr id="5" name="Footer Placeholder 4"/>
          <p:cNvSpPr>
            <a:spLocks noGrp="1"/>
          </p:cNvSpPr>
          <p:nvPr>
            <p:ph type="ftr" sz="quarter" idx="3"/>
          </p:nvPr>
        </p:nvSpPr>
        <p:spPr>
          <a:xfrm>
            <a:off x="457199" y="6172200"/>
            <a:ext cx="3352801"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pPr>
              <a:defRPr/>
            </a:pPr>
            <a:endParaRPr lang="ru-RU"/>
          </a:p>
        </p:txBody>
      </p:sp>
      <p:sp>
        <p:nvSpPr>
          <p:cNvPr id="6" name="Slide Number Placeholder 5"/>
          <p:cNvSpPr>
            <a:spLocks noGrp="1"/>
          </p:cNvSpPr>
          <p:nvPr>
            <p:ph type="sldNum" sz="quarter" idx="4"/>
          </p:nvPr>
        </p:nvSpPr>
        <p:spPr>
          <a:xfrm>
            <a:off x="3810000" y="6172200"/>
            <a:ext cx="18288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pPr>
              <a:defRPr/>
            </a:pPr>
            <a:fld id="{8135DCAC-F131-4C56-82C1-BB591457AF70}" type="slidenum">
              <a:rPr lang="ru-RU" smtClean="0"/>
              <a:pPr>
                <a:defRPr/>
              </a:pPr>
              <a:t>‹#›</a:t>
            </a:fld>
            <a:endParaRPr lang="ru-RU" dirty="0"/>
          </a:p>
        </p:txBody>
      </p:sp>
    </p:spTree>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8" r:id="rId7"/>
    <p:sldLayoutId id="2147483693" r:id="rId8"/>
    <p:sldLayoutId id="2147483694" r:id="rId9"/>
    <p:sldLayoutId id="2147483695" r:id="rId10"/>
    <p:sldLayoutId id="2147483696" r:id="rId11"/>
    <p:sldLayoutId id="2147483697" r:id="rId12"/>
  </p:sldLayoutIdLst>
  <p:timing>
    <p:tnLst>
      <p:par>
        <p:cTn id="1" dur="indefinite" restart="never" nodeType="tmRoot"/>
      </p:par>
    </p:tnLst>
  </p:timing>
  <p:hf hdr="0" ftr="0" dt="0"/>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25.jpeg"/></Relationships>
</file>

<file path=ppt/slides/_rels/slide1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chart" Target="../charts/chart2.xml"/><Relationship Id="rId4" Type="http://schemas.openxmlformats.org/officeDocument/2006/relationships/image" Target="../media/image26.jpeg"/></Relationships>
</file>

<file path=ppt/slides/_rels/slide14.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27.png"/><Relationship Id="rId5" Type="http://schemas.openxmlformats.org/officeDocument/2006/relationships/chart" Target="../charts/chart5.xml"/><Relationship Id="rId4" Type="http://schemas.openxmlformats.org/officeDocument/2006/relationships/chart" Target="../charts/chart4.xml"/></Relationships>
</file>

<file path=ppt/slides/_rels/slide15.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chart" Target="../charts/chart8.xml"/></Relationships>
</file>

<file path=ppt/slides/_rels/slide18.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chart" Target="../charts/chart10.xml"/><Relationship Id="rId1" Type="http://schemas.openxmlformats.org/officeDocument/2006/relationships/slideLayout" Target="../slideLayouts/slideLayout6.xml"/><Relationship Id="rId4" Type="http://schemas.openxmlformats.org/officeDocument/2006/relationships/chart" Target="../charts/chart1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chart" Target="../charts/chart14.xml"/><Relationship Id="rId5" Type="http://schemas.microsoft.com/office/2007/relationships/hdphoto" Target="../media/hdphoto1.wdp"/><Relationship Id="rId4" Type="http://schemas.openxmlformats.org/officeDocument/2006/relationships/image" Target="../media/image28.jpeg"/></Relationships>
</file>

<file path=ppt/slides/_rels/slide21.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chart" Target="../charts/chart16.xml"/></Relationships>
</file>

<file path=ppt/slides/_rels/slide22.xml.rels><?xml version="1.0" encoding="UTF-8" standalone="yes"?>
<Relationships xmlns="http://schemas.openxmlformats.org/package/2006/relationships"><Relationship Id="rId8" Type="http://schemas.openxmlformats.org/officeDocument/2006/relationships/image" Target="../media/image33.jpeg"/><Relationship Id="rId13" Type="http://schemas.openxmlformats.org/officeDocument/2006/relationships/image" Target="../media/image38.jpeg"/><Relationship Id="rId3" Type="http://schemas.openxmlformats.org/officeDocument/2006/relationships/chart" Target="../charts/chart17.xml"/><Relationship Id="rId7" Type="http://schemas.openxmlformats.org/officeDocument/2006/relationships/image" Target="../media/image32.jpeg"/><Relationship Id="rId12" Type="http://schemas.openxmlformats.org/officeDocument/2006/relationships/image" Target="../media/image37.jpe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31.jpeg"/><Relationship Id="rId11" Type="http://schemas.openxmlformats.org/officeDocument/2006/relationships/image" Target="../media/image36.jpeg"/><Relationship Id="rId5" Type="http://schemas.openxmlformats.org/officeDocument/2006/relationships/image" Target="../media/image30.jpeg"/><Relationship Id="rId10" Type="http://schemas.openxmlformats.org/officeDocument/2006/relationships/image" Target="../media/image35.jpeg"/><Relationship Id="rId4" Type="http://schemas.openxmlformats.org/officeDocument/2006/relationships/image" Target="../media/image29.jpeg"/><Relationship Id="rId9" Type="http://schemas.openxmlformats.org/officeDocument/2006/relationships/image" Target="../media/image34.jpeg"/></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notesSlide" Target="../notesSlides/notesSlide16.xml"/><Relationship Id="rId1" Type="http://schemas.openxmlformats.org/officeDocument/2006/relationships/slideLayout" Target="../slideLayouts/slideLayout6.xml"/><Relationship Id="rId5" Type="http://schemas.openxmlformats.org/officeDocument/2006/relationships/image" Target="../media/image40.jpeg"/><Relationship Id="rId4" Type="http://schemas.openxmlformats.org/officeDocument/2006/relationships/chart" Target="../charts/chart19.xml"/></Relationships>
</file>

<file path=ppt/slides/_rels/slide28.xml.rels><?xml version="1.0" encoding="UTF-8" standalone="yes"?>
<Relationships xmlns="http://schemas.openxmlformats.org/package/2006/relationships"><Relationship Id="rId3" Type="http://schemas.openxmlformats.org/officeDocument/2006/relationships/chart" Target="../charts/chart20.xml"/><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chart" Target="../charts/chart21.xml"/><Relationship Id="rId7" Type="http://schemas.openxmlformats.org/officeDocument/2006/relationships/image" Target="../media/image43.jpe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chart" Target="../charts/chart2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chart" Target="../charts/chart24.xml"/><Relationship Id="rId7" Type="http://schemas.openxmlformats.org/officeDocument/2006/relationships/image" Target="../media/image46.jpeg"/><Relationship Id="rId2" Type="http://schemas.openxmlformats.org/officeDocument/2006/relationships/chart" Target="../charts/chart23.xml"/><Relationship Id="rId1" Type="http://schemas.openxmlformats.org/officeDocument/2006/relationships/slideLayout" Target="../slideLayouts/slideLayout6.xml"/><Relationship Id="rId6" Type="http://schemas.microsoft.com/office/2007/relationships/hdphoto" Target="../media/hdphoto2.wdp"/><Relationship Id="rId11" Type="http://schemas.openxmlformats.org/officeDocument/2006/relationships/image" Target="../media/image50.png"/><Relationship Id="rId5" Type="http://schemas.openxmlformats.org/officeDocument/2006/relationships/image" Target="../media/image45.png"/><Relationship Id="rId10" Type="http://schemas.openxmlformats.org/officeDocument/2006/relationships/image" Target="../media/image49.jpeg"/><Relationship Id="rId4" Type="http://schemas.openxmlformats.org/officeDocument/2006/relationships/chart" Target="../charts/chart25.xml"/><Relationship Id="rId9" Type="http://schemas.openxmlformats.org/officeDocument/2006/relationships/image" Target="../media/image48.jpeg"/></Relationships>
</file>

<file path=ppt/slides/_rels/slide31.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chart" Target="../charts/chart27.xml"/></Relationships>
</file>

<file path=ppt/slides/_rels/slide3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chart" Target="../charts/chart28.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chart" Target="../charts/chart30.xml"/><Relationship Id="rId5" Type="http://schemas.openxmlformats.org/officeDocument/2006/relationships/chart" Target="../charts/chart29.xml"/><Relationship Id="rId4" Type="http://schemas.openxmlformats.org/officeDocument/2006/relationships/image" Target="../media/image55.jpeg"/></Relationships>
</file>

<file path=ppt/slides/_rels/slide34.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chart" Target="../charts/chart31.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jpeg"/><Relationship Id="rId18" Type="http://schemas.openxmlformats.org/officeDocument/2006/relationships/image" Target="../media/image16.png"/><Relationship Id="rId3" Type="http://schemas.openxmlformats.org/officeDocument/2006/relationships/diagramLayout" Target="../diagrams/layout1.xml"/><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 Type="http://schemas.openxmlformats.org/officeDocument/2006/relationships/diagramData" Target="../diagrams/data1.xml"/><Relationship Id="rId16" Type="http://schemas.openxmlformats.org/officeDocument/2006/relationships/image" Target="../media/image14.png"/><Relationship Id="rId20" Type="http://schemas.openxmlformats.org/officeDocument/2006/relationships/image" Target="../media/image18.png"/><Relationship Id="rId1" Type="http://schemas.openxmlformats.org/officeDocument/2006/relationships/slideLayout" Target="../slideLayouts/slideLayout6.xml"/><Relationship Id="rId6" Type="http://schemas.microsoft.com/office/2007/relationships/diagramDrawing" Target="../diagrams/drawing1.xml"/><Relationship Id="rId11" Type="http://schemas.openxmlformats.org/officeDocument/2006/relationships/image" Target="../media/image9.png"/><Relationship Id="rId5" Type="http://schemas.openxmlformats.org/officeDocument/2006/relationships/diagramColors" Target="../diagrams/colors1.xml"/><Relationship Id="rId15" Type="http://schemas.openxmlformats.org/officeDocument/2006/relationships/image" Target="../media/image13.png"/><Relationship Id="rId10" Type="http://schemas.openxmlformats.org/officeDocument/2006/relationships/image" Target="../media/image8.png"/><Relationship Id="rId19" Type="http://schemas.openxmlformats.org/officeDocument/2006/relationships/image" Target="../media/image17.png"/><Relationship Id="rId4" Type="http://schemas.openxmlformats.org/officeDocument/2006/relationships/diagramQuickStyle" Target="../diagrams/quickStyle1.xml"/><Relationship Id="rId9" Type="http://schemas.openxmlformats.org/officeDocument/2006/relationships/image" Target="../media/image7.png"/><Relationship Id="rId14" Type="http://schemas.openxmlformats.org/officeDocument/2006/relationships/image" Target="../media/image12.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chart" Target="../charts/chart32.xml"/><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chart" Target="../charts/chart33.xml"/></Relationships>
</file>

<file path=ppt/slides/_rels/slide4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chart" Target="../charts/chart34.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chart" Target="../charts/chart35.xml"/><Relationship Id="rId2" Type="http://schemas.openxmlformats.org/officeDocument/2006/relationships/notesSlide" Target="../notesSlides/notesSlide25.xml"/><Relationship Id="rId1" Type="http://schemas.openxmlformats.org/officeDocument/2006/relationships/slideLayout" Target="../slideLayouts/slideLayout6.xml"/><Relationship Id="rId4" Type="http://schemas.openxmlformats.org/officeDocument/2006/relationships/image" Target="../media/image63.png"/></Relationships>
</file>

<file path=ppt/slides/_rels/slide47.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6.xml"/><Relationship Id="rId1" Type="http://schemas.openxmlformats.org/officeDocument/2006/relationships/slideLayout" Target="../slideLayouts/slideLayout6.xml"/><Relationship Id="rId4" Type="http://schemas.microsoft.com/office/2007/relationships/hdphoto" Target="../media/hdphoto3.wdp"/></Relationships>
</file>

<file path=ppt/slides/_rels/slide48.xml.rels><?xml version="1.0" encoding="UTF-8" standalone="yes"?>
<Relationships xmlns="http://schemas.openxmlformats.org/package/2006/relationships"><Relationship Id="rId3" Type="http://schemas.openxmlformats.org/officeDocument/2006/relationships/chart" Target="../charts/chart36.xml"/><Relationship Id="rId2" Type="http://schemas.openxmlformats.org/officeDocument/2006/relationships/notesSlide" Target="../notesSlides/notesSlide27.xml"/><Relationship Id="rId1" Type="http://schemas.openxmlformats.org/officeDocument/2006/relationships/slideLayout" Target="../slideLayouts/slideLayout6.xml"/><Relationship Id="rId4" Type="http://schemas.openxmlformats.org/officeDocument/2006/relationships/image" Target="../media/image65.jpeg"/></Relationships>
</file>

<file path=ppt/slides/_rels/slide49.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chart" Target="../charts/chart37.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68.jpeg"/><Relationship Id="rId7" Type="http://schemas.openxmlformats.org/officeDocument/2006/relationships/image" Target="../media/image72.jpeg"/><Relationship Id="rId2" Type="http://schemas.openxmlformats.org/officeDocument/2006/relationships/notesSlide" Target="../notesSlides/notesSlide29.xml"/><Relationship Id="rId1" Type="http://schemas.openxmlformats.org/officeDocument/2006/relationships/slideLayout" Target="../slideLayouts/slideLayout6.xml"/><Relationship Id="rId6" Type="http://schemas.openxmlformats.org/officeDocument/2006/relationships/image" Target="../media/image71.jpeg"/><Relationship Id="rId5" Type="http://schemas.openxmlformats.org/officeDocument/2006/relationships/image" Target="../media/image70.jpeg"/><Relationship Id="rId4" Type="http://schemas.openxmlformats.org/officeDocument/2006/relationships/image" Target="../media/image69.jpeg"/></Relationships>
</file>

<file path=ppt/slides/_rels/slide52.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chart" Target="../charts/chart38.xml"/><Relationship Id="rId7" Type="http://schemas.openxmlformats.org/officeDocument/2006/relationships/diagramColors" Target="../diagrams/colors4.xml"/><Relationship Id="rId2" Type="http://schemas.openxmlformats.org/officeDocument/2006/relationships/notesSlide" Target="../notesSlides/notesSlide30.xml"/><Relationship Id="rId1" Type="http://schemas.openxmlformats.org/officeDocument/2006/relationships/slideLayout" Target="../slideLayouts/slideLayout6.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 Id="rId9" Type="http://schemas.openxmlformats.org/officeDocument/2006/relationships/image" Target="../media/image73.png"/></Relationships>
</file>

<file path=ppt/slides/_rels/slide5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32.xml"/><Relationship Id="rId1" Type="http://schemas.openxmlformats.org/officeDocument/2006/relationships/slideLayout" Target="../slideLayouts/slideLayout6.xml"/><Relationship Id="rId4" Type="http://schemas.openxmlformats.org/officeDocument/2006/relationships/chart" Target="../charts/chart39.xml"/></Relationships>
</file>

<file path=ppt/slides/_rels/slide55.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34.xml"/><Relationship Id="rId1" Type="http://schemas.openxmlformats.org/officeDocument/2006/relationships/slideLayout" Target="../slideLayouts/slideLayout6.xml"/><Relationship Id="rId4" Type="http://schemas.openxmlformats.org/officeDocument/2006/relationships/chart" Target="../charts/chart40.xml"/></Relationships>
</file>

<file path=ppt/slides/_rels/slide57.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chart" Target="../charts/chart41.xml"/><Relationship Id="rId2" Type="http://schemas.openxmlformats.org/officeDocument/2006/relationships/notesSlide" Target="../notesSlides/notesSlide36.xml"/><Relationship Id="rId1" Type="http://schemas.openxmlformats.org/officeDocument/2006/relationships/slideLayout" Target="../slideLayouts/slideLayout6.xml"/><Relationship Id="rId5" Type="http://schemas.openxmlformats.org/officeDocument/2006/relationships/image" Target="../media/image69.jpeg"/><Relationship Id="rId4" Type="http://schemas.openxmlformats.org/officeDocument/2006/relationships/image" Target="../media/image70.jpeg"/></Relationships>
</file>

<file path=ppt/slides/_rels/slide59.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chart" Target="../charts/chart42.xml"/><Relationship Id="rId1" Type="http://schemas.openxmlformats.org/officeDocument/2006/relationships/slideLayout" Target="../slideLayouts/slideLayout6.xml"/><Relationship Id="rId6" Type="http://schemas.openxmlformats.org/officeDocument/2006/relationships/image" Target="../media/image82.jpg"/><Relationship Id="rId5" Type="http://schemas.openxmlformats.org/officeDocument/2006/relationships/image" Target="../media/image81.jpeg"/><Relationship Id="rId4" Type="http://schemas.openxmlformats.org/officeDocument/2006/relationships/image" Target="../media/image80.png"/></Relationships>
</file>

<file path=ppt/slides/_rels/slide61.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chart" Target="../charts/chart43.xml"/><Relationship Id="rId2" Type="http://schemas.openxmlformats.org/officeDocument/2006/relationships/notesSlide" Target="../notesSlides/notesSlide39.xml"/><Relationship Id="rId1" Type="http://schemas.openxmlformats.org/officeDocument/2006/relationships/slideLayout" Target="../slideLayouts/slideLayout6.xml"/><Relationship Id="rId6" Type="http://schemas.openxmlformats.org/officeDocument/2006/relationships/image" Target="../media/image86.jpeg"/><Relationship Id="rId5" Type="http://schemas.openxmlformats.org/officeDocument/2006/relationships/image" Target="../media/image85.jpeg"/><Relationship Id="rId4" Type="http://schemas.openxmlformats.org/officeDocument/2006/relationships/image" Target="../media/image84.jpeg"/></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41.xml"/><Relationship Id="rId1" Type="http://schemas.openxmlformats.org/officeDocument/2006/relationships/slideLayout" Target="../slideLayouts/slideLayout6.xml"/><Relationship Id="rId4" Type="http://schemas.openxmlformats.org/officeDocument/2006/relationships/chart" Target="../charts/chart44.xml"/></Relationships>
</file>

<file path=ppt/slides/_rels/slide6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42.xml"/><Relationship Id="rId1" Type="http://schemas.openxmlformats.org/officeDocument/2006/relationships/slideLayout" Target="../slideLayouts/slideLayout6.xml"/><Relationship Id="rId4" Type="http://schemas.openxmlformats.org/officeDocument/2006/relationships/image" Target="../media/image89.jpeg"/></Relationships>
</file>

<file path=ppt/slides/_rels/slide66.xml.rels><?xml version="1.0" encoding="UTF-8" standalone="yes"?>
<Relationships xmlns="http://schemas.openxmlformats.org/package/2006/relationships"><Relationship Id="rId3" Type="http://schemas.openxmlformats.org/officeDocument/2006/relationships/chart" Target="../charts/chart45.xml"/><Relationship Id="rId2" Type="http://schemas.openxmlformats.org/officeDocument/2006/relationships/notesSlide" Target="../notesSlides/notesSlide43.xml"/><Relationship Id="rId1" Type="http://schemas.openxmlformats.org/officeDocument/2006/relationships/slideLayout" Target="../slideLayouts/slideLayout6.xml"/><Relationship Id="rId4" Type="http://schemas.openxmlformats.org/officeDocument/2006/relationships/image" Target="../media/image90.jpeg"/></Relationships>
</file>

<file path=ppt/slides/_rels/slide67.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3" Type="http://schemas.openxmlformats.org/officeDocument/2006/relationships/chart" Target="../charts/chart46.xml"/><Relationship Id="rId2" Type="http://schemas.openxmlformats.org/officeDocument/2006/relationships/notesSlide" Target="../notesSlides/notesSlide45.xml"/><Relationship Id="rId1" Type="http://schemas.openxmlformats.org/officeDocument/2006/relationships/slideLayout" Target="../slideLayouts/slideLayout6.xml"/><Relationship Id="rId4" Type="http://schemas.openxmlformats.org/officeDocument/2006/relationships/image" Target="../media/image92.png"/></Relationships>
</file>

<file path=ppt/slides/_rels/slide69.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0.xml.rels><?xml version="1.0" encoding="UTF-8" standalone="yes"?>
<Relationships xmlns="http://schemas.openxmlformats.org/package/2006/relationships"><Relationship Id="rId3" Type="http://schemas.openxmlformats.org/officeDocument/2006/relationships/chart" Target="../charts/chart47.xml"/><Relationship Id="rId2" Type="http://schemas.openxmlformats.org/officeDocument/2006/relationships/notesSlide" Target="../notesSlides/notesSlide47.xml"/><Relationship Id="rId1" Type="http://schemas.openxmlformats.org/officeDocument/2006/relationships/slideLayout" Target="../slideLayouts/slideLayout6.xml"/><Relationship Id="rId5" Type="http://schemas.openxmlformats.org/officeDocument/2006/relationships/image" Target="../media/image94.jpeg"/><Relationship Id="rId4" Type="http://schemas.openxmlformats.org/officeDocument/2006/relationships/image" Target="../media/image67.jpeg"/></Relationships>
</file>

<file path=ppt/slides/_rels/slide7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chart" Target="../charts/chart48.xml"/><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chart" Target="../charts/chart49.xml"/><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50.xml"/><Relationship Id="rId1" Type="http://schemas.openxmlformats.org/officeDocument/2006/relationships/slideLayout" Target="../slideLayouts/slideLayout6.xml"/><Relationship Id="rId4" Type="http://schemas.openxmlformats.org/officeDocument/2006/relationships/image" Target="../media/image100.jpeg"/></Relationships>
</file>

<file path=ppt/slides/_rels/slide76.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chart" Target="../charts/chart50.xml"/><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51.xml"/><Relationship Id="rId1" Type="http://schemas.openxmlformats.org/officeDocument/2006/relationships/slideLayout" Target="../slideLayouts/slideLayout6.xml"/><Relationship Id="rId4" Type="http://schemas.openxmlformats.org/officeDocument/2006/relationships/image" Target="../media/image100.jpeg"/></Relationships>
</file>

<file path=ppt/slides/_rels/slide78.xml.rels><?xml version="1.0" encoding="UTF-8" standalone="yes"?>
<Relationships xmlns="http://schemas.openxmlformats.org/package/2006/relationships"><Relationship Id="rId3" Type="http://schemas.openxmlformats.org/officeDocument/2006/relationships/chart" Target="../charts/chart51.xml"/><Relationship Id="rId2" Type="http://schemas.openxmlformats.org/officeDocument/2006/relationships/notesSlide" Target="../notesSlides/notesSlide52.xml"/><Relationship Id="rId1" Type="http://schemas.openxmlformats.org/officeDocument/2006/relationships/slideLayout" Target="../slideLayouts/slideLayout6.xml"/><Relationship Id="rId5" Type="http://schemas.openxmlformats.org/officeDocument/2006/relationships/chart" Target="../charts/chart52.xml"/><Relationship Id="rId4" Type="http://schemas.openxmlformats.org/officeDocument/2006/relationships/image" Target="../media/image102.jpeg"/></Relationships>
</file>

<file path=ppt/slides/_rels/slide79.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53.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80.xml.rels><?xml version="1.0" encoding="UTF-8" standalone="yes"?>
<Relationships xmlns="http://schemas.openxmlformats.org/package/2006/relationships"><Relationship Id="rId3" Type="http://schemas.openxmlformats.org/officeDocument/2006/relationships/chart" Target="../charts/chart53.xml"/><Relationship Id="rId2" Type="http://schemas.openxmlformats.org/officeDocument/2006/relationships/notesSlide" Target="../notesSlides/notesSlide54.xml"/><Relationship Id="rId1" Type="http://schemas.openxmlformats.org/officeDocument/2006/relationships/slideLayout" Target="../slideLayouts/slideLayout6.xml"/><Relationship Id="rId5" Type="http://schemas.openxmlformats.org/officeDocument/2006/relationships/image" Target="../media/image104.jpeg"/><Relationship Id="rId4" Type="http://schemas.openxmlformats.org/officeDocument/2006/relationships/chart" Target="../charts/chart54.xml"/></Relationships>
</file>

<file path=ppt/slides/_rels/slide81.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55.xml"/><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3" Type="http://schemas.openxmlformats.org/officeDocument/2006/relationships/chart" Target="../charts/chart55.xml"/><Relationship Id="rId2" Type="http://schemas.openxmlformats.org/officeDocument/2006/relationships/notesSlide" Target="../notesSlides/notesSlide56.xml"/><Relationship Id="rId1" Type="http://schemas.openxmlformats.org/officeDocument/2006/relationships/slideLayout" Target="../slideLayouts/slideLayout6.xml"/><Relationship Id="rId5" Type="http://schemas.openxmlformats.org/officeDocument/2006/relationships/image" Target="../media/image106.jpeg"/><Relationship Id="rId4" Type="http://schemas.openxmlformats.org/officeDocument/2006/relationships/chart" Target="../charts/chart56.xml"/></Relationships>
</file>

<file path=ppt/slides/_rels/slide83.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57.xml"/><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58.xml"/><Relationship Id="rId1" Type="http://schemas.openxmlformats.org/officeDocument/2006/relationships/slideLayout" Target="../slideLayouts/slideLayout6.xml"/><Relationship Id="rId4" Type="http://schemas.openxmlformats.org/officeDocument/2006/relationships/chart" Target="../charts/chart57.xml"/></Relationships>
</file>

<file path=ppt/slides/_rels/slide85.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59.xml"/><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3" Type="http://schemas.openxmlformats.org/officeDocument/2006/relationships/image" Target="../media/image112.jpeg"/><Relationship Id="rId7" Type="http://schemas.openxmlformats.org/officeDocument/2006/relationships/image" Target="../media/image116.png"/><Relationship Id="rId2" Type="http://schemas.openxmlformats.org/officeDocument/2006/relationships/image" Target="../media/image111.jpeg"/><Relationship Id="rId1" Type="http://schemas.openxmlformats.org/officeDocument/2006/relationships/slideLayout" Target="../slideLayouts/slideLayout6.xml"/><Relationship Id="rId6" Type="http://schemas.openxmlformats.org/officeDocument/2006/relationships/image" Target="../media/image115.jpeg"/><Relationship Id="rId5" Type="http://schemas.openxmlformats.org/officeDocument/2006/relationships/image" Target="../media/image114.png"/><Relationship Id="rId4" Type="http://schemas.openxmlformats.org/officeDocument/2006/relationships/image" Target="../media/image113.jpeg"/></Relationships>
</file>

<file path=ppt/slides/_rels/slide88.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image" Target="../media/image117.jpeg"/><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0.xml"/><Relationship Id="rId1" Type="http://schemas.openxmlformats.org/officeDocument/2006/relationships/slideLayout" Target="../slideLayouts/slideLayout6.xml"/><Relationship Id="rId6" Type="http://schemas.openxmlformats.org/officeDocument/2006/relationships/image" Target="../media/image121.png"/><Relationship Id="rId5" Type="http://schemas.openxmlformats.org/officeDocument/2006/relationships/image" Target="../media/image120.png"/><Relationship Id="rId4" Type="http://schemas.openxmlformats.org/officeDocument/2006/relationships/image" Target="../media/image119.png"/></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i.smirnov\Pictures\untitled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99060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3" name="Subtitle 5"/>
          <p:cNvSpPr txBox="1">
            <a:spLocks/>
          </p:cNvSpPr>
          <p:nvPr/>
        </p:nvSpPr>
        <p:spPr bwMode="auto">
          <a:xfrm>
            <a:off x="542441" y="4861706"/>
            <a:ext cx="5198870" cy="1699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1200">
                <a:solidFill>
                  <a:schemeClr val="tx1"/>
                </a:solidFill>
                <a:latin typeface="Arial" pitchFamily="34" charset="0"/>
              </a:defRPr>
            </a:lvl1pPr>
            <a:lvl2pPr marL="742950" indent="-285750" eaLnBrk="0" hangingPunct="0">
              <a:defRPr sz="1200">
                <a:solidFill>
                  <a:schemeClr val="tx1"/>
                </a:solidFill>
                <a:latin typeface="Arial" pitchFamily="34" charset="0"/>
              </a:defRPr>
            </a:lvl2pPr>
            <a:lvl3pPr marL="1143000" indent="-228600" eaLnBrk="0" hangingPunct="0">
              <a:defRPr sz="1200">
                <a:solidFill>
                  <a:schemeClr val="tx1"/>
                </a:solidFill>
                <a:latin typeface="Arial" pitchFamily="34" charset="0"/>
              </a:defRPr>
            </a:lvl3pPr>
            <a:lvl4pPr marL="1600200" indent="-228600" eaLnBrk="0" hangingPunct="0">
              <a:defRPr sz="1200">
                <a:solidFill>
                  <a:schemeClr val="tx1"/>
                </a:solidFill>
                <a:latin typeface="Arial" pitchFamily="34" charset="0"/>
              </a:defRPr>
            </a:lvl4pPr>
            <a:lvl5pPr marL="2057400" indent="-228600" eaLnBrk="0" hangingPunct="0">
              <a:defRPr sz="1200">
                <a:solidFill>
                  <a:schemeClr val="tx1"/>
                </a:solidFill>
                <a:latin typeface="Arial" pitchFamily="34" charset="0"/>
              </a:defRPr>
            </a:lvl5pPr>
            <a:lvl6pPr marL="2514600" indent="-228600" algn="ctr" eaLnBrk="0" fontAlgn="base" hangingPunct="0">
              <a:spcBef>
                <a:spcPct val="0"/>
              </a:spcBef>
              <a:spcAft>
                <a:spcPct val="0"/>
              </a:spcAft>
              <a:defRPr sz="1200">
                <a:solidFill>
                  <a:schemeClr val="tx1"/>
                </a:solidFill>
                <a:latin typeface="Arial" pitchFamily="34" charset="0"/>
              </a:defRPr>
            </a:lvl6pPr>
            <a:lvl7pPr marL="2971800" indent="-228600" algn="ctr" eaLnBrk="0" fontAlgn="base" hangingPunct="0">
              <a:spcBef>
                <a:spcPct val="0"/>
              </a:spcBef>
              <a:spcAft>
                <a:spcPct val="0"/>
              </a:spcAft>
              <a:defRPr sz="1200">
                <a:solidFill>
                  <a:schemeClr val="tx1"/>
                </a:solidFill>
                <a:latin typeface="Arial" pitchFamily="34" charset="0"/>
              </a:defRPr>
            </a:lvl7pPr>
            <a:lvl8pPr marL="3429000" indent="-228600" algn="ctr" eaLnBrk="0" fontAlgn="base" hangingPunct="0">
              <a:spcBef>
                <a:spcPct val="0"/>
              </a:spcBef>
              <a:spcAft>
                <a:spcPct val="0"/>
              </a:spcAft>
              <a:defRPr sz="1200">
                <a:solidFill>
                  <a:schemeClr val="tx1"/>
                </a:solidFill>
                <a:latin typeface="Arial" pitchFamily="34" charset="0"/>
              </a:defRPr>
            </a:lvl8pPr>
            <a:lvl9pPr marL="3886200" indent="-228600" algn="ctr" eaLnBrk="0" fontAlgn="base" hangingPunct="0">
              <a:spcBef>
                <a:spcPct val="0"/>
              </a:spcBef>
              <a:spcAft>
                <a:spcPct val="0"/>
              </a:spcAft>
              <a:defRPr sz="1200">
                <a:solidFill>
                  <a:schemeClr val="tx1"/>
                </a:solidFill>
                <a:latin typeface="Arial" pitchFamily="34" charset="0"/>
              </a:defRPr>
            </a:lvl9pPr>
          </a:lstStyle>
          <a:p>
            <a:pPr algn="just">
              <a:spcBef>
                <a:spcPct val="20000"/>
              </a:spcBef>
              <a:buFont typeface="Arial" pitchFamily="34" charset="0"/>
              <a:buNone/>
            </a:pPr>
            <a:r>
              <a:rPr lang="ru-RU" sz="2200" b="1" i="1" dirty="0" smtClean="0">
                <a:solidFill>
                  <a:schemeClr val="accent1">
                    <a:lumMod val="50000"/>
                  </a:schemeClr>
                </a:solidFill>
                <a:latin typeface="Times New Roman" panose="02020603050405020304" pitchFamily="18" charset="0"/>
                <a:ea typeface="Calibri" pitchFamily="34" charset="0"/>
                <a:cs typeface="Times New Roman" panose="02020603050405020304" pitchFamily="18" charset="0"/>
              </a:rPr>
              <a:t>К проекту закона Чувашской Республики «Об исполнении республиканского бюджета Чувашской Республики за 201</a:t>
            </a:r>
            <a:r>
              <a:rPr lang="en-US" sz="2200" b="1" i="1" dirty="0" smtClean="0">
                <a:solidFill>
                  <a:schemeClr val="accent1">
                    <a:lumMod val="50000"/>
                  </a:schemeClr>
                </a:solidFill>
                <a:latin typeface="Times New Roman" panose="02020603050405020304" pitchFamily="18" charset="0"/>
                <a:ea typeface="Calibri" pitchFamily="34" charset="0"/>
                <a:cs typeface="Times New Roman" panose="02020603050405020304" pitchFamily="18" charset="0"/>
              </a:rPr>
              <a:t>9</a:t>
            </a:r>
            <a:r>
              <a:rPr lang="ru-RU" sz="2200" b="1" i="1" dirty="0" smtClean="0">
                <a:solidFill>
                  <a:schemeClr val="accent1">
                    <a:lumMod val="50000"/>
                  </a:schemeClr>
                </a:solidFill>
                <a:latin typeface="Times New Roman" panose="02020603050405020304" pitchFamily="18" charset="0"/>
                <a:ea typeface="Calibri" pitchFamily="34" charset="0"/>
                <a:cs typeface="Times New Roman" panose="02020603050405020304" pitchFamily="18" charset="0"/>
              </a:rPr>
              <a:t> год»</a:t>
            </a:r>
          </a:p>
        </p:txBody>
      </p:sp>
      <p:pic>
        <p:nvPicPr>
          <p:cNvPr id="1030" name="Picture 6" descr="C:\Users\i.smirnov\Documents\Бюджет для граждан\Фото\7.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5537" y="1988841"/>
            <a:ext cx="8552925" cy="276497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0" name="Title 4"/>
          <p:cNvSpPr>
            <a:spLocks noGrp="1"/>
          </p:cNvSpPr>
          <p:nvPr>
            <p:ph type="title"/>
          </p:nvPr>
        </p:nvSpPr>
        <p:spPr>
          <a:xfrm>
            <a:off x="21332" y="990601"/>
            <a:ext cx="8280920" cy="1368152"/>
          </a:xfrm>
        </p:spPr>
        <p:txBody>
          <a:bodyPr/>
          <a:lstStyle/>
          <a:p>
            <a:pPr marL="0" indent="0">
              <a:buNone/>
            </a:pPr>
            <a:r>
              <a:rPr lang="ru-RU" sz="5400" dirty="0" smtClean="0">
                <a:solidFill>
                  <a:schemeClr val="accent1">
                    <a:lumMod val="50000"/>
                  </a:schemeClr>
                </a:solidFill>
                <a:ea typeface="Calibri" pitchFamily="34" charset="0"/>
                <a:cs typeface="Calibri" pitchFamily="34" charset="0"/>
              </a:rPr>
              <a:t>Бюджет для граждан</a:t>
            </a:r>
            <a:endParaRPr sz="5400" u="sng" dirty="0" smtClean="0">
              <a:solidFill>
                <a:schemeClr val="accent1">
                  <a:lumMod val="50000"/>
                </a:schemeClr>
              </a:solidFill>
              <a:ea typeface="Calibri" pitchFamily="34" charset="0"/>
              <a:cs typeface="Calibri" pitchFamily="34" charset="0"/>
            </a:endParaRPr>
          </a:p>
        </p:txBody>
      </p:sp>
      <p:pic>
        <p:nvPicPr>
          <p:cNvPr id="19" name="Picture 3" descr="C:\Users\i.smirnov\Documents\Бюджет для граждан\Фото\995466a8d0f44a4180ea1ad4c264bf4d.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2160" y="4820234"/>
            <a:ext cx="2773010" cy="184867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566257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Номер слайда 8"/>
          <p:cNvSpPr>
            <a:spLocks noGrp="1"/>
          </p:cNvSpPr>
          <p:nvPr>
            <p:ph type="sldNum" sz="quarter" idx="12"/>
          </p:nvPr>
        </p:nvSpPr>
        <p:spPr/>
        <p:txBody>
          <a:bodyPr/>
          <a:lstStyle/>
          <a:p>
            <a:pPr>
              <a:defRPr/>
            </a:pPr>
            <a:fld id="{667CCBFA-BFB9-4E9F-B6F6-694D72409F22}" type="slidenum">
              <a:rPr lang="ru-RU" smtClean="0"/>
              <a:pPr>
                <a:defRPr/>
              </a:pPr>
              <a:t>10</a:t>
            </a:fld>
            <a:endParaRPr lang="ru-RU" dirty="0"/>
          </a:p>
        </p:txBody>
      </p:sp>
      <p:sp>
        <p:nvSpPr>
          <p:cNvPr id="8" name="Скругленный прямоугольник 7"/>
          <p:cNvSpPr/>
          <p:nvPr/>
        </p:nvSpPr>
        <p:spPr>
          <a:xfrm>
            <a:off x="525542" y="3350301"/>
            <a:ext cx="8136000" cy="1230827"/>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lnSpc>
                <a:spcPct val="150000"/>
              </a:lnSpc>
            </a:pPr>
            <a:r>
              <a:rPr lang="ru-RU" dirty="0" smtClean="0">
                <a:latin typeface="Times New Roman" panose="02020603050405020304" pitchFamily="18" charset="0"/>
                <a:cs typeface="Times New Roman" panose="02020603050405020304" pitchFamily="18" charset="0"/>
              </a:rPr>
              <a:t>План мероприятий </a:t>
            </a:r>
            <a:r>
              <a:rPr lang="ru-RU" dirty="0">
                <a:latin typeface="Times New Roman" panose="02020603050405020304" pitchFamily="18" charset="0"/>
                <a:cs typeface="Times New Roman" panose="02020603050405020304" pitchFamily="18" charset="0"/>
              </a:rPr>
              <a:t>по росту доходного </a:t>
            </a:r>
            <a:r>
              <a:rPr lang="ru-RU" dirty="0" smtClean="0">
                <a:latin typeface="Times New Roman" panose="02020603050405020304" pitchFamily="18" charset="0"/>
                <a:cs typeface="Times New Roman" panose="02020603050405020304" pitchFamily="18" charset="0"/>
              </a:rPr>
              <a:t>потенциала Чувашской </a:t>
            </a:r>
            <a:r>
              <a:rPr lang="ru-RU" dirty="0">
                <a:latin typeface="Times New Roman" panose="02020603050405020304" pitchFamily="18" charset="0"/>
                <a:cs typeface="Times New Roman" panose="02020603050405020304" pitchFamily="18" charset="0"/>
              </a:rPr>
              <a:t>Республики и (или) по оптимизации расходов</a:t>
            </a:r>
            <a:r>
              <a:rPr lang="ru-RU" dirty="0" smtClean="0">
                <a:latin typeface="Times New Roman" panose="02020603050405020304" pitchFamily="18" charset="0"/>
                <a:cs typeface="Times New Roman" panose="02020603050405020304" pitchFamily="18" charset="0"/>
              </a:rPr>
              <a:t>, сокращению </a:t>
            </a:r>
            <a:r>
              <a:rPr lang="ru-RU" dirty="0">
                <a:latin typeface="Times New Roman" panose="02020603050405020304" pitchFamily="18" charset="0"/>
                <a:cs typeface="Times New Roman" panose="02020603050405020304" pitchFamily="18" charset="0"/>
              </a:rPr>
              <a:t>государственного долга Чувашской </a:t>
            </a:r>
            <a:r>
              <a:rPr lang="ru-RU" dirty="0" smtClean="0">
                <a:latin typeface="Times New Roman" panose="02020603050405020304" pitchFamily="18" charset="0"/>
                <a:cs typeface="Times New Roman" panose="02020603050405020304" pitchFamily="18" charset="0"/>
              </a:rPr>
              <a:t>Республики на </a:t>
            </a:r>
            <a:r>
              <a:rPr lang="ru-RU" dirty="0">
                <a:latin typeface="Times New Roman" panose="02020603050405020304" pitchFamily="18" charset="0"/>
                <a:cs typeface="Times New Roman" panose="02020603050405020304" pitchFamily="18" charset="0"/>
              </a:rPr>
              <a:t>2018 - 2021 годы</a:t>
            </a:r>
          </a:p>
        </p:txBody>
      </p:sp>
      <p:sp>
        <p:nvSpPr>
          <p:cNvPr id="22" name="Скругленный прямоугольник 21"/>
          <p:cNvSpPr/>
          <p:nvPr/>
        </p:nvSpPr>
        <p:spPr>
          <a:xfrm>
            <a:off x="525542" y="4977272"/>
            <a:ext cx="8136000" cy="118803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lnSpc>
                <a:spcPct val="150000"/>
              </a:lnSpc>
            </a:pPr>
            <a:r>
              <a:rPr lang="ru-RU" dirty="0">
                <a:latin typeface="Times New Roman" panose="02020603050405020304" pitchFamily="18" charset="0"/>
                <a:cs typeface="Times New Roman" panose="02020603050405020304" pitchFamily="18" charset="0"/>
              </a:rPr>
              <a:t>План мероприятий, направленных на повышение эффективности управления общественными финансами Чувашской Республики</a:t>
            </a:r>
            <a:r>
              <a:rPr lang="ru-RU" dirty="0" smtClean="0">
                <a:latin typeface="Times New Roman" panose="02020603050405020304" pitchFamily="18" charset="0"/>
                <a:cs typeface="Times New Roman" panose="02020603050405020304" pitchFamily="18" charset="0"/>
              </a:rPr>
              <a:t>,</a:t>
            </a:r>
          </a:p>
          <a:p>
            <a:pPr algn="ctr">
              <a:lnSpc>
                <a:spcPct val="150000"/>
              </a:lnSpc>
            </a:pPr>
            <a:r>
              <a:rPr lang="ru-RU" dirty="0" smtClean="0">
                <a:latin typeface="Times New Roman" panose="02020603050405020304" pitchFamily="18" charset="0"/>
                <a:cs typeface="Times New Roman" panose="02020603050405020304" pitchFamily="18" charset="0"/>
              </a:rPr>
              <a:t> </a:t>
            </a:r>
            <a:r>
              <a:rPr lang="ru-RU" dirty="0">
                <a:latin typeface="Times New Roman" panose="02020603050405020304" pitchFamily="18" charset="0"/>
                <a:cs typeface="Times New Roman" panose="02020603050405020304" pitchFamily="18" charset="0"/>
              </a:rPr>
              <a:t>на 2018 - 2021 годы (административные мероприятия) </a:t>
            </a:r>
            <a:endParaRPr lang="ru-RU" dirty="0">
              <a:solidFill>
                <a:prstClr val="black"/>
              </a:solidFill>
              <a:latin typeface="Times New Roman" panose="02020603050405020304" pitchFamily="18" charset="0"/>
              <a:cs typeface="Times New Roman" panose="02020603050405020304" pitchFamily="18" charset="0"/>
            </a:endParaRPr>
          </a:p>
        </p:txBody>
      </p:sp>
      <p:sp>
        <p:nvSpPr>
          <p:cNvPr id="10" name="Заголовок 1"/>
          <p:cNvSpPr txBox="1">
            <a:spLocks/>
          </p:cNvSpPr>
          <p:nvPr/>
        </p:nvSpPr>
        <p:spPr>
          <a:xfrm>
            <a:off x="259729" y="-13063"/>
            <a:ext cx="7192591" cy="620688"/>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l" fontAlgn="auto">
              <a:spcAft>
                <a:spcPts val="0"/>
              </a:spcAft>
              <a:buNone/>
            </a:pPr>
            <a:r>
              <a:rPr lang="ru-RU" sz="1800" dirty="0">
                <a:solidFill>
                  <a:schemeClr val="tx1"/>
                </a:solidFill>
                <a:effectLst/>
                <a:latin typeface="Times New Roman" panose="02020603050405020304" pitchFamily="18" charset="0"/>
                <a:cs typeface="Times New Roman" panose="02020603050405020304" pitchFamily="18" charset="0"/>
              </a:rPr>
              <a:t>Меры, принимаемые </a:t>
            </a:r>
            <a:r>
              <a:rPr lang="ru-RU" sz="1800" dirty="0" smtClean="0">
                <a:solidFill>
                  <a:schemeClr val="tx1"/>
                </a:solidFill>
                <a:effectLst/>
                <a:latin typeface="Times New Roman" panose="02020603050405020304" pitchFamily="18" charset="0"/>
                <a:cs typeface="Times New Roman" panose="02020603050405020304" pitchFamily="18" charset="0"/>
              </a:rPr>
              <a:t>для </a:t>
            </a:r>
            <a:r>
              <a:rPr lang="ru-RU" sz="1800" dirty="0">
                <a:solidFill>
                  <a:schemeClr val="tx1"/>
                </a:solidFill>
                <a:effectLst/>
                <a:latin typeface="Times New Roman" panose="02020603050405020304" pitchFamily="18" charset="0"/>
                <a:cs typeface="Times New Roman" panose="02020603050405020304" pitchFamily="18" charset="0"/>
              </a:rPr>
              <a:t>минимизации основных бюджетных рисков и преодоления проблем в бюджетной сфере</a:t>
            </a:r>
          </a:p>
        </p:txBody>
      </p:sp>
      <p:cxnSp>
        <p:nvCxnSpPr>
          <p:cNvPr id="11" name="Прямая соединительная линия 10"/>
          <p:cNvCxnSpPr/>
          <p:nvPr/>
        </p:nvCxnSpPr>
        <p:spPr>
          <a:xfrm>
            <a:off x="40889" y="682551"/>
            <a:ext cx="9144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7914117" y="131713"/>
            <a:ext cx="1223412" cy="492443"/>
          </a:xfrm>
          <a:prstGeom prst="rect">
            <a:avLst/>
          </a:prstGeom>
          <a:noFill/>
        </p:spPr>
        <p:txBody>
          <a:bodyPr wrap="none" rtlCol="0">
            <a:spAutoFit/>
          </a:bodyPr>
          <a:lstStyle/>
          <a:p>
            <a:pPr algn="ctr"/>
            <a:r>
              <a:rPr lang="ru-RU" sz="1300" b="1" i="1" dirty="0" smtClean="0">
                <a:solidFill>
                  <a:schemeClr val="accent1"/>
                </a:solidFill>
                <a:latin typeface="+mn-lt"/>
              </a:rPr>
              <a:t>Бюджет</a:t>
            </a:r>
          </a:p>
          <a:p>
            <a:pPr algn="ctr"/>
            <a:r>
              <a:rPr lang="ru-RU" sz="1300" b="1" i="1" dirty="0" smtClean="0">
                <a:solidFill>
                  <a:schemeClr val="accent1"/>
                </a:solidFill>
                <a:latin typeface="+mn-lt"/>
              </a:rPr>
              <a:t>для граждан</a:t>
            </a:r>
            <a:endParaRPr lang="ru-RU" sz="1300" b="1" i="1" dirty="0">
              <a:solidFill>
                <a:schemeClr val="accent1"/>
              </a:solidFill>
              <a:latin typeface="+mn-lt"/>
            </a:endParaRPr>
          </a:p>
        </p:txBody>
      </p:sp>
      <p:sp>
        <p:nvSpPr>
          <p:cNvPr id="3" name="Прямоугольник 2"/>
          <p:cNvSpPr/>
          <p:nvPr/>
        </p:nvSpPr>
        <p:spPr>
          <a:xfrm>
            <a:off x="525542" y="2627620"/>
            <a:ext cx="8136000" cy="369332"/>
          </a:xfrm>
          <a:prstGeom prst="rect">
            <a:avLst/>
          </a:prstGeom>
          <a:noFill/>
        </p:spPr>
        <p:style>
          <a:lnRef idx="2">
            <a:schemeClr val="accent3"/>
          </a:lnRef>
          <a:fillRef idx="1">
            <a:schemeClr val="lt1"/>
          </a:fillRef>
          <a:effectRef idx="0">
            <a:schemeClr val="accent3"/>
          </a:effectRef>
          <a:fontRef idx="minor">
            <a:schemeClr val="dk1"/>
          </a:fontRef>
        </p:style>
        <p:txBody>
          <a:bodyPr wrap="square">
            <a:spAutoFit/>
          </a:bodyPr>
          <a:lstStyle/>
          <a:p>
            <a:r>
              <a:rPr lang="ru-RU" b="1" i="1" dirty="0" smtClean="0">
                <a:latin typeface="Times New Roman" panose="02020603050405020304" pitchFamily="18" charset="0"/>
                <a:cs typeface="Times New Roman" panose="02020603050405020304" pitchFamily="18" charset="0"/>
              </a:rPr>
              <a:t>Включает:</a:t>
            </a:r>
          </a:p>
        </p:txBody>
      </p:sp>
      <p:sp>
        <p:nvSpPr>
          <p:cNvPr id="12" name="Скругленный прямоугольник 11"/>
          <p:cNvSpPr/>
          <p:nvPr/>
        </p:nvSpPr>
        <p:spPr>
          <a:xfrm>
            <a:off x="525542" y="836712"/>
            <a:ext cx="8136000" cy="1296144"/>
          </a:xfrm>
          <a:prstGeom prst="roundRect">
            <a:avLst/>
          </a:prstGeom>
        </p:spPr>
        <p:style>
          <a:lnRef idx="1">
            <a:schemeClr val="accent3"/>
          </a:lnRef>
          <a:fillRef idx="2">
            <a:schemeClr val="accent3"/>
          </a:fillRef>
          <a:effectRef idx="1">
            <a:schemeClr val="accent3"/>
          </a:effectRef>
          <a:fontRef idx="minor">
            <a:schemeClr val="dk1"/>
          </a:fontRef>
        </p:style>
        <p:txBody>
          <a:bodyPr lIns="0" tIns="0" rIns="0" bIns="0" anchor="ctr" anchorCtr="0"/>
          <a:lstStyle/>
          <a:p>
            <a:pPr algn="ctr"/>
            <a:r>
              <a:rPr lang="ru-RU" sz="2000" b="1" dirty="0">
                <a:latin typeface="Times New Roman" panose="02020603050405020304" pitchFamily="18" charset="0"/>
                <a:cs typeface="Times New Roman" panose="02020603050405020304" pitchFamily="18" charset="0"/>
              </a:rPr>
              <a:t>Распоряжением Кабинета Министров Чувашской Республики </a:t>
            </a:r>
            <a:endParaRPr lang="ru-RU" sz="2000" b="1" dirty="0" smtClean="0">
              <a:latin typeface="Times New Roman" panose="02020603050405020304" pitchFamily="18" charset="0"/>
              <a:cs typeface="Times New Roman" panose="02020603050405020304" pitchFamily="18" charset="0"/>
            </a:endParaRPr>
          </a:p>
          <a:p>
            <a:pPr algn="ctr"/>
            <a:r>
              <a:rPr lang="ru-RU" sz="2000" b="1" dirty="0" smtClean="0">
                <a:latin typeface="Times New Roman" panose="02020603050405020304" pitchFamily="18" charset="0"/>
                <a:cs typeface="Times New Roman" panose="02020603050405020304" pitchFamily="18" charset="0"/>
              </a:rPr>
              <a:t>от </a:t>
            </a:r>
            <a:r>
              <a:rPr lang="ru-RU" sz="2000" b="1" dirty="0">
                <a:latin typeface="Times New Roman" panose="02020603050405020304" pitchFamily="18" charset="0"/>
                <a:cs typeface="Times New Roman" panose="02020603050405020304" pitchFamily="18" charset="0"/>
              </a:rPr>
              <a:t>28 сентября 2018 г. </a:t>
            </a:r>
            <a:r>
              <a:rPr lang="ru-RU" sz="2000" b="1" dirty="0" smtClean="0">
                <a:latin typeface="Times New Roman" panose="02020603050405020304" pitchFamily="18" charset="0"/>
                <a:cs typeface="Times New Roman" panose="02020603050405020304" pitchFamily="18" charset="0"/>
              </a:rPr>
              <a:t>№ 703-р</a:t>
            </a:r>
          </a:p>
          <a:p>
            <a:pPr algn="ctr"/>
            <a:r>
              <a:rPr lang="ru-RU" sz="2000" b="1" dirty="0" smtClean="0">
                <a:latin typeface="Times New Roman" panose="02020603050405020304" pitchFamily="18" charset="0"/>
                <a:cs typeface="Times New Roman" panose="02020603050405020304" pitchFamily="18" charset="0"/>
              </a:rPr>
              <a:t>утверждена </a:t>
            </a:r>
            <a:r>
              <a:rPr lang="ru-RU" sz="2000" b="1" dirty="0">
                <a:latin typeface="Times New Roman" panose="02020603050405020304" pitchFamily="18" charset="0"/>
                <a:cs typeface="Times New Roman" panose="02020603050405020304" pitchFamily="18" charset="0"/>
              </a:rPr>
              <a:t>Программа оздоровления государственных финансов Чувашской Республики на 2018 - 2021 годы</a:t>
            </a:r>
          </a:p>
        </p:txBody>
      </p:sp>
    </p:spTree>
    <p:extLst>
      <p:ext uri="{BB962C8B-B14F-4D97-AF65-F5344CB8AC3E}">
        <p14:creationId xmlns:p14="http://schemas.microsoft.com/office/powerpoint/2010/main" val="34037266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i.smirnov\Documents\Бюджет для граждан\Фото\fot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145" y="5396616"/>
            <a:ext cx="2009575" cy="133840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122" name="Picture 2" descr="T:\ОБП\Лукин\Картинки\расходы.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4576" y="765515"/>
            <a:ext cx="1867998" cy="99185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40" name="Номер слайда 39"/>
          <p:cNvSpPr>
            <a:spLocks noGrp="1"/>
          </p:cNvSpPr>
          <p:nvPr>
            <p:ph type="sldNum" sz="quarter" idx="12"/>
          </p:nvPr>
        </p:nvSpPr>
        <p:spPr/>
        <p:txBody>
          <a:bodyPr/>
          <a:lstStyle/>
          <a:p>
            <a:pPr>
              <a:defRPr/>
            </a:pPr>
            <a:fld id="{667CCBFA-BFB9-4E9F-B6F6-694D72409F22}" type="slidenum">
              <a:rPr lang="ru-RU" smtClean="0">
                <a:solidFill>
                  <a:prstClr val="black"/>
                </a:solidFill>
              </a:rPr>
              <a:pPr>
                <a:defRPr/>
              </a:pPr>
              <a:t>11</a:t>
            </a:fld>
            <a:endParaRPr lang="ru-RU" dirty="0">
              <a:solidFill>
                <a:prstClr val="black"/>
              </a:solidFill>
            </a:endParaRPr>
          </a:p>
        </p:txBody>
      </p:sp>
      <p:sp>
        <p:nvSpPr>
          <p:cNvPr id="31" name="Заголовок 1"/>
          <p:cNvSpPr txBox="1">
            <a:spLocks/>
          </p:cNvSpPr>
          <p:nvPr/>
        </p:nvSpPr>
        <p:spPr>
          <a:xfrm>
            <a:off x="238011" y="69850"/>
            <a:ext cx="6976567" cy="620688"/>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l">
              <a:buClr>
                <a:srgbClr val="F14124">
                  <a:lumMod val="75000"/>
                </a:srgbClr>
              </a:buClr>
              <a:buFont typeface="Georgia" pitchFamily="18" charset="0"/>
              <a:buNone/>
            </a:pPr>
            <a:r>
              <a:rPr lang="ru-RU" sz="2000" dirty="0">
                <a:solidFill>
                  <a:prstClr val="black"/>
                </a:solidFill>
                <a:effectLst/>
                <a:latin typeface="Times New Roman" panose="02020603050405020304" pitchFamily="18" charset="0"/>
                <a:cs typeface="Times New Roman" panose="02020603050405020304" pitchFamily="18" charset="0"/>
              </a:rPr>
              <a:t>Результаты бюджетной политики в </a:t>
            </a:r>
            <a:r>
              <a:rPr lang="ru-RU" sz="2000" dirty="0" smtClean="0">
                <a:solidFill>
                  <a:prstClr val="black"/>
                </a:solidFill>
                <a:effectLst/>
                <a:latin typeface="Times New Roman" panose="02020603050405020304" pitchFamily="18" charset="0"/>
                <a:cs typeface="Times New Roman" panose="02020603050405020304" pitchFamily="18" charset="0"/>
              </a:rPr>
              <a:t>2019 году</a:t>
            </a:r>
            <a:endParaRPr lang="ru-RU" sz="2000" dirty="0">
              <a:solidFill>
                <a:prstClr val="black"/>
              </a:solidFill>
              <a:effectLst/>
              <a:latin typeface="Times New Roman" panose="02020603050405020304" pitchFamily="18" charset="0"/>
              <a:cs typeface="Times New Roman" panose="02020603050405020304" pitchFamily="18" charset="0"/>
            </a:endParaRPr>
          </a:p>
        </p:txBody>
      </p:sp>
      <p:cxnSp>
        <p:nvCxnSpPr>
          <p:cNvPr id="34" name="Прямая соединительная линия 33"/>
          <p:cNvCxnSpPr/>
          <p:nvPr/>
        </p:nvCxnSpPr>
        <p:spPr>
          <a:xfrm>
            <a:off x="0" y="620688"/>
            <a:ext cx="9144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7873228" y="69850"/>
            <a:ext cx="1223412" cy="492443"/>
          </a:xfrm>
          <a:prstGeom prst="rect">
            <a:avLst/>
          </a:prstGeom>
          <a:noFill/>
        </p:spPr>
        <p:txBody>
          <a:bodyPr wrap="none" rtlCol="0">
            <a:spAutoFit/>
          </a:bodyPr>
          <a:lstStyle/>
          <a:p>
            <a:pPr algn="ctr" fontAlgn="base">
              <a:spcBef>
                <a:spcPct val="0"/>
              </a:spcBef>
              <a:spcAft>
                <a:spcPct val="0"/>
              </a:spcAft>
            </a:pPr>
            <a:r>
              <a:rPr lang="ru-RU" sz="1300" b="1" i="1" dirty="0">
                <a:solidFill>
                  <a:srgbClr val="4E67C8"/>
                </a:solidFill>
              </a:rPr>
              <a:t>Бюджет</a:t>
            </a:r>
          </a:p>
          <a:p>
            <a:pPr algn="ctr" fontAlgn="base">
              <a:spcBef>
                <a:spcPct val="0"/>
              </a:spcBef>
              <a:spcAft>
                <a:spcPct val="0"/>
              </a:spcAft>
            </a:pPr>
            <a:r>
              <a:rPr lang="ru-RU" sz="1300" b="1" i="1" dirty="0">
                <a:solidFill>
                  <a:srgbClr val="4E67C8"/>
                </a:solidFill>
              </a:rPr>
              <a:t>для граждан</a:t>
            </a:r>
          </a:p>
        </p:txBody>
      </p:sp>
      <p:sp>
        <p:nvSpPr>
          <p:cNvPr id="7" name="Скругленный прямоугольник 6"/>
          <p:cNvSpPr/>
          <p:nvPr/>
        </p:nvSpPr>
        <p:spPr>
          <a:xfrm>
            <a:off x="237986" y="929368"/>
            <a:ext cx="7200000" cy="987463"/>
          </a:xfrm>
          <a:prstGeom prst="roundRect">
            <a:avLst/>
          </a:prstGeom>
        </p:spPr>
        <p:style>
          <a:lnRef idx="1">
            <a:schemeClr val="accent2"/>
          </a:lnRef>
          <a:fillRef idx="2">
            <a:schemeClr val="accent2"/>
          </a:fillRef>
          <a:effectRef idx="1">
            <a:schemeClr val="accent2"/>
          </a:effectRef>
          <a:fontRef idx="minor">
            <a:schemeClr val="dk1"/>
          </a:fontRef>
        </p:style>
        <p:txBody>
          <a:bodyPr lIns="0" tIns="0" rIns="0" bIns="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fontAlgn="base">
              <a:lnSpc>
                <a:spcPct val="150000"/>
              </a:lnSpc>
              <a:spcBef>
                <a:spcPct val="0"/>
              </a:spcBef>
              <a:spcAft>
                <a:spcPct val="0"/>
              </a:spcAft>
            </a:pPr>
            <a:r>
              <a:rPr lang="ru-RU" sz="1800" b="1" dirty="0" smtClean="0">
                <a:solidFill>
                  <a:prstClr val="black"/>
                </a:solidFill>
                <a:latin typeface="Times New Roman" panose="02020603050405020304" pitchFamily="18" charset="0"/>
                <a:cs typeface="Times New Roman" panose="02020603050405020304" pitchFamily="18" charset="0"/>
              </a:rPr>
              <a:t>осуществление 100% расходов республиканского бюджета Чувашской Республики в программном формате</a:t>
            </a:r>
            <a:endParaRPr lang="ru-RU" sz="1800" b="1" dirty="0">
              <a:solidFill>
                <a:prstClr val="black"/>
              </a:solidFill>
              <a:latin typeface="Times New Roman" panose="02020603050405020304" pitchFamily="18" charset="0"/>
              <a:cs typeface="Times New Roman" panose="02020603050405020304" pitchFamily="18" charset="0"/>
            </a:endParaRPr>
          </a:p>
        </p:txBody>
      </p:sp>
      <p:sp>
        <p:nvSpPr>
          <p:cNvPr id="8" name="Скругленный прямоугольник 7"/>
          <p:cNvSpPr/>
          <p:nvPr/>
        </p:nvSpPr>
        <p:spPr>
          <a:xfrm>
            <a:off x="1115616" y="3645024"/>
            <a:ext cx="7369318" cy="1116032"/>
          </a:xfrm>
          <a:prstGeom prst="roundRect">
            <a:avLst/>
          </a:prstGeom>
        </p:spPr>
        <p:style>
          <a:lnRef idx="1">
            <a:schemeClr val="accent2"/>
          </a:lnRef>
          <a:fillRef idx="2">
            <a:schemeClr val="accent2"/>
          </a:fillRef>
          <a:effectRef idx="1">
            <a:schemeClr val="accent2"/>
          </a:effectRef>
          <a:fontRef idx="minor">
            <a:schemeClr val="dk1"/>
          </a:fontRef>
        </p:style>
        <p:txBody>
          <a:bodyPr lIns="0" tIns="0" rIns="0" bIns="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fontAlgn="base">
              <a:lnSpc>
                <a:spcPct val="150000"/>
              </a:lnSpc>
              <a:spcBef>
                <a:spcPct val="0"/>
              </a:spcBef>
              <a:spcAft>
                <a:spcPct val="0"/>
              </a:spcAft>
            </a:pPr>
            <a:r>
              <a:rPr lang="ru-RU" sz="1800" b="1" dirty="0" smtClean="0">
                <a:solidFill>
                  <a:prstClr val="black"/>
                </a:solidFill>
                <a:latin typeface="Times New Roman" panose="02020603050405020304" pitchFamily="18" charset="0"/>
                <a:cs typeface="Times New Roman" panose="02020603050405020304" pitchFamily="18" charset="0"/>
              </a:rPr>
              <a:t>снижение государственного долга </a:t>
            </a:r>
            <a:r>
              <a:rPr lang="ru-RU" sz="1800" b="1" dirty="0">
                <a:solidFill>
                  <a:prstClr val="black"/>
                </a:solidFill>
                <a:latin typeface="Times New Roman" panose="02020603050405020304" pitchFamily="18" charset="0"/>
                <a:cs typeface="Times New Roman" panose="02020603050405020304" pitchFamily="18" charset="0"/>
              </a:rPr>
              <a:t>Чувашской </a:t>
            </a:r>
            <a:r>
              <a:rPr lang="ru-RU" sz="1800" b="1" dirty="0" smtClean="0">
                <a:solidFill>
                  <a:prstClr val="black"/>
                </a:solidFill>
                <a:latin typeface="Times New Roman" panose="02020603050405020304" pitchFamily="18" charset="0"/>
                <a:cs typeface="Times New Roman" panose="02020603050405020304" pitchFamily="18" charset="0"/>
              </a:rPr>
              <a:t>Республики к уровню 2018 года </a:t>
            </a:r>
            <a:r>
              <a:rPr lang="ru-RU" sz="1800" b="1" dirty="0">
                <a:solidFill>
                  <a:prstClr val="black"/>
                </a:solidFill>
                <a:latin typeface="Times New Roman" panose="02020603050405020304" pitchFamily="18" charset="0"/>
                <a:cs typeface="Times New Roman" panose="02020603050405020304" pitchFamily="18" charset="0"/>
              </a:rPr>
              <a:t>на </a:t>
            </a:r>
            <a:r>
              <a:rPr lang="ru-RU" sz="1800" b="1" dirty="0" smtClean="0">
                <a:solidFill>
                  <a:prstClr val="black"/>
                </a:solidFill>
                <a:latin typeface="Times New Roman" panose="02020603050405020304" pitchFamily="18" charset="0"/>
                <a:cs typeface="Times New Roman" panose="02020603050405020304" pitchFamily="18" charset="0"/>
              </a:rPr>
              <a:t>2 559,3 млн. руб. </a:t>
            </a:r>
            <a:r>
              <a:rPr lang="ru-RU" sz="1800" b="1" dirty="0">
                <a:solidFill>
                  <a:prstClr val="black"/>
                </a:solidFill>
                <a:latin typeface="Times New Roman" panose="02020603050405020304" pitchFamily="18" charset="0"/>
                <a:cs typeface="Times New Roman" panose="02020603050405020304" pitchFamily="18" charset="0"/>
              </a:rPr>
              <a:t>или на </a:t>
            </a:r>
            <a:r>
              <a:rPr lang="ru-RU" sz="1800" b="1" dirty="0" smtClean="0">
                <a:solidFill>
                  <a:prstClr val="black"/>
                </a:solidFill>
                <a:latin typeface="Times New Roman" panose="02020603050405020304" pitchFamily="18" charset="0"/>
                <a:cs typeface="Times New Roman" panose="02020603050405020304" pitchFamily="18" charset="0"/>
              </a:rPr>
              <a:t>19,8%</a:t>
            </a:r>
            <a:endParaRPr lang="ru-RU" sz="1800" b="1" dirty="0">
              <a:solidFill>
                <a:prstClr val="black"/>
              </a:solidFill>
              <a:latin typeface="Times New Roman" panose="02020603050405020304" pitchFamily="18" charset="0"/>
              <a:cs typeface="Times New Roman" panose="02020603050405020304" pitchFamily="18" charset="0"/>
            </a:endParaRPr>
          </a:p>
        </p:txBody>
      </p:sp>
      <p:sp>
        <p:nvSpPr>
          <p:cNvPr id="9" name="Скругленный прямоугольник 8"/>
          <p:cNvSpPr/>
          <p:nvPr/>
        </p:nvSpPr>
        <p:spPr>
          <a:xfrm>
            <a:off x="582191" y="2276872"/>
            <a:ext cx="7200000" cy="1008112"/>
          </a:xfrm>
          <a:prstGeom prst="roundRect">
            <a:avLst/>
          </a:prstGeom>
        </p:spPr>
        <p:style>
          <a:lnRef idx="1">
            <a:schemeClr val="accent2"/>
          </a:lnRef>
          <a:fillRef idx="2">
            <a:schemeClr val="accent2"/>
          </a:fillRef>
          <a:effectRef idx="1">
            <a:schemeClr val="accent2"/>
          </a:effectRef>
          <a:fontRef idx="minor">
            <a:schemeClr val="dk1"/>
          </a:fontRef>
        </p:style>
        <p:txBody>
          <a:bodyPr lIns="0" tIns="0" rIns="0" bIns="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fontAlgn="base">
              <a:lnSpc>
                <a:spcPct val="150000"/>
              </a:lnSpc>
              <a:spcBef>
                <a:spcPct val="0"/>
              </a:spcBef>
              <a:spcAft>
                <a:spcPct val="0"/>
              </a:spcAft>
            </a:pPr>
            <a:r>
              <a:rPr lang="ru-RU" sz="1800" b="1" dirty="0" smtClean="0">
                <a:solidFill>
                  <a:prstClr val="black"/>
                </a:solidFill>
                <a:latin typeface="Times New Roman" panose="02020603050405020304" pitchFamily="18" charset="0"/>
                <a:cs typeface="Times New Roman" panose="02020603050405020304" pitchFamily="18" charset="0"/>
              </a:rPr>
              <a:t>рост собственных доходов </a:t>
            </a:r>
            <a:r>
              <a:rPr lang="ru-RU" sz="1800" b="1" dirty="0">
                <a:solidFill>
                  <a:prstClr val="black"/>
                </a:solidFill>
                <a:latin typeface="Times New Roman" panose="02020603050405020304" pitchFamily="18" charset="0"/>
                <a:cs typeface="Times New Roman" panose="02020603050405020304" pitchFamily="18" charset="0"/>
              </a:rPr>
              <a:t>республиканского бюджета Чувашской Республики на </a:t>
            </a:r>
            <a:r>
              <a:rPr lang="ru-RU" sz="1800" b="1" dirty="0" smtClean="0">
                <a:solidFill>
                  <a:prstClr val="black"/>
                </a:solidFill>
                <a:latin typeface="Times New Roman" panose="02020603050405020304" pitchFamily="18" charset="0"/>
                <a:cs typeface="Times New Roman" panose="02020603050405020304" pitchFamily="18" charset="0"/>
              </a:rPr>
              <a:t>2,9% к </a:t>
            </a:r>
            <a:r>
              <a:rPr lang="ru-RU" sz="1800" b="1" dirty="0">
                <a:solidFill>
                  <a:prstClr val="black"/>
                </a:solidFill>
                <a:latin typeface="Times New Roman" panose="02020603050405020304" pitchFamily="18" charset="0"/>
                <a:cs typeface="Times New Roman" panose="02020603050405020304" pitchFamily="18" charset="0"/>
              </a:rPr>
              <a:t>уровню </a:t>
            </a:r>
            <a:r>
              <a:rPr lang="ru-RU" sz="1800" b="1" dirty="0" smtClean="0">
                <a:solidFill>
                  <a:prstClr val="black"/>
                </a:solidFill>
                <a:latin typeface="Times New Roman" panose="02020603050405020304" pitchFamily="18" charset="0"/>
                <a:cs typeface="Times New Roman" panose="02020603050405020304" pitchFamily="18" charset="0"/>
              </a:rPr>
              <a:t>2018 года</a:t>
            </a:r>
            <a:endParaRPr lang="ru-RU" sz="1800" b="1" dirty="0">
              <a:solidFill>
                <a:prstClr val="black"/>
              </a:solidFill>
              <a:latin typeface="Times New Roman" panose="02020603050405020304" pitchFamily="18" charset="0"/>
              <a:cs typeface="Times New Roman" panose="02020603050405020304" pitchFamily="18" charset="0"/>
            </a:endParaRPr>
          </a:p>
        </p:txBody>
      </p:sp>
      <p:sp>
        <p:nvSpPr>
          <p:cNvPr id="12" name="Скругленный прямоугольник 11"/>
          <p:cNvSpPr/>
          <p:nvPr/>
        </p:nvSpPr>
        <p:spPr>
          <a:xfrm>
            <a:off x="1857772" y="5237820"/>
            <a:ext cx="6998096" cy="828000"/>
          </a:xfrm>
          <a:prstGeom prst="roundRect">
            <a:avLst/>
          </a:prstGeom>
        </p:spPr>
        <p:style>
          <a:lnRef idx="1">
            <a:schemeClr val="accent2"/>
          </a:lnRef>
          <a:fillRef idx="2">
            <a:schemeClr val="accent2"/>
          </a:fillRef>
          <a:effectRef idx="1">
            <a:schemeClr val="accent2"/>
          </a:effectRef>
          <a:fontRef idx="minor">
            <a:schemeClr val="dk1"/>
          </a:fontRef>
        </p:style>
        <p:txBody>
          <a:bodyPr lIns="0" tIns="0" rIns="0" bIns="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fontAlgn="base">
              <a:lnSpc>
                <a:spcPct val="150000"/>
              </a:lnSpc>
              <a:spcBef>
                <a:spcPct val="0"/>
              </a:spcBef>
              <a:spcAft>
                <a:spcPct val="0"/>
              </a:spcAft>
            </a:pPr>
            <a:r>
              <a:rPr lang="ru-RU" sz="1800" b="1" dirty="0" smtClean="0">
                <a:solidFill>
                  <a:prstClr val="black"/>
                </a:solidFill>
                <a:latin typeface="Times New Roman" panose="02020603050405020304" pitchFamily="18" charset="0"/>
                <a:cs typeface="Times New Roman" panose="02020603050405020304" pitchFamily="18" charset="0"/>
              </a:rPr>
              <a:t>все </a:t>
            </a:r>
            <a:r>
              <a:rPr lang="ru-RU" sz="1800" b="1" dirty="0">
                <a:solidFill>
                  <a:prstClr val="black"/>
                </a:solidFill>
                <a:latin typeface="Times New Roman" panose="02020603050405020304" pitchFamily="18" charset="0"/>
                <a:cs typeface="Times New Roman" panose="02020603050405020304" pitchFamily="18" charset="0"/>
              </a:rPr>
              <a:t>принятые расходные обязательства выполнены в полном объеме</a:t>
            </a:r>
          </a:p>
        </p:txBody>
      </p:sp>
    </p:spTree>
    <p:extLst>
      <p:ext uri="{BB962C8B-B14F-4D97-AF65-F5344CB8AC3E}">
        <p14:creationId xmlns:p14="http://schemas.microsoft.com/office/powerpoint/2010/main" val="2849662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descr="T:\ОБП\Лукин\Картинки\задачи бюджетной политикит.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26324" y="1810752"/>
            <a:ext cx="1547664" cy="120644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7" name="Picture 3" descr="T:\ОБП\IvNik\картинки\2015\базовый.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1126" y="5616795"/>
            <a:ext cx="2684665" cy="120015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1099396" y="846233"/>
            <a:ext cx="7416824" cy="843671"/>
          </a:xfrm>
          <a:prstGeom prst="rect">
            <a:avLst/>
          </a:prstGeom>
          <a:ln/>
        </p:spPr>
        <p:style>
          <a:lnRef idx="1">
            <a:schemeClr val="accent4"/>
          </a:lnRef>
          <a:fillRef idx="2">
            <a:schemeClr val="accent4"/>
          </a:fillRef>
          <a:effectRef idx="1">
            <a:schemeClr val="accent4"/>
          </a:effectRef>
          <a:fontRef idx="minor">
            <a:schemeClr val="dk1"/>
          </a:fontRef>
        </p:style>
        <p:txBody>
          <a:bodyPr rtlCol="0" anchor="ctr"/>
          <a:lstStyle/>
          <a:p>
            <a:pPr algn="just"/>
            <a:r>
              <a:rPr lang="ru-RU" dirty="0" smtClean="0">
                <a:solidFill>
                  <a:prstClr val="black"/>
                </a:solidFill>
                <a:latin typeface="Times New Roman" panose="02020603050405020304" pitchFamily="18" charset="0"/>
                <a:cs typeface="Times New Roman" panose="02020603050405020304" pitchFamily="18" charset="0"/>
              </a:rPr>
              <a:t>Обеспечение роста </a:t>
            </a:r>
            <a:r>
              <a:rPr lang="ru-RU" dirty="0">
                <a:solidFill>
                  <a:prstClr val="black"/>
                </a:solidFill>
                <a:latin typeface="Times New Roman" panose="02020603050405020304" pitchFamily="18" charset="0"/>
                <a:cs typeface="Times New Roman" panose="02020603050405020304" pitchFamily="18" charset="0"/>
              </a:rPr>
              <a:t>собственных доходов консолидированного и республиканского бюджетов Чувашской </a:t>
            </a:r>
            <a:r>
              <a:rPr lang="ru-RU" dirty="0" smtClean="0">
                <a:solidFill>
                  <a:prstClr val="black"/>
                </a:solidFill>
                <a:latin typeface="Times New Roman" panose="02020603050405020304" pitchFamily="18" charset="0"/>
                <a:cs typeface="Times New Roman" panose="02020603050405020304" pitchFamily="18" charset="0"/>
              </a:rPr>
              <a:t>Республики не ниже темпов инфляции</a:t>
            </a:r>
            <a:endParaRPr lang="ru-RU" b="1" dirty="0">
              <a:solidFill>
                <a:prstClr val="black"/>
              </a:solidFill>
              <a:latin typeface="Times New Roman" panose="02020603050405020304" pitchFamily="18" charset="0"/>
              <a:cs typeface="Times New Roman" panose="02020603050405020304" pitchFamily="18" charset="0"/>
            </a:endParaRPr>
          </a:p>
        </p:txBody>
      </p:sp>
      <p:sp>
        <p:nvSpPr>
          <p:cNvPr id="5" name="Прямоугольник 4"/>
          <p:cNvSpPr/>
          <p:nvPr/>
        </p:nvSpPr>
        <p:spPr>
          <a:xfrm>
            <a:off x="1099396" y="3119155"/>
            <a:ext cx="7416824" cy="884773"/>
          </a:xfrm>
          <a:prstGeom prst="rect">
            <a:avLst/>
          </a:prstGeom>
          <a:ln/>
        </p:spPr>
        <p:style>
          <a:lnRef idx="1">
            <a:schemeClr val="accent4"/>
          </a:lnRef>
          <a:fillRef idx="2">
            <a:schemeClr val="accent4"/>
          </a:fillRef>
          <a:effectRef idx="1">
            <a:schemeClr val="accent4"/>
          </a:effectRef>
          <a:fontRef idx="minor">
            <a:schemeClr val="dk1"/>
          </a:fontRef>
        </p:style>
        <p:txBody>
          <a:bodyPr rtlCol="0" anchor="ctr"/>
          <a:lstStyle/>
          <a:p>
            <a:pPr algn="just"/>
            <a:r>
              <a:rPr lang="ru-RU" dirty="0">
                <a:solidFill>
                  <a:prstClr val="black"/>
                </a:solidFill>
                <a:latin typeface="Times New Roman" panose="02020603050405020304" pitchFamily="18" charset="0"/>
                <a:cs typeface="Times New Roman" panose="02020603050405020304" pitchFamily="18" charset="0"/>
              </a:rPr>
              <a:t>О</a:t>
            </a:r>
            <a:r>
              <a:rPr lang="ru-RU" dirty="0" smtClean="0">
                <a:solidFill>
                  <a:prstClr val="black"/>
                </a:solidFill>
                <a:latin typeface="Times New Roman" panose="02020603050405020304" pitchFamily="18" charset="0"/>
                <a:cs typeface="Times New Roman" panose="02020603050405020304" pitchFamily="18" charset="0"/>
              </a:rPr>
              <a:t>беспечение </a:t>
            </a:r>
            <a:r>
              <a:rPr lang="ru-RU" dirty="0">
                <a:solidFill>
                  <a:prstClr val="black"/>
                </a:solidFill>
                <a:latin typeface="Times New Roman" panose="02020603050405020304" pitchFamily="18" charset="0"/>
                <a:cs typeface="Times New Roman" panose="02020603050405020304" pitchFamily="18" charset="0"/>
              </a:rPr>
              <a:t>роста </a:t>
            </a:r>
            <a:r>
              <a:rPr lang="ru-RU" dirty="0" smtClean="0">
                <a:solidFill>
                  <a:prstClr val="black"/>
                </a:solidFill>
                <a:latin typeface="Times New Roman" panose="02020603050405020304" pitchFamily="18" charset="0"/>
                <a:cs typeface="Times New Roman" panose="02020603050405020304" pitchFamily="18" charset="0"/>
              </a:rPr>
              <a:t>экономики, в том числе за счет роста </a:t>
            </a:r>
            <a:r>
              <a:rPr lang="ru-RU" dirty="0">
                <a:solidFill>
                  <a:prstClr val="black"/>
                </a:solidFill>
                <a:latin typeface="Times New Roman" panose="02020603050405020304" pitchFamily="18" charset="0"/>
                <a:cs typeface="Times New Roman" panose="02020603050405020304" pitchFamily="18" charset="0"/>
              </a:rPr>
              <a:t>инвестиций в основной капитал и повышение инвестиционной привлекательности Чувашской </a:t>
            </a:r>
            <a:r>
              <a:rPr lang="ru-RU" dirty="0" smtClean="0">
                <a:solidFill>
                  <a:prstClr val="black"/>
                </a:solidFill>
                <a:latin typeface="Times New Roman" panose="02020603050405020304" pitchFamily="18" charset="0"/>
                <a:cs typeface="Times New Roman" panose="02020603050405020304" pitchFamily="18" charset="0"/>
              </a:rPr>
              <a:t>Республики</a:t>
            </a:r>
            <a:endParaRPr lang="ru-RU" dirty="0">
              <a:solidFill>
                <a:prstClr val="black"/>
              </a:solidFill>
              <a:latin typeface="Times New Roman" panose="02020603050405020304" pitchFamily="18" charset="0"/>
              <a:cs typeface="Times New Roman" panose="02020603050405020304" pitchFamily="18" charset="0"/>
            </a:endParaRPr>
          </a:p>
        </p:txBody>
      </p:sp>
      <p:sp>
        <p:nvSpPr>
          <p:cNvPr id="7" name="Нашивка 6"/>
          <p:cNvSpPr/>
          <p:nvPr/>
        </p:nvSpPr>
        <p:spPr>
          <a:xfrm>
            <a:off x="129078" y="935190"/>
            <a:ext cx="864096" cy="440715"/>
          </a:xfrm>
          <a:prstGeom prst="chevron">
            <a:avLst/>
          </a:prstGeom>
          <a:ln/>
        </p:spPr>
        <p:style>
          <a:lnRef idx="1">
            <a:schemeClr val="accent4"/>
          </a:lnRef>
          <a:fillRef idx="2">
            <a:schemeClr val="accent4"/>
          </a:fillRef>
          <a:effectRef idx="1">
            <a:schemeClr val="accent4"/>
          </a:effectRef>
          <a:fontRef idx="minor">
            <a:schemeClr val="dk1"/>
          </a:fontRef>
        </p:style>
        <p:txBody>
          <a:bodyPr rtlCol="0" anchor="ctr"/>
          <a:lstStyle/>
          <a:p>
            <a:pPr algn="ctr"/>
            <a:r>
              <a:rPr lang="ru-RU" dirty="0" smtClean="0">
                <a:solidFill>
                  <a:prstClr val="black"/>
                </a:solidFill>
                <a:latin typeface="Times New Roman" panose="02020603050405020304" pitchFamily="18" charset="0"/>
                <a:cs typeface="Times New Roman" panose="02020603050405020304" pitchFamily="18" charset="0"/>
              </a:rPr>
              <a:t>1</a:t>
            </a:r>
            <a:endParaRPr lang="ru-RU" dirty="0">
              <a:solidFill>
                <a:prstClr val="black"/>
              </a:solidFill>
              <a:latin typeface="Times New Roman" panose="02020603050405020304" pitchFamily="18" charset="0"/>
              <a:cs typeface="Times New Roman" panose="02020603050405020304" pitchFamily="18" charset="0"/>
            </a:endParaRPr>
          </a:p>
        </p:txBody>
      </p:sp>
      <p:sp>
        <p:nvSpPr>
          <p:cNvPr id="22" name="Нашивка 21"/>
          <p:cNvSpPr/>
          <p:nvPr/>
        </p:nvSpPr>
        <p:spPr>
          <a:xfrm>
            <a:off x="129078" y="3289903"/>
            <a:ext cx="864096" cy="440715"/>
          </a:xfrm>
          <a:prstGeom prst="chevron">
            <a:avLst/>
          </a:prstGeom>
          <a:ln/>
        </p:spPr>
        <p:style>
          <a:lnRef idx="1">
            <a:schemeClr val="accent4"/>
          </a:lnRef>
          <a:fillRef idx="2">
            <a:schemeClr val="accent4"/>
          </a:fillRef>
          <a:effectRef idx="1">
            <a:schemeClr val="accent4"/>
          </a:effectRef>
          <a:fontRef idx="minor">
            <a:schemeClr val="dk1"/>
          </a:fontRef>
        </p:style>
        <p:txBody>
          <a:bodyPr rtlCol="0" anchor="ctr"/>
          <a:lstStyle/>
          <a:p>
            <a:pPr algn="ctr"/>
            <a:r>
              <a:rPr lang="ru-RU" dirty="0" smtClean="0">
                <a:solidFill>
                  <a:prstClr val="black"/>
                </a:solidFill>
                <a:latin typeface="Times New Roman" panose="02020603050405020304" pitchFamily="18" charset="0"/>
                <a:cs typeface="Times New Roman" panose="02020603050405020304" pitchFamily="18" charset="0"/>
              </a:rPr>
              <a:t>2</a:t>
            </a:r>
            <a:endParaRPr lang="ru-RU" dirty="0">
              <a:solidFill>
                <a:prstClr val="black"/>
              </a:solidFill>
              <a:latin typeface="Times New Roman" panose="02020603050405020304" pitchFamily="18" charset="0"/>
              <a:cs typeface="Times New Roman" panose="02020603050405020304" pitchFamily="18" charset="0"/>
            </a:endParaRPr>
          </a:p>
        </p:txBody>
      </p:sp>
      <p:sp>
        <p:nvSpPr>
          <p:cNvPr id="23" name="Нашивка 22"/>
          <p:cNvSpPr/>
          <p:nvPr/>
        </p:nvSpPr>
        <p:spPr>
          <a:xfrm>
            <a:off x="129078" y="4259535"/>
            <a:ext cx="864096" cy="440715"/>
          </a:xfrm>
          <a:prstGeom prst="chevron">
            <a:avLst/>
          </a:prstGeom>
          <a:ln/>
        </p:spPr>
        <p:style>
          <a:lnRef idx="1">
            <a:schemeClr val="accent4"/>
          </a:lnRef>
          <a:fillRef idx="2">
            <a:schemeClr val="accent4"/>
          </a:fillRef>
          <a:effectRef idx="1">
            <a:schemeClr val="accent4"/>
          </a:effectRef>
          <a:fontRef idx="minor">
            <a:schemeClr val="dk1"/>
          </a:fontRef>
        </p:style>
        <p:txBody>
          <a:bodyPr rtlCol="0" anchor="ctr"/>
          <a:lstStyle/>
          <a:p>
            <a:pPr algn="ctr"/>
            <a:r>
              <a:rPr lang="ru-RU" dirty="0" smtClean="0">
                <a:solidFill>
                  <a:prstClr val="black"/>
                </a:solidFill>
                <a:latin typeface="Times New Roman" panose="02020603050405020304" pitchFamily="18" charset="0"/>
                <a:cs typeface="Times New Roman" panose="02020603050405020304" pitchFamily="18" charset="0"/>
              </a:rPr>
              <a:t>3</a:t>
            </a:r>
            <a:endParaRPr lang="ru-RU" dirty="0">
              <a:solidFill>
                <a:prstClr val="black"/>
              </a:solidFill>
              <a:latin typeface="Times New Roman" panose="02020603050405020304" pitchFamily="18" charset="0"/>
              <a:cs typeface="Times New Roman" panose="02020603050405020304" pitchFamily="18" charset="0"/>
            </a:endParaRPr>
          </a:p>
        </p:txBody>
      </p:sp>
      <p:sp>
        <p:nvSpPr>
          <p:cNvPr id="24" name="Нашивка 23"/>
          <p:cNvSpPr/>
          <p:nvPr/>
        </p:nvSpPr>
        <p:spPr>
          <a:xfrm>
            <a:off x="129078" y="4988214"/>
            <a:ext cx="864096" cy="440715"/>
          </a:xfrm>
          <a:prstGeom prst="chevron">
            <a:avLst/>
          </a:prstGeom>
          <a:ln/>
        </p:spPr>
        <p:style>
          <a:lnRef idx="1">
            <a:schemeClr val="accent4"/>
          </a:lnRef>
          <a:fillRef idx="2">
            <a:schemeClr val="accent4"/>
          </a:fillRef>
          <a:effectRef idx="1">
            <a:schemeClr val="accent4"/>
          </a:effectRef>
          <a:fontRef idx="minor">
            <a:schemeClr val="dk1"/>
          </a:fontRef>
        </p:style>
        <p:txBody>
          <a:bodyPr rtlCol="0" anchor="ctr"/>
          <a:lstStyle/>
          <a:p>
            <a:pPr algn="ctr"/>
            <a:r>
              <a:rPr lang="ru-RU" dirty="0" smtClean="0">
                <a:solidFill>
                  <a:prstClr val="black"/>
                </a:solidFill>
                <a:latin typeface="Times New Roman" panose="02020603050405020304" pitchFamily="18" charset="0"/>
                <a:cs typeface="Times New Roman" panose="02020603050405020304" pitchFamily="18" charset="0"/>
              </a:rPr>
              <a:t>4</a:t>
            </a:r>
            <a:endParaRPr lang="ru-RU" dirty="0">
              <a:solidFill>
                <a:prstClr val="black"/>
              </a:solidFill>
              <a:latin typeface="Times New Roman" panose="02020603050405020304" pitchFamily="18" charset="0"/>
              <a:cs typeface="Times New Roman" panose="02020603050405020304" pitchFamily="18" charset="0"/>
            </a:endParaRPr>
          </a:p>
        </p:txBody>
      </p:sp>
      <p:sp>
        <p:nvSpPr>
          <p:cNvPr id="16" name="Прямоугольник 15"/>
          <p:cNvSpPr/>
          <p:nvPr/>
        </p:nvSpPr>
        <p:spPr>
          <a:xfrm>
            <a:off x="1521844" y="1762598"/>
            <a:ext cx="5138388" cy="874314"/>
          </a:xfrm>
          <a:prstGeom prst="rect">
            <a:avLst/>
          </a:prstGeom>
          <a:ln/>
        </p:spPr>
        <p:style>
          <a:lnRef idx="1">
            <a:schemeClr val="accent4"/>
          </a:lnRef>
          <a:fillRef idx="2">
            <a:schemeClr val="accent4"/>
          </a:fillRef>
          <a:effectRef idx="1">
            <a:schemeClr val="accent4"/>
          </a:effectRef>
          <a:fontRef idx="minor">
            <a:schemeClr val="dk1"/>
          </a:fontRef>
        </p:style>
        <p:txBody>
          <a:bodyPr rtlCol="0" anchor="ctr"/>
          <a:lstStyle/>
          <a:p>
            <a:pPr algn="just"/>
            <a:r>
              <a:rPr lang="ru-RU" sz="1600" i="1" dirty="0">
                <a:solidFill>
                  <a:prstClr val="black"/>
                </a:solidFill>
                <a:latin typeface="Times New Roman" panose="02020603050405020304" pitchFamily="18" charset="0"/>
                <a:cs typeface="Times New Roman" panose="02020603050405020304" pitchFamily="18" charset="0"/>
              </a:rPr>
              <a:t>в том числе </a:t>
            </a:r>
            <a:r>
              <a:rPr lang="ru-RU" sz="1600" i="1" dirty="0" smtClean="0">
                <a:solidFill>
                  <a:prstClr val="black"/>
                </a:solidFill>
                <a:latin typeface="Times New Roman" panose="02020603050405020304" pitchFamily="18" charset="0"/>
                <a:cs typeface="Times New Roman" panose="02020603050405020304" pitchFamily="18" charset="0"/>
              </a:rPr>
              <a:t>за счет </a:t>
            </a:r>
            <a:r>
              <a:rPr lang="ru-RU" sz="1600" i="1" dirty="0">
                <a:solidFill>
                  <a:prstClr val="black"/>
                </a:solidFill>
                <a:latin typeface="Times New Roman" panose="02020603050405020304" pitchFamily="18" charset="0"/>
                <a:cs typeface="Times New Roman" panose="02020603050405020304" pitchFamily="18" charset="0"/>
              </a:rPr>
              <a:t>улучшения качества администрирования доходов бюджетной системы Чувашской Республики</a:t>
            </a:r>
            <a:endParaRPr lang="ru-RU" sz="1600" b="1" i="1" dirty="0">
              <a:solidFill>
                <a:prstClr val="black"/>
              </a:solidFill>
              <a:latin typeface="Times New Roman" panose="02020603050405020304" pitchFamily="18" charset="0"/>
              <a:cs typeface="Times New Roman" panose="02020603050405020304" pitchFamily="18" charset="0"/>
            </a:endParaRPr>
          </a:p>
        </p:txBody>
      </p:sp>
      <p:sp>
        <p:nvSpPr>
          <p:cNvPr id="21" name="Прямоугольник 20"/>
          <p:cNvSpPr/>
          <p:nvPr/>
        </p:nvSpPr>
        <p:spPr>
          <a:xfrm>
            <a:off x="1099396" y="4969037"/>
            <a:ext cx="7409781" cy="530410"/>
          </a:xfrm>
          <a:prstGeom prst="rect">
            <a:avLst/>
          </a:prstGeom>
          <a:ln/>
        </p:spPr>
        <p:style>
          <a:lnRef idx="1">
            <a:schemeClr val="accent4"/>
          </a:lnRef>
          <a:fillRef idx="2">
            <a:schemeClr val="accent4"/>
          </a:fillRef>
          <a:effectRef idx="1">
            <a:schemeClr val="accent4"/>
          </a:effectRef>
          <a:fontRef idx="minor">
            <a:schemeClr val="dk1"/>
          </a:fontRef>
        </p:style>
        <p:txBody>
          <a:bodyPr rtlCol="0" anchor="ctr"/>
          <a:lstStyle/>
          <a:p>
            <a:pPr algn="just"/>
            <a:r>
              <a:rPr lang="ru-RU" dirty="0">
                <a:solidFill>
                  <a:prstClr val="black"/>
                </a:solidFill>
                <a:latin typeface="Times New Roman" panose="02020603050405020304" pitchFamily="18" charset="0"/>
                <a:cs typeface="Times New Roman" panose="02020603050405020304" pitchFamily="18" charset="0"/>
              </a:rPr>
              <a:t>П</a:t>
            </a:r>
            <a:r>
              <a:rPr lang="ru-RU" dirty="0" smtClean="0">
                <a:solidFill>
                  <a:prstClr val="black"/>
                </a:solidFill>
                <a:latin typeface="Times New Roman" panose="02020603050405020304" pitchFamily="18" charset="0"/>
                <a:cs typeface="Times New Roman" panose="02020603050405020304" pitchFamily="18" charset="0"/>
              </a:rPr>
              <a:t>овышение </a:t>
            </a:r>
            <a:r>
              <a:rPr lang="ru-RU" dirty="0">
                <a:solidFill>
                  <a:prstClr val="black"/>
                </a:solidFill>
                <a:latin typeface="Times New Roman" panose="02020603050405020304" pitchFamily="18" charset="0"/>
                <a:cs typeface="Times New Roman" panose="02020603050405020304" pitchFamily="18" charset="0"/>
              </a:rPr>
              <a:t>качества формирования и исполнения бюджетов </a:t>
            </a:r>
          </a:p>
        </p:txBody>
      </p:sp>
      <p:sp>
        <p:nvSpPr>
          <p:cNvPr id="26" name="Прямоугольник 25"/>
          <p:cNvSpPr/>
          <p:nvPr/>
        </p:nvSpPr>
        <p:spPr>
          <a:xfrm>
            <a:off x="1099396" y="4143067"/>
            <a:ext cx="7409781" cy="673649"/>
          </a:xfrm>
          <a:prstGeom prst="rect">
            <a:avLst/>
          </a:prstGeom>
          <a:ln/>
        </p:spPr>
        <p:style>
          <a:lnRef idx="1">
            <a:schemeClr val="accent4"/>
          </a:lnRef>
          <a:fillRef idx="2">
            <a:schemeClr val="accent4"/>
          </a:fillRef>
          <a:effectRef idx="1">
            <a:schemeClr val="accent4"/>
          </a:effectRef>
          <a:fontRef idx="minor">
            <a:schemeClr val="dk1"/>
          </a:fontRef>
        </p:style>
        <p:txBody>
          <a:bodyPr rtlCol="0" anchor="ctr"/>
          <a:lstStyle/>
          <a:p>
            <a:pPr algn="just"/>
            <a:r>
              <a:rPr lang="ru-RU" dirty="0">
                <a:solidFill>
                  <a:prstClr val="black"/>
                </a:solidFill>
                <a:latin typeface="Times New Roman" panose="02020603050405020304" pitchFamily="18" charset="0"/>
                <a:cs typeface="Times New Roman" panose="02020603050405020304" pitchFamily="18" charset="0"/>
              </a:rPr>
              <a:t>С</a:t>
            </a:r>
            <a:r>
              <a:rPr lang="ru-RU" dirty="0" smtClean="0">
                <a:solidFill>
                  <a:prstClr val="black"/>
                </a:solidFill>
                <a:latin typeface="Times New Roman" panose="02020603050405020304" pitchFamily="18" charset="0"/>
                <a:cs typeface="Times New Roman" panose="02020603050405020304" pitchFamily="18" charset="0"/>
              </a:rPr>
              <a:t>овершенствование </a:t>
            </a:r>
            <a:r>
              <a:rPr lang="ru-RU" dirty="0">
                <a:solidFill>
                  <a:prstClr val="black"/>
                </a:solidFill>
                <a:latin typeface="Times New Roman" panose="02020603050405020304" pitchFamily="18" charset="0"/>
                <a:cs typeface="Times New Roman" panose="02020603050405020304" pitchFamily="18" charset="0"/>
              </a:rPr>
              <a:t>межбюджетных отношений и укрепление финансовой самостоятельности местных бюджетов</a:t>
            </a:r>
          </a:p>
        </p:txBody>
      </p:sp>
      <p:sp>
        <p:nvSpPr>
          <p:cNvPr id="2" name="Номер слайда 1"/>
          <p:cNvSpPr>
            <a:spLocks noGrp="1"/>
          </p:cNvSpPr>
          <p:nvPr>
            <p:ph type="sldNum" sz="quarter" idx="12"/>
          </p:nvPr>
        </p:nvSpPr>
        <p:spPr>
          <a:xfrm>
            <a:off x="8126412" y="6461245"/>
            <a:ext cx="1054100" cy="365125"/>
          </a:xfrm>
        </p:spPr>
        <p:txBody>
          <a:bodyPr/>
          <a:lstStyle/>
          <a:p>
            <a:pPr>
              <a:defRPr/>
            </a:pPr>
            <a:fld id="{F6DAF6DD-932B-4E1C-B70C-04A2D5208306}" type="slidenum">
              <a:rPr lang="ru-RU" altLang="ru-RU" b="1" smtClean="0">
                <a:solidFill>
                  <a:prstClr val="black"/>
                </a:solidFill>
              </a:rPr>
              <a:pPr>
                <a:defRPr/>
              </a:pPr>
              <a:t>12</a:t>
            </a:fld>
            <a:endParaRPr lang="ru-RU" altLang="ru-RU" b="1" dirty="0">
              <a:solidFill>
                <a:prstClr val="black"/>
              </a:solidFill>
            </a:endParaRPr>
          </a:p>
        </p:txBody>
      </p:sp>
      <p:sp>
        <p:nvSpPr>
          <p:cNvPr id="17" name="Заголовок 1"/>
          <p:cNvSpPr txBox="1">
            <a:spLocks/>
          </p:cNvSpPr>
          <p:nvPr/>
        </p:nvSpPr>
        <p:spPr>
          <a:xfrm>
            <a:off x="259729" y="-13063"/>
            <a:ext cx="6976567" cy="620688"/>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l" fontAlgn="auto">
              <a:spcAft>
                <a:spcPts val="0"/>
              </a:spcAft>
              <a:buNone/>
            </a:pPr>
            <a:r>
              <a:rPr lang="ru-RU" sz="1800" dirty="0">
                <a:solidFill>
                  <a:schemeClr val="tx1"/>
                </a:solidFill>
                <a:effectLst/>
                <a:latin typeface="Times New Roman" panose="02020603050405020304" pitchFamily="18" charset="0"/>
                <a:cs typeface="Times New Roman" panose="02020603050405020304" pitchFamily="18" charset="0"/>
              </a:rPr>
              <a:t>Основные задачи и приоритетные направления бюджетной политики на </a:t>
            </a:r>
            <a:r>
              <a:rPr lang="ru-RU" sz="1800" dirty="0" smtClean="0">
                <a:solidFill>
                  <a:schemeClr val="tx1"/>
                </a:solidFill>
                <a:effectLst/>
                <a:latin typeface="Times New Roman" panose="02020603050405020304" pitchFamily="18" charset="0"/>
                <a:cs typeface="Times New Roman" panose="02020603050405020304" pitchFamily="18" charset="0"/>
              </a:rPr>
              <a:t>2020-2022 </a:t>
            </a:r>
            <a:r>
              <a:rPr lang="ru-RU" sz="1800" dirty="0">
                <a:solidFill>
                  <a:schemeClr val="tx1"/>
                </a:solidFill>
                <a:effectLst/>
                <a:latin typeface="Times New Roman" panose="02020603050405020304" pitchFamily="18" charset="0"/>
                <a:cs typeface="Times New Roman" panose="02020603050405020304" pitchFamily="18" charset="0"/>
              </a:rPr>
              <a:t>годы</a:t>
            </a:r>
          </a:p>
        </p:txBody>
      </p:sp>
      <p:cxnSp>
        <p:nvCxnSpPr>
          <p:cNvPr id="18" name="Прямая соединительная линия 17"/>
          <p:cNvCxnSpPr/>
          <p:nvPr/>
        </p:nvCxnSpPr>
        <p:spPr>
          <a:xfrm>
            <a:off x="0" y="620688"/>
            <a:ext cx="9144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7873228" y="69850"/>
            <a:ext cx="1223412" cy="492443"/>
          </a:xfrm>
          <a:prstGeom prst="rect">
            <a:avLst/>
          </a:prstGeom>
          <a:noFill/>
        </p:spPr>
        <p:txBody>
          <a:bodyPr wrap="none" rtlCol="0">
            <a:spAutoFit/>
          </a:bodyPr>
          <a:lstStyle/>
          <a:p>
            <a:pPr algn="ctr"/>
            <a:r>
              <a:rPr lang="ru-RU" sz="1300" b="1" i="1" dirty="0" smtClean="0">
                <a:solidFill>
                  <a:schemeClr val="accent1"/>
                </a:solidFill>
                <a:latin typeface="+mn-lt"/>
              </a:rPr>
              <a:t>Бюджет</a:t>
            </a:r>
          </a:p>
          <a:p>
            <a:pPr algn="ctr"/>
            <a:r>
              <a:rPr lang="ru-RU" sz="1300" b="1" i="1" dirty="0" smtClean="0">
                <a:solidFill>
                  <a:schemeClr val="accent1"/>
                </a:solidFill>
                <a:latin typeface="+mn-lt"/>
              </a:rPr>
              <a:t>для граждан</a:t>
            </a:r>
            <a:endParaRPr lang="ru-RU" sz="1300" b="1" i="1" dirty="0">
              <a:solidFill>
                <a:schemeClr val="accent1"/>
              </a:solidFill>
              <a:latin typeface="+mn-lt"/>
            </a:endParaRPr>
          </a:p>
        </p:txBody>
      </p:sp>
    </p:spTree>
    <p:extLst>
      <p:ext uri="{BB962C8B-B14F-4D97-AF65-F5344CB8AC3E}">
        <p14:creationId xmlns:p14="http://schemas.microsoft.com/office/powerpoint/2010/main" val="22263925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Скругленный прямоугольник 9"/>
          <p:cNvSpPr/>
          <p:nvPr/>
        </p:nvSpPr>
        <p:spPr>
          <a:xfrm>
            <a:off x="971600" y="764704"/>
            <a:ext cx="2808312" cy="591833"/>
          </a:xfrm>
          <a:prstGeom prst="roundRect">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fontAlgn="base">
              <a:spcBef>
                <a:spcPct val="0"/>
              </a:spcBef>
              <a:spcAft>
                <a:spcPct val="0"/>
              </a:spcAft>
            </a:pPr>
            <a:r>
              <a:rPr lang="ru-RU" dirty="0">
                <a:solidFill>
                  <a:prstClr val="black"/>
                </a:solidFill>
                <a:latin typeface="Times New Roman" panose="02020603050405020304" pitchFamily="18" charset="0"/>
                <a:cs typeface="Times New Roman" panose="02020603050405020304" pitchFamily="18" charset="0"/>
              </a:rPr>
              <a:t>Республиканский бюджет</a:t>
            </a:r>
          </a:p>
        </p:txBody>
      </p:sp>
      <p:sp>
        <p:nvSpPr>
          <p:cNvPr id="11" name="Скругленный прямоугольник 10"/>
          <p:cNvSpPr/>
          <p:nvPr/>
        </p:nvSpPr>
        <p:spPr>
          <a:xfrm>
            <a:off x="5292080" y="764704"/>
            <a:ext cx="2811674" cy="591833"/>
          </a:xfrm>
          <a:prstGeom prst="roundRect">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fontAlgn="base">
              <a:spcBef>
                <a:spcPct val="0"/>
              </a:spcBef>
              <a:spcAft>
                <a:spcPct val="0"/>
              </a:spcAft>
            </a:pPr>
            <a:r>
              <a:rPr lang="ru-RU" dirty="0">
                <a:solidFill>
                  <a:prstClr val="black"/>
                </a:solidFill>
                <a:latin typeface="Times New Roman" panose="02020603050405020304" pitchFamily="18" charset="0"/>
                <a:cs typeface="Times New Roman" panose="02020603050405020304" pitchFamily="18" charset="0"/>
              </a:rPr>
              <a:t>Консолидированный бюджет</a:t>
            </a:r>
          </a:p>
        </p:txBody>
      </p:sp>
      <p:sp>
        <p:nvSpPr>
          <p:cNvPr id="12" name="Номер слайда 11"/>
          <p:cNvSpPr>
            <a:spLocks noGrp="1"/>
          </p:cNvSpPr>
          <p:nvPr>
            <p:ph type="sldNum" sz="quarter" idx="12"/>
          </p:nvPr>
        </p:nvSpPr>
        <p:spPr/>
        <p:txBody>
          <a:bodyPr/>
          <a:lstStyle/>
          <a:p>
            <a:pPr>
              <a:defRPr/>
            </a:pPr>
            <a:fld id="{667CCBFA-BFB9-4E9F-B6F6-694D72409F22}" type="slidenum">
              <a:rPr lang="ru-RU" smtClean="0">
                <a:solidFill>
                  <a:prstClr val="black"/>
                </a:solidFill>
              </a:rPr>
              <a:pPr>
                <a:defRPr/>
              </a:pPr>
              <a:t>13</a:t>
            </a:fld>
            <a:endParaRPr lang="ru-RU" dirty="0">
              <a:solidFill>
                <a:prstClr val="black"/>
              </a:solidFill>
            </a:endParaRPr>
          </a:p>
        </p:txBody>
      </p:sp>
      <p:sp>
        <p:nvSpPr>
          <p:cNvPr id="13" name="Заголовок 1"/>
          <p:cNvSpPr txBox="1">
            <a:spLocks/>
          </p:cNvSpPr>
          <p:nvPr/>
        </p:nvSpPr>
        <p:spPr>
          <a:xfrm>
            <a:off x="251518" y="22910"/>
            <a:ext cx="7128794" cy="550838"/>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l">
              <a:buClr>
                <a:srgbClr val="F14124">
                  <a:lumMod val="75000"/>
                </a:srgbClr>
              </a:buClr>
              <a:buFont typeface="Georgia" pitchFamily="18" charset="0"/>
              <a:buNone/>
            </a:pPr>
            <a:r>
              <a:rPr lang="ru-RU" sz="1800" dirty="0">
                <a:solidFill>
                  <a:prstClr val="black"/>
                </a:solidFill>
                <a:effectLst/>
                <a:latin typeface="Times New Roman" panose="02020603050405020304" pitchFamily="18" charset="0"/>
                <a:cs typeface="Times New Roman" panose="02020603050405020304" pitchFamily="18" charset="0"/>
              </a:rPr>
              <a:t>Основные параметры исполнения республиканского и консолидированного бюджета Чувашской </a:t>
            </a:r>
            <a:r>
              <a:rPr lang="ru-RU" sz="1800" dirty="0" smtClean="0">
                <a:solidFill>
                  <a:prstClr val="black"/>
                </a:solidFill>
                <a:effectLst/>
                <a:latin typeface="Times New Roman" panose="02020603050405020304" pitchFamily="18" charset="0"/>
                <a:cs typeface="Times New Roman" panose="02020603050405020304" pitchFamily="18" charset="0"/>
              </a:rPr>
              <a:t>Республики в 2019 году</a:t>
            </a:r>
            <a:endParaRPr lang="ru-RU" sz="1800" dirty="0">
              <a:solidFill>
                <a:prstClr val="black"/>
              </a:solidFill>
              <a:effectLst/>
              <a:latin typeface="Times New Roman" panose="02020603050405020304" pitchFamily="18" charset="0"/>
              <a:cs typeface="Times New Roman" panose="02020603050405020304" pitchFamily="18" charset="0"/>
            </a:endParaRPr>
          </a:p>
        </p:txBody>
      </p:sp>
      <p:cxnSp>
        <p:nvCxnSpPr>
          <p:cNvPr id="15" name="Прямая соединительная линия 14"/>
          <p:cNvCxnSpPr/>
          <p:nvPr/>
        </p:nvCxnSpPr>
        <p:spPr>
          <a:xfrm>
            <a:off x="0" y="620688"/>
            <a:ext cx="9144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7873228" y="69850"/>
            <a:ext cx="1223412" cy="492443"/>
          </a:xfrm>
          <a:prstGeom prst="rect">
            <a:avLst/>
          </a:prstGeom>
          <a:noFill/>
        </p:spPr>
        <p:txBody>
          <a:bodyPr wrap="none" rtlCol="0">
            <a:spAutoFit/>
          </a:bodyPr>
          <a:lstStyle/>
          <a:p>
            <a:pPr algn="ctr" fontAlgn="base">
              <a:spcBef>
                <a:spcPct val="0"/>
              </a:spcBef>
              <a:spcAft>
                <a:spcPct val="0"/>
              </a:spcAft>
            </a:pPr>
            <a:r>
              <a:rPr lang="ru-RU" sz="1300" b="1" i="1" dirty="0">
                <a:solidFill>
                  <a:srgbClr val="4E67C8"/>
                </a:solidFill>
              </a:rPr>
              <a:t>Бюджет</a:t>
            </a:r>
          </a:p>
          <a:p>
            <a:pPr algn="ctr" fontAlgn="base">
              <a:spcBef>
                <a:spcPct val="0"/>
              </a:spcBef>
              <a:spcAft>
                <a:spcPct val="0"/>
              </a:spcAft>
            </a:pPr>
            <a:r>
              <a:rPr lang="ru-RU" sz="1300" b="1" i="1" dirty="0">
                <a:solidFill>
                  <a:srgbClr val="4E67C8"/>
                </a:solidFill>
              </a:rPr>
              <a:t>для граждан</a:t>
            </a:r>
          </a:p>
        </p:txBody>
      </p:sp>
      <p:graphicFrame>
        <p:nvGraphicFramePr>
          <p:cNvPr id="14" name="Диаграмма 13"/>
          <p:cNvGraphicFramePr>
            <a:graphicFrameLocks/>
          </p:cNvGraphicFramePr>
          <p:nvPr>
            <p:extLst>
              <p:ext uri="{D42A27DB-BD31-4B8C-83A1-F6EECF244321}">
                <p14:modId xmlns:p14="http://schemas.microsoft.com/office/powerpoint/2010/main" val="4163436512"/>
              </p:ext>
            </p:extLst>
          </p:nvPr>
        </p:nvGraphicFramePr>
        <p:xfrm>
          <a:off x="251517" y="1356536"/>
          <a:ext cx="4184149" cy="4016680"/>
        </p:xfrm>
        <a:graphic>
          <a:graphicData uri="http://schemas.openxmlformats.org/drawingml/2006/chart">
            <c:chart xmlns:c="http://schemas.openxmlformats.org/drawingml/2006/chart" xmlns:r="http://schemas.openxmlformats.org/officeDocument/2006/relationships" r:id="rId3"/>
          </a:graphicData>
        </a:graphic>
      </p:graphicFrame>
      <p:pic>
        <p:nvPicPr>
          <p:cNvPr id="16" name="Picture 3" descr="T:\ОБП\Метелева\деньги 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87043" y="5445224"/>
            <a:ext cx="4645197" cy="122413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aphicFrame>
        <p:nvGraphicFramePr>
          <p:cNvPr id="18" name="Диаграмма 17"/>
          <p:cNvGraphicFramePr>
            <a:graphicFrameLocks/>
          </p:cNvGraphicFramePr>
          <p:nvPr>
            <p:extLst>
              <p:ext uri="{D42A27DB-BD31-4B8C-83A1-F6EECF244321}">
                <p14:modId xmlns:p14="http://schemas.microsoft.com/office/powerpoint/2010/main" val="916961335"/>
              </p:ext>
            </p:extLst>
          </p:nvPr>
        </p:nvGraphicFramePr>
        <p:xfrm>
          <a:off x="4884542" y="1356536"/>
          <a:ext cx="4029075" cy="4004639"/>
        </p:xfrm>
        <a:graphic>
          <a:graphicData uri="http://schemas.openxmlformats.org/drawingml/2006/chart">
            <c:chart xmlns:c="http://schemas.openxmlformats.org/drawingml/2006/chart" xmlns:r="http://schemas.openxmlformats.org/officeDocument/2006/relationships" r:id="rId5"/>
          </a:graphicData>
        </a:graphic>
      </p:graphicFrame>
      <p:sp>
        <p:nvSpPr>
          <p:cNvPr id="19" name="TextBox 1"/>
          <p:cNvSpPr txBox="1">
            <a:spLocks noChangeArrowheads="1"/>
          </p:cNvSpPr>
          <p:nvPr/>
        </p:nvSpPr>
        <p:spPr bwMode="auto">
          <a:xfrm>
            <a:off x="7974680" y="726772"/>
            <a:ext cx="1104114" cy="222565"/>
          </a:xfrm>
          <a:prstGeom prst="rect">
            <a:avLst/>
          </a:prstGeom>
          <a:noFill/>
          <a:ln>
            <a:noFill/>
          </a:ln>
          <a:extLst/>
        </p:spPr>
        <p:txBody>
          <a:bodyPr lIns="0" tIns="0" rIns="0" bIns="0"/>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r" eaLnBrk="1" fontAlgn="base" hangingPunct="1">
              <a:spcBef>
                <a:spcPct val="0"/>
              </a:spcBef>
              <a:spcAft>
                <a:spcPct val="0"/>
              </a:spcAft>
              <a:buFontTx/>
              <a:buNone/>
            </a:pPr>
            <a:r>
              <a:rPr lang="ru-RU" altLang="ru-RU" sz="1200" b="1" dirty="0" smtClean="0">
                <a:solidFill>
                  <a:srgbClr val="4E67C8">
                    <a:lumMod val="75000"/>
                  </a:srgbClr>
                </a:solidFill>
                <a:latin typeface="Times New Roman" panose="02020603050405020304" pitchFamily="18" charset="0"/>
                <a:cs typeface="Times New Roman" panose="02020603050405020304" pitchFamily="18" charset="0"/>
              </a:rPr>
              <a:t>млн</a:t>
            </a:r>
            <a:r>
              <a:rPr lang="ru-RU" altLang="ru-RU" sz="1200" b="1" dirty="0">
                <a:solidFill>
                  <a:srgbClr val="4E67C8">
                    <a:lumMod val="75000"/>
                  </a:srgbClr>
                </a:solidFill>
                <a:latin typeface="Times New Roman" panose="02020603050405020304" pitchFamily="18" charset="0"/>
                <a:cs typeface="Times New Roman" panose="02020603050405020304" pitchFamily="18" charset="0"/>
              </a:rPr>
              <a:t>. </a:t>
            </a:r>
            <a:r>
              <a:rPr lang="ru-RU" altLang="ru-RU" sz="1200" b="1" dirty="0" smtClean="0">
                <a:solidFill>
                  <a:srgbClr val="4E67C8">
                    <a:lumMod val="75000"/>
                  </a:srgbClr>
                </a:solidFill>
                <a:latin typeface="Times New Roman" panose="02020603050405020304" pitchFamily="18" charset="0"/>
                <a:cs typeface="Times New Roman" panose="02020603050405020304" pitchFamily="18" charset="0"/>
              </a:rPr>
              <a:t>рублей</a:t>
            </a:r>
            <a:endParaRPr lang="ru-RU" altLang="ru-RU" sz="1200" b="1" dirty="0">
              <a:solidFill>
                <a:srgbClr val="4E67C8">
                  <a:lumMod val="75000"/>
                </a:srgb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2401791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Скругленный прямоугольник 9"/>
          <p:cNvSpPr/>
          <p:nvPr/>
        </p:nvSpPr>
        <p:spPr>
          <a:xfrm>
            <a:off x="611560" y="892951"/>
            <a:ext cx="1928826" cy="357190"/>
          </a:xfrm>
          <a:prstGeom prst="roundRect">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fontAlgn="base">
              <a:spcBef>
                <a:spcPct val="0"/>
              </a:spcBef>
              <a:spcAft>
                <a:spcPct val="0"/>
              </a:spcAft>
            </a:pPr>
            <a:r>
              <a:rPr lang="ru-RU" dirty="0">
                <a:solidFill>
                  <a:prstClr val="black"/>
                </a:solidFill>
                <a:latin typeface="Times New Roman" panose="02020603050405020304" pitchFamily="18" charset="0"/>
                <a:cs typeface="Times New Roman" panose="02020603050405020304" pitchFamily="18" charset="0"/>
              </a:rPr>
              <a:t>Доходы</a:t>
            </a:r>
          </a:p>
        </p:txBody>
      </p:sp>
      <p:sp>
        <p:nvSpPr>
          <p:cNvPr id="11" name="Скругленный прямоугольник 10"/>
          <p:cNvSpPr/>
          <p:nvPr/>
        </p:nvSpPr>
        <p:spPr>
          <a:xfrm>
            <a:off x="3491880" y="892951"/>
            <a:ext cx="1928826" cy="357190"/>
          </a:xfrm>
          <a:prstGeom prst="roundRect">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fontAlgn="base">
              <a:spcBef>
                <a:spcPct val="0"/>
              </a:spcBef>
              <a:spcAft>
                <a:spcPct val="0"/>
              </a:spcAft>
            </a:pPr>
            <a:r>
              <a:rPr lang="ru-RU" dirty="0">
                <a:solidFill>
                  <a:prstClr val="black"/>
                </a:solidFill>
                <a:latin typeface="Times New Roman" panose="02020603050405020304" pitchFamily="18" charset="0"/>
                <a:cs typeface="Times New Roman" panose="02020603050405020304" pitchFamily="18" charset="0"/>
              </a:rPr>
              <a:t>Расходы</a:t>
            </a:r>
          </a:p>
        </p:txBody>
      </p:sp>
      <p:sp>
        <p:nvSpPr>
          <p:cNvPr id="12" name="Номер слайда 11"/>
          <p:cNvSpPr>
            <a:spLocks noGrp="1"/>
          </p:cNvSpPr>
          <p:nvPr>
            <p:ph type="sldNum" sz="quarter" idx="12"/>
          </p:nvPr>
        </p:nvSpPr>
        <p:spPr/>
        <p:txBody>
          <a:bodyPr/>
          <a:lstStyle/>
          <a:p>
            <a:pPr>
              <a:defRPr/>
            </a:pPr>
            <a:fld id="{667CCBFA-BFB9-4E9F-B6F6-694D72409F22}" type="slidenum">
              <a:rPr lang="ru-RU" smtClean="0">
                <a:solidFill>
                  <a:prstClr val="black"/>
                </a:solidFill>
              </a:rPr>
              <a:pPr>
                <a:defRPr/>
              </a:pPr>
              <a:t>14</a:t>
            </a:fld>
            <a:endParaRPr lang="ru-RU" dirty="0">
              <a:solidFill>
                <a:prstClr val="black"/>
              </a:solidFill>
            </a:endParaRPr>
          </a:p>
        </p:txBody>
      </p:sp>
      <p:graphicFrame>
        <p:nvGraphicFramePr>
          <p:cNvPr id="14" name="Диаграмма 13"/>
          <p:cNvGraphicFramePr>
            <a:graphicFrameLocks/>
          </p:cNvGraphicFramePr>
          <p:nvPr>
            <p:extLst>
              <p:ext uri="{D42A27DB-BD31-4B8C-83A1-F6EECF244321}">
                <p14:modId xmlns:p14="http://schemas.microsoft.com/office/powerpoint/2010/main" val="2594078653"/>
              </p:ext>
            </p:extLst>
          </p:nvPr>
        </p:nvGraphicFramePr>
        <p:xfrm>
          <a:off x="283234" y="1466290"/>
          <a:ext cx="2848606" cy="369090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Диаграмма 15"/>
          <p:cNvGraphicFramePr>
            <a:graphicFrameLocks/>
          </p:cNvGraphicFramePr>
          <p:nvPr>
            <p:extLst>
              <p:ext uri="{D42A27DB-BD31-4B8C-83A1-F6EECF244321}">
                <p14:modId xmlns:p14="http://schemas.microsoft.com/office/powerpoint/2010/main" val="126152508"/>
              </p:ext>
            </p:extLst>
          </p:nvPr>
        </p:nvGraphicFramePr>
        <p:xfrm>
          <a:off x="3252459" y="1412776"/>
          <a:ext cx="2639081" cy="3618894"/>
        </p:xfrm>
        <a:graphic>
          <a:graphicData uri="http://schemas.openxmlformats.org/drawingml/2006/chart">
            <c:chart xmlns:c="http://schemas.openxmlformats.org/drawingml/2006/chart" xmlns:r="http://schemas.openxmlformats.org/officeDocument/2006/relationships" r:id="rId4"/>
          </a:graphicData>
        </a:graphic>
      </p:graphicFrame>
      <p:sp>
        <p:nvSpPr>
          <p:cNvPr id="17" name="Скругленный прямоугольник 16"/>
          <p:cNvSpPr/>
          <p:nvPr/>
        </p:nvSpPr>
        <p:spPr>
          <a:xfrm>
            <a:off x="6064230" y="892951"/>
            <a:ext cx="1296144" cy="357190"/>
          </a:xfrm>
          <a:prstGeom prst="roundRect">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fontAlgn="base">
              <a:spcBef>
                <a:spcPct val="0"/>
              </a:spcBef>
              <a:spcAft>
                <a:spcPct val="0"/>
              </a:spcAft>
            </a:pPr>
            <a:r>
              <a:rPr lang="ru-RU" sz="1700" dirty="0">
                <a:solidFill>
                  <a:prstClr val="black"/>
                </a:solidFill>
                <a:latin typeface="Times New Roman" panose="02020603050405020304" pitchFamily="18" charset="0"/>
                <a:cs typeface="Times New Roman" panose="02020603050405020304" pitchFamily="18" charset="0"/>
              </a:rPr>
              <a:t>Дефицит</a:t>
            </a:r>
          </a:p>
        </p:txBody>
      </p:sp>
      <p:sp>
        <p:nvSpPr>
          <p:cNvPr id="18" name="Скругленная прямоугольная выноска 17"/>
          <p:cNvSpPr/>
          <p:nvPr/>
        </p:nvSpPr>
        <p:spPr>
          <a:xfrm>
            <a:off x="251518" y="5517232"/>
            <a:ext cx="5256586" cy="953453"/>
          </a:xfrm>
          <a:prstGeom prst="wedgeRoundRectCallout">
            <a:avLst>
              <a:gd name="adj1" fmla="val -55"/>
              <a:gd name="adj2" fmla="val -81356"/>
              <a:gd name="adj3" fmla="val 16667"/>
            </a:avLst>
          </a:prstGeom>
        </p:spPr>
        <p:style>
          <a:lnRef idx="1">
            <a:schemeClr val="accent4"/>
          </a:lnRef>
          <a:fillRef idx="2">
            <a:schemeClr val="accent4"/>
          </a:fillRef>
          <a:effectRef idx="1">
            <a:schemeClr val="accent4"/>
          </a:effectRef>
          <a:fontRef idx="minor">
            <a:schemeClr val="dk1"/>
          </a:fontRef>
        </p:style>
        <p:txBody>
          <a:bodyPr wrap="square" lIns="0" tIns="0" rIns="0" bIns="0" anchor="ctr" anchorCtr="0">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fontAlgn="base">
              <a:spcBef>
                <a:spcPct val="0"/>
              </a:spcBef>
              <a:spcAft>
                <a:spcPct val="0"/>
              </a:spcAft>
            </a:pPr>
            <a:r>
              <a:rPr lang="ru-RU" sz="1400" dirty="0" smtClean="0">
                <a:solidFill>
                  <a:prstClr val="black"/>
                </a:solidFill>
                <a:latin typeface="Times New Roman" panose="02020603050405020304" pitchFamily="18" charset="0"/>
                <a:cs typeface="Times New Roman" panose="02020603050405020304" pitchFamily="18" charset="0"/>
              </a:rPr>
              <a:t>Доходы и расходы в 2020-2022 гг.  будут корректироваться в сторону увеличения по итогам распределения межбюджетных </a:t>
            </a:r>
            <a:r>
              <a:rPr lang="ru-RU" sz="1400" dirty="0">
                <a:solidFill>
                  <a:prstClr val="black"/>
                </a:solidFill>
                <a:latin typeface="Times New Roman" panose="02020603050405020304" pitchFamily="18" charset="0"/>
                <a:cs typeface="Times New Roman" panose="02020603050405020304" pitchFamily="18" charset="0"/>
              </a:rPr>
              <a:t>трансфертов </a:t>
            </a:r>
            <a:r>
              <a:rPr lang="ru-RU" sz="1400" dirty="0" smtClean="0">
                <a:solidFill>
                  <a:prstClr val="black"/>
                </a:solidFill>
                <a:latin typeface="Times New Roman" panose="02020603050405020304" pitchFamily="18" charset="0"/>
                <a:cs typeface="Times New Roman" panose="02020603050405020304" pitchFamily="18" charset="0"/>
              </a:rPr>
              <a:t>в процессе </a:t>
            </a:r>
            <a:r>
              <a:rPr lang="ru-RU" sz="1400" dirty="0">
                <a:solidFill>
                  <a:prstClr val="black"/>
                </a:solidFill>
                <a:latin typeface="Times New Roman" panose="02020603050405020304" pitchFamily="18" charset="0"/>
                <a:cs typeface="Times New Roman" panose="02020603050405020304" pitchFamily="18" charset="0"/>
              </a:rPr>
              <a:t>исполнения федерального бюджета по </a:t>
            </a:r>
            <a:r>
              <a:rPr lang="ru-RU" sz="1400" dirty="0" smtClean="0">
                <a:solidFill>
                  <a:prstClr val="black"/>
                </a:solidFill>
                <a:latin typeface="Times New Roman" panose="02020603050405020304" pitchFamily="18" charset="0"/>
                <a:cs typeface="Times New Roman" panose="02020603050405020304" pitchFamily="18" charset="0"/>
              </a:rPr>
              <a:t>отдельным </a:t>
            </a:r>
            <a:r>
              <a:rPr lang="ru-RU" sz="1400" dirty="0">
                <a:solidFill>
                  <a:prstClr val="black"/>
                </a:solidFill>
                <a:latin typeface="Times New Roman" panose="02020603050405020304" pitchFamily="18" charset="0"/>
                <a:cs typeface="Times New Roman" panose="02020603050405020304" pitchFamily="18" charset="0"/>
              </a:rPr>
              <a:t>решениям Правительства Российской Федерации</a:t>
            </a:r>
          </a:p>
        </p:txBody>
      </p:sp>
      <p:graphicFrame>
        <p:nvGraphicFramePr>
          <p:cNvPr id="19" name="Диаграмма 18"/>
          <p:cNvGraphicFramePr>
            <a:graphicFrameLocks/>
          </p:cNvGraphicFramePr>
          <p:nvPr>
            <p:extLst>
              <p:ext uri="{D42A27DB-BD31-4B8C-83A1-F6EECF244321}">
                <p14:modId xmlns:p14="http://schemas.microsoft.com/office/powerpoint/2010/main" val="2942531639"/>
              </p:ext>
            </p:extLst>
          </p:nvPr>
        </p:nvGraphicFramePr>
        <p:xfrm>
          <a:off x="5796136" y="1484784"/>
          <a:ext cx="3148580" cy="3618894"/>
        </p:xfrm>
        <a:graphic>
          <a:graphicData uri="http://schemas.openxmlformats.org/drawingml/2006/chart">
            <c:chart xmlns:c="http://schemas.openxmlformats.org/drawingml/2006/chart" xmlns:r="http://schemas.openxmlformats.org/officeDocument/2006/relationships" r:id="rId5"/>
          </a:graphicData>
        </a:graphic>
      </p:graphicFrame>
      <p:sp>
        <p:nvSpPr>
          <p:cNvPr id="20" name="Скругленный прямоугольник 19"/>
          <p:cNvSpPr/>
          <p:nvPr/>
        </p:nvSpPr>
        <p:spPr>
          <a:xfrm>
            <a:off x="7392670" y="892951"/>
            <a:ext cx="1224000" cy="357190"/>
          </a:xfrm>
          <a:prstGeom prst="roundRect">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fontAlgn="base">
              <a:spcBef>
                <a:spcPct val="0"/>
              </a:spcBef>
              <a:spcAft>
                <a:spcPct val="0"/>
              </a:spcAft>
            </a:pPr>
            <a:r>
              <a:rPr lang="ru-RU" sz="1700" dirty="0">
                <a:solidFill>
                  <a:prstClr val="black"/>
                </a:solidFill>
                <a:latin typeface="Times New Roman" panose="02020603050405020304" pitchFamily="18" charset="0"/>
                <a:cs typeface="Times New Roman" panose="02020603050405020304" pitchFamily="18" charset="0"/>
              </a:rPr>
              <a:t>Профицит</a:t>
            </a:r>
          </a:p>
        </p:txBody>
      </p:sp>
      <p:pic>
        <p:nvPicPr>
          <p:cNvPr id="1026" name="Picture 2" descr="T:\Сектор финансирования\pic3_3.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10126" y="4774704"/>
            <a:ext cx="2083296" cy="2083296"/>
          </a:xfrm>
          <a:prstGeom prst="rect">
            <a:avLst/>
          </a:prstGeom>
          <a:noFill/>
          <a:extLst>
            <a:ext uri="{909E8E84-426E-40DD-AFC4-6F175D3DCCD1}">
              <a14:hiddenFill xmlns:a14="http://schemas.microsoft.com/office/drawing/2010/main">
                <a:solidFill>
                  <a:srgbClr val="FFFFFF"/>
                </a:solidFill>
              </a14:hiddenFill>
            </a:ext>
          </a:extLst>
        </p:spPr>
      </p:pic>
      <p:sp>
        <p:nvSpPr>
          <p:cNvPr id="13" name="Заголовок 1"/>
          <p:cNvSpPr txBox="1">
            <a:spLocks/>
          </p:cNvSpPr>
          <p:nvPr/>
        </p:nvSpPr>
        <p:spPr>
          <a:xfrm>
            <a:off x="251518" y="22910"/>
            <a:ext cx="6800256" cy="550838"/>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l">
              <a:buClr>
                <a:srgbClr val="F14124">
                  <a:lumMod val="75000"/>
                </a:srgbClr>
              </a:buClr>
              <a:buFont typeface="Georgia" pitchFamily="18" charset="0"/>
              <a:buNone/>
            </a:pPr>
            <a:r>
              <a:rPr lang="ru-RU" sz="1800" dirty="0">
                <a:solidFill>
                  <a:prstClr val="black"/>
                </a:solidFill>
                <a:effectLst/>
                <a:latin typeface="Times New Roman" panose="02020603050405020304" pitchFamily="18" charset="0"/>
                <a:cs typeface="Times New Roman" panose="02020603050405020304" pitchFamily="18" charset="0"/>
              </a:rPr>
              <a:t>Динамика основных </a:t>
            </a:r>
            <a:r>
              <a:rPr lang="ru-RU" sz="1800" dirty="0" smtClean="0">
                <a:solidFill>
                  <a:prstClr val="black"/>
                </a:solidFill>
                <a:effectLst/>
                <a:latin typeface="Times New Roman" panose="02020603050405020304" pitchFamily="18" charset="0"/>
                <a:cs typeface="Times New Roman" panose="02020603050405020304" pitchFamily="18" charset="0"/>
              </a:rPr>
              <a:t>параметров республиканского </a:t>
            </a:r>
            <a:r>
              <a:rPr lang="ru-RU" sz="1800" dirty="0">
                <a:solidFill>
                  <a:prstClr val="black"/>
                </a:solidFill>
                <a:effectLst/>
                <a:latin typeface="Times New Roman" panose="02020603050405020304" pitchFamily="18" charset="0"/>
                <a:cs typeface="Times New Roman" panose="02020603050405020304" pitchFamily="18" charset="0"/>
              </a:rPr>
              <a:t>бюджета Чувашской Республики</a:t>
            </a:r>
          </a:p>
        </p:txBody>
      </p:sp>
      <p:cxnSp>
        <p:nvCxnSpPr>
          <p:cNvPr id="15" name="Прямая соединительная линия 14"/>
          <p:cNvCxnSpPr/>
          <p:nvPr/>
        </p:nvCxnSpPr>
        <p:spPr>
          <a:xfrm>
            <a:off x="0" y="620688"/>
            <a:ext cx="9144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7873228" y="69850"/>
            <a:ext cx="1223412" cy="492443"/>
          </a:xfrm>
          <a:prstGeom prst="rect">
            <a:avLst/>
          </a:prstGeom>
          <a:noFill/>
        </p:spPr>
        <p:txBody>
          <a:bodyPr wrap="none" rtlCol="0">
            <a:spAutoFit/>
          </a:bodyPr>
          <a:lstStyle/>
          <a:p>
            <a:pPr algn="ctr" fontAlgn="base">
              <a:spcBef>
                <a:spcPct val="0"/>
              </a:spcBef>
              <a:spcAft>
                <a:spcPct val="0"/>
              </a:spcAft>
            </a:pPr>
            <a:r>
              <a:rPr lang="ru-RU" sz="1300" b="1" i="1" dirty="0">
                <a:solidFill>
                  <a:srgbClr val="4E67C8"/>
                </a:solidFill>
              </a:rPr>
              <a:t>Бюджет</a:t>
            </a:r>
          </a:p>
          <a:p>
            <a:pPr algn="ctr" fontAlgn="base">
              <a:spcBef>
                <a:spcPct val="0"/>
              </a:spcBef>
              <a:spcAft>
                <a:spcPct val="0"/>
              </a:spcAft>
            </a:pPr>
            <a:r>
              <a:rPr lang="ru-RU" sz="1300" b="1" i="1" dirty="0">
                <a:solidFill>
                  <a:srgbClr val="4E67C8"/>
                </a:solidFill>
              </a:rPr>
              <a:t>для граждан</a:t>
            </a:r>
          </a:p>
        </p:txBody>
      </p:sp>
      <p:sp>
        <p:nvSpPr>
          <p:cNvPr id="22" name="TextBox 1"/>
          <p:cNvSpPr txBox="1">
            <a:spLocks noChangeArrowheads="1"/>
          </p:cNvSpPr>
          <p:nvPr/>
        </p:nvSpPr>
        <p:spPr bwMode="auto">
          <a:xfrm>
            <a:off x="7840344" y="634312"/>
            <a:ext cx="1226304" cy="222565"/>
          </a:xfrm>
          <a:prstGeom prst="rect">
            <a:avLst/>
          </a:prstGeom>
          <a:noFill/>
          <a:ln>
            <a:noFill/>
          </a:ln>
          <a:extLst/>
        </p:spPr>
        <p:txBody>
          <a:bodyPr lIns="0" tIns="0" rIns="0" bIns="0"/>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r" eaLnBrk="1" fontAlgn="base" hangingPunct="1">
              <a:spcBef>
                <a:spcPct val="0"/>
              </a:spcBef>
              <a:spcAft>
                <a:spcPct val="0"/>
              </a:spcAft>
              <a:buFontTx/>
              <a:buNone/>
            </a:pPr>
            <a:r>
              <a:rPr lang="ru-RU" altLang="ru-RU" sz="1200" b="1" dirty="0" smtClean="0">
                <a:solidFill>
                  <a:srgbClr val="4E67C8">
                    <a:lumMod val="75000"/>
                  </a:srgbClr>
                </a:solidFill>
                <a:latin typeface="Times New Roman" panose="02020603050405020304" pitchFamily="18" charset="0"/>
                <a:cs typeface="Times New Roman" panose="02020603050405020304" pitchFamily="18" charset="0"/>
              </a:rPr>
              <a:t>млн</a:t>
            </a:r>
            <a:r>
              <a:rPr lang="ru-RU" altLang="ru-RU" sz="1200" b="1" dirty="0">
                <a:solidFill>
                  <a:srgbClr val="4E67C8">
                    <a:lumMod val="75000"/>
                  </a:srgbClr>
                </a:solidFill>
                <a:latin typeface="Times New Roman" panose="02020603050405020304" pitchFamily="18" charset="0"/>
                <a:cs typeface="Times New Roman" panose="02020603050405020304" pitchFamily="18" charset="0"/>
              </a:rPr>
              <a:t>. </a:t>
            </a:r>
            <a:r>
              <a:rPr lang="ru-RU" altLang="ru-RU" sz="1200" b="1" dirty="0" smtClean="0">
                <a:solidFill>
                  <a:srgbClr val="4E67C8">
                    <a:lumMod val="75000"/>
                  </a:srgbClr>
                </a:solidFill>
                <a:latin typeface="Times New Roman" panose="02020603050405020304" pitchFamily="18" charset="0"/>
                <a:cs typeface="Times New Roman" panose="02020603050405020304" pitchFamily="18" charset="0"/>
              </a:rPr>
              <a:t>рублей</a:t>
            </a:r>
            <a:endParaRPr lang="ru-RU" altLang="ru-RU" sz="1200" b="1" dirty="0">
              <a:solidFill>
                <a:srgbClr val="4E67C8">
                  <a:lumMod val="75000"/>
                </a:srgb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2595294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Скругленный прямоугольник 8"/>
          <p:cNvSpPr/>
          <p:nvPr/>
        </p:nvSpPr>
        <p:spPr>
          <a:xfrm>
            <a:off x="2988000" y="6012000"/>
            <a:ext cx="3484268" cy="540000"/>
          </a:xfrm>
          <a:prstGeom prst="roundRect">
            <a:avLst/>
          </a:prstGeom>
          <a:ln/>
        </p:spPr>
        <p:style>
          <a:lnRef idx="1">
            <a:schemeClr val="accent2"/>
          </a:lnRef>
          <a:fillRef idx="2">
            <a:schemeClr val="accent2"/>
          </a:fillRef>
          <a:effectRef idx="1">
            <a:schemeClr val="accent2"/>
          </a:effectRef>
          <a:fontRef idx="minor">
            <a:schemeClr val="dk1"/>
          </a:fontRef>
        </p:style>
        <p:txBody>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ru-RU" dirty="0">
              <a:latin typeface="Times New Roman" panose="02020603050405020304" pitchFamily="18" charset="0"/>
              <a:cs typeface="Times New Roman" panose="02020603050405020304" pitchFamily="18" charset="0"/>
            </a:endParaRPr>
          </a:p>
        </p:txBody>
      </p:sp>
      <p:sp>
        <p:nvSpPr>
          <p:cNvPr id="8" name="TextBox 1"/>
          <p:cNvSpPr txBox="1"/>
          <p:nvPr/>
        </p:nvSpPr>
        <p:spPr>
          <a:xfrm>
            <a:off x="2909900" y="5998452"/>
            <a:ext cx="3700292" cy="856277"/>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ru-RU" sz="1000" b="1" dirty="0" smtClean="0">
                <a:solidFill>
                  <a:schemeClr val="tx1"/>
                </a:solidFill>
                <a:latin typeface="Times New Roman" panose="02020603050405020304" pitchFamily="18" charset="0"/>
                <a:cs typeface="Times New Roman" panose="02020603050405020304" pitchFamily="18" charset="0"/>
              </a:rPr>
              <a:t>**Ограничение по Бюджетному кодексу РФ - не более 15% объема расходов, за исключением объема расходов, осуществляемых за счет субвенций</a:t>
            </a:r>
          </a:p>
          <a:p>
            <a:endParaRPr lang="ru-RU" sz="1000" dirty="0"/>
          </a:p>
        </p:txBody>
      </p:sp>
      <p:graphicFrame>
        <p:nvGraphicFramePr>
          <p:cNvPr id="4" name="Диаграмма 3"/>
          <p:cNvGraphicFramePr/>
          <p:nvPr>
            <p:extLst>
              <p:ext uri="{D42A27DB-BD31-4B8C-83A1-F6EECF244321}">
                <p14:modId xmlns:p14="http://schemas.microsoft.com/office/powerpoint/2010/main" val="3511817274"/>
              </p:ext>
            </p:extLst>
          </p:nvPr>
        </p:nvGraphicFramePr>
        <p:xfrm>
          <a:off x="93175" y="839509"/>
          <a:ext cx="9066601" cy="5744858"/>
        </p:xfrm>
        <a:graphic>
          <a:graphicData uri="http://schemas.openxmlformats.org/drawingml/2006/chart">
            <c:chart xmlns:c="http://schemas.openxmlformats.org/drawingml/2006/chart" xmlns:r="http://schemas.openxmlformats.org/officeDocument/2006/relationships" r:id="rId3"/>
          </a:graphicData>
        </a:graphic>
      </p:graphicFrame>
      <p:sp>
        <p:nvSpPr>
          <p:cNvPr id="5" name="Скругленная прямоугольная выноска 4"/>
          <p:cNvSpPr/>
          <p:nvPr/>
        </p:nvSpPr>
        <p:spPr>
          <a:xfrm>
            <a:off x="6968990" y="743620"/>
            <a:ext cx="2118787" cy="2408873"/>
          </a:xfrm>
          <a:prstGeom prst="wedgeRoundRectCallout">
            <a:avLst>
              <a:gd name="adj1" fmla="val -63990"/>
              <a:gd name="adj2" fmla="val 55874"/>
              <a:gd name="adj3" fmla="val 16667"/>
            </a:avLst>
          </a:prstGeom>
        </p:spPr>
        <p:style>
          <a:lnRef idx="1">
            <a:schemeClr val="accent4"/>
          </a:lnRef>
          <a:fillRef idx="2">
            <a:schemeClr val="accent4"/>
          </a:fillRef>
          <a:effectRef idx="1">
            <a:schemeClr val="accent4"/>
          </a:effectRef>
          <a:fontRef idx="minor">
            <a:schemeClr val="dk1"/>
          </a:fontRef>
        </p:style>
        <p:txBody>
          <a:bodyPr wrap="square" lIns="0" tIns="0" rIns="0" bIns="0" anchor="ctr" anchorCtr="0">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ru-RU" sz="1200" dirty="0" smtClean="0">
                <a:latin typeface="Times New Roman" panose="02020603050405020304" pitchFamily="18" charset="0"/>
                <a:cs typeface="Times New Roman" panose="02020603050405020304" pitchFamily="18" charset="0"/>
              </a:rPr>
              <a:t>В 2019 году удалось добиться снижения как уровня государственного долга Чувашской Республики, так и показателей отношения </a:t>
            </a:r>
            <a:r>
              <a:rPr lang="ru-RU" sz="1200" dirty="0">
                <a:latin typeface="Times New Roman" panose="02020603050405020304" pitchFamily="18" charset="0"/>
                <a:cs typeface="Times New Roman" panose="02020603050405020304" pitchFamily="18" charset="0"/>
              </a:rPr>
              <a:t>государственного долга к собственным </a:t>
            </a:r>
            <a:r>
              <a:rPr lang="ru-RU" sz="1200" dirty="0" smtClean="0">
                <a:latin typeface="Times New Roman" panose="02020603050405020304" pitchFamily="18" charset="0"/>
                <a:cs typeface="Times New Roman" panose="02020603050405020304" pitchFamily="18" charset="0"/>
              </a:rPr>
              <a:t>доходам </a:t>
            </a:r>
            <a:r>
              <a:rPr lang="ru-RU" sz="1200" dirty="0">
                <a:latin typeface="Times New Roman" panose="02020603050405020304" pitchFamily="18" charset="0"/>
                <a:cs typeface="Times New Roman" panose="02020603050405020304" pitchFamily="18" charset="0"/>
              </a:rPr>
              <a:t>и </a:t>
            </a:r>
            <a:r>
              <a:rPr lang="ru-RU" sz="1200" dirty="0" smtClean="0">
                <a:latin typeface="Times New Roman" panose="02020603050405020304" pitchFamily="18" charset="0"/>
                <a:cs typeface="Times New Roman" panose="02020603050405020304" pitchFamily="18" charset="0"/>
              </a:rPr>
              <a:t>доли </a:t>
            </a:r>
            <a:r>
              <a:rPr lang="ru-RU" sz="1200" dirty="0">
                <a:latin typeface="Times New Roman" panose="02020603050405020304" pitchFamily="18" charset="0"/>
                <a:cs typeface="Times New Roman" panose="02020603050405020304" pitchFamily="18" charset="0"/>
              </a:rPr>
              <a:t>расходов на обслуживание госдолга к расходам бюджета (</a:t>
            </a:r>
            <a:r>
              <a:rPr lang="ru-RU" sz="1200" dirty="0" smtClean="0">
                <a:latin typeface="Times New Roman" panose="02020603050405020304" pitchFamily="18" charset="0"/>
                <a:cs typeface="Times New Roman" panose="02020603050405020304" pitchFamily="18" charset="0"/>
              </a:rPr>
              <a:t>без </a:t>
            </a:r>
            <a:r>
              <a:rPr lang="ru-RU" sz="1200" dirty="0">
                <a:latin typeface="Times New Roman" panose="02020603050405020304" pitchFamily="18" charset="0"/>
                <a:cs typeface="Times New Roman" panose="02020603050405020304" pitchFamily="18" charset="0"/>
              </a:rPr>
              <a:t>учета расходов за счет </a:t>
            </a:r>
            <a:r>
              <a:rPr lang="ru-RU" sz="1200" dirty="0" smtClean="0">
                <a:latin typeface="Times New Roman" panose="02020603050405020304" pitchFamily="18" charset="0"/>
                <a:cs typeface="Times New Roman" panose="02020603050405020304" pitchFamily="18" charset="0"/>
              </a:rPr>
              <a:t>субвенций)</a:t>
            </a:r>
          </a:p>
        </p:txBody>
      </p:sp>
      <p:sp>
        <p:nvSpPr>
          <p:cNvPr id="3" name="Номер слайда 2"/>
          <p:cNvSpPr>
            <a:spLocks noGrp="1"/>
          </p:cNvSpPr>
          <p:nvPr>
            <p:ph type="sldNum" sz="quarter" idx="12"/>
          </p:nvPr>
        </p:nvSpPr>
        <p:spPr/>
        <p:txBody>
          <a:bodyPr/>
          <a:lstStyle/>
          <a:p>
            <a:pPr>
              <a:defRPr/>
            </a:pPr>
            <a:fld id="{667CCBFA-BFB9-4E9F-B6F6-694D72409F22}" type="slidenum">
              <a:rPr lang="ru-RU" smtClean="0"/>
              <a:pPr>
                <a:defRPr/>
              </a:pPr>
              <a:t>15</a:t>
            </a:fld>
            <a:endParaRPr lang="ru-RU" dirty="0"/>
          </a:p>
        </p:txBody>
      </p:sp>
      <p:sp>
        <p:nvSpPr>
          <p:cNvPr id="10" name="Заголовок 1"/>
          <p:cNvSpPr txBox="1">
            <a:spLocks/>
          </p:cNvSpPr>
          <p:nvPr/>
        </p:nvSpPr>
        <p:spPr>
          <a:xfrm>
            <a:off x="259728" y="17805"/>
            <a:ext cx="6976568" cy="550838"/>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l" fontAlgn="auto">
              <a:spcAft>
                <a:spcPts val="0"/>
              </a:spcAft>
              <a:buNone/>
            </a:pPr>
            <a:r>
              <a:rPr lang="ru-RU" sz="1800" dirty="0">
                <a:solidFill>
                  <a:schemeClr val="tx1"/>
                </a:solidFill>
                <a:effectLst/>
                <a:latin typeface="Times New Roman" panose="02020603050405020304" pitchFamily="18" charset="0"/>
                <a:cs typeface="Times New Roman" panose="02020603050405020304" pitchFamily="18" charset="0"/>
              </a:rPr>
              <a:t>Уровень долговой нагрузки на республиканский бюджет Чувашской Республики</a:t>
            </a:r>
          </a:p>
        </p:txBody>
      </p:sp>
      <p:cxnSp>
        <p:nvCxnSpPr>
          <p:cNvPr id="11" name="Прямая соединительная линия 10"/>
          <p:cNvCxnSpPr/>
          <p:nvPr/>
        </p:nvCxnSpPr>
        <p:spPr>
          <a:xfrm>
            <a:off x="0" y="620688"/>
            <a:ext cx="9144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7873228" y="69850"/>
            <a:ext cx="1223412" cy="492443"/>
          </a:xfrm>
          <a:prstGeom prst="rect">
            <a:avLst/>
          </a:prstGeom>
          <a:noFill/>
        </p:spPr>
        <p:txBody>
          <a:bodyPr wrap="none" rtlCol="0">
            <a:spAutoFit/>
          </a:bodyPr>
          <a:lstStyle/>
          <a:p>
            <a:pPr algn="ctr"/>
            <a:r>
              <a:rPr lang="ru-RU" sz="1300" b="1" i="1" dirty="0" smtClean="0">
                <a:solidFill>
                  <a:schemeClr val="accent1"/>
                </a:solidFill>
                <a:latin typeface="+mn-lt"/>
              </a:rPr>
              <a:t>Бюджет</a:t>
            </a:r>
          </a:p>
          <a:p>
            <a:pPr algn="ctr"/>
            <a:r>
              <a:rPr lang="ru-RU" sz="1300" b="1" i="1" dirty="0" smtClean="0">
                <a:solidFill>
                  <a:schemeClr val="accent1"/>
                </a:solidFill>
                <a:latin typeface="+mn-lt"/>
              </a:rPr>
              <a:t>для граждан</a:t>
            </a:r>
            <a:endParaRPr lang="ru-RU" sz="1300" b="1" i="1" dirty="0">
              <a:solidFill>
                <a:schemeClr val="accent1"/>
              </a:solidFill>
              <a:latin typeface="+mn-lt"/>
            </a:endParaRPr>
          </a:p>
        </p:txBody>
      </p:sp>
    </p:spTree>
    <p:extLst>
      <p:ext uri="{BB962C8B-B14F-4D97-AF65-F5344CB8AC3E}">
        <p14:creationId xmlns:p14="http://schemas.microsoft.com/office/powerpoint/2010/main" val="147403161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Таблица 3"/>
          <p:cNvGraphicFramePr>
            <a:graphicFrameLocks noGrp="1"/>
          </p:cNvGraphicFramePr>
          <p:nvPr>
            <p:extLst>
              <p:ext uri="{D42A27DB-BD31-4B8C-83A1-F6EECF244321}">
                <p14:modId xmlns:p14="http://schemas.microsoft.com/office/powerpoint/2010/main" val="329934124"/>
              </p:ext>
            </p:extLst>
          </p:nvPr>
        </p:nvGraphicFramePr>
        <p:xfrm>
          <a:off x="174858" y="901768"/>
          <a:ext cx="4752528" cy="4487304"/>
        </p:xfrm>
        <a:graphic>
          <a:graphicData uri="http://schemas.openxmlformats.org/drawingml/2006/table">
            <a:tbl>
              <a:tblPr firstRow="1" bandRow="1">
                <a:tableStyleId>{5C22544A-7EE6-4342-B048-85BDC9FD1C3A}</a:tableStyleId>
              </a:tblPr>
              <a:tblGrid>
                <a:gridCol w="3456384"/>
                <a:gridCol w="1296144"/>
              </a:tblGrid>
              <a:tr h="523134">
                <a:tc>
                  <a:txBody>
                    <a:bodyPr/>
                    <a:lstStyle/>
                    <a:p>
                      <a:pPr algn="ctr"/>
                      <a:r>
                        <a:rPr lang="ru-RU" sz="1400" dirty="0" smtClean="0">
                          <a:latin typeface="Times New Roman" panose="02020603050405020304" pitchFamily="18" charset="0"/>
                          <a:cs typeface="Times New Roman" panose="02020603050405020304" pitchFamily="18" charset="0"/>
                        </a:rPr>
                        <a:t>Виды источников</a:t>
                      </a:r>
                      <a:endParaRPr lang="ru-RU" sz="1400" dirty="0">
                        <a:solidFill>
                          <a:schemeClr val="tx1"/>
                        </a:solidFill>
                        <a:latin typeface="Times New Roman" panose="02020603050405020304" pitchFamily="18" charset="0"/>
                        <a:cs typeface="Times New Roman" panose="02020603050405020304" pitchFamily="18" charset="0"/>
                      </a:endParaRPr>
                    </a:p>
                  </a:txBody>
                  <a:tcPr marL="68580" marR="68580" marT="45727" marB="45727" anchor="ctr"/>
                </a:tc>
                <a:tc>
                  <a:txBody>
                    <a:bodyPr/>
                    <a:lstStyle/>
                    <a:p>
                      <a:pPr algn="ctr"/>
                      <a:r>
                        <a:rPr lang="ru-RU" sz="1400" dirty="0" smtClean="0">
                          <a:latin typeface="Times New Roman" panose="02020603050405020304" pitchFamily="18" charset="0"/>
                          <a:cs typeface="Times New Roman" panose="02020603050405020304" pitchFamily="18" charset="0"/>
                        </a:rPr>
                        <a:t>Сумма, тыс. рублей</a:t>
                      </a:r>
                      <a:endParaRPr lang="ru-RU" sz="1400" dirty="0">
                        <a:solidFill>
                          <a:schemeClr val="tx1"/>
                        </a:solidFill>
                        <a:latin typeface="Times New Roman" panose="02020603050405020304" pitchFamily="18" charset="0"/>
                        <a:cs typeface="Times New Roman" panose="02020603050405020304" pitchFamily="18" charset="0"/>
                      </a:endParaRPr>
                    </a:p>
                  </a:txBody>
                  <a:tcPr marL="68580" marR="68580" marT="45727" marB="45727" anchor="ctr"/>
                </a:tc>
              </a:tr>
              <a:tr h="577412">
                <a:tc>
                  <a:txBody>
                    <a:bodyPr/>
                    <a:lstStyle/>
                    <a:p>
                      <a:r>
                        <a:rPr lang="ru-RU" sz="1400" dirty="0" smtClean="0">
                          <a:latin typeface="Times New Roman" panose="02020603050405020304" pitchFamily="18" charset="0"/>
                          <a:cs typeface="Times New Roman" panose="02020603050405020304" pitchFamily="18" charset="0"/>
                        </a:rPr>
                        <a:t>Кредиты, привлеченные в кредитных организациях</a:t>
                      </a:r>
                      <a:endParaRPr lang="ru-RU" sz="1400" b="0" dirty="0">
                        <a:latin typeface="Times New Roman" panose="02020603050405020304" pitchFamily="18" charset="0"/>
                        <a:cs typeface="Times New Roman" panose="02020603050405020304" pitchFamily="18" charset="0"/>
                      </a:endParaRPr>
                    </a:p>
                  </a:txBody>
                  <a:tcPr marL="68580" marR="68580" marT="45727" marB="45727" anchor="ctr"/>
                </a:tc>
                <a:tc>
                  <a:txBody>
                    <a:bodyPr/>
                    <a:lstStyle/>
                    <a:p>
                      <a:pPr algn="r"/>
                      <a:r>
                        <a:rPr lang="ru-RU" sz="1400" dirty="0" smtClean="0">
                          <a:latin typeface="Times New Roman" panose="02020603050405020304" pitchFamily="18" charset="0"/>
                          <a:cs typeface="Times New Roman" panose="02020603050405020304" pitchFamily="18" charset="0"/>
                        </a:rPr>
                        <a:t>- 2 200 000,0</a:t>
                      </a:r>
                      <a:endParaRPr lang="ru-RU" sz="1400" b="0" dirty="0">
                        <a:latin typeface="Times New Roman" panose="02020603050405020304" pitchFamily="18" charset="0"/>
                        <a:cs typeface="Times New Roman" panose="02020603050405020304" pitchFamily="18" charset="0"/>
                      </a:endParaRPr>
                    </a:p>
                  </a:txBody>
                  <a:tcPr marL="68580" marR="68580" marT="45727" marB="45727" anchor="ctr"/>
                </a:tc>
              </a:tr>
              <a:tr h="735888">
                <a:tc>
                  <a:txBody>
                    <a:bodyPr/>
                    <a:lstStyle/>
                    <a:p>
                      <a:r>
                        <a:rPr lang="ru-RU" sz="1400" dirty="0" smtClean="0">
                          <a:latin typeface="Times New Roman" panose="02020603050405020304" pitchFamily="18" charset="0"/>
                          <a:cs typeface="Times New Roman" panose="02020603050405020304" pitchFamily="18" charset="0"/>
                        </a:rPr>
                        <a:t>Бюджетные кредиты, привлеченные из федерального бюджета</a:t>
                      </a:r>
                      <a:endParaRPr lang="ru-RU" sz="1400" b="0" dirty="0">
                        <a:latin typeface="Times New Roman" panose="02020603050405020304" pitchFamily="18" charset="0"/>
                        <a:cs typeface="Times New Roman" panose="02020603050405020304" pitchFamily="18" charset="0"/>
                      </a:endParaRPr>
                    </a:p>
                  </a:txBody>
                  <a:tcPr marL="68580" marR="68580" marT="45727" marB="45727" anchor="ctr"/>
                </a:tc>
                <a:tc>
                  <a:txBody>
                    <a:bodyPr/>
                    <a:lstStyle/>
                    <a:p>
                      <a:pPr algn="r"/>
                      <a:r>
                        <a:rPr lang="ru-RU" sz="1400" dirty="0" smtClean="0">
                          <a:latin typeface="Times New Roman" panose="02020603050405020304" pitchFamily="18" charset="0"/>
                          <a:cs typeface="Times New Roman" panose="02020603050405020304" pitchFamily="18" charset="0"/>
                        </a:rPr>
                        <a:t>-</a:t>
                      </a:r>
                      <a:r>
                        <a:rPr lang="ru-RU" sz="1400" baseline="0" dirty="0" smtClean="0">
                          <a:latin typeface="Times New Roman" panose="02020603050405020304" pitchFamily="18" charset="0"/>
                          <a:cs typeface="Times New Roman" panose="02020603050405020304" pitchFamily="18" charset="0"/>
                        </a:rPr>
                        <a:t> </a:t>
                      </a:r>
                      <a:r>
                        <a:rPr lang="ru-RU" sz="1400" baseline="0" smtClean="0">
                          <a:latin typeface="Times New Roman" panose="02020603050405020304" pitchFamily="18" charset="0"/>
                          <a:cs typeface="Times New Roman" panose="02020603050405020304" pitchFamily="18" charset="0"/>
                        </a:rPr>
                        <a:t>336 158,2</a:t>
                      </a:r>
                      <a:endParaRPr lang="ru-RU" sz="1400" b="0" dirty="0">
                        <a:latin typeface="Times New Roman" panose="02020603050405020304" pitchFamily="18" charset="0"/>
                        <a:cs typeface="Times New Roman" panose="02020603050405020304" pitchFamily="18" charset="0"/>
                      </a:endParaRPr>
                    </a:p>
                  </a:txBody>
                  <a:tcPr marL="68580" marR="68580" marT="45727" marB="45727" anchor="ctr"/>
                </a:tc>
              </a:tr>
              <a:tr h="504056">
                <a:tc>
                  <a:txBody>
                    <a:bodyPr/>
                    <a:lstStyle/>
                    <a:p>
                      <a:r>
                        <a:rPr lang="ru-RU" sz="1400" dirty="0" smtClean="0">
                          <a:latin typeface="Times New Roman" panose="02020603050405020304" pitchFamily="18" charset="0"/>
                          <a:cs typeface="Times New Roman" panose="02020603050405020304" pitchFamily="18" charset="0"/>
                        </a:rPr>
                        <a:t>Изменение остатков средств</a:t>
                      </a:r>
                      <a:endParaRPr lang="ru-RU" sz="1400" b="0" dirty="0">
                        <a:latin typeface="Times New Roman" panose="02020603050405020304" pitchFamily="18" charset="0"/>
                        <a:cs typeface="Times New Roman" panose="02020603050405020304" pitchFamily="18" charset="0"/>
                      </a:endParaRPr>
                    </a:p>
                  </a:txBody>
                  <a:tcPr marL="68580" marR="68580" marT="45727" marB="45727" anchor="ctr"/>
                </a:tc>
                <a:tc>
                  <a:txBody>
                    <a:bodyPr/>
                    <a:lstStyle/>
                    <a:p>
                      <a:pPr algn="r"/>
                      <a:r>
                        <a:rPr lang="ru-RU" sz="1400" dirty="0" smtClean="0">
                          <a:latin typeface="Times New Roman" panose="02020603050405020304" pitchFamily="18" charset="0"/>
                          <a:cs typeface="Times New Roman" panose="02020603050405020304" pitchFamily="18" charset="0"/>
                        </a:rPr>
                        <a:t>- 1 031 542,0</a:t>
                      </a:r>
                      <a:endParaRPr lang="ru-RU" sz="1400" b="0" dirty="0">
                        <a:latin typeface="Times New Roman" panose="02020603050405020304" pitchFamily="18" charset="0"/>
                        <a:cs typeface="Times New Roman" panose="02020603050405020304" pitchFamily="18" charset="0"/>
                      </a:endParaRPr>
                    </a:p>
                  </a:txBody>
                  <a:tcPr marL="68580" marR="68580" marT="45727" marB="45727" anchor="ctr"/>
                </a:tc>
              </a:tr>
              <a:tr h="523134">
                <a:tc>
                  <a:txBody>
                    <a:bodyPr/>
                    <a:lstStyle/>
                    <a:p>
                      <a:pPr marL="0" algn="l" defTabSz="914400" rtl="0" eaLnBrk="1" latinLnBrk="0" hangingPunct="1"/>
                      <a:r>
                        <a:rPr lang="ru-RU" sz="1400" kern="1200" dirty="0" smtClean="0">
                          <a:latin typeface="Times New Roman" panose="02020603050405020304" pitchFamily="18" charset="0"/>
                          <a:cs typeface="Times New Roman" panose="02020603050405020304" pitchFamily="18" charset="0"/>
                        </a:rPr>
                        <a:t>Акции и иные формы участия в капитале</a:t>
                      </a:r>
                      <a:endParaRPr lang="ru-RU" sz="1400" b="0" kern="1200" dirty="0">
                        <a:solidFill>
                          <a:schemeClr val="dk1"/>
                        </a:solidFill>
                        <a:latin typeface="Times New Roman" panose="02020603050405020304" pitchFamily="18" charset="0"/>
                        <a:ea typeface="+mn-ea"/>
                        <a:cs typeface="Times New Roman" panose="02020603050405020304" pitchFamily="18" charset="0"/>
                      </a:endParaRPr>
                    </a:p>
                  </a:txBody>
                  <a:tcPr marL="68580" marR="68580" marT="45727" marB="45727" anchor="ctr"/>
                </a:tc>
                <a:tc>
                  <a:txBody>
                    <a:bodyPr/>
                    <a:lstStyle/>
                    <a:p>
                      <a:pPr algn="r"/>
                      <a:r>
                        <a:rPr lang="ru-RU" sz="1400" dirty="0" smtClean="0">
                          <a:latin typeface="Times New Roman" panose="02020603050405020304" pitchFamily="18" charset="0"/>
                          <a:cs typeface="Times New Roman" panose="02020603050405020304" pitchFamily="18" charset="0"/>
                        </a:rPr>
                        <a:t>16 689,8</a:t>
                      </a:r>
                      <a:endParaRPr lang="ru-RU" sz="1400" b="0" dirty="0" smtClean="0">
                        <a:latin typeface="Times New Roman" panose="02020603050405020304" pitchFamily="18" charset="0"/>
                        <a:cs typeface="Times New Roman" panose="02020603050405020304" pitchFamily="18" charset="0"/>
                      </a:endParaRPr>
                    </a:p>
                  </a:txBody>
                  <a:tcPr marL="68580" marR="68580" marT="45727" marB="45727" anchor="ctr"/>
                </a:tc>
              </a:tr>
              <a:tr h="523134">
                <a:tc>
                  <a:txBody>
                    <a:bodyPr/>
                    <a:lstStyle/>
                    <a:p>
                      <a:r>
                        <a:rPr lang="ru-RU" sz="1400" kern="1200" dirty="0" smtClean="0">
                          <a:latin typeface="Times New Roman" panose="02020603050405020304" pitchFamily="18" charset="0"/>
                          <a:cs typeface="Times New Roman" panose="02020603050405020304" pitchFamily="18" charset="0"/>
                        </a:rPr>
                        <a:t>Исполнение</a:t>
                      </a:r>
                      <a:r>
                        <a:rPr lang="ru-RU" sz="1400" kern="1200" baseline="0" dirty="0" smtClean="0">
                          <a:latin typeface="Times New Roman" panose="02020603050405020304" pitchFamily="18" charset="0"/>
                          <a:cs typeface="Times New Roman" panose="02020603050405020304" pitchFamily="18" charset="0"/>
                        </a:rPr>
                        <a:t> государственных гарантий </a:t>
                      </a:r>
                      <a:r>
                        <a:rPr lang="ru-RU" sz="1400" kern="1200" dirty="0" smtClean="0">
                          <a:latin typeface="Times New Roman" panose="02020603050405020304" pitchFamily="18" charset="0"/>
                          <a:cs typeface="Times New Roman" panose="02020603050405020304" pitchFamily="18" charset="0"/>
                        </a:rPr>
                        <a:t> </a:t>
                      </a:r>
                      <a:endParaRPr lang="ru-RU" sz="1400" b="0" dirty="0">
                        <a:latin typeface="Times New Roman" panose="02020603050405020304" pitchFamily="18" charset="0"/>
                        <a:cs typeface="Times New Roman" panose="02020603050405020304" pitchFamily="18" charset="0"/>
                      </a:endParaRPr>
                    </a:p>
                  </a:txBody>
                  <a:tcPr marL="68580" marR="68580" marT="45727" marB="45727" anchor="ctr"/>
                </a:tc>
                <a:tc>
                  <a:txBody>
                    <a:bodyPr/>
                    <a:lstStyle/>
                    <a:p>
                      <a:pPr algn="r"/>
                      <a:r>
                        <a:rPr lang="ru-RU" sz="1400" dirty="0" smtClean="0">
                          <a:latin typeface="Times New Roman" panose="02020603050405020304" pitchFamily="18" charset="0"/>
                          <a:cs typeface="Times New Roman" panose="02020603050405020304" pitchFamily="18" charset="0"/>
                        </a:rPr>
                        <a:t>0,0</a:t>
                      </a:r>
                      <a:endParaRPr lang="ru-RU" sz="1400" b="0" dirty="0">
                        <a:latin typeface="Times New Roman" panose="02020603050405020304" pitchFamily="18" charset="0"/>
                        <a:cs typeface="Times New Roman" panose="02020603050405020304" pitchFamily="18" charset="0"/>
                      </a:endParaRPr>
                    </a:p>
                  </a:txBody>
                  <a:tcPr marL="68580" marR="68580" marT="45727" marB="45727" anchor="ctr"/>
                </a:tc>
              </a:tr>
              <a:tr h="577412">
                <a:tc>
                  <a:txBody>
                    <a:bodyPr/>
                    <a:lstStyle/>
                    <a:p>
                      <a:r>
                        <a:rPr lang="ru-RU" sz="1400" dirty="0" smtClean="0">
                          <a:latin typeface="Times New Roman" panose="02020603050405020304" pitchFamily="18" charset="0"/>
                          <a:cs typeface="Times New Roman" panose="02020603050405020304" pitchFamily="18" charset="0"/>
                        </a:rPr>
                        <a:t>Бюджетные кредиты, предоставленные</a:t>
                      </a:r>
                      <a:r>
                        <a:rPr lang="ru-RU" sz="1400" baseline="0" dirty="0" smtClean="0">
                          <a:latin typeface="Times New Roman" panose="02020603050405020304" pitchFamily="18" charset="0"/>
                          <a:cs typeface="Times New Roman" panose="02020603050405020304" pitchFamily="18" charset="0"/>
                        </a:rPr>
                        <a:t> из бюджета</a:t>
                      </a:r>
                      <a:endParaRPr lang="ru-RU" sz="1400" b="0" dirty="0">
                        <a:latin typeface="Times New Roman" panose="02020603050405020304" pitchFamily="18" charset="0"/>
                        <a:cs typeface="Times New Roman" panose="02020603050405020304" pitchFamily="18" charset="0"/>
                      </a:endParaRPr>
                    </a:p>
                  </a:txBody>
                  <a:tcPr marL="68580" marR="68580" marT="45727" marB="45727" anchor="ctr"/>
                </a:tc>
                <a:tc>
                  <a:txBody>
                    <a:bodyPr/>
                    <a:lstStyle/>
                    <a:p>
                      <a:pPr algn="r"/>
                      <a:r>
                        <a:rPr lang="ru-RU" sz="1400" dirty="0" smtClean="0">
                          <a:latin typeface="Times New Roman" panose="02020603050405020304" pitchFamily="18" charset="0"/>
                          <a:cs typeface="Times New Roman" panose="02020603050405020304" pitchFamily="18" charset="0"/>
                        </a:rPr>
                        <a:t>14 720,5</a:t>
                      </a:r>
                      <a:endParaRPr lang="ru-RU" sz="1400" b="0" dirty="0">
                        <a:latin typeface="Times New Roman" panose="02020603050405020304" pitchFamily="18" charset="0"/>
                        <a:cs typeface="Times New Roman" panose="02020603050405020304" pitchFamily="18" charset="0"/>
                      </a:endParaRPr>
                    </a:p>
                  </a:txBody>
                  <a:tcPr marL="68580" marR="68580" marT="45727" marB="45727" anchor="ctr"/>
                </a:tc>
              </a:tr>
              <a:tr h="523134">
                <a:tc>
                  <a:txBody>
                    <a:bodyPr/>
                    <a:lstStyle/>
                    <a:p>
                      <a:r>
                        <a:rPr lang="ru-RU" sz="1400" b="1" kern="1200" dirty="0" smtClean="0">
                          <a:latin typeface="Times New Roman" panose="02020603050405020304" pitchFamily="18" charset="0"/>
                          <a:cs typeface="Times New Roman" panose="02020603050405020304" pitchFamily="18" charset="0"/>
                        </a:rPr>
                        <a:t>Итого дефицит(+)/профицит(-)</a:t>
                      </a:r>
                      <a:endParaRPr lang="ru-RU" sz="1400" b="1" dirty="0">
                        <a:latin typeface="Times New Roman" panose="02020603050405020304" pitchFamily="18" charset="0"/>
                        <a:cs typeface="Times New Roman" panose="02020603050405020304" pitchFamily="18" charset="0"/>
                      </a:endParaRPr>
                    </a:p>
                  </a:txBody>
                  <a:tcPr marL="68580" marR="68580" marT="45727" marB="45727" anchor="ctr"/>
                </a:tc>
                <a:tc>
                  <a:txBody>
                    <a:bodyPr/>
                    <a:lstStyle/>
                    <a:p>
                      <a:pPr algn="r"/>
                      <a:r>
                        <a:rPr lang="ru-RU" sz="1400" b="1" dirty="0" smtClean="0">
                          <a:latin typeface="Times New Roman" panose="02020603050405020304" pitchFamily="18" charset="0"/>
                          <a:cs typeface="Times New Roman" panose="02020603050405020304" pitchFamily="18" charset="0"/>
                        </a:rPr>
                        <a:t>- 3 536</a:t>
                      </a:r>
                      <a:r>
                        <a:rPr lang="ru-RU" sz="1400" b="1" baseline="0" dirty="0" smtClean="0">
                          <a:latin typeface="Times New Roman" panose="02020603050405020304" pitchFamily="18" charset="0"/>
                          <a:cs typeface="Times New Roman" panose="02020603050405020304" pitchFamily="18" charset="0"/>
                        </a:rPr>
                        <a:t> 289,9</a:t>
                      </a:r>
                      <a:endParaRPr lang="ru-RU" sz="1400" b="1" dirty="0">
                        <a:latin typeface="Times New Roman" panose="02020603050405020304" pitchFamily="18" charset="0"/>
                        <a:cs typeface="Times New Roman" panose="02020603050405020304" pitchFamily="18" charset="0"/>
                      </a:endParaRPr>
                    </a:p>
                  </a:txBody>
                  <a:tcPr marL="68580" marR="68580" marT="45727" marB="45727" anchor="ctr"/>
                </a:tc>
              </a:tr>
            </a:tbl>
          </a:graphicData>
        </a:graphic>
      </p:graphicFrame>
      <p:sp>
        <p:nvSpPr>
          <p:cNvPr id="5" name="Номер слайда 9"/>
          <p:cNvSpPr txBox="1">
            <a:spLocks/>
          </p:cNvSpPr>
          <p:nvPr/>
        </p:nvSpPr>
        <p:spPr>
          <a:xfrm>
            <a:off x="1143000" y="6492877"/>
            <a:ext cx="790575" cy="365125"/>
          </a:xfrm>
          <a:prstGeom prst="rect">
            <a:avLst/>
          </a:prstGeom>
        </p:spPr>
        <p:txBody>
          <a:bodyPr anchor="ctr"/>
          <a:lstStyle/>
          <a:p>
            <a:pPr>
              <a:defRPr/>
            </a:pPr>
            <a:endParaRPr lang="ru-RU" sz="1400" dirty="0">
              <a:solidFill>
                <a:srgbClr val="A03202"/>
              </a:solidFill>
              <a:cs typeface="Arial" charset="0"/>
            </a:endParaRPr>
          </a:p>
        </p:txBody>
      </p:sp>
      <p:sp>
        <p:nvSpPr>
          <p:cNvPr id="8" name="TextBox 7"/>
          <p:cNvSpPr txBox="1"/>
          <p:nvPr/>
        </p:nvSpPr>
        <p:spPr>
          <a:xfrm>
            <a:off x="4999394" y="1492595"/>
            <a:ext cx="3744416" cy="476726"/>
          </a:xfrm>
          <a:prstGeom prst="roundRect">
            <a:avLst/>
          </a:prstGeom>
          <a:ln/>
        </p:spPr>
        <p:style>
          <a:lnRef idx="1">
            <a:schemeClr val="accent4"/>
          </a:lnRef>
          <a:fillRef idx="2">
            <a:schemeClr val="accent4"/>
          </a:fillRef>
          <a:effectRef idx="1">
            <a:schemeClr val="accent4"/>
          </a:effectRef>
          <a:fontRef idx="minor">
            <a:schemeClr val="dk1"/>
          </a:fontRef>
        </p:style>
        <p:txBody>
          <a:bodyPr wrap="square" rtlCol="0" anchor="ctr">
            <a:spAutoFit/>
          </a:bodyPr>
          <a:lstStyle/>
          <a:p>
            <a:pPr algn="just"/>
            <a:r>
              <a:rPr lang="ru-RU" sz="1100" dirty="0" smtClean="0">
                <a:latin typeface="Times New Roman" panose="02020603050405020304" pitchFamily="18" charset="0"/>
                <a:cs typeface="Times New Roman" panose="02020603050405020304" pitchFamily="18" charset="0"/>
              </a:rPr>
              <a:t>Разница между средствами привлечения и погашения кредитов в кредитных организациях</a:t>
            </a:r>
            <a:endParaRPr lang="ru-RU" sz="1100" dirty="0">
              <a:latin typeface="Times New Roman" panose="02020603050405020304" pitchFamily="18" charset="0"/>
              <a:cs typeface="Times New Roman" panose="02020603050405020304" pitchFamily="18" charset="0"/>
            </a:endParaRPr>
          </a:p>
        </p:txBody>
      </p:sp>
      <p:sp>
        <p:nvSpPr>
          <p:cNvPr id="10" name="TextBox 9"/>
          <p:cNvSpPr txBox="1"/>
          <p:nvPr/>
        </p:nvSpPr>
        <p:spPr>
          <a:xfrm>
            <a:off x="5014051" y="2056132"/>
            <a:ext cx="3744416" cy="664012"/>
          </a:xfrm>
          <a:prstGeom prst="roundRect">
            <a:avLst/>
          </a:prstGeom>
          <a:ln/>
        </p:spPr>
        <p:style>
          <a:lnRef idx="1">
            <a:schemeClr val="accent4"/>
          </a:lnRef>
          <a:fillRef idx="2">
            <a:schemeClr val="accent4"/>
          </a:fillRef>
          <a:effectRef idx="1">
            <a:schemeClr val="accent4"/>
          </a:effectRef>
          <a:fontRef idx="minor">
            <a:schemeClr val="dk1"/>
          </a:fontRef>
        </p:style>
        <p:txBody>
          <a:bodyPr wrap="square" rtlCol="0" anchor="ctr">
            <a:spAutoFit/>
          </a:bodyPr>
          <a:lstStyle/>
          <a:p>
            <a:pPr algn="just"/>
            <a:r>
              <a:rPr lang="ru-RU" sz="1100" dirty="0">
                <a:latin typeface="Times New Roman" panose="02020603050405020304" pitchFamily="18" charset="0"/>
                <a:cs typeface="Times New Roman" panose="02020603050405020304" pitchFamily="18" charset="0"/>
              </a:rPr>
              <a:t>Разница между средствами привлечения и погашения</a:t>
            </a:r>
            <a:r>
              <a:rPr lang="ru-RU" sz="1100" dirty="0" smtClean="0">
                <a:latin typeface="Times New Roman" panose="02020603050405020304" pitchFamily="18" charset="0"/>
                <a:cs typeface="Times New Roman" panose="02020603050405020304" pitchFamily="18" charset="0"/>
              </a:rPr>
              <a:t> бюджетных кредитов от других бюджетов бюджетной системы</a:t>
            </a:r>
            <a:endParaRPr lang="ru-RU" sz="1100" dirty="0">
              <a:latin typeface="Times New Roman" panose="02020603050405020304" pitchFamily="18" charset="0"/>
              <a:cs typeface="Times New Roman" panose="02020603050405020304" pitchFamily="18" charset="0"/>
            </a:endParaRPr>
          </a:p>
        </p:txBody>
      </p:sp>
      <p:sp>
        <p:nvSpPr>
          <p:cNvPr id="12" name="TextBox 11"/>
          <p:cNvSpPr txBox="1"/>
          <p:nvPr/>
        </p:nvSpPr>
        <p:spPr>
          <a:xfrm>
            <a:off x="4999393" y="3933056"/>
            <a:ext cx="3744414" cy="289441"/>
          </a:xfrm>
          <a:prstGeom prst="roundRect">
            <a:avLst/>
          </a:prstGeom>
          <a:ln/>
        </p:spPr>
        <p:style>
          <a:lnRef idx="1">
            <a:schemeClr val="accent4"/>
          </a:lnRef>
          <a:fillRef idx="2">
            <a:schemeClr val="accent4"/>
          </a:fillRef>
          <a:effectRef idx="1">
            <a:schemeClr val="accent4"/>
          </a:effectRef>
          <a:fontRef idx="minor">
            <a:schemeClr val="dk1"/>
          </a:fontRef>
        </p:style>
        <p:txBody>
          <a:bodyPr wrap="square" rtlCol="0">
            <a:spAutoFit/>
          </a:bodyPr>
          <a:lstStyle/>
          <a:p>
            <a:pPr algn="just"/>
            <a:r>
              <a:rPr lang="ru-RU" sz="1100" dirty="0" smtClean="0">
                <a:latin typeface="Times New Roman" panose="02020603050405020304" pitchFamily="18" charset="0"/>
                <a:cs typeface="Times New Roman" panose="02020603050405020304" pitchFamily="18" charset="0"/>
              </a:rPr>
              <a:t>Объем средств, направленных на исполнение гарантий</a:t>
            </a:r>
            <a:endParaRPr lang="ru-RU" sz="1100" dirty="0">
              <a:latin typeface="Times New Roman" panose="02020603050405020304" pitchFamily="18" charset="0"/>
              <a:cs typeface="Times New Roman" panose="02020603050405020304" pitchFamily="18" charset="0"/>
            </a:endParaRPr>
          </a:p>
        </p:txBody>
      </p:sp>
      <p:sp>
        <p:nvSpPr>
          <p:cNvPr id="13" name="TextBox 12"/>
          <p:cNvSpPr txBox="1"/>
          <p:nvPr/>
        </p:nvSpPr>
        <p:spPr>
          <a:xfrm>
            <a:off x="4999393" y="4365104"/>
            <a:ext cx="3744415" cy="476726"/>
          </a:xfrm>
          <a:prstGeom prst="roundRect">
            <a:avLst/>
          </a:prstGeom>
          <a:ln/>
        </p:spPr>
        <p:style>
          <a:lnRef idx="1">
            <a:schemeClr val="accent4"/>
          </a:lnRef>
          <a:fillRef idx="2">
            <a:schemeClr val="accent4"/>
          </a:fillRef>
          <a:effectRef idx="1">
            <a:schemeClr val="accent4"/>
          </a:effectRef>
          <a:fontRef idx="minor">
            <a:schemeClr val="dk1"/>
          </a:fontRef>
        </p:style>
        <p:txBody>
          <a:bodyPr wrap="square" rtlCol="0" anchor="ctr">
            <a:spAutoFit/>
          </a:bodyPr>
          <a:lstStyle/>
          <a:p>
            <a:pPr algn="just"/>
            <a:r>
              <a:rPr lang="ru-RU" sz="1100" dirty="0" smtClean="0">
                <a:latin typeface="Times New Roman" panose="02020603050405020304" pitchFamily="18" charset="0"/>
                <a:cs typeface="Times New Roman" panose="02020603050405020304" pitchFamily="18" charset="0"/>
              </a:rPr>
              <a:t>Разница между предоставленными и возвращенными бюджетными кредитами </a:t>
            </a:r>
            <a:r>
              <a:rPr lang="ru-RU" sz="1100" dirty="0">
                <a:latin typeface="Times New Roman" panose="02020603050405020304" pitchFamily="18" charset="0"/>
                <a:cs typeface="Times New Roman" panose="02020603050405020304" pitchFamily="18" charset="0"/>
              </a:rPr>
              <a:t>местным бюджетам</a:t>
            </a:r>
          </a:p>
        </p:txBody>
      </p:sp>
      <p:sp>
        <p:nvSpPr>
          <p:cNvPr id="6" name="Номер слайда 5"/>
          <p:cNvSpPr>
            <a:spLocks noGrp="1"/>
          </p:cNvSpPr>
          <p:nvPr>
            <p:ph type="sldNum" sz="quarter" idx="12"/>
          </p:nvPr>
        </p:nvSpPr>
        <p:spPr/>
        <p:txBody>
          <a:bodyPr/>
          <a:lstStyle/>
          <a:p>
            <a:pPr>
              <a:defRPr/>
            </a:pPr>
            <a:fld id="{667CCBFA-BFB9-4E9F-B6F6-694D72409F22}" type="slidenum">
              <a:rPr lang="ru-RU" smtClean="0"/>
              <a:pPr>
                <a:defRPr/>
              </a:pPr>
              <a:t>16</a:t>
            </a:fld>
            <a:endParaRPr lang="ru-RU" dirty="0"/>
          </a:p>
        </p:txBody>
      </p:sp>
      <p:sp>
        <p:nvSpPr>
          <p:cNvPr id="18" name="TextBox 17"/>
          <p:cNvSpPr txBox="1"/>
          <p:nvPr/>
        </p:nvSpPr>
        <p:spPr>
          <a:xfrm>
            <a:off x="5014052" y="2737132"/>
            <a:ext cx="3744415" cy="476726"/>
          </a:xfrm>
          <a:prstGeom prst="roundRect">
            <a:avLst/>
          </a:prstGeom>
          <a:ln/>
        </p:spPr>
        <p:style>
          <a:lnRef idx="1">
            <a:schemeClr val="accent4"/>
          </a:lnRef>
          <a:fillRef idx="2">
            <a:schemeClr val="accent4"/>
          </a:fillRef>
          <a:effectRef idx="1">
            <a:schemeClr val="accent4"/>
          </a:effectRef>
          <a:fontRef idx="minor">
            <a:schemeClr val="dk1"/>
          </a:fontRef>
        </p:style>
        <p:txBody>
          <a:bodyPr wrap="square" rtlCol="0">
            <a:spAutoFit/>
          </a:bodyPr>
          <a:lstStyle/>
          <a:p>
            <a:pPr algn="just"/>
            <a:r>
              <a:rPr lang="ru-RU" sz="1100" dirty="0" smtClean="0">
                <a:latin typeface="Times New Roman" panose="02020603050405020304" pitchFamily="18" charset="0"/>
                <a:cs typeface="Times New Roman" panose="02020603050405020304" pitchFamily="18" charset="0"/>
              </a:rPr>
              <a:t>Разница </a:t>
            </a:r>
            <a:r>
              <a:rPr lang="ru-RU" sz="1100" dirty="0">
                <a:latin typeface="Times New Roman" panose="02020603050405020304" pitchFamily="18" charset="0"/>
                <a:cs typeface="Times New Roman" panose="02020603050405020304" pitchFamily="18" charset="0"/>
              </a:rPr>
              <a:t>между остатками на начало периода и остатками на конец </a:t>
            </a:r>
            <a:r>
              <a:rPr lang="ru-RU" sz="1100" dirty="0" smtClean="0">
                <a:latin typeface="Times New Roman" panose="02020603050405020304" pitchFamily="18" charset="0"/>
                <a:cs typeface="Times New Roman" panose="02020603050405020304" pitchFamily="18" charset="0"/>
              </a:rPr>
              <a:t>периода</a:t>
            </a:r>
            <a:endParaRPr lang="ru-RU" sz="1100" dirty="0">
              <a:latin typeface="Times New Roman" panose="02020603050405020304" pitchFamily="18" charset="0"/>
              <a:cs typeface="Times New Roman" panose="02020603050405020304" pitchFamily="18" charset="0"/>
            </a:endParaRPr>
          </a:p>
        </p:txBody>
      </p:sp>
      <p:sp>
        <p:nvSpPr>
          <p:cNvPr id="19" name="TextBox 18"/>
          <p:cNvSpPr txBox="1"/>
          <p:nvPr/>
        </p:nvSpPr>
        <p:spPr>
          <a:xfrm>
            <a:off x="5006394" y="3256961"/>
            <a:ext cx="3744414" cy="476726"/>
          </a:xfrm>
          <a:prstGeom prst="roundRect">
            <a:avLst/>
          </a:prstGeom>
          <a:ln/>
        </p:spPr>
        <p:style>
          <a:lnRef idx="1">
            <a:schemeClr val="accent4"/>
          </a:lnRef>
          <a:fillRef idx="2">
            <a:schemeClr val="accent4"/>
          </a:fillRef>
          <a:effectRef idx="1">
            <a:schemeClr val="accent4"/>
          </a:effectRef>
          <a:fontRef idx="minor">
            <a:schemeClr val="dk1"/>
          </a:fontRef>
        </p:style>
        <p:txBody>
          <a:bodyPr wrap="square" rtlCol="0">
            <a:spAutoFit/>
          </a:bodyPr>
          <a:lstStyle/>
          <a:p>
            <a:pPr algn="just"/>
            <a:r>
              <a:rPr lang="ru-RU" sz="1100" dirty="0" smtClean="0">
                <a:latin typeface="Times New Roman" panose="02020603050405020304" pitchFamily="18" charset="0"/>
                <a:cs typeface="Times New Roman" panose="02020603050405020304" pitchFamily="18" charset="0"/>
              </a:rPr>
              <a:t>Объем средств, поступивших от продажи акций и иных форм участия в капитале</a:t>
            </a:r>
            <a:endParaRPr lang="ru-RU" sz="1100" dirty="0">
              <a:latin typeface="Times New Roman" panose="02020603050405020304" pitchFamily="18" charset="0"/>
              <a:cs typeface="Times New Roman" panose="02020603050405020304" pitchFamily="18" charset="0"/>
            </a:endParaRPr>
          </a:p>
        </p:txBody>
      </p:sp>
      <p:sp>
        <p:nvSpPr>
          <p:cNvPr id="16" name="Заголовок 1"/>
          <p:cNvSpPr txBox="1">
            <a:spLocks/>
          </p:cNvSpPr>
          <p:nvPr/>
        </p:nvSpPr>
        <p:spPr>
          <a:xfrm>
            <a:off x="259728" y="40652"/>
            <a:ext cx="7120584" cy="550838"/>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l" fontAlgn="auto">
              <a:spcAft>
                <a:spcPts val="0"/>
              </a:spcAft>
              <a:buNone/>
            </a:pPr>
            <a:r>
              <a:rPr lang="ru-RU" sz="1800" dirty="0">
                <a:solidFill>
                  <a:schemeClr val="tx1"/>
                </a:solidFill>
                <a:effectLst/>
                <a:latin typeface="Times New Roman" panose="02020603050405020304" pitchFamily="18" charset="0"/>
                <a:cs typeface="Times New Roman" panose="02020603050405020304" pitchFamily="18" charset="0"/>
              </a:rPr>
              <a:t>Источники покрытия дефицита республиканского бюджета Чувашской </a:t>
            </a:r>
            <a:r>
              <a:rPr lang="ru-RU" sz="1800" dirty="0" smtClean="0">
                <a:solidFill>
                  <a:schemeClr val="tx1"/>
                </a:solidFill>
                <a:effectLst/>
                <a:latin typeface="Times New Roman" panose="02020603050405020304" pitchFamily="18" charset="0"/>
                <a:cs typeface="Times New Roman" panose="02020603050405020304" pitchFamily="18" charset="0"/>
              </a:rPr>
              <a:t>Республики в 2019 году</a:t>
            </a:r>
            <a:endParaRPr lang="ru-RU" sz="1800" dirty="0">
              <a:solidFill>
                <a:schemeClr val="tx1"/>
              </a:solidFill>
              <a:effectLst/>
              <a:latin typeface="Times New Roman" panose="02020603050405020304" pitchFamily="18" charset="0"/>
              <a:cs typeface="Times New Roman" panose="02020603050405020304" pitchFamily="18" charset="0"/>
            </a:endParaRPr>
          </a:p>
        </p:txBody>
      </p:sp>
      <p:cxnSp>
        <p:nvCxnSpPr>
          <p:cNvPr id="20" name="Прямая соединительная линия 19"/>
          <p:cNvCxnSpPr/>
          <p:nvPr/>
        </p:nvCxnSpPr>
        <p:spPr>
          <a:xfrm>
            <a:off x="0" y="620688"/>
            <a:ext cx="9144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7873228" y="69850"/>
            <a:ext cx="1223412" cy="492443"/>
          </a:xfrm>
          <a:prstGeom prst="rect">
            <a:avLst/>
          </a:prstGeom>
          <a:noFill/>
        </p:spPr>
        <p:txBody>
          <a:bodyPr wrap="none" rtlCol="0">
            <a:spAutoFit/>
          </a:bodyPr>
          <a:lstStyle/>
          <a:p>
            <a:pPr algn="ctr"/>
            <a:r>
              <a:rPr lang="ru-RU" sz="1300" b="1" i="1" dirty="0" smtClean="0">
                <a:solidFill>
                  <a:schemeClr val="accent1"/>
                </a:solidFill>
                <a:latin typeface="+mn-lt"/>
              </a:rPr>
              <a:t>Бюджет</a:t>
            </a:r>
          </a:p>
          <a:p>
            <a:pPr algn="ctr"/>
            <a:r>
              <a:rPr lang="ru-RU" sz="1300" b="1" i="1" dirty="0" smtClean="0">
                <a:solidFill>
                  <a:schemeClr val="accent1"/>
                </a:solidFill>
                <a:latin typeface="+mn-lt"/>
              </a:rPr>
              <a:t>для граждан</a:t>
            </a:r>
            <a:endParaRPr lang="ru-RU" sz="1300" b="1" i="1" dirty="0">
              <a:solidFill>
                <a:schemeClr val="accent1"/>
              </a:solidFill>
              <a:latin typeface="+mn-lt"/>
            </a:endParaRPr>
          </a:p>
        </p:txBody>
      </p:sp>
    </p:spTree>
    <p:extLst>
      <p:ext uri="{BB962C8B-B14F-4D97-AF65-F5344CB8AC3E}">
        <p14:creationId xmlns:p14="http://schemas.microsoft.com/office/powerpoint/2010/main" val="312110015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6" name="Объект 1"/>
          <p:cNvGraphicFramePr>
            <a:graphicFrameLocks/>
          </p:cNvGraphicFramePr>
          <p:nvPr>
            <p:extLst>
              <p:ext uri="{D42A27DB-BD31-4B8C-83A1-F6EECF244321}">
                <p14:modId xmlns:p14="http://schemas.microsoft.com/office/powerpoint/2010/main" val="4068151401"/>
              </p:ext>
            </p:extLst>
          </p:nvPr>
        </p:nvGraphicFramePr>
        <p:xfrm>
          <a:off x="114725" y="1350529"/>
          <a:ext cx="4248472" cy="5116492"/>
        </p:xfrm>
        <a:graphic>
          <a:graphicData uri="http://schemas.openxmlformats.org/drawingml/2006/chart">
            <c:chart xmlns:c="http://schemas.openxmlformats.org/drawingml/2006/chart" xmlns:r="http://schemas.openxmlformats.org/officeDocument/2006/relationships" r:id="rId3"/>
          </a:graphicData>
        </a:graphic>
      </p:graphicFrame>
      <p:sp>
        <p:nvSpPr>
          <p:cNvPr id="11" name="Скругленный прямоугольник 10"/>
          <p:cNvSpPr/>
          <p:nvPr/>
        </p:nvSpPr>
        <p:spPr>
          <a:xfrm>
            <a:off x="106154" y="836952"/>
            <a:ext cx="4248472" cy="435234"/>
          </a:xfrm>
          <a:prstGeom prst="roundRect">
            <a:avLst/>
          </a:prstGeom>
          <a:gradFill>
            <a:gsLst>
              <a:gs pos="0">
                <a:schemeClr val="accent2">
                  <a:lumMod val="60000"/>
                  <a:lumOff val="40000"/>
                </a:schemeClr>
              </a:gs>
              <a:gs pos="100000">
                <a:srgbClr val="F7B0D1"/>
              </a:gs>
              <a:gs pos="100000">
                <a:schemeClr val="accent2">
                  <a:lumMod val="40000"/>
                  <a:lumOff val="60000"/>
                </a:schemeClr>
              </a:gs>
              <a:gs pos="0">
                <a:schemeClr val="bg1"/>
              </a:gs>
              <a:gs pos="24000">
                <a:srgbClr val="F0EBD5"/>
              </a:gs>
              <a:gs pos="100000">
                <a:srgbClr val="FBF9F2"/>
              </a:gs>
              <a:gs pos="100000">
                <a:schemeClr val="accent2">
                  <a:lumMod val="40000"/>
                  <a:lumOff val="60000"/>
                </a:schemeClr>
              </a:gs>
            </a:gsLst>
            <a:lin ang="5400000" scaled="0"/>
          </a:gradFill>
          <a:ln>
            <a:solidFill>
              <a:schemeClr val="accent6">
                <a:lumMod val="60000"/>
                <a:lumOff val="40000"/>
              </a:schemeClr>
            </a:solidFill>
          </a:ln>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t"/>
            <a:r>
              <a:rPr lang="ru-RU" sz="1200" b="1" dirty="0">
                <a:solidFill>
                  <a:schemeClr val="tx1"/>
                </a:solidFill>
                <a:latin typeface="Times New Roman" panose="02020603050405020304" pitchFamily="18" charset="0"/>
                <a:cs typeface="Times New Roman" panose="02020603050405020304" pitchFamily="18" charset="0"/>
              </a:rPr>
              <a:t>Поступление доходов в республиканский бюджет Чувашской Республики</a:t>
            </a:r>
            <a:r>
              <a:rPr lang="en-US" sz="1200" b="1" dirty="0">
                <a:solidFill>
                  <a:schemeClr val="tx1"/>
                </a:solidFill>
                <a:latin typeface="Times New Roman" panose="02020603050405020304" pitchFamily="18" charset="0"/>
                <a:cs typeface="Times New Roman" panose="02020603050405020304" pitchFamily="18" charset="0"/>
              </a:rPr>
              <a:t> </a:t>
            </a:r>
            <a:endParaRPr lang="ru-RU" sz="1200" b="1" dirty="0">
              <a:solidFill>
                <a:schemeClr val="tx1"/>
              </a:solidFill>
              <a:latin typeface="Times New Roman" panose="02020603050405020304" pitchFamily="18" charset="0"/>
              <a:cs typeface="Times New Roman" panose="02020603050405020304" pitchFamily="18" charset="0"/>
            </a:endParaRPr>
          </a:p>
        </p:txBody>
      </p:sp>
      <p:sp>
        <p:nvSpPr>
          <p:cNvPr id="23" name="TextBox 1"/>
          <p:cNvSpPr txBox="1"/>
          <p:nvPr/>
        </p:nvSpPr>
        <p:spPr>
          <a:xfrm>
            <a:off x="772176" y="2204864"/>
            <a:ext cx="983409" cy="238036"/>
          </a:xfrm>
          <a:prstGeom prst="ellipse">
            <a:avLst/>
          </a:prstGeom>
          <a:ln/>
        </p:spPr>
        <p:style>
          <a:lnRef idx="1">
            <a:schemeClr val="accent5"/>
          </a:lnRef>
          <a:fillRef idx="2">
            <a:schemeClr val="accent5"/>
          </a:fillRef>
          <a:effectRef idx="1">
            <a:schemeClr val="accent5"/>
          </a:effectRef>
          <a:fontRef idx="minor">
            <a:schemeClr val="dk1"/>
          </a:fontRef>
        </p:style>
        <p:txBody>
          <a:bodyPr wrap="square" lIns="0" tIns="0" rIns="0" b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b="1" dirty="0">
                <a:solidFill>
                  <a:prstClr val="black"/>
                </a:solidFill>
                <a:latin typeface="Times New Roman" panose="02020603050405020304" pitchFamily="18" charset="0"/>
                <a:cs typeface="Times New Roman" panose="02020603050405020304" pitchFamily="18" charset="0"/>
              </a:rPr>
              <a:t>49 </a:t>
            </a:r>
            <a:r>
              <a:rPr lang="en-US" b="1" dirty="0" smtClean="0">
                <a:solidFill>
                  <a:prstClr val="black"/>
                </a:solidFill>
                <a:latin typeface="Times New Roman" panose="02020603050405020304" pitchFamily="18" charset="0"/>
                <a:cs typeface="Times New Roman" panose="02020603050405020304" pitchFamily="18" charset="0"/>
              </a:rPr>
              <a:t>705,6</a:t>
            </a:r>
            <a:endParaRPr lang="en-US" b="1" dirty="0">
              <a:solidFill>
                <a:prstClr val="black"/>
              </a:solidFill>
              <a:latin typeface="Times New Roman" panose="02020603050405020304" pitchFamily="18" charset="0"/>
              <a:cs typeface="Times New Roman" panose="02020603050405020304" pitchFamily="18" charset="0"/>
            </a:endParaRPr>
          </a:p>
        </p:txBody>
      </p:sp>
      <p:sp>
        <p:nvSpPr>
          <p:cNvPr id="24" name="TextBox 1"/>
          <p:cNvSpPr txBox="1"/>
          <p:nvPr/>
        </p:nvSpPr>
        <p:spPr>
          <a:xfrm>
            <a:off x="2703929" y="2038836"/>
            <a:ext cx="936104" cy="238036"/>
          </a:xfrm>
          <a:prstGeom prst="ellipse">
            <a:avLst/>
          </a:prstGeom>
          <a:ln/>
        </p:spPr>
        <p:style>
          <a:lnRef idx="1">
            <a:schemeClr val="accent5"/>
          </a:lnRef>
          <a:fillRef idx="2">
            <a:schemeClr val="accent5"/>
          </a:fillRef>
          <a:effectRef idx="1">
            <a:schemeClr val="accent5"/>
          </a:effectRef>
          <a:fontRef idx="minor">
            <a:schemeClr val="dk1"/>
          </a:fontRef>
        </p:style>
        <p:txBody>
          <a:bodyPr wrap="square" lIns="0" tIns="0" rIns="0" bIns="0" rtlCol="0">
            <a:spAutoFit/>
          </a:bodyPr>
          <a:lstStyle>
            <a:defPPr>
              <a:defRPr lang="ru-RU"/>
            </a:defPPr>
            <a:lvl1pPr marL="0" indent="0" algn="ctr">
              <a:defRPr sz="1100" b="1">
                <a:solidFill>
                  <a:prstClr val="black"/>
                </a:solidFill>
                <a:latin typeface="TimesET" pitchFamily="2" charset="0"/>
              </a:defRPr>
            </a:lvl1pPr>
            <a:lvl2pPr indent="0">
              <a:defRPr sz="1100">
                <a:solidFill>
                  <a:schemeClr val="lt1"/>
                </a:solidFill>
              </a:defRPr>
            </a:lvl2pPr>
            <a:lvl3pPr indent="0">
              <a:defRPr sz="1100">
                <a:solidFill>
                  <a:schemeClr val="lt1"/>
                </a:solidFill>
              </a:defRPr>
            </a:lvl3pPr>
            <a:lvl4pPr indent="0">
              <a:defRPr sz="1100">
                <a:solidFill>
                  <a:schemeClr val="lt1"/>
                </a:solidFill>
              </a:defRPr>
            </a:lvl4pPr>
            <a:lvl5pPr indent="0">
              <a:defRPr sz="1100">
                <a:solidFill>
                  <a:schemeClr val="lt1"/>
                </a:solidFill>
              </a:defRPr>
            </a:lvl5pPr>
            <a:lvl6pPr indent="0">
              <a:defRPr sz="1100">
                <a:solidFill>
                  <a:schemeClr val="lt1"/>
                </a:solidFill>
              </a:defRPr>
            </a:lvl6pPr>
            <a:lvl7pPr indent="0">
              <a:defRPr sz="1100">
                <a:solidFill>
                  <a:schemeClr val="lt1"/>
                </a:solidFill>
              </a:defRPr>
            </a:lvl7pPr>
            <a:lvl8pPr indent="0">
              <a:defRPr sz="1100">
                <a:solidFill>
                  <a:schemeClr val="lt1"/>
                </a:solidFill>
              </a:defRPr>
            </a:lvl8pPr>
            <a:lvl9pPr indent="0">
              <a:defRPr sz="1100">
                <a:solidFill>
                  <a:schemeClr val="lt1"/>
                </a:solidFill>
              </a:defRPr>
            </a:lvl9pPr>
          </a:lstStyle>
          <a:p>
            <a:r>
              <a:rPr lang="ru-RU" dirty="0" smtClean="0">
                <a:latin typeface="Times New Roman" panose="02020603050405020304" pitchFamily="18" charset="0"/>
                <a:cs typeface="Times New Roman" panose="02020603050405020304" pitchFamily="18" charset="0"/>
              </a:rPr>
              <a:t>58</a:t>
            </a:r>
            <a:r>
              <a:rPr lang="en-US" dirty="0" smtClean="0">
                <a:latin typeface="Times New Roman" panose="02020603050405020304" pitchFamily="18" charset="0"/>
                <a:cs typeface="Times New Roman" panose="02020603050405020304" pitchFamily="18" charset="0"/>
              </a:rPr>
              <a:t> 7</a:t>
            </a:r>
            <a:r>
              <a:rPr lang="ru-RU" dirty="0" smtClean="0">
                <a:latin typeface="Times New Roman" panose="02020603050405020304" pitchFamily="18" charset="0"/>
                <a:cs typeface="Times New Roman" panose="02020603050405020304" pitchFamily="18" charset="0"/>
              </a:rPr>
              <a:t>19</a:t>
            </a:r>
            <a:r>
              <a:rPr lang="en-US" dirty="0" smtClean="0">
                <a:latin typeface="Times New Roman" panose="02020603050405020304" pitchFamily="18" charset="0"/>
                <a:cs typeface="Times New Roman" panose="02020603050405020304" pitchFamily="18" charset="0"/>
              </a:rPr>
              <a:t>,</a:t>
            </a:r>
            <a:r>
              <a:rPr lang="ru-RU" dirty="0" smtClean="0">
                <a:latin typeface="Times New Roman" panose="02020603050405020304" pitchFamily="18" charset="0"/>
                <a:cs typeface="Times New Roman" panose="02020603050405020304" pitchFamily="18" charset="0"/>
              </a:rPr>
              <a:t>3</a:t>
            </a:r>
            <a:endParaRPr lang="ru-RU" dirty="0">
              <a:latin typeface="Times New Roman" panose="02020603050405020304" pitchFamily="18" charset="0"/>
              <a:cs typeface="Times New Roman" panose="02020603050405020304" pitchFamily="18" charset="0"/>
            </a:endParaRPr>
          </a:p>
        </p:txBody>
      </p:sp>
      <p:graphicFrame>
        <p:nvGraphicFramePr>
          <p:cNvPr id="12" name="Диаграмма 11"/>
          <p:cNvGraphicFramePr/>
          <p:nvPr>
            <p:extLst>
              <p:ext uri="{D42A27DB-BD31-4B8C-83A1-F6EECF244321}">
                <p14:modId xmlns:p14="http://schemas.microsoft.com/office/powerpoint/2010/main" val="114523795"/>
              </p:ext>
            </p:extLst>
          </p:nvPr>
        </p:nvGraphicFramePr>
        <p:xfrm>
          <a:off x="4824735" y="1229735"/>
          <a:ext cx="4245041" cy="4824536"/>
        </p:xfrm>
        <a:graphic>
          <a:graphicData uri="http://schemas.openxmlformats.org/drawingml/2006/chart">
            <c:chart xmlns:c="http://schemas.openxmlformats.org/drawingml/2006/chart" xmlns:r="http://schemas.openxmlformats.org/officeDocument/2006/relationships" r:id="rId4"/>
          </a:graphicData>
        </a:graphic>
      </p:graphicFrame>
      <p:sp>
        <p:nvSpPr>
          <p:cNvPr id="14" name="Скругленный прямоугольник 13"/>
          <p:cNvSpPr/>
          <p:nvPr/>
        </p:nvSpPr>
        <p:spPr>
          <a:xfrm>
            <a:off x="4705298" y="840138"/>
            <a:ext cx="4338411" cy="432048"/>
          </a:xfrm>
          <a:prstGeom prst="roundRect">
            <a:avLst/>
          </a:prstGeom>
          <a:gradFill>
            <a:gsLst>
              <a:gs pos="0">
                <a:schemeClr val="accent2">
                  <a:lumMod val="60000"/>
                  <a:lumOff val="40000"/>
                </a:schemeClr>
              </a:gs>
              <a:gs pos="100000">
                <a:srgbClr val="F7B0D1"/>
              </a:gs>
              <a:gs pos="100000">
                <a:schemeClr val="accent2">
                  <a:lumMod val="40000"/>
                  <a:lumOff val="60000"/>
                </a:schemeClr>
              </a:gs>
              <a:gs pos="0">
                <a:schemeClr val="bg1"/>
              </a:gs>
              <a:gs pos="24000">
                <a:srgbClr val="F0EBD5"/>
              </a:gs>
              <a:gs pos="100000">
                <a:srgbClr val="FBF9F2"/>
              </a:gs>
              <a:gs pos="100000">
                <a:schemeClr val="accent2">
                  <a:lumMod val="40000"/>
                  <a:lumOff val="60000"/>
                </a:schemeClr>
              </a:gs>
            </a:gsLst>
            <a:lin ang="5400000" scaled="0"/>
          </a:gradFill>
          <a:ln>
            <a:solidFill>
              <a:schemeClr val="accent6">
                <a:lumMod val="60000"/>
                <a:lumOff val="40000"/>
              </a:schemeClr>
            </a:solidFill>
          </a:ln>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t"/>
            <a:r>
              <a:rPr lang="ru-RU" sz="1200" b="1" dirty="0">
                <a:solidFill>
                  <a:schemeClr val="tx1"/>
                </a:solidFill>
                <a:latin typeface="Times New Roman" panose="02020603050405020304" pitchFamily="18" charset="0"/>
                <a:cs typeface="Times New Roman" panose="02020603050405020304" pitchFamily="18" charset="0"/>
              </a:rPr>
              <a:t>Поступление собственных доходов в республиканский бюджет Чувашской Республики</a:t>
            </a:r>
            <a:r>
              <a:rPr lang="en-US" sz="1200" b="1" dirty="0">
                <a:solidFill>
                  <a:schemeClr val="tx1"/>
                </a:solidFill>
                <a:latin typeface="Times New Roman" panose="02020603050405020304" pitchFamily="18" charset="0"/>
                <a:cs typeface="Times New Roman" panose="02020603050405020304" pitchFamily="18" charset="0"/>
              </a:rPr>
              <a:t> </a:t>
            </a:r>
            <a:endParaRPr lang="ru-RU" sz="1200" b="1" dirty="0">
              <a:solidFill>
                <a:schemeClr val="tx1"/>
              </a:solidFill>
              <a:latin typeface="Times New Roman" panose="02020603050405020304" pitchFamily="18" charset="0"/>
              <a:cs typeface="Times New Roman" panose="02020603050405020304" pitchFamily="18" charset="0"/>
            </a:endParaRPr>
          </a:p>
        </p:txBody>
      </p:sp>
      <p:sp>
        <p:nvSpPr>
          <p:cNvPr id="28" name="TextBox 1"/>
          <p:cNvSpPr txBox="1"/>
          <p:nvPr/>
        </p:nvSpPr>
        <p:spPr>
          <a:xfrm>
            <a:off x="1915502" y="2181230"/>
            <a:ext cx="680336" cy="229845"/>
          </a:xfrm>
          <a:prstGeom prst="rect">
            <a:avLst/>
          </a:prstGeom>
          <a:solidFill>
            <a:schemeClr val="bg1">
              <a:alpha val="0"/>
            </a:schemeClr>
          </a:solidFill>
          <a:effectLst>
            <a:softEdge rad="31750"/>
          </a:effectLst>
        </p:spPr>
        <p:txBody>
          <a:bodyPr wrap="square" lIns="0" tIns="0" rIns="0" bIns="0"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ru-RU" sz="1300" b="1" dirty="0" smtClean="0">
                <a:solidFill>
                  <a:srgbClr val="46740E"/>
                </a:solidFill>
                <a:latin typeface="Times New Roman" panose="02020603050405020304" pitchFamily="18" charset="0"/>
                <a:cs typeface="Times New Roman" panose="02020603050405020304" pitchFamily="18" charset="0"/>
              </a:rPr>
              <a:t>+ </a:t>
            </a:r>
            <a:r>
              <a:rPr lang="ru-RU" sz="1300" b="1" dirty="0">
                <a:solidFill>
                  <a:srgbClr val="46740E"/>
                </a:solidFill>
                <a:latin typeface="Times New Roman" panose="02020603050405020304" pitchFamily="18" charset="0"/>
                <a:cs typeface="Times New Roman" panose="02020603050405020304" pitchFamily="18" charset="0"/>
              </a:rPr>
              <a:t>9</a:t>
            </a:r>
            <a:r>
              <a:rPr lang="en-US" sz="1300" b="1" dirty="0" smtClean="0">
                <a:solidFill>
                  <a:srgbClr val="46740E"/>
                </a:solidFill>
                <a:latin typeface="Times New Roman" panose="02020603050405020304" pitchFamily="18" charset="0"/>
                <a:cs typeface="Times New Roman" panose="02020603050405020304" pitchFamily="18" charset="0"/>
              </a:rPr>
              <a:t> </a:t>
            </a:r>
            <a:r>
              <a:rPr lang="ru-RU" sz="1300" b="1" dirty="0" smtClean="0">
                <a:solidFill>
                  <a:srgbClr val="46740E"/>
                </a:solidFill>
                <a:latin typeface="Times New Roman" panose="02020603050405020304" pitchFamily="18" charset="0"/>
                <a:cs typeface="Times New Roman" panose="02020603050405020304" pitchFamily="18" charset="0"/>
              </a:rPr>
              <a:t>013</a:t>
            </a:r>
            <a:r>
              <a:rPr lang="en-US" sz="1300" b="1" dirty="0" smtClean="0">
                <a:solidFill>
                  <a:srgbClr val="46740E"/>
                </a:solidFill>
                <a:latin typeface="Times New Roman" panose="02020603050405020304" pitchFamily="18" charset="0"/>
                <a:cs typeface="Times New Roman" panose="02020603050405020304" pitchFamily="18" charset="0"/>
              </a:rPr>
              <a:t>,</a:t>
            </a:r>
            <a:r>
              <a:rPr lang="ru-RU" sz="1300" b="1" dirty="0" smtClean="0">
                <a:solidFill>
                  <a:srgbClr val="46740E"/>
                </a:solidFill>
                <a:latin typeface="Times New Roman" panose="02020603050405020304" pitchFamily="18" charset="0"/>
                <a:cs typeface="Times New Roman" panose="02020603050405020304" pitchFamily="18" charset="0"/>
              </a:rPr>
              <a:t>7</a:t>
            </a:r>
            <a:endParaRPr lang="ru-RU" sz="1300" b="1" dirty="0">
              <a:solidFill>
                <a:srgbClr val="46740E"/>
              </a:solidFill>
              <a:latin typeface="Times New Roman" panose="02020603050405020304" pitchFamily="18" charset="0"/>
              <a:cs typeface="Times New Roman" panose="02020603050405020304" pitchFamily="18" charset="0"/>
            </a:endParaRPr>
          </a:p>
        </p:txBody>
      </p:sp>
      <p:sp>
        <p:nvSpPr>
          <p:cNvPr id="43" name="TextBox 1"/>
          <p:cNvSpPr txBox="1"/>
          <p:nvPr/>
        </p:nvSpPr>
        <p:spPr>
          <a:xfrm rot="19644612">
            <a:off x="1810252" y="3087571"/>
            <a:ext cx="680336" cy="229845"/>
          </a:xfrm>
          <a:prstGeom prst="rect">
            <a:avLst/>
          </a:prstGeom>
          <a:solidFill>
            <a:schemeClr val="bg1">
              <a:alpha val="0"/>
            </a:schemeClr>
          </a:solidFill>
          <a:effectLst>
            <a:softEdge rad="31750"/>
          </a:effectLst>
        </p:spPr>
        <p:txBody>
          <a:bodyPr wrap="square" lIns="0" tIns="0" rIns="0" bIns="0"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ru-RU" sz="1200" b="1" dirty="0" smtClean="0">
                <a:solidFill>
                  <a:srgbClr val="46740E"/>
                </a:solidFill>
                <a:latin typeface="Times New Roman" panose="02020603050405020304" pitchFamily="18" charset="0"/>
                <a:cs typeface="Times New Roman" panose="02020603050405020304" pitchFamily="18" charset="0"/>
              </a:rPr>
              <a:t>+</a:t>
            </a:r>
            <a:r>
              <a:rPr lang="en-US" sz="1200" b="1" dirty="0" smtClean="0">
                <a:solidFill>
                  <a:srgbClr val="46740E"/>
                </a:solidFill>
                <a:latin typeface="Times New Roman" panose="02020603050405020304" pitchFamily="18" charset="0"/>
                <a:cs typeface="Times New Roman" panose="02020603050405020304" pitchFamily="18" charset="0"/>
              </a:rPr>
              <a:t> </a:t>
            </a:r>
            <a:r>
              <a:rPr lang="ru-RU" sz="1200" b="1" dirty="0" smtClean="0">
                <a:solidFill>
                  <a:srgbClr val="46740E"/>
                </a:solidFill>
                <a:latin typeface="Times New Roman" panose="02020603050405020304" pitchFamily="18" charset="0"/>
                <a:cs typeface="Times New Roman" panose="02020603050405020304" pitchFamily="18" charset="0"/>
              </a:rPr>
              <a:t>854</a:t>
            </a:r>
            <a:r>
              <a:rPr lang="en-US" sz="1200" b="1" dirty="0" smtClean="0">
                <a:solidFill>
                  <a:srgbClr val="46740E"/>
                </a:solidFill>
                <a:latin typeface="Times New Roman" panose="02020603050405020304" pitchFamily="18" charset="0"/>
                <a:cs typeface="Times New Roman" panose="02020603050405020304" pitchFamily="18" charset="0"/>
              </a:rPr>
              <a:t>,</a:t>
            </a:r>
            <a:r>
              <a:rPr lang="ru-RU" sz="1200" b="1" dirty="0" smtClean="0">
                <a:solidFill>
                  <a:srgbClr val="46740E"/>
                </a:solidFill>
                <a:latin typeface="Times New Roman" panose="02020603050405020304" pitchFamily="18" charset="0"/>
                <a:cs typeface="Times New Roman" panose="02020603050405020304" pitchFamily="18" charset="0"/>
              </a:rPr>
              <a:t>8</a:t>
            </a:r>
            <a:endParaRPr lang="ru-RU" sz="1200" b="1" dirty="0">
              <a:solidFill>
                <a:srgbClr val="46740E"/>
              </a:solidFill>
              <a:latin typeface="Times New Roman" panose="02020603050405020304" pitchFamily="18" charset="0"/>
              <a:cs typeface="Times New Roman" panose="02020603050405020304" pitchFamily="18" charset="0"/>
            </a:endParaRPr>
          </a:p>
        </p:txBody>
      </p:sp>
      <p:sp>
        <p:nvSpPr>
          <p:cNvPr id="45" name="TextBox 1"/>
          <p:cNvSpPr txBox="1"/>
          <p:nvPr/>
        </p:nvSpPr>
        <p:spPr>
          <a:xfrm rot="19644612">
            <a:off x="1992651" y="3297024"/>
            <a:ext cx="680336" cy="229845"/>
          </a:xfrm>
          <a:prstGeom prst="rect">
            <a:avLst/>
          </a:prstGeom>
          <a:solidFill>
            <a:schemeClr val="bg1">
              <a:alpha val="0"/>
            </a:schemeClr>
          </a:solidFill>
          <a:effectLst>
            <a:softEdge rad="31750"/>
          </a:effectLst>
        </p:spPr>
        <p:txBody>
          <a:bodyPr wrap="square" lIns="0" tIns="0" rIns="0" bIns="0"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ru-RU" sz="1200" b="1" dirty="0" smtClean="0">
                <a:solidFill>
                  <a:srgbClr val="46740E"/>
                </a:solidFill>
                <a:latin typeface="Times New Roman" panose="02020603050405020304" pitchFamily="18" charset="0"/>
                <a:cs typeface="Times New Roman" panose="02020603050405020304" pitchFamily="18" charset="0"/>
              </a:rPr>
              <a:t>+ 2</a:t>
            </a:r>
            <a:r>
              <a:rPr lang="en-US" sz="1200" b="1" dirty="0" smtClean="0">
                <a:solidFill>
                  <a:srgbClr val="46740E"/>
                </a:solidFill>
                <a:latin typeface="Times New Roman" panose="02020603050405020304" pitchFamily="18" charset="0"/>
                <a:cs typeface="Times New Roman" panose="02020603050405020304" pitchFamily="18" charset="0"/>
              </a:rPr>
              <a:t>,</a:t>
            </a:r>
            <a:r>
              <a:rPr lang="ru-RU" sz="1200" b="1" dirty="0" smtClean="0">
                <a:solidFill>
                  <a:srgbClr val="46740E"/>
                </a:solidFill>
                <a:latin typeface="Times New Roman" panose="02020603050405020304" pitchFamily="18" charset="0"/>
                <a:cs typeface="Times New Roman" panose="02020603050405020304" pitchFamily="18" charset="0"/>
              </a:rPr>
              <a:t>9 %</a:t>
            </a:r>
            <a:endParaRPr lang="ru-RU" sz="1200" b="1" dirty="0">
              <a:solidFill>
                <a:srgbClr val="46740E"/>
              </a:solidFill>
              <a:latin typeface="Times New Roman" panose="02020603050405020304" pitchFamily="18" charset="0"/>
              <a:cs typeface="Times New Roman" panose="02020603050405020304" pitchFamily="18" charset="0"/>
            </a:endParaRPr>
          </a:p>
        </p:txBody>
      </p:sp>
      <p:sp>
        <p:nvSpPr>
          <p:cNvPr id="16" name="TextBox 1"/>
          <p:cNvSpPr txBox="1"/>
          <p:nvPr/>
        </p:nvSpPr>
        <p:spPr>
          <a:xfrm rot="20057209">
            <a:off x="1802415" y="4450712"/>
            <a:ext cx="680336" cy="229845"/>
          </a:xfrm>
          <a:prstGeom prst="rect">
            <a:avLst/>
          </a:prstGeom>
          <a:solidFill>
            <a:schemeClr val="bg1">
              <a:alpha val="0"/>
            </a:schemeClr>
          </a:solidFill>
          <a:effectLst>
            <a:softEdge rad="31750"/>
          </a:effectLst>
        </p:spPr>
        <p:txBody>
          <a:bodyPr wrap="square" lIns="0" tIns="0" rIns="0" bIns="0"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ru-RU" sz="1200" b="1" dirty="0" smtClean="0">
                <a:solidFill>
                  <a:srgbClr val="46740E"/>
                </a:solidFill>
                <a:latin typeface="Times New Roman" panose="02020603050405020304" pitchFamily="18" charset="0"/>
                <a:cs typeface="Times New Roman" panose="02020603050405020304" pitchFamily="18" charset="0"/>
              </a:rPr>
              <a:t>+ 8</a:t>
            </a:r>
            <a:r>
              <a:rPr lang="en-US" sz="1200" b="1" dirty="0" smtClean="0">
                <a:solidFill>
                  <a:srgbClr val="46740E"/>
                </a:solidFill>
                <a:latin typeface="Times New Roman" panose="02020603050405020304" pitchFamily="18" charset="0"/>
                <a:cs typeface="Times New Roman" panose="02020603050405020304" pitchFamily="18" charset="0"/>
              </a:rPr>
              <a:t> </a:t>
            </a:r>
            <a:r>
              <a:rPr lang="ru-RU" sz="1200" b="1" dirty="0" smtClean="0">
                <a:solidFill>
                  <a:srgbClr val="46740E"/>
                </a:solidFill>
                <a:latin typeface="Times New Roman" panose="02020603050405020304" pitchFamily="18" charset="0"/>
                <a:cs typeface="Times New Roman" panose="02020603050405020304" pitchFamily="18" charset="0"/>
              </a:rPr>
              <a:t>158</a:t>
            </a:r>
            <a:r>
              <a:rPr lang="en-US" sz="1200" b="1" dirty="0" smtClean="0">
                <a:solidFill>
                  <a:srgbClr val="46740E"/>
                </a:solidFill>
                <a:latin typeface="Times New Roman" panose="02020603050405020304" pitchFamily="18" charset="0"/>
                <a:cs typeface="Times New Roman" panose="02020603050405020304" pitchFamily="18" charset="0"/>
              </a:rPr>
              <a:t>,</a:t>
            </a:r>
            <a:r>
              <a:rPr lang="ru-RU" sz="1200" b="1" dirty="0" smtClean="0">
                <a:solidFill>
                  <a:srgbClr val="46740E"/>
                </a:solidFill>
                <a:latin typeface="Times New Roman" panose="02020603050405020304" pitchFamily="18" charset="0"/>
                <a:cs typeface="Times New Roman" panose="02020603050405020304" pitchFamily="18" charset="0"/>
              </a:rPr>
              <a:t>9</a:t>
            </a:r>
            <a:endParaRPr lang="ru-RU" sz="1200" b="1" dirty="0">
              <a:solidFill>
                <a:srgbClr val="46740E"/>
              </a:solidFill>
              <a:latin typeface="Times New Roman" panose="02020603050405020304" pitchFamily="18" charset="0"/>
              <a:cs typeface="Times New Roman" panose="02020603050405020304" pitchFamily="18" charset="0"/>
            </a:endParaRPr>
          </a:p>
        </p:txBody>
      </p:sp>
      <p:sp>
        <p:nvSpPr>
          <p:cNvPr id="17" name="TextBox 1"/>
          <p:cNvSpPr txBox="1"/>
          <p:nvPr/>
        </p:nvSpPr>
        <p:spPr>
          <a:xfrm rot="20124837">
            <a:off x="2006619" y="4715203"/>
            <a:ext cx="680336" cy="229845"/>
          </a:xfrm>
          <a:prstGeom prst="rect">
            <a:avLst/>
          </a:prstGeom>
          <a:solidFill>
            <a:schemeClr val="bg1">
              <a:alpha val="0"/>
            </a:schemeClr>
          </a:solidFill>
          <a:effectLst>
            <a:softEdge rad="31750"/>
          </a:effectLst>
        </p:spPr>
        <p:txBody>
          <a:bodyPr wrap="square" lIns="0" tIns="0" rIns="0" bIns="0"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ru-RU" sz="1200" b="1" dirty="0" smtClean="0">
                <a:solidFill>
                  <a:srgbClr val="46740E"/>
                </a:solidFill>
                <a:latin typeface="Times New Roman" panose="02020603050405020304" pitchFamily="18" charset="0"/>
                <a:cs typeface="Times New Roman" panose="02020603050405020304" pitchFamily="18" charset="0"/>
              </a:rPr>
              <a:t>+ 40</a:t>
            </a:r>
            <a:r>
              <a:rPr lang="en-US" sz="1200" b="1" dirty="0" smtClean="0">
                <a:solidFill>
                  <a:srgbClr val="46740E"/>
                </a:solidFill>
                <a:latin typeface="Times New Roman" panose="02020603050405020304" pitchFamily="18" charset="0"/>
                <a:cs typeface="Times New Roman" panose="02020603050405020304" pitchFamily="18" charset="0"/>
              </a:rPr>
              <a:t>,</a:t>
            </a:r>
            <a:r>
              <a:rPr lang="ru-RU" sz="1200" b="1" dirty="0" smtClean="0">
                <a:solidFill>
                  <a:srgbClr val="46740E"/>
                </a:solidFill>
                <a:latin typeface="Times New Roman" panose="02020603050405020304" pitchFamily="18" charset="0"/>
                <a:cs typeface="Times New Roman" panose="02020603050405020304" pitchFamily="18" charset="0"/>
              </a:rPr>
              <a:t>9%</a:t>
            </a:r>
            <a:endParaRPr lang="ru-RU" sz="1200" b="1" dirty="0">
              <a:solidFill>
                <a:srgbClr val="46740E"/>
              </a:solidFill>
              <a:latin typeface="Times New Roman" panose="02020603050405020304" pitchFamily="18" charset="0"/>
              <a:cs typeface="Times New Roman" panose="02020603050405020304" pitchFamily="18" charset="0"/>
            </a:endParaRPr>
          </a:p>
        </p:txBody>
      </p:sp>
      <p:sp>
        <p:nvSpPr>
          <p:cNvPr id="18" name="Заголовок 1"/>
          <p:cNvSpPr txBox="1">
            <a:spLocks/>
          </p:cNvSpPr>
          <p:nvPr/>
        </p:nvSpPr>
        <p:spPr>
          <a:xfrm>
            <a:off x="259728" y="188640"/>
            <a:ext cx="7768656" cy="443661"/>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l" fontAlgn="auto">
              <a:spcAft>
                <a:spcPts val="0"/>
              </a:spcAft>
              <a:buNone/>
            </a:pPr>
            <a:r>
              <a:rPr lang="ru-RU" sz="2000" dirty="0" smtClean="0">
                <a:solidFill>
                  <a:schemeClr val="tx1"/>
                </a:solidFill>
                <a:effectLst/>
                <a:latin typeface="Times New Roman" panose="02020603050405020304" pitchFamily="18" charset="0"/>
                <a:cs typeface="Times New Roman" panose="02020603050405020304" pitchFamily="18" charset="0"/>
              </a:rPr>
              <a:t>Доходы республиканского бюджета Чувашской Республики</a:t>
            </a:r>
            <a:endParaRPr lang="ru-RU" sz="2000" dirty="0">
              <a:solidFill>
                <a:schemeClr val="tx1"/>
              </a:solidFill>
              <a:effectLst/>
              <a:latin typeface="Times New Roman" panose="02020603050405020304" pitchFamily="18" charset="0"/>
              <a:cs typeface="Times New Roman" panose="02020603050405020304" pitchFamily="18" charset="0"/>
            </a:endParaRPr>
          </a:p>
        </p:txBody>
      </p:sp>
      <p:cxnSp>
        <p:nvCxnSpPr>
          <p:cNvPr id="19" name="Прямая соединительная линия 18"/>
          <p:cNvCxnSpPr/>
          <p:nvPr/>
        </p:nvCxnSpPr>
        <p:spPr>
          <a:xfrm>
            <a:off x="0" y="620688"/>
            <a:ext cx="9144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7873228" y="69850"/>
            <a:ext cx="1223412" cy="492443"/>
          </a:xfrm>
          <a:prstGeom prst="rect">
            <a:avLst/>
          </a:prstGeom>
          <a:noFill/>
        </p:spPr>
        <p:txBody>
          <a:bodyPr wrap="none" rtlCol="0">
            <a:spAutoFit/>
          </a:bodyPr>
          <a:lstStyle/>
          <a:p>
            <a:pPr algn="ctr"/>
            <a:r>
              <a:rPr lang="ru-RU" sz="1300" b="1" i="1" dirty="0" smtClean="0">
                <a:solidFill>
                  <a:schemeClr val="accent1"/>
                </a:solidFill>
                <a:latin typeface="+mn-lt"/>
              </a:rPr>
              <a:t>Бюджет</a:t>
            </a:r>
          </a:p>
          <a:p>
            <a:pPr algn="ctr"/>
            <a:r>
              <a:rPr lang="ru-RU" sz="1300" b="1" i="1" dirty="0" smtClean="0">
                <a:solidFill>
                  <a:schemeClr val="accent1"/>
                </a:solidFill>
                <a:latin typeface="+mn-lt"/>
              </a:rPr>
              <a:t>для граждан</a:t>
            </a:r>
            <a:endParaRPr lang="ru-RU" sz="1300" b="1" i="1" dirty="0">
              <a:solidFill>
                <a:schemeClr val="accent1"/>
              </a:solidFill>
              <a:latin typeface="+mn-lt"/>
            </a:endParaRPr>
          </a:p>
        </p:txBody>
      </p:sp>
      <p:sp>
        <p:nvSpPr>
          <p:cNvPr id="21" name="TextBox 1"/>
          <p:cNvSpPr txBox="1">
            <a:spLocks noChangeArrowheads="1"/>
          </p:cNvSpPr>
          <p:nvPr/>
        </p:nvSpPr>
        <p:spPr bwMode="auto">
          <a:xfrm>
            <a:off x="8106787" y="1421374"/>
            <a:ext cx="936922" cy="111282"/>
          </a:xfrm>
          <a:prstGeom prst="rect">
            <a:avLst/>
          </a:prstGeom>
          <a:noFill/>
          <a:ln>
            <a:noFill/>
          </a:ln>
          <a:extLst/>
        </p:spPr>
        <p:txBody>
          <a:bodyPr lIns="0" tIns="0" rIns="0" bIns="0"/>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r" eaLnBrk="1" hangingPunct="1">
              <a:spcBef>
                <a:spcPct val="0"/>
              </a:spcBef>
              <a:buFontTx/>
              <a:buNone/>
            </a:pPr>
            <a:r>
              <a:rPr lang="ru-RU" altLang="ru-RU" sz="1200" b="1" dirty="0" smtClean="0">
                <a:solidFill>
                  <a:schemeClr val="accent1">
                    <a:lumMod val="75000"/>
                  </a:schemeClr>
                </a:solidFill>
                <a:latin typeface="Times New Roman" panose="02020603050405020304" pitchFamily="18" charset="0"/>
                <a:cs typeface="Times New Roman" panose="02020603050405020304" pitchFamily="18" charset="0"/>
              </a:rPr>
              <a:t>млн</a:t>
            </a:r>
            <a:r>
              <a:rPr lang="ru-RU" altLang="ru-RU" sz="1200" b="1" dirty="0">
                <a:solidFill>
                  <a:schemeClr val="accent1">
                    <a:lumMod val="75000"/>
                  </a:schemeClr>
                </a:solidFill>
                <a:latin typeface="Times New Roman" panose="02020603050405020304" pitchFamily="18" charset="0"/>
                <a:cs typeface="Times New Roman" panose="02020603050405020304" pitchFamily="18" charset="0"/>
              </a:rPr>
              <a:t>. </a:t>
            </a:r>
            <a:r>
              <a:rPr lang="ru-RU" altLang="ru-RU" sz="1200" b="1" dirty="0" smtClean="0">
                <a:solidFill>
                  <a:schemeClr val="accent1">
                    <a:lumMod val="75000"/>
                  </a:schemeClr>
                </a:solidFill>
                <a:latin typeface="Times New Roman" panose="02020603050405020304" pitchFamily="18" charset="0"/>
                <a:cs typeface="Times New Roman" panose="02020603050405020304" pitchFamily="18" charset="0"/>
              </a:rPr>
              <a:t>рублей</a:t>
            </a:r>
            <a:endParaRPr lang="ru-RU" altLang="ru-RU" sz="1200" b="1" dirty="0">
              <a:solidFill>
                <a:schemeClr val="accent1">
                  <a:lumMod val="75000"/>
                </a:schemeClr>
              </a:solidFill>
              <a:latin typeface="Times New Roman" panose="02020603050405020304" pitchFamily="18" charset="0"/>
              <a:cs typeface="Times New Roman" panose="02020603050405020304" pitchFamily="18" charset="0"/>
            </a:endParaRPr>
          </a:p>
        </p:txBody>
      </p:sp>
      <p:sp>
        <p:nvSpPr>
          <p:cNvPr id="3" name="Номер слайда 2"/>
          <p:cNvSpPr>
            <a:spLocks noGrp="1"/>
          </p:cNvSpPr>
          <p:nvPr>
            <p:ph type="sldNum" sz="quarter" idx="12"/>
          </p:nvPr>
        </p:nvSpPr>
        <p:spPr/>
        <p:txBody>
          <a:bodyPr/>
          <a:lstStyle/>
          <a:p>
            <a:pPr>
              <a:defRPr/>
            </a:pPr>
            <a:fld id="{8135DCAC-F131-4C56-82C1-BB591457AF70}" type="slidenum">
              <a:rPr lang="ru-RU" smtClean="0"/>
              <a:pPr>
                <a:defRPr/>
              </a:pPr>
              <a:t>17</a:t>
            </a:fld>
            <a:endParaRPr lang="ru-RU" dirty="0"/>
          </a:p>
        </p:txBody>
      </p:sp>
      <p:sp>
        <p:nvSpPr>
          <p:cNvPr id="22" name="Скругленная прямоугольная выноска 21"/>
          <p:cNvSpPr/>
          <p:nvPr/>
        </p:nvSpPr>
        <p:spPr>
          <a:xfrm>
            <a:off x="4705298" y="5877272"/>
            <a:ext cx="1954934" cy="648072"/>
          </a:xfrm>
          <a:prstGeom prst="wedgeRoundRectCallout">
            <a:avLst>
              <a:gd name="adj1" fmla="val -68113"/>
              <a:gd name="adj2" fmla="val -84262"/>
              <a:gd name="adj3" fmla="val 16667"/>
            </a:avLst>
          </a:prstGeom>
        </p:spPr>
        <p:style>
          <a:lnRef idx="1">
            <a:schemeClr val="accent4"/>
          </a:lnRef>
          <a:fillRef idx="2">
            <a:schemeClr val="accent4"/>
          </a:fillRef>
          <a:effectRef idx="1">
            <a:schemeClr val="accent4"/>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ru-RU" sz="1400" dirty="0" smtClean="0">
                <a:solidFill>
                  <a:prstClr val="black"/>
                </a:solidFill>
                <a:latin typeface="Times New Roman" panose="02020603050405020304" pitchFamily="18" charset="0"/>
                <a:cs typeface="Times New Roman" panose="02020603050405020304" pitchFamily="18" charset="0"/>
              </a:rPr>
              <a:t>Обеспечивается рост собственных доходов</a:t>
            </a:r>
            <a:endParaRPr lang="ru-RU" sz="14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3632358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Диаграмма 3"/>
          <p:cNvGraphicFramePr>
            <a:graphicFrameLocks/>
          </p:cNvGraphicFramePr>
          <p:nvPr>
            <p:extLst>
              <p:ext uri="{D42A27DB-BD31-4B8C-83A1-F6EECF244321}">
                <p14:modId xmlns:p14="http://schemas.microsoft.com/office/powerpoint/2010/main" val="4251853828"/>
              </p:ext>
            </p:extLst>
          </p:nvPr>
        </p:nvGraphicFramePr>
        <p:xfrm>
          <a:off x="-47360" y="899578"/>
          <a:ext cx="9144000" cy="5805487"/>
        </p:xfrm>
        <a:graphic>
          <a:graphicData uri="http://schemas.openxmlformats.org/drawingml/2006/chart">
            <c:chart xmlns:c="http://schemas.openxmlformats.org/drawingml/2006/chart" xmlns:r="http://schemas.openxmlformats.org/officeDocument/2006/relationships" r:id="rId3"/>
          </a:graphicData>
        </a:graphic>
      </p:graphicFrame>
      <p:sp>
        <p:nvSpPr>
          <p:cNvPr id="7" name="Номер слайда 2"/>
          <p:cNvSpPr>
            <a:spLocks noGrp="1"/>
          </p:cNvSpPr>
          <p:nvPr>
            <p:ph type="sldNum" sz="quarter" idx="12"/>
          </p:nvPr>
        </p:nvSpPr>
        <p:spPr>
          <a:xfrm>
            <a:off x="8404225" y="6492875"/>
            <a:ext cx="657225" cy="365125"/>
          </a:xfrm>
        </p:spPr>
        <p:txBody>
          <a:bodyPr/>
          <a:lstStyle/>
          <a:p>
            <a:pPr>
              <a:defRPr/>
            </a:pPr>
            <a:fld id="{3F1473D4-4603-48C1-BA88-D89FED05C196}" type="slidenum">
              <a:rPr lang="ru-RU" b="1" smtClean="0">
                <a:solidFill>
                  <a:prstClr val="black"/>
                </a:solidFill>
              </a:rPr>
              <a:pPr>
                <a:defRPr/>
              </a:pPr>
              <a:t>18</a:t>
            </a:fld>
            <a:endParaRPr lang="ru-RU" b="1" dirty="0">
              <a:solidFill>
                <a:prstClr val="black"/>
              </a:solidFill>
            </a:endParaRPr>
          </a:p>
        </p:txBody>
      </p:sp>
      <p:sp>
        <p:nvSpPr>
          <p:cNvPr id="6" name="Заголовок 1"/>
          <p:cNvSpPr txBox="1">
            <a:spLocks/>
          </p:cNvSpPr>
          <p:nvPr/>
        </p:nvSpPr>
        <p:spPr>
          <a:xfrm>
            <a:off x="259728" y="44624"/>
            <a:ext cx="7768656" cy="443661"/>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just" fontAlgn="auto">
              <a:spcAft>
                <a:spcPts val="0"/>
              </a:spcAft>
              <a:buNone/>
            </a:pPr>
            <a:r>
              <a:rPr lang="ru-RU" sz="1800" dirty="0">
                <a:solidFill>
                  <a:schemeClr val="tx1"/>
                </a:solidFill>
                <a:effectLst/>
                <a:latin typeface="Times New Roman" panose="02020603050405020304" pitchFamily="18" charset="0"/>
                <a:cs typeface="Times New Roman" panose="02020603050405020304" pitchFamily="18" charset="0"/>
              </a:rPr>
              <a:t>Исполнение республиканского бюджета </a:t>
            </a:r>
            <a:r>
              <a:rPr lang="ru-RU" sz="1800" dirty="0" smtClean="0">
                <a:solidFill>
                  <a:schemeClr val="tx1"/>
                </a:solidFill>
                <a:effectLst/>
                <a:latin typeface="Times New Roman" panose="02020603050405020304" pitchFamily="18" charset="0"/>
                <a:cs typeface="Times New Roman" panose="02020603050405020304" pitchFamily="18" charset="0"/>
              </a:rPr>
              <a:t>по собственным доходам                        в 2019 году</a:t>
            </a:r>
            <a:endParaRPr lang="ru-RU" sz="1800" dirty="0">
              <a:solidFill>
                <a:schemeClr val="tx1"/>
              </a:solidFill>
              <a:effectLst/>
              <a:latin typeface="Times New Roman" panose="02020603050405020304" pitchFamily="18" charset="0"/>
              <a:cs typeface="Times New Roman" panose="02020603050405020304" pitchFamily="18" charset="0"/>
            </a:endParaRPr>
          </a:p>
        </p:txBody>
      </p:sp>
      <p:cxnSp>
        <p:nvCxnSpPr>
          <p:cNvPr id="8" name="Прямая соединительная линия 7"/>
          <p:cNvCxnSpPr/>
          <p:nvPr/>
        </p:nvCxnSpPr>
        <p:spPr>
          <a:xfrm>
            <a:off x="0" y="620688"/>
            <a:ext cx="9144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7873228" y="69850"/>
            <a:ext cx="1223412" cy="492443"/>
          </a:xfrm>
          <a:prstGeom prst="rect">
            <a:avLst/>
          </a:prstGeom>
          <a:noFill/>
        </p:spPr>
        <p:txBody>
          <a:bodyPr wrap="none" rtlCol="0">
            <a:spAutoFit/>
          </a:bodyPr>
          <a:lstStyle/>
          <a:p>
            <a:pPr algn="ctr"/>
            <a:r>
              <a:rPr lang="ru-RU" sz="1300" b="1" i="1" dirty="0" smtClean="0">
                <a:solidFill>
                  <a:schemeClr val="accent1"/>
                </a:solidFill>
                <a:latin typeface="+mn-lt"/>
              </a:rPr>
              <a:t>Бюджет</a:t>
            </a:r>
          </a:p>
          <a:p>
            <a:pPr algn="ctr"/>
            <a:r>
              <a:rPr lang="ru-RU" sz="1300" b="1" i="1" dirty="0" smtClean="0">
                <a:solidFill>
                  <a:schemeClr val="accent1"/>
                </a:solidFill>
                <a:latin typeface="+mn-lt"/>
              </a:rPr>
              <a:t>для граждан</a:t>
            </a:r>
            <a:endParaRPr lang="ru-RU" sz="1300" b="1" i="1" dirty="0">
              <a:solidFill>
                <a:schemeClr val="accent1"/>
              </a:solidFill>
              <a:latin typeface="+mn-lt"/>
            </a:endParaRPr>
          </a:p>
        </p:txBody>
      </p:sp>
      <p:sp>
        <p:nvSpPr>
          <p:cNvPr id="10" name="TextBox 1"/>
          <p:cNvSpPr txBox="1">
            <a:spLocks noChangeArrowheads="1"/>
          </p:cNvSpPr>
          <p:nvPr/>
        </p:nvSpPr>
        <p:spPr bwMode="auto">
          <a:xfrm>
            <a:off x="7415232" y="788296"/>
            <a:ext cx="1226304" cy="222565"/>
          </a:xfrm>
          <a:prstGeom prst="rect">
            <a:avLst/>
          </a:prstGeom>
          <a:noFill/>
          <a:ln>
            <a:noFill/>
          </a:ln>
          <a:extLst/>
        </p:spPr>
        <p:txBody>
          <a:bodyPr lIns="0" tIns="0" rIns="0" bIns="0"/>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r" eaLnBrk="1" hangingPunct="1">
              <a:spcBef>
                <a:spcPct val="0"/>
              </a:spcBef>
              <a:buFontTx/>
              <a:buNone/>
            </a:pPr>
            <a:r>
              <a:rPr lang="ru-RU" altLang="ru-RU" sz="1200" b="1" dirty="0" smtClean="0">
                <a:solidFill>
                  <a:schemeClr val="accent1">
                    <a:lumMod val="75000"/>
                  </a:schemeClr>
                </a:solidFill>
                <a:latin typeface="Times New Roman" panose="02020603050405020304" pitchFamily="18" charset="0"/>
                <a:cs typeface="Times New Roman" panose="02020603050405020304" pitchFamily="18" charset="0"/>
              </a:rPr>
              <a:t>млн</a:t>
            </a:r>
            <a:r>
              <a:rPr lang="ru-RU" altLang="ru-RU" sz="1200" b="1" dirty="0">
                <a:solidFill>
                  <a:schemeClr val="accent1">
                    <a:lumMod val="75000"/>
                  </a:schemeClr>
                </a:solidFill>
                <a:latin typeface="Times New Roman" panose="02020603050405020304" pitchFamily="18" charset="0"/>
                <a:cs typeface="Times New Roman" panose="02020603050405020304" pitchFamily="18" charset="0"/>
              </a:rPr>
              <a:t>. </a:t>
            </a:r>
            <a:r>
              <a:rPr lang="ru-RU" altLang="ru-RU" sz="1200" b="1" dirty="0" smtClean="0">
                <a:solidFill>
                  <a:schemeClr val="accent1">
                    <a:lumMod val="75000"/>
                  </a:schemeClr>
                </a:solidFill>
                <a:latin typeface="Times New Roman" panose="02020603050405020304" pitchFamily="18" charset="0"/>
                <a:cs typeface="Times New Roman" panose="02020603050405020304" pitchFamily="18" charset="0"/>
              </a:rPr>
              <a:t>рублей</a:t>
            </a:r>
            <a:endParaRPr lang="ru-RU" altLang="ru-RU" sz="1200" b="1" dirty="0">
              <a:solidFill>
                <a:schemeClr val="accent1">
                  <a:lumMod val="75000"/>
                </a:schemeClr>
              </a:solidFill>
              <a:latin typeface="Times New Roman" panose="02020603050405020304" pitchFamily="18" charset="0"/>
              <a:cs typeface="Times New Roman" panose="02020603050405020304" pitchFamily="18" charset="0"/>
            </a:endParaRPr>
          </a:p>
        </p:txBody>
      </p:sp>
      <p:sp>
        <p:nvSpPr>
          <p:cNvPr id="11" name="Скругленная прямоугольная выноска 10"/>
          <p:cNvSpPr/>
          <p:nvPr/>
        </p:nvSpPr>
        <p:spPr>
          <a:xfrm>
            <a:off x="5724128" y="2204864"/>
            <a:ext cx="3182027" cy="612000"/>
          </a:xfrm>
          <a:prstGeom prst="wedgeRoundRectCallout">
            <a:avLst>
              <a:gd name="adj1" fmla="val -92258"/>
              <a:gd name="adj2" fmla="val 83901"/>
              <a:gd name="adj3" fmla="val 16667"/>
            </a:avLst>
          </a:prstGeom>
        </p:spPr>
        <p:style>
          <a:lnRef idx="1">
            <a:schemeClr val="accent2"/>
          </a:lnRef>
          <a:fillRef idx="2">
            <a:schemeClr val="accent2"/>
          </a:fillRef>
          <a:effectRef idx="1">
            <a:schemeClr val="accent2"/>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ru-RU" dirty="0" smtClean="0">
                <a:solidFill>
                  <a:prstClr val="black"/>
                </a:solidFill>
                <a:latin typeface="Times New Roman" panose="02020603050405020304" pitchFamily="18" charset="0"/>
                <a:cs typeface="Times New Roman" panose="02020603050405020304" pitchFamily="18" charset="0"/>
              </a:rPr>
              <a:t>Не выполнены плановые назначения в результате увеличения суммы возвратов налога из бюджета в 2,3 раза к уровню 2018 года</a:t>
            </a:r>
            <a:endParaRPr lang="ru-RU" dirty="0">
              <a:solidFill>
                <a:prstClr val="black"/>
              </a:solidFill>
              <a:latin typeface="Times New Roman" panose="02020603050405020304" pitchFamily="18" charset="0"/>
              <a:cs typeface="Times New Roman" panose="02020603050405020304" pitchFamily="18" charset="0"/>
            </a:endParaRPr>
          </a:p>
        </p:txBody>
      </p:sp>
      <p:sp>
        <p:nvSpPr>
          <p:cNvPr id="12" name="Скругленная прямоугольная выноска 11"/>
          <p:cNvSpPr/>
          <p:nvPr/>
        </p:nvSpPr>
        <p:spPr>
          <a:xfrm>
            <a:off x="5436096" y="2924944"/>
            <a:ext cx="3048838" cy="612000"/>
          </a:xfrm>
          <a:prstGeom prst="wedgeRoundRectCallout">
            <a:avLst>
              <a:gd name="adj1" fmla="val -100871"/>
              <a:gd name="adj2" fmla="val 86119"/>
              <a:gd name="adj3" fmla="val 16667"/>
            </a:avLst>
          </a:prstGeom>
        </p:spPr>
        <p:style>
          <a:lnRef idx="1">
            <a:schemeClr val="accent2"/>
          </a:lnRef>
          <a:fillRef idx="2">
            <a:schemeClr val="accent2"/>
          </a:fillRef>
          <a:effectRef idx="1">
            <a:schemeClr val="accent2"/>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ru-RU" dirty="0" smtClean="0">
                <a:solidFill>
                  <a:prstClr val="black"/>
                </a:solidFill>
                <a:latin typeface="Times New Roman" panose="02020603050405020304" pitchFamily="18" charset="0"/>
                <a:cs typeface="Times New Roman" panose="02020603050405020304" pitchFamily="18" charset="0"/>
              </a:rPr>
              <a:t>Не выполнены плановые назначения в результате снижения объема реализации пива крупнейшим налогоплательщиком</a:t>
            </a:r>
            <a:endParaRPr lang="ru-RU"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5452486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p:cNvSpPr>
            <a:spLocks noGrp="1"/>
          </p:cNvSpPr>
          <p:nvPr>
            <p:ph type="sldNum" sz="quarter" idx="12"/>
          </p:nvPr>
        </p:nvSpPr>
        <p:spPr/>
        <p:txBody>
          <a:bodyPr/>
          <a:lstStyle/>
          <a:p>
            <a:pPr>
              <a:defRPr/>
            </a:pPr>
            <a:fld id="{667CCBFA-BFB9-4E9F-B6F6-694D72409F22}" type="slidenum">
              <a:rPr lang="ru-RU" smtClean="0"/>
              <a:pPr>
                <a:defRPr/>
              </a:pPr>
              <a:t>19</a:t>
            </a:fld>
            <a:endParaRPr lang="ru-RU" dirty="0"/>
          </a:p>
        </p:txBody>
      </p:sp>
      <p:sp>
        <p:nvSpPr>
          <p:cNvPr id="9" name="Заголовок 1"/>
          <p:cNvSpPr txBox="1">
            <a:spLocks/>
          </p:cNvSpPr>
          <p:nvPr/>
        </p:nvSpPr>
        <p:spPr>
          <a:xfrm>
            <a:off x="259728" y="188640"/>
            <a:ext cx="7613500" cy="504056"/>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l" fontAlgn="auto">
              <a:spcAft>
                <a:spcPts val="0"/>
              </a:spcAft>
              <a:buNone/>
            </a:pPr>
            <a:r>
              <a:rPr lang="ru-RU" sz="1800" dirty="0" smtClean="0">
                <a:solidFill>
                  <a:schemeClr val="tx1"/>
                </a:solidFill>
                <a:effectLst/>
                <a:latin typeface="Times New Roman" panose="02020603050405020304" pitchFamily="18" charset="0"/>
                <a:cs typeface="Times New Roman" panose="02020603050405020304" pitchFamily="18" charset="0"/>
              </a:rPr>
              <a:t>Динамика поступлений отдельных видов доходов в 201</a:t>
            </a:r>
            <a:r>
              <a:rPr lang="ru-RU" sz="1800" dirty="0">
                <a:solidFill>
                  <a:schemeClr val="tx1"/>
                </a:solidFill>
                <a:effectLst/>
                <a:latin typeface="Times New Roman" panose="02020603050405020304" pitchFamily="18" charset="0"/>
                <a:cs typeface="Times New Roman" panose="02020603050405020304" pitchFamily="18" charset="0"/>
              </a:rPr>
              <a:t>9</a:t>
            </a:r>
            <a:r>
              <a:rPr lang="ru-RU" sz="1800" dirty="0" smtClean="0">
                <a:solidFill>
                  <a:schemeClr val="tx1"/>
                </a:solidFill>
                <a:effectLst/>
                <a:latin typeface="Times New Roman" panose="02020603050405020304" pitchFamily="18" charset="0"/>
                <a:cs typeface="Times New Roman" panose="02020603050405020304" pitchFamily="18" charset="0"/>
              </a:rPr>
              <a:t> году</a:t>
            </a:r>
            <a:endParaRPr lang="ru-RU" sz="1800" dirty="0">
              <a:solidFill>
                <a:schemeClr val="tx1"/>
              </a:solidFill>
              <a:effectLst/>
              <a:latin typeface="Times New Roman" panose="02020603050405020304" pitchFamily="18" charset="0"/>
              <a:cs typeface="Times New Roman" panose="02020603050405020304" pitchFamily="18" charset="0"/>
            </a:endParaRPr>
          </a:p>
        </p:txBody>
      </p:sp>
      <p:cxnSp>
        <p:nvCxnSpPr>
          <p:cNvPr id="10" name="Прямая соединительная линия 9"/>
          <p:cNvCxnSpPr/>
          <p:nvPr/>
        </p:nvCxnSpPr>
        <p:spPr>
          <a:xfrm>
            <a:off x="0" y="620688"/>
            <a:ext cx="9144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7873228" y="69850"/>
            <a:ext cx="1223412" cy="492443"/>
          </a:xfrm>
          <a:prstGeom prst="rect">
            <a:avLst/>
          </a:prstGeom>
          <a:noFill/>
        </p:spPr>
        <p:txBody>
          <a:bodyPr wrap="none" rtlCol="0">
            <a:spAutoFit/>
          </a:bodyPr>
          <a:lstStyle/>
          <a:p>
            <a:pPr algn="ctr"/>
            <a:r>
              <a:rPr lang="ru-RU" sz="1300" b="1" i="1" dirty="0" smtClean="0">
                <a:solidFill>
                  <a:schemeClr val="accent1"/>
                </a:solidFill>
                <a:latin typeface="+mn-lt"/>
              </a:rPr>
              <a:t>Бюджет</a:t>
            </a:r>
          </a:p>
          <a:p>
            <a:pPr algn="ctr"/>
            <a:r>
              <a:rPr lang="ru-RU" sz="1300" b="1" i="1" dirty="0" smtClean="0">
                <a:solidFill>
                  <a:schemeClr val="accent1"/>
                </a:solidFill>
                <a:latin typeface="+mn-lt"/>
              </a:rPr>
              <a:t>для граждан</a:t>
            </a:r>
            <a:endParaRPr lang="ru-RU" sz="1300" b="1" i="1" dirty="0">
              <a:solidFill>
                <a:schemeClr val="accent1"/>
              </a:solidFill>
              <a:latin typeface="+mn-lt"/>
            </a:endParaRPr>
          </a:p>
        </p:txBody>
      </p:sp>
      <p:graphicFrame>
        <p:nvGraphicFramePr>
          <p:cNvPr id="7" name="Диаграмма 22"/>
          <p:cNvGraphicFramePr>
            <a:graphicFrameLocks/>
          </p:cNvGraphicFramePr>
          <p:nvPr>
            <p:extLst>
              <p:ext uri="{D42A27DB-BD31-4B8C-83A1-F6EECF244321}">
                <p14:modId xmlns:p14="http://schemas.microsoft.com/office/powerpoint/2010/main" val="3039734178"/>
              </p:ext>
            </p:extLst>
          </p:nvPr>
        </p:nvGraphicFramePr>
        <p:xfrm>
          <a:off x="6048439" y="759295"/>
          <a:ext cx="2952000" cy="4176464"/>
        </p:xfrm>
        <a:graphic>
          <a:graphicData uri="http://schemas.openxmlformats.org/drawingml/2006/chart">
            <c:chart xmlns:c="http://schemas.openxmlformats.org/drawingml/2006/chart" xmlns:r="http://schemas.openxmlformats.org/officeDocument/2006/relationships" r:id="rId2"/>
          </a:graphicData>
        </a:graphic>
      </p:graphicFrame>
      <p:sp>
        <p:nvSpPr>
          <p:cNvPr id="8" name="Скругленный прямоугольник 7"/>
          <p:cNvSpPr/>
          <p:nvPr/>
        </p:nvSpPr>
        <p:spPr>
          <a:xfrm>
            <a:off x="6300302" y="5196287"/>
            <a:ext cx="2737155" cy="1080000"/>
          </a:xfrm>
          <a:prstGeom prst="roundRect">
            <a:avLst/>
          </a:prstGeom>
          <a:ln/>
        </p:spPr>
        <p:style>
          <a:lnRef idx="1">
            <a:schemeClr val="accent4"/>
          </a:lnRef>
          <a:fillRef idx="2">
            <a:schemeClr val="accent4"/>
          </a:fillRef>
          <a:effectRef idx="1">
            <a:schemeClr val="accent4"/>
          </a:effectRef>
          <a:fontRef idx="minor">
            <a:schemeClr val="dk1"/>
          </a:fontRef>
        </p:style>
        <p:txBody>
          <a:bodyPr anchor="ctr"/>
          <a:lstStyle/>
          <a:p>
            <a:pPr algn="just" fontAlgn="t"/>
            <a:r>
              <a:rPr lang="ru-RU" sz="1100" dirty="0" smtClean="0">
                <a:solidFill>
                  <a:schemeClr val="tx1"/>
                </a:solidFill>
                <a:latin typeface="Times New Roman" panose="02020603050405020304" pitchFamily="18" charset="0"/>
                <a:cs typeface="Times New Roman" panose="02020603050405020304" pitchFamily="18" charset="0"/>
              </a:rPr>
              <a:t>Поступление крупных сумм в 2018 году по результатам контрольных мероприятий налоговых органов и уточненным налоговым декларациям</a:t>
            </a:r>
            <a:endParaRPr lang="ru-RU" sz="1100" dirty="0">
              <a:solidFill>
                <a:schemeClr val="tx1"/>
              </a:solidFill>
              <a:latin typeface="Times New Roman" panose="02020603050405020304" pitchFamily="18" charset="0"/>
              <a:cs typeface="Times New Roman" panose="02020603050405020304" pitchFamily="18" charset="0"/>
            </a:endParaRPr>
          </a:p>
        </p:txBody>
      </p:sp>
      <p:graphicFrame>
        <p:nvGraphicFramePr>
          <p:cNvPr id="12" name="Диаграмма 22"/>
          <p:cNvGraphicFramePr>
            <a:graphicFrameLocks/>
          </p:cNvGraphicFramePr>
          <p:nvPr>
            <p:extLst>
              <p:ext uri="{D42A27DB-BD31-4B8C-83A1-F6EECF244321}">
                <p14:modId xmlns:p14="http://schemas.microsoft.com/office/powerpoint/2010/main" val="937181312"/>
              </p:ext>
            </p:extLst>
          </p:nvPr>
        </p:nvGraphicFramePr>
        <p:xfrm>
          <a:off x="3149087" y="786821"/>
          <a:ext cx="2952000" cy="4176464"/>
        </p:xfrm>
        <a:graphic>
          <a:graphicData uri="http://schemas.openxmlformats.org/drawingml/2006/chart">
            <c:chart xmlns:c="http://schemas.openxmlformats.org/drawingml/2006/chart" xmlns:r="http://schemas.openxmlformats.org/officeDocument/2006/relationships" r:id="rId3"/>
          </a:graphicData>
        </a:graphic>
      </p:graphicFrame>
      <p:sp>
        <p:nvSpPr>
          <p:cNvPr id="13" name="Скругленный прямоугольник 12"/>
          <p:cNvSpPr/>
          <p:nvPr/>
        </p:nvSpPr>
        <p:spPr>
          <a:xfrm>
            <a:off x="3347864" y="5229078"/>
            <a:ext cx="2737155" cy="1080001"/>
          </a:xfrm>
          <a:prstGeom prst="roundRect">
            <a:avLst/>
          </a:prstGeom>
          <a:ln/>
        </p:spPr>
        <p:style>
          <a:lnRef idx="1">
            <a:schemeClr val="accent4"/>
          </a:lnRef>
          <a:fillRef idx="2">
            <a:schemeClr val="accent4"/>
          </a:fillRef>
          <a:effectRef idx="1">
            <a:schemeClr val="accent4"/>
          </a:effectRef>
          <a:fontRef idx="minor">
            <a:schemeClr val="dk1"/>
          </a:fontRef>
        </p:style>
        <p:txBody>
          <a:bodyPr anchor="ctr"/>
          <a:lstStyle/>
          <a:p>
            <a:pPr algn="just" fontAlgn="t"/>
            <a:r>
              <a:rPr lang="ru-RU" sz="1100" dirty="0">
                <a:solidFill>
                  <a:schemeClr val="tx1"/>
                </a:solidFill>
                <a:latin typeface="Times New Roman" panose="02020603050405020304" pitchFamily="18" charset="0"/>
                <a:cs typeface="Times New Roman" panose="02020603050405020304" pitchFamily="18" charset="0"/>
              </a:rPr>
              <a:t>Рост поступлений за счет </a:t>
            </a:r>
            <a:r>
              <a:rPr lang="ru-RU" sz="1100" dirty="0" smtClean="0">
                <a:solidFill>
                  <a:schemeClr val="tx1"/>
                </a:solidFill>
                <a:latin typeface="Times New Roman" panose="02020603050405020304" pitchFamily="18" charset="0"/>
                <a:cs typeface="Times New Roman" panose="02020603050405020304" pitchFamily="18" charset="0"/>
              </a:rPr>
              <a:t>роста среднемесячной номинальной начисленной заработной платы за январь-декабрь 2019 года на 8,4%</a:t>
            </a:r>
            <a:endParaRPr lang="ru-RU" sz="1100" dirty="0">
              <a:solidFill>
                <a:schemeClr val="tx1"/>
              </a:solidFill>
              <a:latin typeface="Times New Roman" panose="02020603050405020304" pitchFamily="18" charset="0"/>
              <a:cs typeface="Times New Roman" panose="02020603050405020304" pitchFamily="18" charset="0"/>
            </a:endParaRPr>
          </a:p>
        </p:txBody>
      </p:sp>
      <p:sp>
        <p:nvSpPr>
          <p:cNvPr id="14" name="Скругленный прямоугольник 13"/>
          <p:cNvSpPr/>
          <p:nvPr/>
        </p:nvSpPr>
        <p:spPr>
          <a:xfrm>
            <a:off x="395536" y="5229079"/>
            <a:ext cx="2737155" cy="1080000"/>
          </a:xfrm>
          <a:prstGeom prst="roundRect">
            <a:avLst/>
          </a:prstGeom>
          <a:ln/>
        </p:spPr>
        <p:style>
          <a:lnRef idx="1">
            <a:schemeClr val="accent4"/>
          </a:lnRef>
          <a:fillRef idx="2">
            <a:schemeClr val="accent4"/>
          </a:fillRef>
          <a:effectRef idx="1">
            <a:schemeClr val="accent4"/>
          </a:effectRef>
          <a:fontRef idx="minor">
            <a:schemeClr val="dk1"/>
          </a:fontRef>
        </p:style>
        <p:txBody>
          <a:bodyPr anchor="ctr"/>
          <a:lstStyle/>
          <a:p>
            <a:pPr algn="just" fontAlgn="t"/>
            <a:r>
              <a:rPr lang="ru-RU" sz="1100" dirty="0" smtClean="0">
                <a:solidFill>
                  <a:schemeClr val="tx1"/>
                </a:solidFill>
                <a:latin typeface="Times New Roman" panose="02020603050405020304" pitchFamily="18" charset="0"/>
                <a:cs typeface="Times New Roman" panose="02020603050405020304" pitchFamily="18" charset="0"/>
              </a:rPr>
              <a:t>Увеличение </a:t>
            </a:r>
            <a:r>
              <a:rPr lang="ru-RU" sz="1100" dirty="0">
                <a:solidFill>
                  <a:schemeClr val="tx1"/>
                </a:solidFill>
                <a:latin typeface="Times New Roman" panose="02020603050405020304" pitchFamily="18" charset="0"/>
                <a:cs typeface="Times New Roman" panose="02020603050405020304" pitchFamily="18" charset="0"/>
              </a:rPr>
              <a:t>налоговой базы и количества налогоплательщиков.</a:t>
            </a:r>
          </a:p>
        </p:txBody>
      </p:sp>
      <p:graphicFrame>
        <p:nvGraphicFramePr>
          <p:cNvPr id="15" name="Диаграмма 22"/>
          <p:cNvGraphicFramePr>
            <a:graphicFrameLocks/>
          </p:cNvGraphicFramePr>
          <p:nvPr>
            <p:extLst>
              <p:ext uri="{D42A27DB-BD31-4B8C-83A1-F6EECF244321}">
                <p14:modId xmlns:p14="http://schemas.microsoft.com/office/powerpoint/2010/main" val="3362570008"/>
              </p:ext>
            </p:extLst>
          </p:nvPr>
        </p:nvGraphicFramePr>
        <p:xfrm>
          <a:off x="165486" y="768194"/>
          <a:ext cx="2952000" cy="4176000"/>
        </p:xfrm>
        <a:graphic>
          <a:graphicData uri="http://schemas.openxmlformats.org/drawingml/2006/chart">
            <c:chart xmlns:c="http://schemas.openxmlformats.org/drawingml/2006/chart" xmlns:r="http://schemas.openxmlformats.org/officeDocument/2006/relationships" r:id="rId4"/>
          </a:graphicData>
        </a:graphic>
      </p:graphicFrame>
      <p:sp>
        <p:nvSpPr>
          <p:cNvPr id="16" name="TextBox 1"/>
          <p:cNvSpPr txBox="1">
            <a:spLocks noChangeArrowheads="1"/>
          </p:cNvSpPr>
          <p:nvPr/>
        </p:nvSpPr>
        <p:spPr bwMode="auto">
          <a:xfrm>
            <a:off x="7860641" y="647888"/>
            <a:ext cx="1226304" cy="222565"/>
          </a:xfrm>
          <a:prstGeom prst="rect">
            <a:avLst/>
          </a:prstGeom>
          <a:noFill/>
          <a:ln>
            <a:noFill/>
          </a:ln>
          <a:extLst/>
        </p:spPr>
        <p:txBody>
          <a:bodyPr lIns="0" tIns="0" rIns="0" bIns="0"/>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r" eaLnBrk="1" hangingPunct="1">
              <a:spcBef>
                <a:spcPct val="0"/>
              </a:spcBef>
              <a:buFontTx/>
              <a:buNone/>
            </a:pPr>
            <a:r>
              <a:rPr lang="ru-RU" altLang="ru-RU" sz="1200" b="1" dirty="0" smtClean="0">
                <a:solidFill>
                  <a:schemeClr val="accent1">
                    <a:lumMod val="75000"/>
                  </a:schemeClr>
                </a:solidFill>
                <a:latin typeface="Times New Roman" panose="02020603050405020304" pitchFamily="18" charset="0"/>
                <a:cs typeface="Times New Roman" panose="02020603050405020304" pitchFamily="18" charset="0"/>
              </a:rPr>
              <a:t>млн</a:t>
            </a:r>
            <a:r>
              <a:rPr lang="ru-RU" altLang="ru-RU" sz="1200" b="1" dirty="0">
                <a:solidFill>
                  <a:schemeClr val="accent1">
                    <a:lumMod val="75000"/>
                  </a:schemeClr>
                </a:solidFill>
                <a:latin typeface="Times New Roman" panose="02020603050405020304" pitchFamily="18" charset="0"/>
                <a:cs typeface="Times New Roman" panose="02020603050405020304" pitchFamily="18" charset="0"/>
              </a:rPr>
              <a:t>. </a:t>
            </a:r>
            <a:r>
              <a:rPr lang="ru-RU" altLang="ru-RU" sz="1200" b="1" dirty="0" smtClean="0">
                <a:solidFill>
                  <a:schemeClr val="accent1">
                    <a:lumMod val="75000"/>
                  </a:schemeClr>
                </a:solidFill>
                <a:latin typeface="Times New Roman" panose="02020603050405020304" pitchFamily="18" charset="0"/>
                <a:cs typeface="Times New Roman" panose="02020603050405020304" pitchFamily="18" charset="0"/>
              </a:rPr>
              <a:t>рублей</a:t>
            </a:r>
            <a:endParaRPr lang="ru-RU" altLang="ru-RU" sz="1200" b="1" dirty="0">
              <a:solidFill>
                <a:schemeClr val="accent1">
                  <a:lumMod val="7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7087453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34750" y="2411845"/>
            <a:ext cx="2158173" cy="2663292"/>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Подзаголовок 2"/>
          <p:cNvSpPr txBox="1">
            <a:spLocks/>
          </p:cNvSpPr>
          <p:nvPr/>
        </p:nvSpPr>
        <p:spPr bwMode="auto">
          <a:xfrm>
            <a:off x="6516216" y="3942348"/>
            <a:ext cx="3419872" cy="576064"/>
          </a:xfrm>
          <a:prstGeom prst="rect">
            <a:avLst/>
          </a:prstGeom>
          <a:noFill/>
          <a:ln w="9525">
            <a:noFill/>
            <a:miter lim="800000"/>
            <a:headEnd/>
            <a:tailEnd/>
          </a:ln>
        </p:spPr>
        <p:txBody>
          <a:bodyPr/>
          <a:lstStyle/>
          <a:p>
            <a:pPr eaLnBrk="0" hangingPunct="0"/>
            <a:endParaRPr lang="ru-RU" sz="800" dirty="0" smtClean="0">
              <a:solidFill>
                <a:prstClr val="black"/>
              </a:solidFill>
              <a:latin typeface="Calibri"/>
              <a:cs typeface="Arial" pitchFamily="34" charset="0"/>
            </a:endParaRPr>
          </a:p>
        </p:txBody>
      </p:sp>
      <p:sp>
        <p:nvSpPr>
          <p:cNvPr id="8" name="Подзаголовок 2"/>
          <p:cNvSpPr txBox="1">
            <a:spLocks/>
          </p:cNvSpPr>
          <p:nvPr/>
        </p:nvSpPr>
        <p:spPr bwMode="auto">
          <a:xfrm>
            <a:off x="6627244" y="5055760"/>
            <a:ext cx="2545276" cy="1393703"/>
          </a:xfrm>
          <a:prstGeom prst="rect">
            <a:avLst/>
          </a:prstGeom>
          <a:noFill/>
          <a:ln w="9525">
            <a:noFill/>
            <a:miter lim="800000"/>
            <a:headEnd/>
            <a:tailEnd/>
          </a:ln>
        </p:spPr>
        <p:txBody>
          <a:bodyPr/>
          <a:lstStyle/>
          <a:p>
            <a:r>
              <a:rPr lang="ru-RU" sz="1600" dirty="0" smtClean="0">
                <a:solidFill>
                  <a:prstClr val="black"/>
                </a:solidFill>
                <a:latin typeface="Times New Roman" panose="02020603050405020304" pitchFamily="18" charset="0"/>
                <a:ea typeface="Calibri" pitchFamily="34" charset="0"/>
                <a:cs typeface="Times New Roman" panose="02020603050405020304" pitchFamily="18" charset="0"/>
              </a:rPr>
              <a:t>Площадь -18 300 км2</a:t>
            </a:r>
          </a:p>
          <a:p>
            <a:r>
              <a:rPr lang="ru-RU" sz="1600" dirty="0" smtClean="0">
                <a:solidFill>
                  <a:prstClr val="black"/>
                </a:solidFill>
                <a:latin typeface="Times New Roman" panose="02020603050405020304" pitchFamily="18" charset="0"/>
                <a:ea typeface="Calibri" pitchFamily="34" charset="0"/>
                <a:cs typeface="Times New Roman" panose="02020603050405020304" pitchFamily="18" charset="0"/>
              </a:rPr>
              <a:t>Население - 1,22 млн. чел.</a:t>
            </a:r>
          </a:p>
          <a:p>
            <a:r>
              <a:rPr lang="ru-RU" sz="1600" b="1" i="1" dirty="0" smtClean="0">
                <a:solidFill>
                  <a:srgbClr val="0070C0"/>
                </a:solidFill>
                <a:latin typeface="Times New Roman" panose="02020603050405020304" pitchFamily="18" charset="0"/>
                <a:ea typeface="Calibri" pitchFamily="34" charset="0"/>
                <a:cs typeface="Times New Roman" panose="02020603050405020304" pitchFamily="18" charset="0"/>
              </a:rPr>
              <a:t>21 муниципальный район</a:t>
            </a:r>
          </a:p>
          <a:p>
            <a:r>
              <a:rPr lang="ru-RU" sz="1600" b="1" i="1" dirty="0" smtClean="0">
                <a:solidFill>
                  <a:srgbClr val="0070C0"/>
                </a:solidFill>
                <a:latin typeface="Times New Roman" panose="02020603050405020304" pitchFamily="18" charset="0"/>
                <a:ea typeface="Calibri" pitchFamily="34" charset="0"/>
                <a:cs typeface="Times New Roman" panose="02020603050405020304" pitchFamily="18" charset="0"/>
              </a:rPr>
              <a:t>5 городских округов </a:t>
            </a:r>
          </a:p>
          <a:p>
            <a:r>
              <a:rPr lang="ru-RU" sz="1600" b="1" i="1" dirty="0" smtClean="0">
                <a:solidFill>
                  <a:srgbClr val="0070C0"/>
                </a:solidFill>
                <a:latin typeface="Times New Roman" panose="02020603050405020304" pitchFamily="18" charset="0"/>
                <a:ea typeface="Calibri" pitchFamily="34" charset="0"/>
                <a:cs typeface="Times New Roman" panose="02020603050405020304" pitchFamily="18" charset="0"/>
              </a:rPr>
              <a:t>291 поселение</a:t>
            </a:r>
          </a:p>
        </p:txBody>
      </p:sp>
      <p:sp>
        <p:nvSpPr>
          <p:cNvPr id="10" name="Скругленный прямоугольник 9"/>
          <p:cNvSpPr/>
          <p:nvPr/>
        </p:nvSpPr>
        <p:spPr>
          <a:xfrm>
            <a:off x="145024" y="1225814"/>
            <a:ext cx="3625751" cy="976754"/>
          </a:xfrm>
          <a:prstGeom prst="roundRect">
            <a:avLst/>
          </a:prstGeom>
          <a:solidFill>
            <a:schemeClr val="accent4">
              <a:lumMod val="60000"/>
              <a:lumOff val="40000"/>
            </a:schemeClr>
          </a:solidFill>
          <a:ln>
            <a:solidFill>
              <a:schemeClr val="accent4">
                <a:lumMod val="75000"/>
              </a:schemeClr>
            </a:solidFill>
          </a:ln>
        </p:spPr>
        <p:style>
          <a:lnRef idx="1">
            <a:schemeClr val="accent3"/>
          </a:lnRef>
          <a:fillRef idx="2">
            <a:schemeClr val="accent3"/>
          </a:fillRef>
          <a:effectRef idx="1">
            <a:schemeClr val="accent3"/>
          </a:effectRef>
          <a:fontRef idx="minor">
            <a:schemeClr val="dk1"/>
          </a:fontRef>
        </p:style>
        <p:txBody>
          <a:bodyPr anchor="ctr"/>
          <a:lstStyle/>
          <a:p>
            <a:pPr algn="ctr">
              <a:spcBef>
                <a:spcPct val="20000"/>
              </a:spcBef>
              <a:buFont typeface="Arial" charset="0"/>
              <a:buNone/>
              <a:defRPr/>
            </a:pPr>
            <a:r>
              <a:rPr lang="ru-RU" sz="2000" b="1" i="1" dirty="0" smtClean="0">
                <a:solidFill>
                  <a:schemeClr val="tx1"/>
                </a:solidFill>
                <a:latin typeface="Times New Roman" panose="02020603050405020304" pitchFamily="18" charset="0"/>
                <a:cs typeface="Times New Roman" panose="02020603050405020304" pitchFamily="18" charset="0"/>
              </a:rPr>
              <a:t>Основные показатели социально-экономического развития:</a:t>
            </a:r>
          </a:p>
        </p:txBody>
      </p:sp>
      <p:graphicFrame>
        <p:nvGraphicFramePr>
          <p:cNvPr id="2" name="Таблица 1"/>
          <p:cNvGraphicFramePr>
            <a:graphicFrameLocks noGrp="1"/>
          </p:cNvGraphicFramePr>
          <p:nvPr>
            <p:extLst>
              <p:ext uri="{D42A27DB-BD31-4B8C-83A1-F6EECF244321}">
                <p14:modId xmlns:p14="http://schemas.microsoft.com/office/powerpoint/2010/main" val="2934717043"/>
              </p:ext>
            </p:extLst>
          </p:nvPr>
        </p:nvGraphicFramePr>
        <p:xfrm>
          <a:off x="107443" y="2719536"/>
          <a:ext cx="6408773" cy="3733800"/>
        </p:xfrm>
        <a:graphic>
          <a:graphicData uri="http://schemas.openxmlformats.org/drawingml/2006/table">
            <a:tbl>
              <a:tblPr firstRow="1" bandRow="1">
                <a:tableStyleId>{5C22544A-7EE6-4342-B048-85BDC9FD1C3A}</a:tableStyleId>
              </a:tblPr>
              <a:tblGrid>
                <a:gridCol w="1656245"/>
                <a:gridCol w="799076"/>
                <a:gridCol w="786343"/>
                <a:gridCol w="777717"/>
                <a:gridCol w="816207"/>
                <a:gridCol w="795264"/>
                <a:gridCol w="777921"/>
              </a:tblGrid>
              <a:tr h="245925">
                <a:tc rowSpan="2">
                  <a:txBody>
                    <a:bodyPr/>
                    <a:lstStyle/>
                    <a:p>
                      <a:pPr algn="ctr"/>
                      <a:r>
                        <a:rPr lang="ru-RU" sz="1300" dirty="0" smtClean="0">
                          <a:solidFill>
                            <a:schemeClr val="tx1"/>
                          </a:solidFill>
                          <a:latin typeface="Times New Roman" panose="02020603050405020304" pitchFamily="18" charset="0"/>
                          <a:cs typeface="Times New Roman" panose="02020603050405020304" pitchFamily="18" charset="0"/>
                        </a:rPr>
                        <a:t>Показатель</a:t>
                      </a:r>
                      <a:endParaRPr lang="ru-RU" sz="1300" dirty="0">
                        <a:solidFill>
                          <a:schemeClr val="tx1"/>
                        </a:solidFill>
                        <a:latin typeface="Times New Roman" panose="02020603050405020304" pitchFamily="18" charset="0"/>
                        <a:cs typeface="Times New Roman" panose="02020603050405020304" pitchFamily="18" charset="0"/>
                      </a:endParaRPr>
                    </a:p>
                  </a:txBody>
                  <a:tcPr anchor="ctr">
                    <a:solidFill>
                      <a:schemeClr val="accent4">
                        <a:lumMod val="60000"/>
                        <a:lumOff val="40000"/>
                      </a:schemeClr>
                    </a:solidFill>
                  </a:tcPr>
                </a:tc>
                <a:tc rowSpan="2">
                  <a:txBody>
                    <a:bodyPr/>
                    <a:lstStyle/>
                    <a:p>
                      <a:pPr algn="ctr"/>
                      <a:r>
                        <a:rPr lang="ru-RU" sz="1300" dirty="0" smtClean="0">
                          <a:solidFill>
                            <a:schemeClr val="tx1"/>
                          </a:solidFill>
                          <a:latin typeface="Times New Roman" panose="02020603050405020304" pitchFamily="18" charset="0"/>
                          <a:cs typeface="Times New Roman" panose="02020603050405020304" pitchFamily="18" charset="0"/>
                        </a:rPr>
                        <a:t>201</a:t>
                      </a:r>
                      <a:r>
                        <a:rPr lang="en-US" sz="1300" dirty="0" smtClean="0">
                          <a:solidFill>
                            <a:schemeClr val="tx1"/>
                          </a:solidFill>
                          <a:latin typeface="Times New Roman" panose="02020603050405020304" pitchFamily="18" charset="0"/>
                          <a:cs typeface="Times New Roman" panose="02020603050405020304" pitchFamily="18" charset="0"/>
                        </a:rPr>
                        <a:t>8</a:t>
                      </a:r>
                      <a:r>
                        <a:rPr lang="ru-RU" sz="1300" dirty="0" smtClean="0">
                          <a:solidFill>
                            <a:schemeClr val="tx1"/>
                          </a:solidFill>
                          <a:latin typeface="Times New Roman" panose="02020603050405020304" pitchFamily="18" charset="0"/>
                          <a:cs typeface="Times New Roman" panose="02020603050405020304" pitchFamily="18" charset="0"/>
                        </a:rPr>
                        <a:t>г.</a:t>
                      </a:r>
                      <a:endParaRPr lang="ru-RU" sz="1300" dirty="0">
                        <a:solidFill>
                          <a:schemeClr val="tx1"/>
                        </a:solidFill>
                        <a:latin typeface="Times New Roman" panose="02020603050405020304" pitchFamily="18" charset="0"/>
                        <a:cs typeface="Times New Roman" panose="02020603050405020304" pitchFamily="18" charset="0"/>
                      </a:endParaRPr>
                    </a:p>
                  </a:txBody>
                  <a:tcPr anchor="ctr">
                    <a:solidFill>
                      <a:schemeClr val="accent4">
                        <a:lumMod val="60000"/>
                        <a:lumOff val="40000"/>
                      </a:schemeClr>
                    </a:solidFill>
                  </a:tcPr>
                </a:tc>
                <a:tc rowSpan="2">
                  <a:txBody>
                    <a:bodyPr/>
                    <a:lstStyle/>
                    <a:p>
                      <a:pPr algn="ctr"/>
                      <a:r>
                        <a:rPr lang="ru-RU" sz="1300" dirty="0" smtClean="0">
                          <a:solidFill>
                            <a:schemeClr val="tx1"/>
                          </a:solidFill>
                          <a:latin typeface="Times New Roman" panose="02020603050405020304" pitchFamily="18" charset="0"/>
                          <a:cs typeface="Times New Roman" panose="02020603050405020304" pitchFamily="18" charset="0"/>
                        </a:rPr>
                        <a:t>201</a:t>
                      </a:r>
                      <a:r>
                        <a:rPr lang="en-US" sz="1300" dirty="0" smtClean="0">
                          <a:solidFill>
                            <a:schemeClr val="tx1"/>
                          </a:solidFill>
                          <a:latin typeface="Times New Roman" panose="02020603050405020304" pitchFamily="18" charset="0"/>
                          <a:cs typeface="Times New Roman" panose="02020603050405020304" pitchFamily="18" charset="0"/>
                        </a:rPr>
                        <a:t>9</a:t>
                      </a:r>
                      <a:r>
                        <a:rPr lang="ru-RU" sz="1300" dirty="0" smtClean="0">
                          <a:solidFill>
                            <a:schemeClr val="tx1"/>
                          </a:solidFill>
                          <a:latin typeface="Times New Roman" panose="02020603050405020304" pitchFamily="18" charset="0"/>
                          <a:cs typeface="Times New Roman" panose="02020603050405020304" pitchFamily="18" charset="0"/>
                        </a:rPr>
                        <a:t>г.*</a:t>
                      </a:r>
                      <a:endParaRPr lang="en-US" sz="1300" dirty="0" smtClean="0">
                        <a:solidFill>
                          <a:schemeClr val="tx1"/>
                        </a:solidFill>
                        <a:latin typeface="Times New Roman" panose="02020603050405020304" pitchFamily="18" charset="0"/>
                        <a:cs typeface="Times New Roman" panose="02020603050405020304" pitchFamily="18" charset="0"/>
                      </a:endParaRPr>
                    </a:p>
                    <a:p>
                      <a:pPr algn="ctr"/>
                      <a:r>
                        <a:rPr lang="ru-RU" sz="1300" dirty="0" smtClean="0">
                          <a:solidFill>
                            <a:schemeClr val="tx1"/>
                          </a:solidFill>
                          <a:latin typeface="Times New Roman" panose="02020603050405020304" pitchFamily="18" charset="0"/>
                          <a:cs typeface="Times New Roman" panose="02020603050405020304" pitchFamily="18" charset="0"/>
                        </a:rPr>
                        <a:t>план</a:t>
                      </a:r>
                      <a:endParaRPr lang="ru-RU" sz="1300" dirty="0">
                        <a:solidFill>
                          <a:schemeClr val="tx1"/>
                        </a:solidFill>
                        <a:latin typeface="Times New Roman" panose="02020603050405020304" pitchFamily="18" charset="0"/>
                        <a:cs typeface="Times New Roman" panose="02020603050405020304" pitchFamily="18" charset="0"/>
                      </a:endParaRPr>
                    </a:p>
                  </a:txBody>
                  <a:tcPr anchor="ctr">
                    <a:solidFill>
                      <a:schemeClr val="accent4">
                        <a:lumMod val="60000"/>
                        <a:lumOff val="40000"/>
                      </a:schemeClr>
                    </a:solidFill>
                  </a:tcPr>
                </a:tc>
                <a:tc rowSpan="2">
                  <a:txBody>
                    <a:bodyPr/>
                    <a:lstStyle/>
                    <a:p>
                      <a:pPr algn="ctr"/>
                      <a:r>
                        <a:rPr lang="ru-RU" sz="1300" dirty="0" smtClean="0">
                          <a:solidFill>
                            <a:schemeClr val="tx1"/>
                          </a:solidFill>
                          <a:latin typeface="Times New Roman" panose="02020603050405020304" pitchFamily="18" charset="0"/>
                          <a:cs typeface="Times New Roman" panose="02020603050405020304" pitchFamily="18" charset="0"/>
                        </a:rPr>
                        <a:t>2019г. </a:t>
                      </a:r>
                    </a:p>
                    <a:p>
                      <a:pPr algn="ctr"/>
                      <a:r>
                        <a:rPr lang="ru-RU" sz="1300" dirty="0" smtClean="0">
                          <a:solidFill>
                            <a:schemeClr val="tx1"/>
                          </a:solidFill>
                          <a:latin typeface="Times New Roman" panose="02020603050405020304" pitchFamily="18" charset="0"/>
                          <a:cs typeface="Times New Roman" panose="02020603050405020304" pitchFamily="18" charset="0"/>
                        </a:rPr>
                        <a:t>факт</a:t>
                      </a:r>
                      <a:endParaRPr lang="ru-RU" sz="1300" dirty="0">
                        <a:solidFill>
                          <a:schemeClr val="tx1"/>
                        </a:solidFill>
                        <a:latin typeface="Times New Roman" panose="02020603050405020304" pitchFamily="18" charset="0"/>
                        <a:cs typeface="Times New Roman" panose="02020603050405020304" pitchFamily="18" charset="0"/>
                      </a:endParaRPr>
                    </a:p>
                  </a:txBody>
                  <a:tcPr anchor="ctr">
                    <a:solidFill>
                      <a:schemeClr val="accent4">
                        <a:lumMod val="60000"/>
                        <a:lumOff val="40000"/>
                      </a:schemeClr>
                    </a:solidFill>
                  </a:tcPr>
                </a:tc>
                <a:tc gridSpan="3">
                  <a:txBody>
                    <a:bodyPr/>
                    <a:lstStyle/>
                    <a:p>
                      <a:pPr algn="ctr"/>
                      <a:r>
                        <a:rPr lang="ru-RU" sz="1300" dirty="0" smtClean="0">
                          <a:solidFill>
                            <a:schemeClr val="tx1"/>
                          </a:solidFill>
                          <a:latin typeface="Times New Roman" panose="02020603050405020304" pitchFamily="18" charset="0"/>
                          <a:cs typeface="Times New Roman" panose="02020603050405020304" pitchFamily="18" charset="0"/>
                        </a:rPr>
                        <a:t>Прогноз на 2020-2022</a:t>
                      </a:r>
                      <a:r>
                        <a:rPr lang="ru-RU" sz="1300" baseline="0" dirty="0" smtClean="0">
                          <a:solidFill>
                            <a:schemeClr val="tx1"/>
                          </a:solidFill>
                          <a:latin typeface="Times New Roman" panose="02020603050405020304" pitchFamily="18" charset="0"/>
                          <a:cs typeface="Times New Roman" panose="02020603050405020304" pitchFamily="18" charset="0"/>
                        </a:rPr>
                        <a:t> гг.*</a:t>
                      </a:r>
                      <a:endParaRPr lang="ru-RU" sz="1300" dirty="0">
                        <a:solidFill>
                          <a:schemeClr val="tx1"/>
                        </a:solidFill>
                        <a:latin typeface="Times New Roman" panose="02020603050405020304" pitchFamily="18" charset="0"/>
                        <a:cs typeface="Times New Roman" panose="02020603050405020304" pitchFamily="18" charset="0"/>
                      </a:endParaRPr>
                    </a:p>
                  </a:txBody>
                  <a:tcPr anchor="ctr">
                    <a:solidFill>
                      <a:schemeClr val="accent4">
                        <a:lumMod val="60000"/>
                        <a:lumOff val="40000"/>
                      </a:schemeClr>
                    </a:solidFill>
                  </a:tcPr>
                </a:tc>
                <a:tc hMerge="1">
                  <a:txBody>
                    <a:bodyPr/>
                    <a:lstStyle/>
                    <a:p>
                      <a:endParaRPr lang="ru-RU"/>
                    </a:p>
                  </a:txBody>
                  <a:tcPr/>
                </a:tc>
                <a:tc hMerge="1">
                  <a:txBody>
                    <a:bodyPr/>
                    <a:lstStyle/>
                    <a:p>
                      <a:pPr algn="ctr"/>
                      <a:endParaRPr lang="ru-RU" sz="1400" dirty="0"/>
                    </a:p>
                  </a:txBody>
                  <a:tcPr anchor="ctr">
                    <a:solidFill>
                      <a:srgbClr val="B00000"/>
                    </a:solidFill>
                  </a:tcPr>
                </a:tc>
              </a:tr>
              <a:tr h="286505">
                <a:tc vMerge="1">
                  <a:txBody>
                    <a:bodyPr/>
                    <a:lstStyle/>
                    <a:p>
                      <a:pPr algn="ctr"/>
                      <a:endParaRPr lang="ru-RU" sz="1400" dirty="0"/>
                    </a:p>
                  </a:txBody>
                  <a:tcPr anchor="ctr">
                    <a:solidFill>
                      <a:srgbClr val="B00000"/>
                    </a:solidFill>
                  </a:tcPr>
                </a:tc>
                <a:tc vMerge="1">
                  <a:txBody>
                    <a:bodyPr/>
                    <a:lstStyle/>
                    <a:p>
                      <a:endParaRPr lang="ru-RU"/>
                    </a:p>
                  </a:txBody>
                  <a:tcPr/>
                </a:tc>
                <a:tc vMerge="1">
                  <a:txBody>
                    <a:bodyPr/>
                    <a:lstStyle/>
                    <a:p>
                      <a:pPr algn="ctr"/>
                      <a:endParaRPr lang="ru-RU" sz="1400" dirty="0"/>
                    </a:p>
                  </a:txBody>
                  <a:tcPr anchor="ctr">
                    <a:solidFill>
                      <a:srgbClr val="B00000"/>
                    </a:solidFill>
                  </a:tcPr>
                </a:tc>
                <a:tc vMerge="1">
                  <a:txBody>
                    <a:bodyPr/>
                    <a:lstStyle/>
                    <a:p>
                      <a:pPr algn="ctr"/>
                      <a:endParaRPr lang="ru-RU" sz="1400" dirty="0"/>
                    </a:p>
                  </a:txBody>
                  <a:tcPr anchor="ctr">
                    <a:solidFill>
                      <a:srgbClr val="B00000"/>
                    </a:solidFill>
                  </a:tcPr>
                </a:tc>
                <a:tc>
                  <a:txBody>
                    <a:bodyPr/>
                    <a:lstStyle/>
                    <a:p>
                      <a:pPr algn="ctr"/>
                      <a:r>
                        <a:rPr lang="ru-RU" sz="1300" b="1" dirty="0" smtClean="0">
                          <a:solidFill>
                            <a:schemeClr val="tx1"/>
                          </a:solidFill>
                          <a:latin typeface="Times New Roman" panose="02020603050405020304" pitchFamily="18" charset="0"/>
                          <a:cs typeface="Times New Roman" panose="02020603050405020304" pitchFamily="18" charset="0"/>
                        </a:rPr>
                        <a:t>2020</a:t>
                      </a:r>
                      <a:endParaRPr lang="ru-RU" sz="1300" b="1" dirty="0">
                        <a:solidFill>
                          <a:schemeClr val="tx1"/>
                        </a:solidFill>
                        <a:latin typeface="Times New Roman" panose="02020603050405020304" pitchFamily="18" charset="0"/>
                        <a:cs typeface="Times New Roman" panose="02020603050405020304" pitchFamily="18" charset="0"/>
                      </a:endParaRPr>
                    </a:p>
                  </a:txBody>
                  <a:tcPr anchor="ctr">
                    <a:solidFill>
                      <a:schemeClr val="accent4">
                        <a:lumMod val="60000"/>
                        <a:lumOff val="40000"/>
                      </a:schemeClr>
                    </a:solidFill>
                  </a:tcPr>
                </a:tc>
                <a:tc>
                  <a:txBody>
                    <a:bodyPr/>
                    <a:lstStyle/>
                    <a:p>
                      <a:pPr algn="ctr"/>
                      <a:r>
                        <a:rPr lang="ru-RU" sz="1300" b="1" dirty="0" smtClean="0">
                          <a:solidFill>
                            <a:schemeClr val="tx1"/>
                          </a:solidFill>
                          <a:latin typeface="Times New Roman" panose="02020603050405020304" pitchFamily="18" charset="0"/>
                          <a:cs typeface="Times New Roman" panose="02020603050405020304" pitchFamily="18" charset="0"/>
                        </a:rPr>
                        <a:t>2021</a:t>
                      </a:r>
                      <a:endParaRPr lang="ru-RU" sz="1300" b="1" dirty="0">
                        <a:solidFill>
                          <a:schemeClr val="tx1"/>
                        </a:solidFill>
                        <a:latin typeface="Times New Roman" panose="02020603050405020304" pitchFamily="18" charset="0"/>
                        <a:cs typeface="Times New Roman" panose="02020603050405020304" pitchFamily="18" charset="0"/>
                      </a:endParaRPr>
                    </a:p>
                  </a:txBody>
                  <a:tcPr anchor="ctr">
                    <a:solidFill>
                      <a:schemeClr val="accent4">
                        <a:lumMod val="60000"/>
                        <a:lumOff val="40000"/>
                      </a:schemeClr>
                    </a:solidFill>
                  </a:tcPr>
                </a:tc>
                <a:tc>
                  <a:txBody>
                    <a:bodyPr/>
                    <a:lstStyle/>
                    <a:p>
                      <a:pPr algn="ctr"/>
                      <a:r>
                        <a:rPr lang="ru-RU" sz="1300" b="1" dirty="0" smtClean="0">
                          <a:solidFill>
                            <a:schemeClr val="tx1"/>
                          </a:solidFill>
                          <a:latin typeface="Times New Roman" panose="02020603050405020304" pitchFamily="18" charset="0"/>
                          <a:cs typeface="Times New Roman" panose="02020603050405020304" pitchFamily="18" charset="0"/>
                        </a:rPr>
                        <a:t>2022</a:t>
                      </a:r>
                      <a:endParaRPr lang="ru-RU" sz="1300" b="1" dirty="0">
                        <a:solidFill>
                          <a:schemeClr val="tx1"/>
                        </a:solidFill>
                        <a:latin typeface="Times New Roman" panose="02020603050405020304" pitchFamily="18" charset="0"/>
                        <a:cs typeface="Times New Roman" panose="02020603050405020304" pitchFamily="18" charset="0"/>
                      </a:endParaRPr>
                    </a:p>
                  </a:txBody>
                  <a:tcPr anchor="ctr">
                    <a:solidFill>
                      <a:schemeClr val="accent4">
                        <a:lumMod val="60000"/>
                        <a:lumOff val="40000"/>
                      </a:schemeClr>
                    </a:solidFill>
                  </a:tcPr>
                </a:tc>
              </a:tr>
              <a:tr h="370099">
                <a:tc>
                  <a:txBody>
                    <a:bodyPr/>
                    <a:lstStyle/>
                    <a:p>
                      <a:r>
                        <a:rPr lang="ru-RU" sz="1100" dirty="0" smtClean="0">
                          <a:solidFill>
                            <a:schemeClr val="tx1"/>
                          </a:solidFill>
                          <a:latin typeface="Times New Roman" panose="02020603050405020304" pitchFamily="18" charset="0"/>
                          <a:cs typeface="Times New Roman" panose="02020603050405020304" pitchFamily="18" charset="0"/>
                        </a:rPr>
                        <a:t>Численность</a:t>
                      </a:r>
                      <a:r>
                        <a:rPr lang="ru-RU" sz="1100" baseline="0" dirty="0" smtClean="0">
                          <a:solidFill>
                            <a:schemeClr val="tx1"/>
                          </a:solidFill>
                          <a:latin typeface="Times New Roman" panose="02020603050405020304" pitchFamily="18" charset="0"/>
                          <a:cs typeface="Times New Roman" panose="02020603050405020304" pitchFamily="18" charset="0"/>
                        </a:rPr>
                        <a:t> населения, тыс. чел.</a:t>
                      </a:r>
                      <a:endParaRPr lang="ru-RU" sz="1100" dirty="0">
                        <a:solidFill>
                          <a:schemeClr val="tx1"/>
                        </a:solidFill>
                        <a:latin typeface="Times New Roman" panose="02020603050405020304" pitchFamily="18" charset="0"/>
                        <a:cs typeface="Times New Roman" panose="02020603050405020304" pitchFamily="18" charset="0"/>
                      </a:endParaRPr>
                    </a:p>
                  </a:txBody>
                  <a:tcPr>
                    <a:solidFill>
                      <a:schemeClr val="accent4">
                        <a:lumMod val="60000"/>
                        <a:lumOff val="40000"/>
                      </a:schemeClr>
                    </a:solidFill>
                  </a:tcPr>
                </a:tc>
                <a:tc>
                  <a:txBody>
                    <a:bodyPr/>
                    <a:lstStyle/>
                    <a:p>
                      <a:pPr algn="r"/>
                      <a:r>
                        <a:rPr lang="ru-RU" sz="1100" dirty="0" smtClean="0">
                          <a:solidFill>
                            <a:schemeClr val="tx1"/>
                          </a:solidFill>
                          <a:latin typeface="Times New Roman" panose="02020603050405020304" pitchFamily="18" charset="0"/>
                          <a:cs typeface="Times New Roman" panose="02020603050405020304" pitchFamily="18" charset="0"/>
                        </a:rPr>
                        <a:t>1</a:t>
                      </a:r>
                      <a:r>
                        <a:rPr lang="ru-RU" sz="1100" baseline="0" dirty="0" smtClean="0">
                          <a:solidFill>
                            <a:schemeClr val="tx1"/>
                          </a:solidFill>
                          <a:latin typeface="Times New Roman" panose="02020603050405020304" pitchFamily="18" charset="0"/>
                          <a:cs typeface="Times New Roman" panose="02020603050405020304" pitchFamily="18" charset="0"/>
                        </a:rPr>
                        <a:t> 227,3</a:t>
                      </a:r>
                      <a:endParaRPr lang="ru-RU" sz="1100" dirty="0">
                        <a:solidFill>
                          <a:schemeClr val="tx1"/>
                        </a:solidFill>
                        <a:latin typeface="Times New Roman" panose="02020603050405020304" pitchFamily="18" charset="0"/>
                        <a:cs typeface="Times New Roman" panose="02020603050405020304" pitchFamily="18" charset="0"/>
                      </a:endParaRPr>
                    </a:p>
                  </a:txBody>
                  <a:tcPr anchor="ctr">
                    <a:solidFill>
                      <a:schemeClr val="accent4">
                        <a:lumMod val="60000"/>
                        <a:lumOff val="40000"/>
                      </a:schemeClr>
                    </a:solidFill>
                  </a:tcPr>
                </a:tc>
                <a:tc>
                  <a:txBody>
                    <a:bodyPr/>
                    <a:lstStyle/>
                    <a:p>
                      <a:pPr algn="r"/>
                      <a:r>
                        <a:rPr lang="ru-RU" sz="1100" dirty="0" smtClean="0">
                          <a:solidFill>
                            <a:schemeClr val="tx1"/>
                          </a:solidFill>
                          <a:latin typeface="Times New Roman" panose="02020603050405020304" pitchFamily="18" charset="0"/>
                          <a:cs typeface="Times New Roman" panose="02020603050405020304" pitchFamily="18" charset="0"/>
                        </a:rPr>
                        <a:t>1 222,9</a:t>
                      </a:r>
                    </a:p>
                    <a:p>
                      <a:pPr algn="r"/>
                      <a:r>
                        <a:rPr lang="ru-RU" sz="1100" dirty="0" smtClean="0">
                          <a:solidFill>
                            <a:schemeClr val="tx1"/>
                          </a:solidFill>
                          <a:latin typeface="Times New Roman" panose="02020603050405020304" pitchFamily="18" charset="0"/>
                          <a:cs typeface="Times New Roman" panose="02020603050405020304" pitchFamily="18" charset="0"/>
                        </a:rPr>
                        <a:t>(1</a:t>
                      </a:r>
                      <a:r>
                        <a:rPr lang="ru-RU" sz="1100" baseline="0" dirty="0" smtClean="0">
                          <a:solidFill>
                            <a:schemeClr val="tx1"/>
                          </a:solidFill>
                          <a:latin typeface="Times New Roman" panose="02020603050405020304" pitchFamily="18" charset="0"/>
                          <a:cs typeface="Times New Roman" panose="02020603050405020304" pitchFamily="18" charset="0"/>
                        </a:rPr>
                        <a:t> 226,3)</a:t>
                      </a:r>
                      <a:endParaRPr lang="ru-RU" sz="1100" dirty="0">
                        <a:solidFill>
                          <a:schemeClr val="tx1"/>
                        </a:solidFill>
                        <a:latin typeface="Times New Roman" panose="02020603050405020304" pitchFamily="18" charset="0"/>
                        <a:cs typeface="Times New Roman" panose="02020603050405020304" pitchFamily="18" charset="0"/>
                      </a:endParaRPr>
                    </a:p>
                  </a:txBody>
                  <a:tcPr anchor="ctr">
                    <a:solidFill>
                      <a:schemeClr val="accent4">
                        <a:lumMod val="60000"/>
                        <a:lumOff val="40000"/>
                      </a:schemeClr>
                    </a:solidFill>
                  </a:tcPr>
                </a:tc>
                <a:tc>
                  <a:txBody>
                    <a:bodyPr/>
                    <a:lstStyle/>
                    <a:p>
                      <a:pPr algn="r"/>
                      <a:r>
                        <a:rPr lang="ru-RU" sz="1100" dirty="0" smtClean="0">
                          <a:solidFill>
                            <a:schemeClr val="tx1"/>
                          </a:solidFill>
                          <a:latin typeface="Times New Roman" panose="02020603050405020304" pitchFamily="18" charset="0"/>
                          <a:cs typeface="Times New Roman" panose="02020603050405020304" pitchFamily="18" charset="0"/>
                        </a:rPr>
                        <a:t>1 217,8</a:t>
                      </a:r>
                      <a:endParaRPr lang="ru-RU" sz="1100" dirty="0">
                        <a:solidFill>
                          <a:schemeClr val="tx1"/>
                        </a:solidFill>
                        <a:latin typeface="Times New Roman" panose="02020603050405020304" pitchFamily="18" charset="0"/>
                        <a:cs typeface="Times New Roman" panose="02020603050405020304" pitchFamily="18" charset="0"/>
                      </a:endParaRPr>
                    </a:p>
                  </a:txBody>
                  <a:tcPr anchor="ctr">
                    <a:solidFill>
                      <a:schemeClr val="accent4">
                        <a:lumMod val="60000"/>
                        <a:lumOff val="40000"/>
                      </a:schemeClr>
                    </a:solidFill>
                  </a:tcPr>
                </a:tc>
                <a:tc>
                  <a:txBody>
                    <a:bodyPr/>
                    <a:lstStyle/>
                    <a:p>
                      <a:pPr algn="r"/>
                      <a:r>
                        <a:rPr lang="ru-RU" sz="1100" dirty="0" smtClean="0">
                          <a:solidFill>
                            <a:schemeClr val="tx1"/>
                          </a:solidFill>
                          <a:latin typeface="Times New Roman" panose="02020603050405020304" pitchFamily="18" charset="0"/>
                          <a:cs typeface="Times New Roman" panose="02020603050405020304" pitchFamily="18" charset="0"/>
                        </a:rPr>
                        <a:t>1 217,2</a:t>
                      </a:r>
                    </a:p>
                    <a:p>
                      <a:pPr algn="r"/>
                      <a:r>
                        <a:rPr lang="ru-RU" sz="1100" dirty="0" smtClean="0">
                          <a:solidFill>
                            <a:schemeClr val="tx1"/>
                          </a:solidFill>
                          <a:latin typeface="Times New Roman" panose="02020603050405020304" pitchFamily="18" charset="0"/>
                          <a:cs typeface="Times New Roman" panose="02020603050405020304" pitchFamily="18" charset="0"/>
                        </a:rPr>
                        <a:t>(1 219,3)</a:t>
                      </a:r>
                      <a:endParaRPr lang="ru-RU" sz="1100" dirty="0">
                        <a:solidFill>
                          <a:schemeClr val="tx1"/>
                        </a:solidFill>
                        <a:latin typeface="Times New Roman" panose="02020603050405020304" pitchFamily="18" charset="0"/>
                        <a:cs typeface="Times New Roman" panose="02020603050405020304" pitchFamily="18" charset="0"/>
                      </a:endParaRPr>
                    </a:p>
                  </a:txBody>
                  <a:tcPr anchor="ctr">
                    <a:solidFill>
                      <a:schemeClr val="accent4">
                        <a:lumMod val="60000"/>
                        <a:lumOff val="40000"/>
                      </a:schemeClr>
                    </a:solidFill>
                  </a:tcPr>
                </a:tc>
                <a:tc>
                  <a:txBody>
                    <a:bodyPr/>
                    <a:lstStyle/>
                    <a:p>
                      <a:pPr algn="r"/>
                      <a:r>
                        <a:rPr lang="ru-RU" sz="1100" dirty="0" smtClean="0">
                          <a:solidFill>
                            <a:schemeClr val="tx1"/>
                          </a:solidFill>
                          <a:latin typeface="Times New Roman" panose="02020603050405020304" pitchFamily="18" charset="0"/>
                          <a:cs typeface="Times New Roman" panose="02020603050405020304" pitchFamily="18" charset="0"/>
                        </a:rPr>
                        <a:t>1 211,2</a:t>
                      </a:r>
                    </a:p>
                    <a:p>
                      <a:pPr algn="r"/>
                      <a:r>
                        <a:rPr lang="ru-RU" sz="1100" dirty="0" smtClean="0">
                          <a:solidFill>
                            <a:schemeClr val="tx1"/>
                          </a:solidFill>
                          <a:latin typeface="Times New Roman" panose="02020603050405020304" pitchFamily="18" charset="0"/>
                          <a:cs typeface="Times New Roman" panose="02020603050405020304" pitchFamily="18" charset="0"/>
                        </a:rPr>
                        <a:t>(1 215,2)</a:t>
                      </a:r>
                      <a:endParaRPr lang="ru-RU" sz="1100" dirty="0">
                        <a:solidFill>
                          <a:schemeClr val="tx1"/>
                        </a:solidFill>
                        <a:latin typeface="Times New Roman" panose="02020603050405020304" pitchFamily="18" charset="0"/>
                        <a:cs typeface="Times New Roman" panose="02020603050405020304" pitchFamily="18" charset="0"/>
                      </a:endParaRPr>
                    </a:p>
                  </a:txBody>
                  <a:tcPr anchor="ctr">
                    <a:solidFill>
                      <a:schemeClr val="accent4">
                        <a:lumMod val="60000"/>
                        <a:lumOff val="40000"/>
                      </a:schemeClr>
                    </a:solidFill>
                  </a:tcPr>
                </a:tc>
                <a:tc>
                  <a:txBody>
                    <a:bodyPr/>
                    <a:lstStyle/>
                    <a:p>
                      <a:pPr algn="r"/>
                      <a:r>
                        <a:rPr lang="ru-RU" sz="1100" dirty="0" smtClean="0">
                          <a:solidFill>
                            <a:schemeClr val="tx1"/>
                          </a:solidFill>
                          <a:latin typeface="Times New Roman" panose="02020603050405020304" pitchFamily="18" charset="0"/>
                          <a:cs typeface="Times New Roman" panose="02020603050405020304" pitchFamily="18" charset="0"/>
                        </a:rPr>
                        <a:t>1 205,1</a:t>
                      </a:r>
                    </a:p>
                    <a:p>
                      <a:pPr algn="r"/>
                      <a:r>
                        <a:rPr lang="ru-RU" sz="1100" dirty="0" smtClean="0">
                          <a:solidFill>
                            <a:schemeClr val="tx1"/>
                          </a:solidFill>
                          <a:latin typeface="Times New Roman" panose="02020603050405020304" pitchFamily="18" charset="0"/>
                          <a:cs typeface="Times New Roman" panose="02020603050405020304" pitchFamily="18" charset="0"/>
                        </a:rPr>
                        <a:t>(1 211,5)</a:t>
                      </a:r>
                      <a:endParaRPr lang="ru-RU" sz="1100" dirty="0">
                        <a:solidFill>
                          <a:schemeClr val="tx1"/>
                        </a:solidFill>
                        <a:latin typeface="Times New Roman" panose="02020603050405020304" pitchFamily="18" charset="0"/>
                        <a:cs typeface="Times New Roman" panose="02020603050405020304" pitchFamily="18" charset="0"/>
                      </a:endParaRPr>
                    </a:p>
                  </a:txBody>
                  <a:tcPr anchor="ctr">
                    <a:solidFill>
                      <a:schemeClr val="accent4">
                        <a:lumMod val="60000"/>
                        <a:lumOff val="40000"/>
                      </a:schemeClr>
                    </a:solidFill>
                  </a:tcPr>
                </a:tc>
              </a:tr>
              <a:tr h="370099">
                <a:tc>
                  <a:txBody>
                    <a:bodyPr/>
                    <a:lstStyle/>
                    <a:p>
                      <a:r>
                        <a:rPr lang="ru-RU" sz="1100" dirty="0" smtClean="0">
                          <a:solidFill>
                            <a:schemeClr val="tx1"/>
                          </a:solidFill>
                          <a:latin typeface="Times New Roman" panose="02020603050405020304" pitchFamily="18" charset="0"/>
                          <a:cs typeface="Times New Roman" panose="02020603050405020304" pitchFamily="18" charset="0"/>
                        </a:rPr>
                        <a:t>Валовый региональный продукт, млн. руб.</a:t>
                      </a:r>
                      <a:endParaRPr lang="ru-RU" sz="1100" dirty="0">
                        <a:solidFill>
                          <a:schemeClr val="tx1"/>
                        </a:solidFill>
                        <a:latin typeface="Times New Roman" panose="02020603050405020304" pitchFamily="18" charset="0"/>
                        <a:cs typeface="Times New Roman" panose="02020603050405020304" pitchFamily="18" charset="0"/>
                      </a:endParaRPr>
                    </a:p>
                  </a:txBody>
                  <a:tcPr>
                    <a:solidFill>
                      <a:schemeClr val="accent4">
                        <a:lumMod val="60000"/>
                        <a:lumOff val="40000"/>
                      </a:schemeClr>
                    </a:solidFill>
                  </a:tcPr>
                </a:tc>
                <a:tc>
                  <a:txBody>
                    <a:bodyPr/>
                    <a:lstStyle/>
                    <a:p>
                      <a:pPr algn="r"/>
                      <a:r>
                        <a:rPr lang="ru-RU" sz="1100" dirty="0" smtClean="0">
                          <a:solidFill>
                            <a:schemeClr val="tx1"/>
                          </a:solidFill>
                          <a:latin typeface="Times New Roman" panose="02020603050405020304" pitchFamily="18" charset="0"/>
                          <a:cs typeface="Times New Roman" panose="02020603050405020304" pitchFamily="18" charset="0"/>
                        </a:rPr>
                        <a:t>282 876,5</a:t>
                      </a:r>
                    </a:p>
                  </a:txBody>
                  <a:tcPr anchor="ctr">
                    <a:solidFill>
                      <a:schemeClr val="accent4">
                        <a:lumMod val="60000"/>
                        <a:lumOff val="40000"/>
                      </a:schemeClr>
                    </a:solidFill>
                  </a:tcPr>
                </a:tc>
                <a:tc>
                  <a:txBody>
                    <a:bodyPr/>
                    <a:lstStyle/>
                    <a:p>
                      <a:pPr algn="r"/>
                      <a:r>
                        <a:rPr lang="ru-RU" sz="1100" dirty="0" smtClean="0">
                          <a:solidFill>
                            <a:schemeClr val="tx1"/>
                          </a:solidFill>
                          <a:latin typeface="Times New Roman" panose="02020603050405020304" pitchFamily="18" charset="0"/>
                          <a:cs typeface="Times New Roman" panose="02020603050405020304" pitchFamily="18" charset="0"/>
                        </a:rPr>
                        <a:t>308 804,5</a:t>
                      </a:r>
                    </a:p>
                    <a:p>
                      <a:pPr algn="r"/>
                      <a:r>
                        <a:rPr lang="ru-RU" sz="1000" dirty="0" smtClean="0">
                          <a:solidFill>
                            <a:schemeClr val="tx1"/>
                          </a:solidFill>
                          <a:latin typeface="Times New Roman" panose="02020603050405020304" pitchFamily="18" charset="0"/>
                          <a:cs typeface="Times New Roman" panose="02020603050405020304" pitchFamily="18" charset="0"/>
                        </a:rPr>
                        <a:t>(312 169,9)</a:t>
                      </a:r>
                      <a:endParaRPr lang="ru-RU" sz="1000" dirty="0">
                        <a:solidFill>
                          <a:schemeClr val="tx1"/>
                        </a:solidFill>
                        <a:latin typeface="Times New Roman" panose="02020603050405020304" pitchFamily="18" charset="0"/>
                        <a:cs typeface="Times New Roman" panose="02020603050405020304" pitchFamily="18" charset="0"/>
                      </a:endParaRPr>
                    </a:p>
                  </a:txBody>
                  <a:tcPr anchor="ctr">
                    <a:solidFill>
                      <a:schemeClr val="accent4">
                        <a:lumMod val="60000"/>
                        <a:lumOff val="40000"/>
                      </a:schemeClr>
                    </a:solidFill>
                  </a:tcPr>
                </a:tc>
                <a:tc>
                  <a:txBody>
                    <a:bodyPr/>
                    <a:lstStyle/>
                    <a:p>
                      <a:pPr algn="r"/>
                      <a:r>
                        <a:rPr lang="ru-RU" sz="1100" dirty="0" smtClean="0">
                          <a:solidFill>
                            <a:schemeClr val="tx1"/>
                          </a:solidFill>
                          <a:latin typeface="Times New Roman" panose="02020603050405020304" pitchFamily="18" charset="0"/>
                          <a:cs typeface="Times New Roman" panose="02020603050405020304" pitchFamily="18" charset="0"/>
                        </a:rPr>
                        <a:t>311 907,2</a:t>
                      </a:r>
                    </a:p>
                    <a:p>
                      <a:pPr algn="r"/>
                      <a:r>
                        <a:rPr lang="ru-RU" sz="1000" dirty="0" smtClean="0">
                          <a:solidFill>
                            <a:schemeClr val="tx1"/>
                          </a:solidFill>
                          <a:latin typeface="Times New Roman" panose="02020603050405020304" pitchFamily="18" charset="0"/>
                          <a:cs typeface="Times New Roman" panose="02020603050405020304" pitchFamily="18" charset="0"/>
                        </a:rPr>
                        <a:t>(оценка)</a:t>
                      </a:r>
                    </a:p>
                  </a:txBody>
                  <a:tcPr anchor="ctr">
                    <a:solidFill>
                      <a:schemeClr val="accent4">
                        <a:lumMod val="60000"/>
                        <a:lumOff val="40000"/>
                      </a:schemeClr>
                    </a:solidFill>
                  </a:tcPr>
                </a:tc>
                <a:tc>
                  <a:txBody>
                    <a:bodyPr/>
                    <a:lstStyle/>
                    <a:p>
                      <a:pPr algn="r"/>
                      <a:r>
                        <a:rPr lang="ru-RU" sz="1100" dirty="0" smtClean="0">
                          <a:solidFill>
                            <a:schemeClr val="tx1"/>
                          </a:solidFill>
                          <a:latin typeface="Times New Roman" panose="02020603050405020304" pitchFamily="18" charset="0"/>
                          <a:cs typeface="Times New Roman" panose="02020603050405020304" pitchFamily="18" charset="0"/>
                        </a:rPr>
                        <a:t>312 134,2</a:t>
                      </a:r>
                    </a:p>
                    <a:p>
                      <a:pPr algn="r"/>
                      <a:r>
                        <a:rPr lang="ru-RU" sz="1000" dirty="0" smtClean="0">
                          <a:solidFill>
                            <a:schemeClr val="tx1"/>
                          </a:solidFill>
                          <a:latin typeface="Times New Roman" panose="02020603050405020304" pitchFamily="18" charset="0"/>
                          <a:cs typeface="Times New Roman" panose="02020603050405020304" pitchFamily="18" charset="0"/>
                        </a:rPr>
                        <a:t>(313 682,6)</a:t>
                      </a:r>
                      <a:endParaRPr lang="ru-RU" sz="1000" dirty="0">
                        <a:solidFill>
                          <a:schemeClr val="tx1"/>
                        </a:solidFill>
                        <a:latin typeface="Times New Roman" panose="02020603050405020304" pitchFamily="18" charset="0"/>
                        <a:cs typeface="Times New Roman" panose="02020603050405020304" pitchFamily="18" charset="0"/>
                      </a:endParaRPr>
                    </a:p>
                  </a:txBody>
                  <a:tcPr anchor="ctr">
                    <a:solidFill>
                      <a:schemeClr val="accent4">
                        <a:lumMod val="60000"/>
                        <a:lumOff val="40000"/>
                      </a:schemeClr>
                    </a:solidFill>
                  </a:tcPr>
                </a:tc>
                <a:tc>
                  <a:txBody>
                    <a:bodyPr/>
                    <a:lstStyle/>
                    <a:p>
                      <a:pPr algn="r"/>
                      <a:r>
                        <a:rPr lang="ru-RU" sz="1100" dirty="0" smtClean="0">
                          <a:solidFill>
                            <a:schemeClr val="tx1"/>
                          </a:solidFill>
                          <a:latin typeface="Times New Roman" panose="02020603050405020304" pitchFamily="18" charset="0"/>
                          <a:cs typeface="Times New Roman" panose="02020603050405020304" pitchFamily="18" charset="0"/>
                        </a:rPr>
                        <a:t>330 462,8</a:t>
                      </a:r>
                    </a:p>
                    <a:p>
                      <a:pPr algn="r"/>
                      <a:r>
                        <a:rPr lang="ru-RU" sz="1000" dirty="0" smtClean="0">
                          <a:solidFill>
                            <a:schemeClr val="tx1"/>
                          </a:solidFill>
                          <a:latin typeface="Times New Roman" panose="02020603050405020304" pitchFamily="18" charset="0"/>
                          <a:cs typeface="Times New Roman" panose="02020603050405020304" pitchFamily="18" charset="0"/>
                        </a:rPr>
                        <a:t>(335 693,8)</a:t>
                      </a:r>
                      <a:endParaRPr lang="ru-RU" sz="1000" dirty="0">
                        <a:solidFill>
                          <a:schemeClr val="tx1"/>
                        </a:solidFill>
                        <a:latin typeface="Times New Roman" panose="02020603050405020304" pitchFamily="18" charset="0"/>
                        <a:cs typeface="Times New Roman" panose="02020603050405020304" pitchFamily="18" charset="0"/>
                      </a:endParaRPr>
                    </a:p>
                  </a:txBody>
                  <a:tcPr anchor="ctr">
                    <a:solidFill>
                      <a:schemeClr val="accent4">
                        <a:lumMod val="60000"/>
                        <a:lumOff val="40000"/>
                      </a:schemeClr>
                    </a:solidFill>
                  </a:tcPr>
                </a:tc>
                <a:tc>
                  <a:txBody>
                    <a:bodyPr/>
                    <a:lstStyle/>
                    <a:p>
                      <a:pPr algn="r"/>
                      <a:r>
                        <a:rPr lang="ru-RU" sz="1100" dirty="0" smtClean="0">
                          <a:solidFill>
                            <a:schemeClr val="tx1"/>
                          </a:solidFill>
                          <a:latin typeface="Times New Roman" panose="02020603050405020304" pitchFamily="18" charset="0"/>
                          <a:cs typeface="Times New Roman" panose="02020603050405020304" pitchFamily="18" charset="0"/>
                        </a:rPr>
                        <a:t>350 554,9</a:t>
                      </a:r>
                    </a:p>
                    <a:p>
                      <a:pPr algn="r"/>
                      <a:r>
                        <a:rPr lang="ru-RU" sz="1000" dirty="0" smtClean="0">
                          <a:solidFill>
                            <a:schemeClr val="tx1"/>
                          </a:solidFill>
                          <a:latin typeface="Times New Roman" panose="02020603050405020304" pitchFamily="18" charset="0"/>
                          <a:cs typeface="Times New Roman" panose="02020603050405020304" pitchFamily="18" charset="0"/>
                        </a:rPr>
                        <a:t>(359 598,2)</a:t>
                      </a:r>
                      <a:endParaRPr lang="ru-RU" sz="1000" dirty="0">
                        <a:solidFill>
                          <a:schemeClr val="tx1"/>
                        </a:solidFill>
                        <a:latin typeface="Times New Roman" panose="02020603050405020304" pitchFamily="18" charset="0"/>
                        <a:cs typeface="Times New Roman" panose="02020603050405020304" pitchFamily="18" charset="0"/>
                      </a:endParaRPr>
                    </a:p>
                  </a:txBody>
                  <a:tcPr anchor="ctr">
                    <a:solidFill>
                      <a:schemeClr val="accent4">
                        <a:lumMod val="60000"/>
                        <a:lumOff val="40000"/>
                      </a:schemeClr>
                    </a:solidFill>
                  </a:tcPr>
                </a:tc>
              </a:tr>
              <a:tr h="370099">
                <a:tc>
                  <a:txBody>
                    <a:bodyPr/>
                    <a:lstStyle/>
                    <a:p>
                      <a:r>
                        <a:rPr lang="ru-RU" sz="1100" dirty="0" smtClean="0">
                          <a:solidFill>
                            <a:schemeClr val="tx1"/>
                          </a:solidFill>
                          <a:latin typeface="Times New Roman" panose="02020603050405020304" pitchFamily="18" charset="0"/>
                          <a:cs typeface="Times New Roman" panose="02020603050405020304" pitchFamily="18" charset="0"/>
                        </a:rPr>
                        <a:t>Индекс потребительских</a:t>
                      </a:r>
                      <a:r>
                        <a:rPr lang="ru-RU" sz="1100" baseline="0" dirty="0" smtClean="0">
                          <a:solidFill>
                            <a:schemeClr val="tx1"/>
                          </a:solidFill>
                          <a:latin typeface="Times New Roman" panose="02020603050405020304" pitchFamily="18" charset="0"/>
                          <a:cs typeface="Times New Roman" panose="02020603050405020304" pitchFamily="18" charset="0"/>
                        </a:rPr>
                        <a:t> цен, %</a:t>
                      </a:r>
                      <a:endParaRPr lang="ru-RU" sz="1100" dirty="0">
                        <a:solidFill>
                          <a:schemeClr val="tx1"/>
                        </a:solidFill>
                        <a:latin typeface="Times New Roman" panose="02020603050405020304" pitchFamily="18" charset="0"/>
                        <a:cs typeface="Times New Roman" panose="02020603050405020304" pitchFamily="18" charset="0"/>
                      </a:endParaRPr>
                    </a:p>
                  </a:txBody>
                  <a:tcPr>
                    <a:solidFill>
                      <a:schemeClr val="accent4">
                        <a:lumMod val="60000"/>
                        <a:lumOff val="40000"/>
                      </a:schemeClr>
                    </a:solidFill>
                  </a:tcPr>
                </a:tc>
                <a:tc>
                  <a:txBody>
                    <a:bodyPr/>
                    <a:lstStyle/>
                    <a:p>
                      <a:pPr algn="r"/>
                      <a:r>
                        <a:rPr lang="ru-RU" sz="1100" dirty="0" smtClean="0">
                          <a:solidFill>
                            <a:schemeClr val="tx1"/>
                          </a:solidFill>
                          <a:latin typeface="Times New Roman" panose="02020603050405020304" pitchFamily="18" charset="0"/>
                          <a:cs typeface="Times New Roman" panose="02020603050405020304" pitchFamily="18" charset="0"/>
                        </a:rPr>
                        <a:t>102,3</a:t>
                      </a:r>
                      <a:endParaRPr lang="ru-RU" sz="1100" dirty="0">
                        <a:solidFill>
                          <a:schemeClr val="tx1"/>
                        </a:solidFill>
                        <a:latin typeface="Times New Roman" panose="02020603050405020304" pitchFamily="18" charset="0"/>
                        <a:cs typeface="Times New Roman" panose="02020603050405020304" pitchFamily="18" charset="0"/>
                      </a:endParaRPr>
                    </a:p>
                  </a:txBody>
                  <a:tcPr anchor="ctr">
                    <a:solidFill>
                      <a:schemeClr val="accent4">
                        <a:lumMod val="60000"/>
                        <a:lumOff val="40000"/>
                      </a:schemeClr>
                    </a:solidFill>
                  </a:tcPr>
                </a:tc>
                <a:tc>
                  <a:txBody>
                    <a:bodyPr/>
                    <a:lstStyle/>
                    <a:p>
                      <a:pPr algn="r"/>
                      <a:r>
                        <a:rPr lang="ru-RU" sz="1100" dirty="0" smtClean="0">
                          <a:solidFill>
                            <a:schemeClr val="tx1"/>
                          </a:solidFill>
                          <a:latin typeface="Times New Roman" panose="02020603050405020304" pitchFamily="18" charset="0"/>
                          <a:cs typeface="Times New Roman" panose="02020603050405020304" pitchFamily="18" charset="0"/>
                        </a:rPr>
                        <a:t>104,0</a:t>
                      </a:r>
                    </a:p>
                    <a:p>
                      <a:pPr algn="r"/>
                      <a:r>
                        <a:rPr lang="ru-RU" sz="1100" dirty="0" smtClean="0">
                          <a:solidFill>
                            <a:schemeClr val="tx1"/>
                          </a:solidFill>
                          <a:latin typeface="Times New Roman" panose="02020603050405020304" pitchFamily="18" charset="0"/>
                          <a:cs typeface="Times New Roman" panose="02020603050405020304" pitchFamily="18" charset="0"/>
                        </a:rPr>
                        <a:t>(103,0)</a:t>
                      </a:r>
                      <a:endParaRPr lang="ru-RU" sz="1100" dirty="0">
                        <a:solidFill>
                          <a:schemeClr val="tx1"/>
                        </a:solidFill>
                        <a:latin typeface="Times New Roman" panose="02020603050405020304" pitchFamily="18" charset="0"/>
                        <a:cs typeface="Times New Roman" panose="02020603050405020304" pitchFamily="18" charset="0"/>
                      </a:endParaRPr>
                    </a:p>
                  </a:txBody>
                  <a:tcPr anchor="ctr">
                    <a:solidFill>
                      <a:schemeClr val="accent4">
                        <a:lumMod val="60000"/>
                        <a:lumOff val="40000"/>
                      </a:schemeClr>
                    </a:solidFill>
                  </a:tcPr>
                </a:tc>
                <a:tc>
                  <a:txBody>
                    <a:bodyPr/>
                    <a:lstStyle/>
                    <a:p>
                      <a:pPr algn="r"/>
                      <a:r>
                        <a:rPr lang="ru-RU" sz="1100" dirty="0" smtClean="0">
                          <a:solidFill>
                            <a:schemeClr val="tx1"/>
                          </a:solidFill>
                          <a:latin typeface="Times New Roman" panose="02020603050405020304" pitchFamily="18" charset="0"/>
                          <a:cs typeface="Times New Roman" panose="02020603050405020304" pitchFamily="18" charset="0"/>
                        </a:rPr>
                        <a:t>102,0</a:t>
                      </a:r>
                      <a:endParaRPr lang="ru-RU" sz="1100" dirty="0">
                        <a:solidFill>
                          <a:schemeClr val="tx1"/>
                        </a:solidFill>
                        <a:latin typeface="Times New Roman" panose="02020603050405020304" pitchFamily="18" charset="0"/>
                        <a:cs typeface="Times New Roman" panose="02020603050405020304" pitchFamily="18" charset="0"/>
                      </a:endParaRPr>
                    </a:p>
                  </a:txBody>
                  <a:tcPr anchor="ctr">
                    <a:solidFill>
                      <a:schemeClr val="accent4">
                        <a:lumMod val="60000"/>
                        <a:lumOff val="40000"/>
                      </a:schemeClr>
                    </a:solidFill>
                  </a:tcPr>
                </a:tc>
                <a:tc>
                  <a:txBody>
                    <a:bodyPr/>
                    <a:lstStyle/>
                    <a:p>
                      <a:pPr algn="r"/>
                      <a:r>
                        <a:rPr lang="ru-RU" sz="1100" dirty="0" smtClean="0">
                          <a:solidFill>
                            <a:schemeClr val="tx1"/>
                          </a:solidFill>
                          <a:latin typeface="Times New Roman" panose="02020603050405020304" pitchFamily="18" charset="0"/>
                          <a:cs typeface="Times New Roman" panose="02020603050405020304" pitchFamily="18" charset="0"/>
                        </a:rPr>
                        <a:t>105,8</a:t>
                      </a:r>
                    </a:p>
                    <a:p>
                      <a:pPr algn="r"/>
                      <a:r>
                        <a:rPr lang="ru-RU" sz="1100" dirty="0" smtClean="0">
                          <a:solidFill>
                            <a:schemeClr val="tx1"/>
                          </a:solidFill>
                          <a:latin typeface="Times New Roman" panose="02020603050405020304" pitchFamily="18" charset="0"/>
                          <a:cs typeface="Times New Roman" panose="02020603050405020304" pitchFamily="18" charset="0"/>
                        </a:rPr>
                        <a:t>(104,4)</a:t>
                      </a:r>
                      <a:endParaRPr lang="ru-RU" sz="1100" dirty="0">
                        <a:solidFill>
                          <a:schemeClr val="tx1"/>
                        </a:solidFill>
                        <a:latin typeface="Times New Roman" panose="02020603050405020304" pitchFamily="18" charset="0"/>
                        <a:cs typeface="Times New Roman" panose="02020603050405020304" pitchFamily="18" charset="0"/>
                      </a:endParaRPr>
                    </a:p>
                  </a:txBody>
                  <a:tcPr anchor="ctr">
                    <a:solidFill>
                      <a:schemeClr val="accent4">
                        <a:lumMod val="60000"/>
                        <a:lumOff val="40000"/>
                      </a:schemeClr>
                    </a:solidFill>
                  </a:tcPr>
                </a:tc>
                <a:tc>
                  <a:txBody>
                    <a:bodyPr/>
                    <a:lstStyle/>
                    <a:p>
                      <a:pPr algn="r"/>
                      <a:r>
                        <a:rPr lang="ru-RU" sz="1100" dirty="0" smtClean="0">
                          <a:solidFill>
                            <a:schemeClr val="tx1"/>
                          </a:solidFill>
                          <a:latin typeface="Times New Roman" panose="02020603050405020304" pitchFamily="18" charset="0"/>
                          <a:cs typeface="Times New Roman" panose="02020603050405020304" pitchFamily="18" charset="0"/>
                        </a:rPr>
                        <a:t>104,8</a:t>
                      </a:r>
                    </a:p>
                    <a:p>
                      <a:pPr algn="r"/>
                      <a:r>
                        <a:rPr lang="ru-RU" sz="1100" dirty="0" smtClean="0">
                          <a:solidFill>
                            <a:schemeClr val="tx1"/>
                          </a:solidFill>
                          <a:latin typeface="Times New Roman" panose="02020603050405020304" pitchFamily="18" charset="0"/>
                          <a:cs typeface="Times New Roman" panose="02020603050405020304" pitchFamily="18" charset="0"/>
                        </a:rPr>
                        <a:t>(104,1)</a:t>
                      </a:r>
                      <a:endParaRPr lang="ru-RU" sz="1100" dirty="0">
                        <a:solidFill>
                          <a:schemeClr val="tx1"/>
                        </a:solidFill>
                        <a:latin typeface="Times New Roman" panose="02020603050405020304" pitchFamily="18" charset="0"/>
                        <a:cs typeface="Times New Roman" panose="02020603050405020304" pitchFamily="18" charset="0"/>
                      </a:endParaRPr>
                    </a:p>
                  </a:txBody>
                  <a:tcPr anchor="ctr">
                    <a:solidFill>
                      <a:schemeClr val="accent4">
                        <a:lumMod val="60000"/>
                        <a:lumOff val="40000"/>
                      </a:schemeClr>
                    </a:solidFill>
                  </a:tcPr>
                </a:tc>
                <a:tc>
                  <a:txBody>
                    <a:bodyPr/>
                    <a:lstStyle/>
                    <a:p>
                      <a:pPr algn="r"/>
                      <a:r>
                        <a:rPr lang="ru-RU" sz="1100" dirty="0" smtClean="0">
                          <a:solidFill>
                            <a:schemeClr val="tx1"/>
                          </a:solidFill>
                          <a:latin typeface="Times New Roman" panose="02020603050405020304" pitchFamily="18" charset="0"/>
                          <a:cs typeface="Times New Roman" panose="02020603050405020304" pitchFamily="18" charset="0"/>
                        </a:rPr>
                        <a:t>105,3</a:t>
                      </a:r>
                    </a:p>
                    <a:p>
                      <a:pPr algn="r"/>
                      <a:r>
                        <a:rPr lang="ru-RU" sz="1100" dirty="0" smtClean="0">
                          <a:solidFill>
                            <a:schemeClr val="tx1"/>
                          </a:solidFill>
                          <a:latin typeface="Times New Roman" panose="02020603050405020304" pitchFamily="18" charset="0"/>
                          <a:cs typeface="Times New Roman" panose="02020603050405020304" pitchFamily="18" charset="0"/>
                        </a:rPr>
                        <a:t>(104,7)</a:t>
                      </a:r>
                      <a:endParaRPr lang="ru-RU" sz="1100" dirty="0">
                        <a:solidFill>
                          <a:schemeClr val="tx1"/>
                        </a:solidFill>
                        <a:latin typeface="Times New Roman" panose="02020603050405020304" pitchFamily="18" charset="0"/>
                        <a:cs typeface="Times New Roman" panose="02020603050405020304" pitchFamily="18" charset="0"/>
                      </a:endParaRPr>
                    </a:p>
                  </a:txBody>
                  <a:tcPr anchor="ctr">
                    <a:solidFill>
                      <a:schemeClr val="accent4">
                        <a:lumMod val="60000"/>
                        <a:lumOff val="40000"/>
                      </a:schemeClr>
                    </a:solidFill>
                  </a:tcPr>
                </a:tc>
              </a:tr>
              <a:tr h="370099">
                <a:tc>
                  <a:txBody>
                    <a:bodyPr/>
                    <a:lstStyle/>
                    <a:p>
                      <a:r>
                        <a:rPr lang="ru-RU" sz="1100" dirty="0" smtClean="0">
                          <a:latin typeface="Times New Roman" panose="02020603050405020304" pitchFamily="18" charset="0"/>
                          <a:cs typeface="Times New Roman" panose="02020603050405020304" pitchFamily="18" charset="0"/>
                        </a:rPr>
                        <a:t>Среднемесячная</a:t>
                      </a:r>
                      <a:r>
                        <a:rPr lang="ru-RU" sz="1100" baseline="0" dirty="0" smtClean="0">
                          <a:latin typeface="Times New Roman" panose="02020603050405020304" pitchFamily="18" charset="0"/>
                          <a:cs typeface="Times New Roman" panose="02020603050405020304" pitchFamily="18" charset="0"/>
                        </a:rPr>
                        <a:t> заработная плата, руб.</a:t>
                      </a:r>
                      <a:endParaRPr lang="ru-RU" sz="1100" dirty="0">
                        <a:latin typeface="Times New Roman" panose="02020603050405020304" pitchFamily="18" charset="0"/>
                        <a:cs typeface="Times New Roman" panose="02020603050405020304" pitchFamily="18" charset="0"/>
                      </a:endParaRPr>
                    </a:p>
                  </a:txBody>
                  <a:tcPr>
                    <a:solidFill>
                      <a:schemeClr val="accent4">
                        <a:lumMod val="60000"/>
                        <a:lumOff val="40000"/>
                      </a:schemeClr>
                    </a:solidFill>
                  </a:tcPr>
                </a:tc>
                <a:tc>
                  <a:txBody>
                    <a:bodyPr/>
                    <a:lstStyle/>
                    <a:p>
                      <a:pPr algn="r"/>
                      <a:r>
                        <a:rPr lang="ru-RU" sz="1100" dirty="0" smtClean="0">
                          <a:solidFill>
                            <a:schemeClr val="tx1"/>
                          </a:solidFill>
                          <a:latin typeface="Times New Roman" panose="02020603050405020304" pitchFamily="18" charset="0"/>
                          <a:cs typeface="Times New Roman" panose="02020603050405020304" pitchFamily="18" charset="0"/>
                        </a:rPr>
                        <a:t>27 036,2</a:t>
                      </a:r>
                      <a:endParaRPr lang="ru-RU" sz="1100" dirty="0">
                        <a:solidFill>
                          <a:schemeClr val="tx1"/>
                        </a:solidFill>
                        <a:latin typeface="Times New Roman" panose="02020603050405020304" pitchFamily="18" charset="0"/>
                        <a:cs typeface="Times New Roman" panose="02020603050405020304" pitchFamily="18" charset="0"/>
                      </a:endParaRPr>
                    </a:p>
                  </a:txBody>
                  <a:tcPr anchor="ctr">
                    <a:solidFill>
                      <a:schemeClr val="accent4">
                        <a:lumMod val="60000"/>
                        <a:lumOff val="40000"/>
                      </a:schemeClr>
                    </a:solidFill>
                  </a:tcPr>
                </a:tc>
                <a:tc>
                  <a:txBody>
                    <a:bodyPr/>
                    <a:lstStyle/>
                    <a:p>
                      <a:pPr algn="r"/>
                      <a:r>
                        <a:rPr lang="ru-RU" sz="1100" dirty="0" smtClean="0">
                          <a:solidFill>
                            <a:schemeClr val="tx1"/>
                          </a:solidFill>
                          <a:latin typeface="Times New Roman" panose="02020603050405020304" pitchFamily="18" charset="0"/>
                          <a:cs typeface="Times New Roman" panose="02020603050405020304" pitchFamily="18" charset="0"/>
                        </a:rPr>
                        <a:t>28 725,0</a:t>
                      </a:r>
                    </a:p>
                    <a:p>
                      <a:pPr algn="r"/>
                      <a:r>
                        <a:rPr lang="ru-RU" sz="1100" dirty="0" smtClean="0">
                          <a:solidFill>
                            <a:schemeClr val="tx1"/>
                          </a:solidFill>
                          <a:latin typeface="Times New Roman" panose="02020603050405020304" pitchFamily="18" charset="0"/>
                          <a:cs typeface="Times New Roman" panose="02020603050405020304" pitchFamily="18" charset="0"/>
                        </a:rPr>
                        <a:t>(29 454,0)</a:t>
                      </a:r>
                      <a:endParaRPr lang="ru-RU" sz="1100" dirty="0">
                        <a:solidFill>
                          <a:schemeClr val="tx1"/>
                        </a:solidFill>
                        <a:latin typeface="Times New Roman" panose="02020603050405020304" pitchFamily="18" charset="0"/>
                        <a:cs typeface="Times New Roman" panose="02020603050405020304" pitchFamily="18" charset="0"/>
                      </a:endParaRPr>
                    </a:p>
                  </a:txBody>
                  <a:tcPr anchor="ctr">
                    <a:solidFill>
                      <a:schemeClr val="accent4">
                        <a:lumMod val="60000"/>
                        <a:lumOff val="40000"/>
                      </a:schemeClr>
                    </a:solidFill>
                  </a:tcPr>
                </a:tc>
                <a:tc>
                  <a:txBody>
                    <a:bodyPr/>
                    <a:lstStyle/>
                    <a:p>
                      <a:pPr algn="r"/>
                      <a:r>
                        <a:rPr lang="ru-RU" sz="1100" dirty="0" smtClean="0">
                          <a:solidFill>
                            <a:schemeClr val="tx1"/>
                          </a:solidFill>
                          <a:latin typeface="Times New Roman" panose="02020603050405020304" pitchFamily="18" charset="0"/>
                          <a:cs typeface="Times New Roman" panose="02020603050405020304" pitchFamily="18" charset="0"/>
                        </a:rPr>
                        <a:t>29</a:t>
                      </a:r>
                      <a:r>
                        <a:rPr lang="ru-RU" sz="1100" baseline="0" dirty="0" smtClean="0">
                          <a:solidFill>
                            <a:schemeClr val="tx1"/>
                          </a:solidFill>
                          <a:latin typeface="Times New Roman" panose="02020603050405020304" pitchFamily="18" charset="0"/>
                          <a:cs typeface="Times New Roman" panose="02020603050405020304" pitchFamily="18" charset="0"/>
                        </a:rPr>
                        <a:t> 630,1</a:t>
                      </a:r>
                      <a:endParaRPr lang="ru-RU" sz="1100" dirty="0">
                        <a:solidFill>
                          <a:schemeClr val="tx1"/>
                        </a:solidFill>
                        <a:latin typeface="Times New Roman" panose="02020603050405020304" pitchFamily="18" charset="0"/>
                        <a:cs typeface="Times New Roman" panose="02020603050405020304" pitchFamily="18" charset="0"/>
                      </a:endParaRPr>
                    </a:p>
                  </a:txBody>
                  <a:tcPr anchor="ctr">
                    <a:solidFill>
                      <a:schemeClr val="accent4">
                        <a:lumMod val="60000"/>
                        <a:lumOff val="40000"/>
                      </a:schemeClr>
                    </a:solidFill>
                  </a:tcPr>
                </a:tc>
                <a:tc>
                  <a:txBody>
                    <a:bodyPr/>
                    <a:lstStyle/>
                    <a:p>
                      <a:pPr algn="r"/>
                      <a:r>
                        <a:rPr lang="ru-RU" sz="1100" dirty="0" smtClean="0">
                          <a:solidFill>
                            <a:schemeClr val="tx1"/>
                          </a:solidFill>
                          <a:latin typeface="Times New Roman" panose="02020603050405020304" pitchFamily="18" charset="0"/>
                          <a:cs typeface="Times New Roman" panose="02020603050405020304" pitchFamily="18" charset="0"/>
                        </a:rPr>
                        <a:t>30 701,1</a:t>
                      </a:r>
                    </a:p>
                    <a:p>
                      <a:pPr algn="r"/>
                      <a:r>
                        <a:rPr lang="ru-RU" sz="1100" dirty="0" smtClean="0">
                          <a:solidFill>
                            <a:schemeClr val="tx1"/>
                          </a:solidFill>
                          <a:latin typeface="Times New Roman" panose="02020603050405020304" pitchFamily="18" charset="0"/>
                          <a:cs typeface="Times New Roman" panose="02020603050405020304" pitchFamily="18" charset="0"/>
                        </a:rPr>
                        <a:t>(30</a:t>
                      </a:r>
                      <a:r>
                        <a:rPr lang="ru-RU" sz="1100" baseline="0" dirty="0" smtClean="0">
                          <a:solidFill>
                            <a:schemeClr val="tx1"/>
                          </a:solidFill>
                          <a:latin typeface="Times New Roman" panose="02020603050405020304" pitchFamily="18" charset="0"/>
                          <a:cs typeface="Times New Roman" panose="02020603050405020304" pitchFamily="18" charset="0"/>
                        </a:rPr>
                        <a:t> 822,0)</a:t>
                      </a:r>
                      <a:endParaRPr lang="ru-RU" sz="1100" dirty="0">
                        <a:solidFill>
                          <a:schemeClr val="tx1"/>
                        </a:solidFill>
                        <a:latin typeface="Times New Roman" panose="02020603050405020304" pitchFamily="18" charset="0"/>
                        <a:cs typeface="Times New Roman" panose="02020603050405020304" pitchFamily="18" charset="0"/>
                      </a:endParaRPr>
                    </a:p>
                  </a:txBody>
                  <a:tcPr anchor="ctr">
                    <a:solidFill>
                      <a:schemeClr val="accent4">
                        <a:lumMod val="60000"/>
                        <a:lumOff val="40000"/>
                      </a:schemeClr>
                    </a:solidFill>
                  </a:tcPr>
                </a:tc>
                <a:tc>
                  <a:txBody>
                    <a:bodyPr/>
                    <a:lstStyle/>
                    <a:p>
                      <a:pPr algn="r"/>
                      <a:r>
                        <a:rPr lang="ru-RU" sz="1100" dirty="0" smtClean="0">
                          <a:solidFill>
                            <a:schemeClr val="tx1"/>
                          </a:solidFill>
                          <a:latin typeface="Times New Roman" panose="02020603050405020304" pitchFamily="18" charset="0"/>
                          <a:cs typeface="Times New Roman" panose="02020603050405020304" pitchFamily="18" charset="0"/>
                        </a:rPr>
                        <a:t>32 699,9</a:t>
                      </a:r>
                    </a:p>
                    <a:p>
                      <a:pPr algn="r"/>
                      <a:r>
                        <a:rPr lang="ru-RU" sz="1100" dirty="0" smtClean="0">
                          <a:solidFill>
                            <a:schemeClr val="tx1"/>
                          </a:solidFill>
                          <a:latin typeface="Times New Roman" panose="02020603050405020304" pitchFamily="18" charset="0"/>
                          <a:cs typeface="Times New Roman" panose="02020603050405020304" pitchFamily="18" charset="0"/>
                        </a:rPr>
                        <a:t>(33 178,1)</a:t>
                      </a:r>
                      <a:endParaRPr lang="ru-RU" sz="1100" dirty="0">
                        <a:solidFill>
                          <a:schemeClr val="tx1"/>
                        </a:solidFill>
                        <a:latin typeface="Times New Roman" panose="02020603050405020304" pitchFamily="18" charset="0"/>
                        <a:cs typeface="Times New Roman" panose="02020603050405020304" pitchFamily="18" charset="0"/>
                      </a:endParaRPr>
                    </a:p>
                  </a:txBody>
                  <a:tcPr anchor="ctr">
                    <a:solidFill>
                      <a:schemeClr val="accent4">
                        <a:lumMod val="60000"/>
                        <a:lumOff val="40000"/>
                      </a:schemeClr>
                    </a:solidFill>
                  </a:tcPr>
                </a:tc>
                <a:tc>
                  <a:txBody>
                    <a:bodyPr/>
                    <a:lstStyle/>
                    <a:p>
                      <a:pPr algn="r"/>
                      <a:r>
                        <a:rPr lang="ru-RU" sz="1100" dirty="0" smtClean="0">
                          <a:solidFill>
                            <a:schemeClr val="tx1"/>
                          </a:solidFill>
                          <a:latin typeface="Times New Roman" panose="02020603050405020304" pitchFamily="18" charset="0"/>
                          <a:cs typeface="Times New Roman" panose="02020603050405020304" pitchFamily="18" charset="0"/>
                        </a:rPr>
                        <a:t>34 825,4</a:t>
                      </a:r>
                    </a:p>
                    <a:p>
                      <a:pPr algn="r"/>
                      <a:r>
                        <a:rPr lang="ru-RU" sz="1100" dirty="0" smtClean="0">
                          <a:solidFill>
                            <a:schemeClr val="tx1"/>
                          </a:solidFill>
                          <a:latin typeface="Times New Roman" panose="02020603050405020304" pitchFamily="18" charset="0"/>
                          <a:cs typeface="Times New Roman" panose="02020603050405020304" pitchFamily="18" charset="0"/>
                        </a:rPr>
                        <a:t>(35 718,3)</a:t>
                      </a:r>
                      <a:endParaRPr lang="ru-RU" sz="1100" dirty="0">
                        <a:solidFill>
                          <a:schemeClr val="tx1"/>
                        </a:solidFill>
                        <a:latin typeface="Times New Roman" panose="02020603050405020304" pitchFamily="18" charset="0"/>
                        <a:cs typeface="Times New Roman" panose="02020603050405020304" pitchFamily="18" charset="0"/>
                      </a:endParaRPr>
                    </a:p>
                  </a:txBody>
                  <a:tcPr anchor="ctr">
                    <a:solidFill>
                      <a:schemeClr val="accent4">
                        <a:lumMod val="60000"/>
                        <a:lumOff val="40000"/>
                      </a:schemeClr>
                    </a:solidFill>
                  </a:tcPr>
                </a:tc>
              </a:tr>
              <a:tr h="370099">
                <a:tc>
                  <a:txBody>
                    <a:bodyPr/>
                    <a:lstStyle/>
                    <a:p>
                      <a:r>
                        <a:rPr lang="ru-RU" sz="1100" dirty="0" smtClean="0">
                          <a:latin typeface="Times New Roman" panose="02020603050405020304" pitchFamily="18" charset="0"/>
                          <a:cs typeface="Times New Roman" panose="02020603050405020304" pitchFamily="18" charset="0"/>
                        </a:rPr>
                        <a:t>Уровень регистрируемой безработицы,</a:t>
                      </a:r>
                      <a:r>
                        <a:rPr lang="ru-RU" sz="1100" baseline="0" dirty="0" smtClean="0">
                          <a:latin typeface="Times New Roman" panose="02020603050405020304" pitchFamily="18" charset="0"/>
                          <a:cs typeface="Times New Roman" panose="02020603050405020304" pitchFamily="18" charset="0"/>
                        </a:rPr>
                        <a:t> %</a:t>
                      </a:r>
                      <a:endParaRPr lang="ru-RU" sz="1100" dirty="0">
                        <a:latin typeface="Times New Roman" panose="02020603050405020304" pitchFamily="18" charset="0"/>
                        <a:cs typeface="Times New Roman" panose="02020603050405020304" pitchFamily="18" charset="0"/>
                      </a:endParaRPr>
                    </a:p>
                  </a:txBody>
                  <a:tcPr>
                    <a:solidFill>
                      <a:schemeClr val="accent4">
                        <a:lumMod val="60000"/>
                        <a:lumOff val="40000"/>
                      </a:schemeClr>
                    </a:solidFill>
                  </a:tcPr>
                </a:tc>
                <a:tc>
                  <a:txBody>
                    <a:bodyPr/>
                    <a:lstStyle/>
                    <a:p>
                      <a:pPr algn="r"/>
                      <a:r>
                        <a:rPr lang="ru-RU" sz="1100" dirty="0" smtClean="0">
                          <a:solidFill>
                            <a:schemeClr val="tx1"/>
                          </a:solidFill>
                          <a:latin typeface="Times New Roman" panose="02020603050405020304" pitchFamily="18" charset="0"/>
                          <a:cs typeface="Times New Roman" panose="02020603050405020304" pitchFamily="18" charset="0"/>
                        </a:rPr>
                        <a:t>0,66</a:t>
                      </a:r>
                    </a:p>
                  </a:txBody>
                  <a:tcPr anchor="ctr">
                    <a:solidFill>
                      <a:schemeClr val="accent4">
                        <a:lumMod val="60000"/>
                        <a:lumOff val="40000"/>
                      </a:schemeClr>
                    </a:solidFill>
                  </a:tcPr>
                </a:tc>
                <a:tc>
                  <a:txBody>
                    <a:bodyPr/>
                    <a:lstStyle/>
                    <a:p>
                      <a:pPr algn="r"/>
                      <a:r>
                        <a:rPr lang="ru-RU" sz="1100" dirty="0" smtClean="0">
                          <a:solidFill>
                            <a:schemeClr val="tx1"/>
                          </a:solidFill>
                          <a:latin typeface="Times New Roman" panose="02020603050405020304" pitchFamily="18" charset="0"/>
                          <a:cs typeface="Times New Roman" panose="02020603050405020304" pitchFamily="18" charset="0"/>
                        </a:rPr>
                        <a:t>0,70</a:t>
                      </a:r>
                    </a:p>
                    <a:p>
                      <a:pPr algn="r"/>
                      <a:r>
                        <a:rPr lang="ru-RU" sz="1100" dirty="0" smtClean="0">
                          <a:solidFill>
                            <a:schemeClr val="tx1"/>
                          </a:solidFill>
                          <a:latin typeface="Times New Roman" panose="02020603050405020304" pitchFamily="18" charset="0"/>
                          <a:cs typeface="Times New Roman" panose="02020603050405020304" pitchFamily="18" charset="0"/>
                        </a:rPr>
                        <a:t>(0,70)</a:t>
                      </a:r>
                    </a:p>
                  </a:txBody>
                  <a:tcPr anchor="ctr">
                    <a:solidFill>
                      <a:schemeClr val="accent4">
                        <a:lumMod val="60000"/>
                        <a:lumOff val="40000"/>
                      </a:schemeClr>
                    </a:solidFill>
                  </a:tcPr>
                </a:tc>
                <a:tc>
                  <a:txBody>
                    <a:bodyPr/>
                    <a:lstStyle/>
                    <a:p>
                      <a:pPr algn="r"/>
                      <a:r>
                        <a:rPr lang="ru-RU" sz="1100" dirty="0" smtClean="0">
                          <a:solidFill>
                            <a:schemeClr val="tx1"/>
                          </a:solidFill>
                          <a:latin typeface="Times New Roman" panose="02020603050405020304" pitchFamily="18" charset="0"/>
                          <a:cs typeface="Times New Roman" panose="02020603050405020304" pitchFamily="18" charset="0"/>
                        </a:rPr>
                        <a:t>0,68</a:t>
                      </a:r>
                    </a:p>
                  </a:txBody>
                  <a:tcPr anchor="ctr">
                    <a:solidFill>
                      <a:schemeClr val="accent4">
                        <a:lumMod val="60000"/>
                        <a:lumOff val="40000"/>
                      </a:schemeClr>
                    </a:solidFill>
                  </a:tcPr>
                </a:tc>
                <a:tc>
                  <a:txBody>
                    <a:bodyPr/>
                    <a:lstStyle/>
                    <a:p>
                      <a:pPr algn="r"/>
                      <a:r>
                        <a:rPr lang="ru-RU" sz="1100" dirty="0" smtClean="0">
                          <a:solidFill>
                            <a:schemeClr val="tx1"/>
                          </a:solidFill>
                          <a:latin typeface="Times New Roman" panose="02020603050405020304" pitchFamily="18" charset="0"/>
                          <a:cs typeface="Times New Roman" panose="02020603050405020304" pitchFamily="18" charset="0"/>
                        </a:rPr>
                        <a:t>0,72</a:t>
                      </a:r>
                    </a:p>
                    <a:p>
                      <a:pPr algn="r"/>
                      <a:r>
                        <a:rPr lang="ru-RU" sz="1100" dirty="0" smtClean="0">
                          <a:solidFill>
                            <a:schemeClr val="tx1"/>
                          </a:solidFill>
                          <a:latin typeface="Times New Roman" panose="02020603050405020304" pitchFamily="18" charset="0"/>
                          <a:cs typeface="Times New Roman" panose="02020603050405020304" pitchFamily="18" charset="0"/>
                        </a:rPr>
                        <a:t>(0,70)</a:t>
                      </a:r>
                    </a:p>
                  </a:txBody>
                  <a:tcPr anchor="ctr">
                    <a:solidFill>
                      <a:schemeClr val="accent4">
                        <a:lumMod val="60000"/>
                        <a:lumOff val="40000"/>
                      </a:schemeClr>
                    </a:solidFill>
                  </a:tcPr>
                </a:tc>
                <a:tc>
                  <a:txBody>
                    <a:bodyPr/>
                    <a:lstStyle/>
                    <a:p>
                      <a:pPr algn="r"/>
                      <a:r>
                        <a:rPr lang="ru-RU" sz="1100" dirty="0" smtClean="0">
                          <a:solidFill>
                            <a:schemeClr val="tx1"/>
                          </a:solidFill>
                          <a:latin typeface="Times New Roman" panose="02020603050405020304" pitchFamily="18" charset="0"/>
                          <a:cs typeface="Times New Roman" panose="02020603050405020304" pitchFamily="18" charset="0"/>
                        </a:rPr>
                        <a:t>0,72</a:t>
                      </a:r>
                    </a:p>
                    <a:p>
                      <a:pPr algn="r"/>
                      <a:r>
                        <a:rPr lang="ru-RU" sz="1100" dirty="0" smtClean="0">
                          <a:solidFill>
                            <a:schemeClr val="tx1"/>
                          </a:solidFill>
                          <a:latin typeface="Times New Roman" panose="02020603050405020304" pitchFamily="18" charset="0"/>
                          <a:cs typeface="Times New Roman" panose="02020603050405020304" pitchFamily="18" charset="0"/>
                        </a:rPr>
                        <a:t>(0,70)</a:t>
                      </a:r>
                    </a:p>
                  </a:txBody>
                  <a:tcPr anchor="ctr">
                    <a:solidFill>
                      <a:schemeClr val="accent4">
                        <a:lumMod val="60000"/>
                        <a:lumOff val="40000"/>
                      </a:schemeClr>
                    </a:solidFill>
                  </a:tcPr>
                </a:tc>
                <a:tc>
                  <a:txBody>
                    <a:bodyPr/>
                    <a:lstStyle/>
                    <a:p>
                      <a:pPr algn="r"/>
                      <a:r>
                        <a:rPr lang="ru-RU" sz="1100" dirty="0" smtClean="0">
                          <a:solidFill>
                            <a:schemeClr val="tx1"/>
                          </a:solidFill>
                          <a:latin typeface="Times New Roman" panose="02020603050405020304" pitchFamily="18" charset="0"/>
                          <a:cs typeface="Times New Roman" panose="02020603050405020304" pitchFamily="18" charset="0"/>
                        </a:rPr>
                        <a:t>0,73</a:t>
                      </a:r>
                    </a:p>
                    <a:p>
                      <a:pPr algn="r"/>
                      <a:r>
                        <a:rPr lang="ru-RU" sz="1100" dirty="0" smtClean="0">
                          <a:solidFill>
                            <a:schemeClr val="tx1"/>
                          </a:solidFill>
                          <a:latin typeface="Times New Roman" panose="02020603050405020304" pitchFamily="18" charset="0"/>
                          <a:cs typeface="Times New Roman" panose="02020603050405020304" pitchFamily="18" charset="0"/>
                        </a:rPr>
                        <a:t>(0,71)</a:t>
                      </a:r>
                    </a:p>
                  </a:txBody>
                  <a:tcPr anchor="ctr">
                    <a:solidFill>
                      <a:schemeClr val="accent4">
                        <a:lumMod val="60000"/>
                        <a:lumOff val="40000"/>
                      </a:schemeClr>
                    </a:solidFill>
                  </a:tcPr>
                </a:tc>
              </a:tr>
              <a:tr h="370099">
                <a:tc>
                  <a:txBody>
                    <a:bodyPr/>
                    <a:lstStyle/>
                    <a:p>
                      <a:r>
                        <a:rPr lang="ru-RU" sz="1100" dirty="0" smtClean="0">
                          <a:latin typeface="Times New Roman" panose="02020603050405020304" pitchFamily="18" charset="0"/>
                          <a:cs typeface="Times New Roman" panose="02020603050405020304" pitchFamily="18" charset="0"/>
                        </a:rPr>
                        <a:t>Величина прожиточного минимума, руб.</a:t>
                      </a:r>
                      <a:endParaRPr lang="ru-RU" sz="1100" dirty="0">
                        <a:latin typeface="Times New Roman" panose="02020603050405020304" pitchFamily="18" charset="0"/>
                        <a:cs typeface="Times New Roman" panose="02020603050405020304" pitchFamily="18" charset="0"/>
                      </a:endParaRPr>
                    </a:p>
                  </a:txBody>
                  <a:tcPr>
                    <a:solidFill>
                      <a:schemeClr val="accent4">
                        <a:lumMod val="60000"/>
                        <a:lumOff val="40000"/>
                      </a:schemeClr>
                    </a:solidFill>
                  </a:tcPr>
                </a:tc>
                <a:tc>
                  <a:txBody>
                    <a:bodyPr/>
                    <a:lstStyle/>
                    <a:p>
                      <a:pPr algn="r"/>
                      <a:r>
                        <a:rPr lang="ru-RU" sz="1100" dirty="0" smtClean="0">
                          <a:solidFill>
                            <a:schemeClr val="tx1"/>
                          </a:solidFill>
                          <a:latin typeface="Times New Roman" panose="02020603050405020304" pitchFamily="18" charset="0"/>
                          <a:cs typeface="Times New Roman" panose="02020603050405020304" pitchFamily="18" charset="0"/>
                        </a:rPr>
                        <a:t>8</a:t>
                      </a:r>
                      <a:r>
                        <a:rPr lang="ru-RU" sz="1100" baseline="0" dirty="0" smtClean="0">
                          <a:solidFill>
                            <a:schemeClr val="tx1"/>
                          </a:solidFill>
                          <a:latin typeface="Times New Roman" panose="02020603050405020304" pitchFamily="18" charset="0"/>
                          <a:cs typeface="Times New Roman" panose="02020603050405020304" pitchFamily="18" charset="0"/>
                        </a:rPr>
                        <a:t> 652</a:t>
                      </a:r>
                      <a:endParaRPr lang="ru-RU" sz="1100" dirty="0">
                        <a:solidFill>
                          <a:schemeClr val="tx1"/>
                        </a:solidFill>
                        <a:latin typeface="Times New Roman" panose="02020603050405020304" pitchFamily="18" charset="0"/>
                        <a:cs typeface="Times New Roman" panose="02020603050405020304" pitchFamily="18" charset="0"/>
                      </a:endParaRPr>
                    </a:p>
                  </a:txBody>
                  <a:tcPr anchor="ctr">
                    <a:solidFill>
                      <a:schemeClr val="accent4">
                        <a:lumMod val="60000"/>
                        <a:lumOff val="40000"/>
                      </a:schemeClr>
                    </a:solidFill>
                  </a:tcPr>
                </a:tc>
                <a:tc>
                  <a:txBody>
                    <a:bodyPr/>
                    <a:lstStyle/>
                    <a:p>
                      <a:pPr algn="r"/>
                      <a:r>
                        <a:rPr lang="ru-RU" sz="1100" dirty="0" smtClean="0">
                          <a:solidFill>
                            <a:schemeClr val="tx1"/>
                          </a:solidFill>
                          <a:latin typeface="Times New Roman" panose="02020603050405020304" pitchFamily="18" charset="0"/>
                          <a:cs typeface="Times New Roman" panose="02020603050405020304" pitchFamily="18" charset="0"/>
                        </a:rPr>
                        <a:t>8 738</a:t>
                      </a:r>
                    </a:p>
                    <a:p>
                      <a:pPr algn="r"/>
                      <a:r>
                        <a:rPr lang="ru-RU" sz="1100" dirty="0" smtClean="0">
                          <a:solidFill>
                            <a:schemeClr val="tx1"/>
                          </a:solidFill>
                          <a:latin typeface="Times New Roman" panose="02020603050405020304" pitchFamily="18" charset="0"/>
                          <a:cs typeface="Times New Roman" panose="02020603050405020304" pitchFamily="18" charset="0"/>
                        </a:rPr>
                        <a:t>(8 913)</a:t>
                      </a:r>
                      <a:endParaRPr lang="ru-RU" sz="1100" dirty="0">
                        <a:solidFill>
                          <a:schemeClr val="tx1"/>
                        </a:solidFill>
                        <a:latin typeface="Times New Roman" panose="02020603050405020304" pitchFamily="18" charset="0"/>
                        <a:cs typeface="Times New Roman" panose="02020603050405020304" pitchFamily="18" charset="0"/>
                      </a:endParaRPr>
                    </a:p>
                  </a:txBody>
                  <a:tcPr anchor="ctr">
                    <a:solidFill>
                      <a:schemeClr val="accent4">
                        <a:lumMod val="60000"/>
                        <a:lumOff val="40000"/>
                      </a:schemeClr>
                    </a:solidFill>
                  </a:tcPr>
                </a:tc>
                <a:tc>
                  <a:txBody>
                    <a:bodyPr/>
                    <a:lstStyle/>
                    <a:p>
                      <a:pPr algn="r"/>
                      <a:r>
                        <a:rPr lang="ru-RU" sz="1100" dirty="0" smtClean="0">
                          <a:solidFill>
                            <a:schemeClr val="tx1"/>
                          </a:solidFill>
                          <a:latin typeface="Times New Roman" panose="02020603050405020304" pitchFamily="18" charset="0"/>
                          <a:cs typeface="Times New Roman" panose="02020603050405020304" pitchFamily="18" charset="0"/>
                        </a:rPr>
                        <a:t>9 285</a:t>
                      </a:r>
                      <a:endParaRPr lang="ru-RU" sz="1100" dirty="0">
                        <a:solidFill>
                          <a:schemeClr val="tx1"/>
                        </a:solidFill>
                        <a:latin typeface="Times New Roman" panose="02020603050405020304" pitchFamily="18" charset="0"/>
                        <a:cs typeface="Times New Roman" panose="02020603050405020304" pitchFamily="18" charset="0"/>
                      </a:endParaRPr>
                    </a:p>
                  </a:txBody>
                  <a:tcPr anchor="ctr">
                    <a:solidFill>
                      <a:schemeClr val="accent4">
                        <a:lumMod val="60000"/>
                        <a:lumOff val="40000"/>
                      </a:schemeClr>
                    </a:solidFill>
                  </a:tcPr>
                </a:tc>
                <a:tc>
                  <a:txBody>
                    <a:bodyPr/>
                    <a:lstStyle/>
                    <a:p>
                      <a:pPr algn="r"/>
                      <a:r>
                        <a:rPr lang="ru-RU" sz="1100" dirty="0" smtClean="0">
                          <a:solidFill>
                            <a:schemeClr val="tx1"/>
                          </a:solidFill>
                          <a:latin typeface="Times New Roman" panose="02020603050405020304" pitchFamily="18" charset="0"/>
                          <a:cs typeface="Times New Roman" panose="02020603050405020304" pitchFamily="18" charset="0"/>
                        </a:rPr>
                        <a:t>9 593</a:t>
                      </a:r>
                    </a:p>
                    <a:p>
                      <a:pPr algn="r"/>
                      <a:r>
                        <a:rPr lang="ru-RU" sz="1100" dirty="0" smtClean="0">
                          <a:solidFill>
                            <a:schemeClr val="tx1"/>
                          </a:solidFill>
                          <a:latin typeface="Times New Roman" panose="02020603050405020304" pitchFamily="18" charset="0"/>
                          <a:cs typeface="Times New Roman" panose="02020603050405020304" pitchFamily="18" charset="0"/>
                        </a:rPr>
                        <a:t>(9</a:t>
                      </a:r>
                      <a:r>
                        <a:rPr lang="ru-RU" sz="1100" baseline="0" dirty="0" smtClean="0">
                          <a:solidFill>
                            <a:schemeClr val="tx1"/>
                          </a:solidFill>
                          <a:latin typeface="Times New Roman" panose="02020603050405020304" pitchFamily="18" charset="0"/>
                          <a:cs typeface="Times New Roman" panose="02020603050405020304" pitchFamily="18" charset="0"/>
                        </a:rPr>
                        <a:t> 466)</a:t>
                      </a:r>
                      <a:endParaRPr lang="ru-RU" sz="1100" dirty="0">
                        <a:solidFill>
                          <a:schemeClr val="tx1"/>
                        </a:solidFill>
                        <a:latin typeface="Times New Roman" panose="02020603050405020304" pitchFamily="18" charset="0"/>
                        <a:cs typeface="Times New Roman" panose="02020603050405020304" pitchFamily="18" charset="0"/>
                      </a:endParaRPr>
                    </a:p>
                  </a:txBody>
                  <a:tcPr anchor="ctr">
                    <a:solidFill>
                      <a:schemeClr val="accent4">
                        <a:lumMod val="60000"/>
                        <a:lumOff val="40000"/>
                      </a:schemeClr>
                    </a:solidFill>
                  </a:tcPr>
                </a:tc>
                <a:tc>
                  <a:txBody>
                    <a:bodyPr/>
                    <a:lstStyle/>
                    <a:p>
                      <a:pPr algn="r"/>
                      <a:r>
                        <a:rPr lang="ru-RU" sz="1100" dirty="0" smtClean="0">
                          <a:solidFill>
                            <a:schemeClr val="tx1"/>
                          </a:solidFill>
                          <a:latin typeface="Times New Roman" panose="02020603050405020304" pitchFamily="18" charset="0"/>
                          <a:cs typeface="Times New Roman" panose="02020603050405020304" pitchFamily="18" charset="0"/>
                        </a:rPr>
                        <a:t>10 053</a:t>
                      </a:r>
                    </a:p>
                    <a:p>
                      <a:pPr algn="r"/>
                      <a:r>
                        <a:rPr lang="ru-RU" sz="1100" dirty="0" smtClean="0">
                          <a:solidFill>
                            <a:schemeClr val="tx1"/>
                          </a:solidFill>
                          <a:latin typeface="Times New Roman" panose="02020603050405020304" pitchFamily="18" charset="0"/>
                          <a:cs typeface="Times New Roman" panose="02020603050405020304" pitchFamily="18" charset="0"/>
                        </a:rPr>
                        <a:t>(9</a:t>
                      </a:r>
                      <a:r>
                        <a:rPr lang="ru-RU" sz="1100" baseline="0" dirty="0" smtClean="0">
                          <a:solidFill>
                            <a:schemeClr val="tx1"/>
                          </a:solidFill>
                          <a:latin typeface="Times New Roman" panose="02020603050405020304" pitchFamily="18" charset="0"/>
                          <a:cs typeface="Times New Roman" panose="02020603050405020304" pitchFamily="18" charset="0"/>
                        </a:rPr>
                        <a:t> 854)</a:t>
                      </a:r>
                      <a:endParaRPr lang="ru-RU" sz="1100" dirty="0">
                        <a:solidFill>
                          <a:schemeClr val="tx1"/>
                        </a:solidFill>
                        <a:latin typeface="Times New Roman" panose="02020603050405020304" pitchFamily="18" charset="0"/>
                        <a:cs typeface="Times New Roman" panose="02020603050405020304" pitchFamily="18" charset="0"/>
                      </a:endParaRPr>
                    </a:p>
                  </a:txBody>
                  <a:tcPr anchor="ctr">
                    <a:solidFill>
                      <a:schemeClr val="accent4">
                        <a:lumMod val="60000"/>
                        <a:lumOff val="40000"/>
                      </a:schemeClr>
                    </a:solidFill>
                  </a:tcPr>
                </a:tc>
                <a:tc>
                  <a:txBody>
                    <a:bodyPr/>
                    <a:lstStyle/>
                    <a:p>
                      <a:pPr algn="r"/>
                      <a:r>
                        <a:rPr lang="ru-RU" sz="1100" dirty="0" smtClean="0">
                          <a:solidFill>
                            <a:schemeClr val="tx1"/>
                          </a:solidFill>
                          <a:latin typeface="Times New Roman" panose="02020603050405020304" pitchFamily="18" charset="0"/>
                          <a:cs typeface="Times New Roman" panose="02020603050405020304" pitchFamily="18" charset="0"/>
                        </a:rPr>
                        <a:t>10 586</a:t>
                      </a:r>
                    </a:p>
                    <a:p>
                      <a:pPr algn="r"/>
                      <a:r>
                        <a:rPr lang="ru-RU" sz="1100" dirty="0" smtClean="0">
                          <a:solidFill>
                            <a:schemeClr val="tx1"/>
                          </a:solidFill>
                          <a:latin typeface="Times New Roman" panose="02020603050405020304" pitchFamily="18" charset="0"/>
                          <a:cs typeface="Times New Roman" panose="02020603050405020304" pitchFamily="18" charset="0"/>
                        </a:rPr>
                        <a:t>(10 317)</a:t>
                      </a:r>
                      <a:endParaRPr lang="ru-RU" sz="1100" dirty="0">
                        <a:solidFill>
                          <a:schemeClr val="tx1"/>
                        </a:solidFill>
                        <a:latin typeface="Times New Roman" panose="02020603050405020304" pitchFamily="18" charset="0"/>
                        <a:cs typeface="Times New Roman" panose="02020603050405020304" pitchFamily="18" charset="0"/>
                      </a:endParaRPr>
                    </a:p>
                  </a:txBody>
                  <a:tcPr anchor="ctr">
                    <a:solidFill>
                      <a:schemeClr val="accent4">
                        <a:lumMod val="60000"/>
                        <a:lumOff val="40000"/>
                      </a:schemeClr>
                    </a:solidFill>
                  </a:tcPr>
                </a:tc>
              </a:tr>
              <a:tr h="370099">
                <a:tc>
                  <a:txBody>
                    <a:bodyPr/>
                    <a:lstStyle/>
                    <a:p>
                      <a:r>
                        <a:rPr lang="ru-RU" sz="1100" dirty="0" smtClean="0">
                          <a:latin typeface="Times New Roman" panose="02020603050405020304" pitchFamily="18" charset="0"/>
                          <a:cs typeface="Times New Roman" panose="02020603050405020304" pitchFamily="18" charset="0"/>
                        </a:rPr>
                        <a:t>Объем жилищного</a:t>
                      </a:r>
                      <a:r>
                        <a:rPr lang="ru-RU" sz="1100" baseline="0" dirty="0" smtClean="0">
                          <a:latin typeface="Times New Roman" panose="02020603050405020304" pitchFamily="18" charset="0"/>
                          <a:cs typeface="Times New Roman" panose="02020603050405020304" pitchFamily="18" charset="0"/>
                        </a:rPr>
                        <a:t> строительства, тыс. </a:t>
                      </a:r>
                      <a:r>
                        <a:rPr lang="ru-RU" sz="1100" baseline="0" dirty="0" err="1" smtClean="0">
                          <a:latin typeface="Times New Roman" panose="02020603050405020304" pitchFamily="18" charset="0"/>
                          <a:cs typeface="Times New Roman" panose="02020603050405020304" pitchFamily="18" charset="0"/>
                        </a:rPr>
                        <a:t>кв.м</a:t>
                      </a:r>
                      <a:endParaRPr lang="ru-RU" sz="1100" dirty="0">
                        <a:latin typeface="Times New Roman" panose="02020603050405020304" pitchFamily="18" charset="0"/>
                        <a:cs typeface="Times New Roman" panose="02020603050405020304" pitchFamily="18" charset="0"/>
                      </a:endParaRPr>
                    </a:p>
                  </a:txBody>
                  <a:tcPr>
                    <a:solidFill>
                      <a:schemeClr val="accent4">
                        <a:lumMod val="60000"/>
                        <a:lumOff val="40000"/>
                      </a:schemeClr>
                    </a:solidFill>
                  </a:tcPr>
                </a:tc>
                <a:tc>
                  <a:txBody>
                    <a:bodyPr/>
                    <a:lstStyle/>
                    <a:p>
                      <a:pPr algn="r"/>
                      <a:r>
                        <a:rPr lang="ru-RU" sz="1100" dirty="0" smtClean="0">
                          <a:solidFill>
                            <a:schemeClr val="tx1"/>
                          </a:solidFill>
                          <a:latin typeface="Times New Roman" panose="02020603050405020304" pitchFamily="18" charset="0"/>
                          <a:cs typeface="Times New Roman" panose="02020603050405020304" pitchFamily="18" charset="0"/>
                        </a:rPr>
                        <a:t>598</a:t>
                      </a:r>
                      <a:endParaRPr lang="ru-RU" sz="1100" dirty="0">
                        <a:solidFill>
                          <a:schemeClr val="tx1"/>
                        </a:solidFill>
                        <a:latin typeface="Times New Roman" panose="02020603050405020304" pitchFamily="18" charset="0"/>
                        <a:cs typeface="Times New Roman" panose="02020603050405020304" pitchFamily="18" charset="0"/>
                      </a:endParaRPr>
                    </a:p>
                  </a:txBody>
                  <a:tcPr anchor="ctr">
                    <a:solidFill>
                      <a:schemeClr val="accent4">
                        <a:lumMod val="60000"/>
                        <a:lumOff val="40000"/>
                      </a:schemeClr>
                    </a:solidFill>
                  </a:tcPr>
                </a:tc>
                <a:tc>
                  <a:txBody>
                    <a:bodyPr/>
                    <a:lstStyle/>
                    <a:p>
                      <a:pPr algn="r"/>
                      <a:r>
                        <a:rPr lang="ru-RU" sz="1100" dirty="0" smtClean="0">
                          <a:solidFill>
                            <a:schemeClr val="tx1"/>
                          </a:solidFill>
                          <a:latin typeface="Times New Roman" panose="02020603050405020304" pitchFamily="18" charset="0"/>
                          <a:cs typeface="Times New Roman" panose="02020603050405020304" pitchFamily="18" charset="0"/>
                        </a:rPr>
                        <a:t>630,0</a:t>
                      </a:r>
                    </a:p>
                    <a:p>
                      <a:pPr algn="r"/>
                      <a:r>
                        <a:rPr lang="ru-RU" sz="1100" dirty="0" smtClean="0">
                          <a:solidFill>
                            <a:schemeClr val="tx1"/>
                          </a:solidFill>
                          <a:latin typeface="Times New Roman" panose="02020603050405020304" pitchFamily="18" charset="0"/>
                          <a:cs typeface="Times New Roman" panose="02020603050405020304" pitchFamily="18" charset="0"/>
                        </a:rPr>
                        <a:t>(650,0)</a:t>
                      </a:r>
                      <a:endParaRPr lang="ru-RU" sz="1100" dirty="0">
                        <a:solidFill>
                          <a:schemeClr val="tx1"/>
                        </a:solidFill>
                        <a:latin typeface="Times New Roman" panose="02020603050405020304" pitchFamily="18" charset="0"/>
                        <a:cs typeface="Times New Roman" panose="02020603050405020304" pitchFamily="18" charset="0"/>
                      </a:endParaRPr>
                    </a:p>
                  </a:txBody>
                  <a:tcPr anchor="ctr">
                    <a:solidFill>
                      <a:schemeClr val="accent4">
                        <a:lumMod val="60000"/>
                        <a:lumOff val="40000"/>
                      </a:schemeClr>
                    </a:solidFill>
                  </a:tcPr>
                </a:tc>
                <a:tc>
                  <a:txBody>
                    <a:bodyPr/>
                    <a:lstStyle/>
                    <a:p>
                      <a:pPr algn="r"/>
                      <a:r>
                        <a:rPr lang="ru-RU" sz="1100" dirty="0" smtClean="0">
                          <a:solidFill>
                            <a:schemeClr val="tx1"/>
                          </a:solidFill>
                          <a:latin typeface="Times New Roman" panose="02020603050405020304" pitchFamily="18" charset="0"/>
                          <a:cs typeface="Times New Roman" panose="02020603050405020304" pitchFamily="18" charset="0"/>
                        </a:rPr>
                        <a:t>656</a:t>
                      </a:r>
                      <a:endParaRPr lang="ru-RU" sz="1100" dirty="0">
                        <a:solidFill>
                          <a:schemeClr val="tx1"/>
                        </a:solidFill>
                        <a:latin typeface="Times New Roman" panose="02020603050405020304" pitchFamily="18" charset="0"/>
                        <a:cs typeface="Times New Roman" panose="02020603050405020304" pitchFamily="18" charset="0"/>
                      </a:endParaRPr>
                    </a:p>
                  </a:txBody>
                  <a:tcPr anchor="ctr">
                    <a:solidFill>
                      <a:schemeClr val="accent4">
                        <a:lumMod val="60000"/>
                        <a:lumOff val="40000"/>
                      </a:schemeClr>
                    </a:solidFill>
                  </a:tcPr>
                </a:tc>
                <a:tc>
                  <a:txBody>
                    <a:bodyPr/>
                    <a:lstStyle/>
                    <a:p>
                      <a:pPr algn="r"/>
                      <a:r>
                        <a:rPr lang="ru-RU" sz="1100" dirty="0" smtClean="0">
                          <a:solidFill>
                            <a:schemeClr val="tx1"/>
                          </a:solidFill>
                          <a:latin typeface="Times New Roman" panose="02020603050405020304" pitchFamily="18" charset="0"/>
                          <a:cs typeface="Times New Roman" panose="02020603050405020304" pitchFamily="18" charset="0"/>
                        </a:rPr>
                        <a:t>650</a:t>
                      </a:r>
                    </a:p>
                    <a:p>
                      <a:pPr algn="r"/>
                      <a:r>
                        <a:rPr lang="ru-RU" sz="1100" dirty="0" smtClean="0">
                          <a:solidFill>
                            <a:schemeClr val="tx1"/>
                          </a:solidFill>
                          <a:latin typeface="Times New Roman" panose="02020603050405020304" pitchFamily="18" charset="0"/>
                          <a:cs typeface="Times New Roman" panose="02020603050405020304" pitchFamily="18" charset="0"/>
                        </a:rPr>
                        <a:t>(748)</a:t>
                      </a:r>
                      <a:endParaRPr lang="ru-RU" sz="1100" dirty="0">
                        <a:solidFill>
                          <a:schemeClr val="tx1"/>
                        </a:solidFill>
                        <a:latin typeface="Times New Roman" panose="02020603050405020304" pitchFamily="18" charset="0"/>
                        <a:cs typeface="Times New Roman" panose="02020603050405020304" pitchFamily="18" charset="0"/>
                      </a:endParaRPr>
                    </a:p>
                  </a:txBody>
                  <a:tcPr anchor="ctr">
                    <a:solidFill>
                      <a:schemeClr val="accent4">
                        <a:lumMod val="60000"/>
                        <a:lumOff val="40000"/>
                      </a:schemeClr>
                    </a:solidFill>
                  </a:tcPr>
                </a:tc>
                <a:tc>
                  <a:txBody>
                    <a:bodyPr/>
                    <a:lstStyle/>
                    <a:p>
                      <a:pPr algn="r"/>
                      <a:r>
                        <a:rPr lang="ru-RU" sz="1100" dirty="0" smtClean="0">
                          <a:solidFill>
                            <a:schemeClr val="tx1"/>
                          </a:solidFill>
                          <a:latin typeface="Times New Roman" panose="02020603050405020304" pitchFamily="18" charset="0"/>
                          <a:cs typeface="Times New Roman" panose="02020603050405020304" pitchFamily="18" charset="0"/>
                        </a:rPr>
                        <a:t>620     (718)</a:t>
                      </a:r>
                      <a:endParaRPr lang="ru-RU" sz="1100" dirty="0">
                        <a:solidFill>
                          <a:schemeClr val="tx1"/>
                        </a:solidFill>
                        <a:latin typeface="Times New Roman" panose="02020603050405020304" pitchFamily="18" charset="0"/>
                        <a:cs typeface="Times New Roman" panose="02020603050405020304" pitchFamily="18" charset="0"/>
                      </a:endParaRPr>
                    </a:p>
                  </a:txBody>
                  <a:tcPr anchor="ctr">
                    <a:solidFill>
                      <a:schemeClr val="accent4">
                        <a:lumMod val="60000"/>
                        <a:lumOff val="40000"/>
                      </a:schemeClr>
                    </a:solidFill>
                  </a:tcPr>
                </a:tc>
                <a:tc>
                  <a:txBody>
                    <a:bodyPr/>
                    <a:lstStyle/>
                    <a:p>
                      <a:pPr algn="r"/>
                      <a:r>
                        <a:rPr lang="ru-RU" sz="1100" dirty="0" smtClean="0">
                          <a:solidFill>
                            <a:schemeClr val="tx1"/>
                          </a:solidFill>
                          <a:latin typeface="Times New Roman" panose="02020603050405020304" pitchFamily="18" charset="0"/>
                          <a:cs typeface="Times New Roman" panose="02020603050405020304" pitchFamily="18" charset="0"/>
                        </a:rPr>
                        <a:t>680</a:t>
                      </a:r>
                    </a:p>
                    <a:p>
                      <a:pPr algn="r"/>
                      <a:r>
                        <a:rPr lang="ru-RU" sz="1100" dirty="0" smtClean="0">
                          <a:solidFill>
                            <a:schemeClr val="tx1"/>
                          </a:solidFill>
                          <a:latin typeface="Times New Roman" panose="02020603050405020304" pitchFamily="18" charset="0"/>
                          <a:cs typeface="Times New Roman" panose="02020603050405020304" pitchFamily="18" charset="0"/>
                        </a:rPr>
                        <a:t>(794)</a:t>
                      </a:r>
                      <a:endParaRPr lang="ru-RU" sz="1100" dirty="0">
                        <a:solidFill>
                          <a:schemeClr val="tx1"/>
                        </a:solidFill>
                        <a:latin typeface="Times New Roman" panose="02020603050405020304" pitchFamily="18" charset="0"/>
                        <a:cs typeface="Times New Roman" panose="02020603050405020304" pitchFamily="18" charset="0"/>
                      </a:endParaRPr>
                    </a:p>
                  </a:txBody>
                  <a:tcPr anchor="ctr">
                    <a:solidFill>
                      <a:schemeClr val="accent4">
                        <a:lumMod val="60000"/>
                        <a:lumOff val="40000"/>
                      </a:schemeClr>
                    </a:solidFill>
                  </a:tcPr>
                </a:tc>
              </a:tr>
            </a:tbl>
          </a:graphicData>
        </a:graphic>
      </p:graphicFrame>
      <p:sp>
        <p:nvSpPr>
          <p:cNvPr id="11" name="Заголовок 1"/>
          <p:cNvSpPr>
            <a:spLocks noGrp="1"/>
          </p:cNvSpPr>
          <p:nvPr>
            <p:ph type="title"/>
          </p:nvPr>
        </p:nvSpPr>
        <p:spPr>
          <a:xfrm>
            <a:off x="156342" y="69850"/>
            <a:ext cx="5004164" cy="474808"/>
          </a:xfrm>
        </p:spPr>
        <p:txBody>
          <a:bodyPr/>
          <a:lstStyle/>
          <a:p>
            <a:pPr marL="0" indent="0" algn="l">
              <a:buNone/>
            </a:pPr>
            <a:r>
              <a:rPr lang="ru-RU" sz="2400" b="1" dirty="0" smtClean="0">
                <a:solidFill>
                  <a:schemeClr val="tx1"/>
                </a:solidFill>
                <a:effectLst/>
                <a:latin typeface="Times New Roman" panose="02020603050405020304" pitchFamily="18" charset="0"/>
                <a:cs typeface="Times New Roman" panose="02020603050405020304" pitchFamily="18" charset="0"/>
              </a:rPr>
              <a:t>Чувашская Республика</a:t>
            </a:r>
            <a:endParaRPr lang="ru-RU" sz="2400" b="1" dirty="0">
              <a:solidFill>
                <a:schemeClr val="tx1"/>
              </a:solidFill>
              <a:effectLst/>
              <a:latin typeface="Times New Roman" panose="02020603050405020304" pitchFamily="18" charset="0"/>
              <a:cs typeface="Times New Roman" panose="02020603050405020304" pitchFamily="18" charset="0"/>
            </a:endParaRPr>
          </a:p>
        </p:txBody>
      </p:sp>
      <p:sp>
        <p:nvSpPr>
          <p:cNvPr id="5" name="Номер слайда 4"/>
          <p:cNvSpPr>
            <a:spLocks noGrp="1"/>
          </p:cNvSpPr>
          <p:nvPr>
            <p:ph type="sldNum" sz="quarter" idx="12"/>
          </p:nvPr>
        </p:nvSpPr>
        <p:spPr/>
        <p:txBody>
          <a:bodyPr/>
          <a:lstStyle/>
          <a:p>
            <a:pPr>
              <a:defRPr/>
            </a:pPr>
            <a:fld id="{667CCBFA-BFB9-4E9F-B6F6-694D72409F22}" type="slidenum">
              <a:rPr lang="ru-RU" smtClean="0"/>
              <a:pPr>
                <a:defRPr/>
              </a:pPr>
              <a:t>2</a:t>
            </a:fld>
            <a:endParaRPr lang="ru-RU" dirty="0"/>
          </a:p>
        </p:txBody>
      </p:sp>
      <p:sp>
        <p:nvSpPr>
          <p:cNvPr id="3" name="TextBox 2"/>
          <p:cNvSpPr txBox="1"/>
          <p:nvPr/>
        </p:nvSpPr>
        <p:spPr>
          <a:xfrm>
            <a:off x="145023" y="6479758"/>
            <a:ext cx="6346469" cy="261610"/>
          </a:xfrm>
          <a:prstGeom prst="rect">
            <a:avLst/>
          </a:prstGeom>
          <a:noFill/>
        </p:spPr>
        <p:txBody>
          <a:bodyPr wrap="square" rtlCol="0">
            <a:spAutoFit/>
          </a:bodyPr>
          <a:lstStyle/>
          <a:p>
            <a:pPr algn="just"/>
            <a:r>
              <a:rPr lang="ru-RU" sz="1100" dirty="0" smtClean="0">
                <a:latin typeface="Times New Roman" panose="02020603050405020304" pitchFamily="18" charset="0"/>
                <a:cs typeface="Times New Roman" panose="02020603050405020304" pitchFamily="18" charset="0"/>
              </a:rPr>
              <a:t>* Указаны значения</a:t>
            </a:r>
            <a:r>
              <a:rPr lang="ru-RU" sz="1100" dirty="0">
                <a:latin typeface="Times New Roman" panose="02020603050405020304" pitchFamily="18" charset="0"/>
                <a:cs typeface="Times New Roman" panose="02020603050405020304" pitchFamily="18" charset="0"/>
              </a:rPr>
              <a:t> </a:t>
            </a:r>
            <a:r>
              <a:rPr lang="ru-RU" sz="1100" dirty="0" smtClean="0">
                <a:latin typeface="Times New Roman" panose="02020603050405020304" pitchFamily="18" charset="0"/>
                <a:cs typeface="Times New Roman" panose="02020603050405020304" pitchFamily="18" charset="0"/>
              </a:rPr>
              <a:t>соответственно консервативного и базового вариантов</a:t>
            </a:r>
            <a:endParaRPr lang="ru-RU" sz="1100" dirty="0">
              <a:latin typeface="Times New Roman" panose="02020603050405020304" pitchFamily="18" charset="0"/>
              <a:cs typeface="Times New Roman" panose="02020603050405020304" pitchFamily="18" charset="0"/>
            </a:endParaRPr>
          </a:p>
        </p:txBody>
      </p:sp>
      <p:sp>
        <p:nvSpPr>
          <p:cNvPr id="4" name="TextBox 3"/>
          <p:cNvSpPr txBox="1"/>
          <p:nvPr/>
        </p:nvSpPr>
        <p:spPr>
          <a:xfrm>
            <a:off x="3940402" y="774685"/>
            <a:ext cx="5112568" cy="1430179"/>
          </a:xfrm>
          <a:prstGeom prst="wedgeRoundRectCallout">
            <a:avLst>
              <a:gd name="adj1" fmla="val -44363"/>
              <a:gd name="adj2" fmla="val 76811"/>
              <a:gd name="adj3" fmla="val 16667"/>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just"/>
            <a:r>
              <a:rPr lang="ru-RU" sz="1300" b="1" dirty="0" smtClean="0">
                <a:latin typeface="Times New Roman" panose="02020603050405020304" pitchFamily="18" charset="0"/>
                <a:cs typeface="Times New Roman" panose="02020603050405020304" pitchFamily="18" charset="0"/>
              </a:rPr>
              <a:t>Прогноз </a:t>
            </a:r>
            <a:r>
              <a:rPr lang="ru-RU" sz="1300" b="1" dirty="0">
                <a:latin typeface="Times New Roman" panose="02020603050405020304" pitchFamily="18" charset="0"/>
                <a:cs typeface="Times New Roman" panose="02020603050405020304" pitchFamily="18" charset="0"/>
              </a:rPr>
              <a:t>социально-экономического развития Чувашской Республики </a:t>
            </a:r>
            <a:r>
              <a:rPr lang="ru-RU" sz="1300" b="1" dirty="0" smtClean="0">
                <a:latin typeface="Times New Roman" panose="02020603050405020304" pitchFamily="18" charset="0"/>
                <a:cs typeface="Times New Roman" panose="02020603050405020304" pitchFamily="18" charset="0"/>
              </a:rPr>
              <a:t>разработан по 2 вариантам развития:</a:t>
            </a:r>
          </a:p>
          <a:p>
            <a:pPr algn="just"/>
            <a:r>
              <a:rPr lang="ru-RU" sz="1300" b="1" i="1" dirty="0" smtClean="0">
                <a:latin typeface="Times New Roman" panose="02020603050405020304" pitchFamily="18" charset="0"/>
                <a:cs typeface="Times New Roman" panose="02020603050405020304" pitchFamily="18" charset="0"/>
              </a:rPr>
              <a:t>- первый (консервативный</a:t>
            </a:r>
            <a:r>
              <a:rPr lang="ru-RU" sz="1300" b="1" i="1" dirty="0">
                <a:latin typeface="Times New Roman" panose="02020603050405020304" pitchFamily="18" charset="0"/>
                <a:cs typeface="Times New Roman" panose="02020603050405020304" pitchFamily="18" charset="0"/>
              </a:rPr>
              <a:t>) вариант исходит из менее благоприятного сценария развития </a:t>
            </a:r>
            <a:r>
              <a:rPr lang="ru-RU" sz="1300" b="1" i="1" dirty="0" smtClean="0">
                <a:latin typeface="Times New Roman" panose="02020603050405020304" pitchFamily="18" charset="0"/>
                <a:cs typeface="Times New Roman" panose="02020603050405020304" pitchFamily="18" charset="0"/>
              </a:rPr>
              <a:t>экономики;</a:t>
            </a:r>
            <a:endParaRPr lang="ru-RU" sz="1300" b="1" i="1" dirty="0">
              <a:latin typeface="Times New Roman" panose="02020603050405020304" pitchFamily="18" charset="0"/>
              <a:cs typeface="Times New Roman" panose="02020603050405020304" pitchFamily="18" charset="0"/>
            </a:endParaRPr>
          </a:p>
          <a:p>
            <a:pPr algn="just"/>
            <a:r>
              <a:rPr lang="ru-RU" sz="1300" b="1" i="1" dirty="0" smtClean="0">
                <a:latin typeface="Times New Roman" panose="02020603050405020304" pitchFamily="18" charset="0"/>
                <a:cs typeface="Times New Roman" panose="02020603050405020304" pitchFamily="18" charset="0"/>
              </a:rPr>
              <a:t>- второй (базовый) вариант исходит </a:t>
            </a:r>
            <a:r>
              <a:rPr lang="ru-RU" sz="1300" b="1" i="1" dirty="0">
                <a:latin typeface="Times New Roman" panose="02020603050405020304" pitchFamily="18" charset="0"/>
                <a:cs typeface="Times New Roman" panose="02020603050405020304" pitchFamily="18" charset="0"/>
              </a:rPr>
              <a:t>из более благоприятного сочетания внешних </a:t>
            </a:r>
            <a:r>
              <a:rPr lang="ru-RU" sz="1300" b="1" i="1" dirty="0" smtClean="0">
                <a:latin typeface="Times New Roman" panose="02020603050405020304" pitchFamily="18" charset="0"/>
                <a:cs typeface="Times New Roman" panose="02020603050405020304" pitchFamily="18" charset="0"/>
              </a:rPr>
              <a:t>и </a:t>
            </a:r>
            <a:r>
              <a:rPr lang="ru-RU" sz="1300" b="1" i="1" dirty="0">
                <a:latin typeface="Times New Roman" panose="02020603050405020304" pitchFamily="18" charset="0"/>
                <a:cs typeface="Times New Roman" panose="02020603050405020304" pitchFamily="18" charset="0"/>
              </a:rPr>
              <a:t>внутренних условий развития </a:t>
            </a:r>
            <a:r>
              <a:rPr lang="ru-RU" sz="1300" b="1" i="1" dirty="0" smtClean="0">
                <a:latin typeface="Times New Roman" panose="02020603050405020304" pitchFamily="18" charset="0"/>
                <a:cs typeface="Times New Roman" panose="02020603050405020304" pitchFamily="18" charset="0"/>
              </a:rPr>
              <a:t>экономики</a:t>
            </a:r>
          </a:p>
        </p:txBody>
      </p:sp>
      <p:cxnSp>
        <p:nvCxnSpPr>
          <p:cNvPr id="16" name="Прямая соединительная линия 15"/>
          <p:cNvCxnSpPr/>
          <p:nvPr/>
        </p:nvCxnSpPr>
        <p:spPr>
          <a:xfrm>
            <a:off x="0" y="620688"/>
            <a:ext cx="9144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7873228" y="69850"/>
            <a:ext cx="1223412" cy="492443"/>
          </a:xfrm>
          <a:prstGeom prst="rect">
            <a:avLst/>
          </a:prstGeom>
          <a:noFill/>
        </p:spPr>
        <p:txBody>
          <a:bodyPr wrap="none" rtlCol="0">
            <a:spAutoFit/>
          </a:bodyPr>
          <a:lstStyle/>
          <a:p>
            <a:pPr algn="ctr"/>
            <a:r>
              <a:rPr lang="ru-RU" sz="1300" b="1" i="1" dirty="0" smtClean="0">
                <a:solidFill>
                  <a:schemeClr val="accent1"/>
                </a:solidFill>
                <a:latin typeface="+mn-lt"/>
              </a:rPr>
              <a:t>Бюджет</a:t>
            </a:r>
          </a:p>
          <a:p>
            <a:pPr algn="ctr"/>
            <a:r>
              <a:rPr lang="ru-RU" sz="1300" b="1" i="1" dirty="0" smtClean="0">
                <a:solidFill>
                  <a:schemeClr val="accent1"/>
                </a:solidFill>
                <a:latin typeface="+mn-lt"/>
              </a:rPr>
              <a:t>для граждан</a:t>
            </a:r>
            <a:endParaRPr lang="ru-RU" sz="1300" b="1" i="1" dirty="0">
              <a:solidFill>
                <a:schemeClr val="accent1"/>
              </a:solidFill>
              <a:latin typeface="+mn-lt"/>
            </a:endParaRPr>
          </a:p>
        </p:txBody>
      </p:sp>
    </p:spTree>
    <p:extLst>
      <p:ext uri="{BB962C8B-B14F-4D97-AF65-F5344CB8AC3E}">
        <p14:creationId xmlns:p14="http://schemas.microsoft.com/office/powerpoint/2010/main" val="129912183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Объект 1"/>
          <p:cNvGraphicFramePr>
            <a:graphicFrameLocks/>
          </p:cNvGraphicFramePr>
          <p:nvPr>
            <p:extLst>
              <p:ext uri="{D42A27DB-BD31-4B8C-83A1-F6EECF244321}">
                <p14:modId xmlns:p14="http://schemas.microsoft.com/office/powerpoint/2010/main" val="1660146278"/>
              </p:ext>
            </p:extLst>
          </p:nvPr>
        </p:nvGraphicFramePr>
        <p:xfrm>
          <a:off x="259728" y="908720"/>
          <a:ext cx="4672312" cy="2664296"/>
        </p:xfrm>
        <a:graphic>
          <a:graphicData uri="http://schemas.openxmlformats.org/drawingml/2006/chart">
            <c:chart xmlns:c="http://schemas.openxmlformats.org/drawingml/2006/chart" xmlns:r="http://schemas.openxmlformats.org/officeDocument/2006/relationships" r:id="rId3"/>
          </a:graphicData>
        </a:graphic>
      </p:graphicFrame>
      <p:pic>
        <p:nvPicPr>
          <p:cNvPr id="3074" name="Picture 2" descr="T:\ОБП\IvNik\картинки\2015\рост.jpg"/>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59728" y="4005064"/>
            <a:ext cx="2868310" cy="214401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6" name="Номер слайда 5"/>
          <p:cNvSpPr>
            <a:spLocks noGrp="1"/>
          </p:cNvSpPr>
          <p:nvPr>
            <p:ph type="sldNum" sz="quarter" idx="12"/>
          </p:nvPr>
        </p:nvSpPr>
        <p:spPr/>
        <p:txBody>
          <a:bodyPr/>
          <a:lstStyle/>
          <a:p>
            <a:pPr>
              <a:defRPr/>
            </a:pPr>
            <a:fld id="{5134FBE4-DC40-4A96-AB83-42E61AAB2036}" type="slidenum">
              <a:rPr lang="ru-RU" smtClean="0"/>
              <a:pPr>
                <a:defRPr/>
              </a:pPr>
              <a:t>20</a:t>
            </a:fld>
            <a:endParaRPr lang="ru-RU" dirty="0"/>
          </a:p>
        </p:txBody>
      </p:sp>
      <p:sp>
        <p:nvSpPr>
          <p:cNvPr id="7" name="Заголовок 1"/>
          <p:cNvSpPr txBox="1">
            <a:spLocks/>
          </p:cNvSpPr>
          <p:nvPr/>
        </p:nvSpPr>
        <p:spPr>
          <a:xfrm>
            <a:off x="259728" y="188640"/>
            <a:ext cx="7613500" cy="443661"/>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l" fontAlgn="auto">
              <a:spcAft>
                <a:spcPts val="0"/>
              </a:spcAft>
              <a:buNone/>
            </a:pPr>
            <a:r>
              <a:rPr lang="ru-RU" sz="2000" dirty="0" smtClean="0">
                <a:solidFill>
                  <a:schemeClr val="tx1"/>
                </a:solidFill>
                <a:effectLst/>
                <a:latin typeface="Times New Roman" panose="02020603050405020304" pitchFamily="18" charset="0"/>
                <a:cs typeface="Times New Roman" panose="02020603050405020304" pitchFamily="18" charset="0"/>
              </a:rPr>
              <a:t>Безвозмездные поступления </a:t>
            </a:r>
            <a:r>
              <a:rPr lang="ru-RU" sz="2000" smtClean="0">
                <a:solidFill>
                  <a:schemeClr val="tx1"/>
                </a:solidFill>
                <a:effectLst/>
                <a:latin typeface="Times New Roman" panose="02020603050405020304" pitchFamily="18" charset="0"/>
                <a:cs typeface="Times New Roman" panose="02020603050405020304" pitchFamily="18" charset="0"/>
              </a:rPr>
              <a:t>в 201</a:t>
            </a:r>
            <a:r>
              <a:rPr lang="ru-RU" sz="2000" dirty="0">
                <a:solidFill>
                  <a:schemeClr val="tx1"/>
                </a:solidFill>
                <a:effectLst/>
                <a:latin typeface="Times New Roman" panose="02020603050405020304" pitchFamily="18" charset="0"/>
                <a:cs typeface="Times New Roman" panose="02020603050405020304" pitchFamily="18" charset="0"/>
              </a:rPr>
              <a:t>9</a:t>
            </a:r>
            <a:r>
              <a:rPr lang="ru-RU" sz="2000" smtClean="0">
                <a:solidFill>
                  <a:schemeClr val="tx1"/>
                </a:solidFill>
                <a:effectLst/>
                <a:latin typeface="Times New Roman" panose="02020603050405020304" pitchFamily="18" charset="0"/>
                <a:cs typeface="Times New Roman" panose="02020603050405020304" pitchFamily="18" charset="0"/>
              </a:rPr>
              <a:t> </a:t>
            </a:r>
            <a:r>
              <a:rPr lang="ru-RU" sz="2000" dirty="0" smtClean="0">
                <a:solidFill>
                  <a:schemeClr val="tx1"/>
                </a:solidFill>
                <a:effectLst/>
                <a:latin typeface="Times New Roman" panose="02020603050405020304" pitchFamily="18" charset="0"/>
                <a:cs typeface="Times New Roman" panose="02020603050405020304" pitchFamily="18" charset="0"/>
              </a:rPr>
              <a:t>году</a:t>
            </a:r>
            <a:endParaRPr lang="ru-RU" sz="2000" dirty="0">
              <a:solidFill>
                <a:schemeClr val="tx1"/>
              </a:solidFill>
              <a:effectLst/>
              <a:latin typeface="Times New Roman" panose="02020603050405020304" pitchFamily="18" charset="0"/>
              <a:cs typeface="Times New Roman" panose="02020603050405020304" pitchFamily="18" charset="0"/>
            </a:endParaRPr>
          </a:p>
        </p:txBody>
      </p:sp>
      <p:cxnSp>
        <p:nvCxnSpPr>
          <p:cNvPr id="8" name="Прямая соединительная линия 7"/>
          <p:cNvCxnSpPr/>
          <p:nvPr/>
        </p:nvCxnSpPr>
        <p:spPr>
          <a:xfrm>
            <a:off x="0" y="620688"/>
            <a:ext cx="9144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7873228" y="69850"/>
            <a:ext cx="1223412" cy="492443"/>
          </a:xfrm>
          <a:prstGeom prst="rect">
            <a:avLst/>
          </a:prstGeom>
          <a:noFill/>
        </p:spPr>
        <p:txBody>
          <a:bodyPr wrap="none" rtlCol="0">
            <a:spAutoFit/>
          </a:bodyPr>
          <a:lstStyle/>
          <a:p>
            <a:pPr algn="ctr"/>
            <a:r>
              <a:rPr lang="ru-RU" sz="1300" b="1" i="1" dirty="0" smtClean="0">
                <a:solidFill>
                  <a:schemeClr val="accent1"/>
                </a:solidFill>
                <a:latin typeface="+mn-lt"/>
              </a:rPr>
              <a:t>Бюджет</a:t>
            </a:r>
          </a:p>
          <a:p>
            <a:pPr algn="ctr"/>
            <a:r>
              <a:rPr lang="ru-RU" sz="1300" b="1" i="1" dirty="0" smtClean="0">
                <a:solidFill>
                  <a:schemeClr val="accent1"/>
                </a:solidFill>
                <a:latin typeface="+mn-lt"/>
              </a:rPr>
              <a:t>для граждан</a:t>
            </a:r>
            <a:endParaRPr lang="ru-RU" sz="1300" b="1" i="1" dirty="0">
              <a:solidFill>
                <a:schemeClr val="accent1"/>
              </a:solidFill>
              <a:latin typeface="+mn-lt"/>
            </a:endParaRPr>
          </a:p>
        </p:txBody>
      </p:sp>
      <p:sp>
        <p:nvSpPr>
          <p:cNvPr id="11" name="Скругленный прямоугольник 10"/>
          <p:cNvSpPr/>
          <p:nvPr/>
        </p:nvSpPr>
        <p:spPr>
          <a:xfrm>
            <a:off x="4355976" y="825535"/>
            <a:ext cx="1017785" cy="70113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ru-RU" sz="1400" b="1" dirty="0" smtClean="0">
                <a:solidFill>
                  <a:prstClr val="black"/>
                </a:solidFill>
                <a:latin typeface="Times New Roman" panose="02020603050405020304" pitchFamily="18" charset="0"/>
                <a:cs typeface="Times New Roman" panose="02020603050405020304" pitchFamily="18" charset="0"/>
              </a:rPr>
              <a:t>104,0% от плана</a:t>
            </a:r>
            <a:endParaRPr lang="ru-RU" sz="1400" b="1" dirty="0">
              <a:solidFill>
                <a:prstClr val="black"/>
              </a:solidFill>
              <a:latin typeface="Times New Roman" panose="02020603050405020304" pitchFamily="18" charset="0"/>
              <a:cs typeface="Times New Roman" panose="02020603050405020304" pitchFamily="18" charset="0"/>
            </a:endParaRPr>
          </a:p>
        </p:txBody>
      </p:sp>
      <p:sp>
        <p:nvSpPr>
          <p:cNvPr id="12" name="Скругленная прямоугольная выноска 11"/>
          <p:cNvSpPr/>
          <p:nvPr/>
        </p:nvSpPr>
        <p:spPr>
          <a:xfrm>
            <a:off x="5730620" y="1052736"/>
            <a:ext cx="3240360" cy="1219178"/>
          </a:xfrm>
          <a:prstGeom prst="wedgeRoundRectCallout">
            <a:avLst>
              <a:gd name="adj1" fmla="val -69724"/>
              <a:gd name="adj2" fmla="val 135180"/>
              <a:gd name="adj3" fmla="val 16667"/>
            </a:avLst>
          </a:prstGeom>
        </p:spPr>
        <p:style>
          <a:lnRef idx="1">
            <a:schemeClr val="accent4"/>
          </a:lnRef>
          <a:fillRef idx="2">
            <a:schemeClr val="accent4"/>
          </a:fillRef>
          <a:effectRef idx="1">
            <a:schemeClr val="accent4"/>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ru-RU" sz="1400" dirty="0" smtClean="0">
                <a:solidFill>
                  <a:prstClr val="black"/>
                </a:solidFill>
                <a:latin typeface="Times New Roman" panose="02020603050405020304" pitchFamily="18" charset="0"/>
                <a:cs typeface="Times New Roman" panose="02020603050405020304" pitchFamily="18" charset="0"/>
              </a:rPr>
              <a:t>46</a:t>
            </a:r>
            <a:r>
              <a:rPr lang="en-US" sz="1400" dirty="0" smtClean="0">
                <a:solidFill>
                  <a:prstClr val="black"/>
                </a:solidFill>
                <a:latin typeface="Times New Roman" panose="02020603050405020304" pitchFamily="18" charset="0"/>
                <a:cs typeface="Times New Roman" panose="02020603050405020304" pitchFamily="18" charset="0"/>
              </a:rPr>
              <a:t>,</a:t>
            </a:r>
            <a:r>
              <a:rPr lang="ru-RU" sz="1400" dirty="0" smtClean="0">
                <a:solidFill>
                  <a:prstClr val="black"/>
                </a:solidFill>
                <a:latin typeface="Times New Roman" panose="02020603050405020304" pitchFamily="18" charset="0"/>
                <a:cs typeface="Times New Roman" panose="02020603050405020304" pitchFamily="18" charset="0"/>
              </a:rPr>
              <a:t>4% в структуре безвозмездных поступлений занимают дотации из федерального бюджета РФ, что составляет 42</a:t>
            </a:r>
            <a:r>
              <a:rPr lang="en-US" sz="1400" dirty="0" smtClean="0">
                <a:solidFill>
                  <a:prstClr val="black"/>
                </a:solidFill>
                <a:latin typeface="Times New Roman" panose="02020603050405020304" pitchFamily="18" charset="0"/>
                <a:cs typeface="Times New Roman" panose="02020603050405020304" pitchFamily="18" charset="0"/>
              </a:rPr>
              <a:t>,</a:t>
            </a:r>
            <a:r>
              <a:rPr lang="ru-RU" sz="1400" dirty="0" smtClean="0">
                <a:solidFill>
                  <a:prstClr val="black"/>
                </a:solidFill>
                <a:latin typeface="Times New Roman" panose="02020603050405020304" pitchFamily="18" charset="0"/>
                <a:cs typeface="Times New Roman" panose="02020603050405020304" pitchFamily="18" charset="0"/>
              </a:rPr>
              <a:t>6% от собственных доходов</a:t>
            </a:r>
            <a:endParaRPr lang="ru-RU" sz="1400" dirty="0">
              <a:solidFill>
                <a:prstClr val="black"/>
              </a:solidFill>
              <a:latin typeface="Times New Roman" panose="02020603050405020304" pitchFamily="18" charset="0"/>
              <a:cs typeface="Times New Roman" panose="02020603050405020304" pitchFamily="18" charset="0"/>
            </a:endParaRPr>
          </a:p>
        </p:txBody>
      </p:sp>
      <p:graphicFrame>
        <p:nvGraphicFramePr>
          <p:cNvPr id="13" name="Диаграмма 12"/>
          <p:cNvGraphicFramePr>
            <a:graphicFrameLocks/>
          </p:cNvGraphicFramePr>
          <p:nvPr>
            <p:extLst>
              <p:ext uri="{D42A27DB-BD31-4B8C-83A1-F6EECF244321}">
                <p14:modId xmlns:p14="http://schemas.microsoft.com/office/powerpoint/2010/main" val="339625385"/>
              </p:ext>
            </p:extLst>
          </p:nvPr>
        </p:nvGraphicFramePr>
        <p:xfrm>
          <a:off x="3131840" y="3573016"/>
          <a:ext cx="5688632" cy="3096344"/>
        </p:xfrm>
        <a:graphic>
          <a:graphicData uri="http://schemas.openxmlformats.org/drawingml/2006/chart">
            <c:chart xmlns:c="http://schemas.openxmlformats.org/drawingml/2006/chart" xmlns:r="http://schemas.openxmlformats.org/officeDocument/2006/relationships" r:id="rId6"/>
          </a:graphicData>
        </a:graphic>
      </p:graphicFrame>
      <p:sp>
        <p:nvSpPr>
          <p:cNvPr id="14" name="TextBox 1"/>
          <p:cNvSpPr txBox="1">
            <a:spLocks noChangeArrowheads="1"/>
          </p:cNvSpPr>
          <p:nvPr/>
        </p:nvSpPr>
        <p:spPr bwMode="auto">
          <a:xfrm>
            <a:off x="7744676" y="751877"/>
            <a:ext cx="1226304" cy="222565"/>
          </a:xfrm>
          <a:prstGeom prst="rect">
            <a:avLst/>
          </a:prstGeom>
          <a:noFill/>
          <a:ln>
            <a:noFill/>
          </a:ln>
          <a:extLst/>
        </p:spPr>
        <p:txBody>
          <a:bodyPr lIns="0" tIns="0" rIns="0" bIns="0"/>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r" eaLnBrk="1" hangingPunct="1">
              <a:spcBef>
                <a:spcPct val="0"/>
              </a:spcBef>
              <a:buFontTx/>
              <a:buNone/>
            </a:pPr>
            <a:r>
              <a:rPr lang="ru-RU" altLang="ru-RU" sz="1200" b="1" dirty="0" smtClean="0">
                <a:solidFill>
                  <a:schemeClr val="accent1">
                    <a:lumMod val="75000"/>
                  </a:schemeClr>
                </a:solidFill>
                <a:latin typeface="Times New Roman" panose="02020603050405020304" pitchFamily="18" charset="0"/>
                <a:cs typeface="Times New Roman" panose="02020603050405020304" pitchFamily="18" charset="0"/>
              </a:rPr>
              <a:t>млн</a:t>
            </a:r>
            <a:r>
              <a:rPr lang="ru-RU" altLang="ru-RU" sz="1200" b="1" dirty="0">
                <a:solidFill>
                  <a:schemeClr val="accent1">
                    <a:lumMod val="75000"/>
                  </a:schemeClr>
                </a:solidFill>
                <a:latin typeface="Times New Roman" panose="02020603050405020304" pitchFamily="18" charset="0"/>
                <a:cs typeface="Times New Roman" panose="02020603050405020304" pitchFamily="18" charset="0"/>
              </a:rPr>
              <a:t>. </a:t>
            </a:r>
            <a:r>
              <a:rPr lang="ru-RU" altLang="ru-RU" sz="1200" b="1" dirty="0" smtClean="0">
                <a:solidFill>
                  <a:schemeClr val="accent1">
                    <a:lumMod val="75000"/>
                  </a:schemeClr>
                </a:solidFill>
                <a:latin typeface="Times New Roman" panose="02020603050405020304" pitchFamily="18" charset="0"/>
                <a:cs typeface="Times New Roman" panose="02020603050405020304" pitchFamily="18" charset="0"/>
              </a:rPr>
              <a:t>рублей</a:t>
            </a:r>
            <a:endParaRPr lang="ru-RU" altLang="ru-RU" sz="1200" b="1" dirty="0">
              <a:solidFill>
                <a:schemeClr val="accent1">
                  <a:lumMod val="7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8442776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кругленный прямоугольник 2"/>
          <p:cNvSpPr/>
          <p:nvPr/>
        </p:nvSpPr>
        <p:spPr>
          <a:xfrm>
            <a:off x="5054230" y="4221088"/>
            <a:ext cx="1764000" cy="3240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ru-RU"/>
          </a:p>
        </p:txBody>
      </p:sp>
      <p:graphicFrame>
        <p:nvGraphicFramePr>
          <p:cNvPr id="16" name="Диаграмма 9"/>
          <p:cNvGraphicFramePr>
            <a:graphicFrameLocks/>
          </p:cNvGraphicFramePr>
          <p:nvPr>
            <p:extLst>
              <p:ext uri="{D42A27DB-BD31-4B8C-83A1-F6EECF244321}">
                <p14:modId xmlns:p14="http://schemas.microsoft.com/office/powerpoint/2010/main" val="4133945654"/>
              </p:ext>
            </p:extLst>
          </p:nvPr>
        </p:nvGraphicFramePr>
        <p:xfrm>
          <a:off x="33469" y="692696"/>
          <a:ext cx="4851329" cy="4752528"/>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1"/>
          <p:cNvSpPr txBox="1">
            <a:spLocks noChangeArrowheads="1"/>
          </p:cNvSpPr>
          <p:nvPr/>
        </p:nvSpPr>
        <p:spPr bwMode="auto">
          <a:xfrm>
            <a:off x="3111637" y="2565225"/>
            <a:ext cx="993775" cy="357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ru-RU" altLang="ru-RU" sz="1600" b="1" dirty="0" smtClean="0">
                <a:solidFill>
                  <a:srgbClr val="0070C0"/>
                </a:solidFill>
                <a:latin typeface="TimesET" pitchFamily="2" charset="0"/>
              </a:rPr>
              <a:t> </a:t>
            </a:r>
            <a:endParaRPr lang="ru-RU" altLang="ru-RU" sz="1600" b="1" dirty="0">
              <a:solidFill>
                <a:srgbClr val="0070C0"/>
              </a:solidFill>
              <a:latin typeface="TimesET" pitchFamily="2" charset="0"/>
            </a:endParaRPr>
          </a:p>
        </p:txBody>
      </p:sp>
      <p:sp>
        <p:nvSpPr>
          <p:cNvPr id="31" name="Заголовок 1"/>
          <p:cNvSpPr txBox="1">
            <a:spLocks/>
          </p:cNvSpPr>
          <p:nvPr/>
        </p:nvSpPr>
        <p:spPr bwMode="auto">
          <a:xfrm>
            <a:off x="5073258" y="836712"/>
            <a:ext cx="3672408" cy="576064"/>
          </a:xfrm>
          <a:prstGeom prst="roundRect">
            <a:avLst/>
          </a:prstGeom>
          <a:noFill/>
          <a:ln>
            <a:noFill/>
            <a:headEnd/>
            <a:tailEnd/>
          </a:ln>
        </p:spPr>
        <p:style>
          <a:lnRef idx="1">
            <a:schemeClr val="accent5"/>
          </a:lnRef>
          <a:fillRef idx="2">
            <a:schemeClr val="accent5"/>
          </a:fillRef>
          <a:effectRef idx="1">
            <a:schemeClr val="accent5"/>
          </a:effectRef>
          <a:fontRef idx="minor">
            <a:schemeClr val="dk1"/>
          </a:fontRef>
        </p:style>
        <p:txBody>
          <a:bodyPr vert="horz" wrap="square" lIns="91440" tIns="45720" rIns="91440" bIns="45720" numCol="1" anchor="ctr" anchorCtr="0" compatLnSpc="1">
            <a:prstTxWarp prst="textNoShape">
              <a:avLst/>
            </a:prstTxWarp>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ru-RU" sz="1400" b="1" dirty="0" smtClean="0">
                <a:solidFill>
                  <a:schemeClr val="tx1"/>
                </a:solidFill>
                <a:latin typeface="Times New Roman" panose="02020603050405020304" pitchFamily="18" charset="0"/>
                <a:cs typeface="Times New Roman" panose="02020603050405020304" pitchFamily="18" charset="0"/>
              </a:rPr>
              <a:t>Поступление собственных доходов по субъектам ПФО (2019 г. к 2018 г., %)</a:t>
            </a:r>
            <a:endParaRPr lang="ru-RU" sz="1400" b="1" dirty="0">
              <a:solidFill>
                <a:schemeClr val="tx1"/>
              </a:solidFill>
              <a:latin typeface="Times New Roman" panose="02020603050405020304" pitchFamily="18" charset="0"/>
              <a:cs typeface="Times New Roman" panose="02020603050405020304" pitchFamily="18" charset="0"/>
            </a:endParaRPr>
          </a:p>
        </p:txBody>
      </p:sp>
      <p:sp>
        <p:nvSpPr>
          <p:cNvPr id="2" name="Номер слайда 1"/>
          <p:cNvSpPr>
            <a:spLocks noGrp="1"/>
          </p:cNvSpPr>
          <p:nvPr>
            <p:ph type="sldNum" sz="quarter" idx="12"/>
          </p:nvPr>
        </p:nvSpPr>
        <p:spPr/>
        <p:txBody>
          <a:bodyPr/>
          <a:lstStyle/>
          <a:p>
            <a:pPr>
              <a:defRPr/>
            </a:pPr>
            <a:fld id="{667CCBFA-BFB9-4E9F-B6F6-694D72409F22}" type="slidenum">
              <a:rPr lang="ru-RU" smtClean="0"/>
              <a:pPr>
                <a:defRPr/>
              </a:pPr>
              <a:t>21</a:t>
            </a:fld>
            <a:endParaRPr lang="ru-RU" dirty="0"/>
          </a:p>
        </p:txBody>
      </p:sp>
      <p:sp>
        <p:nvSpPr>
          <p:cNvPr id="11" name="Заголовок 1"/>
          <p:cNvSpPr txBox="1">
            <a:spLocks/>
          </p:cNvSpPr>
          <p:nvPr/>
        </p:nvSpPr>
        <p:spPr>
          <a:xfrm>
            <a:off x="259728" y="58237"/>
            <a:ext cx="7613500" cy="504056"/>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l" fontAlgn="auto">
              <a:spcAft>
                <a:spcPts val="0"/>
              </a:spcAft>
              <a:buNone/>
            </a:pPr>
            <a:r>
              <a:rPr lang="ru-RU" sz="1700" dirty="0">
                <a:solidFill>
                  <a:schemeClr val="tx1"/>
                </a:solidFill>
                <a:effectLst/>
                <a:latin typeface="Times New Roman" panose="02020603050405020304" pitchFamily="18" charset="0"/>
                <a:cs typeface="Times New Roman" panose="02020603050405020304" pitchFamily="18" charset="0"/>
              </a:rPr>
              <a:t>Налоговые и неналоговые доходы консолидированного бюджета Чувашской Республики</a:t>
            </a:r>
          </a:p>
        </p:txBody>
      </p:sp>
      <p:cxnSp>
        <p:nvCxnSpPr>
          <p:cNvPr id="12" name="Прямая соединительная линия 11"/>
          <p:cNvCxnSpPr/>
          <p:nvPr/>
        </p:nvCxnSpPr>
        <p:spPr>
          <a:xfrm>
            <a:off x="0" y="620688"/>
            <a:ext cx="9144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7873228" y="69850"/>
            <a:ext cx="1223412" cy="492443"/>
          </a:xfrm>
          <a:prstGeom prst="rect">
            <a:avLst/>
          </a:prstGeom>
          <a:noFill/>
        </p:spPr>
        <p:txBody>
          <a:bodyPr wrap="none" rtlCol="0">
            <a:spAutoFit/>
          </a:bodyPr>
          <a:lstStyle/>
          <a:p>
            <a:pPr algn="ctr"/>
            <a:r>
              <a:rPr lang="ru-RU" sz="1300" b="1" i="1" dirty="0" smtClean="0">
                <a:solidFill>
                  <a:schemeClr val="accent1"/>
                </a:solidFill>
                <a:latin typeface="+mn-lt"/>
              </a:rPr>
              <a:t>Бюджет</a:t>
            </a:r>
          </a:p>
          <a:p>
            <a:pPr algn="ctr"/>
            <a:r>
              <a:rPr lang="ru-RU" sz="1300" b="1" i="1" dirty="0" smtClean="0">
                <a:solidFill>
                  <a:schemeClr val="accent1"/>
                </a:solidFill>
                <a:latin typeface="+mn-lt"/>
              </a:rPr>
              <a:t>для граждан</a:t>
            </a:r>
            <a:endParaRPr lang="ru-RU" sz="1300" b="1" i="1" dirty="0">
              <a:solidFill>
                <a:schemeClr val="accent1"/>
              </a:solidFill>
              <a:latin typeface="+mn-lt"/>
            </a:endParaRPr>
          </a:p>
        </p:txBody>
      </p:sp>
      <p:sp>
        <p:nvSpPr>
          <p:cNvPr id="14" name="TextBox 13"/>
          <p:cNvSpPr txBox="1"/>
          <p:nvPr/>
        </p:nvSpPr>
        <p:spPr>
          <a:xfrm>
            <a:off x="107504" y="5445224"/>
            <a:ext cx="4896544" cy="766167"/>
          </a:xfrm>
          <a:prstGeom prst="wedgeRoundRectCallout">
            <a:avLst>
              <a:gd name="adj1" fmla="val 48237"/>
              <a:gd name="adj2" fmla="val -174103"/>
              <a:gd name="adj3" fmla="val 16667"/>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just"/>
            <a:r>
              <a:rPr lang="ru-RU" sz="1300" dirty="0">
                <a:solidFill>
                  <a:schemeClr val="tx1"/>
                </a:solidFill>
                <a:latin typeface="Times New Roman" panose="02020603050405020304" pitchFamily="18" charset="0"/>
                <a:cs typeface="Times New Roman" panose="02020603050405020304" pitchFamily="18" charset="0"/>
              </a:rPr>
              <a:t>По итогам </a:t>
            </a:r>
            <a:r>
              <a:rPr lang="ru-RU" sz="1300" dirty="0" smtClean="0">
                <a:solidFill>
                  <a:schemeClr val="tx1"/>
                </a:solidFill>
                <a:latin typeface="Times New Roman" panose="02020603050405020304" pitchFamily="18" charset="0"/>
                <a:cs typeface="Times New Roman" panose="02020603050405020304" pitchFamily="18" charset="0"/>
              </a:rPr>
              <a:t>2019 </a:t>
            </a:r>
            <a:r>
              <a:rPr lang="ru-RU" sz="1300" dirty="0">
                <a:solidFill>
                  <a:schemeClr val="tx1"/>
                </a:solidFill>
                <a:latin typeface="Times New Roman" panose="02020603050405020304" pitchFamily="18" charset="0"/>
                <a:cs typeface="Times New Roman" panose="02020603050405020304" pitchFamily="18" charset="0"/>
              </a:rPr>
              <a:t>года поступление собственных доходов составило </a:t>
            </a:r>
            <a:r>
              <a:rPr lang="ru-RU" sz="1300" dirty="0" smtClean="0">
                <a:solidFill>
                  <a:schemeClr val="tx1"/>
                </a:solidFill>
                <a:latin typeface="Times New Roman" panose="02020603050405020304" pitchFamily="18" charset="0"/>
                <a:cs typeface="Times New Roman" panose="02020603050405020304" pitchFamily="18" charset="0"/>
              </a:rPr>
              <a:t>39 217,3 </a:t>
            </a:r>
            <a:r>
              <a:rPr lang="ru-RU" sz="1300" dirty="0">
                <a:solidFill>
                  <a:schemeClr val="tx1"/>
                </a:solidFill>
                <a:latin typeface="Times New Roman" panose="02020603050405020304" pitchFamily="18" charset="0"/>
                <a:cs typeface="Times New Roman" panose="02020603050405020304" pitchFamily="18" charset="0"/>
              </a:rPr>
              <a:t>млн. рублей (рост к уровню </a:t>
            </a:r>
            <a:r>
              <a:rPr lang="ru-RU" sz="1300" dirty="0" smtClean="0">
                <a:solidFill>
                  <a:schemeClr val="tx1"/>
                </a:solidFill>
                <a:latin typeface="Times New Roman" panose="02020603050405020304" pitchFamily="18" charset="0"/>
                <a:cs typeface="Times New Roman" panose="02020603050405020304" pitchFamily="18" charset="0"/>
              </a:rPr>
              <a:t>2018 </a:t>
            </a:r>
            <a:r>
              <a:rPr lang="ru-RU" sz="1300" dirty="0">
                <a:solidFill>
                  <a:schemeClr val="tx1"/>
                </a:solidFill>
                <a:latin typeface="Times New Roman" panose="02020603050405020304" pitchFamily="18" charset="0"/>
                <a:cs typeface="Times New Roman" panose="02020603050405020304" pitchFamily="18" charset="0"/>
              </a:rPr>
              <a:t>года на </a:t>
            </a:r>
            <a:r>
              <a:rPr lang="ru-RU" sz="1300">
                <a:solidFill>
                  <a:schemeClr val="tx1"/>
                </a:solidFill>
                <a:latin typeface="Times New Roman" panose="02020603050405020304" pitchFamily="18" charset="0"/>
                <a:cs typeface="Times New Roman" panose="02020603050405020304" pitchFamily="18" charset="0"/>
              </a:rPr>
              <a:t/>
            </a:r>
            <a:br>
              <a:rPr lang="ru-RU" sz="1300">
                <a:solidFill>
                  <a:schemeClr val="tx1"/>
                </a:solidFill>
                <a:latin typeface="Times New Roman" panose="02020603050405020304" pitchFamily="18" charset="0"/>
                <a:cs typeface="Times New Roman" panose="02020603050405020304" pitchFamily="18" charset="0"/>
              </a:rPr>
            </a:br>
            <a:r>
              <a:rPr lang="ru-RU" sz="1300" smtClean="0">
                <a:solidFill>
                  <a:schemeClr val="tx1"/>
                </a:solidFill>
                <a:latin typeface="Times New Roman" panose="02020603050405020304" pitchFamily="18" charset="0"/>
                <a:cs typeface="Times New Roman" panose="02020603050405020304" pitchFamily="18" charset="0"/>
              </a:rPr>
              <a:t>1 340,4 </a:t>
            </a:r>
            <a:r>
              <a:rPr lang="ru-RU" sz="1300" dirty="0">
                <a:solidFill>
                  <a:schemeClr val="tx1"/>
                </a:solidFill>
                <a:latin typeface="Times New Roman" panose="02020603050405020304" pitchFamily="18" charset="0"/>
                <a:cs typeface="Times New Roman" panose="02020603050405020304" pitchFamily="18" charset="0"/>
              </a:rPr>
              <a:t>млн. рублей, или на </a:t>
            </a:r>
            <a:r>
              <a:rPr lang="ru-RU" sz="1300" dirty="0" smtClean="0">
                <a:solidFill>
                  <a:schemeClr val="tx1"/>
                </a:solidFill>
                <a:latin typeface="Times New Roman" panose="02020603050405020304" pitchFamily="18" charset="0"/>
                <a:cs typeface="Times New Roman" panose="02020603050405020304" pitchFamily="18" charset="0"/>
              </a:rPr>
              <a:t>3,5%).</a:t>
            </a:r>
            <a:endParaRPr lang="ru-RU" sz="1300" dirty="0">
              <a:solidFill>
                <a:schemeClr val="tx1"/>
              </a:solidFill>
              <a:latin typeface="Times New Roman" panose="02020603050405020304" pitchFamily="18" charset="0"/>
              <a:cs typeface="Times New Roman" panose="02020603050405020304" pitchFamily="18" charset="0"/>
            </a:endParaRPr>
          </a:p>
        </p:txBody>
      </p:sp>
      <p:graphicFrame>
        <p:nvGraphicFramePr>
          <p:cNvPr id="30" name="Диаграмма 29"/>
          <p:cNvGraphicFramePr>
            <a:graphicFrameLocks/>
          </p:cNvGraphicFramePr>
          <p:nvPr>
            <p:extLst>
              <p:ext uri="{D42A27DB-BD31-4B8C-83A1-F6EECF244321}">
                <p14:modId xmlns:p14="http://schemas.microsoft.com/office/powerpoint/2010/main" val="2068591349"/>
              </p:ext>
            </p:extLst>
          </p:nvPr>
        </p:nvGraphicFramePr>
        <p:xfrm>
          <a:off x="4333622" y="1412776"/>
          <a:ext cx="4392048" cy="4869877"/>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93844310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Диаграмма 3"/>
          <p:cNvGraphicFramePr>
            <a:graphicFrameLocks/>
          </p:cNvGraphicFramePr>
          <p:nvPr>
            <p:extLst>
              <p:ext uri="{D42A27DB-BD31-4B8C-83A1-F6EECF244321}">
                <p14:modId xmlns:p14="http://schemas.microsoft.com/office/powerpoint/2010/main" val="4145370760"/>
              </p:ext>
            </p:extLst>
          </p:nvPr>
        </p:nvGraphicFramePr>
        <p:xfrm>
          <a:off x="152400" y="1973263"/>
          <a:ext cx="4702175" cy="4508500"/>
        </p:xfrm>
        <a:graphic>
          <a:graphicData uri="http://schemas.openxmlformats.org/drawingml/2006/chart">
            <c:chart xmlns:c="http://schemas.openxmlformats.org/drawingml/2006/chart" xmlns:r="http://schemas.openxmlformats.org/officeDocument/2006/relationships" r:id="rId3"/>
          </a:graphicData>
        </a:graphic>
      </p:graphicFrame>
      <p:sp>
        <p:nvSpPr>
          <p:cNvPr id="55" name="Стрелка вниз 54"/>
          <p:cNvSpPr/>
          <p:nvPr/>
        </p:nvSpPr>
        <p:spPr>
          <a:xfrm rot="10800000">
            <a:off x="8729154" y="1140678"/>
            <a:ext cx="310580" cy="4940456"/>
          </a:xfrm>
          <a:prstGeom prst="downArrow">
            <a:avLst>
              <a:gd name="adj1" fmla="val 50000"/>
              <a:gd name="adj2" fmla="val 111346"/>
            </a:avLst>
          </a:prstGeom>
          <a:solidFill>
            <a:srgbClr val="FF0066"/>
          </a:solidFill>
          <a:effectLst>
            <a:outerShdw blurRad="50800" dist="38100" dir="18900000" algn="bl" rotWithShape="0">
              <a:prstClr val="black">
                <a:alpha val="40000"/>
              </a:prstClr>
            </a:outerShdw>
          </a:effectLst>
        </p:spPr>
        <p:style>
          <a:lnRef idx="0">
            <a:schemeClr val="accent2"/>
          </a:lnRef>
          <a:fillRef idx="3">
            <a:schemeClr val="accent2"/>
          </a:fillRef>
          <a:effectRef idx="3">
            <a:schemeClr val="accent2"/>
          </a:effectRef>
          <a:fontRef idx="minor">
            <a:schemeClr val="lt1"/>
          </a:fontRef>
        </p:style>
        <p:txBody>
          <a:bodyPr anchor="ctr">
            <a:scene3d>
              <a:camera prst="isometricLeftDown"/>
              <a:lightRig rig="threePt" dir="t"/>
            </a:scene3d>
          </a:bodyPr>
          <a:lstStyle/>
          <a:p>
            <a:pPr algn="ctr">
              <a:defRPr/>
            </a:pPr>
            <a:endParaRPr lang="ru-RU">
              <a:solidFill>
                <a:prstClr val="white"/>
              </a:solidFill>
              <a:effectLst>
                <a:outerShdw blurRad="50800" dist="38100" dir="2700000" algn="tl" rotWithShape="0">
                  <a:prstClr val="black">
                    <a:alpha val="40000"/>
                  </a:prstClr>
                </a:outerShdw>
              </a:effectLst>
            </a:endParaRPr>
          </a:p>
        </p:txBody>
      </p:sp>
      <p:pic>
        <p:nvPicPr>
          <p:cNvPr id="922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6413" y="908720"/>
            <a:ext cx="687809" cy="577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2"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6413" y="2040416"/>
            <a:ext cx="1336675" cy="582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4" name="Picture 10"/>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91209" y="1503908"/>
            <a:ext cx="1351880" cy="49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225" name="Номер слайда 2"/>
          <p:cNvSpPr>
            <a:spLocks noGrp="1"/>
          </p:cNvSpPr>
          <p:nvPr>
            <p:ph type="sldNum" sz="quarter" idx="12"/>
          </p:nvPr>
        </p:nvSpPr>
        <p:spPr bwMode="auto">
          <a:xfrm>
            <a:off x="8147050" y="6472238"/>
            <a:ext cx="10541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fld id="{877EF1E9-EFF1-4598-AB54-4E5BF53C1B32}" type="slidenum">
              <a:rPr lang="ru-RU" altLang="ru-RU" smtClean="0">
                <a:latin typeface="Arial" panose="020B0604020202020204" pitchFamily="34" charset="0"/>
                <a:cs typeface="Arial" panose="020B0604020202020204" pitchFamily="34" charset="0"/>
              </a:rPr>
              <a:pPr/>
              <a:t>22</a:t>
            </a:fld>
            <a:endParaRPr lang="ru-RU" altLang="ru-RU" dirty="0" smtClean="0">
              <a:latin typeface="Arial" panose="020B0604020202020204" pitchFamily="34" charset="0"/>
              <a:cs typeface="Arial" panose="020B0604020202020204" pitchFamily="34" charset="0"/>
            </a:endParaRPr>
          </a:p>
        </p:txBody>
      </p:sp>
      <p:sp>
        <p:nvSpPr>
          <p:cNvPr id="39" name="TextBox 38"/>
          <p:cNvSpPr txBox="1"/>
          <p:nvPr/>
        </p:nvSpPr>
        <p:spPr>
          <a:xfrm>
            <a:off x="125413" y="5554663"/>
            <a:ext cx="4897437" cy="765175"/>
          </a:xfrm>
          <a:prstGeom prst="wedgeRoundRectCallout">
            <a:avLst>
              <a:gd name="adj1" fmla="val 47551"/>
              <a:gd name="adj2" fmla="val -110970"/>
              <a:gd name="adj3" fmla="val 16667"/>
            </a:avLst>
          </a:prstGeom>
        </p:spPr>
        <p:style>
          <a:lnRef idx="1">
            <a:schemeClr val="accent4"/>
          </a:lnRef>
          <a:fillRef idx="2">
            <a:schemeClr val="accent4"/>
          </a:fillRef>
          <a:effectRef idx="1">
            <a:schemeClr val="accent4"/>
          </a:effectRef>
          <a:fontRef idx="minor">
            <a:schemeClr val="dk1"/>
          </a:fontRef>
        </p:style>
        <p:txBody>
          <a:bodyPr>
            <a:spAutoFit/>
          </a:bodyPr>
          <a:lstStyle/>
          <a:p>
            <a:pPr algn="just">
              <a:defRPr/>
            </a:pPr>
            <a:r>
              <a:rPr lang="ru-RU" sz="1300" dirty="0">
                <a:latin typeface="Times New Roman" panose="02020603050405020304" pitchFamily="18" charset="0"/>
                <a:cs typeface="Times New Roman" panose="02020603050405020304" pitchFamily="18" charset="0"/>
              </a:rPr>
              <a:t>Ранжирование осуществлено исходя из удельного веса поступлений от данных организаций в общем объеме налоговых поступлений в бюджеты всех уровней за </a:t>
            </a:r>
            <a:r>
              <a:rPr lang="ru-RU" sz="1300" dirty="0" smtClean="0">
                <a:latin typeface="Times New Roman" panose="02020603050405020304" pitchFamily="18" charset="0"/>
                <a:cs typeface="Times New Roman" panose="02020603050405020304" pitchFamily="18" charset="0"/>
              </a:rPr>
              <a:t>201</a:t>
            </a:r>
            <a:r>
              <a:rPr lang="ru-RU" sz="1300" dirty="0">
                <a:latin typeface="Times New Roman" panose="02020603050405020304" pitchFamily="18" charset="0"/>
                <a:cs typeface="Times New Roman" panose="02020603050405020304" pitchFamily="18" charset="0"/>
              </a:rPr>
              <a:t>9</a:t>
            </a:r>
            <a:r>
              <a:rPr lang="ru-RU" sz="1300" dirty="0" smtClean="0">
                <a:latin typeface="Times New Roman" panose="02020603050405020304" pitchFamily="18" charset="0"/>
                <a:cs typeface="Times New Roman" panose="02020603050405020304" pitchFamily="18" charset="0"/>
              </a:rPr>
              <a:t> </a:t>
            </a:r>
            <a:r>
              <a:rPr lang="ru-RU" sz="1300" dirty="0">
                <a:latin typeface="Times New Roman" panose="02020603050405020304" pitchFamily="18" charset="0"/>
                <a:cs typeface="Times New Roman" panose="02020603050405020304" pitchFamily="18" charset="0"/>
              </a:rPr>
              <a:t>год</a:t>
            </a:r>
            <a:endParaRPr lang="ru-RU" sz="1300" i="1" dirty="0">
              <a:latin typeface="Times New Roman" panose="02020603050405020304" pitchFamily="18" charset="0"/>
              <a:cs typeface="Times New Roman" panose="02020603050405020304" pitchFamily="18" charset="0"/>
            </a:endParaRPr>
          </a:p>
        </p:txBody>
      </p:sp>
      <p:pic>
        <p:nvPicPr>
          <p:cNvPr id="9227"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43608" y="911523"/>
            <a:ext cx="792088" cy="5634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 name="TextBox 1"/>
          <p:cNvSpPr txBox="1"/>
          <p:nvPr/>
        </p:nvSpPr>
        <p:spPr>
          <a:xfrm>
            <a:off x="3733801" y="1108006"/>
            <a:ext cx="5046663" cy="275868"/>
          </a:xfrm>
          <a:prstGeom prst="roundRect">
            <a:avLst>
              <a:gd name="adj" fmla="val 37979"/>
            </a:avLst>
          </a:prstGeom>
          <a:ln/>
        </p:spPr>
        <p:style>
          <a:lnRef idx="1">
            <a:schemeClr val="accent3"/>
          </a:lnRef>
          <a:fillRef idx="2">
            <a:schemeClr val="accent3"/>
          </a:fillRef>
          <a:effectRef idx="1">
            <a:schemeClr val="accent3"/>
          </a:effectRef>
          <a:fontRef idx="minor">
            <a:schemeClr val="dk1"/>
          </a:fontRef>
        </p:style>
        <p:txBody>
          <a:bodyPr lIns="0" tIns="0" rIns="0" bIns="0">
            <a:spAutoFit/>
          </a:bodyPr>
          <a:lstStyle>
            <a:defPPr>
              <a:defRPr lang="ru-RU"/>
            </a:defPPr>
            <a:lvl1pPr marL="0" indent="0" algn="ctr">
              <a:defRPr sz="1400" b="1">
                <a:solidFill>
                  <a:srgbClr val="341DE1"/>
                </a:solidFill>
                <a:latin typeface="TimesET" pitchFamily="2" charset="0"/>
              </a:defRPr>
            </a:lvl1pPr>
            <a:lvl2pPr indent="0">
              <a:defRPr sz="1100"/>
            </a:lvl2pPr>
            <a:lvl3pPr indent="0">
              <a:defRPr sz="1100"/>
            </a:lvl3pPr>
            <a:lvl4pPr indent="0">
              <a:defRPr sz="1100"/>
            </a:lvl4pPr>
            <a:lvl5pPr indent="0">
              <a:defRPr sz="1100"/>
            </a:lvl5pPr>
            <a:lvl6pPr indent="0">
              <a:defRPr sz="1100"/>
            </a:lvl6pPr>
            <a:lvl7pPr indent="0">
              <a:defRPr sz="1100"/>
            </a:lvl7pPr>
            <a:lvl8pPr indent="0">
              <a:defRPr sz="1100"/>
            </a:lvl8pPr>
            <a:lvl9pPr indent="0">
              <a:defRPr sz="1100"/>
            </a:lvl9pPr>
          </a:lstStyle>
          <a:p>
            <a:pPr>
              <a:defRPr/>
            </a:pPr>
            <a:r>
              <a:rPr lang="ru-RU" dirty="0">
                <a:latin typeface="Times New Roman" panose="02020603050405020304" pitchFamily="18" charset="0"/>
                <a:cs typeface="Times New Roman" panose="02020603050405020304" pitchFamily="18" charset="0"/>
              </a:rPr>
              <a:t>ОАО «Чебоксарская пивоваренная фирма «Букет Чувашии</a:t>
            </a:r>
            <a:r>
              <a:rPr lang="ru-RU" dirty="0" smtClean="0">
                <a:latin typeface="Times New Roman" panose="02020603050405020304" pitchFamily="18" charset="0"/>
                <a:cs typeface="Times New Roman" panose="02020603050405020304" pitchFamily="18" charset="0"/>
              </a:rPr>
              <a:t>»</a:t>
            </a:r>
            <a:endParaRPr lang="ru-RU" dirty="0">
              <a:latin typeface="Times New Roman" panose="02020603050405020304" pitchFamily="18" charset="0"/>
              <a:cs typeface="Times New Roman" panose="02020603050405020304" pitchFamily="18" charset="0"/>
            </a:endParaRPr>
          </a:p>
        </p:txBody>
      </p:sp>
      <p:sp>
        <p:nvSpPr>
          <p:cNvPr id="44" name="TextBox 1"/>
          <p:cNvSpPr txBox="1"/>
          <p:nvPr/>
        </p:nvSpPr>
        <p:spPr>
          <a:xfrm>
            <a:off x="4522789" y="2975597"/>
            <a:ext cx="4279900" cy="275868"/>
          </a:xfrm>
          <a:prstGeom prst="roundRect">
            <a:avLst>
              <a:gd name="adj" fmla="val 37979"/>
            </a:avLst>
          </a:prstGeom>
          <a:ln/>
        </p:spPr>
        <p:style>
          <a:lnRef idx="1">
            <a:schemeClr val="accent3"/>
          </a:lnRef>
          <a:fillRef idx="2">
            <a:schemeClr val="accent3"/>
          </a:fillRef>
          <a:effectRef idx="1">
            <a:schemeClr val="accent3"/>
          </a:effectRef>
          <a:fontRef idx="minor">
            <a:schemeClr val="dk1"/>
          </a:fontRef>
        </p:style>
        <p:txBody>
          <a:bodyPr lIns="0" tIns="0" rIns="0" bIns="0">
            <a:spAutoFit/>
          </a:bodyPr>
          <a:lstStyle>
            <a:defPPr>
              <a:defRPr lang="ru-RU"/>
            </a:defPPr>
            <a:lvl1pPr marL="0" indent="0" algn="ctr">
              <a:defRPr sz="1400" b="1">
                <a:solidFill>
                  <a:srgbClr val="341DE1"/>
                </a:solidFill>
                <a:latin typeface="TimesET" pitchFamily="2" charset="0"/>
              </a:defRPr>
            </a:lvl1pPr>
            <a:lvl2pPr indent="0">
              <a:defRPr sz="1100"/>
            </a:lvl2pPr>
            <a:lvl3pPr indent="0">
              <a:defRPr sz="1100"/>
            </a:lvl3pPr>
            <a:lvl4pPr indent="0">
              <a:defRPr sz="1100"/>
            </a:lvl4pPr>
            <a:lvl5pPr indent="0">
              <a:defRPr sz="1100"/>
            </a:lvl5pPr>
            <a:lvl6pPr indent="0">
              <a:defRPr sz="1100"/>
            </a:lvl6pPr>
            <a:lvl7pPr indent="0">
              <a:defRPr sz="1100"/>
            </a:lvl7pPr>
            <a:lvl8pPr indent="0">
              <a:defRPr sz="1100"/>
            </a:lvl8pPr>
            <a:lvl9pPr indent="0">
              <a:defRPr sz="1100"/>
            </a:lvl9pPr>
          </a:lstStyle>
          <a:p>
            <a:pPr>
              <a:defRPr/>
            </a:pPr>
            <a:r>
              <a:rPr lang="ru-RU" dirty="0" smtClean="0">
                <a:latin typeface="Times New Roman" panose="02020603050405020304" pitchFamily="18" charset="0"/>
                <a:cs typeface="Times New Roman" panose="02020603050405020304" pitchFamily="18" charset="0"/>
              </a:rPr>
              <a:t>АО «АККОНД»</a:t>
            </a:r>
            <a:endParaRPr lang="ru-RU" dirty="0">
              <a:latin typeface="Times New Roman" panose="02020603050405020304" pitchFamily="18" charset="0"/>
              <a:cs typeface="Times New Roman" panose="02020603050405020304" pitchFamily="18" charset="0"/>
            </a:endParaRPr>
          </a:p>
        </p:txBody>
      </p:sp>
      <p:sp>
        <p:nvSpPr>
          <p:cNvPr id="45" name="TextBox 1"/>
          <p:cNvSpPr txBox="1"/>
          <p:nvPr/>
        </p:nvSpPr>
        <p:spPr>
          <a:xfrm>
            <a:off x="5159375" y="4421219"/>
            <a:ext cx="3621089" cy="275868"/>
          </a:xfrm>
          <a:prstGeom prst="roundRect">
            <a:avLst>
              <a:gd name="adj" fmla="val 37979"/>
            </a:avLst>
          </a:prstGeom>
          <a:ln/>
        </p:spPr>
        <p:style>
          <a:lnRef idx="1">
            <a:schemeClr val="accent3"/>
          </a:lnRef>
          <a:fillRef idx="2">
            <a:schemeClr val="accent3"/>
          </a:fillRef>
          <a:effectRef idx="1">
            <a:schemeClr val="accent3"/>
          </a:effectRef>
          <a:fontRef idx="minor">
            <a:schemeClr val="dk1"/>
          </a:fontRef>
        </p:style>
        <p:txBody>
          <a:bodyPr wrap="square" lIns="0" tIns="0" rIns="0" bIns="0">
            <a:spAutoFit/>
          </a:bodyPr>
          <a:lstStyle>
            <a:defPPr>
              <a:defRPr lang="ru-RU"/>
            </a:defPPr>
            <a:lvl1pPr marL="0" indent="0" algn="ctr">
              <a:defRPr sz="1400" b="1">
                <a:solidFill>
                  <a:srgbClr val="341DE1"/>
                </a:solidFill>
                <a:latin typeface="TimesET" pitchFamily="2" charset="0"/>
              </a:defRPr>
            </a:lvl1pPr>
            <a:lvl2pPr indent="0">
              <a:defRPr sz="1100"/>
            </a:lvl2pPr>
            <a:lvl3pPr indent="0">
              <a:defRPr sz="1100"/>
            </a:lvl3pPr>
            <a:lvl4pPr indent="0">
              <a:defRPr sz="1100"/>
            </a:lvl4pPr>
            <a:lvl5pPr indent="0">
              <a:defRPr sz="1100"/>
            </a:lvl5pPr>
            <a:lvl6pPr indent="0">
              <a:defRPr sz="1100"/>
            </a:lvl6pPr>
            <a:lvl7pPr indent="0">
              <a:defRPr sz="1100"/>
            </a:lvl7pPr>
            <a:lvl8pPr indent="0">
              <a:defRPr sz="1100"/>
            </a:lvl8pPr>
            <a:lvl9pPr indent="0">
              <a:defRPr sz="1100"/>
            </a:lvl9pPr>
          </a:lstStyle>
          <a:p>
            <a:pPr>
              <a:defRPr/>
            </a:pPr>
            <a:r>
              <a:rPr lang="ru-RU" dirty="0">
                <a:latin typeface="Times New Roman" panose="02020603050405020304" pitchFamily="18" charset="0"/>
                <a:cs typeface="Times New Roman" panose="02020603050405020304" pitchFamily="18" charset="0"/>
              </a:rPr>
              <a:t>ПАО «Химпром</a:t>
            </a:r>
            <a:r>
              <a:rPr lang="ru-RU" dirty="0" smtClean="0">
                <a:latin typeface="Times New Roman" panose="02020603050405020304" pitchFamily="18" charset="0"/>
                <a:cs typeface="Times New Roman" panose="02020603050405020304" pitchFamily="18" charset="0"/>
              </a:rPr>
              <a:t>»</a:t>
            </a:r>
            <a:endParaRPr lang="ru-RU" dirty="0">
              <a:latin typeface="Times New Roman" panose="02020603050405020304" pitchFamily="18" charset="0"/>
              <a:cs typeface="Times New Roman" panose="02020603050405020304" pitchFamily="18" charset="0"/>
            </a:endParaRPr>
          </a:p>
        </p:txBody>
      </p:sp>
      <p:sp>
        <p:nvSpPr>
          <p:cNvPr id="50" name="TextBox 1"/>
          <p:cNvSpPr txBox="1"/>
          <p:nvPr/>
        </p:nvSpPr>
        <p:spPr>
          <a:xfrm>
            <a:off x="5351464" y="4873206"/>
            <a:ext cx="3429000" cy="551736"/>
          </a:xfrm>
          <a:prstGeom prst="roundRect">
            <a:avLst>
              <a:gd name="adj" fmla="val 37979"/>
            </a:avLst>
          </a:prstGeom>
          <a:ln/>
        </p:spPr>
        <p:style>
          <a:lnRef idx="1">
            <a:schemeClr val="accent3"/>
          </a:lnRef>
          <a:fillRef idx="2">
            <a:schemeClr val="accent3"/>
          </a:fillRef>
          <a:effectRef idx="1">
            <a:schemeClr val="accent3"/>
          </a:effectRef>
          <a:fontRef idx="minor">
            <a:schemeClr val="dk1"/>
          </a:fontRef>
        </p:style>
        <p:txBody>
          <a:bodyPr wrap="square" lIns="0" tIns="0" rIns="0" bIns="0">
            <a:spAutoFit/>
          </a:bodyPr>
          <a:lstStyle>
            <a:defPPr>
              <a:defRPr lang="ru-RU"/>
            </a:defPPr>
            <a:lvl1pPr marL="0" indent="0" algn="ctr">
              <a:defRPr sz="1400" b="1">
                <a:solidFill>
                  <a:srgbClr val="341DE1"/>
                </a:solidFill>
                <a:latin typeface="TimesET" pitchFamily="2" charset="0"/>
              </a:defRPr>
            </a:lvl1pPr>
            <a:lvl2pPr indent="0">
              <a:defRPr sz="1100"/>
            </a:lvl2pPr>
            <a:lvl3pPr indent="0">
              <a:defRPr sz="1100"/>
            </a:lvl3pPr>
            <a:lvl4pPr indent="0">
              <a:defRPr sz="1100"/>
            </a:lvl4pPr>
            <a:lvl5pPr indent="0">
              <a:defRPr sz="1100"/>
            </a:lvl5pPr>
            <a:lvl6pPr indent="0">
              <a:defRPr sz="1100"/>
            </a:lvl6pPr>
            <a:lvl7pPr indent="0">
              <a:defRPr sz="1100"/>
            </a:lvl7pPr>
            <a:lvl8pPr indent="0">
              <a:defRPr sz="1100"/>
            </a:lvl8pPr>
            <a:lvl9pPr indent="0">
              <a:defRPr sz="1100"/>
            </a:lvl9pPr>
          </a:lstStyle>
          <a:p>
            <a:pPr>
              <a:defRPr/>
            </a:pPr>
            <a:r>
              <a:rPr lang="ru-RU" dirty="0">
                <a:latin typeface="Times New Roman" panose="02020603050405020304" pitchFamily="18" charset="0"/>
                <a:cs typeface="Times New Roman" panose="02020603050405020304" pitchFamily="18" charset="0"/>
              </a:rPr>
              <a:t>АО </a:t>
            </a:r>
            <a:r>
              <a:rPr lang="ru-RU" dirty="0" smtClean="0">
                <a:latin typeface="Times New Roman" panose="02020603050405020304" pitchFamily="18" charset="0"/>
                <a:cs typeface="Times New Roman" panose="02020603050405020304" pitchFamily="18" charset="0"/>
              </a:rPr>
              <a:t>«Комбинат </a:t>
            </a:r>
            <a:r>
              <a:rPr lang="ru-RU" dirty="0">
                <a:latin typeface="Times New Roman" panose="02020603050405020304" pitchFamily="18" charset="0"/>
                <a:cs typeface="Times New Roman" panose="02020603050405020304" pitchFamily="18" charset="0"/>
              </a:rPr>
              <a:t>А</a:t>
            </a:r>
            <a:r>
              <a:rPr lang="ru-RU" dirty="0" smtClean="0">
                <a:latin typeface="Times New Roman" panose="02020603050405020304" pitchFamily="18" charset="0"/>
                <a:cs typeface="Times New Roman" panose="02020603050405020304" pitchFamily="18" charset="0"/>
              </a:rPr>
              <a:t>втомобильных Фургонов»</a:t>
            </a:r>
            <a:endParaRPr lang="ru-RU" dirty="0">
              <a:latin typeface="Times New Roman" panose="02020603050405020304" pitchFamily="18" charset="0"/>
              <a:cs typeface="Times New Roman" panose="02020603050405020304" pitchFamily="18" charset="0"/>
            </a:endParaRPr>
          </a:p>
        </p:txBody>
      </p:sp>
      <p:sp>
        <p:nvSpPr>
          <p:cNvPr id="51" name="TextBox 1"/>
          <p:cNvSpPr txBox="1"/>
          <p:nvPr/>
        </p:nvSpPr>
        <p:spPr>
          <a:xfrm>
            <a:off x="4694238" y="3378497"/>
            <a:ext cx="4086226" cy="526733"/>
          </a:xfrm>
          <a:prstGeom prst="roundRect">
            <a:avLst>
              <a:gd name="adj" fmla="val 31350"/>
            </a:avLst>
          </a:prstGeom>
          <a:ln/>
        </p:spPr>
        <p:style>
          <a:lnRef idx="1">
            <a:schemeClr val="accent3"/>
          </a:lnRef>
          <a:fillRef idx="2">
            <a:schemeClr val="accent3"/>
          </a:fillRef>
          <a:effectRef idx="1">
            <a:schemeClr val="accent3"/>
          </a:effectRef>
          <a:fontRef idx="minor">
            <a:schemeClr val="dk1"/>
          </a:fontRef>
        </p:style>
        <p:txBody>
          <a:bodyPr wrap="square" lIns="0" tIns="0" rIns="0" bIns="0">
            <a:spAutoFit/>
          </a:bodyPr>
          <a:lstStyle>
            <a:defPPr>
              <a:defRPr lang="ru-RU"/>
            </a:defPPr>
            <a:lvl1pPr marL="0" indent="0" algn="ctr">
              <a:defRPr sz="1400" b="1">
                <a:solidFill>
                  <a:srgbClr val="341DE1"/>
                </a:solidFill>
                <a:latin typeface="TimesET" pitchFamily="2" charset="0"/>
              </a:defRPr>
            </a:lvl1pPr>
            <a:lvl2pPr indent="0">
              <a:defRPr sz="1100"/>
            </a:lvl2pPr>
            <a:lvl3pPr indent="0">
              <a:defRPr sz="1100"/>
            </a:lvl3pPr>
            <a:lvl4pPr indent="0">
              <a:defRPr sz="1100"/>
            </a:lvl4pPr>
            <a:lvl5pPr indent="0">
              <a:defRPr sz="1100"/>
            </a:lvl5pPr>
            <a:lvl6pPr indent="0">
              <a:defRPr sz="1100"/>
            </a:lvl6pPr>
            <a:lvl7pPr indent="0">
              <a:defRPr sz="1100"/>
            </a:lvl7pPr>
            <a:lvl8pPr indent="0">
              <a:defRPr sz="1100"/>
            </a:lvl8pPr>
            <a:lvl9pPr indent="0">
              <a:defRPr sz="1100"/>
            </a:lvl9pPr>
          </a:lstStyle>
          <a:p>
            <a:pPr>
              <a:defRPr/>
            </a:pPr>
            <a:r>
              <a:rPr lang="ru-RU" dirty="0" smtClean="0">
                <a:latin typeface="Times New Roman" panose="02020603050405020304" pitchFamily="18" charset="0"/>
                <a:cs typeface="Times New Roman" panose="02020603050405020304" pitchFamily="18" charset="0"/>
              </a:rPr>
              <a:t>Филиал ПАО «ФГК </a:t>
            </a:r>
            <a:r>
              <a:rPr lang="ru-RU" dirty="0" err="1" smtClean="0">
                <a:latin typeface="Times New Roman" panose="02020603050405020304" pitchFamily="18" charset="0"/>
                <a:cs typeface="Times New Roman" panose="02020603050405020304" pitchFamily="18" charset="0"/>
              </a:rPr>
              <a:t>Русгидро</a:t>
            </a:r>
            <a:r>
              <a:rPr lang="ru-RU" dirty="0" smtClean="0">
                <a:latin typeface="Times New Roman" panose="02020603050405020304" pitchFamily="18" charset="0"/>
                <a:cs typeface="Times New Roman" panose="02020603050405020304" pitchFamily="18" charset="0"/>
              </a:rPr>
              <a:t>-Чебоксарская ГЭС»</a:t>
            </a:r>
            <a:endParaRPr lang="ru-RU" dirty="0">
              <a:latin typeface="Times New Roman" panose="02020603050405020304" pitchFamily="18" charset="0"/>
              <a:cs typeface="Times New Roman" panose="02020603050405020304" pitchFamily="18" charset="0"/>
            </a:endParaRPr>
          </a:p>
        </p:txBody>
      </p:sp>
      <p:sp>
        <p:nvSpPr>
          <p:cNvPr id="52" name="TextBox 1"/>
          <p:cNvSpPr txBox="1"/>
          <p:nvPr/>
        </p:nvSpPr>
        <p:spPr>
          <a:xfrm>
            <a:off x="4306889" y="2539843"/>
            <a:ext cx="4495800" cy="279400"/>
          </a:xfrm>
          <a:prstGeom prst="roundRect">
            <a:avLst>
              <a:gd name="adj" fmla="val 37979"/>
            </a:avLst>
          </a:prstGeom>
          <a:ln/>
        </p:spPr>
        <p:style>
          <a:lnRef idx="1">
            <a:schemeClr val="accent3"/>
          </a:lnRef>
          <a:fillRef idx="2">
            <a:schemeClr val="accent3"/>
          </a:fillRef>
          <a:effectRef idx="1">
            <a:schemeClr val="accent3"/>
          </a:effectRef>
          <a:fontRef idx="minor">
            <a:schemeClr val="dk1"/>
          </a:fontRef>
        </p:style>
        <p:txBody>
          <a:bodyPr lIns="0" tIns="0" rIns="0" bIns="0">
            <a:spAutoFit/>
          </a:bodyPr>
          <a:lstStyle>
            <a:defPPr>
              <a:defRPr lang="ru-RU"/>
            </a:defPPr>
            <a:lvl1pPr marL="0" indent="0" algn="ctr">
              <a:defRPr sz="1400" b="1">
                <a:solidFill>
                  <a:srgbClr val="341DE1"/>
                </a:solidFill>
                <a:latin typeface="TimesET" pitchFamily="2" charset="0"/>
              </a:defRPr>
            </a:lvl1pPr>
            <a:lvl2pPr indent="0">
              <a:defRPr sz="1100"/>
            </a:lvl2pPr>
            <a:lvl3pPr indent="0">
              <a:defRPr sz="1100"/>
            </a:lvl3pPr>
            <a:lvl4pPr indent="0">
              <a:defRPr sz="1100"/>
            </a:lvl4pPr>
            <a:lvl5pPr indent="0">
              <a:defRPr sz="1100"/>
            </a:lvl5pPr>
            <a:lvl6pPr indent="0">
              <a:defRPr sz="1100"/>
            </a:lvl6pPr>
            <a:lvl7pPr indent="0">
              <a:defRPr sz="1100"/>
            </a:lvl7pPr>
            <a:lvl8pPr indent="0">
              <a:defRPr sz="1100"/>
            </a:lvl8pPr>
            <a:lvl9pPr indent="0">
              <a:defRPr sz="1100"/>
            </a:lvl9pPr>
          </a:lstStyle>
          <a:p>
            <a:pPr>
              <a:defRPr/>
            </a:pPr>
            <a:r>
              <a:rPr lang="ru-RU" dirty="0" smtClean="0">
                <a:latin typeface="Times New Roman" panose="02020603050405020304" pitchFamily="18" charset="0"/>
                <a:cs typeface="Times New Roman" panose="02020603050405020304" pitchFamily="18" charset="0"/>
              </a:rPr>
              <a:t>ПАО «ГАЗПРОМ»</a:t>
            </a:r>
            <a:endParaRPr lang="ru-RU" dirty="0">
              <a:latin typeface="Times New Roman" panose="02020603050405020304" pitchFamily="18" charset="0"/>
              <a:cs typeface="Times New Roman" panose="02020603050405020304" pitchFamily="18" charset="0"/>
            </a:endParaRPr>
          </a:p>
        </p:txBody>
      </p:sp>
      <p:sp>
        <p:nvSpPr>
          <p:cNvPr id="54" name="TextBox 1"/>
          <p:cNvSpPr txBox="1"/>
          <p:nvPr/>
        </p:nvSpPr>
        <p:spPr>
          <a:xfrm>
            <a:off x="4919664" y="4011612"/>
            <a:ext cx="3860800" cy="276225"/>
          </a:xfrm>
          <a:prstGeom prst="roundRect">
            <a:avLst>
              <a:gd name="adj" fmla="val 37979"/>
            </a:avLst>
          </a:prstGeom>
          <a:ln/>
        </p:spPr>
        <p:style>
          <a:lnRef idx="1">
            <a:schemeClr val="accent3"/>
          </a:lnRef>
          <a:fillRef idx="2">
            <a:schemeClr val="accent3"/>
          </a:fillRef>
          <a:effectRef idx="1">
            <a:schemeClr val="accent3"/>
          </a:effectRef>
          <a:fontRef idx="minor">
            <a:schemeClr val="dk1"/>
          </a:fontRef>
        </p:style>
        <p:txBody>
          <a:bodyPr wrap="square" lIns="0" tIns="0" rIns="0" bIns="0">
            <a:spAutoFit/>
          </a:bodyPr>
          <a:lstStyle>
            <a:defPPr>
              <a:defRPr lang="ru-RU"/>
            </a:defPPr>
            <a:lvl1pPr marL="0" indent="0" algn="ctr">
              <a:defRPr sz="1100" b="1">
                <a:solidFill>
                  <a:prstClr val="black"/>
                </a:solidFill>
                <a:latin typeface="TimesET" pitchFamily="2" charset="0"/>
              </a:defRPr>
            </a:lvl1pPr>
            <a:lvl2pPr indent="0">
              <a:defRPr sz="1100"/>
            </a:lvl2pPr>
            <a:lvl3pPr indent="0">
              <a:defRPr sz="1100"/>
            </a:lvl3pPr>
            <a:lvl4pPr indent="0">
              <a:defRPr sz="1100"/>
            </a:lvl4pPr>
            <a:lvl5pPr indent="0">
              <a:defRPr sz="1100"/>
            </a:lvl5pPr>
            <a:lvl6pPr indent="0">
              <a:defRPr sz="1100"/>
            </a:lvl6pPr>
            <a:lvl7pPr indent="0">
              <a:defRPr sz="1100"/>
            </a:lvl7pPr>
            <a:lvl8pPr indent="0">
              <a:defRPr sz="1100"/>
            </a:lvl8pPr>
            <a:lvl9pPr indent="0">
              <a:defRPr sz="1100"/>
            </a:lvl9pPr>
          </a:lstStyle>
          <a:p>
            <a:pPr>
              <a:defRPr/>
            </a:pPr>
            <a:r>
              <a:rPr lang="ru-RU" sz="1400" dirty="0" smtClean="0">
                <a:solidFill>
                  <a:srgbClr val="341DE1"/>
                </a:solidFill>
                <a:latin typeface="Times New Roman" panose="02020603050405020304" pitchFamily="18" charset="0"/>
                <a:cs typeface="Times New Roman" panose="02020603050405020304" pitchFamily="18" charset="0"/>
              </a:rPr>
              <a:t>ПАО «Банк ВТБ»</a:t>
            </a:r>
            <a:endParaRPr lang="ru-RU" sz="1400" dirty="0">
              <a:solidFill>
                <a:srgbClr val="341DE1"/>
              </a:solidFill>
              <a:latin typeface="Times New Roman" panose="02020603050405020304" pitchFamily="18" charset="0"/>
              <a:cs typeface="Times New Roman" panose="02020603050405020304" pitchFamily="18" charset="0"/>
            </a:endParaRPr>
          </a:p>
        </p:txBody>
      </p:sp>
      <p:sp>
        <p:nvSpPr>
          <p:cNvPr id="58" name="TextBox 1"/>
          <p:cNvSpPr txBox="1"/>
          <p:nvPr/>
        </p:nvSpPr>
        <p:spPr>
          <a:xfrm>
            <a:off x="4049715" y="2982079"/>
            <a:ext cx="433388" cy="303213"/>
          </a:xfrm>
          <a:prstGeom prst="ellipse">
            <a:avLst/>
          </a:prstGeom>
          <a:ln/>
        </p:spPr>
        <p:style>
          <a:lnRef idx="1">
            <a:schemeClr val="accent2"/>
          </a:lnRef>
          <a:fillRef idx="2">
            <a:schemeClr val="accent2"/>
          </a:fillRef>
          <a:effectRef idx="1">
            <a:schemeClr val="accent2"/>
          </a:effectRef>
          <a:fontRef idx="minor">
            <a:schemeClr val="dk1"/>
          </a:fontRef>
        </p:style>
        <p:txBody>
          <a:bodyPr lIns="0" tIns="0" rIns="0" bIns="0">
            <a:spAutoFit/>
          </a:bodyPr>
          <a:lstStyle>
            <a:defPPr>
              <a:defRPr lang="ru-RU"/>
            </a:defPPr>
            <a:lvl1pPr marL="0" indent="0" algn="ctr">
              <a:defRPr sz="1400" b="1">
                <a:solidFill>
                  <a:prstClr val="black"/>
                </a:solidFill>
                <a:latin typeface="TimesET" pitchFamily="2" charset="0"/>
              </a:defRPr>
            </a:lvl1pPr>
            <a:lvl2pPr indent="0">
              <a:defRPr sz="1100"/>
            </a:lvl2pPr>
            <a:lvl3pPr indent="0">
              <a:defRPr sz="1100"/>
            </a:lvl3pPr>
            <a:lvl4pPr indent="0">
              <a:defRPr sz="1100"/>
            </a:lvl4pPr>
            <a:lvl5pPr indent="0">
              <a:defRPr sz="1100"/>
            </a:lvl5pPr>
            <a:lvl6pPr indent="0">
              <a:defRPr sz="1100"/>
            </a:lvl6pPr>
            <a:lvl7pPr indent="0">
              <a:defRPr sz="1100"/>
            </a:lvl7pPr>
            <a:lvl8pPr indent="0">
              <a:defRPr sz="1100"/>
            </a:lvl8pPr>
            <a:lvl9pPr indent="0">
              <a:defRPr sz="1100"/>
            </a:lvl9pPr>
          </a:lstStyle>
          <a:p>
            <a:pPr>
              <a:defRPr/>
            </a:pPr>
            <a:r>
              <a:rPr lang="ru-RU" dirty="0" smtClean="0">
                <a:latin typeface="Times New Roman" panose="02020603050405020304" pitchFamily="18" charset="0"/>
                <a:cs typeface="Times New Roman" panose="02020603050405020304" pitchFamily="18" charset="0"/>
              </a:rPr>
              <a:t>5</a:t>
            </a:r>
            <a:endParaRPr lang="ru-RU" dirty="0">
              <a:latin typeface="Times New Roman" panose="02020603050405020304" pitchFamily="18" charset="0"/>
              <a:cs typeface="Times New Roman" panose="02020603050405020304" pitchFamily="18" charset="0"/>
            </a:endParaRPr>
          </a:p>
        </p:txBody>
      </p:sp>
      <p:sp>
        <p:nvSpPr>
          <p:cNvPr id="60" name="TextBox 1"/>
          <p:cNvSpPr txBox="1"/>
          <p:nvPr/>
        </p:nvSpPr>
        <p:spPr>
          <a:xfrm>
            <a:off x="3435352" y="1503908"/>
            <a:ext cx="431800" cy="303212"/>
          </a:xfrm>
          <a:prstGeom prst="ellipse">
            <a:avLst/>
          </a:prstGeom>
          <a:ln/>
        </p:spPr>
        <p:style>
          <a:lnRef idx="1">
            <a:schemeClr val="accent2"/>
          </a:lnRef>
          <a:fillRef idx="2">
            <a:schemeClr val="accent2"/>
          </a:fillRef>
          <a:effectRef idx="1">
            <a:schemeClr val="accent2"/>
          </a:effectRef>
          <a:fontRef idx="minor">
            <a:schemeClr val="dk1"/>
          </a:fontRef>
        </p:style>
        <p:txBody>
          <a:bodyPr lIns="0" tIns="0" rIns="0" bIns="0">
            <a:spAutoFit/>
          </a:bodyPr>
          <a:lstStyle>
            <a:defPPr>
              <a:defRPr lang="ru-RU"/>
            </a:defPPr>
            <a:lvl1pPr marL="0" indent="0" algn="ctr">
              <a:defRPr sz="1400" b="1">
                <a:solidFill>
                  <a:prstClr val="black"/>
                </a:solidFill>
                <a:latin typeface="TimesET" pitchFamily="2" charset="0"/>
              </a:defRPr>
            </a:lvl1pPr>
            <a:lvl2pPr indent="0">
              <a:defRPr sz="1100"/>
            </a:lvl2pPr>
            <a:lvl3pPr indent="0">
              <a:defRPr sz="1100"/>
            </a:lvl3pPr>
            <a:lvl4pPr indent="0">
              <a:defRPr sz="1100"/>
            </a:lvl4pPr>
            <a:lvl5pPr indent="0">
              <a:defRPr sz="1100"/>
            </a:lvl5pPr>
            <a:lvl6pPr indent="0">
              <a:defRPr sz="1100"/>
            </a:lvl6pPr>
            <a:lvl7pPr indent="0">
              <a:defRPr sz="1100"/>
            </a:lvl7pPr>
            <a:lvl8pPr indent="0">
              <a:defRPr sz="1100"/>
            </a:lvl8pPr>
            <a:lvl9pPr indent="0">
              <a:defRPr sz="1100"/>
            </a:lvl9pPr>
          </a:lstStyle>
          <a:p>
            <a:pPr>
              <a:defRPr/>
            </a:pPr>
            <a:r>
              <a:rPr lang="ru-RU" dirty="0" smtClean="0">
                <a:latin typeface="Times New Roman" panose="02020603050405020304" pitchFamily="18" charset="0"/>
                <a:cs typeface="Times New Roman" panose="02020603050405020304" pitchFamily="18" charset="0"/>
              </a:rPr>
              <a:t>2</a:t>
            </a:r>
            <a:endParaRPr lang="ru-RU" dirty="0">
              <a:latin typeface="Times New Roman" panose="02020603050405020304" pitchFamily="18" charset="0"/>
              <a:cs typeface="Times New Roman" panose="02020603050405020304" pitchFamily="18" charset="0"/>
            </a:endParaRPr>
          </a:p>
        </p:txBody>
      </p:sp>
      <p:sp>
        <p:nvSpPr>
          <p:cNvPr id="62" name="TextBox 1"/>
          <p:cNvSpPr txBox="1"/>
          <p:nvPr/>
        </p:nvSpPr>
        <p:spPr>
          <a:xfrm>
            <a:off x="4262438" y="3490258"/>
            <a:ext cx="431800" cy="303212"/>
          </a:xfrm>
          <a:prstGeom prst="ellipse">
            <a:avLst/>
          </a:prstGeom>
          <a:ln/>
        </p:spPr>
        <p:style>
          <a:lnRef idx="1">
            <a:schemeClr val="accent2"/>
          </a:lnRef>
          <a:fillRef idx="2">
            <a:schemeClr val="accent2"/>
          </a:fillRef>
          <a:effectRef idx="1">
            <a:schemeClr val="accent2"/>
          </a:effectRef>
          <a:fontRef idx="minor">
            <a:schemeClr val="dk1"/>
          </a:fontRef>
        </p:style>
        <p:txBody>
          <a:bodyPr lIns="0" tIns="0" rIns="0" bIns="0">
            <a:spAutoFit/>
          </a:bodyPr>
          <a:lstStyle>
            <a:defPPr>
              <a:defRPr lang="ru-RU"/>
            </a:defPPr>
            <a:lvl1pPr marL="0" indent="0" algn="ctr">
              <a:defRPr sz="1400" b="1">
                <a:solidFill>
                  <a:prstClr val="black"/>
                </a:solidFill>
                <a:latin typeface="TimesET" pitchFamily="2" charset="0"/>
              </a:defRPr>
            </a:lvl1pPr>
            <a:lvl2pPr indent="0">
              <a:defRPr sz="1100"/>
            </a:lvl2pPr>
            <a:lvl3pPr indent="0">
              <a:defRPr sz="1100"/>
            </a:lvl3pPr>
            <a:lvl4pPr indent="0">
              <a:defRPr sz="1100"/>
            </a:lvl4pPr>
            <a:lvl5pPr indent="0">
              <a:defRPr sz="1100"/>
            </a:lvl5pPr>
            <a:lvl6pPr indent="0">
              <a:defRPr sz="1100"/>
            </a:lvl6pPr>
            <a:lvl7pPr indent="0">
              <a:defRPr sz="1100"/>
            </a:lvl7pPr>
            <a:lvl8pPr indent="0">
              <a:defRPr sz="1100"/>
            </a:lvl8pPr>
            <a:lvl9pPr indent="0">
              <a:defRPr sz="1100"/>
            </a:lvl9pPr>
          </a:lstStyle>
          <a:p>
            <a:pPr>
              <a:defRPr/>
            </a:pPr>
            <a:r>
              <a:rPr lang="ru-RU" dirty="0">
                <a:latin typeface="Times New Roman" panose="02020603050405020304" pitchFamily="18" charset="0"/>
                <a:cs typeface="Times New Roman" panose="02020603050405020304" pitchFamily="18" charset="0"/>
              </a:rPr>
              <a:t>6</a:t>
            </a:r>
          </a:p>
        </p:txBody>
      </p:sp>
      <p:sp>
        <p:nvSpPr>
          <p:cNvPr id="63" name="TextBox 1"/>
          <p:cNvSpPr txBox="1"/>
          <p:nvPr/>
        </p:nvSpPr>
        <p:spPr>
          <a:xfrm>
            <a:off x="4478338" y="3998118"/>
            <a:ext cx="431800" cy="303212"/>
          </a:xfrm>
          <a:prstGeom prst="ellipse">
            <a:avLst/>
          </a:prstGeom>
          <a:ln/>
        </p:spPr>
        <p:style>
          <a:lnRef idx="1">
            <a:schemeClr val="accent2"/>
          </a:lnRef>
          <a:fillRef idx="2">
            <a:schemeClr val="accent2"/>
          </a:fillRef>
          <a:effectRef idx="1">
            <a:schemeClr val="accent2"/>
          </a:effectRef>
          <a:fontRef idx="minor">
            <a:schemeClr val="dk1"/>
          </a:fontRef>
        </p:style>
        <p:txBody>
          <a:bodyPr lIns="0" tIns="0" rIns="0" bIns="0">
            <a:spAutoFit/>
          </a:bodyPr>
          <a:lstStyle>
            <a:defPPr>
              <a:defRPr lang="ru-RU"/>
            </a:defPPr>
            <a:lvl1pPr marL="0" indent="0" algn="ctr">
              <a:defRPr sz="1400" b="1">
                <a:solidFill>
                  <a:prstClr val="black"/>
                </a:solidFill>
                <a:latin typeface="TimesET" pitchFamily="2" charset="0"/>
              </a:defRPr>
            </a:lvl1pPr>
            <a:lvl2pPr indent="0">
              <a:defRPr sz="1100"/>
            </a:lvl2pPr>
            <a:lvl3pPr indent="0">
              <a:defRPr sz="1100"/>
            </a:lvl3pPr>
            <a:lvl4pPr indent="0">
              <a:defRPr sz="1100"/>
            </a:lvl4pPr>
            <a:lvl5pPr indent="0">
              <a:defRPr sz="1100"/>
            </a:lvl5pPr>
            <a:lvl6pPr indent="0">
              <a:defRPr sz="1100"/>
            </a:lvl6pPr>
            <a:lvl7pPr indent="0">
              <a:defRPr sz="1100"/>
            </a:lvl7pPr>
            <a:lvl8pPr indent="0">
              <a:defRPr sz="1100"/>
            </a:lvl8pPr>
            <a:lvl9pPr indent="0">
              <a:defRPr sz="1100"/>
            </a:lvl9pPr>
          </a:lstStyle>
          <a:p>
            <a:pPr>
              <a:defRPr/>
            </a:pPr>
            <a:r>
              <a:rPr lang="ru-RU" dirty="0">
                <a:latin typeface="Times New Roman" panose="02020603050405020304" pitchFamily="18" charset="0"/>
                <a:cs typeface="Times New Roman" panose="02020603050405020304" pitchFamily="18" charset="0"/>
              </a:rPr>
              <a:t>7</a:t>
            </a:r>
          </a:p>
        </p:txBody>
      </p:sp>
      <p:sp>
        <p:nvSpPr>
          <p:cNvPr id="65" name="TextBox 1"/>
          <p:cNvSpPr txBox="1"/>
          <p:nvPr/>
        </p:nvSpPr>
        <p:spPr>
          <a:xfrm>
            <a:off x="4919663" y="4999038"/>
            <a:ext cx="431800" cy="301625"/>
          </a:xfrm>
          <a:prstGeom prst="ellipse">
            <a:avLst/>
          </a:prstGeom>
          <a:ln/>
        </p:spPr>
        <p:style>
          <a:lnRef idx="1">
            <a:schemeClr val="accent2"/>
          </a:lnRef>
          <a:fillRef idx="2">
            <a:schemeClr val="accent2"/>
          </a:fillRef>
          <a:effectRef idx="1">
            <a:schemeClr val="accent2"/>
          </a:effectRef>
          <a:fontRef idx="minor">
            <a:schemeClr val="dk1"/>
          </a:fontRef>
        </p:style>
        <p:txBody>
          <a:bodyPr lIns="0" tIns="0" rIns="0" bIns="0">
            <a:spAutoFit/>
          </a:bodyPr>
          <a:lstStyle>
            <a:defPPr>
              <a:defRPr lang="ru-RU"/>
            </a:defPPr>
            <a:lvl1pPr marL="0" indent="0" algn="ctr">
              <a:defRPr sz="1400" b="1">
                <a:solidFill>
                  <a:prstClr val="black"/>
                </a:solidFill>
                <a:latin typeface="TimesET" pitchFamily="2" charset="0"/>
              </a:defRPr>
            </a:lvl1pPr>
            <a:lvl2pPr indent="0">
              <a:defRPr sz="1100"/>
            </a:lvl2pPr>
            <a:lvl3pPr indent="0">
              <a:defRPr sz="1100"/>
            </a:lvl3pPr>
            <a:lvl4pPr indent="0">
              <a:defRPr sz="1100"/>
            </a:lvl4pPr>
            <a:lvl5pPr indent="0">
              <a:defRPr sz="1100"/>
            </a:lvl5pPr>
            <a:lvl6pPr indent="0">
              <a:defRPr sz="1100"/>
            </a:lvl6pPr>
            <a:lvl7pPr indent="0">
              <a:defRPr sz="1100"/>
            </a:lvl7pPr>
            <a:lvl8pPr indent="0">
              <a:defRPr sz="1100"/>
            </a:lvl8pPr>
            <a:lvl9pPr indent="0">
              <a:defRPr sz="1100"/>
            </a:lvl9pPr>
          </a:lstStyle>
          <a:p>
            <a:pPr>
              <a:defRPr/>
            </a:pPr>
            <a:r>
              <a:rPr lang="ru-RU" dirty="0">
                <a:latin typeface="Times New Roman" panose="02020603050405020304" pitchFamily="18" charset="0"/>
                <a:cs typeface="Times New Roman" panose="02020603050405020304" pitchFamily="18" charset="0"/>
              </a:rPr>
              <a:t>9</a:t>
            </a:r>
          </a:p>
        </p:txBody>
      </p:sp>
      <p:sp>
        <p:nvSpPr>
          <p:cNvPr id="64" name="TextBox 1"/>
          <p:cNvSpPr txBox="1"/>
          <p:nvPr/>
        </p:nvSpPr>
        <p:spPr>
          <a:xfrm>
            <a:off x="4727575" y="4437063"/>
            <a:ext cx="431800" cy="303212"/>
          </a:xfrm>
          <a:prstGeom prst="ellipse">
            <a:avLst/>
          </a:prstGeom>
          <a:ln/>
        </p:spPr>
        <p:style>
          <a:lnRef idx="1">
            <a:schemeClr val="accent2"/>
          </a:lnRef>
          <a:fillRef idx="2">
            <a:schemeClr val="accent2"/>
          </a:fillRef>
          <a:effectRef idx="1">
            <a:schemeClr val="accent2"/>
          </a:effectRef>
          <a:fontRef idx="minor">
            <a:schemeClr val="dk1"/>
          </a:fontRef>
        </p:style>
        <p:txBody>
          <a:bodyPr lIns="0" tIns="0" rIns="0" bIns="0">
            <a:spAutoFit/>
          </a:bodyPr>
          <a:lstStyle>
            <a:defPPr>
              <a:defRPr lang="ru-RU"/>
            </a:defPPr>
            <a:lvl1pPr marL="0" indent="0" algn="ctr">
              <a:defRPr sz="1400" b="1">
                <a:solidFill>
                  <a:prstClr val="black"/>
                </a:solidFill>
                <a:latin typeface="TimesET" pitchFamily="2" charset="0"/>
              </a:defRPr>
            </a:lvl1pPr>
            <a:lvl2pPr indent="0">
              <a:defRPr sz="1100"/>
            </a:lvl2pPr>
            <a:lvl3pPr indent="0">
              <a:defRPr sz="1100"/>
            </a:lvl3pPr>
            <a:lvl4pPr indent="0">
              <a:defRPr sz="1100"/>
            </a:lvl4pPr>
            <a:lvl5pPr indent="0">
              <a:defRPr sz="1100"/>
            </a:lvl5pPr>
            <a:lvl6pPr indent="0">
              <a:defRPr sz="1100"/>
            </a:lvl6pPr>
            <a:lvl7pPr indent="0">
              <a:defRPr sz="1100"/>
            </a:lvl7pPr>
            <a:lvl8pPr indent="0">
              <a:defRPr sz="1100"/>
            </a:lvl8pPr>
            <a:lvl9pPr indent="0">
              <a:defRPr sz="1100"/>
            </a:lvl9pPr>
          </a:lstStyle>
          <a:p>
            <a:pPr>
              <a:defRPr/>
            </a:pPr>
            <a:r>
              <a:rPr lang="ru-RU" dirty="0">
                <a:latin typeface="Times New Roman" panose="02020603050405020304" pitchFamily="18" charset="0"/>
                <a:cs typeface="Times New Roman" panose="02020603050405020304" pitchFamily="18" charset="0"/>
              </a:rPr>
              <a:t>8</a:t>
            </a:r>
          </a:p>
        </p:txBody>
      </p:sp>
      <p:sp>
        <p:nvSpPr>
          <p:cNvPr id="57" name="TextBox 1"/>
          <p:cNvSpPr txBox="1"/>
          <p:nvPr/>
        </p:nvSpPr>
        <p:spPr>
          <a:xfrm>
            <a:off x="3302001" y="1094334"/>
            <a:ext cx="431800" cy="303212"/>
          </a:xfrm>
          <a:prstGeom prst="ellipse">
            <a:avLst/>
          </a:prstGeom>
          <a:ln/>
        </p:spPr>
        <p:style>
          <a:lnRef idx="1">
            <a:schemeClr val="accent2"/>
          </a:lnRef>
          <a:fillRef idx="2">
            <a:schemeClr val="accent2"/>
          </a:fillRef>
          <a:effectRef idx="1">
            <a:schemeClr val="accent2"/>
          </a:effectRef>
          <a:fontRef idx="minor">
            <a:schemeClr val="dk1"/>
          </a:fontRef>
        </p:style>
        <p:txBody>
          <a:bodyPr lIns="0" tIns="0" rIns="0" bIns="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defRPr/>
            </a:pPr>
            <a:r>
              <a:rPr lang="ru-RU" sz="1400" b="1" dirty="0" smtClean="0">
                <a:solidFill>
                  <a:prstClr val="black"/>
                </a:solidFill>
                <a:latin typeface="Times New Roman" panose="02020603050405020304" pitchFamily="18" charset="0"/>
                <a:cs typeface="Times New Roman" panose="02020603050405020304" pitchFamily="18" charset="0"/>
              </a:rPr>
              <a:t>1</a:t>
            </a:r>
            <a:endParaRPr lang="ru-RU" sz="1400" b="1" dirty="0">
              <a:solidFill>
                <a:prstClr val="black"/>
              </a:solidFill>
              <a:latin typeface="Times New Roman" panose="02020603050405020304" pitchFamily="18" charset="0"/>
              <a:cs typeface="Times New Roman" panose="02020603050405020304" pitchFamily="18" charset="0"/>
            </a:endParaRPr>
          </a:p>
        </p:txBody>
      </p:sp>
      <p:sp>
        <p:nvSpPr>
          <p:cNvPr id="66" name="TextBox 1"/>
          <p:cNvSpPr txBox="1"/>
          <p:nvPr/>
        </p:nvSpPr>
        <p:spPr>
          <a:xfrm>
            <a:off x="5219700" y="5741194"/>
            <a:ext cx="431800" cy="303212"/>
          </a:xfrm>
          <a:prstGeom prst="ellipse">
            <a:avLst/>
          </a:prstGeom>
          <a:ln/>
        </p:spPr>
        <p:style>
          <a:lnRef idx="1">
            <a:schemeClr val="accent2"/>
          </a:lnRef>
          <a:fillRef idx="2">
            <a:schemeClr val="accent2"/>
          </a:fillRef>
          <a:effectRef idx="1">
            <a:schemeClr val="accent2"/>
          </a:effectRef>
          <a:fontRef idx="minor">
            <a:schemeClr val="dk1"/>
          </a:fontRef>
        </p:style>
        <p:txBody>
          <a:bodyPr lIns="0" tIns="0" rIns="0" bIns="0">
            <a:spAutoFit/>
          </a:bodyPr>
          <a:lstStyle>
            <a:defPPr>
              <a:defRPr lang="ru-RU"/>
            </a:defPPr>
            <a:lvl1pPr marL="0" indent="0" algn="ctr">
              <a:defRPr sz="1400" b="1">
                <a:solidFill>
                  <a:prstClr val="black"/>
                </a:solidFill>
                <a:latin typeface="TimesET" pitchFamily="2" charset="0"/>
              </a:defRPr>
            </a:lvl1pPr>
            <a:lvl2pPr indent="0">
              <a:defRPr sz="1100"/>
            </a:lvl2pPr>
            <a:lvl3pPr indent="0">
              <a:defRPr sz="1100"/>
            </a:lvl3pPr>
            <a:lvl4pPr indent="0">
              <a:defRPr sz="1100"/>
            </a:lvl4pPr>
            <a:lvl5pPr indent="0">
              <a:defRPr sz="1100"/>
            </a:lvl5pPr>
            <a:lvl6pPr indent="0">
              <a:defRPr sz="1100"/>
            </a:lvl6pPr>
            <a:lvl7pPr indent="0">
              <a:defRPr sz="1100"/>
            </a:lvl7pPr>
            <a:lvl8pPr indent="0">
              <a:defRPr sz="1100"/>
            </a:lvl8pPr>
            <a:lvl9pPr indent="0">
              <a:defRPr sz="1100"/>
            </a:lvl9pPr>
          </a:lstStyle>
          <a:p>
            <a:pPr>
              <a:defRPr/>
            </a:pPr>
            <a:r>
              <a:rPr lang="ru-RU" dirty="0">
                <a:latin typeface="Times New Roman" panose="02020603050405020304" pitchFamily="18" charset="0"/>
                <a:cs typeface="Times New Roman" panose="02020603050405020304" pitchFamily="18" charset="0"/>
              </a:rPr>
              <a:t>10</a:t>
            </a:r>
          </a:p>
        </p:txBody>
      </p:sp>
      <p:sp>
        <p:nvSpPr>
          <p:cNvPr id="49" name="TextBox 1"/>
          <p:cNvSpPr txBox="1"/>
          <p:nvPr/>
        </p:nvSpPr>
        <p:spPr>
          <a:xfrm>
            <a:off x="4105276" y="1884702"/>
            <a:ext cx="4675188" cy="551736"/>
          </a:xfrm>
          <a:prstGeom prst="roundRect">
            <a:avLst>
              <a:gd name="adj" fmla="val 37979"/>
            </a:avLst>
          </a:prstGeom>
          <a:ln/>
        </p:spPr>
        <p:style>
          <a:lnRef idx="1">
            <a:schemeClr val="accent3"/>
          </a:lnRef>
          <a:fillRef idx="2">
            <a:schemeClr val="accent3"/>
          </a:fillRef>
          <a:effectRef idx="1">
            <a:schemeClr val="accent3"/>
          </a:effectRef>
          <a:fontRef idx="minor">
            <a:schemeClr val="dk1"/>
          </a:fontRef>
        </p:style>
        <p:txBody>
          <a:bodyPr lIns="0" tIns="0" rIns="0" bIns="0">
            <a:spAutoFit/>
          </a:bodyPr>
          <a:lstStyle>
            <a:defPPr>
              <a:defRPr lang="ru-RU"/>
            </a:defPPr>
            <a:lvl1pPr marL="0" indent="0" algn="ctr">
              <a:defRPr sz="1400" b="1">
                <a:solidFill>
                  <a:srgbClr val="341DE1"/>
                </a:solidFill>
                <a:latin typeface="TimesET" pitchFamily="2" charset="0"/>
              </a:defRPr>
            </a:lvl1pPr>
            <a:lvl2pPr indent="0">
              <a:defRPr sz="1100"/>
            </a:lvl2pPr>
            <a:lvl3pPr indent="0">
              <a:defRPr sz="1100"/>
            </a:lvl3pPr>
            <a:lvl4pPr indent="0">
              <a:defRPr sz="1100"/>
            </a:lvl4pPr>
            <a:lvl5pPr indent="0">
              <a:defRPr sz="1100"/>
            </a:lvl5pPr>
            <a:lvl6pPr indent="0">
              <a:defRPr sz="1100"/>
            </a:lvl6pPr>
            <a:lvl7pPr indent="0">
              <a:defRPr sz="1100"/>
            </a:lvl7pPr>
            <a:lvl8pPr indent="0">
              <a:defRPr sz="1100"/>
            </a:lvl8pPr>
            <a:lvl9pPr indent="0">
              <a:defRPr sz="1100"/>
            </a:lvl9pPr>
          </a:lstStyle>
          <a:p>
            <a:pPr>
              <a:defRPr/>
            </a:pPr>
            <a:r>
              <a:rPr lang="ru-RU" dirty="0">
                <a:latin typeface="Times New Roman" panose="02020603050405020304" pitchFamily="18" charset="0"/>
                <a:cs typeface="Times New Roman" panose="02020603050405020304" pitchFamily="18" charset="0"/>
              </a:rPr>
              <a:t>Филиал </a:t>
            </a:r>
            <a:r>
              <a:rPr lang="ru-RU" dirty="0" smtClean="0">
                <a:latin typeface="Times New Roman" panose="02020603050405020304" pitchFamily="18" charset="0"/>
                <a:cs typeface="Times New Roman" panose="02020603050405020304" pitchFamily="18" charset="0"/>
              </a:rPr>
              <a:t>АО </a:t>
            </a:r>
            <a:r>
              <a:rPr lang="ru-RU" dirty="0">
                <a:latin typeface="Times New Roman" panose="02020603050405020304" pitchFamily="18" charset="0"/>
                <a:cs typeface="Times New Roman" panose="02020603050405020304" pitchFamily="18" charset="0"/>
              </a:rPr>
              <a:t>Фирма «Август</a:t>
            </a:r>
            <a:r>
              <a:rPr lang="ru-RU" dirty="0" smtClean="0">
                <a:latin typeface="Times New Roman" panose="02020603050405020304" pitchFamily="18" charset="0"/>
                <a:cs typeface="Times New Roman" panose="02020603050405020304" pitchFamily="18" charset="0"/>
              </a:rPr>
              <a:t>» ОАО «</a:t>
            </a:r>
            <a:r>
              <a:rPr lang="ru-RU" dirty="0" err="1" smtClean="0">
                <a:latin typeface="Times New Roman" panose="02020603050405020304" pitchFamily="18" charset="0"/>
                <a:cs typeface="Times New Roman" panose="02020603050405020304" pitchFamily="18" charset="0"/>
              </a:rPr>
              <a:t>Вурнарский</a:t>
            </a:r>
            <a:r>
              <a:rPr lang="ru-RU" dirty="0" smtClean="0">
                <a:latin typeface="Times New Roman" panose="02020603050405020304" pitchFamily="18" charset="0"/>
                <a:cs typeface="Times New Roman" panose="02020603050405020304" pitchFamily="18" charset="0"/>
              </a:rPr>
              <a:t> завод смесевых препаратов»</a:t>
            </a:r>
            <a:endParaRPr lang="ru-RU" dirty="0">
              <a:latin typeface="Times New Roman" panose="02020603050405020304" pitchFamily="18" charset="0"/>
              <a:cs typeface="Times New Roman" panose="02020603050405020304" pitchFamily="18" charset="0"/>
            </a:endParaRPr>
          </a:p>
        </p:txBody>
      </p:sp>
      <p:sp>
        <p:nvSpPr>
          <p:cNvPr id="53" name="TextBox 1"/>
          <p:cNvSpPr txBox="1"/>
          <p:nvPr/>
        </p:nvSpPr>
        <p:spPr>
          <a:xfrm>
            <a:off x="3905251" y="1475020"/>
            <a:ext cx="4875213" cy="275868"/>
          </a:xfrm>
          <a:prstGeom prst="roundRect">
            <a:avLst>
              <a:gd name="adj" fmla="val 37979"/>
            </a:avLst>
          </a:prstGeom>
          <a:ln/>
        </p:spPr>
        <p:style>
          <a:lnRef idx="1">
            <a:schemeClr val="accent3"/>
          </a:lnRef>
          <a:fillRef idx="2">
            <a:schemeClr val="accent3"/>
          </a:fillRef>
          <a:effectRef idx="1">
            <a:schemeClr val="accent3"/>
          </a:effectRef>
          <a:fontRef idx="minor">
            <a:schemeClr val="dk1"/>
          </a:fontRef>
        </p:style>
        <p:txBody>
          <a:bodyPr lIns="0" tIns="0" rIns="0" bIns="0">
            <a:spAutoFit/>
          </a:bodyPr>
          <a:lstStyle>
            <a:defPPr>
              <a:defRPr lang="ru-RU"/>
            </a:defPPr>
            <a:lvl1pPr marL="0" indent="0" algn="ctr">
              <a:defRPr sz="1400" b="1">
                <a:solidFill>
                  <a:srgbClr val="341DE1"/>
                </a:solidFill>
                <a:latin typeface="TimesET" pitchFamily="2" charset="0"/>
              </a:defRPr>
            </a:lvl1pPr>
            <a:lvl2pPr indent="0">
              <a:defRPr sz="1100"/>
            </a:lvl2pPr>
            <a:lvl3pPr indent="0">
              <a:defRPr sz="1100"/>
            </a:lvl3pPr>
            <a:lvl4pPr indent="0">
              <a:defRPr sz="1100"/>
            </a:lvl4pPr>
            <a:lvl5pPr indent="0">
              <a:defRPr sz="1100"/>
            </a:lvl5pPr>
            <a:lvl6pPr indent="0">
              <a:defRPr sz="1100"/>
            </a:lvl6pPr>
            <a:lvl7pPr indent="0">
              <a:defRPr sz="1100"/>
            </a:lvl7pPr>
            <a:lvl8pPr indent="0">
              <a:defRPr sz="1100"/>
            </a:lvl8pPr>
            <a:lvl9pPr indent="0">
              <a:defRPr sz="1100"/>
            </a:lvl9pPr>
          </a:lstStyle>
          <a:p>
            <a:pPr>
              <a:defRPr/>
            </a:pPr>
            <a:r>
              <a:rPr lang="ru-RU" dirty="0" smtClean="0">
                <a:latin typeface="Times New Roman" panose="02020603050405020304" pitchFamily="18" charset="0"/>
                <a:cs typeface="Times New Roman" panose="02020603050405020304" pitchFamily="18" charset="0"/>
              </a:rPr>
              <a:t>ПАО «Сбербанк России»</a:t>
            </a:r>
            <a:endParaRPr lang="ru-RU" dirty="0">
              <a:latin typeface="Times New Roman" panose="02020603050405020304" pitchFamily="18" charset="0"/>
              <a:cs typeface="Times New Roman" panose="02020603050405020304" pitchFamily="18" charset="0"/>
            </a:endParaRPr>
          </a:p>
        </p:txBody>
      </p:sp>
      <p:sp>
        <p:nvSpPr>
          <p:cNvPr id="41" name="TextBox 1"/>
          <p:cNvSpPr txBox="1"/>
          <p:nvPr/>
        </p:nvSpPr>
        <p:spPr>
          <a:xfrm>
            <a:off x="5651500" y="5600700"/>
            <a:ext cx="3070225" cy="551736"/>
          </a:xfrm>
          <a:prstGeom prst="roundRect">
            <a:avLst>
              <a:gd name="adj" fmla="val 37979"/>
            </a:avLst>
          </a:prstGeom>
          <a:ln/>
        </p:spPr>
        <p:style>
          <a:lnRef idx="1">
            <a:schemeClr val="accent3"/>
          </a:lnRef>
          <a:fillRef idx="2">
            <a:schemeClr val="accent3"/>
          </a:fillRef>
          <a:effectRef idx="1">
            <a:schemeClr val="accent3"/>
          </a:effectRef>
          <a:fontRef idx="minor">
            <a:schemeClr val="dk1"/>
          </a:fontRef>
        </p:style>
        <p:txBody>
          <a:bodyPr lIns="0" tIns="0" rIns="0" bIns="0">
            <a:spAutoFit/>
          </a:bodyPr>
          <a:lstStyle>
            <a:defPPr>
              <a:defRPr lang="ru-RU"/>
            </a:defPPr>
            <a:lvl1pPr marL="0" indent="0" algn="ctr">
              <a:defRPr sz="1400" b="1">
                <a:solidFill>
                  <a:srgbClr val="341DE1"/>
                </a:solidFill>
                <a:latin typeface="TimesET" pitchFamily="2" charset="0"/>
              </a:defRPr>
            </a:lvl1pPr>
            <a:lvl2pPr indent="0">
              <a:defRPr sz="1100"/>
            </a:lvl2pPr>
            <a:lvl3pPr indent="0">
              <a:defRPr sz="1100"/>
            </a:lvl3pPr>
            <a:lvl4pPr indent="0">
              <a:defRPr sz="1100"/>
            </a:lvl4pPr>
            <a:lvl5pPr indent="0">
              <a:defRPr sz="1100"/>
            </a:lvl5pPr>
            <a:lvl6pPr indent="0">
              <a:defRPr sz="1100"/>
            </a:lvl6pPr>
            <a:lvl7pPr indent="0">
              <a:defRPr sz="1100"/>
            </a:lvl7pPr>
            <a:lvl8pPr indent="0">
              <a:defRPr sz="1100"/>
            </a:lvl8pPr>
            <a:lvl9pPr indent="0">
              <a:defRPr sz="1100"/>
            </a:lvl9pPr>
          </a:lstStyle>
          <a:p>
            <a:pPr>
              <a:defRPr/>
            </a:pPr>
            <a:r>
              <a:rPr lang="ru-RU" dirty="0">
                <a:latin typeface="Times New Roman" panose="02020603050405020304" pitchFamily="18" charset="0"/>
                <a:cs typeface="Times New Roman" panose="02020603050405020304" pitchFamily="18" charset="0"/>
              </a:rPr>
              <a:t>АО «НПК «ЭЛАРА» имени Г.А. </a:t>
            </a:r>
            <a:r>
              <a:rPr lang="ru-RU" dirty="0" smtClean="0">
                <a:latin typeface="Times New Roman" panose="02020603050405020304" pitchFamily="18" charset="0"/>
                <a:cs typeface="Times New Roman" panose="02020603050405020304" pitchFamily="18" charset="0"/>
              </a:rPr>
              <a:t>Ильенко</a:t>
            </a:r>
            <a:endParaRPr lang="ru-RU" dirty="0">
              <a:latin typeface="Times New Roman" panose="02020603050405020304" pitchFamily="18" charset="0"/>
              <a:cs typeface="Times New Roman" panose="02020603050405020304" pitchFamily="18" charset="0"/>
            </a:endParaRPr>
          </a:p>
        </p:txBody>
      </p:sp>
      <p:sp>
        <p:nvSpPr>
          <p:cNvPr id="59" name="TextBox 1"/>
          <p:cNvSpPr txBox="1"/>
          <p:nvPr/>
        </p:nvSpPr>
        <p:spPr>
          <a:xfrm>
            <a:off x="3634678" y="1981618"/>
            <a:ext cx="431800" cy="303213"/>
          </a:xfrm>
          <a:prstGeom prst="ellipse">
            <a:avLst/>
          </a:prstGeom>
          <a:ln/>
        </p:spPr>
        <p:style>
          <a:lnRef idx="1">
            <a:schemeClr val="accent2"/>
          </a:lnRef>
          <a:fillRef idx="2">
            <a:schemeClr val="accent2"/>
          </a:fillRef>
          <a:effectRef idx="1">
            <a:schemeClr val="accent2"/>
          </a:effectRef>
          <a:fontRef idx="minor">
            <a:schemeClr val="dk1"/>
          </a:fontRef>
        </p:style>
        <p:txBody>
          <a:bodyPr lIns="0" tIns="0" rIns="0" bIns="0">
            <a:spAutoFit/>
          </a:bodyPr>
          <a:lstStyle>
            <a:defPPr>
              <a:defRPr lang="ru-RU"/>
            </a:defPPr>
            <a:lvl1pPr marL="0" indent="0" algn="ctr">
              <a:defRPr sz="1400" b="1">
                <a:solidFill>
                  <a:prstClr val="black"/>
                </a:solidFill>
                <a:latin typeface="TimesET" pitchFamily="2" charset="0"/>
              </a:defRPr>
            </a:lvl1pPr>
            <a:lvl2pPr indent="0">
              <a:defRPr sz="1100"/>
            </a:lvl2pPr>
            <a:lvl3pPr indent="0">
              <a:defRPr sz="1100"/>
            </a:lvl3pPr>
            <a:lvl4pPr indent="0">
              <a:defRPr sz="1100"/>
            </a:lvl4pPr>
            <a:lvl5pPr indent="0">
              <a:defRPr sz="1100"/>
            </a:lvl5pPr>
            <a:lvl6pPr indent="0">
              <a:defRPr sz="1100"/>
            </a:lvl6pPr>
            <a:lvl7pPr indent="0">
              <a:defRPr sz="1100"/>
            </a:lvl7pPr>
            <a:lvl8pPr indent="0">
              <a:defRPr sz="1100"/>
            </a:lvl8pPr>
            <a:lvl9pPr indent="0">
              <a:defRPr sz="1100"/>
            </a:lvl9pPr>
          </a:lstStyle>
          <a:p>
            <a:pPr>
              <a:defRPr/>
            </a:pPr>
            <a:r>
              <a:rPr lang="ru-RU" dirty="0">
                <a:latin typeface="Times New Roman" panose="02020603050405020304" pitchFamily="18" charset="0"/>
                <a:cs typeface="Times New Roman" panose="02020603050405020304" pitchFamily="18" charset="0"/>
              </a:rPr>
              <a:t>3</a:t>
            </a:r>
          </a:p>
        </p:txBody>
      </p:sp>
      <p:sp>
        <p:nvSpPr>
          <p:cNvPr id="61" name="TextBox 1"/>
          <p:cNvSpPr txBox="1"/>
          <p:nvPr/>
        </p:nvSpPr>
        <p:spPr>
          <a:xfrm>
            <a:off x="3828256" y="2516030"/>
            <a:ext cx="433388" cy="303213"/>
          </a:xfrm>
          <a:prstGeom prst="ellipse">
            <a:avLst/>
          </a:prstGeom>
          <a:ln/>
        </p:spPr>
        <p:style>
          <a:lnRef idx="1">
            <a:schemeClr val="accent2"/>
          </a:lnRef>
          <a:fillRef idx="2">
            <a:schemeClr val="accent2"/>
          </a:fillRef>
          <a:effectRef idx="1">
            <a:schemeClr val="accent2"/>
          </a:effectRef>
          <a:fontRef idx="minor">
            <a:schemeClr val="dk1"/>
          </a:fontRef>
        </p:style>
        <p:txBody>
          <a:bodyPr lIns="0" tIns="0" rIns="0" bIns="0">
            <a:spAutoFit/>
          </a:bodyPr>
          <a:lstStyle>
            <a:defPPr>
              <a:defRPr lang="ru-RU"/>
            </a:defPPr>
            <a:lvl1pPr marL="0" indent="0" algn="ctr">
              <a:defRPr sz="1400" b="1">
                <a:solidFill>
                  <a:prstClr val="black"/>
                </a:solidFill>
                <a:latin typeface="TimesET" pitchFamily="2" charset="0"/>
              </a:defRPr>
            </a:lvl1pPr>
            <a:lvl2pPr indent="0">
              <a:defRPr sz="1100"/>
            </a:lvl2pPr>
            <a:lvl3pPr indent="0">
              <a:defRPr sz="1100"/>
            </a:lvl3pPr>
            <a:lvl4pPr indent="0">
              <a:defRPr sz="1100"/>
            </a:lvl4pPr>
            <a:lvl5pPr indent="0">
              <a:defRPr sz="1100"/>
            </a:lvl5pPr>
            <a:lvl6pPr indent="0">
              <a:defRPr sz="1100"/>
            </a:lvl6pPr>
            <a:lvl7pPr indent="0">
              <a:defRPr sz="1100"/>
            </a:lvl7pPr>
            <a:lvl8pPr indent="0">
              <a:defRPr sz="1100"/>
            </a:lvl8pPr>
            <a:lvl9pPr indent="0">
              <a:defRPr sz="1100"/>
            </a:lvl9pPr>
          </a:lstStyle>
          <a:p>
            <a:pPr>
              <a:defRPr/>
            </a:pPr>
            <a:r>
              <a:rPr lang="ru-RU" dirty="0" smtClean="0">
                <a:latin typeface="Times New Roman" panose="02020603050405020304" pitchFamily="18" charset="0"/>
                <a:cs typeface="Times New Roman" panose="02020603050405020304" pitchFamily="18" charset="0"/>
              </a:rPr>
              <a:t>4</a:t>
            </a:r>
            <a:endParaRPr lang="ru-RU" dirty="0">
              <a:latin typeface="Times New Roman" panose="02020603050405020304" pitchFamily="18" charset="0"/>
              <a:cs typeface="Times New Roman" panose="02020603050405020304" pitchFamily="18" charset="0"/>
            </a:endParaRPr>
          </a:p>
        </p:txBody>
      </p:sp>
      <p:sp>
        <p:nvSpPr>
          <p:cNvPr id="33" name="Заголовок 1"/>
          <p:cNvSpPr txBox="1">
            <a:spLocks/>
          </p:cNvSpPr>
          <p:nvPr/>
        </p:nvSpPr>
        <p:spPr>
          <a:xfrm>
            <a:off x="259728" y="188640"/>
            <a:ext cx="7613500" cy="504056"/>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l" fontAlgn="auto">
              <a:spcAft>
                <a:spcPts val="0"/>
              </a:spcAft>
              <a:buNone/>
            </a:pPr>
            <a:r>
              <a:rPr lang="ru-RU" sz="1800" dirty="0">
                <a:solidFill>
                  <a:schemeClr val="tx1"/>
                </a:solidFill>
                <a:effectLst/>
                <a:latin typeface="Times New Roman" panose="02020603050405020304" pitchFamily="18" charset="0"/>
                <a:cs typeface="Times New Roman" panose="02020603050405020304" pitchFamily="18" charset="0"/>
              </a:rPr>
              <a:t>Крупнейшие налогоплательщики Чувашской Республики за </a:t>
            </a:r>
            <a:r>
              <a:rPr lang="ru-RU" sz="1800" dirty="0" smtClean="0">
                <a:solidFill>
                  <a:schemeClr val="tx1"/>
                </a:solidFill>
                <a:effectLst/>
                <a:latin typeface="Times New Roman" panose="02020603050405020304" pitchFamily="18" charset="0"/>
                <a:cs typeface="Times New Roman" panose="02020603050405020304" pitchFamily="18" charset="0"/>
              </a:rPr>
              <a:t>2019 </a:t>
            </a:r>
            <a:r>
              <a:rPr lang="ru-RU" sz="1800" dirty="0">
                <a:solidFill>
                  <a:schemeClr val="tx1"/>
                </a:solidFill>
                <a:effectLst/>
                <a:latin typeface="Times New Roman" panose="02020603050405020304" pitchFamily="18" charset="0"/>
                <a:cs typeface="Times New Roman" panose="02020603050405020304" pitchFamily="18" charset="0"/>
              </a:rPr>
              <a:t>год</a:t>
            </a:r>
          </a:p>
        </p:txBody>
      </p:sp>
      <p:sp>
        <p:nvSpPr>
          <p:cNvPr id="34" name="TextBox 33"/>
          <p:cNvSpPr txBox="1"/>
          <p:nvPr/>
        </p:nvSpPr>
        <p:spPr>
          <a:xfrm>
            <a:off x="7873228" y="69850"/>
            <a:ext cx="1223412" cy="492443"/>
          </a:xfrm>
          <a:prstGeom prst="rect">
            <a:avLst/>
          </a:prstGeom>
          <a:noFill/>
        </p:spPr>
        <p:txBody>
          <a:bodyPr wrap="none" rtlCol="0">
            <a:spAutoFit/>
          </a:bodyPr>
          <a:lstStyle/>
          <a:p>
            <a:pPr algn="ctr"/>
            <a:r>
              <a:rPr lang="ru-RU" sz="1300" b="1" i="1" dirty="0" smtClean="0">
                <a:solidFill>
                  <a:schemeClr val="accent1"/>
                </a:solidFill>
                <a:latin typeface="+mn-lt"/>
              </a:rPr>
              <a:t>Бюджет</a:t>
            </a:r>
          </a:p>
          <a:p>
            <a:pPr algn="ctr"/>
            <a:r>
              <a:rPr lang="ru-RU" sz="1300" b="1" i="1" dirty="0" smtClean="0">
                <a:solidFill>
                  <a:schemeClr val="accent1"/>
                </a:solidFill>
                <a:latin typeface="+mn-lt"/>
              </a:rPr>
              <a:t>для граждан</a:t>
            </a:r>
            <a:endParaRPr lang="ru-RU" sz="1300" b="1" i="1" dirty="0">
              <a:solidFill>
                <a:schemeClr val="accent1"/>
              </a:solidFill>
              <a:latin typeface="+mn-lt"/>
            </a:endParaRPr>
          </a:p>
        </p:txBody>
      </p:sp>
      <p:cxnSp>
        <p:nvCxnSpPr>
          <p:cNvPr id="35" name="Прямая соединительная линия 34"/>
          <p:cNvCxnSpPr/>
          <p:nvPr/>
        </p:nvCxnSpPr>
        <p:spPr>
          <a:xfrm>
            <a:off x="0" y="620688"/>
            <a:ext cx="9144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pic>
        <p:nvPicPr>
          <p:cNvPr id="3" name="Рисунок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75533" y="888133"/>
            <a:ext cx="620687" cy="586888"/>
          </a:xfrm>
          <a:prstGeom prst="rect">
            <a:avLst/>
          </a:prstGeom>
        </p:spPr>
      </p:pic>
      <p:pic>
        <p:nvPicPr>
          <p:cNvPr id="4" name="Рисунок 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517899" y="882088"/>
            <a:ext cx="784102" cy="592137"/>
          </a:xfrm>
          <a:prstGeom prst="rect">
            <a:avLst/>
          </a:prstGeom>
        </p:spPr>
      </p:pic>
      <p:pic>
        <p:nvPicPr>
          <p:cNvPr id="5" name="Рисунок 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685647" y="1512591"/>
            <a:ext cx="886898" cy="469028"/>
          </a:xfrm>
          <a:prstGeom prst="rect">
            <a:avLst/>
          </a:prstGeom>
        </p:spPr>
      </p:pic>
      <p:pic>
        <p:nvPicPr>
          <p:cNvPr id="7" name="Рисунок 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669283" y="2040416"/>
            <a:ext cx="1185862" cy="565967"/>
          </a:xfrm>
          <a:prstGeom prst="rect">
            <a:avLst/>
          </a:prstGeom>
        </p:spPr>
      </p:pic>
      <p:pic>
        <p:nvPicPr>
          <p:cNvPr id="8" name="Рисунок 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603513" y="1512591"/>
            <a:ext cx="698488" cy="469027"/>
          </a:xfrm>
          <a:prstGeom prst="rect">
            <a:avLst/>
          </a:prstGeom>
        </p:spPr>
      </p:pic>
      <p:pic>
        <p:nvPicPr>
          <p:cNvPr id="9" name="Рисунок 8"/>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91617" y="2667635"/>
            <a:ext cx="895821" cy="619047"/>
          </a:xfrm>
          <a:prstGeom prst="rect">
            <a:avLst/>
          </a:prstGeom>
        </p:spPr>
      </p:pic>
    </p:spTree>
    <p:extLst>
      <p:ext uri="{BB962C8B-B14F-4D97-AF65-F5344CB8AC3E}">
        <p14:creationId xmlns:p14="http://schemas.microsoft.com/office/powerpoint/2010/main" val="256167231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Скругленный прямоугольник 5"/>
          <p:cNvSpPr/>
          <p:nvPr/>
        </p:nvSpPr>
        <p:spPr>
          <a:xfrm>
            <a:off x="57174" y="3322547"/>
            <a:ext cx="3218682" cy="505215"/>
          </a:xfrm>
          <a:prstGeom prst="roundRect">
            <a:avLst/>
          </a:prstGeom>
          <a:solidFill>
            <a:srgbClr val="FFFF99"/>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t"/>
            <a:r>
              <a:rPr lang="ru-RU" sz="1400" b="1" dirty="0" smtClean="0">
                <a:solidFill>
                  <a:schemeClr val="tx1"/>
                </a:solidFill>
                <a:latin typeface="Times New Roman" panose="02020603050405020304" pitchFamily="18" charset="0"/>
                <a:cs typeface="Times New Roman" panose="02020603050405020304" pitchFamily="18" charset="0"/>
              </a:rPr>
              <a:t>согласно федеральному законодательству</a:t>
            </a:r>
            <a:endParaRPr lang="ru-RU" sz="1400" b="1" dirty="0">
              <a:solidFill>
                <a:schemeClr val="tx1"/>
              </a:solidFill>
              <a:latin typeface="Times New Roman" panose="02020603050405020304" pitchFamily="18" charset="0"/>
              <a:cs typeface="Times New Roman" panose="02020603050405020304" pitchFamily="18" charset="0"/>
            </a:endParaRPr>
          </a:p>
        </p:txBody>
      </p:sp>
      <p:sp>
        <p:nvSpPr>
          <p:cNvPr id="24" name="Скругленный прямоугольник 23"/>
          <p:cNvSpPr/>
          <p:nvPr/>
        </p:nvSpPr>
        <p:spPr>
          <a:xfrm>
            <a:off x="57174" y="4378453"/>
            <a:ext cx="3164702" cy="506910"/>
          </a:xfrm>
          <a:prstGeom prst="roundRect">
            <a:avLst/>
          </a:prstGeom>
          <a:solidFill>
            <a:srgbClr val="FFFF99"/>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t"/>
            <a:r>
              <a:rPr lang="ru-RU" sz="1400" b="1" dirty="0" smtClean="0">
                <a:solidFill>
                  <a:schemeClr val="tx1"/>
                </a:solidFill>
                <a:latin typeface="Times New Roman" panose="02020603050405020304" pitchFamily="18" charset="0"/>
                <a:cs typeface="Times New Roman" panose="02020603050405020304" pitchFamily="18" charset="0"/>
              </a:rPr>
              <a:t>согласно региональному законодательству</a:t>
            </a:r>
            <a:endParaRPr lang="ru-RU" sz="1400" b="1" dirty="0">
              <a:solidFill>
                <a:schemeClr val="tx1"/>
              </a:solidFill>
              <a:latin typeface="Times New Roman" panose="02020603050405020304" pitchFamily="18" charset="0"/>
              <a:cs typeface="Times New Roman" panose="02020603050405020304" pitchFamily="18" charset="0"/>
            </a:endParaRPr>
          </a:p>
        </p:txBody>
      </p:sp>
      <p:sp>
        <p:nvSpPr>
          <p:cNvPr id="27" name="TextBox 26"/>
          <p:cNvSpPr txBox="1"/>
          <p:nvPr/>
        </p:nvSpPr>
        <p:spPr>
          <a:xfrm>
            <a:off x="8014818" y="836711"/>
            <a:ext cx="935064" cy="338554"/>
          </a:xfrm>
          <a:prstGeom prst="rect">
            <a:avLst/>
          </a:prstGeom>
          <a:noFill/>
        </p:spPr>
        <p:txBody>
          <a:bodyPr wrap="none" rtlCol="0">
            <a:spAutoFit/>
          </a:bodyPr>
          <a:lstStyle/>
          <a:p>
            <a:r>
              <a:rPr lang="ru-RU" sz="1600" b="1" dirty="0" smtClean="0">
                <a:solidFill>
                  <a:prstClr val="black"/>
                </a:solidFill>
                <a:latin typeface="Times New Roman" panose="02020603050405020304" pitchFamily="18" charset="0"/>
                <a:cs typeface="Times New Roman" panose="02020603050405020304" pitchFamily="18" charset="0"/>
              </a:rPr>
              <a:t>2018 год</a:t>
            </a:r>
            <a:endParaRPr lang="ru-RU" sz="1600" b="1" dirty="0">
              <a:solidFill>
                <a:prstClr val="black"/>
              </a:solidFill>
              <a:latin typeface="Times New Roman" panose="02020603050405020304" pitchFamily="18" charset="0"/>
              <a:cs typeface="Times New Roman" panose="02020603050405020304" pitchFamily="18" charset="0"/>
            </a:endParaRPr>
          </a:p>
        </p:txBody>
      </p:sp>
      <p:sp>
        <p:nvSpPr>
          <p:cNvPr id="30" name="Овал 29"/>
          <p:cNvSpPr/>
          <p:nvPr/>
        </p:nvSpPr>
        <p:spPr>
          <a:xfrm>
            <a:off x="7949252" y="4402266"/>
            <a:ext cx="968199" cy="506911"/>
          </a:xfrm>
          <a:prstGeom prst="ellipse">
            <a:avLst/>
          </a:prstGeom>
          <a:solidFill>
            <a:schemeClr val="accent3">
              <a:lumMod val="40000"/>
              <a:lumOff val="60000"/>
            </a:schemeClr>
          </a:solidFill>
          <a:ln w="12700">
            <a:solidFill>
              <a:schemeClr val="accent3">
                <a:lumMod val="60000"/>
                <a:lumOff val="40000"/>
              </a:schemeClr>
            </a:solidFill>
          </a:ln>
          <a:effectLst>
            <a:glow rad="101600">
              <a:schemeClr val="accent3">
                <a:satMod val="175000"/>
                <a:alpha val="40000"/>
              </a:schemeClr>
            </a:glow>
          </a:effectLst>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b="1" dirty="0" smtClean="0">
                <a:solidFill>
                  <a:prstClr val="black"/>
                </a:solidFill>
                <a:latin typeface="Times New Roman" panose="02020603050405020304" pitchFamily="18" charset="0"/>
                <a:cs typeface="Times New Roman" panose="02020603050405020304" pitchFamily="18" charset="0"/>
              </a:rPr>
              <a:t>705,3</a:t>
            </a:r>
            <a:endParaRPr lang="ru-RU" sz="1400" b="1" dirty="0">
              <a:solidFill>
                <a:prstClr val="black"/>
              </a:solidFill>
              <a:latin typeface="Times New Roman" panose="02020603050405020304" pitchFamily="18" charset="0"/>
              <a:cs typeface="Times New Roman" panose="02020603050405020304" pitchFamily="18" charset="0"/>
            </a:endParaRPr>
          </a:p>
        </p:txBody>
      </p:sp>
      <p:sp>
        <p:nvSpPr>
          <p:cNvPr id="31" name="Овал 30"/>
          <p:cNvSpPr/>
          <p:nvPr/>
        </p:nvSpPr>
        <p:spPr>
          <a:xfrm>
            <a:off x="7956470" y="3203002"/>
            <a:ext cx="1015583" cy="583326"/>
          </a:xfrm>
          <a:prstGeom prst="ellipse">
            <a:avLst/>
          </a:prstGeom>
          <a:solidFill>
            <a:schemeClr val="accent3">
              <a:lumMod val="40000"/>
              <a:lumOff val="60000"/>
            </a:schemeClr>
          </a:solidFill>
          <a:ln w="12700">
            <a:solidFill>
              <a:schemeClr val="accent3">
                <a:lumMod val="60000"/>
                <a:lumOff val="40000"/>
              </a:schemeClr>
            </a:solidFill>
          </a:ln>
          <a:effectLst>
            <a:glow rad="101600">
              <a:schemeClr val="accent3">
                <a:satMod val="175000"/>
                <a:alpha val="40000"/>
              </a:schemeClr>
            </a:glow>
          </a:effectLst>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b="1" dirty="0" smtClean="0">
                <a:solidFill>
                  <a:prstClr val="black"/>
                </a:solidFill>
                <a:latin typeface="Times New Roman" panose="02020603050405020304" pitchFamily="18" charset="0"/>
                <a:cs typeface="Times New Roman" panose="02020603050405020304" pitchFamily="18" charset="0"/>
              </a:rPr>
              <a:t>784,4</a:t>
            </a:r>
            <a:endParaRPr lang="ru-RU" sz="1400" b="1" dirty="0">
              <a:solidFill>
                <a:prstClr val="black"/>
              </a:solidFill>
              <a:latin typeface="Times New Roman" panose="02020603050405020304" pitchFamily="18" charset="0"/>
              <a:cs typeface="Times New Roman" panose="02020603050405020304" pitchFamily="18" charset="0"/>
            </a:endParaRPr>
          </a:p>
        </p:txBody>
      </p:sp>
      <p:sp>
        <p:nvSpPr>
          <p:cNvPr id="35" name="Овал 34"/>
          <p:cNvSpPr/>
          <p:nvPr/>
        </p:nvSpPr>
        <p:spPr>
          <a:xfrm>
            <a:off x="7873812" y="1308991"/>
            <a:ext cx="1162684" cy="556221"/>
          </a:xfrm>
          <a:prstGeom prst="ellipse">
            <a:avLst/>
          </a:prstGeom>
          <a:solidFill>
            <a:schemeClr val="accent3">
              <a:lumMod val="40000"/>
              <a:lumOff val="60000"/>
            </a:schemeClr>
          </a:solidFill>
          <a:ln w="12700">
            <a:solidFill>
              <a:schemeClr val="accent3">
                <a:lumMod val="60000"/>
                <a:lumOff val="40000"/>
              </a:schemeClr>
            </a:solidFill>
          </a:ln>
          <a:effectLst>
            <a:glow rad="101600">
              <a:schemeClr val="accent3">
                <a:satMod val="175000"/>
                <a:alpha val="40000"/>
              </a:schemeClr>
            </a:glow>
          </a:effectLst>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b="1" dirty="0">
                <a:solidFill>
                  <a:prstClr val="black"/>
                </a:solidFill>
                <a:latin typeface="Times New Roman" panose="02020603050405020304" pitchFamily="18" charset="0"/>
                <a:cs typeface="Times New Roman" panose="02020603050405020304" pitchFamily="18" charset="0"/>
              </a:rPr>
              <a:t>1 </a:t>
            </a:r>
            <a:r>
              <a:rPr lang="ru-RU" sz="1600" b="1" dirty="0" smtClean="0">
                <a:solidFill>
                  <a:prstClr val="black"/>
                </a:solidFill>
                <a:latin typeface="Times New Roman" panose="02020603050405020304" pitchFamily="18" charset="0"/>
                <a:cs typeface="Times New Roman" panose="02020603050405020304" pitchFamily="18" charset="0"/>
              </a:rPr>
              <a:t>489,7</a:t>
            </a:r>
            <a:endParaRPr lang="ru-RU" sz="1600" b="1" dirty="0">
              <a:solidFill>
                <a:prstClr val="black"/>
              </a:solidFill>
              <a:latin typeface="Times New Roman" panose="02020603050405020304" pitchFamily="18" charset="0"/>
              <a:cs typeface="Times New Roman" panose="02020603050405020304" pitchFamily="18" charset="0"/>
            </a:endParaRPr>
          </a:p>
        </p:txBody>
      </p:sp>
      <p:sp>
        <p:nvSpPr>
          <p:cNvPr id="40" name="Скругленный прямоугольник 39"/>
          <p:cNvSpPr/>
          <p:nvPr/>
        </p:nvSpPr>
        <p:spPr>
          <a:xfrm>
            <a:off x="134379" y="1245163"/>
            <a:ext cx="3197249" cy="730781"/>
          </a:xfrm>
          <a:prstGeom prst="roundRect">
            <a:avLst/>
          </a:prstGeom>
          <a:gradFill>
            <a:gsLst>
              <a:gs pos="7000">
                <a:schemeClr val="accent6">
                  <a:lumMod val="40000"/>
                  <a:lumOff val="60000"/>
                </a:schemeClr>
              </a:gs>
              <a:gs pos="49000">
                <a:srgbClr val="FFFF99"/>
              </a:gs>
              <a:gs pos="100000">
                <a:schemeClr val="bg1"/>
              </a:gs>
            </a:gsLst>
            <a:lin ang="16200000" scaled="1"/>
          </a:gra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t">
              <a:spcBef>
                <a:spcPct val="0"/>
              </a:spcBef>
              <a:spcAft>
                <a:spcPct val="0"/>
              </a:spcAft>
            </a:pPr>
            <a:r>
              <a:rPr lang="ru-RU" sz="2000" dirty="0" smtClean="0">
                <a:solidFill>
                  <a:prstClr val="black"/>
                </a:solidFill>
                <a:latin typeface="Times New Roman" panose="02020603050405020304" pitchFamily="18" charset="0"/>
                <a:cs typeface="Times New Roman" panose="02020603050405020304" pitchFamily="18" charset="0"/>
              </a:rPr>
              <a:t>Итого предоставлено льгот по налогам</a:t>
            </a:r>
            <a:endParaRPr lang="ru-RU" sz="2000" dirty="0">
              <a:solidFill>
                <a:prstClr val="black"/>
              </a:solidFill>
              <a:latin typeface="Times New Roman" panose="02020603050405020304" pitchFamily="18" charset="0"/>
              <a:cs typeface="Times New Roman" panose="02020603050405020304" pitchFamily="18" charset="0"/>
            </a:endParaRPr>
          </a:p>
        </p:txBody>
      </p:sp>
      <p:sp>
        <p:nvSpPr>
          <p:cNvPr id="51" name="Овал 50"/>
          <p:cNvSpPr/>
          <p:nvPr/>
        </p:nvSpPr>
        <p:spPr>
          <a:xfrm>
            <a:off x="7801804" y="1990464"/>
            <a:ext cx="1234692" cy="651978"/>
          </a:xfrm>
          <a:prstGeom prst="ellipse">
            <a:avLst/>
          </a:prstGeom>
          <a:scene3d>
            <a:camera prst="orthographicFront"/>
            <a:lightRig rig="threePt" dir="t"/>
          </a:scene3d>
          <a:sp3d>
            <a:bevelT/>
          </a:sp3d>
        </p:spPr>
        <p:style>
          <a:lnRef idx="1">
            <a:schemeClr val="accent2"/>
          </a:lnRef>
          <a:fillRef idx="2">
            <a:schemeClr val="accent2"/>
          </a:fillRef>
          <a:effectRef idx="1">
            <a:schemeClr val="accent2"/>
          </a:effectRef>
          <a:fontRef idx="minor">
            <a:schemeClr val="dk1"/>
          </a:fontRef>
        </p:style>
        <p:txBody>
          <a:bodyPr lIns="0" tIns="0" rIns="0" bIns="0"/>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defRPr/>
            </a:pPr>
            <a:r>
              <a:rPr lang="ru-RU" b="1" dirty="0" smtClean="0">
                <a:solidFill>
                  <a:schemeClr val="tx1"/>
                </a:solidFill>
                <a:latin typeface="Times New Roman" panose="02020603050405020304" pitchFamily="18" charset="0"/>
                <a:cs typeface="Times New Roman" panose="02020603050405020304" pitchFamily="18" charset="0"/>
              </a:rPr>
              <a:t>5,2% от </a:t>
            </a:r>
            <a:r>
              <a:rPr lang="ru-RU" b="1" dirty="0">
                <a:solidFill>
                  <a:schemeClr val="tx1"/>
                </a:solidFill>
                <a:latin typeface="Times New Roman" panose="02020603050405020304" pitchFamily="18" charset="0"/>
                <a:cs typeface="Times New Roman" panose="02020603050405020304" pitchFamily="18" charset="0"/>
              </a:rPr>
              <a:t>налоговых доходов</a:t>
            </a:r>
          </a:p>
          <a:p>
            <a:pPr algn="ctr">
              <a:defRPr/>
            </a:pPr>
            <a:endParaRPr lang="ru-RU" sz="1000" b="1" dirty="0" smtClean="0">
              <a:solidFill>
                <a:schemeClr val="tx1"/>
              </a:solidFill>
              <a:latin typeface="Times New Roman" panose="02020603050405020304" pitchFamily="18" charset="0"/>
              <a:cs typeface="Times New Roman" panose="02020603050405020304" pitchFamily="18" charset="0"/>
            </a:endParaRPr>
          </a:p>
        </p:txBody>
      </p:sp>
      <p:sp>
        <p:nvSpPr>
          <p:cNvPr id="39" name="TextBox 38"/>
          <p:cNvSpPr txBox="1"/>
          <p:nvPr/>
        </p:nvSpPr>
        <p:spPr>
          <a:xfrm>
            <a:off x="3650069" y="836712"/>
            <a:ext cx="943976" cy="338554"/>
          </a:xfrm>
          <a:prstGeom prst="rect">
            <a:avLst/>
          </a:prstGeom>
          <a:noFill/>
        </p:spPr>
        <p:txBody>
          <a:bodyPr wrap="none" rtlCol="0">
            <a:spAutoFit/>
          </a:bodyPr>
          <a:lstStyle/>
          <a:p>
            <a:r>
              <a:rPr lang="ru-RU" sz="1600" b="1" dirty="0" smtClean="0">
                <a:solidFill>
                  <a:prstClr val="black"/>
                </a:solidFill>
                <a:latin typeface="Times New Roman" panose="02020603050405020304" pitchFamily="18" charset="0"/>
                <a:cs typeface="Times New Roman" panose="02020603050405020304" pitchFamily="18" charset="0"/>
              </a:rPr>
              <a:t>2016 год</a:t>
            </a:r>
            <a:endParaRPr lang="ru-RU" sz="1600" b="1" dirty="0">
              <a:solidFill>
                <a:prstClr val="black"/>
              </a:solidFill>
              <a:latin typeface="Times New Roman" panose="02020603050405020304" pitchFamily="18" charset="0"/>
              <a:cs typeface="Times New Roman" panose="02020603050405020304" pitchFamily="18" charset="0"/>
            </a:endParaRPr>
          </a:p>
        </p:txBody>
      </p:sp>
      <p:sp>
        <p:nvSpPr>
          <p:cNvPr id="43" name="Овал 42"/>
          <p:cNvSpPr/>
          <p:nvPr/>
        </p:nvSpPr>
        <p:spPr>
          <a:xfrm>
            <a:off x="3531344" y="4365104"/>
            <a:ext cx="968199" cy="506911"/>
          </a:xfrm>
          <a:prstGeom prst="ellipse">
            <a:avLst/>
          </a:prstGeom>
          <a:solidFill>
            <a:schemeClr val="accent3">
              <a:lumMod val="40000"/>
              <a:lumOff val="60000"/>
            </a:schemeClr>
          </a:solidFill>
          <a:ln w="12700">
            <a:solidFill>
              <a:schemeClr val="accent3">
                <a:lumMod val="60000"/>
                <a:lumOff val="40000"/>
              </a:schemeClr>
            </a:solidFill>
          </a:ln>
          <a:effectLst>
            <a:glow rad="101600">
              <a:schemeClr val="accent3">
                <a:satMod val="175000"/>
                <a:alpha val="40000"/>
              </a:schemeClr>
            </a:glow>
          </a:effectLst>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b="1" dirty="0" smtClean="0">
                <a:solidFill>
                  <a:prstClr val="black"/>
                </a:solidFill>
                <a:latin typeface="Times New Roman" panose="02020603050405020304" pitchFamily="18" charset="0"/>
                <a:cs typeface="Times New Roman" panose="02020603050405020304" pitchFamily="18" charset="0"/>
              </a:rPr>
              <a:t>536,3</a:t>
            </a:r>
            <a:endParaRPr lang="ru-RU" sz="1400" b="1" dirty="0">
              <a:solidFill>
                <a:prstClr val="black"/>
              </a:solidFill>
              <a:latin typeface="Times New Roman" panose="02020603050405020304" pitchFamily="18" charset="0"/>
              <a:cs typeface="Times New Roman" panose="02020603050405020304" pitchFamily="18" charset="0"/>
            </a:endParaRPr>
          </a:p>
        </p:txBody>
      </p:sp>
      <p:sp>
        <p:nvSpPr>
          <p:cNvPr id="46" name="Овал 45"/>
          <p:cNvSpPr/>
          <p:nvPr/>
        </p:nvSpPr>
        <p:spPr>
          <a:xfrm>
            <a:off x="3507653" y="3242758"/>
            <a:ext cx="1015583" cy="583326"/>
          </a:xfrm>
          <a:prstGeom prst="ellipse">
            <a:avLst/>
          </a:prstGeom>
          <a:solidFill>
            <a:schemeClr val="accent3">
              <a:lumMod val="40000"/>
              <a:lumOff val="60000"/>
            </a:schemeClr>
          </a:solidFill>
          <a:ln w="12700">
            <a:solidFill>
              <a:schemeClr val="accent3">
                <a:lumMod val="60000"/>
                <a:lumOff val="40000"/>
              </a:schemeClr>
            </a:solidFill>
          </a:ln>
          <a:effectLst>
            <a:glow rad="101600">
              <a:schemeClr val="accent3">
                <a:satMod val="175000"/>
                <a:alpha val="40000"/>
              </a:schemeClr>
            </a:glow>
          </a:effectLst>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b="1" dirty="0">
                <a:solidFill>
                  <a:prstClr val="black"/>
                </a:solidFill>
                <a:latin typeface="Times New Roman" panose="02020603050405020304" pitchFamily="18" charset="0"/>
                <a:cs typeface="Times New Roman" panose="02020603050405020304" pitchFamily="18" charset="0"/>
              </a:rPr>
              <a:t>1 </a:t>
            </a:r>
            <a:r>
              <a:rPr lang="ru-RU" sz="1400" b="1" dirty="0" smtClean="0">
                <a:solidFill>
                  <a:prstClr val="black"/>
                </a:solidFill>
                <a:latin typeface="Times New Roman" panose="02020603050405020304" pitchFamily="18" charset="0"/>
                <a:cs typeface="Times New Roman" panose="02020603050405020304" pitchFamily="18" charset="0"/>
              </a:rPr>
              <a:t>175,1</a:t>
            </a:r>
            <a:endParaRPr lang="ru-RU" sz="1400" b="1" dirty="0">
              <a:solidFill>
                <a:prstClr val="black"/>
              </a:solidFill>
              <a:latin typeface="Times New Roman" panose="02020603050405020304" pitchFamily="18" charset="0"/>
              <a:cs typeface="Times New Roman" panose="02020603050405020304" pitchFamily="18" charset="0"/>
            </a:endParaRPr>
          </a:p>
        </p:txBody>
      </p:sp>
      <p:sp>
        <p:nvSpPr>
          <p:cNvPr id="52" name="Овал 51"/>
          <p:cNvSpPr/>
          <p:nvPr/>
        </p:nvSpPr>
        <p:spPr>
          <a:xfrm>
            <a:off x="3434103" y="1266575"/>
            <a:ext cx="1162684" cy="556221"/>
          </a:xfrm>
          <a:prstGeom prst="ellipse">
            <a:avLst/>
          </a:prstGeom>
          <a:solidFill>
            <a:schemeClr val="accent3">
              <a:lumMod val="40000"/>
              <a:lumOff val="60000"/>
            </a:schemeClr>
          </a:solidFill>
          <a:ln w="12700">
            <a:solidFill>
              <a:schemeClr val="accent3">
                <a:lumMod val="60000"/>
                <a:lumOff val="40000"/>
              </a:schemeClr>
            </a:solidFill>
          </a:ln>
          <a:effectLst>
            <a:glow rad="101600">
              <a:schemeClr val="accent3">
                <a:satMod val="175000"/>
                <a:alpha val="40000"/>
              </a:schemeClr>
            </a:glow>
          </a:effectLst>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b="1" dirty="0">
                <a:solidFill>
                  <a:prstClr val="black"/>
                </a:solidFill>
                <a:latin typeface="Times New Roman" panose="02020603050405020304" pitchFamily="18" charset="0"/>
                <a:cs typeface="Times New Roman" panose="02020603050405020304" pitchFamily="18" charset="0"/>
              </a:rPr>
              <a:t>1 </a:t>
            </a:r>
            <a:r>
              <a:rPr lang="ru-RU" sz="1600" b="1" dirty="0" smtClean="0">
                <a:solidFill>
                  <a:prstClr val="black"/>
                </a:solidFill>
                <a:latin typeface="Times New Roman" panose="02020603050405020304" pitchFamily="18" charset="0"/>
                <a:cs typeface="Times New Roman" panose="02020603050405020304" pitchFamily="18" charset="0"/>
              </a:rPr>
              <a:t>711,4</a:t>
            </a:r>
            <a:endParaRPr lang="ru-RU" sz="1600" b="1" dirty="0">
              <a:solidFill>
                <a:prstClr val="black"/>
              </a:solidFill>
              <a:latin typeface="Times New Roman" panose="02020603050405020304" pitchFamily="18" charset="0"/>
              <a:cs typeface="Times New Roman" panose="02020603050405020304" pitchFamily="18" charset="0"/>
            </a:endParaRPr>
          </a:p>
        </p:txBody>
      </p:sp>
      <p:sp>
        <p:nvSpPr>
          <p:cNvPr id="53" name="Овал 52"/>
          <p:cNvSpPr/>
          <p:nvPr/>
        </p:nvSpPr>
        <p:spPr>
          <a:xfrm>
            <a:off x="3434103" y="1999869"/>
            <a:ext cx="1234692" cy="644511"/>
          </a:xfrm>
          <a:prstGeom prst="ellipse">
            <a:avLst/>
          </a:prstGeom>
          <a:scene3d>
            <a:camera prst="orthographicFront"/>
            <a:lightRig rig="threePt" dir="t"/>
          </a:scene3d>
          <a:sp3d>
            <a:bevelT/>
          </a:sp3d>
        </p:spPr>
        <p:style>
          <a:lnRef idx="1">
            <a:schemeClr val="accent2"/>
          </a:lnRef>
          <a:fillRef idx="2">
            <a:schemeClr val="accent2"/>
          </a:fillRef>
          <a:effectRef idx="1">
            <a:schemeClr val="accent2"/>
          </a:effectRef>
          <a:fontRef idx="minor">
            <a:schemeClr val="dk1"/>
          </a:fontRef>
        </p:style>
        <p:txBody>
          <a:bodyPr lIns="0" tIns="0" rIns="0" bIns="0"/>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defRPr/>
            </a:pPr>
            <a:r>
              <a:rPr lang="ru-RU" b="1" dirty="0" smtClean="0">
                <a:solidFill>
                  <a:schemeClr val="tx1"/>
                </a:solidFill>
                <a:latin typeface="Times New Roman" panose="02020603050405020304" pitchFamily="18" charset="0"/>
                <a:cs typeface="Times New Roman" panose="02020603050405020304" pitchFamily="18" charset="0"/>
              </a:rPr>
              <a:t>6,9% от </a:t>
            </a:r>
            <a:r>
              <a:rPr lang="ru-RU" b="1" dirty="0">
                <a:solidFill>
                  <a:schemeClr val="tx1"/>
                </a:solidFill>
                <a:latin typeface="Times New Roman" panose="02020603050405020304" pitchFamily="18" charset="0"/>
                <a:cs typeface="Times New Roman" panose="02020603050405020304" pitchFamily="18" charset="0"/>
              </a:rPr>
              <a:t>налоговых доходов</a:t>
            </a:r>
          </a:p>
          <a:p>
            <a:pPr algn="ctr">
              <a:defRPr/>
            </a:pPr>
            <a:endParaRPr lang="ru-RU" sz="1000" b="1" dirty="0" smtClean="0">
              <a:solidFill>
                <a:schemeClr val="tx1"/>
              </a:solidFill>
              <a:latin typeface="Times New Roman" panose="02020603050405020304" pitchFamily="18" charset="0"/>
              <a:cs typeface="Times New Roman" panose="02020603050405020304" pitchFamily="18" charset="0"/>
            </a:endParaRPr>
          </a:p>
        </p:txBody>
      </p:sp>
      <p:cxnSp>
        <p:nvCxnSpPr>
          <p:cNvPr id="54" name="Прямая со стрелкой 53"/>
          <p:cNvCxnSpPr/>
          <p:nvPr/>
        </p:nvCxnSpPr>
        <p:spPr>
          <a:xfrm>
            <a:off x="7142884" y="3519100"/>
            <a:ext cx="614505" cy="0"/>
          </a:xfrm>
          <a:prstGeom prst="straightConnector1">
            <a:avLst/>
          </a:prstGeom>
          <a:ln>
            <a:headEnd type="none" w="med" len="med"/>
            <a:tailEnd type="triangle" w="med" len="med"/>
          </a:ln>
        </p:spPr>
        <p:style>
          <a:lnRef idx="3">
            <a:schemeClr val="accent6"/>
          </a:lnRef>
          <a:fillRef idx="0">
            <a:schemeClr val="accent6"/>
          </a:fillRef>
          <a:effectRef idx="2">
            <a:schemeClr val="accent6"/>
          </a:effectRef>
          <a:fontRef idx="minor">
            <a:schemeClr val="tx1"/>
          </a:fontRef>
        </p:style>
      </p:cxnSp>
      <p:cxnSp>
        <p:nvCxnSpPr>
          <p:cNvPr id="55" name="Прямая со стрелкой 54"/>
          <p:cNvCxnSpPr/>
          <p:nvPr/>
        </p:nvCxnSpPr>
        <p:spPr>
          <a:xfrm>
            <a:off x="7198380" y="4608213"/>
            <a:ext cx="525910" cy="9609"/>
          </a:xfrm>
          <a:prstGeom prst="straightConnector1">
            <a:avLst/>
          </a:prstGeom>
          <a:ln>
            <a:headEnd type="none" w="med" len="med"/>
            <a:tailEnd type="triangle" w="med" len="med"/>
          </a:ln>
        </p:spPr>
        <p:style>
          <a:lnRef idx="3">
            <a:schemeClr val="accent4"/>
          </a:lnRef>
          <a:fillRef idx="0">
            <a:schemeClr val="accent4"/>
          </a:fillRef>
          <a:effectRef idx="2">
            <a:schemeClr val="accent4"/>
          </a:effectRef>
          <a:fontRef idx="minor">
            <a:schemeClr val="tx1"/>
          </a:fontRef>
        </p:style>
      </p:cxnSp>
      <p:sp>
        <p:nvSpPr>
          <p:cNvPr id="56" name="Овал 55"/>
          <p:cNvSpPr/>
          <p:nvPr/>
        </p:nvSpPr>
        <p:spPr>
          <a:xfrm>
            <a:off x="6562771" y="3147542"/>
            <a:ext cx="1797128" cy="369420"/>
          </a:xfrm>
          <a:prstGeom prst="ellipse">
            <a:avLst/>
          </a:prstGeom>
          <a:noFill/>
          <a:ln w="6350">
            <a:noFill/>
          </a:ln>
        </p:spPr>
        <p:style>
          <a:lnRef idx="2">
            <a:schemeClr val="accent2"/>
          </a:lnRef>
          <a:fillRef idx="1">
            <a:schemeClr val="lt1"/>
          </a:fillRef>
          <a:effectRef idx="0">
            <a:schemeClr val="accent2"/>
          </a:effectRef>
          <a:fontRef idx="minor">
            <a:schemeClr val="dk1"/>
          </a:fontRef>
        </p:style>
        <p:txBody>
          <a:bodyPr lIns="72000" rIns="72000" rtlCol="0" anchor="ctr"/>
          <a:lstStyle/>
          <a:p>
            <a:pPr algn="ctr"/>
            <a:r>
              <a:rPr lang="ru-RU" sz="1300" b="1" dirty="0" smtClean="0">
                <a:solidFill>
                  <a:srgbClr val="FF0000"/>
                </a:solidFill>
                <a:latin typeface="Times New Roman" panose="02020603050405020304" pitchFamily="18" charset="0"/>
                <a:cs typeface="Times New Roman" panose="02020603050405020304" pitchFamily="18" charset="0"/>
              </a:rPr>
              <a:t>-266,6</a:t>
            </a:r>
          </a:p>
        </p:txBody>
      </p:sp>
      <p:sp>
        <p:nvSpPr>
          <p:cNvPr id="57" name="Овал 56"/>
          <p:cNvSpPr/>
          <p:nvPr/>
        </p:nvSpPr>
        <p:spPr>
          <a:xfrm>
            <a:off x="6562771" y="4196589"/>
            <a:ext cx="1716268" cy="369420"/>
          </a:xfrm>
          <a:prstGeom prst="ellipse">
            <a:avLst/>
          </a:prstGeom>
          <a:noFill/>
          <a:ln w="6350">
            <a:noFill/>
          </a:ln>
        </p:spPr>
        <p:style>
          <a:lnRef idx="2">
            <a:schemeClr val="accent2"/>
          </a:lnRef>
          <a:fillRef idx="1">
            <a:schemeClr val="lt1"/>
          </a:fillRef>
          <a:effectRef idx="0">
            <a:schemeClr val="accent2"/>
          </a:effectRef>
          <a:fontRef idx="minor">
            <a:schemeClr val="dk1"/>
          </a:fontRef>
        </p:style>
        <p:txBody>
          <a:bodyPr lIns="72000" rIns="72000" rtlCol="0" anchor="ctr"/>
          <a:lstStyle/>
          <a:p>
            <a:pPr algn="ctr"/>
            <a:r>
              <a:rPr lang="ru-RU" sz="1300" b="1" dirty="0" smtClean="0">
                <a:solidFill>
                  <a:srgbClr val="00B050"/>
                </a:solidFill>
                <a:latin typeface="Times New Roman" panose="02020603050405020304" pitchFamily="18" charset="0"/>
                <a:cs typeface="Times New Roman" panose="02020603050405020304" pitchFamily="18" charset="0"/>
              </a:rPr>
              <a:t>+188,0</a:t>
            </a:r>
          </a:p>
        </p:txBody>
      </p:sp>
      <p:sp>
        <p:nvSpPr>
          <p:cNvPr id="58" name="TextBox 57"/>
          <p:cNvSpPr txBox="1"/>
          <p:nvPr/>
        </p:nvSpPr>
        <p:spPr>
          <a:xfrm>
            <a:off x="6990974" y="3623836"/>
            <a:ext cx="968547" cy="292388"/>
          </a:xfrm>
          <a:prstGeom prst="rect">
            <a:avLst/>
          </a:prstGeom>
          <a:noFill/>
        </p:spPr>
        <p:txBody>
          <a:bodyPr wrap="square" rtlCol="0">
            <a:spAutoFit/>
          </a:bodyPr>
          <a:lstStyle/>
          <a:p>
            <a:pPr algn="ctr"/>
            <a:r>
              <a:rPr lang="ru-RU" sz="1300" b="1" dirty="0">
                <a:solidFill>
                  <a:srgbClr val="FF0000"/>
                </a:solidFill>
                <a:latin typeface="Times New Roman" panose="02020603050405020304" pitchFamily="18" charset="0"/>
                <a:cs typeface="Times New Roman" panose="02020603050405020304" pitchFamily="18" charset="0"/>
              </a:rPr>
              <a:t>-</a:t>
            </a:r>
            <a:r>
              <a:rPr lang="ru-RU" sz="1300" b="1" dirty="0" smtClean="0">
                <a:solidFill>
                  <a:srgbClr val="FF0000"/>
                </a:solidFill>
                <a:latin typeface="Times New Roman" panose="02020603050405020304" pitchFamily="18" charset="0"/>
                <a:cs typeface="Times New Roman" panose="02020603050405020304" pitchFamily="18" charset="0"/>
              </a:rPr>
              <a:t> 25,4%</a:t>
            </a:r>
            <a:endParaRPr lang="ru-RU" sz="1300" b="1" dirty="0">
              <a:solidFill>
                <a:srgbClr val="FF0000"/>
              </a:solidFill>
              <a:latin typeface="Times New Roman" panose="02020603050405020304" pitchFamily="18" charset="0"/>
              <a:cs typeface="Times New Roman" panose="02020603050405020304" pitchFamily="18" charset="0"/>
            </a:endParaRPr>
          </a:p>
        </p:txBody>
      </p:sp>
      <p:sp>
        <p:nvSpPr>
          <p:cNvPr id="59" name="TextBox 58"/>
          <p:cNvSpPr txBox="1"/>
          <p:nvPr/>
        </p:nvSpPr>
        <p:spPr>
          <a:xfrm>
            <a:off x="7073513" y="4720280"/>
            <a:ext cx="753246" cy="292388"/>
          </a:xfrm>
          <a:prstGeom prst="rect">
            <a:avLst/>
          </a:prstGeom>
          <a:noFill/>
        </p:spPr>
        <p:txBody>
          <a:bodyPr wrap="square" rtlCol="0">
            <a:spAutoFit/>
          </a:bodyPr>
          <a:lstStyle/>
          <a:p>
            <a:pPr algn="ctr"/>
            <a:r>
              <a:rPr lang="ru-RU" sz="1300" b="1" dirty="0" smtClean="0">
                <a:solidFill>
                  <a:srgbClr val="00B050"/>
                </a:solidFill>
                <a:latin typeface="Times New Roman" panose="02020603050405020304" pitchFamily="18" charset="0"/>
                <a:cs typeface="Times New Roman" panose="02020603050405020304" pitchFamily="18" charset="0"/>
              </a:rPr>
              <a:t>+36,3%</a:t>
            </a:r>
            <a:endParaRPr lang="ru-RU" sz="1300" b="1" dirty="0">
              <a:solidFill>
                <a:srgbClr val="00B050"/>
              </a:solidFill>
              <a:latin typeface="Times New Roman" panose="02020603050405020304" pitchFamily="18" charset="0"/>
              <a:cs typeface="Times New Roman" panose="02020603050405020304" pitchFamily="18" charset="0"/>
            </a:endParaRPr>
          </a:p>
        </p:txBody>
      </p:sp>
      <p:cxnSp>
        <p:nvCxnSpPr>
          <p:cNvPr id="60" name="Прямая со стрелкой 59"/>
          <p:cNvCxnSpPr/>
          <p:nvPr/>
        </p:nvCxnSpPr>
        <p:spPr>
          <a:xfrm>
            <a:off x="7101811" y="1503350"/>
            <a:ext cx="513615" cy="0"/>
          </a:xfrm>
          <a:prstGeom prst="straightConnector1">
            <a:avLst/>
          </a:prstGeom>
          <a:ln>
            <a:headEnd type="none" w="med" len="med"/>
            <a:tailEnd type="triangle" w="med" len="med"/>
          </a:ln>
        </p:spPr>
        <p:style>
          <a:lnRef idx="3">
            <a:schemeClr val="accent6"/>
          </a:lnRef>
          <a:fillRef idx="0">
            <a:schemeClr val="accent6"/>
          </a:fillRef>
          <a:effectRef idx="2">
            <a:schemeClr val="accent6"/>
          </a:effectRef>
          <a:fontRef idx="minor">
            <a:schemeClr val="tx1"/>
          </a:fontRef>
        </p:style>
      </p:cxnSp>
      <p:sp>
        <p:nvSpPr>
          <p:cNvPr id="61" name="Овал 60"/>
          <p:cNvSpPr/>
          <p:nvPr/>
        </p:nvSpPr>
        <p:spPr>
          <a:xfrm>
            <a:off x="6517818" y="1096511"/>
            <a:ext cx="1723845" cy="369420"/>
          </a:xfrm>
          <a:prstGeom prst="ellipse">
            <a:avLst/>
          </a:prstGeom>
          <a:noFill/>
          <a:ln w="6350">
            <a:noFill/>
          </a:ln>
        </p:spPr>
        <p:style>
          <a:lnRef idx="2">
            <a:schemeClr val="accent2"/>
          </a:lnRef>
          <a:fillRef idx="1">
            <a:schemeClr val="lt1"/>
          </a:fillRef>
          <a:effectRef idx="0">
            <a:schemeClr val="accent2"/>
          </a:effectRef>
          <a:fontRef idx="minor">
            <a:schemeClr val="dk1"/>
          </a:fontRef>
        </p:style>
        <p:txBody>
          <a:bodyPr lIns="72000" rIns="72000" rtlCol="0" anchor="ctr"/>
          <a:lstStyle/>
          <a:p>
            <a:pPr algn="ctr"/>
            <a:r>
              <a:rPr lang="ru-RU" sz="1300" b="1" dirty="0">
                <a:solidFill>
                  <a:srgbClr val="FF0000"/>
                </a:solidFill>
                <a:latin typeface="Times New Roman" panose="02020603050405020304" pitchFamily="18" charset="0"/>
                <a:cs typeface="Times New Roman" panose="02020603050405020304" pitchFamily="18" charset="0"/>
              </a:rPr>
              <a:t>-</a:t>
            </a:r>
            <a:r>
              <a:rPr lang="ru-RU" sz="1300" b="1" dirty="0" smtClean="0">
                <a:solidFill>
                  <a:srgbClr val="FF0000"/>
                </a:solidFill>
                <a:latin typeface="Times New Roman" panose="02020603050405020304" pitchFamily="18" charset="0"/>
                <a:cs typeface="Times New Roman" panose="02020603050405020304" pitchFamily="18" charset="0"/>
              </a:rPr>
              <a:t>78,6</a:t>
            </a:r>
          </a:p>
        </p:txBody>
      </p:sp>
      <p:sp>
        <p:nvSpPr>
          <p:cNvPr id="62" name="TextBox 61"/>
          <p:cNvSpPr txBox="1"/>
          <p:nvPr/>
        </p:nvSpPr>
        <p:spPr>
          <a:xfrm>
            <a:off x="6895468" y="1602280"/>
            <a:ext cx="968547" cy="292388"/>
          </a:xfrm>
          <a:prstGeom prst="rect">
            <a:avLst/>
          </a:prstGeom>
          <a:noFill/>
        </p:spPr>
        <p:txBody>
          <a:bodyPr wrap="square" rtlCol="0">
            <a:spAutoFit/>
          </a:bodyPr>
          <a:lstStyle/>
          <a:p>
            <a:pPr algn="ctr"/>
            <a:r>
              <a:rPr lang="ru-RU" sz="1300" b="1" dirty="0">
                <a:solidFill>
                  <a:srgbClr val="FF0000"/>
                </a:solidFill>
                <a:latin typeface="Times New Roman" panose="02020603050405020304" pitchFamily="18" charset="0"/>
                <a:cs typeface="Times New Roman" panose="02020603050405020304" pitchFamily="18" charset="0"/>
              </a:rPr>
              <a:t>-</a:t>
            </a:r>
            <a:r>
              <a:rPr lang="ru-RU" sz="1300" b="1" dirty="0" smtClean="0">
                <a:solidFill>
                  <a:srgbClr val="FF0000"/>
                </a:solidFill>
                <a:latin typeface="Times New Roman" panose="02020603050405020304" pitchFamily="18" charset="0"/>
                <a:cs typeface="Times New Roman" panose="02020603050405020304" pitchFamily="18" charset="0"/>
              </a:rPr>
              <a:t> 5,0%</a:t>
            </a:r>
            <a:endParaRPr lang="ru-RU" sz="1300" b="1" dirty="0">
              <a:solidFill>
                <a:srgbClr val="FF0000"/>
              </a:solidFill>
              <a:latin typeface="Times New Roman" panose="02020603050405020304" pitchFamily="18" charset="0"/>
              <a:cs typeface="Times New Roman" panose="02020603050405020304" pitchFamily="18" charset="0"/>
            </a:endParaRPr>
          </a:p>
        </p:txBody>
      </p:sp>
      <p:pic>
        <p:nvPicPr>
          <p:cNvPr id="73" name="Picture 2" descr="K:\Общая для обмена\!Audio and Video!\Минфин\besplatnoe_seo_prodvijeni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9729" y="5013176"/>
            <a:ext cx="2410272" cy="1515011"/>
          </a:xfrm>
          <a:prstGeom prst="rect">
            <a:avLst/>
          </a:prstGeom>
          <a:noFill/>
          <a:extLst>
            <a:ext uri="{909E8E84-426E-40DD-AFC4-6F175D3DCCD1}">
              <a14:hiddenFill xmlns:a14="http://schemas.microsoft.com/office/drawing/2010/main">
                <a:solidFill>
                  <a:srgbClr val="FFFFFF"/>
                </a:solidFill>
              </a14:hiddenFill>
            </a:ext>
          </a:extLst>
        </p:spPr>
      </p:pic>
      <p:sp>
        <p:nvSpPr>
          <p:cNvPr id="64" name="TextBox 63"/>
          <p:cNvSpPr txBox="1"/>
          <p:nvPr/>
        </p:nvSpPr>
        <p:spPr>
          <a:xfrm>
            <a:off x="2818694" y="5291883"/>
            <a:ext cx="5926684" cy="1208842"/>
          </a:xfrm>
          <a:prstGeom prst="wedgeRoundRectCallout">
            <a:avLst>
              <a:gd name="adj1" fmla="val 42448"/>
              <a:gd name="adj2" fmla="val -75503"/>
              <a:gd name="adj3" fmla="val 16667"/>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just"/>
            <a:r>
              <a:rPr lang="ru-RU" sz="1300" dirty="0" smtClean="0">
                <a:latin typeface="Times New Roman" panose="02020603050405020304" pitchFamily="18" charset="0"/>
                <a:cs typeface="Times New Roman" panose="02020603050405020304" pitchFamily="18" charset="0"/>
              </a:rPr>
              <a:t>Наибольшая сумма налоговых льгот приходится на налог на имущество организаций (в 2018 году </a:t>
            </a:r>
            <a:r>
              <a:rPr lang="en-US" sz="1300" dirty="0" smtClean="0">
                <a:latin typeface="Times New Roman" panose="02020603050405020304" pitchFamily="18" charset="0"/>
                <a:cs typeface="Times New Roman" panose="02020603050405020304" pitchFamily="18" charset="0"/>
              </a:rPr>
              <a:t>6</a:t>
            </a:r>
            <a:r>
              <a:rPr lang="ru-RU" sz="1300" dirty="0" smtClean="0">
                <a:latin typeface="Times New Roman" panose="02020603050405020304" pitchFamily="18" charset="0"/>
                <a:cs typeface="Times New Roman" panose="02020603050405020304" pitchFamily="18" charset="0"/>
              </a:rPr>
              <a:t>8</a:t>
            </a:r>
            <a:r>
              <a:rPr lang="en-US" sz="1300" dirty="0" smtClean="0">
                <a:latin typeface="Times New Roman" panose="02020603050405020304" pitchFamily="18" charset="0"/>
                <a:cs typeface="Times New Roman" panose="02020603050405020304" pitchFamily="18" charset="0"/>
              </a:rPr>
              <a:t>,</a:t>
            </a:r>
            <a:r>
              <a:rPr lang="ru-RU" sz="1300" dirty="0" smtClean="0">
                <a:latin typeface="Times New Roman" panose="02020603050405020304" pitchFamily="18" charset="0"/>
                <a:cs typeface="Times New Roman" panose="02020603050405020304" pitchFamily="18" charset="0"/>
              </a:rPr>
              <a:t>6</a:t>
            </a:r>
            <a:r>
              <a:rPr lang="en-US" sz="1300" dirty="0" smtClean="0">
                <a:latin typeface="Times New Roman" panose="02020603050405020304" pitchFamily="18" charset="0"/>
                <a:cs typeface="Times New Roman" panose="02020603050405020304" pitchFamily="18" charset="0"/>
              </a:rPr>
              <a:t> </a:t>
            </a:r>
            <a:r>
              <a:rPr lang="ru-RU" sz="1300" dirty="0" smtClean="0">
                <a:latin typeface="Times New Roman" panose="02020603050405020304" pitchFamily="18" charset="0"/>
                <a:cs typeface="Times New Roman" panose="02020603050405020304" pitchFamily="18" charset="0"/>
              </a:rPr>
              <a:t>% от общего объема льгот).</a:t>
            </a:r>
          </a:p>
          <a:p>
            <a:pPr algn="just"/>
            <a:r>
              <a:rPr lang="ru-RU" sz="1300" i="1" dirty="0" smtClean="0">
                <a:latin typeface="Times New Roman" panose="02020603050405020304" pitchFamily="18" charset="0"/>
                <a:cs typeface="Times New Roman" panose="02020603050405020304" pitchFamily="18" charset="0"/>
              </a:rPr>
              <a:t>По результатам сводной оценки эффективности предоставленных в 2018 году в соответствии с региональным законодательством налоговых льгот, льготы признаны эффективными.</a:t>
            </a:r>
            <a:endParaRPr lang="ru-RU" sz="1300" i="1" dirty="0">
              <a:latin typeface="Times New Roman" panose="02020603050405020304" pitchFamily="18" charset="0"/>
              <a:cs typeface="Times New Roman" panose="02020603050405020304" pitchFamily="18" charset="0"/>
            </a:endParaRPr>
          </a:p>
        </p:txBody>
      </p:sp>
      <p:sp>
        <p:nvSpPr>
          <p:cNvPr id="65" name="Заголовок 1"/>
          <p:cNvSpPr txBox="1">
            <a:spLocks/>
          </p:cNvSpPr>
          <p:nvPr/>
        </p:nvSpPr>
        <p:spPr>
          <a:xfrm>
            <a:off x="259729" y="58237"/>
            <a:ext cx="7020577" cy="504056"/>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l" fontAlgn="auto">
              <a:spcAft>
                <a:spcPts val="0"/>
              </a:spcAft>
              <a:buNone/>
            </a:pPr>
            <a:r>
              <a:rPr lang="ru-RU" sz="1700" dirty="0">
                <a:solidFill>
                  <a:schemeClr val="tx1"/>
                </a:solidFill>
                <a:effectLst/>
                <a:latin typeface="Times New Roman" panose="02020603050405020304" pitchFamily="18" charset="0"/>
                <a:cs typeface="Times New Roman" panose="02020603050405020304" pitchFamily="18" charset="0"/>
              </a:rPr>
              <a:t>Выпадающие доходы республиканского бюджета Чувашской Республики в связи с предоставлением налоговых льгот</a:t>
            </a:r>
          </a:p>
        </p:txBody>
      </p:sp>
      <p:cxnSp>
        <p:nvCxnSpPr>
          <p:cNvPr id="66" name="Прямая соединительная линия 65"/>
          <p:cNvCxnSpPr/>
          <p:nvPr/>
        </p:nvCxnSpPr>
        <p:spPr>
          <a:xfrm>
            <a:off x="0" y="620688"/>
            <a:ext cx="9144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67" name="TextBox 66"/>
          <p:cNvSpPr txBox="1"/>
          <p:nvPr/>
        </p:nvSpPr>
        <p:spPr>
          <a:xfrm>
            <a:off x="7873228" y="69850"/>
            <a:ext cx="1223412" cy="492443"/>
          </a:xfrm>
          <a:prstGeom prst="rect">
            <a:avLst/>
          </a:prstGeom>
          <a:noFill/>
        </p:spPr>
        <p:txBody>
          <a:bodyPr wrap="none" rtlCol="0">
            <a:spAutoFit/>
          </a:bodyPr>
          <a:lstStyle/>
          <a:p>
            <a:pPr algn="ctr"/>
            <a:r>
              <a:rPr lang="ru-RU" sz="1300" b="1" i="1" dirty="0" smtClean="0">
                <a:solidFill>
                  <a:schemeClr val="accent1"/>
                </a:solidFill>
                <a:latin typeface="+mn-lt"/>
              </a:rPr>
              <a:t>Бюджет</a:t>
            </a:r>
          </a:p>
          <a:p>
            <a:pPr algn="ctr"/>
            <a:r>
              <a:rPr lang="ru-RU" sz="1300" b="1" i="1" dirty="0" smtClean="0">
                <a:solidFill>
                  <a:schemeClr val="accent1"/>
                </a:solidFill>
                <a:latin typeface="+mn-lt"/>
              </a:rPr>
              <a:t>для граждан</a:t>
            </a:r>
            <a:endParaRPr lang="ru-RU" sz="1300" b="1" i="1" dirty="0">
              <a:solidFill>
                <a:schemeClr val="accent1"/>
              </a:solidFill>
              <a:latin typeface="+mn-lt"/>
            </a:endParaRPr>
          </a:p>
        </p:txBody>
      </p:sp>
      <p:sp>
        <p:nvSpPr>
          <p:cNvPr id="3" name="Номер слайда 2"/>
          <p:cNvSpPr>
            <a:spLocks noGrp="1"/>
          </p:cNvSpPr>
          <p:nvPr>
            <p:ph type="sldNum" sz="quarter" idx="12"/>
          </p:nvPr>
        </p:nvSpPr>
        <p:spPr/>
        <p:txBody>
          <a:bodyPr/>
          <a:lstStyle/>
          <a:p>
            <a:pPr>
              <a:defRPr/>
            </a:pPr>
            <a:fld id="{8135DCAC-F131-4C56-82C1-BB591457AF70}" type="slidenum">
              <a:rPr lang="ru-RU" smtClean="0"/>
              <a:pPr>
                <a:defRPr/>
              </a:pPr>
              <a:t>23</a:t>
            </a:fld>
            <a:endParaRPr lang="ru-RU" dirty="0"/>
          </a:p>
        </p:txBody>
      </p:sp>
      <p:sp>
        <p:nvSpPr>
          <p:cNvPr id="63" name="TextBox 62"/>
          <p:cNvSpPr txBox="1"/>
          <p:nvPr/>
        </p:nvSpPr>
        <p:spPr>
          <a:xfrm>
            <a:off x="5890824" y="831488"/>
            <a:ext cx="935064" cy="338554"/>
          </a:xfrm>
          <a:prstGeom prst="rect">
            <a:avLst/>
          </a:prstGeom>
          <a:noFill/>
        </p:spPr>
        <p:txBody>
          <a:bodyPr wrap="none" rtlCol="0">
            <a:spAutoFit/>
          </a:bodyPr>
          <a:lstStyle/>
          <a:p>
            <a:r>
              <a:rPr lang="ru-RU" sz="1600" b="1" dirty="0" smtClean="0">
                <a:solidFill>
                  <a:prstClr val="black"/>
                </a:solidFill>
                <a:latin typeface="Times New Roman" panose="02020603050405020304" pitchFamily="18" charset="0"/>
                <a:cs typeface="Times New Roman" panose="02020603050405020304" pitchFamily="18" charset="0"/>
              </a:rPr>
              <a:t>2017 год</a:t>
            </a:r>
            <a:endParaRPr lang="ru-RU" sz="1600" b="1" dirty="0">
              <a:solidFill>
                <a:prstClr val="black"/>
              </a:solidFill>
              <a:latin typeface="Times New Roman" panose="02020603050405020304" pitchFamily="18" charset="0"/>
              <a:cs typeface="Times New Roman" panose="02020603050405020304" pitchFamily="18" charset="0"/>
            </a:endParaRPr>
          </a:p>
        </p:txBody>
      </p:sp>
      <p:sp>
        <p:nvSpPr>
          <p:cNvPr id="69" name="Овал 68"/>
          <p:cNvSpPr/>
          <p:nvPr/>
        </p:nvSpPr>
        <p:spPr>
          <a:xfrm>
            <a:off x="5913094" y="4360071"/>
            <a:ext cx="968199" cy="506911"/>
          </a:xfrm>
          <a:prstGeom prst="ellipse">
            <a:avLst/>
          </a:prstGeom>
          <a:solidFill>
            <a:schemeClr val="accent3">
              <a:lumMod val="40000"/>
              <a:lumOff val="60000"/>
            </a:schemeClr>
          </a:solidFill>
          <a:ln w="12700">
            <a:solidFill>
              <a:schemeClr val="accent3">
                <a:lumMod val="60000"/>
                <a:lumOff val="40000"/>
              </a:schemeClr>
            </a:solidFill>
          </a:ln>
          <a:effectLst>
            <a:glow rad="101600">
              <a:schemeClr val="accent3">
                <a:satMod val="175000"/>
                <a:alpha val="40000"/>
              </a:schemeClr>
            </a:glow>
          </a:effectLst>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b="1" dirty="0" smtClean="0">
                <a:solidFill>
                  <a:prstClr val="black"/>
                </a:solidFill>
                <a:latin typeface="Times New Roman" panose="02020603050405020304" pitchFamily="18" charset="0"/>
                <a:cs typeface="Times New Roman" panose="02020603050405020304" pitchFamily="18" charset="0"/>
              </a:rPr>
              <a:t>5</a:t>
            </a:r>
            <a:r>
              <a:rPr lang="en-US" sz="1400" b="1" dirty="0" smtClean="0">
                <a:solidFill>
                  <a:prstClr val="black"/>
                </a:solidFill>
                <a:latin typeface="Times New Roman" panose="02020603050405020304" pitchFamily="18" charset="0"/>
                <a:cs typeface="Times New Roman" panose="02020603050405020304" pitchFamily="18" charset="0"/>
              </a:rPr>
              <a:t>1</a:t>
            </a:r>
            <a:r>
              <a:rPr lang="ru-RU" sz="1400" b="1" dirty="0" smtClean="0">
                <a:solidFill>
                  <a:prstClr val="black"/>
                </a:solidFill>
                <a:latin typeface="Times New Roman" panose="02020603050405020304" pitchFamily="18" charset="0"/>
                <a:cs typeface="Times New Roman" panose="02020603050405020304" pitchFamily="18" charset="0"/>
              </a:rPr>
              <a:t>7</a:t>
            </a:r>
            <a:r>
              <a:rPr lang="en-US" sz="1400" b="1" dirty="0" smtClean="0">
                <a:solidFill>
                  <a:prstClr val="black"/>
                </a:solidFill>
                <a:latin typeface="Times New Roman" panose="02020603050405020304" pitchFamily="18" charset="0"/>
                <a:cs typeface="Times New Roman" panose="02020603050405020304" pitchFamily="18" charset="0"/>
              </a:rPr>
              <a:t>,</a:t>
            </a:r>
            <a:r>
              <a:rPr lang="ru-RU" sz="1400" b="1" dirty="0" smtClean="0">
                <a:solidFill>
                  <a:prstClr val="black"/>
                </a:solidFill>
                <a:latin typeface="Times New Roman" panose="02020603050405020304" pitchFamily="18" charset="0"/>
                <a:cs typeface="Times New Roman" panose="02020603050405020304" pitchFamily="18" charset="0"/>
              </a:rPr>
              <a:t>3</a:t>
            </a:r>
            <a:endParaRPr lang="ru-RU" sz="1400" b="1" dirty="0">
              <a:solidFill>
                <a:prstClr val="black"/>
              </a:solidFill>
              <a:latin typeface="Times New Roman" panose="02020603050405020304" pitchFamily="18" charset="0"/>
              <a:cs typeface="Times New Roman" panose="02020603050405020304" pitchFamily="18" charset="0"/>
            </a:endParaRPr>
          </a:p>
        </p:txBody>
      </p:sp>
      <p:sp>
        <p:nvSpPr>
          <p:cNvPr id="70" name="Овал 69"/>
          <p:cNvSpPr/>
          <p:nvPr/>
        </p:nvSpPr>
        <p:spPr>
          <a:xfrm>
            <a:off x="5868144" y="3203002"/>
            <a:ext cx="1015583" cy="583326"/>
          </a:xfrm>
          <a:prstGeom prst="ellipse">
            <a:avLst/>
          </a:prstGeom>
          <a:solidFill>
            <a:schemeClr val="accent3">
              <a:lumMod val="40000"/>
              <a:lumOff val="60000"/>
            </a:schemeClr>
          </a:solidFill>
          <a:ln w="12700">
            <a:solidFill>
              <a:schemeClr val="accent3">
                <a:lumMod val="60000"/>
                <a:lumOff val="40000"/>
              </a:schemeClr>
            </a:solidFill>
          </a:ln>
          <a:effectLst>
            <a:glow rad="101600">
              <a:schemeClr val="accent3">
                <a:satMod val="175000"/>
                <a:alpha val="40000"/>
              </a:schemeClr>
            </a:glow>
          </a:effectLst>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b="1" dirty="0" smtClean="0">
                <a:solidFill>
                  <a:prstClr val="black"/>
                </a:solidFill>
                <a:latin typeface="Times New Roman" panose="02020603050405020304" pitchFamily="18" charset="0"/>
                <a:cs typeface="Times New Roman" panose="02020603050405020304" pitchFamily="18" charset="0"/>
              </a:rPr>
              <a:t>1</a:t>
            </a:r>
            <a:r>
              <a:rPr lang="en-US" sz="1400" b="1" dirty="0" smtClean="0">
                <a:solidFill>
                  <a:prstClr val="black"/>
                </a:solidFill>
                <a:latin typeface="Times New Roman" panose="02020603050405020304" pitchFamily="18" charset="0"/>
                <a:cs typeface="Times New Roman" panose="02020603050405020304" pitchFamily="18" charset="0"/>
              </a:rPr>
              <a:t> </a:t>
            </a:r>
            <a:r>
              <a:rPr lang="ru-RU" sz="1400" b="1" dirty="0" smtClean="0">
                <a:solidFill>
                  <a:prstClr val="black"/>
                </a:solidFill>
                <a:latin typeface="Times New Roman" panose="02020603050405020304" pitchFamily="18" charset="0"/>
                <a:cs typeface="Times New Roman" panose="02020603050405020304" pitchFamily="18" charset="0"/>
              </a:rPr>
              <a:t>051,0</a:t>
            </a:r>
            <a:endParaRPr lang="ru-RU" sz="1400" b="1" dirty="0">
              <a:solidFill>
                <a:prstClr val="black"/>
              </a:solidFill>
              <a:latin typeface="Times New Roman" panose="02020603050405020304" pitchFamily="18" charset="0"/>
              <a:cs typeface="Times New Roman" panose="02020603050405020304" pitchFamily="18" charset="0"/>
            </a:endParaRPr>
          </a:p>
        </p:txBody>
      </p:sp>
      <p:sp>
        <p:nvSpPr>
          <p:cNvPr id="71" name="Овал 70"/>
          <p:cNvSpPr/>
          <p:nvPr/>
        </p:nvSpPr>
        <p:spPr>
          <a:xfrm>
            <a:off x="5767851" y="1266574"/>
            <a:ext cx="1162684" cy="556221"/>
          </a:xfrm>
          <a:prstGeom prst="ellipse">
            <a:avLst/>
          </a:prstGeom>
          <a:solidFill>
            <a:schemeClr val="accent3">
              <a:lumMod val="40000"/>
              <a:lumOff val="60000"/>
            </a:schemeClr>
          </a:solidFill>
          <a:ln w="12700">
            <a:solidFill>
              <a:schemeClr val="accent3">
                <a:lumMod val="60000"/>
                <a:lumOff val="40000"/>
              </a:schemeClr>
            </a:solidFill>
          </a:ln>
          <a:effectLst>
            <a:glow rad="101600">
              <a:schemeClr val="accent3">
                <a:satMod val="175000"/>
                <a:alpha val="40000"/>
              </a:schemeClr>
            </a:glow>
          </a:effectLst>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prstClr val="black"/>
                </a:solidFill>
                <a:latin typeface="Times New Roman" panose="02020603050405020304" pitchFamily="18" charset="0"/>
                <a:cs typeface="Times New Roman" panose="02020603050405020304" pitchFamily="18" charset="0"/>
              </a:rPr>
              <a:t>1 </a:t>
            </a:r>
            <a:r>
              <a:rPr lang="ru-RU" sz="1600" b="1" dirty="0" smtClean="0">
                <a:solidFill>
                  <a:prstClr val="black"/>
                </a:solidFill>
                <a:latin typeface="Times New Roman" panose="02020603050405020304" pitchFamily="18" charset="0"/>
                <a:cs typeface="Times New Roman" panose="02020603050405020304" pitchFamily="18" charset="0"/>
              </a:rPr>
              <a:t>56</a:t>
            </a:r>
            <a:r>
              <a:rPr lang="en-US" sz="1600" b="1" dirty="0" smtClean="0">
                <a:solidFill>
                  <a:prstClr val="black"/>
                </a:solidFill>
                <a:latin typeface="Times New Roman" panose="02020603050405020304" pitchFamily="18" charset="0"/>
                <a:cs typeface="Times New Roman" panose="02020603050405020304" pitchFamily="18" charset="0"/>
              </a:rPr>
              <a:t>8,</a:t>
            </a:r>
            <a:r>
              <a:rPr lang="ru-RU" sz="1600" b="1" dirty="0" smtClean="0">
                <a:solidFill>
                  <a:prstClr val="black"/>
                </a:solidFill>
                <a:latin typeface="Times New Roman" panose="02020603050405020304" pitchFamily="18" charset="0"/>
                <a:cs typeface="Times New Roman" panose="02020603050405020304" pitchFamily="18" charset="0"/>
              </a:rPr>
              <a:t>3</a:t>
            </a:r>
            <a:endParaRPr lang="ru-RU" sz="1600" b="1" dirty="0">
              <a:solidFill>
                <a:prstClr val="black"/>
              </a:solidFill>
              <a:latin typeface="Times New Roman" panose="02020603050405020304" pitchFamily="18" charset="0"/>
              <a:cs typeface="Times New Roman" panose="02020603050405020304" pitchFamily="18" charset="0"/>
            </a:endParaRPr>
          </a:p>
        </p:txBody>
      </p:sp>
      <p:sp>
        <p:nvSpPr>
          <p:cNvPr id="72" name="Овал 71"/>
          <p:cNvSpPr/>
          <p:nvPr/>
        </p:nvSpPr>
        <p:spPr>
          <a:xfrm>
            <a:off x="5767851" y="1999869"/>
            <a:ext cx="1234692" cy="644510"/>
          </a:xfrm>
          <a:prstGeom prst="ellipse">
            <a:avLst/>
          </a:prstGeom>
          <a:scene3d>
            <a:camera prst="orthographicFront"/>
            <a:lightRig rig="threePt" dir="t"/>
          </a:scene3d>
          <a:sp3d>
            <a:bevelT/>
          </a:sp3d>
        </p:spPr>
        <p:style>
          <a:lnRef idx="1">
            <a:schemeClr val="accent2"/>
          </a:lnRef>
          <a:fillRef idx="2">
            <a:schemeClr val="accent2"/>
          </a:fillRef>
          <a:effectRef idx="1">
            <a:schemeClr val="accent2"/>
          </a:effectRef>
          <a:fontRef idx="minor">
            <a:schemeClr val="dk1"/>
          </a:fontRef>
        </p:style>
        <p:txBody>
          <a:bodyPr lIns="0" tIns="0" rIns="0" bIns="0"/>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defRPr/>
            </a:pPr>
            <a:r>
              <a:rPr lang="ru-RU" b="1" dirty="0" smtClean="0">
                <a:solidFill>
                  <a:schemeClr val="tx1"/>
                </a:solidFill>
                <a:latin typeface="Times New Roman" panose="02020603050405020304" pitchFamily="18" charset="0"/>
                <a:cs typeface="Times New Roman" panose="02020603050405020304" pitchFamily="18" charset="0"/>
              </a:rPr>
              <a:t>6,1% от </a:t>
            </a:r>
            <a:r>
              <a:rPr lang="ru-RU" b="1" dirty="0">
                <a:solidFill>
                  <a:schemeClr val="tx1"/>
                </a:solidFill>
                <a:latin typeface="Times New Roman" panose="02020603050405020304" pitchFamily="18" charset="0"/>
                <a:cs typeface="Times New Roman" panose="02020603050405020304" pitchFamily="18" charset="0"/>
              </a:rPr>
              <a:t>налоговых доходов</a:t>
            </a:r>
          </a:p>
          <a:p>
            <a:pPr algn="ctr">
              <a:defRPr/>
            </a:pPr>
            <a:endParaRPr lang="ru-RU" sz="1000" b="1" dirty="0" smtClean="0">
              <a:solidFill>
                <a:schemeClr val="tx1"/>
              </a:solidFill>
              <a:latin typeface="Times New Roman" panose="02020603050405020304" pitchFamily="18" charset="0"/>
              <a:cs typeface="Times New Roman" panose="02020603050405020304" pitchFamily="18" charset="0"/>
            </a:endParaRPr>
          </a:p>
        </p:txBody>
      </p:sp>
      <p:cxnSp>
        <p:nvCxnSpPr>
          <p:cNvPr id="74" name="Прямая со стрелкой 73"/>
          <p:cNvCxnSpPr/>
          <p:nvPr/>
        </p:nvCxnSpPr>
        <p:spPr>
          <a:xfrm>
            <a:off x="4793388" y="3538355"/>
            <a:ext cx="614505" cy="0"/>
          </a:xfrm>
          <a:prstGeom prst="straightConnector1">
            <a:avLst/>
          </a:prstGeom>
          <a:ln>
            <a:headEnd type="none" w="med" len="med"/>
            <a:tailEnd type="triangle" w="med" len="med"/>
          </a:ln>
        </p:spPr>
        <p:style>
          <a:lnRef idx="3">
            <a:schemeClr val="accent6"/>
          </a:lnRef>
          <a:fillRef idx="0">
            <a:schemeClr val="accent6"/>
          </a:fillRef>
          <a:effectRef idx="2">
            <a:schemeClr val="accent6"/>
          </a:effectRef>
          <a:fontRef idx="minor">
            <a:schemeClr val="tx1"/>
          </a:fontRef>
        </p:style>
      </p:cxnSp>
      <p:cxnSp>
        <p:nvCxnSpPr>
          <p:cNvPr id="75" name="Прямая со стрелкой 74"/>
          <p:cNvCxnSpPr/>
          <p:nvPr/>
        </p:nvCxnSpPr>
        <p:spPr>
          <a:xfrm>
            <a:off x="4815898" y="4673279"/>
            <a:ext cx="525910" cy="9609"/>
          </a:xfrm>
          <a:prstGeom prst="straightConnector1">
            <a:avLst/>
          </a:prstGeom>
          <a:ln>
            <a:headEnd type="none" w="med" len="med"/>
            <a:tailEnd type="triangle" w="med" len="med"/>
          </a:ln>
        </p:spPr>
        <p:style>
          <a:lnRef idx="3">
            <a:schemeClr val="accent6"/>
          </a:lnRef>
          <a:fillRef idx="0">
            <a:schemeClr val="accent6"/>
          </a:fillRef>
          <a:effectRef idx="2">
            <a:schemeClr val="accent6"/>
          </a:effectRef>
          <a:fontRef idx="minor">
            <a:schemeClr val="tx1"/>
          </a:fontRef>
        </p:style>
      </p:cxnSp>
      <p:sp>
        <p:nvSpPr>
          <p:cNvPr id="76" name="Овал 75"/>
          <p:cNvSpPr/>
          <p:nvPr/>
        </p:nvSpPr>
        <p:spPr>
          <a:xfrm>
            <a:off x="4180289" y="3140968"/>
            <a:ext cx="1797128" cy="369420"/>
          </a:xfrm>
          <a:prstGeom prst="ellipse">
            <a:avLst/>
          </a:prstGeom>
          <a:noFill/>
          <a:ln w="6350">
            <a:noFill/>
          </a:ln>
        </p:spPr>
        <p:style>
          <a:lnRef idx="2">
            <a:schemeClr val="accent2"/>
          </a:lnRef>
          <a:fillRef idx="1">
            <a:schemeClr val="lt1"/>
          </a:fillRef>
          <a:effectRef idx="0">
            <a:schemeClr val="accent2"/>
          </a:effectRef>
          <a:fontRef idx="minor">
            <a:schemeClr val="dk1"/>
          </a:fontRef>
        </p:style>
        <p:txBody>
          <a:bodyPr lIns="72000" rIns="72000" rtlCol="0" anchor="ctr"/>
          <a:lstStyle/>
          <a:p>
            <a:pPr algn="ctr"/>
            <a:r>
              <a:rPr lang="ru-RU" sz="1300" b="1" dirty="0" smtClean="0">
                <a:solidFill>
                  <a:srgbClr val="FF0000"/>
                </a:solidFill>
                <a:latin typeface="Times New Roman" panose="02020603050405020304" pitchFamily="18" charset="0"/>
                <a:cs typeface="Times New Roman" panose="02020603050405020304" pitchFamily="18" charset="0"/>
              </a:rPr>
              <a:t>-</a:t>
            </a:r>
            <a:r>
              <a:rPr lang="en-US" sz="1300" b="1" dirty="0" smtClean="0">
                <a:solidFill>
                  <a:srgbClr val="FF0000"/>
                </a:solidFill>
                <a:latin typeface="Times New Roman" panose="02020603050405020304" pitchFamily="18" charset="0"/>
                <a:cs typeface="Times New Roman" panose="02020603050405020304" pitchFamily="18" charset="0"/>
              </a:rPr>
              <a:t>1</a:t>
            </a:r>
            <a:r>
              <a:rPr lang="ru-RU" sz="1300" b="1" dirty="0" smtClean="0">
                <a:solidFill>
                  <a:srgbClr val="FF0000"/>
                </a:solidFill>
                <a:latin typeface="Times New Roman" panose="02020603050405020304" pitchFamily="18" charset="0"/>
                <a:cs typeface="Times New Roman" panose="02020603050405020304" pitchFamily="18" charset="0"/>
              </a:rPr>
              <a:t>24</a:t>
            </a:r>
            <a:r>
              <a:rPr lang="en-US" sz="1300" b="1" dirty="0" smtClean="0">
                <a:solidFill>
                  <a:srgbClr val="FF0000"/>
                </a:solidFill>
                <a:latin typeface="Times New Roman" panose="02020603050405020304" pitchFamily="18" charset="0"/>
                <a:cs typeface="Times New Roman" panose="02020603050405020304" pitchFamily="18" charset="0"/>
              </a:rPr>
              <a:t>,</a:t>
            </a:r>
            <a:r>
              <a:rPr lang="ru-RU" sz="1300" b="1" dirty="0" smtClean="0">
                <a:solidFill>
                  <a:srgbClr val="FF0000"/>
                </a:solidFill>
                <a:latin typeface="Times New Roman" panose="02020603050405020304" pitchFamily="18" charset="0"/>
                <a:cs typeface="Times New Roman" panose="02020603050405020304" pitchFamily="18" charset="0"/>
              </a:rPr>
              <a:t>1</a:t>
            </a:r>
          </a:p>
        </p:txBody>
      </p:sp>
      <p:sp>
        <p:nvSpPr>
          <p:cNvPr id="77" name="Овал 76"/>
          <p:cNvSpPr/>
          <p:nvPr/>
        </p:nvSpPr>
        <p:spPr>
          <a:xfrm>
            <a:off x="4220184" y="4283716"/>
            <a:ext cx="1716268" cy="369420"/>
          </a:xfrm>
          <a:prstGeom prst="ellipse">
            <a:avLst/>
          </a:prstGeom>
          <a:noFill/>
          <a:ln w="6350">
            <a:noFill/>
          </a:ln>
        </p:spPr>
        <p:style>
          <a:lnRef idx="2">
            <a:schemeClr val="accent2"/>
          </a:lnRef>
          <a:fillRef idx="1">
            <a:schemeClr val="lt1"/>
          </a:fillRef>
          <a:effectRef idx="0">
            <a:schemeClr val="accent2"/>
          </a:effectRef>
          <a:fontRef idx="minor">
            <a:schemeClr val="dk1"/>
          </a:fontRef>
        </p:style>
        <p:txBody>
          <a:bodyPr lIns="72000" rIns="72000" rtlCol="0" anchor="ctr"/>
          <a:lstStyle/>
          <a:p>
            <a:pPr algn="ctr"/>
            <a:r>
              <a:rPr lang="en-US" sz="1300" b="1" dirty="0" smtClean="0">
                <a:solidFill>
                  <a:srgbClr val="FF0000"/>
                </a:solidFill>
                <a:latin typeface="Times New Roman" panose="02020603050405020304" pitchFamily="18" charset="0"/>
                <a:cs typeface="Times New Roman" panose="02020603050405020304" pitchFamily="18" charset="0"/>
              </a:rPr>
              <a:t>-</a:t>
            </a:r>
            <a:r>
              <a:rPr lang="ru-RU" sz="1300" b="1" dirty="0" smtClean="0">
                <a:solidFill>
                  <a:srgbClr val="FF0000"/>
                </a:solidFill>
                <a:latin typeface="Times New Roman" panose="02020603050405020304" pitchFamily="18" charset="0"/>
                <a:cs typeface="Times New Roman" panose="02020603050405020304" pitchFamily="18" charset="0"/>
              </a:rPr>
              <a:t>1</a:t>
            </a:r>
            <a:r>
              <a:rPr lang="en-US" sz="1300" b="1" dirty="0" smtClean="0">
                <a:solidFill>
                  <a:srgbClr val="FF0000"/>
                </a:solidFill>
                <a:latin typeface="Times New Roman" panose="02020603050405020304" pitchFamily="18" charset="0"/>
                <a:cs typeface="Times New Roman" panose="02020603050405020304" pitchFamily="18" charset="0"/>
              </a:rPr>
              <a:t>9,</a:t>
            </a:r>
            <a:r>
              <a:rPr lang="ru-RU" sz="1300" b="1" dirty="0" smtClean="0">
                <a:solidFill>
                  <a:srgbClr val="FF0000"/>
                </a:solidFill>
                <a:latin typeface="Times New Roman" panose="02020603050405020304" pitchFamily="18" charset="0"/>
                <a:cs typeface="Times New Roman" panose="02020603050405020304" pitchFamily="18" charset="0"/>
              </a:rPr>
              <a:t>0</a:t>
            </a:r>
          </a:p>
        </p:txBody>
      </p:sp>
      <p:sp>
        <p:nvSpPr>
          <p:cNvPr id="78" name="TextBox 77"/>
          <p:cNvSpPr txBox="1"/>
          <p:nvPr/>
        </p:nvSpPr>
        <p:spPr>
          <a:xfrm>
            <a:off x="4594045" y="3625514"/>
            <a:ext cx="968547" cy="292388"/>
          </a:xfrm>
          <a:prstGeom prst="rect">
            <a:avLst/>
          </a:prstGeom>
          <a:noFill/>
        </p:spPr>
        <p:txBody>
          <a:bodyPr wrap="square" rtlCol="0">
            <a:spAutoFit/>
          </a:bodyPr>
          <a:lstStyle/>
          <a:p>
            <a:pPr algn="ctr"/>
            <a:r>
              <a:rPr lang="ru-RU" sz="1300" b="1" dirty="0" smtClean="0">
                <a:solidFill>
                  <a:srgbClr val="FF0000"/>
                </a:solidFill>
                <a:latin typeface="Times New Roman" panose="02020603050405020304" pitchFamily="18" charset="0"/>
                <a:cs typeface="Times New Roman" panose="02020603050405020304" pitchFamily="18" charset="0"/>
              </a:rPr>
              <a:t>- 10</a:t>
            </a:r>
            <a:r>
              <a:rPr lang="en-US" sz="1300" b="1" dirty="0" smtClean="0">
                <a:solidFill>
                  <a:srgbClr val="FF0000"/>
                </a:solidFill>
                <a:latin typeface="Times New Roman" panose="02020603050405020304" pitchFamily="18" charset="0"/>
                <a:cs typeface="Times New Roman" panose="02020603050405020304" pitchFamily="18" charset="0"/>
              </a:rPr>
              <a:t>,</a:t>
            </a:r>
            <a:r>
              <a:rPr lang="ru-RU" sz="1300" b="1" dirty="0" smtClean="0">
                <a:solidFill>
                  <a:srgbClr val="FF0000"/>
                </a:solidFill>
                <a:latin typeface="Times New Roman" panose="02020603050405020304" pitchFamily="18" charset="0"/>
                <a:cs typeface="Times New Roman" panose="02020603050405020304" pitchFamily="18" charset="0"/>
              </a:rPr>
              <a:t>6%</a:t>
            </a:r>
            <a:endParaRPr lang="ru-RU" sz="1300" b="1" dirty="0">
              <a:solidFill>
                <a:srgbClr val="FF0000"/>
              </a:solidFill>
              <a:latin typeface="Times New Roman" panose="02020603050405020304" pitchFamily="18" charset="0"/>
              <a:cs typeface="Times New Roman" panose="02020603050405020304" pitchFamily="18" charset="0"/>
            </a:endParaRPr>
          </a:p>
        </p:txBody>
      </p:sp>
      <p:sp>
        <p:nvSpPr>
          <p:cNvPr id="79" name="TextBox 78"/>
          <p:cNvSpPr txBox="1"/>
          <p:nvPr/>
        </p:nvSpPr>
        <p:spPr>
          <a:xfrm>
            <a:off x="4701695" y="4789888"/>
            <a:ext cx="753246" cy="292388"/>
          </a:xfrm>
          <a:prstGeom prst="rect">
            <a:avLst/>
          </a:prstGeom>
          <a:noFill/>
        </p:spPr>
        <p:txBody>
          <a:bodyPr wrap="square" rtlCol="0">
            <a:spAutoFit/>
          </a:bodyPr>
          <a:lstStyle/>
          <a:p>
            <a:pPr algn="ctr"/>
            <a:r>
              <a:rPr lang="en-US" sz="1300" b="1" dirty="0" smtClean="0">
                <a:solidFill>
                  <a:srgbClr val="FF0000"/>
                </a:solidFill>
                <a:latin typeface="Times New Roman" panose="02020603050405020304" pitchFamily="18" charset="0"/>
                <a:cs typeface="Times New Roman" panose="02020603050405020304" pitchFamily="18" charset="0"/>
              </a:rPr>
              <a:t>-</a:t>
            </a:r>
            <a:r>
              <a:rPr lang="ru-RU" sz="1300" b="1" dirty="0" smtClean="0">
                <a:solidFill>
                  <a:srgbClr val="FF0000"/>
                </a:solidFill>
                <a:latin typeface="Times New Roman" panose="02020603050405020304" pitchFamily="18" charset="0"/>
                <a:cs typeface="Times New Roman" panose="02020603050405020304" pitchFamily="18" charset="0"/>
              </a:rPr>
              <a:t>3</a:t>
            </a:r>
            <a:r>
              <a:rPr lang="en-US" sz="1300" b="1" dirty="0" smtClean="0">
                <a:solidFill>
                  <a:srgbClr val="FF0000"/>
                </a:solidFill>
                <a:latin typeface="Times New Roman" panose="02020603050405020304" pitchFamily="18" charset="0"/>
                <a:cs typeface="Times New Roman" panose="02020603050405020304" pitchFamily="18" charset="0"/>
              </a:rPr>
              <a:t>,</a:t>
            </a:r>
            <a:r>
              <a:rPr lang="ru-RU" sz="1300" b="1" dirty="0" smtClean="0">
                <a:solidFill>
                  <a:srgbClr val="FF0000"/>
                </a:solidFill>
                <a:latin typeface="Times New Roman" panose="02020603050405020304" pitchFamily="18" charset="0"/>
                <a:cs typeface="Times New Roman" panose="02020603050405020304" pitchFamily="18" charset="0"/>
              </a:rPr>
              <a:t>5%</a:t>
            </a:r>
            <a:endParaRPr lang="ru-RU" sz="1300" b="1" dirty="0">
              <a:solidFill>
                <a:srgbClr val="FF0000"/>
              </a:solidFill>
              <a:latin typeface="Times New Roman" panose="02020603050405020304" pitchFamily="18" charset="0"/>
              <a:cs typeface="Times New Roman" panose="02020603050405020304" pitchFamily="18" charset="0"/>
            </a:endParaRPr>
          </a:p>
        </p:txBody>
      </p:sp>
      <p:cxnSp>
        <p:nvCxnSpPr>
          <p:cNvPr id="80" name="Прямая со стрелкой 79"/>
          <p:cNvCxnSpPr/>
          <p:nvPr/>
        </p:nvCxnSpPr>
        <p:spPr>
          <a:xfrm>
            <a:off x="4874810" y="1541129"/>
            <a:ext cx="513615" cy="0"/>
          </a:xfrm>
          <a:prstGeom prst="straightConnector1">
            <a:avLst/>
          </a:prstGeom>
          <a:ln>
            <a:headEnd type="none" w="med" len="med"/>
            <a:tailEnd type="triangle" w="med" len="med"/>
          </a:ln>
        </p:spPr>
        <p:style>
          <a:lnRef idx="3">
            <a:schemeClr val="accent6"/>
          </a:lnRef>
          <a:fillRef idx="0">
            <a:schemeClr val="accent6"/>
          </a:fillRef>
          <a:effectRef idx="2">
            <a:schemeClr val="accent6"/>
          </a:effectRef>
          <a:fontRef idx="minor">
            <a:schemeClr val="tx1"/>
          </a:fontRef>
        </p:style>
      </p:cxnSp>
      <p:sp>
        <p:nvSpPr>
          <p:cNvPr id="81" name="Овал 80"/>
          <p:cNvSpPr/>
          <p:nvPr/>
        </p:nvSpPr>
        <p:spPr>
          <a:xfrm>
            <a:off x="4269696" y="1134060"/>
            <a:ext cx="1723845" cy="369420"/>
          </a:xfrm>
          <a:prstGeom prst="ellipse">
            <a:avLst/>
          </a:prstGeom>
          <a:noFill/>
          <a:ln w="6350">
            <a:noFill/>
          </a:ln>
        </p:spPr>
        <p:style>
          <a:lnRef idx="2">
            <a:schemeClr val="accent2"/>
          </a:lnRef>
          <a:fillRef idx="1">
            <a:schemeClr val="lt1"/>
          </a:fillRef>
          <a:effectRef idx="0">
            <a:schemeClr val="accent2"/>
          </a:effectRef>
          <a:fontRef idx="minor">
            <a:schemeClr val="dk1"/>
          </a:fontRef>
        </p:style>
        <p:txBody>
          <a:bodyPr lIns="72000" rIns="72000" rtlCol="0" anchor="ctr"/>
          <a:lstStyle/>
          <a:p>
            <a:pPr algn="ctr"/>
            <a:r>
              <a:rPr lang="ru-RU" sz="1300" b="1" dirty="0" smtClean="0">
                <a:solidFill>
                  <a:srgbClr val="FF0000"/>
                </a:solidFill>
                <a:latin typeface="Times New Roman" panose="02020603050405020304" pitchFamily="18" charset="0"/>
                <a:cs typeface="Times New Roman" panose="02020603050405020304" pitchFamily="18" charset="0"/>
              </a:rPr>
              <a:t>-</a:t>
            </a:r>
            <a:r>
              <a:rPr lang="en-US" sz="1300" b="1" dirty="0" smtClean="0">
                <a:solidFill>
                  <a:srgbClr val="FF0000"/>
                </a:solidFill>
                <a:latin typeface="Times New Roman" panose="02020603050405020304" pitchFamily="18" charset="0"/>
                <a:cs typeface="Times New Roman" panose="02020603050405020304" pitchFamily="18" charset="0"/>
              </a:rPr>
              <a:t>1</a:t>
            </a:r>
            <a:r>
              <a:rPr lang="ru-RU" sz="1300" b="1" dirty="0" smtClean="0">
                <a:solidFill>
                  <a:srgbClr val="FF0000"/>
                </a:solidFill>
                <a:latin typeface="Times New Roman" panose="02020603050405020304" pitchFamily="18" charset="0"/>
                <a:cs typeface="Times New Roman" panose="02020603050405020304" pitchFamily="18" charset="0"/>
              </a:rPr>
              <a:t>43</a:t>
            </a:r>
            <a:r>
              <a:rPr lang="en-US" sz="1300" b="1" dirty="0" smtClean="0">
                <a:solidFill>
                  <a:srgbClr val="FF0000"/>
                </a:solidFill>
                <a:latin typeface="Times New Roman" panose="02020603050405020304" pitchFamily="18" charset="0"/>
                <a:cs typeface="Times New Roman" panose="02020603050405020304" pitchFamily="18" charset="0"/>
              </a:rPr>
              <a:t>,1</a:t>
            </a:r>
            <a:endParaRPr lang="ru-RU" sz="1300" b="1" dirty="0" smtClean="0">
              <a:solidFill>
                <a:srgbClr val="FF0000"/>
              </a:solidFill>
              <a:latin typeface="Times New Roman" panose="02020603050405020304" pitchFamily="18" charset="0"/>
              <a:cs typeface="Times New Roman" panose="02020603050405020304" pitchFamily="18" charset="0"/>
            </a:endParaRPr>
          </a:p>
        </p:txBody>
      </p:sp>
      <p:sp>
        <p:nvSpPr>
          <p:cNvPr id="82" name="TextBox 81"/>
          <p:cNvSpPr txBox="1"/>
          <p:nvPr/>
        </p:nvSpPr>
        <p:spPr>
          <a:xfrm>
            <a:off x="4616366" y="1624444"/>
            <a:ext cx="968547" cy="292388"/>
          </a:xfrm>
          <a:prstGeom prst="rect">
            <a:avLst/>
          </a:prstGeom>
          <a:noFill/>
        </p:spPr>
        <p:txBody>
          <a:bodyPr wrap="square" rtlCol="0">
            <a:spAutoFit/>
          </a:bodyPr>
          <a:lstStyle/>
          <a:p>
            <a:pPr algn="ctr"/>
            <a:r>
              <a:rPr lang="ru-RU" sz="1300" b="1" dirty="0" smtClean="0">
                <a:solidFill>
                  <a:srgbClr val="FF0000"/>
                </a:solidFill>
                <a:latin typeface="Times New Roman" panose="02020603050405020304" pitchFamily="18" charset="0"/>
                <a:cs typeface="Times New Roman" panose="02020603050405020304" pitchFamily="18" charset="0"/>
              </a:rPr>
              <a:t>- 8</a:t>
            </a:r>
            <a:r>
              <a:rPr lang="en-US" sz="1300" b="1" dirty="0" smtClean="0">
                <a:solidFill>
                  <a:srgbClr val="FF0000"/>
                </a:solidFill>
                <a:latin typeface="Times New Roman" panose="02020603050405020304" pitchFamily="18" charset="0"/>
                <a:cs typeface="Times New Roman" panose="02020603050405020304" pitchFamily="18" charset="0"/>
              </a:rPr>
              <a:t>,</a:t>
            </a:r>
            <a:r>
              <a:rPr lang="ru-RU" sz="1300" b="1" dirty="0" smtClean="0">
                <a:solidFill>
                  <a:srgbClr val="FF0000"/>
                </a:solidFill>
                <a:latin typeface="Times New Roman" panose="02020603050405020304" pitchFamily="18" charset="0"/>
                <a:cs typeface="Times New Roman" panose="02020603050405020304" pitchFamily="18" charset="0"/>
              </a:rPr>
              <a:t>4%</a:t>
            </a:r>
            <a:endParaRPr lang="ru-RU" sz="1300" b="1" dirty="0">
              <a:solidFill>
                <a:srgbClr val="FF0000"/>
              </a:solidFill>
              <a:latin typeface="Times New Roman" panose="02020603050405020304" pitchFamily="18" charset="0"/>
              <a:cs typeface="Times New Roman" panose="02020603050405020304" pitchFamily="18" charset="0"/>
            </a:endParaRPr>
          </a:p>
        </p:txBody>
      </p:sp>
      <p:sp>
        <p:nvSpPr>
          <p:cNvPr id="44" name="TextBox 1"/>
          <p:cNvSpPr txBox="1">
            <a:spLocks noChangeArrowheads="1"/>
          </p:cNvSpPr>
          <p:nvPr/>
        </p:nvSpPr>
        <p:spPr bwMode="auto">
          <a:xfrm>
            <a:off x="7810192" y="686155"/>
            <a:ext cx="1226304" cy="222565"/>
          </a:xfrm>
          <a:prstGeom prst="rect">
            <a:avLst/>
          </a:prstGeom>
          <a:noFill/>
          <a:ln>
            <a:noFill/>
          </a:ln>
          <a:extLst/>
        </p:spPr>
        <p:txBody>
          <a:bodyPr lIns="0" tIns="0" rIns="0" bIns="0"/>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r" eaLnBrk="1" hangingPunct="1">
              <a:spcBef>
                <a:spcPct val="0"/>
              </a:spcBef>
              <a:buFontTx/>
              <a:buNone/>
            </a:pPr>
            <a:r>
              <a:rPr lang="ru-RU" altLang="ru-RU" sz="1200" b="1" dirty="0" smtClean="0">
                <a:solidFill>
                  <a:schemeClr val="accent1">
                    <a:lumMod val="75000"/>
                  </a:schemeClr>
                </a:solidFill>
                <a:latin typeface="Times New Roman" panose="02020603050405020304" pitchFamily="18" charset="0"/>
                <a:cs typeface="Times New Roman" panose="02020603050405020304" pitchFamily="18" charset="0"/>
              </a:rPr>
              <a:t>млн</a:t>
            </a:r>
            <a:r>
              <a:rPr lang="ru-RU" altLang="ru-RU" sz="1200" b="1" dirty="0">
                <a:solidFill>
                  <a:schemeClr val="accent1">
                    <a:lumMod val="75000"/>
                  </a:schemeClr>
                </a:solidFill>
                <a:latin typeface="Times New Roman" panose="02020603050405020304" pitchFamily="18" charset="0"/>
                <a:cs typeface="Times New Roman" panose="02020603050405020304" pitchFamily="18" charset="0"/>
              </a:rPr>
              <a:t>. </a:t>
            </a:r>
            <a:r>
              <a:rPr lang="ru-RU" altLang="ru-RU" sz="1200" b="1" dirty="0" smtClean="0">
                <a:solidFill>
                  <a:schemeClr val="accent1">
                    <a:lumMod val="75000"/>
                  </a:schemeClr>
                </a:solidFill>
                <a:latin typeface="Times New Roman" panose="02020603050405020304" pitchFamily="18" charset="0"/>
                <a:cs typeface="Times New Roman" panose="02020603050405020304" pitchFamily="18" charset="0"/>
              </a:rPr>
              <a:t>рублей</a:t>
            </a:r>
            <a:endParaRPr lang="ru-RU" altLang="ru-RU" sz="1200" b="1" dirty="0">
              <a:solidFill>
                <a:schemeClr val="accent1">
                  <a:lumMod val="7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1815883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p:cNvSpPr>
            <a:spLocks noGrp="1"/>
          </p:cNvSpPr>
          <p:nvPr>
            <p:ph type="sldNum" sz="quarter" idx="12"/>
          </p:nvPr>
        </p:nvSpPr>
        <p:spPr/>
        <p:txBody>
          <a:bodyPr/>
          <a:lstStyle/>
          <a:p>
            <a:pPr>
              <a:defRPr/>
            </a:pPr>
            <a:fld id="{667CCBFA-BFB9-4E9F-B6F6-694D72409F22}" type="slidenum">
              <a:rPr lang="ru-RU" smtClean="0"/>
              <a:pPr>
                <a:defRPr/>
              </a:pPr>
              <a:t>24</a:t>
            </a:fld>
            <a:endParaRPr lang="ru-RU" dirty="0"/>
          </a:p>
        </p:txBody>
      </p:sp>
      <p:sp>
        <p:nvSpPr>
          <p:cNvPr id="9" name="Заголовок 1"/>
          <p:cNvSpPr txBox="1">
            <a:spLocks/>
          </p:cNvSpPr>
          <p:nvPr/>
        </p:nvSpPr>
        <p:spPr>
          <a:xfrm>
            <a:off x="259728" y="188640"/>
            <a:ext cx="7613500" cy="504056"/>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l" fontAlgn="auto">
              <a:spcAft>
                <a:spcPts val="0"/>
              </a:spcAft>
              <a:buNone/>
            </a:pPr>
            <a:r>
              <a:rPr lang="ru-RU" sz="1800" dirty="0" smtClean="0">
                <a:solidFill>
                  <a:schemeClr val="tx1"/>
                </a:solidFill>
                <a:effectLst/>
                <a:latin typeface="Times New Roman" panose="02020603050405020304" pitchFamily="18" charset="0"/>
                <a:cs typeface="Times New Roman" panose="02020603050405020304" pitchFamily="18" charset="0"/>
              </a:rPr>
              <a:t>Расходы консолидированного бюджета </a:t>
            </a:r>
            <a:r>
              <a:rPr lang="ru-RU" sz="1800" dirty="0">
                <a:solidFill>
                  <a:schemeClr val="tx1"/>
                </a:solidFill>
                <a:effectLst/>
                <a:latin typeface="Times New Roman" panose="02020603050405020304" pitchFamily="18" charset="0"/>
                <a:cs typeface="Times New Roman" panose="02020603050405020304" pitchFamily="18" charset="0"/>
              </a:rPr>
              <a:t>Чувашской </a:t>
            </a:r>
            <a:r>
              <a:rPr lang="ru-RU" sz="1800" dirty="0" smtClean="0">
                <a:solidFill>
                  <a:schemeClr val="tx1"/>
                </a:solidFill>
                <a:effectLst/>
                <a:latin typeface="Times New Roman" panose="02020603050405020304" pitchFamily="18" charset="0"/>
                <a:cs typeface="Times New Roman" panose="02020603050405020304" pitchFamily="18" charset="0"/>
              </a:rPr>
              <a:t>Республики</a:t>
            </a:r>
            <a:endParaRPr lang="ru-RU" sz="1800" dirty="0">
              <a:solidFill>
                <a:schemeClr val="tx1"/>
              </a:solidFill>
              <a:effectLst/>
              <a:latin typeface="Times New Roman" panose="02020603050405020304" pitchFamily="18" charset="0"/>
              <a:cs typeface="Times New Roman" panose="02020603050405020304" pitchFamily="18" charset="0"/>
            </a:endParaRPr>
          </a:p>
        </p:txBody>
      </p:sp>
      <p:cxnSp>
        <p:nvCxnSpPr>
          <p:cNvPr id="10" name="Прямая соединительная линия 9"/>
          <p:cNvCxnSpPr/>
          <p:nvPr/>
        </p:nvCxnSpPr>
        <p:spPr>
          <a:xfrm>
            <a:off x="0" y="548680"/>
            <a:ext cx="9144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7873228" y="69850"/>
            <a:ext cx="1223412" cy="492443"/>
          </a:xfrm>
          <a:prstGeom prst="rect">
            <a:avLst/>
          </a:prstGeom>
          <a:noFill/>
        </p:spPr>
        <p:txBody>
          <a:bodyPr wrap="none" rtlCol="0">
            <a:spAutoFit/>
          </a:bodyPr>
          <a:lstStyle/>
          <a:p>
            <a:pPr algn="ctr"/>
            <a:r>
              <a:rPr lang="ru-RU" sz="1300" b="1" i="1" dirty="0" smtClean="0">
                <a:solidFill>
                  <a:schemeClr val="accent1"/>
                </a:solidFill>
                <a:latin typeface="+mn-lt"/>
              </a:rPr>
              <a:t>Бюджет</a:t>
            </a:r>
          </a:p>
          <a:p>
            <a:pPr algn="ctr"/>
            <a:r>
              <a:rPr lang="ru-RU" sz="1300" b="1" i="1" dirty="0" smtClean="0">
                <a:solidFill>
                  <a:schemeClr val="accent1"/>
                </a:solidFill>
                <a:latin typeface="+mn-lt"/>
              </a:rPr>
              <a:t>для граждан</a:t>
            </a:r>
            <a:endParaRPr lang="ru-RU" sz="1300" b="1" i="1" dirty="0">
              <a:solidFill>
                <a:schemeClr val="accent1"/>
              </a:solidFill>
              <a:latin typeface="+mn-lt"/>
            </a:endParaRPr>
          </a:p>
        </p:txBody>
      </p:sp>
      <p:sp>
        <p:nvSpPr>
          <p:cNvPr id="4" name="Скругленный прямоугольник 3"/>
          <p:cNvSpPr/>
          <p:nvPr/>
        </p:nvSpPr>
        <p:spPr>
          <a:xfrm>
            <a:off x="6948264" y="584712"/>
            <a:ext cx="648000" cy="25200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ru-RU" sz="1200" b="1" dirty="0" smtClean="0">
                <a:solidFill>
                  <a:schemeClr val="tx1"/>
                </a:solidFill>
                <a:latin typeface="Times New Roman" panose="02020603050405020304" pitchFamily="18" charset="0"/>
                <a:cs typeface="Times New Roman" panose="02020603050405020304" pitchFamily="18" charset="0"/>
              </a:rPr>
              <a:t>2019г.</a:t>
            </a:r>
            <a:endParaRPr lang="ru-RU" sz="1200" b="1" dirty="0">
              <a:solidFill>
                <a:schemeClr val="tx1"/>
              </a:solidFill>
              <a:latin typeface="Times New Roman" panose="02020603050405020304" pitchFamily="18" charset="0"/>
              <a:cs typeface="Times New Roman" panose="02020603050405020304" pitchFamily="18" charset="0"/>
            </a:endParaRPr>
          </a:p>
        </p:txBody>
      </p:sp>
      <p:sp>
        <p:nvSpPr>
          <p:cNvPr id="12" name="Скругленный прямоугольник 11"/>
          <p:cNvSpPr/>
          <p:nvPr/>
        </p:nvSpPr>
        <p:spPr>
          <a:xfrm>
            <a:off x="5292080" y="584712"/>
            <a:ext cx="648000" cy="25200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ru-RU" sz="1200" b="1" dirty="0" smtClean="0">
                <a:solidFill>
                  <a:schemeClr val="tx1"/>
                </a:solidFill>
                <a:latin typeface="Times New Roman" panose="02020603050405020304" pitchFamily="18" charset="0"/>
                <a:cs typeface="Times New Roman" panose="02020603050405020304" pitchFamily="18" charset="0"/>
              </a:rPr>
              <a:t>2017г.</a:t>
            </a:r>
            <a:endParaRPr lang="ru-RU" sz="1200" b="1" dirty="0">
              <a:solidFill>
                <a:schemeClr val="tx1"/>
              </a:solidFill>
              <a:latin typeface="Times New Roman" panose="02020603050405020304" pitchFamily="18" charset="0"/>
              <a:cs typeface="Times New Roman" panose="02020603050405020304" pitchFamily="18" charset="0"/>
            </a:endParaRPr>
          </a:p>
        </p:txBody>
      </p:sp>
      <p:sp>
        <p:nvSpPr>
          <p:cNvPr id="13" name="Скругленный прямоугольник 12"/>
          <p:cNvSpPr/>
          <p:nvPr/>
        </p:nvSpPr>
        <p:spPr>
          <a:xfrm>
            <a:off x="6084168" y="584712"/>
            <a:ext cx="648000" cy="25200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ru-RU" sz="1200" b="1" dirty="0" smtClean="0">
                <a:solidFill>
                  <a:schemeClr val="tx1"/>
                </a:solidFill>
                <a:latin typeface="Times New Roman" panose="02020603050405020304" pitchFamily="18" charset="0"/>
                <a:cs typeface="Times New Roman" panose="02020603050405020304" pitchFamily="18" charset="0"/>
              </a:rPr>
              <a:t>2018г.</a:t>
            </a:r>
            <a:endParaRPr lang="ru-RU" sz="1200" b="1" dirty="0">
              <a:solidFill>
                <a:schemeClr val="tx1"/>
              </a:solidFill>
              <a:latin typeface="Times New Roman" panose="02020603050405020304" pitchFamily="18" charset="0"/>
              <a:cs typeface="Times New Roman" panose="02020603050405020304" pitchFamily="18" charset="0"/>
            </a:endParaRPr>
          </a:p>
        </p:txBody>
      </p:sp>
      <p:sp>
        <p:nvSpPr>
          <p:cNvPr id="14" name="Скругленный прямоугольник 13"/>
          <p:cNvSpPr/>
          <p:nvPr/>
        </p:nvSpPr>
        <p:spPr>
          <a:xfrm>
            <a:off x="7717374" y="584712"/>
            <a:ext cx="576000" cy="25200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ru-RU" sz="800" dirty="0" smtClean="0">
                <a:solidFill>
                  <a:schemeClr val="tx1"/>
                </a:solidFill>
                <a:latin typeface="Times New Roman" panose="02020603050405020304" pitchFamily="18" charset="0"/>
                <a:cs typeface="Times New Roman" panose="02020603050405020304" pitchFamily="18" charset="0"/>
              </a:rPr>
              <a:t>2019/ 2018, %</a:t>
            </a:r>
            <a:endParaRPr lang="ru-RU" sz="800" dirty="0">
              <a:solidFill>
                <a:schemeClr val="tx1"/>
              </a:solidFill>
              <a:latin typeface="Times New Roman" panose="02020603050405020304" pitchFamily="18" charset="0"/>
              <a:cs typeface="Times New Roman" panose="02020603050405020304" pitchFamily="18" charset="0"/>
            </a:endParaRPr>
          </a:p>
        </p:txBody>
      </p:sp>
      <p:sp>
        <p:nvSpPr>
          <p:cNvPr id="15" name="Скругленный прямоугольник 14"/>
          <p:cNvSpPr/>
          <p:nvPr/>
        </p:nvSpPr>
        <p:spPr>
          <a:xfrm>
            <a:off x="8388488" y="584712"/>
            <a:ext cx="576000" cy="25200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ru-RU" sz="800" dirty="0" smtClean="0">
                <a:solidFill>
                  <a:schemeClr val="tx1"/>
                </a:solidFill>
                <a:latin typeface="Times New Roman" panose="02020603050405020304" pitchFamily="18" charset="0"/>
                <a:cs typeface="Times New Roman" panose="02020603050405020304" pitchFamily="18" charset="0"/>
              </a:rPr>
              <a:t>2018/ 2017, %</a:t>
            </a:r>
            <a:endParaRPr lang="ru-RU" sz="800" dirty="0">
              <a:solidFill>
                <a:schemeClr val="tx1"/>
              </a:solidFill>
              <a:latin typeface="Times New Roman" panose="02020603050405020304" pitchFamily="18" charset="0"/>
              <a:cs typeface="Times New Roman" panose="02020603050405020304" pitchFamily="18" charset="0"/>
            </a:endParaRPr>
          </a:p>
        </p:txBody>
      </p:sp>
      <p:graphicFrame>
        <p:nvGraphicFramePr>
          <p:cNvPr id="8" name="Таблица 7"/>
          <p:cNvGraphicFramePr>
            <a:graphicFrameLocks noGrp="1"/>
          </p:cNvGraphicFramePr>
          <p:nvPr>
            <p:extLst>
              <p:ext uri="{D42A27DB-BD31-4B8C-83A1-F6EECF244321}">
                <p14:modId xmlns:p14="http://schemas.microsoft.com/office/powerpoint/2010/main" val="462397066"/>
              </p:ext>
            </p:extLst>
          </p:nvPr>
        </p:nvGraphicFramePr>
        <p:xfrm>
          <a:off x="161680" y="918509"/>
          <a:ext cx="8802320" cy="5624860"/>
        </p:xfrm>
        <a:graphic>
          <a:graphicData uri="http://schemas.openxmlformats.org/drawingml/2006/table">
            <a:tbl>
              <a:tblPr/>
              <a:tblGrid>
                <a:gridCol w="476617"/>
                <a:gridCol w="4594107"/>
                <a:gridCol w="820951"/>
                <a:gridCol w="820951"/>
                <a:gridCol w="820951"/>
                <a:gridCol w="671689"/>
                <a:gridCol w="597054"/>
              </a:tblGrid>
              <a:tr h="155185">
                <a:tc>
                  <a:txBody>
                    <a:bodyPr/>
                    <a:lstStyle/>
                    <a:p>
                      <a:pPr algn="l" rtl="0" fontAlgn="b"/>
                      <a:r>
                        <a:rPr lang="ru-RU" sz="900" b="1" i="0" u="none" strike="noStrike" dirty="0">
                          <a:solidFill>
                            <a:srgbClr val="000000"/>
                          </a:solidFill>
                          <a:effectLst/>
                          <a:latin typeface="+mn-lt"/>
                        </a:rPr>
                        <a:t>0100</a:t>
                      </a:r>
                    </a:p>
                  </a:txBody>
                  <a:tcPr marL="3482" marR="3482" marT="3482"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l" rtl="0" fontAlgn="b"/>
                      <a:r>
                        <a:rPr lang="ru-RU" sz="900" b="1" i="0" u="none" strike="noStrike" dirty="0">
                          <a:solidFill>
                            <a:srgbClr val="000000"/>
                          </a:solidFill>
                          <a:effectLst/>
                          <a:latin typeface="+mn-lt"/>
                        </a:rPr>
                        <a:t>ОБЩЕГОСУДАРСТВЕННЫЕ ВОПРОСЫ</a:t>
                      </a:r>
                    </a:p>
                  </a:txBody>
                  <a:tcPr marL="3482" marR="3482" marT="3482"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1" i="0" u="none" strike="noStrike" dirty="0">
                          <a:solidFill>
                            <a:srgbClr val="000000"/>
                          </a:solidFill>
                          <a:effectLst/>
                          <a:latin typeface="+mn-lt"/>
                        </a:rPr>
                        <a:t>2 512 529,69</a:t>
                      </a:r>
                    </a:p>
                  </a:txBody>
                  <a:tcPr marL="3482" marR="3482" marT="3482"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1" i="0" u="none" strike="noStrike" dirty="0">
                          <a:solidFill>
                            <a:srgbClr val="000000"/>
                          </a:solidFill>
                          <a:effectLst/>
                          <a:latin typeface="+mn-lt"/>
                        </a:rPr>
                        <a:t>2 988 937,10</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1" i="0" u="none" strike="noStrike">
                          <a:solidFill>
                            <a:srgbClr val="000000"/>
                          </a:solidFill>
                          <a:effectLst/>
                          <a:latin typeface="Trebuchet MS"/>
                        </a:rPr>
                        <a:t>3 188 817,76</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1" i="0" u="none" strike="noStrike">
                          <a:solidFill>
                            <a:srgbClr val="000000"/>
                          </a:solidFill>
                          <a:effectLst/>
                          <a:latin typeface="Trebuchet MS"/>
                        </a:rPr>
                        <a:t>106,7</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1" i="0" u="none" strike="noStrike" dirty="0">
                          <a:solidFill>
                            <a:srgbClr val="000000"/>
                          </a:solidFill>
                          <a:effectLst/>
                          <a:latin typeface="+mn-lt"/>
                        </a:rPr>
                        <a:t>119,0</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r>
              <a:tr h="266239">
                <a:tc>
                  <a:txBody>
                    <a:bodyPr/>
                    <a:lstStyle/>
                    <a:p>
                      <a:pPr algn="l" rtl="0" fontAlgn="b"/>
                      <a:r>
                        <a:rPr lang="ru-RU" sz="900" b="0" i="0" u="none" strike="noStrike" dirty="0">
                          <a:solidFill>
                            <a:srgbClr val="000000"/>
                          </a:solidFill>
                          <a:effectLst/>
                          <a:latin typeface="+mn-lt"/>
                        </a:rPr>
                        <a:t>0103</a:t>
                      </a:r>
                    </a:p>
                  </a:txBody>
                  <a:tcPr marL="3482" marR="3482" marT="3482"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l" rtl="0" fontAlgn="b"/>
                      <a:r>
                        <a:rPr lang="ru-RU" sz="900" b="0" i="0" u="none" strike="noStrike">
                          <a:solidFill>
                            <a:srgbClr val="000000"/>
                          </a:solidFill>
                          <a:effectLst/>
                          <a:latin typeface="+mn-lt"/>
                        </a:rPr>
                        <a:t>Функционирование законодательных (представительных) органов государственной власти и представительных органов муниципальных образований</a:t>
                      </a:r>
                    </a:p>
                  </a:txBody>
                  <a:tcPr marL="3482" marR="3482" marT="3482"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dirty="0">
                          <a:solidFill>
                            <a:srgbClr val="000000"/>
                          </a:solidFill>
                          <a:effectLst/>
                          <a:latin typeface="+mn-lt"/>
                        </a:rPr>
                        <a:t>104 </a:t>
                      </a:r>
                      <a:r>
                        <a:rPr lang="ru-RU" sz="900" b="0" i="0" u="none" strike="noStrike" dirty="0" smtClean="0">
                          <a:solidFill>
                            <a:srgbClr val="000000"/>
                          </a:solidFill>
                          <a:effectLst/>
                          <a:latin typeface="+mn-lt"/>
                        </a:rPr>
                        <a:t>927,74</a:t>
                      </a:r>
                      <a:endParaRPr lang="ru-RU" sz="900" b="0" i="0" u="none" strike="noStrike" dirty="0">
                        <a:solidFill>
                          <a:srgbClr val="000000"/>
                        </a:solidFill>
                        <a:effectLst/>
                        <a:latin typeface="+mn-lt"/>
                      </a:endParaRPr>
                    </a:p>
                  </a:txBody>
                  <a:tcPr marL="3482" marR="3482" marT="3482"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fontAlgn="b"/>
                      <a:r>
                        <a:rPr lang="ru-RU" sz="900" b="0" i="0" u="none" strike="noStrike" kern="1200" dirty="0">
                          <a:solidFill>
                            <a:srgbClr val="000000"/>
                          </a:solidFill>
                          <a:effectLst/>
                          <a:latin typeface="+mn-lt"/>
                          <a:ea typeface="+mn-ea"/>
                          <a:cs typeface="+mn-cs"/>
                        </a:rPr>
                        <a:t>115 514,19</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a:solidFill>
                            <a:srgbClr val="000000"/>
                          </a:solidFill>
                          <a:effectLst/>
                          <a:latin typeface="Trebuchet MS"/>
                        </a:rPr>
                        <a:t>117 958,34</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1" i="0" u="none" strike="noStrike">
                          <a:solidFill>
                            <a:srgbClr val="000000"/>
                          </a:solidFill>
                          <a:effectLst/>
                          <a:latin typeface="Trebuchet MS"/>
                        </a:rPr>
                        <a:t>102,1</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dirty="0">
                          <a:solidFill>
                            <a:srgbClr val="000000"/>
                          </a:solidFill>
                          <a:effectLst/>
                          <a:latin typeface="+mn-lt"/>
                        </a:rPr>
                        <a:t>110,1</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r>
              <a:tr h="277304">
                <a:tc>
                  <a:txBody>
                    <a:bodyPr/>
                    <a:lstStyle/>
                    <a:p>
                      <a:pPr algn="l" rtl="0" fontAlgn="b"/>
                      <a:r>
                        <a:rPr lang="ru-RU" sz="900" b="0" i="0" u="none" strike="noStrike">
                          <a:solidFill>
                            <a:srgbClr val="000000"/>
                          </a:solidFill>
                          <a:effectLst/>
                          <a:latin typeface="+mn-lt"/>
                        </a:rPr>
                        <a:t>0104</a:t>
                      </a:r>
                    </a:p>
                  </a:txBody>
                  <a:tcPr marL="3482" marR="3482" marT="3482"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l" rtl="0" fontAlgn="b"/>
                      <a:r>
                        <a:rPr lang="ru-RU" sz="900" b="0" i="0" u="none" strike="noStrike" dirty="0">
                          <a:solidFill>
                            <a:srgbClr val="000000"/>
                          </a:solidFill>
                          <a:effectLst/>
                          <a:latin typeface="+mn-lt"/>
                        </a:rPr>
                        <a:t>Функционирование Правительства </a:t>
                      </a:r>
                      <a:r>
                        <a:rPr lang="ru-RU" sz="900" b="0" i="0" u="none" strike="noStrike" dirty="0" smtClean="0">
                          <a:solidFill>
                            <a:srgbClr val="000000"/>
                          </a:solidFill>
                          <a:effectLst/>
                          <a:latin typeface="+mn-lt"/>
                        </a:rPr>
                        <a:t>РФ</a:t>
                      </a:r>
                      <a:r>
                        <a:rPr lang="en-US" sz="900" b="0" i="0" u="none" strike="noStrike" dirty="0" smtClean="0">
                          <a:solidFill>
                            <a:srgbClr val="000000"/>
                          </a:solidFill>
                          <a:effectLst/>
                          <a:latin typeface="+mn-lt"/>
                        </a:rPr>
                        <a:t>?</a:t>
                      </a:r>
                      <a:r>
                        <a:rPr lang="ru-RU" sz="900" b="0" i="0" u="none" strike="noStrike" dirty="0" smtClean="0">
                          <a:solidFill>
                            <a:srgbClr val="000000"/>
                          </a:solidFill>
                          <a:effectLst/>
                          <a:latin typeface="+mn-lt"/>
                        </a:rPr>
                        <a:t> </a:t>
                      </a:r>
                      <a:r>
                        <a:rPr lang="ru-RU" sz="900" b="0" i="0" u="none" strike="noStrike" dirty="0">
                          <a:solidFill>
                            <a:srgbClr val="000000"/>
                          </a:solidFill>
                          <a:effectLst/>
                          <a:latin typeface="+mn-lt"/>
                        </a:rPr>
                        <a:t>высших исполнительных органов государственной власти субъектов Российской Федерации, местных администраций</a:t>
                      </a:r>
                    </a:p>
                  </a:txBody>
                  <a:tcPr marL="3482" marR="3482" marT="3482"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a:solidFill>
                            <a:srgbClr val="000000"/>
                          </a:solidFill>
                          <a:effectLst/>
                          <a:latin typeface="+mn-lt"/>
                        </a:rPr>
                        <a:t>1 063 781,95</a:t>
                      </a:r>
                    </a:p>
                  </a:txBody>
                  <a:tcPr marL="3482" marR="3482" marT="3482"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fontAlgn="b"/>
                      <a:r>
                        <a:rPr lang="ru-RU" sz="900" b="0" i="0" u="none" strike="noStrike" kern="1200" dirty="0">
                          <a:solidFill>
                            <a:srgbClr val="000000"/>
                          </a:solidFill>
                          <a:effectLst/>
                          <a:latin typeface="+mn-lt"/>
                          <a:ea typeface="+mn-ea"/>
                          <a:cs typeface="+mn-cs"/>
                        </a:rPr>
                        <a:t>1 126 127,74</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a:solidFill>
                            <a:srgbClr val="000000"/>
                          </a:solidFill>
                          <a:effectLst/>
                          <a:latin typeface="Trebuchet MS"/>
                        </a:rPr>
                        <a:t>1 180 328,33</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1" i="0" u="none" strike="noStrike">
                          <a:solidFill>
                            <a:srgbClr val="000000"/>
                          </a:solidFill>
                          <a:effectLst/>
                          <a:latin typeface="Trebuchet MS"/>
                        </a:rPr>
                        <a:t>104,8</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dirty="0">
                          <a:solidFill>
                            <a:srgbClr val="000000"/>
                          </a:solidFill>
                          <a:effectLst/>
                          <a:latin typeface="+mn-lt"/>
                        </a:rPr>
                        <a:t>105,9</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r>
              <a:tr h="155185">
                <a:tc>
                  <a:txBody>
                    <a:bodyPr/>
                    <a:lstStyle/>
                    <a:p>
                      <a:pPr algn="l" rtl="0" fontAlgn="b"/>
                      <a:r>
                        <a:rPr lang="ru-RU" sz="900" b="0" i="0" u="none" strike="noStrike">
                          <a:solidFill>
                            <a:srgbClr val="000000"/>
                          </a:solidFill>
                          <a:effectLst/>
                          <a:latin typeface="+mn-lt"/>
                        </a:rPr>
                        <a:t>0105</a:t>
                      </a:r>
                    </a:p>
                  </a:txBody>
                  <a:tcPr marL="3482" marR="3482" marT="3482"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l" rtl="0" fontAlgn="b"/>
                      <a:r>
                        <a:rPr lang="ru-RU" sz="900" b="0" i="0" u="none" strike="noStrike">
                          <a:solidFill>
                            <a:srgbClr val="000000"/>
                          </a:solidFill>
                          <a:effectLst/>
                          <a:latin typeface="+mn-lt"/>
                        </a:rPr>
                        <a:t>Судебная система</a:t>
                      </a:r>
                    </a:p>
                  </a:txBody>
                  <a:tcPr marL="3482" marR="3482" marT="3482"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a:solidFill>
                            <a:srgbClr val="000000"/>
                          </a:solidFill>
                          <a:effectLst/>
                          <a:latin typeface="+mn-lt"/>
                        </a:rPr>
                        <a:t>108 888,77</a:t>
                      </a:r>
                    </a:p>
                  </a:txBody>
                  <a:tcPr marL="3482" marR="3482" marT="3482"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fontAlgn="b"/>
                      <a:r>
                        <a:rPr lang="ru-RU" sz="900" b="0" i="0" u="none" strike="noStrike" kern="1200" dirty="0">
                          <a:solidFill>
                            <a:srgbClr val="000000"/>
                          </a:solidFill>
                          <a:effectLst/>
                          <a:latin typeface="+mn-lt"/>
                          <a:ea typeface="+mn-ea"/>
                          <a:cs typeface="+mn-cs"/>
                        </a:rPr>
                        <a:t>148 875,22</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a:solidFill>
                            <a:srgbClr val="000000"/>
                          </a:solidFill>
                          <a:effectLst/>
                          <a:latin typeface="Trebuchet MS"/>
                        </a:rPr>
                        <a:t>135 710,87</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1" i="0" u="none" strike="noStrike">
                          <a:solidFill>
                            <a:srgbClr val="000000"/>
                          </a:solidFill>
                          <a:effectLst/>
                          <a:latin typeface="Trebuchet MS"/>
                        </a:rPr>
                        <a:t>91,2</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dirty="0">
                          <a:solidFill>
                            <a:srgbClr val="000000"/>
                          </a:solidFill>
                          <a:effectLst/>
                          <a:latin typeface="+mn-lt"/>
                        </a:rPr>
                        <a:t>136,7</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r>
              <a:tr h="266239">
                <a:tc>
                  <a:txBody>
                    <a:bodyPr/>
                    <a:lstStyle/>
                    <a:p>
                      <a:pPr algn="l" rtl="0" fontAlgn="b"/>
                      <a:r>
                        <a:rPr lang="ru-RU" sz="900" b="0" i="0" u="none" strike="noStrike">
                          <a:solidFill>
                            <a:srgbClr val="000000"/>
                          </a:solidFill>
                          <a:effectLst/>
                          <a:latin typeface="+mn-lt"/>
                        </a:rPr>
                        <a:t>0106</a:t>
                      </a:r>
                    </a:p>
                  </a:txBody>
                  <a:tcPr marL="3482" marR="3482" marT="3482"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l" rtl="0" fontAlgn="b"/>
                      <a:r>
                        <a:rPr lang="ru-RU" sz="900" b="0" i="0" u="none" strike="noStrike">
                          <a:solidFill>
                            <a:srgbClr val="000000"/>
                          </a:solidFill>
                          <a:effectLst/>
                          <a:latin typeface="+mn-lt"/>
                        </a:rPr>
                        <a:t>Обеспечение деятельности финансовых, налоговых и таможенных органов и органов финансового (финансово-бюджетного) надзора</a:t>
                      </a:r>
                    </a:p>
                  </a:txBody>
                  <a:tcPr marL="3482" marR="3482" marT="3482"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dirty="0">
                          <a:solidFill>
                            <a:srgbClr val="000000"/>
                          </a:solidFill>
                          <a:effectLst/>
                          <a:latin typeface="+mn-lt"/>
                        </a:rPr>
                        <a:t>264 758,65</a:t>
                      </a:r>
                    </a:p>
                  </a:txBody>
                  <a:tcPr marL="3482" marR="3482" marT="3482"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fontAlgn="b"/>
                      <a:r>
                        <a:rPr lang="ru-RU" sz="900" b="0" i="0" u="none" strike="noStrike" kern="1200" dirty="0">
                          <a:solidFill>
                            <a:srgbClr val="000000"/>
                          </a:solidFill>
                          <a:effectLst/>
                          <a:latin typeface="+mn-lt"/>
                          <a:ea typeface="+mn-ea"/>
                          <a:cs typeface="+mn-cs"/>
                        </a:rPr>
                        <a:t>281 681,75</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a:solidFill>
                            <a:srgbClr val="000000"/>
                          </a:solidFill>
                          <a:effectLst/>
                          <a:latin typeface="Trebuchet MS"/>
                        </a:rPr>
                        <a:t>291 586,82</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1" i="0" u="none" strike="noStrike">
                          <a:solidFill>
                            <a:srgbClr val="000000"/>
                          </a:solidFill>
                          <a:effectLst/>
                          <a:latin typeface="Trebuchet MS"/>
                        </a:rPr>
                        <a:t>103,5</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dirty="0">
                          <a:solidFill>
                            <a:srgbClr val="000000"/>
                          </a:solidFill>
                          <a:effectLst/>
                          <a:latin typeface="+mn-lt"/>
                        </a:rPr>
                        <a:t>106,4</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r>
              <a:tr h="155185">
                <a:tc>
                  <a:txBody>
                    <a:bodyPr/>
                    <a:lstStyle/>
                    <a:p>
                      <a:pPr algn="l" rtl="0" fontAlgn="b"/>
                      <a:r>
                        <a:rPr lang="ru-RU" sz="900" b="0" i="0" u="none" strike="noStrike">
                          <a:solidFill>
                            <a:srgbClr val="000000"/>
                          </a:solidFill>
                          <a:effectLst/>
                          <a:latin typeface="+mn-lt"/>
                        </a:rPr>
                        <a:t>0107</a:t>
                      </a:r>
                    </a:p>
                  </a:txBody>
                  <a:tcPr marL="3482" marR="3482" marT="3482"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l" rtl="0" fontAlgn="b"/>
                      <a:r>
                        <a:rPr lang="ru-RU" sz="900" b="0" i="0" u="none" strike="noStrike" dirty="0">
                          <a:solidFill>
                            <a:srgbClr val="000000"/>
                          </a:solidFill>
                          <a:effectLst/>
                          <a:latin typeface="+mn-lt"/>
                        </a:rPr>
                        <a:t>Обеспечение проведения выборов и референдумов</a:t>
                      </a:r>
                    </a:p>
                  </a:txBody>
                  <a:tcPr marL="3482" marR="3482" marT="3482"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a:solidFill>
                            <a:srgbClr val="000000"/>
                          </a:solidFill>
                          <a:effectLst/>
                          <a:latin typeface="+mn-lt"/>
                        </a:rPr>
                        <a:t>22 391,95</a:t>
                      </a:r>
                    </a:p>
                  </a:txBody>
                  <a:tcPr marL="3482" marR="3482" marT="3482"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fontAlgn="b"/>
                      <a:r>
                        <a:rPr lang="ru-RU" sz="900" b="0" i="0" u="none" strike="noStrike" kern="1200" dirty="0">
                          <a:solidFill>
                            <a:srgbClr val="000000"/>
                          </a:solidFill>
                          <a:effectLst/>
                          <a:latin typeface="+mn-lt"/>
                          <a:ea typeface="+mn-ea"/>
                          <a:cs typeface="+mn-cs"/>
                        </a:rPr>
                        <a:t>26 236,17</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a:solidFill>
                            <a:srgbClr val="000000"/>
                          </a:solidFill>
                          <a:effectLst/>
                          <a:latin typeface="Trebuchet MS"/>
                        </a:rPr>
                        <a:t>23 954,16</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1" i="0" u="none" strike="noStrike">
                          <a:solidFill>
                            <a:srgbClr val="000000"/>
                          </a:solidFill>
                          <a:effectLst/>
                          <a:latin typeface="Trebuchet MS"/>
                        </a:rPr>
                        <a:t>91,3</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dirty="0">
                          <a:solidFill>
                            <a:srgbClr val="000000"/>
                          </a:solidFill>
                          <a:effectLst/>
                          <a:latin typeface="+mn-lt"/>
                        </a:rPr>
                        <a:t>117,2</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r>
              <a:tr h="155185">
                <a:tc>
                  <a:txBody>
                    <a:bodyPr/>
                    <a:lstStyle/>
                    <a:p>
                      <a:pPr algn="l" rtl="0" fontAlgn="b"/>
                      <a:r>
                        <a:rPr lang="ru-RU" sz="900" b="0" i="0" u="none" strike="noStrike">
                          <a:solidFill>
                            <a:srgbClr val="000000"/>
                          </a:solidFill>
                          <a:effectLst/>
                          <a:latin typeface="+mn-lt"/>
                        </a:rPr>
                        <a:t>0111</a:t>
                      </a:r>
                    </a:p>
                  </a:txBody>
                  <a:tcPr marL="3482" marR="3482" marT="3482"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l" rtl="0" fontAlgn="b"/>
                      <a:r>
                        <a:rPr lang="ru-RU" sz="900" b="0" i="0" u="none" strike="noStrike" dirty="0">
                          <a:solidFill>
                            <a:srgbClr val="000000"/>
                          </a:solidFill>
                          <a:effectLst/>
                          <a:latin typeface="+mn-lt"/>
                        </a:rPr>
                        <a:t>Резервные фонды</a:t>
                      </a:r>
                    </a:p>
                  </a:txBody>
                  <a:tcPr marL="3482" marR="3482" marT="3482"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a:solidFill>
                            <a:srgbClr val="000000"/>
                          </a:solidFill>
                          <a:effectLst/>
                          <a:latin typeface="+mn-lt"/>
                        </a:rPr>
                        <a:t>0</a:t>
                      </a:r>
                    </a:p>
                  </a:txBody>
                  <a:tcPr marL="3482" marR="3482" marT="3482"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fontAlgn="b"/>
                      <a:r>
                        <a:rPr lang="ru-RU" sz="900" b="0" i="0" u="none" strike="noStrike" kern="1200" dirty="0">
                          <a:solidFill>
                            <a:srgbClr val="000000"/>
                          </a:solidFill>
                          <a:effectLst/>
                          <a:latin typeface="+mn-lt"/>
                          <a:ea typeface="+mn-ea"/>
                          <a:cs typeface="+mn-cs"/>
                        </a:rPr>
                        <a:t>0,00</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dirty="0" smtClean="0">
                          <a:solidFill>
                            <a:srgbClr val="000000"/>
                          </a:solidFill>
                          <a:effectLst/>
                          <a:latin typeface="Trebuchet MS"/>
                        </a:rPr>
                        <a:t>0,00</a:t>
                      </a:r>
                      <a:r>
                        <a:rPr lang="ru-RU" sz="900" b="0" i="0" u="none" strike="noStrike" dirty="0">
                          <a:solidFill>
                            <a:srgbClr val="000000"/>
                          </a:solidFill>
                          <a:effectLst/>
                          <a:latin typeface="Trebuchet MS"/>
                        </a:rPr>
                        <a:t> </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1" i="0" u="none" strike="noStrike">
                          <a:solidFill>
                            <a:srgbClr val="000000"/>
                          </a:solidFill>
                          <a:effectLst/>
                          <a:latin typeface="Trebuchet MS"/>
                        </a:rPr>
                        <a:t> </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endParaRPr lang="ru-RU" sz="900" b="0" i="0" u="none" strike="noStrike" dirty="0">
                        <a:solidFill>
                          <a:srgbClr val="000000"/>
                        </a:solidFill>
                        <a:effectLst/>
                        <a:latin typeface="+mn-lt"/>
                      </a:endParaRP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r>
              <a:tr h="155185">
                <a:tc>
                  <a:txBody>
                    <a:bodyPr/>
                    <a:lstStyle/>
                    <a:p>
                      <a:pPr algn="l" rtl="0" fontAlgn="b"/>
                      <a:r>
                        <a:rPr lang="ru-RU" sz="900" b="0" i="0" u="none" strike="noStrike">
                          <a:solidFill>
                            <a:srgbClr val="000000"/>
                          </a:solidFill>
                          <a:effectLst/>
                          <a:latin typeface="+mn-lt"/>
                        </a:rPr>
                        <a:t>0112</a:t>
                      </a:r>
                    </a:p>
                  </a:txBody>
                  <a:tcPr marL="3482" marR="3482" marT="3482"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l" rtl="0" fontAlgn="b"/>
                      <a:r>
                        <a:rPr lang="ru-RU" sz="900" b="0" i="0" u="none" strike="noStrike" dirty="0">
                          <a:solidFill>
                            <a:srgbClr val="000000"/>
                          </a:solidFill>
                          <a:effectLst/>
                          <a:latin typeface="+mn-lt"/>
                        </a:rPr>
                        <a:t>Прикладные научные исследования в области общегосударственных вопросов</a:t>
                      </a:r>
                    </a:p>
                  </a:txBody>
                  <a:tcPr marL="3482" marR="3482" marT="3482"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a:solidFill>
                            <a:srgbClr val="000000"/>
                          </a:solidFill>
                          <a:effectLst/>
                          <a:latin typeface="+mn-lt"/>
                        </a:rPr>
                        <a:t>225</a:t>
                      </a:r>
                    </a:p>
                  </a:txBody>
                  <a:tcPr marL="3482" marR="3482" marT="3482"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fontAlgn="b"/>
                      <a:r>
                        <a:rPr lang="ru-RU" sz="900" b="0" i="0" u="none" strike="noStrike" kern="1200" dirty="0">
                          <a:solidFill>
                            <a:srgbClr val="000000"/>
                          </a:solidFill>
                          <a:effectLst/>
                          <a:latin typeface="+mn-lt"/>
                          <a:ea typeface="+mn-ea"/>
                          <a:cs typeface="+mn-cs"/>
                        </a:rPr>
                        <a:t>225,00</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dirty="0" smtClean="0">
                          <a:solidFill>
                            <a:srgbClr val="000000"/>
                          </a:solidFill>
                          <a:effectLst/>
                          <a:latin typeface="Trebuchet MS"/>
                        </a:rPr>
                        <a:t>225,00</a:t>
                      </a:r>
                      <a:endParaRPr lang="ru-RU" sz="900" b="0" i="0" u="none" strike="noStrike" dirty="0">
                        <a:solidFill>
                          <a:srgbClr val="000000"/>
                        </a:solidFill>
                        <a:effectLst/>
                        <a:latin typeface="Trebuchet MS"/>
                      </a:endParaRP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1" i="0" u="none" strike="noStrike">
                          <a:solidFill>
                            <a:srgbClr val="000000"/>
                          </a:solidFill>
                          <a:effectLst/>
                          <a:latin typeface="Trebuchet MS"/>
                        </a:rPr>
                        <a:t>100,0</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dirty="0">
                          <a:solidFill>
                            <a:srgbClr val="000000"/>
                          </a:solidFill>
                          <a:effectLst/>
                          <a:latin typeface="+mn-lt"/>
                        </a:rPr>
                        <a:t>100,0</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r>
              <a:tr h="155185">
                <a:tc>
                  <a:txBody>
                    <a:bodyPr/>
                    <a:lstStyle/>
                    <a:p>
                      <a:pPr algn="l" rtl="0" fontAlgn="b"/>
                      <a:r>
                        <a:rPr lang="ru-RU" sz="900" b="0" i="0" u="none" strike="noStrike">
                          <a:solidFill>
                            <a:srgbClr val="000000"/>
                          </a:solidFill>
                          <a:effectLst/>
                          <a:latin typeface="+mn-lt"/>
                        </a:rPr>
                        <a:t>0113</a:t>
                      </a:r>
                    </a:p>
                  </a:txBody>
                  <a:tcPr marL="3482" marR="3482" marT="3482"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l" rtl="0" fontAlgn="b"/>
                      <a:r>
                        <a:rPr lang="ru-RU" sz="900" b="0" i="0" u="none" strike="noStrike">
                          <a:solidFill>
                            <a:srgbClr val="000000"/>
                          </a:solidFill>
                          <a:effectLst/>
                          <a:latin typeface="+mn-lt"/>
                        </a:rPr>
                        <a:t>Другие общегосударственные вопросы</a:t>
                      </a:r>
                    </a:p>
                  </a:txBody>
                  <a:tcPr marL="3482" marR="3482" marT="3482"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dirty="0">
                          <a:solidFill>
                            <a:srgbClr val="000000"/>
                          </a:solidFill>
                          <a:effectLst/>
                          <a:latin typeface="+mn-lt"/>
                        </a:rPr>
                        <a:t>947 </a:t>
                      </a:r>
                      <a:r>
                        <a:rPr lang="ru-RU" sz="900" b="0" i="0" u="none" strike="noStrike" dirty="0" smtClean="0">
                          <a:solidFill>
                            <a:srgbClr val="000000"/>
                          </a:solidFill>
                          <a:effectLst/>
                          <a:latin typeface="+mn-lt"/>
                        </a:rPr>
                        <a:t>555,63</a:t>
                      </a:r>
                      <a:endParaRPr lang="ru-RU" sz="900" b="0" i="0" u="none" strike="noStrike" dirty="0">
                        <a:solidFill>
                          <a:srgbClr val="000000"/>
                        </a:solidFill>
                        <a:effectLst/>
                        <a:latin typeface="+mn-lt"/>
                      </a:endParaRPr>
                    </a:p>
                  </a:txBody>
                  <a:tcPr marL="3482" marR="3482" marT="3482"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fontAlgn="b"/>
                      <a:r>
                        <a:rPr lang="ru-RU" sz="900" b="0" i="0" u="none" strike="noStrike" kern="1200" dirty="0">
                          <a:solidFill>
                            <a:srgbClr val="000000"/>
                          </a:solidFill>
                          <a:effectLst/>
                          <a:latin typeface="+mn-lt"/>
                          <a:ea typeface="+mn-ea"/>
                          <a:cs typeface="+mn-cs"/>
                        </a:rPr>
                        <a:t>1 290 277,03</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a:solidFill>
                            <a:srgbClr val="000000"/>
                          </a:solidFill>
                          <a:effectLst/>
                          <a:latin typeface="Trebuchet MS"/>
                        </a:rPr>
                        <a:t>1 439 054,24</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1" i="0" u="none" strike="noStrike">
                          <a:solidFill>
                            <a:srgbClr val="000000"/>
                          </a:solidFill>
                          <a:effectLst/>
                          <a:latin typeface="Trebuchet MS"/>
                        </a:rPr>
                        <a:t>111,5</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dirty="0">
                          <a:solidFill>
                            <a:srgbClr val="000000"/>
                          </a:solidFill>
                          <a:effectLst/>
                          <a:latin typeface="+mn-lt"/>
                        </a:rPr>
                        <a:t>136,2</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r>
              <a:tr h="155185">
                <a:tc>
                  <a:txBody>
                    <a:bodyPr/>
                    <a:lstStyle/>
                    <a:p>
                      <a:pPr algn="l" rtl="0" fontAlgn="b"/>
                      <a:r>
                        <a:rPr lang="ru-RU" sz="900" b="1" i="0" u="none" strike="noStrike">
                          <a:solidFill>
                            <a:srgbClr val="000000"/>
                          </a:solidFill>
                          <a:effectLst/>
                          <a:latin typeface="+mn-lt"/>
                        </a:rPr>
                        <a:t>0200</a:t>
                      </a:r>
                    </a:p>
                  </a:txBody>
                  <a:tcPr marL="3482" marR="3482" marT="3482"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l" rtl="0" fontAlgn="b"/>
                      <a:r>
                        <a:rPr lang="ru-RU" sz="900" b="1" i="0" u="none" strike="noStrike" dirty="0">
                          <a:solidFill>
                            <a:srgbClr val="000000"/>
                          </a:solidFill>
                          <a:effectLst/>
                          <a:latin typeface="+mn-lt"/>
                        </a:rPr>
                        <a:t>НАЦИОНАЛЬНАЯ ОБОРОНА</a:t>
                      </a:r>
                    </a:p>
                  </a:txBody>
                  <a:tcPr marL="3482" marR="3482" marT="3482"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1" i="0" u="none" strike="noStrike">
                          <a:solidFill>
                            <a:srgbClr val="000000"/>
                          </a:solidFill>
                          <a:effectLst/>
                          <a:latin typeface="+mn-lt"/>
                        </a:rPr>
                        <a:t>26 427,40</a:t>
                      </a:r>
                    </a:p>
                  </a:txBody>
                  <a:tcPr marL="3482" marR="3482" marT="3482"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1" i="0" u="none" strike="noStrike" dirty="0">
                          <a:solidFill>
                            <a:srgbClr val="000000"/>
                          </a:solidFill>
                          <a:effectLst/>
                          <a:latin typeface="+mn-lt"/>
                        </a:rPr>
                        <a:t>30 491,80</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1" i="0" u="none" strike="noStrike">
                          <a:solidFill>
                            <a:srgbClr val="000000"/>
                          </a:solidFill>
                          <a:effectLst/>
                          <a:latin typeface="Trebuchet MS"/>
                        </a:rPr>
                        <a:t>32 920,30</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1" i="0" u="none" strike="noStrike">
                          <a:solidFill>
                            <a:srgbClr val="000000"/>
                          </a:solidFill>
                          <a:effectLst/>
                          <a:latin typeface="Trebuchet MS"/>
                        </a:rPr>
                        <a:t>108,0</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1" i="0" u="none" strike="noStrike" dirty="0">
                          <a:solidFill>
                            <a:srgbClr val="000000"/>
                          </a:solidFill>
                          <a:effectLst/>
                          <a:latin typeface="+mn-lt"/>
                        </a:rPr>
                        <a:t>115,4</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r>
              <a:tr h="155185">
                <a:tc>
                  <a:txBody>
                    <a:bodyPr/>
                    <a:lstStyle/>
                    <a:p>
                      <a:pPr algn="l" rtl="0" fontAlgn="b"/>
                      <a:r>
                        <a:rPr lang="ru-RU" sz="900" b="0" i="0" u="none" strike="noStrike">
                          <a:solidFill>
                            <a:srgbClr val="000000"/>
                          </a:solidFill>
                          <a:effectLst/>
                          <a:latin typeface="+mn-lt"/>
                        </a:rPr>
                        <a:t>0203</a:t>
                      </a:r>
                    </a:p>
                  </a:txBody>
                  <a:tcPr marL="3482" marR="3482" marT="3482"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l" rtl="0" fontAlgn="b"/>
                      <a:r>
                        <a:rPr lang="ru-RU" sz="900" b="0" i="0" u="none" strike="noStrike">
                          <a:solidFill>
                            <a:srgbClr val="000000"/>
                          </a:solidFill>
                          <a:effectLst/>
                          <a:latin typeface="+mn-lt"/>
                        </a:rPr>
                        <a:t>Мобилизационная и вневойсковая подготовка</a:t>
                      </a:r>
                    </a:p>
                  </a:txBody>
                  <a:tcPr marL="3482" marR="3482" marT="3482"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dirty="0">
                          <a:solidFill>
                            <a:srgbClr val="000000"/>
                          </a:solidFill>
                          <a:effectLst/>
                          <a:latin typeface="+mn-lt"/>
                        </a:rPr>
                        <a:t>26 427,40</a:t>
                      </a:r>
                    </a:p>
                  </a:txBody>
                  <a:tcPr marL="3482" marR="3482" marT="3482"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fontAlgn="b"/>
                      <a:r>
                        <a:rPr lang="ru-RU" sz="900" b="0" i="0" u="none" strike="noStrike" kern="1200" dirty="0">
                          <a:solidFill>
                            <a:srgbClr val="000000"/>
                          </a:solidFill>
                          <a:effectLst/>
                          <a:latin typeface="+mn-lt"/>
                          <a:ea typeface="+mn-ea"/>
                          <a:cs typeface="+mn-cs"/>
                        </a:rPr>
                        <a:t>30 491,80</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a:solidFill>
                            <a:srgbClr val="000000"/>
                          </a:solidFill>
                          <a:effectLst/>
                          <a:latin typeface="Trebuchet MS"/>
                        </a:rPr>
                        <a:t>32 920,30</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1" i="0" u="none" strike="noStrike">
                          <a:solidFill>
                            <a:srgbClr val="000000"/>
                          </a:solidFill>
                          <a:effectLst/>
                          <a:latin typeface="Trebuchet MS"/>
                        </a:rPr>
                        <a:t>108,0</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dirty="0">
                          <a:solidFill>
                            <a:srgbClr val="000000"/>
                          </a:solidFill>
                          <a:effectLst/>
                          <a:latin typeface="+mn-lt"/>
                        </a:rPr>
                        <a:t>115,4</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r>
              <a:tr h="155185">
                <a:tc>
                  <a:txBody>
                    <a:bodyPr/>
                    <a:lstStyle/>
                    <a:p>
                      <a:pPr algn="l" rtl="0" fontAlgn="b"/>
                      <a:r>
                        <a:rPr lang="ru-RU" sz="900" b="1" i="0" u="none" strike="noStrike">
                          <a:solidFill>
                            <a:srgbClr val="000000"/>
                          </a:solidFill>
                          <a:effectLst/>
                          <a:latin typeface="+mn-lt"/>
                        </a:rPr>
                        <a:t>0300</a:t>
                      </a:r>
                    </a:p>
                  </a:txBody>
                  <a:tcPr marL="3482" marR="3482" marT="3482"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l" rtl="0" fontAlgn="b"/>
                      <a:r>
                        <a:rPr lang="ru-RU" sz="900" b="1" i="0" u="none" strike="noStrike" dirty="0">
                          <a:solidFill>
                            <a:srgbClr val="000000"/>
                          </a:solidFill>
                          <a:effectLst/>
                          <a:latin typeface="+mn-lt"/>
                        </a:rPr>
                        <a:t>НАЦИОНАЛЬНАЯ БЕЗОПАСНОСТЬ И ПРАВООХРАНИТЕЛЬНАЯ ДЕЯТЕЛЬНОСТЬ</a:t>
                      </a:r>
                    </a:p>
                  </a:txBody>
                  <a:tcPr marL="3482" marR="3482" marT="3482"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1" i="0" u="none" strike="noStrike">
                          <a:solidFill>
                            <a:srgbClr val="000000"/>
                          </a:solidFill>
                          <a:effectLst/>
                          <a:latin typeface="+mn-lt"/>
                        </a:rPr>
                        <a:t>485 416,77</a:t>
                      </a:r>
                    </a:p>
                  </a:txBody>
                  <a:tcPr marL="3482" marR="3482" marT="3482"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1" i="0" u="none" strike="noStrike" dirty="0">
                          <a:solidFill>
                            <a:srgbClr val="000000"/>
                          </a:solidFill>
                          <a:effectLst/>
                          <a:latin typeface="+mn-lt"/>
                        </a:rPr>
                        <a:t>640 699,37</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1" i="0" u="none" strike="noStrike">
                          <a:solidFill>
                            <a:srgbClr val="000000"/>
                          </a:solidFill>
                          <a:effectLst/>
                          <a:latin typeface="Trebuchet MS"/>
                        </a:rPr>
                        <a:t>790 892,50</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1" i="0" u="none" strike="noStrike">
                          <a:solidFill>
                            <a:srgbClr val="000000"/>
                          </a:solidFill>
                          <a:effectLst/>
                          <a:latin typeface="Trebuchet MS"/>
                        </a:rPr>
                        <a:t>123,4</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1" i="0" u="none" strike="noStrike" dirty="0">
                          <a:solidFill>
                            <a:srgbClr val="000000"/>
                          </a:solidFill>
                          <a:effectLst/>
                          <a:latin typeface="+mn-lt"/>
                        </a:rPr>
                        <a:t>132,0</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r>
              <a:tr h="155185">
                <a:tc>
                  <a:txBody>
                    <a:bodyPr/>
                    <a:lstStyle/>
                    <a:p>
                      <a:pPr algn="l" rtl="0" fontAlgn="b"/>
                      <a:r>
                        <a:rPr lang="ru-RU" sz="900" b="0" i="0" u="none" strike="noStrike">
                          <a:solidFill>
                            <a:srgbClr val="000000"/>
                          </a:solidFill>
                          <a:effectLst/>
                          <a:latin typeface="+mn-lt"/>
                        </a:rPr>
                        <a:t>0304</a:t>
                      </a:r>
                    </a:p>
                  </a:txBody>
                  <a:tcPr marL="3482" marR="3482" marT="3482"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l" rtl="0" fontAlgn="b"/>
                      <a:r>
                        <a:rPr lang="ru-RU" sz="900" b="0" i="0" u="none" strike="noStrike">
                          <a:solidFill>
                            <a:srgbClr val="000000"/>
                          </a:solidFill>
                          <a:effectLst/>
                          <a:latin typeface="+mn-lt"/>
                        </a:rPr>
                        <a:t>Органы юстиции</a:t>
                      </a:r>
                    </a:p>
                  </a:txBody>
                  <a:tcPr marL="3482" marR="3482" marT="3482"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a:solidFill>
                            <a:srgbClr val="000000"/>
                          </a:solidFill>
                          <a:effectLst/>
                          <a:latin typeface="+mn-lt"/>
                        </a:rPr>
                        <a:t>114 471,85</a:t>
                      </a:r>
                    </a:p>
                  </a:txBody>
                  <a:tcPr marL="3482" marR="3482" marT="3482"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kern="1200" dirty="0">
                          <a:solidFill>
                            <a:srgbClr val="000000"/>
                          </a:solidFill>
                          <a:effectLst/>
                          <a:latin typeface="+mn-lt"/>
                          <a:ea typeface="+mn-ea"/>
                          <a:cs typeface="+mn-cs"/>
                        </a:rPr>
                        <a:t>120 183,07</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a:solidFill>
                            <a:srgbClr val="000000"/>
                          </a:solidFill>
                          <a:effectLst/>
                          <a:latin typeface="Trebuchet MS"/>
                        </a:rPr>
                        <a:t>134 595,16</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1" i="0" u="none" strike="noStrike">
                          <a:solidFill>
                            <a:srgbClr val="000000"/>
                          </a:solidFill>
                          <a:effectLst/>
                          <a:latin typeface="Trebuchet MS"/>
                        </a:rPr>
                        <a:t>112,0</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dirty="0">
                          <a:solidFill>
                            <a:srgbClr val="000000"/>
                          </a:solidFill>
                          <a:effectLst/>
                          <a:latin typeface="+mn-lt"/>
                        </a:rPr>
                        <a:t>105,0</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r>
              <a:tr h="266239">
                <a:tc>
                  <a:txBody>
                    <a:bodyPr/>
                    <a:lstStyle/>
                    <a:p>
                      <a:pPr algn="l" rtl="0" fontAlgn="b"/>
                      <a:r>
                        <a:rPr lang="ru-RU" sz="900" b="0" i="0" u="none" strike="noStrike">
                          <a:solidFill>
                            <a:srgbClr val="000000"/>
                          </a:solidFill>
                          <a:effectLst/>
                          <a:latin typeface="+mn-lt"/>
                        </a:rPr>
                        <a:t>0309</a:t>
                      </a:r>
                    </a:p>
                  </a:txBody>
                  <a:tcPr marL="3482" marR="3482" marT="3482"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l" rtl="0" fontAlgn="b"/>
                      <a:r>
                        <a:rPr lang="ru-RU" sz="900" b="0" i="0" u="none" strike="noStrike">
                          <a:solidFill>
                            <a:srgbClr val="000000"/>
                          </a:solidFill>
                          <a:effectLst/>
                          <a:latin typeface="+mn-lt"/>
                        </a:rPr>
                        <a:t>Защита населения и территории от чрезвычайных ситуаций природного и техногенного характера, гражданская оборона</a:t>
                      </a:r>
                    </a:p>
                  </a:txBody>
                  <a:tcPr marL="3482" marR="3482" marT="3482"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dirty="0">
                          <a:solidFill>
                            <a:srgbClr val="000000"/>
                          </a:solidFill>
                          <a:effectLst/>
                          <a:latin typeface="+mn-lt"/>
                        </a:rPr>
                        <a:t>185 836,02</a:t>
                      </a:r>
                    </a:p>
                  </a:txBody>
                  <a:tcPr marL="3482" marR="3482" marT="3482"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fontAlgn="b"/>
                      <a:r>
                        <a:rPr lang="ru-RU" sz="900" b="0" i="0" u="none" strike="noStrike" kern="1200" dirty="0">
                          <a:solidFill>
                            <a:srgbClr val="000000"/>
                          </a:solidFill>
                          <a:effectLst/>
                          <a:latin typeface="+mn-lt"/>
                          <a:ea typeface="+mn-ea"/>
                          <a:cs typeface="+mn-cs"/>
                        </a:rPr>
                        <a:t>249 064,92</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a:solidFill>
                            <a:srgbClr val="000000"/>
                          </a:solidFill>
                          <a:effectLst/>
                          <a:latin typeface="Trebuchet MS"/>
                        </a:rPr>
                        <a:t>177 721,25</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1" i="0" u="none" strike="noStrike">
                          <a:solidFill>
                            <a:srgbClr val="000000"/>
                          </a:solidFill>
                          <a:effectLst/>
                          <a:latin typeface="Trebuchet MS"/>
                        </a:rPr>
                        <a:t>71,4</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dirty="0">
                          <a:solidFill>
                            <a:srgbClr val="000000"/>
                          </a:solidFill>
                          <a:effectLst/>
                          <a:latin typeface="+mn-lt"/>
                        </a:rPr>
                        <a:t>134,0</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r>
              <a:tr h="155185">
                <a:tc>
                  <a:txBody>
                    <a:bodyPr/>
                    <a:lstStyle/>
                    <a:p>
                      <a:pPr algn="l" rtl="0" fontAlgn="b"/>
                      <a:r>
                        <a:rPr lang="ru-RU" sz="900" b="0" i="0" u="none" strike="noStrike">
                          <a:solidFill>
                            <a:srgbClr val="000000"/>
                          </a:solidFill>
                          <a:effectLst/>
                          <a:latin typeface="+mn-lt"/>
                        </a:rPr>
                        <a:t>0310</a:t>
                      </a:r>
                    </a:p>
                  </a:txBody>
                  <a:tcPr marL="3482" marR="3482" marT="3482"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l" rtl="0" fontAlgn="b"/>
                      <a:r>
                        <a:rPr lang="ru-RU" sz="900" b="0" i="0" u="none" strike="noStrike" dirty="0">
                          <a:solidFill>
                            <a:srgbClr val="000000"/>
                          </a:solidFill>
                          <a:effectLst/>
                          <a:latin typeface="+mn-lt"/>
                        </a:rPr>
                        <a:t>Обеспечение пожарной безопасности</a:t>
                      </a:r>
                    </a:p>
                  </a:txBody>
                  <a:tcPr marL="3482" marR="3482" marT="3482"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a:solidFill>
                            <a:srgbClr val="000000"/>
                          </a:solidFill>
                          <a:effectLst/>
                          <a:latin typeface="+mn-lt"/>
                        </a:rPr>
                        <a:t>126 620,60</a:t>
                      </a:r>
                    </a:p>
                  </a:txBody>
                  <a:tcPr marL="3482" marR="3482" marT="3482"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fontAlgn="b"/>
                      <a:r>
                        <a:rPr lang="ru-RU" sz="900" b="0" i="0" u="none" strike="noStrike" kern="1200" dirty="0">
                          <a:solidFill>
                            <a:srgbClr val="000000"/>
                          </a:solidFill>
                          <a:effectLst/>
                          <a:latin typeface="+mn-lt"/>
                          <a:ea typeface="+mn-ea"/>
                          <a:cs typeface="+mn-cs"/>
                        </a:rPr>
                        <a:t>210 610,12</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a:solidFill>
                            <a:srgbClr val="000000"/>
                          </a:solidFill>
                          <a:effectLst/>
                          <a:latin typeface="Trebuchet MS"/>
                        </a:rPr>
                        <a:t>164 464,55</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1" i="0" u="none" strike="noStrike">
                          <a:solidFill>
                            <a:srgbClr val="000000"/>
                          </a:solidFill>
                          <a:effectLst/>
                          <a:latin typeface="Trebuchet MS"/>
                        </a:rPr>
                        <a:t>78,1</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dirty="0">
                          <a:solidFill>
                            <a:srgbClr val="000000"/>
                          </a:solidFill>
                          <a:effectLst/>
                          <a:latin typeface="+mn-lt"/>
                        </a:rPr>
                        <a:t>166,3</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r>
              <a:tr h="176972">
                <a:tc>
                  <a:txBody>
                    <a:bodyPr/>
                    <a:lstStyle/>
                    <a:p>
                      <a:pPr algn="l" rtl="0" fontAlgn="b"/>
                      <a:r>
                        <a:rPr lang="ru-RU" sz="900" b="0" i="0" u="none" strike="noStrike">
                          <a:solidFill>
                            <a:srgbClr val="000000"/>
                          </a:solidFill>
                          <a:effectLst/>
                          <a:latin typeface="+mn-lt"/>
                        </a:rPr>
                        <a:t>0314</a:t>
                      </a:r>
                    </a:p>
                  </a:txBody>
                  <a:tcPr marL="3482" marR="3482" marT="3482"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l" rtl="0" fontAlgn="b"/>
                      <a:r>
                        <a:rPr lang="ru-RU" sz="900" b="0" i="0" u="none" strike="noStrike" dirty="0">
                          <a:solidFill>
                            <a:srgbClr val="000000"/>
                          </a:solidFill>
                          <a:effectLst/>
                          <a:latin typeface="+mn-lt"/>
                        </a:rPr>
                        <a:t>Другие вопросы в области </a:t>
                      </a:r>
                      <a:r>
                        <a:rPr lang="ru-RU" sz="900" b="0" i="0" u="none" strike="noStrike" dirty="0" smtClean="0">
                          <a:solidFill>
                            <a:srgbClr val="000000"/>
                          </a:solidFill>
                          <a:effectLst/>
                          <a:latin typeface="+mn-lt"/>
                        </a:rPr>
                        <a:t>нац. </a:t>
                      </a:r>
                      <a:r>
                        <a:rPr lang="ru-RU" sz="900" b="0" i="0" u="none" strike="noStrike" dirty="0">
                          <a:solidFill>
                            <a:srgbClr val="000000"/>
                          </a:solidFill>
                          <a:effectLst/>
                          <a:latin typeface="+mn-lt"/>
                        </a:rPr>
                        <a:t>безопасности и правоохранительной деятельности</a:t>
                      </a:r>
                    </a:p>
                  </a:txBody>
                  <a:tcPr marL="3482" marR="3482" marT="3482"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a:solidFill>
                            <a:srgbClr val="000000"/>
                          </a:solidFill>
                          <a:effectLst/>
                          <a:latin typeface="+mn-lt"/>
                        </a:rPr>
                        <a:t>58 488,30</a:t>
                      </a:r>
                    </a:p>
                  </a:txBody>
                  <a:tcPr marL="3482" marR="3482" marT="3482"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fontAlgn="b"/>
                      <a:r>
                        <a:rPr lang="ru-RU" sz="900" b="0" i="0" u="none" strike="noStrike" kern="1200" dirty="0">
                          <a:solidFill>
                            <a:srgbClr val="000000"/>
                          </a:solidFill>
                          <a:effectLst/>
                          <a:latin typeface="+mn-lt"/>
                          <a:ea typeface="+mn-ea"/>
                          <a:cs typeface="+mn-cs"/>
                        </a:rPr>
                        <a:t>60 841,26</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a:solidFill>
                            <a:srgbClr val="000000"/>
                          </a:solidFill>
                          <a:effectLst/>
                          <a:latin typeface="Trebuchet MS"/>
                        </a:rPr>
                        <a:t>314 111,54</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1" i="0" u="none" strike="noStrike">
                          <a:solidFill>
                            <a:srgbClr val="000000"/>
                          </a:solidFill>
                          <a:effectLst/>
                          <a:latin typeface="Trebuchet MS"/>
                        </a:rPr>
                        <a:t>516,3</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dirty="0">
                          <a:solidFill>
                            <a:srgbClr val="000000"/>
                          </a:solidFill>
                          <a:effectLst/>
                          <a:latin typeface="+mn-lt"/>
                        </a:rPr>
                        <a:t>104,0</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r>
              <a:tr h="155185">
                <a:tc>
                  <a:txBody>
                    <a:bodyPr/>
                    <a:lstStyle/>
                    <a:p>
                      <a:pPr algn="l" rtl="0" fontAlgn="b"/>
                      <a:r>
                        <a:rPr lang="ru-RU" sz="900" b="1" i="0" u="none" strike="noStrike">
                          <a:solidFill>
                            <a:srgbClr val="000000"/>
                          </a:solidFill>
                          <a:effectLst/>
                          <a:latin typeface="+mn-lt"/>
                        </a:rPr>
                        <a:t>0400</a:t>
                      </a:r>
                    </a:p>
                  </a:txBody>
                  <a:tcPr marL="3482" marR="3482" marT="3482"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l" rtl="0" fontAlgn="b"/>
                      <a:r>
                        <a:rPr lang="ru-RU" sz="900" b="1" i="0" u="none" strike="noStrike">
                          <a:solidFill>
                            <a:srgbClr val="000000"/>
                          </a:solidFill>
                          <a:effectLst/>
                          <a:latin typeface="+mn-lt"/>
                        </a:rPr>
                        <a:t>НАЦИОНАЛЬНАЯ ЭКОНОМИКА</a:t>
                      </a:r>
                    </a:p>
                  </a:txBody>
                  <a:tcPr marL="3482" marR="3482" marT="3482"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1" i="0" u="none" strike="noStrike">
                          <a:solidFill>
                            <a:srgbClr val="000000"/>
                          </a:solidFill>
                          <a:effectLst/>
                          <a:latin typeface="+mn-lt"/>
                        </a:rPr>
                        <a:t>11 394 065,77</a:t>
                      </a:r>
                    </a:p>
                  </a:txBody>
                  <a:tcPr marL="3482" marR="3482" marT="3482"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1" i="0" u="none" strike="noStrike" dirty="0">
                          <a:solidFill>
                            <a:srgbClr val="000000"/>
                          </a:solidFill>
                          <a:effectLst/>
                          <a:latin typeface="+mn-lt"/>
                        </a:rPr>
                        <a:t>10 805 106,09</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1" i="0" u="none" strike="noStrike">
                          <a:solidFill>
                            <a:srgbClr val="000000"/>
                          </a:solidFill>
                          <a:effectLst/>
                          <a:latin typeface="Trebuchet MS"/>
                        </a:rPr>
                        <a:t>10 709 258,86</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1" i="0" u="none" strike="noStrike">
                          <a:solidFill>
                            <a:srgbClr val="000000"/>
                          </a:solidFill>
                          <a:effectLst/>
                          <a:latin typeface="Trebuchet MS"/>
                        </a:rPr>
                        <a:t>99,1</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1" i="0" u="none" strike="noStrike" dirty="0">
                          <a:solidFill>
                            <a:srgbClr val="000000"/>
                          </a:solidFill>
                          <a:effectLst/>
                          <a:latin typeface="+mn-lt"/>
                        </a:rPr>
                        <a:t>94,8</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r>
              <a:tr h="155185">
                <a:tc>
                  <a:txBody>
                    <a:bodyPr/>
                    <a:lstStyle/>
                    <a:p>
                      <a:pPr algn="l" rtl="0" fontAlgn="b"/>
                      <a:r>
                        <a:rPr lang="ru-RU" sz="900" b="0" i="0" u="none" strike="noStrike">
                          <a:solidFill>
                            <a:srgbClr val="000000"/>
                          </a:solidFill>
                          <a:effectLst/>
                          <a:latin typeface="+mn-lt"/>
                        </a:rPr>
                        <a:t>0401</a:t>
                      </a:r>
                    </a:p>
                  </a:txBody>
                  <a:tcPr marL="3482" marR="3482" marT="3482"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l" rtl="0" fontAlgn="b"/>
                      <a:r>
                        <a:rPr lang="ru-RU" sz="900" b="0" i="0" u="none" strike="noStrike">
                          <a:solidFill>
                            <a:srgbClr val="000000"/>
                          </a:solidFill>
                          <a:effectLst/>
                          <a:latin typeface="+mn-lt"/>
                        </a:rPr>
                        <a:t>Общеэкономические вопросы</a:t>
                      </a:r>
                    </a:p>
                  </a:txBody>
                  <a:tcPr marL="3482" marR="3482" marT="3482"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a:solidFill>
                            <a:srgbClr val="000000"/>
                          </a:solidFill>
                          <a:effectLst/>
                          <a:latin typeface="+mn-lt"/>
                        </a:rPr>
                        <a:t>236 848,77</a:t>
                      </a:r>
                    </a:p>
                  </a:txBody>
                  <a:tcPr marL="3482" marR="3482" marT="3482"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marL="0" algn="r" defTabSz="914400" rtl="0" eaLnBrk="1" fontAlgn="b" latinLnBrk="0" hangingPunct="1"/>
                      <a:r>
                        <a:rPr lang="ru-RU" sz="900" b="0" i="0" u="none" strike="noStrike" kern="1200" dirty="0">
                          <a:solidFill>
                            <a:srgbClr val="000000"/>
                          </a:solidFill>
                          <a:effectLst/>
                          <a:latin typeface="+mn-lt"/>
                          <a:ea typeface="+mn-ea"/>
                          <a:cs typeface="+mn-cs"/>
                        </a:rPr>
                        <a:t>247 269,04</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a:solidFill>
                            <a:srgbClr val="000000"/>
                          </a:solidFill>
                          <a:effectLst/>
                          <a:latin typeface="Trebuchet MS"/>
                        </a:rPr>
                        <a:t>346 718,01</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1" i="0" u="none" strike="noStrike">
                          <a:solidFill>
                            <a:srgbClr val="000000"/>
                          </a:solidFill>
                          <a:effectLst/>
                          <a:latin typeface="Trebuchet MS"/>
                        </a:rPr>
                        <a:t>140,2</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dirty="0">
                          <a:solidFill>
                            <a:srgbClr val="000000"/>
                          </a:solidFill>
                          <a:effectLst/>
                          <a:latin typeface="+mn-lt"/>
                        </a:rPr>
                        <a:t>104,4</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r>
              <a:tr h="155185">
                <a:tc>
                  <a:txBody>
                    <a:bodyPr/>
                    <a:lstStyle/>
                    <a:p>
                      <a:pPr algn="l" rtl="0" fontAlgn="b"/>
                      <a:r>
                        <a:rPr lang="ru-RU" sz="900" b="0" i="0" u="none" strike="noStrike">
                          <a:solidFill>
                            <a:srgbClr val="000000"/>
                          </a:solidFill>
                          <a:effectLst/>
                          <a:latin typeface="+mn-lt"/>
                        </a:rPr>
                        <a:t>0405</a:t>
                      </a:r>
                    </a:p>
                  </a:txBody>
                  <a:tcPr marL="3482" marR="3482" marT="3482"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l" rtl="0" fontAlgn="b"/>
                      <a:r>
                        <a:rPr lang="ru-RU" sz="900" b="0" i="0" u="none" strike="noStrike">
                          <a:solidFill>
                            <a:srgbClr val="000000"/>
                          </a:solidFill>
                          <a:effectLst/>
                          <a:latin typeface="+mn-lt"/>
                        </a:rPr>
                        <a:t>Сельское хозяйство и рыболовство</a:t>
                      </a:r>
                    </a:p>
                  </a:txBody>
                  <a:tcPr marL="3482" marR="3482" marT="3482"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dirty="0">
                          <a:solidFill>
                            <a:srgbClr val="000000"/>
                          </a:solidFill>
                          <a:effectLst/>
                          <a:latin typeface="+mn-lt"/>
                        </a:rPr>
                        <a:t>2 441 </a:t>
                      </a:r>
                      <a:r>
                        <a:rPr lang="ru-RU" sz="900" b="0" i="0" u="none" strike="noStrike" dirty="0" smtClean="0">
                          <a:solidFill>
                            <a:srgbClr val="000000"/>
                          </a:solidFill>
                          <a:effectLst/>
                          <a:latin typeface="+mn-lt"/>
                        </a:rPr>
                        <a:t>637,28</a:t>
                      </a:r>
                      <a:endParaRPr lang="ru-RU" sz="900" b="0" i="0" u="none" strike="noStrike" dirty="0">
                        <a:solidFill>
                          <a:srgbClr val="000000"/>
                        </a:solidFill>
                        <a:effectLst/>
                        <a:latin typeface="+mn-lt"/>
                      </a:endParaRPr>
                    </a:p>
                  </a:txBody>
                  <a:tcPr marL="3482" marR="3482" marT="3482"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marL="0" algn="r" defTabSz="914400" rtl="0" eaLnBrk="1" fontAlgn="b" latinLnBrk="0" hangingPunct="1"/>
                      <a:r>
                        <a:rPr lang="ru-RU" sz="900" b="0" i="0" u="none" strike="noStrike" kern="1200" dirty="0">
                          <a:solidFill>
                            <a:srgbClr val="000000"/>
                          </a:solidFill>
                          <a:effectLst/>
                          <a:latin typeface="+mn-lt"/>
                          <a:ea typeface="+mn-ea"/>
                          <a:cs typeface="+mn-cs"/>
                        </a:rPr>
                        <a:t>2 391 748,87</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a:solidFill>
                            <a:srgbClr val="000000"/>
                          </a:solidFill>
                          <a:effectLst/>
                          <a:latin typeface="Trebuchet MS"/>
                        </a:rPr>
                        <a:t>2 116 977,75</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1" i="0" u="none" strike="noStrike">
                          <a:solidFill>
                            <a:srgbClr val="000000"/>
                          </a:solidFill>
                          <a:effectLst/>
                          <a:latin typeface="Trebuchet MS"/>
                        </a:rPr>
                        <a:t>88,5</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a:solidFill>
                            <a:srgbClr val="000000"/>
                          </a:solidFill>
                          <a:effectLst/>
                          <a:latin typeface="+mn-lt"/>
                        </a:rPr>
                        <a:t>98,0</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r>
              <a:tr h="155185">
                <a:tc>
                  <a:txBody>
                    <a:bodyPr/>
                    <a:lstStyle/>
                    <a:p>
                      <a:pPr algn="l" rtl="0" fontAlgn="b"/>
                      <a:r>
                        <a:rPr lang="ru-RU" sz="900" b="0" i="0" u="none" strike="noStrike">
                          <a:solidFill>
                            <a:srgbClr val="000000"/>
                          </a:solidFill>
                          <a:effectLst/>
                          <a:latin typeface="+mn-lt"/>
                        </a:rPr>
                        <a:t>0406</a:t>
                      </a:r>
                    </a:p>
                  </a:txBody>
                  <a:tcPr marL="3482" marR="3482" marT="3482"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l" rtl="0" fontAlgn="b"/>
                      <a:r>
                        <a:rPr lang="ru-RU" sz="900" b="0" i="0" u="none" strike="noStrike">
                          <a:solidFill>
                            <a:srgbClr val="000000"/>
                          </a:solidFill>
                          <a:effectLst/>
                          <a:latin typeface="+mn-lt"/>
                        </a:rPr>
                        <a:t>Водное хозяйство</a:t>
                      </a:r>
                    </a:p>
                  </a:txBody>
                  <a:tcPr marL="3482" marR="3482" marT="3482"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dirty="0">
                          <a:solidFill>
                            <a:srgbClr val="000000"/>
                          </a:solidFill>
                          <a:effectLst/>
                          <a:latin typeface="+mn-lt"/>
                        </a:rPr>
                        <a:t>49 264,46</a:t>
                      </a:r>
                    </a:p>
                  </a:txBody>
                  <a:tcPr marL="3482" marR="3482" marT="3482"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marL="0" algn="r" defTabSz="914400" rtl="0" eaLnBrk="1" fontAlgn="b" latinLnBrk="0" hangingPunct="1"/>
                      <a:r>
                        <a:rPr lang="ru-RU" sz="900" b="0" i="0" u="none" strike="noStrike" kern="1200" dirty="0">
                          <a:solidFill>
                            <a:srgbClr val="000000"/>
                          </a:solidFill>
                          <a:effectLst/>
                          <a:latin typeface="+mn-lt"/>
                          <a:ea typeface="+mn-ea"/>
                          <a:cs typeface="+mn-cs"/>
                        </a:rPr>
                        <a:t>49 835,86</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a:solidFill>
                            <a:srgbClr val="000000"/>
                          </a:solidFill>
                          <a:effectLst/>
                          <a:latin typeface="Trebuchet MS"/>
                        </a:rPr>
                        <a:t>56 439,53</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1" i="0" u="none" strike="noStrike">
                          <a:solidFill>
                            <a:srgbClr val="000000"/>
                          </a:solidFill>
                          <a:effectLst/>
                          <a:latin typeface="Trebuchet MS"/>
                        </a:rPr>
                        <a:t>113,3</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dirty="0">
                          <a:solidFill>
                            <a:srgbClr val="000000"/>
                          </a:solidFill>
                          <a:effectLst/>
                          <a:latin typeface="+mn-lt"/>
                        </a:rPr>
                        <a:t>101,2</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r>
              <a:tr h="155185">
                <a:tc>
                  <a:txBody>
                    <a:bodyPr/>
                    <a:lstStyle/>
                    <a:p>
                      <a:pPr algn="l" rtl="0" fontAlgn="b"/>
                      <a:r>
                        <a:rPr lang="ru-RU" sz="900" b="0" i="0" u="none" strike="noStrike">
                          <a:solidFill>
                            <a:srgbClr val="000000"/>
                          </a:solidFill>
                          <a:effectLst/>
                          <a:latin typeface="+mn-lt"/>
                        </a:rPr>
                        <a:t>0407</a:t>
                      </a:r>
                    </a:p>
                  </a:txBody>
                  <a:tcPr marL="3482" marR="3482" marT="3482"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l" rtl="0" fontAlgn="b"/>
                      <a:r>
                        <a:rPr lang="ru-RU" sz="900" b="0" i="0" u="none" strike="noStrike">
                          <a:solidFill>
                            <a:srgbClr val="000000"/>
                          </a:solidFill>
                          <a:effectLst/>
                          <a:latin typeface="+mn-lt"/>
                        </a:rPr>
                        <a:t>Лесное хозяйство</a:t>
                      </a:r>
                    </a:p>
                  </a:txBody>
                  <a:tcPr marL="3482" marR="3482" marT="3482"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dirty="0">
                          <a:solidFill>
                            <a:srgbClr val="000000"/>
                          </a:solidFill>
                          <a:effectLst/>
                          <a:latin typeface="+mn-lt"/>
                        </a:rPr>
                        <a:t>151 738,67</a:t>
                      </a:r>
                    </a:p>
                  </a:txBody>
                  <a:tcPr marL="3482" marR="3482" marT="3482"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marL="0" algn="r" defTabSz="914400" rtl="0" eaLnBrk="1" fontAlgn="b" latinLnBrk="0" hangingPunct="1"/>
                      <a:r>
                        <a:rPr lang="ru-RU" sz="900" b="0" i="0" u="none" strike="noStrike" kern="1200" dirty="0">
                          <a:solidFill>
                            <a:srgbClr val="000000"/>
                          </a:solidFill>
                          <a:effectLst/>
                          <a:latin typeface="+mn-lt"/>
                          <a:ea typeface="+mn-ea"/>
                          <a:cs typeface="+mn-cs"/>
                        </a:rPr>
                        <a:t>265 835,16</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a:solidFill>
                            <a:srgbClr val="000000"/>
                          </a:solidFill>
                          <a:effectLst/>
                          <a:latin typeface="Trebuchet MS"/>
                        </a:rPr>
                        <a:t>255 756,36</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1" i="0" u="none" strike="noStrike">
                          <a:solidFill>
                            <a:srgbClr val="000000"/>
                          </a:solidFill>
                          <a:effectLst/>
                          <a:latin typeface="Trebuchet MS"/>
                        </a:rPr>
                        <a:t>96,2</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dirty="0">
                          <a:solidFill>
                            <a:srgbClr val="000000"/>
                          </a:solidFill>
                          <a:effectLst/>
                          <a:latin typeface="+mn-lt"/>
                        </a:rPr>
                        <a:t>175,2</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r>
              <a:tr h="155185">
                <a:tc>
                  <a:txBody>
                    <a:bodyPr/>
                    <a:lstStyle/>
                    <a:p>
                      <a:pPr algn="l" rtl="0" fontAlgn="b"/>
                      <a:r>
                        <a:rPr lang="ru-RU" sz="900" b="0" i="0" u="none" strike="noStrike">
                          <a:solidFill>
                            <a:srgbClr val="000000"/>
                          </a:solidFill>
                          <a:effectLst/>
                          <a:latin typeface="+mn-lt"/>
                        </a:rPr>
                        <a:t>0408</a:t>
                      </a:r>
                    </a:p>
                  </a:txBody>
                  <a:tcPr marL="3482" marR="3482" marT="3482"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l" rtl="0" fontAlgn="b"/>
                      <a:r>
                        <a:rPr lang="ru-RU" sz="900" b="0" i="0" u="none" strike="noStrike">
                          <a:solidFill>
                            <a:srgbClr val="000000"/>
                          </a:solidFill>
                          <a:effectLst/>
                          <a:latin typeface="+mn-lt"/>
                        </a:rPr>
                        <a:t>Транспорт</a:t>
                      </a:r>
                    </a:p>
                  </a:txBody>
                  <a:tcPr marL="3482" marR="3482" marT="3482"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dirty="0">
                          <a:solidFill>
                            <a:srgbClr val="000000"/>
                          </a:solidFill>
                          <a:effectLst/>
                          <a:latin typeface="+mn-lt"/>
                        </a:rPr>
                        <a:t>344 583,11</a:t>
                      </a:r>
                    </a:p>
                  </a:txBody>
                  <a:tcPr marL="3482" marR="3482" marT="3482"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marL="0" algn="r" defTabSz="914400" rtl="0" eaLnBrk="1" fontAlgn="b" latinLnBrk="0" hangingPunct="1"/>
                      <a:r>
                        <a:rPr lang="ru-RU" sz="900" b="0" i="0" u="none" strike="noStrike" kern="1200" dirty="0">
                          <a:solidFill>
                            <a:srgbClr val="000000"/>
                          </a:solidFill>
                          <a:effectLst/>
                          <a:latin typeface="+mn-lt"/>
                          <a:ea typeface="+mn-ea"/>
                          <a:cs typeface="+mn-cs"/>
                        </a:rPr>
                        <a:t>269 863,49</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a:solidFill>
                            <a:srgbClr val="000000"/>
                          </a:solidFill>
                          <a:effectLst/>
                          <a:latin typeface="Trebuchet MS"/>
                        </a:rPr>
                        <a:t>295 337,79</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1" i="0" u="none" strike="noStrike">
                          <a:solidFill>
                            <a:srgbClr val="000000"/>
                          </a:solidFill>
                          <a:effectLst/>
                          <a:latin typeface="Trebuchet MS"/>
                        </a:rPr>
                        <a:t>109,4</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dirty="0">
                          <a:solidFill>
                            <a:srgbClr val="000000"/>
                          </a:solidFill>
                          <a:effectLst/>
                          <a:latin typeface="+mn-lt"/>
                        </a:rPr>
                        <a:t>78,3</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r>
              <a:tr h="155185">
                <a:tc>
                  <a:txBody>
                    <a:bodyPr/>
                    <a:lstStyle/>
                    <a:p>
                      <a:pPr algn="l" rtl="0" fontAlgn="b"/>
                      <a:r>
                        <a:rPr lang="ru-RU" sz="900" b="0" i="0" u="none" strike="noStrike">
                          <a:solidFill>
                            <a:srgbClr val="000000"/>
                          </a:solidFill>
                          <a:effectLst/>
                          <a:latin typeface="+mn-lt"/>
                        </a:rPr>
                        <a:t>0409</a:t>
                      </a:r>
                    </a:p>
                  </a:txBody>
                  <a:tcPr marL="3482" marR="3482" marT="3482"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l" rtl="0" fontAlgn="b"/>
                      <a:r>
                        <a:rPr lang="ru-RU" sz="900" b="0" i="0" u="none" strike="noStrike">
                          <a:solidFill>
                            <a:srgbClr val="000000"/>
                          </a:solidFill>
                          <a:effectLst/>
                          <a:latin typeface="+mn-lt"/>
                        </a:rPr>
                        <a:t>Дорожное хозяйство (дорожные фонды)</a:t>
                      </a:r>
                    </a:p>
                  </a:txBody>
                  <a:tcPr marL="3482" marR="3482" marT="3482"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dirty="0">
                          <a:solidFill>
                            <a:srgbClr val="000000"/>
                          </a:solidFill>
                          <a:effectLst/>
                          <a:latin typeface="+mn-lt"/>
                        </a:rPr>
                        <a:t>6 060 537,52</a:t>
                      </a:r>
                    </a:p>
                  </a:txBody>
                  <a:tcPr marL="3482" marR="3482" marT="3482"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marL="0" algn="r" defTabSz="914400" rtl="0" eaLnBrk="1" fontAlgn="b" latinLnBrk="0" hangingPunct="1"/>
                      <a:r>
                        <a:rPr lang="ru-RU" sz="900" b="0" i="0" u="none" strike="noStrike" kern="1200" dirty="0">
                          <a:solidFill>
                            <a:srgbClr val="000000"/>
                          </a:solidFill>
                          <a:effectLst/>
                          <a:latin typeface="+mn-lt"/>
                          <a:ea typeface="+mn-ea"/>
                          <a:cs typeface="+mn-cs"/>
                        </a:rPr>
                        <a:t>5 951 843,29</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a:solidFill>
                            <a:srgbClr val="000000"/>
                          </a:solidFill>
                          <a:effectLst/>
                          <a:latin typeface="Trebuchet MS"/>
                        </a:rPr>
                        <a:t>6 177 078,84</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1" i="0" u="none" strike="noStrike">
                          <a:solidFill>
                            <a:srgbClr val="000000"/>
                          </a:solidFill>
                          <a:effectLst/>
                          <a:latin typeface="Trebuchet MS"/>
                        </a:rPr>
                        <a:t>103,8</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dirty="0">
                          <a:solidFill>
                            <a:srgbClr val="000000"/>
                          </a:solidFill>
                          <a:effectLst/>
                          <a:latin typeface="+mn-lt"/>
                        </a:rPr>
                        <a:t>98,2</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r>
              <a:tr h="155185">
                <a:tc>
                  <a:txBody>
                    <a:bodyPr/>
                    <a:lstStyle/>
                    <a:p>
                      <a:pPr algn="l" rtl="0" fontAlgn="b"/>
                      <a:r>
                        <a:rPr lang="ru-RU" sz="900" b="0" i="0" u="none" strike="noStrike">
                          <a:solidFill>
                            <a:srgbClr val="000000"/>
                          </a:solidFill>
                          <a:effectLst/>
                          <a:latin typeface="+mn-lt"/>
                        </a:rPr>
                        <a:t>0412</a:t>
                      </a:r>
                    </a:p>
                  </a:txBody>
                  <a:tcPr marL="3482" marR="3482" marT="3482"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l" rtl="0" fontAlgn="b"/>
                      <a:r>
                        <a:rPr lang="ru-RU" sz="900" b="0" i="0" u="none" strike="noStrike">
                          <a:solidFill>
                            <a:srgbClr val="000000"/>
                          </a:solidFill>
                          <a:effectLst/>
                          <a:latin typeface="+mn-lt"/>
                        </a:rPr>
                        <a:t>Другие вопросы в области национальной экономики</a:t>
                      </a:r>
                    </a:p>
                  </a:txBody>
                  <a:tcPr marL="3482" marR="3482" marT="3482"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dirty="0">
                          <a:solidFill>
                            <a:srgbClr val="000000"/>
                          </a:solidFill>
                          <a:effectLst/>
                          <a:latin typeface="+mn-lt"/>
                        </a:rPr>
                        <a:t>2 109 455,96</a:t>
                      </a:r>
                    </a:p>
                  </a:txBody>
                  <a:tcPr marL="3482" marR="3482" marT="3482"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marL="0" algn="r" defTabSz="914400" rtl="0" eaLnBrk="1" fontAlgn="b" latinLnBrk="0" hangingPunct="1"/>
                      <a:r>
                        <a:rPr lang="ru-RU" sz="900" b="0" i="0" u="none" strike="noStrike" kern="1200" dirty="0">
                          <a:solidFill>
                            <a:srgbClr val="000000"/>
                          </a:solidFill>
                          <a:effectLst/>
                          <a:latin typeface="+mn-lt"/>
                          <a:ea typeface="+mn-ea"/>
                          <a:cs typeface="+mn-cs"/>
                        </a:rPr>
                        <a:t>1 628 710,36</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a:solidFill>
                            <a:srgbClr val="000000"/>
                          </a:solidFill>
                          <a:effectLst/>
                          <a:latin typeface="Trebuchet MS"/>
                        </a:rPr>
                        <a:t>1 460 950,58</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1" i="0" u="none" strike="noStrike">
                          <a:solidFill>
                            <a:srgbClr val="000000"/>
                          </a:solidFill>
                          <a:effectLst/>
                          <a:latin typeface="Trebuchet MS"/>
                        </a:rPr>
                        <a:t>89,7</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dirty="0">
                          <a:solidFill>
                            <a:srgbClr val="000000"/>
                          </a:solidFill>
                          <a:effectLst/>
                          <a:latin typeface="+mn-lt"/>
                        </a:rPr>
                        <a:t>77,2</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r>
              <a:tr h="155185">
                <a:tc>
                  <a:txBody>
                    <a:bodyPr/>
                    <a:lstStyle/>
                    <a:p>
                      <a:pPr algn="l" rtl="0" fontAlgn="b"/>
                      <a:r>
                        <a:rPr lang="ru-RU" sz="900" b="1" i="0" u="none" strike="noStrike">
                          <a:solidFill>
                            <a:srgbClr val="000000"/>
                          </a:solidFill>
                          <a:effectLst/>
                          <a:latin typeface="+mn-lt"/>
                        </a:rPr>
                        <a:t>0500</a:t>
                      </a:r>
                    </a:p>
                  </a:txBody>
                  <a:tcPr marL="3482" marR="3482" marT="3482"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l" rtl="0" fontAlgn="b"/>
                      <a:r>
                        <a:rPr lang="ru-RU" sz="900" b="1" i="0" u="none" strike="noStrike">
                          <a:solidFill>
                            <a:srgbClr val="000000"/>
                          </a:solidFill>
                          <a:effectLst/>
                          <a:latin typeface="+mn-lt"/>
                        </a:rPr>
                        <a:t>ЖИЛИЩНО-КОММУНАЛЬНОЕ ХОЗЯЙСТВО</a:t>
                      </a:r>
                    </a:p>
                  </a:txBody>
                  <a:tcPr marL="3482" marR="3482" marT="3482"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1" i="0" u="none" strike="noStrike" dirty="0">
                          <a:solidFill>
                            <a:srgbClr val="000000"/>
                          </a:solidFill>
                          <a:effectLst/>
                          <a:latin typeface="+mn-lt"/>
                        </a:rPr>
                        <a:t>3 033 008,13</a:t>
                      </a:r>
                    </a:p>
                  </a:txBody>
                  <a:tcPr marL="3482" marR="3482" marT="3482"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1" i="0" u="none" strike="noStrike" dirty="0">
                          <a:solidFill>
                            <a:srgbClr val="000000"/>
                          </a:solidFill>
                          <a:effectLst/>
                          <a:latin typeface="+mn-lt"/>
                        </a:rPr>
                        <a:t>2 265 834,20</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1" i="0" u="none" strike="noStrike">
                          <a:solidFill>
                            <a:srgbClr val="000000"/>
                          </a:solidFill>
                          <a:effectLst/>
                          <a:latin typeface="Trebuchet MS"/>
                        </a:rPr>
                        <a:t>2 834 167,20</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1" i="0" u="none" strike="noStrike">
                          <a:solidFill>
                            <a:srgbClr val="000000"/>
                          </a:solidFill>
                          <a:effectLst/>
                          <a:latin typeface="Trebuchet MS"/>
                        </a:rPr>
                        <a:t>125,1</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1" i="0" u="none" strike="noStrike" dirty="0">
                          <a:solidFill>
                            <a:srgbClr val="000000"/>
                          </a:solidFill>
                          <a:effectLst/>
                          <a:latin typeface="+mn-lt"/>
                        </a:rPr>
                        <a:t>74,7</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r>
              <a:tr h="0">
                <a:tc>
                  <a:txBody>
                    <a:bodyPr/>
                    <a:lstStyle/>
                    <a:p>
                      <a:pPr algn="l" rtl="0" fontAlgn="b"/>
                      <a:r>
                        <a:rPr lang="ru-RU" sz="900" b="0" i="0" u="none" strike="noStrike">
                          <a:solidFill>
                            <a:srgbClr val="000000"/>
                          </a:solidFill>
                          <a:effectLst/>
                          <a:latin typeface="+mn-lt"/>
                        </a:rPr>
                        <a:t>0501</a:t>
                      </a:r>
                    </a:p>
                  </a:txBody>
                  <a:tcPr marL="3482" marR="3482" marT="3482"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l" rtl="0" fontAlgn="b"/>
                      <a:r>
                        <a:rPr lang="ru-RU" sz="900" b="0" i="0" u="none" strike="noStrike">
                          <a:solidFill>
                            <a:srgbClr val="000000"/>
                          </a:solidFill>
                          <a:effectLst/>
                          <a:latin typeface="+mn-lt"/>
                        </a:rPr>
                        <a:t>Жилищное хозяйство</a:t>
                      </a:r>
                    </a:p>
                  </a:txBody>
                  <a:tcPr marL="3482" marR="3482" marT="3482"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dirty="0">
                          <a:solidFill>
                            <a:srgbClr val="000000"/>
                          </a:solidFill>
                          <a:effectLst/>
                          <a:latin typeface="+mn-lt"/>
                        </a:rPr>
                        <a:t>1 636 465,57</a:t>
                      </a:r>
                    </a:p>
                  </a:txBody>
                  <a:tcPr marL="3482" marR="3482" marT="3482"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marL="0" algn="r" defTabSz="914400" rtl="0" eaLnBrk="1" fontAlgn="b" latinLnBrk="0" hangingPunct="1"/>
                      <a:r>
                        <a:rPr lang="ru-RU" sz="900" b="0" i="0" u="none" strike="noStrike" kern="1200" dirty="0">
                          <a:solidFill>
                            <a:srgbClr val="000000"/>
                          </a:solidFill>
                          <a:effectLst/>
                          <a:latin typeface="+mn-lt"/>
                          <a:ea typeface="+mn-ea"/>
                          <a:cs typeface="+mn-cs"/>
                        </a:rPr>
                        <a:t>252 126,70</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a:solidFill>
                            <a:srgbClr val="000000"/>
                          </a:solidFill>
                          <a:effectLst/>
                          <a:latin typeface="Trebuchet MS"/>
                        </a:rPr>
                        <a:t>320 355,36</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1" i="0" u="none" strike="noStrike">
                          <a:solidFill>
                            <a:srgbClr val="000000"/>
                          </a:solidFill>
                          <a:effectLst/>
                          <a:latin typeface="Trebuchet MS"/>
                        </a:rPr>
                        <a:t>127,1</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dirty="0">
                          <a:solidFill>
                            <a:srgbClr val="000000"/>
                          </a:solidFill>
                          <a:effectLst/>
                          <a:latin typeface="+mn-lt"/>
                        </a:rPr>
                        <a:t>15,4</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r>
              <a:tr h="155185">
                <a:tc>
                  <a:txBody>
                    <a:bodyPr/>
                    <a:lstStyle/>
                    <a:p>
                      <a:pPr algn="l" rtl="0" fontAlgn="b"/>
                      <a:r>
                        <a:rPr lang="ru-RU" sz="900" b="0" i="0" u="none" strike="noStrike">
                          <a:solidFill>
                            <a:srgbClr val="000000"/>
                          </a:solidFill>
                          <a:effectLst/>
                          <a:latin typeface="+mn-lt"/>
                        </a:rPr>
                        <a:t>0502</a:t>
                      </a:r>
                    </a:p>
                  </a:txBody>
                  <a:tcPr marL="3482" marR="3482" marT="3482"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l" rtl="0" fontAlgn="b"/>
                      <a:r>
                        <a:rPr lang="ru-RU" sz="900" b="0" i="0" u="none" strike="noStrike">
                          <a:solidFill>
                            <a:srgbClr val="000000"/>
                          </a:solidFill>
                          <a:effectLst/>
                          <a:latin typeface="+mn-lt"/>
                        </a:rPr>
                        <a:t>Коммунальное хозяйство</a:t>
                      </a:r>
                    </a:p>
                  </a:txBody>
                  <a:tcPr marL="3482" marR="3482" marT="3482"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dirty="0">
                          <a:solidFill>
                            <a:srgbClr val="000000"/>
                          </a:solidFill>
                          <a:effectLst/>
                          <a:latin typeface="+mn-lt"/>
                        </a:rPr>
                        <a:t>354 223,43</a:t>
                      </a:r>
                    </a:p>
                  </a:txBody>
                  <a:tcPr marL="3482" marR="3482" marT="3482"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marL="0" algn="r" defTabSz="914400" rtl="0" eaLnBrk="1" fontAlgn="b" latinLnBrk="0" hangingPunct="1"/>
                      <a:r>
                        <a:rPr lang="ru-RU" sz="900" b="0" i="0" u="none" strike="noStrike" kern="1200" dirty="0">
                          <a:solidFill>
                            <a:srgbClr val="000000"/>
                          </a:solidFill>
                          <a:effectLst/>
                          <a:latin typeface="+mn-lt"/>
                          <a:ea typeface="+mn-ea"/>
                          <a:cs typeface="+mn-cs"/>
                        </a:rPr>
                        <a:t>725 659,20</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a:solidFill>
                            <a:srgbClr val="000000"/>
                          </a:solidFill>
                          <a:effectLst/>
                          <a:latin typeface="Trebuchet MS"/>
                        </a:rPr>
                        <a:t>914 605,56</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1" i="0" u="none" strike="noStrike">
                          <a:solidFill>
                            <a:srgbClr val="000000"/>
                          </a:solidFill>
                          <a:effectLst/>
                          <a:latin typeface="Trebuchet MS"/>
                        </a:rPr>
                        <a:t>126,0</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a:solidFill>
                            <a:srgbClr val="000000"/>
                          </a:solidFill>
                          <a:effectLst/>
                          <a:latin typeface="+mn-lt"/>
                        </a:rPr>
                        <a:t>204,9</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r>
              <a:tr h="155185">
                <a:tc>
                  <a:txBody>
                    <a:bodyPr/>
                    <a:lstStyle/>
                    <a:p>
                      <a:pPr algn="l" rtl="0" fontAlgn="b"/>
                      <a:r>
                        <a:rPr lang="ru-RU" sz="900" b="0" i="0" u="none" strike="noStrike">
                          <a:solidFill>
                            <a:srgbClr val="000000"/>
                          </a:solidFill>
                          <a:effectLst/>
                          <a:latin typeface="+mn-lt"/>
                        </a:rPr>
                        <a:t>0503</a:t>
                      </a:r>
                    </a:p>
                  </a:txBody>
                  <a:tcPr marL="3482" marR="3482" marT="3482"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l" rtl="0" fontAlgn="b"/>
                      <a:r>
                        <a:rPr lang="ru-RU" sz="900" b="0" i="0" u="none" strike="noStrike">
                          <a:solidFill>
                            <a:srgbClr val="000000"/>
                          </a:solidFill>
                          <a:effectLst/>
                          <a:latin typeface="+mn-lt"/>
                        </a:rPr>
                        <a:t>Благоустройство</a:t>
                      </a:r>
                    </a:p>
                  </a:txBody>
                  <a:tcPr marL="3482" marR="3482" marT="3482"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dirty="0">
                          <a:solidFill>
                            <a:srgbClr val="000000"/>
                          </a:solidFill>
                          <a:effectLst/>
                          <a:latin typeface="+mn-lt"/>
                        </a:rPr>
                        <a:t>861 </a:t>
                      </a:r>
                      <a:r>
                        <a:rPr lang="ru-RU" sz="900" b="0" i="0" u="none" strike="noStrike" dirty="0" smtClean="0">
                          <a:solidFill>
                            <a:srgbClr val="000000"/>
                          </a:solidFill>
                          <a:effectLst/>
                          <a:latin typeface="+mn-lt"/>
                        </a:rPr>
                        <a:t>270,98</a:t>
                      </a:r>
                      <a:endParaRPr lang="ru-RU" sz="900" b="0" i="0" u="none" strike="noStrike" dirty="0">
                        <a:solidFill>
                          <a:srgbClr val="000000"/>
                        </a:solidFill>
                        <a:effectLst/>
                        <a:latin typeface="+mn-lt"/>
                      </a:endParaRPr>
                    </a:p>
                  </a:txBody>
                  <a:tcPr marL="3482" marR="3482" marT="3482"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marL="0" algn="r" defTabSz="914400" rtl="0" eaLnBrk="1" fontAlgn="b" latinLnBrk="0" hangingPunct="1"/>
                      <a:r>
                        <a:rPr lang="ru-RU" sz="900" b="0" i="0" u="none" strike="noStrike" kern="1200" dirty="0">
                          <a:solidFill>
                            <a:srgbClr val="000000"/>
                          </a:solidFill>
                          <a:effectLst/>
                          <a:latin typeface="+mn-lt"/>
                          <a:ea typeface="+mn-ea"/>
                          <a:cs typeface="+mn-cs"/>
                        </a:rPr>
                        <a:t>1 081 410,72</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a:solidFill>
                            <a:srgbClr val="000000"/>
                          </a:solidFill>
                          <a:effectLst/>
                          <a:latin typeface="Trebuchet MS"/>
                        </a:rPr>
                        <a:t>1 381 169,34</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1" i="0" u="none" strike="noStrike">
                          <a:solidFill>
                            <a:srgbClr val="000000"/>
                          </a:solidFill>
                          <a:effectLst/>
                          <a:latin typeface="Trebuchet MS"/>
                        </a:rPr>
                        <a:t>127,7</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dirty="0">
                          <a:solidFill>
                            <a:srgbClr val="000000"/>
                          </a:solidFill>
                          <a:effectLst/>
                          <a:latin typeface="+mn-lt"/>
                        </a:rPr>
                        <a:t>125,6</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r>
              <a:tr h="155185">
                <a:tc>
                  <a:txBody>
                    <a:bodyPr/>
                    <a:lstStyle/>
                    <a:p>
                      <a:pPr algn="l" rtl="0" fontAlgn="b"/>
                      <a:r>
                        <a:rPr lang="ru-RU" sz="900" b="0" i="0" u="none" strike="noStrike">
                          <a:solidFill>
                            <a:srgbClr val="000000"/>
                          </a:solidFill>
                          <a:effectLst/>
                          <a:latin typeface="+mn-lt"/>
                        </a:rPr>
                        <a:t>0505</a:t>
                      </a:r>
                    </a:p>
                  </a:txBody>
                  <a:tcPr marL="3482" marR="3482" marT="3482"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l" rtl="0" fontAlgn="b"/>
                      <a:r>
                        <a:rPr lang="ru-RU" sz="900" b="0" i="0" u="none" strike="noStrike">
                          <a:solidFill>
                            <a:srgbClr val="000000"/>
                          </a:solidFill>
                          <a:effectLst/>
                          <a:latin typeface="+mn-lt"/>
                        </a:rPr>
                        <a:t>Другие вопросы в области жилищно-коммунального хозяйства</a:t>
                      </a:r>
                    </a:p>
                  </a:txBody>
                  <a:tcPr marL="3482" marR="3482" marT="3482"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a:solidFill>
                            <a:srgbClr val="000000"/>
                          </a:solidFill>
                          <a:effectLst/>
                          <a:latin typeface="+mn-lt"/>
                        </a:rPr>
                        <a:t>181 048,15</a:t>
                      </a:r>
                    </a:p>
                  </a:txBody>
                  <a:tcPr marL="3482" marR="3482" marT="3482"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marL="0" algn="r" defTabSz="914400" rtl="0" eaLnBrk="1" fontAlgn="b" latinLnBrk="0" hangingPunct="1"/>
                      <a:r>
                        <a:rPr lang="ru-RU" sz="900" b="0" i="0" u="none" strike="noStrike" kern="1200" dirty="0">
                          <a:solidFill>
                            <a:srgbClr val="000000"/>
                          </a:solidFill>
                          <a:effectLst/>
                          <a:latin typeface="+mn-lt"/>
                          <a:ea typeface="+mn-ea"/>
                          <a:cs typeface="+mn-cs"/>
                        </a:rPr>
                        <a:t>206 637,57</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a:solidFill>
                            <a:srgbClr val="000000"/>
                          </a:solidFill>
                          <a:effectLst/>
                          <a:latin typeface="Trebuchet MS"/>
                        </a:rPr>
                        <a:t>218 036,94</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1" i="0" u="none" strike="noStrike">
                          <a:solidFill>
                            <a:srgbClr val="000000"/>
                          </a:solidFill>
                          <a:effectLst/>
                          <a:latin typeface="Trebuchet MS"/>
                        </a:rPr>
                        <a:t>105,5</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dirty="0">
                          <a:solidFill>
                            <a:srgbClr val="000000"/>
                          </a:solidFill>
                          <a:effectLst/>
                          <a:latin typeface="+mn-lt"/>
                        </a:rPr>
                        <a:t>114,1</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r>
              <a:tr h="155185">
                <a:tc>
                  <a:txBody>
                    <a:bodyPr/>
                    <a:lstStyle/>
                    <a:p>
                      <a:pPr algn="l" rtl="0" fontAlgn="b"/>
                      <a:r>
                        <a:rPr lang="ru-RU" sz="900" b="1" i="0" u="none" strike="noStrike">
                          <a:solidFill>
                            <a:srgbClr val="000000"/>
                          </a:solidFill>
                          <a:effectLst/>
                          <a:latin typeface="+mn-lt"/>
                        </a:rPr>
                        <a:t>0600</a:t>
                      </a:r>
                    </a:p>
                  </a:txBody>
                  <a:tcPr marL="3482" marR="3482" marT="3482"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l" rtl="0" fontAlgn="b"/>
                      <a:r>
                        <a:rPr lang="ru-RU" sz="900" b="1" i="0" u="none" strike="noStrike">
                          <a:solidFill>
                            <a:srgbClr val="000000"/>
                          </a:solidFill>
                          <a:effectLst/>
                          <a:latin typeface="+mn-lt"/>
                        </a:rPr>
                        <a:t>ОХРАНА ОКРУЖАЮЩЕЙ СРЕДЫ</a:t>
                      </a:r>
                    </a:p>
                  </a:txBody>
                  <a:tcPr marL="3482" marR="3482" marT="3482"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1" i="0" u="none" strike="noStrike">
                          <a:solidFill>
                            <a:srgbClr val="000000"/>
                          </a:solidFill>
                          <a:effectLst/>
                          <a:latin typeface="+mn-lt"/>
                        </a:rPr>
                        <a:t>177 343,53</a:t>
                      </a:r>
                    </a:p>
                  </a:txBody>
                  <a:tcPr marL="3482" marR="3482" marT="3482"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1" i="0" u="none" strike="noStrike" dirty="0">
                          <a:solidFill>
                            <a:srgbClr val="000000"/>
                          </a:solidFill>
                          <a:effectLst/>
                          <a:latin typeface="+mn-lt"/>
                        </a:rPr>
                        <a:t>350 723,59</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1" i="0" u="none" strike="noStrike">
                          <a:solidFill>
                            <a:srgbClr val="000000"/>
                          </a:solidFill>
                          <a:effectLst/>
                          <a:latin typeface="Trebuchet MS"/>
                        </a:rPr>
                        <a:t>422 613,40</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1" i="0" u="none" strike="noStrike">
                          <a:solidFill>
                            <a:srgbClr val="000000"/>
                          </a:solidFill>
                          <a:effectLst/>
                          <a:latin typeface="Trebuchet MS"/>
                        </a:rPr>
                        <a:t>120,5</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1" i="0" u="none" strike="noStrike" dirty="0" smtClean="0">
                          <a:solidFill>
                            <a:srgbClr val="000000"/>
                          </a:solidFill>
                          <a:effectLst/>
                          <a:latin typeface="+mn-lt"/>
                        </a:rPr>
                        <a:t>197,8</a:t>
                      </a:r>
                      <a:endParaRPr lang="ru-RU" sz="900" b="1" i="0" u="none" strike="noStrike" dirty="0">
                        <a:solidFill>
                          <a:srgbClr val="000000"/>
                        </a:solidFill>
                        <a:effectLst/>
                        <a:latin typeface="+mn-lt"/>
                      </a:endParaRP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r>
              <a:tr h="155185">
                <a:tc>
                  <a:txBody>
                    <a:bodyPr/>
                    <a:lstStyle/>
                    <a:p>
                      <a:pPr algn="l" rtl="0" fontAlgn="b"/>
                      <a:r>
                        <a:rPr lang="ru-RU" sz="900" b="0" i="0" u="none" strike="noStrike" dirty="0" smtClean="0">
                          <a:solidFill>
                            <a:srgbClr val="000000"/>
                          </a:solidFill>
                          <a:effectLst/>
                          <a:latin typeface="+mn-lt"/>
                        </a:rPr>
                        <a:t>0602</a:t>
                      </a:r>
                      <a:endParaRPr lang="ru-RU" sz="900" b="0" i="0" u="none" strike="noStrike" dirty="0">
                        <a:solidFill>
                          <a:srgbClr val="000000"/>
                        </a:solidFill>
                        <a:effectLst/>
                        <a:latin typeface="+mn-lt"/>
                      </a:endParaRPr>
                    </a:p>
                  </a:txBody>
                  <a:tcPr marL="3482" marR="3482" marT="3482"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l" rtl="0" fontAlgn="b"/>
                      <a:r>
                        <a:rPr lang="ru-RU" sz="900" b="0" i="0" u="none" strike="noStrike" dirty="0" smtClean="0">
                          <a:solidFill>
                            <a:srgbClr val="000000"/>
                          </a:solidFill>
                          <a:effectLst/>
                          <a:latin typeface="+mn-lt"/>
                        </a:rPr>
                        <a:t>Сбор, удаление отходов и очистка сточных вод</a:t>
                      </a:r>
                      <a:endParaRPr lang="ru-RU" sz="900" b="0" i="0" u="none" strike="noStrike" dirty="0">
                        <a:solidFill>
                          <a:srgbClr val="000000"/>
                        </a:solidFill>
                        <a:effectLst/>
                        <a:latin typeface="+mn-lt"/>
                      </a:endParaRPr>
                    </a:p>
                  </a:txBody>
                  <a:tcPr marL="3482" marR="3482" marT="3482"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endParaRPr lang="ru-RU" sz="900" b="0" i="0" u="none" strike="noStrike" dirty="0">
                        <a:solidFill>
                          <a:srgbClr val="000000"/>
                        </a:solidFill>
                        <a:effectLst/>
                        <a:latin typeface="+mn-lt"/>
                      </a:endParaRPr>
                    </a:p>
                  </a:txBody>
                  <a:tcPr marL="3482" marR="3482" marT="3482"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marL="0" algn="r" defTabSz="914400" rtl="0" eaLnBrk="1" fontAlgn="b" latinLnBrk="0" hangingPunct="1"/>
                      <a:endParaRPr lang="ru-RU" sz="900" b="0" i="0" u="none" strike="noStrike" kern="1200" dirty="0">
                        <a:solidFill>
                          <a:srgbClr val="000000"/>
                        </a:solidFill>
                        <a:effectLst/>
                        <a:latin typeface="+mn-lt"/>
                        <a:ea typeface="+mn-ea"/>
                        <a:cs typeface="+mn-cs"/>
                      </a:endParaRP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a:solidFill>
                            <a:srgbClr val="000000"/>
                          </a:solidFill>
                          <a:effectLst/>
                          <a:latin typeface="Trebuchet MS"/>
                        </a:rPr>
                        <a:t>346 493,95</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a:solidFill>
                            <a:srgbClr val="000000"/>
                          </a:solidFill>
                          <a:effectLst/>
                          <a:latin typeface="Trebuchet MS"/>
                        </a:rPr>
                        <a:t> </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endParaRPr lang="ru-RU" sz="900" b="0" i="0" u="none" strike="noStrike" dirty="0">
                        <a:solidFill>
                          <a:srgbClr val="000000"/>
                        </a:solidFill>
                        <a:effectLst/>
                        <a:latin typeface="+mn-lt"/>
                      </a:endParaRP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r>
              <a:tr h="155185">
                <a:tc>
                  <a:txBody>
                    <a:bodyPr/>
                    <a:lstStyle/>
                    <a:p>
                      <a:pPr algn="l" rtl="0" fontAlgn="b"/>
                      <a:r>
                        <a:rPr lang="ru-RU" sz="900" b="0" i="0" u="none" strike="noStrike">
                          <a:solidFill>
                            <a:srgbClr val="000000"/>
                          </a:solidFill>
                          <a:effectLst/>
                          <a:latin typeface="+mn-lt"/>
                        </a:rPr>
                        <a:t>0603</a:t>
                      </a:r>
                    </a:p>
                  </a:txBody>
                  <a:tcPr marL="3482" marR="3482" marT="3482"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l" rtl="0" fontAlgn="b"/>
                      <a:r>
                        <a:rPr lang="ru-RU" sz="900" b="0" i="0" u="none" strike="noStrike">
                          <a:solidFill>
                            <a:srgbClr val="000000"/>
                          </a:solidFill>
                          <a:effectLst/>
                          <a:latin typeface="+mn-lt"/>
                        </a:rPr>
                        <a:t>Охрана объектов растительного и животного мира и среды их обитания</a:t>
                      </a:r>
                    </a:p>
                  </a:txBody>
                  <a:tcPr marL="3482" marR="3482" marT="3482"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a:solidFill>
                            <a:srgbClr val="000000"/>
                          </a:solidFill>
                          <a:effectLst/>
                          <a:latin typeface="+mn-lt"/>
                        </a:rPr>
                        <a:t>31 563,61</a:t>
                      </a:r>
                    </a:p>
                  </a:txBody>
                  <a:tcPr marL="3482" marR="3482" marT="3482"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marL="0" algn="r" defTabSz="914400" rtl="0" eaLnBrk="1" fontAlgn="b" latinLnBrk="0" hangingPunct="1"/>
                      <a:r>
                        <a:rPr lang="ru-RU" sz="900" b="0" i="0" u="none" strike="noStrike" kern="1200" dirty="0">
                          <a:solidFill>
                            <a:srgbClr val="000000"/>
                          </a:solidFill>
                          <a:effectLst/>
                          <a:latin typeface="+mn-lt"/>
                          <a:ea typeface="+mn-ea"/>
                          <a:cs typeface="+mn-cs"/>
                        </a:rPr>
                        <a:t>36 913,06</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a:solidFill>
                            <a:srgbClr val="000000"/>
                          </a:solidFill>
                          <a:effectLst/>
                          <a:latin typeface="Trebuchet MS"/>
                        </a:rPr>
                        <a:t>43 944,11</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a:solidFill>
                            <a:srgbClr val="000000"/>
                          </a:solidFill>
                          <a:effectLst/>
                          <a:latin typeface="Trebuchet MS"/>
                        </a:rPr>
                        <a:t>119,0</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dirty="0">
                          <a:solidFill>
                            <a:srgbClr val="000000"/>
                          </a:solidFill>
                          <a:effectLst/>
                          <a:latin typeface="+mn-lt"/>
                        </a:rPr>
                        <a:t>116,9</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r>
              <a:tr h="155185">
                <a:tc>
                  <a:txBody>
                    <a:bodyPr/>
                    <a:lstStyle/>
                    <a:p>
                      <a:pPr algn="l" rtl="0" fontAlgn="b"/>
                      <a:r>
                        <a:rPr lang="ru-RU" sz="900" b="0" i="0" u="none" strike="noStrike">
                          <a:solidFill>
                            <a:srgbClr val="000000"/>
                          </a:solidFill>
                          <a:effectLst/>
                          <a:latin typeface="+mn-lt"/>
                        </a:rPr>
                        <a:t>0605</a:t>
                      </a:r>
                    </a:p>
                  </a:txBody>
                  <a:tcPr marL="3482" marR="3482" marT="3482"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l" rtl="0" fontAlgn="b"/>
                      <a:r>
                        <a:rPr lang="ru-RU" sz="900" b="0" i="0" u="none" strike="noStrike" dirty="0">
                          <a:solidFill>
                            <a:srgbClr val="000000"/>
                          </a:solidFill>
                          <a:effectLst/>
                          <a:latin typeface="+mn-lt"/>
                        </a:rPr>
                        <a:t>Другие вопросы в области охраны окружающей среды</a:t>
                      </a:r>
                    </a:p>
                  </a:txBody>
                  <a:tcPr marL="3482" marR="3482" marT="3482"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a:solidFill>
                            <a:srgbClr val="000000"/>
                          </a:solidFill>
                          <a:effectLst/>
                          <a:latin typeface="+mn-lt"/>
                        </a:rPr>
                        <a:t>145 779,92</a:t>
                      </a:r>
                    </a:p>
                  </a:txBody>
                  <a:tcPr marL="3482" marR="3482" marT="3482"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marL="0" algn="r" defTabSz="914400" rtl="0" eaLnBrk="1" fontAlgn="b" latinLnBrk="0" hangingPunct="1"/>
                      <a:r>
                        <a:rPr lang="ru-RU" sz="900" b="0" i="0" u="none" strike="noStrike" kern="1200" dirty="0">
                          <a:solidFill>
                            <a:srgbClr val="000000"/>
                          </a:solidFill>
                          <a:effectLst/>
                          <a:latin typeface="+mn-lt"/>
                          <a:ea typeface="+mn-ea"/>
                          <a:cs typeface="+mn-cs"/>
                        </a:rPr>
                        <a:t>313 810,54</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dirty="0">
                          <a:solidFill>
                            <a:srgbClr val="000000"/>
                          </a:solidFill>
                          <a:effectLst/>
                          <a:latin typeface="Trebuchet MS"/>
                        </a:rPr>
                        <a:t>32 175,34</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1" i="0" u="none" strike="noStrike" dirty="0">
                          <a:solidFill>
                            <a:srgbClr val="000000"/>
                          </a:solidFill>
                          <a:effectLst/>
                          <a:latin typeface="Trebuchet MS"/>
                        </a:rPr>
                        <a:t>10,3</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dirty="0">
                          <a:solidFill>
                            <a:srgbClr val="000000"/>
                          </a:solidFill>
                          <a:effectLst/>
                          <a:latin typeface="+mn-lt"/>
                        </a:rPr>
                        <a:t>215,3</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321093145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p:cNvSpPr>
            <a:spLocks noGrp="1"/>
          </p:cNvSpPr>
          <p:nvPr>
            <p:ph type="sldNum" sz="quarter" idx="12"/>
          </p:nvPr>
        </p:nvSpPr>
        <p:spPr>
          <a:xfrm>
            <a:off x="8147248" y="6520259"/>
            <a:ext cx="1006489" cy="365125"/>
          </a:xfrm>
        </p:spPr>
        <p:txBody>
          <a:bodyPr/>
          <a:lstStyle/>
          <a:p>
            <a:pPr>
              <a:defRPr/>
            </a:pPr>
            <a:fld id="{667CCBFA-BFB9-4E9F-B6F6-694D72409F22}" type="slidenum">
              <a:rPr lang="ru-RU" smtClean="0"/>
              <a:pPr>
                <a:defRPr/>
              </a:pPr>
              <a:t>25</a:t>
            </a:fld>
            <a:endParaRPr lang="ru-RU" dirty="0"/>
          </a:p>
        </p:txBody>
      </p:sp>
      <p:sp>
        <p:nvSpPr>
          <p:cNvPr id="9" name="Заголовок 1"/>
          <p:cNvSpPr txBox="1">
            <a:spLocks/>
          </p:cNvSpPr>
          <p:nvPr/>
        </p:nvSpPr>
        <p:spPr>
          <a:xfrm>
            <a:off x="259728" y="188640"/>
            <a:ext cx="7613500" cy="504056"/>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l" fontAlgn="auto">
              <a:spcAft>
                <a:spcPts val="0"/>
              </a:spcAft>
              <a:buNone/>
            </a:pPr>
            <a:r>
              <a:rPr lang="ru-RU" sz="1800" dirty="0" smtClean="0">
                <a:solidFill>
                  <a:schemeClr val="tx1"/>
                </a:solidFill>
                <a:effectLst/>
                <a:latin typeface="Times New Roman" panose="02020603050405020304" pitchFamily="18" charset="0"/>
                <a:cs typeface="Times New Roman" panose="02020603050405020304" pitchFamily="18" charset="0"/>
              </a:rPr>
              <a:t>Расходы консолидированного бюджета </a:t>
            </a:r>
            <a:r>
              <a:rPr lang="ru-RU" sz="1800" dirty="0">
                <a:solidFill>
                  <a:schemeClr val="tx1"/>
                </a:solidFill>
                <a:effectLst/>
                <a:latin typeface="Times New Roman" panose="02020603050405020304" pitchFamily="18" charset="0"/>
                <a:cs typeface="Times New Roman" panose="02020603050405020304" pitchFamily="18" charset="0"/>
              </a:rPr>
              <a:t>Чувашской </a:t>
            </a:r>
            <a:r>
              <a:rPr lang="ru-RU" sz="1800" dirty="0" smtClean="0">
                <a:solidFill>
                  <a:schemeClr val="tx1"/>
                </a:solidFill>
                <a:effectLst/>
                <a:latin typeface="Times New Roman" panose="02020603050405020304" pitchFamily="18" charset="0"/>
                <a:cs typeface="Times New Roman" panose="02020603050405020304" pitchFamily="18" charset="0"/>
              </a:rPr>
              <a:t>Республики</a:t>
            </a:r>
            <a:endParaRPr lang="ru-RU" sz="1800" dirty="0">
              <a:solidFill>
                <a:schemeClr val="tx1"/>
              </a:solidFill>
              <a:effectLst/>
              <a:latin typeface="Times New Roman" panose="02020603050405020304" pitchFamily="18" charset="0"/>
              <a:cs typeface="Times New Roman" panose="02020603050405020304" pitchFamily="18" charset="0"/>
            </a:endParaRPr>
          </a:p>
        </p:txBody>
      </p:sp>
      <p:cxnSp>
        <p:nvCxnSpPr>
          <p:cNvPr id="10" name="Прямая соединительная линия 9"/>
          <p:cNvCxnSpPr/>
          <p:nvPr/>
        </p:nvCxnSpPr>
        <p:spPr>
          <a:xfrm>
            <a:off x="0" y="620688"/>
            <a:ext cx="9144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7873228" y="69850"/>
            <a:ext cx="1223412" cy="492443"/>
          </a:xfrm>
          <a:prstGeom prst="rect">
            <a:avLst/>
          </a:prstGeom>
          <a:noFill/>
        </p:spPr>
        <p:txBody>
          <a:bodyPr wrap="none" rtlCol="0">
            <a:spAutoFit/>
          </a:bodyPr>
          <a:lstStyle/>
          <a:p>
            <a:pPr algn="ctr"/>
            <a:r>
              <a:rPr lang="ru-RU" sz="1300" b="1" i="1" dirty="0" smtClean="0">
                <a:solidFill>
                  <a:schemeClr val="accent1"/>
                </a:solidFill>
                <a:latin typeface="+mn-lt"/>
              </a:rPr>
              <a:t>Бюджет</a:t>
            </a:r>
          </a:p>
          <a:p>
            <a:pPr algn="ctr"/>
            <a:r>
              <a:rPr lang="ru-RU" sz="1300" b="1" i="1" dirty="0" smtClean="0">
                <a:solidFill>
                  <a:schemeClr val="accent1"/>
                </a:solidFill>
                <a:latin typeface="+mn-lt"/>
              </a:rPr>
              <a:t>для граждан</a:t>
            </a:r>
            <a:endParaRPr lang="ru-RU" sz="1300" b="1" i="1" dirty="0">
              <a:solidFill>
                <a:schemeClr val="accent1"/>
              </a:solidFill>
              <a:latin typeface="+mn-lt"/>
            </a:endParaRPr>
          </a:p>
        </p:txBody>
      </p:sp>
      <p:sp>
        <p:nvSpPr>
          <p:cNvPr id="4" name="Скругленный прямоугольник 3"/>
          <p:cNvSpPr/>
          <p:nvPr/>
        </p:nvSpPr>
        <p:spPr>
          <a:xfrm>
            <a:off x="7164360" y="650098"/>
            <a:ext cx="648000" cy="21600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ru-RU" sz="1200" b="1" dirty="0" smtClean="0">
                <a:solidFill>
                  <a:schemeClr val="tx1"/>
                </a:solidFill>
                <a:latin typeface="Times New Roman" panose="02020603050405020304" pitchFamily="18" charset="0"/>
                <a:cs typeface="Times New Roman" panose="02020603050405020304" pitchFamily="18" charset="0"/>
              </a:rPr>
              <a:t>2019г.</a:t>
            </a:r>
            <a:endParaRPr lang="ru-RU" sz="1200" b="1" dirty="0">
              <a:solidFill>
                <a:schemeClr val="tx1"/>
              </a:solidFill>
              <a:latin typeface="Times New Roman" panose="02020603050405020304" pitchFamily="18" charset="0"/>
              <a:cs typeface="Times New Roman" panose="02020603050405020304" pitchFamily="18" charset="0"/>
            </a:endParaRPr>
          </a:p>
        </p:txBody>
      </p:sp>
      <p:sp>
        <p:nvSpPr>
          <p:cNvPr id="12" name="Скругленный прямоугольник 11"/>
          <p:cNvSpPr/>
          <p:nvPr/>
        </p:nvSpPr>
        <p:spPr>
          <a:xfrm>
            <a:off x="5436096" y="650098"/>
            <a:ext cx="648000" cy="21600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ru-RU" sz="1200" b="1" dirty="0" smtClean="0">
                <a:solidFill>
                  <a:schemeClr val="tx1"/>
                </a:solidFill>
                <a:latin typeface="Times New Roman" panose="02020603050405020304" pitchFamily="18" charset="0"/>
                <a:cs typeface="Times New Roman" panose="02020603050405020304" pitchFamily="18" charset="0"/>
              </a:rPr>
              <a:t>2017г.</a:t>
            </a:r>
            <a:endParaRPr lang="ru-RU" sz="1200" b="1" dirty="0">
              <a:solidFill>
                <a:schemeClr val="tx1"/>
              </a:solidFill>
              <a:latin typeface="Times New Roman" panose="02020603050405020304" pitchFamily="18" charset="0"/>
              <a:cs typeface="Times New Roman" panose="02020603050405020304" pitchFamily="18" charset="0"/>
            </a:endParaRPr>
          </a:p>
        </p:txBody>
      </p:sp>
      <p:sp>
        <p:nvSpPr>
          <p:cNvPr id="13" name="Скругленный прямоугольник 12"/>
          <p:cNvSpPr/>
          <p:nvPr/>
        </p:nvSpPr>
        <p:spPr>
          <a:xfrm>
            <a:off x="6300192" y="650098"/>
            <a:ext cx="648000" cy="21600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ru-RU" sz="1200" b="1" dirty="0" smtClean="0">
                <a:solidFill>
                  <a:schemeClr val="tx1"/>
                </a:solidFill>
                <a:latin typeface="Times New Roman" panose="02020603050405020304" pitchFamily="18" charset="0"/>
                <a:cs typeface="Times New Roman" panose="02020603050405020304" pitchFamily="18" charset="0"/>
              </a:rPr>
              <a:t>2018г.</a:t>
            </a:r>
            <a:endParaRPr lang="ru-RU" sz="1200" b="1" dirty="0">
              <a:solidFill>
                <a:schemeClr val="tx1"/>
              </a:solidFill>
              <a:latin typeface="Times New Roman" panose="02020603050405020304" pitchFamily="18" charset="0"/>
              <a:cs typeface="Times New Roman" panose="02020603050405020304" pitchFamily="18" charset="0"/>
            </a:endParaRPr>
          </a:p>
        </p:txBody>
      </p:sp>
      <p:sp>
        <p:nvSpPr>
          <p:cNvPr id="14" name="Скругленный прямоугольник 13"/>
          <p:cNvSpPr/>
          <p:nvPr/>
        </p:nvSpPr>
        <p:spPr>
          <a:xfrm>
            <a:off x="7924883" y="650098"/>
            <a:ext cx="504000" cy="21600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ru-RU" sz="700" dirty="0" smtClean="0">
                <a:solidFill>
                  <a:schemeClr val="tx1"/>
                </a:solidFill>
                <a:latin typeface="Times New Roman" panose="02020603050405020304" pitchFamily="18" charset="0"/>
                <a:cs typeface="Times New Roman" panose="02020603050405020304" pitchFamily="18" charset="0"/>
              </a:rPr>
              <a:t>2019/ 2018, %</a:t>
            </a:r>
            <a:endParaRPr lang="ru-RU" sz="700" dirty="0">
              <a:solidFill>
                <a:schemeClr val="tx1"/>
              </a:solidFill>
              <a:latin typeface="Times New Roman" panose="02020603050405020304" pitchFamily="18" charset="0"/>
              <a:cs typeface="Times New Roman" panose="02020603050405020304" pitchFamily="18" charset="0"/>
            </a:endParaRPr>
          </a:p>
        </p:txBody>
      </p:sp>
      <p:sp>
        <p:nvSpPr>
          <p:cNvPr id="15" name="Скругленный прямоугольник 14"/>
          <p:cNvSpPr/>
          <p:nvPr/>
        </p:nvSpPr>
        <p:spPr>
          <a:xfrm>
            <a:off x="8460432" y="650098"/>
            <a:ext cx="504000" cy="21600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ru-RU" sz="700" dirty="0" smtClean="0">
                <a:solidFill>
                  <a:schemeClr val="tx1"/>
                </a:solidFill>
                <a:latin typeface="Times New Roman" panose="02020603050405020304" pitchFamily="18" charset="0"/>
                <a:cs typeface="Times New Roman" panose="02020603050405020304" pitchFamily="18" charset="0"/>
              </a:rPr>
              <a:t>2018/ 2017, %</a:t>
            </a:r>
            <a:endParaRPr lang="ru-RU" sz="700" dirty="0">
              <a:solidFill>
                <a:schemeClr val="tx1"/>
              </a:solidFill>
              <a:latin typeface="Times New Roman" panose="02020603050405020304" pitchFamily="18" charset="0"/>
              <a:cs typeface="Times New Roman" panose="02020603050405020304" pitchFamily="18" charset="0"/>
            </a:endParaRPr>
          </a:p>
        </p:txBody>
      </p:sp>
      <p:graphicFrame>
        <p:nvGraphicFramePr>
          <p:cNvPr id="2" name="Таблица 1"/>
          <p:cNvGraphicFramePr>
            <a:graphicFrameLocks noGrp="1"/>
          </p:cNvGraphicFramePr>
          <p:nvPr>
            <p:extLst>
              <p:ext uri="{D42A27DB-BD31-4B8C-83A1-F6EECF244321}">
                <p14:modId xmlns:p14="http://schemas.microsoft.com/office/powerpoint/2010/main" val="3659133692"/>
              </p:ext>
            </p:extLst>
          </p:nvPr>
        </p:nvGraphicFramePr>
        <p:xfrm>
          <a:off x="260100" y="944784"/>
          <a:ext cx="8704760" cy="5724576"/>
        </p:xfrm>
        <a:graphic>
          <a:graphicData uri="http://schemas.openxmlformats.org/drawingml/2006/table">
            <a:tbl>
              <a:tblPr/>
              <a:tblGrid>
                <a:gridCol w="473768"/>
                <a:gridCol w="4539054"/>
                <a:gridCol w="932103"/>
                <a:gridCol w="816062"/>
                <a:gridCol w="863281"/>
                <a:gridCol w="576064"/>
                <a:gridCol w="504428"/>
              </a:tblGrid>
              <a:tr h="144000">
                <a:tc>
                  <a:txBody>
                    <a:bodyPr/>
                    <a:lstStyle/>
                    <a:p>
                      <a:pPr algn="l" rtl="0" fontAlgn="b"/>
                      <a:r>
                        <a:rPr lang="ru-RU" sz="900" b="1" i="0" u="none" strike="noStrike" dirty="0">
                          <a:solidFill>
                            <a:srgbClr val="000000"/>
                          </a:solidFill>
                          <a:effectLst/>
                          <a:latin typeface="+mn-lt"/>
                        </a:rPr>
                        <a:t>0700</a:t>
                      </a:r>
                    </a:p>
                  </a:txBody>
                  <a:tcPr marL="3424" marR="3424" marT="3424"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l" rtl="0" fontAlgn="b"/>
                      <a:r>
                        <a:rPr lang="ru-RU" sz="900" b="1" i="0" u="none" strike="noStrike" dirty="0">
                          <a:solidFill>
                            <a:srgbClr val="000000"/>
                          </a:solidFill>
                          <a:effectLst/>
                          <a:latin typeface="+mn-lt"/>
                        </a:rPr>
                        <a:t>ОБРАЗОВАНИЕ</a:t>
                      </a:r>
                    </a:p>
                  </a:txBody>
                  <a:tcPr marL="3424" marR="3424" marT="3424"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1" i="0" u="none" strike="noStrike" dirty="0">
                          <a:solidFill>
                            <a:srgbClr val="000000"/>
                          </a:solidFill>
                          <a:effectLst/>
                          <a:latin typeface="+mn-lt"/>
                        </a:rPr>
                        <a:t>15 344 536,56</a:t>
                      </a:r>
                    </a:p>
                  </a:txBody>
                  <a:tcPr marL="3424" marR="3424" marT="3424"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1" i="0" u="none" strike="noStrike" dirty="0">
                          <a:solidFill>
                            <a:srgbClr val="000000"/>
                          </a:solidFill>
                          <a:effectLst/>
                          <a:latin typeface="+mn-lt"/>
                        </a:rPr>
                        <a:t>18 062 496,92</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1" i="0" u="none" strike="noStrike">
                          <a:solidFill>
                            <a:srgbClr val="000000"/>
                          </a:solidFill>
                          <a:effectLst/>
                          <a:latin typeface="Trebuchet MS"/>
                        </a:rPr>
                        <a:t>21 203 716,43</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1" i="0" u="none" strike="noStrike" dirty="0">
                          <a:solidFill>
                            <a:srgbClr val="000000"/>
                          </a:solidFill>
                          <a:effectLst/>
                          <a:latin typeface="Trebuchet MS"/>
                        </a:rPr>
                        <a:t>117,4</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1" i="0" u="none" strike="noStrike" dirty="0" smtClean="0">
                          <a:solidFill>
                            <a:srgbClr val="000000"/>
                          </a:solidFill>
                          <a:effectLst/>
                          <a:latin typeface="+mn-lt"/>
                        </a:rPr>
                        <a:t>117,7</a:t>
                      </a:r>
                      <a:endParaRPr lang="ru-RU" sz="900" b="1" i="0" u="none" strike="noStrike" dirty="0">
                        <a:solidFill>
                          <a:srgbClr val="000000"/>
                        </a:solidFill>
                        <a:effectLst/>
                        <a:latin typeface="+mn-lt"/>
                      </a:endParaRPr>
                    </a:p>
                  </a:txBody>
                  <a:tcPr marL="3424" marR="3424" marT="3424"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r>
              <a:tr h="147114">
                <a:tc>
                  <a:txBody>
                    <a:bodyPr/>
                    <a:lstStyle/>
                    <a:p>
                      <a:pPr algn="l" rtl="0" fontAlgn="b"/>
                      <a:r>
                        <a:rPr lang="ru-RU" sz="900" b="0" i="0" u="none" strike="noStrike">
                          <a:solidFill>
                            <a:srgbClr val="000000"/>
                          </a:solidFill>
                          <a:effectLst/>
                          <a:latin typeface="+mn-lt"/>
                        </a:rPr>
                        <a:t>0701</a:t>
                      </a:r>
                    </a:p>
                  </a:txBody>
                  <a:tcPr marL="3424" marR="3424" marT="3424"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l" rtl="0" fontAlgn="b"/>
                      <a:r>
                        <a:rPr lang="ru-RU" sz="900" b="0" i="0" u="none" strike="noStrike" dirty="0">
                          <a:solidFill>
                            <a:srgbClr val="000000"/>
                          </a:solidFill>
                          <a:effectLst/>
                          <a:latin typeface="+mn-lt"/>
                        </a:rPr>
                        <a:t>Дошкольное образование</a:t>
                      </a:r>
                    </a:p>
                  </a:txBody>
                  <a:tcPr marL="3424" marR="3424" marT="3424"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dirty="0">
                          <a:solidFill>
                            <a:srgbClr val="000000"/>
                          </a:solidFill>
                          <a:effectLst/>
                          <a:latin typeface="+mn-lt"/>
                        </a:rPr>
                        <a:t>4 187 010,81</a:t>
                      </a:r>
                    </a:p>
                  </a:txBody>
                  <a:tcPr marL="3424" marR="3424" marT="3424"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fontAlgn="b"/>
                      <a:r>
                        <a:rPr lang="ru-RU" sz="900" b="0" i="0" u="none" strike="noStrike" dirty="0">
                          <a:solidFill>
                            <a:srgbClr val="000000"/>
                          </a:solidFill>
                          <a:effectLst/>
                          <a:latin typeface="+mn-lt"/>
                        </a:rPr>
                        <a:t>4 785 966,24</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a:solidFill>
                            <a:srgbClr val="000000"/>
                          </a:solidFill>
                          <a:effectLst/>
                          <a:latin typeface="Trebuchet MS"/>
                        </a:rPr>
                        <a:t>6 911 827,52</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1" i="0" u="none" strike="noStrike">
                          <a:solidFill>
                            <a:srgbClr val="000000"/>
                          </a:solidFill>
                          <a:effectLst/>
                          <a:latin typeface="Trebuchet MS"/>
                        </a:rPr>
                        <a:t>144,4</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dirty="0" smtClean="0">
                          <a:solidFill>
                            <a:srgbClr val="000000"/>
                          </a:solidFill>
                          <a:effectLst/>
                          <a:latin typeface="+mn-lt"/>
                        </a:rPr>
                        <a:t>114,3</a:t>
                      </a:r>
                      <a:endParaRPr lang="ru-RU" sz="900" b="0" i="0" u="none" strike="noStrike" dirty="0">
                        <a:solidFill>
                          <a:srgbClr val="000000"/>
                        </a:solidFill>
                        <a:effectLst/>
                        <a:latin typeface="+mn-lt"/>
                      </a:endParaRPr>
                    </a:p>
                  </a:txBody>
                  <a:tcPr marL="3424" marR="3424" marT="3424"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r>
              <a:tr h="147114">
                <a:tc>
                  <a:txBody>
                    <a:bodyPr/>
                    <a:lstStyle/>
                    <a:p>
                      <a:pPr algn="l" rtl="0" fontAlgn="b"/>
                      <a:r>
                        <a:rPr lang="ru-RU" sz="900" b="0" i="0" u="none" strike="noStrike">
                          <a:solidFill>
                            <a:srgbClr val="000000"/>
                          </a:solidFill>
                          <a:effectLst/>
                          <a:latin typeface="+mn-lt"/>
                        </a:rPr>
                        <a:t>0702</a:t>
                      </a:r>
                    </a:p>
                  </a:txBody>
                  <a:tcPr marL="3424" marR="3424" marT="3424"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l" rtl="0" fontAlgn="b"/>
                      <a:r>
                        <a:rPr lang="ru-RU" sz="900" b="0" i="0" u="none" strike="noStrike">
                          <a:solidFill>
                            <a:srgbClr val="000000"/>
                          </a:solidFill>
                          <a:effectLst/>
                          <a:latin typeface="+mn-lt"/>
                        </a:rPr>
                        <a:t>Общее образование</a:t>
                      </a:r>
                    </a:p>
                  </a:txBody>
                  <a:tcPr marL="3424" marR="3424" marT="3424"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dirty="0">
                          <a:solidFill>
                            <a:srgbClr val="000000"/>
                          </a:solidFill>
                          <a:effectLst/>
                          <a:latin typeface="+mn-lt"/>
                        </a:rPr>
                        <a:t>7 686 388,21</a:t>
                      </a:r>
                    </a:p>
                  </a:txBody>
                  <a:tcPr marL="3424" marR="3424" marT="3424"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fontAlgn="b"/>
                      <a:r>
                        <a:rPr lang="ru-RU" sz="900" b="0" i="0" u="none" strike="noStrike" dirty="0">
                          <a:solidFill>
                            <a:srgbClr val="000000"/>
                          </a:solidFill>
                          <a:effectLst/>
                          <a:latin typeface="+mn-lt"/>
                        </a:rPr>
                        <a:t>8 909 721,77</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a:solidFill>
                            <a:srgbClr val="000000"/>
                          </a:solidFill>
                          <a:effectLst/>
                          <a:latin typeface="Trebuchet MS"/>
                        </a:rPr>
                        <a:t>9 976 353,44</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1" i="0" u="none" strike="noStrike">
                          <a:solidFill>
                            <a:srgbClr val="000000"/>
                          </a:solidFill>
                          <a:effectLst/>
                          <a:latin typeface="Trebuchet MS"/>
                        </a:rPr>
                        <a:t>112,0</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dirty="0" smtClean="0">
                          <a:solidFill>
                            <a:srgbClr val="000000"/>
                          </a:solidFill>
                          <a:effectLst/>
                          <a:latin typeface="+mn-lt"/>
                        </a:rPr>
                        <a:t>115,9</a:t>
                      </a:r>
                      <a:endParaRPr lang="ru-RU" sz="900" b="0" i="0" u="none" strike="noStrike" dirty="0">
                        <a:solidFill>
                          <a:srgbClr val="000000"/>
                        </a:solidFill>
                        <a:effectLst/>
                        <a:latin typeface="+mn-lt"/>
                      </a:endParaRPr>
                    </a:p>
                  </a:txBody>
                  <a:tcPr marL="3424" marR="3424" marT="3424"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r>
              <a:tr h="147114">
                <a:tc>
                  <a:txBody>
                    <a:bodyPr/>
                    <a:lstStyle/>
                    <a:p>
                      <a:pPr algn="l" rtl="0" fontAlgn="b"/>
                      <a:r>
                        <a:rPr lang="ru-RU" sz="900" b="0" i="0" u="none" strike="noStrike" dirty="0">
                          <a:solidFill>
                            <a:srgbClr val="000000"/>
                          </a:solidFill>
                          <a:effectLst/>
                          <a:latin typeface="+mn-lt"/>
                        </a:rPr>
                        <a:t>0703</a:t>
                      </a:r>
                    </a:p>
                  </a:txBody>
                  <a:tcPr marL="3424" marR="3424" marT="3424"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l" rtl="0" fontAlgn="b"/>
                      <a:r>
                        <a:rPr lang="ru-RU" sz="900" b="0" i="0" u="none" strike="noStrike" dirty="0" smtClean="0">
                          <a:solidFill>
                            <a:srgbClr val="000000"/>
                          </a:solidFill>
                          <a:effectLst/>
                          <a:latin typeface="+mn-lt"/>
                        </a:rPr>
                        <a:t>Начальное </a:t>
                      </a:r>
                      <a:r>
                        <a:rPr lang="ru-RU" sz="900" b="0" i="0" u="none" strike="noStrike" dirty="0">
                          <a:solidFill>
                            <a:srgbClr val="000000"/>
                          </a:solidFill>
                          <a:effectLst/>
                          <a:latin typeface="+mn-lt"/>
                        </a:rPr>
                        <a:t>профессиональное образование</a:t>
                      </a:r>
                    </a:p>
                  </a:txBody>
                  <a:tcPr marL="3424" marR="3424" marT="3424"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dirty="0">
                          <a:solidFill>
                            <a:srgbClr val="000000"/>
                          </a:solidFill>
                          <a:effectLst/>
                          <a:latin typeface="+mn-lt"/>
                        </a:rPr>
                        <a:t>926 380,55</a:t>
                      </a:r>
                    </a:p>
                  </a:txBody>
                  <a:tcPr marL="3424" marR="3424" marT="3424"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fontAlgn="b"/>
                      <a:r>
                        <a:rPr lang="ru-RU" sz="900" b="0" i="0" u="none" strike="noStrike" dirty="0">
                          <a:solidFill>
                            <a:srgbClr val="000000"/>
                          </a:solidFill>
                          <a:effectLst/>
                          <a:latin typeface="+mn-lt"/>
                        </a:rPr>
                        <a:t>1 760 057,29</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a:solidFill>
                            <a:srgbClr val="000000"/>
                          </a:solidFill>
                          <a:effectLst/>
                          <a:latin typeface="Trebuchet MS"/>
                        </a:rPr>
                        <a:t>1 684 096,46</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1" i="0" u="none" strike="noStrike">
                          <a:solidFill>
                            <a:srgbClr val="000000"/>
                          </a:solidFill>
                          <a:effectLst/>
                          <a:latin typeface="Trebuchet MS"/>
                        </a:rPr>
                        <a:t>95,7</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dirty="0" smtClean="0">
                          <a:solidFill>
                            <a:srgbClr val="000000"/>
                          </a:solidFill>
                          <a:effectLst/>
                          <a:latin typeface="+mn-lt"/>
                        </a:rPr>
                        <a:t>190,0</a:t>
                      </a:r>
                      <a:endParaRPr lang="ru-RU" sz="900" b="0" i="0" u="none" strike="noStrike" dirty="0">
                        <a:solidFill>
                          <a:srgbClr val="000000"/>
                        </a:solidFill>
                        <a:effectLst/>
                        <a:latin typeface="+mn-lt"/>
                      </a:endParaRPr>
                    </a:p>
                  </a:txBody>
                  <a:tcPr marL="3424" marR="3424" marT="3424"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r>
              <a:tr h="147114">
                <a:tc>
                  <a:txBody>
                    <a:bodyPr/>
                    <a:lstStyle/>
                    <a:p>
                      <a:pPr algn="l" rtl="0" fontAlgn="b"/>
                      <a:r>
                        <a:rPr lang="ru-RU" sz="900" b="0" i="0" u="none" strike="noStrike">
                          <a:solidFill>
                            <a:srgbClr val="000000"/>
                          </a:solidFill>
                          <a:effectLst/>
                          <a:latin typeface="+mn-lt"/>
                        </a:rPr>
                        <a:t>0704</a:t>
                      </a:r>
                    </a:p>
                  </a:txBody>
                  <a:tcPr marL="3424" marR="3424" marT="3424"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l" rtl="0" fontAlgn="b"/>
                      <a:r>
                        <a:rPr lang="ru-RU" sz="900" b="0" i="0" u="none" strike="noStrike">
                          <a:solidFill>
                            <a:srgbClr val="000000"/>
                          </a:solidFill>
                          <a:effectLst/>
                          <a:latin typeface="+mn-lt"/>
                        </a:rPr>
                        <a:t>Среднее профессиональное образование</a:t>
                      </a:r>
                    </a:p>
                  </a:txBody>
                  <a:tcPr marL="3424" marR="3424" marT="3424"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dirty="0">
                          <a:solidFill>
                            <a:srgbClr val="000000"/>
                          </a:solidFill>
                          <a:effectLst/>
                          <a:latin typeface="+mn-lt"/>
                        </a:rPr>
                        <a:t>1 594 364,71</a:t>
                      </a:r>
                    </a:p>
                  </a:txBody>
                  <a:tcPr marL="3424" marR="3424" marT="3424"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fontAlgn="b"/>
                      <a:r>
                        <a:rPr lang="ru-RU" sz="900" b="0" i="0" u="none" strike="noStrike" dirty="0">
                          <a:solidFill>
                            <a:srgbClr val="000000"/>
                          </a:solidFill>
                          <a:effectLst/>
                          <a:latin typeface="+mn-lt"/>
                        </a:rPr>
                        <a:t>1 762 543,23</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a:solidFill>
                            <a:srgbClr val="000000"/>
                          </a:solidFill>
                          <a:effectLst/>
                          <a:latin typeface="Trebuchet MS"/>
                        </a:rPr>
                        <a:t>1 837 458,55</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1" i="0" u="none" strike="noStrike">
                          <a:solidFill>
                            <a:srgbClr val="000000"/>
                          </a:solidFill>
                          <a:effectLst/>
                          <a:latin typeface="Trebuchet MS"/>
                        </a:rPr>
                        <a:t>104,3</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dirty="0" smtClean="0">
                          <a:solidFill>
                            <a:srgbClr val="000000"/>
                          </a:solidFill>
                          <a:effectLst/>
                          <a:latin typeface="+mn-lt"/>
                        </a:rPr>
                        <a:t>110,5</a:t>
                      </a:r>
                      <a:endParaRPr lang="ru-RU" sz="900" b="0" i="0" u="none" strike="noStrike" dirty="0">
                        <a:solidFill>
                          <a:srgbClr val="000000"/>
                        </a:solidFill>
                        <a:effectLst/>
                        <a:latin typeface="+mn-lt"/>
                      </a:endParaRPr>
                    </a:p>
                  </a:txBody>
                  <a:tcPr marL="3424" marR="3424" marT="3424"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r>
              <a:tr h="147114">
                <a:tc>
                  <a:txBody>
                    <a:bodyPr/>
                    <a:lstStyle/>
                    <a:p>
                      <a:pPr algn="l" rtl="0" fontAlgn="b"/>
                      <a:r>
                        <a:rPr lang="ru-RU" sz="900" b="0" i="0" u="none" strike="noStrike">
                          <a:solidFill>
                            <a:srgbClr val="000000"/>
                          </a:solidFill>
                          <a:effectLst/>
                          <a:latin typeface="+mn-lt"/>
                        </a:rPr>
                        <a:t>0705</a:t>
                      </a:r>
                    </a:p>
                  </a:txBody>
                  <a:tcPr marL="3424" marR="3424" marT="3424"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l" rtl="0" fontAlgn="b"/>
                      <a:r>
                        <a:rPr lang="ru-RU" sz="900" b="0" i="0" u="none" strike="noStrike">
                          <a:solidFill>
                            <a:srgbClr val="000000"/>
                          </a:solidFill>
                          <a:effectLst/>
                          <a:latin typeface="+mn-lt"/>
                        </a:rPr>
                        <a:t>Профессиональная подготовка, переподготовка и повышение квалификации</a:t>
                      </a:r>
                    </a:p>
                  </a:txBody>
                  <a:tcPr marL="3424" marR="3424" marT="3424"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dirty="0">
                          <a:solidFill>
                            <a:srgbClr val="000000"/>
                          </a:solidFill>
                          <a:effectLst/>
                          <a:latin typeface="+mn-lt"/>
                        </a:rPr>
                        <a:t>74 </a:t>
                      </a:r>
                      <a:r>
                        <a:rPr lang="ru-RU" sz="900" b="0" i="0" u="none" strike="noStrike" dirty="0" smtClean="0">
                          <a:solidFill>
                            <a:srgbClr val="000000"/>
                          </a:solidFill>
                          <a:effectLst/>
                          <a:latin typeface="+mn-lt"/>
                        </a:rPr>
                        <a:t>063,20</a:t>
                      </a:r>
                      <a:endParaRPr lang="ru-RU" sz="900" b="0" i="0" u="none" strike="noStrike" dirty="0">
                        <a:solidFill>
                          <a:srgbClr val="000000"/>
                        </a:solidFill>
                        <a:effectLst/>
                        <a:latin typeface="+mn-lt"/>
                      </a:endParaRPr>
                    </a:p>
                  </a:txBody>
                  <a:tcPr marL="3424" marR="3424" marT="3424"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fontAlgn="b"/>
                      <a:r>
                        <a:rPr lang="ru-RU" sz="900" b="0" i="0" u="none" strike="noStrike" dirty="0">
                          <a:solidFill>
                            <a:srgbClr val="000000"/>
                          </a:solidFill>
                          <a:effectLst/>
                          <a:latin typeface="+mn-lt"/>
                        </a:rPr>
                        <a:t>86 693,16</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a:solidFill>
                            <a:srgbClr val="000000"/>
                          </a:solidFill>
                          <a:effectLst/>
                          <a:latin typeface="Trebuchet MS"/>
                        </a:rPr>
                        <a:t>79 908,83</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1" i="0" u="none" strike="noStrike">
                          <a:solidFill>
                            <a:srgbClr val="000000"/>
                          </a:solidFill>
                          <a:effectLst/>
                          <a:latin typeface="Trebuchet MS"/>
                        </a:rPr>
                        <a:t>92,2</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dirty="0" smtClean="0">
                          <a:solidFill>
                            <a:srgbClr val="000000"/>
                          </a:solidFill>
                          <a:effectLst/>
                          <a:latin typeface="+mn-lt"/>
                        </a:rPr>
                        <a:t>117,1</a:t>
                      </a:r>
                      <a:endParaRPr lang="ru-RU" sz="900" b="0" i="0" u="none" strike="noStrike" dirty="0">
                        <a:solidFill>
                          <a:srgbClr val="000000"/>
                        </a:solidFill>
                        <a:effectLst/>
                        <a:latin typeface="+mn-lt"/>
                      </a:endParaRPr>
                    </a:p>
                  </a:txBody>
                  <a:tcPr marL="3424" marR="3424" marT="3424"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r>
              <a:tr h="147114">
                <a:tc>
                  <a:txBody>
                    <a:bodyPr/>
                    <a:lstStyle/>
                    <a:p>
                      <a:pPr algn="l" rtl="0" fontAlgn="b"/>
                      <a:r>
                        <a:rPr lang="ru-RU" sz="900" b="0" i="0" u="none" strike="noStrike">
                          <a:solidFill>
                            <a:srgbClr val="000000"/>
                          </a:solidFill>
                          <a:effectLst/>
                          <a:latin typeface="+mn-lt"/>
                        </a:rPr>
                        <a:t>0706</a:t>
                      </a:r>
                    </a:p>
                  </a:txBody>
                  <a:tcPr marL="3424" marR="3424" marT="3424"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l" rtl="0" fontAlgn="b"/>
                      <a:r>
                        <a:rPr lang="ru-RU" sz="900" b="0" i="0" u="none" strike="noStrike">
                          <a:solidFill>
                            <a:srgbClr val="000000"/>
                          </a:solidFill>
                          <a:effectLst/>
                          <a:latin typeface="+mn-lt"/>
                        </a:rPr>
                        <a:t>Высшее и послевузовское профессиональное образование</a:t>
                      </a:r>
                    </a:p>
                  </a:txBody>
                  <a:tcPr marL="3424" marR="3424" marT="3424"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dirty="0">
                          <a:solidFill>
                            <a:srgbClr val="000000"/>
                          </a:solidFill>
                          <a:effectLst/>
                          <a:latin typeface="+mn-lt"/>
                        </a:rPr>
                        <a:t>56 214,65</a:t>
                      </a:r>
                    </a:p>
                  </a:txBody>
                  <a:tcPr marL="3424" marR="3424" marT="3424"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fontAlgn="b"/>
                      <a:r>
                        <a:rPr lang="ru-RU" sz="900" b="0" i="0" u="none" strike="noStrike" dirty="0">
                          <a:solidFill>
                            <a:srgbClr val="000000"/>
                          </a:solidFill>
                          <a:effectLst/>
                          <a:latin typeface="+mn-lt"/>
                        </a:rPr>
                        <a:t>63 956,91</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a:solidFill>
                            <a:srgbClr val="000000"/>
                          </a:solidFill>
                          <a:effectLst/>
                          <a:latin typeface="Trebuchet MS"/>
                        </a:rPr>
                        <a:t>80 254,46</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1" i="0" u="none" strike="noStrike">
                          <a:solidFill>
                            <a:srgbClr val="000000"/>
                          </a:solidFill>
                          <a:effectLst/>
                          <a:latin typeface="Trebuchet MS"/>
                        </a:rPr>
                        <a:t>125,5</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dirty="0" smtClean="0">
                          <a:solidFill>
                            <a:srgbClr val="000000"/>
                          </a:solidFill>
                          <a:effectLst/>
                          <a:latin typeface="+mn-lt"/>
                        </a:rPr>
                        <a:t>113,8</a:t>
                      </a:r>
                      <a:endParaRPr lang="ru-RU" sz="900" b="0" i="0" u="none" strike="noStrike" dirty="0">
                        <a:solidFill>
                          <a:srgbClr val="000000"/>
                        </a:solidFill>
                        <a:effectLst/>
                        <a:latin typeface="+mn-lt"/>
                      </a:endParaRPr>
                    </a:p>
                  </a:txBody>
                  <a:tcPr marL="3424" marR="3424" marT="3424"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r>
              <a:tr h="147114">
                <a:tc>
                  <a:txBody>
                    <a:bodyPr/>
                    <a:lstStyle/>
                    <a:p>
                      <a:pPr algn="l" rtl="0" fontAlgn="b"/>
                      <a:r>
                        <a:rPr lang="ru-RU" sz="900" b="0" i="0" u="none" strike="noStrike">
                          <a:solidFill>
                            <a:srgbClr val="000000"/>
                          </a:solidFill>
                          <a:effectLst/>
                          <a:latin typeface="+mn-lt"/>
                        </a:rPr>
                        <a:t>0707</a:t>
                      </a:r>
                    </a:p>
                  </a:txBody>
                  <a:tcPr marL="3424" marR="3424" marT="3424"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l" rtl="0" fontAlgn="b"/>
                      <a:r>
                        <a:rPr lang="ru-RU" sz="900" b="0" i="0" u="none" strike="noStrike">
                          <a:solidFill>
                            <a:srgbClr val="000000"/>
                          </a:solidFill>
                          <a:effectLst/>
                          <a:latin typeface="+mn-lt"/>
                        </a:rPr>
                        <a:t>Молодежная политика и оздоровление детей</a:t>
                      </a:r>
                    </a:p>
                  </a:txBody>
                  <a:tcPr marL="3424" marR="3424" marT="3424"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dirty="0">
                          <a:solidFill>
                            <a:srgbClr val="000000"/>
                          </a:solidFill>
                          <a:effectLst/>
                          <a:latin typeface="+mn-lt"/>
                        </a:rPr>
                        <a:t>196 570,10</a:t>
                      </a:r>
                    </a:p>
                  </a:txBody>
                  <a:tcPr marL="3424" marR="3424" marT="3424"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fontAlgn="b"/>
                      <a:r>
                        <a:rPr lang="ru-RU" sz="900" b="0" i="0" u="none" strike="noStrike" dirty="0">
                          <a:solidFill>
                            <a:srgbClr val="000000"/>
                          </a:solidFill>
                          <a:effectLst/>
                          <a:latin typeface="+mn-lt"/>
                        </a:rPr>
                        <a:t>199 803,23</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a:solidFill>
                            <a:srgbClr val="000000"/>
                          </a:solidFill>
                          <a:effectLst/>
                          <a:latin typeface="Trebuchet MS"/>
                        </a:rPr>
                        <a:t>215 451,29</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1" i="0" u="none" strike="noStrike">
                          <a:solidFill>
                            <a:srgbClr val="000000"/>
                          </a:solidFill>
                          <a:effectLst/>
                          <a:latin typeface="Trebuchet MS"/>
                        </a:rPr>
                        <a:t>107,8</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dirty="0" smtClean="0">
                          <a:solidFill>
                            <a:srgbClr val="000000"/>
                          </a:solidFill>
                          <a:effectLst/>
                          <a:latin typeface="+mn-lt"/>
                        </a:rPr>
                        <a:t>101,6</a:t>
                      </a:r>
                      <a:endParaRPr lang="ru-RU" sz="900" b="0" i="0" u="none" strike="noStrike" dirty="0">
                        <a:solidFill>
                          <a:srgbClr val="000000"/>
                        </a:solidFill>
                        <a:effectLst/>
                        <a:latin typeface="+mn-lt"/>
                      </a:endParaRPr>
                    </a:p>
                  </a:txBody>
                  <a:tcPr marL="3424" marR="3424" marT="3424"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r>
              <a:tr h="147114">
                <a:tc>
                  <a:txBody>
                    <a:bodyPr/>
                    <a:lstStyle/>
                    <a:p>
                      <a:pPr algn="l" rtl="0" fontAlgn="b"/>
                      <a:r>
                        <a:rPr lang="ru-RU" sz="900" b="0" i="0" u="none" strike="noStrike">
                          <a:solidFill>
                            <a:srgbClr val="000000"/>
                          </a:solidFill>
                          <a:effectLst/>
                          <a:latin typeface="+mn-lt"/>
                        </a:rPr>
                        <a:t>0708</a:t>
                      </a:r>
                    </a:p>
                  </a:txBody>
                  <a:tcPr marL="3424" marR="3424" marT="3424"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l" rtl="0" fontAlgn="b"/>
                      <a:r>
                        <a:rPr lang="ru-RU" sz="900" b="0" i="0" u="none" strike="noStrike">
                          <a:solidFill>
                            <a:srgbClr val="000000"/>
                          </a:solidFill>
                          <a:effectLst/>
                          <a:latin typeface="+mn-lt"/>
                        </a:rPr>
                        <a:t>Прикладные научные исследования в области образования</a:t>
                      </a:r>
                    </a:p>
                  </a:txBody>
                  <a:tcPr marL="3424" marR="3424" marT="3424"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dirty="0">
                          <a:solidFill>
                            <a:srgbClr val="000000"/>
                          </a:solidFill>
                          <a:effectLst/>
                          <a:latin typeface="+mn-lt"/>
                        </a:rPr>
                        <a:t>35 391,00</a:t>
                      </a:r>
                    </a:p>
                  </a:txBody>
                  <a:tcPr marL="3424" marR="3424" marT="3424"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fontAlgn="b"/>
                      <a:r>
                        <a:rPr lang="ru-RU" sz="900" b="0" i="0" u="none" strike="noStrike" dirty="0">
                          <a:solidFill>
                            <a:srgbClr val="000000"/>
                          </a:solidFill>
                          <a:effectLst/>
                          <a:latin typeface="+mn-lt"/>
                        </a:rPr>
                        <a:t>40 477,90</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a:solidFill>
                            <a:srgbClr val="000000"/>
                          </a:solidFill>
                          <a:effectLst/>
                          <a:latin typeface="Trebuchet MS"/>
                        </a:rPr>
                        <a:t>46 557,88</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1" i="0" u="none" strike="noStrike">
                          <a:solidFill>
                            <a:srgbClr val="000000"/>
                          </a:solidFill>
                          <a:effectLst/>
                          <a:latin typeface="Trebuchet MS"/>
                        </a:rPr>
                        <a:t>115,0</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dirty="0" smtClean="0">
                          <a:solidFill>
                            <a:srgbClr val="000000"/>
                          </a:solidFill>
                          <a:effectLst/>
                          <a:latin typeface="+mn-lt"/>
                        </a:rPr>
                        <a:t>114,4</a:t>
                      </a:r>
                      <a:endParaRPr lang="ru-RU" sz="900" b="0" i="0" u="none" strike="noStrike" dirty="0">
                        <a:solidFill>
                          <a:srgbClr val="000000"/>
                        </a:solidFill>
                        <a:effectLst/>
                        <a:latin typeface="+mn-lt"/>
                      </a:endParaRPr>
                    </a:p>
                  </a:txBody>
                  <a:tcPr marL="3424" marR="3424" marT="3424"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r>
              <a:tr h="147114">
                <a:tc>
                  <a:txBody>
                    <a:bodyPr/>
                    <a:lstStyle/>
                    <a:p>
                      <a:pPr algn="l" rtl="0" fontAlgn="b"/>
                      <a:r>
                        <a:rPr lang="ru-RU" sz="900" b="0" i="0" u="none" strike="noStrike">
                          <a:solidFill>
                            <a:srgbClr val="000000"/>
                          </a:solidFill>
                          <a:effectLst/>
                          <a:latin typeface="+mn-lt"/>
                        </a:rPr>
                        <a:t>0709</a:t>
                      </a:r>
                    </a:p>
                  </a:txBody>
                  <a:tcPr marL="3424" marR="3424" marT="3424"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l" rtl="0" fontAlgn="b"/>
                      <a:r>
                        <a:rPr lang="ru-RU" sz="900" b="0" i="0" u="none" strike="noStrike" dirty="0">
                          <a:solidFill>
                            <a:srgbClr val="000000"/>
                          </a:solidFill>
                          <a:effectLst/>
                          <a:latin typeface="+mn-lt"/>
                        </a:rPr>
                        <a:t>Другие вопросы в области образования</a:t>
                      </a:r>
                    </a:p>
                  </a:txBody>
                  <a:tcPr marL="3424" marR="3424" marT="3424"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a:solidFill>
                            <a:srgbClr val="000000"/>
                          </a:solidFill>
                          <a:effectLst/>
                          <a:latin typeface="+mn-lt"/>
                        </a:rPr>
                        <a:t>588 153,33</a:t>
                      </a:r>
                    </a:p>
                  </a:txBody>
                  <a:tcPr marL="3424" marR="3424" marT="3424"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fontAlgn="b"/>
                      <a:r>
                        <a:rPr lang="ru-RU" sz="900" b="0" i="0" u="none" strike="noStrike" dirty="0">
                          <a:solidFill>
                            <a:srgbClr val="000000"/>
                          </a:solidFill>
                          <a:effectLst/>
                          <a:latin typeface="+mn-lt"/>
                        </a:rPr>
                        <a:t>453 277,18</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a:solidFill>
                            <a:srgbClr val="000000"/>
                          </a:solidFill>
                          <a:effectLst/>
                          <a:latin typeface="Trebuchet MS"/>
                        </a:rPr>
                        <a:t>371 808,00</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1" i="0" u="none" strike="noStrike">
                          <a:solidFill>
                            <a:srgbClr val="000000"/>
                          </a:solidFill>
                          <a:effectLst/>
                          <a:latin typeface="Trebuchet MS"/>
                        </a:rPr>
                        <a:t>82,0</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dirty="0" smtClean="0">
                          <a:solidFill>
                            <a:srgbClr val="000000"/>
                          </a:solidFill>
                          <a:effectLst/>
                          <a:latin typeface="+mn-lt"/>
                        </a:rPr>
                        <a:t>77,1</a:t>
                      </a:r>
                      <a:endParaRPr lang="ru-RU" sz="900" b="0" i="0" u="none" strike="noStrike" dirty="0">
                        <a:solidFill>
                          <a:srgbClr val="000000"/>
                        </a:solidFill>
                        <a:effectLst/>
                        <a:latin typeface="+mn-lt"/>
                      </a:endParaRPr>
                    </a:p>
                  </a:txBody>
                  <a:tcPr marL="3424" marR="3424" marT="3424"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r>
              <a:tr h="143772">
                <a:tc>
                  <a:txBody>
                    <a:bodyPr/>
                    <a:lstStyle/>
                    <a:p>
                      <a:pPr algn="l" rtl="0" fontAlgn="b"/>
                      <a:r>
                        <a:rPr lang="ru-RU" sz="900" b="1" i="0" u="none" strike="noStrike">
                          <a:solidFill>
                            <a:srgbClr val="000000"/>
                          </a:solidFill>
                          <a:effectLst/>
                          <a:latin typeface="+mn-lt"/>
                        </a:rPr>
                        <a:t>0800</a:t>
                      </a:r>
                    </a:p>
                  </a:txBody>
                  <a:tcPr marL="3424" marR="3424" marT="3424"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l" rtl="0" fontAlgn="b"/>
                      <a:r>
                        <a:rPr lang="ru-RU" sz="900" b="1" i="0" u="none" strike="noStrike" dirty="0">
                          <a:solidFill>
                            <a:srgbClr val="000000"/>
                          </a:solidFill>
                          <a:effectLst/>
                          <a:latin typeface="+mn-lt"/>
                        </a:rPr>
                        <a:t>КУЛЬТУРА, КИНЕМАТОГРАФИЯ</a:t>
                      </a:r>
                    </a:p>
                  </a:txBody>
                  <a:tcPr marL="3424" marR="3424" marT="3424"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1" i="0" u="none" strike="noStrike">
                          <a:solidFill>
                            <a:srgbClr val="000000"/>
                          </a:solidFill>
                          <a:effectLst/>
                          <a:latin typeface="+mn-lt"/>
                        </a:rPr>
                        <a:t>1 948 351,89</a:t>
                      </a:r>
                    </a:p>
                  </a:txBody>
                  <a:tcPr marL="3424" marR="3424" marT="3424"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1" i="0" u="none" strike="noStrike" dirty="0">
                          <a:solidFill>
                            <a:srgbClr val="000000"/>
                          </a:solidFill>
                          <a:effectLst/>
                          <a:latin typeface="+mn-lt"/>
                        </a:rPr>
                        <a:t>2 550 813,01</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1" i="0" u="none" strike="noStrike">
                          <a:solidFill>
                            <a:srgbClr val="000000"/>
                          </a:solidFill>
                          <a:effectLst/>
                          <a:latin typeface="Trebuchet MS"/>
                        </a:rPr>
                        <a:t>2 609 256,30</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1" i="0" u="none" strike="noStrike">
                          <a:solidFill>
                            <a:srgbClr val="000000"/>
                          </a:solidFill>
                          <a:effectLst/>
                          <a:latin typeface="Trebuchet MS"/>
                        </a:rPr>
                        <a:t>102,3</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1" i="0" u="none" strike="noStrike" dirty="0" smtClean="0">
                          <a:solidFill>
                            <a:srgbClr val="000000"/>
                          </a:solidFill>
                          <a:effectLst/>
                          <a:latin typeface="+mn-lt"/>
                        </a:rPr>
                        <a:t>130,9</a:t>
                      </a:r>
                      <a:endParaRPr lang="ru-RU" sz="900" b="1" i="0" u="none" strike="noStrike" dirty="0">
                        <a:solidFill>
                          <a:srgbClr val="000000"/>
                        </a:solidFill>
                        <a:effectLst/>
                        <a:latin typeface="+mn-lt"/>
                      </a:endParaRPr>
                    </a:p>
                  </a:txBody>
                  <a:tcPr marL="3424" marR="3424" marT="3424"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r>
              <a:tr h="143772">
                <a:tc>
                  <a:txBody>
                    <a:bodyPr/>
                    <a:lstStyle/>
                    <a:p>
                      <a:pPr algn="l" rtl="0" fontAlgn="b"/>
                      <a:r>
                        <a:rPr lang="ru-RU" sz="900" b="0" i="0" u="none" strike="noStrike">
                          <a:solidFill>
                            <a:srgbClr val="000000"/>
                          </a:solidFill>
                          <a:effectLst/>
                          <a:latin typeface="+mn-lt"/>
                        </a:rPr>
                        <a:t>0801</a:t>
                      </a:r>
                    </a:p>
                  </a:txBody>
                  <a:tcPr marL="3424" marR="3424" marT="3424"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l" rtl="0" fontAlgn="b"/>
                      <a:r>
                        <a:rPr lang="ru-RU" sz="900" b="0" i="0" u="none" strike="noStrike">
                          <a:solidFill>
                            <a:srgbClr val="000000"/>
                          </a:solidFill>
                          <a:effectLst/>
                          <a:latin typeface="+mn-lt"/>
                        </a:rPr>
                        <a:t>Культура</a:t>
                      </a:r>
                    </a:p>
                  </a:txBody>
                  <a:tcPr marL="3424" marR="3424" marT="3424"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dirty="0">
                          <a:solidFill>
                            <a:srgbClr val="000000"/>
                          </a:solidFill>
                          <a:effectLst/>
                          <a:latin typeface="+mn-lt"/>
                        </a:rPr>
                        <a:t>1 840 </a:t>
                      </a:r>
                      <a:r>
                        <a:rPr lang="ru-RU" sz="900" b="0" i="0" u="none" strike="noStrike" dirty="0" smtClean="0">
                          <a:solidFill>
                            <a:srgbClr val="000000"/>
                          </a:solidFill>
                          <a:effectLst/>
                          <a:latin typeface="+mn-lt"/>
                        </a:rPr>
                        <a:t>167,19</a:t>
                      </a:r>
                      <a:endParaRPr lang="ru-RU" sz="900" b="0" i="0" u="none" strike="noStrike" dirty="0">
                        <a:solidFill>
                          <a:srgbClr val="000000"/>
                        </a:solidFill>
                        <a:effectLst/>
                        <a:latin typeface="+mn-lt"/>
                      </a:endParaRPr>
                    </a:p>
                  </a:txBody>
                  <a:tcPr marL="3424" marR="3424" marT="3424"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fontAlgn="b"/>
                      <a:r>
                        <a:rPr lang="ru-RU" sz="900" b="0" i="0" u="none" strike="noStrike" dirty="0">
                          <a:solidFill>
                            <a:srgbClr val="000000"/>
                          </a:solidFill>
                          <a:effectLst/>
                          <a:latin typeface="+mn-lt"/>
                        </a:rPr>
                        <a:t>2 403 962,39</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a:solidFill>
                            <a:srgbClr val="000000"/>
                          </a:solidFill>
                          <a:effectLst/>
                          <a:latin typeface="Trebuchet MS"/>
                        </a:rPr>
                        <a:t>2 432 796,25</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1" i="0" u="none" strike="noStrike">
                          <a:solidFill>
                            <a:srgbClr val="000000"/>
                          </a:solidFill>
                          <a:effectLst/>
                          <a:latin typeface="Trebuchet MS"/>
                        </a:rPr>
                        <a:t>101,2</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dirty="0" smtClean="0">
                          <a:solidFill>
                            <a:srgbClr val="000000"/>
                          </a:solidFill>
                          <a:effectLst/>
                          <a:latin typeface="+mn-lt"/>
                        </a:rPr>
                        <a:t>130,6</a:t>
                      </a:r>
                      <a:endParaRPr lang="ru-RU" sz="900" b="0" i="0" u="none" strike="noStrike" dirty="0">
                        <a:solidFill>
                          <a:srgbClr val="000000"/>
                        </a:solidFill>
                        <a:effectLst/>
                        <a:latin typeface="+mn-lt"/>
                      </a:endParaRPr>
                    </a:p>
                  </a:txBody>
                  <a:tcPr marL="3424" marR="3424" marT="3424"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r>
              <a:tr h="143772">
                <a:tc>
                  <a:txBody>
                    <a:bodyPr/>
                    <a:lstStyle/>
                    <a:p>
                      <a:pPr algn="l" rtl="0" fontAlgn="b"/>
                      <a:r>
                        <a:rPr lang="ru-RU" sz="900" b="0" i="0" u="none" strike="noStrike">
                          <a:solidFill>
                            <a:srgbClr val="000000"/>
                          </a:solidFill>
                          <a:effectLst/>
                          <a:latin typeface="+mn-lt"/>
                        </a:rPr>
                        <a:t>0804</a:t>
                      </a:r>
                    </a:p>
                  </a:txBody>
                  <a:tcPr marL="3424" marR="3424" marT="3424"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l" rtl="0" fontAlgn="b"/>
                      <a:r>
                        <a:rPr lang="ru-RU" sz="900" b="0" i="0" u="none" strike="noStrike">
                          <a:solidFill>
                            <a:srgbClr val="000000"/>
                          </a:solidFill>
                          <a:effectLst/>
                          <a:latin typeface="+mn-lt"/>
                        </a:rPr>
                        <a:t>Другие вопросы в области культуры, кинематографии</a:t>
                      </a:r>
                    </a:p>
                  </a:txBody>
                  <a:tcPr marL="3424" marR="3424" marT="3424"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a:solidFill>
                            <a:srgbClr val="000000"/>
                          </a:solidFill>
                          <a:effectLst/>
                          <a:latin typeface="+mn-lt"/>
                        </a:rPr>
                        <a:t>108 184,70</a:t>
                      </a:r>
                    </a:p>
                  </a:txBody>
                  <a:tcPr marL="3424" marR="3424" marT="3424"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fontAlgn="b"/>
                      <a:r>
                        <a:rPr lang="ru-RU" sz="900" b="0" i="0" u="none" strike="noStrike" dirty="0">
                          <a:solidFill>
                            <a:srgbClr val="000000"/>
                          </a:solidFill>
                          <a:effectLst/>
                          <a:latin typeface="+mn-lt"/>
                        </a:rPr>
                        <a:t>146 850,62</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a:solidFill>
                            <a:srgbClr val="000000"/>
                          </a:solidFill>
                          <a:effectLst/>
                          <a:latin typeface="Trebuchet MS"/>
                        </a:rPr>
                        <a:t>176 460,05</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1" i="0" u="none" strike="noStrike">
                          <a:solidFill>
                            <a:srgbClr val="000000"/>
                          </a:solidFill>
                          <a:effectLst/>
                          <a:latin typeface="Trebuchet MS"/>
                        </a:rPr>
                        <a:t>120,2</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dirty="0" smtClean="0">
                          <a:solidFill>
                            <a:srgbClr val="000000"/>
                          </a:solidFill>
                          <a:effectLst/>
                          <a:latin typeface="+mn-lt"/>
                        </a:rPr>
                        <a:t>135,7</a:t>
                      </a:r>
                      <a:endParaRPr lang="ru-RU" sz="900" b="0" i="0" u="none" strike="noStrike" dirty="0">
                        <a:solidFill>
                          <a:srgbClr val="000000"/>
                        </a:solidFill>
                        <a:effectLst/>
                        <a:latin typeface="+mn-lt"/>
                      </a:endParaRPr>
                    </a:p>
                  </a:txBody>
                  <a:tcPr marL="3424" marR="3424" marT="3424"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r>
              <a:tr h="143772">
                <a:tc>
                  <a:txBody>
                    <a:bodyPr/>
                    <a:lstStyle/>
                    <a:p>
                      <a:pPr algn="l" rtl="0" fontAlgn="b"/>
                      <a:r>
                        <a:rPr lang="ru-RU" sz="900" b="1" i="0" u="none" strike="noStrike">
                          <a:solidFill>
                            <a:srgbClr val="000000"/>
                          </a:solidFill>
                          <a:effectLst/>
                          <a:latin typeface="+mn-lt"/>
                        </a:rPr>
                        <a:t>0900</a:t>
                      </a:r>
                    </a:p>
                  </a:txBody>
                  <a:tcPr marL="3424" marR="3424" marT="3424"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l" rtl="0" fontAlgn="b"/>
                      <a:r>
                        <a:rPr lang="ru-RU" sz="900" b="1" i="0" u="none" strike="noStrike">
                          <a:solidFill>
                            <a:srgbClr val="000000"/>
                          </a:solidFill>
                          <a:effectLst/>
                          <a:latin typeface="+mn-lt"/>
                        </a:rPr>
                        <a:t>ЗДРАВООХРАНЕНИЕ</a:t>
                      </a:r>
                    </a:p>
                  </a:txBody>
                  <a:tcPr marL="3424" marR="3424" marT="3424"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1" i="0" u="none" strike="noStrike">
                          <a:solidFill>
                            <a:srgbClr val="000000"/>
                          </a:solidFill>
                          <a:effectLst/>
                          <a:latin typeface="+mn-lt"/>
                        </a:rPr>
                        <a:t>3 628 611,95</a:t>
                      </a:r>
                    </a:p>
                  </a:txBody>
                  <a:tcPr marL="3424" marR="3424" marT="3424"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1" i="0" u="none" strike="noStrike" dirty="0">
                          <a:solidFill>
                            <a:srgbClr val="000000"/>
                          </a:solidFill>
                          <a:effectLst/>
                          <a:latin typeface="+mn-lt"/>
                        </a:rPr>
                        <a:t>4 110 871,06</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1" i="0" u="none" strike="noStrike">
                          <a:solidFill>
                            <a:srgbClr val="000000"/>
                          </a:solidFill>
                          <a:effectLst/>
                          <a:latin typeface="Trebuchet MS"/>
                        </a:rPr>
                        <a:t>4 753 687,49</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1" i="0" u="none" strike="noStrike">
                          <a:solidFill>
                            <a:srgbClr val="000000"/>
                          </a:solidFill>
                          <a:effectLst/>
                          <a:latin typeface="Trebuchet MS"/>
                        </a:rPr>
                        <a:t>115,6</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1" i="0" u="none" strike="noStrike" dirty="0" smtClean="0">
                          <a:solidFill>
                            <a:srgbClr val="000000"/>
                          </a:solidFill>
                          <a:effectLst/>
                          <a:latin typeface="+mn-lt"/>
                        </a:rPr>
                        <a:t>113,3</a:t>
                      </a:r>
                      <a:endParaRPr lang="ru-RU" sz="900" b="1" i="0" u="none" strike="noStrike" dirty="0">
                        <a:solidFill>
                          <a:srgbClr val="000000"/>
                        </a:solidFill>
                        <a:effectLst/>
                        <a:latin typeface="+mn-lt"/>
                      </a:endParaRPr>
                    </a:p>
                  </a:txBody>
                  <a:tcPr marL="3424" marR="3424" marT="3424"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r>
              <a:tr h="143772">
                <a:tc>
                  <a:txBody>
                    <a:bodyPr/>
                    <a:lstStyle/>
                    <a:p>
                      <a:pPr algn="l" rtl="0" fontAlgn="b"/>
                      <a:r>
                        <a:rPr lang="ru-RU" sz="900" b="0" i="0" u="none" strike="noStrike">
                          <a:solidFill>
                            <a:srgbClr val="000000"/>
                          </a:solidFill>
                          <a:effectLst/>
                          <a:latin typeface="+mn-lt"/>
                        </a:rPr>
                        <a:t>0901</a:t>
                      </a:r>
                    </a:p>
                  </a:txBody>
                  <a:tcPr marL="3424" marR="3424" marT="3424"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l" rtl="0" fontAlgn="b"/>
                      <a:r>
                        <a:rPr lang="ru-RU" sz="900" b="0" i="0" u="none" strike="noStrike">
                          <a:solidFill>
                            <a:srgbClr val="000000"/>
                          </a:solidFill>
                          <a:effectLst/>
                          <a:latin typeface="+mn-lt"/>
                        </a:rPr>
                        <a:t>Стационарная медицинская помощь</a:t>
                      </a:r>
                    </a:p>
                  </a:txBody>
                  <a:tcPr marL="3424" marR="3424" marT="3424"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a:solidFill>
                            <a:srgbClr val="000000"/>
                          </a:solidFill>
                          <a:effectLst/>
                          <a:latin typeface="+mn-lt"/>
                        </a:rPr>
                        <a:t>1 881 130,89</a:t>
                      </a:r>
                    </a:p>
                  </a:txBody>
                  <a:tcPr marL="3424" marR="3424" marT="3424"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fontAlgn="b"/>
                      <a:r>
                        <a:rPr lang="ru-RU" sz="900" b="0" i="0" u="none" strike="noStrike" dirty="0">
                          <a:solidFill>
                            <a:srgbClr val="000000"/>
                          </a:solidFill>
                          <a:effectLst/>
                          <a:latin typeface="+mn-lt"/>
                        </a:rPr>
                        <a:t>2 174 583,40</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a:solidFill>
                            <a:srgbClr val="000000"/>
                          </a:solidFill>
                          <a:effectLst/>
                          <a:latin typeface="Trebuchet MS"/>
                        </a:rPr>
                        <a:t>2 017 385,02</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1" i="0" u="none" strike="noStrike">
                          <a:solidFill>
                            <a:srgbClr val="000000"/>
                          </a:solidFill>
                          <a:effectLst/>
                          <a:latin typeface="Trebuchet MS"/>
                        </a:rPr>
                        <a:t>92,8</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dirty="0" smtClean="0">
                          <a:solidFill>
                            <a:srgbClr val="000000"/>
                          </a:solidFill>
                          <a:effectLst/>
                          <a:latin typeface="+mn-lt"/>
                        </a:rPr>
                        <a:t>115,6</a:t>
                      </a:r>
                      <a:endParaRPr lang="ru-RU" sz="900" b="0" i="0" u="none" strike="noStrike" dirty="0">
                        <a:solidFill>
                          <a:srgbClr val="000000"/>
                        </a:solidFill>
                        <a:effectLst/>
                        <a:latin typeface="+mn-lt"/>
                      </a:endParaRPr>
                    </a:p>
                  </a:txBody>
                  <a:tcPr marL="3424" marR="3424" marT="3424"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r>
              <a:tr h="143772">
                <a:tc>
                  <a:txBody>
                    <a:bodyPr/>
                    <a:lstStyle/>
                    <a:p>
                      <a:pPr algn="l" rtl="0" fontAlgn="b"/>
                      <a:r>
                        <a:rPr lang="ru-RU" sz="900" b="0" i="0" u="none" strike="noStrike">
                          <a:solidFill>
                            <a:srgbClr val="000000"/>
                          </a:solidFill>
                          <a:effectLst/>
                          <a:latin typeface="+mn-lt"/>
                        </a:rPr>
                        <a:t>0902</a:t>
                      </a:r>
                    </a:p>
                  </a:txBody>
                  <a:tcPr marL="3424" marR="3424" marT="3424"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l" rtl="0" fontAlgn="b"/>
                      <a:r>
                        <a:rPr lang="ru-RU" sz="900" b="0" i="0" u="none" strike="noStrike">
                          <a:solidFill>
                            <a:srgbClr val="000000"/>
                          </a:solidFill>
                          <a:effectLst/>
                          <a:latin typeface="+mn-lt"/>
                        </a:rPr>
                        <a:t>Амбулаторная помощь</a:t>
                      </a:r>
                    </a:p>
                  </a:txBody>
                  <a:tcPr marL="3424" marR="3424" marT="3424"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a:solidFill>
                            <a:srgbClr val="000000"/>
                          </a:solidFill>
                          <a:effectLst/>
                          <a:latin typeface="+mn-lt"/>
                        </a:rPr>
                        <a:t>1 054 126,39</a:t>
                      </a:r>
                    </a:p>
                  </a:txBody>
                  <a:tcPr marL="3424" marR="3424" marT="3424"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fontAlgn="b"/>
                      <a:r>
                        <a:rPr lang="ru-RU" sz="900" b="0" i="0" u="none" strike="noStrike" dirty="0">
                          <a:solidFill>
                            <a:srgbClr val="000000"/>
                          </a:solidFill>
                          <a:effectLst/>
                          <a:latin typeface="+mn-lt"/>
                        </a:rPr>
                        <a:t>885 549,84</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a:solidFill>
                            <a:srgbClr val="000000"/>
                          </a:solidFill>
                          <a:effectLst/>
                          <a:latin typeface="Trebuchet MS"/>
                        </a:rPr>
                        <a:t>1 510 623,44</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1" i="0" u="none" strike="noStrike">
                          <a:solidFill>
                            <a:srgbClr val="000000"/>
                          </a:solidFill>
                          <a:effectLst/>
                          <a:latin typeface="Trebuchet MS"/>
                        </a:rPr>
                        <a:t>170,6</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dirty="0" smtClean="0">
                          <a:solidFill>
                            <a:srgbClr val="000000"/>
                          </a:solidFill>
                          <a:effectLst/>
                          <a:latin typeface="+mn-lt"/>
                        </a:rPr>
                        <a:t>84,0</a:t>
                      </a:r>
                      <a:endParaRPr lang="ru-RU" sz="900" b="0" i="0" u="none" strike="noStrike" dirty="0">
                        <a:solidFill>
                          <a:srgbClr val="000000"/>
                        </a:solidFill>
                        <a:effectLst/>
                        <a:latin typeface="+mn-lt"/>
                      </a:endParaRPr>
                    </a:p>
                  </a:txBody>
                  <a:tcPr marL="3424" marR="3424" marT="3424"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r>
              <a:tr h="143772">
                <a:tc>
                  <a:txBody>
                    <a:bodyPr/>
                    <a:lstStyle/>
                    <a:p>
                      <a:pPr algn="l" rtl="0" fontAlgn="b"/>
                      <a:r>
                        <a:rPr lang="ru-RU" sz="900" b="0" i="0" u="none" strike="noStrike">
                          <a:solidFill>
                            <a:srgbClr val="000000"/>
                          </a:solidFill>
                          <a:effectLst/>
                          <a:latin typeface="+mn-lt"/>
                        </a:rPr>
                        <a:t>0903</a:t>
                      </a:r>
                    </a:p>
                  </a:txBody>
                  <a:tcPr marL="3424" marR="3424" marT="3424"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l" rtl="0" fontAlgn="b"/>
                      <a:r>
                        <a:rPr lang="ru-RU" sz="900" b="0" i="0" u="none" strike="noStrike">
                          <a:solidFill>
                            <a:srgbClr val="000000"/>
                          </a:solidFill>
                          <a:effectLst/>
                          <a:latin typeface="+mn-lt"/>
                        </a:rPr>
                        <a:t>Медицинская помощь в дневных стационарах всех типов</a:t>
                      </a:r>
                    </a:p>
                  </a:txBody>
                  <a:tcPr marL="3424" marR="3424" marT="3424"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a:solidFill>
                            <a:srgbClr val="000000"/>
                          </a:solidFill>
                          <a:effectLst/>
                          <a:latin typeface="+mn-lt"/>
                        </a:rPr>
                        <a:t>24 500,07</a:t>
                      </a:r>
                    </a:p>
                  </a:txBody>
                  <a:tcPr marL="3424" marR="3424" marT="3424"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fontAlgn="b"/>
                      <a:r>
                        <a:rPr lang="ru-RU" sz="900" b="0" i="0" u="none" strike="noStrike" dirty="0">
                          <a:solidFill>
                            <a:srgbClr val="000000"/>
                          </a:solidFill>
                          <a:effectLst/>
                          <a:latin typeface="+mn-lt"/>
                        </a:rPr>
                        <a:t>21 835,10</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a:solidFill>
                            <a:srgbClr val="000000"/>
                          </a:solidFill>
                          <a:effectLst/>
                          <a:latin typeface="Trebuchet MS"/>
                        </a:rPr>
                        <a:t>26 051,66</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1" i="0" u="none" strike="noStrike">
                          <a:solidFill>
                            <a:srgbClr val="000000"/>
                          </a:solidFill>
                          <a:effectLst/>
                          <a:latin typeface="Trebuchet MS"/>
                        </a:rPr>
                        <a:t>119,3</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dirty="0" smtClean="0">
                          <a:solidFill>
                            <a:srgbClr val="000000"/>
                          </a:solidFill>
                          <a:effectLst/>
                          <a:latin typeface="+mn-lt"/>
                        </a:rPr>
                        <a:t>89,1</a:t>
                      </a:r>
                      <a:endParaRPr lang="ru-RU" sz="900" b="0" i="0" u="none" strike="noStrike" dirty="0">
                        <a:solidFill>
                          <a:srgbClr val="000000"/>
                        </a:solidFill>
                        <a:effectLst/>
                        <a:latin typeface="+mn-lt"/>
                      </a:endParaRPr>
                    </a:p>
                  </a:txBody>
                  <a:tcPr marL="3424" marR="3424" marT="3424"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r>
              <a:tr h="143772">
                <a:tc>
                  <a:txBody>
                    <a:bodyPr/>
                    <a:lstStyle/>
                    <a:p>
                      <a:pPr algn="l" rtl="0" fontAlgn="b"/>
                      <a:r>
                        <a:rPr lang="ru-RU" sz="900" b="0" i="0" u="none" strike="noStrike">
                          <a:solidFill>
                            <a:srgbClr val="000000"/>
                          </a:solidFill>
                          <a:effectLst/>
                          <a:latin typeface="+mn-lt"/>
                        </a:rPr>
                        <a:t>0904</a:t>
                      </a:r>
                    </a:p>
                  </a:txBody>
                  <a:tcPr marL="3424" marR="3424" marT="3424"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l" rtl="0" fontAlgn="b"/>
                      <a:r>
                        <a:rPr lang="ru-RU" sz="900" b="0" i="0" u="none" strike="noStrike">
                          <a:solidFill>
                            <a:srgbClr val="000000"/>
                          </a:solidFill>
                          <a:effectLst/>
                          <a:latin typeface="+mn-lt"/>
                        </a:rPr>
                        <a:t>Скорая медицинская помощь</a:t>
                      </a:r>
                    </a:p>
                  </a:txBody>
                  <a:tcPr marL="3424" marR="3424" marT="3424"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a:solidFill>
                            <a:srgbClr val="000000"/>
                          </a:solidFill>
                          <a:effectLst/>
                          <a:latin typeface="+mn-lt"/>
                        </a:rPr>
                        <a:t>44 763,55</a:t>
                      </a:r>
                    </a:p>
                  </a:txBody>
                  <a:tcPr marL="3424" marR="3424" marT="3424"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fontAlgn="b"/>
                      <a:r>
                        <a:rPr lang="ru-RU" sz="900" b="0" i="0" u="none" strike="noStrike" dirty="0">
                          <a:solidFill>
                            <a:srgbClr val="000000"/>
                          </a:solidFill>
                          <a:effectLst/>
                          <a:latin typeface="+mn-lt"/>
                        </a:rPr>
                        <a:t>254 956,20</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a:solidFill>
                            <a:srgbClr val="000000"/>
                          </a:solidFill>
                          <a:effectLst/>
                          <a:latin typeface="Trebuchet MS"/>
                        </a:rPr>
                        <a:t>174 329,01</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1" i="0" u="none" strike="noStrike">
                          <a:solidFill>
                            <a:srgbClr val="000000"/>
                          </a:solidFill>
                          <a:effectLst/>
                          <a:latin typeface="Trebuchet MS"/>
                        </a:rPr>
                        <a:t>68,4</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dirty="0" smtClean="0">
                          <a:solidFill>
                            <a:srgbClr val="000000"/>
                          </a:solidFill>
                          <a:effectLst/>
                          <a:latin typeface="+mn-lt"/>
                        </a:rPr>
                        <a:t>570,0</a:t>
                      </a:r>
                      <a:endParaRPr lang="ru-RU" sz="900" b="0" i="0" u="none" strike="noStrike" dirty="0">
                        <a:solidFill>
                          <a:srgbClr val="000000"/>
                        </a:solidFill>
                        <a:effectLst/>
                        <a:latin typeface="+mn-lt"/>
                      </a:endParaRPr>
                    </a:p>
                  </a:txBody>
                  <a:tcPr marL="3424" marR="3424" marT="3424"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r>
              <a:tr h="143772">
                <a:tc>
                  <a:txBody>
                    <a:bodyPr/>
                    <a:lstStyle/>
                    <a:p>
                      <a:pPr algn="l" rtl="0" fontAlgn="b"/>
                      <a:r>
                        <a:rPr lang="ru-RU" sz="900" b="0" i="0" u="none" strike="noStrike">
                          <a:solidFill>
                            <a:srgbClr val="000000"/>
                          </a:solidFill>
                          <a:effectLst/>
                          <a:latin typeface="+mn-lt"/>
                        </a:rPr>
                        <a:t>0905</a:t>
                      </a:r>
                    </a:p>
                  </a:txBody>
                  <a:tcPr marL="3424" marR="3424" marT="3424"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l" rtl="0" fontAlgn="b"/>
                      <a:r>
                        <a:rPr lang="ru-RU" sz="900" b="0" i="0" u="none" strike="noStrike" dirty="0">
                          <a:solidFill>
                            <a:srgbClr val="000000"/>
                          </a:solidFill>
                          <a:effectLst/>
                          <a:latin typeface="+mn-lt"/>
                        </a:rPr>
                        <a:t>Санаторно-оздоровительная помощь</a:t>
                      </a:r>
                    </a:p>
                  </a:txBody>
                  <a:tcPr marL="3424" marR="3424" marT="3424"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a:solidFill>
                            <a:srgbClr val="000000"/>
                          </a:solidFill>
                          <a:effectLst/>
                          <a:latin typeface="+mn-lt"/>
                        </a:rPr>
                        <a:t>114 583,50</a:t>
                      </a:r>
                    </a:p>
                  </a:txBody>
                  <a:tcPr marL="3424" marR="3424" marT="3424"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fontAlgn="b"/>
                      <a:r>
                        <a:rPr lang="ru-RU" sz="900" b="0" i="0" u="none" strike="noStrike" dirty="0">
                          <a:solidFill>
                            <a:srgbClr val="000000"/>
                          </a:solidFill>
                          <a:effectLst/>
                          <a:latin typeface="+mn-lt"/>
                        </a:rPr>
                        <a:t>111 599,25</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a:solidFill>
                            <a:srgbClr val="000000"/>
                          </a:solidFill>
                          <a:effectLst/>
                          <a:latin typeface="Trebuchet MS"/>
                        </a:rPr>
                        <a:t>129 951,39</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1" i="0" u="none" strike="noStrike">
                          <a:solidFill>
                            <a:srgbClr val="000000"/>
                          </a:solidFill>
                          <a:effectLst/>
                          <a:latin typeface="Trebuchet MS"/>
                        </a:rPr>
                        <a:t>116,4</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dirty="0" smtClean="0">
                          <a:solidFill>
                            <a:srgbClr val="000000"/>
                          </a:solidFill>
                          <a:effectLst/>
                          <a:latin typeface="+mn-lt"/>
                        </a:rPr>
                        <a:t>97,4</a:t>
                      </a:r>
                      <a:endParaRPr lang="ru-RU" sz="900" b="0" i="0" u="none" strike="noStrike" dirty="0">
                        <a:solidFill>
                          <a:srgbClr val="000000"/>
                        </a:solidFill>
                        <a:effectLst/>
                        <a:latin typeface="+mn-lt"/>
                      </a:endParaRPr>
                    </a:p>
                  </a:txBody>
                  <a:tcPr marL="3424" marR="3424" marT="3424"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r>
              <a:tr h="143772">
                <a:tc>
                  <a:txBody>
                    <a:bodyPr/>
                    <a:lstStyle/>
                    <a:p>
                      <a:pPr algn="l" rtl="0" fontAlgn="b"/>
                      <a:r>
                        <a:rPr lang="ru-RU" sz="900" b="0" i="0" u="none" strike="noStrike">
                          <a:solidFill>
                            <a:srgbClr val="000000"/>
                          </a:solidFill>
                          <a:effectLst/>
                          <a:latin typeface="+mn-lt"/>
                        </a:rPr>
                        <a:t>0906</a:t>
                      </a:r>
                    </a:p>
                  </a:txBody>
                  <a:tcPr marL="3424" marR="3424" marT="3424"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l" rtl="0" fontAlgn="b"/>
                      <a:r>
                        <a:rPr lang="ru-RU" sz="900" b="0" i="0" u="none" strike="noStrike" dirty="0">
                          <a:solidFill>
                            <a:srgbClr val="000000"/>
                          </a:solidFill>
                          <a:effectLst/>
                          <a:latin typeface="+mn-lt"/>
                        </a:rPr>
                        <a:t>Заготовка, переработка, хранение и обеспечение безопасности донорской крови</a:t>
                      </a:r>
                    </a:p>
                  </a:txBody>
                  <a:tcPr marL="3424" marR="3424" marT="3424"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a:solidFill>
                            <a:srgbClr val="000000"/>
                          </a:solidFill>
                          <a:effectLst/>
                          <a:latin typeface="+mn-lt"/>
                        </a:rPr>
                        <a:t>59 011,54</a:t>
                      </a:r>
                    </a:p>
                  </a:txBody>
                  <a:tcPr marL="3424" marR="3424" marT="3424"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fontAlgn="b"/>
                      <a:r>
                        <a:rPr lang="ru-RU" sz="900" b="0" i="0" u="none" strike="noStrike" dirty="0">
                          <a:solidFill>
                            <a:srgbClr val="000000"/>
                          </a:solidFill>
                          <a:effectLst/>
                          <a:latin typeface="+mn-lt"/>
                        </a:rPr>
                        <a:t>99 720,40</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a:solidFill>
                            <a:srgbClr val="000000"/>
                          </a:solidFill>
                          <a:effectLst/>
                          <a:latin typeface="Trebuchet MS"/>
                        </a:rPr>
                        <a:t>75 654,93</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1" i="0" u="none" strike="noStrike">
                          <a:solidFill>
                            <a:srgbClr val="000000"/>
                          </a:solidFill>
                          <a:effectLst/>
                          <a:latin typeface="Trebuchet MS"/>
                        </a:rPr>
                        <a:t>75,9</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dirty="0" smtClean="0">
                          <a:solidFill>
                            <a:srgbClr val="000000"/>
                          </a:solidFill>
                          <a:effectLst/>
                          <a:latin typeface="+mn-lt"/>
                        </a:rPr>
                        <a:t>169,0</a:t>
                      </a:r>
                      <a:endParaRPr lang="ru-RU" sz="900" b="0" i="0" u="none" strike="noStrike" dirty="0">
                        <a:solidFill>
                          <a:srgbClr val="000000"/>
                        </a:solidFill>
                        <a:effectLst/>
                        <a:latin typeface="+mn-lt"/>
                      </a:endParaRPr>
                    </a:p>
                  </a:txBody>
                  <a:tcPr marL="3424" marR="3424" marT="3424"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r>
              <a:tr h="143772">
                <a:tc>
                  <a:txBody>
                    <a:bodyPr/>
                    <a:lstStyle/>
                    <a:p>
                      <a:pPr algn="l" rtl="0" fontAlgn="b"/>
                      <a:r>
                        <a:rPr lang="ru-RU" sz="900" b="0" i="0" u="none" strike="noStrike">
                          <a:solidFill>
                            <a:srgbClr val="000000"/>
                          </a:solidFill>
                          <a:effectLst/>
                          <a:latin typeface="+mn-lt"/>
                        </a:rPr>
                        <a:t>0909</a:t>
                      </a:r>
                    </a:p>
                  </a:txBody>
                  <a:tcPr marL="3424" marR="3424" marT="3424"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l" rtl="0" fontAlgn="b"/>
                      <a:r>
                        <a:rPr lang="ru-RU" sz="900" b="0" i="0" u="none" strike="noStrike">
                          <a:solidFill>
                            <a:srgbClr val="000000"/>
                          </a:solidFill>
                          <a:effectLst/>
                          <a:latin typeface="+mn-lt"/>
                        </a:rPr>
                        <a:t>Другие вопросы в области здравоохранения</a:t>
                      </a:r>
                    </a:p>
                  </a:txBody>
                  <a:tcPr marL="3424" marR="3424" marT="3424"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a:solidFill>
                            <a:srgbClr val="000000"/>
                          </a:solidFill>
                          <a:effectLst/>
                          <a:latin typeface="+mn-lt"/>
                        </a:rPr>
                        <a:t>450 496,01</a:t>
                      </a:r>
                    </a:p>
                  </a:txBody>
                  <a:tcPr marL="3424" marR="3424" marT="3424"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fontAlgn="b"/>
                      <a:r>
                        <a:rPr lang="ru-RU" sz="900" b="0" i="0" u="none" strike="noStrike" dirty="0">
                          <a:solidFill>
                            <a:srgbClr val="000000"/>
                          </a:solidFill>
                          <a:effectLst/>
                          <a:latin typeface="+mn-lt"/>
                        </a:rPr>
                        <a:t>562 626,86</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a:solidFill>
                            <a:srgbClr val="000000"/>
                          </a:solidFill>
                          <a:effectLst/>
                          <a:latin typeface="Trebuchet MS"/>
                        </a:rPr>
                        <a:t>819 692,04</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1" i="0" u="none" strike="noStrike">
                          <a:solidFill>
                            <a:srgbClr val="000000"/>
                          </a:solidFill>
                          <a:effectLst/>
                          <a:latin typeface="Trebuchet MS"/>
                        </a:rPr>
                        <a:t>145,7</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dirty="0" smtClean="0">
                          <a:solidFill>
                            <a:srgbClr val="000000"/>
                          </a:solidFill>
                          <a:effectLst/>
                          <a:latin typeface="+mn-lt"/>
                        </a:rPr>
                        <a:t>124,9</a:t>
                      </a:r>
                      <a:endParaRPr lang="ru-RU" sz="900" b="0" i="0" u="none" strike="noStrike" dirty="0">
                        <a:solidFill>
                          <a:srgbClr val="000000"/>
                        </a:solidFill>
                        <a:effectLst/>
                        <a:latin typeface="+mn-lt"/>
                      </a:endParaRPr>
                    </a:p>
                  </a:txBody>
                  <a:tcPr marL="3424" marR="3424" marT="3424"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r>
              <a:tr h="144000">
                <a:tc>
                  <a:txBody>
                    <a:bodyPr/>
                    <a:lstStyle/>
                    <a:p>
                      <a:pPr algn="l" rtl="0" fontAlgn="b"/>
                      <a:r>
                        <a:rPr lang="ru-RU" sz="900" b="1" i="0" u="none" strike="noStrike">
                          <a:solidFill>
                            <a:srgbClr val="000000"/>
                          </a:solidFill>
                          <a:effectLst/>
                          <a:latin typeface="+mn-lt"/>
                        </a:rPr>
                        <a:t>1000</a:t>
                      </a:r>
                    </a:p>
                  </a:txBody>
                  <a:tcPr marL="3424" marR="3424" marT="3424"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l" rtl="0" fontAlgn="b"/>
                      <a:r>
                        <a:rPr lang="ru-RU" sz="900" b="1" i="0" u="none" strike="noStrike" dirty="0">
                          <a:solidFill>
                            <a:srgbClr val="000000"/>
                          </a:solidFill>
                          <a:effectLst/>
                          <a:latin typeface="+mn-lt"/>
                        </a:rPr>
                        <a:t>СОЦИАЛЬНАЯ ПОЛИТИКА</a:t>
                      </a:r>
                    </a:p>
                  </a:txBody>
                  <a:tcPr marL="3424" marR="3424" marT="3424"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1" i="0" u="none" strike="noStrike">
                          <a:solidFill>
                            <a:srgbClr val="000000"/>
                          </a:solidFill>
                          <a:effectLst/>
                          <a:latin typeface="+mn-lt"/>
                        </a:rPr>
                        <a:t>11 755 721,23</a:t>
                      </a:r>
                    </a:p>
                  </a:txBody>
                  <a:tcPr marL="3424" marR="3424" marT="3424"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1" i="0" u="none" strike="noStrike" dirty="0">
                          <a:solidFill>
                            <a:srgbClr val="000000"/>
                          </a:solidFill>
                          <a:effectLst/>
                          <a:latin typeface="+mn-lt"/>
                        </a:rPr>
                        <a:t>12 598 164,74</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1" i="0" u="none" strike="noStrike">
                          <a:solidFill>
                            <a:srgbClr val="000000"/>
                          </a:solidFill>
                          <a:effectLst/>
                          <a:latin typeface="Trebuchet MS"/>
                        </a:rPr>
                        <a:t>13 475 255,33</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1" i="0" u="none" strike="noStrike">
                          <a:solidFill>
                            <a:srgbClr val="000000"/>
                          </a:solidFill>
                          <a:effectLst/>
                          <a:latin typeface="Trebuchet MS"/>
                        </a:rPr>
                        <a:t>107,0</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1" i="0" u="none" strike="noStrike" dirty="0" smtClean="0">
                          <a:solidFill>
                            <a:srgbClr val="000000"/>
                          </a:solidFill>
                          <a:effectLst/>
                          <a:latin typeface="+mn-lt"/>
                        </a:rPr>
                        <a:t>107,9</a:t>
                      </a:r>
                      <a:endParaRPr lang="ru-RU" sz="900" b="1" i="0" u="none" strike="noStrike" dirty="0">
                        <a:solidFill>
                          <a:srgbClr val="000000"/>
                        </a:solidFill>
                        <a:effectLst/>
                        <a:latin typeface="+mn-lt"/>
                      </a:endParaRPr>
                    </a:p>
                  </a:txBody>
                  <a:tcPr marL="3424" marR="3424" marT="3424"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r>
              <a:tr h="143772">
                <a:tc>
                  <a:txBody>
                    <a:bodyPr/>
                    <a:lstStyle/>
                    <a:p>
                      <a:pPr algn="l" rtl="0" fontAlgn="b"/>
                      <a:r>
                        <a:rPr lang="ru-RU" sz="900" b="0" i="0" u="none" strike="noStrike">
                          <a:solidFill>
                            <a:srgbClr val="000000"/>
                          </a:solidFill>
                          <a:effectLst/>
                          <a:latin typeface="+mn-lt"/>
                        </a:rPr>
                        <a:t>1001</a:t>
                      </a:r>
                    </a:p>
                  </a:txBody>
                  <a:tcPr marL="3424" marR="3424" marT="3424"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l" rtl="0" fontAlgn="b"/>
                      <a:r>
                        <a:rPr lang="ru-RU" sz="900" b="0" i="0" u="none" strike="noStrike">
                          <a:solidFill>
                            <a:srgbClr val="000000"/>
                          </a:solidFill>
                          <a:effectLst/>
                          <a:latin typeface="+mn-lt"/>
                        </a:rPr>
                        <a:t>Пенсионное обеспечение</a:t>
                      </a:r>
                    </a:p>
                  </a:txBody>
                  <a:tcPr marL="3424" marR="3424" marT="3424"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a:solidFill>
                            <a:srgbClr val="000000"/>
                          </a:solidFill>
                          <a:effectLst/>
                          <a:latin typeface="+mn-lt"/>
                        </a:rPr>
                        <a:t>45 648,62</a:t>
                      </a:r>
                    </a:p>
                  </a:txBody>
                  <a:tcPr marL="3424" marR="3424" marT="3424"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fontAlgn="b"/>
                      <a:r>
                        <a:rPr lang="ru-RU" sz="900" b="0" i="0" u="none" strike="noStrike" dirty="0">
                          <a:solidFill>
                            <a:srgbClr val="000000"/>
                          </a:solidFill>
                          <a:effectLst/>
                          <a:latin typeface="+mn-lt"/>
                        </a:rPr>
                        <a:t>53 129,67</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a:solidFill>
                            <a:srgbClr val="000000"/>
                          </a:solidFill>
                          <a:effectLst/>
                          <a:latin typeface="Trebuchet MS"/>
                        </a:rPr>
                        <a:t>63 105,82</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1" i="0" u="none" strike="noStrike">
                          <a:solidFill>
                            <a:srgbClr val="000000"/>
                          </a:solidFill>
                          <a:effectLst/>
                          <a:latin typeface="Trebuchet MS"/>
                        </a:rPr>
                        <a:t>118,8</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dirty="0" smtClean="0">
                          <a:solidFill>
                            <a:srgbClr val="000000"/>
                          </a:solidFill>
                          <a:effectLst/>
                          <a:latin typeface="+mn-lt"/>
                        </a:rPr>
                        <a:t>116,4</a:t>
                      </a:r>
                      <a:endParaRPr lang="ru-RU" sz="900" b="0" i="0" u="none" strike="noStrike" dirty="0">
                        <a:solidFill>
                          <a:srgbClr val="000000"/>
                        </a:solidFill>
                        <a:effectLst/>
                        <a:latin typeface="+mn-lt"/>
                      </a:endParaRPr>
                    </a:p>
                  </a:txBody>
                  <a:tcPr marL="3424" marR="3424" marT="3424"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r>
              <a:tr h="143772">
                <a:tc>
                  <a:txBody>
                    <a:bodyPr/>
                    <a:lstStyle/>
                    <a:p>
                      <a:pPr algn="l" rtl="0" fontAlgn="b"/>
                      <a:r>
                        <a:rPr lang="ru-RU" sz="900" b="0" i="0" u="none" strike="noStrike">
                          <a:solidFill>
                            <a:srgbClr val="000000"/>
                          </a:solidFill>
                          <a:effectLst/>
                          <a:latin typeface="+mn-lt"/>
                        </a:rPr>
                        <a:t>1002</a:t>
                      </a:r>
                    </a:p>
                  </a:txBody>
                  <a:tcPr marL="3424" marR="3424" marT="3424"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l" rtl="0" fontAlgn="b"/>
                      <a:r>
                        <a:rPr lang="ru-RU" sz="900" b="0" i="0" u="none" strike="noStrike">
                          <a:solidFill>
                            <a:srgbClr val="000000"/>
                          </a:solidFill>
                          <a:effectLst/>
                          <a:latin typeface="+mn-lt"/>
                        </a:rPr>
                        <a:t>Социальное обслуживание населения</a:t>
                      </a:r>
                    </a:p>
                  </a:txBody>
                  <a:tcPr marL="3424" marR="3424" marT="3424"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a:solidFill>
                            <a:srgbClr val="000000"/>
                          </a:solidFill>
                          <a:effectLst/>
                          <a:latin typeface="+mn-lt"/>
                        </a:rPr>
                        <a:t>832 430,53</a:t>
                      </a:r>
                    </a:p>
                  </a:txBody>
                  <a:tcPr marL="3424" marR="3424" marT="3424"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fontAlgn="b"/>
                      <a:r>
                        <a:rPr lang="ru-RU" sz="900" b="0" i="0" u="none" strike="noStrike" dirty="0">
                          <a:solidFill>
                            <a:srgbClr val="000000"/>
                          </a:solidFill>
                          <a:effectLst/>
                          <a:latin typeface="+mn-lt"/>
                        </a:rPr>
                        <a:t>1 113 154,77</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a:solidFill>
                            <a:srgbClr val="000000"/>
                          </a:solidFill>
                          <a:effectLst/>
                          <a:latin typeface="Trebuchet MS"/>
                        </a:rPr>
                        <a:t>1 250 795,69</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1" i="0" u="none" strike="noStrike">
                          <a:solidFill>
                            <a:srgbClr val="000000"/>
                          </a:solidFill>
                          <a:effectLst/>
                          <a:latin typeface="Trebuchet MS"/>
                        </a:rPr>
                        <a:t>112,4</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dirty="0" smtClean="0">
                          <a:solidFill>
                            <a:srgbClr val="000000"/>
                          </a:solidFill>
                          <a:effectLst/>
                          <a:latin typeface="+mn-lt"/>
                        </a:rPr>
                        <a:t>133,7</a:t>
                      </a:r>
                      <a:endParaRPr lang="ru-RU" sz="900" b="0" i="0" u="none" strike="noStrike" dirty="0">
                        <a:solidFill>
                          <a:srgbClr val="000000"/>
                        </a:solidFill>
                        <a:effectLst/>
                        <a:latin typeface="+mn-lt"/>
                      </a:endParaRPr>
                    </a:p>
                  </a:txBody>
                  <a:tcPr marL="3424" marR="3424" marT="3424"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r>
              <a:tr h="143772">
                <a:tc>
                  <a:txBody>
                    <a:bodyPr/>
                    <a:lstStyle/>
                    <a:p>
                      <a:pPr algn="l" rtl="0" fontAlgn="b"/>
                      <a:r>
                        <a:rPr lang="ru-RU" sz="900" b="0" i="0" u="none" strike="noStrike">
                          <a:solidFill>
                            <a:srgbClr val="000000"/>
                          </a:solidFill>
                          <a:effectLst/>
                          <a:latin typeface="+mn-lt"/>
                        </a:rPr>
                        <a:t>1003</a:t>
                      </a:r>
                    </a:p>
                  </a:txBody>
                  <a:tcPr marL="3424" marR="3424" marT="3424"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l" rtl="0" fontAlgn="b"/>
                      <a:r>
                        <a:rPr lang="ru-RU" sz="900" b="0" i="0" u="none" strike="noStrike">
                          <a:solidFill>
                            <a:srgbClr val="000000"/>
                          </a:solidFill>
                          <a:effectLst/>
                          <a:latin typeface="+mn-lt"/>
                        </a:rPr>
                        <a:t>Социальное обеспечение населения</a:t>
                      </a:r>
                    </a:p>
                  </a:txBody>
                  <a:tcPr marL="3424" marR="3424" marT="3424"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a:solidFill>
                            <a:srgbClr val="000000"/>
                          </a:solidFill>
                          <a:effectLst/>
                          <a:latin typeface="+mn-lt"/>
                        </a:rPr>
                        <a:t>9 780 734,23</a:t>
                      </a:r>
                    </a:p>
                  </a:txBody>
                  <a:tcPr marL="3424" marR="3424" marT="3424"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fontAlgn="b"/>
                      <a:r>
                        <a:rPr lang="ru-RU" sz="900" b="0" i="0" u="none" strike="noStrike">
                          <a:solidFill>
                            <a:srgbClr val="000000"/>
                          </a:solidFill>
                          <a:effectLst/>
                          <a:latin typeface="+mn-lt"/>
                        </a:rPr>
                        <a:t>10 176 998,67</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a:solidFill>
                            <a:srgbClr val="000000"/>
                          </a:solidFill>
                          <a:effectLst/>
                          <a:latin typeface="Trebuchet MS"/>
                        </a:rPr>
                        <a:t>10 141 248,79</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1" i="0" u="none" strike="noStrike">
                          <a:solidFill>
                            <a:srgbClr val="000000"/>
                          </a:solidFill>
                          <a:effectLst/>
                          <a:latin typeface="Trebuchet MS"/>
                        </a:rPr>
                        <a:t>99,6</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dirty="0" smtClean="0">
                          <a:solidFill>
                            <a:srgbClr val="000000"/>
                          </a:solidFill>
                          <a:effectLst/>
                          <a:latin typeface="+mn-lt"/>
                        </a:rPr>
                        <a:t>104,1</a:t>
                      </a:r>
                      <a:endParaRPr lang="ru-RU" sz="900" b="0" i="0" u="none" strike="noStrike" dirty="0">
                        <a:solidFill>
                          <a:srgbClr val="000000"/>
                        </a:solidFill>
                        <a:effectLst/>
                        <a:latin typeface="+mn-lt"/>
                      </a:endParaRPr>
                    </a:p>
                  </a:txBody>
                  <a:tcPr marL="3424" marR="3424" marT="3424"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r>
              <a:tr h="143772">
                <a:tc>
                  <a:txBody>
                    <a:bodyPr/>
                    <a:lstStyle/>
                    <a:p>
                      <a:pPr algn="l" rtl="0" fontAlgn="b"/>
                      <a:r>
                        <a:rPr lang="ru-RU" sz="900" b="0" i="0" u="none" strike="noStrike">
                          <a:solidFill>
                            <a:srgbClr val="000000"/>
                          </a:solidFill>
                          <a:effectLst/>
                          <a:latin typeface="+mn-lt"/>
                        </a:rPr>
                        <a:t>1004</a:t>
                      </a:r>
                    </a:p>
                  </a:txBody>
                  <a:tcPr marL="3424" marR="3424" marT="3424"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l" rtl="0" fontAlgn="b"/>
                      <a:r>
                        <a:rPr lang="ru-RU" sz="900" b="0" i="0" u="none" strike="noStrike">
                          <a:solidFill>
                            <a:srgbClr val="000000"/>
                          </a:solidFill>
                          <a:effectLst/>
                          <a:latin typeface="+mn-lt"/>
                        </a:rPr>
                        <a:t>Охрана семьи и детства</a:t>
                      </a:r>
                    </a:p>
                  </a:txBody>
                  <a:tcPr marL="3424" marR="3424" marT="3424"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a:solidFill>
                            <a:srgbClr val="000000"/>
                          </a:solidFill>
                          <a:effectLst/>
                          <a:latin typeface="+mn-lt"/>
                        </a:rPr>
                        <a:t>1 050 670,59</a:t>
                      </a:r>
                    </a:p>
                  </a:txBody>
                  <a:tcPr marL="3424" marR="3424" marT="3424"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fontAlgn="b"/>
                      <a:r>
                        <a:rPr lang="ru-RU" sz="900" b="0" i="0" u="none" strike="noStrike" dirty="0">
                          <a:solidFill>
                            <a:srgbClr val="000000"/>
                          </a:solidFill>
                          <a:effectLst/>
                          <a:latin typeface="+mn-lt"/>
                        </a:rPr>
                        <a:t>1 154 899,86</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a:solidFill>
                            <a:srgbClr val="000000"/>
                          </a:solidFill>
                          <a:effectLst/>
                          <a:latin typeface="Trebuchet MS"/>
                        </a:rPr>
                        <a:t>1 954 510,84</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1" i="0" u="none" strike="noStrike">
                          <a:solidFill>
                            <a:srgbClr val="000000"/>
                          </a:solidFill>
                          <a:effectLst/>
                          <a:latin typeface="Trebuchet MS"/>
                        </a:rPr>
                        <a:t>169,2</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dirty="0" smtClean="0">
                          <a:solidFill>
                            <a:srgbClr val="000000"/>
                          </a:solidFill>
                          <a:effectLst/>
                          <a:latin typeface="+mn-lt"/>
                        </a:rPr>
                        <a:t>109,9</a:t>
                      </a:r>
                      <a:endParaRPr lang="ru-RU" sz="900" b="0" i="0" u="none" strike="noStrike" dirty="0">
                        <a:solidFill>
                          <a:srgbClr val="000000"/>
                        </a:solidFill>
                        <a:effectLst/>
                        <a:latin typeface="+mn-lt"/>
                      </a:endParaRPr>
                    </a:p>
                  </a:txBody>
                  <a:tcPr marL="3424" marR="3424" marT="3424"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r>
              <a:tr h="143772">
                <a:tc>
                  <a:txBody>
                    <a:bodyPr/>
                    <a:lstStyle/>
                    <a:p>
                      <a:pPr algn="l" rtl="0" fontAlgn="b"/>
                      <a:r>
                        <a:rPr lang="ru-RU" sz="900" b="0" i="0" u="none" strike="noStrike">
                          <a:solidFill>
                            <a:srgbClr val="000000"/>
                          </a:solidFill>
                          <a:effectLst/>
                          <a:latin typeface="+mn-lt"/>
                        </a:rPr>
                        <a:t>1006</a:t>
                      </a:r>
                    </a:p>
                  </a:txBody>
                  <a:tcPr marL="3424" marR="3424" marT="3424"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l" rtl="0" fontAlgn="b"/>
                      <a:r>
                        <a:rPr lang="ru-RU" sz="900" b="0" i="0" u="none" strike="noStrike">
                          <a:solidFill>
                            <a:srgbClr val="000000"/>
                          </a:solidFill>
                          <a:effectLst/>
                          <a:latin typeface="+mn-lt"/>
                        </a:rPr>
                        <a:t>Другие вопросы в области социальной политики</a:t>
                      </a:r>
                    </a:p>
                  </a:txBody>
                  <a:tcPr marL="3424" marR="3424" marT="3424"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a:solidFill>
                            <a:srgbClr val="000000"/>
                          </a:solidFill>
                          <a:effectLst/>
                          <a:latin typeface="+mn-lt"/>
                        </a:rPr>
                        <a:t>46 237,26</a:t>
                      </a:r>
                    </a:p>
                  </a:txBody>
                  <a:tcPr marL="3424" marR="3424" marT="3424"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fontAlgn="b"/>
                      <a:r>
                        <a:rPr lang="ru-RU" sz="900" b="0" i="0" u="none" strike="noStrike" dirty="0">
                          <a:solidFill>
                            <a:srgbClr val="000000"/>
                          </a:solidFill>
                          <a:effectLst/>
                          <a:latin typeface="+mn-lt"/>
                        </a:rPr>
                        <a:t>99 981,78</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a:solidFill>
                            <a:srgbClr val="000000"/>
                          </a:solidFill>
                          <a:effectLst/>
                          <a:latin typeface="Trebuchet MS"/>
                        </a:rPr>
                        <a:t>65 594,19</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1" i="0" u="none" strike="noStrike">
                          <a:solidFill>
                            <a:srgbClr val="000000"/>
                          </a:solidFill>
                          <a:effectLst/>
                          <a:latin typeface="Trebuchet MS"/>
                        </a:rPr>
                        <a:t>65,6</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dirty="0" smtClean="0">
                          <a:solidFill>
                            <a:srgbClr val="000000"/>
                          </a:solidFill>
                          <a:effectLst/>
                          <a:latin typeface="+mn-lt"/>
                        </a:rPr>
                        <a:t>216,2</a:t>
                      </a:r>
                      <a:endParaRPr lang="ru-RU" sz="900" b="0" i="0" u="none" strike="noStrike" dirty="0">
                        <a:solidFill>
                          <a:srgbClr val="000000"/>
                        </a:solidFill>
                        <a:effectLst/>
                        <a:latin typeface="+mn-lt"/>
                      </a:endParaRPr>
                    </a:p>
                  </a:txBody>
                  <a:tcPr marL="3424" marR="3424" marT="3424"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r>
              <a:tr h="143772">
                <a:tc>
                  <a:txBody>
                    <a:bodyPr/>
                    <a:lstStyle/>
                    <a:p>
                      <a:pPr algn="l" rtl="0" fontAlgn="b"/>
                      <a:r>
                        <a:rPr lang="ru-RU" sz="900" b="1" i="0" u="none" strike="noStrike">
                          <a:solidFill>
                            <a:srgbClr val="000000"/>
                          </a:solidFill>
                          <a:effectLst/>
                          <a:latin typeface="+mn-lt"/>
                        </a:rPr>
                        <a:t>1100</a:t>
                      </a:r>
                    </a:p>
                  </a:txBody>
                  <a:tcPr marL="3424" marR="3424" marT="3424"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l" rtl="0" fontAlgn="b"/>
                      <a:r>
                        <a:rPr lang="ru-RU" sz="900" b="1" i="0" u="none" strike="noStrike" dirty="0">
                          <a:solidFill>
                            <a:srgbClr val="000000"/>
                          </a:solidFill>
                          <a:effectLst/>
                          <a:latin typeface="+mn-lt"/>
                        </a:rPr>
                        <a:t>ФИЗИЧЕСКАЯ КУЛЬТУРА И СПОРТ</a:t>
                      </a:r>
                    </a:p>
                  </a:txBody>
                  <a:tcPr marL="3424" marR="3424" marT="3424"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1" i="0" u="none" strike="noStrike">
                          <a:solidFill>
                            <a:srgbClr val="000000"/>
                          </a:solidFill>
                          <a:effectLst/>
                          <a:latin typeface="+mn-lt"/>
                        </a:rPr>
                        <a:t>1 272 787,72</a:t>
                      </a:r>
                    </a:p>
                  </a:txBody>
                  <a:tcPr marL="3424" marR="3424" marT="3424"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1" i="0" u="none" strike="noStrike" dirty="0">
                          <a:solidFill>
                            <a:srgbClr val="000000"/>
                          </a:solidFill>
                          <a:effectLst/>
                          <a:latin typeface="+mn-lt"/>
                        </a:rPr>
                        <a:t>1 063 092,31</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1" i="0" u="none" strike="noStrike">
                          <a:solidFill>
                            <a:srgbClr val="000000"/>
                          </a:solidFill>
                          <a:effectLst/>
                          <a:latin typeface="Trebuchet MS"/>
                        </a:rPr>
                        <a:t>1 424 825,90</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1" i="0" u="none" strike="noStrike">
                          <a:solidFill>
                            <a:srgbClr val="000000"/>
                          </a:solidFill>
                          <a:effectLst/>
                          <a:latin typeface="Trebuchet MS"/>
                        </a:rPr>
                        <a:t>134,0</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1" i="0" u="none" strike="noStrike" dirty="0" smtClean="0">
                          <a:solidFill>
                            <a:srgbClr val="000000"/>
                          </a:solidFill>
                          <a:effectLst/>
                          <a:latin typeface="+mn-lt"/>
                        </a:rPr>
                        <a:t>83,5</a:t>
                      </a:r>
                      <a:endParaRPr lang="ru-RU" sz="900" b="1" i="0" u="none" strike="noStrike" dirty="0">
                        <a:solidFill>
                          <a:srgbClr val="000000"/>
                        </a:solidFill>
                        <a:effectLst/>
                        <a:latin typeface="+mn-lt"/>
                      </a:endParaRPr>
                    </a:p>
                  </a:txBody>
                  <a:tcPr marL="3424" marR="3424" marT="3424"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r>
              <a:tr h="143772">
                <a:tc>
                  <a:txBody>
                    <a:bodyPr/>
                    <a:lstStyle/>
                    <a:p>
                      <a:pPr algn="l" rtl="0" fontAlgn="b"/>
                      <a:r>
                        <a:rPr lang="ru-RU" sz="900" b="0" i="0" u="none" strike="noStrike">
                          <a:solidFill>
                            <a:srgbClr val="000000"/>
                          </a:solidFill>
                          <a:effectLst/>
                          <a:latin typeface="+mn-lt"/>
                        </a:rPr>
                        <a:t>1101</a:t>
                      </a:r>
                    </a:p>
                  </a:txBody>
                  <a:tcPr marL="3424" marR="3424" marT="3424"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l" rtl="0" fontAlgn="b"/>
                      <a:r>
                        <a:rPr lang="ru-RU" sz="900" b="0" i="0" u="none" strike="noStrike">
                          <a:solidFill>
                            <a:srgbClr val="000000"/>
                          </a:solidFill>
                          <a:effectLst/>
                          <a:latin typeface="+mn-lt"/>
                        </a:rPr>
                        <a:t>Физическая культура</a:t>
                      </a:r>
                    </a:p>
                  </a:txBody>
                  <a:tcPr marL="3424" marR="3424" marT="3424"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a:solidFill>
                            <a:srgbClr val="000000"/>
                          </a:solidFill>
                          <a:effectLst/>
                          <a:latin typeface="+mn-lt"/>
                        </a:rPr>
                        <a:t>65 518,64</a:t>
                      </a:r>
                    </a:p>
                  </a:txBody>
                  <a:tcPr marL="3424" marR="3424" marT="3424"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fontAlgn="b"/>
                      <a:r>
                        <a:rPr lang="ru-RU" sz="900" b="0" i="0" u="none" strike="noStrike" dirty="0">
                          <a:solidFill>
                            <a:srgbClr val="000000"/>
                          </a:solidFill>
                          <a:effectLst/>
                          <a:latin typeface="+mn-lt"/>
                        </a:rPr>
                        <a:t>73 770,24</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a:solidFill>
                            <a:srgbClr val="000000"/>
                          </a:solidFill>
                          <a:effectLst/>
                          <a:latin typeface="Trebuchet MS"/>
                        </a:rPr>
                        <a:t>91 192,15</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1" i="0" u="none" strike="noStrike">
                          <a:solidFill>
                            <a:srgbClr val="000000"/>
                          </a:solidFill>
                          <a:effectLst/>
                          <a:latin typeface="Trebuchet MS"/>
                        </a:rPr>
                        <a:t>123,6</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dirty="0" smtClean="0">
                          <a:solidFill>
                            <a:srgbClr val="000000"/>
                          </a:solidFill>
                          <a:effectLst/>
                          <a:latin typeface="+mn-lt"/>
                        </a:rPr>
                        <a:t>112,6</a:t>
                      </a:r>
                      <a:endParaRPr lang="ru-RU" sz="900" b="0" i="0" u="none" strike="noStrike" dirty="0">
                        <a:solidFill>
                          <a:srgbClr val="000000"/>
                        </a:solidFill>
                        <a:effectLst/>
                        <a:latin typeface="+mn-lt"/>
                      </a:endParaRPr>
                    </a:p>
                  </a:txBody>
                  <a:tcPr marL="3424" marR="3424" marT="3424"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r>
              <a:tr h="143772">
                <a:tc>
                  <a:txBody>
                    <a:bodyPr/>
                    <a:lstStyle/>
                    <a:p>
                      <a:pPr algn="l" rtl="0" fontAlgn="b"/>
                      <a:r>
                        <a:rPr lang="ru-RU" sz="900" b="0" i="0" u="none" strike="noStrike">
                          <a:solidFill>
                            <a:srgbClr val="000000"/>
                          </a:solidFill>
                          <a:effectLst/>
                          <a:latin typeface="+mn-lt"/>
                        </a:rPr>
                        <a:t>1102</a:t>
                      </a:r>
                    </a:p>
                  </a:txBody>
                  <a:tcPr marL="3424" marR="3424" marT="3424"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l" rtl="0" fontAlgn="b"/>
                      <a:r>
                        <a:rPr lang="ru-RU" sz="900" b="0" i="0" u="none" strike="noStrike" dirty="0">
                          <a:solidFill>
                            <a:srgbClr val="000000"/>
                          </a:solidFill>
                          <a:effectLst/>
                          <a:latin typeface="+mn-lt"/>
                        </a:rPr>
                        <a:t>Массовый спорт</a:t>
                      </a:r>
                    </a:p>
                  </a:txBody>
                  <a:tcPr marL="3424" marR="3424" marT="3424"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a:solidFill>
                            <a:srgbClr val="000000"/>
                          </a:solidFill>
                          <a:effectLst/>
                          <a:latin typeface="+mn-lt"/>
                        </a:rPr>
                        <a:t>545 540,70</a:t>
                      </a:r>
                    </a:p>
                  </a:txBody>
                  <a:tcPr marL="3424" marR="3424" marT="3424"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fontAlgn="b"/>
                      <a:r>
                        <a:rPr lang="ru-RU" sz="900" b="0" i="0" u="none" strike="noStrike">
                          <a:solidFill>
                            <a:srgbClr val="000000"/>
                          </a:solidFill>
                          <a:effectLst/>
                          <a:latin typeface="+mn-lt"/>
                        </a:rPr>
                        <a:t>147 601,28</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a:solidFill>
                            <a:srgbClr val="000000"/>
                          </a:solidFill>
                          <a:effectLst/>
                          <a:latin typeface="Trebuchet MS"/>
                        </a:rPr>
                        <a:t>389 797,14</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1" i="0" u="none" strike="noStrike">
                          <a:solidFill>
                            <a:srgbClr val="000000"/>
                          </a:solidFill>
                          <a:effectLst/>
                          <a:latin typeface="Trebuchet MS"/>
                        </a:rPr>
                        <a:t>264,1</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dirty="0" smtClean="0">
                          <a:solidFill>
                            <a:srgbClr val="000000"/>
                          </a:solidFill>
                          <a:effectLst/>
                          <a:latin typeface="+mn-lt"/>
                        </a:rPr>
                        <a:t>27,1</a:t>
                      </a:r>
                      <a:endParaRPr lang="ru-RU" sz="900" b="0" i="0" u="none" strike="noStrike" dirty="0">
                        <a:solidFill>
                          <a:srgbClr val="000000"/>
                        </a:solidFill>
                        <a:effectLst/>
                        <a:latin typeface="+mn-lt"/>
                      </a:endParaRPr>
                    </a:p>
                  </a:txBody>
                  <a:tcPr marL="3424" marR="3424" marT="3424"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r>
              <a:tr h="143772">
                <a:tc>
                  <a:txBody>
                    <a:bodyPr/>
                    <a:lstStyle/>
                    <a:p>
                      <a:pPr algn="l" rtl="0" fontAlgn="b"/>
                      <a:r>
                        <a:rPr lang="ru-RU" sz="900" b="0" i="0" u="none" strike="noStrike">
                          <a:solidFill>
                            <a:srgbClr val="000000"/>
                          </a:solidFill>
                          <a:effectLst/>
                          <a:latin typeface="+mn-lt"/>
                        </a:rPr>
                        <a:t>1103</a:t>
                      </a:r>
                    </a:p>
                  </a:txBody>
                  <a:tcPr marL="3424" marR="3424" marT="3424"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l" rtl="0" fontAlgn="b"/>
                      <a:r>
                        <a:rPr lang="ru-RU" sz="900" b="0" i="0" u="none" strike="noStrike">
                          <a:solidFill>
                            <a:srgbClr val="000000"/>
                          </a:solidFill>
                          <a:effectLst/>
                          <a:latin typeface="+mn-lt"/>
                        </a:rPr>
                        <a:t>Спорт высших достижений</a:t>
                      </a:r>
                    </a:p>
                  </a:txBody>
                  <a:tcPr marL="3424" marR="3424" marT="3424"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a:solidFill>
                            <a:srgbClr val="000000"/>
                          </a:solidFill>
                          <a:effectLst/>
                          <a:latin typeface="+mn-lt"/>
                        </a:rPr>
                        <a:t>616 407,99</a:t>
                      </a:r>
                    </a:p>
                  </a:txBody>
                  <a:tcPr marL="3424" marR="3424" marT="3424"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fontAlgn="b"/>
                      <a:r>
                        <a:rPr lang="ru-RU" sz="900" b="0" i="0" u="none" strike="noStrike" dirty="0">
                          <a:solidFill>
                            <a:srgbClr val="000000"/>
                          </a:solidFill>
                          <a:effectLst/>
                          <a:latin typeface="+mn-lt"/>
                        </a:rPr>
                        <a:t>792 084,37</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a:solidFill>
                            <a:srgbClr val="000000"/>
                          </a:solidFill>
                          <a:effectLst/>
                          <a:latin typeface="Trebuchet MS"/>
                        </a:rPr>
                        <a:t>884 010,35</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1" i="0" u="none" strike="noStrike">
                          <a:solidFill>
                            <a:srgbClr val="000000"/>
                          </a:solidFill>
                          <a:effectLst/>
                          <a:latin typeface="Trebuchet MS"/>
                        </a:rPr>
                        <a:t>111,6</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dirty="0" smtClean="0">
                          <a:solidFill>
                            <a:srgbClr val="000000"/>
                          </a:solidFill>
                          <a:effectLst/>
                          <a:latin typeface="+mn-lt"/>
                        </a:rPr>
                        <a:t>128,5</a:t>
                      </a:r>
                      <a:endParaRPr lang="ru-RU" sz="900" b="0" i="0" u="none" strike="noStrike" dirty="0">
                        <a:solidFill>
                          <a:srgbClr val="000000"/>
                        </a:solidFill>
                        <a:effectLst/>
                        <a:latin typeface="+mn-lt"/>
                      </a:endParaRPr>
                    </a:p>
                  </a:txBody>
                  <a:tcPr marL="3424" marR="3424" marT="3424"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r>
              <a:tr h="143772">
                <a:tc>
                  <a:txBody>
                    <a:bodyPr/>
                    <a:lstStyle/>
                    <a:p>
                      <a:pPr algn="l" rtl="0" fontAlgn="b"/>
                      <a:r>
                        <a:rPr lang="ru-RU" sz="900" b="0" i="0" u="none" strike="noStrike">
                          <a:solidFill>
                            <a:srgbClr val="000000"/>
                          </a:solidFill>
                          <a:effectLst/>
                          <a:latin typeface="+mn-lt"/>
                        </a:rPr>
                        <a:t>1105</a:t>
                      </a:r>
                    </a:p>
                  </a:txBody>
                  <a:tcPr marL="3424" marR="3424" marT="3424"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l" rtl="0" fontAlgn="b"/>
                      <a:r>
                        <a:rPr lang="ru-RU" sz="900" b="0" i="0" u="none" strike="noStrike">
                          <a:solidFill>
                            <a:srgbClr val="000000"/>
                          </a:solidFill>
                          <a:effectLst/>
                          <a:latin typeface="+mn-lt"/>
                        </a:rPr>
                        <a:t>Другие вопросы в области физической культуры и спорта</a:t>
                      </a:r>
                    </a:p>
                  </a:txBody>
                  <a:tcPr marL="3424" marR="3424" marT="3424"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dirty="0">
                          <a:solidFill>
                            <a:srgbClr val="000000"/>
                          </a:solidFill>
                          <a:effectLst/>
                          <a:latin typeface="+mn-lt"/>
                        </a:rPr>
                        <a:t>45 </a:t>
                      </a:r>
                      <a:r>
                        <a:rPr lang="ru-RU" sz="900" b="0" i="0" u="none" strike="noStrike" dirty="0" smtClean="0">
                          <a:solidFill>
                            <a:srgbClr val="000000"/>
                          </a:solidFill>
                          <a:effectLst/>
                          <a:latin typeface="+mn-lt"/>
                        </a:rPr>
                        <a:t>320,39</a:t>
                      </a:r>
                      <a:endParaRPr lang="ru-RU" sz="900" b="0" i="0" u="none" strike="noStrike" dirty="0">
                        <a:solidFill>
                          <a:srgbClr val="000000"/>
                        </a:solidFill>
                        <a:effectLst/>
                        <a:latin typeface="+mn-lt"/>
                      </a:endParaRPr>
                    </a:p>
                  </a:txBody>
                  <a:tcPr marL="3424" marR="3424" marT="3424"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fontAlgn="b"/>
                      <a:r>
                        <a:rPr lang="ru-RU" sz="900" b="0" i="0" u="none" strike="noStrike" dirty="0">
                          <a:solidFill>
                            <a:srgbClr val="000000"/>
                          </a:solidFill>
                          <a:effectLst/>
                          <a:latin typeface="+mn-lt"/>
                        </a:rPr>
                        <a:t>49 636,43</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a:solidFill>
                            <a:srgbClr val="000000"/>
                          </a:solidFill>
                          <a:effectLst/>
                          <a:latin typeface="Trebuchet MS"/>
                        </a:rPr>
                        <a:t>59 826,26</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1" i="0" u="none" strike="noStrike">
                          <a:solidFill>
                            <a:srgbClr val="000000"/>
                          </a:solidFill>
                          <a:effectLst/>
                          <a:latin typeface="Trebuchet MS"/>
                        </a:rPr>
                        <a:t>120,5</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dirty="0" smtClean="0">
                          <a:solidFill>
                            <a:srgbClr val="000000"/>
                          </a:solidFill>
                          <a:effectLst/>
                          <a:latin typeface="+mn-lt"/>
                        </a:rPr>
                        <a:t>109,5</a:t>
                      </a:r>
                      <a:endParaRPr lang="ru-RU" sz="900" b="0" i="0" u="none" strike="noStrike" dirty="0">
                        <a:solidFill>
                          <a:srgbClr val="000000"/>
                        </a:solidFill>
                        <a:effectLst/>
                        <a:latin typeface="+mn-lt"/>
                      </a:endParaRPr>
                    </a:p>
                  </a:txBody>
                  <a:tcPr marL="3424" marR="3424" marT="3424"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r>
              <a:tr h="143772">
                <a:tc>
                  <a:txBody>
                    <a:bodyPr/>
                    <a:lstStyle/>
                    <a:p>
                      <a:pPr algn="l" rtl="0" fontAlgn="b"/>
                      <a:r>
                        <a:rPr lang="ru-RU" sz="900" b="1" i="0" u="none" strike="noStrike">
                          <a:solidFill>
                            <a:srgbClr val="000000"/>
                          </a:solidFill>
                          <a:effectLst/>
                          <a:latin typeface="+mn-lt"/>
                        </a:rPr>
                        <a:t>1200</a:t>
                      </a:r>
                    </a:p>
                  </a:txBody>
                  <a:tcPr marL="3424" marR="3424" marT="3424"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l" rtl="0" fontAlgn="b"/>
                      <a:r>
                        <a:rPr lang="ru-RU" sz="900" b="1" i="0" u="none" strike="noStrike">
                          <a:solidFill>
                            <a:srgbClr val="000000"/>
                          </a:solidFill>
                          <a:effectLst/>
                          <a:latin typeface="+mn-lt"/>
                        </a:rPr>
                        <a:t>СРЕДСТВА МАССОВОЙ ИНФОРМАЦИИ</a:t>
                      </a:r>
                    </a:p>
                  </a:txBody>
                  <a:tcPr marL="3424" marR="3424" marT="3424"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1" i="0" u="none" strike="noStrike">
                          <a:solidFill>
                            <a:srgbClr val="000000"/>
                          </a:solidFill>
                          <a:effectLst/>
                          <a:latin typeface="+mn-lt"/>
                        </a:rPr>
                        <a:t>130 456,05</a:t>
                      </a:r>
                    </a:p>
                  </a:txBody>
                  <a:tcPr marL="3424" marR="3424" marT="3424"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1" i="0" u="none" strike="noStrike" dirty="0">
                          <a:solidFill>
                            <a:srgbClr val="000000"/>
                          </a:solidFill>
                          <a:effectLst/>
                          <a:latin typeface="+mn-lt"/>
                        </a:rPr>
                        <a:t>162 270,38</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1" i="0" u="none" strike="noStrike">
                          <a:solidFill>
                            <a:srgbClr val="000000"/>
                          </a:solidFill>
                          <a:effectLst/>
                          <a:latin typeface="Trebuchet MS"/>
                        </a:rPr>
                        <a:t>204 629,95</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1" i="0" u="none" strike="noStrike">
                          <a:solidFill>
                            <a:srgbClr val="000000"/>
                          </a:solidFill>
                          <a:effectLst/>
                          <a:latin typeface="Trebuchet MS"/>
                        </a:rPr>
                        <a:t>126,1</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1" i="0" u="none" strike="noStrike" dirty="0" smtClean="0">
                          <a:solidFill>
                            <a:srgbClr val="000000"/>
                          </a:solidFill>
                          <a:effectLst/>
                          <a:latin typeface="+mn-lt"/>
                        </a:rPr>
                        <a:t>124,4</a:t>
                      </a:r>
                      <a:endParaRPr lang="ru-RU" sz="900" b="1" i="0" u="none" strike="noStrike" dirty="0">
                        <a:solidFill>
                          <a:srgbClr val="000000"/>
                        </a:solidFill>
                        <a:effectLst/>
                        <a:latin typeface="+mn-lt"/>
                      </a:endParaRPr>
                    </a:p>
                  </a:txBody>
                  <a:tcPr marL="3424" marR="3424" marT="3424"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r>
              <a:tr h="143772">
                <a:tc>
                  <a:txBody>
                    <a:bodyPr/>
                    <a:lstStyle/>
                    <a:p>
                      <a:pPr algn="l" rtl="0" fontAlgn="b"/>
                      <a:r>
                        <a:rPr lang="ru-RU" sz="900" b="0" i="0" u="none" strike="noStrike">
                          <a:solidFill>
                            <a:srgbClr val="000000"/>
                          </a:solidFill>
                          <a:effectLst/>
                          <a:latin typeface="+mn-lt"/>
                        </a:rPr>
                        <a:t>1201</a:t>
                      </a:r>
                    </a:p>
                  </a:txBody>
                  <a:tcPr marL="3424" marR="3424" marT="3424"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l" rtl="0" fontAlgn="b"/>
                      <a:r>
                        <a:rPr lang="ru-RU" sz="900" b="0" i="0" u="none" strike="noStrike">
                          <a:solidFill>
                            <a:srgbClr val="000000"/>
                          </a:solidFill>
                          <a:effectLst/>
                          <a:latin typeface="+mn-lt"/>
                        </a:rPr>
                        <a:t>Телевидение и радиовещание</a:t>
                      </a:r>
                    </a:p>
                  </a:txBody>
                  <a:tcPr marL="3424" marR="3424" marT="3424"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a:solidFill>
                            <a:srgbClr val="000000"/>
                          </a:solidFill>
                          <a:effectLst/>
                          <a:latin typeface="+mn-lt"/>
                        </a:rPr>
                        <a:t>47 792,45</a:t>
                      </a:r>
                    </a:p>
                  </a:txBody>
                  <a:tcPr marL="3424" marR="3424" marT="3424"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fontAlgn="b"/>
                      <a:r>
                        <a:rPr lang="ru-RU" sz="900" b="0" i="0" u="none" strike="noStrike" dirty="0">
                          <a:solidFill>
                            <a:srgbClr val="000000"/>
                          </a:solidFill>
                          <a:effectLst/>
                          <a:latin typeface="+mn-lt"/>
                        </a:rPr>
                        <a:t>73 243,87</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a:solidFill>
                            <a:srgbClr val="000000"/>
                          </a:solidFill>
                          <a:effectLst/>
                          <a:latin typeface="Trebuchet MS"/>
                        </a:rPr>
                        <a:t>104 199,59</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1" i="0" u="none" strike="noStrike">
                          <a:solidFill>
                            <a:srgbClr val="000000"/>
                          </a:solidFill>
                          <a:effectLst/>
                          <a:latin typeface="Trebuchet MS"/>
                        </a:rPr>
                        <a:t>142,3</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dirty="0" smtClean="0">
                          <a:solidFill>
                            <a:srgbClr val="000000"/>
                          </a:solidFill>
                          <a:effectLst/>
                          <a:latin typeface="+mn-lt"/>
                        </a:rPr>
                        <a:t>153,3</a:t>
                      </a:r>
                      <a:endParaRPr lang="ru-RU" sz="900" b="0" i="0" u="none" strike="noStrike" dirty="0">
                        <a:solidFill>
                          <a:srgbClr val="000000"/>
                        </a:solidFill>
                        <a:effectLst/>
                        <a:latin typeface="+mn-lt"/>
                      </a:endParaRPr>
                    </a:p>
                  </a:txBody>
                  <a:tcPr marL="3424" marR="3424" marT="3424"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r>
              <a:tr h="143772">
                <a:tc>
                  <a:txBody>
                    <a:bodyPr/>
                    <a:lstStyle/>
                    <a:p>
                      <a:pPr algn="l" rtl="0" fontAlgn="b"/>
                      <a:r>
                        <a:rPr lang="ru-RU" sz="900" b="0" i="0" u="none" strike="noStrike">
                          <a:solidFill>
                            <a:srgbClr val="000000"/>
                          </a:solidFill>
                          <a:effectLst/>
                          <a:latin typeface="+mn-lt"/>
                        </a:rPr>
                        <a:t>1202</a:t>
                      </a:r>
                    </a:p>
                  </a:txBody>
                  <a:tcPr marL="3424" marR="3424" marT="3424"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l" rtl="0" fontAlgn="b"/>
                      <a:r>
                        <a:rPr lang="ru-RU" sz="900" b="0" i="0" u="none" strike="noStrike">
                          <a:solidFill>
                            <a:srgbClr val="000000"/>
                          </a:solidFill>
                          <a:effectLst/>
                          <a:latin typeface="+mn-lt"/>
                        </a:rPr>
                        <a:t>Периодическая печать и издательства</a:t>
                      </a:r>
                    </a:p>
                  </a:txBody>
                  <a:tcPr marL="3424" marR="3424" marT="3424"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a:solidFill>
                            <a:srgbClr val="000000"/>
                          </a:solidFill>
                          <a:effectLst/>
                          <a:latin typeface="+mn-lt"/>
                        </a:rPr>
                        <a:t>80 663,60</a:t>
                      </a:r>
                    </a:p>
                  </a:txBody>
                  <a:tcPr marL="3424" marR="3424" marT="3424"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fontAlgn="b"/>
                      <a:r>
                        <a:rPr lang="ru-RU" sz="900" b="0" i="0" u="none" strike="noStrike" dirty="0">
                          <a:solidFill>
                            <a:srgbClr val="000000"/>
                          </a:solidFill>
                          <a:effectLst/>
                          <a:latin typeface="+mn-lt"/>
                        </a:rPr>
                        <a:t>85 044,41</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a:solidFill>
                            <a:srgbClr val="000000"/>
                          </a:solidFill>
                          <a:effectLst/>
                          <a:latin typeface="Trebuchet MS"/>
                        </a:rPr>
                        <a:t>94 538,74</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1" i="0" u="none" strike="noStrike">
                          <a:solidFill>
                            <a:srgbClr val="000000"/>
                          </a:solidFill>
                          <a:effectLst/>
                          <a:latin typeface="Trebuchet MS"/>
                        </a:rPr>
                        <a:t>111,2</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dirty="0" smtClean="0">
                          <a:solidFill>
                            <a:srgbClr val="000000"/>
                          </a:solidFill>
                          <a:effectLst/>
                          <a:latin typeface="+mn-lt"/>
                        </a:rPr>
                        <a:t>105,4</a:t>
                      </a:r>
                      <a:endParaRPr lang="ru-RU" sz="900" b="0" i="0" u="none" strike="noStrike" dirty="0">
                        <a:solidFill>
                          <a:srgbClr val="000000"/>
                        </a:solidFill>
                        <a:effectLst/>
                        <a:latin typeface="+mn-lt"/>
                      </a:endParaRPr>
                    </a:p>
                  </a:txBody>
                  <a:tcPr marL="3424" marR="3424" marT="3424"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r>
              <a:tr h="143772">
                <a:tc>
                  <a:txBody>
                    <a:bodyPr/>
                    <a:lstStyle/>
                    <a:p>
                      <a:pPr algn="l" rtl="0" fontAlgn="b"/>
                      <a:r>
                        <a:rPr lang="ru-RU" sz="900" b="0" i="0" u="none" strike="noStrike">
                          <a:solidFill>
                            <a:srgbClr val="000000"/>
                          </a:solidFill>
                          <a:effectLst/>
                          <a:latin typeface="+mn-lt"/>
                        </a:rPr>
                        <a:t>1204</a:t>
                      </a:r>
                    </a:p>
                  </a:txBody>
                  <a:tcPr marL="3424" marR="3424" marT="3424"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l" rtl="0" fontAlgn="b"/>
                      <a:r>
                        <a:rPr lang="ru-RU" sz="900" b="0" i="0" u="none" strike="noStrike">
                          <a:solidFill>
                            <a:srgbClr val="000000"/>
                          </a:solidFill>
                          <a:effectLst/>
                          <a:latin typeface="+mn-lt"/>
                        </a:rPr>
                        <a:t>Другие вопросы в области средств массовой информации</a:t>
                      </a:r>
                    </a:p>
                  </a:txBody>
                  <a:tcPr marL="3424" marR="3424" marT="3424"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a:solidFill>
                            <a:srgbClr val="000000"/>
                          </a:solidFill>
                          <a:effectLst/>
                          <a:latin typeface="+mn-lt"/>
                        </a:rPr>
                        <a:t>2 000,00</a:t>
                      </a:r>
                    </a:p>
                  </a:txBody>
                  <a:tcPr marL="3424" marR="3424" marT="3424"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fontAlgn="b"/>
                      <a:r>
                        <a:rPr lang="ru-RU" sz="900" b="0" i="0" u="none" strike="noStrike" dirty="0">
                          <a:solidFill>
                            <a:srgbClr val="000000"/>
                          </a:solidFill>
                          <a:effectLst/>
                          <a:latin typeface="+mn-lt"/>
                        </a:rPr>
                        <a:t>3 982,10</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a:solidFill>
                            <a:srgbClr val="000000"/>
                          </a:solidFill>
                          <a:effectLst/>
                          <a:latin typeface="Trebuchet MS"/>
                        </a:rPr>
                        <a:t>5 891,62</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1" i="0" u="none" strike="noStrike">
                          <a:solidFill>
                            <a:srgbClr val="000000"/>
                          </a:solidFill>
                          <a:effectLst/>
                          <a:latin typeface="Trebuchet MS"/>
                        </a:rPr>
                        <a:t>148,0</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dirty="0" smtClean="0">
                          <a:solidFill>
                            <a:srgbClr val="000000"/>
                          </a:solidFill>
                          <a:effectLst/>
                          <a:latin typeface="+mn-lt"/>
                        </a:rPr>
                        <a:t>199,1</a:t>
                      </a:r>
                      <a:endParaRPr lang="ru-RU" sz="900" b="0" i="0" u="none" strike="noStrike" dirty="0">
                        <a:solidFill>
                          <a:srgbClr val="000000"/>
                        </a:solidFill>
                        <a:effectLst/>
                        <a:latin typeface="+mn-lt"/>
                      </a:endParaRPr>
                    </a:p>
                  </a:txBody>
                  <a:tcPr marL="3424" marR="3424" marT="3424"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r>
              <a:tr h="143772">
                <a:tc>
                  <a:txBody>
                    <a:bodyPr/>
                    <a:lstStyle/>
                    <a:p>
                      <a:pPr algn="l" rtl="0" fontAlgn="b"/>
                      <a:r>
                        <a:rPr lang="ru-RU" sz="900" b="1" i="0" u="none" strike="noStrike">
                          <a:solidFill>
                            <a:srgbClr val="000000"/>
                          </a:solidFill>
                          <a:effectLst/>
                          <a:latin typeface="+mn-lt"/>
                        </a:rPr>
                        <a:t>1300</a:t>
                      </a:r>
                    </a:p>
                  </a:txBody>
                  <a:tcPr marL="3424" marR="3424" marT="3424"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l" rtl="0" fontAlgn="b"/>
                      <a:r>
                        <a:rPr lang="ru-RU" sz="900" b="1" i="0" u="none" strike="noStrike">
                          <a:solidFill>
                            <a:srgbClr val="000000"/>
                          </a:solidFill>
                          <a:effectLst/>
                          <a:latin typeface="+mn-lt"/>
                        </a:rPr>
                        <a:t>ОБСЛУЖИВАНИЕ ГОСУДАРСТВЕННОГО И МУНИЦИПАЛЬНОГО ДОЛГА</a:t>
                      </a:r>
                    </a:p>
                  </a:txBody>
                  <a:tcPr marL="3424" marR="3424" marT="3424"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1" i="0" u="none" strike="noStrike">
                          <a:solidFill>
                            <a:srgbClr val="000000"/>
                          </a:solidFill>
                          <a:effectLst/>
                          <a:latin typeface="+mn-lt"/>
                        </a:rPr>
                        <a:t>288 574,43</a:t>
                      </a:r>
                    </a:p>
                  </a:txBody>
                  <a:tcPr marL="3424" marR="3424" marT="3424"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1" i="0" u="none" strike="noStrike" dirty="0">
                          <a:solidFill>
                            <a:srgbClr val="000000"/>
                          </a:solidFill>
                          <a:effectLst/>
                          <a:latin typeface="+mn-lt"/>
                        </a:rPr>
                        <a:t>178 178,44</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1" i="0" u="none" strike="noStrike">
                          <a:solidFill>
                            <a:srgbClr val="000000"/>
                          </a:solidFill>
                          <a:effectLst/>
                          <a:latin typeface="Trebuchet MS"/>
                        </a:rPr>
                        <a:t>164 233,43</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1" i="0" u="none" strike="noStrike">
                          <a:solidFill>
                            <a:srgbClr val="000000"/>
                          </a:solidFill>
                          <a:effectLst/>
                          <a:latin typeface="Trebuchet MS"/>
                        </a:rPr>
                        <a:t>92,2</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1" i="0" u="none" strike="noStrike" dirty="0" smtClean="0">
                          <a:solidFill>
                            <a:srgbClr val="000000"/>
                          </a:solidFill>
                          <a:effectLst/>
                          <a:latin typeface="+mn-lt"/>
                        </a:rPr>
                        <a:t>61,7</a:t>
                      </a:r>
                      <a:endParaRPr lang="ru-RU" sz="900" b="1" i="0" u="none" strike="noStrike" dirty="0">
                        <a:solidFill>
                          <a:srgbClr val="000000"/>
                        </a:solidFill>
                        <a:effectLst/>
                        <a:latin typeface="+mn-lt"/>
                      </a:endParaRPr>
                    </a:p>
                  </a:txBody>
                  <a:tcPr marL="3424" marR="3424" marT="3424"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r>
              <a:tr h="143772">
                <a:tc>
                  <a:txBody>
                    <a:bodyPr/>
                    <a:lstStyle/>
                    <a:p>
                      <a:pPr algn="l" rtl="0" fontAlgn="b"/>
                      <a:r>
                        <a:rPr lang="ru-RU" sz="900" b="0" i="0" u="none" strike="noStrike">
                          <a:solidFill>
                            <a:srgbClr val="000000"/>
                          </a:solidFill>
                          <a:effectLst/>
                          <a:latin typeface="+mn-lt"/>
                        </a:rPr>
                        <a:t>1301</a:t>
                      </a:r>
                    </a:p>
                  </a:txBody>
                  <a:tcPr marL="3424" marR="3424" marT="3424"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l" rtl="0" fontAlgn="b"/>
                      <a:r>
                        <a:rPr lang="ru-RU" sz="900" b="0" i="0" u="none" strike="noStrike">
                          <a:solidFill>
                            <a:srgbClr val="000000"/>
                          </a:solidFill>
                          <a:effectLst/>
                          <a:latin typeface="+mn-lt"/>
                        </a:rPr>
                        <a:t>Обслуживание государственного внутреннего и муниципального долга</a:t>
                      </a:r>
                    </a:p>
                  </a:txBody>
                  <a:tcPr marL="3424" marR="3424" marT="3424"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a:solidFill>
                            <a:srgbClr val="000000"/>
                          </a:solidFill>
                          <a:effectLst/>
                          <a:latin typeface="+mn-lt"/>
                        </a:rPr>
                        <a:t>288 574,43</a:t>
                      </a:r>
                    </a:p>
                  </a:txBody>
                  <a:tcPr marL="3424" marR="3424" marT="3424"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fontAlgn="b"/>
                      <a:r>
                        <a:rPr lang="ru-RU" sz="900" b="0" i="0" u="none" strike="noStrike" dirty="0">
                          <a:solidFill>
                            <a:srgbClr val="000000"/>
                          </a:solidFill>
                          <a:effectLst/>
                          <a:latin typeface="+mn-lt"/>
                        </a:rPr>
                        <a:t>178 178,44</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a:solidFill>
                            <a:srgbClr val="000000"/>
                          </a:solidFill>
                          <a:effectLst/>
                          <a:latin typeface="Trebuchet MS"/>
                        </a:rPr>
                        <a:t>164 233,43</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1" i="0" u="none" strike="noStrike">
                          <a:solidFill>
                            <a:srgbClr val="000000"/>
                          </a:solidFill>
                          <a:effectLst/>
                          <a:latin typeface="Trebuchet MS"/>
                        </a:rPr>
                        <a:t>92,2</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dirty="0" smtClean="0">
                          <a:solidFill>
                            <a:srgbClr val="000000"/>
                          </a:solidFill>
                          <a:effectLst/>
                          <a:latin typeface="+mn-lt"/>
                        </a:rPr>
                        <a:t>61,7</a:t>
                      </a:r>
                      <a:endParaRPr lang="ru-RU" sz="900" b="0" i="0" u="none" strike="noStrike" dirty="0">
                        <a:solidFill>
                          <a:srgbClr val="000000"/>
                        </a:solidFill>
                        <a:effectLst/>
                        <a:latin typeface="+mn-lt"/>
                      </a:endParaRPr>
                    </a:p>
                  </a:txBody>
                  <a:tcPr marL="3424" marR="3424" marT="3424"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r>
              <a:tr h="144000">
                <a:tc>
                  <a:txBody>
                    <a:bodyPr/>
                    <a:lstStyle/>
                    <a:p>
                      <a:pPr algn="l" rtl="0" fontAlgn="b"/>
                      <a:r>
                        <a:rPr lang="ru-RU" sz="900" b="0" i="0" u="none" strike="noStrike">
                          <a:solidFill>
                            <a:srgbClr val="000000"/>
                          </a:solidFill>
                          <a:effectLst/>
                          <a:latin typeface="+mn-lt"/>
                        </a:rPr>
                        <a:t> </a:t>
                      </a:r>
                    </a:p>
                  </a:txBody>
                  <a:tcPr marL="3424" marR="3424" marT="3424"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l" rtl="0" fontAlgn="b"/>
                      <a:r>
                        <a:rPr lang="ru-RU" sz="900" b="1" i="0" u="none" strike="noStrike" dirty="0">
                          <a:solidFill>
                            <a:srgbClr val="000000"/>
                          </a:solidFill>
                          <a:effectLst/>
                          <a:latin typeface="+mn-lt"/>
                        </a:rPr>
                        <a:t>Расходы бюджета - ИТОГО</a:t>
                      </a:r>
                    </a:p>
                  </a:txBody>
                  <a:tcPr marL="3424" marR="3424" marT="3424"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1" i="0" u="none" strike="noStrike">
                          <a:solidFill>
                            <a:srgbClr val="000000"/>
                          </a:solidFill>
                          <a:effectLst/>
                          <a:latin typeface="+mn-lt"/>
                        </a:rPr>
                        <a:t>51 997 831,12</a:t>
                      </a:r>
                    </a:p>
                  </a:txBody>
                  <a:tcPr marL="3424" marR="3424" marT="3424"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1" i="0" u="none" strike="noStrike" dirty="0">
                          <a:solidFill>
                            <a:srgbClr val="000000"/>
                          </a:solidFill>
                          <a:effectLst/>
                          <a:latin typeface="+mn-lt"/>
                        </a:rPr>
                        <a:t>55 807 679,00</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1" i="0" u="none" strike="noStrike" dirty="0">
                          <a:solidFill>
                            <a:srgbClr val="000000"/>
                          </a:solidFill>
                          <a:effectLst/>
                          <a:latin typeface="Trebuchet MS"/>
                        </a:rPr>
                        <a:t>61 814 274,85</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1" i="0" u="none" strike="noStrike" dirty="0">
                          <a:solidFill>
                            <a:srgbClr val="000000"/>
                          </a:solidFill>
                          <a:effectLst/>
                          <a:latin typeface="Trebuchet MS"/>
                        </a:rPr>
                        <a:t>110,8</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1" i="0" u="none" strike="noStrike" dirty="0" smtClean="0">
                          <a:solidFill>
                            <a:srgbClr val="000000"/>
                          </a:solidFill>
                          <a:effectLst/>
                          <a:latin typeface="+mn-lt"/>
                        </a:rPr>
                        <a:t>107,3</a:t>
                      </a:r>
                      <a:endParaRPr lang="ru-RU" sz="900" b="1" i="0" u="none" strike="noStrike" dirty="0">
                        <a:solidFill>
                          <a:srgbClr val="000000"/>
                        </a:solidFill>
                        <a:effectLst/>
                        <a:latin typeface="+mn-lt"/>
                      </a:endParaRPr>
                    </a:p>
                  </a:txBody>
                  <a:tcPr marL="3424" marR="3424" marT="3424"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6065566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p:cNvSpPr>
            <a:spLocks noGrp="1"/>
          </p:cNvSpPr>
          <p:nvPr>
            <p:ph type="sldNum" sz="quarter" idx="12"/>
          </p:nvPr>
        </p:nvSpPr>
        <p:spPr/>
        <p:txBody>
          <a:bodyPr/>
          <a:lstStyle/>
          <a:p>
            <a:pPr>
              <a:defRPr/>
            </a:pPr>
            <a:fld id="{667CCBFA-BFB9-4E9F-B6F6-694D72409F22}" type="slidenum">
              <a:rPr lang="ru-RU" smtClean="0">
                <a:solidFill>
                  <a:prstClr val="black"/>
                </a:solidFill>
              </a:rPr>
              <a:pPr>
                <a:defRPr/>
              </a:pPr>
              <a:t>26</a:t>
            </a:fld>
            <a:endParaRPr lang="ru-RU" dirty="0">
              <a:solidFill>
                <a:prstClr val="black"/>
              </a:solidFill>
            </a:endParaRPr>
          </a:p>
        </p:txBody>
      </p:sp>
      <p:sp>
        <p:nvSpPr>
          <p:cNvPr id="9" name="Заголовок 1"/>
          <p:cNvSpPr txBox="1">
            <a:spLocks/>
          </p:cNvSpPr>
          <p:nvPr/>
        </p:nvSpPr>
        <p:spPr>
          <a:xfrm>
            <a:off x="259729" y="20137"/>
            <a:ext cx="7264599" cy="540000"/>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l" fontAlgn="auto">
              <a:spcAft>
                <a:spcPts val="0"/>
              </a:spcAft>
              <a:buClr>
                <a:srgbClr val="F14124">
                  <a:lumMod val="75000"/>
                </a:srgbClr>
              </a:buClr>
              <a:buFont typeface="Georgia" pitchFamily="18" charset="0"/>
              <a:buNone/>
            </a:pPr>
            <a:r>
              <a:rPr lang="ru-RU" sz="1600" dirty="0">
                <a:solidFill>
                  <a:prstClr val="black"/>
                </a:solidFill>
                <a:effectLst/>
                <a:latin typeface="Times New Roman" panose="02020603050405020304" pitchFamily="18" charset="0"/>
                <a:cs typeface="Times New Roman" panose="02020603050405020304" pitchFamily="18" charset="0"/>
              </a:rPr>
              <a:t>Динамика средней заработной платы работников учреждений в социальной </a:t>
            </a:r>
            <a:r>
              <a:rPr lang="ru-RU" sz="1600" dirty="0" smtClean="0">
                <a:solidFill>
                  <a:prstClr val="black"/>
                </a:solidFill>
                <a:effectLst/>
                <a:latin typeface="Times New Roman" panose="02020603050405020304" pitchFamily="18" charset="0"/>
                <a:cs typeface="Times New Roman" panose="02020603050405020304" pitchFamily="18" charset="0"/>
              </a:rPr>
              <a:t>сфере</a:t>
            </a:r>
            <a:endParaRPr lang="ru-RU" sz="1600" dirty="0">
              <a:solidFill>
                <a:prstClr val="black"/>
              </a:solidFill>
              <a:effectLst/>
              <a:latin typeface="Times New Roman" panose="02020603050405020304" pitchFamily="18" charset="0"/>
              <a:cs typeface="Times New Roman" panose="02020603050405020304" pitchFamily="18" charset="0"/>
            </a:endParaRPr>
          </a:p>
        </p:txBody>
      </p:sp>
      <p:sp>
        <p:nvSpPr>
          <p:cNvPr id="11" name="TextBox 10"/>
          <p:cNvSpPr txBox="1"/>
          <p:nvPr/>
        </p:nvSpPr>
        <p:spPr>
          <a:xfrm>
            <a:off x="7873228" y="69850"/>
            <a:ext cx="1223412" cy="492443"/>
          </a:xfrm>
          <a:prstGeom prst="rect">
            <a:avLst/>
          </a:prstGeom>
          <a:noFill/>
        </p:spPr>
        <p:txBody>
          <a:bodyPr wrap="none" rtlCol="0">
            <a:spAutoFit/>
          </a:bodyPr>
          <a:lstStyle/>
          <a:p>
            <a:pPr algn="ctr"/>
            <a:r>
              <a:rPr lang="ru-RU" sz="1300" b="1" i="1" dirty="0" smtClean="0">
                <a:solidFill>
                  <a:srgbClr val="4E67C8"/>
                </a:solidFill>
                <a:latin typeface="Trebuchet MS"/>
              </a:rPr>
              <a:t>Бюджет</a:t>
            </a:r>
          </a:p>
          <a:p>
            <a:pPr algn="ctr"/>
            <a:r>
              <a:rPr lang="ru-RU" sz="1300" b="1" i="1" dirty="0" smtClean="0">
                <a:solidFill>
                  <a:srgbClr val="4E67C8"/>
                </a:solidFill>
                <a:latin typeface="Trebuchet MS"/>
              </a:rPr>
              <a:t>для граждан</a:t>
            </a:r>
            <a:endParaRPr lang="ru-RU" sz="1300" b="1" i="1" dirty="0">
              <a:solidFill>
                <a:srgbClr val="4E67C8"/>
              </a:solidFill>
              <a:latin typeface="Trebuchet MS"/>
            </a:endParaRPr>
          </a:p>
        </p:txBody>
      </p:sp>
      <p:graphicFrame>
        <p:nvGraphicFramePr>
          <p:cNvPr id="16" name="Таблица 15"/>
          <p:cNvGraphicFramePr>
            <a:graphicFrameLocks noGrp="1"/>
          </p:cNvGraphicFramePr>
          <p:nvPr>
            <p:extLst>
              <p:ext uri="{D42A27DB-BD31-4B8C-83A1-F6EECF244321}">
                <p14:modId xmlns:p14="http://schemas.microsoft.com/office/powerpoint/2010/main" val="2949924549"/>
              </p:ext>
            </p:extLst>
          </p:nvPr>
        </p:nvGraphicFramePr>
        <p:xfrm>
          <a:off x="179516" y="764704"/>
          <a:ext cx="8784971" cy="5708749"/>
        </p:xfrm>
        <a:graphic>
          <a:graphicData uri="http://schemas.openxmlformats.org/drawingml/2006/table">
            <a:tbl>
              <a:tblPr firstRow="1" bandRow="1">
                <a:tableStyleId>{5C22544A-7EE6-4342-B048-85BDC9FD1C3A}</a:tableStyleId>
              </a:tblPr>
              <a:tblGrid>
                <a:gridCol w="2388631"/>
                <a:gridCol w="639634"/>
                <a:gridCol w="639634"/>
                <a:gridCol w="639634"/>
                <a:gridCol w="639634"/>
                <a:gridCol w="639634"/>
                <a:gridCol w="639634"/>
                <a:gridCol w="639634"/>
                <a:gridCol w="639634"/>
                <a:gridCol w="639634"/>
                <a:gridCol w="639634"/>
              </a:tblGrid>
              <a:tr h="179469">
                <a:tc rowSpan="2">
                  <a:txBody>
                    <a:bodyPr/>
                    <a:lstStyle/>
                    <a:p>
                      <a:pPr algn="ctr" rtl="0" fontAlgn="ctr"/>
                      <a:r>
                        <a:rPr lang="ru-RU" sz="900" u="none" strike="noStrike" dirty="0">
                          <a:effectLst/>
                        </a:rPr>
                        <a:t>Категории работников</a:t>
                      </a:r>
                      <a:endParaRPr lang="ru-RU" sz="900" b="1" i="0" u="none" strike="noStrike" dirty="0">
                        <a:solidFill>
                          <a:srgbClr val="000000"/>
                        </a:solidFill>
                        <a:effectLst/>
                        <a:latin typeface="Times New Roman"/>
                      </a:endParaRPr>
                    </a:p>
                  </a:txBody>
                  <a:tcPr marL="3200" marR="3200" marT="3200" marB="0" anchor="ctr">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chemeClr val="accent1">
                        <a:lumMod val="60000"/>
                        <a:lumOff val="40000"/>
                      </a:schemeClr>
                    </a:solidFill>
                  </a:tcPr>
                </a:tc>
                <a:tc gridSpan="2">
                  <a:txBody>
                    <a:bodyPr/>
                    <a:lstStyle/>
                    <a:p>
                      <a:pPr algn="ctr" rtl="0" fontAlgn="ctr"/>
                      <a:r>
                        <a:rPr lang="ru-RU" sz="1050" u="none" strike="noStrike" dirty="0" smtClean="0">
                          <a:effectLst/>
                        </a:rPr>
                        <a:t>2016 </a:t>
                      </a:r>
                      <a:r>
                        <a:rPr lang="ru-RU" sz="1050" u="none" strike="noStrike" dirty="0">
                          <a:effectLst/>
                        </a:rPr>
                        <a:t>(факт)</a:t>
                      </a:r>
                      <a:endParaRPr lang="ru-RU" sz="1050" b="1" i="0" u="none" strike="noStrike" dirty="0">
                        <a:solidFill>
                          <a:srgbClr val="000000"/>
                        </a:solidFill>
                        <a:effectLst/>
                        <a:latin typeface="Times New Roman"/>
                      </a:endParaRPr>
                    </a:p>
                  </a:txBody>
                  <a:tcPr marL="3200" marR="3200" marT="3200" marB="0" anchor="ctr">
                    <a:lnL w="12700" cap="flat" cmpd="sng" algn="ctr">
                      <a:solidFill>
                        <a:schemeClr val="bg1"/>
                      </a:solidFill>
                      <a:prstDash val="solid"/>
                      <a:round/>
                      <a:headEnd type="none" w="med" len="med"/>
                      <a:tailEnd type="none" w="med" len="med"/>
                    </a:lnL>
                    <a:lnB w="12700" cap="flat" cmpd="sng" algn="ctr">
                      <a:solidFill>
                        <a:schemeClr val="bg1"/>
                      </a:solidFill>
                      <a:prstDash val="solid"/>
                      <a:round/>
                      <a:headEnd type="none" w="med" len="med"/>
                      <a:tailEnd type="none" w="med" len="med"/>
                    </a:lnB>
                    <a:solidFill>
                      <a:schemeClr val="accent1">
                        <a:lumMod val="60000"/>
                        <a:lumOff val="40000"/>
                      </a:schemeClr>
                    </a:solidFill>
                  </a:tcPr>
                </a:tc>
                <a:tc hMerge="1">
                  <a:txBody>
                    <a:bodyPr/>
                    <a:lstStyle/>
                    <a:p>
                      <a:endParaRPr lang="ru-RU"/>
                    </a:p>
                  </a:txBody>
                  <a:tcPr/>
                </a:tc>
                <a:tc gridSpan="2">
                  <a:txBody>
                    <a:bodyPr/>
                    <a:lstStyle/>
                    <a:p>
                      <a:pPr algn="ctr" rtl="0" fontAlgn="ctr"/>
                      <a:r>
                        <a:rPr lang="ru-RU" sz="1050" u="none" strike="noStrike" dirty="0" smtClean="0">
                          <a:effectLst/>
                        </a:rPr>
                        <a:t>2017 (факт)</a:t>
                      </a:r>
                      <a:endParaRPr lang="ru-RU" sz="1050" b="1" i="0" u="none" strike="noStrike" dirty="0">
                        <a:solidFill>
                          <a:srgbClr val="000000"/>
                        </a:solidFill>
                        <a:effectLst/>
                        <a:latin typeface="Times New Roman"/>
                      </a:endParaRPr>
                    </a:p>
                  </a:txBody>
                  <a:tcPr marL="3200" marR="3200" marT="3200" marB="0" anchor="ctr">
                    <a:lnB w="12700" cap="flat" cmpd="sng" algn="ctr">
                      <a:solidFill>
                        <a:schemeClr val="bg1"/>
                      </a:solidFill>
                      <a:prstDash val="solid"/>
                      <a:round/>
                      <a:headEnd type="none" w="med" len="med"/>
                      <a:tailEnd type="none" w="med" len="med"/>
                    </a:lnB>
                    <a:solidFill>
                      <a:schemeClr val="accent1">
                        <a:lumMod val="60000"/>
                        <a:lumOff val="40000"/>
                      </a:schemeClr>
                    </a:solidFill>
                  </a:tcPr>
                </a:tc>
                <a:tc hMerge="1">
                  <a:txBody>
                    <a:bodyPr/>
                    <a:lstStyle/>
                    <a:p>
                      <a:endParaRPr lang="ru-RU"/>
                    </a:p>
                  </a:txBody>
                  <a:tcPr/>
                </a:tc>
                <a:tc gridSpan="2">
                  <a:txBody>
                    <a:bodyPr/>
                    <a:lstStyle/>
                    <a:p>
                      <a:pPr algn="ctr" rtl="0" fontAlgn="ctr"/>
                      <a:r>
                        <a:rPr lang="ru-RU" sz="1050" u="none" strike="noStrike" dirty="0" smtClean="0">
                          <a:effectLst/>
                        </a:rPr>
                        <a:t>2018 (факт)</a:t>
                      </a:r>
                      <a:endParaRPr lang="ru-RU" sz="1050" b="1" i="0" u="none" strike="noStrike" dirty="0">
                        <a:solidFill>
                          <a:srgbClr val="000000"/>
                        </a:solidFill>
                        <a:effectLst/>
                        <a:latin typeface="Times New Roman"/>
                      </a:endParaRPr>
                    </a:p>
                  </a:txBody>
                  <a:tcPr marL="3200" marR="3200" marT="3200" marB="0" anchor="ctr">
                    <a:lnB w="12700" cap="flat" cmpd="sng" algn="ctr">
                      <a:solidFill>
                        <a:schemeClr val="bg1"/>
                      </a:solidFill>
                      <a:prstDash val="solid"/>
                      <a:round/>
                      <a:headEnd type="none" w="med" len="med"/>
                      <a:tailEnd type="none" w="med" len="med"/>
                    </a:lnB>
                    <a:solidFill>
                      <a:schemeClr val="accent1">
                        <a:lumMod val="60000"/>
                        <a:lumOff val="40000"/>
                      </a:schemeClr>
                    </a:solidFill>
                  </a:tcPr>
                </a:tc>
                <a:tc hMerge="1">
                  <a:txBody>
                    <a:bodyPr/>
                    <a:lstStyle/>
                    <a:p>
                      <a:endParaRPr lang="ru-RU"/>
                    </a:p>
                  </a:txBody>
                  <a:tcPr/>
                </a:tc>
                <a:tc gridSpan="2">
                  <a:txBody>
                    <a:bodyPr/>
                    <a:lstStyle/>
                    <a:p>
                      <a:pPr algn="ctr" rtl="0" fontAlgn="ctr"/>
                      <a:r>
                        <a:rPr lang="ru-RU" sz="1050" u="none" strike="noStrike" dirty="0" smtClean="0">
                          <a:effectLst/>
                        </a:rPr>
                        <a:t>2019 (факт)</a:t>
                      </a:r>
                      <a:endParaRPr lang="ru-RU" sz="1050" b="1" i="0" u="none" strike="noStrike" dirty="0">
                        <a:solidFill>
                          <a:srgbClr val="000000"/>
                        </a:solidFill>
                        <a:effectLst/>
                        <a:latin typeface="Times New Roman"/>
                      </a:endParaRPr>
                    </a:p>
                  </a:txBody>
                  <a:tcPr marL="3200" marR="3200" marT="3200" marB="0" anchor="ctr">
                    <a:lnB w="12700" cap="flat" cmpd="sng" algn="ctr">
                      <a:solidFill>
                        <a:schemeClr val="bg1"/>
                      </a:solidFill>
                      <a:prstDash val="solid"/>
                      <a:round/>
                      <a:headEnd type="none" w="med" len="med"/>
                      <a:tailEnd type="none" w="med" len="med"/>
                    </a:lnB>
                    <a:solidFill>
                      <a:schemeClr val="accent1">
                        <a:lumMod val="60000"/>
                        <a:lumOff val="40000"/>
                      </a:schemeClr>
                    </a:solidFill>
                  </a:tcPr>
                </a:tc>
                <a:tc hMerge="1">
                  <a:txBody>
                    <a:bodyPr/>
                    <a:lstStyle/>
                    <a:p>
                      <a:endParaRPr lang="ru-RU"/>
                    </a:p>
                  </a:txBody>
                  <a:tcPr/>
                </a:tc>
                <a:tc gridSpan="2">
                  <a:txBody>
                    <a:bodyPr/>
                    <a:lstStyle/>
                    <a:p>
                      <a:pPr algn="ctr" rtl="0" fontAlgn="ctr"/>
                      <a:r>
                        <a:rPr lang="ru-RU" sz="1050" u="none" strike="noStrike" dirty="0" smtClean="0">
                          <a:effectLst/>
                        </a:rPr>
                        <a:t>2020 (план</a:t>
                      </a:r>
                      <a:r>
                        <a:rPr lang="ru-RU" sz="1050" u="none" strike="noStrike" dirty="0">
                          <a:effectLst/>
                        </a:rPr>
                        <a:t>)</a:t>
                      </a:r>
                      <a:endParaRPr lang="ru-RU" sz="1050" b="1" i="0" u="none" strike="noStrike" dirty="0">
                        <a:solidFill>
                          <a:srgbClr val="000000"/>
                        </a:solidFill>
                        <a:effectLst/>
                        <a:latin typeface="Times New Roman"/>
                      </a:endParaRPr>
                    </a:p>
                  </a:txBody>
                  <a:tcPr marL="3200" marR="3200" marT="3200" marB="0" anchor="ctr">
                    <a:lnB w="12700" cap="flat" cmpd="sng" algn="ctr">
                      <a:solidFill>
                        <a:schemeClr val="bg1"/>
                      </a:solidFill>
                      <a:prstDash val="solid"/>
                      <a:round/>
                      <a:headEnd type="none" w="med" len="med"/>
                      <a:tailEnd type="none" w="med" len="med"/>
                    </a:lnB>
                    <a:solidFill>
                      <a:schemeClr val="accent1">
                        <a:lumMod val="60000"/>
                        <a:lumOff val="40000"/>
                      </a:schemeClr>
                    </a:solidFill>
                  </a:tcPr>
                </a:tc>
                <a:tc hMerge="1">
                  <a:txBody>
                    <a:bodyPr/>
                    <a:lstStyle/>
                    <a:p>
                      <a:endParaRPr lang="ru-RU"/>
                    </a:p>
                  </a:txBody>
                  <a:tcPr/>
                </a:tc>
              </a:tr>
              <a:tr h="606780">
                <a:tc vMerge="1">
                  <a:txBody>
                    <a:bodyPr/>
                    <a:lstStyle/>
                    <a:p>
                      <a:endParaRPr lang="ru-RU"/>
                    </a:p>
                  </a:txBody>
                  <a:tcPr/>
                </a:tc>
                <a:tc>
                  <a:txBody>
                    <a:bodyPr/>
                    <a:lstStyle/>
                    <a:p>
                      <a:pPr algn="ctr" rtl="0" fontAlgn="ctr"/>
                      <a:r>
                        <a:rPr lang="ru-RU" sz="900" u="none" strike="noStrike" dirty="0">
                          <a:effectLst/>
                        </a:rPr>
                        <a:t>Средняя зарплата, руб.</a:t>
                      </a:r>
                      <a:endParaRPr lang="ru-RU" sz="900" b="1" i="0" u="none" strike="noStrike" dirty="0">
                        <a:solidFill>
                          <a:srgbClr val="000000"/>
                        </a:solidFill>
                        <a:effectLst/>
                        <a:latin typeface="Times New Roman"/>
                      </a:endParaRPr>
                    </a:p>
                  </a:txBody>
                  <a:tcPr marL="3200" marR="3200" marT="3200" marB="0"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tcPr>
                </a:tc>
                <a:tc>
                  <a:txBody>
                    <a:bodyPr/>
                    <a:lstStyle/>
                    <a:p>
                      <a:pPr algn="ctr" rtl="0" fontAlgn="ctr"/>
                      <a:r>
                        <a:rPr lang="ru-RU" sz="900" u="none" strike="noStrike" dirty="0">
                          <a:effectLst/>
                        </a:rPr>
                        <a:t>Отношение к средней з/п по ЧР, %</a:t>
                      </a:r>
                      <a:endParaRPr lang="ru-RU" sz="900" b="1" i="0" u="none" strike="noStrike" dirty="0">
                        <a:solidFill>
                          <a:srgbClr val="000000"/>
                        </a:solidFill>
                        <a:effectLst/>
                        <a:latin typeface="Times New Roman"/>
                      </a:endParaRPr>
                    </a:p>
                  </a:txBody>
                  <a:tcPr marL="3200" marR="3200" marT="3200" marB="0" anchor="ctr">
                    <a:lnT w="12700" cap="flat" cmpd="sng" algn="ctr">
                      <a:solidFill>
                        <a:schemeClr val="bg1"/>
                      </a:solidFill>
                      <a:prstDash val="solid"/>
                      <a:round/>
                      <a:headEnd type="none" w="med" len="med"/>
                      <a:tailEnd type="none" w="med" len="med"/>
                    </a:lnT>
                  </a:tcPr>
                </a:tc>
                <a:tc>
                  <a:txBody>
                    <a:bodyPr/>
                    <a:lstStyle/>
                    <a:p>
                      <a:pPr algn="ctr" rtl="0" fontAlgn="ctr"/>
                      <a:r>
                        <a:rPr lang="ru-RU" sz="900" u="none" strike="noStrike" dirty="0">
                          <a:effectLst/>
                        </a:rPr>
                        <a:t>Средняя зарплата, руб.</a:t>
                      </a:r>
                      <a:endParaRPr lang="ru-RU" sz="900" b="1" i="0" u="none" strike="noStrike" dirty="0">
                        <a:solidFill>
                          <a:srgbClr val="000000"/>
                        </a:solidFill>
                        <a:effectLst/>
                        <a:latin typeface="Times New Roman"/>
                      </a:endParaRPr>
                    </a:p>
                  </a:txBody>
                  <a:tcPr marL="3200" marR="3200" marT="3200" marB="0" anchor="ctr">
                    <a:lnT w="12700" cap="flat" cmpd="sng" algn="ctr">
                      <a:solidFill>
                        <a:schemeClr val="bg1"/>
                      </a:solidFill>
                      <a:prstDash val="solid"/>
                      <a:round/>
                      <a:headEnd type="none" w="med" len="med"/>
                      <a:tailEnd type="none" w="med" len="med"/>
                    </a:lnT>
                  </a:tcPr>
                </a:tc>
                <a:tc>
                  <a:txBody>
                    <a:bodyPr/>
                    <a:lstStyle/>
                    <a:p>
                      <a:pPr algn="ctr" rtl="0" fontAlgn="ctr"/>
                      <a:r>
                        <a:rPr lang="ru-RU" sz="900" u="none" strike="noStrike" dirty="0">
                          <a:effectLst/>
                        </a:rPr>
                        <a:t>Отношение к средней з/п по ЧР, %</a:t>
                      </a:r>
                      <a:endParaRPr lang="ru-RU" sz="900" b="1" i="0" u="none" strike="noStrike" dirty="0">
                        <a:solidFill>
                          <a:srgbClr val="000000"/>
                        </a:solidFill>
                        <a:effectLst/>
                        <a:latin typeface="Times New Roman"/>
                      </a:endParaRPr>
                    </a:p>
                  </a:txBody>
                  <a:tcPr marL="3200" marR="3200" marT="3200" marB="0" anchor="ctr">
                    <a:lnT w="12700" cap="flat" cmpd="sng" algn="ctr">
                      <a:solidFill>
                        <a:schemeClr val="bg1"/>
                      </a:solidFill>
                      <a:prstDash val="solid"/>
                      <a:round/>
                      <a:headEnd type="none" w="med" len="med"/>
                      <a:tailEnd type="none" w="med" len="med"/>
                    </a:lnT>
                  </a:tcPr>
                </a:tc>
                <a:tc>
                  <a:txBody>
                    <a:bodyPr/>
                    <a:lstStyle/>
                    <a:p>
                      <a:pPr algn="ctr" rtl="0" fontAlgn="ctr"/>
                      <a:r>
                        <a:rPr lang="ru-RU" sz="900" u="none" strike="noStrike" dirty="0">
                          <a:effectLst/>
                        </a:rPr>
                        <a:t>Средняя зарплата, руб.</a:t>
                      </a:r>
                      <a:endParaRPr lang="ru-RU" sz="900" b="1" i="0" u="none" strike="noStrike" dirty="0">
                        <a:solidFill>
                          <a:srgbClr val="000000"/>
                        </a:solidFill>
                        <a:effectLst/>
                        <a:latin typeface="Times New Roman"/>
                      </a:endParaRPr>
                    </a:p>
                  </a:txBody>
                  <a:tcPr marL="3200" marR="3200" marT="3200" marB="0" anchor="ctr">
                    <a:lnT w="12700" cap="flat" cmpd="sng" algn="ctr">
                      <a:solidFill>
                        <a:schemeClr val="bg1"/>
                      </a:solidFill>
                      <a:prstDash val="solid"/>
                      <a:round/>
                      <a:headEnd type="none" w="med" len="med"/>
                      <a:tailEnd type="none" w="med" len="med"/>
                    </a:lnT>
                  </a:tcPr>
                </a:tc>
                <a:tc>
                  <a:txBody>
                    <a:bodyPr/>
                    <a:lstStyle/>
                    <a:p>
                      <a:pPr algn="ctr" rtl="0" fontAlgn="ctr"/>
                      <a:r>
                        <a:rPr lang="ru-RU" sz="900" u="none" strike="noStrike" dirty="0">
                          <a:effectLst/>
                        </a:rPr>
                        <a:t>Отношение к средней з/п по ЧР, %</a:t>
                      </a:r>
                      <a:endParaRPr lang="ru-RU" sz="900" b="1" i="0" u="none" strike="noStrike" dirty="0">
                        <a:solidFill>
                          <a:srgbClr val="000000"/>
                        </a:solidFill>
                        <a:effectLst/>
                        <a:latin typeface="Times New Roman"/>
                      </a:endParaRPr>
                    </a:p>
                  </a:txBody>
                  <a:tcPr marL="3200" marR="3200" marT="3200" marB="0" anchor="ctr">
                    <a:lnT w="12700" cap="flat" cmpd="sng" algn="ctr">
                      <a:solidFill>
                        <a:schemeClr val="bg1"/>
                      </a:solidFill>
                      <a:prstDash val="solid"/>
                      <a:round/>
                      <a:headEnd type="none" w="med" len="med"/>
                      <a:tailEnd type="none" w="med" len="med"/>
                    </a:lnT>
                  </a:tcPr>
                </a:tc>
                <a:tc>
                  <a:txBody>
                    <a:bodyPr/>
                    <a:lstStyle/>
                    <a:p>
                      <a:pPr algn="ctr" rtl="0" fontAlgn="ctr"/>
                      <a:r>
                        <a:rPr lang="ru-RU" sz="900" u="none" strike="noStrike">
                          <a:effectLst/>
                        </a:rPr>
                        <a:t>Средняя зарплата, руб.</a:t>
                      </a:r>
                      <a:endParaRPr lang="ru-RU" sz="900" b="1" i="0" u="none" strike="noStrike">
                        <a:solidFill>
                          <a:srgbClr val="000000"/>
                        </a:solidFill>
                        <a:effectLst/>
                        <a:latin typeface="Times New Roman"/>
                      </a:endParaRPr>
                    </a:p>
                  </a:txBody>
                  <a:tcPr marL="3200" marR="3200" marT="3200" marB="0" anchor="ctr">
                    <a:lnT w="12700" cap="flat" cmpd="sng" algn="ctr">
                      <a:solidFill>
                        <a:schemeClr val="bg1"/>
                      </a:solidFill>
                      <a:prstDash val="solid"/>
                      <a:round/>
                      <a:headEnd type="none" w="med" len="med"/>
                      <a:tailEnd type="none" w="med" len="med"/>
                    </a:lnT>
                  </a:tcPr>
                </a:tc>
                <a:tc>
                  <a:txBody>
                    <a:bodyPr/>
                    <a:lstStyle/>
                    <a:p>
                      <a:pPr algn="ctr" rtl="0" fontAlgn="ctr"/>
                      <a:r>
                        <a:rPr lang="ru-RU" sz="900" u="none" strike="noStrike" dirty="0">
                          <a:effectLst/>
                        </a:rPr>
                        <a:t>Отношение к средней з/п по ЧР, %</a:t>
                      </a:r>
                      <a:endParaRPr lang="ru-RU" sz="900" b="1" i="0" u="none" strike="noStrike" dirty="0">
                        <a:solidFill>
                          <a:srgbClr val="000000"/>
                        </a:solidFill>
                        <a:effectLst/>
                        <a:latin typeface="Times New Roman"/>
                      </a:endParaRPr>
                    </a:p>
                  </a:txBody>
                  <a:tcPr marL="3200" marR="3200" marT="3200" marB="0" anchor="ctr">
                    <a:lnT w="12700" cap="flat" cmpd="sng" algn="ctr">
                      <a:solidFill>
                        <a:schemeClr val="bg1"/>
                      </a:solidFill>
                      <a:prstDash val="solid"/>
                      <a:round/>
                      <a:headEnd type="none" w="med" len="med"/>
                      <a:tailEnd type="none" w="med" len="med"/>
                    </a:lnT>
                  </a:tcPr>
                </a:tc>
                <a:tc>
                  <a:txBody>
                    <a:bodyPr/>
                    <a:lstStyle/>
                    <a:p>
                      <a:pPr algn="ctr" rtl="0" fontAlgn="ctr"/>
                      <a:r>
                        <a:rPr lang="ru-RU" sz="900" u="none" strike="noStrike" dirty="0">
                          <a:effectLst/>
                        </a:rPr>
                        <a:t>Средняя зарплата, руб.</a:t>
                      </a:r>
                      <a:endParaRPr lang="ru-RU" sz="900" b="1" i="0" u="none" strike="noStrike" dirty="0">
                        <a:solidFill>
                          <a:srgbClr val="000000"/>
                        </a:solidFill>
                        <a:effectLst/>
                        <a:latin typeface="Times New Roman"/>
                      </a:endParaRPr>
                    </a:p>
                  </a:txBody>
                  <a:tcPr marL="3200" marR="3200" marT="3200" marB="0" anchor="ctr">
                    <a:lnT w="12700" cap="flat" cmpd="sng" algn="ctr">
                      <a:solidFill>
                        <a:schemeClr val="bg1"/>
                      </a:solidFill>
                      <a:prstDash val="solid"/>
                      <a:round/>
                      <a:headEnd type="none" w="med" len="med"/>
                      <a:tailEnd type="none" w="med" len="med"/>
                    </a:lnT>
                  </a:tcPr>
                </a:tc>
                <a:tc>
                  <a:txBody>
                    <a:bodyPr/>
                    <a:lstStyle/>
                    <a:p>
                      <a:pPr algn="ctr" rtl="0" fontAlgn="ctr"/>
                      <a:r>
                        <a:rPr lang="ru-RU" sz="900" u="none" strike="noStrike" dirty="0">
                          <a:effectLst/>
                        </a:rPr>
                        <a:t>Отношение к средней з/п по ЧР, %</a:t>
                      </a:r>
                      <a:endParaRPr lang="ru-RU" sz="900" b="1" i="0" u="none" strike="noStrike" dirty="0">
                        <a:solidFill>
                          <a:srgbClr val="000000"/>
                        </a:solidFill>
                        <a:effectLst/>
                        <a:latin typeface="Times New Roman"/>
                      </a:endParaRPr>
                    </a:p>
                  </a:txBody>
                  <a:tcPr marL="3200" marR="3200" marT="3200" marB="0" anchor="ctr">
                    <a:lnT w="12700" cap="flat" cmpd="sng" algn="ctr">
                      <a:solidFill>
                        <a:schemeClr val="bg1"/>
                      </a:solidFill>
                      <a:prstDash val="solid"/>
                      <a:round/>
                      <a:headEnd type="none" w="med" len="med"/>
                      <a:tailEnd type="none" w="med" len="med"/>
                    </a:lnT>
                  </a:tcPr>
                </a:tc>
              </a:tr>
              <a:tr h="154334">
                <a:tc>
                  <a:txBody>
                    <a:bodyPr/>
                    <a:lstStyle/>
                    <a:p>
                      <a:pPr algn="l" fontAlgn="t"/>
                      <a:r>
                        <a:rPr lang="ru-RU" sz="900" b="1" u="none" strike="noStrike" dirty="0" smtClean="0">
                          <a:effectLst/>
                        </a:rPr>
                        <a:t>ОБРАЗОВАНИЕ</a:t>
                      </a:r>
                      <a:endParaRPr lang="ru-RU" sz="900" b="1" i="0" u="none" strike="noStrike" dirty="0">
                        <a:solidFill>
                          <a:srgbClr val="000000"/>
                        </a:solidFill>
                        <a:effectLst/>
                        <a:latin typeface="Arial"/>
                      </a:endParaRPr>
                    </a:p>
                  </a:txBody>
                  <a:tcPr marL="3200" marR="3200" marT="3200" marB="0">
                    <a:lnT w="12700" cap="flat" cmpd="sng" algn="ctr">
                      <a:solidFill>
                        <a:schemeClr val="bg1"/>
                      </a:solidFill>
                      <a:prstDash val="solid"/>
                      <a:round/>
                      <a:headEnd type="none" w="med" len="med"/>
                      <a:tailEnd type="none" w="med" len="med"/>
                    </a:lnT>
                  </a:tcPr>
                </a:tc>
                <a:tc>
                  <a:txBody>
                    <a:bodyPr/>
                    <a:lstStyle/>
                    <a:p>
                      <a:pPr algn="l" fontAlgn="t"/>
                      <a:r>
                        <a:rPr lang="ru-RU" sz="900" u="none" strike="noStrike">
                          <a:effectLst/>
                        </a:rPr>
                        <a:t> </a:t>
                      </a:r>
                      <a:endParaRPr lang="ru-RU" sz="900" b="0" i="0" u="none" strike="noStrike">
                        <a:solidFill>
                          <a:srgbClr val="000000"/>
                        </a:solidFill>
                        <a:effectLst/>
                        <a:latin typeface="Arial"/>
                      </a:endParaRPr>
                    </a:p>
                  </a:txBody>
                  <a:tcPr marL="3200" marR="3200" marT="3200" marB="0"/>
                </a:tc>
                <a:tc>
                  <a:txBody>
                    <a:bodyPr/>
                    <a:lstStyle/>
                    <a:p>
                      <a:pPr algn="l" fontAlgn="t"/>
                      <a:r>
                        <a:rPr lang="ru-RU" sz="900" u="none" strike="noStrike">
                          <a:effectLst/>
                        </a:rPr>
                        <a:t> </a:t>
                      </a:r>
                      <a:endParaRPr lang="ru-RU" sz="900" b="0" i="0" u="none" strike="noStrike">
                        <a:solidFill>
                          <a:srgbClr val="000000"/>
                        </a:solidFill>
                        <a:effectLst/>
                        <a:latin typeface="Arial"/>
                      </a:endParaRPr>
                    </a:p>
                  </a:txBody>
                  <a:tcPr marL="3200" marR="3200" marT="3200" marB="0"/>
                </a:tc>
                <a:tc>
                  <a:txBody>
                    <a:bodyPr/>
                    <a:lstStyle/>
                    <a:p>
                      <a:pPr algn="l" fontAlgn="t"/>
                      <a:r>
                        <a:rPr lang="ru-RU" sz="900" u="none" strike="noStrike" dirty="0">
                          <a:effectLst/>
                        </a:rPr>
                        <a:t> </a:t>
                      </a:r>
                      <a:endParaRPr lang="ru-RU" sz="900" b="0" i="0" u="none" strike="noStrike" dirty="0">
                        <a:solidFill>
                          <a:srgbClr val="000000"/>
                        </a:solidFill>
                        <a:effectLst/>
                        <a:latin typeface="Arial"/>
                      </a:endParaRPr>
                    </a:p>
                  </a:txBody>
                  <a:tcPr marL="3200" marR="3200" marT="3200" marB="0"/>
                </a:tc>
                <a:tc>
                  <a:txBody>
                    <a:bodyPr/>
                    <a:lstStyle/>
                    <a:p>
                      <a:pPr algn="l" fontAlgn="t"/>
                      <a:r>
                        <a:rPr lang="ru-RU" sz="900" u="none" strike="noStrike" dirty="0">
                          <a:effectLst/>
                        </a:rPr>
                        <a:t> </a:t>
                      </a:r>
                      <a:endParaRPr lang="ru-RU" sz="900" b="0" i="0" u="none" strike="noStrike" dirty="0">
                        <a:solidFill>
                          <a:srgbClr val="000000"/>
                        </a:solidFill>
                        <a:effectLst/>
                        <a:latin typeface="Arial"/>
                      </a:endParaRPr>
                    </a:p>
                  </a:txBody>
                  <a:tcPr marL="3200" marR="3200" marT="3200" marB="0"/>
                </a:tc>
                <a:tc>
                  <a:txBody>
                    <a:bodyPr/>
                    <a:lstStyle/>
                    <a:p>
                      <a:pPr algn="l" fontAlgn="t"/>
                      <a:r>
                        <a:rPr lang="ru-RU" sz="900" u="none" strike="noStrike">
                          <a:effectLst/>
                        </a:rPr>
                        <a:t> </a:t>
                      </a:r>
                      <a:endParaRPr lang="ru-RU" sz="900" b="0" i="0" u="none" strike="noStrike">
                        <a:solidFill>
                          <a:srgbClr val="000000"/>
                        </a:solidFill>
                        <a:effectLst/>
                        <a:latin typeface="Arial"/>
                      </a:endParaRPr>
                    </a:p>
                  </a:txBody>
                  <a:tcPr marL="3200" marR="3200" marT="3200" marB="0"/>
                </a:tc>
                <a:tc>
                  <a:txBody>
                    <a:bodyPr/>
                    <a:lstStyle/>
                    <a:p>
                      <a:pPr algn="l" fontAlgn="t"/>
                      <a:r>
                        <a:rPr lang="ru-RU" sz="900" u="none" strike="noStrike">
                          <a:effectLst/>
                        </a:rPr>
                        <a:t> </a:t>
                      </a:r>
                      <a:endParaRPr lang="ru-RU" sz="900" b="0" i="0" u="none" strike="noStrike">
                        <a:solidFill>
                          <a:srgbClr val="000000"/>
                        </a:solidFill>
                        <a:effectLst/>
                        <a:latin typeface="Arial"/>
                      </a:endParaRPr>
                    </a:p>
                  </a:txBody>
                  <a:tcPr marL="3200" marR="3200" marT="3200" marB="0"/>
                </a:tc>
                <a:tc>
                  <a:txBody>
                    <a:bodyPr/>
                    <a:lstStyle/>
                    <a:p>
                      <a:pPr algn="l" fontAlgn="t"/>
                      <a:r>
                        <a:rPr lang="ru-RU" sz="900" u="none" strike="noStrike">
                          <a:effectLst/>
                        </a:rPr>
                        <a:t> </a:t>
                      </a:r>
                      <a:endParaRPr lang="ru-RU" sz="900" b="0" i="0" u="none" strike="noStrike">
                        <a:solidFill>
                          <a:srgbClr val="000000"/>
                        </a:solidFill>
                        <a:effectLst/>
                        <a:latin typeface="Arial"/>
                      </a:endParaRPr>
                    </a:p>
                  </a:txBody>
                  <a:tcPr marL="3200" marR="3200" marT="3200" marB="0"/>
                </a:tc>
                <a:tc>
                  <a:txBody>
                    <a:bodyPr/>
                    <a:lstStyle/>
                    <a:p>
                      <a:pPr algn="l" fontAlgn="t"/>
                      <a:r>
                        <a:rPr lang="ru-RU" sz="900" u="none" strike="noStrike">
                          <a:effectLst/>
                        </a:rPr>
                        <a:t> </a:t>
                      </a:r>
                      <a:endParaRPr lang="ru-RU" sz="900" b="0" i="0" u="none" strike="noStrike">
                        <a:solidFill>
                          <a:srgbClr val="000000"/>
                        </a:solidFill>
                        <a:effectLst/>
                        <a:latin typeface="Arial"/>
                      </a:endParaRPr>
                    </a:p>
                  </a:txBody>
                  <a:tcPr marL="3200" marR="3200" marT="3200" marB="0"/>
                </a:tc>
                <a:tc>
                  <a:txBody>
                    <a:bodyPr/>
                    <a:lstStyle/>
                    <a:p>
                      <a:pPr algn="l" fontAlgn="t"/>
                      <a:r>
                        <a:rPr lang="ru-RU" sz="900" u="none" strike="noStrike">
                          <a:effectLst/>
                        </a:rPr>
                        <a:t> </a:t>
                      </a:r>
                      <a:endParaRPr lang="ru-RU" sz="900" b="0" i="0" u="none" strike="noStrike">
                        <a:solidFill>
                          <a:srgbClr val="000000"/>
                        </a:solidFill>
                        <a:effectLst/>
                        <a:latin typeface="Arial"/>
                      </a:endParaRPr>
                    </a:p>
                  </a:txBody>
                  <a:tcPr marL="3200" marR="3200" marT="3200" marB="0"/>
                </a:tc>
                <a:tc>
                  <a:txBody>
                    <a:bodyPr/>
                    <a:lstStyle/>
                    <a:p>
                      <a:pPr algn="l" fontAlgn="t"/>
                      <a:r>
                        <a:rPr lang="ru-RU" sz="900" u="none" strike="noStrike">
                          <a:effectLst/>
                        </a:rPr>
                        <a:t> </a:t>
                      </a:r>
                      <a:endParaRPr lang="ru-RU" sz="900" b="0" i="0" u="none" strike="noStrike">
                        <a:solidFill>
                          <a:srgbClr val="000000"/>
                        </a:solidFill>
                        <a:effectLst/>
                        <a:latin typeface="Arial"/>
                      </a:endParaRPr>
                    </a:p>
                  </a:txBody>
                  <a:tcPr marL="3200" marR="3200" marT="3200" marB="0"/>
                </a:tc>
              </a:tr>
              <a:tr h="305149">
                <a:tc>
                  <a:txBody>
                    <a:bodyPr/>
                    <a:lstStyle/>
                    <a:p>
                      <a:pPr algn="l" rtl="0" fontAlgn="ctr"/>
                      <a:r>
                        <a:rPr lang="ru-RU" sz="900" u="none" strike="noStrike" dirty="0">
                          <a:effectLst/>
                        </a:rPr>
                        <a:t>Педагогические работники дошкольных образовательных </a:t>
                      </a:r>
                      <a:r>
                        <a:rPr lang="ru-RU" sz="900" u="none" strike="noStrike" dirty="0" smtClean="0">
                          <a:effectLst/>
                        </a:rPr>
                        <a:t>учреждений*</a:t>
                      </a:r>
                      <a:endParaRPr lang="ru-RU" sz="900" b="0" i="0" u="none" strike="noStrike" dirty="0">
                        <a:solidFill>
                          <a:srgbClr val="000000"/>
                        </a:solidFill>
                        <a:effectLst/>
                        <a:latin typeface="Trebuchet MS"/>
                      </a:endParaRPr>
                    </a:p>
                  </a:txBody>
                  <a:tcPr marL="3200" marR="3200" marT="3200" marB="0" anchor="ctr"/>
                </a:tc>
                <a:tc>
                  <a:txBody>
                    <a:bodyPr/>
                    <a:lstStyle/>
                    <a:p>
                      <a:pPr algn="ctr"/>
                      <a:r>
                        <a:rPr lang="ru-RU" sz="900" dirty="0" smtClean="0">
                          <a:latin typeface="+mn-lt"/>
                        </a:rPr>
                        <a:t>18 129,9</a:t>
                      </a:r>
                      <a:endParaRPr lang="ru-RU" sz="900" dirty="0">
                        <a:latin typeface="+mn-lt"/>
                        <a:cs typeface="Times New Roman" panose="02020603050405020304" pitchFamily="18" charset="0"/>
                      </a:endParaRPr>
                    </a:p>
                  </a:txBody>
                  <a:tcPr marT="36000" marB="36000" anchor="ctr"/>
                </a:tc>
                <a:tc>
                  <a:txBody>
                    <a:bodyPr/>
                    <a:lstStyle/>
                    <a:p>
                      <a:pPr algn="ctr"/>
                      <a:r>
                        <a:rPr lang="ru-RU" sz="900" dirty="0" smtClean="0">
                          <a:latin typeface="+mn-lt"/>
                        </a:rPr>
                        <a:t>95,2</a:t>
                      </a:r>
                      <a:endParaRPr lang="ru-RU" sz="900" dirty="0">
                        <a:latin typeface="+mn-lt"/>
                        <a:cs typeface="Times New Roman" panose="02020603050405020304" pitchFamily="18" charset="0"/>
                      </a:endParaRPr>
                    </a:p>
                  </a:txBody>
                  <a:tcPr marT="36000" marB="36000" anchor="ctr"/>
                </a:tc>
                <a:tc>
                  <a:txBody>
                    <a:bodyPr/>
                    <a:lstStyle/>
                    <a:p>
                      <a:pPr algn="ctr"/>
                      <a:r>
                        <a:rPr lang="ru-RU" sz="900" dirty="0" smtClean="0">
                          <a:latin typeface="+mn-lt"/>
                        </a:rPr>
                        <a:t>20 219,9</a:t>
                      </a:r>
                      <a:endParaRPr lang="ru-RU" sz="900" dirty="0">
                        <a:latin typeface="+mn-lt"/>
                        <a:cs typeface="Times New Roman" panose="02020603050405020304" pitchFamily="18" charset="0"/>
                      </a:endParaRPr>
                    </a:p>
                  </a:txBody>
                  <a:tcPr marT="36000" marB="36000" anchor="ctr"/>
                </a:tc>
                <a:tc>
                  <a:txBody>
                    <a:bodyPr/>
                    <a:lstStyle/>
                    <a:p>
                      <a:pPr algn="ctr"/>
                      <a:r>
                        <a:rPr lang="ru-RU" sz="900" dirty="0" smtClean="0">
                          <a:latin typeface="+mn-lt"/>
                        </a:rPr>
                        <a:t>99,8</a:t>
                      </a:r>
                      <a:endParaRPr lang="ru-RU" sz="900" dirty="0">
                        <a:latin typeface="+mn-lt"/>
                        <a:cs typeface="Times New Roman" panose="02020603050405020304" pitchFamily="18" charset="0"/>
                      </a:endParaRPr>
                    </a:p>
                  </a:txBody>
                  <a:tcPr marT="36000" marB="36000" anchor="ctr"/>
                </a:tc>
                <a:tc>
                  <a:txBody>
                    <a:bodyPr/>
                    <a:lstStyle/>
                    <a:p>
                      <a:pPr algn="ctr"/>
                      <a:r>
                        <a:rPr lang="ru-RU" sz="900" dirty="0" smtClean="0">
                          <a:latin typeface="+mn-lt"/>
                          <a:cs typeface="+mn-cs"/>
                        </a:rPr>
                        <a:t>22 499,7</a:t>
                      </a:r>
                      <a:endParaRPr lang="ru-RU" sz="900" dirty="0">
                        <a:latin typeface="+mn-lt"/>
                        <a:cs typeface="Times New Roman" panose="02020603050405020304" pitchFamily="18" charset="0"/>
                      </a:endParaRPr>
                    </a:p>
                  </a:txBody>
                  <a:tcPr marT="36000" marB="36000" anchor="ctr"/>
                </a:tc>
                <a:tc>
                  <a:txBody>
                    <a:bodyPr/>
                    <a:lstStyle/>
                    <a:p>
                      <a:pPr algn="ctr"/>
                      <a:r>
                        <a:rPr lang="ru-RU" sz="900" dirty="0" smtClean="0">
                          <a:latin typeface="+mn-lt"/>
                          <a:cs typeface="+mn-cs"/>
                        </a:rPr>
                        <a:t>100,2</a:t>
                      </a:r>
                      <a:endParaRPr lang="ru-RU" sz="900" dirty="0">
                        <a:latin typeface="+mn-lt"/>
                        <a:cs typeface="Times New Roman" panose="02020603050405020304" pitchFamily="18" charset="0"/>
                      </a:endParaRPr>
                    </a:p>
                  </a:txBody>
                  <a:tcPr marT="36000" marB="36000" anchor="ctr"/>
                </a:tc>
                <a:tc>
                  <a:txBody>
                    <a:bodyPr/>
                    <a:lstStyle/>
                    <a:p>
                      <a:pPr algn="ctr"/>
                      <a:r>
                        <a:rPr lang="ru-RU" sz="900" dirty="0" smtClean="0">
                          <a:latin typeface="+mn-lt"/>
                          <a:cs typeface="Times New Roman" panose="02020603050405020304" pitchFamily="18" charset="0"/>
                        </a:rPr>
                        <a:t>24 102,0</a:t>
                      </a:r>
                      <a:endParaRPr lang="ru-RU" sz="900" dirty="0">
                        <a:latin typeface="+mn-lt"/>
                        <a:cs typeface="Times New Roman" panose="02020603050405020304" pitchFamily="18" charset="0"/>
                      </a:endParaRPr>
                    </a:p>
                  </a:txBody>
                  <a:tcPr marT="36000" marB="36000" anchor="ctr"/>
                </a:tc>
                <a:tc>
                  <a:txBody>
                    <a:bodyPr/>
                    <a:lstStyle/>
                    <a:p>
                      <a:pPr algn="ctr"/>
                      <a:r>
                        <a:rPr lang="ru-RU" sz="900" dirty="0" smtClean="0">
                          <a:latin typeface="+mn-lt"/>
                        </a:rPr>
                        <a:t>100,6</a:t>
                      </a:r>
                      <a:endParaRPr lang="ru-RU" sz="900" dirty="0">
                        <a:latin typeface="+mn-lt"/>
                        <a:cs typeface="Times New Roman" panose="02020603050405020304" pitchFamily="18" charset="0"/>
                      </a:endParaRPr>
                    </a:p>
                  </a:txBody>
                  <a:tcPr marT="36000" marB="36000" anchor="ctr"/>
                </a:tc>
                <a:tc>
                  <a:txBody>
                    <a:bodyPr/>
                    <a:lstStyle/>
                    <a:p>
                      <a:pPr algn="ctr" rtl="0" fontAlgn="ctr"/>
                      <a:r>
                        <a:rPr lang="ru-RU" sz="900" u="none" strike="noStrike" dirty="0" smtClean="0">
                          <a:effectLst/>
                        </a:rPr>
                        <a:t>25 620,2</a:t>
                      </a:r>
                      <a:endParaRPr lang="ru-RU" sz="900" b="0" i="0" u="none" strike="noStrike" dirty="0">
                        <a:solidFill>
                          <a:srgbClr val="000000"/>
                        </a:solidFill>
                        <a:effectLst/>
                        <a:latin typeface="Trebuchet MS"/>
                      </a:endParaRPr>
                    </a:p>
                  </a:txBody>
                  <a:tcPr marL="3200" marR="3200" marT="3200" marB="0" anchor="ctr"/>
                </a:tc>
                <a:tc>
                  <a:txBody>
                    <a:bodyPr/>
                    <a:lstStyle/>
                    <a:p>
                      <a:pPr algn="ctr" rtl="0" fontAlgn="ctr"/>
                      <a:r>
                        <a:rPr lang="ru-RU" sz="900" u="none" strike="noStrike">
                          <a:effectLst/>
                        </a:rPr>
                        <a:t>100</a:t>
                      </a:r>
                      <a:endParaRPr lang="ru-RU" sz="900" b="0" i="0" u="none" strike="noStrike">
                        <a:solidFill>
                          <a:srgbClr val="000000"/>
                        </a:solidFill>
                        <a:effectLst/>
                        <a:latin typeface="Trebuchet MS"/>
                      </a:endParaRPr>
                    </a:p>
                  </a:txBody>
                  <a:tcPr marL="3200" marR="3200" marT="3200" marB="0" anchor="ctr"/>
                </a:tc>
              </a:tr>
              <a:tr h="455964">
                <a:tc>
                  <a:txBody>
                    <a:bodyPr/>
                    <a:lstStyle/>
                    <a:p>
                      <a:pPr algn="l" rtl="0" fontAlgn="ctr"/>
                      <a:r>
                        <a:rPr lang="ru-RU" sz="900" u="none" strike="noStrike" dirty="0">
                          <a:effectLst/>
                        </a:rPr>
                        <a:t>Педагогические работники образовательных учреждений общего образования</a:t>
                      </a:r>
                      <a:endParaRPr lang="ru-RU" sz="900" b="0" i="0" u="none" strike="noStrike" dirty="0">
                        <a:solidFill>
                          <a:srgbClr val="000000"/>
                        </a:solidFill>
                        <a:effectLst/>
                        <a:latin typeface="Trebuchet MS"/>
                      </a:endParaRPr>
                    </a:p>
                  </a:txBody>
                  <a:tcPr marL="3200" marR="3200" marT="3200" marB="0" anchor="ctr"/>
                </a:tc>
                <a:tc>
                  <a:txBody>
                    <a:bodyPr/>
                    <a:lstStyle/>
                    <a:p>
                      <a:pPr algn="ctr"/>
                      <a:r>
                        <a:rPr lang="ru-RU" sz="900" dirty="0" smtClean="0">
                          <a:latin typeface="+mn-lt"/>
                        </a:rPr>
                        <a:t>20 882,4</a:t>
                      </a:r>
                      <a:endParaRPr lang="ru-RU" sz="900" dirty="0">
                        <a:latin typeface="+mn-lt"/>
                        <a:cs typeface="Times New Roman" panose="02020603050405020304" pitchFamily="18" charset="0"/>
                      </a:endParaRPr>
                    </a:p>
                  </a:txBody>
                  <a:tcPr marT="36000" marB="36000" anchor="ctr"/>
                </a:tc>
                <a:tc>
                  <a:txBody>
                    <a:bodyPr/>
                    <a:lstStyle/>
                    <a:p>
                      <a:pPr algn="ctr"/>
                      <a:r>
                        <a:rPr lang="ru-RU" sz="900" dirty="0" smtClean="0">
                          <a:latin typeface="+mn-lt"/>
                          <a:cs typeface="+mn-cs"/>
                        </a:rPr>
                        <a:t>101,2</a:t>
                      </a:r>
                      <a:endParaRPr lang="ru-RU" sz="900" dirty="0">
                        <a:latin typeface="+mn-lt"/>
                        <a:cs typeface="Times New Roman" panose="02020603050405020304" pitchFamily="18" charset="0"/>
                      </a:endParaRPr>
                    </a:p>
                  </a:txBody>
                  <a:tcPr marT="36000" marB="36000" anchor="ctr"/>
                </a:tc>
                <a:tc>
                  <a:txBody>
                    <a:bodyPr/>
                    <a:lstStyle/>
                    <a:p>
                      <a:pPr algn="ctr"/>
                      <a:r>
                        <a:rPr lang="ru-RU" sz="900" dirty="0" smtClean="0">
                          <a:latin typeface="+mn-lt"/>
                        </a:rPr>
                        <a:t>22 303,9</a:t>
                      </a:r>
                      <a:endParaRPr lang="ru-RU" sz="900" dirty="0">
                        <a:latin typeface="+mn-lt"/>
                        <a:cs typeface="Times New Roman" panose="02020603050405020304" pitchFamily="18" charset="0"/>
                      </a:endParaRPr>
                    </a:p>
                  </a:txBody>
                  <a:tcPr marT="36000" marB="36000" anchor="ctr"/>
                </a:tc>
                <a:tc>
                  <a:txBody>
                    <a:bodyPr/>
                    <a:lstStyle/>
                    <a:p>
                      <a:pPr algn="ctr"/>
                      <a:r>
                        <a:rPr lang="ru-RU" sz="900" dirty="0" smtClean="0">
                          <a:latin typeface="+mn-lt"/>
                        </a:rPr>
                        <a:t>101,4</a:t>
                      </a:r>
                      <a:endParaRPr lang="ru-RU" sz="900" dirty="0">
                        <a:latin typeface="+mn-lt"/>
                        <a:cs typeface="Times New Roman" panose="02020603050405020304" pitchFamily="18" charset="0"/>
                      </a:endParaRPr>
                    </a:p>
                  </a:txBody>
                  <a:tcPr marT="36000" marB="36000" anchor="ctr"/>
                </a:tc>
                <a:tc>
                  <a:txBody>
                    <a:bodyPr/>
                    <a:lstStyle/>
                    <a:p>
                      <a:pPr algn="ctr"/>
                      <a:r>
                        <a:rPr lang="ru-RU" sz="900" dirty="0" smtClean="0">
                          <a:latin typeface="+mn-lt"/>
                        </a:rPr>
                        <a:t>24 356,5</a:t>
                      </a:r>
                      <a:endParaRPr lang="ru-RU" sz="900" dirty="0">
                        <a:latin typeface="+mn-lt"/>
                        <a:cs typeface="Times New Roman" panose="02020603050405020304" pitchFamily="18" charset="0"/>
                      </a:endParaRPr>
                    </a:p>
                  </a:txBody>
                  <a:tcPr marT="36000" marB="36000" anchor="ctr"/>
                </a:tc>
                <a:tc>
                  <a:txBody>
                    <a:bodyPr/>
                    <a:lstStyle/>
                    <a:p>
                      <a:pPr algn="ctr"/>
                      <a:r>
                        <a:rPr lang="ru-RU" sz="900" dirty="0" smtClean="0">
                          <a:latin typeface="+mn-lt"/>
                        </a:rPr>
                        <a:t>101,7</a:t>
                      </a:r>
                      <a:endParaRPr lang="ru-RU" sz="900" dirty="0">
                        <a:latin typeface="+mn-lt"/>
                        <a:cs typeface="Times New Roman" panose="02020603050405020304" pitchFamily="18" charset="0"/>
                      </a:endParaRPr>
                    </a:p>
                  </a:txBody>
                  <a:tcPr marT="36000" marB="36000" anchor="ctr"/>
                </a:tc>
                <a:tc>
                  <a:txBody>
                    <a:bodyPr/>
                    <a:lstStyle/>
                    <a:p>
                      <a:pPr algn="ctr"/>
                      <a:r>
                        <a:rPr lang="ru-RU" sz="900" dirty="0" smtClean="0">
                          <a:latin typeface="+mn-lt"/>
                        </a:rPr>
                        <a:t>25 924,2</a:t>
                      </a:r>
                      <a:endParaRPr lang="ru-RU" sz="900" dirty="0">
                        <a:latin typeface="+mn-lt"/>
                        <a:cs typeface="Times New Roman" panose="02020603050405020304" pitchFamily="18" charset="0"/>
                      </a:endParaRPr>
                    </a:p>
                  </a:txBody>
                  <a:tcPr marT="36000" marB="36000" anchor="ctr"/>
                </a:tc>
                <a:tc>
                  <a:txBody>
                    <a:bodyPr/>
                    <a:lstStyle/>
                    <a:p>
                      <a:pPr algn="ctr"/>
                      <a:r>
                        <a:rPr lang="ru-RU" sz="900" dirty="0" smtClean="0">
                          <a:latin typeface="+mn-lt"/>
                        </a:rPr>
                        <a:t>100,6</a:t>
                      </a:r>
                      <a:endParaRPr lang="ru-RU" sz="900" dirty="0">
                        <a:latin typeface="+mn-lt"/>
                        <a:cs typeface="Times New Roman" panose="02020603050405020304" pitchFamily="18" charset="0"/>
                      </a:endParaRPr>
                    </a:p>
                  </a:txBody>
                  <a:tcPr marT="36000" marB="36000" anchor="ctr"/>
                </a:tc>
                <a:tc>
                  <a:txBody>
                    <a:bodyPr/>
                    <a:lstStyle/>
                    <a:p>
                      <a:pPr algn="ctr" rtl="0" fontAlgn="ctr"/>
                      <a:r>
                        <a:rPr lang="ru-RU" sz="900" b="0" i="0" u="none" strike="noStrike" dirty="0" smtClean="0">
                          <a:solidFill>
                            <a:schemeClr val="dk1"/>
                          </a:solidFill>
                          <a:effectLst/>
                          <a:latin typeface="+mn-lt"/>
                        </a:rPr>
                        <a:t>27 519,0</a:t>
                      </a:r>
                      <a:endParaRPr lang="ru-RU" sz="900" b="0" i="0" u="none" strike="noStrike" dirty="0">
                        <a:solidFill>
                          <a:srgbClr val="000000"/>
                        </a:solidFill>
                        <a:effectLst/>
                        <a:latin typeface="Trebuchet MS"/>
                      </a:endParaRPr>
                    </a:p>
                  </a:txBody>
                  <a:tcPr marL="3200" marR="3200" marT="3200" marB="0" anchor="ctr"/>
                </a:tc>
                <a:tc>
                  <a:txBody>
                    <a:bodyPr/>
                    <a:lstStyle/>
                    <a:p>
                      <a:pPr algn="ctr" rtl="0" fontAlgn="ctr"/>
                      <a:r>
                        <a:rPr lang="ru-RU" sz="900" u="none" strike="noStrike" dirty="0">
                          <a:effectLst/>
                        </a:rPr>
                        <a:t>100</a:t>
                      </a:r>
                      <a:endParaRPr lang="ru-RU" sz="900" b="0" i="0" u="none" strike="noStrike" dirty="0">
                        <a:solidFill>
                          <a:srgbClr val="000000"/>
                        </a:solidFill>
                        <a:effectLst/>
                        <a:latin typeface="Trebuchet MS"/>
                      </a:endParaRPr>
                    </a:p>
                  </a:txBody>
                  <a:tcPr marL="3200" marR="3200" marT="3200" marB="0" anchor="ctr"/>
                </a:tc>
              </a:tr>
              <a:tr h="305149">
                <a:tc>
                  <a:txBody>
                    <a:bodyPr/>
                    <a:lstStyle/>
                    <a:p>
                      <a:pPr algn="l" rtl="0" fontAlgn="ctr"/>
                      <a:r>
                        <a:rPr lang="ru-RU" sz="900" u="none" strike="noStrike" dirty="0">
                          <a:effectLst/>
                        </a:rPr>
                        <a:t>Педагогические работники учреждений дополнительного образования </a:t>
                      </a:r>
                      <a:r>
                        <a:rPr lang="ru-RU" sz="900" u="none" strike="noStrike" dirty="0" smtClean="0">
                          <a:effectLst/>
                        </a:rPr>
                        <a:t>детей**</a:t>
                      </a:r>
                      <a:endParaRPr lang="ru-RU" sz="900" b="0" i="0" u="none" strike="noStrike" dirty="0">
                        <a:solidFill>
                          <a:srgbClr val="000000"/>
                        </a:solidFill>
                        <a:effectLst/>
                        <a:latin typeface="Trebuchet MS"/>
                      </a:endParaRPr>
                    </a:p>
                  </a:txBody>
                  <a:tcPr marL="3200" marR="3200" marT="3200" marB="0" anchor="ctr"/>
                </a:tc>
                <a:tc>
                  <a:txBody>
                    <a:bodyPr/>
                    <a:lstStyle/>
                    <a:p>
                      <a:pPr algn="ctr"/>
                      <a:r>
                        <a:rPr lang="ru-RU" sz="900" dirty="0" smtClean="0">
                          <a:latin typeface="+mn-lt"/>
                        </a:rPr>
                        <a:t>18 278,8</a:t>
                      </a:r>
                      <a:endParaRPr lang="ru-RU" sz="900" dirty="0">
                        <a:latin typeface="+mn-lt"/>
                        <a:cs typeface="Times New Roman" panose="02020603050405020304" pitchFamily="18" charset="0"/>
                      </a:endParaRPr>
                    </a:p>
                  </a:txBody>
                  <a:tcPr marT="36000" marB="36000" anchor="ctr"/>
                </a:tc>
                <a:tc>
                  <a:txBody>
                    <a:bodyPr/>
                    <a:lstStyle/>
                    <a:p>
                      <a:pPr algn="ctr"/>
                      <a:r>
                        <a:rPr lang="ru-RU" sz="900" dirty="0" smtClean="0">
                          <a:latin typeface="+mn-lt"/>
                          <a:cs typeface="+mn-cs"/>
                        </a:rPr>
                        <a:t>86,5</a:t>
                      </a:r>
                    </a:p>
                  </a:txBody>
                  <a:tcPr marT="36000" marB="36000" anchor="ctr"/>
                </a:tc>
                <a:tc>
                  <a:txBody>
                    <a:bodyPr/>
                    <a:lstStyle/>
                    <a:p>
                      <a:pPr algn="ctr"/>
                      <a:r>
                        <a:rPr lang="ru-RU" sz="900" dirty="0" smtClean="0">
                          <a:latin typeface="+mn-lt"/>
                          <a:cs typeface="+mn-cs"/>
                        </a:rPr>
                        <a:t>21 447,6</a:t>
                      </a:r>
                    </a:p>
                  </a:txBody>
                  <a:tcPr marT="36000" marB="36000" anchor="ctr"/>
                </a:tc>
                <a:tc>
                  <a:txBody>
                    <a:bodyPr/>
                    <a:lstStyle/>
                    <a:p>
                      <a:pPr algn="ctr"/>
                      <a:r>
                        <a:rPr lang="ru-RU" sz="900" dirty="0" smtClean="0">
                          <a:latin typeface="+mn-lt"/>
                        </a:rPr>
                        <a:t>95,2</a:t>
                      </a:r>
                      <a:endParaRPr lang="ru-RU" sz="900" dirty="0">
                        <a:latin typeface="+mn-lt"/>
                        <a:cs typeface="Times New Roman" panose="02020603050405020304" pitchFamily="18" charset="0"/>
                      </a:endParaRPr>
                    </a:p>
                  </a:txBody>
                  <a:tcPr marT="36000" marB="36000" anchor="ctr"/>
                </a:tc>
                <a:tc>
                  <a:txBody>
                    <a:bodyPr/>
                    <a:lstStyle/>
                    <a:p>
                      <a:pPr algn="ctr"/>
                      <a:r>
                        <a:rPr lang="ru-RU" sz="900" dirty="0" smtClean="0">
                          <a:latin typeface="+mn-lt"/>
                        </a:rPr>
                        <a:t>24 610,3</a:t>
                      </a:r>
                      <a:endParaRPr lang="ru-RU" sz="900" dirty="0">
                        <a:latin typeface="+mn-lt"/>
                        <a:cs typeface="Times New Roman" panose="02020603050405020304" pitchFamily="18" charset="0"/>
                      </a:endParaRPr>
                    </a:p>
                  </a:txBody>
                  <a:tcPr marT="36000" marB="36000" anchor="ctr"/>
                </a:tc>
                <a:tc>
                  <a:txBody>
                    <a:bodyPr/>
                    <a:lstStyle/>
                    <a:p>
                      <a:pPr algn="ctr"/>
                      <a:r>
                        <a:rPr lang="ru-RU" sz="900" dirty="0" smtClean="0">
                          <a:latin typeface="+mn-lt"/>
                        </a:rPr>
                        <a:t>100,0</a:t>
                      </a:r>
                      <a:endParaRPr lang="ru-RU" sz="900" dirty="0">
                        <a:latin typeface="+mn-lt"/>
                        <a:cs typeface="Times New Roman" panose="02020603050405020304" pitchFamily="18" charset="0"/>
                      </a:endParaRPr>
                    </a:p>
                  </a:txBody>
                  <a:tcPr marT="36000" marB="36000" anchor="ctr"/>
                </a:tc>
                <a:tc>
                  <a:txBody>
                    <a:bodyPr/>
                    <a:lstStyle/>
                    <a:p>
                      <a:pPr algn="ctr"/>
                      <a:r>
                        <a:rPr lang="ru-RU" sz="900" dirty="0" smtClean="0">
                          <a:latin typeface="+mn-lt"/>
                        </a:rPr>
                        <a:t>26 718,1</a:t>
                      </a:r>
                      <a:endParaRPr lang="ru-RU" sz="900" dirty="0">
                        <a:latin typeface="+mn-lt"/>
                        <a:cs typeface="Times New Roman" panose="02020603050405020304" pitchFamily="18" charset="0"/>
                      </a:endParaRPr>
                    </a:p>
                  </a:txBody>
                  <a:tcPr marT="36000" marB="36000" anchor="ctr"/>
                </a:tc>
                <a:tc>
                  <a:txBody>
                    <a:bodyPr/>
                    <a:lstStyle/>
                    <a:p>
                      <a:pPr algn="ctr"/>
                      <a:r>
                        <a:rPr lang="ru-RU" sz="900" dirty="0" smtClean="0">
                          <a:latin typeface="+mn-lt"/>
                        </a:rPr>
                        <a:t>102,2</a:t>
                      </a:r>
                      <a:endParaRPr lang="ru-RU" sz="900" dirty="0">
                        <a:latin typeface="+mn-lt"/>
                        <a:cs typeface="Times New Roman" panose="02020603050405020304" pitchFamily="18" charset="0"/>
                      </a:endParaRPr>
                    </a:p>
                  </a:txBody>
                  <a:tcPr marT="36000" marB="36000" anchor="ctr"/>
                </a:tc>
                <a:tc>
                  <a:txBody>
                    <a:bodyPr/>
                    <a:lstStyle/>
                    <a:p>
                      <a:pPr algn="ctr" rtl="0" fontAlgn="ctr"/>
                      <a:r>
                        <a:rPr lang="ru-RU" sz="900" b="0" i="0" u="none" strike="noStrike" dirty="0" smtClean="0">
                          <a:solidFill>
                            <a:schemeClr val="dk1"/>
                          </a:solidFill>
                          <a:effectLst/>
                          <a:latin typeface="+mn-lt"/>
                        </a:rPr>
                        <a:t>27 959,3</a:t>
                      </a:r>
                      <a:endParaRPr lang="ru-RU" sz="900" b="0" i="0" u="none" strike="noStrike" dirty="0">
                        <a:solidFill>
                          <a:srgbClr val="000000"/>
                        </a:solidFill>
                        <a:effectLst/>
                        <a:latin typeface="Trebuchet MS"/>
                      </a:endParaRPr>
                    </a:p>
                  </a:txBody>
                  <a:tcPr marL="3200" marR="3200" marT="3200" marB="0" anchor="ctr"/>
                </a:tc>
                <a:tc>
                  <a:txBody>
                    <a:bodyPr/>
                    <a:lstStyle/>
                    <a:p>
                      <a:pPr algn="ctr" rtl="0" fontAlgn="ctr"/>
                      <a:r>
                        <a:rPr lang="ru-RU" sz="900" u="none" strike="noStrike" dirty="0">
                          <a:effectLst/>
                        </a:rPr>
                        <a:t>100</a:t>
                      </a:r>
                      <a:endParaRPr lang="ru-RU" sz="900" b="0" i="0" u="none" strike="noStrike" dirty="0">
                        <a:solidFill>
                          <a:srgbClr val="000000"/>
                        </a:solidFill>
                        <a:effectLst/>
                        <a:latin typeface="Trebuchet MS"/>
                      </a:endParaRPr>
                    </a:p>
                  </a:txBody>
                  <a:tcPr marL="3200" marR="3200" marT="3200" marB="0" anchor="ctr"/>
                </a:tc>
              </a:tr>
              <a:tr h="585443">
                <a:tc>
                  <a:txBody>
                    <a:bodyPr/>
                    <a:lstStyle/>
                    <a:p>
                      <a:pPr algn="l" rtl="0" fontAlgn="ctr"/>
                      <a:r>
                        <a:rPr lang="ru-RU" sz="900" u="none" strike="noStrike" dirty="0">
                          <a:effectLst/>
                        </a:rPr>
                        <a:t>Преподаватели и мастера производственного обучения образовательных учреждений начального и среднего профессионального образования</a:t>
                      </a:r>
                      <a:endParaRPr lang="ru-RU" sz="900" b="0" i="0" u="none" strike="noStrike" dirty="0">
                        <a:solidFill>
                          <a:srgbClr val="000000"/>
                        </a:solidFill>
                        <a:effectLst/>
                        <a:latin typeface="Trebuchet MS"/>
                      </a:endParaRPr>
                    </a:p>
                  </a:txBody>
                  <a:tcPr marL="3200" marR="3200" marT="3200" marB="0" anchor="ctr"/>
                </a:tc>
                <a:tc>
                  <a:txBody>
                    <a:bodyPr/>
                    <a:lstStyle/>
                    <a:p>
                      <a:pPr algn="ctr"/>
                      <a:r>
                        <a:rPr lang="ru-RU" sz="900" dirty="0" smtClean="0">
                          <a:latin typeface="+mn-lt"/>
                          <a:cs typeface="+mn-cs"/>
                        </a:rPr>
                        <a:t>21 673,0</a:t>
                      </a:r>
                      <a:endParaRPr lang="ru-RU" sz="900" dirty="0">
                        <a:latin typeface="+mn-lt"/>
                        <a:cs typeface="Times New Roman" panose="02020603050405020304" pitchFamily="18" charset="0"/>
                      </a:endParaRPr>
                    </a:p>
                  </a:txBody>
                  <a:tcPr marT="36000" marB="36000" anchor="ctr"/>
                </a:tc>
                <a:tc>
                  <a:txBody>
                    <a:bodyPr/>
                    <a:lstStyle/>
                    <a:p>
                      <a:pPr algn="ctr"/>
                      <a:r>
                        <a:rPr lang="ru-RU" sz="900" dirty="0" smtClean="0">
                          <a:latin typeface="+mn-lt"/>
                        </a:rPr>
                        <a:t>105,0</a:t>
                      </a:r>
                      <a:endParaRPr lang="ru-RU" sz="900" dirty="0">
                        <a:latin typeface="+mn-lt"/>
                        <a:cs typeface="Times New Roman" panose="02020603050405020304" pitchFamily="18" charset="0"/>
                      </a:endParaRPr>
                    </a:p>
                  </a:txBody>
                  <a:tcPr marT="36000" marB="36000" anchor="ctr"/>
                </a:tc>
                <a:tc>
                  <a:txBody>
                    <a:bodyPr/>
                    <a:lstStyle/>
                    <a:p>
                      <a:pPr algn="ctr"/>
                      <a:r>
                        <a:rPr lang="ru-RU" sz="900" dirty="0" smtClean="0">
                          <a:latin typeface="+mn-lt"/>
                          <a:cs typeface="+mn-cs"/>
                        </a:rPr>
                        <a:t>22 163,5</a:t>
                      </a:r>
                      <a:endParaRPr lang="ru-RU" sz="900" dirty="0">
                        <a:latin typeface="+mn-lt"/>
                        <a:cs typeface="Times New Roman" panose="02020603050405020304" pitchFamily="18" charset="0"/>
                      </a:endParaRPr>
                    </a:p>
                  </a:txBody>
                  <a:tcPr marT="36000" marB="36000" anchor="ctr"/>
                </a:tc>
                <a:tc>
                  <a:txBody>
                    <a:bodyPr/>
                    <a:lstStyle/>
                    <a:p>
                      <a:pPr algn="ctr"/>
                      <a:r>
                        <a:rPr lang="ru-RU" sz="900" dirty="0" smtClean="0">
                          <a:latin typeface="+mn-lt"/>
                        </a:rPr>
                        <a:t>100,8</a:t>
                      </a:r>
                      <a:endParaRPr lang="ru-RU" sz="900" dirty="0">
                        <a:latin typeface="+mn-lt"/>
                        <a:cs typeface="Times New Roman" panose="02020603050405020304" pitchFamily="18" charset="0"/>
                      </a:endParaRPr>
                    </a:p>
                  </a:txBody>
                  <a:tcPr marT="36000" marB="36000" anchor="ctr"/>
                </a:tc>
                <a:tc>
                  <a:txBody>
                    <a:bodyPr/>
                    <a:lstStyle/>
                    <a:p>
                      <a:pPr algn="ctr"/>
                      <a:r>
                        <a:rPr lang="ru-RU" sz="900" dirty="0" smtClean="0">
                          <a:latin typeface="+mn-lt"/>
                        </a:rPr>
                        <a:t>24 488,0</a:t>
                      </a:r>
                      <a:endParaRPr lang="ru-RU" sz="900" dirty="0">
                        <a:latin typeface="+mn-lt"/>
                        <a:cs typeface="Times New Roman" panose="02020603050405020304" pitchFamily="18" charset="0"/>
                      </a:endParaRPr>
                    </a:p>
                  </a:txBody>
                  <a:tcPr marT="36000" marB="36000" anchor="ctr"/>
                </a:tc>
                <a:tc>
                  <a:txBody>
                    <a:bodyPr/>
                    <a:lstStyle/>
                    <a:p>
                      <a:pPr algn="ctr"/>
                      <a:r>
                        <a:rPr lang="ru-RU" sz="900" dirty="0" smtClean="0">
                          <a:latin typeface="+mn-lt"/>
                          <a:cs typeface="+mn-cs"/>
                        </a:rPr>
                        <a:t>102,3</a:t>
                      </a:r>
                      <a:endParaRPr lang="ru-RU" sz="900" dirty="0">
                        <a:latin typeface="+mn-lt"/>
                        <a:cs typeface="Times New Roman" panose="02020603050405020304" pitchFamily="18" charset="0"/>
                      </a:endParaRPr>
                    </a:p>
                  </a:txBody>
                  <a:tcPr marT="36000" marB="36000" anchor="ctr"/>
                </a:tc>
                <a:tc>
                  <a:txBody>
                    <a:bodyPr/>
                    <a:lstStyle/>
                    <a:p>
                      <a:pPr algn="ctr"/>
                      <a:r>
                        <a:rPr lang="ru-RU" sz="900" dirty="0" smtClean="0">
                          <a:latin typeface="+mn-lt"/>
                        </a:rPr>
                        <a:t>26 197,7</a:t>
                      </a:r>
                      <a:endParaRPr lang="ru-RU" sz="900" dirty="0">
                        <a:latin typeface="+mn-lt"/>
                        <a:cs typeface="Times New Roman" panose="02020603050405020304" pitchFamily="18" charset="0"/>
                      </a:endParaRPr>
                    </a:p>
                  </a:txBody>
                  <a:tcPr marT="36000" marB="36000" anchor="ctr"/>
                </a:tc>
                <a:tc>
                  <a:txBody>
                    <a:bodyPr/>
                    <a:lstStyle/>
                    <a:p>
                      <a:pPr algn="ctr"/>
                      <a:r>
                        <a:rPr lang="ru-RU" sz="900" dirty="0" smtClean="0">
                          <a:latin typeface="+mn-lt"/>
                        </a:rPr>
                        <a:t>101,7</a:t>
                      </a:r>
                      <a:endParaRPr lang="ru-RU" sz="900" dirty="0">
                        <a:latin typeface="+mn-lt"/>
                        <a:cs typeface="Times New Roman" panose="02020603050405020304" pitchFamily="18" charset="0"/>
                      </a:endParaRPr>
                    </a:p>
                  </a:txBody>
                  <a:tcPr marT="36000" marB="36000" anchor="ctr"/>
                </a:tc>
                <a:tc>
                  <a:txBody>
                    <a:bodyPr/>
                    <a:lstStyle/>
                    <a:p>
                      <a:pPr algn="ctr" rtl="0" fontAlgn="ctr"/>
                      <a:r>
                        <a:rPr lang="ru-RU" sz="900" b="0" i="0" u="none" strike="noStrike" dirty="0" smtClean="0">
                          <a:solidFill>
                            <a:schemeClr val="dk1"/>
                          </a:solidFill>
                          <a:effectLst/>
                          <a:latin typeface="+mn-lt"/>
                        </a:rPr>
                        <a:t>27 519,0</a:t>
                      </a:r>
                      <a:endParaRPr lang="ru-RU" sz="900" b="0" i="0" u="none" strike="noStrike" dirty="0">
                        <a:solidFill>
                          <a:srgbClr val="000000"/>
                        </a:solidFill>
                        <a:effectLst/>
                        <a:latin typeface="Trebuchet MS"/>
                      </a:endParaRPr>
                    </a:p>
                  </a:txBody>
                  <a:tcPr marL="3200" marR="3200" marT="3200" marB="0" anchor="ctr"/>
                </a:tc>
                <a:tc>
                  <a:txBody>
                    <a:bodyPr/>
                    <a:lstStyle/>
                    <a:p>
                      <a:pPr algn="ctr" rtl="0" fontAlgn="ctr"/>
                      <a:r>
                        <a:rPr lang="ru-RU" sz="900" u="none" strike="noStrike" dirty="0">
                          <a:effectLst/>
                        </a:rPr>
                        <a:t>100</a:t>
                      </a:r>
                      <a:endParaRPr lang="ru-RU" sz="900" b="0" i="0" u="none" strike="noStrike" dirty="0">
                        <a:solidFill>
                          <a:srgbClr val="000000"/>
                        </a:solidFill>
                        <a:effectLst/>
                        <a:latin typeface="Trebuchet MS"/>
                      </a:endParaRPr>
                    </a:p>
                  </a:txBody>
                  <a:tcPr marL="3200" marR="3200" marT="3200" marB="0" anchor="ctr"/>
                </a:tc>
              </a:tr>
              <a:tr h="455964">
                <a:tc>
                  <a:txBody>
                    <a:bodyPr/>
                    <a:lstStyle/>
                    <a:p>
                      <a:pPr algn="l" rtl="0" fontAlgn="ctr"/>
                      <a:r>
                        <a:rPr lang="ru-RU" sz="900" u="none" strike="noStrike">
                          <a:effectLst/>
                        </a:rPr>
                        <a:t>Преподаватели образовательных учреждений высшего профессионального образования</a:t>
                      </a:r>
                      <a:endParaRPr lang="ru-RU" sz="900" b="0" i="0" u="none" strike="noStrike">
                        <a:solidFill>
                          <a:srgbClr val="000000"/>
                        </a:solidFill>
                        <a:effectLst/>
                        <a:latin typeface="Trebuchet MS"/>
                      </a:endParaRPr>
                    </a:p>
                  </a:txBody>
                  <a:tcPr marL="3200" marR="3200" marT="3200" marB="0" anchor="ctr"/>
                </a:tc>
                <a:tc>
                  <a:txBody>
                    <a:bodyPr/>
                    <a:lstStyle/>
                    <a:p>
                      <a:pPr algn="ctr"/>
                      <a:r>
                        <a:rPr lang="ru-RU" sz="900" dirty="0" smtClean="0">
                          <a:latin typeface="+mn-lt"/>
                          <a:cs typeface="+mn-cs"/>
                        </a:rPr>
                        <a:t>26 607,3</a:t>
                      </a:r>
                      <a:endParaRPr lang="ru-RU" sz="900" dirty="0">
                        <a:latin typeface="+mn-lt"/>
                        <a:cs typeface="Times New Roman" panose="02020603050405020304" pitchFamily="18" charset="0"/>
                      </a:endParaRPr>
                    </a:p>
                  </a:txBody>
                  <a:tcPr marT="36000" marB="36000" anchor="ctr"/>
                </a:tc>
                <a:tc>
                  <a:txBody>
                    <a:bodyPr/>
                    <a:lstStyle/>
                    <a:p>
                      <a:pPr algn="ctr"/>
                      <a:r>
                        <a:rPr lang="ru-RU" sz="900" dirty="0" smtClean="0">
                          <a:latin typeface="+mn-lt"/>
                        </a:rPr>
                        <a:t>128,9</a:t>
                      </a:r>
                      <a:endParaRPr lang="ru-RU" sz="900" dirty="0">
                        <a:latin typeface="+mn-lt"/>
                        <a:cs typeface="Times New Roman" panose="02020603050405020304" pitchFamily="18" charset="0"/>
                      </a:endParaRPr>
                    </a:p>
                  </a:txBody>
                  <a:tcPr marT="36000" marB="36000" anchor="ctr"/>
                </a:tc>
                <a:tc>
                  <a:txBody>
                    <a:bodyPr/>
                    <a:lstStyle/>
                    <a:p>
                      <a:pPr algn="ctr"/>
                      <a:r>
                        <a:rPr lang="ru-RU" sz="900" dirty="0" smtClean="0">
                          <a:latin typeface="+mn-lt"/>
                        </a:rPr>
                        <a:t>30 873,9</a:t>
                      </a:r>
                    </a:p>
                  </a:txBody>
                  <a:tcPr marT="36000" marB="36000" anchor="ctr"/>
                </a:tc>
                <a:tc>
                  <a:txBody>
                    <a:bodyPr/>
                    <a:lstStyle/>
                    <a:p>
                      <a:pPr algn="ctr"/>
                      <a:r>
                        <a:rPr lang="ru-RU" sz="900" dirty="0" smtClean="0">
                          <a:latin typeface="+mn-lt"/>
                        </a:rPr>
                        <a:t>140,4</a:t>
                      </a:r>
                      <a:endParaRPr lang="ru-RU" sz="900" dirty="0">
                        <a:latin typeface="+mn-lt"/>
                        <a:cs typeface="Times New Roman" panose="02020603050405020304" pitchFamily="18" charset="0"/>
                      </a:endParaRPr>
                    </a:p>
                  </a:txBody>
                  <a:tcPr marT="36000" marB="36000" anchor="ctr"/>
                </a:tc>
                <a:tc>
                  <a:txBody>
                    <a:bodyPr/>
                    <a:lstStyle/>
                    <a:p>
                      <a:pPr algn="ctr"/>
                      <a:r>
                        <a:rPr lang="ru-RU" sz="900" dirty="0" smtClean="0">
                          <a:latin typeface="+mn-lt"/>
                          <a:cs typeface="+mn-cs"/>
                        </a:rPr>
                        <a:t>48 080,3</a:t>
                      </a:r>
                    </a:p>
                  </a:txBody>
                  <a:tcPr marT="36000" marB="36000" anchor="ctr"/>
                </a:tc>
                <a:tc>
                  <a:txBody>
                    <a:bodyPr/>
                    <a:lstStyle/>
                    <a:p>
                      <a:pPr algn="ctr"/>
                      <a:r>
                        <a:rPr lang="ru-RU" sz="900" dirty="0" smtClean="0">
                          <a:latin typeface="+mn-lt"/>
                        </a:rPr>
                        <a:t>200,8</a:t>
                      </a:r>
                      <a:endParaRPr lang="ru-RU" sz="900" dirty="0">
                        <a:latin typeface="+mn-lt"/>
                        <a:cs typeface="Times New Roman" panose="02020603050405020304" pitchFamily="18" charset="0"/>
                      </a:endParaRPr>
                    </a:p>
                  </a:txBody>
                  <a:tcPr marT="36000" marB="36000" anchor="ctr"/>
                </a:tc>
                <a:tc>
                  <a:txBody>
                    <a:bodyPr/>
                    <a:lstStyle/>
                    <a:p>
                      <a:pPr algn="ctr"/>
                      <a:r>
                        <a:rPr lang="ru-RU" sz="900" dirty="0" smtClean="0">
                          <a:latin typeface="+mn-lt"/>
                          <a:cs typeface="+mn-cs"/>
                        </a:rPr>
                        <a:t>51 535,5</a:t>
                      </a:r>
                      <a:endParaRPr lang="ru-RU" sz="900" dirty="0">
                        <a:latin typeface="+mn-lt"/>
                        <a:cs typeface="Times New Roman" panose="02020603050405020304" pitchFamily="18" charset="0"/>
                      </a:endParaRPr>
                    </a:p>
                  </a:txBody>
                  <a:tcPr marT="36000" marB="36000" anchor="ctr"/>
                </a:tc>
                <a:tc>
                  <a:txBody>
                    <a:bodyPr/>
                    <a:lstStyle/>
                    <a:p>
                      <a:pPr algn="ctr"/>
                      <a:r>
                        <a:rPr lang="ru-RU" sz="900" dirty="0" smtClean="0">
                          <a:latin typeface="+mn-lt"/>
                        </a:rPr>
                        <a:t>200,0</a:t>
                      </a:r>
                      <a:endParaRPr lang="ru-RU" sz="900" dirty="0">
                        <a:latin typeface="+mn-lt"/>
                        <a:cs typeface="Times New Roman" panose="02020603050405020304" pitchFamily="18" charset="0"/>
                      </a:endParaRPr>
                    </a:p>
                  </a:txBody>
                  <a:tcPr marT="36000" marB="36000" anchor="ctr"/>
                </a:tc>
                <a:tc>
                  <a:txBody>
                    <a:bodyPr/>
                    <a:lstStyle/>
                    <a:p>
                      <a:pPr algn="ctr" rtl="0" fontAlgn="ctr"/>
                      <a:r>
                        <a:rPr lang="ru-RU" sz="900" b="0" i="0" u="none" strike="noStrike" dirty="0" smtClean="0">
                          <a:solidFill>
                            <a:schemeClr val="dk1"/>
                          </a:solidFill>
                          <a:effectLst/>
                          <a:latin typeface="+mn-lt"/>
                        </a:rPr>
                        <a:t>55 038,0</a:t>
                      </a:r>
                      <a:endParaRPr lang="ru-RU" sz="900" b="0" i="0" u="none" strike="noStrike" dirty="0">
                        <a:solidFill>
                          <a:srgbClr val="000000"/>
                        </a:solidFill>
                        <a:effectLst/>
                        <a:latin typeface="Trebuchet MS"/>
                      </a:endParaRPr>
                    </a:p>
                  </a:txBody>
                  <a:tcPr marL="3200" marR="3200" marT="3200" marB="0" anchor="ctr"/>
                </a:tc>
                <a:tc>
                  <a:txBody>
                    <a:bodyPr/>
                    <a:lstStyle/>
                    <a:p>
                      <a:pPr algn="ctr" rtl="0" fontAlgn="ctr"/>
                      <a:r>
                        <a:rPr lang="ru-RU" sz="900" u="none" strike="noStrike">
                          <a:effectLst/>
                        </a:rPr>
                        <a:t>200</a:t>
                      </a:r>
                      <a:endParaRPr lang="ru-RU" sz="900" b="0" i="0" u="none" strike="noStrike">
                        <a:solidFill>
                          <a:srgbClr val="000000"/>
                        </a:solidFill>
                        <a:effectLst/>
                        <a:latin typeface="Trebuchet MS"/>
                      </a:endParaRPr>
                    </a:p>
                  </a:txBody>
                  <a:tcPr marL="3200" marR="3200" marT="3200" marB="0" anchor="ctr"/>
                </a:tc>
              </a:tr>
              <a:tr h="154334">
                <a:tc>
                  <a:txBody>
                    <a:bodyPr/>
                    <a:lstStyle/>
                    <a:p>
                      <a:pPr algn="l" rtl="0" fontAlgn="ctr"/>
                      <a:r>
                        <a:rPr lang="ru-RU" sz="900" u="none" strike="noStrike">
                          <a:effectLst/>
                        </a:rPr>
                        <a:t>Научные сотрудники</a:t>
                      </a:r>
                      <a:endParaRPr lang="ru-RU" sz="900" b="0" i="0" u="none" strike="noStrike">
                        <a:solidFill>
                          <a:srgbClr val="000000"/>
                        </a:solidFill>
                        <a:effectLst/>
                        <a:latin typeface="Trebuchet MS"/>
                      </a:endParaRPr>
                    </a:p>
                  </a:txBody>
                  <a:tcPr marL="3200" marR="3200" marT="3200" marB="0" anchor="ctr"/>
                </a:tc>
                <a:tc>
                  <a:txBody>
                    <a:bodyPr/>
                    <a:lstStyle/>
                    <a:p>
                      <a:pPr algn="ctr"/>
                      <a:r>
                        <a:rPr lang="ru-RU" sz="900" dirty="0" smtClean="0">
                          <a:latin typeface="+mn-lt"/>
                          <a:cs typeface="+mn-cs"/>
                        </a:rPr>
                        <a:t>27 601,8</a:t>
                      </a:r>
                      <a:endParaRPr lang="ru-RU" sz="900" dirty="0">
                        <a:latin typeface="+mn-lt"/>
                        <a:cs typeface="Times New Roman" panose="02020603050405020304" pitchFamily="18" charset="0"/>
                      </a:endParaRPr>
                    </a:p>
                  </a:txBody>
                  <a:tcPr marT="36000" marB="36000" anchor="ctr"/>
                </a:tc>
                <a:tc>
                  <a:txBody>
                    <a:bodyPr/>
                    <a:lstStyle/>
                    <a:p>
                      <a:pPr algn="ctr"/>
                      <a:r>
                        <a:rPr lang="ru-RU" sz="900" dirty="0" smtClean="0">
                          <a:latin typeface="+mn-lt"/>
                          <a:cs typeface="+mn-cs"/>
                        </a:rPr>
                        <a:t>133,7</a:t>
                      </a:r>
                      <a:endParaRPr lang="ru-RU" sz="900" dirty="0">
                        <a:latin typeface="+mn-lt"/>
                        <a:cs typeface="Times New Roman" panose="02020603050405020304" pitchFamily="18" charset="0"/>
                      </a:endParaRPr>
                    </a:p>
                  </a:txBody>
                  <a:tcPr marT="36000" marB="36000" anchor="ctr"/>
                </a:tc>
                <a:tc>
                  <a:txBody>
                    <a:bodyPr/>
                    <a:lstStyle/>
                    <a:p>
                      <a:pPr algn="ctr"/>
                      <a:r>
                        <a:rPr lang="ru-RU" sz="900" dirty="0" smtClean="0">
                          <a:latin typeface="+mn-lt"/>
                        </a:rPr>
                        <a:t>30 906,2</a:t>
                      </a:r>
                      <a:endParaRPr lang="ru-RU" sz="900" dirty="0">
                        <a:latin typeface="+mn-lt"/>
                        <a:cs typeface="Times New Roman" panose="02020603050405020304" pitchFamily="18" charset="0"/>
                      </a:endParaRPr>
                    </a:p>
                  </a:txBody>
                  <a:tcPr marT="36000" marB="36000" anchor="ctr"/>
                </a:tc>
                <a:tc>
                  <a:txBody>
                    <a:bodyPr/>
                    <a:lstStyle/>
                    <a:p>
                      <a:pPr algn="ctr"/>
                      <a:r>
                        <a:rPr lang="ru-RU" sz="900" dirty="0" smtClean="0">
                          <a:latin typeface="+mn-lt"/>
                        </a:rPr>
                        <a:t>140,6</a:t>
                      </a:r>
                      <a:endParaRPr lang="ru-RU" sz="900" dirty="0">
                        <a:latin typeface="+mn-lt"/>
                        <a:cs typeface="Times New Roman" panose="02020603050405020304" pitchFamily="18" charset="0"/>
                      </a:endParaRPr>
                    </a:p>
                  </a:txBody>
                  <a:tcPr marT="36000" marB="36000" anchor="ctr"/>
                </a:tc>
                <a:tc>
                  <a:txBody>
                    <a:bodyPr/>
                    <a:lstStyle/>
                    <a:p>
                      <a:pPr algn="ctr"/>
                      <a:r>
                        <a:rPr lang="ru-RU" sz="900" dirty="0" smtClean="0">
                          <a:latin typeface="+mn-lt"/>
                          <a:cs typeface="+mn-cs"/>
                        </a:rPr>
                        <a:t>48 113,9</a:t>
                      </a:r>
                    </a:p>
                  </a:txBody>
                  <a:tcPr marT="36000" marB="36000" anchor="ctr"/>
                </a:tc>
                <a:tc>
                  <a:txBody>
                    <a:bodyPr/>
                    <a:lstStyle/>
                    <a:p>
                      <a:pPr algn="ctr"/>
                      <a:r>
                        <a:rPr lang="ru-RU" sz="900" dirty="0" smtClean="0">
                          <a:latin typeface="+mn-lt"/>
                          <a:cs typeface="+mn-cs"/>
                        </a:rPr>
                        <a:t>200,9</a:t>
                      </a:r>
                      <a:endParaRPr lang="ru-RU" sz="900" dirty="0">
                        <a:latin typeface="+mn-lt"/>
                        <a:cs typeface="Times New Roman" panose="02020603050405020304" pitchFamily="18" charset="0"/>
                      </a:endParaRPr>
                    </a:p>
                  </a:txBody>
                  <a:tcPr marT="36000" marB="36000" anchor="ctr"/>
                </a:tc>
                <a:tc>
                  <a:txBody>
                    <a:bodyPr/>
                    <a:lstStyle/>
                    <a:p>
                      <a:pPr algn="ctr"/>
                      <a:r>
                        <a:rPr lang="ru-RU" sz="900" dirty="0" smtClean="0">
                          <a:latin typeface="+mn-lt"/>
                          <a:cs typeface="+mn-cs"/>
                        </a:rPr>
                        <a:t>51 442,0</a:t>
                      </a:r>
                      <a:endParaRPr lang="ru-RU" sz="900" dirty="0">
                        <a:latin typeface="+mn-lt"/>
                        <a:cs typeface="Times New Roman" panose="02020603050405020304" pitchFamily="18" charset="0"/>
                      </a:endParaRPr>
                    </a:p>
                  </a:txBody>
                  <a:tcPr marT="36000" marB="36000" anchor="ctr"/>
                </a:tc>
                <a:tc>
                  <a:txBody>
                    <a:bodyPr/>
                    <a:lstStyle/>
                    <a:p>
                      <a:pPr algn="ctr"/>
                      <a:r>
                        <a:rPr lang="ru-RU" sz="900" dirty="0" smtClean="0">
                          <a:latin typeface="+mn-lt"/>
                        </a:rPr>
                        <a:t>199,6</a:t>
                      </a:r>
                      <a:endParaRPr lang="ru-RU" sz="900" dirty="0">
                        <a:latin typeface="+mn-lt"/>
                        <a:cs typeface="Times New Roman" panose="02020603050405020304" pitchFamily="18" charset="0"/>
                      </a:endParaRPr>
                    </a:p>
                  </a:txBody>
                  <a:tcPr marT="36000" marB="36000" anchor="ctr"/>
                </a:tc>
                <a:tc>
                  <a:txBody>
                    <a:bodyPr/>
                    <a:lstStyle/>
                    <a:p>
                      <a:pPr algn="ctr" rtl="0" fontAlgn="ctr"/>
                      <a:r>
                        <a:rPr lang="ru-RU" sz="900" b="0" i="0" u="none" strike="noStrike" dirty="0" smtClean="0">
                          <a:solidFill>
                            <a:schemeClr val="dk1"/>
                          </a:solidFill>
                          <a:effectLst/>
                          <a:latin typeface="+mn-lt"/>
                        </a:rPr>
                        <a:t>55 038,0</a:t>
                      </a:r>
                      <a:endParaRPr lang="ru-RU" sz="900" b="0" i="0" u="none" strike="noStrike" dirty="0">
                        <a:solidFill>
                          <a:srgbClr val="000000"/>
                        </a:solidFill>
                        <a:effectLst/>
                        <a:latin typeface="Trebuchet MS"/>
                      </a:endParaRPr>
                    </a:p>
                  </a:txBody>
                  <a:tcPr marL="3200" marR="3200" marT="3200" marB="0" anchor="ctr"/>
                </a:tc>
                <a:tc>
                  <a:txBody>
                    <a:bodyPr/>
                    <a:lstStyle/>
                    <a:p>
                      <a:pPr algn="ctr" rtl="0" fontAlgn="ctr"/>
                      <a:r>
                        <a:rPr lang="ru-RU" sz="900" u="none" strike="noStrike" dirty="0">
                          <a:effectLst/>
                        </a:rPr>
                        <a:t>200</a:t>
                      </a:r>
                      <a:endParaRPr lang="ru-RU" sz="900" b="0" i="0" u="none" strike="noStrike" dirty="0">
                        <a:solidFill>
                          <a:srgbClr val="000000"/>
                        </a:solidFill>
                        <a:effectLst/>
                        <a:latin typeface="Trebuchet MS"/>
                      </a:endParaRPr>
                    </a:p>
                  </a:txBody>
                  <a:tcPr marL="3200" marR="3200" marT="3200" marB="0" anchor="ctr"/>
                </a:tc>
              </a:tr>
              <a:tr h="757595">
                <a:tc>
                  <a:txBody>
                    <a:bodyPr/>
                    <a:lstStyle/>
                    <a:p>
                      <a:pPr algn="l" rtl="0" fontAlgn="ctr"/>
                      <a:r>
                        <a:rPr lang="ru-RU" sz="900" u="none" strike="noStrike">
                          <a:effectLst/>
                        </a:rPr>
                        <a:t>Педагогические работники образовательных организаций, оказывающих соц. услуги детям-сиротам и детям, оставшимся без попечения родителей</a:t>
                      </a:r>
                      <a:endParaRPr lang="ru-RU" sz="900" b="0" i="0" u="none" strike="noStrike">
                        <a:solidFill>
                          <a:srgbClr val="000000"/>
                        </a:solidFill>
                        <a:effectLst/>
                        <a:latin typeface="Trebuchet MS"/>
                      </a:endParaRPr>
                    </a:p>
                  </a:txBody>
                  <a:tcPr marL="3200" marR="3200" marT="3200" marB="0" anchor="ctr"/>
                </a:tc>
                <a:tc>
                  <a:txBody>
                    <a:bodyPr/>
                    <a:lstStyle/>
                    <a:p>
                      <a:pPr algn="ctr"/>
                      <a:r>
                        <a:rPr lang="ru-RU" sz="900" dirty="0" smtClean="0">
                          <a:latin typeface="+mn-lt"/>
                          <a:cs typeface="+mn-cs"/>
                        </a:rPr>
                        <a:t>17 721,6</a:t>
                      </a:r>
                      <a:endParaRPr lang="ru-RU" sz="900" dirty="0">
                        <a:latin typeface="+mn-lt"/>
                        <a:cs typeface="Times New Roman" panose="02020603050405020304" pitchFamily="18" charset="0"/>
                      </a:endParaRPr>
                    </a:p>
                  </a:txBody>
                  <a:tcPr marT="36000" marB="36000" anchor="ctr"/>
                </a:tc>
                <a:tc>
                  <a:txBody>
                    <a:bodyPr/>
                    <a:lstStyle/>
                    <a:p>
                      <a:pPr algn="ctr"/>
                      <a:r>
                        <a:rPr lang="ru-RU" sz="900" dirty="0" smtClean="0">
                          <a:latin typeface="+mn-lt"/>
                          <a:cs typeface="+mn-cs"/>
                        </a:rPr>
                        <a:t>85,8</a:t>
                      </a:r>
                      <a:endParaRPr lang="ru-RU" sz="900" dirty="0">
                        <a:latin typeface="+mn-lt"/>
                        <a:cs typeface="Times New Roman" panose="02020603050405020304" pitchFamily="18" charset="0"/>
                      </a:endParaRPr>
                    </a:p>
                  </a:txBody>
                  <a:tcPr marT="36000" marB="36000" anchor="ctr"/>
                </a:tc>
                <a:tc>
                  <a:txBody>
                    <a:bodyPr/>
                    <a:lstStyle/>
                    <a:p>
                      <a:pPr algn="ctr"/>
                      <a:r>
                        <a:rPr lang="ru-RU" sz="900" dirty="0" smtClean="0">
                          <a:latin typeface="+mn-lt"/>
                        </a:rPr>
                        <a:t>22 266,6</a:t>
                      </a:r>
                      <a:endParaRPr lang="ru-RU" sz="900" dirty="0">
                        <a:latin typeface="+mn-lt"/>
                        <a:cs typeface="Times New Roman" panose="02020603050405020304" pitchFamily="18" charset="0"/>
                      </a:endParaRPr>
                    </a:p>
                  </a:txBody>
                  <a:tcPr marT="36000" marB="36000" anchor="ctr"/>
                </a:tc>
                <a:tc>
                  <a:txBody>
                    <a:bodyPr/>
                    <a:lstStyle/>
                    <a:p>
                      <a:pPr algn="ctr"/>
                      <a:r>
                        <a:rPr lang="ru-RU" sz="900" dirty="0" smtClean="0">
                          <a:latin typeface="+mn-lt"/>
                        </a:rPr>
                        <a:t>101,3</a:t>
                      </a:r>
                      <a:endParaRPr lang="ru-RU" sz="900" dirty="0">
                        <a:latin typeface="+mn-lt"/>
                        <a:cs typeface="Times New Roman" panose="02020603050405020304" pitchFamily="18" charset="0"/>
                      </a:endParaRPr>
                    </a:p>
                  </a:txBody>
                  <a:tcPr marT="36000" marB="36000" anchor="ctr"/>
                </a:tc>
                <a:tc>
                  <a:txBody>
                    <a:bodyPr/>
                    <a:lstStyle/>
                    <a:p>
                      <a:pPr algn="ctr"/>
                      <a:r>
                        <a:rPr lang="ru-RU" sz="900" dirty="0" smtClean="0">
                          <a:latin typeface="+mn-lt"/>
                        </a:rPr>
                        <a:t>24 425,3</a:t>
                      </a:r>
                      <a:endParaRPr lang="ru-RU" sz="900" dirty="0">
                        <a:latin typeface="+mn-lt"/>
                        <a:cs typeface="Times New Roman" panose="02020603050405020304" pitchFamily="18" charset="0"/>
                      </a:endParaRPr>
                    </a:p>
                  </a:txBody>
                  <a:tcPr marT="36000" marB="36000" anchor="ctr"/>
                </a:tc>
                <a:tc>
                  <a:txBody>
                    <a:bodyPr/>
                    <a:lstStyle/>
                    <a:p>
                      <a:pPr algn="ctr"/>
                      <a:r>
                        <a:rPr lang="ru-RU" sz="900" dirty="0" smtClean="0">
                          <a:latin typeface="+mn-lt"/>
                        </a:rPr>
                        <a:t>102,0</a:t>
                      </a:r>
                      <a:endParaRPr lang="ru-RU" sz="900" dirty="0">
                        <a:latin typeface="+mn-lt"/>
                        <a:cs typeface="Times New Roman" panose="02020603050405020304" pitchFamily="18" charset="0"/>
                      </a:endParaRPr>
                    </a:p>
                  </a:txBody>
                  <a:tcPr marT="36000" marB="36000" anchor="ctr"/>
                </a:tc>
                <a:tc>
                  <a:txBody>
                    <a:bodyPr/>
                    <a:lstStyle/>
                    <a:p>
                      <a:pPr algn="ctr"/>
                      <a:r>
                        <a:rPr lang="ru-RU" sz="900" dirty="0" smtClean="0">
                          <a:latin typeface="+mn-lt"/>
                        </a:rPr>
                        <a:t>25 801,0</a:t>
                      </a:r>
                      <a:endParaRPr lang="ru-RU" sz="900" dirty="0">
                        <a:latin typeface="+mn-lt"/>
                        <a:cs typeface="Times New Roman" panose="02020603050405020304" pitchFamily="18" charset="0"/>
                      </a:endParaRPr>
                    </a:p>
                  </a:txBody>
                  <a:tcPr marT="36000" marB="36000" anchor="ctr"/>
                </a:tc>
                <a:tc>
                  <a:txBody>
                    <a:bodyPr/>
                    <a:lstStyle/>
                    <a:p>
                      <a:pPr algn="ctr"/>
                      <a:r>
                        <a:rPr lang="ru-RU" sz="900" dirty="0" smtClean="0">
                          <a:latin typeface="+mn-lt"/>
                        </a:rPr>
                        <a:t>100,1</a:t>
                      </a:r>
                      <a:endParaRPr lang="ru-RU" sz="900" dirty="0">
                        <a:latin typeface="+mn-lt"/>
                        <a:cs typeface="Times New Roman" panose="02020603050405020304" pitchFamily="18" charset="0"/>
                      </a:endParaRPr>
                    </a:p>
                  </a:txBody>
                  <a:tcPr marT="36000" marB="36000" anchor="ctr"/>
                </a:tc>
                <a:tc>
                  <a:txBody>
                    <a:bodyPr/>
                    <a:lstStyle/>
                    <a:p>
                      <a:pPr algn="ctr" rtl="0" fontAlgn="ctr"/>
                      <a:r>
                        <a:rPr lang="ru-RU" sz="900" u="none" strike="noStrike" dirty="0" smtClean="0">
                          <a:effectLst/>
                        </a:rPr>
                        <a:t>27 519,0</a:t>
                      </a:r>
                      <a:endParaRPr lang="ru-RU" sz="900" b="0" i="0" u="none" strike="noStrike" dirty="0">
                        <a:solidFill>
                          <a:srgbClr val="000000"/>
                        </a:solidFill>
                        <a:effectLst/>
                        <a:latin typeface="Trebuchet MS"/>
                      </a:endParaRPr>
                    </a:p>
                  </a:txBody>
                  <a:tcPr marL="3200" marR="3200" marT="3200" marB="0" anchor="ctr"/>
                </a:tc>
                <a:tc>
                  <a:txBody>
                    <a:bodyPr/>
                    <a:lstStyle/>
                    <a:p>
                      <a:pPr algn="ctr" rtl="0" fontAlgn="ctr"/>
                      <a:r>
                        <a:rPr lang="ru-RU" sz="900" u="none" strike="noStrike" dirty="0">
                          <a:effectLst/>
                        </a:rPr>
                        <a:t>100</a:t>
                      </a:r>
                      <a:endParaRPr lang="ru-RU" sz="900" b="0" i="0" u="none" strike="noStrike" dirty="0">
                        <a:solidFill>
                          <a:srgbClr val="000000"/>
                        </a:solidFill>
                        <a:effectLst/>
                        <a:latin typeface="Trebuchet MS"/>
                      </a:endParaRPr>
                    </a:p>
                  </a:txBody>
                  <a:tcPr marL="3200" marR="3200" marT="3200" marB="0" anchor="ctr"/>
                </a:tc>
              </a:tr>
              <a:tr h="208261">
                <a:tc>
                  <a:txBody>
                    <a:bodyPr/>
                    <a:lstStyle/>
                    <a:p>
                      <a:pPr algn="l" rtl="0" fontAlgn="ctr"/>
                      <a:r>
                        <a:rPr lang="ru-RU" sz="900" b="1" u="none" strike="noStrike" dirty="0">
                          <a:effectLst/>
                        </a:rPr>
                        <a:t>ЗДРАВООХРАНЕНИЕ</a:t>
                      </a:r>
                      <a:endParaRPr lang="ru-RU" sz="900" b="1" i="0" u="none" strike="noStrike" dirty="0">
                        <a:solidFill>
                          <a:srgbClr val="000000"/>
                        </a:solidFill>
                        <a:effectLst/>
                        <a:latin typeface="Trebuchet MS"/>
                      </a:endParaRPr>
                    </a:p>
                  </a:txBody>
                  <a:tcPr marL="3200" marR="3200" marT="3200" marB="0" anchor="ctr"/>
                </a:tc>
                <a:tc>
                  <a:txBody>
                    <a:bodyPr/>
                    <a:lstStyle/>
                    <a:p>
                      <a:pPr algn="ctr"/>
                      <a:endParaRPr lang="ru-RU" sz="900" dirty="0">
                        <a:latin typeface="+mn-lt"/>
                        <a:cs typeface="Times New Roman" panose="02020603050405020304" pitchFamily="18" charset="0"/>
                      </a:endParaRPr>
                    </a:p>
                  </a:txBody>
                  <a:tcPr marT="36000" marB="36000" anchor="ctr"/>
                </a:tc>
                <a:tc>
                  <a:txBody>
                    <a:bodyPr/>
                    <a:lstStyle/>
                    <a:p>
                      <a:pPr algn="ctr"/>
                      <a:endParaRPr lang="ru-RU" sz="900" dirty="0">
                        <a:latin typeface="+mn-lt"/>
                        <a:cs typeface="Times New Roman" panose="02020603050405020304" pitchFamily="18" charset="0"/>
                      </a:endParaRPr>
                    </a:p>
                  </a:txBody>
                  <a:tcPr marT="36000" marB="36000" anchor="ctr"/>
                </a:tc>
                <a:tc>
                  <a:txBody>
                    <a:bodyPr/>
                    <a:lstStyle/>
                    <a:p>
                      <a:pPr algn="ctr"/>
                      <a:endParaRPr lang="ru-RU" sz="900" dirty="0">
                        <a:latin typeface="+mn-lt"/>
                        <a:cs typeface="Times New Roman" panose="02020603050405020304" pitchFamily="18" charset="0"/>
                      </a:endParaRPr>
                    </a:p>
                  </a:txBody>
                  <a:tcPr marT="36000" marB="36000" anchor="ctr"/>
                </a:tc>
                <a:tc>
                  <a:txBody>
                    <a:bodyPr/>
                    <a:lstStyle/>
                    <a:p>
                      <a:pPr algn="ctr"/>
                      <a:endParaRPr lang="ru-RU" sz="900" dirty="0">
                        <a:latin typeface="+mn-lt"/>
                        <a:cs typeface="Times New Roman" panose="02020603050405020304" pitchFamily="18" charset="0"/>
                      </a:endParaRPr>
                    </a:p>
                  </a:txBody>
                  <a:tcPr marT="36000" marB="36000" anchor="ctr"/>
                </a:tc>
                <a:tc>
                  <a:txBody>
                    <a:bodyPr/>
                    <a:lstStyle/>
                    <a:p>
                      <a:pPr algn="ctr"/>
                      <a:endParaRPr lang="ru-RU" sz="900" dirty="0">
                        <a:latin typeface="+mn-lt"/>
                        <a:cs typeface="Times New Roman" panose="02020603050405020304" pitchFamily="18" charset="0"/>
                      </a:endParaRPr>
                    </a:p>
                  </a:txBody>
                  <a:tcPr marT="36000" marB="36000" anchor="ctr"/>
                </a:tc>
                <a:tc>
                  <a:txBody>
                    <a:bodyPr/>
                    <a:lstStyle/>
                    <a:p>
                      <a:pPr algn="ctr"/>
                      <a:endParaRPr lang="ru-RU" sz="900" dirty="0">
                        <a:latin typeface="+mn-lt"/>
                        <a:cs typeface="Times New Roman" panose="02020603050405020304" pitchFamily="18" charset="0"/>
                      </a:endParaRPr>
                    </a:p>
                  </a:txBody>
                  <a:tcPr marT="36000" marB="36000" anchor="ctr"/>
                </a:tc>
                <a:tc>
                  <a:txBody>
                    <a:bodyPr/>
                    <a:lstStyle/>
                    <a:p>
                      <a:pPr algn="ctr"/>
                      <a:endParaRPr lang="ru-RU" sz="900" dirty="0">
                        <a:latin typeface="+mn-lt"/>
                        <a:cs typeface="Times New Roman" panose="02020603050405020304" pitchFamily="18" charset="0"/>
                      </a:endParaRPr>
                    </a:p>
                  </a:txBody>
                  <a:tcPr marT="36000" marB="36000" anchor="ctr"/>
                </a:tc>
                <a:tc>
                  <a:txBody>
                    <a:bodyPr/>
                    <a:lstStyle/>
                    <a:p>
                      <a:pPr algn="ctr"/>
                      <a:endParaRPr lang="ru-RU" sz="900" dirty="0">
                        <a:latin typeface="+mn-lt"/>
                        <a:cs typeface="Times New Roman" panose="02020603050405020304" pitchFamily="18" charset="0"/>
                      </a:endParaRPr>
                    </a:p>
                  </a:txBody>
                  <a:tcPr marT="36000" marB="36000" anchor="ctr"/>
                </a:tc>
                <a:tc>
                  <a:txBody>
                    <a:bodyPr/>
                    <a:lstStyle/>
                    <a:p>
                      <a:pPr algn="ctr" fontAlgn="ctr"/>
                      <a:r>
                        <a:rPr lang="ru-RU" sz="900" u="none" strike="noStrike" dirty="0">
                          <a:effectLst/>
                        </a:rPr>
                        <a:t> </a:t>
                      </a:r>
                      <a:endParaRPr lang="ru-RU" sz="900" b="0" i="0" u="none" strike="noStrike" dirty="0">
                        <a:solidFill>
                          <a:srgbClr val="000000"/>
                        </a:solidFill>
                        <a:effectLst/>
                        <a:latin typeface="Arial"/>
                      </a:endParaRPr>
                    </a:p>
                  </a:txBody>
                  <a:tcPr marL="3200" marR="3200" marT="3200" marB="0" anchor="ctr"/>
                </a:tc>
                <a:tc>
                  <a:txBody>
                    <a:bodyPr/>
                    <a:lstStyle/>
                    <a:p>
                      <a:pPr algn="ctr" fontAlgn="ctr"/>
                      <a:r>
                        <a:rPr lang="ru-RU" sz="900" u="none" strike="noStrike" dirty="0">
                          <a:effectLst/>
                        </a:rPr>
                        <a:t> </a:t>
                      </a:r>
                      <a:endParaRPr lang="ru-RU" sz="900" b="0" i="0" u="none" strike="noStrike" dirty="0">
                        <a:solidFill>
                          <a:srgbClr val="000000"/>
                        </a:solidFill>
                        <a:effectLst/>
                        <a:latin typeface="Arial"/>
                      </a:endParaRPr>
                    </a:p>
                  </a:txBody>
                  <a:tcPr marL="3200" marR="3200" marT="3200" marB="0" anchor="ctr"/>
                </a:tc>
              </a:tr>
              <a:tr h="455964">
                <a:tc>
                  <a:txBody>
                    <a:bodyPr/>
                    <a:lstStyle/>
                    <a:p>
                      <a:pPr algn="l" rtl="0" fontAlgn="ctr"/>
                      <a:r>
                        <a:rPr lang="ru-RU" sz="900" u="none" strike="noStrike">
                          <a:effectLst/>
                        </a:rPr>
                        <a:t>Врачи и работники медицинских организаций, имеющие высшее образование</a:t>
                      </a:r>
                      <a:endParaRPr lang="ru-RU" sz="900" b="0" i="0" u="none" strike="noStrike">
                        <a:solidFill>
                          <a:srgbClr val="000000"/>
                        </a:solidFill>
                        <a:effectLst/>
                        <a:latin typeface="Trebuchet MS"/>
                      </a:endParaRPr>
                    </a:p>
                  </a:txBody>
                  <a:tcPr marL="3200" marR="3200" marT="3200" marB="0" anchor="ctr"/>
                </a:tc>
                <a:tc>
                  <a:txBody>
                    <a:bodyPr/>
                    <a:lstStyle/>
                    <a:p>
                      <a:pPr algn="ctr"/>
                      <a:r>
                        <a:rPr lang="ru-RU" sz="900" dirty="0" smtClean="0">
                          <a:latin typeface="+mn-lt"/>
                          <a:cs typeface="Times New Roman" panose="02020603050405020304" pitchFamily="18" charset="0"/>
                        </a:rPr>
                        <a:t>32 105,4</a:t>
                      </a:r>
                      <a:endParaRPr lang="ru-RU" sz="900" dirty="0">
                        <a:latin typeface="+mn-lt"/>
                        <a:cs typeface="Times New Roman" panose="02020603050405020304" pitchFamily="18" charset="0"/>
                      </a:endParaRPr>
                    </a:p>
                  </a:txBody>
                  <a:tcPr marT="36000" marB="36000" anchor="ctr"/>
                </a:tc>
                <a:tc>
                  <a:txBody>
                    <a:bodyPr/>
                    <a:lstStyle/>
                    <a:p>
                      <a:pPr algn="ctr"/>
                      <a:r>
                        <a:rPr lang="ru-RU" sz="900" dirty="0" smtClean="0">
                          <a:latin typeface="+mn-lt"/>
                          <a:cs typeface="Times New Roman" panose="02020603050405020304" pitchFamily="18" charset="0"/>
                        </a:rPr>
                        <a:t>155,5</a:t>
                      </a:r>
                      <a:endParaRPr lang="ru-RU" sz="900" dirty="0">
                        <a:latin typeface="+mn-lt"/>
                        <a:cs typeface="Times New Roman" panose="02020603050405020304" pitchFamily="18" charset="0"/>
                      </a:endParaRPr>
                    </a:p>
                  </a:txBody>
                  <a:tcPr marT="36000" marB="36000" anchor="ctr"/>
                </a:tc>
                <a:tc>
                  <a:txBody>
                    <a:bodyPr/>
                    <a:lstStyle/>
                    <a:p>
                      <a:pPr algn="ctr"/>
                      <a:r>
                        <a:rPr lang="ru-RU" sz="900" dirty="0" smtClean="0">
                          <a:latin typeface="+mn-lt"/>
                        </a:rPr>
                        <a:t>36 397,6</a:t>
                      </a:r>
                      <a:endParaRPr lang="ru-RU" sz="900" dirty="0">
                        <a:latin typeface="+mn-lt"/>
                        <a:cs typeface="Times New Roman" panose="02020603050405020304" pitchFamily="18" charset="0"/>
                      </a:endParaRPr>
                    </a:p>
                  </a:txBody>
                  <a:tcPr marT="36000" marB="36000" anchor="ctr"/>
                </a:tc>
                <a:tc>
                  <a:txBody>
                    <a:bodyPr/>
                    <a:lstStyle/>
                    <a:p>
                      <a:pPr algn="ctr"/>
                      <a:r>
                        <a:rPr lang="ru-RU" sz="900" dirty="0" smtClean="0">
                          <a:latin typeface="+mn-lt"/>
                        </a:rPr>
                        <a:t>165,5</a:t>
                      </a:r>
                      <a:endParaRPr lang="ru-RU" sz="900" dirty="0">
                        <a:latin typeface="+mn-lt"/>
                        <a:cs typeface="Times New Roman" panose="02020603050405020304" pitchFamily="18" charset="0"/>
                      </a:endParaRPr>
                    </a:p>
                  </a:txBody>
                  <a:tcPr marT="36000" marB="36000" anchor="ctr"/>
                </a:tc>
                <a:tc>
                  <a:txBody>
                    <a:bodyPr/>
                    <a:lstStyle/>
                    <a:p>
                      <a:pPr algn="ctr"/>
                      <a:r>
                        <a:rPr lang="ru-RU" sz="900" dirty="0" smtClean="0">
                          <a:latin typeface="+mn-lt"/>
                          <a:cs typeface="+mn-cs"/>
                        </a:rPr>
                        <a:t>48 307,9</a:t>
                      </a:r>
                    </a:p>
                  </a:txBody>
                  <a:tcPr marT="36000" marB="36000" anchor="ctr"/>
                </a:tc>
                <a:tc>
                  <a:txBody>
                    <a:bodyPr/>
                    <a:lstStyle/>
                    <a:p>
                      <a:pPr algn="ctr"/>
                      <a:r>
                        <a:rPr lang="ru-RU" sz="900" dirty="0" smtClean="0">
                          <a:latin typeface="+mn-lt"/>
                        </a:rPr>
                        <a:t>201,7</a:t>
                      </a:r>
                      <a:endParaRPr lang="ru-RU" sz="900" dirty="0">
                        <a:latin typeface="+mn-lt"/>
                        <a:cs typeface="Times New Roman" panose="02020603050405020304" pitchFamily="18" charset="0"/>
                      </a:endParaRPr>
                    </a:p>
                  </a:txBody>
                  <a:tcPr marT="36000" marB="36000" anchor="ctr"/>
                </a:tc>
                <a:tc>
                  <a:txBody>
                    <a:bodyPr/>
                    <a:lstStyle/>
                    <a:p>
                      <a:pPr algn="ctr"/>
                      <a:r>
                        <a:rPr lang="ru-RU" sz="900" dirty="0" smtClean="0">
                          <a:latin typeface="+mn-lt"/>
                          <a:cs typeface="+mn-cs"/>
                        </a:rPr>
                        <a:t>51 688,7</a:t>
                      </a:r>
                      <a:endParaRPr lang="ru-RU" sz="900" dirty="0">
                        <a:latin typeface="+mn-lt"/>
                        <a:cs typeface="Times New Roman" panose="02020603050405020304" pitchFamily="18" charset="0"/>
                      </a:endParaRPr>
                    </a:p>
                  </a:txBody>
                  <a:tcPr marT="36000" marB="36000" anchor="ctr"/>
                </a:tc>
                <a:tc>
                  <a:txBody>
                    <a:bodyPr/>
                    <a:lstStyle/>
                    <a:p>
                      <a:pPr algn="ctr"/>
                      <a:r>
                        <a:rPr lang="ru-RU" sz="900" dirty="0" smtClean="0">
                          <a:latin typeface="+mn-lt"/>
                        </a:rPr>
                        <a:t>200,6</a:t>
                      </a:r>
                      <a:endParaRPr lang="ru-RU" sz="900" dirty="0">
                        <a:latin typeface="+mn-lt"/>
                        <a:cs typeface="Times New Roman" panose="02020603050405020304" pitchFamily="18" charset="0"/>
                      </a:endParaRPr>
                    </a:p>
                  </a:txBody>
                  <a:tcPr marT="36000" marB="36000" anchor="ctr"/>
                </a:tc>
                <a:tc>
                  <a:txBody>
                    <a:bodyPr/>
                    <a:lstStyle/>
                    <a:p>
                      <a:pPr algn="ctr" rtl="0" fontAlgn="ctr"/>
                      <a:r>
                        <a:rPr lang="ru-RU" sz="900" b="0" i="0" u="none" strike="noStrike" dirty="0" smtClean="0">
                          <a:solidFill>
                            <a:srgbClr val="000000"/>
                          </a:solidFill>
                          <a:effectLst/>
                          <a:latin typeface="Trebuchet MS"/>
                        </a:rPr>
                        <a:t>55 038,0</a:t>
                      </a:r>
                      <a:endParaRPr lang="ru-RU" sz="900" b="0" i="0" u="none" strike="noStrike" dirty="0">
                        <a:solidFill>
                          <a:srgbClr val="000000"/>
                        </a:solidFill>
                        <a:effectLst/>
                        <a:latin typeface="Trebuchet MS"/>
                      </a:endParaRPr>
                    </a:p>
                  </a:txBody>
                  <a:tcPr marL="3200" marR="3200" marT="3200" marB="0" anchor="ctr"/>
                </a:tc>
                <a:tc>
                  <a:txBody>
                    <a:bodyPr/>
                    <a:lstStyle/>
                    <a:p>
                      <a:pPr algn="ctr" rtl="0" fontAlgn="ctr"/>
                      <a:r>
                        <a:rPr lang="ru-RU" sz="900" u="none" strike="noStrike" dirty="0">
                          <a:effectLst/>
                        </a:rPr>
                        <a:t>200</a:t>
                      </a:r>
                      <a:endParaRPr lang="ru-RU" sz="900" b="0" i="0" u="none" strike="noStrike" dirty="0">
                        <a:solidFill>
                          <a:srgbClr val="000000"/>
                        </a:solidFill>
                        <a:effectLst/>
                        <a:latin typeface="Trebuchet MS"/>
                      </a:endParaRPr>
                    </a:p>
                  </a:txBody>
                  <a:tcPr marL="3200" marR="3200" marT="3200" marB="0" anchor="ctr"/>
                </a:tc>
              </a:tr>
              <a:tr h="305149">
                <a:tc>
                  <a:txBody>
                    <a:bodyPr/>
                    <a:lstStyle/>
                    <a:p>
                      <a:pPr algn="l" rtl="0" fontAlgn="ctr"/>
                      <a:r>
                        <a:rPr lang="ru-RU" sz="900" u="none" strike="noStrike">
                          <a:effectLst/>
                        </a:rPr>
                        <a:t>Средний медицинский (фармацевтический) персонал</a:t>
                      </a:r>
                      <a:endParaRPr lang="ru-RU" sz="900" b="0" i="0" u="none" strike="noStrike">
                        <a:solidFill>
                          <a:srgbClr val="000000"/>
                        </a:solidFill>
                        <a:effectLst/>
                        <a:latin typeface="Trebuchet MS"/>
                      </a:endParaRPr>
                    </a:p>
                  </a:txBody>
                  <a:tcPr marL="3200" marR="3200" marT="3200" marB="0" anchor="ctr"/>
                </a:tc>
                <a:tc>
                  <a:txBody>
                    <a:bodyPr/>
                    <a:lstStyle/>
                    <a:p>
                      <a:pPr algn="ctr"/>
                      <a:r>
                        <a:rPr lang="ru-RU" sz="900" dirty="0" smtClean="0">
                          <a:latin typeface="+mn-lt"/>
                        </a:rPr>
                        <a:t>18 411,5</a:t>
                      </a:r>
                      <a:endParaRPr lang="ru-RU" sz="900" dirty="0">
                        <a:latin typeface="+mn-lt"/>
                        <a:cs typeface="Times New Roman" panose="02020603050405020304" pitchFamily="18" charset="0"/>
                      </a:endParaRPr>
                    </a:p>
                  </a:txBody>
                  <a:tcPr marT="36000" marB="36000" anchor="ctr"/>
                </a:tc>
                <a:tc>
                  <a:txBody>
                    <a:bodyPr/>
                    <a:lstStyle/>
                    <a:p>
                      <a:pPr algn="ctr"/>
                      <a:r>
                        <a:rPr lang="ru-RU" sz="900" dirty="0" smtClean="0">
                          <a:latin typeface="+mn-lt"/>
                          <a:cs typeface="+mn-cs"/>
                        </a:rPr>
                        <a:t>89,2</a:t>
                      </a:r>
                      <a:endParaRPr lang="ru-RU" sz="900" dirty="0">
                        <a:latin typeface="+mn-lt"/>
                        <a:cs typeface="Times New Roman" panose="02020603050405020304" pitchFamily="18" charset="0"/>
                      </a:endParaRPr>
                    </a:p>
                  </a:txBody>
                  <a:tcPr marT="36000" marB="36000" anchor="ctr"/>
                </a:tc>
                <a:tc>
                  <a:txBody>
                    <a:bodyPr/>
                    <a:lstStyle/>
                    <a:p>
                      <a:pPr algn="ctr"/>
                      <a:r>
                        <a:rPr lang="ru-RU" sz="900" dirty="0" smtClean="0">
                          <a:latin typeface="+mn-lt"/>
                        </a:rPr>
                        <a:t>19</a:t>
                      </a:r>
                      <a:r>
                        <a:rPr lang="ru-RU" sz="900" baseline="0" dirty="0" smtClean="0">
                          <a:latin typeface="+mn-lt"/>
                        </a:rPr>
                        <a:t> 971,2</a:t>
                      </a:r>
                      <a:endParaRPr lang="ru-RU" sz="900" dirty="0">
                        <a:latin typeface="+mn-lt"/>
                        <a:cs typeface="Times New Roman" panose="02020603050405020304" pitchFamily="18" charset="0"/>
                      </a:endParaRPr>
                    </a:p>
                  </a:txBody>
                  <a:tcPr marT="36000" marB="36000" anchor="ctr"/>
                </a:tc>
                <a:tc>
                  <a:txBody>
                    <a:bodyPr/>
                    <a:lstStyle/>
                    <a:p>
                      <a:pPr algn="ctr"/>
                      <a:r>
                        <a:rPr lang="ru-RU" sz="900" dirty="0" smtClean="0">
                          <a:latin typeface="+mn-lt"/>
                        </a:rPr>
                        <a:t>90,8</a:t>
                      </a:r>
                      <a:endParaRPr lang="ru-RU" sz="900" dirty="0">
                        <a:latin typeface="+mn-lt"/>
                        <a:cs typeface="Times New Roman" panose="02020603050405020304" pitchFamily="18" charset="0"/>
                      </a:endParaRPr>
                    </a:p>
                  </a:txBody>
                  <a:tcPr marT="36000" marB="36000" anchor="ctr"/>
                </a:tc>
                <a:tc>
                  <a:txBody>
                    <a:bodyPr/>
                    <a:lstStyle/>
                    <a:p>
                      <a:pPr algn="ctr"/>
                      <a:r>
                        <a:rPr lang="ru-RU" sz="900" dirty="0" smtClean="0">
                          <a:latin typeface="+mn-lt"/>
                          <a:cs typeface="+mn-cs"/>
                        </a:rPr>
                        <a:t>24 317,2</a:t>
                      </a:r>
                      <a:endParaRPr lang="ru-RU" sz="900" dirty="0">
                        <a:latin typeface="+mn-lt"/>
                        <a:cs typeface="Times New Roman" panose="02020603050405020304" pitchFamily="18" charset="0"/>
                      </a:endParaRPr>
                    </a:p>
                  </a:txBody>
                  <a:tcPr marT="36000" marB="36000" anchor="ctr"/>
                </a:tc>
                <a:tc>
                  <a:txBody>
                    <a:bodyPr/>
                    <a:lstStyle/>
                    <a:p>
                      <a:pPr algn="ctr"/>
                      <a:r>
                        <a:rPr lang="ru-RU" sz="900" dirty="0" smtClean="0">
                          <a:latin typeface="+mn-lt"/>
                          <a:cs typeface="+mn-cs"/>
                        </a:rPr>
                        <a:t>101,5</a:t>
                      </a:r>
                      <a:endParaRPr lang="ru-RU" sz="900" dirty="0">
                        <a:latin typeface="+mn-lt"/>
                        <a:cs typeface="Times New Roman" panose="02020603050405020304" pitchFamily="18" charset="0"/>
                      </a:endParaRPr>
                    </a:p>
                  </a:txBody>
                  <a:tcPr marT="36000" marB="36000" anchor="ctr"/>
                </a:tc>
                <a:tc>
                  <a:txBody>
                    <a:bodyPr/>
                    <a:lstStyle/>
                    <a:p>
                      <a:pPr algn="ctr"/>
                      <a:r>
                        <a:rPr lang="ru-RU" sz="900" dirty="0" smtClean="0">
                          <a:latin typeface="+mn-lt"/>
                        </a:rPr>
                        <a:t>26 248,5</a:t>
                      </a:r>
                      <a:endParaRPr lang="ru-RU" sz="900" dirty="0">
                        <a:latin typeface="+mn-lt"/>
                        <a:cs typeface="Times New Roman" panose="02020603050405020304" pitchFamily="18" charset="0"/>
                      </a:endParaRPr>
                    </a:p>
                  </a:txBody>
                  <a:tcPr marT="36000" marB="36000" anchor="ctr"/>
                </a:tc>
                <a:tc>
                  <a:txBody>
                    <a:bodyPr/>
                    <a:lstStyle/>
                    <a:p>
                      <a:pPr algn="ctr"/>
                      <a:r>
                        <a:rPr lang="ru-RU" sz="900" dirty="0" smtClean="0">
                          <a:latin typeface="+mn-lt"/>
                        </a:rPr>
                        <a:t>101,9</a:t>
                      </a:r>
                      <a:endParaRPr lang="ru-RU" sz="900" dirty="0">
                        <a:latin typeface="+mn-lt"/>
                        <a:cs typeface="Times New Roman" panose="02020603050405020304" pitchFamily="18" charset="0"/>
                      </a:endParaRPr>
                    </a:p>
                  </a:txBody>
                  <a:tcPr marT="36000" marB="36000" anchor="ct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ru-RU" sz="900" b="0" i="0" u="none" strike="noStrike" dirty="0" smtClean="0">
                          <a:solidFill>
                            <a:schemeClr val="dk1"/>
                          </a:solidFill>
                          <a:effectLst/>
                          <a:latin typeface="+mn-lt"/>
                        </a:rPr>
                        <a:t>27 519,0</a:t>
                      </a:r>
                      <a:endParaRPr lang="ru-RU" sz="900" b="0" i="0" u="none" strike="noStrike" dirty="0" smtClean="0">
                        <a:solidFill>
                          <a:srgbClr val="000000"/>
                        </a:solidFill>
                        <a:effectLst/>
                        <a:latin typeface="+mn-lt"/>
                      </a:endParaRPr>
                    </a:p>
                  </a:txBody>
                  <a:tcPr marL="3200" marR="3200" marT="3200" marB="0" anchor="ctr"/>
                </a:tc>
                <a:tc>
                  <a:txBody>
                    <a:bodyPr/>
                    <a:lstStyle/>
                    <a:p>
                      <a:pPr algn="ctr" rtl="0" fontAlgn="ctr"/>
                      <a:r>
                        <a:rPr lang="ru-RU" sz="900" u="none" strike="noStrike" dirty="0">
                          <a:effectLst/>
                        </a:rPr>
                        <a:t>100</a:t>
                      </a:r>
                      <a:endParaRPr lang="ru-RU" sz="900" b="0" i="0" u="none" strike="noStrike" dirty="0">
                        <a:solidFill>
                          <a:srgbClr val="000000"/>
                        </a:solidFill>
                        <a:effectLst/>
                        <a:latin typeface="Trebuchet MS"/>
                      </a:endParaRPr>
                    </a:p>
                  </a:txBody>
                  <a:tcPr marL="3200" marR="3200" marT="3200" marB="0" anchor="ctr"/>
                </a:tc>
              </a:tr>
              <a:tr h="305149">
                <a:tc>
                  <a:txBody>
                    <a:bodyPr/>
                    <a:lstStyle/>
                    <a:p>
                      <a:pPr algn="l" rtl="0" fontAlgn="ctr"/>
                      <a:r>
                        <a:rPr lang="ru-RU" sz="900" u="none" strike="noStrike">
                          <a:effectLst/>
                        </a:rPr>
                        <a:t>Младший медицинский (фармацевтический) персонал</a:t>
                      </a:r>
                      <a:endParaRPr lang="ru-RU" sz="900" b="0" i="0" u="none" strike="noStrike">
                        <a:solidFill>
                          <a:srgbClr val="000000"/>
                        </a:solidFill>
                        <a:effectLst/>
                        <a:latin typeface="Trebuchet MS"/>
                      </a:endParaRPr>
                    </a:p>
                  </a:txBody>
                  <a:tcPr marL="3200" marR="3200" marT="3200" marB="0" anchor="ctr"/>
                </a:tc>
                <a:tc>
                  <a:txBody>
                    <a:bodyPr/>
                    <a:lstStyle/>
                    <a:p>
                      <a:pPr algn="ctr"/>
                      <a:r>
                        <a:rPr lang="ru-RU" sz="900" dirty="0" smtClean="0">
                          <a:latin typeface="+mn-lt"/>
                        </a:rPr>
                        <a:t>13 250,6</a:t>
                      </a:r>
                      <a:endParaRPr lang="ru-RU" sz="900" dirty="0">
                        <a:latin typeface="+mn-lt"/>
                        <a:cs typeface="Times New Roman" panose="02020603050405020304" pitchFamily="18" charset="0"/>
                      </a:endParaRPr>
                    </a:p>
                  </a:txBody>
                  <a:tcPr marT="36000" marB="36000" anchor="ctr"/>
                </a:tc>
                <a:tc>
                  <a:txBody>
                    <a:bodyPr/>
                    <a:lstStyle/>
                    <a:p>
                      <a:pPr algn="ctr"/>
                      <a:r>
                        <a:rPr lang="ru-RU" sz="900" dirty="0" smtClean="0">
                          <a:latin typeface="+mn-lt"/>
                          <a:cs typeface="+mn-cs"/>
                        </a:rPr>
                        <a:t>64,2</a:t>
                      </a:r>
                      <a:endParaRPr lang="ru-RU" sz="900" dirty="0">
                        <a:latin typeface="+mn-lt"/>
                        <a:cs typeface="Times New Roman" panose="02020603050405020304" pitchFamily="18" charset="0"/>
                      </a:endParaRPr>
                    </a:p>
                  </a:txBody>
                  <a:tcPr marT="36000" marB="36000" anchor="ctr"/>
                </a:tc>
                <a:tc>
                  <a:txBody>
                    <a:bodyPr/>
                    <a:lstStyle/>
                    <a:p>
                      <a:pPr algn="ctr"/>
                      <a:r>
                        <a:rPr lang="ru-RU" sz="900" dirty="0" smtClean="0">
                          <a:latin typeface="+mn-lt"/>
                        </a:rPr>
                        <a:t>15 031,7</a:t>
                      </a:r>
                    </a:p>
                  </a:txBody>
                  <a:tcPr marT="36000" marB="36000" anchor="ctr"/>
                </a:tc>
                <a:tc>
                  <a:txBody>
                    <a:bodyPr/>
                    <a:lstStyle/>
                    <a:p>
                      <a:pPr algn="ctr"/>
                      <a:r>
                        <a:rPr lang="ru-RU" sz="900" dirty="0" smtClean="0">
                          <a:latin typeface="+mn-lt"/>
                        </a:rPr>
                        <a:t>68,4</a:t>
                      </a:r>
                      <a:endParaRPr lang="ru-RU" sz="900" dirty="0">
                        <a:latin typeface="+mn-lt"/>
                        <a:cs typeface="Times New Roman" panose="02020603050405020304" pitchFamily="18" charset="0"/>
                      </a:endParaRPr>
                    </a:p>
                  </a:txBody>
                  <a:tcPr marT="36000" marB="36000" anchor="ctr"/>
                </a:tc>
                <a:tc>
                  <a:txBody>
                    <a:bodyPr/>
                    <a:lstStyle/>
                    <a:p>
                      <a:pPr algn="ctr"/>
                      <a:r>
                        <a:rPr lang="ru-RU" sz="900" dirty="0" smtClean="0">
                          <a:latin typeface="+mn-lt"/>
                        </a:rPr>
                        <a:t>24 386,8</a:t>
                      </a:r>
                      <a:endParaRPr lang="ru-RU" sz="900" dirty="0">
                        <a:latin typeface="+mn-lt"/>
                        <a:cs typeface="Times New Roman" panose="02020603050405020304" pitchFamily="18" charset="0"/>
                      </a:endParaRPr>
                    </a:p>
                  </a:txBody>
                  <a:tcPr marT="36000" marB="36000" anchor="ctr"/>
                </a:tc>
                <a:tc>
                  <a:txBody>
                    <a:bodyPr/>
                    <a:lstStyle/>
                    <a:p>
                      <a:pPr algn="ctr"/>
                      <a:r>
                        <a:rPr lang="ru-RU" sz="900" dirty="0" smtClean="0">
                          <a:latin typeface="+mn-lt"/>
                          <a:cs typeface="+mn-cs"/>
                        </a:rPr>
                        <a:t>101,8</a:t>
                      </a:r>
                      <a:endParaRPr lang="ru-RU" sz="900" dirty="0">
                        <a:latin typeface="+mn-lt"/>
                        <a:cs typeface="Times New Roman" panose="02020603050405020304" pitchFamily="18" charset="0"/>
                      </a:endParaRPr>
                    </a:p>
                  </a:txBody>
                  <a:tcPr marT="36000" marB="36000" anchor="ctr"/>
                </a:tc>
                <a:tc>
                  <a:txBody>
                    <a:bodyPr/>
                    <a:lstStyle/>
                    <a:p>
                      <a:pPr algn="ctr"/>
                      <a:r>
                        <a:rPr lang="ru-RU" sz="900" dirty="0" smtClean="0">
                          <a:latin typeface="+mn-lt"/>
                        </a:rPr>
                        <a:t>26 343,0</a:t>
                      </a:r>
                      <a:endParaRPr lang="ru-RU" sz="900" dirty="0">
                        <a:latin typeface="+mn-lt"/>
                        <a:cs typeface="Times New Roman" panose="02020603050405020304" pitchFamily="18" charset="0"/>
                      </a:endParaRPr>
                    </a:p>
                  </a:txBody>
                  <a:tcPr marT="36000" marB="36000" anchor="ctr"/>
                </a:tc>
                <a:tc>
                  <a:txBody>
                    <a:bodyPr/>
                    <a:lstStyle/>
                    <a:p>
                      <a:pPr algn="ctr"/>
                      <a:r>
                        <a:rPr lang="ru-RU" sz="900" dirty="0" smtClean="0">
                          <a:latin typeface="+mn-lt"/>
                        </a:rPr>
                        <a:t>102,2</a:t>
                      </a:r>
                      <a:endParaRPr lang="ru-RU" sz="900" dirty="0">
                        <a:latin typeface="+mn-lt"/>
                        <a:cs typeface="Times New Roman" panose="02020603050405020304" pitchFamily="18" charset="0"/>
                      </a:endParaRPr>
                    </a:p>
                  </a:txBody>
                  <a:tcPr marT="36000" marB="36000" anchor="ctr"/>
                </a:tc>
                <a:tc>
                  <a:txBody>
                    <a:bodyPr/>
                    <a:lstStyle/>
                    <a:p>
                      <a:pPr algn="ctr" rtl="0" fontAlgn="ctr"/>
                      <a:r>
                        <a:rPr lang="ru-RU" sz="900" b="0" i="0" u="none" strike="noStrike" dirty="0" smtClean="0">
                          <a:solidFill>
                            <a:schemeClr val="dk1"/>
                          </a:solidFill>
                          <a:effectLst/>
                          <a:latin typeface="+mn-lt"/>
                        </a:rPr>
                        <a:t>27 519,0</a:t>
                      </a:r>
                      <a:endParaRPr lang="ru-RU" sz="900" b="0" i="0" u="none" strike="noStrike" dirty="0">
                        <a:solidFill>
                          <a:srgbClr val="000000"/>
                        </a:solidFill>
                        <a:effectLst/>
                        <a:latin typeface="+mn-lt"/>
                      </a:endParaRPr>
                    </a:p>
                  </a:txBody>
                  <a:tcPr marL="3200" marR="3200" marT="3200" marB="0" anchor="ctr"/>
                </a:tc>
                <a:tc>
                  <a:txBody>
                    <a:bodyPr/>
                    <a:lstStyle/>
                    <a:p>
                      <a:pPr algn="ctr" rtl="0" fontAlgn="ctr"/>
                      <a:r>
                        <a:rPr lang="ru-RU" sz="900" u="none" strike="noStrike" dirty="0">
                          <a:effectLst/>
                        </a:rPr>
                        <a:t>100</a:t>
                      </a:r>
                      <a:endParaRPr lang="ru-RU" sz="900" b="0" i="0" u="none" strike="noStrike" dirty="0">
                        <a:solidFill>
                          <a:srgbClr val="000000"/>
                        </a:solidFill>
                        <a:effectLst/>
                        <a:latin typeface="Trebuchet MS"/>
                      </a:endParaRPr>
                    </a:p>
                  </a:txBody>
                  <a:tcPr marL="3200" marR="3200" marT="3200" marB="0" anchor="ctr"/>
                </a:tc>
              </a:tr>
              <a:tr h="154334">
                <a:tc>
                  <a:txBody>
                    <a:bodyPr/>
                    <a:lstStyle/>
                    <a:p>
                      <a:pPr algn="l" rtl="0" fontAlgn="ctr"/>
                      <a:r>
                        <a:rPr lang="ru-RU" sz="900" b="1" u="none" strike="noStrike">
                          <a:effectLst/>
                        </a:rPr>
                        <a:t>СОЦИАЛЬНЫЕ РАБОТНИКИ</a:t>
                      </a:r>
                      <a:endParaRPr lang="ru-RU" sz="900" b="1" i="0" u="none" strike="noStrike">
                        <a:solidFill>
                          <a:srgbClr val="000000"/>
                        </a:solidFill>
                        <a:effectLst/>
                        <a:latin typeface="Trebuchet MS"/>
                      </a:endParaRPr>
                    </a:p>
                  </a:txBody>
                  <a:tcPr marL="3200" marR="3200" marT="3200" marB="0" anchor="ctr"/>
                </a:tc>
                <a:tc>
                  <a:txBody>
                    <a:bodyPr/>
                    <a:lstStyle/>
                    <a:p>
                      <a:pPr algn="ctr"/>
                      <a:r>
                        <a:rPr lang="ru-RU" sz="900" dirty="0" smtClean="0">
                          <a:latin typeface="+mn-lt"/>
                        </a:rPr>
                        <a:t>12 714,5</a:t>
                      </a:r>
                      <a:endParaRPr lang="ru-RU" sz="900" dirty="0">
                        <a:latin typeface="+mn-lt"/>
                        <a:cs typeface="Times New Roman" panose="02020603050405020304" pitchFamily="18" charset="0"/>
                      </a:endParaRPr>
                    </a:p>
                  </a:txBody>
                  <a:tcPr marT="36000" marB="36000" anchor="ctr"/>
                </a:tc>
                <a:tc>
                  <a:txBody>
                    <a:bodyPr/>
                    <a:lstStyle/>
                    <a:p>
                      <a:pPr algn="ctr"/>
                      <a:r>
                        <a:rPr lang="ru-RU" sz="900" dirty="0" smtClean="0">
                          <a:latin typeface="+mn-lt"/>
                          <a:cs typeface="+mn-cs"/>
                        </a:rPr>
                        <a:t>61,6</a:t>
                      </a:r>
                      <a:endParaRPr lang="ru-RU" sz="900" dirty="0">
                        <a:latin typeface="+mn-lt"/>
                        <a:cs typeface="Times New Roman" panose="02020603050405020304" pitchFamily="18" charset="0"/>
                      </a:endParaRPr>
                    </a:p>
                  </a:txBody>
                  <a:tcPr marT="36000" marB="36000" anchor="ctr"/>
                </a:tc>
                <a:tc>
                  <a:txBody>
                    <a:bodyPr/>
                    <a:lstStyle/>
                    <a:p>
                      <a:pPr algn="ctr"/>
                      <a:r>
                        <a:rPr lang="ru-RU" sz="900" dirty="0" smtClean="0">
                          <a:latin typeface="+mn-lt"/>
                        </a:rPr>
                        <a:t>17 847,5</a:t>
                      </a:r>
                      <a:endParaRPr lang="ru-RU" sz="900" dirty="0">
                        <a:latin typeface="+mn-lt"/>
                        <a:cs typeface="Times New Roman" panose="02020603050405020304" pitchFamily="18" charset="0"/>
                      </a:endParaRPr>
                    </a:p>
                  </a:txBody>
                  <a:tcPr marT="36000" marB="36000" anchor="ctr"/>
                </a:tc>
                <a:tc>
                  <a:txBody>
                    <a:bodyPr/>
                    <a:lstStyle/>
                    <a:p>
                      <a:pPr algn="ctr"/>
                      <a:r>
                        <a:rPr lang="ru-RU" sz="900" dirty="0" smtClean="0">
                          <a:latin typeface="+mn-lt"/>
                          <a:cs typeface="+mn-cs"/>
                        </a:rPr>
                        <a:t>81,2</a:t>
                      </a:r>
                      <a:endParaRPr lang="ru-RU" sz="900" dirty="0">
                        <a:latin typeface="+mn-lt"/>
                        <a:cs typeface="Times New Roman" panose="02020603050405020304" pitchFamily="18" charset="0"/>
                      </a:endParaRPr>
                    </a:p>
                  </a:txBody>
                  <a:tcPr marT="36000" marB="36000" anchor="ctr"/>
                </a:tc>
                <a:tc>
                  <a:txBody>
                    <a:bodyPr/>
                    <a:lstStyle/>
                    <a:p>
                      <a:pPr algn="ctr"/>
                      <a:r>
                        <a:rPr lang="ru-RU" sz="900" dirty="0" smtClean="0">
                          <a:latin typeface="+mn-lt"/>
                        </a:rPr>
                        <a:t>24 900,6</a:t>
                      </a:r>
                      <a:endParaRPr lang="ru-RU" sz="900" dirty="0">
                        <a:latin typeface="+mn-lt"/>
                        <a:cs typeface="Times New Roman" panose="02020603050405020304" pitchFamily="18" charset="0"/>
                      </a:endParaRPr>
                    </a:p>
                  </a:txBody>
                  <a:tcPr marT="36000" marB="36000" anchor="ctr"/>
                </a:tc>
                <a:tc>
                  <a:txBody>
                    <a:bodyPr/>
                    <a:lstStyle/>
                    <a:p>
                      <a:pPr algn="ctr"/>
                      <a:r>
                        <a:rPr lang="ru-RU" sz="900" dirty="0" smtClean="0">
                          <a:latin typeface="+mn-lt"/>
                          <a:cs typeface="+mn-cs"/>
                        </a:rPr>
                        <a:t>104,0</a:t>
                      </a:r>
                      <a:endParaRPr lang="ru-RU" sz="900" dirty="0">
                        <a:latin typeface="+mn-lt"/>
                        <a:cs typeface="Times New Roman" panose="02020603050405020304" pitchFamily="18" charset="0"/>
                      </a:endParaRPr>
                    </a:p>
                  </a:txBody>
                  <a:tcPr marT="36000" marB="36000" anchor="ctr"/>
                </a:tc>
                <a:tc>
                  <a:txBody>
                    <a:bodyPr/>
                    <a:lstStyle/>
                    <a:p>
                      <a:pPr algn="ctr"/>
                      <a:r>
                        <a:rPr lang="ru-RU" sz="900" dirty="0" smtClean="0">
                          <a:latin typeface="+mn-lt"/>
                        </a:rPr>
                        <a:t>25 792,5</a:t>
                      </a:r>
                      <a:endParaRPr lang="ru-RU" sz="900" dirty="0">
                        <a:latin typeface="+mn-lt"/>
                        <a:cs typeface="Times New Roman" panose="02020603050405020304" pitchFamily="18" charset="0"/>
                      </a:endParaRPr>
                    </a:p>
                  </a:txBody>
                  <a:tcPr marT="36000" marB="36000" anchor="ctr"/>
                </a:tc>
                <a:tc>
                  <a:txBody>
                    <a:bodyPr/>
                    <a:lstStyle/>
                    <a:p>
                      <a:pPr algn="ctr"/>
                      <a:r>
                        <a:rPr lang="ru-RU" sz="900" dirty="0" smtClean="0">
                          <a:latin typeface="+mn-lt"/>
                        </a:rPr>
                        <a:t>100,1</a:t>
                      </a:r>
                      <a:endParaRPr lang="ru-RU" sz="900" dirty="0">
                        <a:latin typeface="+mn-lt"/>
                        <a:cs typeface="Times New Roman" panose="02020603050405020304" pitchFamily="18" charset="0"/>
                      </a:endParaRPr>
                    </a:p>
                  </a:txBody>
                  <a:tcPr marT="36000" marB="36000" anchor="ctr"/>
                </a:tc>
                <a:tc>
                  <a:txBody>
                    <a:bodyPr/>
                    <a:lstStyle/>
                    <a:p>
                      <a:pPr algn="ctr" rtl="0" fontAlgn="ctr"/>
                      <a:r>
                        <a:rPr lang="ru-RU" sz="900" b="0" i="0" u="none" strike="noStrike" dirty="0" smtClean="0">
                          <a:solidFill>
                            <a:schemeClr val="dk1"/>
                          </a:solidFill>
                          <a:effectLst/>
                          <a:latin typeface="+mn-lt"/>
                        </a:rPr>
                        <a:t>27 519,0</a:t>
                      </a:r>
                      <a:endParaRPr lang="ru-RU" sz="900" b="0" i="0" u="none" strike="noStrike" dirty="0">
                        <a:solidFill>
                          <a:srgbClr val="000000"/>
                        </a:solidFill>
                        <a:effectLst/>
                        <a:latin typeface="+mn-lt"/>
                      </a:endParaRPr>
                    </a:p>
                  </a:txBody>
                  <a:tcPr marL="3200" marR="3200" marT="3200" marB="0" anchor="ctr"/>
                </a:tc>
                <a:tc>
                  <a:txBody>
                    <a:bodyPr/>
                    <a:lstStyle/>
                    <a:p>
                      <a:pPr algn="ctr" rtl="0" fontAlgn="ctr"/>
                      <a:r>
                        <a:rPr lang="ru-RU" sz="900" u="none" strike="noStrike" dirty="0">
                          <a:effectLst/>
                        </a:rPr>
                        <a:t>100</a:t>
                      </a:r>
                      <a:endParaRPr lang="ru-RU" sz="900" b="0" i="0" u="none" strike="noStrike" dirty="0">
                        <a:solidFill>
                          <a:srgbClr val="000000"/>
                        </a:solidFill>
                        <a:effectLst/>
                        <a:latin typeface="Trebuchet MS"/>
                      </a:endParaRPr>
                    </a:p>
                  </a:txBody>
                  <a:tcPr marL="3200" marR="3200" marT="3200" marB="0" anchor="ctr"/>
                </a:tc>
              </a:tr>
              <a:tr h="170704">
                <a:tc>
                  <a:txBody>
                    <a:bodyPr/>
                    <a:lstStyle/>
                    <a:p>
                      <a:pPr algn="l" rtl="0" fontAlgn="ctr"/>
                      <a:r>
                        <a:rPr lang="ru-RU" sz="900" b="1" u="none" strike="noStrike" dirty="0">
                          <a:effectLst/>
                        </a:rPr>
                        <a:t>РАБОТНИКИ УЧРЕЖДЕНИЙ КУЛЬТУРЫ</a:t>
                      </a:r>
                      <a:endParaRPr lang="ru-RU" sz="900" b="1" i="0" u="none" strike="noStrike" dirty="0">
                        <a:solidFill>
                          <a:srgbClr val="000000"/>
                        </a:solidFill>
                        <a:effectLst/>
                        <a:latin typeface="Trebuchet MS"/>
                      </a:endParaRPr>
                    </a:p>
                  </a:txBody>
                  <a:tcPr marL="3200" marR="3200" marT="3200" marB="0" anchor="ctr"/>
                </a:tc>
                <a:tc>
                  <a:txBody>
                    <a:bodyPr/>
                    <a:lstStyle/>
                    <a:p>
                      <a:pPr algn="ctr"/>
                      <a:r>
                        <a:rPr lang="ru-RU" sz="900" dirty="0" smtClean="0">
                          <a:latin typeface="+mn-lt"/>
                        </a:rPr>
                        <a:t>15 511,0</a:t>
                      </a:r>
                      <a:endParaRPr lang="ru-RU" sz="900" dirty="0">
                        <a:latin typeface="+mn-lt"/>
                        <a:cs typeface="Times New Roman" panose="02020603050405020304" pitchFamily="18" charset="0"/>
                      </a:endParaRPr>
                    </a:p>
                  </a:txBody>
                  <a:tcPr marT="36000" marB="36000" anchor="ctr"/>
                </a:tc>
                <a:tc>
                  <a:txBody>
                    <a:bodyPr/>
                    <a:lstStyle/>
                    <a:p>
                      <a:pPr algn="ctr"/>
                      <a:r>
                        <a:rPr lang="ru-RU" sz="900" dirty="0" smtClean="0">
                          <a:latin typeface="+mn-lt"/>
                          <a:cs typeface="+mn-cs"/>
                        </a:rPr>
                        <a:t>75,1</a:t>
                      </a:r>
                      <a:endParaRPr lang="ru-RU" sz="900" dirty="0">
                        <a:latin typeface="+mn-lt"/>
                        <a:cs typeface="Times New Roman" panose="02020603050405020304" pitchFamily="18" charset="0"/>
                      </a:endParaRPr>
                    </a:p>
                  </a:txBody>
                  <a:tcPr marT="36000" marB="36000" anchor="ctr"/>
                </a:tc>
                <a:tc>
                  <a:txBody>
                    <a:bodyPr/>
                    <a:lstStyle/>
                    <a:p>
                      <a:pPr algn="ctr"/>
                      <a:r>
                        <a:rPr lang="ru-RU" sz="900" dirty="0" smtClean="0">
                          <a:latin typeface="+mn-lt"/>
                        </a:rPr>
                        <a:t>20 263,4</a:t>
                      </a:r>
                    </a:p>
                  </a:txBody>
                  <a:tcPr marT="36000" marB="36000" anchor="ctr"/>
                </a:tc>
                <a:tc>
                  <a:txBody>
                    <a:bodyPr/>
                    <a:lstStyle/>
                    <a:p>
                      <a:pPr algn="ctr"/>
                      <a:r>
                        <a:rPr lang="ru-RU" sz="900" dirty="0" smtClean="0">
                          <a:latin typeface="+mn-lt"/>
                        </a:rPr>
                        <a:t>92,2</a:t>
                      </a:r>
                      <a:endParaRPr lang="ru-RU" sz="900" dirty="0">
                        <a:latin typeface="+mn-lt"/>
                        <a:cs typeface="Times New Roman" panose="02020603050405020304" pitchFamily="18" charset="0"/>
                      </a:endParaRPr>
                    </a:p>
                  </a:txBody>
                  <a:tcPr marT="36000" marB="36000" anchor="ctr"/>
                </a:tc>
                <a:tc>
                  <a:txBody>
                    <a:bodyPr/>
                    <a:lstStyle/>
                    <a:p>
                      <a:pPr algn="ctr"/>
                      <a:r>
                        <a:rPr lang="ru-RU" sz="900" dirty="0" smtClean="0">
                          <a:latin typeface="+mn-lt"/>
                        </a:rPr>
                        <a:t>24 330,5</a:t>
                      </a:r>
                      <a:endParaRPr lang="ru-RU" sz="900" dirty="0">
                        <a:latin typeface="+mn-lt"/>
                        <a:cs typeface="Times New Roman" panose="02020603050405020304" pitchFamily="18" charset="0"/>
                      </a:endParaRPr>
                    </a:p>
                  </a:txBody>
                  <a:tcPr marT="36000" marB="36000" anchor="ctr"/>
                </a:tc>
                <a:tc>
                  <a:txBody>
                    <a:bodyPr/>
                    <a:lstStyle/>
                    <a:p>
                      <a:pPr algn="ctr"/>
                      <a:r>
                        <a:rPr lang="ru-RU" sz="900" dirty="0" smtClean="0">
                          <a:latin typeface="+mn-lt"/>
                          <a:cs typeface="+mn-cs"/>
                        </a:rPr>
                        <a:t>101,6</a:t>
                      </a:r>
                      <a:endParaRPr lang="ru-RU" sz="900" dirty="0">
                        <a:latin typeface="+mn-lt"/>
                        <a:cs typeface="Times New Roman" panose="02020603050405020304" pitchFamily="18" charset="0"/>
                      </a:endParaRPr>
                    </a:p>
                  </a:txBody>
                  <a:tcPr marT="36000" marB="36000" anchor="ctr"/>
                </a:tc>
                <a:tc>
                  <a:txBody>
                    <a:bodyPr/>
                    <a:lstStyle/>
                    <a:p>
                      <a:pPr algn="ctr"/>
                      <a:r>
                        <a:rPr lang="ru-RU" sz="900" dirty="0" smtClean="0">
                          <a:latin typeface="+mn-lt"/>
                        </a:rPr>
                        <a:t>25 984,5</a:t>
                      </a:r>
                      <a:endParaRPr lang="ru-RU" sz="900" dirty="0">
                        <a:latin typeface="+mn-lt"/>
                        <a:cs typeface="Times New Roman" panose="02020603050405020304" pitchFamily="18" charset="0"/>
                      </a:endParaRPr>
                    </a:p>
                  </a:txBody>
                  <a:tcPr marT="36000" marB="36000" anchor="ctr"/>
                </a:tc>
                <a:tc>
                  <a:txBody>
                    <a:bodyPr/>
                    <a:lstStyle/>
                    <a:p>
                      <a:pPr algn="ctr"/>
                      <a:r>
                        <a:rPr lang="ru-RU" sz="900" dirty="0" smtClean="0">
                          <a:latin typeface="+mn-lt"/>
                        </a:rPr>
                        <a:t>100,8</a:t>
                      </a:r>
                      <a:endParaRPr lang="ru-RU" sz="900" dirty="0">
                        <a:latin typeface="+mn-lt"/>
                        <a:cs typeface="Times New Roman" panose="02020603050405020304" pitchFamily="18" charset="0"/>
                      </a:endParaRPr>
                    </a:p>
                  </a:txBody>
                  <a:tcPr marT="36000" marB="36000" anchor="ctr"/>
                </a:tc>
                <a:tc>
                  <a:txBody>
                    <a:bodyPr/>
                    <a:lstStyle/>
                    <a:p>
                      <a:pPr algn="ctr" rtl="0" fontAlgn="ctr"/>
                      <a:r>
                        <a:rPr lang="ru-RU" sz="900" b="0" i="0" u="none" strike="noStrike" dirty="0" smtClean="0">
                          <a:solidFill>
                            <a:schemeClr val="dk1"/>
                          </a:solidFill>
                          <a:effectLst/>
                          <a:latin typeface="+mn-lt"/>
                        </a:rPr>
                        <a:t>27 519,0</a:t>
                      </a:r>
                      <a:endParaRPr lang="ru-RU" sz="900" b="0" i="0" u="none" strike="noStrike" dirty="0">
                        <a:solidFill>
                          <a:srgbClr val="000000"/>
                        </a:solidFill>
                        <a:effectLst/>
                        <a:latin typeface="+mn-lt"/>
                      </a:endParaRPr>
                    </a:p>
                  </a:txBody>
                  <a:tcPr marL="3200" marR="3200" marT="3200" marB="0" anchor="ctr"/>
                </a:tc>
                <a:tc>
                  <a:txBody>
                    <a:bodyPr/>
                    <a:lstStyle/>
                    <a:p>
                      <a:pPr algn="ctr" rtl="0" fontAlgn="ctr"/>
                      <a:r>
                        <a:rPr lang="ru-RU" sz="900" u="none" strike="noStrike" dirty="0">
                          <a:effectLst/>
                        </a:rPr>
                        <a:t>100</a:t>
                      </a:r>
                      <a:endParaRPr lang="ru-RU" sz="900" b="0" i="0" u="none" strike="noStrike" dirty="0">
                        <a:solidFill>
                          <a:srgbClr val="000000"/>
                        </a:solidFill>
                        <a:effectLst/>
                        <a:latin typeface="Trebuchet MS"/>
                      </a:endParaRPr>
                    </a:p>
                  </a:txBody>
                  <a:tcPr marL="3200" marR="3200" marT="3200" marB="0" anchor="ctr"/>
                </a:tc>
              </a:tr>
            </a:tbl>
          </a:graphicData>
        </a:graphic>
      </p:graphicFrame>
      <p:cxnSp>
        <p:nvCxnSpPr>
          <p:cNvPr id="6" name="Прямая соединительная линия 5"/>
          <p:cNvCxnSpPr/>
          <p:nvPr/>
        </p:nvCxnSpPr>
        <p:spPr>
          <a:xfrm>
            <a:off x="0" y="620688"/>
            <a:ext cx="9144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237901" y="6525344"/>
            <a:ext cx="3151825" cy="230832"/>
          </a:xfrm>
          <a:prstGeom prst="rect">
            <a:avLst/>
          </a:prstGeom>
          <a:noFill/>
        </p:spPr>
        <p:txBody>
          <a:bodyPr wrap="none" rtlCol="0">
            <a:spAutoFit/>
          </a:bodyPr>
          <a:lstStyle/>
          <a:p>
            <a:pPr fontAlgn="base">
              <a:spcBef>
                <a:spcPct val="0"/>
              </a:spcBef>
              <a:spcAft>
                <a:spcPct val="0"/>
              </a:spcAft>
            </a:pPr>
            <a:r>
              <a:rPr lang="ru-RU" sz="900" dirty="0">
                <a:solidFill>
                  <a:prstClr val="black"/>
                </a:solidFill>
                <a:latin typeface="Times New Roman" panose="02020603050405020304" pitchFamily="18" charset="0"/>
                <a:cs typeface="Times New Roman" panose="02020603050405020304" pitchFamily="18" charset="0"/>
              </a:rPr>
              <a:t>* - к средней з/п в сфере общего образования в субъекте РФ</a:t>
            </a:r>
          </a:p>
        </p:txBody>
      </p:sp>
      <p:sp>
        <p:nvSpPr>
          <p:cNvPr id="8" name="TextBox 7"/>
          <p:cNvSpPr txBox="1"/>
          <p:nvPr/>
        </p:nvSpPr>
        <p:spPr>
          <a:xfrm>
            <a:off x="3369645" y="6525344"/>
            <a:ext cx="2257349" cy="230832"/>
          </a:xfrm>
          <a:prstGeom prst="rect">
            <a:avLst/>
          </a:prstGeom>
          <a:noFill/>
        </p:spPr>
        <p:txBody>
          <a:bodyPr wrap="none" rtlCol="0">
            <a:spAutoFit/>
          </a:bodyPr>
          <a:lstStyle/>
          <a:p>
            <a:pPr fontAlgn="base">
              <a:spcBef>
                <a:spcPct val="0"/>
              </a:spcBef>
              <a:spcAft>
                <a:spcPct val="0"/>
              </a:spcAft>
            </a:pPr>
            <a:r>
              <a:rPr lang="ru-RU" sz="900" dirty="0">
                <a:solidFill>
                  <a:prstClr val="black"/>
                </a:solidFill>
                <a:latin typeface="Times New Roman" panose="02020603050405020304" pitchFamily="18" charset="0"/>
                <a:cs typeface="Times New Roman" panose="02020603050405020304" pitchFamily="18" charset="0"/>
              </a:rPr>
              <a:t>** - к средней з/п учителей в субъекте РФ</a:t>
            </a:r>
          </a:p>
        </p:txBody>
      </p:sp>
    </p:spTree>
    <p:extLst>
      <p:ext uri="{BB962C8B-B14F-4D97-AF65-F5344CB8AC3E}">
        <p14:creationId xmlns:p14="http://schemas.microsoft.com/office/powerpoint/2010/main" val="342120440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Диаграмма 2"/>
          <p:cNvGraphicFramePr>
            <a:graphicFrameLocks/>
          </p:cNvGraphicFramePr>
          <p:nvPr>
            <p:extLst>
              <p:ext uri="{D42A27DB-BD31-4B8C-83A1-F6EECF244321}">
                <p14:modId xmlns:p14="http://schemas.microsoft.com/office/powerpoint/2010/main" val="1897943973"/>
              </p:ext>
            </p:extLst>
          </p:nvPr>
        </p:nvGraphicFramePr>
        <p:xfrm>
          <a:off x="3811840" y="3501008"/>
          <a:ext cx="5284800" cy="317524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 name="Диаграмма 3"/>
          <p:cNvGraphicFramePr>
            <a:graphicFrameLocks/>
          </p:cNvGraphicFramePr>
          <p:nvPr>
            <p:extLst>
              <p:ext uri="{D42A27DB-BD31-4B8C-83A1-F6EECF244321}">
                <p14:modId xmlns:p14="http://schemas.microsoft.com/office/powerpoint/2010/main" val="2795165813"/>
              </p:ext>
            </p:extLst>
          </p:nvPr>
        </p:nvGraphicFramePr>
        <p:xfrm>
          <a:off x="107504" y="733111"/>
          <a:ext cx="5286375" cy="2988174"/>
        </p:xfrm>
        <a:graphic>
          <a:graphicData uri="http://schemas.openxmlformats.org/drawingml/2006/chart">
            <c:chart xmlns:c="http://schemas.openxmlformats.org/drawingml/2006/chart" xmlns:r="http://schemas.openxmlformats.org/officeDocument/2006/relationships" r:id="rId4"/>
          </a:graphicData>
        </a:graphic>
      </p:graphicFrame>
      <p:pic>
        <p:nvPicPr>
          <p:cNvPr id="1026" name="Picture 2" descr="E:\photo_244.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9552" y="4005064"/>
            <a:ext cx="3348372" cy="223224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5" name="Номер слайда 4"/>
          <p:cNvSpPr>
            <a:spLocks noGrp="1"/>
          </p:cNvSpPr>
          <p:nvPr>
            <p:ph type="sldNum" sz="quarter" idx="12"/>
          </p:nvPr>
        </p:nvSpPr>
        <p:spPr/>
        <p:txBody>
          <a:bodyPr/>
          <a:lstStyle/>
          <a:p>
            <a:pPr>
              <a:defRPr/>
            </a:pPr>
            <a:fld id="{667CCBFA-BFB9-4E9F-B6F6-694D72409F22}" type="slidenum">
              <a:rPr lang="ru-RU" smtClean="0">
                <a:solidFill>
                  <a:prstClr val="black"/>
                </a:solidFill>
              </a:rPr>
              <a:pPr>
                <a:defRPr/>
              </a:pPr>
              <a:t>27</a:t>
            </a:fld>
            <a:endParaRPr lang="ru-RU" dirty="0">
              <a:solidFill>
                <a:prstClr val="black"/>
              </a:solidFill>
            </a:endParaRPr>
          </a:p>
        </p:txBody>
      </p:sp>
      <p:sp>
        <p:nvSpPr>
          <p:cNvPr id="7" name="Скругленный прямоугольник 6"/>
          <p:cNvSpPr/>
          <p:nvPr/>
        </p:nvSpPr>
        <p:spPr>
          <a:xfrm>
            <a:off x="5868144" y="987872"/>
            <a:ext cx="2808312" cy="2369120"/>
          </a:xfrm>
          <a:prstGeom prst="roundRect">
            <a:avLst/>
          </a:prstGeom>
        </p:spPr>
        <p:style>
          <a:lnRef idx="1">
            <a:schemeClr val="accent4"/>
          </a:lnRef>
          <a:fillRef idx="2">
            <a:schemeClr val="accent4"/>
          </a:fillRef>
          <a:effectRef idx="1">
            <a:schemeClr val="accent4"/>
          </a:effectRef>
          <a:fontRef idx="minor">
            <a:schemeClr val="dk1"/>
          </a:fontRef>
        </p:style>
        <p:txBody>
          <a:bodyPr lIns="0" tIns="0" rIns="0" bIns="0"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ru-RU" sz="1500" dirty="0" smtClean="0">
                <a:solidFill>
                  <a:prstClr val="black"/>
                </a:solidFill>
                <a:latin typeface="Times New Roman" panose="02020603050405020304" pitchFamily="18" charset="0"/>
                <a:cs typeface="Times New Roman" panose="02020603050405020304" pitchFamily="18" charset="0"/>
              </a:rPr>
              <a:t>По аналогии с Указом Президента </a:t>
            </a:r>
            <a:r>
              <a:rPr lang="ru-RU" sz="1500" dirty="0">
                <a:solidFill>
                  <a:prstClr val="black"/>
                </a:solidFill>
                <a:latin typeface="Times New Roman" panose="02020603050405020304" pitchFamily="18" charset="0"/>
                <a:cs typeface="Times New Roman" panose="02020603050405020304" pitchFamily="18" charset="0"/>
              </a:rPr>
              <a:t>РФ от 12.12.2017 </a:t>
            </a:r>
            <a:r>
              <a:rPr lang="ru-RU" sz="1500" dirty="0" smtClean="0">
                <a:solidFill>
                  <a:prstClr val="black"/>
                </a:solidFill>
                <a:latin typeface="Times New Roman" panose="02020603050405020304" pitchFamily="18" charset="0"/>
                <a:cs typeface="Times New Roman" panose="02020603050405020304" pitchFamily="18" charset="0"/>
              </a:rPr>
              <a:t> № </a:t>
            </a:r>
            <a:r>
              <a:rPr lang="ru-RU" sz="1500" dirty="0">
                <a:solidFill>
                  <a:prstClr val="black"/>
                </a:solidFill>
                <a:latin typeface="Times New Roman" panose="02020603050405020304" pitchFamily="18" charset="0"/>
                <a:cs typeface="Times New Roman" panose="02020603050405020304" pitchFamily="18" charset="0"/>
              </a:rPr>
              <a:t>594 </a:t>
            </a:r>
            <a:r>
              <a:rPr lang="ru-RU" sz="1500" dirty="0" smtClean="0">
                <a:solidFill>
                  <a:prstClr val="black"/>
                </a:solidFill>
                <a:latin typeface="Times New Roman" panose="02020603050405020304" pitchFamily="18" charset="0"/>
                <a:cs typeface="Times New Roman" panose="02020603050405020304" pitchFamily="18" charset="0"/>
              </a:rPr>
              <a:t>Кабинетом Министров Чувашской Республики принято решение об </a:t>
            </a:r>
            <a:r>
              <a:rPr lang="ru-RU" sz="1500" dirty="0">
                <a:solidFill>
                  <a:prstClr val="black"/>
                </a:solidFill>
                <a:latin typeface="Times New Roman" panose="02020603050405020304" pitchFamily="18" charset="0"/>
                <a:cs typeface="Times New Roman" panose="02020603050405020304" pitchFamily="18" charset="0"/>
              </a:rPr>
              <a:t>увеличении </a:t>
            </a:r>
            <a:r>
              <a:rPr lang="ru-RU" sz="1500" dirty="0" smtClean="0">
                <a:solidFill>
                  <a:prstClr val="black"/>
                </a:solidFill>
                <a:latin typeface="Times New Roman" panose="02020603050405020304" pitchFamily="18" charset="0"/>
                <a:cs typeface="Times New Roman" panose="02020603050405020304" pitchFamily="18" charset="0"/>
              </a:rPr>
              <a:t>денежного </a:t>
            </a:r>
            <a:r>
              <a:rPr lang="ru-RU" sz="1500" dirty="0">
                <a:solidFill>
                  <a:prstClr val="black"/>
                </a:solidFill>
                <a:latin typeface="Times New Roman" panose="02020603050405020304" pitchFamily="18" charset="0"/>
                <a:cs typeface="Times New Roman" panose="02020603050405020304" pitchFamily="18" charset="0"/>
              </a:rPr>
              <a:t>содержания государственных гражданских служащих </a:t>
            </a:r>
            <a:r>
              <a:rPr lang="ru-RU" sz="1500" dirty="0" smtClean="0">
                <a:solidFill>
                  <a:prstClr val="black"/>
                </a:solidFill>
                <a:latin typeface="Times New Roman" panose="02020603050405020304" pitchFamily="18" charset="0"/>
                <a:cs typeface="Times New Roman" panose="02020603050405020304" pitchFamily="18" charset="0"/>
              </a:rPr>
              <a:t>Чувашской Республики на 4%</a:t>
            </a:r>
            <a:endParaRPr lang="ru-RU" sz="1500" dirty="0">
              <a:solidFill>
                <a:prstClr val="black"/>
              </a:solidFill>
              <a:latin typeface="Times New Roman" panose="02020603050405020304" pitchFamily="18" charset="0"/>
              <a:cs typeface="Times New Roman" panose="02020603050405020304" pitchFamily="18" charset="0"/>
            </a:endParaRPr>
          </a:p>
        </p:txBody>
      </p:sp>
      <p:sp>
        <p:nvSpPr>
          <p:cNvPr id="8" name="Заголовок 1"/>
          <p:cNvSpPr txBox="1">
            <a:spLocks/>
          </p:cNvSpPr>
          <p:nvPr/>
        </p:nvSpPr>
        <p:spPr>
          <a:xfrm>
            <a:off x="259729" y="20136"/>
            <a:ext cx="7264599" cy="600551"/>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l" fontAlgn="auto">
              <a:spcAft>
                <a:spcPts val="0"/>
              </a:spcAft>
              <a:buClr>
                <a:srgbClr val="F14124">
                  <a:lumMod val="75000"/>
                </a:srgbClr>
              </a:buClr>
              <a:buFont typeface="Georgia" pitchFamily="18" charset="0"/>
              <a:buNone/>
            </a:pPr>
            <a:r>
              <a:rPr lang="ru-RU" sz="1600" dirty="0">
                <a:solidFill>
                  <a:prstClr val="black"/>
                </a:solidFill>
                <a:effectLst/>
                <a:latin typeface="Times New Roman" panose="02020603050405020304" pitchFamily="18" charset="0"/>
                <a:cs typeface="Times New Roman" panose="02020603050405020304" pitchFamily="18" charset="0"/>
              </a:rPr>
              <a:t>Среднемесячная начисленная заработная плата государственных гражданских служащих в Приволжском федеральном </a:t>
            </a:r>
            <a:r>
              <a:rPr lang="ru-RU" sz="1600" dirty="0" smtClean="0">
                <a:solidFill>
                  <a:prstClr val="black"/>
                </a:solidFill>
                <a:effectLst/>
                <a:latin typeface="Times New Roman" panose="02020603050405020304" pitchFamily="18" charset="0"/>
                <a:cs typeface="Times New Roman" panose="02020603050405020304" pitchFamily="18" charset="0"/>
              </a:rPr>
              <a:t>округе</a:t>
            </a:r>
            <a:endParaRPr lang="ru-RU" sz="1600" dirty="0">
              <a:solidFill>
                <a:prstClr val="black"/>
              </a:solidFill>
              <a:effectLst/>
              <a:latin typeface="Times New Roman" panose="02020603050405020304" pitchFamily="18" charset="0"/>
              <a:cs typeface="Times New Roman" panose="02020603050405020304" pitchFamily="18" charset="0"/>
            </a:endParaRPr>
          </a:p>
        </p:txBody>
      </p:sp>
      <p:cxnSp>
        <p:nvCxnSpPr>
          <p:cNvPr id="9" name="Прямая соединительная линия 8"/>
          <p:cNvCxnSpPr/>
          <p:nvPr/>
        </p:nvCxnSpPr>
        <p:spPr>
          <a:xfrm>
            <a:off x="0" y="620688"/>
            <a:ext cx="9144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7873228" y="69850"/>
            <a:ext cx="1223412" cy="492443"/>
          </a:xfrm>
          <a:prstGeom prst="rect">
            <a:avLst/>
          </a:prstGeom>
          <a:noFill/>
        </p:spPr>
        <p:txBody>
          <a:bodyPr wrap="none" rtlCol="0">
            <a:spAutoFit/>
          </a:bodyPr>
          <a:lstStyle/>
          <a:p>
            <a:pPr algn="ctr"/>
            <a:r>
              <a:rPr lang="ru-RU" sz="1300" b="1" i="1" dirty="0" smtClean="0">
                <a:solidFill>
                  <a:srgbClr val="4E67C8"/>
                </a:solidFill>
                <a:latin typeface="Trebuchet MS"/>
              </a:rPr>
              <a:t>Бюджет</a:t>
            </a:r>
          </a:p>
          <a:p>
            <a:pPr algn="ctr"/>
            <a:r>
              <a:rPr lang="ru-RU" sz="1300" b="1" i="1" dirty="0" smtClean="0">
                <a:solidFill>
                  <a:srgbClr val="4E67C8"/>
                </a:solidFill>
                <a:latin typeface="Trebuchet MS"/>
              </a:rPr>
              <a:t>для граждан</a:t>
            </a:r>
            <a:endParaRPr lang="ru-RU" sz="1300" b="1" i="1" dirty="0">
              <a:solidFill>
                <a:srgbClr val="4E67C8"/>
              </a:solidFill>
              <a:latin typeface="Trebuchet MS"/>
            </a:endParaRPr>
          </a:p>
        </p:txBody>
      </p:sp>
      <p:sp>
        <p:nvSpPr>
          <p:cNvPr id="11" name="TextBox 1"/>
          <p:cNvSpPr txBox="1">
            <a:spLocks noChangeArrowheads="1"/>
          </p:cNvSpPr>
          <p:nvPr/>
        </p:nvSpPr>
        <p:spPr bwMode="auto">
          <a:xfrm>
            <a:off x="7740352" y="620688"/>
            <a:ext cx="1226304" cy="222565"/>
          </a:xfrm>
          <a:prstGeom prst="rect">
            <a:avLst/>
          </a:prstGeom>
          <a:noFill/>
          <a:ln>
            <a:noFill/>
          </a:ln>
          <a:extLst/>
        </p:spPr>
        <p:txBody>
          <a:bodyPr lIns="0" tIns="0" rIns="0" bIns="0"/>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r" eaLnBrk="1" fontAlgn="base" hangingPunct="1">
              <a:spcBef>
                <a:spcPct val="0"/>
              </a:spcBef>
              <a:spcAft>
                <a:spcPct val="0"/>
              </a:spcAft>
              <a:buFontTx/>
              <a:buNone/>
            </a:pPr>
            <a:r>
              <a:rPr lang="ru-RU" altLang="ru-RU" sz="1200" b="1" dirty="0" smtClean="0">
                <a:solidFill>
                  <a:srgbClr val="4E67C8">
                    <a:lumMod val="75000"/>
                  </a:srgbClr>
                </a:solidFill>
                <a:latin typeface="Times New Roman" panose="02020603050405020304" pitchFamily="18" charset="0"/>
                <a:cs typeface="Times New Roman" panose="02020603050405020304" pitchFamily="18" charset="0"/>
              </a:rPr>
              <a:t>тыс. рублей</a:t>
            </a:r>
            <a:endParaRPr lang="ru-RU" altLang="ru-RU" sz="1200" b="1" dirty="0">
              <a:solidFill>
                <a:srgbClr val="4E67C8">
                  <a:lumMod val="75000"/>
                </a:srgb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7926864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1" name="Прямая соединительная линия 110"/>
          <p:cNvCxnSpPr>
            <a:endCxn id="63" idx="1"/>
          </p:cNvCxnSpPr>
          <p:nvPr/>
        </p:nvCxnSpPr>
        <p:spPr>
          <a:xfrm flipV="1">
            <a:off x="1648691" y="2090665"/>
            <a:ext cx="531238" cy="337429"/>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03" name="Прямая соединительная линия 102"/>
          <p:cNvCxnSpPr/>
          <p:nvPr/>
        </p:nvCxnSpPr>
        <p:spPr>
          <a:xfrm flipV="1">
            <a:off x="683568" y="1550943"/>
            <a:ext cx="432048" cy="1013962"/>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0" name="Заголовок 1"/>
          <p:cNvSpPr txBox="1">
            <a:spLocks/>
          </p:cNvSpPr>
          <p:nvPr/>
        </p:nvSpPr>
        <p:spPr bwMode="auto">
          <a:xfrm>
            <a:off x="119781" y="2569"/>
            <a:ext cx="7978821" cy="690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ru-RU"/>
            </a:defPPr>
            <a:lvl1pPr eaLnBrk="1" hangingPunct="1">
              <a:defRPr sz="2000" b="1">
                <a:solidFill>
                  <a:srgbClr val="C00000"/>
                </a:solidFill>
                <a:latin typeface="Century Gothic" panose="020B0502020202020204" pitchFamily="34" charset="0"/>
                <a:ea typeface="+mj-ea"/>
                <a:cs typeface="Times New Roman" panose="02020603050405020304" pitchFamily="18" charset="0"/>
              </a:defRPr>
            </a:lvl1pPr>
            <a:lvl2pPr algn="ctr" eaLnBrk="1" hangingPunct="1">
              <a:defRPr sz="4400"/>
            </a:lvl2pPr>
            <a:lvl3pPr algn="ctr" eaLnBrk="1" hangingPunct="1">
              <a:defRPr sz="4400"/>
            </a:lvl3pPr>
            <a:lvl4pPr algn="ctr" eaLnBrk="1" hangingPunct="1">
              <a:defRPr sz="4400"/>
            </a:lvl4pPr>
            <a:lvl5pPr algn="ctr" eaLnBrk="1" hangingPunct="1">
              <a:defRPr sz="4400"/>
            </a:lvl5pPr>
            <a:lvl6pPr marL="457200" algn="ctr" fontAlgn="base">
              <a:spcBef>
                <a:spcPct val="0"/>
              </a:spcBef>
              <a:spcAft>
                <a:spcPct val="0"/>
              </a:spcAft>
              <a:defRPr sz="4400"/>
            </a:lvl6pPr>
            <a:lvl7pPr marL="914400" algn="ctr" fontAlgn="base">
              <a:spcBef>
                <a:spcPct val="0"/>
              </a:spcBef>
              <a:spcAft>
                <a:spcPct val="0"/>
              </a:spcAft>
              <a:defRPr sz="4400"/>
            </a:lvl7pPr>
            <a:lvl8pPr marL="1371600" algn="ctr" fontAlgn="base">
              <a:spcBef>
                <a:spcPct val="0"/>
              </a:spcBef>
              <a:spcAft>
                <a:spcPct val="0"/>
              </a:spcAft>
              <a:defRPr sz="4400"/>
            </a:lvl8pPr>
            <a:lvl9pPr marL="1828800" algn="ctr" fontAlgn="base">
              <a:spcBef>
                <a:spcPct val="0"/>
              </a:spcBef>
              <a:spcAft>
                <a:spcPct val="0"/>
              </a:spcAft>
              <a:defRPr sz="4400"/>
            </a:lvl9pPr>
          </a:lstStyle>
          <a:p>
            <a:pPr>
              <a:spcBef>
                <a:spcPct val="0"/>
              </a:spcBef>
              <a:buClr>
                <a:schemeClr val="accent6">
                  <a:lumMod val="75000"/>
                </a:schemeClr>
              </a:buClr>
              <a:buSzPct val="128000"/>
            </a:pPr>
            <a:r>
              <a:rPr lang="ru-RU" altLang="ru-RU" sz="1600" dirty="0">
                <a:solidFill>
                  <a:schemeClr val="tx1"/>
                </a:solidFill>
                <a:latin typeface="Times New Roman" panose="02020603050405020304" pitchFamily="18" charset="0"/>
              </a:rPr>
              <a:t>Расходы консолидированного бюджета Чувашской Республики на финансирование мероприятий национальных проектов в 2019 году</a:t>
            </a:r>
          </a:p>
        </p:txBody>
      </p:sp>
      <p:sp>
        <p:nvSpPr>
          <p:cNvPr id="57" name="Прямоугольник 56"/>
          <p:cNvSpPr/>
          <p:nvPr/>
        </p:nvSpPr>
        <p:spPr>
          <a:xfrm>
            <a:off x="782793" y="3202421"/>
            <a:ext cx="1213740" cy="400110"/>
          </a:xfrm>
          <a:prstGeom prst="rect">
            <a:avLst/>
          </a:prstGeom>
        </p:spPr>
        <p:txBody>
          <a:bodyPr wrap="square">
            <a:spAutoFit/>
          </a:bodyPr>
          <a:lstStyle/>
          <a:p>
            <a:pPr algn="ctr"/>
            <a:r>
              <a:rPr lang="ru-RU" sz="2000" b="1" i="1" dirty="0" smtClean="0">
                <a:solidFill>
                  <a:prstClr val="black"/>
                </a:solidFill>
                <a:latin typeface="Times New Roman" panose="02020603050405020304" pitchFamily="18" charset="0"/>
                <a:cs typeface="Times New Roman" panose="02020603050405020304" pitchFamily="18" charset="0"/>
              </a:rPr>
              <a:t>15</a:t>
            </a:r>
            <a:r>
              <a:rPr lang="en-US" sz="2000" b="1" i="1" dirty="0" smtClean="0">
                <a:solidFill>
                  <a:prstClr val="black"/>
                </a:solidFill>
                <a:latin typeface="Times New Roman" panose="02020603050405020304" pitchFamily="18" charset="0"/>
                <a:cs typeface="Times New Roman" panose="02020603050405020304" pitchFamily="18" charset="0"/>
              </a:rPr>
              <a:t> 030,8</a:t>
            </a:r>
            <a:endParaRPr lang="ru-RU" sz="2000" b="1" i="1" dirty="0">
              <a:solidFill>
                <a:prstClr val="black"/>
              </a:solidFill>
              <a:latin typeface="Times New Roman" panose="02020603050405020304" pitchFamily="18" charset="0"/>
              <a:cs typeface="Times New Roman" panose="02020603050405020304" pitchFamily="18" charset="0"/>
            </a:endParaRPr>
          </a:p>
        </p:txBody>
      </p:sp>
      <p:sp>
        <p:nvSpPr>
          <p:cNvPr id="63" name="TextBox 62"/>
          <p:cNvSpPr txBox="1"/>
          <p:nvPr/>
        </p:nvSpPr>
        <p:spPr>
          <a:xfrm>
            <a:off x="2179929" y="1750146"/>
            <a:ext cx="2047206" cy="681038"/>
          </a:xfrm>
          <a:prstGeom prst="roundRect">
            <a:avLst/>
          </a:prstGeom>
          <a:ln/>
        </p:spPr>
        <p:style>
          <a:lnRef idx="2">
            <a:schemeClr val="accent2"/>
          </a:lnRef>
          <a:fillRef idx="1">
            <a:schemeClr val="lt1"/>
          </a:fillRef>
          <a:effectRef idx="0">
            <a:schemeClr val="accent2"/>
          </a:effectRef>
          <a:fontRef idx="minor">
            <a:schemeClr val="dk1"/>
          </a:fontRef>
        </p:style>
        <p:txBody>
          <a:bodyPr wrap="square" rtlCol="0">
            <a:spAutoFit/>
          </a:bodyPr>
          <a:lstStyle>
            <a:defPPr>
              <a:defRPr lang="ru-RU"/>
            </a:defPPr>
            <a:lvl1pPr>
              <a:defRPr sz="1400" b="1">
                <a:solidFill>
                  <a:schemeClr val="dk1"/>
                </a:solidFill>
                <a:latin typeface="Century Gothic" panose="020B0502020202020204"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algn="ctr"/>
            <a:r>
              <a:rPr lang="ru-RU" b="0" dirty="0" smtClean="0">
                <a:solidFill>
                  <a:prstClr val="black"/>
                </a:solidFill>
                <a:latin typeface="Times New Roman" panose="02020603050405020304" pitchFamily="18" charset="0"/>
                <a:cs typeface="Times New Roman" panose="02020603050405020304" pitchFamily="18" charset="0"/>
              </a:rPr>
              <a:t>республиканские средства – </a:t>
            </a:r>
            <a:r>
              <a:rPr lang="ru-RU" sz="2000" i="1" dirty="0" smtClean="0">
                <a:solidFill>
                  <a:prstClr val="black"/>
                </a:solidFill>
                <a:latin typeface="Times New Roman" panose="02020603050405020304" pitchFamily="18" charset="0"/>
                <a:cs typeface="Times New Roman" panose="02020603050405020304" pitchFamily="18" charset="0"/>
              </a:rPr>
              <a:t>3 108,7</a:t>
            </a:r>
            <a:endParaRPr lang="ru-RU" dirty="0">
              <a:solidFill>
                <a:prstClr val="black"/>
              </a:solidFill>
              <a:latin typeface="Times New Roman" panose="02020603050405020304" pitchFamily="18" charset="0"/>
              <a:cs typeface="Times New Roman" panose="02020603050405020304" pitchFamily="18" charset="0"/>
            </a:endParaRPr>
          </a:p>
        </p:txBody>
      </p:sp>
      <p:sp>
        <p:nvSpPr>
          <p:cNvPr id="65" name="TextBox 64"/>
          <p:cNvSpPr txBox="1"/>
          <p:nvPr/>
        </p:nvSpPr>
        <p:spPr>
          <a:xfrm>
            <a:off x="119782" y="1063392"/>
            <a:ext cx="2955016" cy="442674"/>
          </a:xfrm>
          <a:prstGeom prst="roundRect">
            <a:avLst/>
          </a:prstGeom>
          <a:ln>
            <a:solidFill>
              <a:schemeClr val="bg2">
                <a:lumMod val="50000"/>
              </a:schemeClr>
            </a:solidFill>
          </a:ln>
        </p:spPr>
        <p:style>
          <a:lnRef idx="2">
            <a:schemeClr val="accent5"/>
          </a:lnRef>
          <a:fillRef idx="1">
            <a:schemeClr val="lt1"/>
          </a:fillRef>
          <a:effectRef idx="0">
            <a:schemeClr val="accent5"/>
          </a:effectRef>
          <a:fontRef idx="minor">
            <a:schemeClr val="dk1"/>
          </a:fontRef>
        </p:style>
        <p:txBody>
          <a:bodyPr wrap="square" rtlCol="0" anchor="ctr">
            <a:spAutoFit/>
          </a:bodyPr>
          <a:lstStyle/>
          <a:p>
            <a:r>
              <a:rPr lang="ru-RU" sz="1400" dirty="0" smtClean="0">
                <a:solidFill>
                  <a:prstClr val="black"/>
                </a:solidFill>
                <a:latin typeface="Times New Roman" panose="02020603050405020304" pitchFamily="18" charset="0"/>
                <a:cs typeface="Times New Roman" panose="02020603050405020304" pitchFamily="18" charset="0"/>
              </a:rPr>
              <a:t>федеральные средства – </a:t>
            </a:r>
            <a:r>
              <a:rPr lang="ru-RU" sz="2000" b="1" i="1" dirty="0" smtClean="0">
                <a:solidFill>
                  <a:prstClr val="black"/>
                </a:solidFill>
                <a:latin typeface="Times New Roman" panose="02020603050405020304" pitchFamily="18" charset="0"/>
                <a:cs typeface="Times New Roman" panose="02020603050405020304" pitchFamily="18" charset="0"/>
              </a:rPr>
              <a:t>6 712,6</a:t>
            </a:r>
            <a:endParaRPr lang="ru-RU" sz="1400" b="1" i="1" dirty="0">
              <a:solidFill>
                <a:prstClr val="black"/>
              </a:solidFill>
              <a:latin typeface="Times New Roman" panose="02020603050405020304" pitchFamily="18" charset="0"/>
              <a:cs typeface="Times New Roman" panose="02020603050405020304" pitchFamily="18" charset="0"/>
            </a:endParaRPr>
          </a:p>
        </p:txBody>
      </p:sp>
      <p:sp>
        <p:nvSpPr>
          <p:cNvPr id="38" name="Прямоугольник 37"/>
          <p:cNvSpPr/>
          <p:nvPr/>
        </p:nvSpPr>
        <p:spPr>
          <a:xfrm>
            <a:off x="887255" y="3537917"/>
            <a:ext cx="928460" cy="461665"/>
          </a:xfrm>
          <a:prstGeom prst="rect">
            <a:avLst/>
          </a:prstGeom>
        </p:spPr>
        <p:txBody>
          <a:bodyPr wrap="none">
            <a:spAutoFit/>
          </a:bodyPr>
          <a:lstStyle/>
          <a:p>
            <a:pPr algn="ctr"/>
            <a:r>
              <a:rPr lang="ru-RU" sz="1200" i="1" dirty="0" smtClean="0">
                <a:solidFill>
                  <a:prstClr val="black"/>
                </a:solidFill>
                <a:latin typeface="Times New Roman" panose="02020603050405020304" pitchFamily="18" charset="0"/>
                <a:cs typeface="Times New Roman" panose="02020603050405020304" pitchFamily="18" charset="0"/>
              </a:rPr>
              <a:t>(</a:t>
            </a:r>
            <a:r>
              <a:rPr lang="ru-RU" sz="1200" b="1" i="1" dirty="0" smtClean="0">
                <a:solidFill>
                  <a:schemeClr val="tx2"/>
                </a:solidFill>
                <a:latin typeface="Times New Roman" panose="02020603050405020304" pitchFamily="18" charset="0"/>
                <a:cs typeface="Times New Roman" panose="02020603050405020304" pitchFamily="18" charset="0"/>
              </a:rPr>
              <a:t>91,</a:t>
            </a:r>
            <a:r>
              <a:rPr lang="en-US" sz="1200" b="1" i="1" dirty="0" smtClean="0">
                <a:solidFill>
                  <a:schemeClr val="tx2"/>
                </a:solidFill>
                <a:latin typeface="Times New Roman" panose="02020603050405020304" pitchFamily="18" charset="0"/>
                <a:cs typeface="Times New Roman" panose="02020603050405020304" pitchFamily="18" charset="0"/>
              </a:rPr>
              <a:t>5</a:t>
            </a:r>
            <a:r>
              <a:rPr lang="ru-RU" sz="1200" b="1" i="1" dirty="0" smtClean="0">
                <a:solidFill>
                  <a:schemeClr val="tx2"/>
                </a:solidFill>
                <a:latin typeface="Times New Roman" panose="02020603050405020304" pitchFamily="18" charset="0"/>
                <a:cs typeface="Times New Roman" panose="02020603050405020304" pitchFamily="18" charset="0"/>
              </a:rPr>
              <a:t>% </a:t>
            </a:r>
            <a:r>
              <a:rPr lang="ru-RU" sz="1200" i="1" dirty="0" smtClean="0">
                <a:solidFill>
                  <a:prstClr val="black"/>
                </a:solidFill>
                <a:latin typeface="Times New Roman" panose="02020603050405020304" pitchFamily="18" charset="0"/>
                <a:cs typeface="Times New Roman" panose="02020603050405020304" pitchFamily="18" charset="0"/>
              </a:rPr>
              <a:t>от </a:t>
            </a:r>
          </a:p>
          <a:p>
            <a:pPr algn="ctr"/>
            <a:r>
              <a:rPr lang="ru-RU" sz="1200" i="1" dirty="0" smtClean="0">
                <a:solidFill>
                  <a:prstClr val="black"/>
                </a:solidFill>
                <a:latin typeface="Times New Roman" panose="02020603050405020304" pitchFamily="18" charset="0"/>
                <a:cs typeface="Times New Roman" panose="02020603050405020304" pitchFamily="18" charset="0"/>
              </a:rPr>
              <a:t>плана )</a:t>
            </a:r>
            <a:endParaRPr lang="ru-RU" sz="1200" i="1" dirty="0">
              <a:solidFill>
                <a:prstClr val="black"/>
              </a:solidFill>
              <a:latin typeface="Times New Roman" panose="02020603050405020304" pitchFamily="18" charset="0"/>
              <a:cs typeface="Times New Roman" panose="02020603050405020304" pitchFamily="18" charset="0"/>
            </a:endParaRPr>
          </a:p>
        </p:txBody>
      </p:sp>
      <p:sp>
        <p:nvSpPr>
          <p:cNvPr id="43" name="Прямоугольник 42"/>
          <p:cNvSpPr/>
          <p:nvPr/>
        </p:nvSpPr>
        <p:spPr>
          <a:xfrm>
            <a:off x="4705971" y="1215290"/>
            <a:ext cx="3418999" cy="307777"/>
          </a:xfrm>
          <a:prstGeom prst="rect">
            <a:avLst/>
          </a:prstGeom>
        </p:spPr>
        <p:txBody>
          <a:bodyPr wrap="square">
            <a:spAutoFit/>
          </a:bodyPr>
          <a:lstStyle/>
          <a:p>
            <a:pPr>
              <a:defRPr/>
            </a:pPr>
            <a:endParaRPr lang="ru-RU" sz="1400" b="1" dirty="0">
              <a:solidFill>
                <a:srgbClr val="C0504D">
                  <a:lumMod val="50000"/>
                </a:srgbClr>
              </a:solidFill>
              <a:latin typeface="Times New Roman" panose="02020603050405020304" pitchFamily="18" charset="0"/>
              <a:cs typeface="Times New Roman" panose="02020603050405020304" pitchFamily="18" charset="0"/>
            </a:endParaRPr>
          </a:p>
        </p:txBody>
      </p:sp>
      <p:sp>
        <p:nvSpPr>
          <p:cNvPr id="70" name="TextBox 69"/>
          <p:cNvSpPr txBox="1"/>
          <p:nvPr/>
        </p:nvSpPr>
        <p:spPr>
          <a:xfrm>
            <a:off x="2733460" y="3187032"/>
            <a:ext cx="1509629" cy="1157764"/>
          </a:xfrm>
          <a:prstGeom prst="roundRect">
            <a:avLst/>
          </a:prstGeom>
          <a:ln>
            <a:solidFill>
              <a:schemeClr val="accent3">
                <a:lumMod val="75000"/>
              </a:schemeClr>
            </a:solidFill>
          </a:ln>
        </p:spPr>
        <p:style>
          <a:lnRef idx="2">
            <a:schemeClr val="accent4"/>
          </a:lnRef>
          <a:fillRef idx="1">
            <a:schemeClr val="lt1"/>
          </a:fillRef>
          <a:effectRef idx="0">
            <a:schemeClr val="accent4"/>
          </a:effectRef>
          <a:fontRef idx="minor">
            <a:schemeClr val="dk1"/>
          </a:fontRef>
        </p:style>
        <p:txBody>
          <a:bodyPr wrap="square" rtlCol="0">
            <a:spAutoFit/>
          </a:bodyPr>
          <a:lstStyle>
            <a:defPPr>
              <a:defRPr lang="ru-RU"/>
            </a:defPPr>
            <a:lvl1pPr>
              <a:defRPr sz="1400" b="1">
                <a:solidFill>
                  <a:schemeClr val="dk1"/>
                </a:solidFill>
                <a:latin typeface="Century Gothic" panose="020B0502020202020204"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algn="ctr"/>
            <a:r>
              <a:rPr lang="ru-RU" b="0" dirty="0" smtClean="0">
                <a:solidFill>
                  <a:prstClr val="black"/>
                </a:solidFill>
                <a:latin typeface="Times New Roman" panose="02020603050405020304" pitchFamily="18" charset="0"/>
                <a:cs typeface="Times New Roman" panose="02020603050405020304" pitchFamily="18" charset="0"/>
              </a:rPr>
              <a:t>средства местных бюджетов – </a:t>
            </a:r>
            <a:r>
              <a:rPr lang="ru-RU" sz="2000" i="1" dirty="0" smtClean="0">
                <a:solidFill>
                  <a:prstClr val="black"/>
                </a:solidFill>
                <a:latin typeface="Times New Roman" panose="02020603050405020304" pitchFamily="18" charset="0"/>
                <a:cs typeface="Times New Roman" panose="02020603050405020304" pitchFamily="18" charset="0"/>
              </a:rPr>
              <a:t>498,1</a:t>
            </a:r>
            <a:endParaRPr lang="ru-RU" sz="2000" i="1" dirty="0">
              <a:solidFill>
                <a:prstClr val="black"/>
              </a:solidFill>
              <a:latin typeface="Times New Roman" panose="02020603050405020304" pitchFamily="18" charset="0"/>
              <a:cs typeface="Times New Roman" panose="02020603050405020304" pitchFamily="18" charset="0"/>
            </a:endParaRPr>
          </a:p>
        </p:txBody>
      </p:sp>
      <p:sp>
        <p:nvSpPr>
          <p:cNvPr id="102" name="TextBox 101"/>
          <p:cNvSpPr txBox="1"/>
          <p:nvPr/>
        </p:nvSpPr>
        <p:spPr>
          <a:xfrm>
            <a:off x="153192" y="5949280"/>
            <a:ext cx="3050340" cy="442674"/>
          </a:xfrm>
          <a:prstGeom prst="roundRect">
            <a:avLst/>
          </a:prstGeom>
          <a:ln>
            <a:solidFill>
              <a:schemeClr val="accent5">
                <a:lumMod val="60000"/>
                <a:lumOff val="40000"/>
              </a:schemeClr>
            </a:solidFill>
          </a:ln>
        </p:spPr>
        <p:style>
          <a:lnRef idx="2">
            <a:schemeClr val="accent4"/>
          </a:lnRef>
          <a:fillRef idx="1">
            <a:schemeClr val="lt1"/>
          </a:fillRef>
          <a:effectRef idx="0">
            <a:schemeClr val="accent4"/>
          </a:effectRef>
          <a:fontRef idx="minor">
            <a:schemeClr val="dk1"/>
          </a:fontRef>
        </p:style>
        <p:txBody>
          <a:bodyPr wrap="square" rtlCol="0">
            <a:spAutoFit/>
          </a:bodyPr>
          <a:lstStyle>
            <a:defPPr>
              <a:defRPr lang="ru-RU"/>
            </a:defPPr>
            <a:lvl1pPr>
              <a:defRPr sz="1400" b="1">
                <a:solidFill>
                  <a:schemeClr val="dk1"/>
                </a:solidFill>
                <a:latin typeface="Century Gothic" panose="020B0502020202020204"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algn="ctr"/>
            <a:r>
              <a:rPr lang="ru-RU" b="0" dirty="0" smtClean="0">
                <a:solidFill>
                  <a:prstClr val="black"/>
                </a:solidFill>
                <a:latin typeface="Times New Roman" panose="02020603050405020304" pitchFamily="18" charset="0"/>
                <a:cs typeface="Times New Roman" panose="02020603050405020304" pitchFamily="18" charset="0"/>
              </a:rPr>
              <a:t>внебюджетные средства – </a:t>
            </a:r>
            <a:r>
              <a:rPr lang="en-US" sz="2000" dirty="0" smtClean="0">
                <a:solidFill>
                  <a:prstClr val="black"/>
                </a:solidFill>
                <a:latin typeface="Times New Roman" panose="02020603050405020304" pitchFamily="18" charset="0"/>
                <a:cs typeface="Times New Roman" panose="02020603050405020304" pitchFamily="18" charset="0"/>
              </a:rPr>
              <a:t>675,4</a:t>
            </a:r>
            <a:endParaRPr lang="ru-RU" sz="2000" i="1" dirty="0">
              <a:solidFill>
                <a:prstClr val="black"/>
              </a:solidFill>
              <a:latin typeface="Times New Roman" panose="02020603050405020304" pitchFamily="18" charset="0"/>
              <a:cs typeface="Times New Roman" panose="02020603050405020304" pitchFamily="18" charset="0"/>
            </a:endParaRPr>
          </a:p>
        </p:txBody>
      </p:sp>
      <p:sp>
        <p:nvSpPr>
          <p:cNvPr id="112" name="TextBox 111"/>
          <p:cNvSpPr txBox="1"/>
          <p:nvPr/>
        </p:nvSpPr>
        <p:spPr>
          <a:xfrm>
            <a:off x="2011391" y="5029842"/>
            <a:ext cx="2159072" cy="590730"/>
          </a:xfrm>
          <a:prstGeom prst="roundRect">
            <a:avLst/>
          </a:prstGeom>
          <a:ln/>
        </p:spPr>
        <p:style>
          <a:lnRef idx="2">
            <a:schemeClr val="accent4"/>
          </a:lnRef>
          <a:fillRef idx="1">
            <a:schemeClr val="lt1"/>
          </a:fillRef>
          <a:effectRef idx="0">
            <a:schemeClr val="accent4"/>
          </a:effectRef>
          <a:fontRef idx="minor">
            <a:schemeClr val="dk1"/>
          </a:fontRef>
        </p:style>
        <p:txBody>
          <a:bodyPr wrap="square" rtlCol="0">
            <a:spAutoFit/>
          </a:bodyPr>
          <a:lstStyle>
            <a:defPPr>
              <a:defRPr lang="ru-RU"/>
            </a:defPPr>
            <a:lvl1pPr>
              <a:defRPr sz="1400" b="1">
                <a:solidFill>
                  <a:schemeClr val="dk1"/>
                </a:solidFill>
                <a:latin typeface="Century Gothic" panose="020B0502020202020204"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algn="ctr">
              <a:lnSpc>
                <a:spcPts val="1680"/>
              </a:lnSpc>
            </a:pPr>
            <a:r>
              <a:rPr lang="ru-RU" b="0" dirty="0" smtClean="0">
                <a:solidFill>
                  <a:prstClr val="black"/>
                </a:solidFill>
                <a:latin typeface="Times New Roman" panose="02020603050405020304" pitchFamily="18" charset="0"/>
                <a:cs typeface="Times New Roman" panose="02020603050405020304" pitchFamily="18" charset="0"/>
              </a:rPr>
              <a:t>средства внебюджетных фондов – </a:t>
            </a:r>
            <a:r>
              <a:rPr lang="en-US" sz="2000" i="1" dirty="0" smtClean="0">
                <a:solidFill>
                  <a:prstClr val="black"/>
                </a:solidFill>
                <a:latin typeface="Times New Roman" panose="02020603050405020304" pitchFamily="18" charset="0"/>
                <a:cs typeface="Times New Roman" panose="02020603050405020304" pitchFamily="18" charset="0"/>
              </a:rPr>
              <a:t>4 036,0</a:t>
            </a:r>
            <a:endParaRPr lang="ru-RU" sz="2000" i="1" dirty="0">
              <a:solidFill>
                <a:prstClr val="black"/>
              </a:solidFill>
              <a:latin typeface="Times New Roman" panose="02020603050405020304" pitchFamily="18" charset="0"/>
              <a:cs typeface="Times New Roman" panose="02020603050405020304" pitchFamily="18" charset="0"/>
            </a:endParaRPr>
          </a:p>
        </p:txBody>
      </p:sp>
      <p:cxnSp>
        <p:nvCxnSpPr>
          <p:cNvPr id="45" name="Прямая соединительная линия 44"/>
          <p:cNvCxnSpPr/>
          <p:nvPr/>
        </p:nvCxnSpPr>
        <p:spPr>
          <a:xfrm>
            <a:off x="2475751" y="3063473"/>
            <a:ext cx="727781" cy="123559"/>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83" name="Прямая соединительная линия 82"/>
          <p:cNvCxnSpPr/>
          <p:nvPr/>
        </p:nvCxnSpPr>
        <p:spPr>
          <a:xfrm>
            <a:off x="2179929" y="4279698"/>
            <a:ext cx="807895" cy="750144"/>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16" name="Прямая соединительная линия 115"/>
          <p:cNvCxnSpPr/>
          <p:nvPr/>
        </p:nvCxnSpPr>
        <p:spPr>
          <a:xfrm flipH="1">
            <a:off x="4355976" y="1025966"/>
            <a:ext cx="26693" cy="5753100"/>
          </a:xfrm>
          <a:prstGeom prst="line">
            <a:avLst/>
          </a:prstGeom>
          <a:ln w="28575">
            <a:solidFill>
              <a:schemeClr val="accent2">
                <a:lumMod val="20000"/>
                <a:lumOff val="80000"/>
              </a:schemeClr>
            </a:solidFill>
          </a:ln>
        </p:spPr>
        <p:style>
          <a:lnRef idx="1">
            <a:schemeClr val="accent2"/>
          </a:lnRef>
          <a:fillRef idx="0">
            <a:schemeClr val="accent2"/>
          </a:fillRef>
          <a:effectRef idx="0">
            <a:schemeClr val="accent2"/>
          </a:effectRef>
          <a:fontRef idx="minor">
            <a:schemeClr val="tx1"/>
          </a:fontRef>
        </p:style>
      </p:cxnSp>
      <p:sp>
        <p:nvSpPr>
          <p:cNvPr id="118" name="Скругленный прямоугольник 117"/>
          <p:cNvSpPr/>
          <p:nvPr/>
        </p:nvSpPr>
        <p:spPr>
          <a:xfrm>
            <a:off x="4211960" y="692696"/>
            <a:ext cx="2664296" cy="547622"/>
          </a:xfrm>
          <a:prstGeom prst="roundRect">
            <a:avLst/>
          </a:prstGeom>
          <a:solidFill>
            <a:schemeClr val="accent3">
              <a:lumMod val="20000"/>
              <a:lumOff val="80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ru-RU" i="1" dirty="0" smtClean="0">
                <a:solidFill>
                  <a:prstClr val="black"/>
                </a:solidFill>
                <a:latin typeface="Times New Roman" panose="02020603050405020304" pitchFamily="18" charset="0"/>
                <a:cs typeface="Times New Roman" panose="02020603050405020304" pitchFamily="18" charset="0"/>
              </a:rPr>
              <a:t>бюджетные средства </a:t>
            </a:r>
            <a:r>
              <a:rPr lang="ru-RU" dirty="0" smtClean="0">
                <a:solidFill>
                  <a:prstClr val="black"/>
                </a:solidFill>
                <a:latin typeface="Times New Roman" panose="02020603050405020304" pitchFamily="18" charset="0"/>
                <a:cs typeface="Times New Roman" panose="02020603050405020304" pitchFamily="18" charset="0"/>
              </a:rPr>
              <a:t>– </a:t>
            </a:r>
            <a:r>
              <a:rPr lang="ru-RU" b="1" dirty="0" smtClean="0">
                <a:solidFill>
                  <a:prstClr val="black"/>
                </a:solidFill>
                <a:latin typeface="Times New Roman" panose="02020603050405020304" pitchFamily="18" charset="0"/>
                <a:cs typeface="Times New Roman" panose="02020603050405020304" pitchFamily="18" charset="0"/>
              </a:rPr>
              <a:t>10 319,4</a:t>
            </a:r>
            <a:r>
              <a:rPr lang="ru-RU" sz="2000" b="1" i="1" dirty="0" smtClean="0">
                <a:solidFill>
                  <a:prstClr val="black"/>
                </a:solidFill>
                <a:latin typeface="Times New Roman" panose="02020603050405020304" pitchFamily="18" charset="0"/>
                <a:cs typeface="Times New Roman" panose="02020603050405020304" pitchFamily="18" charset="0"/>
              </a:rPr>
              <a:t> </a:t>
            </a:r>
            <a:endParaRPr lang="ru-RU" sz="2000" b="1" i="1" dirty="0">
              <a:solidFill>
                <a:prstClr val="black"/>
              </a:solidFill>
              <a:latin typeface="Times New Roman" panose="02020603050405020304" pitchFamily="18" charset="0"/>
              <a:cs typeface="Times New Roman" panose="02020603050405020304" pitchFamily="18" charset="0"/>
            </a:endParaRPr>
          </a:p>
        </p:txBody>
      </p:sp>
      <p:graphicFrame>
        <p:nvGraphicFramePr>
          <p:cNvPr id="6" name="Диаграмма 5"/>
          <p:cNvGraphicFramePr/>
          <p:nvPr>
            <p:extLst>
              <p:ext uri="{D42A27DB-BD31-4B8C-83A1-F6EECF244321}">
                <p14:modId xmlns:p14="http://schemas.microsoft.com/office/powerpoint/2010/main" val="2586959178"/>
              </p:ext>
            </p:extLst>
          </p:nvPr>
        </p:nvGraphicFramePr>
        <p:xfrm>
          <a:off x="-42925" y="2119592"/>
          <a:ext cx="2716054" cy="2892800"/>
        </p:xfrm>
        <a:graphic>
          <a:graphicData uri="http://schemas.openxmlformats.org/drawingml/2006/chart">
            <c:chart xmlns:c="http://schemas.openxmlformats.org/drawingml/2006/chart" xmlns:r="http://schemas.openxmlformats.org/officeDocument/2006/relationships" r:id="rId3"/>
          </a:graphicData>
        </a:graphic>
      </p:graphicFrame>
      <p:cxnSp>
        <p:nvCxnSpPr>
          <p:cNvPr id="81" name="Прямая соединительная линия 80"/>
          <p:cNvCxnSpPr/>
          <p:nvPr/>
        </p:nvCxnSpPr>
        <p:spPr>
          <a:xfrm flipV="1">
            <a:off x="1315102" y="4773142"/>
            <a:ext cx="55471" cy="110413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aphicFrame>
        <p:nvGraphicFramePr>
          <p:cNvPr id="82" name="Таблица 81"/>
          <p:cNvGraphicFramePr>
            <a:graphicFrameLocks noGrp="1"/>
          </p:cNvGraphicFramePr>
          <p:nvPr>
            <p:extLst>
              <p:ext uri="{D42A27DB-BD31-4B8C-83A1-F6EECF244321}">
                <p14:modId xmlns:p14="http://schemas.microsoft.com/office/powerpoint/2010/main" val="3942580704"/>
              </p:ext>
            </p:extLst>
          </p:nvPr>
        </p:nvGraphicFramePr>
        <p:xfrm>
          <a:off x="4528519" y="1611454"/>
          <a:ext cx="4535532" cy="4638990"/>
        </p:xfrm>
        <a:graphic>
          <a:graphicData uri="http://schemas.openxmlformats.org/drawingml/2006/table">
            <a:tbl>
              <a:tblPr firstRow="1" bandRow="1">
                <a:tableStyleId>{2D5ABB26-0587-4C30-8999-92F81FD0307C}</a:tableStyleId>
              </a:tblPr>
              <a:tblGrid>
                <a:gridCol w="2186777"/>
                <a:gridCol w="764579"/>
                <a:gridCol w="840646"/>
                <a:gridCol w="743530"/>
              </a:tblGrid>
              <a:tr h="369659">
                <a:tc>
                  <a:txBody>
                    <a:bodyPr/>
                    <a:lstStyle/>
                    <a:p>
                      <a:r>
                        <a:rPr lang="ru-RU" sz="1200" b="1" dirty="0" smtClean="0">
                          <a:ln>
                            <a:noFill/>
                          </a:ln>
                          <a:latin typeface="Times New Roman" panose="02020603050405020304" pitchFamily="18" charset="0"/>
                          <a:cs typeface="Times New Roman" panose="02020603050405020304" pitchFamily="18" charset="0"/>
                        </a:rPr>
                        <a:t>Здравоохранение</a:t>
                      </a:r>
                      <a:endParaRPr lang="ru-RU" sz="1200" b="1" dirty="0">
                        <a:ln>
                          <a:noFill/>
                        </a:ln>
                        <a:latin typeface="Times New Roman" panose="02020603050405020304" pitchFamily="18" charset="0"/>
                        <a:cs typeface="Times New Roman" panose="02020603050405020304" pitchFamily="18" charset="0"/>
                      </a:endParaRPr>
                    </a:p>
                  </a:txBody>
                  <a:tcPr marL="91439" marR="91439" marT="45725" marB="45725" anchor="ctr">
                    <a:lnR w="19050" cap="flat" cmpd="sng" algn="ctr">
                      <a:solidFill>
                        <a:schemeClr val="bg1"/>
                      </a:solidFill>
                      <a:prstDash val="solid"/>
                      <a:round/>
                      <a:headEnd type="none" w="med" len="med"/>
                      <a:tailEnd type="none" w="med" len="med"/>
                    </a:lnR>
                    <a:lnB w="1905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ru-RU" sz="1200" b="1" dirty="0" smtClean="0">
                          <a:ln>
                            <a:noFill/>
                          </a:ln>
                          <a:latin typeface="Times New Roman" panose="02020603050405020304" pitchFamily="18" charset="0"/>
                          <a:cs typeface="Times New Roman" panose="02020603050405020304" pitchFamily="18" charset="0"/>
                        </a:rPr>
                        <a:t>1 179,0</a:t>
                      </a:r>
                      <a:endParaRPr lang="ru-RU" sz="1200" b="1" dirty="0">
                        <a:ln>
                          <a:noFill/>
                        </a:ln>
                        <a:latin typeface="Times New Roman" panose="02020603050405020304" pitchFamily="18" charset="0"/>
                        <a:cs typeface="Times New Roman" panose="02020603050405020304" pitchFamily="18" charset="0"/>
                      </a:endParaRPr>
                    </a:p>
                  </a:txBody>
                  <a:tcPr marL="91439" marR="91439" marT="45725" marB="4572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B w="19050" cap="flat" cmpd="sng" algn="ctr">
                      <a:solidFill>
                        <a:schemeClr val="bg1"/>
                      </a:solidFill>
                      <a:prstDash val="solid"/>
                      <a:round/>
                      <a:headEnd type="none" w="med" len="med"/>
                      <a:tailEnd type="none" w="med" len="med"/>
                    </a:lnB>
                    <a:solidFill>
                      <a:schemeClr val="accent4">
                        <a:lumMod val="20000"/>
                        <a:lumOff val="80000"/>
                      </a:schemeClr>
                    </a:solidFill>
                  </a:tcPr>
                </a:tc>
                <a:tc>
                  <a:txBody>
                    <a:bodyPr/>
                    <a:lstStyle/>
                    <a:p>
                      <a:pPr algn="ctr"/>
                      <a:r>
                        <a:rPr lang="ru-RU" sz="1200" b="1" dirty="0" smtClean="0">
                          <a:ln>
                            <a:noFill/>
                          </a:ln>
                          <a:latin typeface="Times New Roman" panose="02020603050405020304" pitchFamily="18" charset="0"/>
                          <a:cs typeface="Times New Roman" panose="02020603050405020304" pitchFamily="18" charset="0"/>
                        </a:rPr>
                        <a:t>944,8</a:t>
                      </a:r>
                      <a:endParaRPr lang="ru-RU" sz="1200" b="1" dirty="0">
                        <a:ln>
                          <a:noFill/>
                        </a:ln>
                        <a:latin typeface="Times New Roman" panose="02020603050405020304" pitchFamily="18" charset="0"/>
                        <a:cs typeface="Times New Roman" panose="02020603050405020304" pitchFamily="18" charset="0"/>
                      </a:endParaRPr>
                    </a:p>
                  </a:txBody>
                  <a:tcPr marL="91439" marR="91439" marT="45725" marB="4572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B w="19050" cap="flat" cmpd="sng" algn="ctr">
                      <a:solidFill>
                        <a:schemeClr val="bg1"/>
                      </a:solidFill>
                      <a:prstDash val="solid"/>
                      <a:round/>
                      <a:headEnd type="none" w="med" len="med"/>
                      <a:tailEnd type="none" w="med" len="med"/>
                    </a:lnB>
                    <a:solidFill>
                      <a:schemeClr val="accent4">
                        <a:lumMod val="20000"/>
                        <a:lumOff val="80000"/>
                      </a:schemeClr>
                    </a:solidFill>
                  </a:tcPr>
                </a:tc>
                <a:tc>
                  <a:txBody>
                    <a:bodyPr/>
                    <a:lstStyle/>
                    <a:p>
                      <a:pPr algn="ctr"/>
                      <a:r>
                        <a:rPr lang="ru-RU" sz="1200" b="1" i="1" dirty="0" smtClean="0">
                          <a:ln>
                            <a:noFill/>
                          </a:ln>
                          <a:latin typeface="Times New Roman" panose="02020603050405020304" pitchFamily="18" charset="0"/>
                          <a:cs typeface="Times New Roman" panose="02020603050405020304" pitchFamily="18" charset="0"/>
                        </a:rPr>
                        <a:t>80,1%</a:t>
                      </a:r>
                      <a:endParaRPr lang="ru-RU" sz="1200" b="1" i="1" dirty="0">
                        <a:ln>
                          <a:noFill/>
                        </a:ln>
                        <a:latin typeface="Times New Roman" panose="02020603050405020304" pitchFamily="18" charset="0"/>
                        <a:cs typeface="Times New Roman" panose="02020603050405020304" pitchFamily="18" charset="0"/>
                      </a:endParaRPr>
                    </a:p>
                  </a:txBody>
                  <a:tcPr marL="91439" marR="91439" marT="45725" marB="4572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B w="19050" cap="flat" cmpd="sng" algn="ctr">
                      <a:solidFill>
                        <a:schemeClr val="bg1"/>
                      </a:solidFill>
                      <a:prstDash val="solid"/>
                      <a:round/>
                      <a:headEnd type="none" w="med" len="med"/>
                      <a:tailEnd type="none" w="med" len="med"/>
                    </a:lnB>
                    <a:solidFill>
                      <a:schemeClr val="accent4">
                        <a:lumMod val="20000"/>
                        <a:lumOff val="80000"/>
                      </a:schemeClr>
                    </a:solidFill>
                  </a:tcPr>
                </a:tc>
              </a:tr>
              <a:tr h="371044">
                <a:tc>
                  <a:txBody>
                    <a:bodyPr/>
                    <a:lstStyle/>
                    <a:p>
                      <a:r>
                        <a:rPr lang="ru-RU" sz="1200" b="1" dirty="0" smtClean="0">
                          <a:ln>
                            <a:noFill/>
                          </a:ln>
                          <a:latin typeface="Times New Roman" panose="02020603050405020304" pitchFamily="18" charset="0"/>
                          <a:cs typeface="Times New Roman" panose="02020603050405020304" pitchFamily="18" charset="0"/>
                        </a:rPr>
                        <a:t>Образование </a:t>
                      </a:r>
                    </a:p>
                  </a:txBody>
                  <a:tcPr marL="91439" marR="91439" marT="45725" marB="45725" anchor="ctr">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ru-RU" sz="1200" b="1" dirty="0" smtClean="0">
                          <a:ln>
                            <a:noFill/>
                          </a:ln>
                          <a:latin typeface="Times New Roman" panose="02020603050405020304" pitchFamily="18" charset="0"/>
                          <a:cs typeface="Times New Roman" panose="02020603050405020304" pitchFamily="18" charset="0"/>
                        </a:rPr>
                        <a:t>1 859,0</a:t>
                      </a:r>
                      <a:endParaRPr lang="ru-RU" sz="1200" b="1" dirty="0">
                        <a:ln>
                          <a:noFill/>
                        </a:ln>
                        <a:latin typeface="Times New Roman" panose="02020603050405020304" pitchFamily="18" charset="0"/>
                        <a:cs typeface="Times New Roman" panose="02020603050405020304" pitchFamily="18" charset="0"/>
                      </a:endParaRPr>
                    </a:p>
                  </a:txBody>
                  <a:tcPr marL="91439" marR="91439" marT="45725" marB="4572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4">
                        <a:lumMod val="20000"/>
                        <a:lumOff val="80000"/>
                      </a:schemeClr>
                    </a:solidFill>
                  </a:tcPr>
                </a:tc>
                <a:tc>
                  <a:txBody>
                    <a:bodyPr/>
                    <a:lstStyle/>
                    <a:p>
                      <a:pPr algn="ctr"/>
                      <a:r>
                        <a:rPr lang="ru-RU" sz="1200" b="1" dirty="0" smtClean="0">
                          <a:ln>
                            <a:noFill/>
                          </a:ln>
                          <a:latin typeface="Times New Roman" panose="02020603050405020304" pitchFamily="18" charset="0"/>
                          <a:cs typeface="Times New Roman" panose="02020603050405020304" pitchFamily="18" charset="0"/>
                        </a:rPr>
                        <a:t>1 749,7</a:t>
                      </a:r>
                      <a:endParaRPr lang="ru-RU" sz="1200" b="1" dirty="0">
                        <a:ln>
                          <a:noFill/>
                        </a:ln>
                        <a:latin typeface="Times New Roman" panose="02020603050405020304" pitchFamily="18" charset="0"/>
                        <a:cs typeface="Times New Roman" panose="02020603050405020304" pitchFamily="18" charset="0"/>
                      </a:endParaRPr>
                    </a:p>
                  </a:txBody>
                  <a:tcPr marL="91439" marR="91439" marT="45725" marB="4572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4">
                        <a:lumMod val="20000"/>
                        <a:lumOff val="80000"/>
                      </a:schemeClr>
                    </a:solidFill>
                  </a:tcPr>
                </a:tc>
                <a:tc>
                  <a:txBody>
                    <a:bodyPr/>
                    <a:lstStyle/>
                    <a:p>
                      <a:pPr algn="ctr"/>
                      <a:r>
                        <a:rPr lang="ru-RU" sz="1200" b="1" i="1" dirty="0" smtClean="0">
                          <a:ln>
                            <a:noFill/>
                          </a:ln>
                          <a:latin typeface="Times New Roman" panose="02020603050405020304" pitchFamily="18" charset="0"/>
                          <a:cs typeface="Times New Roman" panose="02020603050405020304" pitchFamily="18" charset="0"/>
                        </a:rPr>
                        <a:t>94,1%</a:t>
                      </a:r>
                      <a:endParaRPr lang="ru-RU" sz="1200" b="1" i="1" dirty="0">
                        <a:ln>
                          <a:noFill/>
                        </a:ln>
                        <a:latin typeface="Times New Roman" panose="02020603050405020304" pitchFamily="18" charset="0"/>
                        <a:cs typeface="Times New Roman" panose="02020603050405020304" pitchFamily="18" charset="0"/>
                      </a:endParaRPr>
                    </a:p>
                  </a:txBody>
                  <a:tcPr marL="91439" marR="91439" marT="45725" marB="4572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4">
                        <a:lumMod val="20000"/>
                        <a:lumOff val="80000"/>
                      </a:schemeClr>
                    </a:solidFill>
                  </a:tcPr>
                </a:tc>
              </a:tr>
              <a:tr h="353114">
                <a:tc>
                  <a:txBody>
                    <a:bodyPr/>
                    <a:lstStyle/>
                    <a:p>
                      <a:r>
                        <a:rPr lang="ru-RU" sz="1200" b="1" dirty="0" smtClean="0">
                          <a:ln>
                            <a:noFill/>
                          </a:ln>
                          <a:latin typeface="Times New Roman" panose="02020603050405020304" pitchFamily="18" charset="0"/>
                          <a:cs typeface="Times New Roman" panose="02020603050405020304" pitchFamily="18" charset="0"/>
                        </a:rPr>
                        <a:t>Демография</a:t>
                      </a:r>
                      <a:endParaRPr lang="ru-RU" sz="1200" b="1" dirty="0">
                        <a:ln>
                          <a:noFill/>
                        </a:ln>
                        <a:latin typeface="Times New Roman" panose="02020603050405020304" pitchFamily="18" charset="0"/>
                        <a:cs typeface="Times New Roman" panose="02020603050405020304" pitchFamily="18" charset="0"/>
                      </a:endParaRPr>
                    </a:p>
                  </a:txBody>
                  <a:tcPr marL="91439" marR="91439" marT="45725" marB="45725" anchor="ctr">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ru-RU" sz="1200" b="1" dirty="0" smtClean="0">
                          <a:ln>
                            <a:noFill/>
                          </a:ln>
                          <a:latin typeface="Times New Roman" panose="02020603050405020304" pitchFamily="18" charset="0"/>
                          <a:cs typeface="Times New Roman" panose="02020603050405020304" pitchFamily="18" charset="0"/>
                        </a:rPr>
                        <a:t>2 780,0</a:t>
                      </a:r>
                      <a:endParaRPr lang="ru-RU" sz="1200" b="1" dirty="0">
                        <a:ln>
                          <a:noFill/>
                        </a:ln>
                        <a:latin typeface="Times New Roman" panose="02020603050405020304" pitchFamily="18" charset="0"/>
                        <a:cs typeface="Times New Roman" panose="02020603050405020304" pitchFamily="18" charset="0"/>
                      </a:endParaRPr>
                    </a:p>
                  </a:txBody>
                  <a:tcPr marL="91439" marR="91439" marT="45725" marB="4572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4">
                        <a:lumMod val="20000"/>
                        <a:lumOff val="80000"/>
                      </a:schemeClr>
                    </a:solidFill>
                  </a:tcPr>
                </a:tc>
                <a:tc>
                  <a:txBody>
                    <a:bodyPr/>
                    <a:lstStyle/>
                    <a:p>
                      <a:pPr algn="ctr"/>
                      <a:r>
                        <a:rPr lang="ru-RU" sz="1200" b="1" dirty="0" smtClean="0">
                          <a:ln>
                            <a:noFill/>
                          </a:ln>
                          <a:latin typeface="Times New Roman" panose="02020603050405020304" pitchFamily="18" charset="0"/>
                          <a:cs typeface="Times New Roman" panose="02020603050405020304" pitchFamily="18" charset="0"/>
                        </a:rPr>
                        <a:t>2 574,8</a:t>
                      </a:r>
                      <a:endParaRPr lang="ru-RU" sz="1200" b="1" dirty="0">
                        <a:ln>
                          <a:noFill/>
                        </a:ln>
                        <a:latin typeface="Times New Roman" panose="02020603050405020304" pitchFamily="18" charset="0"/>
                        <a:cs typeface="Times New Roman" panose="02020603050405020304" pitchFamily="18" charset="0"/>
                      </a:endParaRPr>
                    </a:p>
                  </a:txBody>
                  <a:tcPr marL="91439" marR="91439" marT="45725" marB="4572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4">
                        <a:lumMod val="20000"/>
                        <a:lumOff val="80000"/>
                      </a:schemeClr>
                    </a:solidFill>
                  </a:tcPr>
                </a:tc>
                <a:tc>
                  <a:txBody>
                    <a:bodyPr/>
                    <a:lstStyle/>
                    <a:p>
                      <a:pPr algn="ctr"/>
                      <a:r>
                        <a:rPr lang="ru-RU" sz="1200" b="1" i="1" dirty="0" smtClean="0">
                          <a:ln>
                            <a:noFill/>
                          </a:ln>
                          <a:latin typeface="Times New Roman" panose="02020603050405020304" pitchFamily="18" charset="0"/>
                          <a:cs typeface="Times New Roman" panose="02020603050405020304" pitchFamily="18" charset="0"/>
                        </a:rPr>
                        <a:t>92,6%</a:t>
                      </a:r>
                      <a:endParaRPr lang="ru-RU" sz="1200" b="1" i="1" dirty="0">
                        <a:ln>
                          <a:noFill/>
                        </a:ln>
                        <a:latin typeface="Times New Roman" panose="02020603050405020304" pitchFamily="18" charset="0"/>
                        <a:cs typeface="Times New Roman" panose="02020603050405020304" pitchFamily="18" charset="0"/>
                      </a:endParaRPr>
                    </a:p>
                  </a:txBody>
                  <a:tcPr marL="91439" marR="91439" marT="45725" marB="4572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4">
                        <a:lumMod val="20000"/>
                        <a:lumOff val="80000"/>
                      </a:schemeClr>
                    </a:solidFill>
                  </a:tcPr>
                </a:tc>
              </a:tr>
              <a:tr h="348292">
                <a:tc>
                  <a:txBody>
                    <a:bodyPr/>
                    <a:lstStyle/>
                    <a:p>
                      <a:r>
                        <a:rPr lang="ru-RU" sz="1200" b="1" dirty="0" smtClean="0">
                          <a:ln>
                            <a:noFill/>
                          </a:ln>
                          <a:latin typeface="Times New Roman" panose="02020603050405020304" pitchFamily="18" charset="0"/>
                          <a:cs typeface="Times New Roman" panose="02020603050405020304" pitchFamily="18" charset="0"/>
                        </a:rPr>
                        <a:t>Культура</a:t>
                      </a:r>
                      <a:endParaRPr lang="ru-RU" sz="1200" b="1" dirty="0">
                        <a:ln>
                          <a:noFill/>
                        </a:ln>
                        <a:latin typeface="Times New Roman" panose="02020603050405020304" pitchFamily="18" charset="0"/>
                        <a:cs typeface="Times New Roman" panose="02020603050405020304" pitchFamily="18" charset="0"/>
                      </a:endParaRPr>
                    </a:p>
                  </a:txBody>
                  <a:tcPr marL="91439" marR="91439" marT="45725" marB="45725" anchor="ctr">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200" b="1" dirty="0" smtClean="0">
                          <a:ln>
                            <a:noFill/>
                          </a:ln>
                          <a:solidFill>
                            <a:schemeClr val="tx1"/>
                          </a:solidFill>
                          <a:latin typeface="Times New Roman" panose="02020603050405020304" pitchFamily="18" charset="0"/>
                          <a:cs typeface="Times New Roman" panose="02020603050405020304" pitchFamily="18" charset="0"/>
                        </a:rPr>
                        <a:t>169,5</a:t>
                      </a:r>
                    </a:p>
                  </a:txBody>
                  <a:tcPr marL="91439" marR="91439" marT="45725" marB="4572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4">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200" b="1" dirty="0" smtClean="0">
                          <a:ln>
                            <a:noFill/>
                          </a:ln>
                          <a:solidFill>
                            <a:schemeClr val="tx1"/>
                          </a:solidFill>
                          <a:latin typeface="Times New Roman" panose="02020603050405020304" pitchFamily="18" charset="0"/>
                          <a:cs typeface="Times New Roman" panose="02020603050405020304" pitchFamily="18" charset="0"/>
                        </a:rPr>
                        <a:t>168,7</a:t>
                      </a:r>
                    </a:p>
                  </a:txBody>
                  <a:tcPr marL="91439" marR="91439" marT="45725" marB="4572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4">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200" b="1" i="1" dirty="0" smtClean="0">
                          <a:ln>
                            <a:noFill/>
                          </a:ln>
                          <a:solidFill>
                            <a:schemeClr val="tx1"/>
                          </a:solidFill>
                          <a:latin typeface="Times New Roman" panose="02020603050405020304" pitchFamily="18" charset="0"/>
                          <a:cs typeface="Times New Roman" panose="02020603050405020304" pitchFamily="18" charset="0"/>
                        </a:rPr>
                        <a:t>99,5%</a:t>
                      </a:r>
                    </a:p>
                  </a:txBody>
                  <a:tcPr marL="91439" marR="91439" marT="45725" marB="4572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4">
                        <a:lumMod val="20000"/>
                        <a:lumOff val="80000"/>
                      </a:schemeClr>
                    </a:solidFill>
                  </a:tcPr>
                </a:tc>
              </a:tr>
              <a:tr h="519453">
                <a:tc>
                  <a:txBody>
                    <a:bodyPr/>
                    <a:lstStyle/>
                    <a:p>
                      <a:r>
                        <a:rPr lang="ru-RU" sz="1200" b="1" dirty="0" smtClean="0">
                          <a:ln>
                            <a:noFill/>
                          </a:ln>
                          <a:latin typeface="Times New Roman" panose="02020603050405020304" pitchFamily="18" charset="0"/>
                          <a:cs typeface="Times New Roman" panose="02020603050405020304" pitchFamily="18" charset="0"/>
                        </a:rPr>
                        <a:t>Безопасные и качественные автомобильные дороги </a:t>
                      </a:r>
                    </a:p>
                  </a:txBody>
                  <a:tcPr marL="91439" marR="91439" marT="45725" marB="45725" anchor="ctr">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ru-RU" sz="1200" b="1" dirty="0" smtClean="0">
                          <a:ln>
                            <a:noFill/>
                          </a:ln>
                          <a:latin typeface="Times New Roman" panose="02020603050405020304" pitchFamily="18" charset="0"/>
                          <a:cs typeface="Times New Roman" panose="02020603050405020304" pitchFamily="18" charset="0"/>
                        </a:rPr>
                        <a:t>2 804,1</a:t>
                      </a:r>
                      <a:endParaRPr lang="ru-RU" sz="1200" b="1" dirty="0">
                        <a:ln>
                          <a:noFill/>
                        </a:ln>
                        <a:latin typeface="Times New Roman" panose="02020603050405020304" pitchFamily="18" charset="0"/>
                        <a:cs typeface="Times New Roman" panose="02020603050405020304" pitchFamily="18" charset="0"/>
                      </a:endParaRPr>
                    </a:p>
                  </a:txBody>
                  <a:tcPr marL="91439" marR="91439" marT="45725" marB="4572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4">
                        <a:lumMod val="20000"/>
                        <a:lumOff val="80000"/>
                      </a:schemeClr>
                    </a:solidFill>
                  </a:tcPr>
                </a:tc>
                <a:tc>
                  <a:txBody>
                    <a:bodyPr/>
                    <a:lstStyle/>
                    <a:p>
                      <a:pPr algn="ctr"/>
                      <a:r>
                        <a:rPr lang="ru-RU" sz="1200" b="1" dirty="0" smtClean="0">
                          <a:ln>
                            <a:noFill/>
                          </a:ln>
                          <a:latin typeface="Times New Roman" panose="02020603050405020304" pitchFamily="18" charset="0"/>
                          <a:cs typeface="Times New Roman" panose="02020603050405020304" pitchFamily="18" charset="0"/>
                        </a:rPr>
                        <a:t>2 553,2</a:t>
                      </a:r>
                      <a:endParaRPr lang="ru-RU" sz="1200" b="1" dirty="0">
                        <a:ln>
                          <a:noFill/>
                        </a:ln>
                        <a:latin typeface="Times New Roman" panose="02020603050405020304" pitchFamily="18" charset="0"/>
                        <a:cs typeface="Times New Roman" panose="02020603050405020304" pitchFamily="18" charset="0"/>
                      </a:endParaRPr>
                    </a:p>
                  </a:txBody>
                  <a:tcPr marL="91439" marR="91439" marT="45725" marB="4572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4">
                        <a:lumMod val="20000"/>
                        <a:lumOff val="80000"/>
                      </a:schemeClr>
                    </a:solidFill>
                  </a:tcPr>
                </a:tc>
                <a:tc>
                  <a:txBody>
                    <a:bodyPr/>
                    <a:lstStyle/>
                    <a:p>
                      <a:pPr algn="ctr"/>
                      <a:r>
                        <a:rPr lang="ru-RU" sz="1200" b="1" i="1" dirty="0" smtClean="0">
                          <a:ln>
                            <a:noFill/>
                          </a:ln>
                          <a:solidFill>
                            <a:schemeClr val="tx1"/>
                          </a:solidFill>
                          <a:latin typeface="Times New Roman" panose="02020603050405020304" pitchFamily="18" charset="0"/>
                          <a:cs typeface="Times New Roman" panose="02020603050405020304" pitchFamily="18" charset="0"/>
                        </a:rPr>
                        <a:t>91,1%</a:t>
                      </a:r>
                      <a:endParaRPr lang="ru-RU" sz="1200" b="1" i="1" dirty="0">
                        <a:ln>
                          <a:noFill/>
                        </a:ln>
                        <a:solidFill>
                          <a:schemeClr val="tx1"/>
                        </a:solidFill>
                        <a:latin typeface="Times New Roman" panose="02020603050405020304" pitchFamily="18" charset="0"/>
                        <a:cs typeface="Times New Roman" panose="02020603050405020304" pitchFamily="18" charset="0"/>
                      </a:endParaRPr>
                    </a:p>
                  </a:txBody>
                  <a:tcPr marL="91439" marR="91439" marT="45725" marB="4572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4">
                        <a:lumMod val="20000"/>
                        <a:lumOff val="80000"/>
                      </a:schemeClr>
                    </a:solidFill>
                  </a:tcPr>
                </a:tc>
              </a:tr>
              <a:tr h="478937">
                <a:tc>
                  <a:txBody>
                    <a:bodyPr/>
                    <a:lstStyle/>
                    <a:p>
                      <a:r>
                        <a:rPr lang="ru-RU" sz="1200" b="1" dirty="0" smtClean="0">
                          <a:ln>
                            <a:noFill/>
                          </a:ln>
                          <a:latin typeface="Times New Roman" panose="02020603050405020304" pitchFamily="18" charset="0"/>
                          <a:cs typeface="Times New Roman" panose="02020603050405020304" pitchFamily="18" charset="0"/>
                        </a:rPr>
                        <a:t>Жилье и городская среда </a:t>
                      </a:r>
                      <a:endParaRPr lang="ru-RU" sz="1200" b="1" dirty="0">
                        <a:ln>
                          <a:noFill/>
                        </a:ln>
                        <a:latin typeface="Times New Roman" panose="02020603050405020304" pitchFamily="18" charset="0"/>
                        <a:cs typeface="Times New Roman" panose="02020603050405020304" pitchFamily="18" charset="0"/>
                      </a:endParaRPr>
                    </a:p>
                  </a:txBody>
                  <a:tcPr marL="91439" marR="91439" marT="45725" marB="45725" anchor="ctr">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ru-RU" sz="1200" b="1" dirty="0" smtClean="0">
                          <a:ln>
                            <a:noFill/>
                          </a:ln>
                          <a:latin typeface="Times New Roman" panose="02020603050405020304" pitchFamily="18" charset="0"/>
                          <a:cs typeface="Times New Roman" panose="02020603050405020304" pitchFamily="18" charset="0"/>
                        </a:rPr>
                        <a:t>1 129,9</a:t>
                      </a:r>
                      <a:endParaRPr lang="ru-RU" sz="1200" b="1" dirty="0">
                        <a:ln>
                          <a:noFill/>
                        </a:ln>
                        <a:latin typeface="Times New Roman" panose="02020603050405020304" pitchFamily="18" charset="0"/>
                        <a:cs typeface="Times New Roman" panose="02020603050405020304" pitchFamily="18" charset="0"/>
                      </a:endParaRPr>
                    </a:p>
                  </a:txBody>
                  <a:tcPr marL="91439" marR="91439" marT="45725" marB="4572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4">
                        <a:lumMod val="20000"/>
                        <a:lumOff val="80000"/>
                      </a:schemeClr>
                    </a:solidFill>
                  </a:tcPr>
                </a:tc>
                <a:tc>
                  <a:txBody>
                    <a:bodyPr/>
                    <a:lstStyle/>
                    <a:p>
                      <a:pPr algn="ctr"/>
                      <a:r>
                        <a:rPr lang="ru-RU" sz="1200" b="1" dirty="0" smtClean="0">
                          <a:ln>
                            <a:noFill/>
                          </a:ln>
                          <a:latin typeface="Times New Roman" panose="02020603050405020304" pitchFamily="18" charset="0"/>
                          <a:cs typeface="Times New Roman" panose="02020603050405020304" pitchFamily="18" charset="0"/>
                        </a:rPr>
                        <a:t>975,8</a:t>
                      </a:r>
                      <a:endParaRPr lang="ru-RU" sz="1200" b="1" dirty="0">
                        <a:ln>
                          <a:noFill/>
                        </a:ln>
                        <a:latin typeface="Times New Roman" panose="02020603050405020304" pitchFamily="18" charset="0"/>
                        <a:cs typeface="Times New Roman" panose="02020603050405020304" pitchFamily="18" charset="0"/>
                      </a:endParaRPr>
                    </a:p>
                  </a:txBody>
                  <a:tcPr marL="91439" marR="91439" marT="45725" marB="4572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4">
                        <a:lumMod val="20000"/>
                        <a:lumOff val="80000"/>
                      </a:schemeClr>
                    </a:solidFill>
                  </a:tcPr>
                </a:tc>
                <a:tc>
                  <a:txBody>
                    <a:bodyPr/>
                    <a:lstStyle/>
                    <a:p>
                      <a:pPr algn="ctr"/>
                      <a:r>
                        <a:rPr lang="ru-RU" sz="1200" b="1" i="1" dirty="0" smtClean="0">
                          <a:ln>
                            <a:noFill/>
                          </a:ln>
                          <a:solidFill>
                            <a:schemeClr val="tx1"/>
                          </a:solidFill>
                          <a:latin typeface="Times New Roman" panose="02020603050405020304" pitchFamily="18" charset="0"/>
                          <a:cs typeface="Times New Roman" panose="02020603050405020304" pitchFamily="18" charset="0"/>
                        </a:rPr>
                        <a:t>86,4%</a:t>
                      </a:r>
                      <a:endParaRPr lang="ru-RU" sz="1200" b="1" i="1" dirty="0">
                        <a:ln>
                          <a:noFill/>
                        </a:ln>
                        <a:solidFill>
                          <a:schemeClr val="tx1"/>
                        </a:solidFill>
                        <a:latin typeface="Times New Roman" panose="02020603050405020304" pitchFamily="18" charset="0"/>
                        <a:cs typeface="Times New Roman" panose="02020603050405020304" pitchFamily="18" charset="0"/>
                      </a:endParaRPr>
                    </a:p>
                  </a:txBody>
                  <a:tcPr marL="91439" marR="91439" marT="45725" marB="4572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4">
                        <a:lumMod val="20000"/>
                        <a:lumOff val="80000"/>
                      </a:schemeClr>
                    </a:solidFill>
                  </a:tcPr>
                </a:tc>
              </a:tr>
              <a:tr h="324976">
                <a:tc>
                  <a:txBody>
                    <a:bodyPr/>
                    <a:lstStyle/>
                    <a:p>
                      <a:r>
                        <a:rPr lang="ru-RU" sz="1200" b="1" dirty="0" smtClean="0">
                          <a:ln>
                            <a:noFill/>
                          </a:ln>
                          <a:latin typeface="Times New Roman" panose="02020603050405020304" pitchFamily="18" charset="0"/>
                          <a:cs typeface="Times New Roman" panose="02020603050405020304" pitchFamily="18" charset="0"/>
                        </a:rPr>
                        <a:t>Экология</a:t>
                      </a:r>
                      <a:endParaRPr lang="ru-RU" sz="1200" b="1" dirty="0">
                        <a:ln>
                          <a:noFill/>
                        </a:ln>
                        <a:latin typeface="Times New Roman" panose="02020603050405020304" pitchFamily="18" charset="0"/>
                        <a:cs typeface="Times New Roman" panose="02020603050405020304" pitchFamily="18" charset="0"/>
                      </a:endParaRPr>
                    </a:p>
                  </a:txBody>
                  <a:tcPr marL="91439" marR="91439" marT="45725" marB="45725" anchor="ctr">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ru-RU" sz="1200" b="1" dirty="0" smtClean="0">
                          <a:ln>
                            <a:noFill/>
                          </a:ln>
                          <a:latin typeface="Times New Roman" panose="02020603050405020304" pitchFamily="18" charset="0"/>
                          <a:cs typeface="Times New Roman" panose="02020603050405020304" pitchFamily="18" charset="0"/>
                        </a:rPr>
                        <a:t>586,3</a:t>
                      </a:r>
                      <a:endParaRPr lang="ru-RU" sz="1200" b="1" dirty="0">
                        <a:ln>
                          <a:noFill/>
                        </a:ln>
                        <a:latin typeface="Times New Roman" panose="02020603050405020304" pitchFamily="18" charset="0"/>
                        <a:cs typeface="Times New Roman" panose="02020603050405020304" pitchFamily="18" charset="0"/>
                      </a:endParaRPr>
                    </a:p>
                  </a:txBody>
                  <a:tcPr marL="91439" marR="91439" marT="45725" marB="4572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4">
                        <a:lumMod val="20000"/>
                        <a:lumOff val="80000"/>
                      </a:schemeClr>
                    </a:solidFill>
                  </a:tcPr>
                </a:tc>
                <a:tc>
                  <a:txBody>
                    <a:bodyPr/>
                    <a:lstStyle/>
                    <a:p>
                      <a:pPr algn="ctr"/>
                      <a:r>
                        <a:rPr lang="ru-RU" sz="1200" b="1" dirty="0" smtClean="0">
                          <a:ln>
                            <a:noFill/>
                          </a:ln>
                          <a:latin typeface="Times New Roman" panose="02020603050405020304" pitchFamily="18" charset="0"/>
                          <a:cs typeface="Times New Roman" panose="02020603050405020304" pitchFamily="18" charset="0"/>
                        </a:rPr>
                        <a:t>531,6</a:t>
                      </a:r>
                      <a:endParaRPr lang="ru-RU" sz="1200" b="1" dirty="0">
                        <a:ln>
                          <a:noFill/>
                        </a:ln>
                        <a:latin typeface="Times New Roman" panose="02020603050405020304" pitchFamily="18" charset="0"/>
                        <a:cs typeface="Times New Roman" panose="02020603050405020304" pitchFamily="18" charset="0"/>
                      </a:endParaRPr>
                    </a:p>
                  </a:txBody>
                  <a:tcPr marL="91439" marR="91439" marT="45725" marB="4572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4">
                        <a:lumMod val="20000"/>
                        <a:lumOff val="80000"/>
                      </a:schemeClr>
                    </a:solidFill>
                  </a:tcPr>
                </a:tc>
                <a:tc>
                  <a:txBody>
                    <a:bodyPr/>
                    <a:lstStyle/>
                    <a:p>
                      <a:pPr algn="ctr"/>
                      <a:r>
                        <a:rPr lang="ru-RU" sz="1200" b="1" i="1" dirty="0" smtClean="0">
                          <a:ln>
                            <a:noFill/>
                          </a:ln>
                          <a:solidFill>
                            <a:schemeClr val="tx1"/>
                          </a:solidFill>
                          <a:latin typeface="Times New Roman" panose="02020603050405020304" pitchFamily="18" charset="0"/>
                          <a:cs typeface="Times New Roman" panose="02020603050405020304" pitchFamily="18" charset="0"/>
                        </a:rPr>
                        <a:t>90,7</a:t>
                      </a:r>
                      <a:endParaRPr lang="ru-RU" sz="1200" b="1" i="1" dirty="0">
                        <a:ln>
                          <a:noFill/>
                        </a:ln>
                        <a:solidFill>
                          <a:schemeClr val="tx1"/>
                        </a:solidFill>
                        <a:latin typeface="Times New Roman" panose="02020603050405020304" pitchFamily="18" charset="0"/>
                        <a:cs typeface="Times New Roman" panose="02020603050405020304" pitchFamily="18" charset="0"/>
                      </a:endParaRPr>
                    </a:p>
                  </a:txBody>
                  <a:tcPr marL="91439" marR="91439" marT="45725" marB="4572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4">
                        <a:lumMod val="20000"/>
                        <a:lumOff val="80000"/>
                      </a:schemeClr>
                    </a:solidFill>
                  </a:tcPr>
                </a:tc>
              </a:tr>
              <a:tr h="501278">
                <a:tc>
                  <a:txBody>
                    <a:bodyPr/>
                    <a:lstStyle/>
                    <a:p>
                      <a:r>
                        <a:rPr lang="ru-RU" sz="1200" b="1" dirty="0" smtClean="0">
                          <a:ln>
                            <a:noFill/>
                          </a:ln>
                          <a:latin typeface="Times New Roman" panose="02020603050405020304" pitchFamily="18" charset="0"/>
                          <a:cs typeface="Times New Roman" panose="02020603050405020304" pitchFamily="18" charset="0"/>
                        </a:rPr>
                        <a:t>Малое и среднее предпринимательство </a:t>
                      </a:r>
                    </a:p>
                  </a:txBody>
                  <a:tcPr marL="91439" marR="91439" marT="45725" marB="45725" anchor="ctr">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ru-RU" sz="1200" b="1" dirty="0" smtClean="0">
                          <a:ln>
                            <a:noFill/>
                          </a:ln>
                          <a:latin typeface="Times New Roman" panose="02020603050405020304" pitchFamily="18" charset="0"/>
                          <a:cs typeface="Times New Roman" panose="02020603050405020304" pitchFamily="18" charset="0"/>
                        </a:rPr>
                        <a:t>686,2</a:t>
                      </a:r>
                      <a:endParaRPr lang="ru-RU" sz="1200" b="1" dirty="0">
                        <a:ln>
                          <a:noFill/>
                        </a:ln>
                        <a:latin typeface="Times New Roman" panose="02020603050405020304" pitchFamily="18" charset="0"/>
                        <a:cs typeface="Times New Roman" panose="02020603050405020304" pitchFamily="18" charset="0"/>
                      </a:endParaRPr>
                    </a:p>
                  </a:txBody>
                  <a:tcPr marL="91439" marR="91439" marT="45725" marB="4572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4">
                        <a:lumMod val="20000"/>
                        <a:lumOff val="80000"/>
                      </a:schemeClr>
                    </a:solidFill>
                  </a:tcPr>
                </a:tc>
                <a:tc>
                  <a:txBody>
                    <a:bodyPr/>
                    <a:lstStyle/>
                    <a:p>
                      <a:pPr algn="ctr"/>
                      <a:r>
                        <a:rPr lang="ru-RU" sz="1200" b="1" dirty="0" smtClean="0">
                          <a:ln>
                            <a:noFill/>
                          </a:ln>
                          <a:latin typeface="Times New Roman" panose="02020603050405020304" pitchFamily="18" charset="0"/>
                          <a:cs typeface="Times New Roman" panose="02020603050405020304" pitchFamily="18" charset="0"/>
                        </a:rPr>
                        <a:t>686,2</a:t>
                      </a:r>
                      <a:endParaRPr lang="ru-RU" sz="1200" b="1" dirty="0">
                        <a:ln>
                          <a:noFill/>
                        </a:ln>
                        <a:latin typeface="Times New Roman" panose="02020603050405020304" pitchFamily="18" charset="0"/>
                        <a:cs typeface="Times New Roman" panose="02020603050405020304" pitchFamily="18" charset="0"/>
                      </a:endParaRPr>
                    </a:p>
                  </a:txBody>
                  <a:tcPr marL="91439" marR="91439" marT="45725" marB="4572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4">
                        <a:lumMod val="20000"/>
                        <a:lumOff val="80000"/>
                      </a:schemeClr>
                    </a:solidFill>
                  </a:tcPr>
                </a:tc>
                <a:tc>
                  <a:txBody>
                    <a:bodyPr/>
                    <a:lstStyle/>
                    <a:p>
                      <a:pPr algn="ctr"/>
                      <a:r>
                        <a:rPr lang="ru-RU" sz="1200" b="1" i="1" dirty="0" smtClean="0">
                          <a:ln>
                            <a:noFill/>
                          </a:ln>
                          <a:solidFill>
                            <a:schemeClr val="tx1"/>
                          </a:solidFill>
                          <a:latin typeface="Times New Roman" panose="02020603050405020304" pitchFamily="18" charset="0"/>
                          <a:cs typeface="Times New Roman" panose="02020603050405020304" pitchFamily="18" charset="0"/>
                        </a:rPr>
                        <a:t>100,0%</a:t>
                      </a:r>
                      <a:endParaRPr lang="ru-RU" sz="1200" b="1" i="1" dirty="0">
                        <a:ln>
                          <a:noFill/>
                        </a:ln>
                        <a:solidFill>
                          <a:schemeClr val="tx1"/>
                        </a:solidFill>
                        <a:latin typeface="Times New Roman" panose="02020603050405020304" pitchFamily="18" charset="0"/>
                        <a:cs typeface="Times New Roman" panose="02020603050405020304" pitchFamily="18" charset="0"/>
                      </a:endParaRPr>
                    </a:p>
                  </a:txBody>
                  <a:tcPr marL="91439" marR="91439" marT="45725" marB="4572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4">
                        <a:lumMod val="20000"/>
                        <a:lumOff val="80000"/>
                      </a:schemeClr>
                    </a:solidFill>
                  </a:tcPr>
                </a:tc>
              </a:tr>
              <a:tr h="302917">
                <a:tc>
                  <a:txBody>
                    <a:bodyPr/>
                    <a:lstStyle/>
                    <a:p>
                      <a:r>
                        <a:rPr lang="ru-RU" sz="1200" b="1" dirty="0" smtClean="0">
                          <a:ln>
                            <a:noFill/>
                          </a:ln>
                          <a:latin typeface="Times New Roman" panose="02020603050405020304" pitchFamily="18" charset="0"/>
                          <a:cs typeface="Times New Roman" panose="02020603050405020304" pitchFamily="18" charset="0"/>
                        </a:rPr>
                        <a:t>Цифровая экономика</a:t>
                      </a:r>
                    </a:p>
                  </a:txBody>
                  <a:tcPr marL="91439" marR="91439" marT="45725" marB="45725" anchor="ctr">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ru-RU" sz="1200" b="1" dirty="0" smtClean="0">
                          <a:ln>
                            <a:noFill/>
                          </a:ln>
                          <a:latin typeface="Times New Roman" panose="02020603050405020304" pitchFamily="18" charset="0"/>
                          <a:cs typeface="Times New Roman" panose="02020603050405020304" pitchFamily="18" charset="0"/>
                        </a:rPr>
                        <a:t>14,4</a:t>
                      </a:r>
                      <a:endParaRPr lang="ru-RU" sz="1200" b="1" dirty="0">
                        <a:ln>
                          <a:noFill/>
                        </a:ln>
                        <a:latin typeface="Times New Roman" panose="02020603050405020304" pitchFamily="18" charset="0"/>
                        <a:cs typeface="Times New Roman" panose="02020603050405020304" pitchFamily="18" charset="0"/>
                      </a:endParaRPr>
                    </a:p>
                  </a:txBody>
                  <a:tcPr marL="91439" marR="91439" marT="45725" marB="4572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4">
                        <a:lumMod val="20000"/>
                        <a:lumOff val="80000"/>
                      </a:schemeClr>
                    </a:solidFill>
                  </a:tcPr>
                </a:tc>
                <a:tc>
                  <a:txBody>
                    <a:bodyPr/>
                    <a:lstStyle/>
                    <a:p>
                      <a:pPr algn="ctr"/>
                      <a:r>
                        <a:rPr lang="ru-RU" sz="1200" b="1" dirty="0" smtClean="0">
                          <a:ln>
                            <a:noFill/>
                          </a:ln>
                          <a:latin typeface="Times New Roman" panose="02020603050405020304" pitchFamily="18" charset="0"/>
                          <a:cs typeface="Times New Roman" panose="02020603050405020304" pitchFamily="18" charset="0"/>
                        </a:rPr>
                        <a:t>14,4</a:t>
                      </a:r>
                      <a:endParaRPr lang="ru-RU" sz="1200" b="1" dirty="0">
                        <a:ln>
                          <a:noFill/>
                        </a:ln>
                        <a:latin typeface="Times New Roman" panose="02020603050405020304" pitchFamily="18" charset="0"/>
                        <a:cs typeface="Times New Roman" panose="02020603050405020304" pitchFamily="18" charset="0"/>
                      </a:endParaRPr>
                    </a:p>
                  </a:txBody>
                  <a:tcPr marL="91439" marR="91439" marT="45725" marB="4572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4">
                        <a:lumMod val="20000"/>
                        <a:lumOff val="80000"/>
                      </a:schemeClr>
                    </a:solidFill>
                  </a:tcPr>
                </a:tc>
                <a:tc>
                  <a:txBody>
                    <a:bodyPr/>
                    <a:lstStyle/>
                    <a:p>
                      <a:pPr algn="ctr"/>
                      <a:r>
                        <a:rPr lang="ru-RU" sz="1200" b="1" i="1" dirty="0" smtClean="0">
                          <a:ln>
                            <a:noFill/>
                          </a:ln>
                          <a:solidFill>
                            <a:schemeClr val="tx1"/>
                          </a:solidFill>
                          <a:latin typeface="Times New Roman" panose="02020603050405020304" pitchFamily="18" charset="0"/>
                          <a:cs typeface="Times New Roman" panose="02020603050405020304" pitchFamily="18" charset="0"/>
                        </a:rPr>
                        <a:t>100,0%</a:t>
                      </a:r>
                      <a:endParaRPr lang="ru-RU" sz="1200" b="1" i="1" dirty="0">
                        <a:ln>
                          <a:noFill/>
                        </a:ln>
                        <a:solidFill>
                          <a:schemeClr val="tx1"/>
                        </a:solidFill>
                        <a:latin typeface="Times New Roman" panose="02020603050405020304" pitchFamily="18" charset="0"/>
                        <a:cs typeface="Times New Roman" panose="02020603050405020304" pitchFamily="18" charset="0"/>
                      </a:endParaRPr>
                    </a:p>
                  </a:txBody>
                  <a:tcPr marL="91439" marR="91439" marT="45725" marB="4572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4">
                        <a:lumMod val="20000"/>
                        <a:lumOff val="80000"/>
                      </a:schemeClr>
                    </a:solidFill>
                  </a:tcPr>
                </a:tc>
              </a:tr>
              <a:tr h="552132">
                <a:tc>
                  <a:txBody>
                    <a:bodyPr/>
                    <a:lstStyle/>
                    <a:p>
                      <a:r>
                        <a:rPr lang="ru-RU" sz="1200" b="1" dirty="0" smtClean="0">
                          <a:ln>
                            <a:noFill/>
                          </a:ln>
                          <a:latin typeface="Times New Roman" panose="02020603050405020304" pitchFamily="18" charset="0"/>
                          <a:cs typeface="Times New Roman" panose="02020603050405020304" pitchFamily="18" charset="0"/>
                        </a:rPr>
                        <a:t>Производительность труда и поддержка занятости </a:t>
                      </a:r>
                    </a:p>
                  </a:txBody>
                  <a:tcPr marL="91439" marR="91439" marT="45725" marB="45725" anchor="ctr">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ru-RU" sz="1200" b="1" dirty="0" smtClean="0">
                          <a:ln>
                            <a:noFill/>
                          </a:ln>
                          <a:latin typeface="Times New Roman" panose="02020603050405020304" pitchFamily="18" charset="0"/>
                          <a:cs typeface="Times New Roman" panose="02020603050405020304" pitchFamily="18" charset="0"/>
                        </a:rPr>
                        <a:t>129,3</a:t>
                      </a:r>
                      <a:endParaRPr lang="ru-RU" sz="1200" b="1" dirty="0">
                        <a:ln>
                          <a:noFill/>
                        </a:ln>
                        <a:latin typeface="Times New Roman" panose="02020603050405020304" pitchFamily="18" charset="0"/>
                        <a:cs typeface="Times New Roman" panose="02020603050405020304" pitchFamily="18" charset="0"/>
                      </a:endParaRPr>
                    </a:p>
                  </a:txBody>
                  <a:tcPr marL="91439" marR="91439" marT="45725" marB="4572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4">
                        <a:lumMod val="20000"/>
                        <a:lumOff val="80000"/>
                      </a:schemeClr>
                    </a:solidFill>
                  </a:tcPr>
                </a:tc>
                <a:tc>
                  <a:txBody>
                    <a:bodyPr/>
                    <a:lstStyle/>
                    <a:p>
                      <a:pPr algn="ctr"/>
                      <a:r>
                        <a:rPr lang="ru-RU" sz="1200" b="1" dirty="0" smtClean="0">
                          <a:ln>
                            <a:noFill/>
                          </a:ln>
                          <a:latin typeface="Times New Roman" panose="02020603050405020304" pitchFamily="18" charset="0"/>
                          <a:cs typeface="Times New Roman" panose="02020603050405020304" pitchFamily="18" charset="0"/>
                        </a:rPr>
                        <a:t>117,8</a:t>
                      </a:r>
                      <a:endParaRPr lang="ru-RU" sz="1200" b="1" dirty="0">
                        <a:ln>
                          <a:noFill/>
                        </a:ln>
                        <a:latin typeface="Times New Roman" panose="02020603050405020304" pitchFamily="18" charset="0"/>
                        <a:cs typeface="Times New Roman" panose="02020603050405020304" pitchFamily="18" charset="0"/>
                      </a:endParaRPr>
                    </a:p>
                  </a:txBody>
                  <a:tcPr marL="91439" marR="91439" marT="45725" marB="4572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4">
                        <a:lumMod val="20000"/>
                        <a:lumOff val="80000"/>
                      </a:schemeClr>
                    </a:solidFill>
                  </a:tcPr>
                </a:tc>
                <a:tc>
                  <a:txBody>
                    <a:bodyPr/>
                    <a:lstStyle/>
                    <a:p>
                      <a:pPr algn="ctr"/>
                      <a:r>
                        <a:rPr lang="ru-RU" sz="1200" b="1" i="1" dirty="0" smtClean="0">
                          <a:ln>
                            <a:noFill/>
                          </a:ln>
                          <a:latin typeface="Times New Roman" panose="02020603050405020304" pitchFamily="18" charset="0"/>
                          <a:cs typeface="Times New Roman" panose="02020603050405020304" pitchFamily="18" charset="0"/>
                        </a:rPr>
                        <a:t>91,1%</a:t>
                      </a:r>
                      <a:endParaRPr lang="ru-RU" sz="1200" b="1" i="1" dirty="0">
                        <a:ln>
                          <a:noFill/>
                        </a:ln>
                        <a:latin typeface="Times New Roman" panose="02020603050405020304" pitchFamily="18" charset="0"/>
                        <a:cs typeface="Times New Roman" panose="02020603050405020304" pitchFamily="18" charset="0"/>
                      </a:endParaRPr>
                    </a:p>
                  </a:txBody>
                  <a:tcPr marL="91439" marR="91439" marT="45725" marB="4572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4">
                        <a:lumMod val="20000"/>
                        <a:lumOff val="80000"/>
                      </a:schemeClr>
                    </a:solidFill>
                  </a:tcPr>
                </a:tc>
              </a:tr>
              <a:tr h="517188">
                <a:tc>
                  <a:txBody>
                    <a:bodyPr/>
                    <a:lstStyle/>
                    <a:p>
                      <a:r>
                        <a:rPr lang="ru-RU" sz="1200" b="1" dirty="0" smtClean="0">
                          <a:ln>
                            <a:noFill/>
                          </a:ln>
                          <a:latin typeface="Times New Roman" panose="02020603050405020304" pitchFamily="18" charset="0"/>
                          <a:cs typeface="Times New Roman" panose="02020603050405020304" pitchFamily="18" charset="0"/>
                        </a:rPr>
                        <a:t>Международная кооперация и экспорт </a:t>
                      </a:r>
                      <a:endParaRPr lang="ru-RU" sz="1200" b="1" dirty="0">
                        <a:ln>
                          <a:noFill/>
                        </a:ln>
                        <a:latin typeface="Times New Roman" panose="02020603050405020304" pitchFamily="18" charset="0"/>
                        <a:cs typeface="Times New Roman" panose="02020603050405020304" pitchFamily="18" charset="0"/>
                      </a:endParaRPr>
                    </a:p>
                  </a:txBody>
                  <a:tcPr marL="91439" marR="91439" marT="45725" marB="45725" anchor="ctr">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solidFill>
                      <a:schemeClr val="tx2">
                        <a:lumMod val="20000"/>
                        <a:lumOff val="80000"/>
                      </a:schemeClr>
                    </a:solidFill>
                  </a:tcPr>
                </a:tc>
                <a:tc>
                  <a:txBody>
                    <a:bodyPr/>
                    <a:lstStyle/>
                    <a:p>
                      <a:pPr algn="ctr"/>
                      <a:r>
                        <a:rPr lang="ru-RU" sz="1200" b="1" dirty="0" smtClean="0">
                          <a:ln>
                            <a:noFill/>
                          </a:ln>
                          <a:latin typeface="Times New Roman" panose="02020603050405020304" pitchFamily="18" charset="0"/>
                          <a:cs typeface="Times New Roman" panose="02020603050405020304" pitchFamily="18" charset="0"/>
                        </a:rPr>
                        <a:t>2,4</a:t>
                      </a:r>
                      <a:endParaRPr lang="ru-RU" sz="1200" b="1" dirty="0">
                        <a:ln>
                          <a:noFill/>
                        </a:ln>
                        <a:latin typeface="Times New Roman" panose="02020603050405020304" pitchFamily="18" charset="0"/>
                        <a:cs typeface="Times New Roman" panose="02020603050405020304" pitchFamily="18" charset="0"/>
                      </a:endParaRPr>
                    </a:p>
                  </a:txBody>
                  <a:tcPr marL="91439" marR="91439" marT="45725" marB="4572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solidFill>
                      <a:schemeClr val="accent4">
                        <a:lumMod val="20000"/>
                        <a:lumOff val="80000"/>
                      </a:schemeClr>
                    </a:solidFill>
                  </a:tcPr>
                </a:tc>
                <a:tc>
                  <a:txBody>
                    <a:bodyPr/>
                    <a:lstStyle/>
                    <a:p>
                      <a:pPr algn="ctr"/>
                      <a:r>
                        <a:rPr lang="ru-RU" sz="1200" b="1" dirty="0" smtClean="0">
                          <a:ln>
                            <a:noFill/>
                          </a:ln>
                          <a:latin typeface="Times New Roman" panose="02020603050405020304" pitchFamily="18" charset="0"/>
                          <a:cs typeface="Times New Roman" panose="02020603050405020304" pitchFamily="18" charset="0"/>
                        </a:rPr>
                        <a:t>2,4</a:t>
                      </a:r>
                      <a:endParaRPr lang="ru-RU" sz="1200" b="1" dirty="0">
                        <a:ln>
                          <a:noFill/>
                        </a:ln>
                        <a:latin typeface="Times New Roman" panose="02020603050405020304" pitchFamily="18" charset="0"/>
                        <a:cs typeface="Times New Roman" panose="02020603050405020304" pitchFamily="18" charset="0"/>
                      </a:endParaRPr>
                    </a:p>
                  </a:txBody>
                  <a:tcPr marL="91439" marR="91439" marT="45725" marB="4572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solidFill>
                      <a:schemeClr val="accent4">
                        <a:lumMod val="20000"/>
                        <a:lumOff val="80000"/>
                      </a:schemeClr>
                    </a:solidFill>
                  </a:tcPr>
                </a:tc>
                <a:tc>
                  <a:txBody>
                    <a:bodyPr/>
                    <a:lstStyle/>
                    <a:p>
                      <a:pPr algn="ctr"/>
                      <a:r>
                        <a:rPr lang="ru-RU" sz="1200" b="1" i="1" dirty="0" smtClean="0">
                          <a:ln>
                            <a:noFill/>
                          </a:ln>
                          <a:latin typeface="Times New Roman" panose="02020603050405020304" pitchFamily="18" charset="0"/>
                          <a:cs typeface="Times New Roman" panose="02020603050405020304" pitchFamily="18" charset="0"/>
                        </a:rPr>
                        <a:t>100,0%</a:t>
                      </a:r>
                      <a:endParaRPr lang="ru-RU" sz="1200" b="1" i="1" dirty="0">
                        <a:ln>
                          <a:noFill/>
                        </a:ln>
                        <a:latin typeface="Times New Roman" panose="02020603050405020304" pitchFamily="18" charset="0"/>
                        <a:cs typeface="Times New Roman" panose="02020603050405020304" pitchFamily="18" charset="0"/>
                      </a:endParaRPr>
                    </a:p>
                  </a:txBody>
                  <a:tcPr marL="91439" marR="91439" marT="45725" marB="4572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solidFill>
                      <a:schemeClr val="accent4">
                        <a:lumMod val="20000"/>
                        <a:lumOff val="80000"/>
                      </a:schemeClr>
                    </a:solidFill>
                  </a:tcPr>
                </a:tc>
              </a:tr>
            </a:tbl>
          </a:graphicData>
        </a:graphic>
      </p:graphicFrame>
      <p:sp>
        <p:nvSpPr>
          <p:cNvPr id="39" name="Номер слайда 2"/>
          <p:cNvSpPr>
            <a:spLocks noGrp="1"/>
          </p:cNvSpPr>
          <p:nvPr>
            <p:ph type="sldNum" sz="quarter" idx="12"/>
          </p:nvPr>
        </p:nvSpPr>
        <p:spPr bwMode="auto">
          <a:xfrm>
            <a:off x="8172400" y="6453336"/>
            <a:ext cx="10541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fld id="{F8C76A94-59D5-46D8-9B53-738CB71AA88D}" type="slidenum">
              <a:rPr lang="ru-RU" altLang="ru-RU" sz="1200" b="1">
                <a:solidFill>
                  <a:srgbClr val="000000"/>
                </a:solidFill>
                <a:latin typeface="Arial" panose="020B0604020202020204" pitchFamily="34" charset="0"/>
                <a:cs typeface="Arial" panose="020B0604020202020204" pitchFamily="34" charset="0"/>
              </a:rPr>
              <a:pPr eaLnBrk="1" hangingPunct="1">
                <a:spcBef>
                  <a:spcPct val="0"/>
                </a:spcBef>
                <a:buFontTx/>
                <a:buNone/>
              </a:pPr>
              <a:t>28</a:t>
            </a:fld>
            <a:endParaRPr lang="ru-RU" altLang="ru-RU" sz="1200" b="1" dirty="0">
              <a:solidFill>
                <a:srgbClr val="000000"/>
              </a:solidFill>
              <a:latin typeface="Arial" panose="020B0604020202020204" pitchFamily="34" charset="0"/>
              <a:cs typeface="Arial" panose="020B0604020202020204" pitchFamily="34" charset="0"/>
            </a:endParaRPr>
          </a:p>
        </p:txBody>
      </p:sp>
      <p:sp>
        <p:nvSpPr>
          <p:cNvPr id="29" name="TextBox 166"/>
          <p:cNvSpPr txBox="1">
            <a:spLocks noChangeArrowheads="1"/>
          </p:cNvSpPr>
          <p:nvPr/>
        </p:nvSpPr>
        <p:spPr bwMode="auto">
          <a:xfrm>
            <a:off x="6516216" y="1322328"/>
            <a:ext cx="1060451"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defRPr/>
            </a:pPr>
            <a:r>
              <a:rPr lang="ru-RU" altLang="ru-RU" sz="1300" b="1" dirty="0" smtClean="0">
                <a:latin typeface="Times New Roman" panose="02020603050405020304" pitchFamily="18" charset="0"/>
                <a:cs typeface="Times New Roman" panose="02020603050405020304" pitchFamily="18" charset="0"/>
              </a:rPr>
              <a:t>План</a:t>
            </a:r>
            <a:endParaRPr lang="ru-RU" altLang="ru-RU" sz="1300" b="1" dirty="0">
              <a:latin typeface="Times New Roman" panose="02020603050405020304" pitchFamily="18" charset="0"/>
              <a:cs typeface="Times New Roman" panose="02020603050405020304" pitchFamily="18" charset="0"/>
            </a:endParaRPr>
          </a:p>
        </p:txBody>
      </p:sp>
      <p:sp>
        <p:nvSpPr>
          <p:cNvPr id="30" name="TextBox 166"/>
          <p:cNvSpPr txBox="1">
            <a:spLocks noChangeArrowheads="1"/>
          </p:cNvSpPr>
          <p:nvPr/>
        </p:nvSpPr>
        <p:spPr bwMode="auto">
          <a:xfrm>
            <a:off x="7327973" y="1322328"/>
            <a:ext cx="1060451"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defRPr/>
            </a:pPr>
            <a:r>
              <a:rPr lang="ru-RU" altLang="ru-RU" sz="1300" b="1" dirty="0" smtClean="0">
                <a:latin typeface="Times New Roman" panose="02020603050405020304" pitchFamily="18" charset="0"/>
                <a:cs typeface="Times New Roman" panose="02020603050405020304" pitchFamily="18" charset="0"/>
              </a:rPr>
              <a:t>Факт</a:t>
            </a:r>
            <a:endParaRPr lang="ru-RU" altLang="ru-RU" sz="1300" b="1" dirty="0">
              <a:latin typeface="Times New Roman" panose="02020603050405020304" pitchFamily="18" charset="0"/>
              <a:cs typeface="Times New Roman" panose="02020603050405020304" pitchFamily="18" charset="0"/>
            </a:endParaRPr>
          </a:p>
        </p:txBody>
      </p:sp>
      <p:sp>
        <p:nvSpPr>
          <p:cNvPr id="31" name="TextBox 166"/>
          <p:cNvSpPr txBox="1">
            <a:spLocks noChangeArrowheads="1"/>
          </p:cNvSpPr>
          <p:nvPr/>
        </p:nvSpPr>
        <p:spPr bwMode="auto">
          <a:xfrm>
            <a:off x="8216546" y="1196752"/>
            <a:ext cx="873472"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defRPr/>
            </a:pPr>
            <a:r>
              <a:rPr lang="ru-RU" altLang="ru-RU" sz="1100" b="1" dirty="0" smtClean="0">
                <a:latin typeface="Times New Roman" panose="02020603050405020304" pitchFamily="18" charset="0"/>
                <a:cs typeface="Times New Roman" panose="02020603050405020304" pitchFamily="18" charset="0"/>
              </a:rPr>
              <a:t>% освоения  </a:t>
            </a:r>
            <a:endParaRPr lang="ru-RU" altLang="ru-RU" sz="1100" b="1" dirty="0">
              <a:latin typeface="Times New Roman" panose="02020603050405020304" pitchFamily="18" charset="0"/>
              <a:cs typeface="Times New Roman" panose="02020603050405020304" pitchFamily="18" charset="0"/>
            </a:endParaRPr>
          </a:p>
        </p:txBody>
      </p:sp>
      <p:sp>
        <p:nvSpPr>
          <p:cNvPr id="32" name="TextBox 1"/>
          <p:cNvSpPr txBox="1">
            <a:spLocks noChangeArrowheads="1"/>
          </p:cNvSpPr>
          <p:nvPr/>
        </p:nvSpPr>
        <p:spPr bwMode="auto">
          <a:xfrm>
            <a:off x="7810192" y="692696"/>
            <a:ext cx="1226304" cy="222565"/>
          </a:xfrm>
          <a:prstGeom prst="rect">
            <a:avLst/>
          </a:prstGeom>
          <a:noFill/>
          <a:ln>
            <a:noFill/>
          </a:ln>
          <a:extLst/>
        </p:spPr>
        <p:txBody>
          <a:bodyPr lIns="0" tIns="0" rIns="0" bIns="0"/>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r" eaLnBrk="1" fontAlgn="base" hangingPunct="1">
              <a:spcBef>
                <a:spcPct val="0"/>
              </a:spcBef>
              <a:spcAft>
                <a:spcPct val="0"/>
              </a:spcAft>
              <a:buFontTx/>
              <a:buNone/>
            </a:pPr>
            <a:r>
              <a:rPr lang="ru-RU" altLang="ru-RU" sz="1200" b="1" dirty="0" smtClean="0">
                <a:solidFill>
                  <a:srgbClr val="4E67C8">
                    <a:lumMod val="75000"/>
                  </a:srgbClr>
                </a:solidFill>
                <a:latin typeface="Times New Roman" panose="02020603050405020304" pitchFamily="18" charset="0"/>
                <a:cs typeface="Times New Roman" panose="02020603050405020304" pitchFamily="18" charset="0"/>
              </a:rPr>
              <a:t>млн. рублей</a:t>
            </a:r>
            <a:endParaRPr lang="ru-RU" altLang="ru-RU" sz="1200" b="1" dirty="0">
              <a:solidFill>
                <a:srgbClr val="4E67C8">
                  <a:lumMod val="75000"/>
                </a:srgbClr>
              </a:solidFill>
              <a:latin typeface="Times New Roman" panose="02020603050405020304" pitchFamily="18" charset="0"/>
              <a:cs typeface="Times New Roman" panose="02020603050405020304" pitchFamily="18" charset="0"/>
            </a:endParaRPr>
          </a:p>
        </p:txBody>
      </p:sp>
      <p:cxnSp>
        <p:nvCxnSpPr>
          <p:cNvPr id="33" name="Прямая соединительная линия 32"/>
          <p:cNvCxnSpPr/>
          <p:nvPr/>
        </p:nvCxnSpPr>
        <p:spPr>
          <a:xfrm>
            <a:off x="0" y="620688"/>
            <a:ext cx="9144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7873228" y="69850"/>
            <a:ext cx="1223412" cy="492443"/>
          </a:xfrm>
          <a:prstGeom prst="rect">
            <a:avLst/>
          </a:prstGeom>
          <a:noFill/>
        </p:spPr>
        <p:txBody>
          <a:bodyPr wrap="none" rtlCol="0">
            <a:spAutoFit/>
          </a:bodyPr>
          <a:lstStyle/>
          <a:p>
            <a:pPr algn="ctr"/>
            <a:r>
              <a:rPr lang="ru-RU" sz="1300" b="1" i="1" dirty="0" smtClean="0">
                <a:solidFill>
                  <a:srgbClr val="4E67C8"/>
                </a:solidFill>
                <a:latin typeface="Trebuchet MS"/>
              </a:rPr>
              <a:t>Бюджет</a:t>
            </a:r>
          </a:p>
          <a:p>
            <a:pPr algn="ctr"/>
            <a:r>
              <a:rPr lang="ru-RU" sz="1300" b="1" i="1" dirty="0" smtClean="0">
                <a:solidFill>
                  <a:srgbClr val="4E67C8"/>
                </a:solidFill>
                <a:latin typeface="Trebuchet MS"/>
              </a:rPr>
              <a:t>для граждан</a:t>
            </a:r>
            <a:endParaRPr lang="ru-RU" sz="1300" b="1" i="1" dirty="0">
              <a:solidFill>
                <a:srgbClr val="4E67C8"/>
              </a:solidFill>
              <a:latin typeface="Trebuchet MS"/>
            </a:endParaRPr>
          </a:p>
        </p:txBody>
      </p:sp>
    </p:spTree>
    <p:extLst>
      <p:ext uri="{BB962C8B-B14F-4D97-AF65-F5344CB8AC3E}">
        <p14:creationId xmlns:p14="http://schemas.microsoft.com/office/powerpoint/2010/main" val="333896954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txBox="1">
            <a:spLocks/>
          </p:cNvSpPr>
          <p:nvPr/>
        </p:nvSpPr>
        <p:spPr bwMode="auto">
          <a:xfrm>
            <a:off x="414338" y="290969"/>
            <a:ext cx="8388350" cy="430887"/>
          </a:xfrm>
          <a:prstGeom prst="rect">
            <a:avLst/>
          </a:prstGeom>
          <a:noFill/>
          <a:ln w="28575">
            <a:noFill/>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Arial" pitchFamily="34" charset="0"/>
              </a:defRPr>
            </a:lvl2pPr>
            <a:lvl3pPr algn="ctr" rtl="0" eaLnBrk="0" fontAlgn="base" hangingPunct="0">
              <a:spcBef>
                <a:spcPct val="0"/>
              </a:spcBef>
              <a:spcAft>
                <a:spcPct val="0"/>
              </a:spcAft>
              <a:defRPr sz="4400">
                <a:solidFill>
                  <a:schemeClr val="tx1"/>
                </a:solidFill>
                <a:latin typeface="Arial" pitchFamily="34" charset="0"/>
              </a:defRPr>
            </a:lvl3pPr>
            <a:lvl4pPr algn="ctr" rtl="0" eaLnBrk="0" fontAlgn="base" hangingPunct="0">
              <a:spcBef>
                <a:spcPct val="0"/>
              </a:spcBef>
              <a:spcAft>
                <a:spcPct val="0"/>
              </a:spcAft>
              <a:defRPr sz="4400">
                <a:solidFill>
                  <a:schemeClr val="tx1"/>
                </a:solidFill>
                <a:latin typeface="Arial" pitchFamily="34" charset="0"/>
              </a:defRPr>
            </a:lvl4pPr>
            <a:lvl5pPr algn="ctr" rtl="0" eaLnBrk="0" fontAlgn="base" hangingPunct="0">
              <a:spcBef>
                <a:spcPct val="0"/>
              </a:spcBef>
              <a:spcAft>
                <a:spcPct val="0"/>
              </a:spcAft>
              <a:defRPr sz="4400">
                <a:solidFill>
                  <a:schemeClr val="tx1"/>
                </a:solidFill>
                <a:latin typeface="Arial"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defRPr/>
            </a:pPr>
            <a:endParaRPr lang="ru-RU" altLang="ru-RU" sz="2200" b="1" spc="-10" dirty="0">
              <a:solidFill>
                <a:srgbClr val="C00000"/>
              </a:solidFill>
              <a:ea typeface="+mn-ea"/>
              <a:cs typeface="Arial" charset="0"/>
            </a:endParaRPr>
          </a:p>
        </p:txBody>
      </p:sp>
      <p:graphicFrame>
        <p:nvGraphicFramePr>
          <p:cNvPr id="7" name="Диаграмма 6"/>
          <p:cNvGraphicFramePr>
            <a:graphicFrameLocks/>
          </p:cNvGraphicFramePr>
          <p:nvPr>
            <p:extLst>
              <p:ext uri="{D42A27DB-BD31-4B8C-83A1-F6EECF244321}">
                <p14:modId xmlns:p14="http://schemas.microsoft.com/office/powerpoint/2010/main" val="2478413466"/>
              </p:ext>
            </p:extLst>
          </p:nvPr>
        </p:nvGraphicFramePr>
        <p:xfrm>
          <a:off x="0" y="988029"/>
          <a:ext cx="4611961" cy="432048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Диаграмма 9"/>
          <p:cNvGraphicFramePr/>
          <p:nvPr>
            <p:extLst>
              <p:ext uri="{D42A27DB-BD31-4B8C-83A1-F6EECF244321}">
                <p14:modId xmlns:p14="http://schemas.microsoft.com/office/powerpoint/2010/main" val="2378616201"/>
              </p:ext>
            </p:extLst>
          </p:nvPr>
        </p:nvGraphicFramePr>
        <p:xfrm>
          <a:off x="4608513" y="1412775"/>
          <a:ext cx="4355975" cy="5280842"/>
        </p:xfrm>
        <a:graphic>
          <a:graphicData uri="http://schemas.openxmlformats.org/drawingml/2006/chart">
            <c:chart xmlns:c="http://schemas.openxmlformats.org/drawingml/2006/chart" xmlns:r="http://schemas.openxmlformats.org/officeDocument/2006/relationships" r:id="rId4"/>
          </a:graphicData>
        </a:graphic>
      </p:graphicFrame>
      <p:cxnSp>
        <p:nvCxnSpPr>
          <p:cNvPr id="4" name="Прямая соединительная линия 3"/>
          <p:cNvCxnSpPr/>
          <p:nvPr/>
        </p:nvCxnSpPr>
        <p:spPr>
          <a:xfrm>
            <a:off x="4139952" y="2492896"/>
            <a:ext cx="2304256" cy="72008"/>
          </a:xfrm>
          <a:prstGeom prst="line">
            <a:avLst/>
          </a:prstGeom>
          <a:ln w="1905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8" name="Прямая соединительная линия 7"/>
          <p:cNvCxnSpPr/>
          <p:nvPr/>
        </p:nvCxnSpPr>
        <p:spPr>
          <a:xfrm>
            <a:off x="3347864" y="4625970"/>
            <a:ext cx="2880320" cy="315198"/>
          </a:xfrm>
          <a:prstGeom prst="line">
            <a:avLst/>
          </a:prstGeom>
          <a:ln w="1905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sp>
        <p:nvSpPr>
          <p:cNvPr id="3" name="Номер слайда 2"/>
          <p:cNvSpPr>
            <a:spLocks noGrp="1"/>
          </p:cNvSpPr>
          <p:nvPr>
            <p:ph type="sldNum" sz="quarter" idx="12"/>
          </p:nvPr>
        </p:nvSpPr>
        <p:spPr/>
        <p:txBody>
          <a:bodyPr/>
          <a:lstStyle/>
          <a:p>
            <a:pPr>
              <a:defRPr/>
            </a:pPr>
            <a:fld id="{667CCBFA-BFB9-4E9F-B6F6-694D72409F22}" type="slidenum">
              <a:rPr lang="ru-RU" smtClean="0"/>
              <a:pPr>
                <a:defRPr/>
              </a:pPr>
              <a:t>29</a:t>
            </a:fld>
            <a:endParaRPr lang="ru-RU" dirty="0"/>
          </a:p>
        </p:txBody>
      </p:sp>
      <p:pic>
        <p:nvPicPr>
          <p:cNvPr id="5" name="Рисунок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027" y="5055571"/>
            <a:ext cx="2476421" cy="1668415"/>
          </a:xfrm>
          <a:prstGeom prst="rect">
            <a:avLst/>
          </a:prstGeom>
          <a:effectLst>
            <a:softEdge rad="127000"/>
          </a:effectLst>
        </p:spPr>
      </p:pic>
      <p:pic>
        <p:nvPicPr>
          <p:cNvPr id="6" name="Рисунок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56898" y="4625970"/>
            <a:ext cx="1771513" cy="1350791"/>
          </a:xfrm>
          <a:prstGeom prst="rect">
            <a:avLst/>
          </a:prstGeom>
          <a:effectLst>
            <a:softEdge rad="127000"/>
          </a:effectLst>
        </p:spPr>
      </p:pic>
      <p:pic>
        <p:nvPicPr>
          <p:cNvPr id="2051" name="Picture 3" descr="C:\Users\o.kudryavceva\Desktop\для слайдов_медицина фото\IMG_3703.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80432" y="5055571"/>
            <a:ext cx="2256396" cy="1657445"/>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4414931" y="721856"/>
            <a:ext cx="4576714" cy="1532334"/>
          </a:xfrm>
          <a:prstGeom prst="wedgeRoundRectCallout">
            <a:avLst>
              <a:gd name="adj1" fmla="val -60644"/>
              <a:gd name="adj2" fmla="val 69011"/>
              <a:gd name="adj3" fmla="val 16667"/>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just"/>
            <a:r>
              <a:rPr lang="ru-RU" sz="1200" dirty="0" smtClean="0">
                <a:latin typeface="Times New Roman" panose="02020603050405020304" pitchFamily="18" charset="0"/>
                <a:cs typeface="Times New Roman" panose="02020603050405020304" pitchFamily="18" charset="0"/>
              </a:rPr>
              <a:t>Расходы по отрасли «Здравоохранение» за 2019 год исполнены в сумме 20</a:t>
            </a:r>
            <a:r>
              <a:rPr lang="en-US" sz="1200" dirty="0" smtClean="0">
                <a:latin typeface="Times New Roman" panose="02020603050405020304" pitchFamily="18" charset="0"/>
                <a:cs typeface="Times New Roman" panose="02020603050405020304" pitchFamily="18" charset="0"/>
              </a:rPr>
              <a:t> </a:t>
            </a:r>
            <a:r>
              <a:rPr lang="ru-RU" sz="1200" dirty="0" smtClean="0">
                <a:latin typeface="Times New Roman" panose="02020603050405020304" pitchFamily="18" charset="0"/>
                <a:cs typeface="Times New Roman" panose="02020603050405020304" pitchFamily="18" charset="0"/>
              </a:rPr>
              <a:t>267</a:t>
            </a:r>
            <a:r>
              <a:rPr lang="en-US" sz="1200" dirty="0" smtClean="0">
                <a:latin typeface="Times New Roman" panose="02020603050405020304" pitchFamily="18" charset="0"/>
                <a:cs typeface="Times New Roman" panose="02020603050405020304" pitchFamily="18" charset="0"/>
              </a:rPr>
              <a:t>,</a:t>
            </a:r>
            <a:r>
              <a:rPr lang="ru-RU" sz="1200" dirty="0" smtClean="0">
                <a:latin typeface="Times New Roman" panose="02020603050405020304" pitchFamily="18" charset="0"/>
                <a:cs typeface="Times New Roman" panose="02020603050405020304" pitchFamily="18" charset="0"/>
              </a:rPr>
              <a:t>7 млн. рублей, или на </a:t>
            </a:r>
            <a:r>
              <a:rPr lang="ru-RU" sz="1200" dirty="0" smtClean="0">
                <a:solidFill>
                  <a:schemeClr val="tx1"/>
                </a:solidFill>
                <a:latin typeface="Times New Roman" panose="02020603050405020304" pitchFamily="18" charset="0"/>
                <a:cs typeface="Times New Roman" panose="02020603050405020304" pitchFamily="18" charset="0"/>
              </a:rPr>
              <a:t>97,3</a:t>
            </a:r>
            <a:r>
              <a:rPr lang="ru-RU" sz="1200" dirty="0" smtClean="0">
                <a:latin typeface="Times New Roman" panose="02020603050405020304" pitchFamily="18" charset="0"/>
                <a:cs typeface="Times New Roman" panose="02020603050405020304" pitchFamily="18" charset="0"/>
              </a:rPr>
              <a:t>% от плановых назначений (20</a:t>
            </a:r>
            <a:r>
              <a:rPr lang="en-US" sz="1200" dirty="0" smtClean="0">
                <a:latin typeface="Times New Roman" panose="02020603050405020304" pitchFamily="18" charset="0"/>
                <a:cs typeface="Times New Roman" panose="02020603050405020304" pitchFamily="18" charset="0"/>
              </a:rPr>
              <a:t> </a:t>
            </a:r>
            <a:r>
              <a:rPr lang="ru-RU" sz="1200" dirty="0" smtClean="0">
                <a:latin typeface="Times New Roman" panose="02020603050405020304" pitchFamily="18" charset="0"/>
                <a:cs typeface="Times New Roman" panose="02020603050405020304" pitchFamily="18" charset="0"/>
              </a:rPr>
              <a:t>831</a:t>
            </a:r>
            <a:r>
              <a:rPr lang="en-US" sz="1200" dirty="0" smtClean="0">
                <a:latin typeface="Times New Roman" panose="02020603050405020304" pitchFamily="18" charset="0"/>
                <a:cs typeface="Times New Roman" panose="02020603050405020304" pitchFamily="18" charset="0"/>
              </a:rPr>
              <a:t>,</a:t>
            </a:r>
            <a:r>
              <a:rPr lang="ru-RU" sz="1200" dirty="0" smtClean="0">
                <a:latin typeface="Times New Roman" panose="02020603050405020304" pitchFamily="18" charset="0"/>
                <a:cs typeface="Times New Roman" panose="02020603050405020304" pitchFamily="18" charset="0"/>
              </a:rPr>
              <a:t>0</a:t>
            </a:r>
            <a:r>
              <a:rPr lang="en-US" sz="1200" dirty="0" smtClean="0">
                <a:latin typeface="Times New Roman" panose="02020603050405020304" pitchFamily="18" charset="0"/>
                <a:cs typeface="Times New Roman" panose="02020603050405020304" pitchFamily="18" charset="0"/>
              </a:rPr>
              <a:t> </a:t>
            </a:r>
            <a:r>
              <a:rPr lang="ru-RU" sz="1200" dirty="0" smtClean="0">
                <a:latin typeface="Times New Roman" panose="02020603050405020304" pitchFamily="18" charset="0"/>
                <a:cs typeface="Times New Roman" panose="02020603050405020304" pitchFamily="18" charset="0"/>
              </a:rPr>
              <a:t>млн. рублей), из них основная часть за счет средств  обязательного медицинского страхования – </a:t>
            </a:r>
            <a:r>
              <a:rPr lang="en-US" sz="1200" dirty="0" smtClean="0">
                <a:latin typeface="Times New Roman" panose="02020603050405020304" pitchFamily="18" charset="0"/>
                <a:cs typeface="Times New Roman" panose="02020603050405020304" pitchFamily="18" charset="0"/>
              </a:rPr>
              <a:t>1</a:t>
            </a:r>
            <a:r>
              <a:rPr lang="ru-RU" sz="1200" dirty="0" smtClean="0">
                <a:latin typeface="Times New Roman" panose="02020603050405020304" pitchFamily="18" charset="0"/>
                <a:cs typeface="Times New Roman" panose="02020603050405020304" pitchFamily="18" charset="0"/>
              </a:rPr>
              <a:t>5</a:t>
            </a:r>
            <a:r>
              <a:rPr lang="en-US" sz="1200" dirty="0" smtClean="0">
                <a:latin typeface="Times New Roman" panose="02020603050405020304" pitchFamily="18" charset="0"/>
                <a:cs typeface="Times New Roman" panose="02020603050405020304" pitchFamily="18" charset="0"/>
              </a:rPr>
              <a:t> </a:t>
            </a:r>
            <a:r>
              <a:rPr lang="ru-RU" sz="1200" dirty="0" smtClean="0">
                <a:latin typeface="Times New Roman" panose="02020603050405020304" pitchFamily="18" charset="0"/>
                <a:cs typeface="Times New Roman" panose="02020603050405020304" pitchFamily="18" charset="0"/>
              </a:rPr>
              <a:t>514</a:t>
            </a:r>
            <a:r>
              <a:rPr lang="en-US" sz="1200" dirty="0" smtClean="0">
                <a:latin typeface="Times New Roman" panose="02020603050405020304" pitchFamily="18" charset="0"/>
                <a:cs typeface="Times New Roman" panose="02020603050405020304" pitchFamily="18" charset="0"/>
              </a:rPr>
              <a:t>,0</a:t>
            </a:r>
            <a:r>
              <a:rPr lang="ru-RU" sz="1200" dirty="0" smtClean="0">
                <a:latin typeface="Times New Roman" panose="02020603050405020304" pitchFamily="18" charset="0"/>
                <a:cs typeface="Times New Roman" panose="02020603050405020304" pitchFamily="18" charset="0"/>
              </a:rPr>
              <a:t> млн. рублей (</a:t>
            </a:r>
            <a:r>
              <a:rPr lang="en-US" sz="1200" dirty="0" smtClean="0">
                <a:latin typeface="Times New Roman" panose="02020603050405020304" pitchFamily="18" charset="0"/>
                <a:cs typeface="Times New Roman" panose="02020603050405020304" pitchFamily="18" charset="0"/>
              </a:rPr>
              <a:t>99,</a:t>
            </a:r>
            <a:r>
              <a:rPr lang="ru-RU" sz="1200" dirty="0" smtClean="0">
                <a:latin typeface="Times New Roman" panose="02020603050405020304" pitchFamily="18" charset="0"/>
                <a:cs typeface="Times New Roman" panose="02020603050405020304" pitchFamily="18" charset="0"/>
              </a:rPr>
              <a:t>3% от плановых назначений), за счет средств республиканского бюджета Чувашской Республики – </a:t>
            </a:r>
            <a:r>
              <a:rPr lang="en-US" sz="1200" dirty="0" smtClean="0">
                <a:latin typeface="Times New Roman" panose="02020603050405020304" pitchFamily="18" charset="0"/>
                <a:cs typeface="Times New Roman" panose="02020603050405020304" pitchFamily="18" charset="0"/>
              </a:rPr>
              <a:t>4 </a:t>
            </a:r>
            <a:r>
              <a:rPr lang="ru-RU" sz="1200" dirty="0" smtClean="0">
                <a:latin typeface="Times New Roman" panose="02020603050405020304" pitchFamily="18" charset="0"/>
                <a:cs typeface="Times New Roman" panose="02020603050405020304" pitchFamily="18" charset="0"/>
              </a:rPr>
              <a:t>753</a:t>
            </a:r>
            <a:r>
              <a:rPr lang="en-US" sz="1200" dirty="0" smtClean="0">
                <a:latin typeface="Times New Roman" panose="02020603050405020304" pitchFamily="18" charset="0"/>
                <a:cs typeface="Times New Roman" panose="02020603050405020304" pitchFamily="18" charset="0"/>
              </a:rPr>
              <a:t>,</a:t>
            </a:r>
            <a:r>
              <a:rPr lang="ru-RU" sz="1200" dirty="0" smtClean="0">
                <a:latin typeface="Times New Roman" panose="02020603050405020304" pitchFamily="18" charset="0"/>
                <a:cs typeface="Times New Roman" panose="02020603050405020304" pitchFamily="18" charset="0"/>
              </a:rPr>
              <a:t>7</a:t>
            </a:r>
            <a:r>
              <a:rPr lang="en-US" sz="1200" dirty="0" smtClean="0">
                <a:latin typeface="Times New Roman" panose="02020603050405020304" pitchFamily="18" charset="0"/>
                <a:cs typeface="Times New Roman" panose="02020603050405020304" pitchFamily="18" charset="0"/>
              </a:rPr>
              <a:t> </a:t>
            </a:r>
            <a:r>
              <a:rPr lang="ru-RU" sz="1200" dirty="0" smtClean="0">
                <a:latin typeface="Times New Roman" panose="02020603050405020304" pitchFamily="18" charset="0"/>
                <a:cs typeface="Times New Roman" panose="02020603050405020304" pitchFamily="18" charset="0"/>
              </a:rPr>
              <a:t>млн. рублей (</a:t>
            </a:r>
            <a:r>
              <a:rPr lang="en-US" sz="1200" dirty="0" smtClean="0">
                <a:latin typeface="Times New Roman" panose="02020603050405020304" pitchFamily="18" charset="0"/>
                <a:cs typeface="Times New Roman" panose="02020603050405020304" pitchFamily="18" charset="0"/>
              </a:rPr>
              <a:t>9</a:t>
            </a:r>
            <a:r>
              <a:rPr lang="ru-RU" sz="1200" dirty="0" smtClean="0">
                <a:latin typeface="Times New Roman" panose="02020603050405020304" pitchFamily="18" charset="0"/>
                <a:cs typeface="Times New Roman" panose="02020603050405020304" pitchFamily="18" charset="0"/>
              </a:rPr>
              <a:t>1</a:t>
            </a:r>
            <a:r>
              <a:rPr lang="en-US" sz="1200" dirty="0" smtClean="0">
                <a:latin typeface="Times New Roman" panose="02020603050405020304" pitchFamily="18" charset="0"/>
                <a:cs typeface="Times New Roman" panose="02020603050405020304" pitchFamily="18" charset="0"/>
              </a:rPr>
              <a:t>,</a:t>
            </a:r>
            <a:r>
              <a:rPr lang="ru-RU" sz="1200" dirty="0" smtClean="0">
                <a:latin typeface="Times New Roman" panose="02020603050405020304" pitchFamily="18" charset="0"/>
                <a:cs typeface="Times New Roman" panose="02020603050405020304" pitchFamily="18" charset="0"/>
              </a:rPr>
              <a:t>2% от плановых назначений)</a:t>
            </a:r>
            <a:endParaRPr lang="ru-RU" sz="1200" dirty="0">
              <a:latin typeface="Times New Roman" panose="02020603050405020304" pitchFamily="18" charset="0"/>
              <a:cs typeface="Times New Roman" panose="02020603050405020304" pitchFamily="18" charset="0"/>
            </a:endParaRPr>
          </a:p>
        </p:txBody>
      </p:sp>
      <p:sp>
        <p:nvSpPr>
          <p:cNvPr id="13" name="Заголовок 1"/>
          <p:cNvSpPr txBox="1">
            <a:spLocks/>
          </p:cNvSpPr>
          <p:nvPr/>
        </p:nvSpPr>
        <p:spPr>
          <a:xfrm>
            <a:off x="259729" y="20137"/>
            <a:ext cx="7264599" cy="540000"/>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l" fontAlgn="auto">
              <a:spcAft>
                <a:spcPts val="0"/>
              </a:spcAft>
              <a:buNone/>
            </a:pPr>
            <a:r>
              <a:rPr lang="ru-RU" sz="1700" dirty="0" smtClean="0">
                <a:solidFill>
                  <a:schemeClr val="tx1"/>
                </a:solidFill>
                <a:effectLst/>
                <a:latin typeface="Times New Roman" panose="02020603050405020304" pitchFamily="18" charset="0"/>
                <a:cs typeface="Times New Roman" panose="02020603050405020304" pitchFamily="18" charset="0"/>
              </a:rPr>
              <a:t>Расходы на </a:t>
            </a:r>
            <a:r>
              <a:rPr lang="ru-RU" sz="1700" dirty="0">
                <a:solidFill>
                  <a:schemeClr val="tx1"/>
                </a:solidFill>
                <a:effectLst/>
                <a:latin typeface="Times New Roman" panose="02020603050405020304" pitchFamily="18" charset="0"/>
                <a:cs typeface="Times New Roman" panose="02020603050405020304" pitchFamily="18" charset="0"/>
              </a:rPr>
              <a:t>здравоохранение </a:t>
            </a:r>
            <a:r>
              <a:rPr lang="ru-RU" sz="1700" dirty="0" smtClean="0">
                <a:solidFill>
                  <a:schemeClr val="tx1"/>
                </a:solidFill>
                <a:effectLst/>
                <a:latin typeface="Times New Roman" panose="02020603050405020304" pitchFamily="18" charset="0"/>
                <a:cs typeface="Times New Roman" panose="02020603050405020304" pitchFamily="18" charset="0"/>
              </a:rPr>
              <a:t>с </a:t>
            </a:r>
            <a:r>
              <a:rPr lang="ru-RU" sz="1700" dirty="0">
                <a:solidFill>
                  <a:schemeClr val="tx1"/>
                </a:solidFill>
                <a:effectLst/>
                <a:latin typeface="Times New Roman" panose="02020603050405020304" pitchFamily="18" charset="0"/>
                <a:cs typeface="Times New Roman" panose="02020603050405020304" pitchFamily="18" charset="0"/>
              </a:rPr>
              <a:t>учетом средств территориального фонда обязательного медицинского </a:t>
            </a:r>
            <a:r>
              <a:rPr lang="ru-RU" sz="1700" dirty="0" smtClean="0">
                <a:solidFill>
                  <a:schemeClr val="tx1"/>
                </a:solidFill>
                <a:effectLst/>
                <a:latin typeface="Times New Roman" panose="02020603050405020304" pitchFamily="18" charset="0"/>
                <a:cs typeface="Times New Roman" panose="02020603050405020304" pitchFamily="18" charset="0"/>
              </a:rPr>
              <a:t>страхования</a:t>
            </a:r>
            <a:endParaRPr lang="ru-RU" sz="1700" dirty="0">
              <a:solidFill>
                <a:schemeClr val="tx1"/>
              </a:solidFill>
              <a:effectLst/>
              <a:latin typeface="Times New Roman" panose="02020603050405020304" pitchFamily="18" charset="0"/>
              <a:cs typeface="Times New Roman" panose="02020603050405020304" pitchFamily="18" charset="0"/>
            </a:endParaRPr>
          </a:p>
        </p:txBody>
      </p:sp>
      <p:cxnSp>
        <p:nvCxnSpPr>
          <p:cNvPr id="14" name="Прямая соединительная линия 13"/>
          <p:cNvCxnSpPr/>
          <p:nvPr/>
        </p:nvCxnSpPr>
        <p:spPr>
          <a:xfrm>
            <a:off x="0" y="620688"/>
            <a:ext cx="9144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7873228" y="69850"/>
            <a:ext cx="1223412" cy="492443"/>
          </a:xfrm>
          <a:prstGeom prst="rect">
            <a:avLst/>
          </a:prstGeom>
          <a:noFill/>
        </p:spPr>
        <p:txBody>
          <a:bodyPr wrap="none" rtlCol="0">
            <a:spAutoFit/>
          </a:bodyPr>
          <a:lstStyle/>
          <a:p>
            <a:pPr algn="ctr"/>
            <a:r>
              <a:rPr lang="ru-RU" sz="1300" b="1" i="1" dirty="0" smtClean="0">
                <a:solidFill>
                  <a:schemeClr val="accent1"/>
                </a:solidFill>
                <a:latin typeface="+mn-lt"/>
              </a:rPr>
              <a:t>Бюджет</a:t>
            </a:r>
          </a:p>
          <a:p>
            <a:pPr algn="ctr"/>
            <a:r>
              <a:rPr lang="ru-RU" sz="1300" b="1" i="1" dirty="0" smtClean="0">
                <a:solidFill>
                  <a:schemeClr val="accent1"/>
                </a:solidFill>
                <a:latin typeface="+mn-lt"/>
              </a:rPr>
              <a:t>для граждан</a:t>
            </a:r>
            <a:endParaRPr lang="ru-RU" sz="1300" b="1" i="1" dirty="0">
              <a:solidFill>
                <a:schemeClr val="accent1"/>
              </a:solidFill>
              <a:latin typeface="+mn-lt"/>
            </a:endParaRPr>
          </a:p>
        </p:txBody>
      </p:sp>
    </p:spTree>
    <p:extLst>
      <p:ext uri="{BB962C8B-B14F-4D97-AF65-F5344CB8AC3E}">
        <p14:creationId xmlns:p14="http://schemas.microsoft.com/office/powerpoint/2010/main" val="274330283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i.smirnov\Documents\Бюджет для граждан\Фото\995466a8d0f44a4180ea1ad4c264bf4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91745" y="3890168"/>
            <a:ext cx="3586326" cy="239088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71" name="Прямоугольник 70"/>
          <p:cNvSpPr/>
          <p:nvPr/>
        </p:nvSpPr>
        <p:spPr>
          <a:xfrm>
            <a:off x="251520" y="4023799"/>
            <a:ext cx="5577116" cy="346366"/>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5730" tIns="62865" rIns="125730" bIns="62865" numCol="1" spcCol="1270" anchor="ctr" anchorCtr="0">
            <a:noAutofit/>
          </a:bodyPr>
          <a:lstStyle/>
          <a:p>
            <a:pPr marL="285750" lvl="1" indent="-285750" defTabSz="1466850">
              <a:lnSpc>
                <a:spcPct val="90000"/>
              </a:lnSpc>
              <a:spcAft>
                <a:spcPct val="15000"/>
              </a:spcAft>
              <a:buFontTx/>
              <a:buChar char="••"/>
            </a:pPr>
            <a:endParaRPr lang="ru-RU" sz="3300" dirty="0">
              <a:solidFill>
                <a:prstClr val="black">
                  <a:hueOff val="0"/>
                  <a:satOff val="0"/>
                  <a:lumOff val="0"/>
                  <a:alphaOff val="0"/>
                </a:prstClr>
              </a:solidFill>
            </a:endParaRPr>
          </a:p>
        </p:txBody>
      </p:sp>
      <p:sp>
        <p:nvSpPr>
          <p:cNvPr id="3" name="TextBox 2"/>
          <p:cNvSpPr txBox="1"/>
          <p:nvPr/>
        </p:nvSpPr>
        <p:spPr>
          <a:xfrm>
            <a:off x="316210" y="705307"/>
            <a:ext cx="8559020" cy="523220"/>
          </a:xfrm>
          <a:prstGeom prst="rect">
            <a:avLst/>
          </a:prstGeom>
          <a:noFill/>
        </p:spPr>
        <p:txBody>
          <a:bodyPr wrap="square" rtlCol="0">
            <a:spAutoFit/>
          </a:bodyPr>
          <a:lstStyle/>
          <a:p>
            <a:pPr algn="just"/>
            <a:r>
              <a:rPr lang="ru-RU" sz="1400" b="1" i="1" dirty="0" smtClean="0">
                <a:solidFill>
                  <a:prstClr val="black"/>
                </a:solidFill>
                <a:cs typeface="+mn-cs"/>
              </a:rPr>
              <a:t>Бюджет</a:t>
            </a:r>
            <a:r>
              <a:rPr lang="ru-RU" sz="1400" dirty="0" smtClean="0">
                <a:solidFill>
                  <a:prstClr val="black"/>
                </a:solidFill>
                <a:cs typeface="+mn-cs"/>
              </a:rPr>
              <a:t> – план доходов и направлений расходования денежных средств любого экономического объекта (от государства до семьи), устанавливаемый на определенный период времени</a:t>
            </a:r>
            <a:endParaRPr lang="ru-RU" sz="1400" dirty="0">
              <a:solidFill>
                <a:prstClr val="black"/>
              </a:solidFill>
              <a:cs typeface="+mn-cs"/>
            </a:endParaRPr>
          </a:p>
        </p:txBody>
      </p:sp>
      <p:sp>
        <p:nvSpPr>
          <p:cNvPr id="13" name="TextBox 12"/>
          <p:cNvSpPr txBox="1"/>
          <p:nvPr/>
        </p:nvSpPr>
        <p:spPr>
          <a:xfrm>
            <a:off x="316210" y="1261413"/>
            <a:ext cx="8559020" cy="523220"/>
          </a:xfrm>
          <a:prstGeom prst="rect">
            <a:avLst/>
          </a:prstGeom>
          <a:noFill/>
        </p:spPr>
        <p:txBody>
          <a:bodyPr wrap="square" rtlCol="0">
            <a:spAutoFit/>
          </a:bodyPr>
          <a:lstStyle/>
          <a:p>
            <a:pPr algn="just"/>
            <a:r>
              <a:rPr lang="ru-RU" sz="1400" b="1" i="1" dirty="0" smtClean="0">
                <a:solidFill>
                  <a:prstClr val="black"/>
                </a:solidFill>
                <a:cs typeface="+mn-cs"/>
              </a:rPr>
              <a:t>Бюджетная система</a:t>
            </a:r>
            <a:r>
              <a:rPr lang="ru-RU" sz="1400" i="1" dirty="0" smtClean="0">
                <a:solidFill>
                  <a:prstClr val="black"/>
                </a:solidFill>
                <a:cs typeface="+mn-cs"/>
              </a:rPr>
              <a:t> </a:t>
            </a:r>
            <a:r>
              <a:rPr lang="ru-RU" sz="1400" dirty="0" smtClean="0">
                <a:solidFill>
                  <a:prstClr val="black"/>
                </a:solidFill>
                <a:cs typeface="+mn-cs"/>
              </a:rPr>
              <a:t>– совокупность бюджетов различных видов, организованных в определенную систему</a:t>
            </a:r>
            <a:endParaRPr lang="ru-RU" sz="1400" dirty="0">
              <a:solidFill>
                <a:prstClr val="black"/>
              </a:solidFill>
              <a:cs typeface="+mn-cs"/>
            </a:endParaRPr>
          </a:p>
        </p:txBody>
      </p:sp>
      <p:sp>
        <p:nvSpPr>
          <p:cNvPr id="15" name="TextBox 14"/>
          <p:cNvSpPr txBox="1"/>
          <p:nvPr/>
        </p:nvSpPr>
        <p:spPr>
          <a:xfrm>
            <a:off x="316210" y="3360619"/>
            <a:ext cx="8559020" cy="523220"/>
          </a:xfrm>
          <a:prstGeom prst="rect">
            <a:avLst/>
          </a:prstGeom>
          <a:noFill/>
        </p:spPr>
        <p:txBody>
          <a:bodyPr wrap="square" rtlCol="0">
            <a:spAutoFit/>
          </a:bodyPr>
          <a:lstStyle/>
          <a:p>
            <a:pPr algn="just"/>
            <a:r>
              <a:rPr lang="ru-RU" sz="1400" b="1" i="1" dirty="0" smtClean="0">
                <a:solidFill>
                  <a:prstClr val="black"/>
                </a:solidFill>
                <a:cs typeface="+mn-cs"/>
              </a:rPr>
              <a:t>Межбюджетные трансферты</a:t>
            </a:r>
            <a:r>
              <a:rPr lang="ru-RU" sz="1400" i="1" dirty="0" smtClean="0">
                <a:solidFill>
                  <a:prstClr val="black"/>
                </a:solidFill>
                <a:cs typeface="+mn-cs"/>
              </a:rPr>
              <a:t> </a:t>
            </a:r>
            <a:r>
              <a:rPr lang="ru-RU" sz="1400" dirty="0" smtClean="0">
                <a:solidFill>
                  <a:prstClr val="black"/>
                </a:solidFill>
                <a:cs typeface="+mn-cs"/>
              </a:rPr>
              <a:t>– средства, предоставляемые одним бюджетом бюджетной системы другому бюджету бюджетной системы</a:t>
            </a:r>
            <a:endParaRPr lang="ru-RU" sz="1400" dirty="0">
              <a:solidFill>
                <a:prstClr val="black"/>
              </a:solidFill>
              <a:cs typeface="+mn-cs"/>
            </a:endParaRPr>
          </a:p>
        </p:txBody>
      </p:sp>
      <p:sp>
        <p:nvSpPr>
          <p:cNvPr id="16" name="TextBox 15"/>
          <p:cNvSpPr txBox="1"/>
          <p:nvPr/>
        </p:nvSpPr>
        <p:spPr>
          <a:xfrm>
            <a:off x="298848" y="5733256"/>
            <a:ext cx="5000663" cy="738664"/>
          </a:xfrm>
          <a:prstGeom prst="rect">
            <a:avLst/>
          </a:prstGeom>
          <a:noFill/>
        </p:spPr>
        <p:txBody>
          <a:bodyPr wrap="square" rtlCol="0">
            <a:spAutoFit/>
          </a:bodyPr>
          <a:lstStyle/>
          <a:p>
            <a:pPr algn="just"/>
            <a:r>
              <a:rPr lang="ru-RU" sz="1400" b="1" i="1" dirty="0">
                <a:solidFill>
                  <a:prstClr val="black"/>
                </a:solidFill>
                <a:cs typeface="+mn-cs"/>
              </a:rPr>
              <a:t>Субвенции</a:t>
            </a:r>
            <a:r>
              <a:rPr lang="ru-RU" sz="1400" dirty="0">
                <a:solidFill>
                  <a:prstClr val="black"/>
                </a:solidFill>
                <a:cs typeface="+mn-cs"/>
              </a:rPr>
              <a:t> </a:t>
            </a:r>
            <a:r>
              <a:rPr lang="ru-RU" sz="1400" dirty="0" smtClean="0">
                <a:solidFill>
                  <a:prstClr val="black"/>
                </a:solidFill>
                <a:cs typeface="+mn-cs"/>
              </a:rPr>
              <a:t>– межбюджетные </a:t>
            </a:r>
            <a:r>
              <a:rPr lang="ru-RU" sz="1400" dirty="0">
                <a:solidFill>
                  <a:prstClr val="black"/>
                </a:solidFill>
                <a:cs typeface="+mn-cs"/>
              </a:rPr>
              <a:t>трансферты, </a:t>
            </a:r>
            <a:r>
              <a:rPr lang="ru-RU" sz="1400" dirty="0" smtClean="0">
                <a:solidFill>
                  <a:prstClr val="black"/>
                </a:solidFill>
                <a:cs typeface="+mn-cs"/>
              </a:rPr>
              <a:t>предоставляемые на </a:t>
            </a:r>
            <a:r>
              <a:rPr lang="ru-RU" sz="1400" u="sng" dirty="0" smtClean="0">
                <a:solidFill>
                  <a:prstClr val="black"/>
                </a:solidFill>
                <a:cs typeface="+mn-cs"/>
              </a:rPr>
              <a:t>финансирование переданных полномочий</a:t>
            </a:r>
            <a:r>
              <a:rPr lang="ru-RU" sz="1400" dirty="0" smtClean="0">
                <a:solidFill>
                  <a:prstClr val="black"/>
                </a:solidFill>
                <a:cs typeface="+mn-cs"/>
              </a:rPr>
              <a:t> </a:t>
            </a:r>
            <a:endParaRPr lang="ru-RU" sz="1400" dirty="0">
              <a:solidFill>
                <a:prstClr val="black"/>
              </a:solidFill>
              <a:cs typeface="+mn-cs"/>
            </a:endParaRPr>
          </a:p>
        </p:txBody>
      </p:sp>
      <p:sp>
        <p:nvSpPr>
          <p:cNvPr id="17" name="TextBox 16"/>
          <p:cNvSpPr txBox="1"/>
          <p:nvPr/>
        </p:nvSpPr>
        <p:spPr>
          <a:xfrm>
            <a:off x="298848" y="4824000"/>
            <a:ext cx="5000663" cy="738664"/>
          </a:xfrm>
          <a:prstGeom prst="rect">
            <a:avLst/>
          </a:prstGeom>
          <a:noFill/>
        </p:spPr>
        <p:txBody>
          <a:bodyPr wrap="square" rtlCol="0">
            <a:spAutoFit/>
          </a:bodyPr>
          <a:lstStyle/>
          <a:p>
            <a:pPr algn="just"/>
            <a:r>
              <a:rPr lang="ru-RU" sz="1400" b="1" i="1" dirty="0">
                <a:solidFill>
                  <a:prstClr val="black"/>
                </a:solidFill>
                <a:cs typeface="+mn-cs"/>
              </a:rPr>
              <a:t>Субсидии</a:t>
            </a:r>
            <a:r>
              <a:rPr lang="ru-RU" sz="1400" dirty="0">
                <a:solidFill>
                  <a:prstClr val="black"/>
                </a:solidFill>
                <a:cs typeface="+mn-cs"/>
              </a:rPr>
              <a:t> </a:t>
            </a:r>
            <a:r>
              <a:rPr lang="ru-RU" sz="1400" dirty="0" smtClean="0">
                <a:solidFill>
                  <a:prstClr val="black"/>
                </a:solidFill>
                <a:cs typeface="+mn-cs"/>
              </a:rPr>
              <a:t>– межбюджетные </a:t>
            </a:r>
            <a:r>
              <a:rPr lang="ru-RU" sz="1400" dirty="0">
                <a:solidFill>
                  <a:prstClr val="black"/>
                </a:solidFill>
                <a:cs typeface="+mn-cs"/>
              </a:rPr>
              <a:t>трансферты, предоставляемые </a:t>
            </a:r>
            <a:r>
              <a:rPr lang="ru-RU" sz="1400" dirty="0" smtClean="0">
                <a:solidFill>
                  <a:prstClr val="black"/>
                </a:solidFill>
                <a:cs typeface="+mn-cs"/>
              </a:rPr>
              <a:t>на условиях </a:t>
            </a:r>
            <a:r>
              <a:rPr lang="ru-RU" sz="1400" u="sng" dirty="0" smtClean="0">
                <a:solidFill>
                  <a:prstClr val="black"/>
                </a:solidFill>
                <a:cs typeface="+mn-cs"/>
              </a:rPr>
              <a:t>долевого финансировани</a:t>
            </a:r>
            <a:r>
              <a:rPr lang="ru-RU" sz="1400" dirty="0" smtClean="0">
                <a:solidFill>
                  <a:prstClr val="black"/>
                </a:solidFill>
                <a:cs typeface="+mn-cs"/>
              </a:rPr>
              <a:t>я расходов</a:t>
            </a:r>
            <a:endParaRPr lang="ru-RU" sz="1400" dirty="0">
              <a:solidFill>
                <a:prstClr val="black"/>
              </a:solidFill>
              <a:cs typeface="+mn-cs"/>
            </a:endParaRPr>
          </a:p>
        </p:txBody>
      </p:sp>
      <p:sp>
        <p:nvSpPr>
          <p:cNvPr id="21" name="TextBox 20"/>
          <p:cNvSpPr txBox="1"/>
          <p:nvPr/>
        </p:nvSpPr>
        <p:spPr>
          <a:xfrm>
            <a:off x="287032" y="3922029"/>
            <a:ext cx="4992897" cy="738664"/>
          </a:xfrm>
          <a:prstGeom prst="rect">
            <a:avLst/>
          </a:prstGeom>
          <a:noFill/>
        </p:spPr>
        <p:txBody>
          <a:bodyPr wrap="square" rtlCol="0">
            <a:spAutoFit/>
          </a:bodyPr>
          <a:lstStyle/>
          <a:p>
            <a:pPr algn="just"/>
            <a:r>
              <a:rPr lang="ru-RU" sz="1400" b="1" i="1" dirty="0" smtClean="0">
                <a:solidFill>
                  <a:prstClr val="black"/>
                </a:solidFill>
                <a:cs typeface="+mn-cs"/>
              </a:rPr>
              <a:t>Дотации</a:t>
            </a:r>
            <a:r>
              <a:rPr lang="ru-RU" sz="1400" i="1" dirty="0" smtClean="0">
                <a:solidFill>
                  <a:prstClr val="black"/>
                </a:solidFill>
                <a:cs typeface="+mn-cs"/>
              </a:rPr>
              <a:t> </a:t>
            </a:r>
            <a:r>
              <a:rPr lang="ru-RU" sz="1400" dirty="0" smtClean="0">
                <a:solidFill>
                  <a:prstClr val="black"/>
                </a:solidFill>
                <a:cs typeface="+mn-cs"/>
              </a:rPr>
              <a:t>– межбюджетные трансферты, предоставляемые </a:t>
            </a:r>
            <a:r>
              <a:rPr lang="ru-RU" sz="1400" u="sng" dirty="0" smtClean="0">
                <a:solidFill>
                  <a:prstClr val="black"/>
                </a:solidFill>
                <a:cs typeface="+mn-cs"/>
              </a:rPr>
              <a:t>без конкретной цели</a:t>
            </a:r>
            <a:r>
              <a:rPr lang="ru-RU" sz="1400" dirty="0" smtClean="0">
                <a:solidFill>
                  <a:prstClr val="black"/>
                </a:solidFill>
                <a:cs typeface="+mn-cs"/>
              </a:rPr>
              <a:t> и условий их использования</a:t>
            </a:r>
            <a:endParaRPr lang="ru-RU" sz="1400" dirty="0">
              <a:solidFill>
                <a:prstClr val="black"/>
              </a:solidFill>
              <a:cs typeface="+mn-cs"/>
            </a:endParaRPr>
          </a:p>
        </p:txBody>
      </p:sp>
      <p:sp>
        <p:nvSpPr>
          <p:cNvPr id="11" name="TextBox 10"/>
          <p:cNvSpPr txBox="1"/>
          <p:nvPr/>
        </p:nvSpPr>
        <p:spPr>
          <a:xfrm>
            <a:off x="316210" y="2804512"/>
            <a:ext cx="8559020" cy="523220"/>
          </a:xfrm>
          <a:prstGeom prst="rect">
            <a:avLst/>
          </a:prstGeom>
          <a:noFill/>
        </p:spPr>
        <p:txBody>
          <a:bodyPr wrap="square" rtlCol="0">
            <a:spAutoFit/>
          </a:bodyPr>
          <a:lstStyle/>
          <a:p>
            <a:pPr algn="just"/>
            <a:r>
              <a:rPr lang="ru-RU" sz="1400" b="1" i="1" dirty="0" smtClean="0">
                <a:solidFill>
                  <a:prstClr val="black"/>
                </a:solidFill>
                <a:cs typeface="+mn-cs"/>
              </a:rPr>
              <a:t>Источники финансирования дефицита бюджета</a:t>
            </a:r>
            <a:r>
              <a:rPr lang="ru-RU" sz="1400" i="1" dirty="0" smtClean="0">
                <a:solidFill>
                  <a:prstClr val="black"/>
                </a:solidFill>
                <a:cs typeface="+mn-cs"/>
              </a:rPr>
              <a:t> </a:t>
            </a:r>
            <a:r>
              <a:rPr lang="ru-RU" sz="1400" dirty="0" smtClean="0">
                <a:solidFill>
                  <a:prstClr val="black"/>
                </a:solidFill>
                <a:cs typeface="+mn-cs"/>
              </a:rPr>
              <a:t>– средства, привлекаемые в бюджет для покрытия дефицита (кредиты, ценные бумаги, иные источники)</a:t>
            </a:r>
            <a:endParaRPr lang="ru-RU" sz="1400" dirty="0">
              <a:solidFill>
                <a:prstClr val="black"/>
              </a:solidFill>
              <a:cs typeface="+mn-cs"/>
            </a:endParaRPr>
          </a:p>
        </p:txBody>
      </p:sp>
      <p:sp>
        <p:nvSpPr>
          <p:cNvPr id="2" name="Номер слайда 1"/>
          <p:cNvSpPr>
            <a:spLocks noGrp="1"/>
          </p:cNvSpPr>
          <p:nvPr>
            <p:ph type="sldNum" sz="quarter" idx="12"/>
          </p:nvPr>
        </p:nvSpPr>
        <p:spPr>
          <a:xfrm>
            <a:off x="8296853" y="6471920"/>
            <a:ext cx="739643" cy="365125"/>
          </a:xfrm>
        </p:spPr>
        <p:txBody>
          <a:bodyPr/>
          <a:lstStyle/>
          <a:p>
            <a:pPr>
              <a:defRPr/>
            </a:pPr>
            <a:fld id="{667CCBFA-BFB9-4E9F-B6F6-694D72409F22}" type="slidenum">
              <a:rPr lang="ru-RU" smtClean="0">
                <a:solidFill>
                  <a:schemeClr val="tx1"/>
                </a:solidFill>
              </a:rPr>
              <a:pPr>
                <a:defRPr/>
              </a:pPr>
              <a:t>3</a:t>
            </a:fld>
            <a:endParaRPr lang="ru-RU" dirty="0">
              <a:solidFill>
                <a:schemeClr val="tx1"/>
              </a:solidFill>
            </a:endParaRPr>
          </a:p>
        </p:txBody>
      </p:sp>
      <p:sp>
        <p:nvSpPr>
          <p:cNvPr id="14" name="Заголовок 1"/>
          <p:cNvSpPr txBox="1">
            <a:spLocks/>
          </p:cNvSpPr>
          <p:nvPr/>
        </p:nvSpPr>
        <p:spPr>
          <a:xfrm>
            <a:off x="259730" y="69850"/>
            <a:ext cx="4572000" cy="536032"/>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l" fontAlgn="auto">
              <a:spcAft>
                <a:spcPts val="0"/>
              </a:spcAft>
              <a:buFont typeface="Georgia" pitchFamily="18" charset="0"/>
              <a:buNone/>
            </a:pPr>
            <a:r>
              <a:rPr lang="ru-RU" sz="2400" dirty="0" smtClean="0">
                <a:solidFill>
                  <a:schemeClr val="tx1"/>
                </a:solidFill>
                <a:effectLst/>
                <a:latin typeface="Times New Roman" panose="02020603050405020304" pitchFamily="18" charset="0"/>
                <a:cs typeface="Times New Roman" panose="02020603050405020304" pitchFamily="18" charset="0"/>
              </a:rPr>
              <a:t>Основные термины и понятия</a:t>
            </a:r>
            <a:endParaRPr lang="ru-RU" sz="2400" dirty="0">
              <a:solidFill>
                <a:schemeClr val="tx1"/>
              </a:solidFill>
              <a:effectLst/>
              <a:latin typeface="Times New Roman" panose="02020603050405020304" pitchFamily="18" charset="0"/>
              <a:cs typeface="Times New Roman" panose="02020603050405020304" pitchFamily="18" charset="0"/>
            </a:endParaRPr>
          </a:p>
        </p:txBody>
      </p:sp>
      <p:sp>
        <p:nvSpPr>
          <p:cNvPr id="20" name="TextBox 19"/>
          <p:cNvSpPr txBox="1"/>
          <p:nvPr/>
        </p:nvSpPr>
        <p:spPr>
          <a:xfrm>
            <a:off x="316210" y="1817519"/>
            <a:ext cx="8559020" cy="954107"/>
          </a:xfrm>
          <a:prstGeom prst="rect">
            <a:avLst/>
          </a:prstGeom>
          <a:noFill/>
        </p:spPr>
        <p:txBody>
          <a:bodyPr wrap="square" rtlCol="0">
            <a:spAutoFit/>
          </a:bodyPr>
          <a:lstStyle/>
          <a:p>
            <a:pPr algn="just"/>
            <a:r>
              <a:rPr lang="ru-RU" sz="1400" b="1" i="1" dirty="0" smtClean="0">
                <a:solidFill>
                  <a:prstClr val="black"/>
                </a:solidFill>
                <a:cs typeface="+mn-cs"/>
              </a:rPr>
              <a:t>Государственная программа</a:t>
            </a:r>
            <a:r>
              <a:rPr lang="ru-RU" sz="1400" i="1" dirty="0" smtClean="0">
                <a:solidFill>
                  <a:prstClr val="black"/>
                </a:solidFill>
                <a:cs typeface="+mn-cs"/>
              </a:rPr>
              <a:t> </a:t>
            </a:r>
            <a:r>
              <a:rPr lang="ru-RU" sz="1400" dirty="0" smtClean="0">
                <a:solidFill>
                  <a:prstClr val="black"/>
                </a:solidFill>
                <a:cs typeface="+mn-cs"/>
              </a:rPr>
              <a:t>– система мероприятий и инструментов государственной политики, обеспечивающих в рамках реализации ключевых государственных функций достижение приоритетов и целей государственной политики в сфере социально-экономического развития и безопасности</a:t>
            </a:r>
            <a:endParaRPr lang="ru-RU" sz="1400" dirty="0">
              <a:solidFill>
                <a:prstClr val="black"/>
              </a:solidFill>
              <a:cs typeface="+mn-cs"/>
            </a:endParaRPr>
          </a:p>
        </p:txBody>
      </p:sp>
      <p:cxnSp>
        <p:nvCxnSpPr>
          <p:cNvPr id="23" name="Прямая соединительная линия 22"/>
          <p:cNvCxnSpPr/>
          <p:nvPr/>
        </p:nvCxnSpPr>
        <p:spPr>
          <a:xfrm>
            <a:off x="0" y="620688"/>
            <a:ext cx="9144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7873228" y="69850"/>
            <a:ext cx="1223412" cy="492443"/>
          </a:xfrm>
          <a:prstGeom prst="rect">
            <a:avLst/>
          </a:prstGeom>
          <a:noFill/>
        </p:spPr>
        <p:txBody>
          <a:bodyPr wrap="none" rtlCol="0">
            <a:spAutoFit/>
          </a:bodyPr>
          <a:lstStyle/>
          <a:p>
            <a:pPr algn="ctr"/>
            <a:r>
              <a:rPr lang="ru-RU" sz="1300" b="1" i="1" dirty="0" smtClean="0">
                <a:solidFill>
                  <a:schemeClr val="accent1"/>
                </a:solidFill>
                <a:latin typeface="+mn-lt"/>
              </a:rPr>
              <a:t>Бюджет</a:t>
            </a:r>
          </a:p>
          <a:p>
            <a:pPr algn="ctr"/>
            <a:r>
              <a:rPr lang="ru-RU" sz="1300" b="1" i="1" dirty="0" smtClean="0">
                <a:solidFill>
                  <a:schemeClr val="accent1"/>
                </a:solidFill>
                <a:latin typeface="+mn-lt"/>
              </a:rPr>
              <a:t>для граждан</a:t>
            </a:r>
            <a:endParaRPr lang="ru-RU" sz="1300" b="1" i="1" dirty="0">
              <a:solidFill>
                <a:schemeClr val="accent1"/>
              </a:solidFill>
              <a:latin typeface="+mn-lt"/>
            </a:endParaRPr>
          </a:p>
        </p:txBody>
      </p:sp>
    </p:spTree>
    <p:extLst>
      <p:ext uri="{BB962C8B-B14F-4D97-AF65-F5344CB8AC3E}">
        <p14:creationId xmlns:p14="http://schemas.microsoft.com/office/powerpoint/2010/main" val="396455397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Номер слайда 7"/>
          <p:cNvSpPr>
            <a:spLocks noGrp="1"/>
          </p:cNvSpPr>
          <p:nvPr>
            <p:ph type="sldNum" sz="quarter" idx="12"/>
          </p:nvPr>
        </p:nvSpPr>
        <p:spPr/>
        <p:txBody>
          <a:bodyPr/>
          <a:lstStyle/>
          <a:p>
            <a:pPr>
              <a:defRPr/>
            </a:pPr>
            <a:fld id="{667CCBFA-BFB9-4E9F-B6F6-694D72409F22}" type="slidenum">
              <a:rPr lang="ru-RU" smtClean="0"/>
              <a:pPr>
                <a:defRPr/>
              </a:pPr>
              <a:t>30</a:t>
            </a:fld>
            <a:endParaRPr lang="ru-RU" dirty="0"/>
          </a:p>
        </p:txBody>
      </p:sp>
      <p:sp>
        <p:nvSpPr>
          <p:cNvPr id="9" name="Заголовок 1"/>
          <p:cNvSpPr txBox="1">
            <a:spLocks/>
          </p:cNvSpPr>
          <p:nvPr/>
        </p:nvSpPr>
        <p:spPr>
          <a:xfrm>
            <a:off x="259730" y="17734"/>
            <a:ext cx="6760542" cy="536032"/>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l" fontAlgn="auto">
              <a:spcAft>
                <a:spcPts val="0"/>
              </a:spcAft>
              <a:buNone/>
            </a:pPr>
            <a:r>
              <a:rPr lang="ru-RU" sz="1800" dirty="0">
                <a:solidFill>
                  <a:schemeClr val="tx1"/>
                </a:solidFill>
                <a:effectLst/>
                <a:latin typeface="Times New Roman" panose="02020603050405020304" pitchFamily="18" charset="0"/>
                <a:cs typeface="Times New Roman" panose="02020603050405020304" pitchFamily="18" charset="0"/>
              </a:rPr>
              <a:t>Расходы инвестиционной </a:t>
            </a:r>
            <a:r>
              <a:rPr lang="ru-RU" sz="1800" dirty="0" smtClean="0">
                <a:solidFill>
                  <a:schemeClr val="tx1"/>
                </a:solidFill>
                <a:effectLst/>
                <a:latin typeface="Times New Roman" panose="02020603050405020304" pitchFamily="18" charset="0"/>
                <a:cs typeface="Times New Roman" panose="02020603050405020304" pitchFamily="18" charset="0"/>
              </a:rPr>
              <a:t>программы Чувашской </a:t>
            </a:r>
            <a:r>
              <a:rPr lang="ru-RU" sz="1800" dirty="0">
                <a:solidFill>
                  <a:schemeClr val="tx1"/>
                </a:solidFill>
                <a:effectLst/>
                <a:latin typeface="Times New Roman" panose="02020603050405020304" pitchFamily="18" charset="0"/>
                <a:cs typeface="Times New Roman" panose="02020603050405020304" pitchFamily="18" charset="0"/>
              </a:rPr>
              <a:t>Республики на </a:t>
            </a:r>
            <a:r>
              <a:rPr lang="ru-RU" sz="1800" dirty="0" smtClean="0">
                <a:solidFill>
                  <a:schemeClr val="tx1"/>
                </a:solidFill>
                <a:effectLst/>
                <a:latin typeface="Times New Roman" panose="02020603050405020304" pitchFamily="18" charset="0"/>
                <a:cs typeface="Times New Roman" panose="02020603050405020304" pitchFamily="18" charset="0"/>
              </a:rPr>
              <a:t>2019 год</a:t>
            </a:r>
            <a:endParaRPr lang="ru-RU" sz="1800" dirty="0">
              <a:solidFill>
                <a:schemeClr val="tx1"/>
              </a:solidFill>
              <a:effectLst/>
              <a:latin typeface="Times New Roman" panose="02020603050405020304" pitchFamily="18" charset="0"/>
              <a:cs typeface="Times New Roman" panose="02020603050405020304" pitchFamily="18" charset="0"/>
            </a:endParaRPr>
          </a:p>
        </p:txBody>
      </p:sp>
      <p:cxnSp>
        <p:nvCxnSpPr>
          <p:cNvPr id="10" name="Прямая соединительная линия 9"/>
          <p:cNvCxnSpPr/>
          <p:nvPr/>
        </p:nvCxnSpPr>
        <p:spPr>
          <a:xfrm>
            <a:off x="0" y="620688"/>
            <a:ext cx="9144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7873228" y="69850"/>
            <a:ext cx="1223412" cy="492443"/>
          </a:xfrm>
          <a:prstGeom prst="rect">
            <a:avLst/>
          </a:prstGeom>
          <a:noFill/>
        </p:spPr>
        <p:txBody>
          <a:bodyPr wrap="none" rtlCol="0">
            <a:spAutoFit/>
          </a:bodyPr>
          <a:lstStyle/>
          <a:p>
            <a:pPr algn="ctr"/>
            <a:r>
              <a:rPr lang="ru-RU" sz="1300" b="1" i="1" dirty="0" smtClean="0">
                <a:solidFill>
                  <a:schemeClr val="accent1"/>
                </a:solidFill>
                <a:latin typeface="+mn-lt"/>
              </a:rPr>
              <a:t>Бюджет</a:t>
            </a:r>
          </a:p>
          <a:p>
            <a:pPr algn="ctr"/>
            <a:r>
              <a:rPr lang="ru-RU" sz="1300" b="1" i="1" dirty="0" smtClean="0">
                <a:solidFill>
                  <a:schemeClr val="accent1"/>
                </a:solidFill>
                <a:latin typeface="+mn-lt"/>
              </a:rPr>
              <a:t>для граждан</a:t>
            </a:r>
            <a:endParaRPr lang="ru-RU" sz="1300" b="1" i="1" dirty="0">
              <a:solidFill>
                <a:schemeClr val="accent1"/>
              </a:solidFill>
              <a:latin typeface="+mn-lt"/>
            </a:endParaRPr>
          </a:p>
        </p:txBody>
      </p:sp>
      <p:sp>
        <p:nvSpPr>
          <p:cNvPr id="13" name="TextBox 1"/>
          <p:cNvSpPr txBox="1">
            <a:spLocks noChangeArrowheads="1"/>
          </p:cNvSpPr>
          <p:nvPr/>
        </p:nvSpPr>
        <p:spPr bwMode="auto">
          <a:xfrm>
            <a:off x="8016473" y="779376"/>
            <a:ext cx="936922" cy="256614"/>
          </a:xfrm>
          <a:prstGeom prst="rect">
            <a:avLst/>
          </a:prstGeom>
          <a:noFill/>
          <a:ln>
            <a:noFill/>
          </a:ln>
          <a:extLst/>
        </p:spPr>
        <p:txBody>
          <a:bodyPr lIns="0" tIns="0" rIns="0" bIns="0"/>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r" eaLnBrk="1" hangingPunct="1">
              <a:spcBef>
                <a:spcPct val="0"/>
              </a:spcBef>
              <a:buFontTx/>
              <a:buNone/>
            </a:pPr>
            <a:r>
              <a:rPr lang="ru-RU" altLang="ru-RU" sz="1200" b="1" dirty="0" smtClean="0">
                <a:solidFill>
                  <a:schemeClr val="accent1">
                    <a:lumMod val="75000"/>
                  </a:schemeClr>
                </a:solidFill>
                <a:latin typeface="Times New Roman" panose="02020603050405020304" pitchFamily="18" charset="0"/>
                <a:cs typeface="Times New Roman" panose="02020603050405020304" pitchFamily="18" charset="0"/>
              </a:rPr>
              <a:t>млн</a:t>
            </a:r>
            <a:r>
              <a:rPr lang="ru-RU" altLang="ru-RU" sz="1200" b="1" dirty="0">
                <a:solidFill>
                  <a:schemeClr val="accent1">
                    <a:lumMod val="75000"/>
                  </a:schemeClr>
                </a:solidFill>
                <a:latin typeface="Times New Roman" panose="02020603050405020304" pitchFamily="18" charset="0"/>
                <a:cs typeface="Times New Roman" panose="02020603050405020304" pitchFamily="18" charset="0"/>
              </a:rPr>
              <a:t>. </a:t>
            </a:r>
            <a:r>
              <a:rPr lang="ru-RU" altLang="ru-RU" sz="1200" b="1" dirty="0" smtClean="0">
                <a:solidFill>
                  <a:schemeClr val="accent1">
                    <a:lumMod val="75000"/>
                  </a:schemeClr>
                </a:solidFill>
                <a:latin typeface="Times New Roman" panose="02020603050405020304" pitchFamily="18" charset="0"/>
                <a:cs typeface="Times New Roman" panose="02020603050405020304" pitchFamily="18" charset="0"/>
              </a:rPr>
              <a:t>рублей</a:t>
            </a:r>
            <a:endParaRPr lang="ru-RU" altLang="ru-RU" sz="1200" b="1" dirty="0">
              <a:solidFill>
                <a:schemeClr val="accent1">
                  <a:lumMod val="75000"/>
                </a:schemeClr>
              </a:solidFill>
              <a:latin typeface="Times New Roman" panose="02020603050405020304" pitchFamily="18" charset="0"/>
              <a:cs typeface="Times New Roman" panose="02020603050405020304" pitchFamily="18" charset="0"/>
            </a:endParaRPr>
          </a:p>
        </p:txBody>
      </p:sp>
      <p:graphicFrame>
        <p:nvGraphicFramePr>
          <p:cNvPr id="14" name="Диаграмма 22"/>
          <p:cNvGraphicFramePr>
            <a:graphicFrameLocks/>
          </p:cNvGraphicFramePr>
          <p:nvPr>
            <p:extLst>
              <p:ext uri="{D42A27DB-BD31-4B8C-83A1-F6EECF244321}">
                <p14:modId xmlns:p14="http://schemas.microsoft.com/office/powerpoint/2010/main" val="488903443"/>
              </p:ext>
            </p:extLst>
          </p:nvPr>
        </p:nvGraphicFramePr>
        <p:xfrm>
          <a:off x="107504" y="779376"/>
          <a:ext cx="2952000" cy="279803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5" name="Диаграмма 14"/>
          <p:cNvGraphicFramePr/>
          <p:nvPr>
            <p:extLst>
              <p:ext uri="{D42A27DB-BD31-4B8C-83A1-F6EECF244321}">
                <p14:modId xmlns:p14="http://schemas.microsoft.com/office/powerpoint/2010/main" val="217550863"/>
              </p:ext>
            </p:extLst>
          </p:nvPr>
        </p:nvGraphicFramePr>
        <p:xfrm>
          <a:off x="2539322" y="590667"/>
          <a:ext cx="6604678" cy="489654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Диаграмма 22"/>
          <p:cNvGraphicFramePr>
            <a:graphicFrameLocks/>
          </p:cNvGraphicFramePr>
          <p:nvPr>
            <p:extLst>
              <p:ext uri="{D42A27DB-BD31-4B8C-83A1-F6EECF244321}">
                <p14:modId xmlns:p14="http://schemas.microsoft.com/office/powerpoint/2010/main" val="3294313670"/>
              </p:ext>
            </p:extLst>
          </p:nvPr>
        </p:nvGraphicFramePr>
        <p:xfrm>
          <a:off x="83001" y="3673488"/>
          <a:ext cx="2952000" cy="2856251"/>
        </p:xfrm>
        <a:graphic>
          <a:graphicData uri="http://schemas.openxmlformats.org/drawingml/2006/chart">
            <c:chart xmlns:c="http://schemas.openxmlformats.org/drawingml/2006/chart" xmlns:r="http://schemas.openxmlformats.org/officeDocument/2006/relationships" r:id="rId4"/>
          </a:graphicData>
        </a:graphic>
      </p:graphicFrame>
      <p:pic>
        <p:nvPicPr>
          <p:cNvPr id="17" name="Picture 4" descr="T:\ОБП\IvNik\картинки\жилищное.jpeg"/>
          <p:cNvPicPr>
            <a:picLocks noChangeAspect="1" noChangeArrowheads="1"/>
          </p:cNvPicPr>
          <p:nvPr/>
        </p:nvPicPr>
        <p:blipFill>
          <a:blip r:embed="rId5" cstate="print">
            <a:extLst>
              <a:ext uri="{BEBA8EAE-BF5A-486C-A8C5-ECC9F3942E4B}">
                <a14:imgProps xmlns:a14="http://schemas.microsoft.com/office/drawing/2010/main">
                  <a14:imgLayer r:embed="rId6">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7935948" y="3903354"/>
            <a:ext cx="1093886" cy="72925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8" name="Picture 2" descr="T:\ОБП\Лукин\Картинки\1340102224_4-15-big.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137272" y="2924944"/>
            <a:ext cx="1048464" cy="79208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9" name="Picture 2" descr="T:\Ильина И.С\Картинки для слайдов\нац. библ.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962856" y="3125690"/>
            <a:ext cx="1094734" cy="72008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 name="Рисунок 56" descr="T:\Ильина И.С\Картинки для слайдов\Очистные сооружения.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01917" y="1268760"/>
            <a:ext cx="1081008" cy="76867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5" descr="C:\Users\i.maksimova\Desktop\123\dscn4983.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873228" y="4632611"/>
            <a:ext cx="1121114" cy="84083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2" name="Picture 7" descr="C:\Users\i.maksimova\Desktop\123\ледовый\image-24-10-15-15-24-1.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021760" y="4509120"/>
            <a:ext cx="1152976" cy="79048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3" name="TextBox 22"/>
          <p:cNvSpPr txBox="1"/>
          <p:nvPr/>
        </p:nvSpPr>
        <p:spPr>
          <a:xfrm>
            <a:off x="3442421" y="5676542"/>
            <a:ext cx="4793677" cy="919401"/>
          </a:xfrm>
          <a:prstGeom prst="wedgeRoundRectCallout">
            <a:avLst>
              <a:gd name="adj1" fmla="val -58165"/>
              <a:gd name="adj2" fmla="val -81813"/>
              <a:gd name="adj3" fmla="val 16667"/>
            </a:avLst>
          </a:prstGeom>
          <a:ln/>
        </p:spPr>
        <p:style>
          <a:lnRef idx="1">
            <a:schemeClr val="accent4"/>
          </a:lnRef>
          <a:fillRef idx="2">
            <a:schemeClr val="accent4"/>
          </a:fillRef>
          <a:effectRef idx="1">
            <a:schemeClr val="accent4"/>
          </a:effectRef>
          <a:fontRef idx="minor">
            <a:schemeClr val="dk1"/>
          </a:fontRef>
        </p:style>
        <p:txBody>
          <a:bodyPr wrap="square" rtlCol="0">
            <a:spAutoFit/>
          </a:bodyPr>
          <a:lstStyle/>
          <a:p>
            <a:pPr algn="just"/>
            <a:r>
              <a:rPr lang="ru-RU" sz="1200" dirty="0" smtClean="0">
                <a:latin typeface="Times New Roman" panose="02020603050405020304" pitchFamily="18" charset="0"/>
                <a:cs typeface="Times New Roman" panose="02020603050405020304" pitchFamily="18" charset="0"/>
              </a:rPr>
              <a:t>Доля инвестиций в расходах республиканского бюджета увеличилась  с 10,0%  в 2018 </a:t>
            </a:r>
            <a:r>
              <a:rPr lang="ru-RU" sz="1200" dirty="0">
                <a:latin typeface="Times New Roman" panose="02020603050405020304" pitchFamily="18" charset="0"/>
                <a:cs typeface="Times New Roman" panose="02020603050405020304" pitchFamily="18" charset="0"/>
              </a:rPr>
              <a:t>году до </a:t>
            </a:r>
            <a:r>
              <a:rPr lang="ru-RU" sz="1200" dirty="0" smtClean="0">
                <a:latin typeface="Times New Roman" panose="02020603050405020304" pitchFamily="18" charset="0"/>
                <a:cs typeface="Times New Roman" panose="02020603050405020304" pitchFamily="18" charset="0"/>
              </a:rPr>
              <a:t>12,0% </a:t>
            </a:r>
            <a:r>
              <a:rPr lang="ru-RU" sz="1200" dirty="0">
                <a:latin typeface="Times New Roman" panose="02020603050405020304" pitchFamily="18" charset="0"/>
                <a:cs typeface="Times New Roman" panose="02020603050405020304" pitchFamily="18" charset="0"/>
              </a:rPr>
              <a:t>в </a:t>
            </a:r>
            <a:r>
              <a:rPr lang="ru-RU" sz="1200" dirty="0" smtClean="0">
                <a:latin typeface="Times New Roman" panose="02020603050405020304" pitchFamily="18" charset="0"/>
                <a:cs typeface="Times New Roman" panose="02020603050405020304" pitchFamily="18" charset="0"/>
              </a:rPr>
              <a:t>2019 </a:t>
            </a:r>
            <a:r>
              <a:rPr lang="ru-RU" sz="1200" dirty="0">
                <a:latin typeface="Times New Roman" panose="02020603050405020304" pitchFamily="18" charset="0"/>
                <a:cs typeface="Times New Roman" panose="02020603050405020304" pitchFamily="18" charset="0"/>
              </a:rPr>
              <a:t>году</a:t>
            </a:r>
            <a:r>
              <a:rPr lang="ru-RU" sz="1200" dirty="0" smtClean="0">
                <a:latin typeface="Times New Roman" panose="02020603050405020304" pitchFamily="18" charset="0"/>
                <a:cs typeface="Times New Roman" panose="02020603050405020304" pitchFamily="18" charset="0"/>
              </a:rPr>
              <a:t>.</a:t>
            </a:r>
          </a:p>
          <a:p>
            <a:pPr algn="just"/>
            <a:r>
              <a:rPr lang="ru-RU" sz="1200" dirty="0" smtClean="0">
                <a:latin typeface="Times New Roman" panose="02020603050405020304" pitchFamily="18" charset="0"/>
                <a:cs typeface="Times New Roman" panose="02020603050405020304" pitchFamily="18" charset="0"/>
              </a:rPr>
              <a:t>Доля </a:t>
            </a:r>
            <a:r>
              <a:rPr lang="ru-RU" sz="1200" dirty="0">
                <a:latin typeface="Times New Roman" panose="02020603050405020304" pitchFamily="18" charset="0"/>
                <a:cs typeface="Times New Roman" panose="02020603050405020304" pitchFamily="18" charset="0"/>
              </a:rPr>
              <a:t>инвестиций в расходах </a:t>
            </a:r>
            <a:r>
              <a:rPr lang="ru-RU" sz="1200" dirty="0" smtClean="0">
                <a:latin typeface="Times New Roman" panose="02020603050405020304" pitchFamily="18" charset="0"/>
                <a:cs typeface="Times New Roman" panose="02020603050405020304" pitchFamily="18" charset="0"/>
              </a:rPr>
              <a:t>консолидированного </a:t>
            </a:r>
            <a:r>
              <a:rPr lang="ru-RU" sz="1200" dirty="0">
                <a:latin typeface="Times New Roman" panose="02020603050405020304" pitchFamily="18" charset="0"/>
                <a:cs typeface="Times New Roman" panose="02020603050405020304" pitchFamily="18" charset="0"/>
              </a:rPr>
              <a:t>бюджета </a:t>
            </a:r>
            <a:r>
              <a:rPr lang="ru-RU" sz="1200" dirty="0" smtClean="0">
                <a:latin typeface="Times New Roman" panose="02020603050405020304" pitchFamily="18" charset="0"/>
                <a:cs typeface="Times New Roman" panose="02020603050405020304" pitchFamily="18" charset="0"/>
              </a:rPr>
              <a:t>увеличилась </a:t>
            </a:r>
            <a:r>
              <a:rPr lang="ru-RU" sz="1200" dirty="0">
                <a:latin typeface="Times New Roman" panose="02020603050405020304" pitchFamily="18" charset="0"/>
                <a:cs typeface="Times New Roman" panose="02020603050405020304" pitchFamily="18" charset="0"/>
              </a:rPr>
              <a:t>с </a:t>
            </a:r>
            <a:r>
              <a:rPr lang="ru-RU" sz="1200" dirty="0" smtClean="0">
                <a:latin typeface="Times New Roman" panose="02020603050405020304" pitchFamily="18" charset="0"/>
                <a:cs typeface="Times New Roman" panose="02020603050405020304" pitchFamily="18" charset="0"/>
              </a:rPr>
              <a:t>9,5% в 2018 </a:t>
            </a:r>
            <a:r>
              <a:rPr lang="ru-RU" sz="1200" dirty="0">
                <a:latin typeface="Times New Roman" panose="02020603050405020304" pitchFamily="18" charset="0"/>
                <a:cs typeface="Times New Roman" panose="02020603050405020304" pitchFamily="18" charset="0"/>
              </a:rPr>
              <a:t>году </a:t>
            </a:r>
            <a:r>
              <a:rPr lang="ru-RU" sz="1200" dirty="0" smtClean="0">
                <a:latin typeface="Times New Roman" panose="02020603050405020304" pitchFamily="18" charset="0"/>
                <a:cs typeface="Times New Roman" panose="02020603050405020304" pitchFamily="18" charset="0"/>
              </a:rPr>
              <a:t>до 12,3% </a:t>
            </a:r>
            <a:r>
              <a:rPr lang="ru-RU" sz="1200" dirty="0">
                <a:latin typeface="Times New Roman" panose="02020603050405020304" pitchFamily="18" charset="0"/>
                <a:cs typeface="Times New Roman" panose="02020603050405020304" pitchFamily="18" charset="0"/>
              </a:rPr>
              <a:t>в </a:t>
            </a:r>
            <a:r>
              <a:rPr lang="ru-RU" sz="1200" dirty="0" smtClean="0">
                <a:latin typeface="Times New Roman" panose="02020603050405020304" pitchFamily="18" charset="0"/>
                <a:cs typeface="Times New Roman" panose="02020603050405020304" pitchFamily="18" charset="0"/>
              </a:rPr>
              <a:t>2019 </a:t>
            </a:r>
            <a:r>
              <a:rPr lang="ru-RU" sz="1200" dirty="0">
                <a:latin typeface="Times New Roman" panose="02020603050405020304" pitchFamily="18" charset="0"/>
                <a:cs typeface="Times New Roman" panose="02020603050405020304" pitchFamily="18" charset="0"/>
              </a:rPr>
              <a:t>году</a:t>
            </a:r>
            <a:r>
              <a:rPr lang="ru-RU" sz="1200" dirty="0" smtClean="0">
                <a:latin typeface="Times New Roman" panose="02020603050405020304" pitchFamily="18" charset="0"/>
                <a:cs typeface="Times New Roman" panose="02020603050405020304" pitchFamily="18" charset="0"/>
              </a:rPr>
              <a:t>.</a:t>
            </a:r>
            <a:endParaRPr lang="ru-RU" sz="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032833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Объект 1"/>
          <p:cNvGraphicFramePr>
            <a:graphicFrameLocks/>
          </p:cNvGraphicFramePr>
          <p:nvPr>
            <p:extLst>
              <p:ext uri="{D42A27DB-BD31-4B8C-83A1-F6EECF244321}">
                <p14:modId xmlns:p14="http://schemas.microsoft.com/office/powerpoint/2010/main" val="2501952602"/>
              </p:ext>
            </p:extLst>
          </p:nvPr>
        </p:nvGraphicFramePr>
        <p:xfrm>
          <a:off x="0" y="476672"/>
          <a:ext cx="4066479" cy="525658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 name="Диаграмма 3"/>
          <p:cNvGraphicFramePr/>
          <p:nvPr>
            <p:extLst>
              <p:ext uri="{D42A27DB-BD31-4B8C-83A1-F6EECF244321}">
                <p14:modId xmlns:p14="http://schemas.microsoft.com/office/powerpoint/2010/main" val="3609950955"/>
              </p:ext>
            </p:extLst>
          </p:nvPr>
        </p:nvGraphicFramePr>
        <p:xfrm>
          <a:off x="3563887" y="991268"/>
          <a:ext cx="5580113" cy="5697484"/>
        </p:xfrm>
        <a:graphic>
          <a:graphicData uri="http://schemas.openxmlformats.org/drawingml/2006/chart">
            <c:chart xmlns:c="http://schemas.openxmlformats.org/drawingml/2006/chart" xmlns:r="http://schemas.openxmlformats.org/officeDocument/2006/relationships" r:id="rId4"/>
          </a:graphicData>
        </a:graphic>
      </p:graphicFrame>
      <p:pic>
        <p:nvPicPr>
          <p:cNvPr id="2050" name="Picture 2" descr="T:\ОБП\IvNik\картинки\дороги2.jpe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35896" y="759170"/>
            <a:ext cx="1985554" cy="160990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7783110" y="4077072"/>
            <a:ext cx="1403648" cy="1292662"/>
          </a:xfrm>
          <a:prstGeom prst="rect">
            <a:avLst/>
          </a:prstGeom>
          <a:noFill/>
        </p:spPr>
        <p:txBody>
          <a:bodyPr wrap="square" lIns="0" tIns="0" rIns="0" bIns="0" rtlCol="0">
            <a:spAutoFit/>
          </a:bodyPr>
          <a:lstStyle/>
          <a:p>
            <a:pPr algn="ctr"/>
            <a:r>
              <a:rPr lang="ru-RU" sz="1400" dirty="0" smtClean="0">
                <a:latin typeface="Times New Roman" panose="02020603050405020304" pitchFamily="18" charset="0"/>
                <a:cs typeface="Times New Roman" panose="02020603050405020304" pitchFamily="18" charset="0"/>
              </a:rPr>
              <a:t>Капремонт</a:t>
            </a:r>
            <a:r>
              <a:rPr lang="ru-RU" sz="1400" dirty="0">
                <a:latin typeface="Times New Roman" panose="02020603050405020304" pitchFamily="18" charset="0"/>
                <a:cs typeface="Times New Roman" panose="02020603050405020304" pitchFamily="18" charset="0"/>
              </a:rPr>
              <a:t>, ремонт и содержание </a:t>
            </a:r>
            <a:r>
              <a:rPr lang="ru-RU" sz="1400" dirty="0" smtClean="0">
                <a:latin typeface="Times New Roman" panose="02020603050405020304" pitchFamily="18" charset="0"/>
                <a:cs typeface="Times New Roman" panose="02020603050405020304" pitchFamily="18" charset="0"/>
              </a:rPr>
              <a:t>автодорог </a:t>
            </a:r>
            <a:r>
              <a:rPr lang="ru-RU" sz="1400" dirty="0">
                <a:latin typeface="Times New Roman" panose="02020603050405020304" pitchFamily="18" charset="0"/>
                <a:cs typeface="Times New Roman" panose="02020603050405020304" pitchFamily="18" charset="0"/>
              </a:rPr>
              <a:t>регионального </a:t>
            </a:r>
            <a:r>
              <a:rPr lang="ru-RU" sz="1400" dirty="0" smtClean="0">
                <a:latin typeface="Times New Roman" panose="02020603050405020304" pitchFamily="18" charset="0"/>
                <a:cs typeface="Times New Roman" panose="02020603050405020304" pitchFamily="18" charset="0"/>
              </a:rPr>
              <a:t>значения</a:t>
            </a:r>
            <a:endParaRPr lang="ru-RU" sz="1400" dirty="0">
              <a:latin typeface="Times New Roman" panose="02020603050405020304" pitchFamily="18" charset="0"/>
              <a:cs typeface="Times New Roman" panose="02020603050405020304" pitchFamily="18" charset="0"/>
            </a:endParaRPr>
          </a:p>
        </p:txBody>
      </p:sp>
      <p:pic>
        <p:nvPicPr>
          <p:cNvPr id="4098" name="Picture 2" descr="T:\ОБП\Лукин\Картинки\дороги.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7664" y="5643483"/>
            <a:ext cx="3126223" cy="109788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9" name="Номер слайда 8"/>
          <p:cNvSpPr>
            <a:spLocks noGrp="1"/>
          </p:cNvSpPr>
          <p:nvPr>
            <p:ph type="sldNum" sz="quarter" idx="12"/>
          </p:nvPr>
        </p:nvSpPr>
        <p:spPr/>
        <p:txBody>
          <a:bodyPr/>
          <a:lstStyle/>
          <a:p>
            <a:pPr>
              <a:defRPr/>
            </a:pPr>
            <a:fld id="{667CCBFA-BFB9-4E9F-B6F6-694D72409F22}" type="slidenum">
              <a:rPr lang="ru-RU" smtClean="0"/>
              <a:pPr>
                <a:defRPr/>
              </a:pPr>
              <a:t>31</a:t>
            </a:fld>
            <a:endParaRPr lang="ru-RU" dirty="0"/>
          </a:p>
        </p:txBody>
      </p:sp>
      <p:sp>
        <p:nvSpPr>
          <p:cNvPr id="3" name="Прямоугольник 2"/>
          <p:cNvSpPr/>
          <p:nvPr/>
        </p:nvSpPr>
        <p:spPr>
          <a:xfrm>
            <a:off x="702197" y="1262759"/>
            <a:ext cx="936104" cy="323166"/>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ru-RU" sz="1500" b="1" dirty="0" smtClean="0">
                <a:solidFill>
                  <a:schemeClr val="tx1"/>
                </a:solidFill>
                <a:latin typeface="Times New Roman" panose="02020603050405020304" pitchFamily="18" charset="0"/>
                <a:cs typeface="Times New Roman" panose="02020603050405020304" pitchFamily="18" charset="0"/>
              </a:rPr>
              <a:t>4 636,5</a:t>
            </a:r>
            <a:endParaRPr lang="ru-RU" sz="1500" b="1" dirty="0">
              <a:solidFill>
                <a:schemeClr val="tx1"/>
              </a:solidFill>
              <a:latin typeface="Times New Roman" panose="02020603050405020304" pitchFamily="18" charset="0"/>
              <a:cs typeface="Times New Roman" panose="02020603050405020304" pitchFamily="18" charset="0"/>
            </a:endParaRPr>
          </a:p>
        </p:txBody>
      </p:sp>
      <p:sp>
        <p:nvSpPr>
          <p:cNvPr id="12" name="Прямоугольник 11"/>
          <p:cNvSpPr/>
          <p:nvPr/>
        </p:nvSpPr>
        <p:spPr>
          <a:xfrm>
            <a:off x="2429322" y="1135210"/>
            <a:ext cx="936104" cy="323166"/>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ru-RU" sz="1500" b="1" dirty="0" smtClean="0">
                <a:solidFill>
                  <a:schemeClr val="tx1"/>
                </a:solidFill>
                <a:latin typeface="Times New Roman" panose="02020603050405020304" pitchFamily="18" charset="0"/>
                <a:cs typeface="Times New Roman" panose="02020603050405020304" pitchFamily="18" charset="0"/>
              </a:rPr>
              <a:t>4 830,0</a:t>
            </a:r>
            <a:endParaRPr lang="ru-RU" sz="1500" b="1" dirty="0">
              <a:solidFill>
                <a:schemeClr val="tx1"/>
              </a:solidFill>
              <a:latin typeface="Times New Roman" panose="02020603050405020304" pitchFamily="18" charset="0"/>
              <a:cs typeface="Times New Roman" panose="02020603050405020304" pitchFamily="18" charset="0"/>
            </a:endParaRPr>
          </a:p>
        </p:txBody>
      </p:sp>
      <p:sp>
        <p:nvSpPr>
          <p:cNvPr id="13" name="Заголовок 1"/>
          <p:cNvSpPr txBox="1">
            <a:spLocks/>
          </p:cNvSpPr>
          <p:nvPr/>
        </p:nvSpPr>
        <p:spPr>
          <a:xfrm>
            <a:off x="259730" y="69850"/>
            <a:ext cx="7613498" cy="536032"/>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l" fontAlgn="auto">
              <a:spcAft>
                <a:spcPts val="0"/>
              </a:spcAft>
              <a:buNone/>
            </a:pPr>
            <a:r>
              <a:rPr lang="ru-RU" sz="2200" dirty="0" smtClean="0">
                <a:solidFill>
                  <a:schemeClr val="tx1"/>
                </a:solidFill>
                <a:effectLst/>
                <a:latin typeface="Times New Roman" panose="02020603050405020304" pitchFamily="18" charset="0"/>
                <a:cs typeface="Times New Roman" panose="02020603050405020304" pitchFamily="18" charset="0"/>
              </a:rPr>
              <a:t>Дорожный фонд Чувашской Республики</a:t>
            </a:r>
            <a:endParaRPr lang="ru-RU" sz="2200" dirty="0">
              <a:solidFill>
                <a:schemeClr val="tx1"/>
              </a:solidFill>
              <a:effectLst/>
              <a:latin typeface="Times New Roman" panose="02020603050405020304" pitchFamily="18" charset="0"/>
              <a:cs typeface="Times New Roman" panose="02020603050405020304" pitchFamily="18" charset="0"/>
            </a:endParaRPr>
          </a:p>
        </p:txBody>
      </p:sp>
      <p:cxnSp>
        <p:nvCxnSpPr>
          <p:cNvPr id="14" name="Прямая соединительная линия 13"/>
          <p:cNvCxnSpPr/>
          <p:nvPr/>
        </p:nvCxnSpPr>
        <p:spPr>
          <a:xfrm>
            <a:off x="0" y="620688"/>
            <a:ext cx="9144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7873228" y="69850"/>
            <a:ext cx="1223412" cy="492443"/>
          </a:xfrm>
          <a:prstGeom prst="rect">
            <a:avLst/>
          </a:prstGeom>
          <a:noFill/>
        </p:spPr>
        <p:txBody>
          <a:bodyPr wrap="none" rtlCol="0">
            <a:spAutoFit/>
          </a:bodyPr>
          <a:lstStyle/>
          <a:p>
            <a:pPr algn="ctr"/>
            <a:r>
              <a:rPr lang="ru-RU" sz="1300" b="1" i="1" dirty="0" smtClean="0">
                <a:solidFill>
                  <a:schemeClr val="accent1"/>
                </a:solidFill>
                <a:latin typeface="+mn-lt"/>
              </a:rPr>
              <a:t>Бюджет</a:t>
            </a:r>
          </a:p>
          <a:p>
            <a:pPr algn="ctr"/>
            <a:r>
              <a:rPr lang="ru-RU" sz="1300" b="1" i="1" dirty="0" smtClean="0">
                <a:solidFill>
                  <a:schemeClr val="accent1"/>
                </a:solidFill>
                <a:latin typeface="+mn-lt"/>
              </a:rPr>
              <a:t>для граждан</a:t>
            </a:r>
            <a:endParaRPr lang="ru-RU" sz="1300" b="1" i="1" dirty="0">
              <a:solidFill>
                <a:schemeClr val="accent1"/>
              </a:solidFill>
              <a:latin typeface="+mn-lt"/>
            </a:endParaRPr>
          </a:p>
        </p:txBody>
      </p:sp>
      <p:sp>
        <p:nvSpPr>
          <p:cNvPr id="16" name="TextBox 1"/>
          <p:cNvSpPr txBox="1">
            <a:spLocks noChangeArrowheads="1"/>
          </p:cNvSpPr>
          <p:nvPr/>
        </p:nvSpPr>
        <p:spPr bwMode="auto">
          <a:xfrm>
            <a:off x="7740352" y="647888"/>
            <a:ext cx="1226304" cy="222565"/>
          </a:xfrm>
          <a:prstGeom prst="rect">
            <a:avLst/>
          </a:prstGeom>
          <a:noFill/>
          <a:ln>
            <a:noFill/>
          </a:ln>
          <a:extLst/>
        </p:spPr>
        <p:txBody>
          <a:bodyPr lIns="0" tIns="0" rIns="0" bIns="0"/>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r" eaLnBrk="1" hangingPunct="1">
              <a:spcBef>
                <a:spcPct val="0"/>
              </a:spcBef>
              <a:buFontTx/>
              <a:buNone/>
            </a:pPr>
            <a:r>
              <a:rPr lang="ru-RU" altLang="ru-RU" sz="1200" b="1" dirty="0" smtClean="0">
                <a:solidFill>
                  <a:schemeClr val="accent1">
                    <a:lumMod val="75000"/>
                  </a:schemeClr>
                </a:solidFill>
                <a:latin typeface="Times New Roman" panose="02020603050405020304" pitchFamily="18" charset="0"/>
                <a:cs typeface="Times New Roman" panose="02020603050405020304" pitchFamily="18" charset="0"/>
              </a:rPr>
              <a:t>млн</a:t>
            </a:r>
            <a:r>
              <a:rPr lang="ru-RU" altLang="ru-RU" sz="1200" b="1" dirty="0">
                <a:solidFill>
                  <a:schemeClr val="accent1">
                    <a:lumMod val="75000"/>
                  </a:schemeClr>
                </a:solidFill>
                <a:latin typeface="Times New Roman" panose="02020603050405020304" pitchFamily="18" charset="0"/>
                <a:cs typeface="Times New Roman" panose="02020603050405020304" pitchFamily="18" charset="0"/>
              </a:rPr>
              <a:t>. </a:t>
            </a:r>
            <a:r>
              <a:rPr lang="ru-RU" altLang="ru-RU" sz="1200" b="1" dirty="0" smtClean="0">
                <a:solidFill>
                  <a:schemeClr val="accent1">
                    <a:lumMod val="75000"/>
                  </a:schemeClr>
                </a:solidFill>
                <a:latin typeface="Times New Roman" panose="02020603050405020304" pitchFamily="18" charset="0"/>
                <a:cs typeface="Times New Roman" panose="02020603050405020304" pitchFamily="18" charset="0"/>
              </a:rPr>
              <a:t>рублей</a:t>
            </a:r>
            <a:endParaRPr lang="ru-RU" altLang="ru-RU" sz="1200" b="1" dirty="0">
              <a:solidFill>
                <a:schemeClr val="accent1">
                  <a:lumMod val="7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6180915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Прямоугольник 14"/>
          <p:cNvSpPr/>
          <p:nvPr/>
        </p:nvSpPr>
        <p:spPr>
          <a:xfrm>
            <a:off x="1646435" y="5130830"/>
            <a:ext cx="470894" cy="1245659"/>
          </a:xfrm>
          <a:prstGeom prst="rect">
            <a:avLst/>
          </a:prstGeom>
          <a:solidFill>
            <a:srgbClr val="BEF397"/>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prstClr val="white"/>
              </a:solidFill>
              <a:latin typeface="Times New Roman" panose="02020603050405020304" pitchFamily="18" charset="0"/>
              <a:cs typeface="Times New Roman" panose="02020603050405020304" pitchFamily="18" charset="0"/>
            </a:endParaRPr>
          </a:p>
        </p:txBody>
      </p:sp>
      <p:sp>
        <p:nvSpPr>
          <p:cNvPr id="9" name="Прямоугольник 8"/>
          <p:cNvSpPr/>
          <p:nvPr/>
        </p:nvSpPr>
        <p:spPr>
          <a:xfrm>
            <a:off x="508930" y="2572851"/>
            <a:ext cx="598870" cy="490343"/>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dirty="0">
              <a:solidFill>
                <a:prstClr val="white"/>
              </a:solidFill>
              <a:latin typeface="Times New Roman" panose="02020603050405020304" pitchFamily="18" charset="0"/>
              <a:cs typeface="Times New Roman" panose="02020603050405020304" pitchFamily="18" charset="0"/>
            </a:endParaRPr>
          </a:p>
        </p:txBody>
      </p:sp>
      <p:sp>
        <p:nvSpPr>
          <p:cNvPr id="3" name="Прямоугольник 2"/>
          <p:cNvSpPr/>
          <p:nvPr/>
        </p:nvSpPr>
        <p:spPr>
          <a:xfrm>
            <a:off x="272081" y="44624"/>
            <a:ext cx="4572000" cy="498598"/>
          </a:xfrm>
          <a:prstGeom prst="rect">
            <a:avLst/>
          </a:prstGeom>
        </p:spPr>
        <p:txBody>
          <a:bodyPr wrap="square">
            <a:spAutoFit/>
          </a:bodyPr>
          <a:lstStyle/>
          <a:p>
            <a:pPr>
              <a:lnSpc>
                <a:spcPct val="120000"/>
              </a:lnSpc>
              <a:spcBef>
                <a:spcPct val="0"/>
              </a:spcBef>
            </a:pPr>
            <a:r>
              <a:rPr lang="ru-RU" sz="2200" b="1" dirty="0">
                <a:latin typeface="Times New Roman" panose="02020603050405020304" pitchFamily="18" charset="0"/>
                <a:ea typeface="+mj-ea"/>
                <a:cs typeface="Times New Roman" panose="02020603050405020304" pitchFamily="18" charset="0"/>
              </a:rPr>
              <a:t>Инициативное бюджетирование</a:t>
            </a:r>
          </a:p>
        </p:txBody>
      </p:sp>
      <p:sp>
        <p:nvSpPr>
          <p:cNvPr id="4" name="Прямоугольник 56"/>
          <p:cNvSpPr>
            <a:spLocks noChangeArrowheads="1"/>
          </p:cNvSpPr>
          <p:nvPr/>
        </p:nvSpPr>
        <p:spPr bwMode="auto">
          <a:xfrm>
            <a:off x="395008" y="3072105"/>
            <a:ext cx="91660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ru-RU" altLang="ru-RU" sz="1200" b="1" dirty="0" smtClean="0">
                <a:latin typeface="Times New Roman" panose="02020603050405020304" pitchFamily="18" charset="0"/>
                <a:cs typeface="Times New Roman" panose="02020603050405020304" pitchFamily="18" charset="0"/>
              </a:rPr>
              <a:t>2018 год</a:t>
            </a:r>
            <a:endParaRPr lang="ru-RU" altLang="ru-RU" sz="1200" b="1" dirty="0">
              <a:latin typeface="Times New Roman" panose="02020603050405020304" pitchFamily="18" charset="0"/>
              <a:cs typeface="Times New Roman" panose="02020603050405020304" pitchFamily="18" charset="0"/>
            </a:endParaRPr>
          </a:p>
        </p:txBody>
      </p:sp>
      <p:cxnSp>
        <p:nvCxnSpPr>
          <p:cNvPr id="7" name="Прямая соединительная линия 6"/>
          <p:cNvCxnSpPr/>
          <p:nvPr/>
        </p:nvCxnSpPr>
        <p:spPr>
          <a:xfrm flipH="1" flipV="1">
            <a:off x="468313" y="3063195"/>
            <a:ext cx="2601630" cy="395"/>
          </a:xfrm>
          <a:prstGeom prst="line">
            <a:avLst/>
          </a:prstGeom>
          <a:ln w="19050"/>
        </p:spPr>
        <p:style>
          <a:lnRef idx="1">
            <a:schemeClr val="accent6"/>
          </a:lnRef>
          <a:fillRef idx="0">
            <a:schemeClr val="accent6"/>
          </a:fillRef>
          <a:effectRef idx="0">
            <a:schemeClr val="accent6"/>
          </a:effectRef>
          <a:fontRef idx="minor">
            <a:schemeClr val="tx1"/>
          </a:fontRef>
        </p:style>
      </p:cxnSp>
      <p:sp>
        <p:nvSpPr>
          <p:cNvPr id="8" name="Нашивка 7"/>
          <p:cNvSpPr/>
          <p:nvPr/>
        </p:nvSpPr>
        <p:spPr>
          <a:xfrm rot="5400000" flipH="1">
            <a:off x="2655599" y="1297312"/>
            <a:ext cx="276999" cy="431801"/>
          </a:xfrm>
          <a:prstGeom prst="chevron">
            <a:avLst>
              <a:gd name="adj" fmla="val 47325"/>
            </a:avLst>
          </a:prstGeom>
          <a:solidFill>
            <a:srgbClr val="BEF397"/>
          </a:solidFill>
          <a:ln/>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ru-RU" sz="1200">
              <a:solidFill>
                <a:srgbClr val="006D2A"/>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3009999" y="1251962"/>
            <a:ext cx="1360305" cy="646331"/>
          </a:xfrm>
          <a:prstGeom prst="rect">
            <a:avLst/>
          </a:prstGeom>
          <a:noFill/>
        </p:spPr>
        <p:txBody>
          <a:bodyPr wrap="square" rtlCol="0">
            <a:spAutoFit/>
          </a:bodyPr>
          <a:lstStyle/>
          <a:p>
            <a:pPr algn="ctr"/>
            <a:r>
              <a:rPr lang="ru-RU" sz="1200" b="1" dirty="0" smtClean="0">
                <a:solidFill>
                  <a:srgbClr val="006D2A"/>
                </a:solidFill>
                <a:latin typeface="Times New Roman" panose="02020603050405020304" pitchFamily="18" charset="0"/>
                <a:cs typeface="Times New Roman" panose="02020603050405020304" pitchFamily="18" charset="0"/>
              </a:rPr>
              <a:t>Рост </a:t>
            </a:r>
          </a:p>
          <a:p>
            <a:pPr algn="ctr"/>
            <a:r>
              <a:rPr lang="ru-RU" sz="1200" b="1" dirty="0" smtClean="0">
                <a:solidFill>
                  <a:srgbClr val="006D2A"/>
                </a:solidFill>
                <a:latin typeface="Times New Roman" panose="02020603050405020304" pitchFamily="18" charset="0"/>
                <a:cs typeface="Times New Roman" panose="02020603050405020304" pitchFamily="18" charset="0"/>
              </a:rPr>
              <a:t>в 2,5 раза</a:t>
            </a:r>
          </a:p>
          <a:p>
            <a:pPr algn="ctr"/>
            <a:r>
              <a:rPr lang="ru-RU" sz="1200" b="1" dirty="0" smtClean="0">
                <a:solidFill>
                  <a:srgbClr val="006D2A"/>
                </a:solidFill>
                <a:latin typeface="Times New Roman" panose="02020603050405020304" pitchFamily="18" charset="0"/>
                <a:cs typeface="Times New Roman" panose="02020603050405020304" pitchFamily="18" charset="0"/>
              </a:rPr>
              <a:t>+261,4 </a:t>
            </a:r>
            <a:r>
              <a:rPr lang="ru-RU" sz="1200" b="1" dirty="0" err="1" smtClean="0">
                <a:solidFill>
                  <a:srgbClr val="006D2A"/>
                </a:solidFill>
                <a:latin typeface="Times New Roman" panose="02020603050405020304" pitchFamily="18" charset="0"/>
                <a:cs typeface="Times New Roman" panose="02020603050405020304" pitchFamily="18" charset="0"/>
              </a:rPr>
              <a:t>млн.руб</a:t>
            </a:r>
            <a:r>
              <a:rPr lang="ru-RU" sz="1200" b="1" dirty="0" smtClean="0">
                <a:solidFill>
                  <a:srgbClr val="006D2A"/>
                </a:solidFill>
                <a:latin typeface="Times New Roman" panose="02020603050405020304" pitchFamily="18" charset="0"/>
                <a:cs typeface="Times New Roman" panose="02020603050405020304" pitchFamily="18" charset="0"/>
              </a:rPr>
              <a:t>.</a:t>
            </a:r>
            <a:endParaRPr lang="ru-RU" sz="1200" b="1" dirty="0">
              <a:solidFill>
                <a:srgbClr val="006D2A"/>
              </a:solidFill>
              <a:latin typeface="Times New Roman" panose="02020603050405020304" pitchFamily="18" charset="0"/>
              <a:cs typeface="Times New Roman" panose="02020603050405020304" pitchFamily="18" charset="0"/>
            </a:endParaRPr>
          </a:p>
        </p:txBody>
      </p:sp>
      <p:sp>
        <p:nvSpPr>
          <p:cNvPr id="11" name="Прямоугольник 56"/>
          <p:cNvSpPr>
            <a:spLocks noChangeArrowheads="1"/>
          </p:cNvSpPr>
          <p:nvPr/>
        </p:nvSpPr>
        <p:spPr bwMode="auto">
          <a:xfrm>
            <a:off x="1470964" y="6376489"/>
            <a:ext cx="91660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ru-RU" altLang="ru-RU" sz="1200" b="1" dirty="0" smtClean="0">
                <a:latin typeface="Times New Roman" panose="02020603050405020304" pitchFamily="18" charset="0"/>
                <a:cs typeface="Times New Roman" panose="02020603050405020304" pitchFamily="18" charset="0"/>
              </a:rPr>
              <a:t>2019 год</a:t>
            </a:r>
            <a:endParaRPr lang="ru-RU" altLang="ru-RU" sz="1200" b="1" dirty="0">
              <a:latin typeface="Times New Roman" panose="02020603050405020304" pitchFamily="18" charset="0"/>
              <a:cs typeface="Times New Roman" panose="02020603050405020304" pitchFamily="18" charset="0"/>
            </a:endParaRPr>
          </a:p>
        </p:txBody>
      </p:sp>
      <p:sp>
        <p:nvSpPr>
          <p:cNvPr id="12" name="Прямоугольник 11"/>
          <p:cNvSpPr/>
          <p:nvPr/>
        </p:nvSpPr>
        <p:spPr>
          <a:xfrm>
            <a:off x="827584" y="5734365"/>
            <a:ext cx="455413" cy="642124"/>
          </a:xfrm>
          <a:prstGeom prst="rect">
            <a:avLst/>
          </a:prstGeom>
          <a:solidFill>
            <a:srgbClr val="BEF397"/>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prstClr val="white"/>
              </a:solidFill>
              <a:latin typeface="Times New Roman" panose="02020603050405020304" pitchFamily="18" charset="0"/>
              <a:cs typeface="Times New Roman" panose="02020603050405020304" pitchFamily="18" charset="0"/>
            </a:endParaRPr>
          </a:p>
        </p:txBody>
      </p:sp>
      <p:sp>
        <p:nvSpPr>
          <p:cNvPr id="13" name="Прямоугольник 12"/>
          <p:cNvSpPr>
            <a:spLocks noChangeArrowheads="1"/>
          </p:cNvSpPr>
          <p:nvPr/>
        </p:nvSpPr>
        <p:spPr bwMode="auto">
          <a:xfrm>
            <a:off x="665877" y="6392361"/>
            <a:ext cx="883846"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ru-RU" altLang="ru-RU" sz="1100" b="1" dirty="0" smtClean="0">
                <a:latin typeface="Times New Roman" panose="02020603050405020304" pitchFamily="18" charset="0"/>
                <a:cs typeface="Times New Roman" panose="02020603050405020304" pitchFamily="18" charset="0"/>
              </a:rPr>
              <a:t>2018 год</a:t>
            </a:r>
            <a:endParaRPr lang="ru-RU" altLang="ru-RU" sz="1100" b="1" dirty="0">
              <a:latin typeface="Times New Roman" panose="02020603050405020304" pitchFamily="18" charset="0"/>
              <a:cs typeface="Times New Roman" panose="02020603050405020304" pitchFamily="18" charset="0"/>
            </a:endParaRPr>
          </a:p>
        </p:txBody>
      </p:sp>
      <p:cxnSp>
        <p:nvCxnSpPr>
          <p:cNvPr id="14" name="Прямая соединительная линия 13"/>
          <p:cNvCxnSpPr/>
          <p:nvPr/>
        </p:nvCxnSpPr>
        <p:spPr>
          <a:xfrm flipH="1" flipV="1">
            <a:off x="676285" y="6381328"/>
            <a:ext cx="2601630" cy="395"/>
          </a:xfrm>
          <a:prstGeom prst="line">
            <a:avLst/>
          </a:prstGeom>
          <a:ln w="19050"/>
        </p:spPr>
        <p:style>
          <a:lnRef idx="1">
            <a:schemeClr val="accent6"/>
          </a:lnRef>
          <a:fillRef idx="0">
            <a:schemeClr val="accent6"/>
          </a:fillRef>
          <a:effectRef idx="0">
            <a:schemeClr val="accent6"/>
          </a:effectRef>
          <a:fontRef idx="minor">
            <a:schemeClr val="tx1"/>
          </a:fontRef>
        </p:style>
      </p:cxnSp>
      <p:sp>
        <p:nvSpPr>
          <p:cNvPr id="16" name="Скругленный прямоугольник 15"/>
          <p:cNvSpPr/>
          <p:nvPr/>
        </p:nvSpPr>
        <p:spPr>
          <a:xfrm>
            <a:off x="337431" y="764704"/>
            <a:ext cx="3149453" cy="323493"/>
          </a:xfrm>
          <a:prstGeom prst="roundRect">
            <a:avLst/>
          </a:prstGeom>
          <a:solidFill>
            <a:srgbClr val="BBF8E6"/>
          </a:solidFill>
          <a:ln>
            <a:solidFill>
              <a:srgbClr val="BBF8E6"/>
            </a:solidFill>
          </a:ln>
        </p:spPr>
        <p:style>
          <a:lnRef idx="2">
            <a:schemeClr val="accent6"/>
          </a:lnRef>
          <a:fillRef idx="1">
            <a:schemeClr val="lt1"/>
          </a:fillRef>
          <a:effectRef idx="0">
            <a:schemeClr val="accent6"/>
          </a:effectRef>
          <a:fontRef idx="minor">
            <a:schemeClr val="dk1"/>
          </a:fontRef>
        </p:style>
        <p:txBody>
          <a:bodyPr wrap="square">
            <a:spAutoFit/>
          </a:bodyPr>
          <a:lstStyle/>
          <a:p>
            <a:pPr algn="ctr">
              <a:defRPr/>
            </a:pPr>
            <a:r>
              <a:rPr lang="ru-RU" sz="1300" b="1" dirty="0" smtClean="0">
                <a:solidFill>
                  <a:sysClr val="windowText" lastClr="000000"/>
                </a:solidFill>
                <a:latin typeface="Times New Roman" panose="02020603050405020304" pitchFamily="18" charset="0"/>
                <a:cs typeface="Times New Roman" panose="02020603050405020304" pitchFamily="18" charset="0"/>
              </a:rPr>
              <a:t>Финансирование проектов</a:t>
            </a:r>
            <a:endParaRPr lang="ru-RU" sz="1300" dirty="0">
              <a:solidFill>
                <a:sysClr val="windowText" lastClr="000000"/>
              </a:solidFill>
              <a:latin typeface="Times New Roman" panose="02020603050405020304" pitchFamily="18" charset="0"/>
              <a:cs typeface="Times New Roman" panose="02020603050405020304" pitchFamily="18" charset="0"/>
            </a:endParaRPr>
          </a:p>
        </p:txBody>
      </p:sp>
      <p:sp>
        <p:nvSpPr>
          <p:cNvPr id="17" name="Скругленный прямоугольник 16"/>
          <p:cNvSpPr/>
          <p:nvPr/>
        </p:nvSpPr>
        <p:spPr>
          <a:xfrm>
            <a:off x="396851" y="4520153"/>
            <a:ext cx="3149453" cy="323493"/>
          </a:xfrm>
          <a:prstGeom prst="roundRect">
            <a:avLst/>
          </a:prstGeom>
          <a:solidFill>
            <a:srgbClr val="BBF8E6"/>
          </a:solidFill>
          <a:ln>
            <a:solidFill>
              <a:srgbClr val="BBF8E6"/>
            </a:solidFill>
          </a:ln>
        </p:spPr>
        <p:style>
          <a:lnRef idx="2">
            <a:schemeClr val="accent6"/>
          </a:lnRef>
          <a:fillRef idx="1">
            <a:schemeClr val="lt1"/>
          </a:fillRef>
          <a:effectRef idx="0">
            <a:schemeClr val="accent6"/>
          </a:effectRef>
          <a:fontRef idx="minor">
            <a:schemeClr val="dk1"/>
          </a:fontRef>
        </p:style>
        <p:txBody>
          <a:bodyPr wrap="square">
            <a:spAutoFit/>
          </a:bodyPr>
          <a:lstStyle/>
          <a:p>
            <a:pPr algn="ctr">
              <a:defRPr/>
            </a:pPr>
            <a:r>
              <a:rPr lang="ru-RU" altLang="ru-RU" sz="1300" b="1" dirty="0" smtClean="0">
                <a:solidFill>
                  <a:sysClr val="windowText" lastClr="000000"/>
                </a:solidFill>
                <a:latin typeface="Times New Roman" panose="02020603050405020304" pitchFamily="18" charset="0"/>
                <a:cs typeface="Times New Roman" panose="02020603050405020304" pitchFamily="18" charset="0"/>
              </a:rPr>
              <a:t>Количество проектов</a:t>
            </a:r>
            <a:endParaRPr lang="ru-RU" sz="1300" dirty="0">
              <a:solidFill>
                <a:sysClr val="windowText" lastClr="000000"/>
              </a:solidFill>
              <a:latin typeface="Times New Roman" panose="02020603050405020304" pitchFamily="18" charset="0"/>
              <a:cs typeface="Times New Roman" panose="02020603050405020304" pitchFamily="18" charset="0"/>
            </a:endParaRPr>
          </a:p>
        </p:txBody>
      </p:sp>
      <p:sp>
        <p:nvSpPr>
          <p:cNvPr id="19" name="Прямоугольник 64"/>
          <p:cNvSpPr>
            <a:spLocks noChangeArrowheads="1"/>
          </p:cNvSpPr>
          <p:nvPr/>
        </p:nvSpPr>
        <p:spPr bwMode="auto">
          <a:xfrm>
            <a:off x="1600361" y="4803446"/>
            <a:ext cx="93308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ru-RU" altLang="ru-RU" sz="1600" b="1" i="1" dirty="0" smtClean="0">
                <a:latin typeface="Times New Roman" panose="02020603050405020304" pitchFamily="18" charset="0"/>
                <a:cs typeface="Times New Roman" panose="02020603050405020304" pitchFamily="18" charset="0"/>
              </a:rPr>
              <a:t>649</a:t>
            </a:r>
            <a:endParaRPr lang="ru-RU" altLang="ru-RU" sz="1600" b="1" i="1" dirty="0">
              <a:latin typeface="Times New Roman" panose="02020603050405020304" pitchFamily="18" charset="0"/>
              <a:cs typeface="Times New Roman" panose="02020603050405020304" pitchFamily="18" charset="0"/>
            </a:endParaRPr>
          </a:p>
        </p:txBody>
      </p:sp>
      <p:sp>
        <p:nvSpPr>
          <p:cNvPr id="20" name="Прямоугольник 64"/>
          <p:cNvSpPr>
            <a:spLocks noChangeArrowheads="1"/>
          </p:cNvSpPr>
          <p:nvPr/>
        </p:nvSpPr>
        <p:spPr bwMode="auto">
          <a:xfrm>
            <a:off x="780482" y="5321873"/>
            <a:ext cx="93308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ru-RU" altLang="ru-RU" sz="1600" b="1" i="1" dirty="0" smtClean="0">
                <a:latin typeface="Times New Roman" panose="02020603050405020304" pitchFamily="18" charset="0"/>
                <a:cs typeface="Times New Roman" panose="02020603050405020304" pitchFamily="18" charset="0"/>
              </a:rPr>
              <a:t>264</a:t>
            </a:r>
            <a:endParaRPr lang="ru-RU" altLang="ru-RU" sz="1600" b="1" i="1" dirty="0">
              <a:latin typeface="Times New Roman" panose="02020603050405020304" pitchFamily="18" charset="0"/>
              <a:cs typeface="Times New Roman" panose="02020603050405020304" pitchFamily="18" charset="0"/>
            </a:endParaRPr>
          </a:p>
        </p:txBody>
      </p:sp>
      <p:sp>
        <p:nvSpPr>
          <p:cNvPr id="24" name="Прямоугольник 23"/>
          <p:cNvSpPr/>
          <p:nvPr/>
        </p:nvSpPr>
        <p:spPr>
          <a:xfrm>
            <a:off x="532744" y="1749279"/>
            <a:ext cx="546790" cy="338554"/>
          </a:xfrm>
          <a:prstGeom prst="rect">
            <a:avLst/>
          </a:prstGeom>
          <a:solidFill>
            <a:schemeClr val="accent5">
              <a:lumMod val="60000"/>
              <a:lumOff val="40000"/>
            </a:schemeClr>
          </a:solidFill>
          <a:ln>
            <a:noFill/>
          </a:ln>
        </p:spPr>
        <p:style>
          <a:lnRef idx="1">
            <a:schemeClr val="accent5"/>
          </a:lnRef>
          <a:fillRef idx="2">
            <a:schemeClr val="accent5"/>
          </a:fillRef>
          <a:effectRef idx="1">
            <a:schemeClr val="accent5"/>
          </a:effectRef>
          <a:fontRef idx="minor">
            <a:schemeClr val="dk1"/>
          </a:fontRef>
        </p:style>
        <p:txBody>
          <a:bodyPr wrap="square" rtlCol="0">
            <a:spAutoFit/>
          </a:bodyPr>
          <a:lstStyle/>
          <a:p>
            <a:endParaRPr lang="ru-RU" sz="1600" b="1" i="1" dirty="0">
              <a:solidFill>
                <a:schemeClr val="dk1"/>
              </a:solidFill>
              <a:latin typeface="Times New Roman" panose="02020603050405020304" pitchFamily="18" charset="0"/>
              <a:cs typeface="Times New Roman" panose="02020603050405020304" pitchFamily="18" charset="0"/>
            </a:endParaRPr>
          </a:p>
        </p:txBody>
      </p:sp>
      <p:sp>
        <p:nvSpPr>
          <p:cNvPr id="28" name="Номер слайда 2"/>
          <p:cNvSpPr txBox="1">
            <a:spLocks/>
          </p:cNvSpPr>
          <p:nvPr/>
        </p:nvSpPr>
        <p:spPr bwMode="auto">
          <a:xfrm>
            <a:off x="8201347" y="6492875"/>
            <a:ext cx="619125"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defPPr>
              <a:defRPr lang="ru-RU"/>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ct val="0"/>
              </a:spcBef>
            </a:pPr>
            <a:fld id="{E9AAD051-7395-4038-A9F6-1048D26E37D3}" type="slidenum">
              <a:rPr lang="ru-RU" altLang="ru-RU" b="1" smtClean="0">
                <a:solidFill>
                  <a:srgbClr val="000000"/>
                </a:solidFill>
                <a:latin typeface="Arial" panose="020B0604020202020204" pitchFamily="34" charset="0"/>
                <a:cs typeface="Arial" panose="020B0604020202020204" pitchFamily="34" charset="0"/>
              </a:rPr>
              <a:pPr>
                <a:spcBef>
                  <a:spcPct val="0"/>
                </a:spcBef>
              </a:pPr>
              <a:t>32</a:t>
            </a:fld>
            <a:endParaRPr lang="ru-RU" altLang="ru-RU" b="1" dirty="0">
              <a:solidFill>
                <a:srgbClr val="000000"/>
              </a:solidFill>
              <a:latin typeface="Arial" panose="020B0604020202020204" pitchFamily="34" charset="0"/>
              <a:cs typeface="Arial" panose="020B0604020202020204" pitchFamily="34" charset="0"/>
            </a:endParaRPr>
          </a:p>
        </p:txBody>
      </p:sp>
      <p:sp>
        <p:nvSpPr>
          <p:cNvPr id="36" name="TextBox 35"/>
          <p:cNvSpPr txBox="1"/>
          <p:nvPr/>
        </p:nvSpPr>
        <p:spPr>
          <a:xfrm>
            <a:off x="495458" y="2609272"/>
            <a:ext cx="802643" cy="338554"/>
          </a:xfrm>
          <a:prstGeom prst="rect">
            <a:avLst/>
          </a:prstGeom>
          <a:noFill/>
        </p:spPr>
        <p:txBody>
          <a:bodyPr wrap="square" rtlCol="0">
            <a:spAutoFit/>
          </a:bodyPr>
          <a:lstStyle/>
          <a:p>
            <a:r>
              <a:rPr lang="en-US" sz="1600" b="1" i="1" dirty="0" smtClean="0">
                <a:latin typeface="Times New Roman" panose="02020603050405020304" pitchFamily="18" charset="0"/>
                <a:cs typeface="Times New Roman" panose="02020603050405020304" pitchFamily="18" charset="0"/>
              </a:rPr>
              <a:t>100,0</a:t>
            </a:r>
            <a:endParaRPr lang="ru-RU" sz="1600" b="1" i="1" dirty="0">
              <a:latin typeface="Times New Roman" panose="02020603050405020304" pitchFamily="18" charset="0"/>
              <a:cs typeface="Times New Roman" panose="02020603050405020304" pitchFamily="18" charset="0"/>
            </a:endParaRPr>
          </a:p>
        </p:txBody>
      </p:sp>
      <p:sp>
        <p:nvSpPr>
          <p:cNvPr id="38" name="TextBox 37"/>
          <p:cNvSpPr txBox="1"/>
          <p:nvPr/>
        </p:nvSpPr>
        <p:spPr>
          <a:xfrm>
            <a:off x="496310" y="1749279"/>
            <a:ext cx="765818" cy="338554"/>
          </a:xfrm>
          <a:prstGeom prst="rect">
            <a:avLst/>
          </a:prstGeom>
          <a:noFill/>
        </p:spPr>
        <p:txBody>
          <a:bodyPr wrap="square" rtlCol="0">
            <a:spAutoFit/>
          </a:bodyPr>
          <a:lstStyle/>
          <a:p>
            <a:r>
              <a:rPr lang="en-US" sz="1600" b="1" i="1" dirty="0" smtClean="0">
                <a:latin typeface="Times New Roman" panose="02020603050405020304" pitchFamily="18" charset="0"/>
                <a:cs typeface="Times New Roman" panose="02020603050405020304" pitchFamily="18" charset="0"/>
              </a:rPr>
              <a:t> 31,8</a:t>
            </a:r>
            <a:endParaRPr lang="ru-RU" sz="1600" b="1" i="1" dirty="0">
              <a:latin typeface="Times New Roman" panose="02020603050405020304" pitchFamily="18" charset="0"/>
              <a:cs typeface="Times New Roman" panose="02020603050405020304" pitchFamily="18" charset="0"/>
            </a:endParaRPr>
          </a:p>
        </p:txBody>
      </p:sp>
      <p:sp>
        <p:nvSpPr>
          <p:cNvPr id="39" name="Прямоугольник 38"/>
          <p:cNvSpPr/>
          <p:nvPr/>
        </p:nvSpPr>
        <p:spPr>
          <a:xfrm>
            <a:off x="396851" y="3412202"/>
            <a:ext cx="3013992" cy="890518"/>
          </a:xfrm>
          <a:prstGeom prst="rect">
            <a:avLst/>
          </a:prstGeom>
          <a:noFill/>
          <a:ln>
            <a:solidFill>
              <a:schemeClr val="accent6">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prstClr val="white"/>
              </a:solidFill>
              <a:latin typeface="Times New Roman" panose="02020603050405020304" pitchFamily="18" charset="0"/>
              <a:cs typeface="Times New Roman" panose="02020603050405020304" pitchFamily="18" charset="0"/>
            </a:endParaRPr>
          </a:p>
        </p:txBody>
      </p:sp>
      <p:sp>
        <p:nvSpPr>
          <p:cNvPr id="42" name="Прямоугольник 41"/>
          <p:cNvSpPr/>
          <p:nvPr/>
        </p:nvSpPr>
        <p:spPr>
          <a:xfrm>
            <a:off x="526194" y="2126727"/>
            <a:ext cx="557834" cy="338554"/>
          </a:xfrm>
          <a:prstGeom prst="rect">
            <a:avLst/>
          </a:prstGeom>
          <a:solidFill>
            <a:schemeClr val="accent6">
              <a:lumMod val="60000"/>
              <a:lumOff val="40000"/>
            </a:schemeClr>
          </a:solidFill>
          <a:ln>
            <a:noFill/>
          </a:ln>
        </p:spPr>
        <p:style>
          <a:lnRef idx="1">
            <a:schemeClr val="accent5"/>
          </a:lnRef>
          <a:fillRef idx="2">
            <a:schemeClr val="accent5"/>
          </a:fillRef>
          <a:effectRef idx="1">
            <a:schemeClr val="accent5"/>
          </a:effectRef>
          <a:fontRef idx="minor">
            <a:schemeClr val="dk1"/>
          </a:fontRef>
        </p:style>
        <p:txBody>
          <a:bodyPr wrap="square" rtlCol="0">
            <a:spAutoFit/>
          </a:bodyPr>
          <a:lstStyle/>
          <a:p>
            <a:endParaRPr lang="ru-RU" sz="1600" b="1" i="1" dirty="0">
              <a:solidFill>
                <a:schemeClr val="dk1"/>
              </a:solidFill>
              <a:latin typeface="Times New Roman" panose="02020603050405020304" pitchFamily="18" charset="0"/>
              <a:cs typeface="Times New Roman" panose="02020603050405020304" pitchFamily="18" charset="0"/>
            </a:endParaRPr>
          </a:p>
        </p:txBody>
      </p:sp>
      <p:sp>
        <p:nvSpPr>
          <p:cNvPr id="43" name="TextBox 42"/>
          <p:cNvSpPr txBox="1"/>
          <p:nvPr/>
        </p:nvSpPr>
        <p:spPr>
          <a:xfrm>
            <a:off x="447445" y="2140379"/>
            <a:ext cx="765818" cy="338554"/>
          </a:xfrm>
          <a:prstGeom prst="rect">
            <a:avLst/>
          </a:prstGeom>
          <a:noFill/>
        </p:spPr>
        <p:txBody>
          <a:bodyPr wrap="square" rtlCol="0">
            <a:spAutoFit/>
          </a:bodyPr>
          <a:lstStyle/>
          <a:p>
            <a:r>
              <a:rPr lang="en-US" sz="1600" b="1" i="1" dirty="0" smtClean="0">
                <a:latin typeface="Times New Roman" panose="02020603050405020304" pitchFamily="18" charset="0"/>
                <a:cs typeface="Times New Roman" panose="02020603050405020304" pitchFamily="18" charset="0"/>
              </a:rPr>
              <a:t> 43,0</a:t>
            </a:r>
            <a:endParaRPr lang="ru-RU" sz="1600" b="1" i="1" dirty="0">
              <a:latin typeface="Times New Roman" panose="02020603050405020304" pitchFamily="18" charset="0"/>
              <a:cs typeface="Times New Roman" panose="02020603050405020304" pitchFamily="18" charset="0"/>
            </a:endParaRPr>
          </a:p>
        </p:txBody>
      </p:sp>
      <p:sp>
        <p:nvSpPr>
          <p:cNvPr id="44" name="Прямоугольник 43"/>
          <p:cNvSpPr/>
          <p:nvPr/>
        </p:nvSpPr>
        <p:spPr>
          <a:xfrm>
            <a:off x="513189" y="3503413"/>
            <a:ext cx="269136" cy="238322"/>
          </a:xfrm>
          <a:prstGeom prst="rect">
            <a:avLst/>
          </a:prstGeom>
          <a:solidFill>
            <a:schemeClr val="accent4">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ru-RU">
              <a:solidFill>
                <a:prstClr val="white"/>
              </a:solidFill>
              <a:latin typeface="Times New Roman" panose="02020603050405020304" pitchFamily="18" charset="0"/>
              <a:cs typeface="Times New Roman" panose="02020603050405020304" pitchFamily="18" charset="0"/>
            </a:endParaRPr>
          </a:p>
        </p:txBody>
      </p:sp>
      <p:sp>
        <p:nvSpPr>
          <p:cNvPr id="45" name="Прямоугольник 44"/>
          <p:cNvSpPr/>
          <p:nvPr/>
        </p:nvSpPr>
        <p:spPr>
          <a:xfrm>
            <a:off x="513189" y="3764568"/>
            <a:ext cx="269136" cy="238778"/>
          </a:xfrm>
          <a:prstGeom prst="rect">
            <a:avLst/>
          </a:prstGeom>
          <a:solidFill>
            <a:schemeClr val="accent6">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ru-RU">
              <a:solidFill>
                <a:prstClr val="white"/>
              </a:solidFill>
              <a:latin typeface="Times New Roman" panose="02020603050405020304" pitchFamily="18" charset="0"/>
              <a:cs typeface="Times New Roman" panose="02020603050405020304" pitchFamily="18" charset="0"/>
            </a:endParaRPr>
          </a:p>
        </p:txBody>
      </p:sp>
      <p:sp>
        <p:nvSpPr>
          <p:cNvPr id="46" name="Прямоугольник 45"/>
          <p:cNvSpPr/>
          <p:nvPr/>
        </p:nvSpPr>
        <p:spPr>
          <a:xfrm>
            <a:off x="513189" y="4013798"/>
            <a:ext cx="269136" cy="236078"/>
          </a:xfrm>
          <a:prstGeom prst="rect">
            <a:avLst/>
          </a:prstGeom>
          <a:solidFill>
            <a:schemeClr val="accent5">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ru-RU">
              <a:solidFill>
                <a:prstClr val="white"/>
              </a:solidFill>
              <a:latin typeface="Times New Roman" panose="02020603050405020304" pitchFamily="18" charset="0"/>
              <a:cs typeface="Times New Roman" panose="02020603050405020304" pitchFamily="18" charset="0"/>
            </a:endParaRPr>
          </a:p>
        </p:txBody>
      </p:sp>
      <p:sp>
        <p:nvSpPr>
          <p:cNvPr id="47" name="TextBox 46"/>
          <p:cNvSpPr txBox="1"/>
          <p:nvPr/>
        </p:nvSpPr>
        <p:spPr>
          <a:xfrm>
            <a:off x="755576" y="3484210"/>
            <a:ext cx="2277507" cy="261610"/>
          </a:xfrm>
          <a:prstGeom prst="rect">
            <a:avLst/>
          </a:prstGeom>
          <a:noFill/>
        </p:spPr>
        <p:txBody>
          <a:bodyPr wrap="square" rtlCol="0">
            <a:spAutoFit/>
          </a:bodyPr>
          <a:lstStyle/>
          <a:p>
            <a:r>
              <a:rPr lang="ru-RU" sz="1100" b="1" i="1" dirty="0" smtClean="0">
                <a:latin typeface="Times New Roman" panose="02020603050405020304" pitchFamily="18" charset="0"/>
                <a:cs typeface="Times New Roman" panose="02020603050405020304" pitchFamily="18" charset="0"/>
              </a:rPr>
              <a:t>Республиканский бюджет </a:t>
            </a:r>
            <a:endParaRPr lang="ru-RU" sz="1100" b="1" i="1" dirty="0">
              <a:latin typeface="Times New Roman" panose="02020603050405020304" pitchFamily="18" charset="0"/>
              <a:cs typeface="Times New Roman" panose="02020603050405020304" pitchFamily="18" charset="0"/>
            </a:endParaRPr>
          </a:p>
        </p:txBody>
      </p:sp>
      <p:sp>
        <p:nvSpPr>
          <p:cNvPr id="50" name="TextBox 49"/>
          <p:cNvSpPr txBox="1"/>
          <p:nvPr/>
        </p:nvSpPr>
        <p:spPr>
          <a:xfrm>
            <a:off x="755576" y="3741735"/>
            <a:ext cx="2277507" cy="261610"/>
          </a:xfrm>
          <a:prstGeom prst="rect">
            <a:avLst/>
          </a:prstGeom>
          <a:noFill/>
        </p:spPr>
        <p:txBody>
          <a:bodyPr wrap="square" rtlCol="0">
            <a:spAutoFit/>
          </a:bodyPr>
          <a:lstStyle/>
          <a:p>
            <a:r>
              <a:rPr lang="ru-RU" sz="1100" b="1" i="1" dirty="0" smtClean="0">
                <a:latin typeface="Times New Roman" panose="02020603050405020304" pitchFamily="18" charset="0"/>
                <a:cs typeface="Times New Roman" panose="02020603050405020304" pitchFamily="18" charset="0"/>
              </a:rPr>
              <a:t>Местный бюджет</a:t>
            </a:r>
            <a:endParaRPr lang="ru-RU" sz="1100" b="1" i="1" dirty="0">
              <a:latin typeface="Times New Roman" panose="02020603050405020304" pitchFamily="18" charset="0"/>
              <a:cs typeface="Times New Roman" panose="02020603050405020304" pitchFamily="18" charset="0"/>
            </a:endParaRPr>
          </a:p>
        </p:txBody>
      </p:sp>
      <p:sp>
        <p:nvSpPr>
          <p:cNvPr id="51" name="TextBox 50"/>
          <p:cNvSpPr txBox="1"/>
          <p:nvPr/>
        </p:nvSpPr>
        <p:spPr>
          <a:xfrm>
            <a:off x="755576" y="3988266"/>
            <a:ext cx="2277507" cy="261610"/>
          </a:xfrm>
          <a:prstGeom prst="rect">
            <a:avLst/>
          </a:prstGeom>
          <a:noFill/>
        </p:spPr>
        <p:txBody>
          <a:bodyPr wrap="square" rtlCol="0">
            <a:spAutoFit/>
          </a:bodyPr>
          <a:lstStyle/>
          <a:p>
            <a:r>
              <a:rPr lang="ru-RU" sz="1100" b="1" i="1" dirty="0" smtClean="0">
                <a:latin typeface="Times New Roman" panose="02020603050405020304" pitchFamily="18" charset="0"/>
                <a:cs typeface="Times New Roman" panose="02020603050405020304" pitchFamily="18" charset="0"/>
              </a:rPr>
              <a:t>Внебюджетные источники</a:t>
            </a:r>
            <a:endParaRPr lang="ru-RU" sz="1100" b="1" i="1" dirty="0">
              <a:latin typeface="Times New Roman" panose="02020603050405020304" pitchFamily="18" charset="0"/>
              <a:cs typeface="Times New Roman" panose="02020603050405020304" pitchFamily="18" charset="0"/>
            </a:endParaRPr>
          </a:p>
        </p:txBody>
      </p:sp>
      <p:sp>
        <p:nvSpPr>
          <p:cNvPr id="52" name="Скругленный прямоугольник 51"/>
          <p:cNvSpPr/>
          <p:nvPr/>
        </p:nvSpPr>
        <p:spPr>
          <a:xfrm>
            <a:off x="4669152" y="836712"/>
            <a:ext cx="4223328" cy="548318"/>
          </a:xfrm>
          <a:prstGeom prst="roundRect">
            <a:avLst/>
          </a:prstGeom>
          <a:solidFill>
            <a:srgbClr val="BBF8E6"/>
          </a:solidFill>
          <a:ln>
            <a:noFill/>
          </a:ln>
        </p:spPr>
        <p:style>
          <a:lnRef idx="2">
            <a:schemeClr val="accent6"/>
          </a:lnRef>
          <a:fillRef idx="1">
            <a:schemeClr val="lt1"/>
          </a:fillRef>
          <a:effectRef idx="0">
            <a:schemeClr val="accent6"/>
          </a:effectRef>
          <a:fontRef idx="minor">
            <a:schemeClr val="dk1"/>
          </a:fontRef>
        </p:style>
        <p:txBody>
          <a:bodyPr anchor="ctr"/>
          <a:lstStyle/>
          <a:p>
            <a:pPr algn="ctr">
              <a:defRPr/>
            </a:pPr>
            <a:r>
              <a:rPr lang="ru-RU" sz="1300" b="1" dirty="0" smtClean="0">
                <a:solidFill>
                  <a:sysClr val="windowText" lastClr="000000"/>
                </a:solidFill>
                <a:latin typeface="Times New Roman" panose="02020603050405020304" pitchFamily="18" charset="0"/>
                <a:cs typeface="Times New Roman" panose="02020603050405020304" pitchFamily="18" charset="0"/>
              </a:rPr>
              <a:t>Бюджетные средства, предусмотренные на </a:t>
            </a:r>
          </a:p>
          <a:p>
            <a:pPr algn="ctr">
              <a:defRPr/>
            </a:pPr>
            <a:r>
              <a:rPr lang="ru-RU" sz="1300" b="1" dirty="0" smtClean="0">
                <a:solidFill>
                  <a:sysClr val="windowText" lastClr="000000"/>
                </a:solidFill>
                <a:latin typeface="Times New Roman" panose="02020603050405020304" pitchFamily="18" charset="0"/>
                <a:cs typeface="Times New Roman" panose="02020603050405020304" pitchFamily="18" charset="0"/>
              </a:rPr>
              <a:t>1 жителя региона, рублей </a:t>
            </a:r>
            <a:endParaRPr lang="ru-RU" sz="1300" b="1" dirty="0">
              <a:solidFill>
                <a:sysClr val="windowText" lastClr="000000"/>
              </a:solidFill>
              <a:latin typeface="Times New Roman" panose="02020603050405020304" pitchFamily="18" charset="0"/>
              <a:cs typeface="Times New Roman" panose="02020603050405020304" pitchFamily="18" charset="0"/>
            </a:endParaRPr>
          </a:p>
        </p:txBody>
      </p:sp>
      <p:sp>
        <p:nvSpPr>
          <p:cNvPr id="54" name="Прямоугольник 15"/>
          <p:cNvSpPr>
            <a:spLocks noChangeArrowheads="1"/>
          </p:cNvSpPr>
          <p:nvPr/>
        </p:nvSpPr>
        <p:spPr bwMode="auto">
          <a:xfrm>
            <a:off x="344572" y="1091396"/>
            <a:ext cx="918841"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ru-RU" altLang="ru-RU" sz="1100" b="1" i="1" dirty="0">
                <a:latin typeface="Times New Roman" panose="02020603050405020304" pitchFamily="18" charset="0"/>
                <a:cs typeface="Times New Roman" panose="02020603050405020304" pitchFamily="18" charset="0"/>
              </a:rPr>
              <a:t>млн.</a:t>
            </a:r>
            <a:r>
              <a:rPr lang="en-US" altLang="ru-RU" sz="1100" b="1" i="1" dirty="0">
                <a:latin typeface="Times New Roman" panose="02020603050405020304" pitchFamily="18" charset="0"/>
                <a:cs typeface="Times New Roman" panose="02020603050405020304" pitchFamily="18" charset="0"/>
              </a:rPr>
              <a:t> </a:t>
            </a:r>
            <a:r>
              <a:rPr lang="ru-RU" altLang="ru-RU" sz="1100" b="1" i="1" dirty="0">
                <a:latin typeface="Times New Roman" panose="02020603050405020304" pitchFamily="18" charset="0"/>
                <a:cs typeface="Times New Roman" panose="02020603050405020304" pitchFamily="18" charset="0"/>
              </a:rPr>
              <a:t>рублей</a:t>
            </a:r>
          </a:p>
        </p:txBody>
      </p:sp>
      <p:sp>
        <p:nvSpPr>
          <p:cNvPr id="63" name="TextBox 62"/>
          <p:cNvSpPr txBox="1"/>
          <p:nvPr/>
        </p:nvSpPr>
        <p:spPr>
          <a:xfrm>
            <a:off x="473838" y="1384252"/>
            <a:ext cx="766192" cy="338554"/>
          </a:xfrm>
          <a:prstGeom prst="rect">
            <a:avLst/>
          </a:prstGeom>
          <a:noFill/>
        </p:spPr>
        <p:txBody>
          <a:bodyPr wrap="square" rtlCol="0">
            <a:spAutoFit/>
          </a:bodyPr>
          <a:lstStyle/>
          <a:p>
            <a:r>
              <a:rPr lang="ru-RU" sz="1600" b="1" i="1" dirty="0" smtClean="0">
                <a:latin typeface="Times New Roman" panose="02020603050405020304" pitchFamily="18" charset="0"/>
                <a:cs typeface="Times New Roman" panose="02020603050405020304" pitchFamily="18" charset="0"/>
              </a:rPr>
              <a:t>174,8</a:t>
            </a:r>
            <a:endParaRPr lang="ru-RU" sz="1600" b="1" i="1" dirty="0">
              <a:latin typeface="Times New Roman" panose="02020603050405020304" pitchFamily="18" charset="0"/>
              <a:cs typeface="Times New Roman" panose="02020603050405020304" pitchFamily="18" charset="0"/>
            </a:endParaRPr>
          </a:p>
        </p:txBody>
      </p:sp>
      <p:sp>
        <p:nvSpPr>
          <p:cNvPr id="65" name="TextBox 64"/>
          <p:cNvSpPr txBox="1"/>
          <p:nvPr/>
        </p:nvSpPr>
        <p:spPr>
          <a:xfrm>
            <a:off x="2868496" y="5321873"/>
            <a:ext cx="1199448" cy="738664"/>
          </a:xfrm>
          <a:prstGeom prst="rect">
            <a:avLst/>
          </a:prstGeom>
          <a:noFill/>
        </p:spPr>
        <p:txBody>
          <a:bodyPr wrap="square" rtlCol="0">
            <a:spAutoFit/>
          </a:bodyPr>
          <a:lstStyle>
            <a:defPPr>
              <a:defRPr lang="ru-RU"/>
            </a:defPPr>
            <a:lvl1pPr algn="ctr">
              <a:defRPr sz="1200" b="1">
                <a:solidFill>
                  <a:schemeClr val="accent2">
                    <a:lumMod val="75000"/>
                  </a:schemeClr>
                </a:solidFill>
                <a:latin typeface="Century Gothic" panose="020B0502020202020204" pitchFamily="34" charset="0"/>
              </a:defRPr>
            </a:lvl1pPr>
          </a:lstStyle>
          <a:p>
            <a:r>
              <a:rPr lang="ru-RU" sz="1400" dirty="0">
                <a:solidFill>
                  <a:srgbClr val="006D2A"/>
                </a:solidFill>
                <a:latin typeface="Times New Roman" panose="02020603050405020304" pitchFamily="18" charset="0"/>
                <a:cs typeface="Times New Roman" panose="02020603050405020304" pitchFamily="18" charset="0"/>
              </a:rPr>
              <a:t>Рост </a:t>
            </a:r>
          </a:p>
          <a:p>
            <a:r>
              <a:rPr lang="ru-RU" sz="1400" dirty="0">
                <a:solidFill>
                  <a:srgbClr val="006D2A"/>
                </a:solidFill>
                <a:latin typeface="Times New Roman" panose="02020603050405020304" pitchFamily="18" charset="0"/>
                <a:cs typeface="Times New Roman" panose="02020603050405020304" pitchFamily="18" charset="0"/>
              </a:rPr>
              <a:t>в </a:t>
            </a:r>
            <a:r>
              <a:rPr lang="ru-RU" sz="1400" dirty="0" smtClean="0">
                <a:solidFill>
                  <a:srgbClr val="006D2A"/>
                </a:solidFill>
                <a:latin typeface="Times New Roman" panose="02020603050405020304" pitchFamily="18" charset="0"/>
                <a:cs typeface="Times New Roman" panose="02020603050405020304" pitchFamily="18" charset="0"/>
              </a:rPr>
              <a:t>2,5 </a:t>
            </a:r>
            <a:r>
              <a:rPr lang="ru-RU" sz="1400" dirty="0">
                <a:solidFill>
                  <a:srgbClr val="006D2A"/>
                </a:solidFill>
                <a:latin typeface="Times New Roman" panose="02020603050405020304" pitchFamily="18" charset="0"/>
                <a:cs typeface="Times New Roman" panose="02020603050405020304" pitchFamily="18" charset="0"/>
              </a:rPr>
              <a:t>раза</a:t>
            </a:r>
          </a:p>
          <a:p>
            <a:r>
              <a:rPr lang="ru-RU" sz="1400" dirty="0" smtClean="0">
                <a:solidFill>
                  <a:srgbClr val="006D2A"/>
                </a:solidFill>
                <a:latin typeface="Times New Roman" panose="02020603050405020304" pitchFamily="18" charset="0"/>
                <a:cs typeface="Times New Roman" panose="02020603050405020304" pitchFamily="18" charset="0"/>
              </a:rPr>
              <a:t>+385 </a:t>
            </a:r>
            <a:r>
              <a:rPr lang="ru-RU" sz="1400" dirty="0">
                <a:solidFill>
                  <a:srgbClr val="006D2A"/>
                </a:solidFill>
                <a:latin typeface="Times New Roman" panose="02020603050405020304" pitchFamily="18" charset="0"/>
                <a:cs typeface="Times New Roman" panose="02020603050405020304" pitchFamily="18" charset="0"/>
              </a:rPr>
              <a:t>ед.</a:t>
            </a:r>
          </a:p>
        </p:txBody>
      </p:sp>
      <p:graphicFrame>
        <p:nvGraphicFramePr>
          <p:cNvPr id="49" name="Диаграмма 12"/>
          <p:cNvGraphicFramePr>
            <a:graphicFrameLocks/>
          </p:cNvGraphicFramePr>
          <p:nvPr>
            <p:extLst>
              <p:ext uri="{D42A27DB-BD31-4B8C-83A1-F6EECF244321}">
                <p14:modId xmlns:p14="http://schemas.microsoft.com/office/powerpoint/2010/main" val="4023812720"/>
              </p:ext>
            </p:extLst>
          </p:nvPr>
        </p:nvGraphicFramePr>
        <p:xfrm>
          <a:off x="4395203" y="1408481"/>
          <a:ext cx="4519241" cy="3314051"/>
        </p:xfrm>
        <a:graphic>
          <a:graphicData uri="http://schemas.openxmlformats.org/drawingml/2006/chart">
            <c:chart xmlns:c="http://schemas.openxmlformats.org/drawingml/2006/chart" xmlns:r="http://schemas.openxmlformats.org/officeDocument/2006/relationships" r:id="rId2"/>
          </a:graphicData>
        </a:graphic>
      </p:graphicFrame>
      <p:pic>
        <p:nvPicPr>
          <p:cNvPr id="48" name="Picture 2" descr="http://tse1.mm.bing.net/th?&amp;id=OIP.M9b1727f97c91a3a0780be6b750e67899o0&amp;w=300&amp;h=168&amp;c=0&amp;pid=1.9&amp;rs=0&amp;p=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2040" y="4810968"/>
            <a:ext cx="3445569" cy="176662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55" name="Скругленный прямоугольник 54"/>
          <p:cNvSpPr/>
          <p:nvPr/>
        </p:nvSpPr>
        <p:spPr>
          <a:xfrm>
            <a:off x="5004048" y="1691481"/>
            <a:ext cx="1584176" cy="311688"/>
          </a:xfrm>
          <a:prstGeom prst="round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latin typeface="Times New Roman" panose="02020603050405020304" pitchFamily="18" charset="0"/>
              <a:cs typeface="Times New Roman" panose="02020603050405020304" pitchFamily="18" charset="0"/>
            </a:endParaRPr>
          </a:p>
        </p:txBody>
      </p:sp>
      <p:sp>
        <p:nvSpPr>
          <p:cNvPr id="61" name="TextBox 113"/>
          <p:cNvSpPr txBox="1">
            <a:spLocks noChangeArrowheads="1"/>
          </p:cNvSpPr>
          <p:nvPr/>
        </p:nvSpPr>
        <p:spPr bwMode="auto">
          <a:xfrm>
            <a:off x="7889153" y="2216182"/>
            <a:ext cx="1066006" cy="510778"/>
          </a:xfrm>
          <a:prstGeom prst="roundRect">
            <a:avLst/>
          </a:prstGeom>
          <a:ln>
            <a:solidFill>
              <a:srgbClr val="FF0000"/>
            </a:solidFill>
          </a:ln>
        </p:spPr>
        <p:style>
          <a:lnRef idx="2">
            <a:schemeClr val="accent2"/>
          </a:lnRef>
          <a:fillRef idx="1">
            <a:schemeClr val="lt1"/>
          </a:fillRef>
          <a:effectRef idx="0">
            <a:schemeClr val="accent2"/>
          </a:effectRef>
          <a:fontRef idx="minor">
            <a:schemeClr val="dk1"/>
          </a:fontRef>
        </p:style>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defRPr/>
            </a:pPr>
            <a:r>
              <a:rPr lang="ru-RU" altLang="ru-RU" sz="1200" b="1" dirty="0" smtClean="0">
                <a:solidFill>
                  <a:srgbClr val="C00000"/>
                </a:solidFill>
                <a:latin typeface="Times New Roman" panose="02020603050405020304" pitchFamily="18" charset="0"/>
                <a:cs typeface="Times New Roman" panose="02020603050405020304" pitchFamily="18" charset="0"/>
              </a:rPr>
              <a:t>2 место </a:t>
            </a:r>
          </a:p>
          <a:p>
            <a:pPr algn="ctr" eaLnBrk="1" hangingPunct="1">
              <a:spcBef>
                <a:spcPct val="0"/>
              </a:spcBef>
              <a:buFontTx/>
              <a:buNone/>
              <a:defRPr/>
            </a:pPr>
            <a:r>
              <a:rPr lang="ru-RU" altLang="ru-RU" sz="1200" b="1" dirty="0" smtClean="0">
                <a:solidFill>
                  <a:srgbClr val="C00000"/>
                </a:solidFill>
                <a:latin typeface="Times New Roman" panose="02020603050405020304" pitchFamily="18" charset="0"/>
                <a:cs typeface="Times New Roman" panose="02020603050405020304" pitchFamily="18" charset="0"/>
              </a:rPr>
              <a:t>в ПФО</a:t>
            </a:r>
          </a:p>
        </p:txBody>
      </p:sp>
      <p:sp>
        <p:nvSpPr>
          <p:cNvPr id="53" name="Нашивка 52"/>
          <p:cNvSpPr/>
          <p:nvPr/>
        </p:nvSpPr>
        <p:spPr>
          <a:xfrm rot="5400000" flipH="1">
            <a:off x="2691995" y="5207837"/>
            <a:ext cx="276999" cy="431801"/>
          </a:xfrm>
          <a:prstGeom prst="chevron">
            <a:avLst>
              <a:gd name="adj" fmla="val 47325"/>
            </a:avLst>
          </a:prstGeom>
          <a:solidFill>
            <a:srgbClr val="BEF397"/>
          </a:solidFill>
          <a:ln/>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ru-RU" sz="1200">
              <a:solidFill>
                <a:srgbClr val="006D2A"/>
              </a:solidFill>
              <a:latin typeface="Times New Roman" panose="02020603050405020304" pitchFamily="18" charset="0"/>
              <a:cs typeface="Times New Roman" panose="02020603050405020304" pitchFamily="18" charset="0"/>
            </a:endParaRPr>
          </a:p>
        </p:txBody>
      </p:sp>
      <p:cxnSp>
        <p:nvCxnSpPr>
          <p:cNvPr id="56" name="Прямая соединительная линия 55"/>
          <p:cNvCxnSpPr/>
          <p:nvPr/>
        </p:nvCxnSpPr>
        <p:spPr>
          <a:xfrm>
            <a:off x="0" y="620688"/>
            <a:ext cx="9144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57" name="TextBox 56"/>
          <p:cNvSpPr txBox="1"/>
          <p:nvPr/>
        </p:nvSpPr>
        <p:spPr>
          <a:xfrm>
            <a:off x="7873228" y="69850"/>
            <a:ext cx="1223412" cy="492443"/>
          </a:xfrm>
          <a:prstGeom prst="rect">
            <a:avLst/>
          </a:prstGeom>
          <a:noFill/>
        </p:spPr>
        <p:txBody>
          <a:bodyPr wrap="none" rtlCol="0">
            <a:spAutoFit/>
          </a:bodyPr>
          <a:lstStyle/>
          <a:p>
            <a:pPr algn="ctr"/>
            <a:r>
              <a:rPr lang="ru-RU" sz="1300" b="1" i="1" dirty="0" smtClean="0">
                <a:solidFill>
                  <a:schemeClr val="accent1"/>
                </a:solidFill>
                <a:latin typeface="+mn-lt"/>
              </a:rPr>
              <a:t>Бюджет</a:t>
            </a:r>
          </a:p>
          <a:p>
            <a:pPr algn="ctr"/>
            <a:r>
              <a:rPr lang="ru-RU" sz="1300" b="1" i="1" dirty="0" smtClean="0">
                <a:solidFill>
                  <a:schemeClr val="accent1"/>
                </a:solidFill>
                <a:latin typeface="+mn-lt"/>
              </a:rPr>
              <a:t>для граждан</a:t>
            </a:r>
            <a:endParaRPr lang="ru-RU" sz="1300" b="1" i="1" dirty="0">
              <a:solidFill>
                <a:schemeClr val="accent1"/>
              </a:solidFill>
              <a:latin typeface="+mn-lt"/>
            </a:endParaRPr>
          </a:p>
        </p:txBody>
      </p:sp>
      <p:sp>
        <p:nvSpPr>
          <p:cNvPr id="58" name="Прямоугольник 57"/>
          <p:cNvSpPr/>
          <p:nvPr/>
        </p:nvSpPr>
        <p:spPr>
          <a:xfrm>
            <a:off x="1506056" y="2363553"/>
            <a:ext cx="575098" cy="689133"/>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dirty="0">
              <a:solidFill>
                <a:prstClr val="white"/>
              </a:solidFill>
              <a:latin typeface="Times New Roman" panose="02020603050405020304" pitchFamily="18" charset="0"/>
              <a:cs typeface="Times New Roman" panose="02020603050405020304" pitchFamily="18" charset="0"/>
            </a:endParaRPr>
          </a:p>
        </p:txBody>
      </p:sp>
      <p:sp>
        <p:nvSpPr>
          <p:cNvPr id="59" name="Прямоугольник 56"/>
          <p:cNvSpPr>
            <a:spLocks noChangeArrowheads="1"/>
          </p:cNvSpPr>
          <p:nvPr/>
        </p:nvSpPr>
        <p:spPr bwMode="auto">
          <a:xfrm>
            <a:off x="1392134" y="3061596"/>
            <a:ext cx="91660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ru-RU" altLang="ru-RU" sz="1200" b="1" dirty="0" smtClean="0">
                <a:latin typeface="Times New Roman" panose="02020603050405020304" pitchFamily="18" charset="0"/>
                <a:cs typeface="Times New Roman" panose="02020603050405020304" pitchFamily="18" charset="0"/>
              </a:rPr>
              <a:t>2019 год</a:t>
            </a:r>
            <a:endParaRPr lang="ru-RU" altLang="ru-RU" sz="1200" b="1" dirty="0">
              <a:latin typeface="Times New Roman" panose="02020603050405020304" pitchFamily="18" charset="0"/>
              <a:cs typeface="Times New Roman" panose="02020603050405020304" pitchFamily="18" charset="0"/>
            </a:endParaRPr>
          </a:p>
        </p:txBody>
      </p:sp>
      <p:sp>
        <p:nvSpPr>
          <p:cNvPr id="60" name="Прямоугольник 59"/>
          <p:cNvSpPr/>
          <p:nvPr/>
        </p:nvSpPr>
        <p:spPr>
          <a:xfrm>
            <a:off x="1498053" y="1476010"/>
            <a:ext cx="546790" cy="338554"/>
          </a:xfrm>
          <a:prstGeom prst="rect">
            <a:avLst/>
          </a:prstGeom>
          <a:solidFill>
            <a:schemeClr val="accent5">
              <a:lumMod val="60000"/>
              <a:lumOff val="40000"/>
            </a:schemeClr>
          </a:solidFill>
          <a:ln>
            <a:noFill/>
          </a:ln>
        </p:spPr>
        <p:style>
          <a:lnRef idx="1">
            <a:schemeClr val="accent5"/>
          </a:lnRef>
          <a:fillRef idx="2">
            <a:schemeClr val="accent5"/>
          </a:fillRef>
          <a:effectRef idx="1">
            <a:schemeClr val="accent5"/>
          </a:effectRef>
          <a:fontRef idx="minor">
            <a:schemeClr val="dk1"/>
          </a:fontRef>
        </p:style>
        <p:txBody>
          <a:bodyPr wrap="square" rtlCol="0">
            <a:spAutoFit/>
          </a:bodyPr>
          <a:lstStyle/>
          <a:p>
            <a:endParaRPr lang="ru-RU" sz="1600" b="1" i="1" dirty="0">
              <a:solidFill>
                <a:schemeClr val="dk1"/>
              </a:solidFill>
              <a:latin typeface="Times New Roman" panose="02020603050405020304" pitchFamily="18" charset="0"/>
              <a:cs typeface="Times New Roman" panose="02020603050405020304" pitchFamily="18" charset="0"/>
            </a:endParaRPr>
          </a:p>
        </p:txBody>
      </p:sp>
      <p:sp>
        <p:nvSpPr>
          <p:cNvPr id="64" name="TextBox 63"/>
          <p:cNvSpPr txBox="1"/>
          <p:nvPr/>
        </p:nvSpPr>
        <p:spPr>
          <a:xfrm>
            <a:off x="1468013" y="2482054"/>
            <a:ext cx="802643" cy="338554"/>
          </a:xfrm>
          <a:prstGeom prst="rect">
            <a:avLst/>
          </a:prstGeom>
          <a:noFill/>
        </p:spPr>
        <p:txBody>
          <a:bodyPr wrap="square" rtlCol="0">
            <a:spAutoFit/>
          </a:bodyPr>
          <a:lstStyle/>
          <a:p>
            <a:r>
              <a:rPr lang="ru-RU" sz="1600" b="1" i="1" dirty="0" smtClean="0">
                <a:latin typeface="Times New Roman" panose="02020603050405020304" pitchFamily="18" charset="0"/>
                <a:cs typeface="Times New Roman" panose="02020603050405020304" pitchFamily="18" charset="0"/>
              </a:rPr>
              <a:t>263,5</a:t>
            </a:r>
            <a:endParaRPr lang="ru-RU" sz="1600" b="1" i="1" dirty="0">
              <a:latin typeface="Times New Roman" panose="02020603050405020304" pitchFamily="18" charset="0"/>
              <a:cs typeface="Times New Roman" panose="02020603050405020304" pitchFamily="18" charset="0"/>
            </a:endParaRPr>
          </a:p>
        </p:txBody>
      </p:sp>
      <p:sp>
        <p:nvSpPr>
          <p:cNvPr id="66" name="TextBox 65"/>
          <p:cNvSpPr txBox="1"/>
          <p:nvPr/>
        </p:nvSpPr>
        <p:spPr>
          <a:xfrm>
            <a:off x="1485433" y="1491974"/>
            <a:ext cx="765818" cy="338554"/>
          </a:xfrm>
          <a:prstGeom prst="rect">
            <a:avLst/>
          </a:prstGeom>
          <a:noFill/>
        </p:spPr>
        <p:txBody>
          <a:bodyPr wrap="square" rtlCol="0">
            <a:spAutoFit/>
          </a:bodyPr>
          <a:lstStyle/>
          <a:p>
            <a:r>
              <a:rPr lang="en-US" sz="1600" b="1" i="1" dirty="0" smtClean="0">
                <a:latin typeface="Times New Roman" panose="02020603050405020304" pitchFamily="18" charset="0"/>
                <a:cs typeface="Times New Roman" panose="02020603050405020304" pitchFamily="18" charset="0"/>
              </a:rPr>
              <a:t> </a:t>
            </a:r>
            <a:r>
              <a:rPr lang="ru-RU" sz="1600" b="1" i="1" dirty="0" smtClean="0">
                <a:latin typeface="Times New Roman" panose="02020603050405020304" pitchFamily="18" charset="0"/>
                <a:cs typeface="Times New Roman" panose="02020603050405020304" pitchFamily="18" charset="0"/>
              </a:rPr>
              <a:t>60,7</a:t>
            </a:r>
            <a:endParaRPr lang="ru-RU" sz="1600" b="1" i="1" dirty="0">
              <a:latin typeface="Times New Roman" panose="02020603050405020304" pitchFamily="18" charset="0"/>
              <a:cs typeface="Times New Roman" panose="02020603050405020304" pitchFamily="18" charset="0"/>
            </a:endParaRPr>
          </a:p>
        </p:txBody>
      </p:sp>
      <p:sp>
        <p:nvSpPr>
          <p:cNvPr id="67" name="Прямоугольник 66"/>
          <p:cNvSpPr/>
          <p:nvPr/>
        </p:nvSpPr>
        <p:spPr>
          <a:xfrm>
            <a:off x="1506056" y="1898293"/>
            <a:ext cx="557834" cy="338554"/>
          </a:xfrm>
          <a:prstGeom prst="rect">
            <a:avLst/>
          </a:prstGeom>
          <a:solidFill>
            <a:schemeClr val="accent6">
              <a:lumMod val="60000"/>
              <a:lumOff val="40000"/>
            </a:schemeClr>
          </a:solidFill>
          <a:ln>
            <a:noFill/>
          </a:ln>
        </p:spPr>
        <p:style>
          <a:lnRef idx="1">
            <a:schemeClr val="accent5"/>
          </a:lnRef>
          <a:fillRef idx="2">
            <a:schemeClr val="accent5"/>
          </a:fillRef>
          <a:effectRef idx="1">
            <a:schemeClr val="accent5"/>
          </a:effectRef>
          <a:fontRef idx="minor">
            <a:schemeClr val="dk1"/>
          </a:fontRef>
        </p:style>
        <p:txBody>
          <a:bodyPr wrap="square" rtlCol="0">
            <a:spAutoFit/>
          </a:bodyPr>
          <a:lstStyle/>
          <a:p>
            <a:endParaRPr lang="ru-RU" sz="1600" b="1" i="1" dirty="0">
              <a:solidFill>
                <a:schemeClr val="dk1"/>
              </a:solidFill>
              <a:latin typeface="Times New Roman" panose="02020603050405020304" pitchFamily="18" charset="0"/>
              <a:cs typeface="Times New Roman" panose="02020603050405020304" pitchFamily="18" charset="0"/>
            </a:endParaRPr>
          </a:p>
        </p:txBody>
      </p:sp>
      <p:sp>
        <p:nvSpPr>
          <p:cNvPr id="68" name="TextBox 67"/>
          <p:cNvSpPr txBox="1"/>
          <p:nvPr/>
        </p:nvSpPr>
        <p:spPr>
          <a:xfrm>
            <a:off x="1441672" y="1893975"/>
            <a:ext cx="765818" cy="338554"/>
          </a:xfrm>
          <a:prstGeom prst="rect">
            <a:avLst/>
          </a:prstGeom>
          <a:noFill/>
        </p:spPr>
        <p:txBody>
          <a:bodyPr wrap="square" rtlCol="0">
            <a:spAutoFit/>
          </a:bodyPr>
          <a:lstStyle/>
          <a:p>
            <a:r>
              <a:rPr lang="en-US" sz="1600" b="1" i="1" dirty="0" smtClean="0">
                <a:latin typeface="Times New Roman" panose="02020603050405020304" pitchFamily="18" charset="0"/>
                <a:cs typeface="Times New Roman" panose="02020603050405020304" pitchFamily="18" charset="0"/>
              </a:rPr>
              <a:t> </a:t>
            </a:r>
            <a:r>
              <a:rPr lang="ru-RU" sz="1600" b="1" i="1" dirty="0" smtClean="0">
                <a:latin typeface="Times New Roman" panose="02020603050405020304" pitchFamily="18" charset="0"/>
                <a:cs typeface="Times New Roman" panose="02020603050405020304" pitchFamily="18" charset="0"/>
              </a:rPr>
              <a:t>112,0</a:t>
            </a:r>
            <a:endParaRPr lang="ru-RU" sz="1600" b="1" i="1" dirty="0">
              <a:latin typeface="Times New Roman" panose="02020603050405020304" pitchFamily="18" charset="0"/>
              <a:cs typeface="Times New Roman" panose="02020603050405020304" pitchFamily="18" charset="0"/>
            </a:endParaRPr>
          </a:p>
        </p:txBody>
      </p:sp>
      <p:sp>
        <p:nvSpPr>
          <p:cNvPr id="69" name="TextBox 68"/>
          <p:cNvSpPr txBox="1"/>
          <p:nvPr/>
        </p:nvSpPr>
        <p:spPr>
          <a:xfrm>
            <a:off x="1462961" y="1126947"/>
            <a:ext cx="766192" cy="338554"/>
          </a:xfrm>
          <a:prstGeom prst="rect">
            <a:avLst/>
          </a:prstGeom>
          <a:noFill/>
        </p:spPr>
        <p:txBody>
          <a:bodyPr wrap="square" rtlCol="0">
            <a:spAutoFit/>
          </a:bodyPr>
          <a:lstStyle/>
          <a:p>
            <a:r>
              <a:rPr lang="ru-RU" sz="1600" b="1" i="1" dirty="0" smtClean="0">
                <a:latin typeface="Times New Roman" panose="02020603050405020304" pitchFamily="18" charset="0"/>
                <a:cs typeface="Times New Roman" panose="02020603050405020304" pitchFamily="18" charset="0"/>
              </a:rPr>
              <a:t>436,2</a:t>
            </a:r>
            <a:endParaRPr lang="ru-RU" sz="1600" b="1"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5452522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p:cNvSpPr>
            <a:spLocks noGrp="1"/>
          </p:cNvSpPr>
          <p:nvPr>
            <p:ph type="sldNum" sz="quarter" idx="12"/>
          </p:nvPr>
        </p:nvSpPr>
        <p:spPr/>
        <p:txBody>
          <a:bodyPr/>
          <a:lstStyle/>
          <a:p>
            <a:pPr>
              <a:defRPr/>
            </a:pPr>
            <a:r>
              <a:rPr lang="ru-RU" dirty="0" smtClean="0">
                <a:solidFill>
                  <a:prstClr val="black"/>
                </a:solidFill>
              </a:rPr>
              <a:t>33</a:t>
            </a:r>
            <a:endParaRPr lang="ru-RU" dirty="0">
              <a:solidFill>
                <a:prstClr val="black"/>
              </a:solidFill>
            </a:endParaRPr>
          </a:p>
        </p:txBody>
      </p:sp>
      <p:pic>
        <p:nvPicPr>
          <p:cNvPr id="10" name="Picture 3" descr="E:\24(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22043" y="4775236"/>
            <a:ext cx="2512072" cy="175290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2" name="Picture 2" descr="E:\20.08_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8144" y="4823253"/>
            <a:ext cx="1800200" cy="165687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aphicFrame>
        <p:nvGraphicFramePr>
          <p:cNvPr id="11" name="Диаграмма 10"/>
          <p:cNvGraphicFramePr>
            <a:graphicFrameLocks/>
          </p:cNvGraphicFramePr>
          <p:nvPr>
            <p:extLst>
              <p:ext uri="{D42A27DB-BD31-4B8C-83A1-F6EECF244321}">
                <p14:modId xmlns:p14="http://schemas.microsoft.com/office/powerpoint/2010/main" val="2753530251"/>
              </p:ext>
            </p:extLst>
          </p:nvPr>
        </p:nvGraphicFramePr>
        <p:xfrm>
          <a:off x="311152" y="790805"/>
          <a:ext cx="4280518" cy="4032448"/>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4" name="Диаграмма 13"/>
          <p:cNvGraphicFramePr>
            <a:graphicFrameLocks/>
          </p:cNvGraphicFramePr>
          <p:nvPr>
            <p:extLst>
              <p:ext uri="{D42A27DB-BD31-4B8C-83A1-F6EECF244321}">
                <p14:modId xmlns:p14="http://schemas.microsoft.com/office/powerpoint/2010/main" val="2097963788"/>
              </p:ext>
            </p:extLst>
          </p:nvPr>
        </p:nvGraphicFramePr>
        <p:xfrm>
          <a:off x="4716016" y="775221"/>
          <a:ext cx="3666182" cy="4032448"/>
        </p:xfrm>
        <a:graphic>
          <a:graphicData uri="http://schemas.openxmlformats.org/drawingml/2006/chart">
            <c:chart xmlns:c="http://schemas.openxmlformats.org/drawingml/2006/chart" xmlns:r="http://schemas.openxmlformats.org/officeDocument/2006/relationships" r:id="rId6"/>
          </a:graphicData>
        </a:graphic>
      </p:graphicFrame>
      <p:sp>
        <p:nvSpPr>
          <p:cNvPr id="13" name="Заголовок 1"/>
          <p:cNvSpPr txBox="1">
            <a:spLocks/>
          </p:cNvSpPr>
          <p:nvPr/>
        </p:nvSpPr>
        <p:spPr>
          <a:xfrm>
            <a:off x="259728" y="0"/>
            <a:ext cx="7613500" cy="620688"/>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l">
              <a:buClr>
                <a:srgbClr val="F14124">
                  <a:lumMod val="75000"/>
                </a:srgbClr>
              </a:buClr>
              <a:buFont typeface="Georgia" pitchFamily="18" charset="0"/>
              <a:buNone/>
            </a:pPr>
            <a:r>
              <a:rPr lang="ru-RU" sz="1800" dirty="0">
                <a:solidFill>
                  <a:prstClr val="black"/>
                </a:solidFill>
                <a:effectLst/>
                <a:latin typeface="Times New Roman" panose="02020603050405020304" pitchFamily="18" charset="0"/>
                <a:cs typeface="Times New Roman" panose="02020603050405020304" pitchFamily="18" charset="0"/>
              </a:rPr>
              <a:t>Удельный вес </a:t>
            </a:r>
            <a:r>
              <a:rPr lang="ru-RU" sz="1800" dirty="0" smtClean="0">
                <a:solidFill>
                  <a:prstClr val="black"/>
                </a:solidFill>
                <a:effectLst/>
                <a:latin typeface="Times New Roman" panose="02020603050405020304" pitchFamily="18" charset="0"/>
                <a:cs typeface="Times New Roman" panose="02020603050405020304" pitchFamily="18" charset="0"/>
              </a:rPr>
              <a:t>расходов </a:t>
            </a:r>
            <a:r>
              <a:rPr lang="ru-RU" sz="1800" dirty="0">
                <a:solidFill>
                  <a:prstClr val="black"/>
                </a:solidFill>
                <a:effectLst/>
                <a:latin typeface="Times New Roman" panose="02020603050405020304" pitchFamily="18" charset="0"/>
                <a:cs typeface="Times New Roman" panose="02020603050405020304" pitchFamily="18" charset="0"/>
              </a:rPr>
              <a:t>в отдельных секторах экономики в сравнении с другими регионами ПФО в </a:t>
            </a:r>
            <a:r>
              <a:rPr lang="ru-RU" sz="1800" dirty="0" smtClean="0">
                <a:solidFill>
                  <a:prstClr val="black"/>
                </a:solidFill>
                <a:effectLst/>
                <a:latin typeface="Times New Roman" panose="02020603050405020304" pitchFamily="18" charset="0"/>
                <a:cs typeface="Times New Roman" panose="02020603050405020304" pitchFamily="18" charset="0"/>
              </a:rPr>
              <a:t>2018 </a:t>
            </a:r>
            <a:r>
              <a:rPr lang="ru-RU" sz="1800" dirty="0">
                <a:solidFill>
                  <a:prstClr val="black"/>
                </a:solidFill>
                <a:effectLst/>
                <a:latin typeface="Times New Roman" panose="02020603050405020304" pitchFamily="18" charset="0"/>
                <a:cs typeface="Times New Roman" panose="02020603050405020304" pitchFamily="18" charset="0"/>
              </a:rPr>
              <a:t>году</a:t>
            </a:r>
          </a:p>
        </p:txBody>
      </p:sp>
      <p:cxnSp>
        <p:nvCxnSpPr>
          <p:cNvPr id="17" name="Прямая соединительная линия 16"/>
          <p:cNvCxnSpPr/>
          <p:nvPr/>
        </p:nvCxnSpPr>
        <p:spPr>
          <a:xfrm>
            <a:off x="0" y="620688"/>
            <a:ext cx="9144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7873228" y="69850"/>
            <a:ext cx="1223412" cy="492443"/>
          </a:xfrm>
          <a:prstGeom prst="rect">
            <a:avLst/>
          </a:prstGeom>
          <a:noFill/>
        </p:spPr>
        <p:txBody>
          <a:bodyPr wrap="none" rtlCol="0">
            <a:spAutoFit/>
          </a:bodyPr>
          <a:lstStyle/>
          <a:p>
            <a:pPr algn="ctr"/>
            <a:r>
              <a:rPr lang="ru-RU" sz="1300" b="1" i="1" dirty="0" smtClean="0">
                <a:solidFill>
                  <a:schemeClr val="accent1"/>
                </a:solidFill>
                <a:latin typeface="+mn-lt"/>
              </a:rPr>
              <a:t>Бюджет</a:t>
            </a:r>
          </a:p>
          <a:p>
            <a:pPr algn="ctr"/>
            <a:r>
              <a:rPr lang="ru-RU" sz="1300" b="1" i="1" dirty="0" smtClean="0">
                <a:solidFill>
                  <a:schemeClr val="accent1"/>
                </a:solidFill>
                <a:latin typeface="+mn-lt"/>
              </a:rPr>
              <a:t>для граждан</a:t>
            </a:r>
            <a:endParaRPr lang="ru-RU" sz="1300" b="1" i="1" dirty="0">
              <a:solidFill>
                <a:schemeClr val="accent1"/>
              </a:solidFill>
              <a:latin typeface="+mn-lt"/>
            </a:endParaRPr>
          </a:p>
        </p:txBody>
      </p:sp>
    </p:spTree>
    <p:extLst>
      <p:ext uri="{BB962C8B-B14F-4D97-AF65-F5344CB8AC3E}">
        <p14:creationId xmlns:p14="http://schemas.microsoft.com/office/powerpoint/2010/main" val="266892571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Таблица 3"/>
          <p:cNvGraphicFramePr>
            <a:graphicFrameLocks noGrp="1"/>
          </p:cNvGraphicFramePr>
          <p:nvPr>
            <p:extLst>
              <p:ext uri="{D42A27DB-BD31-4B8C-83A1-F6EECF244321}">
                <p14:modId xmlns:p14="http://schemas.microsoft.com/office/powerpoint/2010/main" val="1277546134"/>
              </p:ext>
            </p:extLst>
          </p:nvPr>
        </p:nvGraphicFramePr>
        <p:xfrm>
          <a:off x="106187" y="2780928"/>
          <a:ext cx="5338861" cy="3687193"/>
        </p:xfrm>
        <a:graphic>
          <a:graphicData uri="http://schemas.openxmlformats.org/drawingml/2006/table">
            <a:tbl>
              <a:tblPr firstRow="1" bandRow="1">
                <a:tableStyleId>{21E4AEA4-8DFA-4A89-87EB-49C32662AFE0}</a:tableStyleId>
              </a:tblPr>
              <a:tblGrid>
                <a:gridCol w="1368152"/>
                <a:gridCol w="864096"/>
                <a:gridCol w="1326993"/>
                <a:gridCol w="1779620"/>
              </a:tblGrid>
              <a:tr h="406380">
                <a:tc gridSpan="4">
                  <a:txBody>
                    <a:bodyPr/>
                    <a:lstStyle/>
                    <a:p>
                      <a:pPr algn="ctr"/>
                      <a:r>
                        <a:rPr lang="ru-RU" sz="1400" dirty="0" smtClean="0">
                          <a:solidFill>
                            <a:schemeClr val="tx1"/>
                          </a:solidFill>
                          <a:latin typeface="Times New Roman" panose="02020603050405020304" pitchFamily="18" charset="0"/>
                          <a:cs typeface="Times New Roman" panose="02020603050405020304" pitchFamily="18" charset="0"/>
                        </a:rPr>
                        <a:t>Объемы финансирования строительства (млн. рублей)</a:t>
                      </a:r>
                      <a:endParaRPr lang="ru-RU" sz="1400" dirty="0">
                        <a:solidFill>
                          <a:schemeClr val="tx1"/>
                        </a:solidFill>
                        <a:latin typeface="Times New Roman" panose="02020603050405020304" pitchFamily="18" charset="0"/>
                        <a:cs typeface="Times New Roman" panose="02020603050405020304" pitchFamily="18" charset="0"/>
                      </a:endParaRPr>
                    </a:p>
                  </a:txBody>
                  <a:tcPr/>
                </a:tc>
                <a:tc hMerge="1">
                  <a:txBody>
                    <a:bodyPr/>
                    <a:lstStyle/>
                    <a:p>
                      <a:endParaRPr lang="ru-RU" dirty="0"/>
                    </a:p>
                  </a:txBody>
                  <a:tcPr/>
                </a:tc>
                <a:tc hMerge="1">
                  <a:txBody>
                    <a:bodyPr/>
                    <a:lstStyle/>
                    <a:p>
                      <a:endParaRPr lang="ru-RU"/>
                    </a:p>
                  </a:txBody>
                  <a:tcPr/>
                </a:tc>
                <a:tc hMerge="1">
                  <a:txBody>
                    <a:bodyPr/>
                    <a:lstStyle/>
                    <a:p>
                      <a:endParaRPr lang="ru-RU" dirty="0"/>
                    </a:p>
                  </a:txBody>
                  <a:tcPr/>
                </a:tc>
              </a:tr>
              <a:tr h="385708">
                <a:tc rowSpan="2">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Источники</a:t>
                      </a:r>
                      <a:r>
                        <a:rPr lang="ru-RU" sz="1200" baseline="0" dirty="0" smtClean="0">
                          <a:solidFill>
                            <a:schemeClr val="tx1"/>
                          </a:solidFill>
                          <a:latin typeface="Times New Roman" panose="02020603050405020304" pitchFamily="18" charset="0"/>
                          <a:cs typeface="Times New Roman" panose="02020603050405020304" pitchFamily="18" charset="0"/>
                        </a:rPr>
                        <a:t> / годы</a:t>
                      </a:r>
                      <a:endParaRPr lang="ru-RU" sz="1200" dirty="0">
                        <a:solidFill>
                          <a:schemeClr val="tx1"/>
                        </a:solidFill>
                        <a:latin typeface="Times New Roman" panose="02020603050405020304" pitchFamily="18" charset="0"/>
                        <a:cs typeface="Times New Roman" panose="02020603050405020304" pitchFamily="18" charset="0"/>
                      </a:endParaRPr>
                    </a:p>
                  </a:txBody>
                  <a:tcPr anchor="ctr"/>
                </a:tc>
                <a:tc rowSpan="2">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Всего</a:t>
                      </a:r>
                      <a:endParaRPr lang="ru-RU" sz="1200" dirty="0">
                        <a:solidFill>
                          <a:schemeClr val="tx1"/>
                        </a:solidFill>
                        <a:latin typeface="Times New Roman" panose="02020603050405020304" pitchFamily="18" charset="0"/>
                        <a:cs typeface="Times New Roman" panose="02020603050405020304" pitchFamily="18" charset="0"/>
                      </a:endParaRPr>
                    </a:p>
                  </a:txBody>
                  <a:tcPr anchor="ctr"/>
                </a:tc>
                <a:tc gridSpan="2">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в том числе за счет средств:</a:t>
                      </a:r>
                      <a:endParaRPr lang="ru-RU" sz="1200" dirty="0">
                        <a:solidFill>
                          <a:schemeClr val="tx1"/>
                        </a:solidFill>
                        <a:latin typeface="Times New Roman" panose="02020603050405020304" pitchFamily="18" charset="0"/>
                        <a:cs typeface="Times New Roman" panose="02020603050405020304" pitchFamily="18" charset="0"/>
                      </a:endParaRPr>
                    </a:p>
                  </a:txBody>
                  <a:tcPr anchor="ctr"/>
                </a:tc>
                <a:tc hMerge="1">
                  <a:txBody>
                    <a:bodyPr/>
                    <a:lstStyle/>
                    <a:p>
                      <a:pPr algn="ctr"/>
                      <a:endParaRPr lang="ru-RU" dirty="0"/>
                    </a:p>
                  </a:txBody>
                  <a:tcPr anchor="ctr"/>
                </a:tc>
              </a:tr>
              <a:tr h="567731">
                <a:tc vMerge="1">
                  <a:txBody>
                    <a:bodyPr/>
                    <a:lstStyle/>
                    <a:p>
                      <a:pPr algn="ctr"/>
                      <a:endParaRPr lang="ru-RU" dirty="0"/>
                    </a:p>
                  </a:txBody>
                  <a:tcPr anchor="ctr"/>
                </a:tc>
                <a:tc vMerge="1">
                  <a:txBody>
                    <a:bodyPr/>
                    <a:lstStyle/>
                    <a:p>
                      <a:endParaRPr lang="ru-RU" dirty="0"/>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федерального бюджета</a:t>
                      </a:r>
                      <a:endParaRPr lang="ru-RU" sz="120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республиканского бюджета Чувашской Республики</a:t>
                      </a:r>
                      <a:endParaRPr lang="ru-RU" sz="1200" dirty="0">
                        <a:solidFill>
                          <a:schemeClr val="tx1"/>
                        </a:solidFill>
                        <a:latin typeface="Times New Roman" panose="02020603050405020304" pitchFamily="18" charset="0"/>
                        <a:cs typeface="Times New Roman" panose="02020603050405020304" pitchFamily="18" charset="0"/>
                      </a:endParaRPr>
                    </a:p>
                  </a:txBody>
                  <a:tcPr anchor="ctr"/>
                </a:tc>
              </a:tr>
              <a:tr h="335404">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200" dirty="0" smtClean="0">
                          <a:solidFill>
                            <a:schemeClr val="tx1"/>
                          </a:solidFill>
                          <a:latin typeface="Times New Roman" panose="02020603050405020304" pitchFamily="18" charset="0"/>
                          <a:cs typeface="Times New Roman" panose="02020603050405020304" pitchFamily="18" charset="0"/>
                        </a:rPr>
                        <a:t>2014 год</a:t>
                      </a:r>
                    </a:p>
                  </a:txBody>
                  <a:tcPr anchor="ctr"/>
                </a:tc>
                <a:tc>
                  <a:txBody>
                    <a:bodyPr/>
                    <a:lstStyle/>
                    <a:p>
                      <a:pPr marL="0" algn="ctr" defTabSz="914400" rtl="0" eaLnBrk="1" latinLnBrk="0" hangingPunct="1"/>
                      <a:r>
                        <a:rPr lang="ru-RU" sz="1200" kern="1200" dirty="0" smtClean="0">
                          <a:solidFill>
                            <a:schemeClr val="tx1"/>
                          </a:solidFill>
                          <a:latin typeface="Times New Roman" panose="02020603050405020304" pitchFamily="18" charset="0"/>
                          <a:cs typeface="Times New Roman" panose="02020603050405020304" pitchFamily="18" charset="0"/>
                        </a:rPr>
                        <a:t>3,5</a:t>
                      </a:r>
                      <a:endParaRPr lang="ru-RU" sz="1200" kern="1200" dirty="0">
                        <a:solidFill>
                          <a:schemeClr val="tx1"/>
                        </a:solidFill>
                        <a:latin typeface="Times New Roman" panose="02020603050405020304" pitchFamily="18" charset="0"/>
                        <a:ea typeface="+mn-ea"/>
                        <a:cs typeface="Times New Roman" panose="02020603050405020304" pitchFamily="18" charset="0"/>
                      </a:endParaRPr>
                    </a:p>
                  </a:txBody>
                  <a:tcPr anchor="ctr"/>
                </a:tc>
                <a:tc>
                  <a:txBody>
                    <a:bodyPr/>
                    <a:lstStyle/>
                    <a:p>
                      <a:pPr marL="0" algn="ctr" defTabSz="914400" rtl="0" eaLnBrk="1" latinLnBrk="0" hangingPunct="1"/>
                      <a:r>
                        <a:rPr lang="ru-RU" sz="1200" kern="1200" dirty="0" smtClean="0">
                          <a:solidFill>
                            <a:schemeClr val="tx1"/>
                          </a:solidFill>
                          <a:latin typeface="Times New Roman" panose="02020603050405020304" pitchFamily="18" charset="0"/>
                          <a:cs typeface="Times New Roman" panose="02020603050405020304" pitchFamily="18" charset="0"/>
                        </a:rPr>
                        <a:t>- </a:t>
                      </a:r>
                      <a:endParaRPr lang="ru-RU" sz="1200" kern="1200" dirty="0">
                        <a:solidFill>
                          <a:schemeClr val="tx1"/>
                        </a:solidFill>
                        <a:latin typeface="Times New Roman" panose="02020603050405020304" pitchFamily="18" charset="0"/>
                        <a:ea typeface="+mn-ea"/>
                        <a:cs typeface="Times New Roman" panose="02020603050405020304" pitchFamily="18" charset="0"/>
                      </a:endParaRPr>
                    </a:p>
                  </a:txBody>
                  <a:tcPr anchor="ctr"/>
                </a:tc>
                <a:tc>
                  <a:txBody>
                    <a:bodyPr/>
                    <a:lstStyle/>
                    <a:p>
                      <a:pPr marL="0" algn="ctr" defTabSz="914400" rtl="0" eaLnBrk="1" latinLnBrk="0" hangingPunct="1"/>
                      <a:r>
                        <a:rPr lang="ru-RU" sz="1200" kern="1200" dirty="0" smtClean="0">
                          <a:solidFill>
                            <a:schemeClr val="tx1"/>
                          </a:solidFill>
                          <a:latin typeface="Times New Roman" panose="02020603050405020304" pitchFamily="18" charset="0"/>
                          <a:cs typeface="Times New Roman" panose="02020603050405020304" pitchFamily="18" charset="0"/>
                        </a:rPr>
                        <a:t>3,5</a:t>
                      </a:r>
                      <a:endParaRPr lang="ru-RU" sz="1200" kern="1200" dirty="0">
                        <a:solidFill>
                          <a:schemeClr val="tx1"/>
                        </a:solidFill>
                        <a:latin typeface="Times New Roman" panose="02020603050405020304" pitchFamily="18" charset="0"/>
                        <a:ea typeface="+mn-ea"/>
                        <a:cs typeface="Times New Roman" panose="02020603050405020304" pitchFamily="18" charset="0"/>
                      </a:endParaRPr>
                    </a:p>
                  </a:txBody>
                  <a:tcPr anchor="ctr"/>
                </a:tc>
              </a:tr>
              <a:tr h="3600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200" dirty="0" smtClean="0">
                          <a:solidFill>
                            <a:schemeClr val="tx1"/>
                          </a:solidFill>
                          <a:latin typeface="Times New Roman" panose="02020603050405020304" pitchFamily="18" charset="0"/>
                          <a:cs typeface="Times New Roman" panose="02020603050405020304" pitchFamily="18" charset="0"/>
                        </a:rPr>
                        <a:t>2016 год </a:t>
                      </a:r>
                    </a:p>
                  </a:txBody>
                  <a:tcPr anchor="ctr"/>
                </a:tc>
                <a:tc>
                  <a:txBody>
                    <a:bodyPr/>
                    <a:lstStyle/>
                    <a:p>
                      <a:pPr marL="0" algn="ctr" defTabSz="914400" rtl="0" eaLnBrk="1" latinLnBrk="0" hangingPunct="1"/>
                      <a:r>
                        <a:rPr lang="ru-RU" sz="1200" kern="1200" dirty="0" smtClean="0">
                          <a:solidFill>
                            <a:schemeClr val="tx1"/>
                          </a:solidFill>
                          <a:latin typeface="Times New Roman" panose="02020603050405020304" pitchFamily="18" charset="0"/>
                          <a:cs typeface="Times New Roman" panose="02020603050405020304" pitchFamily="18" charset="0"/>
                        </a:rPr>
                        <a:t>200,0</a:t>
                      </a:r>
                      <a:endParaRPr lang="ru-RU" sz="1200" kern="1200" dirty="0">
                        <a:solidFill>
                          <a:schemeClr val="tx1"/>
                        </a:solidFill>
                        <a:latin typeface="Times New Roman" panose="02020603050405020304" pitchFamily="18" charset="0"/>
                        <a:ea typeface="+mn-ea"/>
                        <a:cs typeface="Times New Roman" panose="02020603050405020304" pitchFamily="18" charset="0"/>
                      </a:endParaRPr>
                    </a:p>
                  </a:txBody>
                  <a:tcPr anchor="ctr"/>
                </a:tc>
                <a:tc>
                  <a:txBody>
                    <a:bodyPr/>
                    <a:lstStyle/>
                    <a:p>
                      <a:pPr marL="0" algn="ctr" defTabSz="914400" rtl="0" eaLnBrk="1" latinLnBrk="0" hangingPunct="1"/>
                      <a:r>
                        <a:rPr lang="ru-RU" sz="1200" kern="1200" smtClean="0">
                          <a:solidFill>
                            <a:schemeClr val="tx1"/>
                          </a:solidFill>
                          <a:latin typeface="Times New Roman" panose="02020603050405020304" pitchFamily="18" charset="0"/>
                          <a:cs typeface="Times New Roman" panose="02020603050405020304" pitchFamily="18" charset="0"/>
                        </a:rPr>
                        <a:t>- </a:t>
                      </a:r>
                      <a:endParaRPr lang="ru-RU" sz="1200" kern="1200" dirty="0">
                        <a:solidFill>
                          <a:schemeClr val="tx1"/>
                        </a:solidFill>
                        <a:latin typeface="Times New Roman" panose="02020603050405020304" pitchFamily="18" charset="0"/>
                        <a:ea typeface="+mn-ea"/>
                        <a:cs typeface="Times New Roman" panose="02020603050405020304" pitchFamily="18" charset="0"/>
                      </a:endParaRPr>
                    </a:p>
                  </a:txBody>
                  <a:tcPr anchor="ctr"/>
                </a:tc>
                <a:tc>
                  <a:txBody>
                    <a:bodyPr/>
                    <a:lstStyle/>
                    <a:p>
                      <a:pPr marL="0" algn="ctr" defTabSz="914400" rtl="0" eaLnBrk="1" latinLnBrk="0" hangingPunct="1"/>
                      <a:r>
                        <a:rPr lang="ru-RU" sz="1200" kern="1200" dirty="0" smtClean="0">
                          <a:solidFill>
                            <a:schemeClr val="tx1"/>
                          </a:solidFill>
                          <a:latin typeface="Times New Roman" panose="02020603050405020304" pitchFamily="18" charset="0"/>
                          <a:cs typeface="Times New Roman" panose="02020603050405020304" pitchFamily="18" charset="0"/>
                        </a:rPr>
                        <a:t>200,0</a:t>
                      </a:r>
                      <a:endParaRPr lang="ru-RU" sz="1200" kern="1200" dirty="0">
                        <a:solidFill>
                          <a:schemeClr val="tx1"/>
                        </a:solidFill>
                        <a:latin typeface="Times New Roman" panose="02020603050405020304" pitchFamily="18" charset="0"/>
                        <a:ea typeface="+mn-ea"/>
                        <a:cs typeface="Times New Roman" panose="02020603050405020304" pitchFamily="18" charset="0"/>
                      </a:endParaRPr>
                    </a:p>
                  </a:txBody>
                  <a:tcPr anchor="ctr"/>
                </a:tc>
              </a:tr>
              <a:tr h="3600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200" dirty="0" smtClean="0">
                          <a:solidFill>
                            <a:schemeClr val="tx1"/>
                          </a:solidFill>
                          <a:latin typeface="Times New Roman" panose="02020603050405020304" pitchFamily="18" charset="0"/>
                          <a:cs typeface="Times New Roman" panose="02020603050405020304" pitchFamily="18" charset="0"/>
                        </a:rPr>
                        <a:t>2017 год</a:t>
                      </a:r>
                    </a:p>
                  </a:txBody>
                  <a:tcPr anchor="ctr"/>
                </a:tc>
                <a:tc>
                  <a:txBody>
                    <a:bodyPr/>
                    <a:lstStyle/>
                    <a:p>
                      <a:pPr marL="0" algn="ctr" defTabSz="914400" rtl="0" eaLnBrk="1" latinLnBrk="0" hangingPunct="1"/>
                      <a:r>
                        <a:rPr lang="ru-RU" sz="1200" kern="1200" dirty="0" smtClean="0">
                          <a:solidFill>
                            <a:schemeClr val="tx1"/>
                          </a:solidFill>
                          <a:latin typeface="Times New Roman" panose="02020603050405020304" pitchFamily="18" charset="0"/>
                          <a:ea typeface="+mn-ea"/>
                          <a:cs typeface="Times New Roman" panose="02020603050405020304" pitchFamily="18" charset="0"/>
                        </a:rPr>
                        <a:t>416,6</a:t>
                      </a:r>
                      <a:endParaRPr lang="ru-RU" sz="1200" kern="1200" dirty="0">
                        <a:solidFill>
                          <a:schemeClr val="tx1"/>
                        </a:solidFill>
                        <a:latin typeface="Times New Roman" panose="02020603050405020304" pitchFamily="18" charset="0"/>
                        <a:ea typeface="+mn-ea"/>
                        <a:cs typeface="Times New Roman" panose="02020603050405020304" pitchFamily="18" charset="0"/>
                      </a:endParaRPr>
                    </a:p>
                  </a:txBody>
                  <a:tcPr anchor="ctr"/>
                </a:tc>
                <a:tc>
                  <a:txBody>
                    <a:bodyPr/>
                    <a:lstStyle/>
                    <a:p>
                      <a:pPr marL="0" algn="ctr" defTabSz="914400" rtl="0" eaLnBrk="1" latinLnBrk="0" hangingPunct="1"/>
                      <a:r>
                        <a:rPr lang="ru-RU" sz="1200" kern="1200" dirty="0" smtClean="0">
                          <a:solidFill>
                            <a:schemeClr val="tx1"/>
                          </a:solidFill>
                          <a:latin typeface="Times New Roman" panose="02020603050405020304" pitchFamily="18" charset="0"/>
                          <a:cs typeface="Times New Roman" panose="02020603050405020304" pitchFamily="18" charset="0"/>
                        </a:rPr>
                        <a:t>- </a:t>
                      </a:r>
                      <a:endParaRPr lang="ru-RU" sz="1200" kern="1200" dirty="0">
                        <a:solidFill>
                          <a:schemeClr val="tx1"/>
                        </a:solidFill>
                        <a:latin typeface="Times New Roman" panose="02020603050405020304" pitchFamily="18" charset="0"/>
                        <a:ea typeface="+mn-ea"/>
                        <a:cs typeface="Times New Roman" panose="02020603050405020304" pitchFamily="18" charset="0"/>
                      </a:endParaRPr>
                    </a:p>
                  </a:txBody>
                  <a:tcPr anchor="ctr"/>
                </a:tc>
                <a:tc>
                  <a:txBody>
                    <a:bodyPr/>
                    <a:lstStyle/>
                    <a:p>
                      <a:pPr marL="0" algn="ctr" defTabSz="914400" rtl="0" eaLnBrk="1" latinLnBrk="0" hangingPunct="1"/>
                      <a:r>
                        <a:rPr lang="ru-RU" sz="1200" kern="1200" dirty="0" smtClean="0">
                          <a:solidFill>
                            <a:schemeClr val="tx1"/>
                          </a:solidFill>
                          <a:latin typeface="Times New Roman" panose="02020603050405020304" pitchFamily="18" charset="0"/>
                          <a:cs typeface="Times New Roman" panose="02020603050405020304" pitchFamily="18" charset="0"/>
                        </a:rPr>
                        <a:t>416,6</a:t>
                      </a:r>
                      <a:endParaRPr lang="ru-RU" sz="1200" kern="1200" dirty="0">
                        <a:solidFill>
                          <a:schemeClr val="tx1"/>
                        </a:solidFill>
                        <a:latin typeface="Times New Roman" panose="02020603050405020304" pitchFamily="18" charset="0"/>
                        <a:ea typeface="+mn-ea"/>
                        <a:cs typeface="Times New Roman" panose="02020603050405020304" pitchFamily="18" charset="0"/>
                      </a:endParaRPr>
                    </a:p>
                  </a:txBody>
                  <a:tcPr anchor="ctr"/>
                </a:tc>
              </a:tr>
              <a:tr h="3600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200" dirty="0" smtClean="0">
                          <a:solidFill>
                            <a:schemeClr val="tx1"/>
                          </a:solidFill>
                          <a:latin typeface="Times New Roman" panose="02020603050405020304" pitchFamily="18" charset="0"/>
                          <a:cs typeface="Times New Roman" panose="02020603050405020304" pitchFamily="18" charset="0"/>
                        </a:rPr>
                        <a:t>2018 год</a:t>
                      </a:r>
                      <a:r>
                        <a:rPr lang="ru-RU" sz="1200" baseline="0" dirty="0" smtClean="0">
                          <a:solidFill>
                            <a:schemeClr val="tx1"/>
                          </a:solidFill>
                          <a:latin typeface="Times New Roman" panose="02020603050405020304" pitchFamily="18" charset="0"/>
                          <a:cs typeface="Times New Roman" panose="02020603050405020304" pitchFamily="18" charset="0"/>
                        </a:rPr>
                        <a:t> </a:t>
                      </a:r>
                      <a:endParaRPr lang="ru-RU" sz="1200" b="1" dirty="0" smtClean="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marL="0" algn="ctr" defTabSz="914400" rtl="0" eaLnBrk="1" latinLnBrk="0" hangingPunct="1"/>
                      <a:r>
                        <a:rPr lang="ru-RU" sz="1200" kern="1200" dirty="0" smtClean="0">
                          <a:solidFill>
                            <a:schemeClr val="tx1"/>
                          </a:solidFill>
                          <a:latin typeface="Times New Roman" panose="02020603050405020304" pitchFamily="18" charset="0"/>
                          <a:ea typeface="+mn-ea"/>
                          <a:cs typeface="Times New Roman" panose="02020603050405020304" pitchFamily="18" charset="0"/>
                        </a:rPr>
                        <a:t>130,0</a:t>
                      </a:r>
                      <a:endParaRPr lang="ru-RU" sz="1200" kern="1200" dirty="0">
                        <a:solidFill>
                          <a:schemeClr val="tx1"/>
                        </a:solidFill>
                        <a:latin typeface="Times New Roman" panose="02020603050405020304" pitchFamily="18" charset="0"/>
                        <a:ea typeface="+mn-ea"/>
                        <a:cs typeface="Times New Roman" panose="02020603050405020304" pitchFamily="18" charset="0"/>
                      </a:endParaRPr>
                    </a:p>
                  </a:txBody>
                  <a:tcPr anchor="ctr"/>
                </a:tc>
                <a:tc>
                  <a:txBody>
                    <a:bodyPr/>
                    <a:lstStyle/>
                    <a:p>
                      <a:pPr marL="0" algn="ctr" defTabSz="914400" rtl="0" eaLnBrk="1" latinLnBrk="0" hangingPunct="1"/>
                      <a:r>
                        <a:rPr lang="ru-RU" sz="1200" kern="1200" dirty="0" smtClean="0">
                          <a:solidFill>
                            <a:schemeClr val="tx1"/>
                          </a:solidFill>
                          <a:latin typeface="Times New Roman" panose="02020603050405020304" pitchFamily="18" charset="0"/>
                          <a:cs typeface="Times New Roman" panose="02020603050405020304" pitchFamily="18" charset="0"/>
                        </a:rPr>
                        <a:t>- </a:t>
                      </a:r>
                      <a:endParaRPr lang="ru-RU" sz="1200" kern="1200" dirty="0">
                        <a:solidFill>
                          <a:schemeClr val="tx1"/>
                        </a:solidFill>
                        <a:latin typeface="Times New Roman" panose="02020603050405020304" pitchFamily="18" charset="0"/>
                        <a:ea typeface="+mn-ea"/>
                        <a:cs typeface="Times New Roman" panose="02020603050405020304" pitchFamily="18" charset="0"/>
                      </a:endParaRPr>
                    </a:p>
                  </a:txBody>
                  <a:tcPr anchor="ctr"/>
                </a:tc>
                <a:tc>
                  <a:txBody>
                    <a:bodyPr/>
                    <a:lstStyle/>
                    <a:p>
                      <a:pPr marL="0" algn="ctr" defTabSz="914400" rtl="0" eaLnBrk="1" latinLnBrk="0" hangingPunct="1"/>
                      <a:r>
                        <a:rPr lang="ru-RU" sz="1200" kern="1200" dirty="0" smtClean="0">
                          <a:solidFill>
                            <a:schemeClr val="tx1"/>
                          </a:solidFill>
                          <a:latin typeface="Times New Roman" panose="02020603050405020304" pitchFamily="18" charset="0"/>
                          <a:cs typeface="Times New Roman" panose="02020603050405020304" pitchFamily="18" charset="0"/>
                        </a:rPr>
                        <a:t>130,0 </a:t>
                      </a:r>
                      <a:endParaRPr lang="ru-RU" sz="1200" kern="1200" dirty="0">
                        <a:solidFill>
                          <a:schemeClr val="tx1"/>
                        </a:solidFill>
                        <a:latin typeface="Times New Roman" panose="02020603050405020304" pitchFamily="18" charset="0"/>
                        <a:ea typeface="+mn-ea"/>
                        <a:cs typeface="Times New Roman" panose="02020603050405020304" pitchFamily="18" charset="0"/>
                      </a:endParaRPr>
                    </a:p>
                  </a:txBody>
                  <a:tcPr anchor="ctr"/>
                </a:tc>
              </a:tr>
              <a:tr h="3600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200" b="0" dirty="0" smtClean="0">
                          <a:solidFill>
                            <a:schemeClr val="tx1"/>
                          </a:solidFill>
                          <a:latin typeface="Times New Roman" panose="02020603050405020304" pitchFamily="18" charset="0"/>
                          <a:cs typeface="Times New Roman" panose="02020603050405020304" pitchFamily="18" charset="0"/>
                        </a:rPr>
                        <a:t>2019 год</a:t>
                      </a:r>
                    </a:p>
                  </a:txBody>
                  <a:tcPr anchor="ctr"/>
                </a:tc>
                <a:tc>
                  <a:txBody>
                    <a:bodyPr/>
                    <a:lstStyle/>
                    <a:p>
                      <a:pPr marL="0" algn="ctr" defTabSz="914400" rtl="0" eaLnBrk="1" latinLnBrk="0" hangingPunct="1"/>
                      <a:r>
                        <a:rPr lang="ru-RU" sz="1200" kern="1200" dirty="0" smtClean="0">
                          <a:solidFill>
                            <a:schemeClr val="tx1"/>
                          </a:solidFill>
                          <a:latin typeface="Times New Roman" panose="02020603050405020304" pitchFamily="18" charset="0"/>
                          <a:ea typeface="+mn-ea"/>
                          <a:cs typeface="Times New Roman" panose="02020603050405020304" pitchFamily="18" charset="0"/>
                        </a:rPr>
                        <a:t>215,5</a:t>
                      </a:r>
                      <a:endParaRPr lang="ru-RU" sz="1200" kern="1200" dirty="0">
                        <a:solidFill>
                          <a:schemeClr val="tx1"/>
                        </a:solidFill>
                        <a:latin typeface="Times New Roman" panose="02020603050405020304" pitchFamily="18" charset="0"/>
                        <a:ea typeface="+mn-ea"/>
                        <a:cs typeface="Times New Roman" panose="02020603050405020304" pitchFamily="18" charset="0"/>
                      </a:endParaRPr>
                    </a:p>
                  </a:txBody>
                  <a:tcPr anchor="ctr"/>
                </a:tc>
                <a:tc>
                  <a:txBody>
                    <a:bodyPr/>
                    <a:lstStyle/>
                    <a:p>
                      <a:pPr marL="0" algn="ctr" defTabSz="914400" rtl="0" eaLnBrk="1" latinLnBrk="0" hangingPunct="1"/>
                      <a:r>
                        <a:rPr lang="ru-RU" sz="1200" kern="1200" dirty="0" smtClean="0">
                          <a:solidFill>
                            <a:schemeClr val="tx1"/>
                          </a:solidFill>
                          <a:latin typeface="Times New Roman" panose="02020603050405020304" pitchFamily="18" charset="0"/>
                          <a:ea typeface="+mn-ea"/>
                          <a:cs typeface="Times New Roman" panose="02020603050405020304" pitchFamily="18" charset="0"/>
                        </a:rPr>
                        <a:t>161,6</a:t>
                      </a:r>
                      <a:endParaRPr lang="ru-RU" sz="1200" kern="1200" dirty="0">
                        <a:solidFill>
                          <a:schemeClr val="tx1"/>
                        </a:solidFill>
                        <a:latin typeface="Times New Roman" panose="02020603050405020304" pitchFamily="18" charset="0"/>
                        <a:ea typeface="+mn-ea"/>
                        <a:cs typeface="Times New Roman" panose="02020603050405020304" pitchFamily="18" charset="0"/>
                      </a:endParaRPr>
                    </a:p>
                  </a:txBody>
                  <a:tcPr anchor="ctr"/>
                </a:tc>
                <a:tc>
                  <a:txBody>
                    <a:bodyPr/>
                    <a:lstStyle/>
                    <a:p>
                      <a:pPr marL="0" algn="ctr" defTabSz="914400" rtl="0" eaLnBrk="1" latinLnBrk="0" hangingPunct="1"/>
                      <a:r>
                        <a:rPr lang="ru-RU" sz="1200" kern="1200" dirty="0" smtClean="0">
                          <a:solidFill>
                            <a:schemeClr val="tx1"/>
                          </a:solidFill>
                          <a:latin typeface="Times New Roman" panose="02020603050405020304" pitchFamily="18" charset="0"/>
                          <a:ea typeface="+mn-ea"/>
                          <a:cs typeface="Times New Roman" panose="02020603050405020304" pitchFamily="18" charset="0"/>
                        </a:rPr>
                        <a:t>53,9</a:t>
                      </a:r>
                      <a:endParaRPr lang="ru-RU" sz="1200" kern="1200" dirty="0">
                        <a:solidFill>
                          <a:schemeClr val="tx1"/>
                        </a:solidFill>
                        <a:latin typeface="Times New Roman" panose="02020603050405020304" pitchFamily="18" charset="0"/>
                        <a:ea typeface="+mn-ea"/>
                        <a:cs typeface="Times New Roman" panose="02020603050405020304" pitchFamily="18" charset="0"/>
                      </a:endParaRPr>
                    </a:p>
                  </a:txBody>
                  <a:tcPr anchor="ctr"/>
                </a:tc>
              </a:tr>
              <a:tr h="479461">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200" b="1" dirty="0" smtClean="0">
                          <a:solidFill>
                            <a:schemeClr val="tx1"/>
                          </a:solidFill>
                          <a:latin typeface="Times New Roman" panose="02020603050405020304" pitchFamily="18" charset="0"/>
                          <a:cs typeface="Times New Roman" panose="02020603050405020304" pitchFamily="18" charset="0"/>
                        </a:rPr>
                        <a:t>ВСЕГО за 2014-2019 годы</a:t>
                      </a:r>
                    </a:p>
                  </a:txBody>
                  <a:tcPr anchor="ctr"/>
                </a:tc>
                <a:tc>
                  <a:txBody>
                    <a:bodyPr/>
                    <a:lstStyle/>
                    <a:p>
                      <a:pPr algn="ctr"/>
                      <a:r>
                        <a:rPr lang="ru-RU" sz="1200" b="1" dirty="0" smtClean="0">
                          <a:solidFill>
                            <a:schemeClr val="tx1"/>
                          </a:solidFill>
                          <a:latin typeface="Times New Roman" panose="02020603050405020304" pitchFamily="18" charset="0"/>
                          <a:cs typeface="Times New Roman" panose="02020603050405020304" pitchFamily="18" charset="0"/>
                        </a:rPr>
                        <a:t>965,6</a:t>
                      </a:r>
                      <a:endParaRPr lang="ru-RU" sz="1200" b="1"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r>
                        <a:rPr lang="ru-RU" sz="1200" b="1" dirty="0" smtClean="0">
                          <a:solidFill>
                            <a:schemeClr val="tx1"/>
                          </a:solidFill>
                          <a:latin typeface="Times New Roman" panose="02020603050405020304" pitchFamily="18" charset="0"/>
                          <a:cs typeface="Times New Roman" panose="02020603050405020304" pitchFamily="18" charset="0"/>
                        </a:rPr>
                        <a:t>161,6</a:t>
                      </a:r>
                      <a:endParaRPr lang="ru-RU" sz="1200" b="1"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r>
                        <a:rPr lang="ru-RU" sz="1200" b="1" dirty="0" smtClean="0">
                          <a:solidFill>
                            <a:schemeClr val="tx1"/>
                          </a:solidFill>
                          <a:latin typeface="Times New Roman" panose="02020603050405020304" pitchFamily="18" charset="0"/>
                          <a:cs typeface="Times New Roman" panose="02020603050405020304" pitchFamily="18" charset="0"/>
                        </a:rPr>
                        <a:t>804,0</a:t>
                      </a:r>
                      <a:endParaRPr lang="ru-RU" sz="1200" b="1" dirty="0">
                        <a:solidFill>
                          <a:schemeClr val="tx1"/>
                        </a:solidFill>
                        <a:latin typeface="Times New Roman" panose="02020603050405020304" pitchFamily="18" charset="0"/>
                        <a:cs typeface="Times New Roman" panose="02020603050405020304" pitchFamily="18" charset="0"/>
                      </a:endParaRPr>
                    </a:p>
                  </a:txBody>
                  <a:tcPr anchor="ctr"/>
                </a:tc>
              </a:tr>
            </a:tbl>
          </a:graphicData>
        </a:graphic>
      </p:graphicFrame>
      <p:sp>
        <p:nvSpPr>
          <p:cNvPr id="2" name="Номер слайда 1"/>
          <p:cNvSpPr>
            <a:spLocks noGrp="1"/>
          </p:cNvSpPr>
          <p:nvPr>
            <p:ph type="sldNum" sz="quarter" idx="12"/>
          </p:nvPr>
        </p:nvSpPr>
        <p:spPr/>
        <p:txBody>
          <a:bodyPr/>
          <a:lstStyle/>
          <a:p>
            <a:pPr>
              <a:defRPr/>
            </a:pPr>
            <a:fld id="{667CCBFA-BFB9-4E9F-B6F6-694D72409F22}" type="slidenum">
              <a:rPr lang="ru-RU" smtClean="0"/>
              <a:pPr>
                <a:defRPr/>
              </a:pPr>
              <a:t>34</a:t>
            </a:fld>
            <a:endParaRPr lang="ru-RU" dirty="0"/>
          </a:p>
        </p:txBody>
      </p:sp>
      <p:sp>
        <p:nvSpPr>
          <p:cNvPr id="10" name="Заголовок 1"/>
          <p:cNvSpPr txBox="1">
            <a:spLocks/>
          </p:cNvSpPr>
          <p:nvPr/>
        </p:nvSpPr>
        <p:spPr>
          <a:xfrm>
            <a:off x="259730" y="69850"/>
            <a:ext cx="7613498" cy="536032"/>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l" fontAlgn="auto">
              <a:spcAft>
                <a:spcPts val="0"/>
              </a:spcAft>
              <a:buNone/>
            </a:pPr>
            <a:r>
              <a:rPr lang="ru-RU" sz="2200" dirty="0">
                <a:solidFill>
                  <a:schemeClr val="tx1"/>
                </a:solidFill>
                <a:effectLst/>
                <a:latin typeface="Times New Roman" panose="02020603050405020304" pitchFamily="18" charset="0"/>
                <a:cs typeface="Times New Roman" panose="02020603050405020304" pitchFamily="18" charset="0"/>
              </a:rPr>
              <a:t>Общественно значимые проекты</a:t>
            </a:r>
          </a:p>
        </p:txBody>
      </p:sp>
      <p:cxnSp>
        <p:nvCxnSpPr>
          <p:cNvPr id="11" name="Прямая соединительная линия 10"/>
          <p:cNvCxnSpPr/>
          <p:nvPr/>
        </p:nvCxnSpPr>
        <p:spPr>
          <a:xfrm>
            <a:off x="0" y="620688"/>
            <a:ext cx="9144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7873228" y="69850"/>
            <a:ext cx="1223412" cy="492443"/>
          </a:xfrm>
          <a:prstGeom prst="rect">
            <a:avLst/>
          </a:prstGeom>
          <a:noFill/>
        </p:spPr>
        <p:txBody>
          <a:bodyPr wrap="none" rtlCol="0">
            <a:spAutoFit/>
          </a:bodyPr>
          <a:lstStyle/>
          <a:p>
            <a:pPr algn="ctr"/>
            <a:r>
              <a:rPr lang="ru-RU" sz="1300" b="1" i="1" dirty="0" smtClean="0">
                <a:solidFill>
                  <a:schemeClr val="accent1"/>
                </a:solidFill>
                <a:latin typeface="+mn-lt"/>
              </a:rPr>
              <a:t>Бюджет</a:t>
            </a:r>
          </a:p>
          <a:p>
            <a:pPr algn="ctr"/>
            <a:r>
              <a:rPr lang="ru-RU" sz="1300" b="1" i="1" dirty="0" smtClean="0">
                <a:solidFill>
                  <a:schemeClr val="accent1"/>
                </a:solidFill>
                <a:latin typeface="+mn-lt"/>
              </a:rPr>
              <a:t>для граждан</a:t>
            </a:r>
            <a:endParaRPr lang="ru-RU" sz="1300" b="1" i="1" dirty="0">
              <a:solidFill>
                <a:schemeClr val="accent1"/>
              </a:solidFill>
              <a:latin typeface="+mn-lt"/>
            </a:endParaRPr>
          </a:p>
        </p:txBody>
      </p:sp>
      <p:sp>
        <p:nvSpPr>
          <p:cNvPr id="13" name="Заголовок 1"/>
          <p:cNvSpPr txBox="1">
            <a:spLocks/>
          </p:cNvSpPr>
          <p:nvPr/>
        </p:nvSpPr>
        <p:spPr>
          <a:xfrm>
            <a:off x="312899" y="663528"/>
            <a:ext cx="8712968" cy="936104"/>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ctr" fontAlgn="auto">
              <a:spcAft>
                <a:spcPts val="0"/>
              </a:spcAft>
              <a:buNone/>
            </a:pPr>
            <a:r>
              <a:rPr lang="ru-RU" sz="1500" u="sng" dirty="0">
                <a:solidFill>
                  <a:schemeClr val="accent1">
                    <a:lumMod val="50000"/>
                  </a:schemeClr>
                </a:solidFill>
                <a:effectLst/>
                <a:latin typeface="Times New Roman" panose="02020603050405020304" pitchFamily="18" charset="0"/>
                <a:cs typeface="Times New Roman" panose="02020603050405020304" pitchFamily="18" charset="0"/>
              </a:rPr>
              <a:t>Строительство здания многопрофильной поликлиники БУ "Центральная городская больница" Минздрава Чувашии, г. Чебоксары, пр. Ленина, д. 12</a:t>
            </a:r>
          </a:p>
          <a:p>
            <a:pPr marL="0" indent="0" fontAlgn="auto">
              <a:spcAft>
                <a:spcPts val="0"/>
              </a:spcAft>
              <a:buNone/>
            </a:pPr>
            <a:endParaRPr lang="ru-RU" sz="1400" u="sng" dirty="0">
              <a:solidFill>
                <a:schemeClr val="accent1">
                  <a:lumMod val="50000"/>
                </a:schemeClr>
              </a:solidFill>
              <a:effectLst/>
              <a:latin typeface="Times New Roman" panose="02020603050405020304" pitchFamily="18" charset="0"/>
              <a:cs typeface="Times New Roman" panose="02020603050405020304" pitchFamily="18" charset="0"/>
            </a:endParaRPr>
          </a:p>
        </p:txBody>
      </p:sp>
      <p:sp>
        <p:nvSpPr>
          <p:cNvPr id="14" name="TextBox 13"/>
          <p:cNvSpPr txBox="1"/>
          <p:nvPr/>
        </p:nvSpPr>
        <p:spPr>
          <a:xfrm>
            <a:off x="106187" y="1412776"/>
            <a:ext cx="5331882" cy="1123712"/>
          </a:xfrm>
          <a:prstGeom prst="round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ru-RU" sz="1500" i="1" dirty="0">
                <a:latin typeface="Times New Roman" panose="02020603050405020304" pitchFamily="18" charset="0"/>
                <a:cs typeface="Times New Roman" panose="02020603050405020304" pitchFamily="18" charset="0"/>
              </a:rPr>
              <a:t>Срок ввода объекта – 2019 год </a:t>
            </a:r>
            <a:r>
              <a:rPr lang="ru-RU" sz="1500" i="1" dirty="0" smtClean="0">
                <a:latin typeface="Times New Roman" panose="02020603050405020304" pitchFamily="18" charset="0"/>
                <a:cs typeface="Times New Roman" panose="02020603050405020304" pitchFamily="18" charset="0"/>
              </a:rPr>
              <a:t>(введен)</a:t>
            </a:r>
            <a:endParaRPr lang="ru-RU" sz="1500" i="1" dirty="0">
              <a:latin typeface="Times New Roman" panose="02020603050405020304" pitchFamily="18" charset="0"/>
              <a:cs typeface="Times New Roman" panose="02020603050405020304" pitchFamily="18" charset="0"/>
            </a:endParaRPr>
          </a:p>
          <a:p>
            <a:r>
              <a:rPr lang="ru-RU" sz="1500" i="1" dirty="0">
                <a:latin typeface="Times New Roman" panose="02020603050405020304" pitchFamily="18" charset="0"/>
                <a:cs typeface="Times New Roman" panose="02020603050405020304" pitchFamily="18" charset="0"/>
              </a:rPr>
              <a:t>Общая площадь здания – 16 330,0 </a:t>
            </a:r>
            <a:r>
              <a:rPr lang="ru-RU" sz="1500" i="1" dirty="0" smtClean="0">
                <a:latin typeface="Times New Roman" panose="02020603050405020304" pitchFamily="18" charset="0"/>
                <a:cs typeface="Times New Roman" panose="02020603050405020304" pitchFamily="18" charset="0"/>
              </a:rPr>
              <a:t>кв. м</a:t>
            </a:r>
            <a:endParaRPr lang="ru-RU" sz="1500" i="1" dirty="0">
              <a:latin typeface="Times New Roman" panose="02020603050405020304" pitchFamily="18" charset="0"/>
              <a:cs typeface="Times New Roman" panose="02020603050405020304" pitchFamily="18" charset="0"/>
            </a:endParaRPr>
          </a:p>
          <a:p>
            <a:r>
              <a:rPr lang="ru-RU" sz="1500" i="1" dirty="0">
                <a:latin typeface="Times New Roman" panose="02020603050405020304" pitchFamily="18" charset="0"/>
                <a:cs typeface="Times New Roman" panose="02020603050405020304" pitchFamily="18" charset="0"/>
              </a:rPr>
              <a:t>Этажность – 4</a:t>
            </a:r>
            <a:r>
              <a:rPr lang="ru-RU" sz="1500" i="1" dirty="0" smtClean="0">
                <a:latin typeface="Times New Roman" panose="02020603050405020304" pitchFamily="18" charset="0"/>
                <a:cs typeface="Times New Roman" panose="02020603050405020304" pitchFamily="18" charset="0"/>
              </a:rPr>
              <a:t>-5 </a:t>
            </a:r>
            <a:r>
              <a:rPr lang="ru-RU" sz="1500" i="1" dirty="0">
                <a:latin typeface="Times New Roman" panose="02020603050405020304" pitchFamily="18" charset="0"/>
                <a:cs typeface="Times New Roman" panose="02020603050405020304" pitchFamily="18" charset="0"/>
              </a:rPr>
              <a:t>этажей</a:t>
            </a:r>
          </a:p>
          <a:p>
            <a:r>
              <a:rPr lang="ru-RU" sz="1500" i="1" dirty="0">
                <a:latin typeface="Times New Roman" panose="02020603050405020304" pitchFamily="18" charset="0"/>
                <a:cs typeface="Times New Roman" panose="02020603050405020304" pitchFamily="18" charset="0"/>
              </a:rPr>
              <a:t>Пропускная способность – 500 посещений в </a:t>
            </a:r>
            <a:r>
              <a:rPr lang="ru-RU" sz="1500" i="1" dirty="0" smtClean="0">
                <a:latin typeface="Times New Roman" panose="02020603050405020304" pitchFamily="18" charset="0"/>
                <a:cs typeface="Times New Roman" panose="02020603050405020304" pitchFamily="18" charset="0"/>
              </a:rPr>
              <a:t>смену</a:t>
            </a:r>
            <a:endParaRPr lang="ru-RU" sz="1500" i="1" dirty="0">
              <a:latin typeface="Times New Roman" panose="02020603050405020304" pitchFamily="18" charset="0"/>
              <a:cs typeface="Times New Roman" panose="02020603050405020304" pitchFamily="18" charset="0"/>
            </a:endParaRPr>
          </a:p>
        </p:txBody>
      </p:sp>
      <p:pic>
        <p:nvPicPr>
          <p:cNvPr id="1026" name="Picture 2" descr="T:\Госдолг\ЮЛЯ\Многопрофильня ЦГБ\цгб 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24128" y="1340768"/>
            <a:ext cx="3168351" cy="205264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5525311" y="3406032"/>
            <a:ext cx="3476519" cy="2893100"/>
          </a:xfrm>
          <a:prstGeom prst="rect">
            <a:avLst/>
          </a:prstGeom>
          <a:noFill/>
        </p:spPr>
        <p:txBody>
          <a:bodyPr wrap="square" rtlCol="0">
            <a:spAutoFit/>
          </a:bodyPr>
          <a:lstStyle/>
          <a:p>
            <a:pPr algn="just"/>
            <a:r>
              <a:rPr lang="ru-RU" sz="1300" dirty="0" smtClean="0">
                <a:latin typeface="Times New Roman" panose="02020603050405020304" pitchFamily="18" charset="0"/>
                <a:cs typeface="Times New Roman" panose="02020603050405020304" pitchFamily="18" charset="0"/>
              </a:rPr>
              <a:t>В рамках </a:t>
            </a:r>
            <a:r>
              <a:rPr lang="ru-RU" sz="1300" dirty="0">
                <a:latin typeface="Times New Roman" panose="02020603050405020304" pitchFamily="18" charset="0"/>
                <a:cs typeface="Times New Roman" panose="02020603050405020304" pitchFamily="18" charset="0"/>
              </a:rPr>
              <a:t>государственной программы Чувашской Республики «Развитие здравоохранения» </a:t>
            </a:r>
            <a:r>
              <a:rPr lang="ru-RU" sz="1300" dirty="0" smtClean="0">
                <a:latin typeface="Times New Roman" panose="02020603050405020304" pitchFamily="18" charset="0"/>
                <a:cs typeface="Times New Roman" panose="02020603050405020304" pitchFamily="18" charset="0"/>
              </a:rPr>
              <a:t>построено новое здание </a:t>
            </a:r>
            <a:r>
              <a:rPr lang="ru-RU" sz="1300" dirty="0">
                <a:latin typeface="Times New Roman" panose="02020603050405020304" pitchFamily="18" charset="0"/>
                <a:cs typeface="Times New Roman" panose="02020603050405020304" pitchFamily="18" charset="0"/>
              </a:rPr>
              <a:t>многопрофильной поликлиники БУ «Центральная городская больница» Минздрава </a:t>
            </a:r>
            <a:r>
              <a:rPr lang="ru-RU" sz="1300" dirty="0" smtClean="0">
                <a:latin typeface="Times New Roman" panose="02020603050405020304" pitchFamily="18" charset="0"/>
                <a:cs typeface="Times New Roman" panose="02020603050405020304" pitchFamily="18" charset="0"/>
              </a:rPr>
              <a:t>Чувашии </a:t>
            </a:r>
            <a:r>
              <a:rPr lang="ru-RU" sz="1300" dirty="0">
                <a:latin typeface="Times New Roman" panose="02020603050405020304" pitchFamily="18" charset="0"/>
                <a:cs typeface="Times New Roman" panose="02020603050405020304" pitchFamily="18" charset="0"/>
              </a:rPr>
              <a:t>на 500 посещений в смену.</a:t>
            </a:r>
          </a:p>
          <a:p>
            <a:pPr algn="just"/>
            <a:r>
              <a:rPr lang="ru-RU" sz="1300" dirty="0">
                <a:latin typeface="Times New Roman" panose="02020603050405020304" pitchFamily="18" charset="0"/>
                <a:cs typeface="Times New Roman" panose="02020603050405020304" pitchFamily="18" charset="0"/>
              </a:rPr>
              <a:t>В новом здании поликлиники предусмотрены кабинеты неотложной помощи, терапевтов, узких специалистов, функциональной диагностики, восстановительного лечения, клинико-диагностическая лаборатория, гинекологическое отделение и женская консультация, а также дневной стационар. </a:t>
            </a:r>
          </a:p>
        </p:txBody>
      </p:sp>
    </p:spTree>
    <p:extLst>
      <p:ext uri="{BB962C8B-B14F-4D97-AF65-F5344CB8AC3E}">
        <p14:creationId xmlns:p14="http://schemas.microsoft.com/office/powerpoint/2010/main" val="328699106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Таблица 3"/>
          <p:cNvGraphicFramePr>
            <a:graphicFrameLocks noGrp="1"/>
          </p:cNvGraphicFramePr>
          <p:nvPr>
            <p:extLst>
              <p:ext uri="{D42A27DB-BD31-4B8C-83A1-F6EECF244321}">
                <p14:modId xmlns:p14="http://schemas.microsoft.com/office/powerpoint/2010/main" val="976173722"/>
              </p:ext>
            </p:extLst>
          </p:nvPr>
        </p:nvGraphicFramePr>
        <p:xfrm>
          <a:off x="107504" y="2708920"/>
          <a:ext cx="5297884" cy="3107893"/>
        </p:xfrm>
        <a:graphic>
          <a:graphicData uri="http://schemas.openxmlformats.org/drawingml/2006/table">
            <a:tbl>
              <a:tblPr firstRow="1" bandRow="1">
                <a:tableStyleId>{21E4AEA4-8DFA-4A89-87EB-49C32662AFE0}</a:tableStyleId>
              </a:tblPr>
              <a:tblGrid>
                <a:gridCol w="1060842"/>
                <a:gridCol w="916072"/>
                <a:gridCol w="1106990"/>
                <a:gridCol w="1425294"/>
                <a:gridCol w="788686"/>
              </a:tblGrid>
              <a:tr h="399158">
                <a:tc gridSpan="5">
                  <a:txBody>
                    <a:bodyPr/>
                    <a:lstStyle/>
                    <a:p>
                      <a:pPr algn="ctr"/>
                      <a:r>
                        <a:rPr lang="ru-RU" sz="1400" dirty="0" smtClean="0">
                          <a:solidFill>
                            <a:schemeClr val="tx1"/>
                          </a:solidFill>
                          <a:latin typeface="Times New Roman" panose="02020603050405020304" pitchFamily="18" charset="0"/>
                          <a:cs typeface="Times New Roman" panose="02020603050405020304" pitchFamily="18" charset="0"/>
                        </a:rPr>
                        <a:t>Объемы финансирования строительства (млн. рублей)</a:t>
                      </a:r>
                      <a:endParaRPr lang="ru-RU" sz="1400" dirty="0">
                        <a:solidFill>
                          <a:schemeClr val="tx1"/>
                        </a:solidFill>
                        <a:latin typeface="Times New Roman" panose="02020603050405020304" pitchFamily="18" charset="0"/>
                        <a:cs typeface="Times New Roman" panose="02020603050405020304" pitchFamily="18" charset="0"/>
                      </a:endParaRPr>
                    </a:p>
                  </a:txBody>
                  <a:tcPr/>
                </a:tc>
                <a:tc hMerge="1">
                  <a:txBody>
                    <a:bodyPr/>
                    <a:lstStyle/>
                    <a:p>
                      <a:endParaRPr lang="ru-RU" dirty="0"/>
                    </a:p>
                  </a:txBody>
                  <a:tcPr/>
                </a:tc>
                <a:tc hMerge="1">
                  <a:txBody>
                    <a:bodyPr/>
                    <a:lstStyle/>
                    <a:p>
                      <a:endParaRPr lang="ru-RU"/>
                    </a:p>
                  </a:txBody>
                  <a:tcPr/>
                </a:tc>
                <a:tc hMerge="1">
                  <a:txBody>
                    <a:bodyPr/>
                    <a:lstStyle/>
                    <a:p>
                      <a:endParaRPr lang="ru-RU" dirty="0"/>
                    </a:p>
                  </a:txBody>
                  <a:tcPr/>
                </a:tc>
                <a:tc hMerge="1">
                  <a:txBody>
                    <a:bodyPr/>
                    <a:lstStyle/>
                    <a:p>
                      <a:pPr algn="ctr"/>
                      <a:endParaRPr lang="ru-RU" sz="1600" dirty="0"/>
                    </a:p>
                  </a:txBody>
                  <a:tcPr/>
                </a:tc>
              </a:tr>
              <a:tr h="299384">
                <a:tc rowSpan="2">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Источники</a:t>
                      </a:r>
                      <a:r>
                        <a:rPr lang="ru-RU" sz="1200" baseline="0" dirty="0" smtClean="0">
                          <a:solidFill>
                            <a:schemeClr val="tx1"/>
                          </a:solidFill>
                          <a:latin typeface="Times New Roman" panose="02020603050405020304" pitchFamily="18" charset="0"/>
                          <a:cs typeface="Times New Roman" panose="02020603050405020304" pitchFamily="18" charset="0"/>
                        </a:rPr>
                        <a:t> / годы</a:t>
                      </a:r>
                      <a:endParaRPr lang="ru-RU" sz="1200" dirty="0">
                        <a:solidFill>
                          <a:schemeClr val="tx1"/>
                        </a:solidFill>
                        <a:latin typeface="Times New Roman" panose="02020603050405020304" pitchFamily="18" charset="0"/>
                        <a:cs typeface="Times New Roman" panose="02020603050405020304" pitchFamily="18" charset="0"/>
                      </a:endParaRPr>
                    </a:p>
                  </a:txBody>
                  <a:tcPr anchor="ctr"/>
                </a:tc>
                <a:tc rowSpan="2">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Всего</a:t>
                      </a:r>
                      <a:endParaRPr lang="ru-RU" sz="1200" dirty="0">
                        <a:solidFill>
                          <a:schemeClr val="tx1"/>
                        </a:solidFill>
                        <a:latin typeface="Times New Roman" panose="02020603050405020304" pitchFamily="18" charset="0"/>
                        <a:cs typeface="Times New Roman" panose="02020603050405020304" pitchFamily="18" charset="0"/>
                      </a:endParaRPr>
                    </a:p>
                  </a:txBody>
                  <a:tcPr anchor="ctr"/>
                </a:tc>
                <a:tc gridSpan="3">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в том числе за счет средств:</a:t>
                      </a:r>
                      <a:endParaRPr lang="ru-RU" sz="1200" dirty="0">
                        <a:solidFill>
                          <a:schemeClr val="tx1"/>
                        </a:solidFill>
                        <a:latin typeface="Times New Roman" panose="02020603050405020304" pitchFamily="18" charset="0"/>
                        <a:cs typeface="Times New Roman" panose="02020603050405020304" pitchFamily="18" charset="0"/>
                      </a:endParaRPr>
                    </a:p>
                  </a:txBody>
                  <a:tcPr anchor="ctr"/>
                </a:tc>
                <a:tc hMerge="1">
                  <a:txBody>
                    <a:bodyPr/>
                    <a:lstStyle/>
                    <a:p>
                      <a:pPr algn="ctr"/>
                      <a:endParaRPr lang="ru-RU" dirty="0"/>
                    </a:p>
                  </a:txBody>
                  <a:tcPr anchor="ctr"/>
                </a:tc>
                <a:tc hMerge="1">
                  <a:txBody>
                    <a:bodyPr/>
                    <a:lstStyle/>
                    <a:p>
                      <a:pPr algn="ctr"/>
                      <a:endParaRPr lang="ru-RU" sz="1400" dirty="0"/>
                    </a:p>
                  </a:txBody>
                  <a:tcPr anchor="ctr"/>
                </a:tc>
              </a:tr>
              <a:tr h="872031">
                <a:tc vMerge="1">
                  <a:txBody>
                    <a:bodyPr/>
                    <a:lstStyle/>
                    <a:p>
                      <a:pPr algn="ctr"/>
                      <a:endParaRPr lang="ru-RU" dirty="0"/>
                    </a:p>
                  </a:txBody>
                  <a:tcPr anchor="ctr"/>
                </a:tc>
                <a:tc vMerge="1">
                  <a:txBody>
                    <a:bodyPr/>
                    <a:lstStyle/>
                    <a:p>
                      <a:endParaRPr lang="ru-RU" dirty="0"/>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федерального бюджета</a:t>
                      </a:r>
                      <a:endParaRPr lang="ru-RU" sz="120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республиканского бюджета Чувашской Республики</a:t>
                      </a:r>
                      <a:endParaRPr lang="ru-RU" sz="120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местного бюджета</a:t>
                      </a:r>
                      <a:endParaRPr lang="ru-RU" sz="1200" dirty="0">
                        <a:solidFill>
                          <a:schemeClr val="tx1"/>
                        </a:solidFill>
                        <a:latin typeface="Times New Roman" panose="02020603050405020304" pitchFamily="18" charset="0"/>
                        <a:cs typeface="Times New Roman" panose="02020603050405020304" pitchFamily="18" charset="0"/>
                      </a:endParaRPr>
                    </a:p>
                  </a:txBody>
                  <a:tcPr anchor="ctr"/>
                </a:tc>
              </a:tr>
              <a:tr h="373643">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200" dirty="0" smtClean="0">
                          <a:solidFill>
                            <a:schemeClr val="tx1"/>
                          </a:solidFill>
                          <a:latin typeface="Times New Roman" panose="02020603050405020304" pitchFamily="18" charset="0"/>
                          <a:cs typeface="Times New Roman" panose="02020603050405020304" pitchFamily="18" charset="0"/>
                        </a:rPr>
                        <a:t>Предыдущие годы</a:t>
                      </a:r>
                    </a:p>
                  </a:txBody>
                  <a:tcPr anchor="ctr"/>
                </a:tc>
                <a:tc>
                  <a:txBody>
                    <a:bodyPr/>
                    <a:lstStyle/>
                    <a:p>
                      <a:pPr marL="0" algn="ctr" defTabSz="914400" rtl="0" eaLnBrk="1" latinLnBrk="0" hangingPunct="1"/>
                      <a:r>
                        <a:rPr lang="ru-RU" sz="1200" kern="1200" dirty="0" smtClean="0">
                          <a:solidFill>
                            <a:schemeClr val="tx1"/>
                          </a:solidFill>
                          <a:latin typeface="Times New Roman" panose="02020603050405020304" pitchFamily="18" charset="0"/>
                          <a:ea typeface="+mn-ea"/>
                          <a:cs typeface="Times New Roman" panose="02020603050405020304" pitchFamily="18" charset="0"/>
                        </a:rPr>
                        <a:t>1,51</a:t>
                      </a:r>
                      <a:endParaRPr lang="ru-RU" sz="1200" kern="1200" dirty="0">
                        <a:solidFill>
                          <a:schemeClr val="tx1"/>
                        </a:solidFill>
                        <a:latin typeface="Times New Roman" panose="02020603050405020304" pitchFamily="18" charset="0"/>
                        <a:ea typeface="+mn-ea"/>
                        <a:cs typeface="Times New Roman" panose="02020603050405020304" pitchFamily="18" charset="0"/>
                      </a:endParaRPr>
                    </a:p>
                  </a:txBody>
                  <a:tcPr anchor="ctr"/>
                </a:tc>
                <a:tc>
                  <a:txBody>
                    <a:bodyPr/>
                    <a:lstStyle/>
                    <a:p>
                      <a:pPr marL="0" algn="ctr" defTabSz="914400" rtl="0" eaLnBrk="1" latinLnBrk="0" hangingPunct="1"/>
                      <a:r>
                        <a:rPr lang="ru-RU" sz="1200" kern="1200" dirty="0" smtClean="0">
                          <a:solidFill>
                            <a:schemeClr val="tx1"/>
                          </a:solidFill>
                          <a:latin typeface="Times New Roman" panose="02020603050405020304" pitchFamily="18" charset="0"/>
                          <a:ea typeface="+mn-ea"/>
                          <a:cs typeface="Times New Roman" panose="02020603050405020304" pitchFamily="18" charset="0"/>
                        </a:rPr>
                        <a:t>-</a:t>
                      </a:r>
                      <a:endParaRPr lang="ru-RU" sz="1200" kern="1200" dirty="0">
                        <a:solidFill>
                          <a:schemeClr val="tx1"/>
                        </a:solidFill>
                        <a:latin typeface="Times New Roman" panose="02020603050405020304" pitchFamily="18" charset="0"/>
                        <a:ea typeface="+mn-ea"/>
                        <a:cs typeface="Times New Roman" panose="02020603050405020304" pitchFamily="18" charset="0"/>
                      </a:endParaRPr>
                    </a:p>
                  </a:txBody>
                  <a:tcPr anchor="ctr"/>
                </a:tc>
                <a:tc>
                  <a:txBody>
                    <a:bodyPr/>
                    <a:lstStyle/>
                    <a:p>
                      <a:pPr marL="0" algn="ctr" defTabSz="914400" rtl="0" eaLnBrk="1" latinLnBrk="0" hangingPunct="1"/>
                      <a:r>
                        <a:rPr lang="ru-RU" sz="1200" kern="1200" dirty="0" smtClean="0">
                          <a:solidFill>
                            <a:schemeClr val="tx1"/>
                          </a:solidFill>
                          <a:latin typeface="Times New Roman" panose="02020603050405020304" pitchFamily="18" charset="0"/>
                          <a:ea typeface="+mn-ea"/>
                          <a:cs typeface="Times New Roman" panose="02020603050405020304" pitchFamily="18" charset="0"/>
                        </a:rPr>
                        <a:t>-</a:t>
                      </a:r>
                      <a:endParaRPr lang="ru-RU" sz="1200" kern="1200" dirty="0">
                        <a:solidFill>
                          <a:schemeClr val="tx1"/>
                        </a:solidFill>
                        <a:latin typeface="Times New Roman" panose="02020603050405020304" pitchFamily="18" charset="0"/>
                        <a:ea typeface="+mn-ea"/>
                        <a:cs typeface="Times New Roman" panose="02020603050405020304" pitchFamily="18" charset="0"/>
                      </a:endParaRPr>
                    </a:p>
                  </a:txBody>
                  <a:tcPr anchor="ctr"/>
                </a:tc>
                <a:tc>
                  <a:txBody>
                    <a:bodyPr/>
                    <a:lstStyle/>
                    <a:p>
                      <a:pPr marL="0" algn="ctr" defTabSz="914400" rtl="0" eaLnBrk="1" latinLnBrk="0" hangingPunct="1"/>
                      <a:r>
                        <a:rPr lang="ru-RU" sz="1200" kern="1200" dirty="0" smtClean="0">
                          <a:solidFill>
                            <a:schemeClr val="tx1"/>
                          </a:solidFill>
                          <a:latin typeface="Times New Roman" panose="02020603050405020304" pitchFamily="18" charset="0"/>
                          <a:ea typeface="+mn-ea"/>
                          <a:cs typeface="Times New Roman" panose="02020603050405020304" pitchFamily="18" charset="0"/>
                        </a:rPr>
                        <a:t>1,51</a:t>
                      </a:r>
                      <a:endParaRPr lang="ru-RU" sz="1200" kern="1200" dirty="0">
                        <a:solidFill>
                          <a:schemeClr val="tx1"/>
                        </a:solidFill>
                        <a:latin typeface="Times New Roman" panose="02020603050405020304" pitchFamily="18" charset="0"/>
                        <a:ea typeface="+mn-ea"/>
                        <a:cs typeface="Times New Roman" panose="02020603050405020304" pitchFamily="18" charset="0"/>
                      </a:endParaRPr>
                    </a:p>
                  </a:txBody>
                  <a:tcPr anchor="ctr"/>
                </a:tc>
              </a:tr>
              <a:tr h="3600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200" b="0" dirty="0" smtClean="0">
                          <a:solidFill>
                            <a:schemeClr val="tx1"/>
                          </a:solidFill>
                          <a:latin typeface="Times New Roman" panose="02020603050405020304" pitchFamily="18" charset="0"/>
                          <a:cs typeface="Times New Roman" panose="02020603050405020304" pitchFamily="18" charset="0"/>
                        </a:rPr>
                        <a:t>2018 год </a:t>
                      </a:r>
                    </a:p>
                  </a:txBody>
                  <a:tcPr anchor="ctr"/>
                </a:tc>
                <a:tc>
                  <a:txBody>
                    <a:bodyPr/>
                    <a:lstStyle/>
                    <a:p>
                      <a:pPr algn="ctr"/>
                      <a:r>
                        <a:rPr lang="ru-RU" sz="1200" b="0" dirty="0" smtClean="0">
                          <a:solidFill>
                            <a:schemeClr val="tx1"/>
                          </a:solidFill>
                          <a:latin typeface="Times New Roman" panose="02020603050405020304" pitchFamily="18" charset="0"/>
                          <a:cs typeface="Times New Roman" panose="02020603050405020304" pitchFamily="18" charset="0"/>
                        </a:rPr>
                        <a:t>542,60</a:t>
                      </a:r>
                    </a:p>
                  </a:txBody>
                  <a:tcPr anchor="ctr"/>
                </a:tc>
                <a:tc>
                  <a:txBody>
                    <a:bodyPr/>
                    <a:lstStyle/>
                    <a:p>
                      <a:pPr algn="ctr"/>
                      <a:r>
                        <a:rPr lang="ru-RU" sz="1200" b="0" dirty="0" smtClean="0">
                          <a:solidFill>
                            <a:schemeClr val="tx1"/>
                          </a:solidFill>
                          <a:latin typeface="Times New Roman" panose="02020603050405020304" pitchFamily="18" charset="0"/>
                          <a:cs typeface="Times New Roman" panose="02020603050405020304" pitchFamily="18" charset="0"/>
                        </a:rPr>
                        <a:t>510,04</a:t>
                      </a:r>
                      <a:endParaRPr lang="ru-RU" sz="12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r>
                        <a:rPr lang="ru-RU" sz="1200" b="0" dirty="0" smtClean="0">
                          <a:solidFill>
                            <a:schemeClr val="tx1"/>
                          </a:solidFill>
                          <a:latin typeface="Times New Roman" panose="02020603050405020304" pitchFamily="18" charset="0"/>
                          <a:cs typeface="Times New Roman" panose="02020603050405020304" pitchFamily="18" charset="0"/>
                        </a:rPr>
                        <a:t>16,28</a:t>
                      </a:r>
                      <a:endParaRPr lang="ru-RU" sz="12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r>
                        <a:rPr lang="ru-RU" sz="1200" b="0" dirty="0" smtClean="0">
                          <a:solidFill>
                            <a:schemeClr val="tx1"/>
                          </a:solidFill>
                          <a:latin typeface="Times New Roman" panose="02020603050405020304" pitchFamily="18" charset="0"/>
                          <a:cs typeface="Times New Roman" panose="02020603050405020304" pitchFamily="18" charset="0"/>
                        </a:rPr>
                        <a:t>16,28</a:t>
                      </a:r>
                      <a:endParaRPr lang="ru-RU" sz="1200" b="0" dirty="0">
                        <a:solidFill>
                          <a:schemeClr val="tx1"/>
                        </a:solidFill>
                        <a:latin typeface="Times New Roman" panose="02020603050405020304" pitchFamily="18" charset="0"/>
                        <a:cs typeface="Times New Roman" panose="02020603050405020304" pitchFamily="18" charset="0"/>
                      </a:endParaRPr>
                    </a:p>
                  </a:txBody>
                  <a:tcPr anchor="ctr"/>
                </a:tc>
              </a:tr>
              <a:tr h="3600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200" b="0" dirty="0" smtClean="0">
                          <a:solidFill>
                            <a:schemeClr val="tx1"/>
                          </a:solidFill>
                          <a:latin typeface="Times New Roman" panose="02020603050405020304" pitchFamily="18" charset="0"/>
                          <a:cs typeface="Times New Roman" panose="02020603050405020304" pitchFamily="18" charset="0"/>
                        </a:rPr>
                        <a:t>2019 год</a:t>
                      </a:r>
                    </a:p>
                  </a:txBody>
                  <a:tcPr anchor="ctr"/>
                </a:tc>
                <a:tc>
                  <a:txBody>
                    <a:bodyPr/>
                    <a:lstStyle/>
                    <a:p>
                      <a:pPr algn="ctr"/>
                      <a:r>
                        <a:rPr lang="ru-RU" sz="1200" b="0" dirty="0" smtClean="0">
                          <a:solidFill>
                            <a:schemeClr val="tx1"/>
                          </a:solidFill>
                          <a:latin typeface="Times New Roman" panose="02020603050405020304" pitchFamily="18" charset="0"/>
                          <a:cs typeface="Times New Roman" panose="02020603050405020304" pitchFamily="18" charset="0"/>
                        </a:rPr>
                        <a:t>253,35</a:t>
                      </a:r>
                    </a:p>
                  </a:txBody>
                  <a:tcPr anchor="ctr"/>
                </a:tc>
                <a:tc>
                  <a:txBody>
                    <a:bodyPr/>
                    <a:lstStyle/>
                    <a:p>
                      <a:pPr algn="ctr"/>
                      <a:r>
                        <a:rPr lang="ru-RU" sz="1200" b="0" dirty="0" smtClean="0">
                          <a:solidFill>
                            <a:schemeClr val="tx1"/>
                          </a:solidFill>
                          <a:latin typeface="Times New Roman" panose="02020603050405020304" pitchFamily="18" charset="0"/>
                          <a:cs typeface="Times New Roman" panose="02020603050405020304" pitchFamily="18" charset="0"/>
                        </a:rPr>
                        <a:t>191,95</a:t>
                      </a:r>
                      <a:endParaRPr lang="ru-RU" sz="12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r>
                        <a:rPr lang="ru-RU" sz="1200" b="0" dirty="0" smtClean="0">
                          <a:solidFill>
                            <a:schemeClr val="tx1"/>
                          </a:solidFill>
                          <a:latin typeface="Times New Roman" panose="02020603050405020304" pitchFamily="18" charset="0"/>
                          <a:cs typeface="Times New Roman" panose="02020603050405020304" pitchFamily="18" charset="0"/>
                        </a:rPr>
                        <a:t>30,70</a:t>
                      </a:r>
                      <a:endParaRPr lang="ru-RU" sz="12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r>
                        <a:rPr lang="ru-RU" sz="1200" b="0" dirty="0" smtClean="0">
                          <a:solidFill>
                            <a:schemeClr val="tx1"/>
                          </a:solidFill>
                          <a:latin typeface="Times New Roman" panose="02020603050405020304" pitchFamily="18" charset="0"/>
                          <a:cs typeface="Times New Roman" panose="02020603050405020304" pitchFamily="18" charset="0"/>
                        </a:rPr>
                        <a:t>30,70</a:t>
                      </a:r>
                      <a:endParaRPr lang="ru-RU" sz="1200" b="0" dirty="0">
                        <a:solidFill>
                          <a:schemeClr val="tx1"/>
                        </a:solidFill>
                        <a:latin typeface="Times New Roman" panose="02020603050405020304" pitchFamily="18" charset="0"/>
                        <a:cs typeface="Times New Roman" panose="02020603050405020304" pitchFamily="18" charset="0"/>
                      </a:endParaRPr>
                    </a:p>
                  </a:txBody>
                  <a:tcPr anchor="ctr"/>
                </a:tc>
              </a:tr>
              <a:tr h="3600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200" b="1" dirty="0" smtClean="0">
                          <a:solidFill>
                            <a:schemeClr val="tx1"/>
                          </a:solidFill>
                          <a:latin typeface="Times New Roman" panose="02020603050405020304" pitchFamily="18" charset="0"/>
                          <a:cs typeface="Times New Roman" panose="02020603050405020304" pitchFamily="18" charset="0"/>
                        </a:rPr>
                        <a:t>ВСЕГО</a:t>
                      </a:r>
                    </a:p>
                  </a:txBody>
                  <a:tcPr anchor="ctr"/>
                </a:tc>
                <a:tc>
                  <a:txBody>
                    <a:bodyPr/>
                    <a:lstStyle/>
                    <a:p>
                      <a:pPr algn="ctr"/>
                      <a:r>
                        <a:rPr lang="ru-RU" sz="1200" b="1" dirty="0" smtClean="0">
                          <a:solidFill>
                            <a:schemeClr val="tx1"/>
                          </a:solidFill>
                          <a:latin typeface="Times New Roman" panose="02020603050405020304" pitchFamily="18" charset="0"/>
                          <a:cs typeface="Times New Roman" panose="02020603050405020304" pitchFamily="18" charset="0"/>
                        </a:rPr>
                        <a:t>797,46</a:t>
                      </a:r>
                      <a:endParaRPr lang="ru-RU" sz="1200" b="1"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r>
                        <a:rPr lang="ru-RU" sz="1200" b="1" dirty="0" smtClean="0">
                          <a:solidFill>
                            <a:schemeClr val="tx1"/>
                          </a:solidFill>
                          <a:latin typeface="Times New Roman" panose="02020603050405020304" pitchFamily="18" charset="0"/>
                          <a:cs typeface="Times New Roman" panose="02020603050405020304" pitchFamily="18" charset="0"/>
                        </a:rPr>
                        <a:t>701,99</a:t>
                      </a:r>
                      <a:endParaRPr lang="ru-RU" sz="1200" b="1"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200" b="1"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Times New Roman" panose="02020603050405020304" pitchFamily="18" charset="0"/>
                        </a:rPr>
                        <a:t>46,98</a:t>
                      </a:r>
                    </a:p>
                  </a:txBody>
                  <a:tcPr anchor="ctr"/>
                </a:tc>
                <a:tc>
                  <a:txBody>
                    <a:bodyPr/>
                    <a:lstStyle/>
                    <a:p>
                      <a:pPr algn="ctr"/>
                      <a:r>
                        <a:rPr lang="ru-RU" sz="1200" b="1" dirty="0" smtClean="0">
                          <a:solidFill>
                            <a:schemeClr val="tx1"/>
                          </a:solidFill>
                          <a:latin typeface="Times New Roman" panose="02020603050405020304" pitchFamily="18" charset="0"/>
                          <a:cs typeface="Times New Roman" panose="02020603050405020304" pitchFamily="18" charset="0"/>
                        </a:rPr>
                        <a:t>48,49</a:t>
                      </a:r>
                      <a:endParaRPr lang="ru-RU" sz="1200" b="1" dirty="0">
                        <a:solidFill>
                          <a:schemeClr val="tx1"/>
                        </a:solidFill>
                        <a:latin typeface="Times New Roman" panose="02020603050405020304" pitchFamily="18" charset="0"/>
                        <a:cs typeface="Times New Roman" panose="02020603050405020304" pitchFamily="18" charset="0"/>
                      </a:endParaRPr>
                    </a:p>
                  </a:txBody>
                  <a:tcPr anchor="ctr"/>
                </a:tc>
              </a:tr>
            </a:tbl>
          </a:graphicData>
        </a:graphic>
      </p:graphicFrame>
      <p:sp>
        <p:nvSpPr>
          <p:cNvPr id="9" name="Номер слайда 8"/>
          <p:cNvSpPr>
            <a:spLocks noGrp="1"/>
          </p:cNvSpPr>
          <p:nvPr>
            <p:ph type="sldNum" sz="quarter" idx="12"/>
          </p:nvPr>
        </p:nvSpPr>
        <p:spPr/>
        <p:txBody>
          <a:bodyPr/>
          <a:lstStyle/>
          <a:p>
            <a:pPr>
              <a:defRPr/>
            </a:pPr>
            <a:fld id="{667CCBFA-BFB9-4E9F-B6F6-694D72409F22}" type="slidenum">
              <a:rPr lang="ru-RU" smtClean="0"/>
              <a:pPr>
                <a:defRPr/>
              </a:pPr>
              <a:t>35</a:t>
            </a:fld>
            <a:endParaRPr lang="ru-RU" dirty="0"/>
          </a:p>
        </p:txBody>
      </p:sp>
      <p:sp>
        <p:nvSpPr>
          <p:cNvPr id="10" name="Заголовок 1"/>
          <p:cNvSpPr txBox="1">
            <a:spLocks/>
          </p:cNvSpPr>
          <p:nvPr/>
        </p:nvSpPr>
        <p:spPr>
          <a:xfrm>
            <a:off x="259730" y="69850"/>
            <a:ext cx="7613498" cy="536032"/>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l" fontAlgn="auto">
              <a:spcAft>
                <a:spcPts val="0"/>
              </a:spcAft>
              <a:buNone/>
            </a:pPr>
            <a:r>
              <a:rPr lang="ru-RU" sz="2200" dirty="0">
                <a:solidFill>
                  <a:schemeClr val="tx1"/>
                </a:solidFill>
                <a:effectLst/>
                <a:latin typeface="Times New Roman" panose="02020603050405020304" pitchFamily="18" charset="0"/>
                <a:cs typeface="Times New Roman" panose="02020603050405020304" pitchFamily="18" charset="0"/>
              </a:rPr>
              <a:t>Общественно значимые проекты</a:t>
            </a:r>
          </a:p>
        </p:txBody>
      </p:sp>
      <p:cxnSp>
        <p:nvCxnSpPr>
          <p:cNvPr id="12" name="Прямая соединительная линия 11"/>
          <p:cNvCxnSpPr/>
          <p:nvPr/>
        </p:nvCxnSpPr>
        <p:spPr>
          <a:xfrm>
            <a:off x="0" y="620688"/>
            <a:ext cx="9144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7873228" y="69850"/>
            <a:ext cx="1223412" cy="492443"/>
          </a:xfrm>
          <a:prstGeom prst="rect">
            <a:avLst/>
          </a:prstGeom>
          <a:noFill/>
        </p:spPr>
        <p:txBody>
          <a:bodyPr wrap="none" rtlCol="0">
            <a:spAutoFit/>
          </a:bodyPr>
          <a:lstStyle/>
          <a:p>
            <a:pPr algn="ctr"/>
            <a:r>
              <a:rPr lang="ru-RU" sz="1300" b="1" i="1" dirty="0" smtClean="0">
                <a:solidFill>
                  <a:schemeClr val="accent1"/>
                </a:solidFill>
                <a:latin typeface="+mn-lt"/>
              </a:rPr>
              <a:t>Бюджет</a:t>
            </a:r>
          </a:p>
          <a:p>
            <a:pPr algn="ctr"/>
            <a:r>
              <a:rPr lang="ru-RU" sz="1300" b="1" i="1" dirty="0" smtClean="0">
                <a:solidFill>
                  <a:schemeClr val="accent1"/>
                </a:solidFill>
                <a:latin typeface="+mn-lt"/>
              </a:rPr>
              <a:t>для граждан</a:t>
            </a:r>
            <a:endParaRPr lang="ru-RU" sz="1300" b="1" i="1" dirty="0">
              <a:solidFill>
                <a:schemeClr val="accent1"/>
              </a:solidFill>
              <a:latin typeface="+mn-lt"/>
            </a:endParaRPr>
          </a:p>
        </p:txBody>
      </p:sp>
      <p:sp>
        <p:nvSpPr>
          <p:cNvPr id="14" name="Заголовок 1"/>
          <p:cNvSpPr txBox="1">
            <a:spLocks/>
          </p:cNvSpPr>
          <p:nvPr/>
        </p:nvSpPr>
        <p:spPr>
          <a:xfrm>
            <a:off x="312899" y="663528"/>
            <a:ext cx="8712968" cy="936104"/>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ctr" fontAlgn="auto">
              <a:spcAft>
                <a:spcPts val="0"/>
              </a:spcAft>
              <a:buNone/>
            </a:pPr>
            <a:r>
              <a:rPr lang="ru-RU" sz="1500" u="sng" dirty="0">
                <a:solidFill>
                  <a:schemeClr val="accent1">
                    <a:lumMod val="50000"/>
                  </a:schemeClr>
                </a:solidFill>
                <a:effectLst/>
                <a:latin typeface="Times New Roman" panose="02020603050405020304" pitchFamily="18" charset="0"/>
                <a:cs typeface="Times New Roman" panose="02020603050405020304" pitchFamily="18" charset="0"/>
              </a:rPr>
              <a:t>Строительство </a:t>
            </a:r>
            <a:r>
              <a:rPr lang="ru-RU" sz="1500" u="sng" dirty="0" smtClean="0">
                <a:solidFill>
                  <a:schemeClr val="accent1">
                    <a:lumMod val="50000"/>
                  </a:schemeClr>
                </a:solidFill>
                <a:effectLst/>
                <a:latin typeface="Times New Roman" panose="02020603050405020304" pitchFamily="18" charset="0"/>
                <a:cs typeface="Times New Roman" panose="02020603050405020304" pitchFamily="18" charset="0"/>
              </a:rPr>
              <a:t>средней общеобразовательной школы в микрорайоне Волжский-3 г</a:t>
            </a:r>
            <a:r>
              <a:rPr lang="ru-RU" sz="1500" u="sng" dirty="0">
                <a:solidFill>
                  <a:schemeClr val="accent1">
                    <a:lumMod val="50000"/>
                  </a:schemeClr>
                </a:solidFill>
                <a:effectLst/>
                <a:latin typeface="Times New Roman" panose="02020603050405020304" pitchFamily="18" charset="0"/>
                <a:cs typeface="Times New Roman" panose="02020603050405020304" pitchFamily="18" charset="0"/>
              </a:rPr>
              <a:t>. </a:t>
            </a:r>
            <a:r>
              <a:rPr lang="ru-RU" sz="1500" u="sng" dirty="0" smtClean="0">
                <a:solidFill>
                  <a:schemeClr val="accent1">
                    <a:lumMod val="50000"/>
                  </a:schemeClr>
                </a:solidFill>
                <a:effectLst/>
                <a:latin typeface="Times New Roman" panose="02020603050405020304" pitchFamily="18" charset="0"/>
                <a:cs typeface="Times New Roman" panose="02020603050405020304" pitchFamily="18" charset="0"/>
              </a:rPr>
              <a:t>Чебоксары Чувашской Республики</a:t>
            </a:r>
            <a:endParaRPr lang="ru-RU" sz="1500" u="sng" dirty="0">
              <a:solidFill>
                <a:schemeClr val="accent1">
                  <a:lumMod val="50000"/>
                </a:schemeClr>
              </a:solidFill>
              <a:effectLst/>
              <a:latin typeface="Times New Roman" panose="02020603050405020304" pitchFamily="18" charset="0"/>
              <a:cs typeface="Times New Roman" panose="02020603050405020304" pitchFamily="18" charset="0"/>
            </a:endParaRPr>
          </a:p>
          <a:p>
            <a:pPr marL="0" indent="0" fontAlgn="auto">
              <a:spcAft>
                <a:spcPts val="0"/>
              </a:spcAft>
              <a:buNone/>
            </a:pPr>
            <a:endParaRPr lang="ru-RU" sz="1400" u="sng" dirty="0">
              <a:solidFill>
                <a:schemeClr val="accent1">
                  <a:lumMod val="50000"/>
                </a:schemeClr>
              </a:solidFill>
              <a:effectLst/>
              <a:latin typeface="Times New Roman" panose="02020603050405020304" pitchFamily="18" charset="0"/>
              <a:cs typeface="Times New Roman" panose="02020603050405020304" pitchFamily="18" charset="0"/>
            </a:endParaRPr>
          </a:p>
        </p:txBody>
      </p:sp>
      <p:sp>
        <p:nvSpPr>
          <p:cNvPr id="2" name="TextBox 1"/>
          <p:cNvSpPr txBox="1"/>
          <p:nvPr/>
        </p:nvSpPr>
        <p:spPr>
          <a:xfrm>
            <a:off x="5620119" y="3244838"/>
            <a:ext cx="3353876" cy="2693045"/>
          </a:xfrm>
          <a:prstGeom prst="rect">
            <a:avLst/>
          </a:prstGeom>
          <a:noFill/>
        </p:spPr>
        <p:txBody>
          <a:bodyPr wrap="square" rtlCol="0">
            <a:spAutoFit/>
          </a:bodyPr>
          <a:lstStyle/>
          <a:p>
            <a:pPr algn="just"/>
            <a:r>
              <a:rPr lang="ru-RU" sz="1300" dirty="0">
                <a:latin typeface="Times New Roman" panose="02020603050405020304" pitchFamily="18" charset="0"/>
                <a:cs typeface="Times New Roman" panose="02020603050405020304" pitchFamily="18" charset="0"/>
              </a:rPr>
              <a:t>2 сентября </a:t>
            </a:r>
            <a:r>
              <a:rPr lang="ru-RU" sz="1300" dirty="0" smtClean="0">
                <a:latin typeface="Times New Roman" panose="02020603050405020304" pitchFamily="18" charset="0"/>
                <a:cs typeface="Times New Roman" panose="02020603050405020304" pitchFamily="18" charset="0"/>
              </a:rPr>
              <a:t>2019 года в </a:t>
            </a:r>
            <a:r>
              <a:rPr lang="ru-RU" sz="1300" dirty="0">
                <a:latin typeface="Times New Roman" panose="02020603050405020304" pitchFamily="18" charset="0"/>
                <a:cs typeface="Times New Roman" panose="02020603050405020304" pitchFamily="18" charset="0"/>
              </a:rPr>
              <a:t>микрорайоне Волжский-3 </a:t>
            </a:r>
            <a:r>
              <a:rPr lang="ru-RU" sz="1300" dirty="0" smtClean="0">
                <a:latin typeface="Times New Roman" panose="02020603050405020304" pitchFamily="18" charset="0"/>
                <a:cs typeface="Times New Roman" panose="02020603050405020304" pitchFamily="18" charset="0"/>
              </a:rPr>
              <a:t>открылась </a:t>
            </a:r>
            <a:r>
              <a:rPr lang="ru-RU" sz="1300" dirty="0">
                <a:latin typeface="Times New Roman" panose="02020603050405020304" pitchFamily="18" charset="0"/>
                <a:cs typeface="Times New Roman" panose="02020603050405020304" pitchFamily="18" charset="0"/>
              </a:rPr>
              <a:t>новая инновационная школа - корпус «Т» Гимназии №</a:t>
            </a:r>
            <a:r>
              <a:rPr lang="ru-RU" sz="1300" dirty="0" smtClean="0">
                <a:latin typeface="Times New Roman" panose="02020603050405020304" pitchFamily="18" charset="0"/>
                <a:cs typeface="Times New Roman" panose="02020603050405020304" pitchFamily="18" charset="0"/>
              </a:rPr>
              <a:t>5</a:t>
            </a:r>
            <a:r>
              <a:rPr lang="ru-RU" sz="1300" dirty="0">
                <a:latin typeface="Times New Roman" panose="02020603050405020304" pitchFamily="18" charset="0"/>
                <a:cs typeface="Times New Roman" panose="02020603050405020304" pitchFamily="18" charset="0"/>
              </a:rPr>
              <a:t>, </a:t>
            </a:r>
            <a:r>
              <a:rPr lang="ru-RU" sz="1300" dirty="0" smtClean="0">
                <a:latin typeface="Times New Roman" panose="02020603050405020304" pitchFamily="18" charset="0"/>
                <a:cs typeface="Times New Roman" panose="02020603050405020304" pitchFamily="18" charset="0"/>
              </a:rPr>
              <a:t>рассчитанная </a:t>
            </a:r>
            <a:r>
              <a:rPr lang="ru-RU" sz="1300" dirty="0">
                <a:latin typeface="Times New Roman" panose="02020603050405020304" pitchFamily="18" charset="0"/>
                <a:cs typeface="Times New Roman" panose="02020603050405020304" pitchFamily="18" charset="0"/>
              </a:rPr>
              <a:t>на 1100 учеников</a:t>
            </a:r>
            <a:r>
              <a:rPr lang="ru-RU" sz="1300" dirty="0" smtClean="0">
                <a:latin typeface="Times New Roman" panose="02020603050405020304" pitchFamily="18" charset="0"/>
                <a:cs typeface="Times New Roman" panose="02020603050405020304" pitchFamily="18" charset="0"/>
              </a:rPr>
              <a:t>.</a:t>
            </a:r>
          </a:p>
          <a:p>
            <a:pPr algn="just"/>
            <a:r>
              <a:rPr lang="ru-RU" sz="1300" dirty="0" smtClean="0">
                <a:latin typeface="Times New Roman" panose="02020603050405020304" pitchFamily="18" charset="0"/>
                <a:cs typeface="Times New Roman" panose="02020603050405020304" pitchFamily="18" charset="0"/>
              </a:rPr>
              <a:t>Здание сформировано из четырехэтажного и трехэтажного учебных корпусов. Физкультурно-спортивный блок с двумя спортзалами и плавательным бассейном представляет собой отдельно стоящее здание с двумя теплыми переходами к блокам младших и старших классов и естественным освещением.</a:t>
            </a:r>
            <a:endParaRPr lang="ru-RU" sz="1300" dirty="0">
              <a:latin typeface="Times New Roman" panose="02020603050405020304" pitchFamily="18" charset="0"/>
              <a:cs typeface="Times New Roman" panose="02020603050405020304" pitchFamily="18" charset="0"/>
            </a:endParaRPr>
          </a:p>
        </p:txBody>
      </p:sp>
      <p:sp>
        <p:nvSpPr>
          <p:cNvPr id="15" name="TextBox 14"/>
          <p:cNvSpPr txBox="1"/>
          <p:nvPr/>
        </p:nvSpPr>
        <p:spPr>
          <a:xfrm>
            <a:off x="176731" y="1364150"/>
            <a:ext cx="5320745" cy="868323"/>
          </a:xfrm>
          <a:prstGeom prst="round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ru-RU" sz="1500" i="1" dirty="0">
                <a:latin typeface="Times New Roman" panose="02020603050405020304" pitchFamily="18" charset="0"/>
                <a:cs typeface="Times New Roman" panose="02020603050405020304" pitchFamily="18" charset="0"/>
              </a:rPr>
              <a:t>Срок </a:t>
            </a:r>
            <a:r>
              <a:rPr lang="ru-RU" sz="1500" i="1" dirty="0" smtClean="0">
                <a:latin typeface="Times New Roman" panose="02020603050405020304" pitchFamily="18" charset="0"/>
                <a:cs typeface="Times New Roman" panose="02020603050405020304" pitchFamily="18" charset="0"/>
              </a:rPr>
              <a:t>ввода объекта – 2019 год (введен)</a:t>
            </a:r>
          </a:p>
          <a:p>
            <a:r>
              <a:rPr lang="ru-RU" sz="1500" i="1" dirty="0">
                <a:latin typeface="Times New Roman" panose="02020603050405020304" pitchFamily="18" charset="0"/>
                <a:cs typeface="Times New Roman" panose="02020603050405020304" pitchFamily="18" charset="0"/>
              </a:rPr>
              <a:t>Общая площадь </a:t>
            </a:r>
            <a:r>
              <a:rPr lang="ru-RU" sz="1500" i="1" dirty="0" smtClean="0">
                <a:latin typeface="Times New Roman" panose="02020603050405020304" pitchFamily="18" charset="0"/>
                <a:cs typeface="Times New Roman" panose="02020603050405020304" pitchFamily="18" charset="0"/>
              </a:rPr>
              <a:t>здания – 24 629,9 кв. м</a:t>
            </a:r>
          </a:p>
          <a:p>
            <a:r>
              <a:rPr lang="ru-RU" sz="1500" i="1" dirty="0" smtClean="0">
                <a:latin typeface="Times New Roman" panose="02020603050405020304" pitchFamily="18" charset="0"/>
                <a:cs typeface="Times New Roman" panose="02020603050405020304" pitchFamily="18" charset="0"/>
              </a:rPr>
              <a:t>Вместимость – 1 100 учащихся</a:t>
            </a:r>
            <a:endParaRPr lang="ru-RU" sz="1500" i="1" dirty="0">
              <a:latin typeface="Times New Roman" panose="02020603050405020304" pitchFamily="18" charset="0"/>
              <a:cs typeface="Times New Roman" panose="02020603050405020304" pitchFamily="18" charset="0"/>
            </a:endParaRPr>
          </a:p>
        </p:txBody>
      </p:sp>
      <p:pic>
        <p:nvPicPr>
          <p:cNvPr id="2050" name="Picture 2" descr="T:\Госдолг\ЮЛЯ\Волжский\волжский 3 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20119" y="1282148"/>
            <a:ext cx="3353876" cy="188655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642461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Таблица 3"/>
          <p:cNvGraphicFramePr>
            <a:graphicFrameLocks noGrp="1"/>
          </p:cNvGraphicFramePr>
          <p:nvPr>
            <p:extLst>
              <p:ext uri="{D42A27DB-BD31-4B8C-83A1-F6EECF244321}">
                <p14:modId xmlns:p14="http://schemas.microsoft.com/office/powerpoint/2010/main" val="3027240651"/>
              </p:ext>
            </p:extLst>
          </p:nvPr>
        </p:nvGraphicFramePr>
        <p:xfrm>
          <a:off x="106187" y="2132859"/>
          <a:ext cx="5331881" cy="3962514"/>
        </p:xfrm>
        <a:graphic>
          <a:graphicData uri="http://schemas.openxmlformats.org/drawingml/2006/table">
            <a:tbl>
              <a:tblPr firstRow="1" bandRow="1">
                <a:tableStyleId>{21E4AEA4-8DFA-4A89-87EB-49C32662AFE0}</a:tableStyleId>
              </a:tblPr>
              <a:tblGrid>
                <a:gridCol w="1369469"/>
                <a:gridCol w="720080"/>
                <a:gridCol w="864096"/>
                <a:gridCol w="1512168"/>
                <a:gridCol w="866068"/>
              </a:tblGrid>
              <a:tr h="473161">
                <a:tc gridSpan="5">
                  <a:txBody>
                    <a:bodyPr/>
                    <a:lstStyle/>
                    <a:p>
                      <a:pPr algn="ctr"/>
                      <a:r>
                        <a:rPr lang="ru-RU" sz="1400" dirty="0" smtClean="0">
                          <a:solidFill>
                            <a:schemeClr val="tx1"/>
                          </a:solidFill>
                          <a:latin typeface="Times New Roman" panose="02020603050405020304" pitchFamily="18" charset="0"/>
                          <a:cs typeface="Times New Roman" panose="02020603050405020304" pitchFamily="18" charset="0"/>
                        </a:rPr>
                        <a:t>Объемы финансирования строительства (млн. рублей)</a:t>
                      </a:r>
                      <a:endParaRPr lang="ru-RU" sz="1400" dirty="0">
                        <a:solidFill>
                          <a:schemeClr val="tx1"/>
                        </a:solidFill>
                        <a:latin typeface="Times New Roman" panose="02020603050405020304" pitchFamily="18" charset="0"/>
                        <a:cs typeface="Times New Roman" panose="02020603050405020304" pitchFamily="18" charset="0"/>
                      </a:endParaRPr>
                    </a:p>
                  </a:txBody>
                  <a:tcPr anchor="ctr"/>
                </a:tc>
                <a:tc hMerge="1">
                  <a:txBody>
                    <a:bodyPr/>
                    <a:lstStyle/>
                    <a:p>
                      <a:endParaRPr lang="ru-RU" dirty="0"/>
                    </a:p>
                  </a:txBody>
                  <a:tcPr/>
                </a:tc>
                <a:tc hMerge="1">
                  <a:txBody>
                    <a:bodyPr/>
                    <a:lstStyle/>
                    <a:p>
                      <a:endParaRPr lang="ru-RU"/>
                    </a:p>
                  </a:txBody>
                  <a:tcPr/>
                </a:tc>
                <a:tc hMerge="1">
                  <a:txBody>
                    <a:bodyPr/>
                    <a:lstStyle/>
                    <a:p>
                      <a:endParaRPr lang="ru-RU" dirty="0"/>
                    </a:p>
                  </a:txBody>
                  <a:tcPr/>
                </a:tc>
                <a:tc hMerge="1">
                  <a:txBody>
                    <a:bodyPr/>
                    <a:lstStyle/>
                    <a:p>
                      <a:pPr algn="ctr"/>
                      <a:endParaRPr lang="ru-RU" sz="1400" dirty="0">
                        <a:solidFill>
                          <a:schemeClr val="tx1"/>
                        </a:solidFill>
                        <a:latin typeface="Times New Roman" panose="02020603050405020304" pitchFamily="18" charset="0"/>
                        <a:cs typeface="Times New Roman" panose="02020603050405020304" pitchFamily="18" charset="0"/>
                      </a:endParaRPr>
                    </a:p>
                  </a:txBody>
                  <a:tcPr/>
                </a:tc>
              </a:tr>
              <a:tr h="352211">
                <a:tc rowSpan="2">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Источники</a:t>
                      </a:r>
                      <a:r>
                        <a:rPr lang="ru-RU" sz="1200" baseline="0" dirty="0" smtClean="0">
                          <a:solidFill>
                            <a:schemeClr val="tx1"/>
                          </a:solidFill>
                          <a:latin typeface="Times New Roman" panose="02020603050405020304" pitchFamily="18" charset="0"/>
                          <a:cs typeface="Times New Roman" panose="02020603050405020304" pitchFamily="18" charset="0"/>
                        </a:rPr>
                        <a:t> / годы</a:t>
                      </a:r>
                      <a:endParaRPr lang="ru-RU" sz="1200" dirty="0">
                        <a:solidFill>
                          <a:schemeClr val="tx1"/>
                        </a:solidFill>
                        <a:latin typeface="Times New Roman" panose="02020603050405020304" pitchFamily="18" charset="0"/>
                        <a:cs typeface="Times New Roman" panose="02020603050405020304" pitchFamily="18" charset="0"/>
                      </a:endParaRPr>
                    </a:p>
                  </a:txBody>
                  <a:tcPr anchor="ctr"/>
                </a:tc>
                <a:tc rowSpan="2">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Всего</a:t>
                      </a:r>
                      <a:endParaRPr lang="ru-RU" sz="1200" dirty="0">
                        <a:solidFill>
                          <a:schemeClr val="tx1"/>
                        </a:solidFill>
                        <a:latin typeface="Times New Roman" panose="02020603050405020304" pitchFamily="18" charset="0"/>
                        <a:cs typeface="Times New Roman" panose="02020603050405020304" pitchFamily="18" charset="0"/>
                      </a:endParaRPr>
                    </a:p>
                  </a:txBody>
                  <a:tcPr anchor="ctr"/>
                </a:tc>
                <a:tc gridSpan="3">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в том числе за счет средств:</a:t>
                      </a:r>
                      <a:endParaRPr lang="ru-RU" sz="1200" dirty="0">
                        <a:solidFill>
                          <a:schemeClr val="tx1"/>
                        </a:solidFill>
                        <a:latin typeface="Times New Roman" panose="02020603050405020304" pitchFamily="18" charset="0"/>
                        <a:cs typeface="Times New Roman" panose="02020603050405020304" pitchFamily="18" charset="0"/>
                      </a:endParaRPr>
                    </a:p>
                  </a:txBody>
                  <a:tcPr anchor="ctr"/>
                </a:tc>
                <a:tc hMerge="1">
                  <a:txBody>
                    <a:bodyPr/>
                    <a:lstStyle/>
                    <a:p>
                      <a:pPr algn="ctr"/>
                      <a:endParaRPr lang="ru-RU" dirty="0"/>
                    </a:p>
                  </a:txBody>
                  <a:tcPr anchor="ctr"/>
                </a:tc>
                <a:tc hMerge="1">
                  <a:txBody>
                    <a:bodyPr/>
                    <a:lstStyle/>
                    <a:p>
                      <a:pPr algn="ctr"/>
                      <a:endParaRPr lang="ru-RU" sz="1200" dirty="0">
                        <a:solidFill>
                          <a:schemeClr val="tx1"/>
                        </a:solidFill>
                        <a:latin typeface="Times New Roman" panose="02020603050405020304" pitchFamily="18" charset="0"/>
                        <a:cs typeface="Times New Roman" panose="02020603050405020304" pitchFamily="18" charset="0"/>
                      </a:endParaRPr>
                    </a:p>
                  </a:txBody>
                  <a:tcPr anchor="ctr"/>
                </a:tc>
              </a:tr>
              <a:tr h="788175">
                <a:tc vMerge="1">
                  <a:txBody>
                    <a:bodyPr/>
                    <a:lstStyle/>
                    <a:p>
                      <a:pPr algn="ctr"/>
                      <a:endParaRPr lang="ru-RU" dirty="0"/>
                    </a:p>
                  </a:txBody>
                  <a:tcPr anchor="ctr"/>
                </a:tc>
                <a:tc vMerge="1">
                  <a:txBody>
                    <a:bodyPr/>
                    <a:lstStyle/>
                    <a:p>
                      <a:endParaRPr lang="ru-RU" dirty="0"/>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федерального бюджета</a:t>
                      </a:r>
                      <a:endParaRPr lang="ru-RU" sz="120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республиканского бюджета Чувашской Республики</a:t>
                      </a:r>
                      <a:endParaRPr lang="ru-RU" sz="120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местных бюджетов</a:t>
                      </a:r>
                      <a:endParaRPr lang="ru-RU" sz="1200" dirty="0">
                        <a:solidFill>
                          <a:schemeClr val="tx1"/>
                        </a:solidFill>
                        <a:latin typeface="Times New Roman" panose="02020603050405020304" pitchFamily="18" charset="0"/>
                        <a:cs typeface="Times New Roman" panose="02020603050405020304" pitchFamily="18" charset="0"/>
                      </a:endParaRPr>
                    </a:p>
                  </a:txBody>
                  <a:tcPr anchor="ctr"/>
                </a:tc>
              </a:tr>
              <a:tr h="348333">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200" dirty="0" smtClean="0">
                          <a:solidFill>
                            <a:schemeClr val="tx1"/>
                          </a:solidFill>
                          <a:latin typeface="Times New Roman" panose="02020603050405020304" pitchFamily="18" charset="0"/>
                          <a:cs typeface="Times New Roman" panose="02020603050405020304" pitchFamily="18" charset="0"/>
                        </a:rPr>
                        <a:t>2019 год</a:t>
                      </a:r>
                    </a:p>
                  </a:txBody>
                  <a:tcPr anchor="ctr"/>
                </a:tc>
                <a:tc>
                  <a:txBody>
                    <a:bodyPr/>
                    <a:lstStyle/>
                    <a:p>
                      <a:pPr marL="0" algn="ctr" defTabSz="914400" rtl="0" eaLnBrk="1" latinLnBrk="0" hangingPunct="1"/>
                      <a:r>
                        <a:rPr lang="ru-RU" sz="1200" kern="1200" dirty="0" smtClean="0">
                          <a:solidFill>
                            <a:schemeClr val="tx1"/>
                          </a:solidFill>
                          <a:latin typeface="Times New Roman" panose="02020603050405020304" pitchFamily="18" charset="0"/>
                          <a:ea typeface="+mn-ea"/>
                          <a:cs typeface="Times New Roman" panose="02020603050405020304" pitchFamily="18" charset="0"/>
                        </a:rPr>
                        <a:t>519,9</a:t>
                      </a:r>
                      <a:endParaRPr lang="ru-RU" sz="1200" kern="1200" dirty="0">
                        <a:solidFill>
                          <a:schemeClr val="tx1"/>
                        </a:solidFill>
                        <a:latin typeface="Times New Roman" panose="02020603050405020304" pitchFamily="18" charset="0"/>
                        <a:ea typeface="+mn-ea"/>
                        <a:cs typeface="Times New Roman" panose="02020603050405020304" pitchFamily="18" charset="0"/>
                      </a:endParaRPr>
                    </a:p>
                  </a:txBody>
                  <a:tcPr anchor="ctr"/>
                </a:tc>
                <a:tc>
                  <a:txBody>
                    <a:bodyPr/>
                    <a:lstStyle/>
                    <a:p>
                      <a:pPr marL="0" algn="ctr" defTabSz="914400" rtl="0" eaLnBrk="1" latinLnBrk="0" hangingPunct="1"/>
                      <a:r>
                        <a:rPr lang="ru-RU" sz="1200" kern="1200" dirty="0" smtClean="0">
                          <a:solidFill>
                            <a:schemeClr val="tx1"/>
                          </a:solidFill>
                          <a:latin typeface="Times New Roman" panose="02020603050405020304" pitchFamily="18" charset="0"/>
                          <a:cs typeface="Times New Roman" panose="02020603050405020304" pitchFamily="18" charset="0"/>
                        </a:rPr>
                        <a:t>488,7</a:t>
                      </a:r>
                      <a:endParaRPr lang="ru-RU" sz="1200" kern="1200" dirty="0">
                        <a:solidFill>
                          <a:schemeClr val="tx1"/>
                        </a:solidFill>
                        <a:latin typeface="Times New Roman" panose="02020603050405020304" pitchFamily="18" charset="0"/>
                        <a:ea typeface="+mn-ea"/>
                        <a:cs typeface="Times New Roman" panose="02020603050405020304" pitchFamily="18" charset="0"/>
                      </a:endParaRPr>
                    </a:p>
                  </a:txBody>
                  <a:tcPr anchor="ctr"/>
                </a:tc>
                <a:tc>
                  <a:txBody>
                    <a:bodyPr/>
                    <a:lstStyle/>
                    <a:p>
                      <a:pPr marL="0" algn="ctr" defTabSz="914400" rtl="0" eaLnBrk="1" latinLnBrk="0" hangingPunct="1"/>
                      <a:r>
                        <a:rPr lang="ru-RU" sz="1200" kern="1200" dirty="0" smtClean="0">
                          <a:solidFill>
                            <a:schemeClr val="tx1"/>
                          </a:solidFill>
                          <a:latin typeface="Times New Roman" panose="02020603050405020304" pitchFamily="18" charset="0"/>
                          <a:cs typeface="Times New Roman" panose="02020603050405020304" pitchFamily="18" charset="0"/>
                        </a:rPr>
                        <a:t>15,6</a:t>
                      </a:r>
                      <a:endParaRPr lang="ru-RU" sz="1200" kern="1200" dirty="0">
                        <a:solidFill>
                          <a:schemeClr val="tx1"/>
                        </a:solidFill>
                        <a:latin typeface="Times New Roman" panose="02020603050405020304" pitchFamily="18" charset="0"/>
                        <a:ea typeface="+mn-ea"/>
                        <a:cs typeface="Times New Roman" panose="02020603050405020304" pitchFamily="18" charset="0"/>
                      </a:endParaRPr>
                    </a:p>
                  </a:txBody>
                  <a:tcPr anchor="ctr"/>
                </a:tc>
                <a:tc>
                  <a:txBody>
                    <a:bodyPr/>
                    <a:lstStyle/>
                    <a:p>
                      <a:pPr marL="0" algn="ctr" defTabSz="914400" rtl="0" eaLnBrk="1" latinLnBrk="0" hangingPunct="1"/>
                      <a:r>
                        <a:rPr lang="ru-RU" sz="1200" kern="1200" dirty="0" smtClean="0">
                          <a:solidFill>
                            <a:schemeClr val="tx1"/>
                          </a:solidFill>
                          <a:latin typeface="Times New Roman" panose="02020603050405020304" pitchFamily="18" charset="0"/>
                          <a:ea typeface="+mn-ea"/>
                          <a:cs typeface="Times New Roman" panose="02020603050405020304" pitchFamily="18" charset="0"/>
                        </a:rPr>
                        <a:t>15,6</a:t>
                      </a:r>
                      <a:endParaRPr lang="ru-RU" sz="1200" kern="1200" dirty="0">
                        <a:solidFill>
                          <a:schemeClr val="tx1"/>
                        </a:solidFill>
                        <a:latin typeface="Times New Roman" panose="02020603050405020304" pitchFamily="18" charset="0"/>
                        <a:ea typeface="+mn-ea"/>
                        <a:cs typeface="Times New Roman" panose="02020603050405020304" pitchFamily="18" charset="0"/>
                      </a:endParaRPr>
                    </a:p>
                  </a:txBody>
                  <a:tcPr anchor="ctr"/>
                </a:tc>
              </a:tr>
              <a:tr h="368709">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200" dirty="0" smtClean="0">
                          <a:solidFill>
                            <a:schemeClr val="tx1"/>
                          </a:solidFill>
                          <a:latin typeface="Times New Roman" panose="02020603050405020304" pitchFamily="18" charset="0"/>
                          <a:cs typeface="Times New Roman" panose="02020603050405020304" pitchFamily="18" charset="0"/>
                        </a:rPr>
                        <a:t>2020 год (план)</a:t>
                      </a:r>
                    </a:p>
                  </a:txBody>
                  <a:tcPr anchor="ctr"/>
                </a:tc>
                <a:tc>
                  <a:txBody>
                    <a:bodyPr/>
                    <a:lstStyle/>
                    <a:p>
                      <a:pPr marL="0" algn="ctr" defTabSz="914400" rtl="0" eaLnBrk="1" latinLnBrk="0" hangingPunct="1"/>
                      <a:r>
                        <a:rPr lang="ru-RU" sz="1200" kern="1200" dirty="0" smtClean="0">
                          <a:solidFill>
                            <a:schemeClr val="tx1"/>
                          </a:solidFill>
                          <a:latin typeface="Times New Roman" panose="02020603050405020304" pitchFamily="18" charset="0"/>
                          <a:ea typeface="+mn-ea"/>
                          <a:cs typeface="Times New Roman" panose="02020603050405020304" pitchFamily="18" charset="0"/>
                        </a:rPr>
                        <a:t>353,8</a:t>
                      </a:r>
                      <a:endParaRPr lang="ru-RU" sz="1200" kern="1200" dirty="0">
                        <a:solidFill>
                          <a:schemeClr val="tx1"/>
                        </a:solidFill>
                        <a:latin typeface="Times New Roman" panose="02020603050405020304" pitchFamily="18" charset="0"/>
                        <a:ea typeface="+mn-ea"/>
                        <a:cs typeface="Times New Roman" panose="02020603050405020304" pitchFamily="18" charset="0"/>
                      </a:endParaRPr>
                    </a:p>
                  </a:txBody>
                  <a:tcPr anchor="ctr"/>
                </a:tc>
                <a:tc>
                  <a:txBody>
                    <a:bodyPr/>
                    <a:lstStyle/>
                    <a:p>
                      <a:pPr marL="0" algn="ctr" defTabSz="914400" rtl="0" eaLnBrk="1" latinLnBrk="0" hangingPunct="1"/>
                      <a:r>
                        <a:rPr lang="ru-RU" sz="1200" kern="1200" dirty="0" smtClean="0">
                          <a:solidFill>
                            <a:schemeClr val="tx1"/>
                          </a:solidFill>
                          <a:latin typeface="Times New Roman" panose="02020603050405020304" pitchFamily="18" charset="0"/>
                          <a:cs typeface="Times New Roman" panose="02020603050405020304" pitchFamily="18" charset="0"/>
                        </a:rPr>
                        <a:t>332,6</a:t>
                      </a:r>
                      <a:endParaRPr lang="ru-RU" sz="1200" kern="1200" dirty="0">
                        <a:solidFill>
                          <a:schemeClr val="tx1"/>
                        </a:solidFill>
                        <a:latin typeface="Times New Roman" panose="02020603050405020304" pitchFamily="18" charset="0"/>
                        <a:ea typeface="+mn-ea"/>
                        <a:cs typeface="Times New Roman" panose="02020603050405020304" pitchFamily="18" charset="0"/>
                      </a:endParaRPr>
                    </a:p>
                  </a:txBody>
                  <a:tcPr anchor="ctr"/>
                </a:tc>
                <a:tc>
                  <a:txBody>
                    <a:bodyPr/>
                    <a:lstStyle/>
                    <a:p>
                      <a:pPr marL="0" algn="ctr" defTabSz="914400" rtl="0" eaLnBrk="1" latinLnBrk="0" hangingPunct="1"/>
                      <a:r>
                        <a:rPr lang="ru-RU" sz="1200" kern="1200" dirty="0" smtClean="0">
                          <a:solidFill>
                            <a:schemeClr val="tx1"/>
                          </a:solidFill>
                          <a:latin typeface="Times New Roman" panose="02020603050405020304" pitchFamily="18" charset="0"/>
                          <a:ea typeface="+mn-ea"/>
                          <a:cs typeface="Times New Roman" panose="02020603050405020304" pitchFamily="18" charset="0"/>
                        </a:rPr>
                        <a:t>17,0</a:t>
                      </a:r>
                      <a:endParaRPr lang="ru-RU" sz="1200" kern="1200" dirty="0">
                        <a:solidFill>
                          <a:schemeClr val="tx1"/>
                        </a:solidFill>
                        <a:latin typeface="Times New Roman" panose="02020603050405020304" pitchFamily="18" charset="0"/>
                        <a:ea typeface="+mn-ea"/>
                        <a:cs typeface="Times New Roman" panose="02020603050405020304" pitchFamily="18" charset="0"/>
                      </a:endParaRPr>
                    </a:p>
                  </a:txBody>
                  <a:tcPr anchor="ctr"/>
                </a:tc>
                <a:tc>
                  <a:txBody>
                    <a:bodyPr/>
                    <a:lstStyle/>
                    <a:p>
                      <a:pPr marL="0" algn="ctr" defTabSz="914400" rtl="0" eaLnBrk="1" latinLnBrk="0" hangingPunct="1"/>
                      <a:r>
                        <a:rPr lang="ru-RU" sz="1200" kern="1200" dirty="0" smtClean="0">
                          <a:solidFill>
                            <a:schemeClr val="tx1"/>
                          </a:solidFill>
                          <a:latin typeface="Times New Roman" panose="02020603050405020304" pitchFamily="18" charset="0"/>
                          <a:ea typeface="+mn-ea"/>
                          <a:cs typeface="Times New Roman" panose="02020603050405020304" pitchFamily="18" charset="0"/>
                        </a:rPr>
                        <a:t>4,2</a:t>
                      </a:r>
                      <a:endParaRPr lang="ru-RU" sz="1200" kern="1200" dirty="0">
                        <a:solidFill>
                          <a:schemeClr val="tx1"/>
                        </a:solidFill>
                        <a:latin typeface="Times New Roman" panose="02020603050405020304" pitchFamily="18" charset="0"/>
                        <a:ea typeface="+mn-ea"/>
                        <a:cs typeface="Times New Roman" panose="02020603050405020304" pitchFamily="18" charset="0"/>
                      </a:endParaRPr>
                    </a:p>
                  </a:txBody>
                  <a:tcPr anchor="ctr"/>
                </a:tc>
              </a:tr>
              <a:tr h="37022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200" dirty="0" smtClean="0">
                          <a:solidFill>
                            <a:schemeClr val="tx1"/>
                          </a:solidFill>
                          <a:latin typeface="Times New Roman" panose="02020603050405020304" pitchFamily="18" charset="0"/>
                          <a:cs typeface="Times New Roman" panose="02020603050405020304" pitchFamily="18" charset="0"/>
                        </a:rPr>
                        <a:t>2021 год (план)</a:t>
                      </a:r>
                    </a:p>
                  </a:txBody>
                  <a:tcPr anchor="ctr"/>
                </a:tc>
                <a:tc>
                  <a:txBody>
                    <a:bodyPr/>
                    <a:lstStyle/>
                    <a:p>
                      <a:pPr marL="0" algn="ctr" defTabSz="914400" rtl="0" eaLnBrk="1" latinLnBrk="0" hangingPunct="1"/>
                      <a:r>
                        <a:rPr lang="ru-RU" sz="1200" kern="1200" dirty="0" smtClean="0">
                          <a:solidFill>
                            <a:schemeClr val="tx1"/>
                          </a:solidFill>
                          <a:latin typeface="Times New Roman" panose="02020603050405020304" pitchFamily="18" charset="0"/>
                          <a:ea typeface="+mn-ea"/>
                          <a:cs typeface="Times New Roman" panose="02020603050405020304" pitchFamily="18" charset="0"/>
                        </a:rPr>
                        <a:t>775,3</a:t>
                      </a:r>
                      <a:endParaRPr lang="ru-RU" sz="1200" kern="1200" dirty="0">
                        <a:solidFill>
                          <a:schemeClr val="tx1"/>
                        </a:solidFill>
                        <a:latin typeface="Times New Roman" panose="02020603050405020304" pitchFamily="18" charset="0"/>
                        <a:ea typeface="+mn-ea"/>
                        <a:cs typeface="Times New Roman" panose="02020603050405020304" pitchFamily="18" charset="0"/>
                      </a:endParaRPr>
                    </a:p>
                  </a:txBody>
                  <a:tcPr anchor="ctr"/>
                </a:tc>
                <a:tc>
                  <a:txBody>
                    <a:bodyPr/>
                    <a:lstStyle/>
                    <a:p>
                      <a:pPr marL="0" algn="ctr" defTabSz="914400" rtl="0" eaLnBrk="1" latinLnBrk="0" hangingPunct="1"/>
                      <a:r>
                        <a:rPr lang="ru-RU" sz="1200" kern="1200" dirty="0" smtClean="0">
                          <a:solidFill>
                            <a:schemeClr val="tx1"/>
                          </a:solidFill>
                          <a:latin typeface="Times New Roman" panose="02020603050405020304" pitchFamily="18" charset="0"/>
                          <a:cs typeface="Times New Roman" panose="02020603050405020304" pitchFamily="18" charset="0"/>
                        </a:rPr>
                        <a:t>728,8 </a:t>
                      </a:r>
                      <a:endParaRPr lang="ru-RU" sz="1200" kern="1200" dirty="0">
                        <a:solidFill>
                          <a:schemeClr val="tx1"/>
                        </a:solidFill>
                        <a:latin typeface="Times New Roman" panose="02020603050405020304" pitchFamily="18" charset="0"/>
                        <a:ea typeface="+mn-ea"/>
                        <a:cs typeface="Times New Roman" panose="02020603050405020304" pitchFamily="18" charset="0"/>
                      </a:endParaRPr>
                    </a:p>
                  </a:txBody>
                  <a:tcPr anchor="ctr"/>
                </a:tc>
                <a:tc>
                  <a:txBody>
                    <a:bodyPr/>
                    <a:lstStyle/>
                    <a:p>
                      <a:pPr marL="0" algn="ctr" defTabSz="914400" rtl="0" eaLnBrk="1" latinLnBrk="0" hangingPunct="1"/>
                      <a:r>
                        <a:rPr lang="ru-RU" sz="1200" kern="1200" dirty="0" smtClean="0">
                          <a:solidFill>
                            <a:schemeClr val="tx1"/>
                          </a:solidFill>
                          <a:latin typeface="Times New Roman" panose="02020603050405020304" pitchFamily="18" charset="0"/>
                          <a:cs typeface="Times New Roman" panose="02020603050405020304" pitchFamily="18" charset="0"/>
                        </a:rPr>
                        <a:t>37,2</a:t>
                      </a:r>
                      <a:endParaRPr lang="ru-RU" sz="1200" kern="1200" dirty="0">
                        <a:solidFill>
                          <a:schemeClr val="tx1"/>
                        </a:solidFill>
                        <a:latin typeface="Times New Roman" panose="02020603050405020304" pitchFamily="18" charset="0"/>
                        <a:ea typeface="+mn-ea"/>
                        <a:cs typeface="Times New Roman" panose="02020603050405020304" pitchFamily="18" charset="0"/>
                      </a:endParaRPr>
                    </a:p>
                  </a:txBody>
                  <a:tcPr anchor="ctr"/>
                </a:tc>
                <a:tc>
                  <a:txBody>
                    <a:bodyPr/>
                    <a:lstStyle/>
                    <a:p>
                      <a:pPr marL="0" algn="ctr" defTabSz="914400" rtl="0" eaLnBrk="1" latinLnBrk="0" hangingPunct="1"/>
                      <a:r>
                        <a:rPr lang="ru-RU" sz="1200" kern="1200" dirty="0" smtClean="0">
                          <a:solidFill>
                            <a:schemeClr val="tx1"/>
                          </a:solidFill>
                          <a:latin typeface="Times New Roman" panose="02020603050405020304" pitchFamily="18" charset="0"/>
                          <a:ea typeface="+mn-ea"/>
                          <a:cs typeface="Times New Roman" panose="02020603050405020304" pitchFamily="18" charset="0"/>
                        </a:rPr>
                        <a:t>9,3</a:t>
                      </a:r>
                      <a:endParaRPr lang="ru-RU" sz="1200" kern="1200" dirty="0">
                        <a:solidFill>
                          <a:schemeClr val="tx1"/>
                        </a:solidFill>
                        <a:latin typeface="Times New Roman" panose="02020603050405020304" pitchFamily="18" charset="0"/>
                        <a:ea typeface="+mn-ea"/>
                        <a:cs typeface="Times New Roman" panose="02020603050405020304" pitchFamily="18" charset="0"/>
                      </a:endParaRPr>
                    </a:p>
                  </a:txBody>
                  <a:tcPr anchor="ctr"/>
                </a:tc>
              </a:tr>
              <a:tr h="43274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200" dirty="0" smtClean="0">
                          <a:solidFill>
                            <a:schemeClr val="tx1"/>
                          </a:solidFill>
                          <a:latin typeface="Times New Roman" panose="02020603050405020304" pitchFamily="18" charset="0"/>
                          <a:cs typeface="Times New Roman" panose="02020603050405020304" pitchFamily="18" charset="0"/>
                        </a:rPr>
                        <a:t>2022 год (план)</a:t>
                      </a:r>
                    </a:p>
                  </a:txBody>
                  <a:tcPr anchor="ctr"/>
                </a:tc>
                <a:tc>
                  <a:txBody>
                    <a:bodyPr/>
                    <a:lstStyle/>
                    <a:p>
                      <a:pPr marL="0" algn="ctr" defTabSz="914400" rtl="0" eaLnBrk="1" latinLnBrk="0" hangingPunct="1"/>
                      <a:r>
                        <a:rPr lang="ru-RU" sz="1200" kern="1200" dirty="0" smtClean="0">
                          <a:solidFill>
                            <a:schemeClr val="tx1"/>
                          </a:solidFill>
                          <a:latin typeface="Times New Roman" panose="02020603050405020304" pitchFamily="18" charset="0"/>
                          <a:ea typeface="+mn-ea"/>
                          <a:cs typeface="Times New Roman" panose="02020603050405020304" pitchFamily="18" charset="0"/>
                        </a:rPr>
                        <a:t>265,6</a:t>
                      </a:r>
                      <a:endParaRPr lang="ru-RU" sz="1200" kern="1200" dirty="0">
                        <a:solidFill>
                          <a:schemeClr val="tx1"/>
                        </a:solidFill>
                        <a:latin typeface="Times New Roman" panose="02020603050405020304" pitchFamily="18" charset="0"/>
                        <a:ea typeface="+mn-ea"/>
                        <a:cs typeface="Times New Roman" panose="02020603050405020304" pitchFamily="18" charset="0"/>
                      </a:endParaRPr>
                    </a:p>
                  </a:txBody>
                  <a:tcPr anchor="ctr"/>
                </a:tc>
                <a:tc>
                  <a:txBody>
                    <a:bodyPr/>
                    <a:lstStyle/>
                    <a:p>
                      <a:pPr marL="0" algn="ctr" defTabSz="914400" rtl="0" eaLnBrk="1" latinLnBrk="0" hangingPunct="1"/>
                      <a:r>
                        <a:rPr lang="ru-RU" sz="1200" kern="1200" dirty="0" smtClean="0">
                          <a:solidFill>
                            <a:schemeClr val="tx1"/>
                          </a:solidFill>
                          <a:latin typeface="Times New Roman" panose="02020603050405020304" pitchFamily="18" charset="0"/>
                          <a:ea typeface="+mn-ea"/>
                          <a:cs typeface="Times New Roman" panose="02020603050405020304" pitchFamily="18" charset="0"/>
                        </a:rPr>
                        <a:t>249,7</a:t>
                      </a:r>
                      <a:endParaRPr lang="ru-RU" sz="1200" kern="1200" dirty="0">
                        <a:solidFill>
                          <a:schemeClr val="tx1"/>
                        </a:solidFill>
                        <a:latin typeface="Times New Roman" panose="02020603050405020304" pitchFamily="18" charset="0"/>
                        <a:ea typeface="+mn-ea"/>
                        <a:cs typeface="Times New Roman" panose="02020603050405020304" pitchFamily="18" charset="0"/>
                      </a:endParaRPr>
                    </a:p>
                  </a:txBody>
                  <a:tcPr anchor="ctr"/>
                </a:tc>
                <a:tc>
                  <a:txBody>
                    <a:bodyPr/>
                    <a:lstStyle/>
                    <a:p>
                      <a:pPr marL="0" algn="ctr" defTabSz="914400" rtl="0" eaLnBrk="1" latinLnBrk="0" hangingPunct="1"/>
                      <a:r>
                        <a:rPr lang="ru-RU" sz="1200" kern="1200" dirty="0" smtClean="0">
                          <a:solidFill>
                            <a:schemeClr val="tx1"/>
                          </a:solidFill>
                          <a:latin typeface="Times New Roman" panose="02020603050405020304" pitchFamily="18" charset="0"/>
                          <a:ea typeface="+mn-ea"/>
                          <a:cs typeface="Times New Roman" panose="02020603050405020304" pitchFamily="18" charset="0"/>
                        </a:rPr>
                        <a:t>12,7</a:t>
                      </a:r>
                      <a:endParaRPr lang="ru-RU" sz="1200" kern="1200" dirty="0">
                        <a:solidFill>
                          <a:schemeClr val="tx1"/>
                        </a:solidFill>
                        <a:latin typeface="Times New Roman" panose="02020603050405020304" pitchFamily="18" charset="0"/>
                        <a:ea typeface="+mn-ea"/>
                        <a:cs typeface="Times New Roman" panose="02020603050405020304" pitchFamily="18" charset="0"/>
                      </a:endParaRPr>
                    </a:p>
                  </a:txBody>
                  <a:tcPr anchor="ctr"/>
                </a:tc>
                <a:tc>
                  <a:txBody>
                    <a:bodyPr/>
                    <a:lstStyle/>
                    <a:p>
                      <a:pPr marL="0" algn="ctr" defTabSz="914400" rtl="0" eaLnBrk="1" latinLnBrk="0" hangingPunct="1"/>
                      <a:r>
                        <a:rPr lang="ru-RU" sz="1200" kern="1200" dirty="0" smtClean="0">
                          <a:solidFill>
                            <a:schemeClr val="tx1"/>
                          </a:solidFill>
                          <a:latin typeface="Times New Roman" panose="02020603050405020304" pitchFamily="18" charset="0"/>
                          <a:ea typeface="+mn-ea"/>
                          <a:cs typeface="Times New Roman" panose="02020603050405020304" pitchFamily="18" charset="0"/>
                        </a:rPr>
                        <a:t>3,2</a:t>
                      </a:r>
                      <a:endParaRPr lang="ru-RU" sz="1200" kern="1200" dirty="0">
                        <a:solidFill>
                          <a:schemeClr val="tx1"/>
                        </a:solidFill>
                        <a:latin typeface="Times New Roman" panose="02020603050405020304" pitchFamily="18" charset="0"/>
                        <a:ea typeface="+mn-ea"/>
                        <a:cs typeface="Times New Roman" panose="02020603050405020304" pitchFamily="18" charset="0"/>
                      </a:endParaRPr>
                    </a:p>
                  </a:txBody>
                  <a:tcPr anchor="ctr"/>
                </a:tc>
              </a:tr>
              <a:tr h="794165">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200" b="1" dirty="0" smtClean="0">
                          <a:solidFill>
                            <a:schemeClr val="tx1"/>
                          </a:solidFill>
                          <a:latin typeface="Times New Roman" panose="02020603050405020304" pitchFamily="18" charset="0"/>
                          <a:cs typeface="Times New Roman" panose="02020603050405020304" pitchFamily="18" charset="0"/>
                        </a:rPr>
                        <a:t>ВСЕГО за 2019-2022 годы</a:t>
                      </a:r>
                    </a:p>
                  </a:txBody>
                  <a:tcPr anchor="ctr"/>
                </a:tc>
                <a:tc>
                  <a:txBody>
                    <a:bodyPr/>
                    <a:lstStyle/>
                    <a:p>
                      <a:pPr algn="ctr"/>
                      <a:r>
                        <a:rPr lang="ru-RU" sz="1200" b="1" dirty="0" smtClean="0">
                          <a:solidFill>
                            <a:schemeClr val="tx1"/>
                          </a:solidFill>
                          <a:latin typeface="Times New Roman" panose="02020603050405020304" pitchFamily="18" charset="0"/>
                          <a:cs typeface="Times New Roman" panose="02020603050405020304" pitchFamily="18" charset="0"/>
                        </a:rPr>
                        <a:t>1 914,6</a:t>
                      </a:r>
                      <a:endParaRPr lang="ru-RU" sz="1200" b="1"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marL="0" algn="ctr" defTabSz="914400" rtl="0" eaLnBrk="1" latinLnBrk="0" hangingPunct="1"/>
                      <a:r>
                        <a:rPr lang="ru-RU" sz="1200" b="1" kern="1200" dirty="0" smtClean="0">
                          <a:solidFill>
                            <a:schemeClr val="tx1"/>
                          </a:solidFill>
                          <a:latin typeface="Times New Roman" panose="02020603050405020304" pitchFamily="18" charset="0"/>
                          <a:ea typeface="+mn-ea"/>
                          <a:cs typeface="Times New Roman" panose="02020603050405020304" pitchFamily="18" charset="0"/>
                        </a:rPr>
                        <a:t>1 799,8</a:t>
                      </a:r>
                      <a:endParaRPr lang="ru-RU" sz="1200" b="1" kern="1200" dirty="0">
                        <a:solidFill>
                          <a:schemeClr val="tx1"/>
                        </a:solidFill>
                        <a:latin typeface="Times New Roman" panose="02020603050405020304" pitchFamily="18" charset="0"/>
                        <a:ea typeface="+mn-ea"/>
                        <a:cs typeface="Times New Roman" panose="02020603050405020304" pitchFamily="18" charset="0"/>
                      </a:endParaRPr>
                    </a:p>
                  </a:txBody>
                  <a:tcPr anchor="ctr"/>
                </a:tc>
                <a:tc>
                  <a:txBody>
                    <a:bodyPr/>
                    <a:lstStyle/>
                    <a:p>
                      <a:pPr algn="ctr"/>
                      <a:r>
                        <a:rPr lang="ru-RU" sz="1200" b="1" dirty="0" smtClean="0">
                          <a:solidFill>
                            <a:schemeClr val="tx1"/>
                          </a:solidFill>
                          <a:latin typeface="Times New Roman" panose="02020603050405020304" pitchFamily="18" charset="0"/>
                          <a:cs typeface="Times New Roman" panose="02020603050405020304" pitchFamily="18" charset="0"/>
                        </a:rPr>
                        <a:t>82,5</a:t>
                      </a:r>
                      <a:endParaRPr lang="ru-RU" sz="1200" b="1"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r>
                        <a:rPr lang="ru-RU" sz="1200" b="1" dirty="0" smtClean="0">
                          <a:solidFill>
                            <a:schemeClr val="tx1"/>
                          </a:solidFill>
                          <a:latin typeface="Times New Roman" panose="02020603050405020304" pitchFamily="18" charset="0"/>
                          <a:cs typeface="Times New Roman" panose="02020603050405020304" pitchFamily="18" charset="0"/>
                        </a:rPr>
                        <a:t>32,3</a:t>
                      </a:r>
                      <a:endParaRPr lang="ru-RU" sz="1200" b="1" dirty="0">
                        <a:solidFill>
                          <a:schemeClr val="tx1"/>
                        </a:solidFill>
                        <a:latin typeface="Times New Roman" panose="02020603050405020304" pitchFamily="18" charset="0"/>
                        <a:cs typeface="Times New Roman" panose="02020603050405020304" pitchFamily="18" charset="0"/>
                      </a:endParaRPr>
                    </a:p>
                  </a:txBody>
                  <a:tcPr anchor="ctr"/>
                </a:tc>
              </a:tr>
            </a:tbl>
          </a:graphicData>
        </a:graphic>
      </p:graphicFrame>
      <p:sp>
        <p:nvSpPr>
          <p:cNvPr id="2" name="Номер слайда 1"/>
          <p:cNvSpPr>
            <a:spLocks noGrp="1"/>
          </p:cNvSpPr>
          <p:nvPr>
            <p:ph type="sldNum" sz="quarter" idx="12"/>
          </p:nvPr>
        </p:nvSpPr>
        <p:spPr/>
        <p:txBody>
          <a:bodyPr/>
          <a:lstStyle/>
          <a:p>
            <a:pPr>
              <a:defRPr/>
            </a:pPr>
            <a:fld id="{667CCBFA-BFB9-4E9F-B6F6-694D72409F22}" type="slidenum">
              <a:rPr lang="ru-RU" smtClean="0">
                <a:solidFill>
                  <a:prstClr val="black"/>
                </a:solidFill>
              </a:rPr>
              <a:pPr>
                <a:defRPr/>
              </a:pPr>
              <a:t>36</a:t>
            </a:fld>
            <a:endParaRPr lang="ru-RU" dirty="0">
              <a:solidFill>
                <a:prstClr val="black"/>
              </a:solidFill>
            </a:endParaRPr>
          </a:p>
        </p:txBody>
      </p:sp>
      <p:sp>
        <p:nvSpPr>
          <p:cNvPr id="10" name="Заголовок 1"/>
          <p:cNvSpPr txBox="1">
            <a:spLocks/>
          </p:cNvSpPr>
          <p:nvPr/>
        </p:nvSpPr>
        <p:spPr>
          <a:xfrm>
            <a:off x="259730" y="69850"/>
            <a:ext cx="7613498" cy="536032"/>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l">
              <a:buClr>
                <a:srgbClr val="F14124">
                  <a:lumMod val="75000"/>
                </a:srgbClr>
              </a:buClr>
              <a:buFont typeface="Georgia" pitchFamily="18" charset="0"/>
              <a:buNone/>
            </a:pPr>
            <a:r>
              <a:rPr lang="ru-RU" sz="2200" dirty="0">
                <a:solidFill>
                  <a:prstClr val="black"/>
                </a:solidFill>
                <a:effectLst/>
                <a:latin typeface="Times New Roman" panose="02020603050405020304" pitchFamily="18" charset="0"/>
                <a:cs typeface="Times New Roman" panose="02020603050405020304" pitchFamily="18" charset="0"/>
              </a:rPr>
              <a:t>Общественно значимые проекты</a:t>
            </a:r>
          </a:p>
        </p:txBody>
      </p:sp>
      <p:cxnSp>
        <p:nvCxnSpPr>
          <p:cNvPr id="11" name="Прямая соединительная линия 10"/>
          <p:cNvCxnSpPr/>
          <p:nvPr/>
        </p:nvCxnSpPr>
        <p:spPr>
          <a:xfrm>
            <a:off x="0" y="620688"/>
            <a:ext cx="9144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7873228" y="69850"/>
            <a:ext cx="1223412" cy="492443"/>
          </a:xfrm>
          <a:prstGeom prst="rect">
            <a:avLst/>
          </a:prstGeom>
          <a:noFill/>
        </p:spPr>
        <p:txBody>
          <a:bodyPr wrap="none" rtlCol="0">
            <a:spAutoFit/>
          </a:bodyPr>
          <a:lstStyle/>
          <a:p>
            <a:pPr algn="ctr" fontAlgn="base">
              <a:spcBef>
                <a:spcPct val="0"/>
              </a:spcBef>
              <a:spcAft>
                <a:spcPct val="0"/>
              </a:spcAft>
            </a:pPr>
            <a:r>
              <a:rPr lang="ru-RU" sz="1300" b="1" i="1" dirty="0">
                <a:solidFill>
                  <a:srgbClr val="4E67C8"/>
                </a:solidFill>
              </a:rPr>
              <a:t>Бюджет</a:t>
            </a:r>
          </a:p>
          <a:p>
            <a:pPr algn="ctr" fontAlgn="base">
              <a:spcBef>
                <a:spcPct val="0"/>
              </a:spcBef>
              <a:spcAft>
                <a:spcPct val="0"/>
              </a:spcAft>
            </a:pPr>
            <a:r>
              <a:rPr lang="ru-RU" sz="1300" b="1" i="1" dirty="0">
                <a:solidFill>
                  <a:srgbClr val="4E67C8"/>
                </a:solidFill>
              </a:rPr>
              <a:t>для граждан</a:t>
            </a:r>
          </a:p>
        </p:txBody>
      </p:sp>
      <p:sp>
        <p:nvSpPr>
          <p:cNvPr id="13" name="Заголовок 1"/>
          <p:cNvSpPr txBox="1">
            <a:spLocks/>
          </p:cNvSpPr>
          <p:nvPr/>
        </p:nvSpPr>
        <p:spPr>
          <a:xfrm>
            <a:off x="312899" y="548680"/>
            <a:ext cx="8712968" cy="936104"/>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ctr">
              <a:buClr>
                <a:srgbClr val="F14124">
                  <a:lumMod val="75000"/>
                </a:srgbClr>
              </a:buClr>
              <a:buNone/>
            </a:pPr>
            <a:endParaRPr lang="ru-RU" sz="1050" u="sng" dirty="0" smtClean="0">
              <a:solidFill>
                <a:srgbClr val="4E67C8">
                  <a:lumMod val="50000"/>
                </a:srgbClr>
              </a:solidFill>
              <a:effectLst/>
              <a:latin typeface="Times New Roman" panose="02020603050405020304" pitchFamily="18" charset="0"/>
              <a:cs typeface="Times New Roman" panose="02020603050405020304" pitchFamily="18" charset="0"/>
            </a:endParaRPr>
          </a:p>
          <a:p>
            <a:pPr marL="0" indent="0" algn="ctr">
              <a:buClr>
                <a:srgbClr val="F14124">
                  <a:lumMod val="75000"/>
                </a:srgbClr>
              </a:buClr>
              <a:buNone/>
            </a:pPr>
            <a:r>
              <a:rPr lang="ru-RU" sz="1800" u="sng" dirty="0" smtClean="0">
                <a:solidFill>
                  <a:srgbClr val="4E67C8">
                    <a:lumMod val="50000"/>
                  </a:srgbClr>
                </a:solidFill>
                <a:effectLst/>
                <a:latin typeface="Times New Roman" panose="02020603050405020304" pitchFamily="18" charset="0"/>
                <a:cs typeface="Times New Roman" panose="02020603050405020304" pitchFamily="18" charset="0"/>
              </a:rPr>
              <a:t>Туристский кластер «Чувашия </a:t>
            </a:r>
            <a:r>
              <a:rPr lang="ru-RU" sz="1800" u="sng" dirty="0">
                <a:solidFill>
                  <a:srgbClr val="4E67C8">
                    <a:lumMod val="50000"/>
                  </a:srgbClr>
                </a:solidFill>
                <a:effectLst/>
                <a:latin typeface="Times New Roman" panose="02020603050405020304" pitchFamily="18" charset="0"/>
                <a:cs typeface="Times New Roman" panose="02020603050405020304" pitchFamily="18" charset="0"/>
              </a:rPr>
              <a:t>– сердце Волги»</a:t>
            </a:r>
          </a:p>
          <a:p>
            <a:pPr marL="0" indent="0">
              <a:buClr>
                <a:srgbClr val="F14124">
                  <a:lumMod val="75000"/>
                </a:srgbClr>
              </a:buClr>
              <a:buFont typeface="Georgia" pitchFamily="18" charset="0"/>
              <a:buNone/>
            </a:pPr>
            <a:endParaRPr lang="ru-RU" sz="1400" u="sng" dirty="0">
              <a:solidFill>
                <a:srgbClr val="4E67C8">
                  <a:lumMod val="50000"/>
                </a:srgbClr>
              </a:solidFill>
              <a:effectLst/>
              <a:latin typeface="Times New Roman" panose="02020603050405020304" pitchFamily="18" charset="0"/>
              <a:cs typeface="Times New Roman" panose="02020603050405020304" pitchFamily="18" charset="0"/>
            </a:endParaRPr>
          </a:p>
        </p:txBody>
      </p:sp>
      <p:sp>
        <p:nvSpPr>
          <p:cNvPr id="14" name="TextBox 13"/>
          <p:cNvSpPr txBox="1"/>
          <p:nvPr/>
        </p:nvSpPr>
        <p:spPr>
          <a:xfrm>
            <a:off x="104214" y="1196752"/>
            <a:ext cx="5331882" cy="868323"/>
          </a:xfrm>
          <a:prstGeom prst="round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fontAlgn="base">
              <a:lnSpc>
                <a:spcPct val="150000"/>
              </a:lnSpc>
              <a:spcBef>
                <a:spcPct val="0"/>
              </a:spcBef>
              <a:spcAft>
                <a:spcPct val="0"/>
              </a:spcAft>
            </a:pPr>
            <a:r>
              <a:rPr lang="ru-RU" sz="1500" i="1" dirty="0">
                <a:solidFill>
                  <a:prstClr val="black"/>
                </a:solidFill>
                <a:latin typeface="Times New Roman" panose="02020603050405020304" pitchFamily="18" charset="0"/>
                <a:cs typeface="Times New Roman" panose="02020603050405020304" pitchFamily="18" charset="0"/>
              </a:rPr>
              <a:t>Срок </a:t>
            </a:r>
            <a:r>
              <a:rPr lang="ru-RU" sz="1500" i="1" dirty="0" smtClean="0">
                <a:solidFill>
                  <a:prstClr val="black"/>
                </a:solidFill>
                <a:latin typeface="Times New Roman" panose="02020603050405020304" pitchFamily="18" charset="0"/>
                <a:cs typeface="Times New Roman" panose="02020603050405020304" pitchFamily="18" charset="0"/>
              </a:rPr>
              <a:t>реализации проекта – 2019 - 2025 годы </a:t>
            </a:r>
          </a:p>
          <a:p>
            <a:pPr fontAlgn="base">
              <a:lnSpc>
                <a:spcPct val="150000"/>
              </a:lnSpc>
              <a:spcBef>
                <a:spcPct val="0"/>
              </a:spcBef>
              <a:spcAft>
                <a:spcPct val="0"/>
              </a:spcAft>
            </a:pPr>
            <a:r>
              <a:rPr lang="ru-RU" sz="1500" i="1" dirty="0" smtClean="0">
                <a:solidFill>
                  <a:prstClr val="black"/>
                </a:solidFill>
                <a:latin typeface="Times New Roman" panose="02020603050405020304" pitchFamily="18" charset="0"/>
                <a:cs typeface="Times New Roman" panose="02020603050405020304" pitchFamily="18" charset="0"/>
              </a:rPr>
              <a:t>Количество объектов инвестиционного проекта </a:t>
            </a:r>
            <a:r>
              <a:rPr lang="ru-RU" sz="1500" i="1" smtClean="0">
                <a:solidFill>
                  <a:prstClr val="black"/>
                </a:solidFill>
                <a:latin typeface="Times New Roman" panose="02020603050405020304" pitchFamily="18" charset="0"/>
                <a:cs typeface="Times New Roman" panose="02020603050405020304" pitchFamily="18" charset="0"/>
              </a:rPr>
              <a:t>– 29</a:t>
            </a:r>
            <a:endParaRPr lang="ru-RU" sz="1500" i="1" dirty="0">
              <a:solidFill>
                <a:prstClr val="black"/>
              </a:solidFill>
              <a:latin typeface="Times New Roman" panose="02020603050405020304" pitchFamily="18" charset="0"/>
              <a:cs typeface="Times New Roman" panose="02020603050405020304" pitchFamily="18" charset="0"/>
            </a:endParaRPr>
          </a:p>
        </p:txBody>
      </p:sp>
      <p:sp>
        <p:nvSpPr>
          <p:cNvPr id="15" name="TextBox 14"/>
          <p:cNvSpPr txBox="1"/>
          <p:nvPr/>
        </p:nvSpPr>
        <p:spPr>
          <a:xfrm>
            <a:off x="5593601" y="3429000"/>
            <a:ext cx="3338277" cy="3093154"/>
          </a:xfrm>
          <a:prstGeom prst="rect">
            <a:avLst/>
          </a:prstGeom>
          <a:noFill/>
        </p:spPr>
        <p:txBody>
          <a:bodyPr wrap="square" rtlCol="0">
            <a:spAutoFit/>
          </a:bodyPr>
          <a:lstStyle/>
          <a:p>
            <a:pPr algn="just" fontAlgn="base">
              <a:spcBef>
                <a:spcPct val="0"/>
              </a:spcBef>
              <a:spcAft>
                <a:spcPct val="0"/>
              </a:spcAft>
            </a:pPr>
            <a:r>
              <a:rPr lang="ru-RU" sz="1300" dirty="0">
                <a:solidFill>
                  <a:prstClr val="black"/>
                </a:solidFill>
                <a:latin typeface="Times New Roman" panose="02020603050405020304" pitchFamily="18" charset="0"/>
                <a:cs typeface="Times New Roman" panose="02020603050405020304" pitchFamily="18" charset="0"/>
              </a:rPr>
              <a:t>Инвестиционный проект «Туристский кластер «Чувашия – сердце Волги» включает в себя два </a:t>
            </a:r>
            <a:r>
              <a:rPr lang="ru-RU" sz="1300" dirty="0" err="1">
                <a:solidFill>
                  <a:prstClr val="black"/>
                </a:solidFill>
                <a:latin typeface="Times New Roman" panose="02020603050405020304" pitchFamily="18" charset="0"/>
                <a:cs typeface="Times New Roman" panose="02020603050405020304" pitchFamily="18" charset="0"/>
              </a:rPr>
              <a:t>субкластера</a:t>
            </a:r>
            <a:r>
              <a:rPr lang="ru-RU" sz="1300" dirty="0">
                <a:solidFill>
                  <a:prstClr val="black"/>
                </a:solidFill>
                <a:latin typeface="Times New Roman" panose="02020603050405020304" pitchFamily="18" charset="0"/>
                <a:cs typeface="Times New Roman" panose="02020603050405020304" pitchFamily="18" charset="0"/>
              </a:rPr>
              <a:t> «Чебоксары – центр речного круизного туризма» и «Чувашия – центр оздоровительного туризма». </a:t>
            </a:r>
            <a:endParaRPr lang="ru-RU" sz="1300" dirty="0" smtClean="0">
              <a:solidFill>
                <a:prstClr val="black"/>
              </a:solidFill>
              <a:latin typeface="Times New Roman" panose="02020603050405020304" pitchFamily="18" charset="0"/>
              <a:cs typeface="Times New Roman" panose="02020603050405020304" pitchFamily="18" charset="0"/>
            </a:endParaRPr>
          </a:p>
          <a:p>
            <a:pPr algn="just" fontAlgn="base">
              <a:spcBef>
                <a:spcPct val="0"/>
              </a:spcBef>
              <a:spcAft>
                <a:spcPct val="0"/>
              </a:spcAft>
            </a:pPr>
            <a:r>
              <a:rPr lang="ru-RU" sz="1300" dirty="0" smtClean="0">
                <a:solidFill>
                  <a:prstClr val="black"/>
                </a:solidFill>
                <a:latin typeface="Times New Roman" panose="02020603050405020304" pitchFamily="18" charset="0"/>
                <a:cs typeface="Times New Roman" panose="02020603050405020304" pitchFamily="18" charset="0"/>
              </a:rPr>
              <a:t>Ядром </a:t>
            </a:r>
            <a:r>
              <a:rPr lang="ru-RU" sz="1300" dirty="0" err="1">
                <a:solidFill>
                  <a:prstClr val="black"/>
                </a:solidFill>
                <a:latin typeface="Times New Roman" panose="02020603050405020304" pitchFamily="18" charset="0"/>
                <a:cs typeface="Times New Roman" panose="02020603050405020304" pitchFamily="18" charset="0"/>
              </a:rPr>
              <a:t>субкластера</a:t>
            </a:r>
            <a:r>
              <a:rPr lang="ru-RU" sz="1300" dirty="0">
                <a:solidFill>
                  <a:prstClr val="black"/>
                </a:solidFill>
                <a:latin typeface="Times New Roman" panose="02020603050405020304" pitchFamily="18" charset="0"/>
                <a:cs typeface="Times New Roman" panose="02020603050405020304" pitchFamily="18" charset="0"/>
              </a:rPr>
              <a:t> «Чебоксары – центр речного круизного туризма» станут Речной порт, территория Чебоксарского залива и Московская набережная. </a:t>
            </a:r>
          </a:p>
          <a:p>
            <a:pPr algn="just" fontAlgn="base">
              <a:spcBef>
                <a:spcPct val="0"/>
              </a:spcBef>
              <a:spcAft>
                <a:spcPct val="0"/>
              </a:spcAft>
            </a:pPr>
            <a:r>
              <a:rPr lang="ru-RU" sz="1300" dirty="0" err="1">
                <a:solidFill>
                  <a:prstClr val="black"/>
                </a:solidFill>
                <a:latin typeface="Times New Roman" panose="02020603050405020304" pitchFamily="18" charset="0"/>
                <a:cs typeface="Times New Roman" panose="02020603050405020304" pitchFamily="18" charset="0"/>
              </a:rPr>
              <a:t>Субкластер</a:t>
            </a:r>
            <a:r>
              <a:rPr lang="ru-RU" sz="1300" dirty="0">
                <a:solidFill>
                  <a:prstClr val="black"/>
                </a:solidFill>
                <a:latin typeface="Times New Roman" panose="02020603050405020304" pitchFamily="18" charset="0"/>
                <a:cs typeface="Times New Roman" panose="02020603050405020304" pitchFamily="18" charset="0"/>
              </a:rPr>
              <a:t> «Чувашия – центр оздоровительного туризма» включает в себя развитие инфраструктуры лечебно-оздоровительного и реабилитационного отдыха. </a:t>
            </a:r>
          </a:p>
        </p:txBody>
      </p:sp>
      <p:pic>
        <p:nvPicPr>
          <p:cNvPr id="1026" name="Picture 2" descr="T:\Госдолг\Ольга\chuvashiya_-_serdce_volgi_prezentaciya_poslednyaya_(8)_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71896" y="1196752"/>
            <a:ext cx="3553971" cy="216024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386974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Скругленный прямоугольник 3"/>
          <p:cNvSpPr/>
          <p:nvPr/>
        </p:nvSpPr>
        <p:spPr>
          <a:xfrm>
            <a:off x="79339" y="750622"/>
            <a:ext cx="1872208" cy="432000"/>
          </a:xfrm>
          <a:prstGeom prst="roundRect">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ru-RU" sz="1200" b="1" dirty="0" smtClean="0">
                <a:solidFill>
                  <a:sysClr val="windowText" lastClr="000000"/>
                </a:solidFill>
              </a:rPr>
              <a:t>Вид расходов</a:t>
            </a:r>
            <a:endParaRPr lang="ru-RU" sz="1200" b="1" dirty="0">
              <a:solidFill>
                <a:sysClr val="windowText" lastClr="000000"/>
              </a:solidFill>
            </a:endParaRPr>
          </a:p>
        </p:txBody>
      </p:sp>
      <p:sp>
        <p:nvSpPr>
          <p:cNvPr id="6" name="Скругленный прямоугольник 5"/>
          <p:cNvSpPr/>
          <p:nvPr/>
        </p:nvSpPr>
        <p:spPr>
          <a:xfrm>
            <a:off x="1983459" y="750622"/>
            <a:ext cx="4249670" cy="432000"/>
          </a:xfrm>
          <a:prstGeom prst="roundRect">
            <a:avLst>
              <a:gd name="adj" fmla="val 10000"/>
            </a:avLst>
          </a:prstGeom>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r>
              <a:rPr lang="ru-RU" sz="1200" b="1" dirty="0" smtClean="0">
                <a:solidFill>
                  <a:sysClr val="windowText" lastClr="000000"/>
                </a:solidFill>
              </a:rPr>
              <a:t>Правовое основание </a:t>
            </a:r>
            <a:endParaRPr lang="ru-RU" sz="1200" b="1" dirty="0">
              <a:solidFill>
                <a:sysClr val="windowText" lastClr="000000"/>
              </a:solidFill>
            </a:endParaRPr>
          </a:p>
        </p:txBody>
      </p:sp>
      <p:sp>
        <p:nvSpPr>
          <p:cNvPr id="9" name="Скругленный прямоугольник 8"/>
          <p:cNvSpPr/>
          <p:nvPr/>
        </p:nvSpPr>
        <p:spPr>
          <a:xfrm>
            <a:off x="78836" y="3430718"/>
            <a:ext cx="1872455" cy="288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r>
              <a:rPr lang="ru-RU" sz="800" dirty="0" smtClean="0">
                <a:solidFill>
                  <a:schemeClr val="tx1"/>
                </a:solidFill>
              </a:rPr>
              <a:t>Выплаты труженикам тыла</a:t>
            </a:r>
            <a:endParaRPr lang="ru-RU" sz="800" dirty="0">
              <a:solidFill>
                <a:schemeClr val="tx1"/>
              </a:solidFill>
            </a:endParaRPr>
          </a:p>
        </p:txBody>
      </p:sp>
      <p:sp>
        <p:nvSpPr>
          <p:cNvPr id="10" name="Скругленный прямоугольник 9"/>
          <p:cNvSpPr/>
          <p:nvPr/>
        </p:nvSpPr>
        <p:spPr>
          <a:xfrm>
            <a:off x="78836" y="2970056"/>
            <a:ext cx="1872455" cy="396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just"/>
            <a:r>
              <a:rPr lang="ru-RU" sz="800" dirty="0" smtClean="0">
                <a:solidFill>
                  <a:schemeClr val="tx1"/>
                </a:solidFill>
              </a:rPr>
              <a:t>Выплаты реабилитированным и признанным пострадавшими от политических репрессий </a:t>
            </a:r>
            <a:endParaRPr lang="ru-RU" sz="800" dirty="0">
              <a:solidFill>
                <a:schemeClr val="tx1"/>
              </a:solidFill>
            </a:endParaRPr>
          </a:p>
        </p:txBody>
      </p:sp>
      <p:sp>
        <p:nvSpPr>
          <p:cNvPr id="15" name="Скругленный прямоугольник 14"/>
          <p:cNvSpPr/>
          <p:nvPr/>
        </p:nvSpPr>
        <p:spPr>
          <a:xfrm>
            <a:off x="7327982" y="1068895"/>
            <a:ext cx="864000" cy="227455"/>
          </a:xfrm>
          <a:prstGeom prst="roundRect">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ru-RU" sz="900" b="1" dirty="0" smtClean="0">
                <a:solidFill>
                  <a:sysClr val="windowText" lastClr="000000"/>
                </a:solidFill>
                <a:cs typeface="Times New Roman" panose="02020603050405020304" pitchFamily="18" charset="0"/>
              </a:rPr>
              <a:t>план</a:t>
            </a:r>
            <a:endParaRPr lang="ru-RU" sz="900" b="1" dirty="0">
              <a:solidFill>
                <a:sysClr val="windowText" lastClr="000000"/>
              </a:solidFill>
              <a:cs typeface="Times New Roman" panose="02020603050405020304" pitchFamily="18" charset="0"/>
            </a:endParaRPr>
          </a:p>
        </p:txBody>
      </p:sp>
      <p:sp>
        <p:nvSpPr>
          <p:cNvPr id="16" name="Скругленный прямоугольник 15"/>
          <p:cNvSpPr/>
          <p:nvPr/>
        </p:nvSpPr>
        <p:spPr>
          <a:xfrm>
            <a:off x="79339" y="1329077"/>
            <a:ext cx="8928736" cy="219699"/>
          </a:xfrm>
          <a:prstGeom prst="roundRect">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r>
              <a:rPr lang="ru-RU" sz="1000" b="1" dirty="0" smtClean="0">
                <a:solidFill>
                  <a:schemeClr val="tx1"/>
                </a:solidFill>
              </a:rPr>
              <a:t>Поддержка пожилых людей и ветеранов</a:t>
            </a:r>
            <a:endParaRPr lang="ru-RU" sz="1000" b="1" dirty="0">
              <a:solidFill>
                <a:schemeClr val="tx1"/>
              </a:solidFill>
            </a:endParaRPr>
          </a:p>
        </p:txBody>
      </p:sp>
      <p:sp>
        <p:nvSpPr>
          <p:cNvPr id="17" name="Скругленный прямоугольник 16"/>
          <p:cNvSpPr/>
          <p:nvPr/>
        </p:nvSpPr>
        <p:spPr>
          <a:xfrm>
            <a:off x="1971341" y="1631854"/>
            <a:ext cx="4305559" cy="415541"/>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just"/>
            <a:r>
              <a:rPr lang="ru-RU" sz="700" dirty="0" smtClean="0">
                <a:solidFill>
                  <a:schemeClr val="tx1"/>
                </a:solidFill>
              </a:rPr>
              <a:t>Закон Чувашской Республики от 24.11.2004 № 43 «О социальной поддержке тружеников тыла военных лет и ветеранов труда», Закон Чувашской Республики от 31.12.2015 № 90 «О ветеранах труда Чувашской Республики»</a:t>
            </a:r>
            <a:endParaRPr lang="ru-RU" sz="700" dirty="0">
              <a:solidFill>
                <a:schemeClr val="tx1"/>
              </a:solidFill>
            </a:endParaRPr>
          </a:p>
        </p:txBody>
      </p:sp>
      <p:sp>
        <p:nvSpPr>
          <p:cNvPr id="18" name="Скругленный прямоугольник 17"/>
          <p:cNvSpPr/>
          <p:nvPr/>
        </p:nvSpPr>
        <p:spPr>
          <a:xfrm flipH="1">
            <a:off x="1971341" y="3430718"/>
            <a:ext cx="4305559" cy="288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just"/>
            <a:r>
              <a:rPr lang="ru-RU" sz="700" dirty="0" smtClean="0">
                <a:solidFill>
                  <a:schemeClr val="tx1"/>
                </a:solidFill>
              </a:rPr>
              <a:t>Закон </a:t>
            </a:r>
            <a:r>
              <a:rPr lang="ru-RU" sz="700" dirty="0">
                <a:solidFill>
                  <a:schemeClr val="tx1"/>
                </a:solidFill>
              </a:rPr>
              <a:t>Чувашской Республики от </a:t>
            </a:r>
            <a:r>
              <a:rPr lang="ru-RU" sz="700" dirty="0" smtClean="0">
                <a:solidFill>
                  <a:schemeClr val="tx1"/>
                </a:solidFill>
              </a:rPr>
              <a:t>24.11.2004 </a:t>
            </a:r>
            <a:r>
              <a:rPr lang="ru-RU" sz="700" dirty="0">
                <a:solidFill>
                  <a:schemeClr val="tx1"/>
                </a:solidFill>
              </a:rPr>
              <a:t>№ 43 </a:t>
            </a:r>
            <a:r>
              <a:rPr lang="ru-RU" sz="700" dirty="0" smtClean="0">
                <a:solidFill>
                  <a:schemeClr val="tx1"/>
                </a:solidFill>
              </a:rPr>
              <a:t>«О </a:t>
            </a:r>
            <a:r>
              <a:rPr lang="ru-RU" sz="700" dirty="0">
                <a:solidFill>
                  <a:schemeClr val="tx1"/>
                </a:solidFill>
              </a:rPr>
              <a:t>социальной поддержке тружеников тыла военных лет и ветеранов </a:t>
            </a:r>
            <a:r>
              <a:rPr lang="ru-RU" sz="700" dirty="0" smtClean="0">
                <a:solidFill>
                  <a:schemeClr val="tx1"/>
                </a:solidFill>
              </a:rPr>
              <a:t>труда»</a:t>
            </a:r>
            <a:endParaRPr lang="ru-RU" sz="700" dirty="0">
              <a:solidFill>
                <a:schemeClr val="tx1"/>
              </a:solidFill>
            </a:endParaRPr>
          </a:p>
        </p:txBody>
      </p:sp>
      <p:sp>
        <p:nvSpPr>
          <p:cNvPr id="25" name="Скругленный прямоугольник 24"/>
          <p:cNvSpPr/>
          <p:nvPr/>
        </p:nvSpPr>
        <p:spPr>
          <a:xfrm>
            <a:off x="1971341" y="2970056"/>
            <a:ext cx="4305559" cy="396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just"/>
            <a:r>
              <a:rPr lang="ru-RU" sz="700" dirty="0" smtClean="0">
                <a:solidFill>
                  <a:schemeClr val="tx1"/>
                </a:solidFill>
              </a:rPr>
              <a:t>Закон </a:t>
            </a:r>
            <a:r>
              <a:rPr lang="ru-RU" sz="700" dirty="0">
                <a:solidFill>
                  <a:schemeClr val="tx1"/>
                </a:solidFill>
              </a:rPr>
              <a:t>Чувашской Республики от </a:t>
            </a:r>
            <a:r>
              <a:rPr lang="ru-RU" sz="700" dirty="0" smtClean="0">
                <a:solidFill>
                  <a:schemeClr val="tx1"/>
                </a:solidFill>
              </a:rPr>
              <a:t>24.11.2004 </a:t>
            </a:r>
            <a:r>
              <a:rPr lang="ru-RU" sz="700" dirty="0">
                <a:solidFill>
                  <a:schemeClr val="tx1"/>
                </a:solidFill>
              </a:rPr>
              <a:t>№ 47 </a:t>
            </a:r>
            <a:r>
              <a:rPr lang="ru-RU" sz="700" dirty="0" smtClean="0">
                <a:solidFill>
                  <a:schemeClr val="tx1"/>
                </a:solidFill>
              </a:rPr>
              <a:t>«О </a:t>
            </a:r>
            <a:r>
              <a:rPr lang="ru-RU" sz="700" dirty="0">
                <a:solidFill>
                  <a:schemeClr val="tx1"/>
                </a:solidFill>
              </a:rPr>
              <a:t>социальной поддержке реабилитированных лиц и лиц, признанных пострадавшими от политических </a:t>
            </a:r>
            <a:r>
              <a:rPr lang="ru-RU" sz="700" dirty="0" smtClean="0">
                <a:solidFill>
                  <a:schemeClr val="tx1"/>
                </a:solidFill>
              </a:rPr>
              <a:t>репрессий» </a:t>
            </a:r>
            <a:endParaRPr lang="ru-RU" sz="700" dirty="0">
              <a:solidFill>
                <a:schemeClr val="tx1"/>
              </a:solidFill>
            </a:endParaRPr>
          </a:p>
        </p:txBody>
      </p:sp>
      <p:sp>
        <p:nvSpPr>
          <p:cNvPr id="27" name="Скругленный прямоугольник 26"/>
          <p:cNvSpPr/>
          <p:nvPr/>
        </p:nvSpPr>
        <p:spPr>
          <a:xfrm>
            <a:off x="7316121" y="1631854"/>
            <a:ext cx="828000" cy="41554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r>
              <a:rPr lang="ru-RU" sz="900" dirty="0" smtClean="0">
                <a:solidFill>
                  <a:schemeClr val="tx1"/>
                </a:solidFill>
              </a:rPr>
              <a:t>1 722 246,3</a:t>
            </a:r>
            <a:endParaRPr lang="ru-RU" sz="900" dirty="0">
              <a:solidFill>
                <a:schemeClr val="tx1"/>
              </a:solidFill>
            </a:endParaRPr>
          </a:p>
        </p:txBody>
      </p:sp>
      <p:sp>
        <p:nvSpPr>
          <p:cNvPr id="29" name="Скругленный прямоугольник 28"/>
          <p:cNvSpPr/>
          <p:nvPr/>
        </p:nvSpPr>
        <p:spPr>
          <a:xfrm>
            <a:off x="6342509" y="3430718"/>
            <a:ext cx="900000" cy="288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r>
              <a:rPr lang="ru-RU" sz="1000" dirty="0" smtClean="0">
                <a:solidFill>
                  <a:schemeClr val="tx1"/>
                </a:solidFill>
              </a:rPr>
              <a:t>1 187 чел.</a:t>
            </a:r>
            <a:endParaRPr lang="ru-RU" sz="1000" dirty="0">
              <a:solidFill>
                <a:schemeClr val="tx1"/>
              </a:solidFill>
            </a:endParaRPr>
          </a:p>
        </p:txBody>
      </p:sp>
      <p:sp>
        <p:nvSpPr>
          <p:cNvPr id="35" name="Скругленный прямоугольник 34"/>
          <p:cNvSpPr/>
          <p:nvPr/>
        </p:nvSpPr>
        <p:spPr>
          <a:xfrm>
            <a:off x="78837" y="1620784"/>
            <a:ext cx="1872455" cy="437681"/>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just"/>
            <a:r>
              <a:rPr lang="ru-RU" sz="800" dirty="0" smtClean="0">
                <a:solidFill>
                  <a:schemeClr val="tx1"/>
                </a:solidFill>
              </a:rPr>
              <a:t>Обеспечение мер социальной поддержки ветеранов труда</a:t>
            </a:r>
            <a:r>
              <a:rPr lang="ru-RU" sz="800" b="1" dirty="0" smtClean="0">
                <a:solidFill>
                  <a:schemeClr val="tx1"/>
                </a:solidFill>
              </a:rPr>
              <a:t> </a:t>
            </a:r>
            <a:endParaRPr lang="ru-RU" sz="800" b="1" dirty="0">
              <a:solidFill>
                <a:schemeClr val="tx1"/>
              </a:solidFill>
            </a:endParaRPr>
          </a:p>
        </p:txBody>
      </p:sp>
      <p:sp>
        <p:nvSpPr>
          <p:cNvPr id="36" name="Скругленный прямоугольник 35"/>
          <p:cNvSpPr/>
          <p:nvPr/>
        </p:nvSpPr>
        <p:spPr>
          <a:xfrm>
            <a:off x="6342509" y="2970056"/>
            <a:ext cx="900000" cy="396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r>
              <a:rPr lang="ru-RU" sz="1000" dirty="0" smtClean="0">
                <a:solidFill>
                  <a:srgbClr val="FF0000"/>
                </a:solidFill>
              </a:rPr>
              <a:t> </a:t>
            </a:r>
            <a:r>
              <a:rPr lang="ru-RU" sz="1000" dirty="0" smtClean="0">
                <a:solidFill>
                  <a:schemeClr val="tx1"/>
                </a:solidFill>
              </a:rPr>
              <a:t>789 чел.</a:t>
            </a:r>
            <a:endParaRPr lang="ru-RU" sz="1000" dirty="0">
              <a:solidFill>
                <a:schemeClr val="tx1"/>
              </a:solidFill>
            </a:endParaRPr>
          </a:p>
        </p:txBody>
      </p:sp>
      <p:sp>
        <p:nvSpPr>
          <p:cNvPr id="42" name="Скругленный прямоугольник 41"/>
          <p:cNvSpPr/>
          <p:nvPr/>
        </p:nvSpPr>
        <p:spPr>
          <a:xfrm>
            <a:off x="91456" y="4125447"/>
            <a:ext cx="8928735" cy="183511"/>
          </a:xfrm>
          <a:prstGeom prst="roundRect">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r>
              <a:rPr lang="ru-RU" sz="1000" b="1" dirty="0" smtClean="0">
                <a:solidFill>
                  <a:schemeClr val="tx1"/>
                </a:solidFill>
              </a:rPr>
              <a:t>Поддержка инвалидов</a:t>
            </a:r>
            <a:endParaRPr lang="ru-RU" sz="1000" b="1" dirty="0">
              <a:solidFill>
                <a:schemeClr val="tx1"/>
              </a:solidFill>
            </a:endParaRPr>
          </a:p>
        </p:txBody>
      </p:sp>
      <p:sp>
        <p:nvSpPr>
          <p:cNvPr id="47" name="Скругленный прямоугольник 46"/>
          <p:cNvSpPr/>
          <p:nvPr/>
        </p:nvSpPr>
        <p:spPr>
          <a:xfrm>
            <a:off x="90953" y="5163019"/>
            <a:ext cx="1872455" cy="576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just"/>
            <a:r>
              <a:rPr lang="ru-RU" sz="800" dirty="0" smtClean="0">
                <a:solidFill>
                  <a:schemeClr val="tx1"/>
                </a:solidFill>
              </a:rPr>
              <a:t>Социальная поддержка </a:t>
            </a:r>
            <a:r>
              <a:rPr lang="ru-RU" sz="800" dirty="0">
                <a:solidFill>
                  <a:schemeClr val="tx1"/>
                </a:solidFill>
              </a:rPr>
              <a:t>граждан, подвергшихся воздействию радиации</a:t>
            </a:r>
          </a:p>
        </p:txBody>
      </p:sp>
      <p:sp>
        <p:nvSpPr>
          <p:cNvPr id="50" name="Скругленный прямоугольник 49"/>
          <p:cNvSpPr/>
          <p:nvPr/>
        </p:nvSpPr>
        <p:spPr>
          <a:xfrm>
            <a:off x="1983458" y="5163019"/>
            <a:ext cx="4305559" cy="576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just"/>
            <a:r>
              <a:rPr lang="ru-RU" sz="700" dirty="0" smtClean="0">
                <a:solidFill>
                  <a:schemeClr val="tx1"/>
                </a:solidFill>
              </a:rPr>
              <a:t>Закон РФ от 15.05.1991 № </a:t>
            </a:r>
            <a:r>
              <a:rPr lang="ru-RU" sz="700" dirty="0">
                <a:solidFill>
                  <a:schemeClr val="tx1"/>
                </a:solidFill>
              </a:rPr>
              <a:t>1244-1 </a:t>
            </a:r>
            <a:r>
              <a:rPr lang="ru-RU" sz="700" dirty="0" smtClean="0">
                <a:solidFill>
                  <a:schemeClr val="tx1"/>
                </a:solidFill>
              </a:rPr>
              <a:t>«О </a:t>
            </a:r>
            <a:r>
              <a:rPr lang="ru-RU" sz="700" dirty="0">
                <a:solidFill>
                  <a:schemeClr val="tx1"/>
                </a:solidFill>
              </a:rPr>
              <a:t>социальной защите граждан, подвергшихся воздействию радиации вследствие катастрофы на Чернобыльской </a:t>
            </a:r>
            <a:r>
              <a:rPr lang="ru-RU" sz="700" dirty="0" smtClean="0">
                <a:solidFill>
                  <a:schemeClr val="tx1"/>
                </a:solidFill>
              </a:rPr>
              <a:t>АЭС», </a:t>
            </a:r>
            <a:r>
              <a:rPr lang="ru-RU" sz="700" dirty="0">
                <a:solidFill>
                  <a:schemeClr val="tx1"/>
                </a:solidFill>
              </a:rPr>
              <a:t>от </a:t>
            </a:r>
            <a:r>
              <a:rPr lang="ru-RU" sz="700" dirty="0" smtClean="0">
                <a:solidFill>
                  <a:schemeClr val="tx1"/>
                </a:solidFill>
              </a:rPr>
              <a:t>26.11.1998 № </a:t>
            </a:r>
            <a:r>
              <a:rPr lang="ru-RU" sz="700" dirty="0">
                <a:solidFill>
                  <a:schemeClr val="tx1"/>
                </a:solidFill>
              </a:rPr>
              <a:t>175-ФЗ </a:t>
            </a:r>
            <a:r>
              <a:rPr lang="ru-RU" sz="700" dirty="0" smtClean="0">
                <a:solidFill>
                  <a:schemeClr val="tx1"/>
                </a:solidFill>
              </a:rPr>
              <a:t>«О соц. </a:t>
            </a:r>
            <a:r>
              <a:rPr lang="ru-RU" sz="700" dirty="0">
                <a:solidFill>
                  <a:schemeClr val="tx1"/>
                </a:solidFill>
              </a:rPr>
              <a:t>защите граждан </a:t>
            </a:r>
            <a:r>
              <a:rPr lang="ru-RU" sz="700" dirty="0" smtClean="0">
                <a:solidFill>
                  <a:schemeClr val="tx1"/>
                </a:solidFill>
              </a:rPr>
              <a:t>РФ, </a:t>
            </a:r>
            <a:r>
              <a:rPr lang="ru-RU" sz="700" dirty="0">
                <a:solidFill>
                  <a:schemeClr val="tx1"/>
                </a:solidFill>
              </a:rPr>
              <a:t>подвергшихся воздействию радиации вследствие аварии </a:t>
            </a:r>
            <a:r>
              <a:rPr lang="ru-RU" sz="700" dirty="0" smtClean="0">
                <a:solidFill>
                  <a:schemeClr val="tx1"/>
                </a:solidFill>
              </a:rPr>
              <a:t>на ПО «Маяк» </a:t>
            </a:r>
            <a:r>
              <a:rPr lang="ru-RU" sz="700" dirty="0">
                <a:solidFill>
                  <a:schemeClr val="tx1"/>
                </a:solidFill>
              </a:rPr>
              <a:t>и сбросов радиоактивных отходов в </a:t>
            </a:r>
            <a:r>
              <a:rPr lang="ru-RU" sz="700" dirty="0" smtClean="0">
                <a:solidFill>
                  <a:schemeClr val="tx1"/>
                </a:solidFill>
              </a:rPr>
              <a:t>реку «</a:t>
            </a:r>
            <a:r>
              <a:rPr lang="ru-RU" sz="700" dirty="0" err="1" smtClean="0">
                <a:solidFill>
                  <a:schemeClr val="tx1"/>
                </a:solidFill>
              </a:rPr>
              <a:t>Теча</a:t>
            </a:r>
            <a:r>
              <a:rPr lang="ru-RU" sz="700" dirty="0" smtClean="0">
                <a:solidFill>
                  <a:schemeClr val="tx1"/>
                </a:solidFill>
              </a:rPr>
              <a:t>», </a:t>
            </a:r>
            <a:r>
              <a:rPr lang="ru-RU" sz="700" dirty="0">
                <a:solidFill>
                  <a:schemeClr val="tx1"/>
                </a:solidFill>
              </a:rPr>
              <a:t>от </a:t>
            </a:r>
            <a:r>
              <a:rPr lang="ru-RU" sz="700" dirty="0" smtClean="0">
                <a:solidFill>
                  <a:schemeClr val="tx1"/>
                </a:solidFill>
              </a:rPr>
              <a:t>10.01.2002 № 2-ФЗ «О соц. гарантиях </a:t>
            </a:r>
            <a:r>
              <a:rPr lang="ru-RU" sz="700" dirty="0">
                <a:solidFill>
                  <a:schemeClr val="tx1"/>
                </a:solidFill>
              </a:rPr>
              <a:t>гражданам, подвергшимся радиационному воздействию вследствие ядерных испытаний на Семипалатинском </a:t>
            </a:r>
            <a:r>
              <a:rPr lang="ru-RU" sz="700" dirty="0" smtClean="0">
                <a:solidFill>
                  <a:schemeClr val="tx1"/>
                </a:solidFill>
              </a:rPr>
              <a:t>полигоне»</a:t>
            </a:r>
          </a:p>
        </p:txBody>
      </p:sp>
      <p:sp>
        <p:nvSpPr>
          <p:cNvPr id="52" name="Скругленный прямоугольник 51"/>
          <p:cNvSpPr/>
          <p:nvPr/>
        </p:nvSpPr>
        <p:spPr>
          <a:xfrm>
            <a:off x="91456" y="5775059"/>
            <a:ext cx="1871953" cy="324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just"/>
            <a:r>
              <a:rPr lang="ru-RU" sz="800" dirty="0">
                <a:solidFill>
                  <a:schemeClr val="tx1"/>
                </a:solidFill>
              </a:rPr>
              <a:t>Дополнительные выплаты инвалидам боевых действий</a:t>
            </a:r>
          </a:p>
        </p:txBody>
      </p:sp>
      <p:sp>
        <p:nvSpPr>
          <p:cNvPr id="53" name="Скругленный прямоугольник 52"/>
          <p:cNvSpPr/>
          <p:nvPr/>
        </p:nvSpPr>
        <p:spPr>
          <a:xfrm>
            <a:off x="91456" y="6132791"/>
            <a:ext cx="1871953" cy="468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just"/>
            <a:r>
              <a:rPr lang="ru-RU" sz="800" dirty="0">
                <a:solidFill>
                  <a:schemeClr val="tx1"/>
                </a:solidFill>
              </a:rPr>
              <a:t>Денежная компенсация стоимости проезда к месту проведения программного гемодиализа и обратно</a:t>
            </a:r>
          </a:p>
        </p:txBody>
      </p:sp>
      <p:sp>
        <p:nvSpPr>
          <p:cNvPr id="54" name="Скругленный прямоугольник 53"/>
          <p:cNvSpPr/>
          <p:nvPr/>
        </p:nvSpPr>
        <p:spPr>
          <a:xfrm>
            <a:off x="90954" y="4370915"/>
            <a:ext cx="1872455" cy="432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just"/>
            <a:r>
              <a:rPr lang="ru-RU" sz="800" dirty="0" smtClean="0">
                <a:solidFill>
                  <a:schemeClr val="tx1"/>
                </a:solidFill>
              </a:rPr>
              <a:t>Компенсация расходов инвалидам на оплату жилого помещения и коммунальных услуг</a:t>
            </a:r>
            <a:endParaRPr lang="ru-RU" sz="800" dirty="0">
              <a:solidFill>
                <a:schemeClr val="tx1"/>
              </a:solidFill>
            </a:endParaRPr>
          </a:p>
        </p:txBody>
      </p:sp>
      <p:sp>
        <p:nvSpPr>
          <p:cNvPr id="55" name="Скругленный прямоугольник 54"/>
          <p:cNvSpPr/>
          <p:nvPr/>
        </p:nvSpPr>
        <p:spPr>
          <a:xfrm>
            <a:off x="1983458" y="4370915"/>
            <a:ext cx="4305559" cy="432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just"/>
            <a:r>
              <a:rPr lang="ru-RU" sz="700" dirty="0" smtClean="0">
                <a:solidFill>
                  <a:schemeClr val="tx1"/>
                </a:solidFill>
              </a:rPr>
              <a:t>Федеральный закон от 24.11.1995  </a:t>
            </a:r>
            <a:r>
              <a:rPr lang="ru-RU" sz="700" dirty="0">
                <a:solidFill>
                  <a:schemeClr val="tx1"/>
                </a:solidFill>
              </a:rPr>
              <a:t>№ </a:t>
            </a:r>
            <a:r>
              <a:rPr lang="ru-RU" sz="700" dirty="0" smtClean="0">
                <a:solidFill>
                  <a:schemeClr val="tx1"/>
                </a:solidFill>
              </a:rPr>
              <a:t>181-ФЗ «О социальной защите инвалидов в Российской Федерации» </a:t>
            </a:r>
            <a:endParaRPr lang="ru-RU" sz="700" dirty="0">
              <a:solidFill>
                <a:schemeClr val="tx1"/>
              </a:solidFill>
            </a:endParaRPr>
          </a:p>
        </p:txBody>
      </p:sp>
      <p:sp>
        <p:nvSpPr>
          <p:cNvPr id="56" name="Скругленный прямоугольник 55"/>
          <p:cNvSpPr/>
          <p:nvPr/>
        </p:nvSpPr>
        <p:spPr>
          <a:xfrm>
            <a:off x="1983458" y="5775059"/>
            <a:ext cx="4305559" cy="324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just"/>
            <a:r>
              <a:rPr lang="ru-RU" sz="700" dirty="0" smtClean="0">
                <a:solidFill>
                  <a:schemeClr val="tx1"/>
                </a:solidFill>
              </a:rPr>
              <a:t>Указ </a:t>
            </a:r>
            <a:r>
              <a:rPr lang="ru-RU" sz="700" dirty="0">
                <a:solidFill>
                  <a:schemeClr val="tx1"/>
                </a:solidFill>
              </a:rPr>
              <a:t>Главы Чувашской Республики от </a:t>
            </a:r>
            <a:r>
              <a:rPr lang="ru-RU" sz="700" dirty="0" smtClean="0">
                <a:solidFill>
                  <a:schemeClr val="tx1"/>
                </a:solidFill>
              </a:rPr>
              <a:t>12.01.2012</a:t>
            </a:r>
            <a:r>
              <a:rPr lang="ru-RU" sz="700" dirty="0">
                <a:solidFill>
                  <a:schemeClr val="tx1"/>
                </a:solidFill>
              </a:rPr>
              <a:t> </a:t>
            </a:r>
            <a:r>
              <a:rPr lang="ru-RU" sz="700" dirty="0" smtClean="0">
                <a:solidFill>
                  <a:schemeClr val="tx1"/>
                </a:solidFill>
              </a:rPr>
              <a:t>№</a:t>
            </a:r>
            <a:r>
              <a:rPr lang="ru-RU" sz="700" dirty="0">
                <a:solidFill>
                  <a:schemeClr val="tx1"/>
                </a:solidFill>
              </a:rPr>
              <a:t> 4 </a:t>
            </a:r>
            <a:r>
              <a:rPr lang="ru-RU" sz="700" dirty="0" smtClean="0">
                <a:solidFill>
                  <a:schemeClr val="tx1"/>
                </a:solidFill>
              </a:rPr>
              <a:t>«О </a:t>
            </a:r>
            <a:r>
              <a:rPr lang="ru-RU" sz="700" dirty="0">
                <a:solidFill>
                  <a:schemeClr val="tx1"/>
                </a:solidFill>
              </a:rPr>
              <a:t>дополнительной социальной поддержке инвалидов боевых действий", </a:t>
            </a:r>
            <a:r>
              <a:rPr lang="ru-RU" sz="700" dirty="0" smtClean="0">
                <a:solidFill>
                  <a:schemeClr val="tx1"/>
                </a:solidFill>
              </a:rPr>
              <a:t>Закон </a:t>
            </a:r>
            <a:r>
              <a:rPr lang="ru-RU" sz="700" dirty="0">
                <a:solidFill>
                  <a:schemeClr val="tx1"/>
                </a:solidFill>
              </a:rPr>
              <a:t>Чувашской Республики от </a:t>
            </a:r>
            <a:r>
              <a:rPr lang="ru-RU" sz="700" dirty="0" smtClean="0">
                <a:solidFill>
                  <a:schemeClr val="tx1"/>
                </a:solidFill>
              </a:rPr>
              <a:t>10.05.2012</a:t>
            </a:r>
            <a:r>
              <a:rPr lang="ru-RU" sz="700" dirty="0">
                <a:solidFill>
                  <a:schemeClr val="tx1"/>
                </a:solidFill>
              </a:rPr>
              <a:t> </a:t>
            </a:r>
            <a:r>
              <a:rPr lang="ru-RU" sz="700" dirty="0" smtClean="0">
                <a:solidFill>
                  <a:schemeClr val="tx1"/>
                </a:solidFill>
              </a:rPr>
              <a:t>№ </a:t>
            </a:r>
            <a:r>
              <a:rPr lang="ru-RU" sz="700" dirty="0">
                <a:solidFill>
                  <a:schemeClr val="tx1"/>
                </a:solidFill>
              </a:rPr>
              <a:t>23 </a:t>
            </a:r>
            <a:r>
              <a:rPr lang="ru-RU" sz="700" dirty="0" smtClean="0">
                <a:solidFill>
                  <a:schemeClr val="tx1"/>
                </a:solidFill>
              </a:rPr>
              <a:t>«О </a:t>
            </a:r>
            <a:r>
              <a:rPr lang="ru-RU" sz="700" dirty="0">
                <a:solidFill>
                  <a:schemeClr val="tx1"/>
                </a:solidFill>
              </a:rPr>
              <a:t>порядке предоставления дополнительной выплаты инвалидам боевых </a:t>
            </a:r>
            <a:r>
              <a:rPr lang="ru-RU" sz="700" dirty="0" smtClean="0">
                <a:solidFill>
                  <a:schemeClr val="tx1"/>
                </a:solidFill>
              </a:rPr>
              <a:t>действий»</a:t>
            </a:r>
            <a:endParaRPr lang="ru-RU" sz="700" dirty="0">
              <a:solidFill>
                <a:schemeClr val="tx1"/>
              </a:solidFill>
            </a:endParaRPr>
          </a:p>
        </p:txBody>
      </p:sp>
      <p:sp>
        <p:nvSpPr>
          <p:cNvPr id="57" name="Скругленный прямоугольник 56"/>
          <p:cNvSpPr/>
          <p:nvPr/>
        </p:nvSpPr>
        <p:spPr>
          <a:xfrm>
            <a:off x="1983458" y="6140583"/>
            <a:ext cx="4305559" cy="468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just"/>
            <a:r>
              <a:rPr lang="ru-RU" sz="700" dirty="0" smtClean="0">
                <a:solidFill>
                  <a:schemeClr val="tx1"/>
                </a:solidFill>
              </a:rPr>
              <a:t>Постановление </a:t>
            </a:r>
            <a:r>
              <a:rPr lang="ru-RU" sz="700" dirty="0">
                <a:solidFill>
                  <a:schemeClr val="tx1"/>
                </a:solidFill>
              </a:rPr>
              <a:t>Кабинета Министров Чувашской Республики от </a:t>
            </a:r>
            <a:r>
              <a:rPr lang="ru-RU" sz="700" dirty="0" smtClean="0">
                <a:solidFill>
                  <a:schemeClr val="tx1"/>
                </a:solidFill>
              </a:rPr>
              <a:t>11.08.2016 № </a:t>
            </a:r>
            <a:r>
              <a:rPr lang="ru-RU" sz="700" dirty="0">
                <a:solidFill>
                  <a:schemeClr val="tx1"/>
                </a:solidFill>
              </a:rPr>
              <a:t>323  </a:t>
            </a:r>
            <a:r>
              <a:rPr lang="ru-RU" sz="700" dirty="0" smtClean="0">
                <a:solidFill>
                  <a:schemeClr val="tx1"/>
                </a:solidFill>
              </a:rPr>
              <a:t>«Об </a:t>
            </a:r>
            <a:r>
              <a:rPr lang="ru-RU" sz="700" dirty="0">
                <a:solidFill>
                  <a:schemeClr val="tx1"/>
                </a:solidFill>
              </a:rPr>
              <a:t>утверждении Порядка предоставления гражданам, проживающим в Чувашской Республике, страдающим хронической почечной недостаточностью, денежной компенсации стоимости проезда к месту проведения процедуры программного гемодиализа и </a:t>
            </a:r>
            <a:r>
              <a:rPr lang="ru-RU" sz="700" dirty="0" smtClean="0">
                <a:solidFill>
                  <a:schemeClr val="tx1"/>
                </a:solidFill>
              </a:rPr>
              <a:t>обратно»</a:t>
            </a:r>
            <a:endParaRPr lang="ru-RU" sz="700" dirty="0">
              <a:solidFill>
                <a:schemeClr val="tx1"/>
              </a:solidFill>
            </a:endParaRPr>
          </a:p>
        </p:txBody>
      </p:sp>
      <p:sp>
        <p:nvSpPr>
          <p:cNvPr id="58" name="Скругленный прямоугольник 57"/>
          <p:cNvSpPr/>
          <p:nvPr/>
        </p:nvSpPr>
        <p:spPr>
          <a:xfrm>
            <a:off x="6354626" y="5163019"/>
            <a:ext cx="900000" cy="576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ru-RU" sz="1000" dirty="0" smtClean="0">
              <a:solidFill>
                <a:schemeClr val="tx1"/>
              </a:solidFill>
            </a:endParaRPr>
          </a:p>
          <a:p>
            <a:pPr algn="ctr"/>
            <a:r>
              <a:rPr lang="ru-RU" sz="1000" dirty="0" smtClean="0">
                <a:solidFill>
                  <a:schemeClr val="tx1"/>
                </a:solidFill>
              </a:rPr>
              <a:t> 1 021 чел.</a:t>
            </a:r>
          </a:p>
          <a:p>
            <a:pPr algn="ctr"/>
            <a:endParaRPr lang="ru-RU" sz="1000" dirty="0">
              <a:solidFill>
                <a:schemeClr val="tx1"/>
              </a:solidFill>
            </a:endParaRPr>
          </a:p>
        </p:txBody>
      </p:sp>
      <p:sp>
        <p:nvSpPr>
          <p:cNvPr id="59" name="Скругленный прямоугольник 58"/>
          <p:cNvSpPr/>
          <p:nvPr/>
        </p:nvSpPr>
        <p:spPr>
          <a:xfrm>
            <a:off x="6354626" y="6140583"/>
            <a:ext cx="900000" cy="468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r>
              <a:rPr lang="ru-RU" sz="1000" dirty="0" smtClean="0">
                <a:solidFill>
                  <a:schemeClr val="tx1"/>
                </a:solidFill>
              </a:rPr>
              <a:t> 112 чел.</a:t>
            </a:r>
          </a:p>
        </p:txBody>
      </p:sp>
      <p:sp>
        <p:nvSpPr>
          <p:cNvPr id="60" name="Скругленный прямоугольник 59"/>
          <p:cNvSpPr/>
          <p:nvPr/>
        </p:nvSpPr>
        <p:spPr>
          <a:xfrm>
            <a:off x="6354626" y="5775059"/>
            <a:ext cx="900000" cy="324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r>
              <a:rPr lang="ru-RU" sz="1000" dirty="0" smtClean="0">
                <a:solidFill>
                  <a:schemeClr val="tx1"/>
                </a:solidFill>
              </a:rPr>
              <a:t>111 чел.</a:t>
            </a:r>
            <a:endParaRPr lang="ru-RU" sz="1000" dirty="0">
              <a:solidFill>
                <a:schemeClr val="tx1"/>
              </a:solidFill>
            </a:endParaRPr>
          </a:p>
        </p:txBody>
      </p:sp>
      <p:sp>
        <p:nvSpPr>
          <p:cNvPr id="61" name="Скругленный прямоугольник 60"/>
          <p:cNvSpPr/>
          <p:nvPr/>
        </p:nvSpPr>
        <p:spPr>
          <a:xfrm>
            <a:off x="6354626" y="4370915"/>
            <a:ext cx="900000" cy="432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ru-RU" sz="1000" dirty="0" smtClean="0">
              <a:solidFill>
                <a:schemeClr val="tx1"/>
              </a:solidFill>
            </a:endParaRPr>
          </a:p>
          <a:p>
            <a:pPr algn="ctr"/>
            <a:r>
              <a:rPr lang="ru-RU" sz="1000" dirty="0" smtClean="0">
                <a:solidFill>
                  <a:schemeClr val="tx1"/>
                </a:solidFill>
              </a:rPr>
              <a:t> 109 238 чел.</a:t>
            </a:r>
          </a:p>
          <a:p>
            <a:pPr algn="ctr"/>
            <a:r>
              <a:rPr lang="ru-RU" sz="1000" dirty="0" smtClean="0">
                <a:solidFill>
                  <a:schemeClr val="tx1"/>
                </a:solidFill>
              </a:rPr>
              <a:t> </a:t>
            </a:r>
            <a:endParaRPr lang="ru-RU" sz="1000" dirty="0">
              <a:solidFill>
                <a:schemeClr val="tx1"/>
              </a:solidFill>
            </a:endParaRPr>
          </a:p>
        </p:txBody>
      </p:sp>
      <p:sp>
        <p:nvSpPr>
          <p:cNvPr id="37" name="Скругленный прямоугольник 36"/>
          <p:cNvSpPr/>
          <p:nvPr/>
        </p:nvSpPr>
        <p:spPr>
          <a:xfrm>
            <a:off x="78837" y="3783380"/>
            <a:ext cx="1872455" cy="288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just"/>
            <a:r>
              <a:rPr lang="ru-RU" sz="800" dirty="0" smtClean="0">
                <a:solidFill>
                  <a:schemeClr val="tx1"/>
                </a:solidFill>
              </a:rPr>
              <a:t>Компенсация расходов на уплату взноса на капитальный ремонт</a:t>
            </a:r>
            <a:endParaRPr lang="ru-RU" sz="800" dirty="0">
              <a:solidFill>
                <a:schemeClr val="tx1"/>
              </a:solidFill>
            </a:endParaRPr>
          </a:p>
        </p:txBody>
      </p:sp>
      <p:sp>
        <p:nvSpPr>
          <p:cNvPr id="38" name="Скругленный прямоугольник 37"/>
          <p:cNvSpPr/>
          <p:nvPr/>
        </p:nvSpPr>
        <p:spPr>
          <a:xfrm>
            <a:off x="1971341" y="3783380"/>
            <a:ext cx="4305559" cy="288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just"/>
            <a:r>
              <a:rPr lang="ru-RU" sz="700" dirty="0" smtClean="0">
                <a:solidFill>
                  <a:schemeClr val="tx1"/>
                </a:solidFill>
              </a:rPr>
              <a:t>Закон </a:t>
            </a:r>
            <a:r>
              <a:rPr lang="ru-RU" sz="700" dirty="0">
                <a:solidFill>
                  <a:schemeClr val="tx1"/>
                </a:solidFill>
              </a:rPr>
              <a:t>Чувашской Республики от </a:t>
            </a:r>
            <a:r>
              <a:rPr lang="ru-RU" sz="700" dirty="0" smtClean="0">
                <a:solidFill>
                  <a:schemeClr val="tx1"/>
                </a:solidFill>
              </a:rPr>
              <a:t>08.04.2016 </a:t>
            </a:r>
            <a:r>
              <a:rPr lang="ru-RU" sz="700" dirty="0">
                <a:solidFill>
                  <a:schemeClr val="tx1"/>
                </a:solidFill>
              </a:rPr>
              <a:t>№ </a:t>
            </a:r>
            <a:r>
              <a:rPr lang="ru-RU" sz="700" dirty="0" smtClean="0">
                <a:solidFill>
                  <a:schemeClr val="tx1"/>
                </a:solidFill>
              </a:rPr>
              <a:t>14 «О социальной поддержке отдельных категорий граждан по уплате взноса на капитальный ремонт общего имущества в многоквартирном доме»</a:t>
            </a:r>
            <a:endParaRPr lang="ru-RU" sz="700" dirty="0">
              <a:solidFill>
                <a:schemeClr val="tx1"/>
              </a:solidFill>
            </a:endParaRPr>
          </a:p>
        </p:txBody>
      </p:sp>
      <p:sp>
        <p:nvSpPr>
          <p:cNvPr id="39" name="Скругленный прямоугольник 38"/>
          <p:cNvSpPr/>
          <p:nvPr/>
        </p:nvSpPr>
        <p:spPr>
          <a:xfrm>
            <a:off x="6342509" y="3783380"/>
            <a:ext cx="900000" cy="288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r>
              <a:rPr lang="ru-RU" sz="1000" dirty="0" smtClean="0">
                <a:solidFill>
                  <a:schemeClr val="tx1"/>
                </a:solidFill>
              </a:rPr>
              <a:t>8 005 чел.</a:t>
            </a:r>
            <a:endParaRPr lang="ru-RU" sz="1000" dirty="0">
              <a:solidFill>
                <a:schemeClr val="tx1"/>
              </a:solidFill>
            </a:endParaRPr>
          </a:p>
        </p:txBody>
      </p:sp>
      <p:sp>
        <p:nvSpPr>
          <p:cNvPr id="40" name="Скругленный прямоугольник 39"/>
          <p:cNvSpPr/>
          <p:nvPr/>
        </p:nvSpPr>
        <p:spPr>
          <a:xfrm>
            <a:off x="6276901" y="739167"/>
            <a:ext cx="972000" cy="432000"/>
          </a:xfrm>
          <a:prstGeom prst="roundRect">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ru-RU" sz="900" b="1" dirty="0" smtClean="0">
                <a:solidFill>
                  <a:sysClr val="windowText" lastClr="000000"/>
                </a:solidFill>
              </a:rPr>
              <a:t>Численность получателей </a:t>
            </a:r>
            <a:endParaRPr lang="ru-RU" sz="900" b="1" dirty="0">
              <a:solidFill>
                <a:sysClr val="windowText" lastClr="000000"/>
              </a:solidFill>
            </a:endParaRPr>
          </a:p>
        </p:txBody>
      </p:sp>
      <p:sp>
        <p:nvSpPr>
          <p:cNvPr id="44" name="Скругленный прямоугольник 43"/>
          <p:cNvSpPr/>
          <p:nvPr/>
        </p:nvSpPr>
        <p:spPr>
          <a:xfrm>
            <a:off x="6342509" y="1631854"/>
            <a:ext cx="900000" cy="415541"/>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r>
              <a:rPr lang="ru-RU" sz="1000" dirty="0" smtClean="0">
                <a:solidFill>
                  <a:schemeClr val="tx1"/>
                </a:solidFill>
              </a:rPr>
              <a:t>125 836 </a:t>
            </a:r>
            <a:r>
              <a:rPr lang="ru-RU" sz="900" dirty="0" smtClean="0">
                <a:solidFill>
                  <a:schemeClr val="tx1"/>
                </a:solidFill>
              </a:rPr>
              <a:t>чел.</a:t>
            </a:r>
            <a:endParaRPr lang="ru-RU" sz="900" dirty="0">
              <a:solidFill>
                <a:schemeClr val="tx1"/>
              </a:solidFill>
            </a:endParaRPr>
          </a:p>
        </p:txBody>
      </p:sp>
      <p:sp>
        <p:nvSpPr>
          <p:cNvPr id="51" name="Скругленный прямоугольник 50"/>
          <p:cNvSpPr/>
          <p:nvPr/>
        </p:nvSpPr>
        <p:spPr>
          <a:xfrm>
            <a:off x="7316121" y="3783380"/>
            <a:ext cx="828000" cy="288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r>
              <a:rPr lang="ru-RU" sz="1000" dirty="0" smtClean="0">
                <a:solidFill>
                  <a:schemeClr val="tx1"/>
                </a:solidFill>
              </a:rPr>
              <a:t>8 679,3</a:t>
            </a:r>
          </a:p>
        </p:txBody>
      </p:sp>
      <p:sp>
        <p:nvSpPr>
          <p:cNvPr id="63" name="Скругленный прямоугольник 62"/>
          <p:cNvSpPr/>
          <p:nvPr/>
        </p:nvSpPr>
        <p:spPr>
          <a:xfrm>
            <a:off x="7316121" y="3430718"/>
            <a:ext cx="828000" cy="288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ru-RU" sz="1000" dirty="0" smtClean="0">
              <a:solidFill>
                <a:schemeClr val="tx1"/>
              </a:solidFill>
            </a:endParaRPr>
          </a:p>
          <a:p>
            <a:pPr algn="ctr"/>
            <a:r>
              <a:rPr lang="ru-RU" sz="1000" dirty="0" smtClean="0">
                <a:solidFill>
                  <a:schemeClr val="tx1"/>
                </a:solidFill>
              </a:rPr>
              <a:t>16 853,5</a:t>
            </a:r>
          </a:p>
          <a:p>
            <a:pPr algn="ctr"/>
            <a:r>
              <a:rPr lang="ru-RU" sz="1000" dirty="0" smtClean="0">
                <a:solidFill>
                  <a:schemeClr val="tx1"/>
                </a:solidFill>
              </a:rPr>
              <a:t> </a:t>
            </a:r>
            <a:endParaRPr lang="ru-RU" sz="1000" dirty="0">
              <a:solidFill>
                <a:schemeClr val="tx1"/>
              </a:solidFill>
            </a:endParaRPr>
          </a:p>
        </p:txBody>
      </p:sp>
      <p:sp>
        <p:nvSpPr>
          <p:cNvPr id="65" name="Скругленный прямоугольник 64"/>
          <p:cNvSpPr/>
          <p:nvPr/>
        </p:nvSpPr>
        <p:spPr>
          <a:xfrm>
            <a:off x="7316121" y="2970056"/>
            <a:ext cx="828000" cy="396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r>
              <a:rPr lang="ru-RU" sz="1000" dirty="0" smtClean="0">
                <a:solidFill>
                  <a:schemeClr val="tx1"/>
                </a:solidFill>
              </a:rPr>
              <a:t>26 458,8 </a:t>
            </a:r>
          </a:p>
        </p:txBody>
      </p:sp>
      <p:sp>
        <p:nvSpPr>
          <p:cNvPr id="67" name="Скругленный прямоугольник 66"/>
          <p:cNvSpPr/>
          <p:nvPr/>
        </p:nvSpPr>
        <p:spPr>
          <a:xfrm>
            <a:off x="7328238" y="4370915"/>
            <a:ext cx="828000" cy="432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r>
              <a:rPr lang="ru-RU" sz="1000" dirty="0" smtClean="0">
                <a:solidFill>
                  <a:schemeClr val="tx1"/>
                </a:solidFill>
              </a:rPr>
              <a:t>418 293,6</a:t>
            </a:r>
          </a:p>
        </p:txBody>
      </p:sp>
      <p:sp>
        <p:nvSpPr>
          <p:cNvPr id="69" name="Скругленный прямоугольник 68"/>
          <p:cNvSpPr/>
          <p:nvPr/>
        </p:nvSpPr>
        <p:spPr>
          <a:xfrm>
            <a:off x="7328238" y="5163019"/>
            <a:ext cx="828000" cy="576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r>
              <a:rPr lang="ru-RU" sz="1000" dirty="0" smtClean="0">
                <a:solidFill>
                  <a:schemeClr val="tx1"/>
                </a:solidFill>
              </a:rPr>
              <a:t>27 789,9</a:t>
            </a:r>
            <a:endParaRPr lang="ru-RU" sz="1000" dirty="0">
              <a:solidFill>
                <a:schemeClr val="tx1"/>
              </a:solidFill>
            </a:endParaRPr>
          </a:p>
        </p:txBody>
      </p:sp>
      <p:sp>
        <p:nvSpPr>
          <p:cNvPr id="71" name="Скругленный прямоугольник 70"/>
          <p:cNvSpPr/>
          <p:nvPr/>
        </p:nvSpPr>
        <p:spPr>
          <a:xfrm>
            <a:off x="7328238" y="5775059"/>
            <a:ext cx="828000" cy="324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r>
              <a:rPr lang="ru-RU" sz="1000" dirty="0" smtClean="0">
                <a:solidFill>
                  <a:schemeClr val="tx1"/>
                </a:solidFill>
              </a:rPr>
              <a:t>1 075,0  </a:t>
            </a:r>
          </a:p>
        </p:txBody>
      </p:sp>
      <p:sp>
        <p:nvSpPr>
          <p:cNvPr id="73" name="Скругленный прямоугольник 72"/>
          <p:cNvSpPr/>
          <p:nvPr/>
        </p:nvSpPr>
        <p:spPr>
          <a:xfrm>
            <a:off x="7328238" y="6140583"/>
            <a:ext cx="828000" cy="468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ru-RU" sz="1000" dirty="0" smtClean="0">
              <a:solidFill>
                <a:schemeClr val="tx1"/>
              </a:solidFill>
            </a:endParaRPr>
          </a:p>
          <a:p>
            <a:pPr algn="ctr"/>
            <a:r>
              <a:rPr lang="ru-RU" sz="1000" dirty="0" smtClean="0">
                <a:solidFill>
                  <a:schemeClr val="tx1"/>
                </a:solidFill>
              </a:rPr>
              <a:t> 11 733,9</a:t>
            </a:r>
          </a:p>
          <a:p>
            <a:pPr algn="ctr"/>
            <a:r>
              <a:rPr lang="ru-RU" sz="1000" dirty="0" smtClean="0">
                <a:solidFill>
                  <a:schemeClr val="tx1"/>
                </a:solidFill>
              </a:rPr>
              <a:t> </a:t>
            </a:r>
            <a:endParaRPr lang="ru-RU" sz="1000" dirty="0">
              <a:solidFill>
                <a:schemeClr val="tx1"/>
              </a:solidFill>
            </a:endParaRPr>
          </a:p>
        </p:txBody>
      </p:sp>
      <p:sp>
        <p:nvSpPr>
          <p:cNvPr id="77" name="Заголовок 1"/>
          <p:cNvSpPr txBox="1">
            <a:spLocks/>
          </p:cNvSpPr>
          <p:nvPr/>
        </p:nvSpPr>
        <p:spPr>
          <a:xfrm>
            <a:off x="259730" y="69850"/>
            <a:ext cx="7613498" cy="536032"/>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l" fontAlgn="auto">
              <a:spcAft>
                <a:spcPts val="0"/>
              </a:spcAft>
              <a:buFont typeface="Georgia" pitchFamily="18" charset="0"/>
              <a:buNone/>
            </a:pPr>
            <a:r>
              <a:rPr lang="ru-RU" sz="2200" dirty="0" smtClean="0">
                <a:solidFill>
                  <a:schemeClr val="tx1"/>
                </a:solidFill>
                <a:effectLst/>
                <a:latin typeface="Times New Roman" panose="02020603050405020304" pitchFamily="18" charset="0"/>
                <a:cs typeface="Times New Roman" panose="02020603050405020304" pitchFamily="18" charset="0"/>
              </a:rPr>
              <a:t>Социальная поддержка отдельных категорий граждан</a:t>
            </a:r>
            <a:endParaRPr lang="ru-RU" sz="2200" dirty="0">
              <a:solidFill>
                <a:schemeClr val="tx1"/>
              </a:solidFill>
              <a:effectLst/>
              <a:latin typeface="Times New Roman" panose="02020603050405020304" pitchFamily="18" charset="0"/>
              <a:cs typeface="Times New Roman" panose="02020603050405020304" pitchFamily="18" charset="0"/>
            </a:endParaRPr>
          </a:p>
        </p:txBody>
      </p:sp>
      <p:cxnSp>
        <p:nvCxnSpPr>
          <p:cNvPr id="78" name="Прямая соединительная линия 77"/>
          <p:cNvCxnSpPr/>
          <p:nvPr/>
        </p:nvCxnSpPr>
        <p:spPr>
          <a:xfrm>
            <a:off x="0" y="620688"/>
            <a:ext cx="9144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79" name="TextBox 78"/>
          <p:cNvSpPr txBox="1"/>
          <p:nvPr/>
        </p:nvSpPr>
        <p:spPr>
          <a:xfrm>
            <a:off x="7873228" y="69850"/>
            <a:ext cx="1223412" cy="492443"/>
          </a:xfrm>
          <a:prstGeom prst="rect">
            <a:avLst/>
          </a:prstGeom>
          <a:noFill/>
        </p:spPr>
        <p:txBody>
          <a:bodyPr wrap="none" rtlCol="0">
            <a:spAutoFit/>
          </a:bodyPr>
          <a:lstStyle/>
          <a:p>
            <a:pPr algn="ctr"/>
            <a:r>
              <a:rPr lang="ru-RU" sz="1300" b="1" i="1" dirty="0" smtClean="0">
                <a:solidFill>
                  <a:schemeClr val="accent1"/>
                </a:solidFill>
                <a:latin typeface="+mn-lt"/>
              </a:rPr>
              <a:t>Бюджет</a:t>
            </a:r>
          </a:p>
          <a:p>
            <a:pPr algn="ctr"/>
            <a:r>
              <a:rPr lang="ru-RU" sz="1300" b="1" i="1" dirty="0" smtClean="0">
                <a:solidFill>
                  <a:schemeClr val="accent1"/>
                </a:solidFill>
                <a:latin typeface="+mn-lt"/>
              </a:rPr>
              <a:t>для граждан</a:t>
            </a:r>
            <a:endParaRPr lang="ru-RU" sz="1300" b="1" i="1" dirty="0">
              <a:solidFill>
                <a:schemeClr val="accent1"/>
              </a:solidFill>
              <a:latin typeface="+mn-lt"/>
            </a:endParaRPr>
          </a:p>
        </p:txBody>
      </p:sp>
      <p:sp>
        <p:nvSpPr>
          <p:cNvPr id="62" name="Скругленный прямоугольник 61"/>
          <p:cNvSpPr/>
          <p:nvPr/>
        </p:nvSpPr>
        <p:spPr>
          <a:xfrm>
            <a:off x="90953" y="4865233"/>
            <a:ext cx="1872455" cy="252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just"/>
            <a:r>
              <a:rPr lang="ru-RU" sz="800" dirty="0">
                <a:solidFill>
                  <a:schemeClr val="tx1"/>
                </a:solidFill>
              </a:rPr>
              <a:t>Обеспечение жильем инвалидов</a:t>
            </a:r>
          </a:p>
        </p:txBody>
      </p:sp>
      <p:sp>
        <p:nvSpPr>
          <p:cNvPr id="64" name="Скругленный прямоугольник 63"/>
          <p:cNvSpPr/>
          <p:nvPr/>
        </p:nvSpPr>
        <p:spPr>
          <a:xfrm>
            <a:off x="1983457" y="4865233"/>
            <a:ext cx="4305559" cy="252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just"/>
            <a:r>
              <a:rPr lang="ru-RU" sz="700" dirty="0">
                <a:solidFill>
                  <a:schemeClr val="tx1"/>
                </a:solidFill>
              </a:rPr>
              <a:t>Федеральный закон от 24.11.1995 № 181-ФЗ «О социальной защите инвалидов в Российской Федерации»</a:t>
            </a:r>
          </a:p>
        </p:txBody>
      </p:sp>
      <p:sp>
        <p:nvSpPr>
          <p:cNvPr id="66" name="Скругленный прямоугольник 65"/>
          <p:cNvSpPr/>
          <p:nvPr/>
        </p:nvSpPr>
        <p:spPr>
          <a:xfrm>
            <a:off x="6354625" y="4865233"/>
            <a:ext cx="900000" cy="252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r>
              <a:rPr lang="ru-RU" sz="1000" dirty="0" smtClean="0">
                <a:solidFill>
                  <a:schemeClr val="tx1"/>
                </a:solidFill>
              </a:rPr>
              <a:t>61 чел.</a:t>
            </a:r>
            <a:endParaRPr lang="ru-RU" sz="1000" dirty="0">
              <a:solidFill>
                <a:schemeClr val="tx1"/>
              </a:solidFill>
            </a:endParaRPr>
          </a:p>
        </p:txBody>
      </p:sp>
      <p:sp>
        <p:nvSpPr>
          <p:cNvPr id="68" name="Скругленный прямоугольник 67"/>
          <p:cNvSpPr/>
          <p:nvPr/>
        </p:nvSpPr>
        <p:spPr>
          <a:xfrm>
            <a:off x="7316121" y="4865233"/>
            <a:ext cx="828000" cy="252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r>
              <a:rPr lang="ru-RU" sz="1000" dirty="0">
                <a:solidFill>
                  <a:schemeClr val="tx1"/>
                </a:solidFill>
              </a:rPr>
              <a:t>42 390,2</a:t>
            </a:r>
          </a:p>
        </p:txBody>
      </p:sp>
      <p:sp>
        <p:nvSpPr>
          <p:cNvPr id="48" name="Скругленный прямоугольник 47"/>
          <p:cNvSpPr/>
          <p:nvPr/>
        </p:nvSpPr>
        <p:spPr>
          <a:xfrm>
            <a:off x="78581" y="2509394"/>
            <a:ext cx="1872455" cy="396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just"/>
            <a:r>
              <a:rPr lang="ru-RU" sz="800" dirty="0">
                <a:solidFill>
                  <a:schemeClr val="tx1"/>
                </a:solidFill>
              </a:rPr>
              <a:t>Обеспечение жильем ветеранов Великой Отечественной войны</a:t>
            </a:r>
          </a:p>
        </p:txBody>
      </p:sp>
      <p:sp>
        <p:nvSpPr>
          <p:cNvPr id="49" name="Скругленный прямоугольник 48"/>
          <p:cNvSpPr/>
          <p:nvPr/>
        </p:nvSpPr>
        <p:spPr>
          <a:xfrm>
            <a:off x="1971086" y="2509394"/>
            <a:ext cx="4305559" cy="396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just"/>
            <a:r>
              <a:rPr lang="ru-RU" sz="700" dirty="0">
                <a:solidFill>
                  <a:schemeClr val="tx1"/>
                </a:solidFill>
              </a:rPr>
              <a:t>Федеральный закон от 12.01.1995  № 5-ФЗ «О ветеранах», Указ Президента Российской Федерации от 07.05.2008 № 714 «Об обеспечении жильем ветеранов Великой Отечественной войны 1941 - 1945 годов»</a:t>
            </a:r>
          </a:p>
        </p:txBody>
      </p:sp>
      <p:sp>
        <p:nvSpPr>
          <p:cNvPr id="70" name="Скругленный прямоугольник 69"/>
          <p:cNvSpPr/>
          <p:nvPr/>
        </p:nvSpPr>
        <p:spPr>
          <a:xfrm>
            <a:off x="6342254" y="2509394"/>
            <a:ext cx="900000" cy="396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r>
              <a:rPr lang="ru-RU" sz="1000" dirty="0" smtClean="0">
                <a:solidFill>
                  <a:schemeClr val="tx1"/>
                </a:solidFill>
              </a:rPr>
              <a:t>52 чел.</a:t>
            </a:r>
            <a:endParaRPr lang="ru-RU" sz="1000" dirty="0">
              <a:solidFill>
                <a:schemeClr val="tx1"/>
              </a:solidFill>
            </a:endParaRPr>
          </a:p>
        </p:txBody>
      </p:sp>
      <p:sp>
        <p:nvSpPr>
          <p:cNvPr id="72" name="Скругленный прямоугольник 71"/>
          <p:cNvSpPr/>
          <p:nvPr/>
        </p:nvSpPr>
        <p:spPr>
          <a:xfrm>
            <a:off x="7315866" y="2509394"/>
            <a:ext cx="828000" cy="396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r>
              <a:rPr lang="ru-RU" sz="1000" dirty="0">
                <a:solidFill>
                  <a:schemeClr val="tx1"/>
                </a:solidFill>
              </a:rPr>
              <a:t>75 481,9 </a:t>
            </a:r>
          </a:p>
        </p:txBody>
      </p:sp>
      <p:sp>
        <p:nvSpPr>
          <p:cNvPr id="74" name="Скругленный прямоугольник 73"/>
          <p:cNvSpPr/>
          <p:nvPr/>
        </p:nvSpPr>
        <p:spPr>
          <a:xfrm>
            <a:off x="78581" y="2127164"/>
            <a:ext cx="1872455" cy="324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just"/>
            <a:r>
              <a:rPr lang="ru-RU" sz="800" dirty="0">
                <a:solidFill>
                  <a:schemeClr val="tx1"/>
                </a:solidFill>
              </a:rPr>
              <a:t>Обеспечение жильем ветеранов боевых действий</a:t>
            </a:r>
          </a:p>
        </p:txBody>
      </p:sp>
      <p:sp>
        <p:nvSpPr>
          <p:cNvPr id="75" name="Скругленный прямоугольник 74"/>
          <p:cNvSpPr/>
          <p:nvPr/>
        </p:nvSpPr>
        <p:spPr>
          <a:xfrm>
            <a:off x="1971085" y="2127164"/>
            <a:ext cx="4305559" cy="324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just"/>
            <a:r>
              <a:rPr lang="ru-RU" sz="700" dirty="0">
                <a:solidFill>
                  <a:schemeClr val="tx1"/>
                </a:solidFill>
              </a:rPr>
              <a:t>Федеральный закон от 12.01.1995  № 5-ФЗ «О ветеранах»</a:t>
            </a:r>
          </a:p>
        </p:txBody>
      </p:sp>
      <p:sp>
        <p:nvSpPr>
          <p:cNvPr id="76" name="Скругленный прямоугольник 75"/>
          <p:cNvSpPr/>
          <p:nvPr/>
        </p:nvSpPr>
        <p:spPr>
          <a:xfrm>
            <a:off x="6342253" y="2127164"/>
            <a:ext cx="900000" cy="324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r>
              <a:rPr lang="ru-RU" sz="1000" dirty="0" smtClean="0">
                <a:solidFill>
                  <a:schemeClr val="tx1"/>
                </a:solidFill>
              </a:rPr>
              <a:t>93 чел.</a:t>
            </a:r>
            <a:endParaRPr lang="ru-RU" sz="1000" dirty="0">
              <a:solidFill>
                <a:schemeClr val="tx1"/>
              </a:solidFill>
            </a:endParaRPr>
          </a:p>
        </p:txBody>
      </p:sp>
      <p:sp>
        <p:nvSpPr>
          <p:cNvPr id="80" name="Скругленный прямоугольник 79"/>
          <p:cNvSpPr/>
          <p:nvPr/>
        </p:nvSpPr>
        <p:spPr>
          <a:xfrm>
            <a:off x="7315865" y="2127164"/>
            <a:ext cx="828000" cy="324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r>
              <a:rPr lang="ru-RU" sz="1000" dirty="0">
                <a:solidFill>
                  <a:schemeClr val="tx1"/>
                </a:solidFill>
              </a:rPr>
              <a:t>58 462,9  </a:t>
            </a:r>
          </a:p>
        </p:txBody>
      </p:sp>
      <p:sp>
        <p:nvSpPr>
          <p:cNvPr id="81" name="Скругленный прямоугольник 80"/>
          <p:cNvSpPr/>
          <p:nvPr/>
        </p:nvSpPr>
        <p:spPr>
          <a:xfrm>
            <a:off x="8197071" y="1631854"/>
            <a:ext cx="828000" cy="41554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r>
              <a:rPr lang="ru-RU" sz="900" dirty="0" smtClean="0">
                <a:solidFill>
                  <a:schemeClr val="tx1"/>
                </a:solidFill>
              </a:rPr>
              <a:t>1 720 408,0</a:t>
            </a:r>
            <a:endParaRPr lang="ru-RU" sz="900" dirty="0">
              <a:solidFill>
                <a:schemeClr val="tx1"/>
              </a:solidFill>
            </a:endParaRPr>
          </a:p>
        </p:txBody>
      </p:sp>
      <p:sp>
        <p:nvSpPr>
          <p:cNvPr id="82" name="Скругленный прямоугольник 81"/>
          <p:cNvSpPr/>
          <p:nvPr/>
        </p:nvSpPr>
        <p:spPr>
          <a:xfrm>
            <a:off x="8197071" y="3783380"/>
            <a:ext cx="828000" cy="288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r>
              <a:rPr lang="ru-RU" sz="1000" dirty="0">
                <a:solidFill>
                  <a:schemeClr val="tx1"/>
                </a:solidFill>
              </a:rPr>
              <a:t>8</a:t>
            </a:r>
            <a:r>
              <a:rPr lang="ru-RU" sz="1000" dirty="0" smtClean="0">
                <a:solidFill>
                  <a:schemeClr val="tx1"/>
                </a:solidFill>
              </a:rPr>
              <a:t> 538,3</a:t>
            </a:r>
          </a:p>
        </p:txBody>
      </p:sp>
      <p:sp>
        <p:nvSpPr>
          <p:cNvPr id="83" name="Скругленный прямоугольник 82"/>
          <p:cNvSpPr/>
          <p:nvPr/>
        </p:nvSpPr>
        <p:spPr>
          <a:xfrm>
            <a:off x="8197071" y="3430718"/>
            <a:ext cx="828000" cy="288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ru-RU" sz="1000" dirty="0" smtClean="0">
              <a:solidFill>
                <a:schemeClr val="tx1"/>
              </a:solidFill>
            </a:endParaRPr>
          </a:p>
          <a:p>
            <a:pPr algn="ctr"/>
            <a:r>
              <a:rPr lang="ru-RU" sz="1000" dirty="0" smtClean="0">
                <a:solidFill>
                  <a:schemeClr val="tx1"/>
                </a:solidFill>
              </a:rPr>
              <a:t>16 742,1</a:t>
            </a:r>
          </a:p>
          <a:p>
            <a:pPr algn="ctr"/>
            <a:r>
              <a:rPr lang="ru-RU" sz="1000" dirty="0" smtClean="0">
                <a:solidFill>
                  <a:schemeClr val="tx1"/>
                </a:solidFill>
              </a:rPr>
              <a:t> </a:t>
            </a:r>
            <a:endParaRPr lang="ru-RU" sz="1000" dirty="0">
              <a:solidFill>
                <a:schemeClr val="tx1"/>
              </a:solidFill>
            </a:endParaRPr>
          </a:p>
        </p:txBody>
      </p:sp>
      <p:sp>
        <p:nvSpPr>
          <p:cNvPr id="84" name="Скругленный прямоугольник 83"/>
          <p:cNvSpPr/>
          <p:nvPr/>
        </p:nvSpPr>
        <p:spPr>
          <a:xfrm>
            <a:off x="8197071" y="2970056"/>
            <a:ext cx="828000" cy="396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r>
              <a:rPr lang="ru-RU" sz="1000" dirty="0" smtClean="0">
                <a:solidFill>
                  <a:schemeClr val="tx1"/>
                </a:solidFill>
              </a:rPr>
              <a:t>26 295,7</a:t>
            </a:r>
          </a:p>
        </p:txBody>
      </p:sp>
      <p:sp>
        <p:nvSpPr>
          <p:cNvPr id="85" name="Скругленный прямоугольник 84"/>
          <p:cNvSpPr/>
          <p:nvPr/>
        </p:nvSpPr>
        <p:spPr>
          <a:xfrm>
            <a:off x="8209188" y="4370915"/>
            <a:ext cx="828000" cy="432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r>
              <a:rPr lang="ru-RU" sz="1000" dirty="0" smtClean="0">
                <a:solidFill>
                  <a:schemeClr val="tx1"/>
                </a:solidFill>
              </a:rPr>
              <a:t>398 610,6</a:t>
            </a:r>
          </a:p>
        </p:txBody>
      </p:sp>
      <p:sp>
        <p:nvSpPr>
          <p:cNvPr id="86" name="Скругленный прямоугольник 85"/>
          <p:cNvSpPr/>
          <p:nvPr/>
        </p:nvSpPr>
        <p:spPr>
          <a:xfrm>
            <a:off x="8209188" y="5163019"/>
            <a:ext cx="828000" cy="576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r>
              <a:rPr lang="ru-RU" sz="1000" dirty="0" smtClean="0">
                <a:solidFill>
                  <a:schemeClr val="tx1"/>
                </a:solidFill>
              </a:rPr>
              <a:t>26 503,9</a:t>
            </a:r>
            <a:endParaRPr lang="ru-RU" sz="1000" dirty="0">
              <a:solidFill>
                <a:schemeClr val="tx1"/>
              </a:solidFill>
            </a:endParaRPr>
          </a:p>
        </p:txBody>
      </p:sp>
      <p:sp>
        <p:nvSpPr>
          <p:cNvPr id="87" name="Скругленный прямоугольник 86"/>
          <p:cNvSpPr/>
          <p:nvPr/>
        </p:nvSpPr>
        <p:spPr>
          <a:xfrm>
            <a:off x="8209188" y="5775059"/>
            <a:ext cx="828000" cy="324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r>
              <a:rPr lang="ru-RU" sz="1000" dirty="0" smtClean="0">
                <a:solidFill>
                  <a:schemeClr val="tx1"/>
                </a:solidFill>
              </a:rPr>
              <a:t>1 068,9  </a:t>
            </a:r>
          </a:p>
        </p:txBody>
      </p:sp>
      <p:sp>
        <p:nvSpPr>
          <p:cNvPr id="88" name="Скругленный прямоугольник 87"/>
          <p:cNvSpPr/>
          <p:nvPr/>
        </p:nvSpPr>
        <p:spPr>
          <a:xfrm>
            <a:off x="8209188" y="6140583"/>
            <a:ext cx="828000" cy="468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ru-RU" sz="1000" dirty="0" smtClean="0">
              <a:solidFill>
                <a:schemeClr val="tx1"/>
              </a:solidFill>
            </a:endParaRPr>
          </a:p>
          <a:p>
            <a:pPr algn="ctr"/>
            <a:r>
              <a:rPr lang="ru-RU" sz="1000" dirty="0" smtClean="0">
                <a:solidFill>
                  <a:schemeClr val="tx1"/>
                </a:solidFill>
              </a:rPr>
              <a:t> 11 727,3</a:t>
            </a:r>
          </a:p>
          <a:p>
            <a:pPr algn="ctr"/>
            <a:r>
              <a:rPr lang="ru-RU" sz="1000" dirty="0" smtClean="0">
                <a:solidFill>
                  <a:schemeClr val="tx1"/>
                </a:solidFill>
              </a:rPr>
              <a:t> </a:t>
            </a:r>
            <a:endParaRPr lang="ru-RU" sz="1000" dirty="0">
              <a:solidFill>
                <a:schemeClr val="tx1"/>
              </a:solidFill>
            </a:endParaRPr>
          </a:p>
        </p:txBody>
      </p:sp>
      <p:sp>
        <p:nvSpPr>
          <p:cNvPr id="89" name="Скругленный прямоугольник 88"/>
          <p:cNvSpPr/>
          <p:nvPr/>
        </p:nvSpPr>
        <p:spPr>
          <a:xfrm>
            <a:off x="8209187" y="4865233"/>
            <a:ext cx="828000" cy="252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r>
              <a:rPr lang="ru-RU" sz="1000" dirty="0">
                <a:solidFill>
                  <a:schemeClr val="tx1"/>
                </a:solidFill>
              </a:rPr>
              <a:t>42 347,9</a:t>
            </a:r>
          </a:p>
        </p:txBody>
      </p:sp>
      <p:sp>
        <p:nvSpPr>
          <p:cNvPr id="90" name="Скругленный прямоугольник 89"/>
          <p:cNvSpPr/>
          <p:nvPr/>
        </p:nvSpPr>
        <p:spPr>
          <a:xfrm>
            <a:off x="8196816" y="2509394"/>
            <a:ext cx="828000" cy="396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r>
              <a:rPr lang="ru-RU" sz="1000" dirty="0">
                <a:solidFill>
                  <a:schemeClr val="tx1"/>
                </a:solidFill>
              </a:rPr>
              <a:t>64 557,4</a:t>
            </a:r>
          </a:p>
        </p:txBody>
      </p:sp>
      <p:sp>
        <p:nvSpPr>
          <p:cNvPr id="91" name="Скругленный прямоугольник 90"/>
          <p:cNvSpPr/>
          <p:nvPr/>
        </p:nvSpPr>
        <p:spPr>
          <a:xfrm>
            <a:off x="8196815" y="2127164"/>
            <a:ext cx="828000" cy="324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r>
              <a:rPr lang="ru-RU" sz="1000" dirty="0">
                <a:solidFill>
                  <a:schemeClr val="tx1"/>
                </a:solidFill>
              </a:rPr>
              <a:t>57 799,2  </a:t>
            </a:r>
          </a:p>
        </p:txBody>
      </p:sp>
      <p:sp>
        <p:nvSpPr>
          <p:cNvPr id="94" name="Скругленный прямоугольник 93"/>
          <p:cNvSpPr/>
          <p:nvPr/>
        </p:nvSpPr>
        <p:spPr>
          <a:xfrm>
            <a:off x="7305065" y="678103"/>
            <a:ext cx="1773833" cy="349585"/>
          </a:xfrm>
          <a:prstGeom prst="roundRect">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ru-RU" sz="900" b="1" dirty="0" smtClean="0">
                <a:solidFill>
                  <a:sysClr val="windowText" lastClr="000000"/>
                </a:solidFill>
              </a:rPr>
              <a:t>Объем расходов                на 2019 год (тыс. руб.)</a:t>
            </a:r>
            <a:endParaRPr lang="ru-RU" sz="900" b="1" dirty="0">
              <a:solidFill>
                <a:sysClr val="windowText" lastClr="000000"/>
              </a:solidFill>
            </a:endParaRPr>
          </a:p>
        </p:txBody>
      </p:sp>
      <p:sp>
        <p:nvSpPr>
          <p:cNvPr id="95" name="Скругленный прямоугольник 94"/>
          <p:cNvSpPr/>
          <p:nvPr/>
        </p:nvSpPr>
        <p:spPr>
          <a:xfrm>
            <a:off x="8228719" y="1068895"/>
            <a:ext cx="864000" cy="227455"/>
          </a:xfrm>
          <a:prstGeom prst="roundRect">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ru-RU" sz="900" b="1" dirty="0" smtClean="0">
                <a:solidFill>
                  <a:sysClr val="windowText" lastClr="000000"/>
                </a:solidFill>
                <a:cs typeface="Times New Roman" panose="02020603050405020304" pitchFamily="18" charset="0"/>
              </a:rPr>
              <a:t>факт</a:t>
            </a:r>
            <a:endParaRPr lang="ru-RU" sz="900" b="1" dirty="0">
              <a:solidFill>
                <a:sysClr val="windowText" lastClr="000000"/>
              </a:solidFill>
              <a:cs typeface="Times New Roman" panose="02020603050405020304" pitchFamily="18" charset="0"/>
            </a:endParaRPr>
          </a:p>
        </p:txBody>
      </p:sp>
      <p:sp>
        <p:nvSpPr>
          <p:cNvPr id="3" name="Номер слайда 2"/>
          <p:cNvSpPr>
            <a:spLocks noGrp="1"/>
          </p:cNvSpPr>
          <p:nvPr>
            <p:ph type="sldNum" sz="quarter" idx="12"/>
          </p:nvPr>
        </p:nvSpPr>
        <p:spPr>
          <a:xfrm>
            <a:off x="8158942" y="6492875"/>
            <a:ext cx="1006489" cy="365125"/>
          </a:xfrm>
        </p:spPr>
        <p:txBody>
          <a:bodyPr/>
          <a:lstStyle/>
          <a:p>
            <a:pPr>
              <a:defRPr/>
            </a:pPr>
            <a:fld id="{667CCBFA-BFB9-4E9F-B6F6-694D72409F22}" type="slidenum">
              <a:rPr lang="ru-RU" smtClean="0"/>
              <a:pPr>
                <a:defRPr/>
              </a:pPr>
              <a:t>37</a:t>
            </a:fld>
            <a:endParaRPr lang="ru-RU" dirty="0"/>
          </a:p>
        </p:txBody>
      </p:sp>
    </p:spTree>
    <p:extLst>
      <p:ext uri="{BB962C8B-B14F-4D97-AF65-F5344CB8AC3E}">
        <p14:creationId xmlns:p14="http://schemas.microsoft.com/office/powerpoint/2010/main" val="141478479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Скругленный прямоугольник 61"/>
          <p:cNvSpPr/>
          <p:nvPr/>
        </p:nvSpPr>
        <p:spPr>
          <a:xfrm>
            <a:off x="101545" y="4320883"/>
            <a:ext cx="8928992" cy="183511"/>
          </a:xfrm>
          <a:prstGeom prst="roundRect">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r>
              <a:rPr lang="ru-RU" sz="1000" b="1" dirty="0" smtClean="0">
                <a:solidFill>
                  <a:schemeClr val="tx1"/>
                </a:solidFill>
              </a:rPr>
              <a:t>Помощь малоимущим гражданам</a:t>
            </a:r>
            <a:endParaRPr lang="ru-RU" sz="1000" b="1" dirty="0">
              <a:solidFill>
                <a:schemeClr val="tx1"/>
              </a:solidFill>
            </a:endParaRPr>
          </a:p>
        </p:txBody>
      </p:sp>
      <p:sp>
        <p:nvSpPr>
          <p:cNvPr id="63" name="Скругленный прямоугольник 62"/>
          <p:cNvSpPr/>
          <p:nvPr/>
        </p:nvSpPr>
        <p:spPr>
          <a:xfrm>
            <a:off x="101545" y="4942075"/>
            <a:ext cx="2146126" cy="324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r>
              <a:rPr lang="ru-RU" sz="800" dirty="0">
                <a:solidFill>
                  <a:schemeClr val="tx1"/>
                </a:solidFill>
              </a:rPr>
              <a:t>Социальные выплаты </a:t>
            </a:r>
            <a:r>
              <a:rPr lang="ru-RU" sz="800" dirty="0" smtClean="0">
                <a:solidFill>
                  <a:schemeClr val="tx1"/>
                </a:solidFill>
              </a:rPr>
              <a:t>                     безработным гражданам</a:t>
            </a:r>
            <a:endParaRPr lang="ru-RU" sz="800" dirty="0">
              <a:solidFill>
                <a:schemeClr val="tx1"/>
              </a:solidFill>
            </a:endParaRPr>
          </a:p>
        </p:txBody>
      </p:sp>
      <p:sp>
        <p:nvSpPr>
          <p:cNvPr id="64" name="Скругленный прямоугольник 63"/>
          <p:cNvSpPr/>
          <p:nvPr/>
        </p:nvSpPr>
        <p:spPr>
          <a:xfrm>
            <a:off x="2327838" y="4955382"/>
            <a:ext cx="4116372" cy="324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r>
              <a:rPr lang="ru-RU" sz="700" dirty="0" smtClean="0"/>
              <a:t>Федеральный закон от </a:t>
            </a:r>
            <a:r>
              <a:rPr lang="ru-RU" sz="700" dirty="0"/>
              <a:t>19.04.1991 </a:t>
            </a:r>
            <a:r>
              <a:rPr lang="ru-RU" sz="700" dirty="0" smtClean="0"/>
              <a:t>№ 1032-1 «О </a:t>
            </a:r>
            <a:r>
              <a:rPr lang="ru-RU" sz="700" dirty="0"/>
              <a:t>занятости населения в Российской </a:t>
            </a:r>
            <a:r>
              <a:rPr lang="ru-RU" sz="700" dirty="0" smtClean="0"/>
              <a:t>Федерации» </a:t>
            </a:r>
            <a:endParaRPr lang="ru-RU" sz="700" dirty="0"/>
          </a:p>
        </p:txBody>
      </p:sp>
      <p:sp>
        <p:nvSpPr>
          <p:cNvPr id="66" name="Скругленный прямоугольник 65"/>
          <p:cNvSpPr/>
          <p:nvPr/>
        </p:nvSpPr>
        <p:spPr>
          <a:xfrm>
            <a:off x="101545" y="5302115"/>
            <a:ext cx="2146126" cy="324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just"/>
            <a:r>
              <a:rPr lang="ru-RU" sz="800" dirty="0" smtClean="0">
                <a:solidFill>
                  <a:schemeClr val="tx1"/>
                </a:solidFill>
              </a:rPr>
              <a:t>Пособия учащимся, нуждающимся в приобретении проездных билетов</a:t>
            </a:r>
            <a:endParaRPr lang="ru-RU" sz="800" dirty="0">
              <a:solidFill>
                <a:schemeClr val="tx1"/>
              </a:solidFill>
            </a:endParaRPr>
          </a:p>
        </p:txBody>
      </p:sp>
      <p:sp>
        <p:nvSpPr>
          <p:cNvPr id="67" name="Скругленный прямоугольник 66"/>
          <p:cNvSpPr/>
          <p:nvPr/>
        </p:nvSpPr>
        <p:spPr>
          <a:xfrm>
            <a:off x="2327838" y="5315422"/>
            <a:ext cx="4116372" cy="324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just"/>
            <a:r>
              <a:rPr lang="ru-RU" sz="700" dirty="0" smtClean="0">
                <a:solidFill>
                  <a:schemeClr val="tx1"/>
                </a:solidFill>
              </a:rPr>
              <a:t>Закон Чувашской Республики от 30.07.2013 № 50 «Об образовании в Чувашской Республике»</a:t>
            </a:r>
            <a:endParaRPr lang="ru-RU" sz="700" dirty="0">
              <a:solidFill>
                <a:schemeClr val="tx1"/>
              </a:solidFill>
            </a:endParaRPr>
          </a:p>
        </p:txBody>
      </p:sp>
      <p:sp>
        <p:nvSpPr>
          <p:cNvPr id="69" name="Скругленный прямоугольник 68"/>
          <p:cNvSpPr/>
          <p:nvPr/>
        </p:nvSpPr>
        <p:spPr>
          <a:xfrm>
            <a:off x="6510643" y="4947730"/>
            <a:ext cx="900000" cy="324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r>
              <a:rPr lang="ru-RU" sz="1000" dirty="0" smtClean="0">
                <a:solidFill>
                  <a:schemeClr val="tx1"/>
                </a:solidFill>
              </a:rPr>
              <a:t>3 671 чел.</a:t>
            </a:r>
            <a:endParaRPr lang="ru-RU" sz="1000" dirty="0">
              <a:solidFill>
                <a:schemeClr val="tx1"/>
              </a:solidFill>
            </a:endParaRPr>
          </a:p>
        </p:txBody>
      </p:sp>
      <p:sp>
        <p:nvSpPr>
          <p:cNvPr id="71" name="Скругленный прямоугольник 70"/>
          <p:cNvSpPr/>
          <p:nvPr/>
        </p:nvSpPr>
        <p:spPr>
          <a:xfrm>
            <a:off x="6510643" y="5307770"/>
            <a:ext cx="900000" cy="324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r>
              <a:rPr lang="ru-RU" sz="1000" dirty="0" smtClean="0">
                <a:solidFill>
                  <a:schemeClr val="tx1"/>
                </a:solidFill>
              </a:rPr>
              <a:t>1 061 чел.</a:t>
            </a:r>
            <a:endParaRPr lang="ru-RU" sz="1000" dirty="0">
              <a:solidFill>
                <a:schemeClr val="tx1"/>
              </a:solidFill>
            </a:endParaRPr>
          </a:p>
        </p:txBody>
      </p:sp>
      <p:sp>
        <p:nvSpPr>
          <p:cNvPr id="72" name="Скругленный прямоугольник 71"/>
          <p:cNvSpPr/>
          <p:nvPr/>
        </p:nvSpPr>
        <p:spPr>
          <a:xfrm>
            <a:off x="101545" y="4561799"/>
            <a:ext cx="2146126" cy="324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just"/>
            <a:r>
              <a:rPr lang="ru-RU" sz="800" dirty="0" smtClean="0">
                <a:solidFill>
                  <a:schemeClr val="tx1"/>
                </a:solidFill>
              </a:rPr>
              <a:t>Субсидии на оплату жилого помещения и коммунальных услуг</a:t>
            </a:r>
            <a:endParaRPr lang="ru-RU" sz="800" dirty="0">
              <a:solidFill>
                <a:schemeClr val="tx1"/>
              </a:solidFill>
            </a:endParaRPr>
          </a:p>
        </p:txBody>
      </p:sp>
      <p:sp>
        <p:nvSpPr>
          <p:cNvPr id="73" name="Скругленный прямоугольник 72"/>
          <p:cNvSpPr/>
          <p:nvPr/>
        </p:nvSpPr>
        <p:spPr>
          <a:xfrm>
            <a:off x="2327838" y="4575106"/>
            <a:ext cx="4116372" cy="324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just"/>
            <a:r>
              <a:rPr lang="ru-RU" sz="700" dirty="0" smtClean="0">
                <a:solidFill>
                  <a:schemeClr val="tx1"/>
                </a:solidFill>
              </a:rPr>
              <a:t>Статья 159 Жилищного Кодекса Российской Федерации</a:t>
            </a:r>
            <a:endParaRPr lang="ru-RU" sz="700" dirty="0">
              <a:solidFill>
                <a:schemeClr val="tx1"/>
              </a:solidFill>
            </a:endParaRPr>
          </a:p>
        </p:txBody>
      </p:sp>
      <p:sp>
        <p:nvSpPr>
          <p:cNvPr id="74" name="Скругленный прямоугольник 73"/>
          <p:cNvSpPr/>
          <p:nvPr/>
        </p:nvSpPr>
        <p:spPr>
          <a:xfrm>
            <a:off x="6510643" y="4567454"/>
            <a:ext cx="900000" cy="324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r>
              <a:rPr lang="ru-RU" sz="1000" dirty="0" smtClean="0">
                <a:solidFill>
                  <a:schemeClr val="tx1"/>
                </a:solidFill>
              </a:rPr>
              <a:t>17 768 сем.</a:t>
            </a:r>
            <a:endParaRPr lang="ru-RU" sz="1000" dirty="0">
              <a:solidFill>
                <a:schemeClr val="tx1"/>
              </a:solidFill>
            </a:endParaRPr>
          </a:p>
        </p:txBody>
      </p:sp>
      <p:sp>
        <p:nvSpPr>
          <p:cNvPr id="32" name="Скругленный прямоугольник 31"/>
          <p:cNvSpPr/>
          <p:nvPr/>
        </p:nvSpPr>
        <p:spPr>
          <a:xfrm>
            <a:off x="101545" y="5698123"/>
            <a:ext cx="8928992" cy="183511"/>
          </a:xfrm>
          <a:prstGeom prst="roundRect">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r>
              <a:rPr lang="ru-RU" sz="1000" b="1" dirty="0" smtClean="0">
                <a:solidFill>
                  <a:schemeClr val="tx1"/>
                </a:solidFill>
              </a:rPr>
              <a:t>Поддержка молодых семей</a:t>
            </a:r>
            <a:endParaRPr lang="ru-RU" sz="1000" b="1" dirty="0">
              <a:solidFill>
                <a:schemeClr val="tx1"/>
              </a:solidFill>
            </a:endParaRPr>
          </a:p>
        </p:txBody>
      </p:sp>
      <p:sp>
        <p:nvSpPr>
          <p:cNvPr id="33" name="Скругленный прямоугольник 32"/>
          <p:cNvSpPr/>
          <p:nvPr/>
        </p:nvSpPr>
        <p:spPr>
          <a:xfrm>
            <a:off x="101545" y="6346195"/>
            <a:ext cx="2146126" cy="324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just"/>
            <a:r>
              <a:rPr lang="ru-RU" sz="800" dirty="0">
                <a:solidFill>
                  <a:schemeClr val="tx1"/>
                </a:solidFill>
              </a:rPr>
              <a:t>Возмещение части затрат на уплату процентов по ипотечным кредитам</a:t>
            </a:r>
          </a:p>
        </p:txBody>
      </p:sp>
      <p:sp>
        <p:nvSpPr>
          <p:cNvPr id="34" name="Скругленный прямоугольник 33"/>
          <p:cNvSpPr/>
          <p:nvPr/>
        </p:nvSpPr>
        <p:spPr>
          <a:xfrm>
            <a:off x="2327838" y="6359502"/>
            <a:ext cx="4116372" cy="324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r>
              <a:rPr lang="ru-RU" sz="700" dirty="0" smtClean="0"/>
              <a:t>Постановления </a:t>
            </a:r>
            <a:r>
              <a:rPr lang="ru-RU" sz="700" dirty="0"/>
              <a:t>Кабинета Министров Чувашской Республики от 24.07.2002 № </a:t>
            </a:r>
            <a:r>
              <a:rPr lang="ru-RU" sz="700" dirty="0" smtClean="0"/>
              <a:t>202, от </a:t>
            </a:r>
            <a:r>
              <a:rPr lang="ru-RU" sz="700" dirty="0"/>
              <a:t>24.10.2011 </a:t>
            </a:r>
            <a:r>
              <a:rPr lang="ru-RU" sz="700" dirty="0" smtClean="0"/>
              <a:t>№ </a:t>
            </a:r>
            <a:r>
              <a:rPr lang="ru-RU" sz="700" dirty="0"/>
              <a:t>446 </a:t>
            </a:r>
            <a:r>
              <a:rPr lang="ru-RU" sz="700" dirty="0" smtClean="0"/>
              <a:t>«Об </a:t>
            </a:r>
            <a:r>
              <a:rPr lang="ru-RU" sz="700" dirty="0"/>
              <a:t>утверждении Порядка возмещения части затрат на уплату процентов по ипотечным кредитам (займам</a:t>
            </a:r>
            <a:r>
              <a:rPr lang="ru-RU" sz="700" dirty="0" smtClean="0"/>
              <a:t>)…»</a:t>
            </a:r>
            <a:endParaRPr lang="ru-RU" sz="700" dirty="0"/>
          </a:p>
        </p:txBody>
      </p:sp>
      <p:sp>
        <p:nvSpPr>
          <p:cNvPr id="35" name="Скругленный прямоугольник 34"/>
          <p:cNvSpPr/>
          <p:nvPr/>
        </p:nvSpPr>
        <p:spPr>
          <a:xfrm>
            <a:off x="6510643" y="6351850"/>
            <a:ext cx="900000" cy="324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r>
              <a:rPr lang="ru-RU" sz="1000" dirty="0" smtClean="0">
                <a:solidFill>
                  <a:schemeClr val="tx1"/>
                </a:solidFill>
              </a:rPr>
              <a:t>3 214 </a:t>
            </a:r>
            <a:r>
              <a:rPr lang="ru-RU" sz="1000" dirty="0">
                <a:solidFill>
                  <a:schemeClr val="tx1"/>
                </a:solidFill>
              </a:rPr>
              <a:t>чел</a:t>
            </a:r>
            <a:r>
              <a:rPr lang="ru-RU" sz="1000" dirty="0" smtClean="0">
                <a:solidFill>
                  <a:schemeClr val="tx1"/>
                </a:solidFill>
              </a:rPr>
              <a:t>.</a:t>
            </a:r>
          </a:p>
        </p:txBody>
      </p:sp>
      <p:sp>
        <p:nvSpPr>
          <p:cNvPr id="36" name="Скругленный прямоугольник 35"/>
          <p:cNvSpPr/>
          <p:nvPr/>
        </p:nvSpPr>
        <p:spPr>
          <a:xfrm>
            <a:off x="101545" y="5937506"/>
            <a:ext cx="2146126" cy="360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just"/>
            <a:r>
              <a:rPr lang="ru-RU" sz="800" dirty="0" smtClean="0">
                <a:solidFill>
                  <a:schemeClr val="tx1"/>
                </a:solidFill>
              </a:rPr>
              <a:t>Обеспечение </a:t>
            </a:r>
            <a:r>
              <a:rPr lang="ru-RU" sz="800" dirty="0">
                <a:solidFill>
                  <a:schemeClr val="tx1"/>
                </a:solidFill>
              </a:rPr>
              <a:t>жильем молодых семей</a:t>
            </a:r>
          </a:p>
        </p:txBody>
      </p:sp>
      <p:sp>
        <p:nvSpPr>
          <p:cNvPr id="37" name="Скругленный прямоугольник 36"/>
          <p:cNvSpPr/>
          <p:nvPr/>
        </p:nvSpPr>
        <p:spPr>
          <a:xfrm>
            <a:off x="2327838" y="5950813"/>
            <a:ext cx="4116372" cy="360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just"/>
            <a:r>
              <a:rPr lang="ru-RU" sz="700" dirty="0">
                <a:solidFill>
                  <a:schemeClr val="tx1"/>
                </a:solidFill>
              </a:rPr>
              <a:t>Постановление Кабинета Министров </a:t>
            </a:r>
            <a:r>
              <a:rPr lang="ru-RU" sz="700" dirty="0" smtClean="0">
                <a:solidFill>
                  <a:schemeClr val="tx1"/>
                </a:solidFill>
              </a:rPr>
              <a:t>Чувашской Республики </a:t>
            </a:r>
            <a:r>
              <a:rPr lang="ru-RU" sz="700" dirty="0">
                <a:solidFill>
                  <a:schemeClr val="tx1"/>
                </a:solidFill>
              </a:rPr>
              <a:t>от 20.12.2010 </a:t>
            </a:r>
            <a:r>
              <a:rPr lang="ru-RU" sz="700" dirty="0" smtClean="0">
                <a:solidFill>
                  <a:schemeClr val="tx1"/>
                </a:solidFill>
              </a:rPr>
              <a:t>№ </a:t>
            </a:r>
            <a:r>
              <a:rPr lang="ru-RU" sz="700" dirty="0">
                <a:solidFill>
                  <a:schemeClr val="tx1"/>
                </a:solidFill>
              </a:rPr>
              <a:t>448 </a:t>
            </a:r>
            <a:r>
              <a:rPr lang="ru-RU" sz="700" dirty="0" smtClean="0">
                <a:solidFill>
                  <a:schemeClr val="tx1"/>
                </a:solidFill>
              </a:rPr>
              <a:t>«Об </a:t>
            </a:r>
            <a:r>
              <a:rPr lang="ru-RU" sz="700" dirty="0">
                <a:solidFill>
                  <a:schemeClr val="tx1"/>
                </a:solidFill>
              </a:rPr>
              <a:t>утверждении Правил предоставления средств из республиканского бюджета </a:t>
            </a:r>
            <a:r>
              <a:rPr lang="ru-RU" sz="700" dirty="0" smtClean="0">
                <a:solidFill>
                  <a:schemeClr val="tx1"/>
                </a:solidFill>
              </a:rPr>
              <a:t>ЧР </a:t>
            </a:r>
            <a:r>
              <a:rPr lang="ru-RU" sz="700" dirty="0">
                <a:solidFill>
                  <a:schemeClr val="tx1"/>
                </a:solidFill>
              </a:rPr>
              <a:t>на предоставление социальных выплат молодым семьям на приобретение </a:t>
            </a:r>
            <a:r>
              <a:rPr lang="ru-RU" sz="700" dirty="0" smtClean="0">
                <a:solidFill>
                  <a:schemeClr val="tx1"/>
                </a:solidFill>
              </a:rPr>
              <a:t>жилья»</a:t>
            </a:r>
            <a:endParaRPr lang="ru-RU" sz="700" dirty="0">
              <a:solidFill>
                <a:schemeClr val="tx1"/>
              </a:solidFill>
            </a:endParaRPr>
          </a:p>
        </p:txBody>
      </p:sp>
      <p:sp>
        <p:nvSpPr>
          <p:cNvPr id="40" name="Скругленный прямоугольник 39"/>
          <p:cNvSpPr/>
          <p:nvPr/>
        </p:nvSpPr>
        <p:spPr>
          <a:xfrm>
            <a:off x="6510643" y="5943161"/>
            <a:ext cx="900000" cy="360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r>
              <a:rPr lang="ru-RU" sz="1000" dirty="0" smtClean="0">
                <a:solidFill>
                  <a:schemeClr val="tx1"/>
                </a:solidFill>
              </a:rPr>
              <a:t>547 сем. </a:t>
            </a:r>
            <a:endParaRPr lang="ru-RU" sz="1000" dirty="0">
              <a:solidFill>
                <a:schemeClr val="tx1"/>
              </a:solidFill>
            </a:endParaRPr>
          </a:p>
        </p:txBody>
      </p:sp>
      <p:sp>
        <p:nvSpPr>
          <p:cNvPr id="41" name="Скругленный прямоугольник 40"/>
          <p:cNvSpPr/>
          <p:nvPr/>
        </p:nvSpPr>
        <p:spPr>
          <a:xfrm>
            <a:off x="7471884" y="2175386"/>
            <a:ext cx="794698" cy="288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r>
              <a:rPr lang="ru-RU" sz="1000" dirty="0" smtClean="0">
                <a:solidFill>
                  <a:schemeClr val="tx1"/>
                </a:solidFill>
              </a:rPr>
              <a:t>106 277,8</a:t>
            </a:r>
            <a:endParaRPr lang="ru-RU" sz="1000" dirty="0">
              <a:solidFill>
                <a:schemeClr val="tx1"/>
              </a:solidFill>
            </a:endParaRPr>
          </a:p>
        </p:txBody>
      </p:sp>
      <p:sp>
        <p:nvSpPr>
          <p:cNvPr id="43" name="Скругленный прямоугольник 42"/>
          <p:cNvSpPr/>
          <p:nvPr/>
        </p:nvSpPr>
        <p:spPr>
          <a:xfrm>
            <a:off x="101545" y="2169731"/>
            <a:ext cx="2146126" cy="288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just"/>
            <a:r>
              <a:rPr lang="ru-RU" sz="800" dirty="0" smtClean="0">
                <a:solidFill>
                  <a:schemeClr val="tx1"/>
                </a:solidFill>
              </a:rPr>
              <a:t>Выплаты приемной семье на содержание подопечных детей</a:t>
            </a:r>
            <a:endParaRPr lang="ru-RU" sz="800" dirty="0">
              <a:solidFill>
                <a:schemeClr val="tx1"/>
              </a:solidFill>
            </a:endParaRPr>
          </a:p>
        </p:txBody>
      </p:sp>
      <p:sp>
        <p:nvSpPr>
          <p:cNvPr id="44" name="Скругленный прямоугольник 43"/>
          <p:cNvSpPr/>
          <p:nvPr/>
        </p:nvSpPr>
        <p:spPr>
          <a:xfrm>
            <a:off x="101545" y="1188250"/>
            <a:ext cx="8928992" cy="215437"/>
          </a:xfrm>
          <a:prstGeom prst="roundRect">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r>
              <a:rPr lang="ru-RU" sz="1000" b="1" dirty="0" smtClean="0">
                <a:solidFill>
                  <a:schemeClr val="tx1"/>
                </a:solidFill>
              </a:rPr>
              <a:t>Поддержка материнства и детства </a:t>
            </a:r>
            <a:endParaRPr lang="ru-RU" sz="1000" b="1" dirty="0">
              <a:solidFill>
                <a:schemeClr val="tx1"/>
              </a:solidFill>
            </a:endParaRPr>
          </a:p>
        </p:txBody>
      </p:sp>
      <p:sp>
        <p:nvSpPr>
          <p:cNvPr id="45" name="Скругленный прямоугольник 44"/>
          <p:cNvSpPr/>
          <p:nvPr/>
        </p:nvSpPr>
        <p:spPr>
          <a:xfrm>
            <a:off x="101545" y="1809723"/>
            <a:ext cx="2146126" cy="288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just"/>
            <a:endParaRPr lang="ru-RU" sz="800" dirty="0" smtClean="0">
              <a:solidFill>
                <a:schemeClr val="tx1"/>
              </a:solidFill>
            </a:endParaRPr>
          </a:p>
          <a:p>
            <a:pPr algn="just"/>
            <a:r>
              <a:rPr lang="ru-RU" sz="800" dirty="0" smtClean="0">
                <a:solidFill>
                  <a:schemeClr val="tx1"/>
                </a:solidFill>
              </a:rPr>
              <a:t>Ежемесячная выплата в связи с рождением (усыновлением) первого ребенка </a:t>
            </a:r>
          </a:p>
          <a:p>
            <a:pPr algn="just"/>
            <a:endParaRPr lang="ru-RU" sz="800" dirty="0" smtClean="0">
              <a:solidFill>
                <a:schemeClr val="tx1"/>
              </a:solidFill>
            </a:endParaRPr>
          </a:p>
        </p:txBody>
      </p:sp>
      <p:sp>
        <p:nvSpPr>
          <p:cNvPr id="46" name="Скругленный прямоугольник 45"/>
          <p:cNvSpPr/>
          <p:nvPr/>
        </p:nvSpPr>
        <p:spPr>
          <a:xfrm>
            <a:off x="2327836" y="1823030"/>
            <a:ext cx="4116372" cy="288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r>
              <a:rPr lang="ru-RU" sz="700" dirty="0" smtClean="0">
                <a:solidFill>
                  <a:schemeClr val="tx1"/>
                </a:solidFill>
              </a:rPr>
              <a:t>Федеральный закон </a:t>
            </a:r>
            <a:r>
              <a:rPr lang="ru-RU" sz="700" dirty="0">
                <a:solidFill>
                  <a:schemeClr val="tx1"/>
                </a:solidFill>
              </a:rPr>
              <a:t>от </a:t>
            </a:r>
            <a:r>
              <a:rPr lang="ru-RU" sz="700" dirty="0" smtClean="0"/>
              <a:t>28.12.2017 № 418-ФЗ «О </a:t>
            </a:r>
            <a:r>
              <a:rPr lang="ru-RU" sz="700" dirty="0" err="1" smtClean="0"/>
              <a:t>ежемес</a:t>
            </a:r>
            <a:r>
              <a:rPr lang="ru-RU" sz="700" dirty="0" smtClean="0"/>
              <a:t>. </a:t>
            </a:r>
            <a:r>
              <a:rPr lang="ru-RU" sz="700" dirty="0"/>
              <a:t>выплатах семьям, имеющим </a:t>
            </a:r>
            <a:r>
              <a:rPr lang="ru-RU" sz="700" dirty="0" smtClean="0"/>
              <a:t>детей»</a:t>
            </a:r>
            <a:endParaRPr lang="ru-RU" sz="700" dirty="0">
              <a:solidFill>
                <a:schemeClr val="tx1"/>
              </a:solidFill>
            </a:endParaRPr>
          </a:p>
        </p:txBody>
      </p:sp>
      <p:sp>
        <p:nvSpPr>
          <p:cNvPr id="49" name="Скругленный прямоугольник 48"/>
          <p:cNvSpPr/>
          <p:nvPr/>
        </p:nvSpPr>
        <p:spPr>
          <a:xfrm>
            <a:off x="101545" y="2529771"/>
            <a:ext cx="2146126" cy="576000"/>
          </a:xfrm>
          <a:prstGeom prst="roundRect">
            <a:avLst>
              <a:gd name="adj" fmla="val 19607"/>
            </a:avLst>
          </a:prstGeom>
          <a:ln/>
        </p:spPr>
        <p:style>
          <a:lnRef idx="1">
            <a:schemeClr val="accent2"/>
          </a:lnRef>
          <a:fillRef idx="2">
            <a:schemeClr val="accent2"/>
          </a:fillRef>
          <a:effectRef idx="1">
            <a:schemeClr val="accent2"/>
          </a:effectRef>
          <a:fontRef idx="minor">
            <a:schemeClr val="dk1"/>
          </a:fontRef>
        </p:style>
        <p:txBody>
          <a:bodyPr rtlCol="0" anchor="ctr"/>
          <a:lstStyle/>
          <a:p>
            <a:pPr algn="just"/>
            <a:r>
              <a:rPr lang="ru-RU" sz="800" dirty="0">
                <a:solidFill>
                  <a:schemeClr val="tx1"/>
                </a:solidFill>
              </a:rPr>
              <a:t>Ежемесячная денежная выплата, назначаемая </a:t>
            </a:r>
            <a:r>
              <a:rPr lang="ru-RU" sz="800" dirty="0" smtClean="0">
                <a:solidFill>
                  <a:schemeClr val="tx1"/>
                </a:solidFill>
              </a:rPr>
              <a:t>при рождении </a:t>
            </a:r>
            <a:r>
              <a:rPr lang="ru-RU" sz="800" dirty="0">
                <a:solidFill>
                  <a:schemeClr val="tx1"/>
                </a:solidFill>
              </a:rPr>
              <a:t>(</a:t>
            </a:r>
            <a:r>
              <a:rPr lang="ru-RU" sz="800" dirty="0" smtClean="0">
                <a:solidFill>
                  <a:schemeClr val="tx1"/>
                </a:solidFill>
              </a:rPr>
              <a:t>усыновлении) </a:t>
            </a:r>
            <a:r>
              <a:rPr lang="ru-RU" sz="800" dirty="0">
                <a:solidFill>
                  <a:schemeClr val="tx1"/>
                </a:solidFill>
              </a:rPr>
              <a:t>третьего </a:t>
            </a:r>
            <a:r>
              <a:rPr lang="ru-RU" sz="800" dirty="0" smtClean="0">
                <a:solidFill>
                  <a:schemeClr val="tx1"/>
                </a:solidFill>
              </a:rPr>
              <a:t>или </a:t>
            </a:r>
            <a:r>
              <a:rPr lang="ru-RU" sz="800" dirty="0">
                <a:solidFill>
                  <a:schemeClr val="tx1"/>
                </a:solidFill>
              </a:rPr>
              <a:t>последующих детей до достижения ребенком возраста </a:t>
            </a:r>
            <a:r>
              <a:rPr lang="ru-RU" sz="800" dirty="0" smtClean="0">
                <a:solidFill>
                  <a:schemeClr val="tx1"/>
                </a:solidFill>
              </a:rPr>
              <a:t>3 </a:t>
            </a:r>
            <a:r>
              <a:rPr lang="ru-RU" sz="800" dirty="0">
                <a:solidFill>
                  <a:schemeClr val="tx1"/>
                </a:solidFill>
              </a:rPr>
              <a:t>лет</a:t>
            </a:r>
          </a:p>
        </p:txBody>
      </p:sp>
      <p:sp>
        <p:nvSpPr>
          <p:cNvPr id="50" name="Скругленный прямоугольник 49"/>
          <p:cNvSpPr/>
          <p:nvPr/>
        </p:nvSpPr>
        <p:spPr>
          <a:xfrm>
            <a:off x="2327836" y="2543078"/>
            <a:ext cx="4116372" cy="576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just"/>
            <a:r>
              <a:rPr lang="ru-RU" sz="700" dirty="0" smtClean="0">
                <a:solidFill>
                  <a:schemeClr val="tx1"/>
                </a:solidFill>
              </a:rPr>
              <a:t>Указ </a:t>
            </a:r>
            <a:r>
              <a:rPr lang="ru-RU" sz="700" dirty="0">
                <a:solidFill>
                  <a:schemeClr val="tx1"/>
                </a:solidFill>
              </a:rPr>
              <a:t>Президента Российской Федерации от </a:t>
            </a:r>
            <a:r>
              <a:rPr lang="ru-RU" sz="700" dirty="0" smtClean="0">
                <a:solidFill>
                  <a:schemeClr val="tx1"/>
                </a:solidFill>
              </a:rPr>
              <a:t>07.05.2012</a:t>
            </a:r>
            <a:r>
              <a:rPr lang="ru-RU" sz="700" dirty="0">
                <a:solidFill>
                  <a:schemeClr val="tx1"/>
                </a:solidFill>
              </a:rPr>
              <a:t> </a:t>
            </a:r>
            <a:r>
              <a:rPr lang="ru-RU" sz="700" dirty="0" smtClean="0">
                <a:solidFill>
                  <a:schemeClr val="tx1"/>
                </a:solidFill>
              </a:rPr>
              <a:t>№</a:t>
            </a:r>
            <a:r>
              <a:rPr lang="ru-RU" sz="700" dirty="0">
                <a:solidFill>
                  <a:schemeClr val="tx1"/>
                </a:solidFill>
              </a:rPr>
              <a:t> 606 </a:t>
            </a:r>
            <a:r>
              <a:rPr lang="ru-RU" sz="700" dirty="0" smtClean="0">
                <a:solidFill>
                  <a:schemeClr val="tx1"/>
                </a:solidFill>
              </a:rPr>
              <a:t>«О</a:t>
            </a:r>
            <a:r>
              <a:rPr lang="ru-RU" sz="700" dirty="0">
                <a:solidFill>
                  <a:schemeClr val="tx1"/>
                </a:solidFill>
              </a:rPr>
              <a:t> мерах по реализации демографической политики </a:t>
            </a:r>
            <a:r>
              <a:rPr lang="ru-RU" sz="700" dirty="0" smtClean="0">
                <a:solidFill>
                  <a:schemeClr val="tx1"/>
                </a:solidFill>
              </a:rPr>
              <a:t>РФ», Указ </a:t>
            </a:r>
            <a:r>
              <a:rPr lang="ru-RU" sz="700" dirty="0">
                <a:solidFill>
                  <a:schemeClr val="tx1"/>
                </a:solidFill>
              </a:rPr>
              <a:t>Главы Чувашской Республики от </a:t>
            </a:r>
            <a:r>
              <a:rPr lang="ru-RU" sz="700" dirty="0" smtClean="0">
                <a:solidFill>
                  <a:schemeClr val="tx1"/>
                </a:solidFill>
              </a:rPr>
              <a:t>27.06.2012 № </a:t>
            </a:r>
            <a:r>
              <a:rPr lang="ru-RU" sz="700" dirty="0">
                <a:solidFill>
                  <a:schemeClr val="tx1"/>
                </a:solidFill>
              </a:rPr>
              <a:t>77 </a:t>
            </a:r>
            <a:r>
              <a:rPr lang="ru-RU" sz="700" dirty="0" smtClean="0">
                <a:solidFill>
                  <a:schemeClr val="tx1"/>
                </a:solidFill>
              </a:rPr>
              <a:t>«О </a:t>
            </a:r>
            <a:r>
              <a:rPr lang="ru-RU" sz="700" dirty="0">
                <a:solidFill>
                  <a:schemeClr val="tx1"/>
                </a:solidFill>
              </a:rPr>
              <a:t>ежемесячной денежной выплате семьям в случае рождения третьего ребенка или последующих </a:t>
            </a:r>
            <a:r>
              <a:rPr lang="ru-RU" sz="700" dirty="0" smtClean="0">
                <a:solidFill>
                  <a:schemeClr val="tx1"/>
                </a:solidFill>
              </a:rPr>
              <a:t>детей», Закон </a:t>
            </a:r>
            <a:r>
              <a:rPr lang="ru-RU" sz="700" dirty="0">
                <a:solidFill>
                  <a:schemeClr val="tx1"/>
                </a:solidFill>
              </a:rPr>
              <a:t>Чувашской Республики от </a:t>
            </a:r>
            <a:r>
              <a:rPr lang="ru-RU" sz="700" dirty="0" smtClean="0">
                <a:solidFill>
                  <a:schemeClr val="tx1"/>
                </a:solidFill>
              </a:rPr>
              <a:t>04.12.2012 № </a:t>
            </a:r>
            <a:r>
              <a:rPr lang="ru-RU" sz="700" dirty="0">
                <a:solidFill>
                  <a:schemeClr val="tx1"/>
                </a:solidFill>
              </a:rPr>
              <a:t> 82 </a:t>
            </a:r>
            <a:r>
              <a:rPr lang="ru-RU" sz="700" dirty="0" smtClean="0">
                <a:solidFill>
                  <a:schemeClr val="tx1"/>
                </a:solidFill>
              </a:rPr>
              <a:t>«О </a:t>
            </a:r>
            <a:r>
              <a:rPr lang="ru-RU" sz="700" dirty="0">
                <a:solidFill>
                  <a:schemeClr val="tx1"/>
                </a:solidFill>
              </a:rPr>
              <a:t>ежемесячной денежной выплате семьям в случае рождения (усыновления) третьего ребенка или последующих </a:t>
            </a:r>
            <a:r>
              <a:rPr lang="ru-RU" sz="700" dirty="0" smtClean="0">
                <a:solidFill>
                  <a:schemeClr val="tx1"/>
                </a:solidFill>
              </a:rPr>
              <a:t>детей»</a:t>
            </a:r>
            <a:endParaRPr lang="ru-RU" sz="700" dirty="0">
              <a:solidFill>
                <a:schemeClr val="tx1"/>
              </a:solidFill>
            </a:endParaRPr>
          </a:p>
        </p:txBody>
      </p:sp>
      <p:sp>
        <p:nvSpPr>
          <p:cNvPr id="51" name="Скругленный прямоугольник 50"/>
          <p:cNvSpPr/>
          <p:nvPr/>
        </p:nvSpPr>
        <p:spPr>
          <a:xfrm>
            <a:off x="2327836" y="2183038"/>
            <a:ext cx="4116372" cy="288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just"/>
            <a:r>
              <a:rPr lang="ru-RU" sz="700" dirty="0" smtClean="0">
                <a:solidFill>
                  <a:schemeClr val="tx1"/>
                </a:solidFill>
              </a:rPr>
              <a:t>Закон </a:t>
            </a:r>
            <a:r>
              <a:rPr lang="ru-RU" sz="700" dirty="0">
                <a:solidFill>
                  <a:schemeClr val="tx1"/>
                </a:solidFill>
              </a:rPr>
              <a:t>Чувашской Республики от 24.11.2004 № 46 «О государственных пособиях гражданам, имеющим детей», от 24.11.2004 № 48 </a:t>
            </a:r>
            <a:r>
              <a:rPr lang="ru-RU" sz="700" dirty="0" smtClean="0">
                <a:solidFill>
                  <a:schemeClr val="tx1"/>
                </a:solidFill>
              </a:rPr>
              <a:t>«О </a:t>
            </a:r>
            <a:r>
              <a:rPr lang="ru-RU" sz="700" dirty="0">
                <a:solidFill>
                  <a:schemeClr val="tx1"/>
                </a:solidFill>
              </a:rPr>
              <a:t>социальной поддержке детей в Чувашской </a:t>
            </a:r>
            <a:r>
              <a:rPr lang="ru-RU" sz="700" dirty="0" smtClean="0">
                <a:solidFill>
                  <a:schemeClr val="tx1"/>
                </a:solidFill>
              </a:rPr>
              <a:t>Республики»</a:t>
            </a:r>
            <a:endParaRPr lang="ru-RU" sz="700" dirty="0"/>
          </a:p>
        </p:txBody>
      </p:sp>
      <p:sp>
        <p:nvSpPr>
          <p:cNvPr id="55" name="Скругленный прямоугольник 54"/>
          <p:cNvSpPr/>
          <p:nvPr/>
        </p:nvSpPr>
        <p:spPr>
          <a:xfrm>
            <a:off x="7471884" y="2535426"/>
            <a:ext cx="794698" cy="576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r>
              <a:rPr lang="ru-RU" sz="1000" dirty="0" smtClean="0">
                <a:solidFill>
                  <a:schemeClr val="tx1"/>
                </a:solidFill>
              </a:rPr>
              <a:t>635 308,0</a:t>
            </a:r>
            <a:endParaRPr lang="ru-RU" sz="1000" dirty="0">
              <a:solidFill>
                <a:schemeClr val="tx1"/>
              </a:solidFill>
            </a:endParaRPr>
          </a:p>
        </p:txBody>
      </p:sp>
      <p:sp>
        <p:nvSpPr>
          <p:cNvPr id="57" name="Скругленный прямоугольник 56"/>
          <p:cNvSpPr/>
          <p:nvPr/>
        </p:nvSpPr>
        <p:spPr>
          <a:xfrm>
            <a:off x="101545" y="3177843"/>
            <a:ext cx="2146126" cy="288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r>
              <a:rPr lang="ru-RU" sz="800" dirty="0" smtClean="0">
                <a:solidFill>
                  <a:schemeClr val="tx1"/>
                </a:solidFill>
              </a:rPr>
              <a:t>Выплаты </a:t>
            </a:r>
            <a:r>
              <a:rPr lang="ru-RU" sz="800" dirty="0">
                <a:solidFill>
                  <a:schemeClr val="tx1"/>
                </a:solidFill>
              </a:rPr>
              <a:t> республиканского материнского (семейного) капитала</a:t>
            </a:r>
          </a:p>
        </p:txBody>
      </p:sp>
      <p:sp>
        <p:nvSpPr>
          <p:cNvPr id="58" name="Скругленный прямоугольник 57"/>
          <p:cNvSpPr/>
          <p:nvPr/>
        </p:nvSpPr>
        <p:spPr>
          <a:xfrm flipH="1">
            <a:off x="2327834" y="3191150"/>
            <a:ext cx="4116372" cy="288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just"/>
            <a:r>
              <a:rPr lang="ru-RU" sz="700" dirty="0">
                <a:solidFill>
                  <a:schemeClr val="tx1"/>
                </a:solidFill>
              </a:rPr>
              <a:t>Закон Чувашской Республики от 21 февраля 2012 г. № 1 </a:t>
            </a:r>
            <a:r>
              <a:rPr lang="ru-RU" sz="700" dirty="0" smtClean="0">
                <a:solidFill>
                  <a:schemeClr val="tx1"/>
                </a:solidFill>
              </a:rPr>
              <a:t>«О </a:t>
            </a:r>
            <a:r>
              <a:rPr lang="ru-RU" sz="700" dirty="0">
                <a:solidFill>
                  <a:schemeClr val="tx1"/>
                </a:solidFill>
              </a:rPr>
              <a:t>дополнительных мерах государственной поддержки семей, имеющих </a:t>
            </a:r>
            <a:r>
              <a:rPr lang="ru-RU" sz="700" dirty="0" smtClean="0">
                <a:solidFill>
                  <a:schemeClr val="tx1"/>
                </a:solidFill>
              </a:rPr>
              <a:t>детей»</a:t>
            </a:r>
            <a:endParaRPr lang="ru-RU" sz="700" dirty="0">
              <a:solidFill>
                <a:schemeClr val="tx1"/>
              </a:solidFill>
            </a:endParaRPr>
          </a:p>
        </p:txBody>
      </p:sp>
      <p:sp>
        <p:nvSpPr>
          <p:cNvPr id="59" name="Скругленный прямоугольник 58"/>
          <p:cNvSpPr/>
          <p:nvPr/>
        </p:nvSpPr>
        <p:spPr>
          <a:xfrm>
            <a:off x="7471884" y="3183498"/>
            <a:ext cx="794698" cy="288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r>
              <a:rPr lang="ru-RU" sz="1000" dirty="0" smtClean="0">
                <a:solidFill>
                  <a:schemeClr val="tx1"/>
                </a:solidFill>
              </a:rPr>
              <a:t>122 800,0</a:t>
            </a:r>
            <a:endParaRPr lang="ru-RU" sz="1000" dirty="0">
              <a:solidFill>
                <a:schemeClr val="tx1"/>
              </a:solidFill>
            </a:endParaRPr>
          </a:p>
        </p:txBody>
      </p:sp>
      <p:sp>
        <p:nvSpPr>
          <p:cNvPr id="52" name="Скругленный прямоугольник 51"/>
          <p:cNvSpPr/>
          <p:nvPr/>
        </p:nvSpPr>
        <p:spPr>
          <a:xfrm>
            <a:off x="7471884" y="1815378"/>
            <a:ext cx="794698" cy="288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r>
              <a:rPr lang="ru-RU" sz="1000" dirty="0" smtClean="0"/>
              <a:t>395 876,2</a:t>
            </a:r>
            <a:endParaRPr lang="ru-RU" sz="1000" dirty="0"/>
          </a:p>
        </p:txBody>
      </p:sp>
      <p:sp>
        <p:nvSpPr>
          <p:cNvPr id="53" name="Скругленный прямоугольник 52"/>
          <p:cNvSpPr/>
          <p:nvPr/>
        </p:nvSpPr>
        <p:spPr>
          <a:xfrm>
            <a:off x="6510643" y="1815378"/>
            <a:ext cx="900000" cy="288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ru-RU" sz="1000" dirty="0" smtClean="0">
              <a:solidFill>
                <a:schemeClr val="tx1"/>
              </a:solidFill>
            </a:endParaRPr>
          </a:p>
          <a:p>
            <a:pPr algn="ctr"/>
            <a:r>
              <a:rPr lang="ru-RU" sz="1000" dirty="0" smtClean="0">
                <a:solidFill>
                  <a:schemeClr val="tx1"/>
                </a:solidFill>
              </a:rPr>
              <a:t>5 126 чел.</a:t>
            </a:r>
          </a:p>
          <a:p>
            <a:endParaRPr lang="ru-RU" sz="1000" i="1" dirty="0">
              <a:solidFill>
                <a:schemeClr val="tx1"/>
              </a:solidFill>
            </a:endParaRPr>
          </a:p>
        </p:txBody>
      </p:sp>
      <p:sp>
        <p:nvSpPr>
          <p:cNvPr id="54" name="Скругленный прямоугольник 53"/>
          <p:cNvSpPr/>
          <p:nvPr/>
        </p:nvSpPr>
        <p:spPr>
          <a:xfrm>
            <a:off x="6510643" y="2175386"/>
            <a:ext cx="900000" cy="288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r>
              <a:rPr lang="ru-RU" sz="1000" dirty="0" smtClean="0">
                <a:solidFill>
                  <a:schemeClr val="tx1"/>
                </a:solidFill>
              </a:rPr>
              <a:t>1 209 сем.</a:t>
            </a:r>
            <a:endParaRPr lang="ru-RU" sz="1000" i="1" dirty="0">
              <a:solidFill>
                <a:schemeClr val="tx1"/>
              </a:solidFill>
            </a:endParaRPr>
          </a:p>
        </p:txBody>
      </p:sp>
      <p:sp>
        <p:nvSpPr>
          <p:cNvPr id="61" name="Скругленный прямоугольник 60"/>
          <p:cNvSpPr/>
          <p:nvPr/>
        </p:nvSpPr>
        <p:spPr>
          <a:xfrm>
            <a:off x="6510643" y="2535426"/>
            <a:ext cx="900000" cy="576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r>
              <a:rPr lang="ru-RU" sz="1000" dirty="0" smtClean="0">
                <a:solidFill>
                  <a:schemeClr val="tx1"/>
                </a:solidFill>
              </a:rPr>
              <a:t>7 394 сем. </a:t>
            </a:r>
            <a:endParaRPr lang="ru-RU" sz="1000" dirty="0">
              <a:solidFill>
                <a:schemeClr val="tx1"/>
              </a:solidFill>
            </a:endParaRPr>
          </a:p>
        </p:txBody>
      </p:sp>
      <p:sp>
        <p:nvSpPr>
          <p:cNvPr id="65" name="Скругленный прямоугольник 64"/>
          <p:cNvSpPr/>
          <p:nvPr/>
        </p:nvSpPr>
        <p:spPr>
          <a:xfrm>
            <a:off x="6510643" y="3183498"/>
            <a:ext cx="900000" cy="288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r>
              <a:rPr lang="ru-RU" sz="1000" dirty="0" smtClean="0">
                <a:solidFill>
                  <a:schemeClr val="tx1"/>
                </a:solidFill>
              </a:rPr>
              <a:t>1 769 чел.</a:t>
            </a:r>
            <a:endParaRPr lang="ru-RU" sz="1000" dirty="0">
              <a:solidFill>
                <a:schemeClr val="tx1"/>
              </a:solidFill>
            </a:endParaRPr>
          </a:p>
        </p:txBody>
      </p:sp>
      <p:sp>
        <p:nvSpPr>
          <p:cNvPr id="77" name="Скругленный прямоугольник 76"/>
          <p:cNvSpPr/>
          <p:nvPr/>
        </p:nvSpPr>
        <p:spPr>
          <a:xfrm>
            <a:off x="7471884" y="4567454"/>
            <a:ext cx="794698" cy="307276"/>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r>
              <a:rPr lang="ru-RU" sz="1000" dirty="0" smtClean="0">
                <a:solidFill>
                  <a:schemeClr val="tx1"/>
                </a:solidFill>
              </a:rPr>
              <a:t>240 141,5  </a:t>
            </a:r>
            <a:endParaRPr lang="ru-RU" sz="1000" dirty="0">
              <a:solidFill>
                <a:schemeClr val="tx1"/>
              </a:solidFill>
            </a:endParaRPr>
          </a:p>
        </p:txBody>
      </p:sp>
      <p:sp>
        <p:nvSpPr>
          <p:cNvPr id="79" name="Скругленный прямоугольник 78"/>
          <p:cNvSpPr/>
          <p:nvPr/>
        </p:nvSpPr>
        <p:spPr>
          <a:xfrm>
            <a:off x="7471884" y="4939368"/>
            <a:ext cx="794698" cy="324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r>
              <a:rPr lang="ru-RU" sz="1000" dirty="0" smtClean="0">
                <a:solidFill>
                  <a:schemeClr val="tx1"/>
                </a:solidFill>
              </a:rPr>
              <a:t>341 612,8</a:t>
            </a:r>
            <a:endParaRPr lang="ru-RU" sz="1000" dirty="0">
              <a:solidFill>
                <a:schemeClr val="tx1"/>
              </a:solidFill>
            </a:endParaRPr>
          </a:p>
        </p:txBody>
      </p:sp>
      <p:sp>
        <p:nvSpPr>
          <p:cNvPr id="81" name="Скругленный прямоугольник 80"/>
          <p:cNvSpPr/>
          <p:nvPr/>
        </p:nvSpPr>
        <p:spPr>
          <a:xfrm>
            <a:off x="7471884" y="5307770"/>
            <a:ext cx="794698" cy="324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r>
              <a:rPr lang="ru-RU" sz="1000" dirty="0" smtClean="0">
                <a:solidFill>
                  <a:schemeClr val="tx1"/>
                </a:solidFill>
              </a:rPr>
              <a:t>4 700,7 </a:t>
            </a:r>
            <a:endParaRPr lang="ru-RU" sz="1000" dirty="0">
              <a:solidFill>
                <a:schemeClr val="tx1"/>
              </a:solidFill>
            </a:endParaRPr>
          </a:p>
        </p:txBody>
      </p:sp>
      <p:sp>
        <p:nvSpPr>
          <p:cNvPr id="83" name="Скругленный прямоугольник 82"/>
          <p:cNvSpPr/>
          <p:nvPr/>
        </p:nvSpPr>
        <p:spPr>
          <a:xfrm>
            <a:off x="7471884" y="5943161"/>
            <a:ext cx="794698" cy="360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r>
              <a:rPr lang="ru-RU" sz="1000" dirty="0">
                <a:solidFill>
                  <a:schemeClr val="tx1"/>
                </a:solidFill>
              </a:rPr>
              <a:t>354 721,6</a:t>
            </a:r>
          </a:p>
        </p:txBody>
      </p:sp>
      <p:sp>
        <p:nvSpPr>
          <p:cNvPr id="87" name="Заголовок 1"/>
          <p:cNvSpPr txBox="1">
            <a:spLocks/>
          </p:cNvSpPr>
          <p:nvPr/>
        </p:nvSpPr>
        <p:spPr>
          <a:xfrm>
            <a:off x="259730" y="69850"/>
            <a:ext cx="7613498" cy="536032"/>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l" fontAlgn="auto">
              <a:spcAft>
                <a:spcPts val="0"/>
              </a:spcAft>
              <a:buFont typeface="Georgia" pitchFamily="18" charset="0"/>
              <a:buNone/>
            </a:pPr>
            <a:r>
              <a:rPr lang="ru-RU" sz="2200" dirty="0" smtClean="0">
                <a:solidFill>
                  <a:schemeClr val="tx1"/>
                </a:solidFill>
                <a:effectLst/>
                <a:latin typeface="Times New Roman" panose="02020603050405020304" pitchFamily="18" charset="0"/>
                <a:cs typeface="Times New Roman" panose="02020603050405020304" pitchFamily="18" charset="0"/>
              </a:rPr>
              <a:t>Социальная поддержка отдельных категорий граждан</a:t>
            </a:r>
            <a:endParaRPr lang="ru-RU" sz="2200" dirty="0">
              <a:solidFill>
                <a:schemeClr val="tx1"/>
              </a:solidFill>
              <a:effectLst/>
              <a:latin typeface="Times New Roman" panose="02020603050405020304" pitchFamily="18" charset="0"/>
              <a:cs typeface="Times New Roman" panose="02020603050405020304" pitchFamily="18" charset="0"/>
            </a:endParaRPr>
          </a:p>
        </p:txBody>
      </p:sp>
      <p:cxnSp>
        <p:nvCxnSpPr>
          <p:cNvPr id="88" name="Прямая соединительная линия 87"/>
          <p:cNvCxnSpPr/>
          <p:nvPr/>
        </p:nvCxnSpPr>
        <p:spPr>
          <a:xfrm>
            <a:off x="0" y="531427"/>
            <a:ext cx="9144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89" name="TextBox 88"/>
          <p:cNvSpPr txBox="1"/>
          <p:nvPr/>
        </p:nvSpPr>
        <p:spPr>
          <a:xfrm>
            <a:off x="7873228" y="69850"/>
            <a:ext cx="1223412" cy="492443"/>
          </a:xfrm>
          <a:prstGeom prst="rect">
            <a:avLst/>
          </a:prstGeom>
          <a:noFill/>
        </p:spPr>
        <p:txBody>
          <a:bodyPr wrap="none" rtlCol="0">
            <a:spAutoFit/>
          </a:bodyPr>
          <a:lstStyle/>
          <a:p>
            <a:pPr algn="ctr"/>
            <a:r>
              <a:rPr lang="ru-RU" sz="1300" b="1" i="1" dirty="0" smtClean="0">
                <a:solidFill>
                  <a:schemeClr val="accent1"/>
                </a:solidFill>
                <a:latin typeface="+mn-lt"/>
              </a:rPr>
              <a:t>Бюджет</a:t>
            </a:r>
          </a:p>
          <a:p>
            <a:pPr algn="ctr"/>
            <a:r>
              <a:rPr lang="ru-RU" sz="1300" b="1" i="1" dirty="0" smtClean="0">
                <a:solidFill>
                  <a:schemeClr val="accent1"/>
                </a:solidFill>
                <a:latin typeface="+mn-lt"/>
              </a:rPr>
              <a:t>для граждан</a:t>
            </a:r>
            <a:endParaRPr lang="ru-RU" sz="1300" b="1" i="1" dirty="0">
              <a:solidFill>
                <a:schemeClr val="accent1"/>
              </a:solidFill>
              <a:latin typeface="+mn-lt"/>
            </a:endParaRPr>
          </a:p>
        </p:txBody>
      </p:sp>
      <p:sp>
        <p:nvSpPr>
          <p:cNvPr id="90" name="Скругленный прямоугольник 89"/>
          <p:cNvSpPr/>
          <p:nvPr/>
        </p:nvSpPr>
        <p:spPr>
          <a:xfrm>
            <a:off x="87431" y="657371"/>
            <a:ext cx="2160240" cy="396000"/>
          </a:xfrm>
          <a:prstGeom prst="roundRect">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ru-RU" sz="1200" b="1" dirty="0" smtClean="0">
                <a:solidFill>
                  <a:sysClr val="windowText" lastClr="000000"/>
                </a:solidFill>
              </a:rPr>
              <a:t>Вид расходов</a:t>
            </a:r>
            <a:endParaRPr lang="ru-RU" sz="1200" b="1" dirty="0">
              <a:solidFill>
                <a:sysClr val="windowText" lastClr="000000"/>
              </a:solidFill>
            </a:endParaRPr>
          </a:p>
        </p:txBody>
      </p:sp>
      <p:sp>
        <p:nvSpPr>
          <p:cNvPr id="91" name="Скругленный прямоугольник 90"/>
          <p:cNvSpPr/>
          <p:nvPr/>
        </p:nvSpPr>
        <p:spPr>
          <a:xfrm>
            <a:off x="2319679" y="670678"/>
            <a:ext cx="4124527" cy="382693"/>
          </a:xfrm>
          <a:prstGeom prst="roundRect">
            <a:avLst>
              <a:gd name="adj" fmla="val 10000"/>
            </a:avLst>
          </a:prstGeom>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r>
              <a:rPr lang="ru-RU" sz="1200" b="1" dirty="0" smtClean="0">
                <a:solidFill>
                  <a:sysClr val="windowText" lastClr="000000"/>
                </a:solidFill>
              </a:rPr>
              <a:t>Правовое основание </a:t>
            </a:r>
            <a:endParaRPr lang="ru-RU" sz="1200" b="1" dirty="0">
              <a:solidFill>
                <a:sysClr val="windowText" lastClr="000000"/>
              </a:solidFill>
            </a:endParaRPr>
          </a:p>
        </p:txBody>
      </p:sp>
      <p:sp>
        <p:nvSpPr>
          <p:cNvPr id="93" name="Скругленный прямоугольник 92"/>
          <p:cNvSpPr/>
          <p:nvPr/>
        </p:nvSpPr>
        <p:spPr>
          <a:xfrm>
            <a:off x="6492643" y="657371"/>
            <a:ext cx="936000" cy="396000"/>
          </a:xfrm>
          <a:prstGeom prst="roundRect">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ru-RU" sz="900" b="1" dirty="0" smtClean="0">
                <a:solidFill>
                  <a:sysClr val="windowText" lastClr="000000"/>
                </a:solidFill>
              </a:rPr>
              <a:t>Численность получателей </a:t>
            </a:r>
            <a:endParaRPr lang="ru-RU" sz="900" b="1" dirty="0">
              <a:solidFill>
                <a:sysClr val="windowText" lastClr="000000"/>
              </a:solidFill>
            </a:endParaRPr>
          </a:p>
        </p:txBody>
      </p:sp>
      <p:sp>
        <p:nvSpPr>
          <p:cNvPr id="68" name="Скругленный прямоугольник 67"/>
          <p:cNvSpPr/>
          <p:nvPr/>
        </p:nvSpPr>
        <p:spPr>
          <a:xfrm>
            <a:off x="101545" y="1449683"/>
            <a:ext cx="2146126" cy="288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just"/>
            <a:r>
              <a:rPr lang="ru-RU" sz="800" dirty="0" smtClean="0">
                <a:solidFill>
                  <a:schemeClr val="tx1"/>
                </a:solidFill>
              </a:rPr>
              <a:t>Выплата ежемесячного пособия на ребенка</a:t>
            </a:r>
          </a:p>
        </p:txBody>
      </p:sp>
      <p:sp>
        <p:nvSpPr>
          <p:cNvPr id="70" name="Скругленный прямоугольник 69"/>
          <p:cNvSpPr/>
          <p:nvPr/>
        </p:nvSpPr>
        <p:spPr>
          <a:xfrm>
            <a:off x="2327836" y="1462990"/>
            <a:ext cx="4116372" cy="288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just"/>
            <a:r>
              <a:rPr lang="ru-RU" sz="700" dirty="0" smtClean="0">
                <a:solidFill>
                  <a:schemeClr val="tx1"/>
                </a:solidFill>
              </a:rPr>
              <a:t>Федеральный закон </a:t>
            </a:r>
            <a:r>
              <a:rPr lang="ru-RU" sz="700" dirty="0">
                <a:solidFill>
                  <a:schemeClr val="tx1"/>
                </a:solidFill>
              </a:rPr>
              <a:t>от </a:t>
            </a:r>
            <a:r>
              <a:rPr lang="ru-RU" sz="700" dirty="0" smtClean="0">
                <a:solidFill>
                  <a:schemeClr val="tx1"/>
                </a:solidFill>
              </a:rPr>
              <a:t>19.05.1995 № </a:t>
            </a:r>
            <a:r>
              <a:rPr lang="ru-RU" sz="700" dirty="0">
                <a:solidFill>
                  <a:schemeClr val="tx1"/>
                </a:solidFill>
              </a:rPr>
              <a:t>81-ФЗ </a:t>
            </a:r>
            <a:r>
              <a:rPr lang="ru-RU" sz="700" dirty="0" smtClean="0">
                <a:solidFill>
                  <a:schemeClr val="tx1"/>
                </a:solidFill>
              </a:rPr>
              <a:t>«О </a:t>
            </a:r>
            <a:r>
              <a:rPr lang="ru-RU" sz="700" dirty="0">
                <a:solidFill>
                  <a:schemeClr val="tx1"/>
                </a:solidFill>
              </a:rPr>
              <a:t>государственных пособиях гражданам, имеющим </a:t>
            </a:r>
            <a:r>
              <a:rPr lang="ru-RU" sz="700" dirty="0" smtClean="0">
                <a:solidFill>
                  <a:schemeClr val="tx1"/>
                </a:solidFill>
              </a:rPr>
              <a:t>детей», Закон </a:t>
            </a:r>
            <a:r>
              <a:rPr lang="ru-RU" sz="700" dirty="0">
                <a:solidFill>
                  <a:schemeClr val="tx1"/>
                </a:solidFill>
              </a:rPr>
              <a:t>Чувашской Республики от </a:t>
            </a:r>
            <a:r>
              <a:rPr lang="ru-RU" sz="700" dirty="0" smtClean="0">
                <a:solidFill>
                  <a:schemeClr val="tx1"/>
                </a:solidFill>
              </a:rPr>
              <a:t>24.11.2004 № </a:t>
            </a:r>
            <a:r>
              <a:rPr lang="ru-RU" sz="700" dirty="0">
                <a:solidFill>
                  <a:schemeClr val="tx1"/>
                </a:solidFill>
              </a:rPr>
              <a:t>46 </a:t>
            </a:r>
            <a:r>
              <a:rPr lang="ru-RU" sz="700" dirty="0" smtClean="0">
                <a:solidFill>
                  <a:schemeClr val="tx1"/>
                </a:solidFill>
              </a:rPr>
              <a:t>«О гос. </a:t>
            </a:r>
            <a:r>
              <a:rPr lang="ru-RU" sz="700" dirty="0">
                <a:solidFill>
                  <a:schemeClr val="tx1"/>
                </a:solidFill>
              </a:rPr>
              <a:t>пособиях гражданам, имеющим </a:t>
            </a:r>
            <a:r>
              <a:rPr lang="ru-RU" sz="700" dirty="0" smtClean="0">
                <a:solidFill>
                  <a:schemeClr val="tx1"/>
                </a:solidFill>
              </a:rPr>
              <a:t>детей»</a:t>
            </a:r>
            <a:endParaRPr lang="ru-RU" sz="700" dirty="0">
              <a:solidFill>
                <a:schemeClr val="tx1"/>
              </a:solidFill>
            </a:endParaRPr>
          </a:p>
        </p:txBody>
      </p:sp>
      <p:sp>
        <p:nvSpPr>
          <p:cNvPr id="75" name="Скругленный прямоугольник 74"/>
          <p:cNvSpPr/>
          <p:nvPr/>
        </p:nvSpPr>
        <p:spPr>
          <a:xfrm>
            <a:off x="6510643" y="1455337"/>
            <a:ext cx="900000" cy="288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ru-RU" sz="1000" dirty="0" smtClean="0">
              <a:solidFill>
                <a:schemeClr val="tx1"/>
              </a:solidFill>
            </a:endParaRPr>
          </a:p>
          <a:p>
            <a:pPr algn="ctr"/>
            <a:r>
              <a:rPr lang="ru-RU" sz="1000" dirty="0" smtClean="0">
                <a:solidFill>
                  <a:schemeClr val="tx1"/>
                </a:solidFill>
              </a:rPr>
              <a:t>64 784 чел.</a:t>
            </a:r>
          </a:p>
          <a:p>
            <a:endParaRPr lang="ru-RU" sz="1000" i="1" dirty="0"/>
          </a:p>
        </p:txBody>
      </p:sp>
      <p:sp>
        <p:nvSpPr>
          <p:cNvPr id="76" name="Скругленный прямоугольник 75"/>
          <p:cNvSpPr/>
          <p:nvPr/>
        </p:nvSpPr>
        <p:spPr>
          <a:xfrm>
            <a:off x="7471884" y="1455337"/>
            <a:ext cx="794698" cy="288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r>
              <a:rPr lang="ru-RU" sz="1000" dirty="0" smtClean="0">
                <a:solidFill>
                  <a:schemeClr val="tx1"/>
                </a:solidFill>
              </a:rPr>
              <a:t>420 062,2</a:t>
            </a:r>
            <a:endParaRPr lang="ru-RU" sz="1000" i="1" dirty="0"/>
          </a:p>
        </p:txBody>
      </p:sp>
      <p:sp>
        <p:nvSpPr>
          <p:cNvPr id="56" name="Скругленный прямоугольник 55"/>
          <p:cNvSpPr/>
          <p:nvPr/>
        </p:nvSpPr>
        <p:spPr>
          <a:xfrm>
            <a:off x="101545" y="3544542"/>
            <a:ext cx="2146126" cy="288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just"/>
            <a:r>
              <a:rPr lang="ru-RU" sz="800" dirty="0">
                <a:solidFill>
                  <a:schemeClr val="tx1"/>
                </a:solidFill>
              </a:rPr>
              <a:t>Обеспечение жильем детей-сирот и детей, оставшихся без попечения родителей</a:t>
            </a:r>
          </a:p>
        </p:txBody>
      </p:sp>
      <p:sp>
        <p:nvSpPr>
          <p:cNvPr id="60" name="Скругленный прямоугольник 59"/>
          <p:cNvSpPr/>
          <p:nvPr/>
        </p:nvSpPr>
        <p:spPr>
          <a:xfrm>
            <a:off x="2327836" y="3557849"/>
            <a:ext cx="4116372" cy="288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just"/>
            <a:r>
              <a:rPr lang="ru-RU" sz="700" dirty="0" smtClean="0">
                <a:solidFill>
                  <a:schemeClr val="tx1"/>
                </a:solidFill>
              </a:rPr>
              <a:t>Федеральный закон от 21.12.1996 № 159-ФЗ «О дополнительных гарантиях по социальной </a:t>
            </a:r>
            <a:r>
              <a:rPr lang="ru-RU" sz="700" dirty="0">
                <a:solidFill>
                  <a:schemeClr val="tx1"/>
                </a:solidFill>
              </a:rPr>
              <a:t>поддержке детей-сирот и детей, оставшихся без попечения </a:t>
            </a:r>
            <a:r>
              <a:rPr lang="ru-RU" sz="700" dirty="0" smtClean="0">
                <a:solidFill>
                  <a:schemeClr val="tx1"/>
                </a:solidFill>
              </a:rPr>
              <a:t>родителей»</a:t>
            </a:r>
            <a:endParaRPr lang="ru-RU" sz="700" dirty="0">
              <a:solidFill>
                <a:schemeClr val="tx1"/>
              </a:solidFill>
            </a:endParaRPr>
          </a:p>
        </p:txBody>
      </p:sp>
      <p:sp>
        <p:nvSpPr>
          <p:cNvPr id="78" name="Скругленный прямоугольник 77"/>
          <p:cNvSpPr/>
          <p:nvPr/>
        </p:nvSpPr>
        <p:spPr>
          <a:xfrm>
            <a:off x="6510643" y="3543538"/>
            <a:ext cx="900000" cy="288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r>
              <a:rPr lang="ru-RU" sz="1000" dirty="0" smtClean="0">
                <a:solidFill>
                  <a:schemeClr val="tx1"/>
                </a:solidFill>
              </a:rPr>
              <a:t>208 чел.</a:t>
            </a:r>
            <a:endParaRPr lang="ru-RU" sz="1000" dirty="0">
              <a:solidFill>
                <a:schemeClr val="tx1"/>
              </a:solidFill>
            </a:endParaRPr>
          </a:p>
        </p:txBody>
      </p:sp>
      <p:sp>
        <p:nvSpPr>
          <p:cNvPr id="80" name="Скругленный прямоугольник 79"/>
          <p:cNvSpPr/>
          <p:nvPr/>
        </p:nvSpPr>
        <p:spPr>
          <a:xfrm>
            <a:off x="7471884" y="3550198"/>
            <a:ext cx="794698" cy="288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r>
              <a:rPr lang="ru-RU" sz="1000" dirty="0">
                <a:solidFill>
                  <a:schemeClr val="tx1"/>
                </a:solidFill>
              </a:rPr>
              <a:t>2</a:t>
            </a:r>
            <a:r>
              <a:rPr lang="en-US" sz="1000" dirty="0">
                <a:solidFill>
                  <a:schemeClr val="tx1"/>
                </a:solidFill>
              </a:rPr>
              <a:t>36 813,7</a:t>
            </a:r>
            <a:endParaRPr lang="ru-RU" sz="1000" dirty="0">
              <a:solidFill>
                <a:schemeClr val="tx1"/>
              </a:solidFill>
            </a:endParaRPr>
          </a:p>
        </p:txBody>
      </p:sp>
      <p:sp>
        <p:nvSpPr>
          <p:cNvPr id="82" name="Скругленный прямоугольник 81"/>
          <p:cNvSpPr/>
          <p:nvPr/>
        </p:nvSpPr>
        <p:spPr>
          <a:xfrm>
            <a:off x="101545" y="3897962"/>
            <a:ext cx="2146126" cy="360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just"/>
            <a:r>
              <a:rPr lang="ru-RU" sz="800" dirty="0">
                <a:solidFill>
                  <a:schemeClr val="tx1"/>
                </a:solidFill>
              </a:rPr>
              <a:t>Обеспечение жилыми помещениями многодетных семей, имеющих пять и более несовершеннолетних детей </a:t>
            </a:r>
          </a:p>
        </p:txBody>
      </p:sp>
      <p:sp>
        <p:nvSpPr>
          <p:cNvPr id="84" name="Скругленный прямоугольник 83"/>
          <p:cNvSpPr/>
          <p:nvPr/>
        </p:nvSpPr>
        <p:spPr>
          <a:xfrm>
            <a:off x="2327836" y="3911269"/>
            <a:ext cx="4116372" cy="360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just"/>
            <a:r>
              <a:rPr lang="ru-RU" sz="700" dirty="0">
                <a:solidFill>
                  <a:schemeClr val="tx1"/>
                </a:solidFill>
              </a:rPr>
              <a:t>Закон Чувашской Республики от 17.10.2005 № 42 «О регулировании жилищных отношений»</a:t>
            </a:r>
          </a:p>
        </p:txBody>
      </p:sp>
      <p:sp>
        <p:nvSpPr>
          <p:cNvPr id="86" name="Скругленный прямоугольник 85"/>
          <p:cNvSpPr/>
          <p:nvPr/>
        </p:nvSpPr>
        <p:spPr>
          <a:xfrm>
            <a:off x="6510643" y="3896958"/>
            <a:ext cx="900000" cy="360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r>
              <a:rPr lang="ru-RU" sz="1000" dirty="0" smtClean="0">
                <a:solidFill>
                  <a:schemeClr val="tx1"/>
                </a:solidFill>
              </a:rPr>
              <a:t>28 сем.</a:t>
            </a:r>
            <a:endParaRPr lang="ru-RU" sz="1000" dirty="0">
              <a:solidFill>
                <a:schemeClr val="tx1"/>
              </a:solidFill>
            </a:endParaRPr>
          </a:p>
        </p:txBody>
      </p:sp>
      <p:sp>
        <p:nvSpPr>
          <p:cNvPr id="94" name="Скругленный прямоугольник 93"/>
          <p:cNvSpPr/>
          <p:nvPr/>
        </p:nvSpPr>
        <p:spPr>
          <a:xfrm>
            <a:off x="7471884" y="3903618"/>
            <a:ext cx="794698" cy="360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r>
              <a:rPr lang="ru-RU" sz="1000" dirty="0">
                <a:solidFill>
                  <a:schemeClr val="tx1"/>
                </a:solidFill>
              </a:rPr>
              <a:t>103 062,9</a:t>
            </a:r>
          </a:p>
        </p:txBody>
      </p:sp>
      <p:sp>
        <p:nvSpPr>
          <p:cNvPr id="98" name="Скругленный прямоугольник 97"/>
          <p:cNvSpPr/>
          <p:nvPr/>
        </p:nvSpPr>
        <p:spPr>
          <a:xfrm>
            <a:off x="7494800" y="937470"/>
            <a:ext cx="771782" cy="216495"/>
          </a:xfrm>
          <a:prstGeom prst="roundRect">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ru-RU" sz="900" b="1" dirty="0" smtClean="0">
                <a:solidFill>
                  <a:sysClr val="windowText" lastClr="000000"/>
                </a:solidFill>
                <a:cs typeface="Times New Roman" panose="02020603050405020304" pitchFamily="18" charset="0"/>
              </a:rPr>
              <a:t>план</a:t>
            </a:r>
            <a:endParaRPr lang="ru-RU" sz="900" b="1" dirty="0">
              <a:solidFill>
                <a:sysClr val="windowText" lastClr="000000"/>
              </a:solidFill>
              <a:cs typeface="Times New Roman" panose="02020603050405020304" pitchFamily="18" charset="0"/>
            </a:endParaRPr>
          </a:p>
        </p:txBody>
      </p:sp>
      <p:sp>
        <p:nvSpPr>
          <p:cNvPr id="99" name="Скругленный прямоугольник 98"/>
          <p:cNvSpPr/>
          <p:nvPr/>
        </p:nvSpPr>
        <p:spPr>
          <a:xfrm>
            <a:off x="7471884" y="584720"/>
            <a:ext cx="1589397" cy="324000"/>
          </a:xfrm>
          <a:prstGeom prst="roundRect">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ru-RU" sz="900" b="1" dirty="0" smtClean="0">
                <a:solidFill>
                  <a:sysClr val="windowText" lastClr="000000"/>
                </a:solidFill>
              </a:rPr>
              <a:t>Объем расходов                на 2019 год (тыс. руб.)</a:t>
            </a:r>
            <a:endParaRPr lang="ru-RU" sz="900" b="1" dirty="0">
              <a:solidFill>
                <a:sysClr val="windowText" lastClr="000000"/>
              </a:solidFill>
            </a:endParaRPr>
          </a:p>
        </p:txBody>
      </p:sp>
      <p:sp>
        <p:nvSpPr>
          <p:cNvPr id="100" name="Скругленный прямоугольник 99"/>
          <p:cNvSpPr/>
          <p:nvPr/>
        </p:nvSpPr>
        <p:spPr>
          <a:xfrm>
            <a:off x="8293695" y="937470"/>
            <a:ext cx="767586" cy="216496"/>
          </a:xfrm>
          <a:prstGeom prst="roundRect">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ru-RU" sz="900" b="1" dirty="0" smtClean="0">
                <a:solidFill>
                  <a:sysClr val="windowText" lastClr="000000"/>
                </a:solidFill>
                <a:cs typeface="Times New Roman" panose="02020603050405020304" pitchFamily="18" charset="0"/>
              </a:rPr>
              <a:t>факт</a:t>
            </a:r>
            <a:endParaRPr lang="ru-RU" sz="900" b="1" dirty="0">
              <a:solidFill>
                <a:sysClr val="windowText" lastClr="000000"/>
              </a:solidFill>
              <a:cs typeface="Times New Roman" panose="02020603050405020304" pitchFamily="18" charset="0"/>
            </a:endParaRPr>
          </a:p>
        </p:txBody>
      </p:sp>
      <p:sp>
        <p:nvSpPr>
          <p:cNvPr id="85" name="Скругленный прямоугольник 84"/>
          <p:cNvSpPr/>
          <p:nvPr/>
        </p:nvSpPr>
        <p:spPr>
          <a:xfrm>
            <a:off x="7471884" y="6351850"/>
            <a:ext cx="794698" cy="324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000" dirty="0">
                <a:solidFill>
                  <a:schemeClr val="tx1"/>
                </a:solidFill>
              </a:rPr>
              <a:t>8</a:t>
            </a:r>
            <a:r>
              <a:rPr lang="ru-RU" sz="1000" dirty="0">
                <a:solidFill>
                  <a:schemeClr val="tx1"/>
                </a:solidFill>
              </a:rPr>
              <a:t>2 306,5</a:t>
            </a:r>
          </a:p>
        </p:txBody>
      </p:sp>
      <p:sp>
        <p:nvSpPr>
          <p:cNvPr id="101" name="Скругленный прямоугольник 100"/>
          <p:cNvSpPr/>
          <p:nvPr/>
        </p:nvSpPr>
        <p:spPr>
          <a:xfrm>
            <a:off x="8293695" y="2175385"/>
            <a:ext cx="794698" cy="288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r>
              <a:rPr lang="ru-RU" sz="1000" dirty="0" smtClean="0">
                <a:solidFill>
                  <a:schemeClr val="tx1"/>
                </a:solidFill>
              </a:rPr>
              <a:t>105 447,2</a:t>
            </a:r>
            <a:endParaRPr lang="ru-RU" sz="1000" dirty="0">
              <a:solidFill>
                <a:schemeClr val="tx1"/>
              </a:solidFill>
            </a:endParaRPr>
          </a:p>
        </p:txBody>
      </p:sp>
      <p:sp>
        <p:nvSpPr>
          <p:cNvPr id="102" name="Скругленный прямоугольник 101"/>
          <p:cNvSpPr/>
          <p:nvPr/>
        </p:nvSpPr>
        <p:spPr>
          <a:xfrm>
            <a:off x="8293695" y="2535425"/>
            <a:ext cx="794698" cy="576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r>
              <a:rPr lang="ru-RU" sz="1000" dirty="0" smtClean="0">
                <a:solidFill>
                  <a:schemeClr val="tx1"/>
                </a:solidFill>
              </a:rPr>
              <a:t>564 509,2</a:t>
            </a:r>
            <a:endParaRPr lang="ru-RU" sz="1000" dirty="0">
              <a:solidFill>
                <a:schemeClr val="tx1"/>
              </a:solidFill>
            </a:endParaRPr>
          </a:p>
        </p:txBody>
      </p:sp>
      <p:sp>
        <p:nvSpPr>
          <p:cNvPr id="103" name="Скругленный прямоугольник 102"/>
          <p:cNvSpPr/>
          <p:nvPr/>
        </p:nvSpPr>
        <p:spPr>
          <a:xfrm>
            <a:off x="8293695" y="3183497"/>
            <a:ext cx="794698" cy="288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r>
              <a:rPr lang="ru-RU" sz="1000" dirty="0" smtClean="0">
                <a:solidFill>
                  <a:schemeClr val="tx1"/>
                </a:solidFill>
              </a:rPr>
              <a:t>122 800,0</a:t>
            </a:r>
            <a:endParaRPr lang="ru-RU" sz="1000" dirty="0">
              <a:solidFill>
                <a:schemeClr val="tx1"/>
              </a:solidFill>
            </a:endParaRPr>
          </a:p>
        </p:txBody>
      </p:sp>
      <p:sp>
        <p:nvSpPr>
          <p:cNvPr id="104" name="Скругленный прямоугольник 103"/>
          <p:cNvSpPr/>
          <p:nvPr/>
        </p:nvSpPr>
        <p:spPr>
          <a:xfrm>
            <a:off x="8293695" y="1815377"/>
            <a:ext cx="794698" cy="288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r>
              <a:rPr lang="ru-RU" sz="1000" dirty="0" smtClean="0"/>
              <a:t>395 876,2</a:t>
            </a:r>
            <a:endParaRPr lang="ru-RU" sz="1000" dirty="0"/>
          </a:p>
        </p:txBody>
      </p:sp>
      <p:sp>
        <p:nvSpPr>
          <p:cNvPr id="105" name="Скругленный прямоугольник 104"/>
          <p:cNvSpPr/>
          <p:nvPr/>
        </p:nvSpPr>
        <p:spPr>
          <a:xfrm>
            <a:off x="8293695" y="4567453"/>
            <a:ext cx="794698" cy="307276"/>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r>
              <a:rPr lang="ru-RU" sz="1000" dirty="0" smtClean="0">
                <a:solidFill>
                  <a:schemeClr val="tx1"/>
                </a:solidFill>
              </a:rPr>
              <a:t>236 143,8  </a:t>
            </a:r>
            <a:endParaRPr lang="ru-RU" sz="1000" dirty="0">
              <a:solidFill>
                <a:schemeClr val="tx1"/>
              </a:solidFill>
            </a:endParaRPr>
          </a:p>
        </p:txBody>
      </p:sp>
      <p:sp>
        <p:nvSpPr>
          <p:cNvPr id="106" name="Скругленный прямоугольник 105"/>
          <p:cNvSpPr/>
          <p:nvPr/>
        </p:nvSpPr>
        <p:spPr>
          <a:xfrm>
            <a:off x="8293695" y="4939367"/>
            <a:ext cx="794698" cy="324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r>
              <a:rPr lang="ru-RU" sz="1000" dirty="0" smtClean="0">
                <a:solidFill>
                  <a:schemeClr val="tx1"/>
                </a:solidFill>
              </a:rPr>
              <a:t>338 980,0</a:t>
            </a:r>
            <a:endParaRPr lang="ru-RU" sz="1000" dirty="0">
              <a:solidFill>
                <a:schemeClr val="tx1"/>
              </a:solidFill>
            </a:endParaRPr>
          </a:p>
        </p:txBody>
      </p:sp>
      <p:sp>
        <p:nvSpPr>
          <p:cNvPr id="107" name="Скругленный прямоугольник 106"/>
          <p:cNvSpPr/>
          <p:nvPr/>
        </p:nvSpPr>
        <p:spPr>
          <a:xfrm>
            <a:off x="8293695" y="5307769"/>
            <a:ext cx="794698" cy="324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r>
              <a:rPr lang="ru-RU" sz="1000" dirty="0">
                <a:solidFill>
                  <a:schemeClr val="tx1"/>
                </a:solidFill>
              </a:rPr>
              <a:t>3</a:t>
            </a:r>
            <a:r>
              <a:rPr lang="ru-RU" sz="1000" dirty="0" smtClean="0">
                <a:solidFill>
                  <a:schemeClr val="tx1"/>
                </a:solidFill>
              </a:rPr>
              <a:t> 820,8 </a:t>
            </a:r>
            <a:endParaRPr lang="ru-RU" sz="1000" dirty="0">
              <a:solidFill>
                <a:schemeClr val="tx1"/>
              </a:solidFill>
            </a:endParaRPr>
          </a:p>
        </p:txBody>
      </p:sp>
      <p:sp>
        <p:nvSpPr>
          <p:cNvPr id="108" name="Скругленный прямоугольник 107"/>
          <p:cNvSpPr/>
          <p:nvPr/>
        </p:nvSpPr>
        <p:spPr>
          <a:xfrm>
            <a:off x="8293695" y="5943160"/>
            <a:ext cx="794698" cy="360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r>
              <a:rPr lang="ru-RU" sz="1000" dirty="0">
                <a:solidFill>
                  <a:schemeClr val="tx1"/>
                </a:solidFill>
              </a:rPr>
              <a:t>354 354,2</a:t>
            </a:r>
          </a:p>
        </p:txBody>
      </p:sp>
      <p:sp>
        <p:nvSpPr>
          <p:cNvPr id="109" name="Скругленный прямоугольник 108"/>
          <p:cNvSpPr/>
          <p:nvPr/>
        </p:nvSpPr>
        <p:spPr>
          <a:xfrm>
            <a:off x="8293695" y="1455336"/>
            <a:ext cx="794698" cy="288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r>
              <a:rPr lang="ru-RU" sz="1000" dirty="0" smtClean="0">
                <a:solidFill>
                  <a:schemeClr val="tx1"/>
                </a:solidFill>
              </a:rPr>
              <a:t>418 980,1</a:t>
            </a:r>
            <a:endParaRPr lang="ru-RU" sz="1000" i="1" dirty="0"/>
          </a:p>
        </p:txBody>
      </p:sp>
      <p:sp>
        <p:nvSpPr>
          <p:cNvPr id="110" name="Скругленный прямоугольник 109"/>
          <p:cNvSpPr/>
          <p:nvPr/>
        </p:nvSpPr>
        <p:spPr>
          <a:xfrm>
            <a:off x="8293695" y="3550197"/>
            <a:ext cx="794698" cy="288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r>
              <a:rPr lang="ru-RU" sz="1000" dirty="0">
                <a:solidFill>
                  <a:schemeClr val="tx1"/>
                </a:solidFill>
              </a:rPr>
              <a:t>203 755,9</a:t>
            </a:r>
          </a:p>
        </p:txBody>
      </p:sp>
      <p:sp>
        <p:nvSpPr>
          <p:cNvPr id="111" name="Скругленный прямоугольник 110"/>
          <p:cNvSpPr/>
          <p:nvPr/>
        </p:nvSpPr>
        <p:spPr>
          <a:xfrm>
            <a:off x="8293695" y="3903617"/>
            <a:ext cx="794698" cy="360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r>
              <a:rPr lang="ru-RU" sz="1000" dirty="0">
                <a:solidFill>
                  <a:schemeClr val="tx1"/>
                </a:solidFill>
              </a:rPr>
              <a:t>75 734,5</a:t>
            </a:r>
          </a:p>
        </p:txBody>
      </p:sp>
      <p:sp>
        <p:nvSpPr>
          <p:cNvPr id="112" name="Скругленный прямоугольник 111"/>
          <p:cNvSpPr/>
          <p:nvPr/>
        </p:nvSpPr>
        <p:spPr>
          <a:xfrm>
            <a:off x="8293695" y="6351849"/>
            <a:ext cx="794698" cy="324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000" dirty="0">
                <a:solidFill>
                  <a:schemeClr val="tx1"/>
                </a:solidFill>
              </a:rPr>
              <a:t>8</a:t>
            </a:r>
            <a:r>
              <a:rPr lang="ru-RU" sz="1000" dirty="0">
                <a:solidFill>
                  <a:schemeClr val="tx1"/>
                </a:solidFill>
              </a:rPr>
              <a:t>1 843,4</a:t>
            </a:r>
          </a:p>
        </p:txBody>
      </p:sp>
      <p:sp>
        <p:nvSpPr>
          <p:cNvPr id="3" name="Номер слайда 2"/>
          <p:cNvSpPr>
            <a:spLocks noGrp="1"/>
          </p:cNvSpPr>
          <p:nvPr>
            <p:ph type="sldNum" sz="quarter" idx="12"/>
          </p:nvPr>
        </p:nvSpPr>
        <p:spPr>
          <a:xfrm>
            <a:off x="8102152" y="6493286"/>
            <a:ext cx="1006489" cy="365125"/>
          </a:xfrm>
        </p:spPr>
        <p:txBody>
          <a:bodyPr/>
          <a:lstStyle/>
          <a:p>
            <a:pPr>
              <a:defRPr/>
            </a:pPr>
            <a:fld id="{667CCBFA-BFB9-4E9F-B6F6-694D72409F22}" type="slidenum">
              <a:rPr lang="ru-RU" smtClean="0"/>
              <a:pPr>
                <a:defRPr/>
              </a:pPr>
              <a:t>38</a:t>
            </a:fld>
            <a:endParaRPr lang="ru-RU" dirty="0"/>
          </a:p>
        </p:txBody>
      </p:sp>
    </p:spTree>
    <p:extLst>
      <p:ext uri="{BB962C8B-B14F-4D97-AF65-F5344CB8AC3E}">
        <p14:creationId xmlns:p14="http://schemas.microsoft.com/office/powerpoint/2010/main" val="55726501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p:cNvSpPr>
            <a:spLocks noGrp="1"/>
          </p:cNvSpPr>
          <p:nvPr>
            <p:ph type="sldNum" sz="quarter" idx="12"/>
          </p:nvPr>
        </p:nvSpPr>
        <p:spPr>
          <a:xfrm>
            <a:off x="8079556" y="6492875"/>
            <a:ext cx="1054100" cy="365125"/>
          </a:xfrm>
        </p:spPr>
        <p:txBody>
          <a:bodyPr/>
          <a:lstStyle/>
          <a:p>
            <a:pPr>
              <a:defRPr/>
            </a:pPr>
            <a:fld id="{667CCBFA-BFB9-4E9F-B6F6-694D72409F22}" type="slidenum">
              <a:rPr lang="ru-RU" smtClean="0"/>
              <a:pPr>
                <a:defRPr/>
              </a:pPr>
              <a:t>39</a:t>
            </a:fld>
            <a:endParaRPr lang="ru-RU" dirty="0"/>
          </a:p>
        </p:txBody>
      </p:sp>
      <p:graphicFrame>
        <p:nvGraphicFramePr>
          <p:cNvPr id="4" name="Диаграмма 3"/>
          <p:cNvGraphicFramePr/>
          <p:nvPr>
            <p:extLst>
              <p:ext uri="{D42A27DB-BD31-4B8C-83A1-F6EECF244321}">
                <p14:modId xmlns:p14="http://schemas.microsoft.com/office/powerpoint/2010/main" val="949470455"/>
              </p:ext>
            </p:extLst>
          </p:nvPr>
        </p:nvGraphicFramePr>
        <p:xfrm>
          <a:off x="107504" y="1556792"/>
          <a:ext cx="8856984" cy="4968552"/>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107504" y="3357868"/>
            <a:ext cx="611560" cy="338554"/>
          </a:xfrm>
          <a:prstGeom prst="rect">
            <a:avLst/>
          </a:prstGeom>
          <a:noFill/>
          <a:scene3d>
            <a:camera prst="orthographicFront">
              <a:rot lat="0" lon="1200000" rev="5400000"/>
            </a:camera>
            <a:lightRig rig="threePt" dir="t"/>
          </a:scene3d>
          <a:sp3d/>
        </p:spPr>
        <p:txBody>
          <a:bodyPr wrap="square" rtlCol="0">
            <a:spAutoFit/>
          </a:bodyPr>
          <a:lstStyle/>
          <a:p>
            <a:endParaRPr lang="ru-RU" sz="800" dirty="0" smtClean="0"/>
          </a:p>
          <a:p>
            <a:endParaRPr lang="ru-RU" sz="800" dirty="0"/>
          </a:p>
        </p:txBody>
      </p:sp>
      <p:sp>
        <p:nvSpPr>
          <p:cNvPr id="6" name="TextBox 5"/>
          <p:cNvSpPr txBox="1"/>
          <p:nvPr/>
        </p:nvSpPr>
        <p:spPr>
          <a:xfrm rot="10800000" flipV="1">
            <a:off x="107504" y="1268760"/>
            <a:ext cx="1368954" cy="230833"/>
          </a:xfrm>
          <a:prstGeom prst="rect">
            <a:avLst/>
          </a:prstGeom>
          <a:noFill/>
        </p:spPr>
        <p:txBody>
          <a:bodyPr wrap="square" rtlCol="0">
            <a:spAutoFit/>
          </a:bodyPr>
          <a:lstStyle/>
          <a:p>
            <a:r>
              <a:rPr lang="ru-RU" sz="900" dirty="0" smtClean="0">
                <a:latin typeface="Times New Roman" panose="02020603050405020304" pitchFamily="18" charset="0"/>
                <a:cs typeface="Times New Roman" panose="02020603050405020304" pitchFamily="18" charset="0"/>
              </a:rPr>
              <a:t>млн. рублей</a:t>
            </a:r>
            <a:endParaRPr lang="ru-RU" sz="900" dirty="0">
              <a:latin typeface="Times New Roman" panose="02020603050405020304" pitchFamily="18" charset="0"/>
              <a:cs typeface="Times New Roman" panose="02020603050405020304" pitchFamily="18" charset="0"/>
            </a:endParaRPr>
          </a:p>
        </p:txBody>
      </p:sp>
      <p:sp>
        <p:nvSpPr>
          <p:cNvPr id="8" name="Заголовок 1"/>
          <p:cNvSpPr txBox="1">
            <a:spLocks/>
          </p:cNvSpPr>
          <p:nvPr/>
        </p:nvSpPr>
        <p:spPr>
          <a:xfrm>
            <a:off x="259728" y="188640"/>
            <a:ext cx="7336607" cy="504056"/>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l" fontAlgn="auto">
              <a:spcAft>
                <a:spcPts val="0"/>
              </a:spcAft>
              <a:buNone/>
            </a:pPr>
            <a:r>
              <a:rPr lang="ru-RU" sz="1800" dirty="0" smtClean="0">
                <a:solidFill>
                  <a:schemeClr val="tx1"/>
                </a:solidFill>
                <a:effectLst/>
                <a:latin typeface="Times New Roman" panose="02020603050405020304" pitchFamily="18" charset="0"/>
                <a:cs typeface="Times New Roman" panose="02020603050405020304" pitchFamily="18" charset="0"/>
              </a:rPr>
              <a:t>Предоставление </a:t>
            </a:r>
            <a:r>
              <a:rPr lang="ru-RU" sz="1800" dirty="0">
                <a:solidFill>
                  <a:schemeClr val="tx1"/>
                </a:solidFill>
                <a:effectLst/>
                <a:latin typeface="Times New Roman" panose="02020603050405020304" pitchFamily="18" charset="0"/>
                <a:cs typeface="Times New Roman" panose="02020603050405020304" pitchFamily="18" charset="0"/>
              </a:rPr>
              <a:t>межбюджетных трансфертов </a:t>
            </a:r>
            <a:r>
              <a:rPr lang="ru-RU" sz="1800" dirty="0" smtClean="0">
                <a:solidFill>
                  <a:schemeClr val="tx1"/>
                </a:solidFill>
                <a:effectLst/>
                <a:latin typeface="Times New Roman" panose="02020603050405020304" pitchFamily="18" charset="0"/>
                <a:cs typeface="Times New Roman" panose="02020603050405020304" pitchFamily="18" charset="0"/>
              </a:rPr>
              <a:t>местным </a:t>
            </a:r>
            <a:r>
              <a:rPr lang="ru-RU" sz="1800" dirty="0">
                <a:solidFill>
                  <a:schemeClr val="tx1"/>
                </a:solidFill>
                <a:effectLst/>
                <a:latin typeface="Times New Roman" panose="02020603050405020304" pitchFamily="18" charset="0"/>
                <a:cs typeface="Times New Roman" panose="02020603050405020304" pitchFamily="18" charset="0"/>
              </a:rPr>
              <a:t>бюджетам</a:t>
            </a:r>
          </a:p>
        </p:txBody>
      </p:sp>
      <p:cxnSp>
        <p:nvCxnSpPr>
          <p:cNvPr id="9" name="Прямая соединительная линия 8"/>
          <p:cNvCxnSpPr/>
          <p:nvPr/>
        </p:nvCxnSpPr>
        <p:spPr>
          <a:xfrm>
            <a:off x="0" y="620688"/>
            <a:ext cx="9144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7873228" y="69850"/>
            <a:ext cx="1223412" cy="492443"/>
          </a:xfrm>
          <a:prstGeom prst="rect">
            <a:avLst/>
          </a:prstGeom>
          <a:noFill/>
        </p:spPr>
        <p:txBody>
          <a:bodyPr wrap="none" rtlCol="0">
            <a:spAutoFit/>
          </a:bodyPr>
          <a:lstStyle/>
          <a:p>
            <a:pPr algn="ctr"/>
            <a:r>
              <a:rPr lang="ru-RU" sz="1300" b="1" i="1" dirty="0" smtClean="0">
                <a:solidFill>
                  <a:schemeClr val="accent1"/>
                </a:solidFill>
                <a:latin typeface="+mn-lt"/>
              </a:rPr>
              <a:t>Бюджет</a:t>
            </a:r>
          </a:p>
          <a:p>
            <a:pPr algn="ctr"/>
            <a:r>
              <a:rPr lang="ru-RU" sz="1300" b="1" i="1" dirty="0" smtClean="0">
                <a:solidFill>
                  <a:schemeClr val="accent1"/>
                </a:solidFill>
                <a:latin typeface="+mn-lt"/>
              </a:rPr>
              <a:t>для граждан</a:t>
            </a:r>
            <a:endParaRPr lang="ru-RU" sz="1300" b="1" i="1" dirty="0">
              <a:solidFill>
                <a:schemeClr val="accent1"/>
              </a:solidFill>
              <a:latin typeface="+mn-lt"/>
            </a:endParaRPr>
          </a:p>
        </p:txBody>
      </p:sp>
      <p:graphicFrame>
        <p:nvGraphicFramePr>
          <p:cNvPr id="11" name="Таблица 10"/>
          <p:cNvGraphicFramePr>
            <a:graphicFrameLocks noGrp="1"/>
          </p:cNvGraphicFramePr>
          <p:nvPr>
            <p:extLst>
              <p:ext uri="{D42A27DB-BD31-4B8C-83A1-F6EECF244321}">
                <p14:modId xmlns:p14="http://schemas.microsoft.com/office/powerpoint/2010/main" val="3441024738"/>
              </p:ext>
            </p:extLst>
          </p:nvPr>
        </p:nvGraphicFramePr>
        <p:xfrm>
          <a:off x="1475658" y="694521"/>
          <a:ext cx="5184574" cy="2171704"/>
        </p:xfrm>
        <a:graphic>
          <a:graphicData uri="http://schemas.openxmlformats.org/drawingml/2006/table">
            <a:tbl>
              <a:tblPr firstRow="1" bandRow="1">
                <a:tableStyleId>{00A15C55-8517-42AA-B614-E9B94910E393}</a:tableStyleId>
              </a:tblPr>
              <a:tblGrid>
                <a:gridCol w="1106041"/>
                <a:gridCol w="1451681"/>
                <a:gridCol w="1451681"/>
                <a:gridCol w="1175171"/>
              </a:tblGrid>
              <a:tr h="685800">
                <a:tc>
                  <a:txBody>
                    <a:bodyPr/>
                    <a:lstStyle/>
                    <a:p>
                      <a:pPr algn="ctr"/>
                      <a:r>
                        <a:rPr lang="ru-RU" sz="1300" dirty="0" smtClean="0">
                          <a:latin typeface="Times New Roman" panose="02020603050405020304" pitchFamily="18" charset="0"/>
                          <a:cs typeface="Times New Roman" panose="02020603050405020304" pitchFamily="18" charset="0"/>
                        </a:rPr>
                        <a:t>Вид трансферта</a:t>
                      </a:r>
                      <a:endParaRPr lang="ru-RU" sz="130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r>
                        <a:rPr lang="ru-RU" sz="1300" dirty="0" smtClean="0">
                          <a:latin typeface="Times New Roman" panose="02020603050405020304" pitchFamily="18" charset="0"/>
                          <a:cs typeface="Times New Roman" panose="02020603050405020304" pitchFamily="18" charset="0"/>
                        </a:rPr>
                        <a:t>Плановые назначения на 2019 год</a:t>
                      </a:r>
                      <a:endParaRPr lang="ru-RU" sz="130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r>
                        <a:rPr lang="ru-RU" sz="1300" dirty="0" smtClean="0">
                          <a:latin typeface="Times New Roman" panose="02020603050405020304" pitchFamily="18" charset="0"/>
                          <a:cs typeface="Times New Roman" panose="02020603050405020304" pitchFamily="18" charset="0"/>
                        </a:rPr>
                        <a:t>Перечислено в 2019 году</a:t>
                      </a:r>
                      <a:endParaRPr lang="ru-RU" sz="130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r>
                        <a:rPr lang="ru-RU" sz="1300" dirty="0" smtClean="0">
                          <a:latin typeface="Times New Roman" panose="02020603050405020304" pitchFamily="18" charset="0"/>
                          <a:cs typeface="Times New Roman" panose="02020603050405020304" pitchFamily="18" charset="0"/>
                        </a:rPr>
                        <a:t>Процент исполнения</a:t>
                      </a:r>
                      <a:endParaRPr lang="ru-RU" sz="1300" dirty="0">
                        <a:solidFill>
                          <a:schemeClr val="tx1"/>
                        </a:solidFill>
                        <a:latin typeface="Times New Roman" panose="02020603050405020304" pitchFamily="18" charset="0"/>
                        <a:cs typeface="Times New Roman" panose="02020603050405020304" pitchFamily="18" charset="0"/>
                      </a:endParaRPr>
                    </a:p>
                  </a:txBody>
                  <a:tcPr anchor="ctr"/>
                </a:tc>
              </a:tr>
              <a:tr h="280448">
                <a:tc>
                  <a:txBody>
                    <a:bodyPr/>
                    <a:lstStyle/>
                    <a:p>
                      <a:r>
                        <a:rPr lang="ru-RU" sz="1300" dirty="0" smtClean="0">
                          <a:latin typeface="Times New Roman" panose="02020603050405020304" pitchFamily="18" charset="0"/>
                          <a:cs typeface="Times New Roman" panose="02020603050405020304" pitchFamily="18" charset="0"/>
                        </a:rPr>
                        <a:t>Дотации</a:t>
                      </a:r>
                      <a:endParaRPr lang="ru-RU" sz="13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300" dirty="0" smtClean="0">
                          <a:latin typeface="Times New Roman" panose="02020603050405020304" pitchFamily="18" charset="0"/>
                          <a:cs typeface="Times New Roman" panose="02020603050405020304" pitchFamily="18" charset="0"/>
                        </a:rPr>
                        <a:t>1 321,4</a:t>
                      </a:r>
                      <a:endParaRPr lang="ru-RU" sz="13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300" dirty="0" smtClean="0">
                          <a:latin typeface="Times New Roman" panose="02020603050405020304" pitchFamily="18" charset="0"/>
                          <a:cs typeface="Times New Roman" panose="02020603050405020304" pitchFamily="18" charset="0"/>
                        </a:rPr>
                        <a:t>1 321,4</a:t>
                      </a:r>
                    </a:p>
                  </a:txBody>
                  <a:tcPr/>
                </a:tc>
                <a:tc>
                  <a:txBody>
                    <a:bodyPr/>
                    <a:lstStyle/>
                    <a:p>
                      <a:pPr algn="ctr"/>
                      <a:r>
                        <a:rPr lang="ru-RU" sz="1300" dirty="0" smtClean="0">
                          <a:latin typeface="Times New Roman" panose="02020603050405020304" pitchFamily="18" charset="0"/>
                          <a:cs typeface="Times New Roman" panose="02020603050405020304" pitchFamily="18" charset="0"/>
                        </a:rPr>
                        <a:t>100,0</a:t>
                      </a:r>
                      <a:endParaRPr lang="ru-RU" sz="1300" dirty="0">
                        <a:solidFill>
                          <a:schemeClr val="tx1"/>
                        </a:solidFill>
                        <a:latin typeface="Times New Roman" panose="02020603050405020304" pitchFamily="18" charset="0"/>
                        <a:cs typeface="Times New Roman" panose="02020603050405020304" pitchFamily="18" charset="0"/>
                      </a:endParaRPr>
                    </a:p>
                  </a:txBody>
                  <a:tcPr/>
                </a:tc>
              </a:tr>
              <a:tr h="280448">
                <a:tc>
                  <a:txBody>
                    <a:bodyPr/>
                    <a:lstStyle/>
                    <a:p>
                      <a:r>
                        <a:rPr lang="ru-RU" sz="1300" dirty="0" smtClean="0">
                          <a:latin typeface="Times New Roman" panose="02020603050405020304" pitchFamily="18" charset="0"/>
                          <a:cs typeface="Times New Roman" panose="02020603050405020304" pitchFamily="18" charset="0"/>
                        </a:rPr>
                        <a:t>Субсидии</a:t>
                      </a:r>
                      <a:endParaRPr lang="ru-RU" sz="13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300" dirty="0" smtClean="0">
                          <a:latin typeface="Times New Roman" panose="02020603050405020304" pitchFamily="18" charset="0"/>
                          <a:cs typeface="Times New Roman" panose="02020603050405020304" pitchFamily="18" charset="0"/>
                        </a:rPr>
                        <a:t>11</a:t>
                      </a:r>
                      <a:r>
                        <a:rPr lang="ru-RU" sz="1300" baseline="0" dirty="0" smtClean="0">
                          <a:latin typeface="Times New Roman" panose="02020603050405020304" pitchFamily="18" charset="0"/>
                          <a:cs typeface="Times New Roman" panose="02020603050405020304" pitchFamily="18" charset="0"/>
                        </a:rPr>
                        <a:t> 462,3</a:t>
                      </a:r>
                      <a:endParaRPr lang="ru-RU" sz="13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300" dirty="0" smtClean="0">
                          <a:latin typeface="Times New Roman" panose="02020603050405020304" pitchFamily="18" charset="0"/>
                          <a:cs typeface="Times New Roman" panose="02020603050405020304" pitchFamily="18" charset="0"/>
                        </a:rPr>
                        <a:t>10 904,1</a:t>
                      </a:r>
                      <a:endParaRPr lang="ru-RU" sz="13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300" dirty="0" smtClean="0">
                          <a:latin typeface="Times New Roman" panose="02020603050405020304" pitchFamily="18" charset="0"/>
                          <a:cs typeface="Times New Roman" panose="02020603050405020304" pitchFamily="18" charset="0"/>
                        </a:rPr>
                        <a:t>95,1</a:t>
                      </a:r>
                      <a:endParaRPr lang="ru-RU" sz="1300" dirty="0">
                        <a:solidFill>
                          <a:schemeClr val="tx1"/>
                        </a:solidFill>
                        <a:latin typeface="Times New Roman" panose="02020603050405020304" pitchFamily="18" charset="0"/>
                        <a:cs typeface="Times New Roman" panose="02020603050405020304" pitchFamily="18" charset="0"/>
                      </a:endParaRPr>
                    </a:p>
                  </a:txBody>
                  <a:tcPr/>
                </a:tc>
              </a:tr>
              <a:tr h="327664">
                <a:tc>
                  <a:txBody>
                    <a:bodyPr/>
                    <a:lstStyle/>
                    <a:p>
                      <a:r>
                        <a:rPr lang="ru-RU" sz="1300" dirty="0" smtClean="0">
                          <a:latin typeface="Times New Roman" panose="02020603050405020304" pitchFamily="18" charset="0"/>
                          <a:cs typeface="Times New Roman" panose="02020603050405020304" pitchFamily="18" charset="0"/>
                        </a:rPr>
                        <a:t>Субвенции</a:t>
                      </a:r>
                      <a:endParaRPr lang="ru-RU" sz="13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300" dirty="0" smtClean="0">
                          <a:latin typeface="Times New Roman" panose="02020603050405020304" pitchFamily="18" charset="0"/>
                          <a:cs typeface="Times New Roman" panose="02020603050405020304" pitchFamily="18" charset="0"/>
                        </a:rPr>
                        <a:t>10 910,3</a:t>
                      </a:r>
                      <a:endParaRPr lang="ru-RU" sz="13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300" dirty="0" smtClean="0">
                          <a:latin typeface="Times New Roman" panose="02020603050405020304" pitchFamily="18" charset="0"/>
                          <a:cs typeface="Times New Roman" panose="02020603050405020304" pitchFamily="18" charset="0"/>
                        </a:rPr>
                        <a:t>10 841,5</a:t>
                      </a:r>
                      <a:endParaRPr lang="ru-RU" sz="13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300" dirty="0" smtClean="0">
                          <a:latin typeface="Times New Roman" panose="02020603050405020304" pitchFamily="18" charset="0"/>
                          <a:cs typeface="Times New Roman" panose="02020603050405020304" pitchFamily="18" charset="0"/>
                        </a:rPr>
                        <a:t>99,4</a:t>
                      </a:r>
                      <a:endParaRPr lang="ru-RU" sz="1300" dirty="0">
                        <a:solidFill>
                          <a:schemeClr val="tx1"/>
                        </a:solidFill>
                        <a:latin typeface="Times New Roman" panose="02020603050405020304" pitchFamily="18" charset="0"/>
                        <a:cs typeface="Times New Roman" panose="02020603050405020304" pitchFamily="18" charset="0"/>
                      </a:endParaRPr>
                    </a:p>
                  </a:txBody>
                  <a:tcPr/>
                </a:tc>
              </a:tr>
              <a:tr h="280448">
                <a:tc>
                  <a:txBody>
                    <a:bodyPr/>
                    <a:lstStyle/>
                    <a:p>
                      <a:r>
                        <a:rPr lang="ru-RU" sz="1300" dirty="0" smtClean="0">
                          <a:latin typeface="Times New Roman" panose="02020603050405020304" pitchFamily="18" charset="0"/>
                          <a:cs typeface="Times New Roman" panose="02020603050405020304" pitchFamily="18" charset="0"/>
                        </a:rPr>
                        <a:t>Иные </a:t>
                      </a:r>
                      <a:endParaRPr lang="ru-RU" sz="13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300" dirty="0" smtClean="0">
                          <a:latin typeface="Times New Roman" panose="02020603050405020304" pitchFamily="18" charset="0"/>
                          <a:cs typeface="Times New Roman" panose="02020603050405020304" pitchFamily="18" charset="0"/>
                        </a:rPr>
                        <a:t>    865,9</a:t>
                      </a:r>
                      <a:endParaRPr lang="ru-RU" sz="1300" dirty="0" smtClean="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300" dirty="0" smtClean="0">
                          <a:latin typeface="Times New Roman" panose="02020603050405020304" pitchFamily="18" charset="0"/>
                          <a:cs typeface="Times New Roman" panose="02020603050405020304" pitchFamily="18" charset="0"/>
                        </a:rPr>
                        <a:t>     823,3</a:t>
                      </a:r>
                      <a:endParaRPr lang="ru-RU" sz="13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300" dirty="0" smtClean="0">
                          <a:latin typeface="Times New Roman" panose="02020603050405020304" pitchFamily="18" charset="0"/>
                          <a:cs typeface="Times New Roman" panose="02020603050405020304" pitchFamily="18" charset="0"/>
                        </a:rPr>
                        <a:t>95,1</a:t>
                      </a:r>
                      <a:endParaRPr lang="ru-RU" sz="1300" dirty="0">
                        <a:solidFill>
                          <a:schemeClr val="tx1"/>
                        </a:solidFill>
                        <a:latin typeface="Times New Roman" panose="02020603050405020304" pitchFamily="18" charset="0"/>
                        <a:cs typeface="Times New Roman" panose="02020603050405020304" pitchFamily="18" charset="0"/>
                      </a:endParaRPr>
                    </a:p>
                  </a:txBody>
                  <a:tcPr/>
                </a:tc>
              </a:tr>
              <a:tr h="280448">
                <a:tc>
                  <a:txBody>
                    <a:bodyPr/>
                    <a:lstStyle/>
                    <a:p>
                      <a:r>
                        <a:rPr lang="ru-RU" sz="1300" b="1" dirty="0" smtClean="0">
                          <a:latin typeface="Times New Roman" panose="02020603050405020304" pitchFamily="18" charset="0"/>
                          <a:cs typeface="Times New Roman" panose="02020603050405020304" pitchFamily="18" charset="0"/>
                        </a:rPr>
                        <a:t>ИТОГО</a:t>
                      </a:r>
                      <a:endParaRPr lang="ru-RU" sz="1300" b="1"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300" b="1" dirty="0" smtClean="0">
                          <a:latin typeface="Times New Roman" panose="02020603050405020304" pitchFamily="18" charset="0"/>
                          <a:cs typeface="Times New Roman" panose="02020603050405020304" pitchFamily="18" charset="0"/>
                        </a:rPr>
                        <a:t>24 559,9</a:t>
                      </a:r>
                      <a:endParaRPr lang="ru-RU" sz="1300" b="1"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300" b="1" dirty="0" smtClean="0">
                          <a:latin typeface="Times New Roman" panose="02020603050405020304" pitchFamily="18" charset="0"/>
                          <a:cs typeface="Times New Roman" panose="02020603050405020304" pitchFamily="18" charset="0"/>
                        </a:rPr>
                        <a:t>23 890,3</a:t>
                      </a:r>
                      <a:endParaRPr lang="ru-RU" sz="1300" b="1"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300" b="1" dirty="0" smtClean="0">
                          <a:latin typeface="Times New Roman" panose="02020603050405020304" pitchFamily="18" charset="0"/>
                          <a:cs typeface="Times New Roman" panose="02020603050405020304" pitchFamily="18" charset="0"/>
                        </a:rPr>
                        <a:t>97,3</a:t>
                      </a:r>
                      <a:endParaRPr lang="ru-RU" sz="1300" b="1" dirty="0">
                        <a:solidFill>
                          <a:schemeClr val="tx1"/>
                        </a:solidFill>
                        <a:latin typeface="Times New Roman" panose="02020603050405020304" pitchFamily="18" charset="0"/>
                        <a:cs typeface="Times New Roman" panose="02020603050405020304" pitchFamily="18" charset="0"/>
                      </a:endParaRPr>
                    </a:p>
                  </a:txBody>
                  <a:tcPr/>
                </a:tc>
              </a:tr>
            </a:tbl>
          </a:graphicData>
        </a:graphic>
      </p:graphicFrame>
      <p:sp>
        <p:nvSpPr>
          <p:cNvPr id="12" name="TextBox 11"/>
          <p:cNvSpPr txBox="1"/>
          <p:nvPr/>
        </p:nvSpPr>
        <p:spPr>
          <a:xfrm>
            <a:off x="1907704" y="3136531"/>
            <a:ext cx="3456384" cy="442674"/>
          </a:xfrm>
          <a:prstGeom prst="wedgeRoundRectCallout">
            <a:avLst>
              <a:gd name="adj1" fmla="val 63428"/>
              <a:gd name="adj2" fmla="val -111175"/>
              <a:gd name="adj3" fmla="val 16667"/>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just"/>
            <a:r>
              <a:rPr lang="ru-RU" sz="1000" dirty="0" err="1" smtClean="0">
                <a:solidFill>
                  <a:prstClr val="black"/>
                </a:solidFill>
                <a:latin typeface="Times New Roman" panose="02020603050405020304" pitchFamily="18" charset="0"/>
                <a:cs typeface="Times New Roman" panose="02020603050405020304" pitchFamily="18" charset="0"/>
              </a:rPr>
              <a:t>недостижение</a:t>
            </a:r>
            <a:r>
              <a:rPr lang="ru-RU" sz="1000" dirty="0" smtClean="0">
                <a:solidFill>
                  <a:prstClr val="black"/>
                </a:solidFill>
                <a:latin typeface="Times New Roman" panose="02020603050405020304" pitchFamily="18" charset="0"/>
                <a:cs typeface="Times New Roman" panose="02020603050405020304" pitchFamily="18" charset="0"/>
              </a:rPr>
              <a:t> </a:t>
            </a:r>
            <a:r>
              <a:rPr lang="ru-RU" sz="1000" dirty="0">
                <a:solidFill>
                  <a:prstClr val="black"/>
                </a:solidFill>
                <a:latin typeface="Times New Roman" panose="02020603050405020304" pitchFamily="18" charset="0"/>
                <a:cs typeface="Times New Roman" panose="02020603050405020304" pitchFamily="18" charset="0"/>
              </a:rPr>
              <a:t>плановых значений в связи </a:t>
            </a:r>
            <a:r>
              <a:rPr lang="ru-RU" sz="1000" dirty="0" smtClean="0">
                <a:solidFill>
                  <a:prstClr val="black"/>
                </a:solidFill>
                <a:latin typeface="Times New Roman" panose="02020603050405020304" pitchFamily="18" charset="0"/>
                <a:cs typeface="Times New Roman" panose="02020603050405020304" pitchFamily="18" charset="0"/>
              </a:rPr>
              <a:t>с экономией </a:t>
            </a:r>
            <a:r>
              <a:rPr lang="ru-RU" sz="1000" dirty="0">
                <a:solidFill>
                  <a:prstClr val="black"/>
                </a:solidFill>
                <a:latin typeface="Times New Roman" panose="02020603050405020304" pitchFamily="18" charset="0"/>
                <a:cs typeface="Times New Roman" panose="02020603050405020304" pitchFamily="18" charset="0"/>
              </a:rPr>
              <a:t>по конкурсным </a:t>
            </a:r>
            <a:r>
              <a:rPr lang="ru-RU" sz="1000" dirty="0" smtClean="0">
                <a:solidFill>
                  <a:prstClr val="black"/>
                </a:solidFill>
                <a:latin typeface="Times New Roman" panose="02020603050405020304" pitchFamily="18" charset="0"/>
                <a:cs typeface="Times New Roman" panose="02020603050405020304" pitchFamily="18" charset="0"/>
              </a:rPr>
              <a:t>процедурам</a:t>
            </a:r>
          </a:p>
        </p:txBody>
      </p:sp>
    </p:spTree>
    <p:extLst>
      <p:ext uri="{BB962C8B-B14F-4D97-AF65-F5344CB8AC3E}">
        <p14:creationId xmlns:p14="http://schemas.microsoft.com/office/powerpoint/2010/main" val="119329107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p:cNvSpPr txBox="1"/>
          <p:nvPr/>
        </p:nvSpPr>
        <p:spPr>
          <a:xfrm>
            <a:off x="853506" y="3535616"/>
            <a:ext cx="3312000" cy="276225"/>
          </a:xfrm>
          <a:prstGeom prst="rect">
            <a:avLst/>
          </a:prstGeom>
          <a:gradFill flip="none" rotWithShape="1">
            <a:gsLst>
              <a:gs pos="0">
                <a:schemeClr val="accent3">
                  <a:lumMod val="20000"/>
                  <a:lumOff val="80000"/>
                  <a:shade val="30000"/>
                  <a:satMod val="115000"/>
                </a:schemeClr>
              </a:gs>
              <a:gs pos="50000">
                <a:schemeClr val="accent3">
                  <a:lumMod val="20000"/>
                  <a:lumOff val="80000"/>
                  <a:shade val="67500"/>
                  <a:satMod val="115000"/>
                </a:schemeClr>
              </a:gs>
              <a:gs pos="100000">
                <a:schemeClr val="accent3">
                  <a:lumMod val="20000"/>
                  <a:lumOff val="80000"/>
                  <a:shade val="100000"/>
                  <a:satMod val="115000"/>
                </a:schemeClr>
              </a:gs>
            </a:gsLst>
            <a:lin ang="5400000" scaled="1"/>
            <a:tileRect/>
          </a:gradFill>
        </p:spPr>
        <p:txBody>
          <a:bodyPr wrap="square">
            <a:spAutoFit/>
          </a:bodyPr>
          <a:lstStyle/>
          <a:p>
            <a:pPr fontAlgn="auto">
              <a:spcBef>
                <a:spcPts val="0"/>
              </a:spcBef>
              <a:spcAft>
                <a:spcPts val="0"/>
              </a:spcAft>
              <a:defRPr/>
            </a:pPr>
            <a:r>
              <a:rPr lang="ru-RU" sz="1200" dirty="0">
                <a:solidFill>
                  <a:prstClr val="black"/>
                </a:solidFill>
                <a:latin typeface="Times New Roman" panose="02020603050405020304" pitchFamily="18" charset="0"/>
                <a:cs typeface="Times New Roman" panose="02020603050405020304" pitchFamily="18" charset="0"/>
              </a:rPr>
              <a:t>Общегосударственные вопросы </a:t>
            </a:r>
          </a:p>
        </p:txBody>
      </p:sp>
      <p:sp>
        <p:nvSpPr>
          <p:cNvPr id="26" name="TextBox 25"/>
          <p:cNvSpPr txBox="1"/>
          <p:nvPr/>
        </p:nvSpPr>
        <p:spPr>
          <a:xfrm>
            <a:off x="853506" y="3974304"/>
            <a:ext cx="3312000" cy="276225"/>
          </a:xfrm>
          <a:prstGeom prst="rect">
            <a:avLst/>
          </a:prstGeom>
          <a:gradFill flip="none" rotWithShape="1">
            <a:gsLst>
              <a:gs pos="0">
                <a:schemeClr val="accent2">
                  <a:lumMod val="60000"/>
                  <a:lumOff val="40000"/>
                  <a:tint val="66000"/>
                  <a:satMod val="160000"/>
                </a:schemeClr>
              </a:gs>
              <a:gs pos="50000">
                <a:schemeClr val="accent2">
                  <a:lumMod val="60000"/>
                  <a:lumOff val="40000"/>
                  <a:tint val="44500"/>
                  <a:satMod val="160000"/>
                </a:schemeClr>
              </a:gs>
              <a:gs pos="100000">
                <a:schemeClr val="accent2">
                  <a:lumMod val="60000"/>
                  <a:lumOff val="40000"/>
                  <a:tint val="23500"/>
                  <a:satMod val="160000"/>
                </a:schemeClr>
              </a:gs>
            </a:gsLst>
            <a:lin ang="5400000" scaled="1"/>
            <a:tileRect/>
          </a:gradFill>
        </p:spPr>
        <p:txBody>
          <a:bodyPr wrap="square">
            <a:spAutoFit/>
          </a:bodyPr>
          <a:lstStyle/>
          <a:p>
            <a:pPr fontAlgn="auto">
              <a:spcBef>
                <a:spcPts val="0"/>
              </a:spcBef>
              <a:spcAft>
                <a:spcPts val="0"/>
              </a:spcAft>
              <a:defRPr/>
            </a:pPr>
            <a:r>
              <a:rPr lang="ru-RU" sz="1200" dirty="0">
                <a:solidFill>
                  <a:prstClr val="black"/>
                </a:solidFill>
                <a:latin typeface="Times New Roman" panose="02020603050405020304" pitchFamily="18" charset="0"/>
                <a:cs typeface="Times New Roman" panose="02020603050405020304" pitchFamily="18" charset="0"/>
              </a:rPr>
              <a:t>Первичный воинский учет</a:t>
            </a:r>
            <a:endParaRPr lang="ru-RU" sz="1400" dirty="0">
              <a:solidFill>
                <a:prstClr val="black"/>
              </a:solidFill>
              <a:latin typeface="Times New Roman" panose="02020603050405020304" pitchFamily="18" charset="0"/>
              <a:cs typeface="Times New Roman" panose="02020603050405020304" pitchFamily="18" charset="0"/>
            </a:endParaRPr>
          </a:p>
        </p:txBody>
      </p:sp>
      <p:sp>
        <p:nvSpPr>
          <p:cNvPr id="27" name="TextBox 26"/>
          <p:cNvSpPr txBox="1"/>
          <p:nvPr/>
        </p:nvSpPr>
        <p:spPr>
          <a:xfrm>
            <a:off x="853506" y="4383653"/>
            <a:ext cx="3312000" cy="430887"/>
          </a:xfrm>
          <a:prstGeom prst="rect">
            <a:avLst/>
          </a:prstGeom>
          <a:gradFill flip="none" rotWithShape="1">
            <a:gsLst>
              <a:gs pos="0">
                <a:schemeClr val="accent6">
                  <a:lumMod val="20000"/>
                  <a:lumOff val="80000"/>
                  <a:shade val="30000"/>
                  <a:satMod val="115000"/>
                </a:schemeClr>
              </a:gs>
              <a:gs pos="50000">
                <a:schemeClr val="accent6">
                  <a:lumMod val="20000"/>
                  <a:lumOff val="80000"/>
                  <a:shade val="67500"/>
                  <a:satMod val="115000"/>
                </a:schemeClr>
              </a:gs>
              <a:gs pos="100000">
                <a:schemeClr val="accent6">
                  <a:lumMod val="20000"/>
                  <a:lumOff val="80000"/>
                  <a:shade val="100000"/>
                  <a:satMod val="115000"/>
                </a:schemeClr>
              </a:gs>
            </a:gsLst>
            <a:lin ang="5400000" scaled="1"/>
            <a:tileRect/>
          </a:gradFill>
        </p:spPr>
        <p:txBody>
          <a:bodyPr wrap="square">
            <a:spAutoFit/>
          </a:bodyPr>
          <a:lstStyle/>
          <a:p>
            <a:pPr fontAlgn="auto">
              <a:spcBef>
                <a:spcPts val="0"/>
              </a:spcBef>
              <a:spcAft>
                <a:spcPts val="0"/>
              </a:spcAft>
              <a:defRPr/>
            </a:pPr>
            <a:r>
              <a:rPr lang="ru-RU" sz="1100" dirty="0">
                <a:solidFill>
                  <a:prstClr val="black"/>
                </a:solidFill>
                <a:latin typeface="Times New Roman" panose="02020603050405020304" pitchFamily="18" charset="0"/>
                <a:cs typeface="Times New Roman" panose="02020603050405020304" pitchFamily="18" charset="0"/>
              </a:rPr>
              <a:t>Пожарная безопасность, гражданская оборона, предупреждение чрезвычайных ситуаций</a:t>
            </a:r>
          </a:p>
        </p:txBody>
      </p:sp>
      <p:sp>
        <p:nvSpPr>
          <p:cNvPr id="28" name="TextBox 27"/>
          <p:cNvSpPr txBox="1"/>
          <p:nvPr/>
        </p:nvSpPr>
        <p:spPr>
          <a:xfrm>
            <a:off x="853506" y="4955391"/>
            <a:ext cx="3312000" cy="276999"/>
          </a:xfrm>
          <a:prstGeom prst="rect">
            <a:avLst/>
          </a:prstGeom>
          <a:gradFill flip="none" rotWithShape="1">
            <a:gsLst>
              <a:gs pos="0">
                <a:schemeClr val="accent1">
                  <a:lumMod val="20000"/>
                  <a:lumOff val="80000"/>
                  <a:shade val="30000"/>
                  <a:satMod val="115000"/>
                </a:schemeClr>
              </a:gs>
              <a:gs pos="50000">
                <a:schemeClr val="accent1">
                  <a:lumMod val="20000"/>
                  <a:lumOff val="80000"/>
                  <a:shade val="67500"/>
                  <a:satMod val="115000"/>
                </a:schemeClr>
              </a:gs>
              <a:gs pos="100000">
                <a:schemeClr val="accent1">
                  <a:lumMod val="20000"/>
                  <a:lumOff val="80000"/>
                  <a:shade val="100000"/>
                  <a:satMod val="115000"/>
                </a:schemeClr>
              </a:gs>
            </a:gsLst>
            <a:lin ang="5400000" scaled="1"/>
            <a:tileRect/>
          </a:gradFill>
        </p:spPr>
        <p:txBody>
          <a:bodyPr wrap="square">
            <a:spAutoFit/>
          </a:bodyPr>
          <a:lstStyle/>
          <a:p>
            <a:pPr fontAlgn="auto">
              <a:spcBef>
                <a:spcPts val="0"/>
              </a:spcBef>
              <a:spcAft>
                <a:spcPts val="0"/>
              </a:spcAft>
              <a:defRPr/>
            </a:pPr>
            <a:r>
              <a:rPr lang="ru-RU" sz="1200" dirty="0">
                <a:solidFill>
                  <a:prstClr val="black"/>
                </a:solidFill>
                <a:latin typeface="Times New Roman" panose="02020603050405020304" pitchFamily="18" charset="0"/>
                <a:cs typeface="Times New Roman" panose="02020603050405020304" pitchFamily="18" charset="0"/>
              </a:rPr>
              <a:t>Национальная экономика</a:t>
            </a:r>
          </a:p>
        </p:txBody>
      </p:sp>
      <p:sp>
        <p:nvSpPr>
          <p:cNvPr id="29" name="TextBox 64"/>
          <p:cNvSpPr txBox="1">
            <a:spLocks noChangeArrowheads="1"/>
          </p:cNvSpPr>
          <p:nvPr/>
        </p:nvSpPr>
        <p:spPr bwMode="auto">
          <a:xfrm>
            <a:off x="853506" y="5399654"/>
            <a:ext cx="3312000" cy="276225"/>
          </a:xfrm>
          <a:prstGeom prst="rect">
            <a:avLst/>
          </a:prstGeom>
          <a:gradFill flip="none" rotWithShape="1">
            <a:gsLst>
              <a:gs pos="0">
                <a:srgbClr val="FADAF2">
                  <a:shade val="30000"/>
                  <a:satMod val="115000"/>
                </a:srgbClr>
              </a:gs>
              <a:gs pos="50000">
                <a:srgbClr val="FADAF2">
                  <a:shade val="67500"/>
                  <a:satMod val="115000"/>
                </a:srgbClr>
              </a:gs>
              <a:gs pos="100000">
                <a:srgbClr val="FADAF2">
                  <a:shade val="100000"/>
                  <a:satMod val="115000"/>
                </a:srgbClr>
              </a:gs>
            </a:gsLst>
            <a:lin ang="5400000" scaled="1"/>
            <a:tileRect/>
          </a:gradFill>
          <a:ln>
            <a:noFill/>
          </a:ln>
          <a:extLst/>
        </p:spPr>
        <p:txBody>
          <a:bodyPr wrap="square">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fontAlgn="base">
              <a:spcBef>
                <a:spcPct val="0"/>
              </a:spcBef>
              <a:spcAft>
                <a:spcPct val="0"/>
              </a:spcAft>
              <a:defRPr>
                <a:solidFill>
                  <a:schemeClr val="tx1"/>
                </a:solidFill>
                <a:latin typeface="Times New Roman" pitchFamily="18" charset="0"/>
              </a:defRPr>
            </a:lvl6pPr>
            <a:lvl7pPr marL="2971800" indent="-228600" fontAlgn="base">
              <a:spcBef>
                <a:spcPct val="0"/>
              </a:spcBef>
              <a:spcAft>
                <a:spcPct val="0"/>
              </a:spcAft>
              <a:defRPr>
                <a:solidFill>
                  <a:schemeClr val="tx1"/>
                </a:solidFill>
                <a:latin typeface="Times New Roman" pitchFamily="18" charset="0"/>
              </a:defRPr>
            </a:lvl7pPr>
            <a:lvl8pPr marL="3429000" indent="-228600" fontAlgn="base">
              <a:spcBef>
                <a:spcPct val="0"/>
              </a:spcBef>
              <a:spcAft>
                <a:spcPct val="0"/>
              </a:spcAft>
              <a:defRPr>
                <a:solidFill>
                  <a:schemeClr val="tx1"/>
                </a:solidFill>
                <a:latin typeface="Times New Roman" pitchFamily="18" charset="0"/>
              </a:defRPr>
            </a:lvl8pPr>
            <a:lvl9pPr marL="3886200" indent="-228600" fontAlgn="base">
              <a:spcBef>
                <a:spcPct val="0"/>
              </a:spcBef>
              <a:spcAft>
                <a:spcPct val="0"/>
              </a:spcAft>
              <a:defRPr>
                <a:solidFill>
                  <a:schemeClr val="tx1"/>
                </a:solidFill>
                <a:latin typeface="Times New Roman" pitchFamily="18" charset="0"/>
              </a:defRPr>
            </a:lvl9pPr>
          </a:lstStyle>
          <a:p>
            <a:r>
              <a:rPr lang="ru-RU" altLang="ru-RU" sz="1200" dirty="0">
                <a:solidFill>
                  <a:prstClr val="black"/>
                </a:solidFill>
                <a:cs typeface="+mn-cs"/>
              </a:rPr>
              <a:t>Жилищно-коммунальное хозяйство</a:t>
            </a:r>
          </a:p>
        </p:txBody>
      </p:sp>
      <p:sp>
        <p:nvSpPr>
          <p:cNvPr id="30" name="TextBox 65"/>
          <p:cNvSpPr txBox="1">
            <a:spLocks noChangeArrowheads="1"/>
          </p:cNvSpPr>
          <p:nvPr/>
        </p:nvSpPr>
        <p:spPr bwMode="auto">
          <a:xfrm>
            <a:off x="853506" y="5884492"/>
            <a:ext cx="3312000" cy="276999"/>
          </a:xfrm>
          <a:prstGeom prst="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5400000" scaled="1"/>
            <a:tileRect/>
          </a:gradFill>
          <a:ln>
            <a:noFill/>
          </a:ln>
          <a:extLst/>
        </p:spPr>
        <p:txBody>
          <a:bodyPr wrap="square">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fontAlgn="base">
              <a:spcBef>
                <a:spcPct val="0"/>
              </a:spcBef>
              <a:spcAft>
                <a:spcPct val="0"/>
              </a:spcAft>
              <a:defRPr>
                <a:solidFill>
                  <a:schemeClr val="tx1"/>
                </a:solidFill>
                <a:latin typeface="Times New Roman" pitchFamily="18" charset="0"/>
              </a:defRPr>
            </a:lvl6pPr>
            <a:lvl7pPr marL="2971800" indent="-228600" fontAlgn="base">
              <a:spcBef>
                <a:spcPct val="0"/>
              </a:spcBef>
              <a:spcAft>
                <a:spcPct val="0"/>
              </a:spcAft>
              <a:defRPr>
                <a:solidFill>
                  <a:schemeClr val="tx1"/>
                </a:solidFill>
                <a:latin typeface="Times New Roman" pitchFamily="18" charset="0"/>
              </a:defRPr>
            </a:lvl7pPr>
            <a:lvl8pPr marL="3429000" indent="-228600" fontAlgn="base">
              <a:spcBef>
                <a:spcPct val="0"/>
              </a:spcBef>
              <a:spcAft>
                <a:spcPct val="0"/>
              </a:spcAft>
              <a:defRPr>
                <a:solidFill>
                  <a:schemeClr val="tx1"/>
                </a:solidFill>
                <a:latin typeface="Times New Roman" pitchFamily="18" charset="0"/>
              </a:defRPr>
            </a:lvl8pPr>
            <a:lvl9pPr marL="3886200" indent="-228600" fontAlgn="base">
              <a:spcBef>
                <a:spcPct val="0"/>
              </a:spcBef>
              <a:spcAft>
                <a:spcPct val="0"/>
              </a:spcAft>
              <a:defRPr>
                <a:solidFill>
                  <a:schemeClr val="tx1"/>
                </a:solidFill>
                <a:latin typeface="Times New Roman" pitchFamily="18" charset="0"/>
              </a:defRPr>
            </a:lvl9pPr>
          </a:lstStyle>
          <a:p>
            <a:r>
              <a:rPr lang="ru-RU" altLang="ru-RU" sz="1200" dirty="0">
                <a:solidFill>
                  <a:prstClr val="black"/>
                </a:solidFill>
                <a:cs typeface="+mn-cs"/>
              </a:rPr>
              <a:t>Охрана окружающей среды</a:t>
            </a:r>
          </a:p>
        </p:txBody>
      </p:sp>
      <p:sp>
        <p:nvSpPr>
          <p:cNvPr id="31" name="TextBox 68"/>
          <p:cNvSpPr txBox="1">
            <a:spLocks noChangeArrowheads="1"/>
          </p:cNvSpPr>
          <p:nvPr/>
        </p:nvSpPr>
        <p:spPr bwMode="auto">
          <a:xfrm>
            <a:off x="853506" y="6249917"/>
            <a:ext cx="3312000" cy="276225"/>
          </a:xfrm>
          <a:prstGeom prst="rect">
            <a:avLst/>
          </a:prstGeom>
          <a:gradFill flip="none" rotWithShape="1">
            <a:gsLst>
              <a:gs pos="0">
                <a:srgbClr val="50BCB9">
                  <a:tint val="66000"/>
                  <a:satMod val="160000"/>
                </a:srgbClr>
              </a:gs>
              <a:gs pos="50000">
                <a:srgbClr val="50BCB9">
                  <a:tint val="44500"/>
                  <a:satMod val="160000"/>
                </a:srgbClr>
              </a:gs>
              <a:gs pos="100000">
                <a:srgbClr val="50BCB9">
                  <a:tint val="23500"/>
                  <a:satMod val="160000"/>
                </a:srgbClr>
              </a:gs>
            </a:gsLst>
            <a:lin ang="5400000" scaled="1"/>
            <a:tileRect/>
          </a:gradFill>
          <a:ln>
            <a:noFill/>
          </a:ln>
          <a:extLst/>
        </p:spPr>
        <p:txBody>
          <a:bodyPr wrap="square">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fontAlgn="base">
              <a:spcBef>
                <a:spcPct val="0"/>
              </a:spcBef>
              <a:spcAft>
                <a:spcPct val="0"/>
              </a:spcAft>
              <a:defRPr>
                <a:solidFill>
                  <a:schemeClr val="tx1"/>
                </a:solidFill>
                <a:latin typeface="Times New Roman" pitchFamily="18" charset="0"/>
              </a:defRPr>
            </a:lvl6pPr>
            <a:lvl7pPr marL="2971800" indent="-228600" fontAlgn="base">
              <a:spcBef>
                <a:spcPct val="0"/>
              </a:spcBef>
              <a:spcAft>
                <a:spcPct val="0"/>
              </a:spcAft>
              <a:defRPr>
                <a:solidFill>
                  <a:schemeClr val="tx1"/>
                </a:solidFill>
                <a:latin typeface="Times New Roman" pitchFamily="18" charset="0"/>
              </a:defRPr>
            </a:lvl7pPr>
            <a:lvl8pPr marL="3429000" indent="-228600" fontAlgn="base">
              <a:spcBef>
                <a:spcPct val="0"/>
              </a:spcBef>
              <a:spcAft>
                <a:spcPct val="0"/>
              </a:spcAft>
              <a:defRPr>
                <a:solidFill>
                  <a:schemeClr val="tx1"/>
                </a:solidFill>
                <a:latin typeface="Times New Roman" pitchFamily="18" charset="0"/>
              </a:defRPr>
            </a:lvl8pPr>
            <a:lvl9pPr marL="3886200" indent="-228600" fontAlgn="base">
              <a:spcBef>
                <a:spcPct val="0"/>
              </a:spcBef>
              <a:spcAft>
                <a:spcPct val="0"/>
              </a:spcAft>
              <a:defRPr>
                <a:solidFill>
                  <a:schemeClr val="tx1"/>
                </a:solidFill>
                <a:latin typeface="Times New Roman" pitchFamily="18" charset="0"/>
              </a:defRPr>
            </a:lvl9pPr>
          </a:lstStyle>
          <a:p>
            <a:r>
              <a:rPr lang="ru-RU" altLang="ru-RU" sz="1200" dirty="0">
                <a:solidFill>
                  <a:prstClr val="black"/>
                </a:solidFill>
                <a:cs typeface="+mn-cs"/>
              </a:rPr>
              <a:t>Образование</a:t>
            </a:r>
          </a:p>
        </p:txBody>
      </p:sp>
      <p:sp>
        <p:nvSpPr>
          <p:cNvPr id="39" name="TextBox 69"/>
          <p:cNvSpPr txBox="1">
            <a:spLocks noChangeArrowheads="1"/>
          </p:cNvSpPr>
          <p:nvPr/>
        </p:nvSpPr>
        <p:spPr bwMode="auto">
          <a:xfrm>
            <a:off x="5515559" y="3504772"/>
            <a:ext cx="3312000" cy="276225"/>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a:noFill/>
          </a:ln>
          <a:extLst/>
        </p:spPr>
        <p:txBody>
          <a:bodyPr wrap="square">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fontAlgn="base">
              <a:spcBef>
                <a:spcPct val="0"/>
              </a:spcBef>
              <a:spcAft>
                <a:spcPct val="0"/>
              </a:spcAft>
              <a:defRPr>
                <a:solidFill>
                  <a:schemeClr val="tx1"/>
                </a:solidFill>
                <a:latin typeface="Times New Roman" pitchFamily="18" charset="0"/>
              </a:defRPr>
            </a:lvl6pPr>
            <a:lvl7pPr marL="2971800" indent="-228600" fontAlgn="base">
              <a:spcBef>
                <a:spcPct val="0"/>
              </a:spcBef>
              <a:spcAft>
                <a:spcPct val="0"/>
              </a:spcAft>
              <a:defRPr>
                <a:solidFill>
                  <a:schemeClr val="tx1"/>
                </a:solidFill>
                <a:latin typeface="Times New Roman" pitchFamily="18" charset="0"/>
              </a:defRPr>
            </a:lvl7pPr>
            <a:lvl8pPr marL="3429000" indent="-228600" fontAlgn="base">
              <a:spcBef>
                <a:spcPct val="0"/>
              </a:spcBef>
              <a:spcAft>
                <a:spcPct val="0"/>
              </a:spcAft>
              <a:defRPr>
                <a:solidFill>
                  <a:schemeClr val="tx1"/>
                </a:solidFill>
                <a:latin typeface="Times New Roman" pitchFamily="18" charset="0"/>
              </a:defRPr>
            </a:lvl8pPr>
            <a:lvl9pPr marL="3886200" indent="-228600" fontAlgn="base">
              <a:spcBef>
                <a:spcPct val="0"/>
              </a:spcBef>
              <a:spcAft>
                <a:spcPct val="0"/>
              </a:spcAft>
              <a:defRPr>
                <a:solidFill>
                  <a:schemeClr val="tx1"/>
                </a:solidFill>
                <a:latin typeface="Times New Roman" pitchFamily="18" charset="0"/>
              </a:defRPr>
            </a:lvl9pPr>
          </a:lstStyle>
          <a:p>
            <a:r>
              <a:rPr lang="ru-RU" altLang="ru-RU" sz="1200" dirty="0">
                <a:solidFill>
                  <a:prstClr val="black"/>
                </a:solidFill>
                <a:cs typeface="+mn-cs"/>
              </a:rPr>
              <a:t>Культура, кинематография</a:t>
            </a:r>
          </a:p>
        </p:txBody>
      </p:sp>
      <p:sp>
        <p:nvSpPr>
          <p:cNvPr id="40" name="Прямоугольник 39"/>
          <p:cNvSpPr/>
          <p:nvPr/>
        </p:nvSpPr>
        <p:spPr>
          <a:xfrm>
            <a:off x="5515559" y="3932847"/>
            <a:ext cx="3312000" cy="276225"/>
          </a:xfrm>
          <a:prstGeom prst="rect">
            <a:avLst/>
          </a:prstGeom>
          <a:gradFill flip="none" rotWithShape="1">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5400000" scaled="1"/>
            <a:tileRect/>
          </a:gradFill>
        </p:spPr>
        <p:txBody>
          <a:bodyPr wrap="square">
            <a:spAutoFit/>
          </a:bodyPr>
          <a:lstStyle/>
          <a:p>
            <a:pPr fontAlgn="auto">
              <a:spcBef>
                <a:spcPts val="0"/>
              </a:spcBef>
              <a:spcAft>
                <a:spcPts val="0"/>
              </a:spcAft>
              <a:defRPr/>
            </a:pPr>
            <a:r>
              <a:rPr lang="ru-RU" sz="1200" dirty="0">
                <a:solidFill>
                  <a:prstClr val="black"/>
                </a:solidFill>
                <a:latin typeface="Times New Roman" panose="02020603050405020304" pitchFamily="18" charset="0"/>
                <a:cs typeface="Times New Roman" panose="02020603050405020304" pitchFamily="18" charset="0"/>
              </a:rPr>
              <a:t>Здравоохранение</a:t>
            </a:r>
          </a:p>
        </p:txBody>
      </p:sp>
      <p:sp>
        <p:nvSpPr>
          <p:cNvPr id="41" name="Прямоугольник 72"/>
          <p:cNvSpPr>
            <a:spLocks noChangeArrowheads="1"/>
          </p:cNvSpPr>
          <p:nvPr/>
        </p:nvSpPr>
        <p:spPr bwMode="auto">
          <a:xfrm>
            <a:off x="5515559" y="4425124"/>
            <a:ext cx="3312000" cy="276225"/>
          </a:xfrm>
          <a:prstGeom prst="rect">
            <a:avLst/>
          </a:prstGeom>
          <a:gradFill flip="none" rotWithShape="1">
            <a:gsLst>
              <a:gs pos="0">
                <a:srgbClr val="A65A6C">
                  <a:tint val="66000"/>
                  <a:satMod val="160000"/>
                </a:srgbClr>
              </a:gs>
              <a:gs pos="50000">
                <a:srgbClr val="A65A6C">
                  <a:tint val="44500"/>
                  <a:satMod val="160000"/>
                </a:srgbClr>
              </a:gs>
              <a:gs pos="100000">
                <a:srgbClr val="A65A6C">
                  <a:tint val="23500"/>
                  <a:satMod val="160000"/>
                </a:srgbClr>
              </a:gs>
            </a:gsLst>
            <a:lin ang="5400000" scaled="1"/>
            <a:tileRect/>
          </a:gradFill>
          <a:ln>
            <a:noFill/>
          </a:ln>
          <a:extLst/>
        </p:spPr>
        <p:txBody>
          <a:bodyPr wrap="square">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fontAlgn="base">
              <a:spcBef>
                <a:spcPct val="0"/>
              </a:spcBef>
              <a:spcAft>
                <a:spcPct val="0"/>
              </a:spcAft>
              <a:defRPr>
                <a:solidFill>
                  <a:schemeClr val="tx1"/>
                </a:solidFill>
                <a:latin typeface="Times New Roman" pitchFamily="18" charset="0"/>
              </a:defRPr>
            </a:lvl6pPr>
            <a:lvl7pPr marL="2971800" indent="-228600" fontAlgn="base">
              <a:spcBef>
                <a:spcPct val="0"/>
              </a:spcBef>
              <a:spcAft>
                <a:spcPct val="0"/>
              </a:spcAft>
              <a:defRPr>
                <a:solidFill>
                  <a:schemeClr val="tx1"/>
                </a:solidFill>
                <a:latin typeface="Times New Roman" pitchFamily="18" charset="0"/>
              </a:defRPr>
            </a:lvl7pPr>
            <a:lvl8pPr marL="3429000" indent="-228600" fontAlgn="base">
              <a:spcBef>
                <a:spcPct val="0"/>
              </a:spcBef>
              <a:spcAft>
                <a:spcPct val="0"/>
              </a:spcAft>
              <a:defRPr>
                <a:solidFill>
                  <a:schemeClr val="tx1"/>
                </a:solidFill>
                <a:latin typeface="Times New Roman" pitchFamily="18" charset="0"/>
              </a:defRPr>
            </a:lvl8pPr>
            <a:lvl9pPr marL="3886200" indent="-228600" fontAlgn="base">
              <a:spcBef>
                <a:spcPct val="0"/>
              </a:spcBef>
              <a:spcAft>
                <a:spcPct val="0"/>
              </a:spcAft>
              <a:defRPr>
                <a:solidFill>
                  <a:schemeClr val="tx1"/>
                </a:solidFill>
                <a:latin typeface="Times New Roman" pitchFamily="18" charset="0"/>
              </a:defRPr>
            </a:lvl9pPr>
          </a:lstStyle>
          <a:p>
            <a:r>
              <a:rPr lang="ru-RU" altLang="ru-RU" sz="1200" dirty="0">
                <a:solidFill>
                  <a:prstClr val="black"/>
                </a:solidFill>
                <a:cs typeface="+mn-cs"/>
              </a:rPr>
              <a:t>Социальная политика</a:t>
            </a:r>
          </a:p>
        </p:txBody>
      </p:sp>
      <p:sp>
        <p:nvSpPr>
          <p:cNvPr id="53" name="Прямоугольник 52"/>
          <p:cNvSpPr/>
          <p:nvPr/>
        </p:nvSpPr>
        <p:spPr>
          <a:xfrm>
            <a:off x="5515559" y="4900417"/>
            <a:ext cx="3312000" cy="276225"/>
          </a:xfrm>
          <a:prstGeom prst="rect">
            <a:avLst/>
          </a:prstGeom>
          <a:gradFill flip="none" rotWithShape="1">
            <a:gsLst>
              <a:gs pos="0">
                <a:schemeClr val="bg1">
                  <a:lumMod val="95000"/>
                  <a:shade val="30000"/>
                  <a:satMod val="115000"/>
                </a:schemeClr>
              </a:gs>
              <a:gs pos="50000">
                <a:schemeClr val="bg1">
                  <a:lumMod val="95000"/>
                  <a:shade val="67500"/>
                  <a:satMod val="115000"/>
                </a:schemeClr>
              </a:gs>
              <a:gs pos="100000">
                <a:schemeClr val="bg1">
                  <a:lumMod val="95000"/>
                  <a:shade val="100000"/>
                  <a:satMod val="115000"/>
                </a:schemeClr>
              </a:gs>
            </a:gsLst>
            <a:lin ang="5400000" scaled="1"/>
            <a:tileRect/>
          </a:gradFill>
        </p:spPr>
        <p:txBody>
          <a:bodyPr>
            <a:spAutoFit/>
          </a:bodyPr>
          <a:lstStyle/>
          <a:p>
            <a:pPr fontAlgn="auto">
              <a:spcBef>
                <a:spcPts val="0"/>
              </a:spcBef>
              <a:spcAft>
                <a:spcPts val="0"/>
              </a:spcAft>
              <a:defRPr/>
            </a:pPr>
            <a:r>
              <a:rPr lang="ru-RU" sz="1200" dirty="0">
                <a:solidFill>
                  <a:prstClr val="black"/>
                </a:solidFill>
                <a:latin typeface="Times New Roman" panose="02020603050405020304" pitchFamily="18" charset="0"/>
                <a:cs typeface="Times New Roman" panose="02020603050405020304" pitchFamily="18" charset="0"/>
              </a:rPr>
              <a:t>Физическая культура и спорт</a:t>
            </a:r>
          </a:p>
        </p:txBody>
      </p:sp>
      <p:sp>
        <p:nvSpPr>
          <p:cNvPr id="54" name="Прямоугольник 74"/>
          <p:cNvSpPr>
            <a:spLocks noChangeArrowheads="1"/>
          </p:cNvSpPr>
          <p:nvPr/>
        </p:nvSpPr>
        <p:spPr bwMode="auto">
          <a:xfrm>
            <a:off x="5515559" y="5360970"/>
            <a:ext cx="3312000" cy="285750"/>
          </a:xfrm>
          <a:prstGeom prst="rect">
            <a:avLst/>
          </a:prstGeom>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5400000" scaled="1"/>
            <a:tileRect/>
          </a:gradFill>
          <a:ln>
            <a:noFill/>
          </a:ln>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fontAlgn="base">
              <a:spcBef>
                <a:spcPct val="0"/>
              </a:spcBef>
              <a:spcAft>
                <a:spcPct val="0"/>
              </a:spcAft>
              <a:defRPr>
                <a:solidFill>
                  <a:schemeClr val="tx1"/>
                </a:solidFill>
                <a:latin typeface="Times New Roman" pitchFamily="18" charset="0"/>
              </a:defRPr>
            </a:lvl6pPr>
            <a:lvl7pPr marL="2971800" indent="-228600" fontAlgn="base">
              <a:spcBef>
                <a:spcPct val="0"/>
              </a:spcBef>
              <a:spcAft>
                <a:spcPct val="0"/>
              </a:spcAft>
              <a:defRPr>
                <a:solidFill>
                  <a:schemeClr val="tx1"/>
                </a:solidFill>
                <a:latin typeface="Times New Roman" pitchFamily="18" charset="0"/>
              </a:defRPr>
            </a:lvl7pPr>
            <a:lvl8pPr marL="3429000" indent="-228600" fontAlgn="base">
              <a:spcBef>
                <a:spcPct val="0"/>
              </a:spcBef>
              <a:spcAft>
                <a:spcPct val="0"/>
              </a:spcAft>
              <a:defRPr>
                <a:solidFill>
                  <a:schemeClr val="tx1"/>
                </a:solidFill>
                <a:latin typeface="Times New Roman" pitchFamily="18" charset="0"/>
              </a:defRPr>
            </a:lvl8pPr>
            <a:lvl9pPr marL="3886200" indent="-228600" fontAlgn="base">
              <a:spcBef>
                <a:spcPct val="0"/>
              </a:spcBef>
              <a:spcAft>
                <a:spcPct val="0"/>
              </a:spcAft>
              <a:defRPr>
                <a:solidFill>
                  <a:schemeClr val="tx1"/>
                </a:solidFill>
                <a:latin typeface="Times New Roman" pitchFamily="18" charset="0"/>
              </a:defRPr>
            </a:lvl9pPr>
          </a:lstStyle>
          <a:p>
            <a:r>
              <a:rPr lang="ru-RU" altLang="ru-RU" sz="1200" dirty="0">
                <a:solidFill>
                  <a:prstClr val="black"/>
                </a:solidFill>
                <a:cs typeface="+mn-cs"/>
              </a:rPr>
              <a:t>Средства массовой информации</a:t>
            </a:r>
          </a:p>
        </p:txBody>
      </p:sp>
      <p:sp>
        <p:nvSpPr>
          <p:cNvPr id="55" name="Прямоугольник 76"/>
          <p:cNvSpPr>
            <a:spLocks noChangeArrowheads="1"/>
          </p:cNvSpPr>
          <p:nvPr/>
        </p:nvSpPr>
        <p:spPr bwMode="auto">
          <a:xfrm>
            <a:off x="5515559" y="5699528"/>
            <a:ext cx="3312000" cy="461963"/>
          </a:xfrm>
          <a:prstGeom prst="rect">
            <a:avLst/>
          </a:prstGeom>
          <a:gradFill flip="none" rotWithShape="1">
            <a:gsLst>
              <a:gs pos="0">
                <a:srgbClr val="D49E6C">
                  <a:tint val="66000"/>
                  <a:satMod val="160000"/>
                </a:srgbClr>
              </a:gs>
              <a:gs pos="50000">
                <a:srgbClr val="D49E6C">
                  <a:tint val="44500"/>
                  <a:satMod val="160000"/>
                </a:srgbClr>
              </a:gs>
              <a:gs pos="100000">
                <a:srgbClr val="D49E6C">
                  <a:tint val="23500"/>
                  <a:satMod val="160000"/>
                </a:srgbClr>
              </a:gs>
            </a:gsLst>
            <a:lin ang="5400000" scaled="1"/>
            <a:tileRect/>
          </a:gradFill>
          <a:ln>
            <a:noFill/>
          </a:ln>
          <a:extLst/>
        </p:spPr>
        <p:txBody>
          <a:bodyPr wrap="square">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fontAlgn="base">
              <a:spcBef>
                <a:spcPct val="0"/>
              </a:spcBef>
              <a:spcAft>
                <a:spcPct val="0"/>
              </a:spcAft>
              <a:defRPr>
                <a:solidFill>
                  <a:schemeClr val="tx1"/>
                </a:solidFill>
                <a:latin typeface="Times New Roman" pitchFamily="18" charset="0"/>
              </a:defRPr>
            </a:lvl6pPr>
            <a:lvl7pPr marL="2971800" indent="-228600" fontAlgn="base">
              <a:spcBef>
                <a:spcPct val="0"/>
              </a:spcBef>
              <a:spcAft>
                <a:spcPct val="0"/>
              </a:spcAft>
              <a:defRPr>
                <a:solidFill>
                  <a:schemeClr val="tx1"/>
                </a:solidFill>
                <a:latin typeface="Times New Roman" pitchFamily="18" charset="0"/>
              </a:defRPr>
            </a:lvl7pPr>
            <a:lvl8pPr marL="3429000" indent="-228600" fontAlgn="base">
              <a:spcBef>
                <a:spcPct val="0"/>
              </a:spcBef>
              <a:spcAft>
                <a:spcPct val="0"/>
              </a:spcAft>
              <a:defRPr>
                <a:solidFill>
                  <a:schemeClr val="tx1"/>
                </a:solidFill>
                <a:latin typeface="Times New Roman" pitchFamily="18" charset="0"/>
              </a:defRPr>
            </a:lvl8pPr>
            <a:lvl9pPr marL="3886200" indent="-228600" fontAlgn="base">
              <a:spcBef>
                <a:spcPct val="0"/>
              </a:spcBef>
              <a:spcAft>
                <a:spcPct val="0"/>
              </a:spcAft>
              <a:defRPr>
                <a:solidFill>
                  <a:schemeClr val="tx1"/>
                </a:solidFill>
                <a:latin typeface="Times New Roman" pitchFamily="18" charset="0"/>
              </a:defRPr>
            </a:lvl9pPr>
          </a:lstStyle>
          <a:p>
            <a:r>
              <a:rPr lang="ru-RU" altLang="ru-RU" sz="1200" dirty="0">
                <a:solidFill>
                  <a:prstClr val="black"/>
                </a:solidFill>
                <a:cs typeface="+mn-cs"/>
              </a:rPr>
              <a:t>Обслуживание государственного и </a:t>
            </a:r>
          </a:p>
          <a:p>
            <a:r>
              <a:rPr lang="ru-RU" altLang="ru-RU" sz="1200" dirty="0">
                <a:solidFill>
                  <a:prstClr val="black"/>
                </a:solidFill>
                <a:cs typeface="+mn-cs"/>
              </a:rPr>
              <a:t>муниципального долга</a:t>
            </a:r>
          </a:p>
        </p:txBody>
      </p:sp>
      <p:sp>
        <p:nvSpPr>
          <p:cNvPr id="56" name="Прямоугольник 77"/>
          <p:cNvSpPr>
            <a:spLocks noChangeArrowheads="1"/>
          </p:cNvSpPr>
          <p:nvPr/>
        </p:nvSpPr>
        <p:spPr bwMode="auto">
          <a:xfrm>
            <a:off x="5508472" y="6281526"/>
            <a:ext cx="3312000" cy="276999"/>
          </a:xfrm>
          <a:prstGeom prst="rect">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5400000" scaled="1"/>
            <a:tileRect/>
          </a:gradFill>
          <a:ln>
            <a:noFill/>
          </a:ln>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fontAlgn="base">
              <a:spcBef>
                <a:spcPct val="0"/>
              </a:spcBef>
              <a:spcAft>
                <a:spcPct val="0"/>
              </a:spcAft>
              <a:defRPr>
                <a:solidFill>
                  <a:schemeClr val="tx1"/>
                </a:solidFill>
                <a:latin typeface="Times New Roman" pitchFamily="18" charset="0"/>
              </a:defRPr>
            </a:lvl6pPr>
            <a:lvl7pPr marL="2971800" indent="-228600" fontAlgn="base">
              <a:spcBef>
                <a:spcPct val="0"/>
              </a:spcBef>
              <a:spcAft>
                <a:spcPct val="0"/>
              </a:spcAft>
              <a:defRPr>
                <a:solidFill>
                  <a:schemeClr val="tx1"/>
                </a:solidFill>
                <a:latin typeface="Times New Roman" pitchFamily="18" charset="0"/>
              </a:defRPr>
            </a:lvl7pPr>
            <a:lvl8pPr marL="3429000" indent="-228600" fontAlgn="base">
              <a:spcBef>
                <a:spcPct val="0"/>
              </a:spcBef>
              <a:spcAft>
                <a:spcPct val="0"/>
              </a:spcAft>
              <a:defRPr>
                <a:solidFill>
                  <a:schemeClr val="tx1"/>
                </a:solidFill>
                <a:latin typeface="Times New Roman" pitchFamily="18" charset="0"/>
              </a:defRPr>
            </a:lvl8pPr>
            <a:lvl9pPr marL="3886200" indent="-228600" fontAlgn="base">
              <a:spcBef>
                <a:spcPct val="0"/>
              </a:spcBef>
              <a:spcAft>
                <a:spcPct val="0"/>
              </a:spcAft>
              <a:defRPr>
                <a:solidFill>
                  <a:schemeClr val="tx1"/>
                </a:solidFill>
                <a:latin typeface="Times New Roman" pitchFamily="18" charset="0"/>
              </a:defRPr>
            </a:lvl9pPr>
          </a:lstStyle>
          <a:p>
            <a:r>
              <a:rPr lang="ru-RU" altLang="ru-RU" sz="1200" dirty="0">
                <a:solidFill>
                  <a:prstClr val="black"/>
                </a:solidFill>
                <a:cs typeface="+mn-cs"/>
              </a:rPr>
              <a:t>Межбюджетные </a:t>
            </a:r>
            <a:r>
              <a:rPr lang="ru-RU" altLang="ru-RU" sz="1200" dirty="0" smtClean="0">
                <a:solidFill>
                  <a:prstClr val="black"/>
                </a:solidFill>
                <a:cs typeface="+mn-cs"/>
              </a:rPr>
              <a:t>трансферты</a:t>
            </a:r>
            <a:endParaRPr lang="ru-RU" altLang="ru-RU" sz="1200" dirty="0">
              <a:solidFill>
                <a:prstClr val="black"/>
              </a:solidFill>
              <a:cs typeface="+mn-cs"/>
            </a:endParaRPr>
          </a:p>
        </p:txBody>
      </p:sp>
      <p:sp>
        <p:nvSpPr>
          <p:cNvPr id="6" name="TextBox 5"/>
          <p:cNvSpPr txBox="1"/>
          <p:nvPr/>
        </p:nvSpPr>
        <p:spPr>
          <a:xfrm>
            <a:off x="259730" y="758699"/>
            <a:ext cx="4909846" cy="646986"/>
          </a:xfrm>
          <a:prstGeom prst="roundRect">
            <a:avLst/>
          </a:prstGeom>
          <a:ln/>
        </p:spPr>
        <p:style>
          <a:lnRef idx="1">
            <a:schemeClr val="accent2"/>
          </a:lnRef>
          <a:fillRef idx="2">
            <a:schemeClr val="accent2"/>
          </a:fillRef>
          <a:effectRef idx="1">
            <a:schemeClr val="accent2"/>
          </a:effectRef>
          <a:fontRef idx="minor">
            <a:schemeClr val="dk1"/>
          </a:fontRef>
        </p:style>
        <p:txBody>
          <a:bodyPr wrap="square">
            <a:spAutoFit/>
          </a:bodyPr>
          <a:lstStyle/>
          <a:p>
            <a:pPr algn="just" fontAlgn="auto">
              <a:spcBef>
                <a:spcPts val="0"/>
              </a:spcBef>
              <a:spcAft>
                <a:spcPts val="0"/>
              </a:spcAft>
              <a:defRPr/>
            </a:pPr>
            <a:r>
              <a:rPr lang="ru-RU" sz="1600" dirty="0" smtClean="0">
                <a:solidFill>
                  <a:prstClr val="black"/>
                </a:solidFill>
                <a:latin typeface="Times New Roman" panose="02020603050405020304" pitchFamily="18" charset="0"/>
                <a:cs typeface="Times New Roman" panose="02020603050405020304" pitchFamily="18" charset="0"/>
              </a:rPr>
              <a:t>Бюджет государства, как и бюджет </a:t>
            </a:r>
            <a:r>
              <a:rPr lang="ru-RU" sz="1600" dirty="0">
                <a:solidFill>
                  <a:prstClr val="black"/>
                </a:solidFill>
                <a:latin typeface="Times New Roman" panose="02020603050405020304" pitchFamily="18" charset="0"/>
                <a:cs typeface="Times New Roman" panose="02020603050405020304" pitchFamily="18" charset="0"/>
              </a:rPr>
              <a:t>любой </a:t>
            </a:r>
            <a:r>
              <a:rPr lang="ru-RU" sz="1600" dirty="0" smtClean="0">
                <a:solidFill>
                  <a:prstClr val="black"/>
                </a:solidFill>
                <a:latin typeface="Times New Roman" panose="02020603050405020304" pitchFamily="18" charset="0"/>
                <a:cs typeface="Times New Roman" panose="02020603050405020304" pitchFamily="18" charset="0"/>
              </a:rPr>
              <a:t>семьи, делится </a:t>
            </a:r>
            <a:r>
              <a:rPr lang="ru-RU" sz="1600" dirty="0">
                <a:solidFill>
                  <a:prstClr val="black"/>
                </a:solidFill>
                <a:latin typeface="Times New Roman" panose="02020603050405020304" pitchFamily="18" charset="0"/>
                <a:cs typeface="Times New Roman" panose="02020603050405020304" pitchFamily="18" charset="0"/>
              </a:rPr>
              <a:t>на две части – доходы и </a:t>
            </a:r>
            <a:r>
              <a:rPr lang="ru-RU" sz="1600" dirty="0" smtClean="0">
                <a:solidFill>
                  <a:prstClr val="black"/>
                </a:solidFill>
                <a:latin typeface="Times New Roman" panose="02020603050405020304" pitchFamily="18" charset="0"/>
                <a:cs typeface="Times New Roman" panose="02020603050405020304" pitchFamily="18" charset="0"/>
              </a:rPr>
              <a:t>расходы</a:t>
            </a:r>
            <a:endParaRPr lang="ru-RU" sz="1600" dirty="0">
              <a:solidFill>
                <a:prstClr val="black"/>
              </a:solidFill>
              <a:latin typeface="Times New Roman" panose="02020603050405020304" pitchFamily="18" charset="0"/>
              <a:cs typeface="Times New Roman" panose="02020603050405020304" pitchFamily="18" charset="0"/>
            </a:endParaRPr>
          </a:p>
        </p:txBody>
      </p:sp>
      <p:graphicFrame>
        <p:nvGraphicFramePr>
          <p:cNvPr id="7" name="Схема 6"/>
          <p:cNvGraphicFramePr/>
          <p:nvPr>
            <p:extLst>
              <p:ext uri="{D42A27DB-BD31-4B8C-83A1-F6EECF244321}">
                <p14:modId xmlns:p14="http://schemas.microsoft.com/office/powerpoint/2010/main" val="1704200247"/>
              </p:ext>
            </p:extLst>
          </p:nvPr>
        </p:nvGraphicFramePr>
        <p:xfrm>
          <a:off x="243868" y="991507"/>
          <a:ext cx="8560742" cy="178942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Номер слайда 1"/>
          <p:cNvSpPr>
            <a:spLocks noGrp="1"/>
          </p:cNvSpPr>
          <p:nvPr>
            <p:ph type="sldNum" sz="quarter" idx="12"/>
          </p:nvPr>
        </p:nvSpPr>
        <p:spPr/>
        <p:txBody>
          <a:bodyPr/>
          <a:lstStyle/>
          <a:p>
            <a:pPr>
              <a:defRPr/>
            </a:pPr>
            <a:fld id="{667CCBFA-BFB9-4E9F-B6F6-694D72409F22}" type="slidenum">
              <a:rPr lang="ru-RU" smtClean="0"/>
              <a:pPr>
                <a:defRPr/>
              </a:pPr>
              <a:t>4</a:t>
            </a:fld>
            <a:endParaRPr lang="ru-RU" dirty="0"/>
          </a:p>
        </p:txBody>
      </p:sp>
      <p:sp>
        <p:nvSpPr>
          <p:cNvPr id="47" name="Заголовок 1"/>
          <p:cNvSpPr txBox="1">
            <a:spLocks/>
          </p:cNvSpPr>
          <p:nvPr/>
        </p:nvSpPr>
        <p:spPr>
          <a:xfrm>
            <a:off x="259730" y="69850"/>
            <a:ext cx="4572000" cy="536032"/>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l" fontAlgn="auto">
              <a:spcAft>
                <a:spcPts val="0"/>
              </a:spcAft>
              <a:buFont typeface="Georgia" pitchFamily="18" charset="0"/>
              <a:buNone/>
            </a:pPr>
            <a:r>
              <a:rPr lang="ru-RU" sz="2400" dirty="0" smtClean="0">
                <a:solidFill>
                  <a:schemeClr val="tx1"/>
                </a:solidFill>
                <a:effectLst/>
                <a:latin typeface="Times New Roman" panose="02020603050405020304" pitchFamily="18" charset="0"/>
                <a:cs typeface="Times New Roman" panose="02020603050405020304" pitchFamily="18" charset="0"/>
              </a:rPr>
              <a:t>Основные термины и понятия</a:t>
            </a:r>
            <a:endParaRPr lang="ru-RU" sz="2400" dirty="0">
              <a:solidFill>
                <a:schemeClr val="tx1"/>
              </a:solidFill>
              <a:effectLst/>
              <a:latin typeface="Times New Roman" panose="02020603050405020304" pitchFamily="18" charset="0"/>
              <a:cs typeface="Times New Roman" panose="02020603050405020304" pitchFamily="18" charset="0"/>
            </a:endParaRPr>
          </a:p>
        </p:txBody>
      </p:sp>
      <p:cxnSp>
        <p:nvCxnSpPr>
          <p:cNvPr id="48" name="Прямая соединительная линия 47"/>
          <p:cNvCxnSpPr/>
          <p:nvPr/>
        </p:nvCxnSpPr>
        <p:spPr>
          <a:xfrm>
            <a:off x="0" y="620688"/>
            <a:ext cx="9144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49" name="TextBox 48"/>
          <p:cNvSpPr txBox="1"/>
          <p:nvPr/>
        </p:nvSpPr>
        <p:spPr>
          <a:xfrm>
            <a:off x="7873228" y="69850"/>
            <a:ext cx="1223412" cy="492443"/>
          </a:xfrm>
          <a:prstGeom prst="rect">
            <a:avLst/>
          </a:prstGeom>
          <a:noFill/>
        </p:spPr>
        <p:txBody>
          <a:bodyPr wrap="none" rtlCol="0">
            <a:spAutoFit/>
          </a:bodyPr>
          <a:lstStyle/>
          <a:p>
            <a:pPr algn="ctr"/>
            <a:r>
              <a:rPr lang="ru-RU" sz="1300" b="1" i="1" dirty="0" smtClean="0">
                <a:solidFill>
                  <a:schemeClr val="accent1"/>
                </a:solidFill>
                <a:latin typeface="+mn-lt"/>
              </a:rPr>
              <a:t>Бюджет</a:t>
            </a:r>
          </a:p>
          <a:p>
            <a:pPr algn="ctr"/>
            <a:r>
              <a:rPr lang="ru-RU" sz="1300" b="1" i="1" dirty="0" smtClean="0">
                <a:solidFill>
                  <a:schemeClr val="accent1"/>
                </a:solidFill>
                <a:latin typeface="+mn-lt"/>
              </a:rPr>
              <a:t>для граждан</a:t>
            </a:r>
            <a:endParaRPr lang="ru-RU" sz="1300" b="1" i="1" dirty="0">
              <a:solidFill>
                <a:schemeClr val="accent1"/>
              </a:solidFill>
              <a:latin typeface="+mn-lt"/>
            </a:endParaRPr>
          </a:p>
        </p:txBody>
      </p:sp>
      <p:sp>
        <p:nvSpPr>
          <p:cNvPr id="15" name="TextBox 14"/>
          <p:cNvSpPr txBox="1"/>
          <p:nvPr/>
        </p:nvSpPr>
        <p:spPr>
          <a:xfrm>
            <a:off x="259730" y="2924944"/>
            <a:ext cx="8560742" cy="442674"/>
          </a:xfrm>
          <a:prstGeom prst="roundRect">
            <a:avLst/>
          </a:prstGeom>
          <a:ln/>
        </p:spPr>
        <p:style>
          <a:lnRef idx="1">
            <a:schemeClr val="accent6"/>
          </a:lnRef>
          <a:fillRef idx="2">
            <a:schemeClr val="accent6"/>
          </a:fillRef>
          <a:effectRef idx="1">
            <a:schemeClr val="accent6"/>
          </a:effectRef>
          <a:fontRef idx="minor">
            <a:schemeClr val="dk1"/>
          </a:fontRef>
        </p:style>
        <p:txBody>
          <a:bodyPr wrap="square">
            <a:spAutoFit/>
          </a:bodyPr>
          <a:lstStyle/>
          <a:p>
            <a:pPr algn="ctr" fontAlgn="auto">
              <a:spcBef>
                <a:spcPts val="0"/>
              </a:spcBef>
              <a:spcAft>
                <a:spcPts val="0"/>
              </a:spcAft>
              <a:defRPr/>
            </a:pPr>
            <a:r>
              <a:rPr lang="ru-RU" sz="2000" b="1" i="1" dirty="0">
                <a:solidFill>
                  <a:schemeClr val="tx1"/>
                </a:solidFill>
                <a:latin typeface="Times New Roman" panose="02020603050405020304" pitchFamily="18" charset="0"/>
                <a:cs typeface="Times New Roman" panose="02020603050405020304" pitchFamily="18" charset="0"/>
              </a:rPr>
              <a:t>Расходы бюджета</a:t>
            </a:r>
            <a:r>
              <a:rPr lang="ru-RU" sz="2000" b="1" dirty="0">
                <a:solidFill>
                  <a:schemeClr val="tx1"/>
                </a:solidFill>
                <a:latin typeface="Times New Roman" panose="02020603050405020304" pitchFamily="18" charset="0"/>
                <a:cs typeface="Times New Roman" panose="02020603050405020304" pitchFamily="18" charset="0"/>
              </a:rPr>
              <a:t> – </a:t>
            </a:r>
            <a:r>
              <a:rPr lang="ru-RU" sz="2000" dirty="0">
                <a:solidFill>
                  <a:schemeClr val="tx1"/>
                </a:solidFill>
                <a:latin typeface="Times New Roman" panose="02020603050405020304" pitchFamily="18" charset="0"/>
                <a:cs typeface="Times New Roman" panose="02020603050405020304" pitchFamily="18" charset="0"/>
              </a:rPr>
              <a:t>выплачиваемые из бюджета денежные средства</a:t>
            </a:r>
          </a:p>
        </p:txBody>
      </p:sp>
      <p:pic>
        <p:nvPicPr>
          <p:cNvPr id="16" name="Picture 1"/>
          <p:cNvPicPr>
            <a:picLocks noChangeAspect="1" noChangeArrowheads="1"/>
          </p:cNvPicPr>
          <p:nvPr/>
        </p:nvPicPr>
        <p:blipFill>
          <a:blip r:embed="rId7">
            <a:clrChange>
              <a:clrFrom>
                <a:srgbClr val="D2D4CA"/>
              </a:clrFrom>
              <a:clrTo>
                <a:srgbClr val="D2D4CA">
                  <a:alpha val="0"/>
                </a:srgbClr>
              </a:clrTo>
            </a:clrChange>
            <a:extLst>
              <a:ext uri="{28A0092B-C50C-407E-A947-70E740481C1C}">
                <a14:useLocalDpi xmlns:a14="http://schemas.microsoft.com/office/drawing/2010/main" val="0"/>
              </a:ext>
            </a:extLst>
          </a:blip>
          <a:srcRect/>
          <a:stretch>
            <a:fillRect/>
          </a:stretch>
        </p:blipFill>
        <p:spPr bwMode="auto">
          <a:xfrm>
            <a:off x="249486" y="3464291"/>
            <a:ext cx="631403" cy="42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3443" y="4386673"/>
            <a:ext cx="500063"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53443" y="4883639"/>
            <a:ext cx="494135"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53443" y="5353617"/>
            <a:ext cx="49413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7"/>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53443" y="5790258"/>
            <a:ext cx="494135" cy="344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8"/>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53443" y="6203086"/>
            <a:ext cx="49413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7"/>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53443" y="3961144"/>
            <a:ext cx="494135" cy="35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9"/>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015495" y="3464291"/>
            <a:ext cx="504000" cy="3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10"/>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015496" y="3961144"/>
            <a:ext cx="497212" cy="3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11"/>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008042" y="4386672"/>
            <a:ext cx="512036" cy="427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Picture 12"/>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008042" y="4854278"/>
            <a:ext cx="486198" cy="4158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 name="Picture 13"/>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019949" y="5305844"/>
            <a:ext cx="474291" cy="427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 name="Picture 14"/>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5019949" y="5757736"/>
            <a:ext cx="499546" cy="428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 name="Picture 15"/>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5027759" y="6249917"/>
            <a:ext cx="491736" cy="3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8235032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Прямоугольник 70"/>
          <p:cNvSpPr/>
          <p:nvPr/>
        </p:nvSpPr>
        <p:spPr>
          <a:xfrm>
            <a:off x="251520" y="4023799"/>
            <a:ext cx="5577116" cy="346366"/>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5730" tIns="62865" rIns="125730" bIns="62865" numCol="1" spcCol="1270" anchor="ctr" anchorCtr="0">
            <a:noAutofit/>
          </a:bodyPr>
          <a:lstStyle/>
          <a:p>
            <a:pPr marL="285750" lvl="1" indent="-285750" defTabSz="1466850">
              <a:lnSpc>
                <a:spcPct val="90000"/>
              </a:lnSpc>
              <a:spcAft>
                <a:spcPct val="15000"/>
              </a:spcAft>
              <a:buFontTx/>
              <a:buChar char="••"/>
            </a:pPr>
            <a:endParaRPr lang="ru-RU" sz="3300" dirty="0">
              <a:solidFill>
                <a:prstClr val="black">
                  <a:hueOff val="0"/>
                  <a:satOff val="0"/>
                  <a:lumOff val="0"/>
                  <a:alphaOff val="0"/>
                </a:prstClr>
              </a:solidFill>
            </a:endParaRPr>
          </a:p>
        </p:txBody>
      </p:sp>
      <p:sp>
        <p:nvSpPr>
          <p:cNvPr id="4" name="TextBox 3"/>
          <p:cNvSpPr txBox="1"/>
          <p:nvPr/>
        </p:nvSpPr>
        <p:spPr>
          <a:xfrm>
            <a:off x="6588224" y="1219267"/>
            <a:ext cx="2304256" cy="4589830"/>
          </a:xfrm>
          <a:prstGeom prst="round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just"/>
            <a:r>
              <a:rPr lang="ru-RU" sz="1100" dirty="0">
                <a:solidFill>
                  <a:prstClr val="black"/>
                </a:solidFill>
                <a:latin typeface="Times New Roman" panose="02020603050405020304" pitchFamily="18" charset="0"/>
                <a:cs typeface="Times New Roman" panose="02020603050405020304" pitchFamily="18" charset="0"/>
              </a:rPr>
              <a:t>Финансовая помощь </a:t>
            </a:r>
            <a:r>
              <a:rPr lang="ru-RU" sz="1100" dirty="0" smtClean="0">
                <a:solidFill>
                  <a:prstClr val="black"/>
                </a:solidFill>
                <a:latin typeface="Times New Roman" panose="02020603050405020304" pitchFamily="18" charset="0"/>
                <a:cs typeface="Times New Roman" panose="02020603050405020304" pitchFamily="18" charset="0"/>
              </a:rPr>
              <a:t>муниципальным районам (городским округам) рассчитывается  </a:t>
            </a:r>
            <a:r>
              <a:rPr lang="ru-RU" sz="1100" dirty="0">
                <a:solidFill>
                  <a:prstClr val="black"/>
                </a:solidFill>
                <a:latin typeface="Times New Roman" panose="02020603050405020304" pitchFamily="18" charset="0"/>
                <a:cs typeface="Times New Roman" panose="02020603050405020304" pitchFamily="18" charset="0"/>
              </a:rPr>
              <a:t>в соответствии </a:t>
            </a:r>
            <a:r>
              <a:rPr lang="ru-RU" sz="1100" dirty="0" smtClean="0">
                <a:solidFill>
                  <a:prstClr val="black"/>
                </a:solidFill>
                <a:latin typeface="Times New Roman" panose="02020603050405020304" pitchFamily="18" charset="0"/>
                <a:cs typeface="Times New Roman" panose="02020603050405020304" pitchFamily="18" charset="0"/>
              </a:rPr>
              <a:t>с методиками</a:t>
            </a:r>
            <a:r>
              <a:rPr lang="ru-RU" sz="1100" dirty="0">
                <a:solidFill>
                  <a:prstClr val="black"/>
                </a:solidFill>
                <a:latin typeface="Times New Roman" panose="02020603050405020304" pitchFamily="18" charset="0"/>
                <a:cs typeface="Times New Roman" panose="02020603050405020304" pitchFamily="18" charset="0"/>
              </a:rPr>
              <a:t>, установленными </a:t>
            </a:r>
            <a:r>
              <a:rPr lang="ru-RU" sz="1100" dirty="0" smtClean="0">
                <a:solidFill>
                  <a:prstClr val="black"/>
                </a:solidFill>
                <a:latin typeface="Times New Roman" panose="02020603050405020304" pitchFamily="18" charset="0"/>
                <a:cs typeface="Times New Roman" panose="02020603050405020304" pitchFamily="18" charset="0"/>
              </a:rPr>
              <a:t>Законом </a:t>
            </a:r>
            <a:r>
              <a:rPr lang="ru-RU" sz="1100" dirty="0">
                <a:solidFill>
                  <a:prstClr val="black"/>
                </a:solidFill>
                <a:latin typeface="Times New Roman" panose="02020603050405020304" pitchFamily="18" charset="0"/>
                <a:cs typeface="Times New Roman" panose="02020603050405020304" pitchFamily="18" charset="0"/>
              </a:rPr>
              <a:t>Чувашской Республики от 23 июля 2001 г. № 36 «О регулировании бюджетных правоотношений в Чувашской Республике</a:t>
            </a:r>
            <a:r>
              <a:rPr lang="ru-RU" sz="1100" dirty="0" smtClean="0">
                <a:solidFill>
                  <a:prstClr val="black"/>
                </a:solidFill>
                <a:latin typeface="Times New Roman" panose="02020603050405020304" pitchFamily="18" charset="0"/>
                <a:cs typeface="Times New Roman" panose="02020603050405020304" pitchFamily="18" charset="0"/>
              </a:rPr>
              <a:t>»:</a:t>
            </a:r>
          </a:p>
          <a:p>
            <a:pPr algn="just"/>
            <a:endParaRPr lang="ru-RU" sz="1100" dirty="0" smtClean="0">
              <a:solidFill>
                <a:prstClr val="black"/>
              </a:solidFill>
              <a:latin typeface="Times New Roman" panose="02020603050405020304" pitchFamily="18" charset="0"/>
              <a:cs typeface="Times New Roman" panose="02020603050405020304" pitchFamily="18" charset="0"/>
            </a:endParaRPr>
          </a:p>
          <a:p>
            <a:pPr marL="171450" indent="-171450" algn="just">
              <a:buFontTx/>
              <a:buChar char="-"/>
            </a:pPr>
            <a:r>
              <a:rPr lang="ru-RU" sz="1050" dirty="0" smtClean="0">
                <a:solidFill>
                  <a:prstClr val="black"/>
                </a:solidFill>
                <a:latin typeface="Times New Roman" panose="02020603050405020304" pitchFamily="18" charset="0"/>
                <a:cs typeface="Times New Roman" panose="02020603050405020304" pitchFamily="18" charset="0"/>
              </a:rPr>
              <a:t>дотации на выравнивание бюджетной обеспеченности муниципальных районов (городских округов) – 13 статья;</a:t>
            </a:r>
          </a:p>
          <a:p>
            <a:pPr marL="171450" lvl="0" indent="-171450" algn="just">
              <a:buFontTx/>
              <a:buChar char="-"/>
            </a:pPr>
            <a:r>
              <a:rPr lang="ru-RU" sz="1050" dirty="0">
                <a:solidFill>
                  <a:prstClr val="black"/>
                </a:solidFill>
                <a:latin typeface="Times New Roman" panose="02020603050405020304" pitchFamily="18" charset="0"/>
                <a:cs typeface="Times New Roman" panose="02020603050405020304" pitchFamily="18" charset="0"/>
              </a:rPr>
              <a:t>дотации на поддержку мер по обеспечению сбалансированности бюджетов муниципальных районов (городских округов) – 16 статья,</a:t>
            </a:r>
          </a:p>
          <a:p>
            <a:pPr marL="171450" indent="-171450" algn="just">
              <a:buFontTx/>
              <a:buChar char="-"/>
            </a:pPr>
            <a:r>
              <a:rPr lang="ru-RU" sz="1050" dirty="0" smtClean="0">
                <a:solidFill>
                  <a:prstClr val="black"/>
                </a:solidFill>
                <a:latin typeface="Times New Roman" panose="02020603050405020304" pitchFamily="18" charset="0"/>
                <a:cs typeface="Times New Roman" panose="02020603050405020304" pitchFamily="18" charset="0"/>
              </a:rPr>
              <a:t>дотации на выравнивание бюджетной обеспеченности поселений – статья 17.3 указанного закона.</a:t>
            </a:r>
            <a:endParaRPr lang="ru-RU" sz="1050" dirty="0">
              <a:solidFill>
                <a:prstClr val="black"/>
              </a:solidFill>
              <a:latin typeface="Times New Roman" panose="02020603050405020304" pitchFamily="18" charset="0"/>
              <a:cs typeface="Times New Roman" panose="02020603050405020304" pitchFamily="18" charset="0"/>
            </a:endParaRPr>
          </a:p>
        </p:txBody>
      </p:sp>
      <p:sp>
        <p:nvSpPr>
          <p:cNvPr id="6" name="Номер слайда 5"/>
          <p:cNvSpPr>
            <a:spLocks noGrp="1"/>
          </p:cNvSpPr>
          <p:nvPr>
            <p:ph type="sldNum" sz="quarter" idx="12"/>
          </p:nvPr>
        </p:nvSpPr>
        <p:spPr>
          <a:xfrm>
            <a:off x="8089900" y="6486466"/>
            <a:ext cx="1054100" cy="365125"/>
          </a:xfrm>
        </p:spPr>
        <p:txBody>
          <a:bodyPr/>
          <a:lstStyle/>
          <a:p>
            <a:pPr>
              <a:defRPr/>
            </a:pPr>
            <a:fld id="{5134FBE4-DC40-4A96-AB83-42E61AAB2036}" type="slidenum">
              <a:rPr lang="ru-RU" smtClean="0">
                <a:solidFill>
                  <a:prstClr val="black"/>
                </a:solidFill>
              </a:rPr>
              <a:pPr>
                <a:defRPr/>
              </a:pPr>
              <a:t>40</a:t>
            </a:fld>
            <a:endParaRPr lang="ru-RU" dirty="0">
              <a:solidFill>
                <a:prstClr val="black"/>
              </a:solidFill>
            </a:endParaRPr>
          </a:p>
        </p:txBody>
      </p:sp>
      <p:sp>
        <p:nvSpPr>
          <p:cNvPr id="7" name="Заголовок 1"/>
          <p:cNvSpPr txBox="1">
            <a:spLocks/>
          </p:cNvSpPr>
          <p:nvPr/>
        </p:nvSpPr>
        <p:spPr>
          <a:xfrm>
            <a:off x="259729" y="82913"/>
            <a:ext cx="6904559" cy="536032"/>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l" fontAlgn="auto">
              <a:spcAft>
                <a:spcPts val="0"/>
              </a:spcAft>
              <a:buClr>
                <a:srgbClr val="F14124">
                  <a:lumMod val="75000"/>
                </a:srgbClr>
              </a:buClr>
              <a:buFont typeface="Georgia" pitchFamily="18" charset="0"/>
              <a:buNone/>
            </a:pPr>
            <a:r>
              <a:rPr lang="ru-RU" sz="1600" dirty="0">
                <a:solidFill>
                  <a:prstClr val="black"/>
                </a:solidFill>
                <a:effectLst/>
                <a:latin typeface="Times New Roman" panose="02020603050405020304" pitchFamily="18" charset="0"/>
                <a:cs typeface="Times New Roman" panose="02020603050405020304" pitchFamily="18" charset="0"/>
              </a:rPr>
              <a:t>Финансовая помощь муниципальным районам и городским округам Чувашской Республики </a:t>
            </a:r>
            <a:r>
              <a:rPr lang="ru-RU" sz="1600" dirty="0" smtClean="0">
                <a:solidFill>
                  <a:prstClr val="black"/>
                </a:solidFill>
                <a:effectLst/>
                <a:latin typeface="Times New Roman" panose="02020603050405020304" pitchFamily="18" charset="0"/>
                <a:cs typeface="Times New Roman" panose="02020603050405020304" pitchFamily="18" charset="0"/>
              </a:rPr>
              <a:t>на 2019 год</a:t>
            </a:r>
            <a:endParaRPr lang="ru-RU" sz="1600" dirty="0">
              <a:solidFill>
                <a:prstClr val="black"/>
              </a:solidFill>
              <a:effectLst/>
              <a:latin typeface="Times New Roman" panose="02020603050405020304" pitchFamily="18" charset="0"/>
              <a:cs typeface="Times New Roman" panose="02020603050405020304" pitchFamily="18" charset="0"/>
            </a:endParaRPr>
          </a:p>
        </p:txBody>
      </p:sp>
      <p:cxnSp>
        <p:nvCxnSpPr>
          <p:cNvPr id="8" name="Прямая соединительная линия 7"/>
          <p:cNvCxnSpPr/>
          <p:nvPr/>
        </p:nvCxnSpPr>
        <p:spPr>
          <a:xfrm>
            <a:off x="0" y="620688"/>
            <a:ext cx="9144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7873228" y="69850"/>
            <a:ext cx="1223412" cy="492443"/>
          </a:xfrm>
          <a:prstGeom prst="rect">
            <a:avLst/>
          </a:prstGeom>
          <a:noFill/>
        </p:spPr>
        <p:txBody>
          <a:bodyPr wrap="none" rtlCol="0">
            <a:spAutoFit/>
          </a:bodyPr>
          <a:lstStyle/>
          <a:p>
            <a:pPr algn="ctr"/>
            <a:r>
              <a:rPr lang="ru-RU" sz="1300" b="1" i="1" dirty="0" smtClean="0">
                <a:solidFill>
                  <a:srgbClr val="4E67C8"/>
                </a:solidFill>
                <a:latin typeface="Trebuchet MS"/>
              </a:rPr>
              <a:t>Бюджет</a:t>
            </a:r>
          </a:p>
          <a:p>
            <a:pPr algn="ctr"/>
            <a:r>
              <a:rPr lang="ru-RU" sz="1300" b="1" i="1" dirty="0" smtClean="0">
                <a:solidFill>
                  <a:srgbClr val="4E67C8"/>
                </a:solidFill>
                <a:latin typeface="Trebuchet MS"/>
              </a:rPr>
              <a:t>для граждан</a:t>
            </a:r>
            <a:endParaRPr lang="ru-RU" sz="1300" b="1" i="1" dirty="0">
              <a:solidFill>
                <a:srgbClr val="4E67C8"/>
              </a:solidFill>
              <a:latin typeface="Trebuchet MS"/>
            </a:endParaRPr>
          </a:p>
        </p:txBody>
      </p:sp>
      <p:sp>
        <p:nvSpPr>
          <p:cNvPr id="10" name="TextBox 1"/>
          <p:cNvSpPr txBox="1">
            <a:spLocks noChangeArrowheads="1"/>
          </p:cNvSpPr>
          <p:nvPr/>
        </p:nvSpPr>
        <p:spPr bwMode="auto">
          <a:xfrm>
            <a:off x="7666176" y="751571"/>
            <a:ext cx="1226304" cy="222565"/>
          </a:xfrm>
          <a:prstGeom prst="rect">
            <a:avLst/>
          </a:prstGeom>
          <a:noFill/>
          <a:ln>
            <a:noFill/>
          </a:ln>
          <a:extLst/>
        </p:spPr>
        <p:txBody>
          <a:bodyPr lIns="0" tIns="0" rIns="0" bIns="0"/>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r" eaLnBrk="1" hangingPunct="1">
              <a:spcBef>
                <a:spcPct val="0"/>
              </a:spcBef>
              <a:buFontTx/>
              <a:buNone/>
            </a:pPr>
            <a:r>
              <a:rPr lang="ru-RU" altLang="ru-RU" sz="1200" b="1" dirty="0" smtClean="0">
                <a:solidFill>
                  <a:srgbClr val="4E67C8">
                    <a:lumMod val="75000"/>
                  </a:srgbClr>
                </a:solidFill>
                <a:latin typeface="Times New Roman" panose="02020603050405020304" pitchFamily="18" charset="0"/>
                <a:cs typeface="Times New Roman" panose="02020603050405020304" pitchFamily="18" charset="0"/>
              </a:rPr>
              <a:t>тыс. рублей</a:t>
            </a:r>
            <a:endParaRPr lang="ru-RU" altLang="ru-RU" sz="1200" b="1" dirty="0">
              <a:solidFill>
                <a:srgbClr val="4E67C8">
                  <a:lumMod val="75000"/>
                </a:srgbClr>
              </a:solidFill>
              <a:latin typeface="Times New Roman" panose="02020603050405020304" pitchFamily="18" charset="0"/>
              <a:cs typeface="Times New Roman" panose="02020603050405020304" pitchFamily="18" charset="0"/>
            </a:endParaRPr>
          </a:p>
        </p:txBody>
      </p:sp>
      <p:graphicFrame>
        <p:nvGraphicFramePr>
          <p:cNvPr id="11" name="Таблица 10"/>
          <p:cNvGraphicFramePr>
            <a:graphicFrameLocks noGrp="1"/>
          </p:cNvGraphicFramePr>
          <p:nvPr>
            <p:extLst>
              <p:ext uri="{D42A27DB-BD31-4B8C-83A1-F6EECF244321}">
                <p14:modId xmlns:p14="http://schemas.microsoft.com/office/powerpoint/2010/main" val="1280110429"/>
              </p:ext>
            </p:extLst>
          </p:nvPr>
        </p:nvGraphicFramePr>
        <p:xfrm>
          <a:off x="323528" y="751571"/>
          <a:ext cx="6192689" cy="5938173"/>
        </p:xfrm>
        <a:graphic>
          <a:graphicData uri="http://schemas.openxmlformats.org/drawingml/2006/table">
            <a:tbl>
              <a:tblPr>
                <a:tableStyleId>{5C22544A-7EE6-4342-B048-85BDC9FD1C3A}</a:tableStyleId>
              </a:tblPr>
              <a:tblGrid>
                <a:gridCol w="1105624"/>
                <a:gridCol w="766585"/>
                <a:gridCol w="863242"/>
                <a:gridCol w="899215"/>
                <a:gridCol w="1297882"/>
                <a:gridCol w="1260141"/>
              </a:tblGrid>
              <a:tr h="157150">
                <a:tc rowSpan="2">
                  <a:txBody>
                    <a:bodyPr/>
                    <a:lstStyle/>
                    <a:p>
                      <a:pPr algn="ctr" fontAlgn="ctr"/>
                      <a:r>
                        <a:rPr lang="ru-RU" sz="900" b="0" u="none" strike="noStrike" dirty="0">
                          <a:effectLst/>
                          <a:latin typeface="Times New Roman" panose="02020603050405020304" pitchFamily="18" charset="0"/>
                          <a:cs typeface="Times New Roman" panose="02020603050405020304" pitchFamily="18" charset="0"/>
                        </a:rPr>
                        <a:t>Наименование муниципальных образований</a:t>
                      </a:r>
                      <a:endParaRPr lang="ru-RU" sz="900" b="0" i="0" u="none" strike="noStrike" dirty="0">
                        <a:effectLst/>
                        <a:latin typeface="Times New Roman" panose="02020603050405020304" pitchFamily="18" charset="0"/>
                        <a:cs typeface="Times New Roman" panose="02020603050405020304" pitchFamily="18" charset="0"/>
                      </a:endParaRPr>
                    </a:p>
                  </a:txBody>
                  <a:tcPr marL="4501" marR="4501" marT="4501" marB="0" anchor="ctr">
                    <a:solidFill>
                      <a:schemeClr val="accent2">
                        <a:lumMod val="40000"/>
                        <a:lumOff val="60000"/>
                      </a:schemeClr>
                    </a:solidFill>
                  </a:tcPr>
                </a:tc>
                <a:tc gridSpan="5">
                  <a:txBody>
                    <a:bodyPr/>
                    <a:lstStyle/>
                    <a:p>
                      <a:pPr algn="ctr" fontAlgn="ctr"/>
                      <a:r>
                        <a:rPr lang="ru-RU" sz="900" b="0" i="0" u="none" strike="noStrike" dirty="0" smtClean="0">
                          <a:effectLst/>
                          <a:latin typeface="Times New Roman" panose="02020603050405020304" pitchFamily="18" charset="0"/>
                          <a:cs typeface="Times New Roman" panose="02020603050405020304" pitchFamily="18" charset="0"/>
                        </a:rPr>
                        <a:t>в том числе:</a:t>
                      </a:r>
                      <a:endParaRPr lang="ru-RU" sz="900" b="0" i="0" u="none" strike="noStrike" dirty="0">
                        <a:effectLst/>
                        <a:latin typeface="Times New Roman" panose="02020603050405020304" pitchFamily="18" charset="0"/>
                        <a:cs typeface="Times New Roman" panose="02020603050405020304" pitchFamily="18" charset="0"/>
                      </a:endParaRPr>
                    </a:p>
                  </a:txBody>
                  <a:tcPr marL="4501" marR="4501" marT="4501" marB="0" anchor="ctr">
                    <a:solidFill>
                      <a:schemeClr val="accent2">
                        <a:lumMod val="40000"/>
                        <a:lumOff val="60000"/>
                      </a:schemeClr>
                    </a:solidFill>
                  </a:tcPr>
                </a:tc>
                <a:tc hMerge="1">
                  <a:txBody>
                    <a:bodyPr/>
                    <a:lstStyle/>
                    <a:p>
                      <a:pPr algn="ctr" fontAlgn="ctr"/>
                      <a:endParaRPr lang="ru-RU" sz="900" b="0" i="0" u="none" strike="noStrike" dirty="0">
                        <a:effectLst/>
                        <a:latin typeface="TimesET" pitchFamily="2" charset="0"/>
                      </a:endParaRPr>
                    </a:p>
                  </a:txBody>
                  <a:tcPr marL="4501" marR="4501" marT="4501" marB="0" anchor="ctr">
                    <a:solidFill>
                      <a:schemeClr val="accent2">
                        <a:lumMod val="40000"/>
                        <a:lumOff val="60000"/>
                      </a:schemeClr>
                    </a:solidFill>
                  </a:tcPr>
                </a:tc>
                <a:tc hMerge="1">
                  <a:txBody>
                    <a:bodyPr/>
                    <a:lstStyle/>
                    <a:p>
                      <a:pPr algn="ctr" fontAlgn="ctr"/>
                      <a:endParaRPr lang="ru-RU" sz="900" b="0" i="0" u="none" strike="noStrike" dirty="0">
                        <a:effectLst/>
                        <a:latin typeface="TimesET" pitchFamily="2" charset="0"/>
                      </a:endParaRPr>
                    </a:p>
                  </a:txBody>
                  <a:tcPr marL="4501" marR="4501" marT="4501" marB="0" anchor="ctr">
                    <a:solidFill>
                      <a:schemeClr val="accent2">
                        <a:lumMod val="40000"/>
                        <a:lumOff val="60000"/>
                      </a:schemeClr>
                    </a:solidFill>
                  </a:tcPr>
                </a:tc>
                <a:tc hMerge="1">
                  <a:txBody>
                    <a:bodyPr/>
                    <a:lstStyle/>
                    <a:p>
                      <a:pPr algn="ctr" fontAlgn="ctr"/>
                      <a:endParaRPr lang="ru-RU" sz="900" b="0" i="0" u="none" strike="noStrike" dirty="0">
                        <a:effectLst/>
                        <a:latin typeface="TimesET" pitchFamily="2" charset="0"/>
                      </a:endParaRPr>
                    </a:p>
                  </a:txBody>
                  <a:tcPr marL="4501" marR="4501" marT="4501" marB="0" anchor="ctr">
                    <a:solidFill>
                      <a:schemeClr val="accent2">
                        <a:lumMod val="40000"/>
                        <a:lumOff val="60000"/>
                      </a:schemeClr>
                    </a:solidFill>
                  </a:tcPr>
                </a:tc>
                <a:tc hMerge="1">
                  <a:txBody>
                    <a:bodyPr/>
                    <a:lstStyle/>
                    <a:p>
                      <a:pPr algn="ctr" fontAlgn="ctr"/>
                      <a:endParaRPr lang="ru-RU" sz="900" b="0" i="0" u="none" strike="noStrike" dirty="0">
                        <a:effectLst/>
                        <a:latin typeface="Times New Roman" panose="02020603050405020304" pitchFamily="18" charset="0"/>
                        <a:cs typeface="Times New Roman" panose="02020603050405020304" pitchFamily="18" charset="0"/>
                      </a:endParaRPr>
                    </a:p>
                  </a:txBody>
                  <a:tcPr marL="4501" marR="4501" marT="4501" marB="0" anchor="ctr">
                    <a:solidFill>
                      <a:schemeClr val="accent2">
                        <a:lumMod val="40000"/>
                        <a:lumOff val="60000"/>
                      </a:schemeClr>
                    </a:solidFill>
                  </a:tcPr>
                </a:tc>
              </a:tr>
              <a:tr h="1368152">
                <a:tc vMerge="1">
                  <a:txBody>
                    <a:bodyPr/>
                    <a:lstStyle/>
                    <a:p>
                      <a:pPr algn="ctr" fontAlgn="ctr"/>
                      <a:endParaRPr lang="ru-RU" sz="900" b="0" i="0" u="none" strike="noStrike" dirty="0">
                        <a:effectLst/>
                        <a:latin typeface="TimesET" pitchFamily="2" charset="0"/>
                      </a:endParaRPr>
                    </a:p>
                  </a:txBody>
                  <a:tcPr marL="4501" marR="4501" marT="4501" marB="0" anchor="ctr">
                    <a:solidFill>
                      <a:schemeClr val="accent2">
                        <a:lumMod val="40000"/>
                        <a:lumOff val="60000"/>
                      </a:schemeClr>
                    </a:solidFill>
                  </a:tcPr>
                </a:tc>
                <a:tc>
                  <a:txBody>
                    <a:bodyPr/>
                    <a:lstStyle/>
                    <a:p>
                      <a:pPr algn="ctr" fontAlgn="ctr"/>
                      <a:r>
                        <a:rPr lang="ru-RU" sz="900" b="0" u="none" strike="noStrike" dirty="0">
                          <a:effectLst/>
                          <a:latin typeface="Times New Roman" panose="02020603050405020304" pitchFamily="18" charset="0"/>
                          <a:cs typeface="Times New Roman" panose="02020603050405020304" pitchFamily="18" charset="0"/>
                        </a:rPr>
                        <a:t>Финансовая помощь - всего</a:t>
                      </a:r>
                      <a:endParaRPr lang="ru-RU" sz="900" b="0" i="0" u="none" strike="noStrike" dirty="0">
                        <a:effectLst/>
                        <a:latin typeface="Times New Roman" panose="02020603050405020304" pitchFamily="18" charset="0"/>
                        <a:cs typeface="Times New Roman" panose="02020603050405020304" pitchFamily="18" charset="0"/>
                      </a:endParaRPr>
                    </a:p>
                  </a:txBody>
                  <a:tcPr marL="4501" marR="4501" marT="4501" marB="0" anchor="ctr">
                    <a:solidFill>
                      <a:schemeClr val="accent2">
                        <a:lumMod val="40000"/>
                        <a:lumOff val="60000"/>
                      </a:schemeClr>
                    </a:solidFill>
                  </a:tcPr>
                </a:tc>
                <a:tc>
                  <a:txBody>
                    <a:bodyPr/>
                    <a:lstStyle/>
                    <a:p>
                      <a:pPr algn="ctr" fontAlgn="ctr"/>
                      <a:r>
                        <a:rPr lang="ru-RU" sz="900" b="0" u="none" strike="noStrike" dirty="0">
                          <a:effectLst/>
                          <a:latin typeface="Times New Roman" panose="02020603050405020304" pitchFamily="18" charset="0"/>
                          <a:cs typeface="Times New Roman" panose="02020603050405020304" pitchFamily="18" charset="0"/>
                        </a:rPr>
                        <a:t>Дотации на выравнивание бюджетной обеспеченности муниципальных районов (городских округов)</a:t>
                      </a:r>
                      <a:endParaRPr lang="ru-RU" sz="900" b="0" i="0" u="none" strike="noStrike" dirty="0">
                        <a:effectLst/>
                        <a:latin typeface="Times New Roman" panose="02020603050405020304" pitchFamily="18" charset="0"/>
                        <a:cs typeface="Times New Roman" panose="02020603050405020304" pitchFamily="18" charset="0"/>
                      </a:endParaRPr>
                    </a:p>
                  </a:txBody>
                  <a:tcPr marL="4501" marR="4501" marT="4501" marB="0" anchor="ctr">
                    <a:solidFill>
                      <a:schemeClr val="accent2">
                        <a:lumMod val="40000"/>
                        <a:lumOff val="60000"/>
                      </a:schemeClr>
                    </a:solidFill>
                  </a:tcPr>
                </a:tc>
                <a:tc>
                  <a:txBody>
                    <a:bodyPr/>
                    <a:lstStyle/>
                    <a:p>
                      <a:pPr algn="ctr" fontAlgn="ctr"/>
                      <a:r>
                        <a:rPr lang="ru-RU" sz="900" b="0" u="none" strike="noStrike" dirty="0">
                          <a:effectLst/>
                          <a:latin typeface="Times New Roman" panose="02020603050405020304" pitchFamily="18" charset="0"/>
                          <a:cs typeface="Times New Roman" panose="02020603050405020304" pitchFamily="18" charset="0"/>
                        </a:rPr>
                        <a:t>Дотации на поддержку мер по обеспечению сбалансированности муниципальных районов </a:t>
                      </a:r>
                      <a:endParaRPr lang="ru-RU" sz="900" b="0" i="0" u="none" strike="noStrike" dirty="0">
                        <a:effectLst/>
                        <a:latin typeface="Times New Roman" panose="02020603050405020304" pitchFamily="18" charset="0"/>
                        <a:cs typeface="Times New Roman" panose="02020603050405020304" pitchFamily="18" charset="0"/>
                      </a:endParaRPr>
                    </a:p>
                  </a:txBody>
                  <a:tcPr marL="4501" marR="4501" marT="4501" marB="0" anchor="ctr">
                    <a:solidFill>
                      <a:schemeClr val="accent2">
                        <a:lumMod val="40000"/>
                        <a:lumOff val="60000"/>
                      </a:schemeClr>
                    </a:solidFill>
                  </a:tcPr>
                </a:tc>
                <a:tc>
                  <a:txBody>
                    <a:bodyPr/>
                    <a:lstStyle/>
                    <a:p>
                      <a:pPr algn="ctr" fontAlgn="ctr"/>
                      <a:r>
                        <a:rPr lang="ru-RU" sz="900" b="0" u="none" strike="noStrike" dirty="0">
                          <a:effectLst/>
                          <a:latin typeface="Times New Roman" panose="02020603050405020304" pitchFamily="18" charset="0"/>
                          <a:cs typeface="Times New Roman" panose="02020603050405020304" pitchFamily="18" charset="0"/>
                        </a:rPr>
                        <a:t>Субвенции на осуществление государственных полномочий Чувашской Республики по расчету и предоставлению дотаций на выравнивание бюджетной обеспеченности поселений</a:t>
                      </a:r>
                      <a:endParaRPr lang="ru-RU" sz="900" b="0" i="0" u="none" strike="noStrike" dirty="0">
                        <a:effectLst/>
                        <a:latin typeface="Times New Roman" panose="02020603050405020304" pitchFamily="18" charset="0"/>
                        <a:cs typeface="Times New Roman" panose="02020603050405020304" pitchFamily="18" charset="0"/>
                      </a:endParaRPr>
                    </a:p>
                  </a:txBody>
                  <a:tcPr marL="4501" marR="4501" marT="4501" marB="0" anchor="ctr">
                    <a:solidFill>
                      <a:schemeClr val="accent2">
                        <a:lumMod val="40000"/>
                        <a:lumOff val="60000"/>
                      </a:schemeClr>
                    </a:solidFill>
                  </a:tcPr>
                </a:tc>
                <a:tc>
                  <a:txBody>
                    <a:bodyPr/>
                    <a:lstStyle/>
                    <a:p>
                      <a:pPr algn="ctr" fontAlgn="ctr"/>
                      <a:r>
                        <a:rPr lang="ru-RU" sz="900" b="0" i="0" u="none" strike="noStrike" dirty="0" smtClean="0">
                          <a:effectLst/>
                          <a:latin typeface="Times New Roman" panose="02020603050405020304" pitchFamily="18" charset="0"/>
                          <a:cs typeface="Times New Roman" panose="02020603050405020304" pitchFamily="18" charset="0"/>
                        </a:rPr>
                        <a:t>Дотации для финансового обеспечения исполнения расходных обязательств муниципальных районов (городских округов) в целях недопущения образования просроченной кредиторской задолженности</a:t>
                      </a:r>
                      <a:endParaRPr lang="ru-RU" sz="900" b="0" i="0" u="none" strike="noStrike" dirty="0">
                        <a:effectLst/>
                        <a:latin typeface="Times New Roman" panose="02020603050405020304" pitchFamily="18" charset="0"/>
                        <a:cs typeface="Times New Roman" panose="02020603050405020304" pitchFamily="18" charset="0"/>
                      </a:endParaRPr>
                    </a:p>
                  </a:txBody>
                  <a:tcPr marL="4501" marR="4501" marT="4501" marB="0" anchor="ctr">
                    <a:solidFill>
                      <a:schemeClr val="accent2">
                        <a:lumMod val="40000"/>
                        <a:lumOff val="60000"/>
                      </a:schemeClr>
                    </a:solidFill>
                  </a:tcPr>
                </a:tc>
              </a:tr>
              <a:tr h="151296">
                <a:tc>
                  <a:txBody>
                    <a:bodyPr/>
                    <a:lstStyle/>
                    <a:p>
                      <a:pPr algn="l" fontAlgn="ctr"/>
                      <a:r>
                        <a:rPr lang="ru-RU" sz="900" u="none" strike="noStrike">
                          <a:effectLst/>
                          <a:latin typeface="Times New Roman" panose="02020603050405020304" pitchFamily="18" charset="0"/>
                          <a:cs typeface="Times New Roman" panose="02020603050405020304" pitchFamily="18" charset="0"/>
                        </a:rPr>
                        <a:t>Алатырский</a:t>
                      </a:r>
                      <a:endParaRPr lang="ru-RU" sz="900" b="0" i="0" u="none" strike="noStrike">
                        <a:effectLst/>
                        <a:latin typeface="Times New Roman" panose="02020603050405020304" pitchFamily="18" charset="0"/>
                        <a:cs typeface="Times New Roman" panose="02020603050405020304" pitchFamily="18" charset="0"/>
                      </a:endParaRPr>
                    </a:p>
                  </a:txBody>
                  <a:tcPr marL="4501" marR="4501" marT="4501" marB="0" anchor="ctr">
                    <a:solidFill>
                      <a:schemeClr val="accent2">
                        <a:lumMod val="40000"/>
                        <a:lumOff val="60000"/>
                      </a:schemeClr>
                    </a:solidFill>
                  </a:tcPr>
                </a:tc>
                <a:tc>
                  <a:txBody>
                    <a:bodyPr/>
                    <a:lstStyle/>
                    <a:p>
                      <a:pPr algn="r" fontAlgn="b"/>
                      <a:r>
                        <a:rPr lang="ru-RU" sz="900" b="1" i="0" u="none" strike="noStrike" dirty="0">
                          <a:solidFill>
                            <a:srgbClr val="000000"/>
                          </a:solidFill>
                          <a:effectLst/>
                          <a:latin typeface="Times New Roman"/>
                        </a:rPr>
                        <a:t>83 796,0 </a:t>
                      </a:r>
                    </a:p>
                  </a:txBody>
                  <a:tcPr marL="9525" marR="9525" marT="9525" marB="0" anchor="b">
                    <a:solidFill>
                      <a:schemeClr val="accent2">
                        <a:lumMod val="40000"/>
                        <a:lumOff val="60000"/>
                      </a:schemeClr>
                    </a:solidFill>
                  </a:tcPr>
                </a:tc>
                <a:tc>
                  <a:txBody>
                    <a:bodyPr/>
                    <a:lstStyle/>
                    <a:p>
                      <a:pPr algn="r" fontAlgn="b"/>
                      <a:r>
                        <a:rPr lang="ru-RU" sz="900" u="none" strike="noStrike" dirty="0">
                          <a:effectLst/>
                          <a:latin typeface="Times New Roman" panose="02020603050405020304" pitchFamily="18" charset="0"/>
                          <a:cs typeface="Times New Roman" panose="02020603050405020304" pitchFamily="18" charset="0"/>
                        </a:rPr>
                        <a:t>41 403,3</a:t>
                      </a:r>
                      <a:endParaRPr lang="ru-RU" sz="900" b="0" i="0" u="none" strike="noStrike" dirty="0">
                        <a:effectLst/>
                        <a:latin typeface="Times New Roman" panose="02020603050405020304" pitchFamily="18" charset="0"/>
                        <a:cs typeface="Times New Roman" panose="02020603050405020304" pitchFamily="18" charset="0"/>
                      </a:endParaRPr>
                    </a:p>
                  </a:txBody>
                  <a:tcPr marL="4501" marR="4501" marT="4501" marB="0" anchor="b">
                    <a:solidFill>
                      <a:schemeClr val="accent2">
                        <a:lumMod val="40000"/>
                        <a:lumOff val="60000"/>
                      </a:schemeClr>
                    </a:solidFill>
                  </a:tcPr>
                </a:tc>
                <a:tc>
                  <a:txBody>
                    <a:bodyPr/>
                    <a:lstStyle/>
                    <a:p>
                      <a:pPr algn="r" fontAlgn="b"/>
                      <a:r>
                        <a:rPr lang="ru-RU" sz="900" u="none" strike="noStrike" dirty="0">
                          <a:effectLst/>
                          <a:latin typeface="Times New Roman" panose="02020603050405020304" pitchFamily="18" charset="0"/>
                          <a:cs typeface="Times New Roman" panose="02020603050405020304" pitchFamily="18" charset="0"/>
                        </a:rPr>
                        <a:t>0,0</a:t>
                      </a:r>
                      <a:endParaRPr lang="ru-RU" sz="900" b="0" i="0" u="none" strike="noStrike" dirty="0">
                        <a:effectLst/>
                        <a:latin typeface="Times New Roman" panose="02020603050405020304" pitchFamily="18" charset="0"/>
                        <a:cs typeface="Times New Roman" panose="02020603050405020304" pitchFamily="18" charset="0"/>
                      </a:endParaRPr>
                    </a:p>
                  </a:txBody>
                  <a:tcPr marL="4501" marR="4501" marT="4501" marB="0" anchor="b">
                    <a:solidFill>
                      <a:schemeClr val="accent2">
                        <a:lumMod val="40000"/>
                        <a:lumOff val="60000"/>
                      </a:schemeClr>
                    </a:solidFill>
                  </a:tcPr>
                </a:tc>
                <a:tc>
                  <a:txBody>
                    <a:bodyPr/>
                    <a:lstStyle/>
                    <a:p>
                      <a:pPr algn="r" fontAlgn="b"/>
                      <a:r>
                        <a:rPr lang="ru-RU" sz="900" u="none" strike="noStrike" dirty="0">
                          <a:effectLst/>
                          <a:latin typeface="Times New Roman" panose="02020603050405020304" pitchFamily="18" charset="0"/>
                          <a:cs typeface="Times New Roman" panose="02020603050405020304" pitchFamily="18" charset="0"/>
                        </a:rPr>
                        <a:t>13 099,4</a:t>
                      </a:r>
                      <a:endParaRPr lang="ru-RU" sz="900" b="0" i="0" u="none" strike="noStrike" dirty="0">
                        <a:effectLst/>
                        <a:latin typeface="Times New Roman" panose="02020603050405020304" pitchFamily="18" charset="0"/>
                        <a:cs typeface="Times New Roman" panose="02020603050405020304" pitchFamily="18" charset="0"/>
                      </a:endParaRPr>
                    </a:p>
                  </a:txBody>
                  <a:tcPr marL="4501" marR="4501" marT="4501" marB="0" anchor="b">
                    <a:solidFill>
                      <a:schemeClr val="accent2">
                        <a:lumMod val="40000"/>
                        <a:lumOff val="60000"/>
                      </a:schemeClr>
                    </a:solidFill>
                  </a:tcPr>
                </a:tc>
                <a:tc>
                  <a:txBody>
                    <a:bodyPr/>
                    <a:lstStyle/>
                    <a:p>
                      <a:pPr algn="r" fontAlgn="b"/>
                      <a:r>
                        <a:rPr lang="ru-RU" sz="900" b="0" i="0" u="none" strike="noStrike" dirty="0">
                          <a:solidFill>
                            <a:srgbClr val="000000"/>
                          </a:solidFill>
                          <a:effectLst/>
                          <a:latin typeface="Times New Roman"/>
                        </a:rPr>
                        <a:t>29 293,3 </a:t>
                      </a:r>
                    </a:p>
                  </a:txBody>
                  <a:tcPr marL="9525" marR="9525" marT="9525" marB="0" anchor="b">
                    <a:solidFill>
                      <a:schemeClr val="accent2">
                        <a:lumMod val="40000"/>
                        <a:lumOff val="60000"/>
                      </a:schemeClr>
                    </a:solidFill>
                  </a:tcPr>
                </a:tc>
              </a:tr>
              <a:tr h="151296">
                <a:tc>
                  <a:txBody>
                    <a:bodyPr/>
                    <a:lstStyle/>
                    <a:p>
                      <a:pPr algn="l" fontAlgn="ctr"/>
                      <a:r>
                        <a:rPr lang="ru-RU" sz="900" u="none" strike="noStrike">
                          <a:effectLst/>
                          <a:latin typeface="Times New Roman" panose="02020603050405020304" pitchFamily="18" charset="0"/>
                          <a:cs typeface="Times New Roman" panose="02020603050405020304" pitchFamily="18" charset="0"/>
                        </a:rPr>
                        <a:t>Аликовский</a:t>
                      </a:r>
                      <a:endParaRPr lang="ru-RU" sz="900" b="0" i="0" u="none" strike="noStrike">
                        <a:effectLst/>
                        <a:latin typeface="Times New Roman" panose="02020603050405020304" pitchFamily="18" charset="0"/>
                        <a:cs typeface="Times New Roman" panose="02020603050405020304" pitchFamily="18" charset="0"/>
                      </a:endParaRPr>
                    </a:p>
                  </a:txBody>
                  <a:tcPr marL="4501" marR="4501" marT="4501" marB="0" anchor="ctr">
                    <a:solidFill>
                      <a:schemeClr val="accent2">
                        <a:lumMod val="40000"/>
                        <a:lumOff val="60000"/>
                      </a:schemeClr>
                    </a:solidFill>
                  </a:tcPr>
                </a:tc>
                <a:tc>
                  <a:txBody>
                    <a:bodyPr/>
                    <a:lstStyle/>
                    <a:p>
                      <a:pPr algn="r" fontAlgn="b"/>
                      <a:r>
                        <a:rPr lang="ru-RU" sz="900" b="1" i="0" u="none" strike="noStrike" dirty="0">
                          <a:solidFill>
                            <a:srgbClr val="000000"/>
                          </a:solidFill>
                          <a:effectLst/>
                          <a:latin typeface="Times New Roman"/>
                        </a:rPr>
                        <a:t>80 825,7 </a:t>
                      </a:r>
                    </a:p>
                  </a:txBody>
                  <a:tcPr marL="9525" marR="9525" marT="9525" marB="0" anchor="b">
                    <a:solidFill>
                      <a:schemeClr val="accent2">
                        <a:lumMod val="40000"/>
                        <a:lumOff val="60000"/>
                      </a:schemeClr>
                    </a:solidFill>
                  </a:tcPr>
                </a:tc>
                <a:tc>
                  <a:txBody>
                    <a:bodyPr/>
                    <a:lstStyle/>
                    <a:p>
                      <a:pPr algn="r" fontAlgn="b"/>
                      <a:r>
                        <a:rPr lang="ru-RU" sz="900" u="none" strike="noStrike" dirty="0">
                          <a:effectLst/>
                          <a:latin typeface="Times New Roman" panose="02020603050405020304" pitchFamily="18" charset="0"/>
                          <a:cs typeface="Times New Roman" panose="02020603050405020304" pitchFamily="18" charset="0"/>
                        </a:rPr>
                        <a:t>37 563,3</a:t>
                      </a:r>
                      <a:endParaRPr lang="ru-RU" sz="900" b="0" i="0" u="none" strike="noStrike" dirty="0">
                        <a:effectLst/>
                        <a:latin typeface="Times New Roman" panose="02020603050405020304" pitchFamily="18" charset="0"/>
                        <a:cs typeface="Times New Roman" panose="02020603050405020304" pitchFamily="18" charset="0"/>
                      </a:endParaRPr>
                    </a:p>
                  </a:txBody>
                  <a:tcPr marL="4501" marR="4501" marT="4501" marB="0" anchor="b">
                    <a:solidFill>
                      <a:schemeClr val="accent2">
                        <a:lumMod val="40000"/>
                        <a:lumOff val="60000"/>
                      </a:schemeClr>
                    </a:solidFill>
                  </a:tcPr>
                </a:tc>
                <a:tc>
                  <a:txBody>
                    <a:bodyPr/>
                    <a:lstStyle/>
                    <a:p>
                      <a:pPr algn="r" fontAlgn="b"/>
                      <a:r>
                        <a:rPr lang="ru-RU" sz="900" u="none" strike="noStrike">
                          <a:effectLst/>
                          <a:latin typeface="Times New Roman" panose="02020603050405020304" pitchFamily="18" charset="0"/>
                          <a:cs typeface="Times New Roman" panose="02020603050405020304" pitchFamily="18" charset="0"/>
                        </a:rPr>
                        <a:t>2 563,3</a:t>
                      </a:r>
                      <a:endParaRPr lang="ru-RU" sz="900" b="0" i="0" u="none" strike="noStrike">
                        <a:effectLst/>
                        <a:latin typeface="Times New Roman" panose="02020603050405020304" pitchFamily="18" charset="0"/>
                        <a:cs typeface="Times New Roman" panose="02020603050405020304" pitchFamily="18" charset="0"/>
                      </a:endParaRPr>
                    </a:p>
                  </a:txBody>
                  <a:tcPr marL="4501" marR="4501" marT="4501" marB="0" anchor="b">
                    <a:solidFill>
                      <a:schemeClr val="accent2">
                        <a:lumMod val="40000"/>
                        <a:lumOff val="60000"/>
                      </a:schemeClr>
                    </a:solidFill>
                  </a:tcPr>
                </a:tc>
                <a:tc>
                  <a:txBody>
                    <a:bodyPr/>
                    <a:lstStyle/>
                    <a:p>
                      <a:pPr algn="r" fontAlgn="b"/>
                      <a:r>
                        <a:rPr lang="ru-RU" sz="900" u="none" strike="noStrike">
                          <a:effectLst/>
                          <a:latin typeface="Times New Roman" panose="02020603050405020304" pitchFamily="18" charset="0"/>
                          <a:cs typeface="Times New Roman" panose="02020603050405020304" pitchFamily="18" charset="0"/>
                        </a:rPr>
                        <a:t>13 881,5</a:t>
                      </a:r>
                      <a:endParaRPr lang="ru-RU" sz="900" b="0" i="0" u="none" strike="noStrike">
                        <a:effectLst/>
                        <a:latin typeface="Times New Roman" panose="02020603050405020304" pitchFamily="18" charset="0"/>
                        <a:cs typeface="Times New Roman" panose="02020603050405020304" pitchFamily="18" charset="0"/>
                      </a:endParaRPr>
                    </a:p>
                  </a:txBody>
                  <a:tcPr marL="4501" marR="4501" marT="4501" marB="0" anchor="b">
                    <a:solidFill>
                      <a:schemeClr val="accent2">
                        <a:lumMod val="40000"/>
                        <a:lumOff val="60000"/>
                      </a:schemeClr>
                    </a:solidFill>
                  </a:tcPr>
                </a:tc>
                <a:tc>
                  <a:txBody>
                    <a:bodyPr/>
                    <a:lstStyle/>
                    <a:p>
                      <a:pPr algn="r" fontAlgn="b"/>
                      <a:r>
                        <a:rPr lang="ru-RU" sz="900" b="0" i="0" u="none" strike="noStrike" dirty="0">
                          <a:solidFill>
                            <a:srgbClr val="000000"/>
                          </a:solidFill>
                          <a:effectLst/>
                          <a:latin typeface="Times New Roman"/>
                        </a:rPr>
                        <a:t>26 817,6 </a:t>
                      </a:r>
                    </a:p>
                  </a:txBody>
                  <a:tcPr marL="9525" marR="9525" marT="9525" marB="0" anchor="b">
                    <a:solidFill>
                      <a:schemeClr val="accent2">
                        <a:lumMod val="40000"/>
                        <a:lumOff val="60000"/>
                      </a:schemeClr>
                    </a:solidFill>
                  </a:tcPr>
                </a:tc>
              </a:tr>
              <a:tr h="151296">
                <a:tc>
                  <a:txBody>
                    <a:bodyPr/>
                    <a:lstStyle/>
                    <a:p>
                      <a:pPr algn="l" fontAlgn="ctr"/>
                      <a:r>
                        <a:rPr lang="ru-RU" sz="900" u="none" strike="noStrike">
                          <a:effectLst/>
                          <a:latin typeface="Times New Roman" panose="02020603050405020304" pitchFamily="18" charset="0"/>
                          <a:cs typeface="Times New Roman" panose="02020603050405020304" pitchFamily="18" charset="0"/>
                        </a:rPr>
                        <a:t>Батыревский</a:t>
                      </a:r>
                      <a:endParaRPr lang="ru-RU" sz="900" b="0" i="0" u="none" strike="noStrike">
                        <a:effectLst/>
                        <a:latin typeface="Times New Roman" panose="02020603050405020304" pitchFamily="18" charset="0"/>
                        <a:cs typeface="Times New Roman" panose="02020603050405020304" pitchFamily="18" charset="0"/>
                      </a:endParaRPr>
                    </a:p>
                  </a:txBody>
                  <a:tcPr marL="4501" marR="4501" marT="4501" marB="0" anchor="ctr">
                    <a:solidFill>
                      <a:schemeClr val="accent2">
                        <a:lumMod val="40000"/>
                        <a:lumOff val="60000"/>
                      </a:schemeClr>
                    </a:solidFill>
                  </a:tcPr>
                </a:tc>
                <a:tc>
                  <a:txBody>
                    <a:bodyPr/>
                    <a:lstStyle/>
                    <a:p>
                      <a:pPr algn="r" fontAlgn="b"/>
                      <a:r>
                        <a:rPr lang="ru-RU" sz="900" b="1" i="0" u="none" strike="noStrike">
                          <a:solidFill>
                            <a:srgbClr val="000000"/>
                          </a:solidFill>
                          <a:effectLst/>
                          <a:latin typeface="Times New Roman"/>
                        </a:rPr>
                        <a:t>92 623,8 </a:t>
                      </a:r>
                    </a:p>
                  </a:txBody>
                  <a:tcPr marL="9525" marR="9525" marT="9525" marB="0" anchor="b">
                    <a:solidFill>
                      <a:schemeClr val="accent2">
                        <a:lumMod val="40000"/>
                        <a:lumOff val="60000"/>
                      </a:schemeClr>
                    </a:solidFill>
                  </a:tcPr>
                </a:tc>
                <a:tc>
                  <a:txBody>
                    <a:bodyPr/>
                    <a:lstStyle/>
                    <a:p>
                      <a:pPr algn="r" fontAlgn="b"/>
                      <a:r>
                        <a:rPr lang="ru-RU" sz="900" u="none" strike="noStrike" dirty="0">
                          <a:effectLst/>
                          <a:latin typeface="Times New Roman" panose="02020603050405020304" pitchFamily="18" charset="0"/>
                          <a:cs typeface="Times New Roman" panose="02020603050405020304" pitchFamily="18" charset="0"/>
                        </a:rPr>
                        <a:t>29 799,3</a:t>
                      </a:r>
                      <a:endParaRPr lang="ru-RU" sz="900" b="0" i="0" u="none" strike="noStrike" dirty="0">
                        <a:effectLst/>
                        <a:latin typeface="Times New Roman" panose="02020603050405020304" pitchFamily="18" charset="0"/>
                        <a:cs typeface="Times New Roman" panose="02020603050405020304" pitchFamily="18" charset="0"/>
                      </a:endParaRPr>
                    </a:p>
                  </a:txBody>
                  <a:tcPr marL="4501" marR="4501" marT="4501" marB="0" anchor="b">
                    <a:solidFill>
                      <a:schemeClr val="accent2">
                        <a:lumMod val="40000"/>
                        <a:lumOff val="60000"/>
                      </a:schemeClr>
                    </a:solidFill>
                  </a:tcPr>
                </a:tc>
                <a:tc>
                  <a:txBody>
                    <a:bodyPr/>
                    <a:lstStyle/>
                    <a:p>
                      <a:pPr algn="r" fontAlgn="b"/>
                      <a:r>
                        <a:rPr lang="ru-RU" sz="900" u="none" strike="noStrike" dirty="0">
                          <a:effectLst/>
                          <a:latin typeface="Times New Roman" panose="02020603050405020304" pitchFamily="18" charset="0"/>
                          <a:cs typeface="Times New Roman" panose="02020603050405020304" pitchFamily="18" charset="0"/>
                        </a:rPr>
                        <a:t>7 415,3</a:t>
                      </a:r>
                      <a:endParaRPr lang="ru-RU" sz="900" b="0" i="0" u="none" strike="noStrike" dirty="0">
                        <a:effectLst/>
                        <a:latin typeface="Times New Roman" panose="02020603050405020304" pitchFamily="18" charset="0"/>
                        <a:cs typeface="Times New Roman" panose="02020603050405020304" pitchFamily="18" charset="0"/>
                      </a:endParaRPr>
                    </a:p>
                  </a:txBody>
                  <a:tcPr marL="4501" marR="4501" marT="4501" marB="0" anchor="b">
                    <a:solidFill>
                      <a:schemeClr val="accent2">
                        <a:lumMod val="40000"/>
                        <a:lumOff val="60000"/>
                      </a:schemeClr>
                    </a:solidFill>
                  </a:tcPr>
                </a:tc>
                <a:tc>
                  <a:txBody>
                    <a:bodyPr/>
                    <a:lstStyle/>
                    <a:p>
                      <a:pPr algn="r" fontAlgn="b"/>
                      <a:r>
                        <a:rPr lang="ru-RU" sz="900" u="none" strike="noStrike">
                          <a:effectLst/>
                          <a:latin typeface="Times New Roman" panose="02020603050405020304" pitchFamily="18" charset="0"/>
                          <a:cs typeface="Times New Roman" panose="02020603050405020304" pitchFamily="18" charset="0"/>
                        </a:rPr>
                        <a:t>30 285,0</a:t>
                      </a:r>
                      <a:endParaRPr lang="ru-RU" sz="900" b="0" i="0" u="none" strike="noStrike">
                        <a:effectLst/>
                        <a:latin typeface="Times New Roman" panose="02020603050405020304" pitchFamily="18" charset="0"/>
                        <a:cs typeface="Times New Roman" panose="02020603050405020304" pitchFamily="18" charset="0"/>
                      </a:endParaRPr>
                    </a:p>
                  </a:txBody>
                  <a:tcPr marL="4501" marR="4501" marT="4501" marB="0" anchor="b">
                    <a:solidFill>
                      <a:schemeClr val="accent2">
                        <a:lumMod val="40000"/>
                        <a:lumOff val="60000"/>
                      </a:schemeClr>
                    </a:solidFill>
                  </a:tcPr>
                </a:tc>
                <a:tc>
                  <a:txBody>
                    <a:bodyPr/>
                    <a:lstStyle/>
                    <a:p>
                      <a:pPr algn="r" fontAlgn="b"/>
                      <a:r>
                        <a:rPr lang="ru-RU" sz="900" b="0" i="0" u="none" strike="noStrike">
                          <a:solidFill>
                            <a:srgbClr val="000000"/>
                          </a:solidFill>
                          <a:effectLst/>
                          <a:latin typeface="Times New Roman"/>
                        </a:rPr>
                        <a:t>25 124,2 </a:t>
                      </a:r>
                    </a:p>
                  </a:txBody>
                  <a:tcPr marL="9525" marR="9525" marT="9525" marB="0" anchor="b">
                    <a:solidFill>
                      <a:schemeClr val="accent2">
                        <a:lumMod val="40000"/>
                        <a:lumOff val="60000"/>
                      </a:schemeClr>
                    </a:solidFill>
                  </a:tcPr>
                </a:tc>
              </a:tr>
              <a:tr h="151296">
                <a:tc>
                  <a:txBody>
                    <a:bodyPr/>
                    <a:lstStyle/>
                    <a:p>
                      <a:pPr algn="l" fontAlgn="ctr"/>
                      <a:r>
                        <a:rPr lang="ru-RU" sz="900" u="none" strike="noStrike">
                          <a:effectLst/>
                          <a:latin typeface="Times New Roman" panose="02020603050405020304" pitchFamily="18" charset="0"/>
                          <a:cs typeface="Times New Roman" panose="02020603050405020304" pitchFamily="18" charset="0"/>
                        </a:rPr>
                        <a:t>Вурнарский</a:t>
                      </a:r>
                      <a:endParaRPr lang="ru-RU" sz="900" b="0" i="0" u="none" strike="noStrike">
                        <a:effectLst/>
                        <a:latin typeface="Times New Roman" panose="02020603050405020304" pitchFamily="18" charset="0"/>
                        <a:cs typeface="Times New Roman" panose="02020603050405020304" pitchFamily="18" charset="0"/>
                      </a:endParaRPr>
                    </a:p>
                  </a:txBody>
                  <a:tcPr marL="4501" marR="4501" marT="4501" marB="0" anchor="ctr">
                    <a:solidFill>
                      <a:schemeClr val="accent2">
                        <a:lumMod val="40000"/>
                        <a:lumOff val="60000"/>
                      </a:schemeClr>
                    </a:solidFill>
                  </a:tcPr>
                </a:tc>
                <a:tc>
                  <a:txBody>
                    <a:bodyPr/>
                    <a:lstStyle/>
                    <a:p>
                      <a:pPr algn="r" fontAlgn="b"/>
                      <a:r>
                        <a:rPr lang="ru-RU" sz="900" b="1" i="0" u="none" strike="noStrike" dirty="0">
                          <a:solidFill>
                            <a:srgbClr val="000000"/>
                          </a:solidFill>
                          <a:effectLst/>
                          <a:latin typeface="Times New Roman"/>
                        </a:rPr>
                        <a:t>52 975,6 </a:t>
                      </a:r>
                    </a:p>
                  </a:txBody>
                  <a:tcPr marL="9525" marR="9525" marT="9525" marB="0" anchor="b">
                    <a:solidFill>
                      <a:schemeClr val="accent2">
                        <a:lumMod val="40000"/>
                        <a:lumOff val="60000"/>
                      </a:schemeClr>
                    </a:solidFill>
                  </a:tcPr>
                </a:tc>
                <a:tc>
                  <a:txBody>
                    <a:bodyPr/>
                    <a:lstStyle/>
                    <a:p>
                      <a:pPr algn="r" fontAlgn="b"/>
                      <a:r>
                        <a:rPr lang="ru-RU" sz="900" u="none" strike="noStrike" dirty="0">
                          <a:effectLst/>
                          <a:latin typeface="Times New Roman" panose="02020603050405020304" pitchFamily="18" charset="0"/>
                          <a:cs typeface="Times New Roman" panose="02020603050405020304" pitchFamily="18" charset="0"/>
                        </a:rPr>
                        <a:t>0,0</a:t>
                      </a:r>
                      <a:endParaRPr lang="ru-RU" sz="900" b="0" i="0" u="none" strike="noStrike" dirty="0">
                        <a:effectLst/>
                        <a:latin typeface="Times New Roman" panose="02020603050405020304" pitchFamily="18" charset="0"/>
                        <a:cs typeface="Times New Roman" panose="02020603050405020304" pitchFamily="18" charset="0"/>
                      </a:endParaRPr>
                    </a:p>
                  </a:txBody>
                  <a:tcPr marL="4501" marR="4501" marT="4501" marB="0" anchor="b">
                    <a:solidFill>
                      <a:schemeClr val="accent2">
                        <a:lumMod val="40000"/>
                        <a:lumOff val="60000"/>
                      </a:schemeClr>
                    </a:solidFill>
                  </a:tcPr>
                </a:tc>
                <a:tc>
                  <a:txBody>
                    <a:bodyPr/>
                    <a:lstStyle/>
                    <a:p>
                      <a:pPr algn="r" fontAlgn="b"/>
                      <a:r>
                        <a:rPr lang="ru-RU" sz="900" u="none" strike="noStrike">
                          <a:effectLst/>
                          <a:latin typeface="Times New Roman" panose="02020603050405020304" pitchFamily="18" charset="0"/>
                          <a:cs typeface="Times New Roman" panose="02020603050405020304" pitchFamily="18" charset="0"/>
                        </a:rPr>
                        <a:t>0,0</a:t>
                      </a:r>
                      <a:endParaRPr lang="ru-RU" sz="900" b="0" i="0" u="none" strike="noStrike">
                        <a:effectLst/>
                        <a:latin typeface="Times New Roman" panose="02020603050405020304" pitchFamily="18" charset="0"/>
                        <a:cs typeface="Times New Roman" panose="02020603050405020304" pitchFamily="18" charset="0"/>
                      </a:endParaRPr>
                    </a:p>
                  </a:txBody>
                  <a:tcPr marL="4501" marR="4501" marT="4501" marB="0" anchor="b">
                    <a:solidFill>
                      <a:schemeClr val="accent2">
                        <a:lumMod val="40000"/>
                        <a:lumOff val="60000"/>
                      </a:schemeClr>
                    </a:solidFill>
                  </a:tcPr>
                </a:tc>
                <a:tc>
                  <a:txBody>
                    <a:bodyPr/>
                    <a:lstStyle/>
                    <a:p>
                      <a:pPr algn="r" fontAlgn="b"/>
                      <a:r>
                        <a:rPr lang="ru-RU" sz="900" u="none" strike="noStrike" dirty="0">
                          <a:effectLst/>
                          <a:latin typeface="Times New Roman" panose="02020603050405020304" pitchFamily="18" charset="0"/>
                          <a:cs typeface="Times New Roman" panose="02020603050405020304" pitchFamily="18" charset="0"/>
                        </a:rPr>
                        <a:t>27 128,2</a:t>
                      </a:r>
                      <a:endParaRPr lang="ru-RU" sz="900" b="0" i="0" u="none" strike="noStrike" dirty="0">
                        <a:effectLst/>
                        <a:latin typeface="Times New Roman" panose="02020603050405020304" pitchFamily="18" charset="0"/>
                        <a:cs typeface="Times New Roman" panose="02020603050405020304" pitchFamily="18" charset="0"/>
                      </a:endParaRPr>
                    </a:p>
                  </a:txBody>
                  <a:tcPr marL="4501" marR="4501" marT="4501" marB="0" anchor="b">
                    <a:solidFill>
                      <a:schemeClr val="accent2">
                        <a:lumMod val="40000"/>
                        <a:lumOff val="60000"/>
                      </a:schemeClr>
                    </a:solidFill>
                  </a:tcPr>
                </a:tc>
                <a:tc>
                  <a:txBody>
                    <a:bodyPr/>
                    <a:lstStyle/>
                    <a:p>
                      <a:pPr algn="r" fontAlgn="b"/>
                      <a:r>
                        <a:rPr lang="ru-RU" sz="900" b="0" i="0" u="none" strike="noStrike" dirty="0">
                          <a:solidFill>
                            <a:srgbClr val="000000"/>
                          </a:solidFill>
                          <a:effectLst/>
                          <a:latin typeface="Times New Roman"/>
                        </a:rPr>
                        <a:t>25 847,4 </a:t>
                      </a:r>
                    </a:p>
                  </a:txBody>
                  <a:tcPr marL="9525" marR="9525" marT="9525" marB="0" anchor="b">
                    <a:solidFill>
                      <a:schemeClr val="accent2">
                        <a:lumMod val="40000"/>
                        <a:lumOff val="60000"/>
                      </a:schemeClr>
                    </a:solidFill>
                  </a:tcPr>
                </a:tc>
              </a:tr>
              <a:tr h="151296">
                <a:tc>
                  <a:txBody>
                    <a:bodyPr/>
                    <a:lstStyle/>
                    <a:p>
                      <a:pPr algn="l" fontAlgn="ctr"/>
                      <a:r>
                        <a:rPr lang="ru-RU" sz="900" u="none" strike="noStrike">
                          <a:effectLst/>
                          <a:latin typeface="Times New Roman" panose="02020603050405020304" pitchFamily="18" charset="0"/>
                          <a:cs typeface="Times New Roman" panose="02020603050405020304" pitchFamily="18" charset="0"/>
                        </a:rPr>
                        <a:t>Ибресинский</a:t>
                      </a:r>
                      <a:endParaRPr lang="ru-RU" sz="900" b="0" i="0" u="none" strike="noStrike">
                        <a:effectLst/>
                        <a:latin typeface="Times New Roman" panose="02020603050405020304" pitchFamily="18" charset="0"/>
                        <a:cs typeface="Times New Roman" panose="02020603050405020304" pitchFamily="18" charset="0"/>
                      </a:endParaRPr>
                    </a:p>
                  </a:txBody>
                  <a:tcPr marL="4501" marR="4501" marT="4501" marB="0" anchor="ctr">
                    <a:solidFill>
                      <a:schemeClr val="accent2">
                        <a:lumMod val="40000"/>
                        <a:lumOff val="60000"/>
                      </a:schemeClr>
                    </a:solidFill>
                  </a:tcPr>
                </a:tc>
                <a:tc>
                  <a:txBody>
                    <a:bodyPr/>
                    <a:lstStyle/>
                    <a:p>
                      <a:pPr algn="r" fontAlgn="b"/>
                      <a:r>
                        <a:rPr lang="ru-RU" sz="900" b="1" i="0" u="none" strike="noStrike" dirty="0">
                          <a:solidFill>
                            <a:srgbClr val="000000"/>
                          </a:solidFill>
                          <a:effectLst/>
                          <a:latin typeface="Times New Roman"/>
                        </a:rPr>
                        <a:t>77 417,9 </a:t>
                      </a:r>
                    </a:p>
                  </a:txBody>
                  <a:tcPr marL="9525" marR="9525" marT="9525" marB="0" anchor="b">
                    <a:solidFill>
                      <a:schemeClr val="accent2">
                        <a:lumMod val="40000"/>
                        <a:lumOff val="60000"/>
                      </a:schemeClr>
                    </a:solidFill>
                  </a:tcPr>
                </a:tc>
                <a:tc>
                  <a:txBody>
                    <a:bodyPr/>
                    <a:lstStyle/>
                    <a:p>
                      <a:pPr algn="r" fontAlgn="b"/>
                      <a:r>
                        <a:rPr lang="ru-RU" sz="900" u="none" strike="noStrike" dirty="0">
                          <a:effectLst/>
                          <a:latin typeface="Times New Roman" panose="02020603050405020304" pitchFamily="18" charset="0"/>
                          <a:cs typeface="Times New Roman" panose="02020603050405020304" pitchFamily="18" charset="0"/>
                        </a:rPr>
                        <a:t>28 813,4</a:t>
                      </a:r>
                      <a:endParaRPr lang="ru-RU" sz="900" b="0" i="0" u="none" strike="noStrike" dirty="0">
                        <a:effectLst/>
                        <a:latin typeface="Times New Roman" panose="02020603050405020304" pitchFamily="18" charset="0"/>
                        <a:cs typeface="Times New Roman" panose="02020603050405020304" pitchFamily="18" charset="0"/>
                      </a:endParaRPr>
                    </a:p>
                  </a:txBody>
                  <a:tcPr marL="4501" marR="4501" marT="4501" marB="0" anchor="b">
                    <a:solidFill>
                      <a:schemeClr val="accent2">
                        <a:lumMod val="40000"/>
                        <a:lumOff val="60000"/>
                      </a:schemeClr>
                    </a:solidFill>
                  </a:tcPr>
                </a:tc>
                <a:tc>
                  <a:txBody>
                    <a:bodyPr/>
                    <a:lstStyle/>
                    <a:p>
                      <a:pPr algn="r" fontAlgn="b"/>
                      <a:r>
                        <a:rPr lang="ru-RU" sz="900" u="none" strike="noStrike">
                          <a:effectLst/>
                          <a:latin typeface="Times New Roman" panose="02020603050405020304" pitchFamily="18" charset="0"/>
                          <a:cs typeface="Times New Roman" panose="02020603050405020304" pitchFamily="18" charset="0"/>
                        </a:rPr>
                        <a:t>4 258,0</a:t>
                      </a:r>
                      <a:endParaRPr lang="ru-RU" sz="900" b="0" i="0" u="none" strike="noStrike">
                        <a:effectLst/>
                        <a:latin typeface="Times New Roman" panose="02020603050405020304" pitchFamily="18" charset="0"/>
                        <a:cs typeface="Times New Roman" panose="02020603050405020304" pitchFamily="18" charset="0"/>
                      </a:endParaRPr>
                    </a:p>
                  </a:txBody>
                  <a:tcPr marL="4501" marR="4501" marT="4501" marB="0" anchor="b">
                    <a:solidFill>
                      <a:schemeClr val="accent2">
                        <a:lumMod val="40000"/>
                        <a:lumOff val="60000"/>
                      </a:schemeClr>
                    </a:solidFill>
                  </a:tcPr>
                </a:tc>
                <a:tc>
                  <a:txBody>
                    <a:bodyPr/>
                    <a:lstStyle/>
                    <a:p>
                      <a:pPr algn="r" fontAlgn="b"/>
                      <a:r>
                        <a:rPr lang="ru-RU" sz="900" u="none" strike="noStrike" dirty="0">
                          <a:effectLst/>
                          <a:latin typeface="Times New Roman" panose="02020603050405020304" pitchFamily="18" charset="0"/>
                          <a:cs typeface="Times New Roman" panose="02020603050405020304" pitchFamily="18" charset="0"/>
                        </a:rPr>
                        <a:t>20 693,0</a:t>
                      </a:r>
                      <a:endParaRPr lang="ru-RU" sz="900" b="0" i="0" u="none" strike="noStrike" dirty="0">
                        <a:effectLst/>
                        <a:latin typeface="Times New Roman" panose="02020603050405020304" pitchFamily="18" charset="0"/>
                        <a:cs typeface="Times New Roman" panose="02020603050405020304" pitchFamily="18" charset="0"/>
                      </a:endParaRPr>
                    </a:p>
                  </a:txBody>
                  <a:tcPr marL="4501" marR="4501" marT="4501" marB="0" anchor="b">
                    <a:solidFill>
                      <a:schemeClr val="accent2">
                        <a:lumMod val="40000"/>
                        <a:lumOff val="60000"/>
                      </a:schemeClr>
                    </a:solidFill>
                  </a:tcPr>
                </a:tc>
                <a:tc>
                  <a:txBody>
                    <a:bodyPr/>
                    <a:lstStyle/>
                    <a:p>
                      <a:pPr algn="r" fontAlgn="b"/>
                      <a:r>
                        <a:rPr lang="ru-RU" sz="900" b="0" i="0" u="none" strike="noStrike" dirty="0">
                          <a:solidFill>
                            <a:srgbClr val="000000"/>
                          </a:solidFill>
                          <a:effectLst/>
                          <a:latin typeface="Times New Roman"/>
                        </a:rPr>
                        <a:t>23 653,5 </a:t>
                      </a:r>
                    </a:p>
                  </a:txBody>
                  <a:tcPr marL="9525" marR="9525" marT="9525" marB="0" anchor="b">
                    <a:solidFill>
                      <a:schemeClr val="accent2">
                        <a:lumMod val="40000"/>
                        <a:lumOff val="60000"/>
                      </a:schemeClr>
                    </a:solidFill>
                  </a:tcPr>
                </a:tc>
              </a:tr>
              <a:tr h="151296">
                <a:tc>
                  <a:txBody>
                    <a:bodyPr/>
                    <a:lstStyle/>
                    <a:p>
                      <a:pPr algn="l" fontAlgn="ctr"/>
                      <a:r>
                        <a:rPr lang="ru-RU" sz="900" u="none" strike="noStrike">
                          <a:effectLst/>
                          <a:latin typeface="Times New Roman" panose="02020603050405020304" pitchFamily="18" charset="0"/>
                          <a:cs typeface="Times New Roman" panose="02020603050405020304" pitchFamily="18" charset="0"/>
                        </a:rPr>
                        <a:t>Канашский</a:t>
                      </a:r>
                      <a:endParaRPr lang="ru-RU" sz="900" b="0" i="0" u="none" strike="noStrike">
                        <a:effectLst/>
                        <a:latin typeface="Times New Roman" panose="02020603050405020304" pitchFamily="18" charset="0"/>
                        <a:cs typeface="Times New Roman" panose="02020603050405020304" pitchFamily="18" charset="0"/>
                      </a:endParaRPr>
                    </a:p>
                  </a:txBody>
                  <a:tcPr marL="4501" marR="4501" marT="4501" marB="0" anchor="ctr">
                    <a:solidFill>
                      <a:schemeClr val="accent2">
                        <a:lumMod val="40000"/>
                        <a:lumOff val="60000"/>
                      </a:schemeClr>
                    </a:solidFill>
                  </a:tcPr>
                </a:tc>
                <a:tc>
                  <a:txBody>
                    <a:bodyPr/>
                    <a:lstStyle/>
                    <a:p>
                      <a:pPr algn="r" fontAlgn="b"/>
                      <a:r>
                        <a:rPr lang="ru-RU" sz="900" b="1" i="0" u="none" strike="noStrike" dirty="0">
                          <a:solidFill>
                            <a:srgbClr val="000000"/>
                          </a:solidFill>
                          <a:effectLst/>
                          <a:latin typeface="Times New Roman"/>
                        </a:rPr>
                        <a:t>136 915,7 </a:t>
                      </a:r>
                    </a:p>
                  </a:txBody>
                  <a:tcPr marL="9525" marR="9525" marT="9525" marB="0" anchor="b">
                    <a:solidFill>
                      <a:schemeClr val="accent2">
                        <a:lumMod val="40000"/>
                        <a:lumOff val="60000"/>
                      </a:schemeClr>
                    </a:solidFill>
                  </a:tcPr>
                </a:tc>
                <a:tc>
                  <a:txBody>
                    <a:bodyPr/>
                    <a:lstStyle/>
                    <a:p>
                      <a:pPr algn="r" fontAlgn="b"/>
                      <a:r>
                        <a:rPr lang="ru-RU" sz="900" u="none" strike="noStrike" dirty="0">
                          <a:effectLst/>
                          <a:latin typeface="Times New Roman" panose="02020603050405020304" pitchFamily="18" charset="0"/>
                          <a:cs typeface="Times New Roman" panose="02020603050405020304" pitchFamily="18" charset="0"/>
                        </a:rPr>
                        <a:t>77 241,8</a:t>
                      </a:r>
                      <a:endParaRPr lang="ru-RU" sz="900" b="0" i="0" u="none" strike="noStrike" dirty="0">
                        <a:effectLst/>
                        <a:latin typeface="Times New Roman" panose="02020603050405020304" pitchFamily="18" charset="0"/>
                        <a:cs typeface="Times New Roman" panose="02020603050405020304" pitchFamily="18" charset="0"/>
                      </a:endParaRPr>
                    </a:p>
                  </a:txBody>
                  <a:tcPr marL="4501" marR="4501" marT="4501" marB="0" anchor="b">
                    <a:solidFill>
                      <a:schemeClr val="accent2">
                        <a:lumMod val="40000"/>
                        <a:lumOff val="60000"/>
                      </a:schemeClr>
                    </a:solidFill>
                  </a:tcPr>
                </a:tc>
                <a:tc>
                  <a:txBody>
                    <a:bodyPr/>
                    <a:lstStyle/>
                    <a:p>
                      <a:pPr algn="r" fontAlgn="b"/>
                      <a:r>
                        <a:rPr lang="ru-RU" sz="900" u="none" strike="noStrike">
                          <a:effectLst/>
                          <a:latin typeface="Times New Roman" panose="02020603050405020304" pitchFamily="18" charset="0"/>
                          <a:cs typeface="Times New Roman" panose="02020603050405020304" pitchFamily="18" charset="0"/>
                        </a:rPr>
                        <a:t>0,0</a:t>
                      </a:r>
                      <a:endParaRPr lang="ru-RU" sz="900" b="0" i="0" u="none" strike="noStrike">
                        <a:effectLst/>
                        <a:latin typeface="Times New Roman" panose="02020603050405020304" pitchFamily="18" charset="0"/>
                        <a:cs typeface="Times New Roman" panose="02020603050405020304" pitchFamily="18" charset="0"/>
                      </a:endParaRPr>
                    </a:p>
                  </a:txBody>
                  <a:tcPr marL="4501" marR="4501" marT="4501" marB="0" anchor="b">
                    <a:solidFill>
                      <a:schemeClr val="accent2">
                        <a:lumMod val="40000"/>
                        <a:lumOff val="60000"/>
                      </a:schemeClr>
                    </a:solidFill>
                  </a:tcPr>
                </a:tc>
                <a:tc>
                  <a:txBody>
                    <a:bodyPr/>
                    <a:lstStyle/>
                    <a:p>
                      <a:pPr algn="r" fontAlgn="b"/>
                      <a:r>
                        <a:rPr lang="ru-RU" sz="900" u="none" strike="noStrike" dirty="0">
                          <a:effectLst/>
                          <a:latin typeface="Times New Roman" panose="02020603050405020304" pitchFamily="18" charset="0"/>
                          <a:cs typeface="Times New Roman" panose="02020603050405020304" pitchFamily="18" charset="0"/>
                        </a:rPr>
                        <a:t>31 668,9</a:t>
                      </a:r>
                      <a:endParaRPr lang="ru-RU" sz="900" b="0" i="0" u="none" strike="noStrike" dirty="0">
                        <a:effectLst/>
                        <a:latin typeface="Times New Roman" panose="02020603050405020304" pitchFamily="18" charset="0"/>
                        <a:cs typeface="Times New Roman" panose="02020603050405020304" pitchFamily="18" charset="0"/>
                      </a:endParaRPr>
                    </a:p>
                  </a:txBody>
                  <a:tcPr marL="4501" marR="4501" marT="4501" marB="0" anchor="b">
                    <a:solidFill>
                      <a:schemeClr val="accent2">
                        <a:lumMod val="40000"/>
                        <a:lumOff val="60000"/>
                      </a:schemeClr>
                    </a:solidFill>
                  </a:tcPr>
                </a:tc>
                <a:tc>
                  <a:txBody>
                    <a:bodyPr/>
                    <a:lstStyle/>
                    <a:p>
                      <a:pPr algn="r" fontAlgn="b"/>
                      <a:r>
                        <a:rPr lang="ru-RU" sz="900" b="0" i="0" u="none" strike="noStrike">
                          <a:solidFill>
                            <a:srgbClr val="000000"/>
                          </a:solidFill>
                          <a:effectLst/>
                          <a:latin typeface="Times New Roman"/>
                        </a:rPr>
                        <a:t>28 005,0 </a:t>
                      </a:r>
                    </a:p>
                  </a:txBody>
                  <a:tcPr marL="9525" marR="9525" marT="9525" marB="0" anchor="b">
                    <a:solidFill>
                      <a:schemeClr val="accent2">
                        <a:lumMod val="40000"/>
                        <a:lumOff val="60000"/>
                      </a:schemeClr>
                    </a:solidFill>
                  </a:tcPr>
                </a:tc>
              </a:tr>
              <a:tr h="151296">
                <a:tc>
                  <a:txBody>
                    <a:bodyPr/>
                    <a:lstStyle/>
                    <a:p>
                      <a:pPr algn="l" fontAlgn="ctr"/>
                      <a:r>
                        <a:rPr lang="ru-RU" sz="900" u="none" strike="noStrike">
                          <a:effectLst/>
                          <a:latin typeface="Times New Roman" panose="02020603050405020304" pitchFamily="18" charset="0"/>
                          <a:cs typeface="Times New Roman" panose="02020603050405020304" pitchFamily="18" charset="0"/>
                        </a:rPr>
                        <a:t>Козловский</a:t>
                      </a:r>
                      <a:endParaRPr lang="ru-RU" sz="900" b="0" i="0" u="none" strike="noStrike">
                        <a:effectLst/>
                        <a:latin typeface="Times New Roman" panose="02020603050405020304" pitchFamily="18" charset="0"/>
                        <a:cs typeface="Times New Roman" panose="02020603050405020304" pitchFamily="18" charset="0"/>
                      </a:endParaRPr>
                    </a:p>
                  </a:txBody>
                  <a:tcPr marL="4501" marR="4501" marT="4501" marB="0" anchor="ctr">
                    <a:solidFill>
                      <a:schemeClr val="accent2">
                        <a:lumMod val="40000"/>
                        <a:lumOff val="60000"/>
                      </a:schemeClr>
                    </a:solidFill>
                  </a:tcPr>
                </a:tc>
                <a:tc>
                  <a:txBody>
                    <a:bodyPr/>
                    <a:lstStyle/>
                    <a:p>
                      <a:pPr algn="r" fontAlgn="b"/>
                      <a:r>
                        <a:rPr lang="ru-RU" sz="900" b="1" i="0" u="none" strike="noStrike" dirty="0">
                          <a:solidFill>
                            <a:srgbClr val="000000"/>
                          </a:solidFill>
                          <a:effectLst/>
                          <a:latin typeface="Times New Roman"/>
                        </a:rPr>
                        <a:t>46 883,5 </a:t>
                      </a:r>
                    </a:p>
                  </a:txBody>
                  <a:tcPr marL="9525" marR="9525" marT="9525" marB="0" anchor="b">
                    <a:solidFill>
                      <a:schemeClr val="accent2">
                        <a:lumMod val="40000"/>
                        <a:lumOff val="60000"/>
                      </a:schemeClr>
                    </a:solidFill>
                  </a:tcPr>
                </a:tc>
                <a:tc>
                  <a:txBody>
                    <a:bodyPr/>
                    <a:lstStyle/>
                    <a:p>
                      <a:pPr algn="r" fontAlgn="b"/>
                      <a:r>
                        <a:rPr lang="ru-RU" sz="900" u="none" strike="noStrike" dirty="0">
                          <a:effectLst/>
                          <a:latin typeface="Times New Roman" panose="02020603050405020304" pitchFamily="18" charset="0"/>
                          <a:cs typeface="Times New Roman" panose="02020603050405020304" pitchFamily="18" charset="0"/>
                        </a:rPr>
                        <a:t>0,0</a:t>
                      </a:r>
                      <a:endParaRPr lang="ru-RU" sz="900" b="0" i="0" u="none" strike="noStrike" dirty="0">
                        <a:effectLst/>
                        <a:latin typeface="Times New Roman" panose="02020603050405020304" pitchFamily="18" charset="0"/>
                        <a:cs typeface="Times New Roman" panose="02020603050405020304" pitchFamily="18" charset="0"/>
                      </a:endParaRPr>
                    </a:p>
                  </a:txBody>
                  <a:tcPr marL="4501" marR="4501" marT="4501" marB="0" anchor="b">
                    <a:solidFill>
                      <a:schemeClr val="accent2">
                        <a:lumMod val="40000"/>
                        <a:lumOff val="60000"/>
                      </a:schemeClr>
                    </a:solidFill>
                  </a:tcPr>
                </a:tc>
                <a:tc>
                  <a:txBody>
                    <a:bodyPr/>
                    <a:lstStyle/>
                    <a:p>
                      <a:pPr algn="r" fontAlgn="b"/>
                      <a:r>
                        <a:rPr lang="ru-RU" sz="900" u="none" strike="noStrike">
                          <a:effectLst/>
                          <a:latin typeface="Times New Roman" panose="02020603050405020304" pitchFamily="18" charset="0"/>
                          <a:cs typeface="Times New Roman" panose="02020603050405020304" pitchFamily="18" charset="0"/>
                        </a:rPr>
                        <a:t>3 990,9</a:t>
                      </a:r>
                      <a:endParaRPr lang="ru-RU" sz="900" b="0" i="0" u="none" strike="noStrike">
                        <a:effectLst/>
                        <a:latin typeface="Times New Roman" panose="02020603050405020304" pitchFamily="18" charset="0"/>
                        <a:cs typeface="Times New Roman" panose="02020603050405020304" pitchFamily="18" charset="0"/>
                      </a:endParaRPr>
                    </a:p>
                  </a:txBody>
                  <a:tcPr marL="4501" marR="4501" marT="4501" marB="0" anchor="b">
                    <a:solidFill>
                      <a:schemeClr val="accent2">
                        <a:lumMod val="40000"/>
                        <a:lumOff val="60000"/>
                      </a:schemeClr>
                    </a:solidFill>
                  </a:tcPr>
                </a:tc>
                <a:tc>
                  <a:txBody>
                    <a:bodyPr/>
                    <a:lstStyle/>
                    <a:p>
                      <a:pPr algn="r" fontAlgn="b"/>
                      <a:r>
                        <a:rPr lang="ru-RU" sz="900" u="none" strike="noStrike">
                          <a:effectLst/>
                          <a:latin typeface="Times New Roman" panose="02020603050405020304" pitchFamily="18" charset="0"/>
                          <a:cs typeface="Times New Roman" panose="02020603050405020304" pitchFamily="18" charset="0"/>
                        </a:rPr>
                        <a:t>16 406,0</a:t>
                      </a:r>
                      <a:endParaRPr lang="ru-RU" sz="900" b="0" i="0" u="none" strike="noStrike">
                        <a:effectLst/>
                        <a:latin typeface="Times New Roman" panose="02020603050405020304" pitchFamily="18" charset="0"/>
                        <a:cs typeface="Times New Roman" panose="02020603050405020304" pitchFamily="18" charset="0"/>
                      </a:endParaRPr>
                    </a:p>
                  </a:txBody>
                  <a:tcPr marL="4501" marR="4501" marT="4501" marB="0" anchor="b">
                    <a:solidFill>
                      <a:schemeClr val="accent2">
                        <a:lumMod val="40000"/>
                        <a:lumOff val="60000"/>
                      </a:schemeClr>
                    </a:solidFill>
                  </a:tcPr>
                </a:tc>
                <a:tc>
                  <a:txBody>
                    <a:bodyPr/>
                    <a:lstStyle/>
                    <a:p>
                      <a:pPr algn="r" fontAlgn="b"/>
                      <a:r>
                        <a:rPr lang="ru-RU" sz="900" b="0" i="0" u="none" strike="noStrike" dirty="0">
                          <a:solidFill>
                            <a:srgbClr val="000000"/>
                          </a:solidFill>
                          <a:effectLst/>
                          <a:latin typeface="Times New Roman"/>
                        </a:rPr>
                        <a:t>26 486,6 </a:t>
                      </a:r>
                    </a:p>
                  </a:txBody>
                  <a:tcPr marL="9525" marR="9525" marT="9525" marB="0" anchor="b">
                    <a:solidFill>
                      <a:schemeClr val="accent2">
                        <a:lumMod val="40000"/>
                        <a:lumOff val="60000"/>
                      </a:schemeClr>
                    </a:solidFill>
                  </a:tcPr>
                </a:tc>
              </a:tr>
              <a:tr h="151296">
                <a:tc>
                  <a:txBody>
                    <a:bodyPr/>
                    <a:lstStyle/>
                    <a:p>
                      <a:pPr algn="l" fontAlgn="ctr"/>
                      <a:r>
                        <a:rPr lang="ru-RU" sz="900" u="none" strike="noStrike">
                          <a:effectLst/>
                          <a:latin typeface="Times New Roman" panose="02020603050405020304" pitchFamily="18" charset="0"/>
                          <a:cs typeface="Times New Roman" panose="02020603050405020304" pitchFamily="18" charset="0"/>
                        </a:rPr>
                        <a:t>Комсомольский</a:t>
                      </a:r>
                      <a:endParaRPr lang="ru-RU" sz="900" b="0" i="0" u="none" strike="noStrike">
                        <a:effectLst/>
                        <a:latin typeface="Times New Roman" panose="02020603050405020304" pitchFamily="18" charset="0"/>
                        <a:cs typeface="Times New Roman" panose="02020603050405020304" pitchFamily="18" charset="0"/>
                      </a:endParaRPr>
                    </a:p>
                  </a:txBody>
                  <a:tcPr marL="4501" marR="4501" marT="4501" marB="0" anchor="ctr">
                    <a:solidFill>
                      <a:schemeClr val="accent2">
                        <a:lumMod val="40000"/>
                        <a:lumOff val="60000"/>
                      </a:schemeClr>
                    </a:solidFill>
                  </a:tcPr>
                </a:tc>
                <a:tc>
                  <a:txBody>
                    <a:bodyPr/>
                    <a:lstStyle/>
                    <a:p>
                      <a:pPr algn="r" fontAlgn="b"/>
                      <a:r>
                        <a:rPr lang="ru-RU" sz="900" b="1" i="0" u="none" strike="noStrike">
                          <a:solidFill>
                            <a:srgbClr val="000000"/>
                          </a:solidFill>
                          <a:effectLst/>
                          <a:latin typeface="Times New Roman"/>
                        </a:rPr>
                        <a:t>72 113,9 </a:t>
                      </a:r>
                    </a:p>
                  </a:txBody>
                  <a:tcPr marL="9525" marR="9525" marT="9525" marB="0" anchor="b">
                    <a:solidFill>
                      <a:schemeClr val="accent2">
                        <a:lumMod val="40000"/>
                        <a:lumOff val="60000"/>
                      </a:schemeClr>
                    </a:solidFill>
                  </a:tcPr>
                </a:tc>
                <a:tc>
                  <a:txBody>
                    <a:bodyPr/>
                    <a:lstStyle/>
                    <a:p>
                      <a:pPr algn="r" fontAlgn="b"/>
                      <a:r>
                        <a:rPr lang="ru-RU" sz="900" u="none" strike="noStrike" dirty="0">
                          <a:effectLst/>
                          <a:latin typeface="Times New Roman" panose="02020603050405020304" pitchFamily="18" charset="0"/>
                          <a:cs typeface="Times New Roman" panose="02020603050405020304" pitchFamily="18" charset="0"/>
                        </a:rPr>
                        <a:t>23 835,7</a:t>
                      </a:r>
                      <a:endParaRPr lang="ru-RU" sz="900" b="0" i="0" u="none" strike="noStrike" dirty="0">
                        <a:effectLst/>
                        <a:latin typeface="Times New Roman" panose="02020603050405020304" pitchFamily="18" charset="0"/>
                        <a:cs typeface="Times New Roman" panose="02020603050405020304" pitchFamily="18" charset="0"/>
                      </a:endParaRPr>
                    </a:p>
                  </a:txBody>
                  <a:tcPr marL="4501" marR="4501" marT="4501" marB="0" anchor="b">
                    <a:solidFill>
                      <a:schemeClr val="accent2">
                        <a:lumMod val="40000"/>
                        <a:lumOff val="60000"/>
                      </a:schemeClr>
                    </a:solidFill>
                  </a:tcPr>
                </a:tc>
                <a:tc>
                  <a:txBody>
                    <a:bodyPr/>
                    <a:lstStyle/>
                    <a:p>
                      <a:pPr algn="r" fontAlgn="b"/>
                      <a:r>
                        <a:rPr lang="ru-RU" sz="900" u="none" strike="noStrike">
                          <a:effectLst/>
                          <a:latin typeface="Times New Roman" panose="02020603050405020304" pitchFamily="18" charset="0"/>
                          <a:cs typeface="Times New Roman" panose="02020603050405020304" pitchFamily="18" charset="0"/>
                        </a:rPr>
                        <a:t>0,0</a:t>
                      </a:r>
                      <a:endParaRPr lang="ru-RU" sz="900" b="0" i="0" u="none" strike="noStrike">
                        <a:effectLst/>
                        <a:latin typeface="Times New Roman" panose="02020603050405020304" pitchFamily="18" charset="0"/>
                        <a:cs typeface="Times New Roman" panose="02020603050405020304" pitchFamily="18" charset="0"/>
                      </a:endParaRPr>
                    </a:p>
                  </a:txBody>
                  <a:tcPr marL="4501" marR="4501" marT="4501" marB="0" anchor="b">
                    <a:solidFill>
                      <a:schemeClr val="accent2">
                        <a:lumMod val="40000"/>
                        <a:lumOff val="60000"/>
                      </a:schemeClr>
                    </a:solidFill>
                  </a:tcPr>
                </a:tc>
                <a:tc>
                  <a:txBody>
                    <a:bodyPr/>
                    <a:lstStyle/>
                    <a:p>
                      <a:pPr algn="r" fontAlgn="b"/>
                      <a:r>
                        <a:rPr lang="ru-RU" sz="900" u="none" strike="noStrike" dirty="0">
                          <a:effectLst/>
                          <a:latin typeface="Times New Roman" panose="02020603050405020304" pitchFamily="18" charset="0"/>
                          <a:cs typeface="Times New Roman" panose="02020603050405020304" pitchFamily="18" charset="0"/>
                        </a:rPr>
                        <a:t>22 121,7</a:t>
                      </a:r>
                      <a:endParaRPr lang="ru-RU" sz="900" b="0" i="0" u="none" strike="noStrike" dirty="0">
                        <a:effectLst/>
                        <a:latin typeface="Times New Roman" panose="02020603050405020304" pitchFamily="18" charset="0"/>
                        <a:cs typeface="Times New Roman" panose="02020603050405020304" pitchFamily="18" charset="0"/>
                      </a:endParaRPr>
                    </a:p>
                  </a:txBody>
                  <a:tcPr marL="4501" marR="4501" marT="4501" marB="0" anchor="b">
                    <a:solidFill>
                      <a:schemeClr val="accent2">
                        <a:lumMod val="40000"/>
                        <a:lumOff val="60000"/>
                      </a:schemeClr>
                    </a:solidFill>
                  </a:tcPr>
                </a:tc>
                <a:tc>
                  <a:txBody>
                    <a:bodyPr/>
                    <a:lstStyle/>
                    <a:p>
                      <a:pPr algn="r" fontAlgn="b"/>
                      <a:r>
                        <a:rPr lang="ru-RU" sz="900" b="0" i="0" u="none" strike="noStrike" dirty="0">
                          <a:solidFill>
                            <a:srgbClr val="000000"/>
                          </a:solidFill>
                          <a:effectLst/>
                          <a:latin typeface="Times New Roman"/>
                        </a:rPr>
                        <a:t>26 156,5 </a:t>
                      </a:r>
                    </a:p>
                  </a:txBody>
                  <a:tcPr marL="9525" marR="9525" marT="9525" marB="0" anchor="b">
                    <a:solidFill>
                      <a:schemeClr val="accent2">
                        <a:lumMod val="40000"/>
                        <a:lumOff val="60000"/>
                      </a:schemeClr>
                    </a:solidFill>
                  </a:tcPr>
                </a:tc>
              </a:tr>
              <a:tr h="151296">
                <a:tc>
                  <a:txBody>
                    <a:bodyPr/>
                    <a:lstStyle/>
                    <a:p>
                      <a:pPr algn="l" fontAlgn="ctr"/>
                      <a:r>
                        <a:rPr lang="ru-RU" sz="900" u="none" strike="noStrike">
                          <a:effectLst/>
                          <a:latin typeface="Times New Roman" panose="02020603050405020304" pitchFamily="18" charset="0"/>
                          <a:cs typeface="Times New Roman" panose="02020603050405020304" pitchFamily="18" charset="0"/>
                        </a:rPr>
                        <a:t>Красноармейский</a:t>
                      </a:r>
                      <a:endParaRPr lang="ru-RU" sz="900" b="0" i="0" u="none" strike="noStrike">
                        <a:effectLst/>
                        <a:latin typeface="Times New Roman" panose="02020603050405020304" pitchFamily="18" charset="0"/>
                        <a:cs typeface="Times New Roman" panose="02020603050405020304" pitchFamily="18" charset="0"/>
                      </a:endParaRPr>
                    </a:p>
                  </a:txBody>
                  <a:tcPr marL="4501" marR="4501" marT="4501" marB="0" anchor="ctr">
                    <a:solidFill>
                      <a:schemeClr val="accent2">
                        <a:lumMod val="40000"/>
                        <a:lumOff val="60000"/>
                      </a:schemeClr>
                    </a:solidFill>
                  </a:tcPr>
                </a:tc>
                <a:tc>
                  <a:txBody>
                    <a:bodyPr/>
                    <a:lstStyle/>
                    <a:p>
                      <a:pPr algn="r" fontAlgn="b"/>
                      <a:r>
                        <a:rPr lang="ru-RU" sz="900" b="1" i="0" u="none" strike="noStrike">
                          <a:solidFill>
                            <a:srgbClr val="000000"/>
                          </a:solidFill>
                          <a:effectLst/>
                          <a:latin typeface="Times New Roman"/>
                        </a:rPr>
                        <a:t>38 464,0 </a:t>
                      </a:r>
                    </a:p>
                  </a:txBody>
                  <a:tcPr marL="9525" marR="9525" marT="9525" marB="0" anchor="b">
                    <a:solidFill>
                      <a:schemeClr val="accent2">
                        <a:lumMod val="40000"/>
                        <a:lumOff val="60000"/>
                      </a:schemeClr>
                    </a:solidFill>
                  </a:tcPr>
                </a:tc>
                <a:tc>
                  <a:txBody>
                    <a:bodyPr/>
                    <a:lstStyle/>
                    <a:p>
                      <a:pPr algn="r" fontAlgn="b"/>
                      <a:r>
                        <a:rPr lang="ru-RU" sz="900" u="none" strike="noStrike" dirty="0">
                          <a:effectLst/>
                          <a:latin typeface="Times New Roman" panose="02020603050405020304" pitchFamily="18" charset="0"/>
                          <a:cs typeface="Times New Roman" panose="02020603050405020304" pitchFamily="18" charset="0"/>
                        </a:rPr>
                        <a:t>0,0</a:t>
                      </a:r>
                      <a:endParaRPr lang="ru-RU" sz="900" b="0" i="0" u="none" strike="noStrike" dirty="0">
                        <a:effectLst/>
                        <a:latin typeface="Times New Roman" panose="02020603050405020304" pitchFamily="18" charset="0"/>
                        <a:cs typeface="Times New Roman" panose="02020603050405020304" pitchFamily="18" charset="0"/>
                      </a:endParaRPr>
                    </a:p>
                  </a:txBody>
                  <a:tcPr marL="4501" marR="4501" marT="4501" marB="0" anchor="b">
                    <a:solidFill>
                      <a:schemeClr val="accent2">
                        <a:lumMod val="40000"/>
                        <a:lumOff val="60000"/>
                      </a:schemeClr>
                    </a:solidFill>
                  </a:tcPr>
                </a:tc>
                <a:tc>
                  <a:txBody>
                    <a:bodyPr/>
                    <a:lstStyle/>
                    <a:p>
                      <a:pPr algn="r" fontAlgn="b"/>
                      <a:r>
                        <a:rPr lang="ru-RU" sz="900" u="none" strike="noStrike" dirty="0">
                          <a:effectLst/>
                          <a:latin typeface="Times New Roman" panose="02020603050405020304" pitchFamily="18" charset="0"/>
                          <a:cs typeface="Times New Roman" panose="02020603050405020304" pitchFamily="18" charset="0"/>
                        </a:rPr>
                        <a:t>0,0</a:t>
                      </a:r>
                      <a:endParaRPr lang="ru-RU" sz="900" b="0" i="0" u="none" strike="noStrike" dirty="0">
                        <a:effectLst/>
                        <a:latin typeface="Times New Roman" panose="02020603050405020304" pitchFamily="18" charset="0"/>
                        <a:cs typeface="Times New Roman" panose="02020603050405020304" pitchFamily="18" charset="0"/>
                      </a:endParaRPr>
                    </a:p>
                  </a:txBody>
                  <a:tcPr marL="4501" marR="4501" marT="4501" marB="0" anchor="b">
                    <a:solidFill>
                      <a:schemeClr val="accent2">
                        <a:lumMod val="40000"/>
                        <a:lumOff val="60000"/>
                      </a:schemeClr>
                    </a:solidFill>
                  </a:tcPr>
                </a:tc>
                <a:tc>
                  <a:txBody>
                    <a:bodyPr/>
                    <a:lstStyle/>
                    <a:p>
                      <a:pPr algn="r" fontAlgn="b"/>
                      <a:r>
                        <a:rPr lang="ru-RU" sz="900" u="none" strike="noStrike">
                          <a:effectLst/>
                          <a:latin typeface="Times New Roman" panose="02020603050405020304" pitchFamily="18" charset="0"/>
                          <a:cs typeface="Times New Roman" panose="02020603050405020304" pitchFamily="18" charset="0"/>
                        </a:rPr>
                        <a:t>11 884,7</a:t>
                      </a:r>
                      <a:endParaRPr lang="ru-RU" sz="900" b="0" i="0" u="none" strike="noStrike">
                        <a:effectLst/>
                        <a:latin typeface="Times New Roman" panose="02020603050405020304" pitchFamily="18" charset="0"/>
                        <a:cs typeface="Times New Roman" panose="02020603050405020304" pitchFamily="18" charset="0"/>
                      </a:endParaRPr>
                    </a:p>
                  </a:txBody>
                  <a:tcPr marL="4501" marR="4501" marT="4501" marB="0" anchor="b">
                    <a:solidFill>
                      <a:schemeClr val="accent2">
                        <a:lumMod val="40000"/>
                        <a:lumOff val="60000"/>
                      </a:schemeClr>
                    </a:solidFill>
                  </a:tcPr>
                </a:tc>
                <a:tc>
                  <a:txBody>
                    <a:bodyPr/>
                    <a:lstStyle/>
                    <a:p>
                      <a:pPr algn="r" fontAlgn="b"/>
                      <a:r>
                        <a:rPr lang="ru-RU" sz="900" b="0" i="0" u="none" strike="noStrike" dirty="0">
                          <a:solidFill>
                            <a:srgbClr val="000000"/>
                          </a:solidFill>
                          <a:effectLst/>
                          <a:latin typeface="Times New Roman"/>
                        </a:rPr>
                        <a:t>26 579,3 </a:t>
                      </a:r>
                    </a:p>
                  </a:txBody>
                  <a:tcPr marL="9525" marR="9525" marT="9525" marB="0" anchor="b">
                    <a:solidFill>
                      <a:schemeClr val="accent2">
                        <a:lumMod val="40000"/>
                        <a:lumOff val="60000"/>
                      </a:schemeClr>
                    </a:solidFill>
                  </a:tcPr>
                </a:tc>
              </a:tr>
              <a:tr h="151296">
                <a:tc>
                  <a:txBody>
                    <a:bodyPr/>
                    <a:lstStyle/>
                    <a:p>
                      <a:pPr algn="l" fontAlgn="ctr"/>
                      <a:r>
                        <a:rPr lang="ru-RU" sz="900" u="none" strike="noStrike">
                          <a:effectLst/>
                          <a:latin typeface="Times New Roman" panose="02020603050405020304" pitchFamily="18" charset="0"/>
                          <a:cs typeface="Times New Roman" panose="02020603050405020304" pitchFamily="18" charset="0"/>
                        </a:rPr>
                        <a:t>Красночетайский</a:t>
                      </a:r>
                      <a:endParaRPr lang="ru-RU" sz="900" b="0" i="0" u="none" strike="noStrike">
                        <a:effectLst/>
                        <a:latin typeface="Times New Roman" panose="02020603050405020304" pitchFamily="18" charset="0"/>
                        <a:cs typeface="Times New Roman" panose="02020603050405020304" pitchFamily="18" charset="0"/>
                      </a:endParaRPr>
                    </a:p>
                  </a:txBody>
                  <a:tcPr marL="4501" marR="4501" marT="4501" marB="0" anchor="ctr">
                    <a:solidFill>
                      <a:schemeClr val="accent2">
                        <a:lumMod val="40000"/>
                        <a:lumOff val="60000"/>
                      </a:schemeClr>
                    </a:solidFill>
                  </a:tcPr>
                </a:tc>
                <a:tc>
                  <a:txBody>
                    <a:bodyPr/>
                    <a:lstStyle/>
                    <a:p>
                      <a:pPr algn="r" fontAlgn="b"/>
                      <a:r>
                        <a:rPr lang="ru-RU" sz="900" b="1" i="0" u="none" strike="noStrike">
                          <a:solidFill>
                            <a:srgbClr val="000000"/>
                          </a:solidFill>
                          <a:effectLst/>
                          <a:latin typeface="Times New Roman"/>
                        </a:rPr>
                        <a:t>75 270,8 </a:t>
                      </a:r>
                    </a:p>
                  </a:txBody>
                  <a:tcPr marL="9525" marR="9525" marT="9525" marB="0" anchor="b">
                    <a:solidFill>
                      <a:schemeClr val="accent2">
                        <a:lumMod val="40000"/>
                        <a:lumOff val="60000"/>
                      </a:schemeClr>
                    </a:solidFill>
                  </a:tcPr>
                </a:tc>
                <a:tc>
                  <a:txBody>
                    <a:bodyPr/>
                    <a:lstStyle/>
                    <a:p>
                      <a:pPr algn="r" fontAlgn="b"/>
                      <a:r>
                        <a:rPr lang="ru-RU" sz="900" u="none" strike="noStrike" dirty="0">
                          <a:effectLst/>
                          <a:latin typeface="Times New Roman" panose="02020603050405020304" pitchFamily="18" charset="0"/>
                          <a:cs typeface="Times New Roman" panose="02020603050405020304" pitchFamily="18" charset="0"/>
                        </a:rPr>
                        <a:t>34 794,0</a:t>
                      </a:r>
                      <a:endParaRPr lang="ru-RU" sz="900" b="0" i="0" u="none" strike="noStrike" dirty="0">
                        <a:effectLst/>
                        <a:latin typeface="Times New Roman" panose="02020603050405020304" pitchFamily="18" charset="0"/>
                        <a:cs typeface="Times New Roman" panose="02020603050405020304" pitchFamily="18" charset="0"/>
                      </a:endParaRPr>
                    </a:p>
                  </a:txBody>
                  <a:tcPr marL="4501" marR="4501" marT="4501" marB="0" anchor="b">
                    <a:solidFill>
                      <a:schemeClr val="accent2">
                        <a:lumMod val="40000"/>
                        <a:lumOff val="60000"/>
                      </a:schemeClr>
                    </a:solidFill>
                  </a:tcPr>
                </a:tc>
                <a:tc>
                  <a:txBody>
                    <a:bodyPr/>
                    <a:lstStyle/>
                    <a:p>
                      <a:pPr algn="r" fontAlgn="b"/>
                      <a:r>
                        <a:rPr lang="ru-RU" sz="900" u="none" strike="noStrike" dirty="0">
                          <a:effectLst/>
                          <a:latin typeface="Times New Roman" panose="02020603050405020304" pitchFamily="18" charset="0"/>
                          <a:cs typeface="Times New Roman" panose="02020603050405020304" pitchFamily="18" charset="0"/>
                        </a:rPr>
                        <a:t>0,0</a:t>
                      </a:r>
                      <a:endParaRPr lang="ru-RU" sz="900" b="0" i="0" u="none" strike="noStrike" dirty="0">
                        <a:effectLst/>
                        <a:latin typeface="Times New Roman" panose="02020603050405020304" pitchFamily="18" charset="0"/>
                        <a:cs typeface="Times New Roman" panose="02020603050405020304" pitchFamily="18" charset="0"/>
                      </a:endParaRPr>
                    </a:p>
                  </a:txBody>
                  <a:tcPr marL="4501" marR="4501" marT="4501" marB="0" anchor="b">
                    <a:solidFill>
                      <a:schemeClr val="accent2">
                        <a:lumMod val="40000"/>
                        <a:lumOff val="60000"/>
                      </a:schemeClr>
                    </a:solidFill>
                  </a:tcPr>
                </a:tc>
                <a:tc>
                  <a:txBody>
                    <a:bodyPr/>
                    <a:lstStyle/>
                    <a:p>
                      <a:pPr algn="r" fontAlgn="b"/>
                      <a:r>
                        <a:rPr lang="ru-RU" sz="900" u="none" strike="noStrike" dirty="0">
                          <a:effectLst/>
                          <a:latin typeface="Times New Roman" panose="02020603050405020304" pitchFamily="18" charset="0"/>
                          <a:cs typeface="Times New Roman" panose="02020603050405020304" pitchFamily="18" charset="0"/>
                        </a:rPr>
                        <a:t>12 447,0</a:t>
                      </a:r>
                      <a:endParaRPr lang="ru-RU" sz="900" b="0" i="0" u="none" strike="noStrike" dirty="0">
                        <a:effectLst/>
                        <a:latin typeface="Times New Roman" panose="02020603050405020304" pitchFamily="18" charset="0"/>
                        <a:cs typeface="Times New Roman" panose="02020603050405020304" pitchFamily="18" charset="0"/>
                      </a:endParaRPr>
                    </a:p>
                  </a:txBody>
                  <a:tcPr marL="4501" marR="4501" marT="4501" marB="0" anchor="b">
                    <a:solidFill>
                      <a:schemeClr val="accent2">
                        <a:lumMod val="40000"/>
                        <a:lumOff val="60000"/>
                      </a:schemeClr>
                    </a:solidFill>
                  </a:tcPr>
                </a:tc>
                <a:tc>
                  <a:txBody>
                    <a:bodyPr/>
                    <a:lstStyle/>
                    <a:p>
                      <a:pPr algn="r" fontAlgn="b"/>
                      <a:r>
                        <a:rPr lang="ru-RU" sz="900" b="0" i="0" u="none" strike="noStrike">
                          <a:solidFill>
                            <a:srgbClr val="000000"/>
                          </a:solidFill>
                          <a:effectLst/>
                          <a:latin typeface="Times New Roman"/>
                        </a:rPr>
                        <a:t>28 029,8 </a:t>
                      </a:r>
                    </a:p>
                  </a:txBody>
                  <a:tcPr marL="9525" marR="9525" marT="9525" marB="0" anchor="b">
                    <a:solidFill>
                      <a:schemeClr val="accent2">
                        <a:lumMod val="40000"/>
                        <a:lumOff val="60000"/>
                      </a:schemeClr>
                    </a:solidFill>
                  </a:tcPr>
                </a:tc>
              </a:tr>
              <a:tr h="151296">
                <a:tc>
                  <a:txBody>
                    <a:bodyPr/>
                    <a:lstStyle/>
                    <a:p>
                      <a:pPr algn="l" fontAlgn="ctr"/>
                      <a:r>
                        <a:rPr lang="ru-RU" sz="900" u="none" strike="noStrike">
                          <a:effectLst/>
                          <a:latin typeface="Times New Roman" panose="02020603050405020304" pitchFamily="18" charset="0"/>
                          <a:cs typeface="Times New Roman" panose="02020603050405020304" pitchFamily="18" charset="0"/>
                        </a:rPr>
                        <a:t>Марпосадский</a:t>
                      </a:r>
                      <a:endParaRPr lang="ru-RU" sz="900" b="0" i="0" u="none" strike="noStrike">
                        <a:effectLst/>
                        <a:latin typeface="Times New Roman" panose="02020603050405020304" pitchFamily="18" charset="0"/>
                        <a:cs typeface="Times New Roman" panose="02020603050405020304" pitchFamily="18" charset="0"/>
                      </a:endParaRPr>
                    </a:p>
                  </a:txBody>
                  <a:tcPr marL="4501" marR="4501" marT="4501" marB="0" anchor="ctr">
                    <a:solidFill>
                      <a:schemeClr val="accent2">
                        <a:lumMod val="40000"/>
                        <a:lumOff val="60000"/>
                      </a:schemeClr>
                    </a:solidFill>
                  </a:tcPr>
                </a:tc>
                <a:tc>
                  <a:txBody>
                    <a:bodyPr/>
                    <a:lstStyle/>
                    <a:p>
                      <a:pPr algn="r" fontAlgn="b"/>
                      <a:r>
                        <a:rPr lang="ru-RU" sz="900" b="1" i="0" u="none" strike="noStrike" dirty="0">
                          <a:solidFill>
                            <a:srgbClr val="000000"/>
                          </a:solidFill>
                          <a:effectLst/>
                          <a:latin typeface="Times New Roman"/>
                        </a:rPr>
                        <a:t>78 927,1 </a:t>
                      </a:r>
                    </a:p>
                  </a:txBody>
                  <a:tcPr marL="9525" marR="9525" marT="9525" marB="0" anchor="b">
                    <a:solidFill>
                      <a:schemeClr val="accent2">
                        <a:lumMod val="40000"/>
                        <a:lumOff val="60000"/>
                      </a:schemeClr>
                    </a:solidFill>
                  </a:tcPr>
                </a:tc>
                <a:tc>
                  <a:txBody>
                    <a:bodyPr/>
                    <a:lstStyle/>
                    <a:p>
                      <a:pPr algn="r" fontAlgn="b"/>
                      <a:r>
                        <a:rPr lang="ru-RU" sz="900" u="none" strike="noStrike" dirty="0">
                          <a:effectLst/>
                          <a:latin typeface="Times New Roman" panose="02020603050405020304" pitchFamily="18" charset="0"/>
                          <a:cs typeface="Times New Roman" panose="02020603050405020304" pitchFamily="18" charset="0"/>
                        </a:rPr>
                        <a:t>33 669,8</a:t>
                      </a:r>
                      <a:endParaRPr lang="ru-RU" sz="900" b="0" i="0" u="none" strike="noStrike" dirty="0">
                        <a:effectLst/>
                        <a:latin typeface="Times New Roman" panose="02020603050405020304" pitchFamily="18" charset="0"/>
                        <a:cs typeface="Times New Roman" panose="02020603050405020304" pitchFamily="18" charset="0"/>
                      </a:endParaRPr>
                    </a:p>
                  </a:txBody>
                  <a:tcPr marL="4501" marR="4501" marT="4501" marB="0" anchor="b">
                    <a:solidFill>
                      <a:schemeClr val="accent2">
                        <a:lumMod val="40000"/>
                        <a:lumOff val="60000"/>
                      </a:schemeClr>
                    </a:solidFill>
                  </a:tcPr>
                </a:tc>
                <a:tc>
                  <a:txBody>
                    <a:bodyPr/>
                    <a:lstStyle/>
                    <a:p>
                      <a:pPr algn="r" fontAlgn="b"/>
                      <a:r>
                        <a:rPr lang="ru-RU" sz="900" u="none" strike="noStrike">
                          <a:effectLst/>
                          <a:latin typeface="Times New Roman" panose="02020603050405020304" pitchFamily="18" charset="0"/>
                          <a:cs typeface="Times New Roman" panose="02020603050405020304" pitchFamily="18" charset="0"/>
                        </a:rPr>
                        <a:t>0,0</a:t>
                      </a:r>
                      <a:endParaRPr lang="ru-RU" sz="900" b="0" i="0" u="none" strike="noStrike">
                        <a:effectLst/>
                        <a:latin typeface="Times New Roman" panose="02020603050405020304" pitchFamily="18" charset="0"/>
                        <a:cs typeface="Times New Roman" panose="02020603050405020304" pitchFamily="18" charset="0"/>
                      </a:endParaRPr>
                    </a:p>
                  </a:txBody>
                  <a:tcPr marL="4501" marR="4501" marT="4501" marB="0" anchor="b">
                    <a:solidFill>
                      <a:schemeClr val="accent2">
                        <a:lumMod val="40000"/>
                        <a:lumOff val="60000"/>
                      </a:schemeClr>
                    </a:solidFill>
                  </a:tcPr>
                </a:tc>
                <a:tc>
                  <a:txBody>
                    <a:bodyPr/>
                    <a:lstStyle/>
                    <a:p>
                      <a:pPr algn="r" fontAlgn="b"/>
                      <a:r>
                        <a:rPr lang="ru-RU" sz="900" u="none" strike="noStrike" dirty="0">
                          <a:effectLst/>
                          <a:latin typeface="Times New Roman" panose="02020603050405020304" pitchFamily="18" charset="0"/>
                          <a:cs typeface="Times New Roman" panose="02020603050405020304" pitchFamily="18" charset="0"/>
                        </a:rPr>
                        <a:t>19 623,1</a:t>
                      </a:r>
                      <a:endParaRPr lang="ru-RU" sz="900" b="0" i="0" u="none" strike="noStrike" dirty="0">
                        <a:effectLst/>
                        <a:latin typeface="Times New Roman" panose="02020603050405020304" pitchFamily="18" charset="0"/>
                        <a:cs typeface="Times New Roman" panose="02020603050405020304" pitchFamily="18" charset="0"/>
                      </a:endParaRPr>
                    </a:p>
                  </a:txBody>
                  <a:tcPr marL="4501" marR="4501" marT="4501" marB="0" anchor="b">
                    <a:solidFill>
                      <a:schemeClr val="accent2">
                        <a:lumMod val="40000"/>
                        <a:lumOff val="60000"/>
                      </a:schemeClr>
                    </a:solidFill>
                  </a:tcPr>
                </a:tc>
                <a:tc>
                  <a:txBody>
                    <a:bodyPr/>
                    <a:lstStyle/>
                    <a:p>
                      <a:pPr algn="r" fontAlgn="b"/>
                      <a:r>
                        <a:rPr lang="ru-RU" sz="900" b="0" i="0" u="none" strike="noStrike">
                          <a:solidFill>
                            <a:srgbClr val="000000"/>
                          </a:solidFill>
                          <a:effectLst/>
                          <a:latin typeface="Times New Roman"/>
                        </a:rPr>
                        <a:t>25 634,2 </a:t>
                      </a:r>
                    </a:p>
                  </a:txBody>
                  <a:tcPr marL="9525" marR="9525" marT="9525" marB="0" anchor="b">
                    <a:solidFill>
                      <a:schemeClr val="accent2">
                        <a:lumMod val="40000"/>
                        <a:lumOff val="60000"/>
                      </a:schemeClr>
                    </a:solidFill>
                  </a:tcPr>
                </a:tc>
              </a:tr>
              <a:tr h="151296">
                <a:tc>
                  <a:txBody>
                    <a:bodyPr/>
                    <a:lstStyle/>
                    <a:p>
                      <a:pPr algn="l" fontAlgn="ctr"/>
                      <a:r>
                        <a:rPr lang="ru-RU" sz="900" u="none" strike="noStrike">
                          <a:effectLst/>
                          <a:latin typeface="Times New Roman" panose="02020603050405020304" pitchFamily="18" charset="0"/>
                          <a:cs typeface="Times New Roman" panose="02020603050405020304" pitchFamily="18" charset="0"/>
                        </a:rPr>
                        <a:t>Моргаушский</a:t>
                      </a:r>
                      <a:endParaRPr lang="ru-RU" sz="900" b="0" i="0" u="none" strike="noStrike">
                        <a:effectLst/>
                        <a:latin typeface="Times New Roman" panose="02020603050405020304" pitchFamily="18" charset="0"/>
                        <a:cs typeface="Times New Roman" panose="02020603050405020304" pitchFamily="18" charset="0"/>
                      </a:endParaRPr>
                    </a:p>
                  </a:txBody>
                  <a:tcPr marL="4501" marR="4501" marT="4501" marB="0" anchor="ctr">
                    <a:solidFill>
                      <a:schemeClr val="accent2">
                        <a:lumMod val="40000"/>
                        <a:lumOff val="60000"/>
                      </a:schemeClr>
                    </a:solidFill>
                  </a:tcPr>
                </a:tc>
                <a:tc>
                  <a:txBody>
                    <a:bodyPr/>
                    <a:lstStyle/>
                    <a:p>
                      <a:pPr algn="r" fontAlgn="b"/>
                      <a:r>
                        <a:rPr lang="ru-RU" sz="900" b="1" i="0" u="none" strike="noStrike" dirty="0">
                          <a:solidFill>
                            <a:srgbClr val="000000"/>
                          </a:solidFill>
                          <a:effectLst/>
                          <a:latin typeface="Times New Roman"/>
                        </a:rPr>
                        <a:t>66 042,2 </a:t>
                      </a:r>
                    </a:p>
                  </a:txBody>
                  <a:tcPr marL="9525" marR="9525" marT="9525" marB="0" anchor="b">
                    <a:solidFill>
                      <a:schemeClr val="accent2">
                        <a:lumMod val="40000"/>
                        <a:lumOff val="60000"/>
                      </a:schemeClr>
                    </a:solidFill>
                  </a:tcPr>
                </a:tc>
                <a:tc>
                  <a:txBody>
                    <a:bodyPr/>
                    <a:lstStyle/>
                    <a:p>
                      <a:pPr algn="r" fontAlgn="b"/>
                      <a:r>
                        <a:rPr lang="ru-RU" sz="900" u="none" strike="noStrike" dirty="0">
                          <a:effectLst/>
                          <a:latin typeface="Times New Roman" panose="02020603050405020304" pitchFamily="18" charset="0"/>
                          <a:cs typeface="Times New Roman" panose="02020603050405020304" pitchFamily="18" charset="0"/>
                        </a:rPr>
                        <a:t>1 931,2</a:t>
                      </a:r>
                      <a:endParaRPr lang="ru-RU" sz="900" b="0" i="0" u="none" strike="noStrike" dirty="0">
                        <a:effectLst/>
                        <a:latin typeface="Times New Roman" panose="02020603050405020304" pitchFamily="18" charset="0"/>
                        <a:cs typeface="Times New Roman" panose="02020603050405020304" pitchFamily="18" charset="0"/>
                      </a:endParaRPr>
                    </a:p>
                  </a:txBody>
                  <a:tcPr marL="4501" marR="4501" marT="4501" marB="0" anchor="b">
                    <a:solidFill>
                      <a:schemeClr val="accent2">
                        <a:lumMod val="40000"/>
                        <a:lumOff val="60000"/>
                      </a:schemeClr>
                    </a:solidFill>
                  </a:tcPr>
                </a:tc>
                <a:tc>
                  <a:txBody>
                    <a:bodyPr/>
                    <a:lstStyle/>
                    <a:p>
                      <a:pPr algn="r" fontAlgn="b"/>
                      <a:r>
                        <a:rPr lang="ru-RU" sz="900" u="none" strike="noStrike">
                          <a:effectLst/>
                          <a:latin typeface="Times New Roman" panose="02020603050405020304" pitchFamily="18" charset="0"/>
                          <a:cs typeface="Times New Roman" panose="02020603050405020304" pitchFamily="18" charset="0"/>
                        </a:rPr>
                        <a:t>10 103,5</a:t>
                      </a:r>
                      <a:endParaRPr lang="ru-RU" sz="900" b="0" i="0" u="none" strike="noStrike">
                        <a:effectLst/>
                        <a:latin typeface="Times New Roman" panose="02020603050405020304" pitchFamily="18" charset="0"/>
                        <a:cs typeface="Times New Roman" panose="02020603050405020304" pitchFamily="18" charset="0"/>
                      </a:endParaRPr>
                    </a:p>
                  </a:txBody>
                  <a:tcPr marL="4501" marR="4501" marT="4501" marB="0" anchor="b">
                    <a:solidFill>
                      <a:schemeClr val="accent2">
                        <a:lumMod val="40000"/>
                        <a:lumOff val="60000"/>
                      </a:schemeClr>
                    </a:solidFill>
                  </a:tcPr>
                </a:tc>
                <a:tc>
                  <a:txBody>
                    <a:bodyPr/>
                    <a:lstStyle/>
                    <a:p>
                      <a:pPr algn="r" fontAlgn="b"/>
                      <a:r>
                        <a:rPr lang="ru-RU" sz="900" u="none" strike="noStrike">
                          <a:effectLst/>
                          <a:latin typeface="Times New Roman" panose="02020603050405020304" pitchFamily="18" charset="0"/>
                          <a:cs typeface="Times New Roman" panose="02020603050405020304" pitchFamily="18" charset="0"/>
                        </a:rPr>
                        <a:t>28 425,0</a:t>
                      </a:r>
                      <a:endParaRPr lang="ru-RU" sz="900" b="0" i="0" u="none" strike="noStrike">
                        <a:effectLst/>
                        <a:latin typeface="Times New Roman" panose="02020603050405020304" pitchFamily="18" charset="0"/>
                        <a:cs typeface="Times New Roman" panose="02020603050405020304" pitchFamily="18" charset="0"/>
                      </a:endParaRPr>
                    </a:p>
                  </a:txBody>
                  <a:tcPr marL="4501" marR="4501" marT="4501" marB="0" anchor="b">
                    <a:solidFill>
                      <a:schemeClr val="accent2">
                        <a:lumMod val="40000"/>
                        <a:lumOff val="60000"/>
                      </a:schemeClr>
                    </a:solidFill>
                  </a:tcPr>
                </a:tc>
                <a:tc>
                  <a:txBody>
                    <a:bodyPr/>
                    <a:lstStyle/>
                    <a:p>
                      <a:pPr algn="r" fontAlgn="b"/>
                      <a:r>
                        <a:rPr lang="ru-RU" sz="900" b="0" i="0" u="none" strike="noStrike">
                          <a:solidFill>
                            <a:srgbClr val="000000"/>
                          </a:solidFill>
                          <a:effectLst/>
                          <a:latin typeface="Times New Roman"/>
                        </a:rPr>
                        <a:t>25 582,5 </a:t>
                      </a:r>
                    </a:p>
                  </a:txBody>
                  <a:tcPr marL="9525" marR="9525" marT="9525" marB="0" anchor="b">
                    <a:solidFill>
                      <a:schemeClr val="accent2">
                        <a:lumMod val="40000"/>
                        <a:lumOff val="60000"/>
                      </a:schemeClr>
                    </a:solidFill>
                  </a:tcPr>
                </a:tc>
              </a:tr>
              <a:tr h="151296">
                <a:tc>
                  <a:txBody>
                    <a:bodyPr/>
                    <a:lstStyle/>
                    <a:p>
                      <a:pPr algn="l" fontAlgn="ctr"/>
                      <a:r>
                        <a:rPr lang="ru-RU" sz="900" u="none" strike="noStrike">
                          <a:effectLst/>
                          <a:latin typeface="Times New Roman" panose="02020603050405020304" pitchFamily="18" charset="0"/>
                          <a:cs typeface="Times New Roman" panose="02020603050405020304" pitchFamily="18" charset="0"/>
                        </a:rPr>
                        <a:t>Порецкий</a:t>
                      </a:r>
                      <a:endParaRPr lang="ru-RU" sz="900" b="0" i="0" u="none" strike="noStrike">
                        <a:effectLst/>
                        <a:latin typeface="Times New Roman" panose="02020603050405020304" pitchFamily="18" charset="0"/>
                        <a:cs typeface="Times New Roman" panose="02020603050405020304" pitchFamily="18" charset="0"/>
                      </a:endParaRPr>
                    </a:p>
                  </a:txBody>
                  <a:tcPr marL="4501" marR="4501" marT="4501" marB="0" anchor="ctr">
                    <a:solidFill>
                      <a:schemeClr val="accent2">
                        <a:lumMod val="40000"/>
                        <a:lumOff val="60000"/>
                      </a:schemeClr>
                    </a:solidFill>
                  </a:tcPr>
                </a:tc>
                <a:tc>
                  <a:txBody>
                    <a:bodyPr/>
                    <a:lstStyle/>
                    <a:p>
                      <a:pPr algn="r" fontAlgn="b"/>
                      <a:r>
                        <a:rPr lang="ru-RU" sz="900" b="1" i="0" u="none" strike="noStrike" dirty="0">
                          <a:solidFill>
                            <a:srgbClr val="000000"/>
                          </a:solidFill>
                          <a:effectLst/>
                          <a:latin typeface="Times New Roman"/>
                        </a:rPr>
                        <a:t>58 947,1 </a:t>
                      </a:r>
                    </a:p>
                  </a:txBody>
                  <a:tcPr marL="9525" marR="9525" marT="9525" marB="0" anchor="b">
                    <a:solidFill>
                      <a:schemeClr val="accent2">
                        <a:lumMod val="40000"/>
                        <a:lumOff val="60000"/>
                      </a:schemeClr>
                    </a:solidFill>
                  </a:tcPr>
                </a:tc>
                <a:tc>
                  <a:txBody>
                    <a:bodyPr/>
                    <a:lstStyle/>
                    <a:p>
                      <a:pPr algn="r" fontAlgn="b"/>
                      <a:r>
                        <a:rPr lang="ru-RU" sz="900" u="none" strike="noStrike" dirty="0">
                          <a:effectLst/>
                          <a:latin typeface="Times New Roman" panose="02020603050405020304" pitchFamily="18" charset="0"/>
                          <a:cs typeface="Times New Roman" panose="02020603050405020304" pitchFamily="18" charset="0"/>
                        </a:rPr>
                        <a:t>19 665,4</a:t>
                      </a:r>
                      <a:endParaRPr lang="ru-RU" sz="900" b="0" i="0" u="none" strike="noStrike" dirty="0">
                        <a:effectLst/>
                        <a:latin typeface="Times New Roman" panose="02020603050405020304" pitchFamily="18" charset="0"/>
                        <a:cs typeface="Times New Roman" panose="02020603050405020304" pitchFamily="18" charset="0"/>
                      </a:endParaRPr>
                    </a:p>
                  </a:txBody>
                  <a:tcPr marL="4501" marR="4501" marT="4501" marB="0" anchor="b">
                    <a:solidFill>
                      <a:schemeClr val="accent2">
                        <a:lumMod val="40000"/>
                        <a:lumOff val="60000"/>
                      </a:schemeClr>
                    </a:solidFill>
                  </a:tcPr>
                </a:tc>
                <a:tc>
                  <a:txBody>
                    <a:bodyPr/>
                    <a:lstStyle/>
                    <a:p>
                      <a:pPr algn="r" fontAlgn="b"/>
                      <a:r>
                        <a:rPr lang="ru-RU" sz="900" u="none" strike="noStrike" dirty="0">
                          <a:effectLst/>
                          <a:latin typeface="Times New Roman" panose="02020603050405020304" pitchFamily="18" charset="0"/>
                          <a:cs typeface="Times New Roman" panose="02020603050405020304" pitchFamily="18" charset="0"/>
                        </a:rPr>
                        <a:t>0,0</a:t>
                      </a:r>
                      <a:endParaRPr lang="ru-RU" sz="900" b="0" i="0" u="none" strike="noStrike" dirty="0">
                        <a:effectLst/>
                        <a:latin typeface="Times New Roman" panose="02020603050405020304" pitchFamily="18" charset="0"/>
                        <a:cs typeface="Times New Roman" panose="02020603050405020304" pitchFamily="18" charset="0"/>
                      </a:endParaRPr>
                    </a:p>
                  </a:txBody>
                  <a:tcPr marL="4501" marR="4501" marT="4501" marB="0" anchor="b">
                    <a:solidFill>
                      <a:schemeClr val="accent2">
                        <a:lumMod val="40000"/>
                        <a:lumOff val="60000"/>
                      </a:schemeClr>
                    </a:solidFill>
                  </a:tcPr>
                </a:tc>
                <a:tc>
                  <a:txBody>
                    <a:bodyPr/>
                    <a:lstStyle/>
                    <a:p>
                      <a:pPr algn="r" fontAlgn="b"/>
                      <a:r>
                        <a:rPr lang="ru-RU" sz="900" u="none" strike="noStrike" dirty="0">
                          <a:effectLst/>
                          <a:latin typeface="Times New Roman" panose="02020603050405020304" pitchFamily="18" charset="0"/>
                          <a:cs typeface="Times New Roman" panose="02020603050405020304" pitchFamily="18" charset="0"/>
                        </a:rPr>
                        <a:t>10 805,7</a:t>
                      </a:r>
                      <a:endParaRPr lang="ru-RU" sz="900" b="0" i="0" u="none" strike="noStrike" dirty="0">
                        <a:effectLst/>
                        <a:latin typeface="Times New Roman" panose="02020603050405020304" pitchFamily="18" charset="0"/>
                        <a:cs typeface="Times New Roman" panose="02020603050405020304" pitchFamily="18" charset="0"/>
                      </a:endParaRPr>
                    </a:p>
                  </a:txBody>
                  <a:tcPr marL="4501" marR="4501" marT="4501" marB="0" anchor="b">
                    <a:solidFill>
                      <a:schemeClr val="accent2">
                        <a:lumMod val="40000"/>
                        <a:lumOff val="60000"/>
                      </a:schemeClr>
                    </a:solidFill>
                  </a:tcPr>
                </a:tc>
                <a:tc>
                  <a:txBody>
                    <a:bodyPr/>
                    <a:lstStyle/>
                    <a:p>
                      <a:pPr algn="r" fontAlgn="b"/>
                      <a:r>
                        <a:rPr lang="ru-RU" sz="900" b="0" i="0" u="none" strike="noStrike" dirty="0">
                          <a:solidFill>
                            <a:srgbClr val="000000"/>
                          </a:solidFill>
                          <a:effectLst/>
                          <a:latin typeface="Times New Roman"/>
                        </a:rPr>
                        <a:t>28 476,0 </a:t>
                      </a:r>
                    </a:p>
                  </a:txBody>
                  <a:tcPr marL="9525" marR="9525" marT="9525" marB="0" anchor="b">
                    <a:solidFill>
                      <a:schemeClr val="accent2">
                        <a:lumMod val="40000"/>
                        <a:lumOff val="60000"/>
                      </a:schemeClr>
                    </a:solidFill>
                  </a:tcPr>
                </a:tc>
              </a:tr>
              <a:tr h="151296">
                <a:tc>
                  <a:txBody>
                    <a:bodyPr/>
                    <a:lstStyle/>
                    <a:p>
                      <a:pPr algn="l" fontAlgn="ctr"/>
                      <a:r>
                        <a:rPr lang="ru-RU" sz="900" u="none" strike="noStrike">
                          <a:effectLst/>
                          <a:latin typeface="Times New Roman" panose="02020603050405020304" pitchFamily="18" charset="0"/>
                          <a:cs typeface="Times New Roman" panose="02020603050405020304" pitchFamily="18" charset="0"/>
                        </a:rPr>
                        <a:t>Урмарский</a:t>
                      </a:r>
                      <a:endParaRPr lang="ru-RU" sz="900" b="0" i="0" u="none" strike="noStrike">
                        <a:effectLst/>
                        <a:latin typeface="Times New Roman" panose="02020603050405020304" pitchFamily="18" charset="0"/>
                        <a:cs typeface="Times New Roman" panose="02020603050405020304" pitchFamily="18" charset="0"/>
                      </a:endParaRPr>
                    </a:p>
                  </a:txBody>
                  <a:tcPr marL="4501" marR="4501" marT="4501" marB="0" anchor="ctr">
                    <a:solidFill>
                      <a:schemeClr val="accent2">
                        <a:lumMod val="40000"/>
                        <a:lumOff val="60000"/>
                      </a:schemeClr>
                    </a:solidFill>
                  </a:tcPr>
                </a:tc>
                <a:tc>
                  <a:txBody>
                    <a:bodyPr/>
                    <a:lstStyle/>
                    <a:p>
                      <a:pPr algn="r" fontAlgn="b"/>
                      <a:r>
                        <a:rPr lang="ru-RU" sz="900" b="1" i="0" u="none" strike="noStrike" dirty="0">
                          <a:solidFill>
                            <a:srgbClr val="000000"/>
                          </a:solidFill>
                          <a:effectLst/>
                          <a:latin typeface="Times New Roman"/>
                        </a:rPr>
                        <a:t>82 861,8 </a:t>
                      </a:r>
                    </a:p>
                  </a:txBody>
                  <a:tcPr marL="9525" marR="9525" marT="9525" marB="0" anchor="b">
                    <a:solidFill>
                      <a:schemeClr val="accent2">
                        <a:lumMod val="40000"/>
                        <a:lumOff val="60000"/>
                      </a:schemeClr>
                    </a:solidFill>
                  </a:tcPr>
                </a:tc>
                <a:tc>
                  <a:txBody>
                    <a:bodyPr/>
                    <a:lstStyle/>
                    <a:p>
                      <a:pPr algn="r" fontAlgn="b"/>
                      <a:r>
                        <a:rPr lang="ru-RU" sz="900" u="none" strike="noStrike">
                          <a:effectLst/>
                          <a:latin typeface="Times New Roman" panose="02020603050405020304" pitchFamily="18" charset="0"/>
                          <a:cs typeface="Times New Roman" panose="02020603050405020304" pitchFamily="18" charset="0"/>
                        </a:rPr>
                        <a:t>33 978,5</a:t>
                      </a:r>
                      <a:endParaRPr lang="ru-RU" sz="900" b="0" i="0" u="none" strike="noStrike">
                        <a:effectLst/>
                        <a:latin typeface="Times New Roman" panose="02020603050405020304" pitchFamily="18" charset="0"/>
                        <a:cs typeface="Times New Roman" panose="02020603050405020304" pitchFamily="18" charset="0"/>
                      </a:endParaRPr>
                    </a:p>
                  </a:txBody>
                  <a:tcPr marL="4501" marR="4501" marT="4501" marB="0" anchor="b">
                    <a:solidFill>
                      <a:schemeClr val="accent2">
                        <a:lumMod val="40000"/>
                        <a:lumOff val="60000"/>
                      </a:schemeClr>
                    </a:solidFill>
                  </a:tcPr>
                </a:tc>
                <a:tc>
                  <a:txBody>
                    <a:bodyPr/>
                    <a:lstStyle/>
                    <a:p>
                      <a:pPr algn="r" fontAlgn="b"/>
                      <a:r>
                        <a:rPr lang="ru-RU" sz="900" u="none" strike="noStrike">
                          <a:effectLst/>
                          <a:latin typeface="Times New Roman" panose="02020603050405020304" pitchFamily="18" charset="0"/>
                          <a:cs typeface="Times New Roman" panose="02020603050405020304" pitchFamily="18" charset="0"/>
                        </a:rPr>
                        <a:t>2 214,8</a:t>
                      </a:r>
                      <a:endParaRPr lang="ru-RU" sz="900" b="0" i="0" u="none" strike="noStrike">
                        <a:effectLst/>
                        <a:latin typeface="Times New Roman" panose="02020603050405020304" pitchFamily="18" charset="0"/>
                        <a:cs typeface="Times New Roman" panose="02020603050405020304" pitchFamily="18" charset="0"/>
                      </a:endParaRPr>
                    </a:p>
                  </a:txBody>
                  <a:tcPr marL="4501" marR="4501" marT="4501" marB="0" anchor="b">
                    <a:solidFill>
                      <a:schemeClr val="accent2">
                        <a:lumMod val="40000"/>
                        <a:lumOff val="60000"/>
                      </a:schemeClr>
                    </a:solidFill>
                  </a:tcPr>
                </a:tc>
                <a:tc>
                  <a:txBody>
                    <a:bodyPr/>
                    <a:lstStyle/>
                    <a:p>
                      <a:pPr algn="r" fontAlgn="b"/>
                      <a:r>
                        <a:rPr lang="ru-RU" sz="900" u="none" strike="noStrike" dirty="0">
                          <a:effectLst/>
                          <a:latin typeface="Times New Roman" panose="02020603050405020304" pitchFamily="18" charset="0"/>
                          <a:cs typeface="Times New Roman" panose="02020603050405020304" pitchFamily="18" charset="0"/>
                        </a:rPr>
                        <a:t>20 124,9</a:t>
                      </a:r>
                      <a:endParaRPr lang="ru-RU" sz="900" b="0" i="0" u="none" strike="noStrike" dirty="0">
                        <a:effectLst/>
                        <a:latin typeface="Times New Roman" panose="02020603050405020304" pitchFamily="18" charset="0"/>
                        <a:cs typeface="Times New Roman" panose="02020603050405020304" pitchFamily="18" charset="0"/>
                      </a:endParaRPr>
                    </a:p>
                  </a:txBody>
                  <a:tcPr marL="4501" marR="4501" marT="4501" marB="0" anchor="b">
                    <a:solidFill>
                      <a:schemeClr val="accent2">
                        <a:lumMod val="40000"/>
                        <a:lumOff val="60000"/>
                      </a:schemeClr>
                    </a:solidFill>
                  </a:tcPr>
                </a:tc>
                <a:tc>
                  <a:txBody>
                    <a:bodyPr/>
                    <a:lstStyle/>
                    <a:p>
                      <a:pPr algn="r" fontAlgn="b"/>
                      <a:r>
                        <a:rPr lang="ru-RU" sz="900" b="0" i="0" u="none" strike="noStrike" dirty="0">
                          <a:solidFill>
                            <a:srgbClr val="000000"/>
                          </a:solidFill>
                          <a:effectLst/>
                          <a:latin typeface="Times New Roman"/>
                        </a:rPr>
                        <a:t>26 543,6 </a:t>
                      </a:r>
                    </a:p>
                  </a:txBody>
                  <a:tcPr marL="9525" marR="9525" marT="9525" marB="0" anchor="b">
                    <a:solidFill>
                      <a:schemeClr val="accent2">
                        <a:lumMod val="40000"/>
                        <a:lumOff val="60000"/>
                      </a:schemeClr>
                    </a:solidFill>
                  </a:tcPr>
                </a:tc>
              </a:tr>
              <a:tr h="151296">
                <a:tc>
                  <a:txBody>
                    <a:bodyPr/>
                    <a:lstStyle/>
                    <a:p>
                      <a:pPr algn="l" fontAlgn="ctr"/>
                      <a:r>
                        <a:rPr lang="ru-RU" sz="900" u="none" strike="noStrike">
                          <a:effectLst/>
                          <a:latin typeface="Times New Roman" panose="02020603050405020304" pitchFamily="18" charset="0"/>
                          <a:cs typeface="Times New Roman" panose="02020603050405020304" pitchFamily="18" charset="0"/>
                        </a:rPr>
                        <a:t>Цивильский</a:t>
                      </a:r>
                      <a:endParaRPr lang="ru-RU" sz="900" b="0" i="0" u="none" strike="noStrike">
                        <a:effectLst/>
                        <a:latin typeface="Times New Roman" panose="02020603050405020304" pitchFamily="18" charset="0"/>
                        <a:cs typeface="Times New Roman" panose="02020603050405020304" pitchFamily="18" charset="0"/>
                      </a:endParaRPr>
                    </a:p>
                  </a:txBody>
                  <a:tcPr marL="4501" marR="4501" marT="4501" marB="0" anchor="ctr">
                    <a:solidFill>
                      <a:schemeClr val="accent2">
                        <a:lumMod val="40000"/>
                        <a:lumOff val="60000"/>
                      </a:schemeClr>
                    </a:solidFill>
                  </a:tcPr>
                </a:tc>
                <a:tc>
                  <a:txBody>
                    <a:bodyPr/>
                    <a:lstStyle/>
                    <a:p>
                      <a:pPr algn="r" fontAlgn="b"/>
                      <a:r>
                        <a:rPr lang="ru-RU" sz="900" b="1" i="0" u="none" strike="noStrike" dirty="0">
                          <a:solidFill>
                            <a:srgbClr val="000000"/>
                          </a:solidFill>
                          <a:effectLst/>
                          <a:latin typeface="Times New Roman"/>
                        </a:rPr>
                        <a:t>57 632,1 </a:t>
                      </a:r>
                    </a:p>
                  </a:txBody>
                  <a:tcPr marL="9525" marR="9525" marT="9525" marB="0" anchor="b">
                    <a:solidFill>
                      <a:schemeClr val="accent2">
                        <a:lumMod val="40000"/>
                        <a:lumOff val="60000"/>
                      </a:schemeClr>
                    </a:solidFill>
                  </a:tcPr>
                </a:tc>
                <a:tc>
                  <a:txBody>
                    <a:bodyPr/>
                    <a:lstStyle/>
                    <a:p>
                      <a:pPr algn="r" fontAlgn="b"/>
                      <a:r>
                        <a:rPr lang="ru-RU" sz="900" u="none" strike="noStrike" dirty="0">
                          <a:effectLst/>
                          <a:latin typeface="Times New Roman" panose="02020603050405020304" pitchFamily="18" charset="0"/>
                          <a:cs typeface="Times New Roman" panose="02020603050405020304" pitchFamily="18" charset="0"/>
                        </a:rPr>
                        <a:t>0,0</a:t>
                      </a:r>
                      <a:endParaRPr lang="ru-RU" sz="900" b="0" i="0" u="none" strike="noStrike" dirty="0">
                        <a:effectLst/>
                        <a:latin typeface="Times New Roman" panose="02020603050405020304" pitchFamily="18" charset="0"/>
                        <a:cs typeface="Times New Roman" panose="02020603050405020304" pitchFamily="18" charset="0"/>
                      </a:endParaRPr>
                    </a:p>
                  </a:txBody>
                  <a:tcPr marL="4501" marR="4501" marT="4501" marB="0" anchor="b">
                    <a:solidFill>
                      <a:schemeClr val="accent2">
                        <a:lumMod val="40000"/>
                        <a:lumOff val="60000"/>
                      </a:schemeClr>
                    </a:solidFill>
                  </a:tcPr>
                </a:tc>
                <a:tc>
                  <a:txBody>
                    <a:bodyPr/>
                    <a:lstStyle/>
                    <a:p>
                      <a:pPr algn="r" fontAlgn="b"/>
                      <a:r>
                        <a:rPr lang="ru-RU" sz="900" u="none" strike="noStrike">
                          <a:effectLst/>
                          <a:latin typeface="Times New Roman" panose="02020603050405020304" pitchFamily="18" charset="0"/>
                          <a:cs typeface="Times New Roman" panose="02020603050405020304" pitchFamily="18" charset="0"/>
                        </a:rPr>
                        <a:t>0,0</a:t>
                      </a:r>
                      <a:endParaRPr lang="ru-RU" sz="900" b="0" i="0" u="none" strike="noStrike">
                        <a:effectLst/>
                        <a:latin typeface="Times New Roman" panose="02020603050405020304" pitchFamily="18" charset="0"/>
                        <a:cs typeface="Times New Roman" panose="02020603050405020304" pitchFamily="18" charset="0"/>
                      </a:endParaRPr>
                    </a:p>
                  </a:txBody>
                  <a:tcPr marL="4501" marR="4501" marT="4501" marB="0" anchor="b">
                    <a:solidFill>
                      <a:schemeClr val="accent2">
                        <a:lumMod val="40000"/>
                        <a:lumOff val="60000"/>
                      </a:schemeClr>
                    </a:solidFill>
                  </a:tcPr>
                </a:tc>
                <a:tc>
                  <a:txBody>
                    <a:bodyPr/>
                    <a:lstStyle/>
                    <a:p>
                      <a:pPr algn="r" fontAlgn="b"/>
                      <a:r>
                        <a:rPr lang="ru-RU" sz="900" u="none" strike="noStrike" dirty="0">
                          <a:effectLst/>
                          <a:latin typeface="Times New Roman" panose="02020603050405020304" pitchFamily="18" charset="0"/>
                          <a:cs typeface="Times New Roman" panose="02020603050405020304" pitchFamily="18" charset="0"/>
                        </a:rPr>
                        <a:t>30 344,3</a:t>
                      </a:r>
                      <a:endParaRPr lang="ru-RU" sz="900" b="0" i="0" u="none" strike="noStrike" dirty="0">
                        <a:effectLst/>
                        <a:latin typeface="Times New Roman" panose="02020603050405020304" pitchFamily="18" charset="0"/>
                        <a:cs typeface="Times New Roman" panose="02020603050405020304" pitchFamily="18" charset="0"/>
                      </a:endParaRPr>
                    </a:p>
                  </a:txBody>
                  <a:tcPr marL="4501" marR="4501" marT="4501" marB="0" anchor="b">
                    <a:solidFill>
                      <a:schemeClr val="accent2">
                        <a:lumMod val="40000"/>
                        <a:lumOff val="60000"/>
                      </a:schemeClr>
                    </a:solidFill>
                  </a:tcPr>
                </a:tc>
                <a:tc>
                  <a:txBody>
                    <a:bodyPr/>
                    <a:lstStyle/>
                    <a:p>
                      <a:pPr algn="r" fontAlgn="b"/>
                      <a:r>
                        <a:rPr lang="ru-RU" sz="900" b="0" i="0" u="none" strike="noStrike">
                          <a:solidFill>
                            <a:srgbClr val="000000"/>
                          </a:solidFill>
                          <a:effectLst/>
                          <a:latin typeface="Times New Roman"/>
                        </a:rPr>
                        <a:t>27 287,8 </a:t>
                      </a:r>
                    </a:p>
                  </a:txBody>
                  <a:tcPr marL="9525" marR="9525" marT="9525" marB="0" anchor="b">
                    <a:solidFill>
                      <a:schemeClr val="accent2">
                        <a:lumMod val="40000"/>
                        <a:lumOff val="60000"/>
                      </a:schemeClr>
                    </a:solidFill>
                  </a:tcPr>
                </a:tc>
              </a:tr>
              <a:tr h="151296">
                <a:tc>
                  <a:txBody>
                    <a:bodyPr/>
                    <a:lstStyle/>
                    <a:p>
                      <a:pPr algn="l" fontAlgn="ctr"/>
                      <a:r>
                        <a:rPr lang="ru-RU" sz="900" u="none" strike="noStrike">
                          <a:effectLst/>
                          <a:latin typeface="Times New Roman" panose="02020603050405020304" pitchFamily="18" charset="0"/>
                          <a:cs typeface="Times New Roman" panose="02020603050405020304" pitchFamily="18" charset="0"/>
                        </a:rPr>
                        <a:t>Чебоксарский</a:t>
                      </a:r>
                      <a:endParaRPr lang="ru-RU" sz="900" b="0" i="0" u="none" strike="noStrike">
                        <a:effectLst/>
                        <a:latin typeface="Times New Roman" panose="02020603050405020304" pitchFamily="18" charset="0"/>
                        <a:cs typeface="Times New Roman" panose="02020603050405020304" pitchFamily="18" charset="0"/>
                      </a:endParaRPr>
                    </a:p>
                  </a:txBody>
                  <a:tcPr marL="4501" marR="4501" marT="4501" marB="0" anchor="ctr">
                    <a:solidFill>
                      <a:schemeClr val="accent2">
                        <a:lumMod val="40000"/>
                        <a:lumOff val="60000"/>
                      </a:schemeClr>
                    </a:solidFill>
                  </a:tcPr>
                </a:tc>
                <a:tc>
                  <a:txBody>
                    <a:bodyPr/>
                    <a:lstStyle/>
                    <a:p>
                      <a:pPr algn="r" fontAlgn="b"/>
                      <a:r>
                        <a:rPr lang="ru-RU" sz="900" b="1" i="0" u="none" strike="noStrike" dirty="0">
                          <a:solidFill>
                            <a:srgbClr val="000000"/>
                          </a:solidFill>
                          <a:effectLst/>
                          <a:latin typeface="Times New Roman"/>
                        </a:rPr>
                        <a:t>81 429,7 </a:t>
                      </a:r>
                    </a:p>
                  </a:txBody>
                  <a:tcPr marL="9525" marR="9525" marT="9525" marB="0" anchor="b">
                    <a:solidFill>
                      <a:schemeClr val="accent2">
                        <a:lumMod val="40000"/>
                        <a:lumOff val="60000"/>
                      </a:schemeClr>
                    </a:solidFill>
                  </a:tcPr>
                </a:tc>
                <a:tc>
                  <a:txBody>
                    <a:bodyPr/>
                    <a:lstStyle/>
                    <a:p>
                      <a:pPr algn="r" fontAlgn="b"/>
                      <a:r>
                        <a:rPr lang="ru-RU" sz="900" u="none" strike="noStrike" dirty="0">
                          <a:effectLst/>
                          <a:latin typeface="Times New Roman" panose="02020603050405020304" pitchFamily="18" charset="0"/>
                          <a:cs typeface="Times New Roman" panose="02020603050405020304" pitchFamily="18" charset="0"/>
                        </a:rPr>
                        <a:t>1 853,3</a:t>
                      </a:r>
                      <a:endParaRPr lang="ru-RU" sz="900" b="0" i="0" u="none" strike="noStrike" dirty="0">
                        <a:effectLst/>
                        <a:latin typeface="Times New Roman" panose="02020603050405020304" pitchFamily="18" charset="0"/>
                        <a:cs typeface="Times New Roman" panose="02020603050405020304" pitchFamily="18" charset="0"/>
                      </a:endParaRPr>
                    </a:p>
                  </a:txBody>
                  <a:tcPr marL="4501" marR="4501" marT="4501" marB="0" anchor="b">
                    <a:solidFill>
                      <a:schemeClr val="accent2">
                        <a:lumMod val="40000"/>
                        <a:lumOff val="60000"/>
                      </a:schemeClr>
                    </a:solidFill>
                  </a:tcPr>
                </a:tc>
                <a:tc>
                  <a:txBody>
                    <a:bodyPr/>
                    <a:lstStyle/>
                    <a:p>
                      <a:pPr algn="r" fontAlgn="b"/>
                      <a:r>
                        <a:rPr lang="ru-RU" sz="900" u="none" strike="noStrike" dirty="0">
                          <a:effectLst/>
                          <a:latin typeface="Times New Roman" panose="02020603050405020304" pitchFamily="18" charset="0"/>
                          <a:cs typeface="Times New Roman" panose="02020603050405020304" pitchFamily="18" charset="0"/>
                        </a:rPr>
                        <a:t>0,0</a:t>
                      </a:r>
                      <a:endParaRPr lang="ru-RU" sz="900" b="0" i="0" u="none" strike="noStrike" dirty="0">
                        <a:effectLst/>
                        <a:latin typeface="Times New Roman" panose="02020603050405020304" pitchFamily="18" charset="0"/>
                        <a:cs typeface="Times New Roman" panose="02020603050405020304" pitchFamily="18" charset="0"/>
                      </a:endParaRPr>
                    </a:p>
                  </a:txBody>
                  <a:tcPr marL="4501" marR="4501" marT="4501" marB="0" anchor="b">
                    <a:solidFill>
                      <a:schemeClr val="accent2">
                        <a:lumMod val="40000"/>
                        <a:lumOff val="60000"/>
                      </a:schemeClr>
                    </a:solidFill>
                  </a:tcPr>
                </a:tc>
                <a:tc>
                  <a:txBody>
                    <a:bodyPr/>
                    <a:lstStyle/>
                    <a:p>
                      <a:pPr algn="r" fontAlgn="b"/>
                      <a:r>
                        <a:rPr lang="ru-RU" sz="900" u="none" strike="noStrike" dirty="0">
                          <a:effectLst/>
                          <a:latin typeface="Times New Roman" panose="02020603050405020304" pitchFamily="18" charset="0"/>
                          <a:cs typeface="Times New Roman" panose="02020603050405020304" pitchFamily="18" charset="0"/>
                        </a:rPr>
                        <a:t>52 703,9</a:t>
                      </a:r>
                      <a:endParaRPr lang="ru-RU" sz="900" b="0" i="0" u="none" strike="noStrike" dirty="0">
                        <a:effectLst/>
                        <a:latin typeface="Times New Roman" panose="02020603050405020304" pitchFamily="18" charset="0"/>
                        <a:cs typeface="Times New Roman" panose="02020603050405020304" pitchFamily="18" charset="0"/>
                      </a:endParaRPr>
                    </a:p>
                  </a:txBody>
                  <a:tcPr marL="4501" marR="4501" marT="4501" marB="0" anchor="b">
                    <a:solidFill>
                      <a:schemeClr val="accent2">
                        <a:lumMod val="40000"/>
                        <a:lumOff val="60000"/>
                      </a:schemeClr>
                    </a:solidFill>
                  </a:tcPr>
                </a:tc>
                <a:tc>
                  <a:txBody>
                    <a:bodyPr/>
                    <a:lstStyle/>
                    <a:p>
                      <a:pPr algn="r" fontAlgn="b"/>
                      <a:r>
                        <a:rPr lang="ru-RU" sz="900" b="0" i="0" u="none" strike="noStrike" dirty="0">
                          <a:solidFill>
                            <a:srgbClr val="000000"/>
                          </a:solidFill>
                          <a:effectLst/>
                          <a:latin typeface="Times New Roman"/>
                        </a:rPr>
                        <a:t>26 872,5 </a:t>
                      </a:r>
                    </a:p>
                  </a:txBody>
                  <a:tcPr marL="9525" marR="9525" marT="9525" marB="0" anchor="b">
                    <a:solidFill>
                      <a:schemeClr val="accent2">
                        <a:lumMod val="40000"/>
                        <a:lumOff val="60000"/>
                      </a:schemeClr>
                    </a:solidFill>
                  </a:tcPr>
                </a:tc>
              </a:tr>
              <a:tr h="151296">
                <a:tc>
                  <a:txBody>
                    <a:bodyPr/>
                    <a:lstStyle/>
                    <a:p>
                      <a:pPr algn="l" fontAlgn="ctr"/>
                      <a:r>
                        <a:rPr lang="ru-RU" sz="900" u="none" strike="noStrike">
                          <a:effectLst/>
                          <a:latin typeface="Times New Roman" panose="02020603050405020304" pitchFamily="18" charset="0"/>
                          <a:cs typeface="Times New Roman" panose="02020603050405020304" pitchFamily="18" charset="0"/>
                        </a:rPr>
                        <a:t>Шемуршинский</a:t>
                      </a:r>
                      <a:endParaRPr lang="ru-RU" sz="900" b="0" i="0" u="none" strike="noStrike">
                        <a:effectLst/>
                        <a:latin typeface="Times New Roman" panose="02020603050405020304" pitchFamily="18" charset="0"/>
                        <a:cs typeface="Times New Roman" panose="02020603050405020304" pitchFamily="18" charset="0"/>
                      </a:endParaRPr>
                    </a:p>
                  </a:txBody>
                  <a:tcPr marL="4501" marR="4501" marT="4501" marB="0" anchor="ctr">
                    <a:solidFill>
                      <a:schemeClr val="accent2">
                        <a:lumMod val="40000"/>
                        <a:lumOff val="60000"/>
                      </a:schemeClr>
                    </a:solidFill>
                  </a:tcPr>
                </a:tc>
                <a:tc>
                  <a:txBody>
                    <a:bodyPr/>
                    <a:lstStyle/>
                    <a:p>
                      <a:pPr algn="r" fontAlgn="b"/>
                      <a:r>
                        <a:rPr lang="ru-RU" sz="900" b="1" i="0" u="none" strike="noStrike" dirty="0">
                          <a:solidFill>
                            <a:srgbClr val="000000"/>
                          </a:solidFill>
                          <a:effectLst/>
                          <a:latin typeface="Times New Roman"/>
                        </a:rPr>
                        <a:t>73 316,7 </a:t>
                      </a:r>
                    </a:p>
                  </a:txBody>
                  <a:tcPr marL="9525" marR="9525" marT="9525" marB="0" anchor="b">
                    <a:solidFill>
                      <a:schemeClr val="accent2">
                        <a:lumMod val="40000"/>
                        <a:lumOff val="60000"/>
                      </a:schemeClr>
                    </a:solidFill>
                  </a:tcPr>
                </a:tc>
                <a:tc>
                  <a:txBody>
                    <a:bodyPr/>
                    <a:lstStyle/>
                    <a:p>
                      <a:pPr algn="r" fontAlgn="b"/>
                      <a:r>
                        <a:rPr lang="ru-RU" sz="900" u="none" strike="noStrike" dirty="0">
                          <a:effectLst/>
                          <a:latin typeface="Times New Roman" panose="02020603050405020304" pitchFamily="18" charset="0"/>
                          <a:cs typeface="Times New Roman" panose="02020603050405020304" pitchFamily="18" charset="0"/>
                        </a:rPr>
                        <a:t>33 233,9</a:t>
                      </a:r>
                      <a:endParaRPr lang="ru-RU" sz="900" b="0" i="0" u="none" strike="noStrike" dirty="0">
                        <a:effectLst/>
                        <a:latin typeface="Times New Roman" panose="02020603050405020304" pitchFamily="18" charset="0"/>
                        <a:cs typeface="Times New Roman" panose="02020603050405020304" pitchFamily="18" charset="0"/>
                      </a:endParaRPr>
                    </a:p>
                  </a:txBody>
                  <a:tcPr marL="4501" marR="4501" marT="4501" marB="0" anchor="b">
                    <a:solidFill>
                      <a:schemeClr val="accent2">
                        <a:lumMod val="40000"/>
                        <a:lumOff val="60000"/>
                      </a:schemeClr>
                    </a:solidFill>
                  </a:tcPr>
                </a:tc>
                <a:tc>
                  <a:txBody>
                    <a:bodyPr/>
                    <a:lstStyle/>
                    <a:p>
                      <a:pPr algn="r" fontAlgn="b"/>
                      <a:r>
                        <a:rPr lang="ru-RU" sz="900" u="none" strike="noStrike" dirty="0">
                          <a:effectLst/>
                          <a:latin typeface="Times New Roman" panose="02020603050405020304" pitchFamily="18" charset="0"/>
                          <a:cs typeface="Times New Roman" panose="02020603050405020304" pitchFamily="18" charset="0"/>
                        </a:rPr>
                        <a:t>0,0</a:t>
                      </a:r>
                      <a:endParaRPr lang="ru-RU" sz="900" b="0" i="0" u="none" strike="noStrike" dirty="0">
                        <a:effectLst/>
                        <a:latin typeface="Times New Roman" panose="02020603050405020304" pitchFamily="18" charset="0"/>
                        <a:cs typeface="Times New Roman" panose="02020603050405020304" pitchFamily="18" charset="0"/>
                      </a:endParaRPr>
                    </a:p>
                  </a:txBody>
                  <a:tcPr marL="4501" marR="4501" marT="4501" marB="0" anchor="b">
                    <a:solidFill>
                      <a:schemeClr val="accent2">
                        <a:lumMod val="40000"/>
                        <a:lumOff val="60000"/>
                      </a:schemeClr>
                    </a:solidFill>
                  </a:tcPr>
                </a:tc>
                <a:tc>
                  <a:txBody>
                    <a:bodyPr/>
                    <a:lstStyle/>
                    <a:p>
                      <a:pPr algn="r" fontAlgn="b"/>
                      <a:r>
                        <a:rPr lang="ru-RU" sz="900" u="none" strike="noStrike" dirty="0">
                          <a:effectLst/>
                          <a:latin typeface="Times New Roman" panose="02020603050405020304" pitchFamily="18" charset="0"/>
                          <a:cs typeface="Times New Roman" panose="02020603050405020304" pitchFamily="18" charset="0"/>
                        </a:rPr>
                        <a:t>11 003,0</a:t>
                      </a:r>
                      <a:endParaRPr lang="ru-RU" sz="900" b="0" i="0" u="none" strike="noStrike" dirty="0">
                        <a:effectLst/>
                        <a:latin typeface="Times New Roman" panose="02020603050405020304" pitchFamily="18" charset="0"/>
                        <a:cs typeface="Times New Roman" panose="02020603050405020304" pitchFamily="18" charset="0"/>
                      </a:endParaRPr>
                    </a:p>
                  </a:txBody>
                  <a:tcPr marL="4501" marR="4501" marT="4501" marB="0" anchor="b">
                    <a:solidFill>
                      <a:schemeClr val="accent2">
                        <a:lumMod val="40000"/>
                        <a:lumOff val="60000"/>
                      </a:schemeClr>
                    </a:solidFill>
                  </a:tcPr>
                </a:tc>
                <a:tc>
                  <a:txBody>
                    <a:bodyPr/>
                    <a:lstStyle/>
                    <a:p>
                      <a:pPr algn="r" fontAlgn="b"/>
                      <a:r>
                        <a:rPr lang="ru-RU" sz="900" b="0" i="0" u="none" strike="noStrike" dirty="0">
                          <a:solidFill>
                            <a:srgbClr val="000000"/>
                          </a:solidFill>
                          <a:effectLst/>
                          <a:latin typeface="Times New Roman"/>
                        </a:rPr>
                        <a:t>29 079,8 </a:t>
                      </a:r>
                    </a:p>
                  </a:txBody>
                  <a:tcPr marL="9525" marR="9525" marT="9525" marB="0" anchor="b">
                    <a:solidFill>
                      <a:schemeClr val="accent2">
                        <a:lumMod val="40000"/>
                        <a:lumOff val="60000"/>
                      </a:schemeClr>
                    </a:solidFill>
                  </a:tcPr>
                </a:tc>
              </a:tr>
              <a:tr h="151296">
                <a:tc>
                  <a:txBody>
                    <a:bodyPr/>
                    <a:lstStyle/>
                    <a:p>
                      <a:pPr algn="l" fontAlgn="ctr"/>
                      <a:r>
                        <a:rPr lang="ru-RU" sz="900" u="none" strike="noStrike">
                          <a:effectLst/>
                          <a:latin typeface="Times New Roman" panose="02020603050405020304" pitchFamily="18" charset="0"/>
                          <a:cs typeface="Times New Roman" panose="02020603050405020304" pitchFamily="18" charset="0"/>
                        </a:rPr>
                        <a:t>Шумерлинский</a:t>
                      </a:r>
                      <a:endParaRPr lang="ru-RU" sz="900" b="0" i="0" u="none" strike="noStrike">
                        <a:effectLst/>
                        <a:latin typeface="Times New Roman" panose="02020603050405020304" pitchFamily="18" charset="0"/>
                        <a:cs typeface="Times New Roman" panose="02020603050405020304" pitchFamily="18" charset="0"/>
                      </a:endParaRPr>
                    </a:p>
                  </a:txBody>
                  <a:tcPr marL="4501" marR="4501" marT="4501" marB="0" anchor="ctr">
                    <a:solidFill>
                      <a:schemeClr val="accent2">
                        <a:lumMod val="40000"/>
                        <a:lumOff val="60000"/>
                      </a:schemeClr>
                    </a:solidFill>
                  </a:tcPr>
                </a:tc>
                <a:tc>
                  <a:txBody>
                    <a:bodyPr/>
                    <a:lstStyle/>
                    <a:p>
                      <a:pPr algn="r" fontAlgn="b"/>
                      <a:r>
                        <a:rPr lang="ru-RU" sz="900" b="1" i="0" u="none" strike="noStrike" dirty="0">
                          <a:solidFill>
                            <a:srgbClr val="000000"/>
                          </a:solidFill>
                          <a:effectLst/>
                          <a:latin typeface="Times New Roman"/>
                        </a:rPr>
                        <a:t>89 911,7 </a:t>
                      </a:r>
                    </a:p>
                  </a:txBody>
                  <a:tcPr marL="9525" marR="9525" marT="9525" marB="0" anchor="b">
                    <a:solidFill>
                      <a:schemeClr val="accent2">
                        <a:lumMod val="40000"/>
                        <a:lumOff val="60000"/>
                      </a:schemeClr>
                    </a:solidFill>
                  </a:tcPr>
                </a:tc>
                <a:tc>
                  <a:txBody>
                    <a:bodyPr/>
                    <a:lstStyle/>
                    <a:p>
                      <a:pPr algn="r" fontAlgn="b"/>
                      <a:r>
                        <a:rPr lang="ru-RU" sz="900" u="none" strike="noStrike" dirty="0">
                          <a:effectLst/>
                          <a:latin typeface="Times New Roman" panose="02020603050405020304" pitchFamily="18" charset="0"/>
                          <a:cs typeface="Times New Roman" panose="02020603050405020304" pitchFamily="18" charset="0"/>
                        </a:rPr>
                        <a:t>46 446,6</a:t>
                      </a:r>
                      <a:endParaRPr lang="ru-RU" sz="900" b="0" i="0" u="none" strike="noStrike" dirty="0">
                        <a:effectLst/>
                        <a:latin typeface="Times New Roman" panose="02020603050405020304" pitchFamily="18" charset="0"/>
                        <a:cs typeface="Times New Roman" panose="02020603050405020304" pitchFamily="18" charset="0"/>
                      </a:endParaRPr>
                    </a:p>
                  </a:txBody>
                  <a:tcPr marL="4501" marR="4501" marT="4501" marB="0" anchor="b">
                    <a:solidFill>
                      <a:schemeClr val="accent2">
                        <a:lumMod val="40000"/>
                        <a:lumOff val="60000"/>
                      </a:schemeClr>
                    </a:solidFill>
                  </a:tcPr>
                </a:tc>
                <a:tc>
                  <a:txBody>
                    <a:bodyPr/>
                    <a:lstStyle/>
                    <a:p>
                      <a:pPr algn="r" fontAlgn="b"/>
                      <a:r>
                        <a:rPr lang="ru-RU" sz="900" u="none" strike="noStrike" dirty="0">
                          <a:effectLst/>
                          <a:latin typeface="Times New Roman" panose="02020603050405020304" pitchFamily="18" charset="0"/>
                          <a:cs typeface="Times New Roman" panose="02020603050405020304" pitchFamily="18" charset="0"/>
                        </a:rPr>
                        <a:t>0,0</a:t>
                      </a:r>
                      <a:endParaRPr lang="ru-RU" sz="900" b="0" i="0" u="none" strike="noStrike" dirty="0">
                        <a:effectLst/>
                        <a:latin typeface="Times New Roman" panose="02020603050405020304" pitchFamily="18" charset="0"/>
                        <a:cs typeface="Times New Roman" panose="02020603050405020304" pitchFamily="18" charset="0"/>
                      </a:endParaRPr>
                    </a:p>
                  </a:txBody>
                  <a:tcPr marL="4501" marR="4501" marT="4501" marB="0" anchor="b">
                    <a:solidFill>
                      <a:schemeClr val="accent2">
                        <a:lumMod val="40000"/>
                        <a:lumOff val="60000"/>
                      </a:schemeClr>
                    </a:solidFill>
                  </a:tcPr>
                </a:tc>
                <a:tc>
                  <a:txBody>
                    <a:bodyPr/>
                    <a:lstStyle/>
                    <a:p>
                      <a:pPr algn="r" fontAlgn="b"/>
                      <a:r>
                        <a:rPr lang="ru-RU" sz="900" u="none" strike="noStrike" dirty="0">
                          <a:effectLst/>
                          <a:latin typeface="Times New Roman" panose="02020603050405020304" pitchFamily="18" charset="0"/>
                          <a:cs typeface="Times New Roman" panose="02020603050405020304" pitchFamily="18" charset="0"/>
                        </a:rPr>
                        <a:t>7 999,8</a:t>
                      </a:r>
                      <a:endParaRPr lang="ru-RU" sz="900" b="0" i="0" u="none" strike="noStrike" dirty="0">
                        <a:effectLst/>
                        <a:latin typeface="Times New Roman" panose="02020603050405020304" pitchFamily="18" charset="0"/>
                        <a:cs typeface="Times New Roman" panose="02020603050405020304" pitchFamily="18" charset="0"/>
                      </a:endParaRPr>
                    </a:p>
                  </a:txBody>
                  <a:tcPr marL="4501" marR="4501" marT="4501" marB="0" anchor="b">
                    <a:solidFill>
                      <a:schemeClr val="accent2">
                        <a:lumMod val="40000"/>
                        <a:lumOff val="60000"/>
                      </a:schemeClr>
                    </a:solidFill>
                  </a:tcPr>
                </a:tc>
                <a:tc>
                  <a:txBody>
                    <a:bodyPr/>
                    <a:lstStyle/>
                    <a:p>
                      <a:pPr algn="r" fontAlgn="b"/>
                      <a:r>
                        <a:rPr lang="ru-RU" sz="900" b="0" i="0" u="none" strike="noStrike" dirty="0">
                          <a:solidFill>
                            <a:srgbClr val="000000"/>
                          </a:solidFill>
                          <a:effectLst/>
                          <a:latin typeface="Times New Roman"/>
                        </a:rPr>
                        <a:t>35 465,3 </a:t>
                      </a:r>
                    </a:p>
                  </a:txBody>
                  <a:tcPr marL="9525" marR="9525" marT="9525" marB="0" anchor="b">
                    <a:solidFill>
                      <a:schemeClr val="accent2">
                        <a:lumMod val="40000"/>
                        <a:lumOff val="60000"/>
                      </a:schemeClr>
                    </a:solidFill>
                  </a:tcPr>
                </a:tc>
              </a:tr>
              <a:tr h="151296">
                <a:tc>
                  <a:txBody>
                    <a:bodyPr/>
                    <a:lstStyle/>
                    <a:p>
                      <a:pPr algn="l" fontAlgn="ctr"/>
                      <a:r>
                        <a:rPr lang="ru-RU" sz="900" u="none" strike="noStrike">
                          <a:effectLst/>
                          <a:latin typeface="Times New Roman" panose="02020603050405020304" pitchFamily="18" charset="0"/>
                          <a:cs typeface="Times New Roman" panose="02020603050405020304" pitchFamily="18" charset="0"/>
                        </a:rPr>
                        <a:t>Ядринский</a:t>
                      </a:r>
                      <a:endParaRPr lang="ru-RU" sz="900" b="0" i="0" u="none" strike="noStrike">
                        <a:effectLst/>
                        <a:latin typeface="Times New Roman" panose="02020603050405020304" pitchFamily="18" charset="0"/>
                        <a:cs typeface="Times New Roman" panose="02020603050405020304" pitchFamily="18" charset="0"/>
                      </a:endParaRPr>
                    </a:p>
                  </a:txBody>
                  <a:tcPr marL="4501" marR="4501" marT="4501" marB="0" anchor="ctr">
                    <a:solidFill>
                      <a:schemeClr val="accent2">
                        <a:lumMod val="40000"/>
                        <a:lumOff val="60000"/>
                      </a:schemeClr>
                    </a:solidFill>
                  </a:tcPr>
                </a:tc>
                <a:tc>
                  <a:txBody>
                    <a:bodyPr/>
                    <a:lstStyle/>
                    <a:p>
                      <a:pPr algn="r" fontAlgn="b"/>
                      <a:r>
                        <a:rPr lang="ru-RU" sz="900" b="1" i="0" u="none" strike="noStrike" dirty="0">
                          <a:solidFill>
                            <a:srgbClr val="000000"/>
                          </a:solidFill>
                          <a:effectLst/>
                          <a:latin typeface="Times New Roman"/>
                        </a:rPr>
                        <a:t>54 489,4 </a:t>
                      </a:r>
                    </a:p>
                  </a:txBody>
                  <a:tcPr marL="9525" marR="9525" marT="9525" marB="0" anchor="b">
                    <a:solidFill>
                      <a:schemeClr val="accent2">
                        <a:lumMod val="40000"/>
                        <a:lumOff val="60000"/>
                      </a:schemeClr>
                    </a:solidFill>
                  </a:tcPr>
                </a:tc>
                <a:tc>
                  <a:txBody>
                    <a:bodyPr/>
                    <a:lstStyle/>
                    <a:p>
                      <a:pPr algn="r" fontAlgn="b"/>
                      <a:r>
                        <a:rPr lang="ru-RU" sz="900" u="none" strike="noStrike" dirty="0">
                          <a:effectLst/>
                          <a:latin typeface="Times New Roman" panose="02020603050405020304" pitchFamily="18" charset="0"/>
                          <a:cs typeface="Times New Roman" panose="02020603050405020304" pitchFamily="18" charset="0"/>
                        </a:rPr>
                        <a:t>6 783,8</a:t>
                      </a:r>
                      <a:endParaRPr lang="ru-RU" sz="900" b="0" i="0" u="none" strike="noStrike" dirty="0">
                        <a:effectLst/>
                        <a:latin typeface="Times New Roman" panose="02020603050405020304" pitchFamily="18" charset="0"/>
                        <a:cs typeface="Times New Roman" panose="02020603050405020304" pitchFamily="18" charset="0"/>
                      </a:endParaRPr>
                    </a:p>
                  </a:txBody>
                  <a:tcPr marL="4501" marR="4501" marT="4501" marB="0" anchor="b">
                    <a:solidFill>
                      <a:schemeClr val="accent2">
                        <a:lumMod val="40000"/>
                        <a:lumOff val="60000"/>
                      </a:schemeClr>
                    </a:solidFill>
                  </a:tcPr>
                </a:tc>
                <a:tc>
                  <a:txBody>
                    <a:bodyPr/>
                    <a:lstStyle/>
                    <a:p>
                      <a:pPr algn="r" fontAlgn="b"/>
                      <a:r>
                        <a:rPr lang="ru-RU" sz="900" u="none" strike="noStrike" dirty="0">
                          <a:effectLst/>
                          <a:latin typeface="Times New Roman" panose="02020603050405020304" pitchFamily="18" charset="0"/>
                          <a:cs typeface="Times New Roman" panose="02020603050405020304" pitchFamily="18" charset="0"/>
                        </a:rPr>
                        <a:t>345,0</a:t>
                      </a:r>
                      <a:endParaRPr lang="ru-RU" sz="900" b="0" i="0" u="none" strike="noStrike" dirty="0">
                        <a:effectLst/>
                        <a:latin typeface="Times New Roman" panose="02020603050405020304" pitchFamily="18" charset="0"/>
                        <a:cs typeface="Times New Roman" panose="02020603050405020304" pitchFamily="18" charset="0"/>
                      </a:endParaRPr>
                    </a:p>
                  </a:txBody>
                  <a:tcPr marL="4501" marR="4501" marT="4501" marB="0" anchor="b">
                    <a:solidFill>
                      <a:schemeClr val="accent2">
                        <a:lumMod val="40000"/>
                        <a:lumOff val="60000"/>
                      </a:schemeClr>
                    </a:solidFill>
                  </a:tcPr>
                </a:tc>
                <a:tc>
                  <a:txBody>
                    <a:bodyPr/>
                    <a:lstStyle/>
                    <a:p>
                      <a:pPr algn="r" fontAlgn="b"/>
                      <a:r>
                        <a:rPr lang="ru-RU" sz="900" u="none" strike="noStrike" dirty="0">
                          <a:effectLst/>
                          <a:latin typeface="Times New Roman" panose="02020603050405020304" pitchFamily="18" charset="0"/>
                          <a:cs typeface="Times New Roman" panose="02020603050405020304" pitchFamily="18" charset="0"/>
                        </a:rPr>
                        <a:t>21 897,5</a:t>
                      </a:r>
                      <a:endParaRPr lang="ru-RU" sz="900" b="0" i="0" u="none" strike="noStrike" dirty="0">
                        <a:effectLst/>
                        <a:latin typeface="Times New Roman" panose="02020603050405020304" pitchFamily="18" charset="0"/>
                        <a:cs typeface="Times New Roman" panose="02020603050405020304" pitchFamily="18" charset="0"/>
                      </a:endParaRPr>
                    </a:p>
                  </a:txBody>
                  <a:tcPr marL="4501" marR="4501" marT="4501" marB="0" anchor="b">
                    <a:solidFill>
                      <a:schemeClr val="accent2">
                        <a:lumMod val="40000"/>
                        <a:lumOff val="60000"/>
                      </a:schemeClr>
                    </a:solidFill>
                  </a:tcPr>
                </a:tc>
                <a:tc>
                  <a:txBody>
                    <a:bodyPr/>
                    <a:lstStyle/>
                    <a:p>
                      <a:pPr algn="r" fontAlgn="b"/>
                      <a:r>
                        <a:rPr lang="ru-RU" sz="900" b="0" i="0" u="none" strike="noStrike" dirty="0">
                          <a:solidFill>
                            <a:srgbClr val="000000"/>
                          </a:solidFill>
                          <a:effectLst/>
                          <a:latin typeface="Times New Roman"/>
                        </a:rPr>
                        <a:t>25 463,1 </a:t>
                      </a:r>
                    </a:p>
                  </a:txBody>
                  <a:tcPr marL="9525" marR="9525" marT="9525" marB="0" anchor="b">
                    <a:solidFill>
                      <a:schemeClr val="accent2">
                        <a:lumMod val="40000"/>
                        <a:lumOff val="60000"/>
                      </a:schemeClr>
                    </a:solidFill>
                  </a:tcPr>
                </a:tc>
              </a:tr>
              <a:tr h="151296">
                <a:tc>
                  <a:txBody>
                    <a:bodyPr/>
                    <a:lstStyle/>
                    <a:p>
                      <a:pPr algn="l" fontAlgn="ctr"/>
                      <a:r>
                        <a:rPr lang="ru-RU" sz="900" u="none" strike="noStrike">
                          <a:effectLst/>
                          <a:latin typeface="Times New Roman" panose="02020603050405020304" pitchFamily="18" charset="0"/>
                          <a:cs typeface="Times New Roman" panose="02020603050405020304" pitchFamily="18" charset="0"/>
                        </a:rPr>
                        <a:t>Яльчикский</a:t>
                      </a:r>
                      <a:endParaRPr lang="ru-RU" sz="900" b="0" i="0" u="none" strike="noStrike">
                        <a:effectLst/>
                        <a:latin typeface="Times New Roman" panose="02020603050405020304" pitchFamily="18" charset="0"/>
                        <a:cs typeface="Times New Roman" panose="02020603050405020304" pitchFamily="18" charset="0"/>
                      </a:endParaRPr>
                    </a:p>
                  </a:txBody>
                  <a:tcPr marL="4501" marR="4501" marT="4501" marB="0" anchor="ctr">
                    <a:solidFill>
                      <a:schemeClr val="accent2">
                        <a:lumMod val="40000"/>
                        <a:lumOff val="60000"/>
                      </a:schemeClr>
                    </a:solidFill>
                  </a:tcPr>
                </a:tc>
                <a:tc>
                  <a:txBody>
                    <a:bodyPr/>
                    <a:lstStyle/>
                    <a:p>
                      <a:pPr algn="r" fontAlgn="b"/>
                      <a:r>
                        <a:rPr lang="ru-RU" sz="900" b="1" i="0" u="none" strike="noStrike" dirty="0">
                          <a:solidFill>
                            <a:srgbClr val="000000"/>
                          </a:solidFill>
                          <a:effectLst/>
                          <a:latin typeface="Times New Roman"/>
                        </a:rPr>
                        <a:t>63 673,3 </a:t>
                      </a:r>
                    </a:p>
                  </a:txBody>
                  <a:tcPr marL="9525" marR="9525" marT="9525" marB="0" anchor="b">
                    <a:solidFill>
                      <a:schemeClr val="accent2">
                        <a:lumMod val="40000"/>
                        <a:lumOff val="60000"/>
                      </a:schemeClr>
                    </a:solidFill>
                  </a:tcPr>
                </a:tc>
                <a:tc>
                  <a:txBody>
                    <a:bodyPr/>
                    <a:lstStyle/>
                    <a:p>
                      <a:pPr algn="r" fontAlgn="b"/>
                      <a:r>
                        <a:rPr lang="ru-RU" sz="900" u="none" strike="noStrike" dirty="0">
                          <a:effectLst/>
                          <a:latin typeface="Times New Roman" panose="02020603050405020304" pitchFamily="18" charset="0"/>
                          <a:cs typeface="Times New Roman" panose="02020603050405020304" pitchFamily="18" charset="0"/>
                        </a:rPr>
                        <a:t>22 753,9</a:t>
                      </a:r>
                      <a:endParaRPr lang="ru-RU" sz="900" b="0" i="0" u="none" strike="noStrike" dirty="0">
                        <a:effectLst/>
                        <a:latin typeface="Times New Roman" panose="02020603050405020304" pitchFamily="18" charset="0"/>
                        <a:cs typeface="Times New Roman" panose="02020603050405020304" pitchFamily="18" charset="0"/>
                      </a:endParaRPr>
                    </a:p>
                  </a:txBody>
                  <a:tcPr marL="4501" marR="4501" marT="4501" marB="0" anchor="b">
                    <a:solidFill>
                      <a:schemeClr val="accent2">
                        <a:lumMod val="40000"/>
                        <a:lumOff val="60000"/>
                      </a:schemeClr>
                    </a:solidFill>
                  </a:tcPr>
                </a:tc>
                <a:tc>
                  <a:txBody>
                    <a:bodyPr/>
                    <a:lstStyle/>
                    <a:p>
                      <a:pPr algn="r" fontAlgn="b"/>
                      <a:r>
                        <a:rPr lang="ru-RU" sz="900" u="none" strike="noStrike" dirty="0">
                          <a:effectLst/>
                          <a:latin typeface="Times New Roman" panose="02020603050405020304" pitchFamily="18" charset="0"/>
                          <a:cs typeface="Times New Roman" panose="02020603050405020304" pitchFamily="18" charset="0"/>
                        </a:rPr>
                        <a:t>0,0</a:t>
                      </a:r>
                      <a:endParaRPr lang="ru-RU" sz="900" b="0" i="0" u="none" strike="noStrike" dirty="0">
                        <a:effectLst/>
                        <a:latin typeface="Times New Roman" panose="02020603050405020304" pitchFamily="18" charset="0"/>
                        <a:cs typeface="Times New Roman" panose="02020603050405020304" pitchFamily="18" charset="0"/>
                      </a:endParaRPr>
                    </a:p>
                  </a:txBody>
                  <a:tcPr marL="4501" marR="4501" marT="4501" marB="0" anchor="b">
                    <a:solidFill>
                      <a:schemeClr val="accent2">
                        <a:lumMod val="40000"/>
                        <a:lumOff val="60000"/>
                      </a:schemeClr>
                    </a:solidFill>
                  </a:tcPr>
                </a:tc>
                <a:tc>
                  <a:txBody>
                    <a:bodyPr/>
                    <a:lstStyle/>
                    <a:p>
                      <a:pPr algn="r" fontAlgn="b"/>
                      <a:r>
                        <a:rPr lang="ru-RU" sz="900" u="none" strike="noStrike" dirty="0">
                          <a:effectLst/>
                          <a:latin typeface="Times New Roman" panose="02020603050405020304" pitchFamily="18" charset="0"/>
                          <a:cs typeface="Times New Roman" panose="02020603050405020304" pitchFamily="18" charset="0"/>
                        </a:rPr>
                        <a:t>14 868,8</a:t>
                      </a:r>
                      <a:endParaRPr lang="ru-RU" sz="900" b="0" i="0" u="none" strike="noStrike" dirty="0">
                        <a:effectLst/>
                        <a:latin typeface="Times New Roman" panose="02020603050405020304" pitchFamily="18" charset="0"/>
                        <a:cs typeface="Times New Roman" panose="02020603050405020304" pitchFamily="18" charset="0"/>
                      </a:endParaRPr>
                    </a:p>
                  </a:txBody>
                  <a:tcPr marL="4501" marR="4501" marT="4501" marB="0" anchor="b">
                    <a:solidFill>
                      <a:schemeClr val="accent2">
                        <a:lumMod val="40000"/>
                        <a:lumOff val="60000"/>
                      </a:schemeClr>
                    </a:solidFill>
                  </a:tcPr>
                </a:tc>
                <a:tc>
                  <a:txBody>
                    <a:bodyPr/>
                    <a:lstStyle/>
                    <a:p>
                      <a:pPr algn="r" fontAlgn="b"/>
                      <a:r>
                        <a:rPr lang="ru-RU" sz="900" b="0" i="0" u="none" strike="noStrike" dirty="0">
                          <a:solidFill>
                            <a:srgbClr val="000000"/>
                          </a:solidFill>
                          <a:effectLst/>
                          <a:latin typeface="Times New Roman"/>
                        </a:rPr>
                        <a:t>26 050,6 </a:t>
                      </a:r>
                    </a:p>
                  </a:txBody>
                  <a:tcPr marL="9525" marR="9525" marT="9525" marB="0" anchor="b">
                    <a:solidFill>
                      <a:schemeClr val="accent2">
                        <a:lumMod val="40000"/>
                        <a:lumOff val="60000"/>
                      </a:schemeClr>
                    </a:solidFill>
                  </a:tcPr>
                </a:tc>
              </a:tr>
              <a:tr h="151296">
                <a:tc>
                  <a:txBody>
                    <a:bodyPr/>
                    <a:lstStyle/>
                    <a:p>
                      <a:pPr algn="l" fontAlgn="ctr"/>
                      <a:r>
                        <a:rPr lang="ru-RU" sz="900" u="none" strike="noStrike">
                          <a:effectLst/>
                          <a:latin typeface="Times New Roman" panose="02020603050405020304" pitchFamily="18" charset="0"/>
                          <a:cs typeface="Times New Roman" panose="02020603050405020304" pitchFamily="18" charset="0"/>
                        </a:rPr>
                        <a:t>Янтиковский</a:t>
                      </a:r>
                      <a:endParaRPr lang="ru-RU" sz="900" b="0" i="0" u="none" strike="noStrike">
                        <a:effectLst/>
                        <a:latin typeface="Times New Roman" panose="02020603050405020304" pitchFamily="18" charset="0"/>
                        <a:cs typeface="Times New Roman" panose="02020603050405020304" pitchFamily="18" charset="0"/>
                      </a:endParaRPr>
                    </a:p>
                  </a:txBody>
                  <a:tcPr marL="4501" marR="4501" marT="4501" marB="0" anchor="ctr">
                    <a:solidFill>
                      <a:schemeClr val="accent2">
                        <a:lumMod val="40000"/>
                        <a:lumOff val="60000"/>
                      </a:schemeClr>
                    </a:solidFill>
                  </a:tcPr>
                </a:tc>
                <a:tc>
                  <a:txBody>
                    <a:bodyPr/>
                    <a:lstStyle/>
                    <a:p>
                      <a:pPr algn="r" fontAlgn="b"/>
                      <a:r>
                        <a:rPr lang="ru-RU" sz="900" b="1" i="0" u="none" strike="noStrike" dirty="0">
                          <a:solidFill>
                            <a:srgbClr val="000000"/>
                          </a:solidFill>
                          <a:effectLst/>
                          <a:latin typeface="Times New Roman"/>
                        </a:rPr>
                        <a:t>76 235,3 </a:t>
                      </a:r>
                    </a:p>
                  </a:txBody>
                  <a:tcPr marL="9525" marR="9525" marT="9525" marB="0" anchor="b">
                    <a:solidFill>
                      <a:schemeClr val="accent2">
                        <a:lumMod val="40000"/>
                        <a:lumOff val="60000"/>
                      </a:schemeClr>
                    </a:solidFill>
                  </a:tcPr>
                </a:tc>
                <a:tc>
                  <a:txBody>
                    <a:bodyPr/>
                    <a:lstStyle/>
                    <a:p>
                      <a:pPr algn="r" fontAlgn="b"/>
                      <a:r>
                        <a:rPr lang="ru-RU" sz="900" u="none" strike="noStrike" dirty="0">
                          <a:effectLst/>
                          <a:latin typeface="Times New Roman" panose="02020603050405020304" pitchFamily="18" charset="0"/>
                          <a:cs typeface="Times New Roman" panose="02020603050405020304" pitchFamily="18" charset="0"/>
                        </a:rPr>
                        <a:t>34 466,0</a:t>
                      </a:r>
                      <a:endParaRPr lang="ru-RU" sz="900" b="0" i="0" u="none" strike="noStrike" dirty="0">
                        <a:effectLst/>
                        <a:latin typeface="Times New Roman" panose="02020603050405020304" pitchFamily="18" charset="0"/>
                        <a:cs typeface="Times New Roman" panose="02020603050405020304" pitchFamily="18" charset="0"/>
                      </a:endParaRPr>
                    </a:p>
                  </a:txBody>
                  <a:tcPr marL="4501" marR="4501" marT="4501" marB="0" anchor="b">
                    <a:solidFill>
                      <a:schemeClr val="accent2">
                        <a:lumMod val="40000"/>
                        <a:lumOff val="60000"/>
                      </a:schemeClr>
                    </a:solidFill>
                  </a:tcPr>
                </a:tc>
                <a:tc>
                  <a:txBody>
                    <a:bodyPr/>
                    <a:lstStyle/>
                    <a:p>
                      <a:pPr algn="r" fontAlgn="b"/>
                      <a:r>
                        <a:rPr lang="ru-RU" sz="900" u="none" strike="noStrike">
                          <a:effectLst/>
                          <a:latin typeface="Times New Roman" panose="02020603050405020304" pitchFamily="18" charset="0"/>
                          <a:cs typeface="Times New Roman" panose="02020603050405020304" pitchFamily="18" charset="0"/>
                        </a:rPr>
                        <a:t>0,0</a:t>
                      </a:r>
                      <a:endParaRPr lang="ru-RU" sz="900" b="0" i="0" u="none" strike="noStrike">
                        <a:effectLst/>
                        <a:latin typeface="Times New Roman" panose="02020603050405020304" pitchFamily="18" charset="0"/>
                        <a:cs typeface="Times New Roman" panose="02020603050405020304" pitchFamily="18" charset="0"/>
                      </a:endParaRPr>
                    </a:p>
                  </a:txBody>
                  <a:tcPr marL="4501" marR="4501" marT="4501" marB="0" anchor="b">
                    <a:solidFill>
                      <a:schemeClr val="accent2">
                        <a:lumMod val="40000"/>
                        <a:lumOff val="60000"/>
                      </a:schemeClr>
                    </a:solidFill>
                  </a:tcPr>
                </a:tc>
                <a:tc>
                  <a:txBody>
                    <a:bodyPr/>
                    <a:lstStyle/>
                    <a:p>
                      <a:pPr algn="r" fontAlgn="b"/>
                      <a:r>
                        <a:rPr lang="ru-RU" sz="900" u="none" strike="noStrike" dirty="0">
                          <a:effectLst/>
                          <a:latin typeface="Times New Roman" panose="02020603050405020304" pitchFamily="18" charset="0"/>
                          <a:cs typeface="Times New Roman" panose="02020603050405020304" pitchFamily="18" charset="0"/>
                        </a:rPr>
                        <a:t>12 908,6</a:t>
                      </a:r>
                      <a:endParaRPr lang="ru-RU" sz="900" b="0" i="0" u="none" strike="noStrike" dirty="0">
                        <a:effectLst/>
                        <a:latin typeface="Times New Roman" panose="02020603050405020304" pitchFamily="18" charset="0"/>
                        <a:cs typeface="Times New Roman" panose="02020603050405020304" pitchFamily="18" charset="0"/>
                      </a:endParaRPr>
                    </a:p>
                  </a:txBody>
                  <a:tcPr marL="4501" marR="4501" marT="4501" marB="0" anchor="b">
                    <a:solidFill>
                      <a:schemeClr val="accent2">
                        <a:lumMod val="40000"/>
                        <a:lumOff val="60000"/>
                      </a:schemeClr>
                    </a:solidFill>
                  </a:tcPr>
                </a:tc>
                <a:tc>
                  <a:txBody>
                    <a:bodyPr/>
                    <a:lstStyle/>
                    <a:p>
                      <a:pPr algn="r" fontAlgn="b"/>
                      <a:r>
                        <a:rPr lang="ru-RU" sz="900" b="0" i="0" u="none" strike="noStrike" dirty="0">
                          <a:solidFill>
                            <a:srgbClr val="000000"/>
                          </a:solidFill>
                          <a:effectLst/>
                          <a:latin typeface="Times New Roman"/>
                        </a:rPr>
                        <a:t>28 860,7 </a:t>
                      </a:r>
                    </a:p>
                  </a:txBody>
                  <a:tcPr marL="9525" marR="9525" marT="9525" marB="0" anchor="b">
                    <a:solidFill>
                      <a:schemeClr val="accent2">
                        <a:lumMod val="40000"/>
                        <a:lumOff val="60000"/>
                      </a:schemeClr>
                    </a:solidFill>
                  </a:tcPr>
                </a:tc>
              </a:tr>
              <a:tr h="151296">
                <a:tc>
                  <a:txBody>
                    <a:bodyPr/>
                    <a:lstStyle/>
                    <a:p>
                      <a:pPr algn="l" fontAlgn="ctr"/>
                      <a:r>
                        <a:rPr lang="ru-RU" sz="900" u="none" strike="noStrike">
                          <a:effectLst/>
                          <a:latin typeface="Times New Roman" panose="02020603050405020304" pitchFamily="18" charset="0"/>
                          <a:cs typeface="Times New Roman" panose="02020603050405020304" pitchFamily="18" charset="0"/>
                        </a:rPr>
                        <a:t>г. Алатырь</a:t>
                      </a:r>
                      <a:endParaRPr lang="ru-RU" sz="900" b="0" i="0" u="none" strike="noStrike">
                        <a:effectLst/>
                        <a:latin typeface="Times New Roman" panose="02020603050405020304" pitchFamily="18" charset="0"/>
                        <a:cs typeface="Times New Roman" panose="02020603050405020304" pitchFamily="18" charset="0"/>
                      </a:endParaRPr>
                    </a:p>
                  </a:txBody>
                  <a:tcPr marL="4501" marR="4501" marT="4501" marB="0" anchor="ctr">
                    <a:solidFill>
                      <a:schemeClr val="accent2">
                        <a:lumMod val="40000"/>
                        <a:lumOff val="60000"/>
                      </a:schemeClr>
                    </a:solidFill>
                  </a:tcPr>
                </a:tc>
                <a:tc>
                  <a:txBody>
                    <a:bodyPr/>
                    <a:lstStyle/>
                    <a:p>
                      <a:pPr algn="r" fontAlgn="b"/>
                      <a:r>
                        <a:rPr lang="ru-RU" sz="900" b="1" i="0" u="none" strike="noStrike" dirty="0">
                          <a:solidFill>
                            <a:srgbClr val="000000"/>
                          </a:solidFill>
                          <a:effectLst/>
                          <a:latin typeface="Times New Roman"/>
                        </a:rPr>
                        <a:t>67 741,2 </a:t>
                      </a:r>
                    </a:p>
                  </a:txBody>
                  <a:tcPr marL="9525" marR="9525" marT="9525" marB="0" anchor="b">
                    <a:solidFill>
                      <a:schemeClr val="accent2">
                        <a:lumMod val="40000"/>
                        <a:lumOff val="60000"/>
                      </a:schemeClr>
                    </a:solidFill>
                  </a:tcPr>
                </a:tc>
                <a:tc>
                  <a:txBody>
                    <a:bodyPr/>
                    <a:lstStyle/>
                    <a:p>
                      <a:pPr algn="r" fontAlgn="b"/>
                      <a:r>
                        <a:rPr lang="ru-RU" sz="900" u="none" strike="noStrike" dirty="0">
                          <a:effectLst/>
                          <a:latin typeface="Times New Roman" panose="02020603050405020304" pitchFamily="18" charset="0"/>
                          <a:cs typeface="Times New Roman" panose="02020603050405020304" pitchFamily="18" charset="0"/>
                        </a:rPr>
                        <a:t>5 099,0</a:t>
                      </a:r>
                      <a:endParaRPr lang="ru-RU" sz="900" b="0" i="0" u="none" strike="noStrike" dirty="0">
                        <a:effectLst/>
                        <a:latin typeface="Times New Roman" panose="02020603050405020304" pitchFamily="18" charset="0"/>
                        <a:cs typeface="Times New Roman" panose="02020603050405020304" pitchFamily="18" charset="0"/>
                      </a:endParaRPr>
                    </a:p>
                  </a:txBody>
                  <a:tcPr marL="4501" marR="4501" marT="4501" marB="0" anchor="b">
                    <a:solidFill>
                      <a:schemeClr val="accent2">
                        <a:lumMod val="40000"/>
                        <a:lumOff val="60000"/>
                      </a:schemeClr>
                    </a:solidFill>
                  </a:tcPr>
                </a:tc>
                <a:tc>
                  <a:txBody>
                    <a:bodyPr/>
                    <a:lstStyle/>
                    <a:p>
                      <a:pPr algn="r" fontAlgn="b"/>
                      <a:r>
                        <a:rPr lang="ru-RU" sz="900" b="0" i="0" u="none" strike="noStrike" dirty="0">
                          <a:solidFill>
                            <a:srgbClr val="000000"/>
                          </a:solidFill>
                          <a:effectLst/>
                          <a:latin typeface="Times New Roman"/>
                        </a:rPr>
                        <a:t>54 859,4 </a:t>
                      </a:r>
                    </a:p>
                  </a:txBody>
                  <a:tcPr marL="9525" marR="9525" marT="9525" marB="0" anchor="b">
                    <a:solidFill>
                      <a:schemeClr val="accent2">
                        <a:lumMod val="40000"/>
                        <a:lumOff val="60000"/>
                      </a:schemeClr>
                    </a:solidFill>
                  </a:tcPr>
                </a:tc>
                <a:tc>
                  <a:txBody>
                    <a:bodyPr/>
                    <a:lstStyle/>
                    <a:p>
                      <a:pPr algn="r" fontAlgn="b"/>
                      <a:r>
                        <a:rPr lang="ru-RU" sz="900" u="none" strike="noStrike" dirty="0" smtClean="0">
                          <a:effectLst/>
                          <a:latin typeface="Times New Roman" panose="02020603050405020304" pitchFamily="18" charset="0"/>
                          <a:cs typeface="Times New Roman" panose="02020603050405020304" pitchFamily="18" charset="0"/>
                        </a:rPr>
                        <a:t>0,0</a:t>
                      </a:r>
                      <a:r>
                        <a:rPr lang="ru-RU" sz="900" u="none" strike="noStrike" dirty="0">
                          <a:effectLst/>
                          <a:latin typeface="Times New Roman" panose="02020603050405020304" pitchFamily="18" charset="0"/>
                          <a:cs typeface="Times New Roman" panose="02020603050405020304" pitchFamily="18" charset="0"/>
                        </a:rPr>
                        <a:t> </a:t>
                      </a:r>
                      <a:endParaRPr lang="ru-RU" sz="900" b="0" i="0" u="none" strike="noStrike" dirty="0">
                        <a:effectLst/>
                        <a:latin typeface="Times New Roman" panose="02020603050405020304" pitchFamily="18" charset="0"/>
                        <a:cs typeface="Times New Roman" panose="02020603050405020304" pitchFamily="18" charset="0"/>
                      </a:endParaRPr>
                    </a:p>
                  </a:txBody>
                  <a:tcPr marL="4501" marR="4501" marT="4501" marB="0" anchor="b">
                    <a:solidFill>
                      <a:schemeClr val="accent2">
                        <a:lumMod val="40000"/>
                        <a:lumOff val="60000"/>
                      </a:schemeClr>
                    </a:solidFill>
                  </a:tcPr>
                </a:tc>
                <a:tc>
                  <a:txBody>
                    <a:bodyPr/>
                    <a:lstStyle/>
                    <a:p>
                      <a:pPr algn="r" fontAlgn="b"/>
                      <a:r>
                        <a:rPr lang="ru-RU" sz="900" b="0" i="0" u="none" strike="noStrike" dirty="0">
                          <a:solidFill>
                            <a:srgbClr val="000000"/>
                          </a:solidFill>
                          <a:effectLst/>
                          <a:latin typeface="Times New Roman"/>
                        </a:rPr>
                        <a:t>7 782,8 </a:t>
                      </a:r>
                    </a:p>
                  </a:txBody>
                  <a:tcPr marL="9525" marR="9525" marT="9525" marB="0" anchor="b">
                    <a:solidFill>
                      <a:schemeClr val="accent2">
                        <a:lumMod val="40000"/>
                        <a:lumOff val="60000"/>
                      </a:schemeClr>
                    </a:solidFill>
                  </a:tcPr>
                </a:tc>
              </a:tr>
              <a:tr h="151296">
                <a:tc>
                  <a:txBody>
                    <a:bodyPr/>
                    <a:lstStyle/>
                    <a:p>
                      <a:pPr algn="l" fontAlgn="ctr"/>
                      <a:r>
                        <a:rPr lang="ru-RU" sz="900" u="none" strike="noStrike">
                          <a:effectLst/>
                          <a:latin typeface="Times New Roman" panose="02020603050405020304" pitchFamily="18" charset="0"/>
                          <a:cs typeface="Times New Roman" panose="02020603050405020304" pitchFamily="18" charset="0"/>
                        </a:rPr>
                        <a:t>г. Канаш</a:t>
                      </a:r>
                      <a:endParaRPr lang="ru-RU" sz="900" b="0" i="0" u="none" strike="noStrike">
                        <a:effectLst/>
                        <a:latin typeface="Times New Roman" panose="02020603050405020304" pitchFamily="18" charset="0"/>
                        <a:cs typeface="Times New Roman" panose="02020603050405020304" pitchFamily="18" charset="0"/>
                      </a:endParaRPr>
                    </a:p>
                  </a:txBody>
                  <a:tcPr marL="4501" marR="4501" marT="4501" marB="0" anchor="ctr">
                    <a:solidFill>
                      <a:schemeClr val="accent2">
                        <a:lumMod val="40000"/>
                        <a:lumOff val="60000"/>
                      </a:schemeClr>
                    </a:solidFill>
                  </a:tcPr>
                </a:tc>
                <a:tc>
                  <a:txBody>
                    <a:bodyPr/>
                    <a:lstStyle/>
                    <a:p>
                      <a:pPr algn="r" fontAlgn="b"/>
                      <a:r>
                        <a:rPr lang="ru-RU" sz="900" b="1" i="0" u="none" strike="noStrike" dirty="0">
                          <a:solidFill>
                            <a:srgbClr val="000000"/>
                          </a:solidFill>
                          <a:effectLst/>
                          <a:latin typeface="Times New Roman"/>
                        </a:rPr>
                        <a:t>27 615,5 </a:t>
                      </a:r>
                    </a:p>
                  </a:txBody>
                  <a:tcPr marL="9525" marR="9525" marT="9525" marB="0" anchor="b">
                    <a:solidFill>
                      <a:schemeClr val="accent2">
                        <a:lumMod val="40000"/>
                        <a:lumOff val="60000"/>
                      </a:schemeClr>
                    </a:solidFill>
                  </a:tcPr>
                </a:tc>
                <a:tc>
                  <a:txBody>
                    <a:bodyPr/>
                    <a:lstStyle/>
                    <a:p>
                      <a:pPr algn="r" fontAlgn="b"/>
                      <a:r>
                        <a:rPr lang="ru-RU" sz="900" u="none" strike="noStrike" dirty="0">
                          <a:effectLst/>
                          <a:latin typeface="Times New Roman" panose="02020603050405020304" pitchFamily="18" charset="0"/>
                          <a:cs typeface="Times New Roman" panose="02020603050405020304" pitchFamily="18" charset="0"/>
                        </a:rPr>
                        <a:t>0,0</a:t>
                      </a:r>
                      <a:endParaRPr lang="ru-RU" sz="900" b="0" i="0" u="none" strike="noStrike" dirty="0">
                        <a:effectLst/>
                        <a:latin typeface="Times New Roman" panose="02020603050405020304" pitchFamily="18" charset="0"/>
                        <a:cs typeface="Times New Roman" panose="02020603050405020304" pitchFamily="18" charset="0"/>
                      </a:endParaRPr>
                    </a:p>
                  </a:txBody>
                  <a:tcPr marL="4501" marR="4501" marT="4501" marB="0" anchor="b">
                    <a:solidFill>
                      <a:schemeClr val="accent2">
                        <a:lumMod val="40000"/>
                        <a:lumOff val="60000"/>
                      </a:schemeClr>
                    </a:solidFill>
                  </a:tcPr>
                </a:tc>
                <a:tc>
                  <a:txBody>
                    <a:bodyPr/>
                    <a:lstStyle/>
                    <a:p>
                      <a:pPr algn="r" fontAlgn="b"/>
                      <a:r>
                        <a:rPr lang="ru-RU" sz="900" u="none" strike="noStrike">
                          <a:effectLst/>
                          <a:latin typeface="Times New Roman" panose="02020603050405020304" pitchFamily="18" charset="0"/>
                          <a:cs typeface="Times New Roman" panose="02020603050405020304" pitchFamily="18" charset="0"/>
                        </a:rPr>
                        <a:t>3 450,9</a:t>
                      </a:r>
                      <a:endParaRPr lang="ru-RU" sz="900" b="0" i="0" u="none" strike="noStrike">
                        <a:effectLst/>
                        <a:latin typeface="Times New Roman" panose="02020603050405020304" pitchFamily="18" charset="0"/>
                        <a:cs typeface="Times New Roman" panose="02020603050405020304" pitchFamily="18" charset="0"/>
                      </a:endParaRPr>
                    </a:p>
                  </a:txBody>
                  <a:tcPr marL="4501" marR="4501" marT="4501" marB="0" anchor="b">
                    <a:solidFill>
                      <a:schemeClr val="accent2">
                        <a:lumMod val="40000"/>
                        <a:lumOff val="60000"/>
                      </a:schemeClr>
                    </a:solidFill>
                  </a:tcPr>
                </a:tc>
                <a:tc>
                  <a:txBody>
                    <a:bodyPr/>
                    <a:lstStyle/>
                    <a:p>
                      <a:pPr algn="r" fontAlgn="b"/>
                      <a:r>
                        <a:rPr lang="ru-RU" sz="900" u="none" strike="noStrike" dirty="0" smtClean="0">
                          <a:effectLst/>
                          <a:latin typeface="Times New Roman" panose="02020603050405020304" pitchFamily="18" charset="0"/>
                          <a:cs typeface="Times New Roman" panose="02020603050405020304" pitchFamily="18" charset="0"/>
                        </a:rPr>
                        <a:t>0,0</a:t>
                      </a:r>
                      <a:r>
                        <a:rPr lang="ru-RU" sz="900" u="none" strike="noStrike" dirty="0">
                          <a:effectLst/>
                          <a:latin typeface="Times New Roman" panose="02020603050405020304" pitchFamily="18" charset="0"/>
                          <a:cs typeface="Times New Roman" panose="02020603050405020304" pitchFamily="18" charset="0"/>
                        </a:rPr>
                        <a:t> </a:t>
                      </a:r>
                      <a:endParaRPr lang="ru-RU" sz="900" b="0" i="0" u="none" strike="noStrike" dirty="0">
                        <a:effectLst/>
                        <a:latin typeface="Times New Roman" panose="02020603050405020304" pitchFamily="18" charset="0"/>
                        <a:cs typeface="Times New Roman" panose="02020603050405020304" pitchFamily="18" charset="0"/>
                      </a:endParaRPr>
                    </a:p>
                  </a:txBody>
                  <a:tcPr marL="4501" marR="4501" marT="4501" marB="0" anchor="b">
                    <a:solidFill>
                      <a:schemeClr val="accent2">
                        <a:lumMod val="40000"/>
                        <a:lumOff val="60000"/>
                      </a:schemeClr>
                    </a:solidFill>
                  </a:tcPr>
                </a:tc>
                <a:tc>
                  <a:txBody>
                    <a:bodyPr/>
                    <a:lstStyle/>
                    <a:p>
                      <a:pPr algn="r" fontAlgn="b"/>
                      <a:r>
                        <a:rPr lang="ru-RU" sz="900" b="0" i="0" u="none" strike="noStrike" dirty="0">
                          <a:solidFill>
                            <a:srgbClr val="000000"/>
                          </a:solidFill>
                          <a:effectLst/>
                          <a:latin typeface="Times New Roman"/>
                        </a:rPr>
                        <a:t>24 164,6 </a:t>
                      </a:r>
                    </a:p>
                  </a:txBody>
                  <a:tcPr marL="9525" marR="9525" marT="9525" marB="0" anchor="b">
                    <a:solidFill>
                      <a:schemeClr val="accent2">
                        <a:lumMod val="40000"/>
                        <a:lumOff val="60000"/>
                      </a:schemeClr>
                    </a:solidFill>
                  </a:tcPr>
                </a:tc>
              </a:tr>
              <a:tr h="151296">
                <a:tc>
                  <a:txBody>
                    <a:bodyPr/>
                    <a:lstStyle/>
                    <a:p>
                      <a:pPr algn="l" fontAlgn="ctr"/>
                      <a:r>
                        <a:rPr lang="ru-RU" sz="900" u="none" strike="noStrike">
                          <a:effectLst/>
                          <a:latin typeface="Times New Roman" panose="02020603050405020304" pitchFamily="18" charset="0"/>
                          <a:cs typeface="Times New Roman" panose="02020603050405020304" pitchFamily="18" charset="0"/>
                        </a:rPr>
                        <a:t>г. Новочебоксарск</a:t>
                      </a:r>
                      <a:endParaRPr lang="ru-RU" sz="900" b="0" i="0" u="none" strike="noStrike">
                        <a:effectLst/>
                        <a:latin typeface="Times New Roman" panose="02020603050405020304" pitchFamily="18" charset="0"/>
                        <a:cs typeface="Times New Roman" panose="02020603050405020304" pitchFamily="18" charset="0"/>
                      </a:endParaRPr>
                    </a:p>
                  </a:txBody>
                  <a:tcPr marL="4501" marR="4501" marT="4501" marB="0" anchor="ctr">
                    <a:solidFill>
                      <a:schemeClr val="accent2">
                        <a:lumMod val="40000"/>
                        <a:lumOff val="60000"/>
                      </a:schemeClr>
                    </a:solidFill>
                  </a:tcPr>
                </a:tc>
                <a:tc>
                  <a:txBody>
                    <a:bodyPr/>
                    <a:lstStyle/>
                    <a:p>
                      <a:pPr algn="r" fontAlgn="b"/>
                      <a:r>
                        <a:rPr lang="ru-RU" sz="900" b="1" i="0" u="none" strike="noStrike" dirty="0">
                          <a:solidFill>
                            <a:srgbClr val="000000"/>
                          </a:solidFill>
                          <a:effectLst/>
                          <a:latin typeface="Times New Roman"/>
                        </a:rPr>
                        <a:t>85 073,3 </a:t>
                      </a:r>
                    </a:p>
                  </a:txBody>
                  <a:tcPr marL="9525" marR="9525" marT="9525" marB="0" anchor="b">
                    <a:solidFill>
                      <a:schemeClr val="accent2">
                        <a:lumMod val="40000"/>
                        <a:lumOff val="60000"/>
                      </a:schemeClr>
                    </a:solidFill>
                  </a:tcPr>
                </a:tc>
                <a:tc>
                  <a:txBody>
                    <a:bodyPr/>
                    <a:lstStyle/>
                    <a:p>
                      <a:pPr algn="r" fontAlgn="b"/>
                      <a:r>
                        <a:rPr lang="ru-RU" sz="900" u="none" strike="noStrike" dirty="0" smtClean="0">
                          <a:effectLst/>
                          <a:latin typeface="Times New Roman" panose="02020603050405020304" pitchFamily="18" charset="0"/>
                          <a:cs typeface="Times New Roman" panose="02020603050405020304" pitchFamily="18" charset="0"/>
                        </a:rPr>
                        <a:t>65 365,5</a:t>
                      </a:r>
                      <a:endParaRPr lang="ru-RU" sz="900" b="0" i="0" u="none" strike="noStrike" dirty="0">
                        <a:effectLst/>
                        <a:latin typeface="Times New Roman" panose="02020603050405020304" pitchFamily="18" charset="0"/>
                        <a:cs typeface="Times New Roman" panose="02020603050405020304" pitchFamily="18" charset="0"/>
                      </a:endParaRPr>
                    </a:p>
                  </a:txBody>
                  <a:tcPr marL="4501" marR="4501" marT="4501" marB="0" anchor="b">
                    <a:solidFill>
                      <a:schemeClr val="accent2">
                        <a:lumMod val="40000"/>
                        <a:lumOff val="60000"/>
                      </a:schemeClr>
                    </a:solidFill>
                  </a:tcPr>
                </a:tc>
                <a:tc>
                  <a:txBody>
                    <a:bodyPr/>
                    <a:lstStyle/>
                    <a:p>
                      <a:pPr algn="r" fontAlgn="b"/>
                      <a:r>
                        <a:rPr lang="ru-RU" sz="900" u="none" strike="noStrike" dirty="0" smtClean="0">
                          <a:effectLst/>
                          <a:latin typeface="Times New Roman" panose="02020603050405020304" pitchFamily="18" charset="0"/>
                          <a:cs typeface="Times New Roman" panose="02020603050405020304" pitchFamily="18" charset="0"/>
                        </a:rPr>
                        <a:t>0,0</a:t>
                      </a:r>
                      <a:r>
                        <a:rPr lang="ru-RU" sz="900" u="none" strike="noStrike" dirty="0">
                          <a:effectLst/>
                          <a:latin typeface="Times New Roman" panose="02020603050405020304" pitchFamily="18" charset="0"/>
                          <a:cs typeface="Times New Roman" panose="02020603050405020304" pitchFamily="18" charset="0"/>
                        </a:rPr>
                        <a:t> </a:t>
                      </a:r>
                      <a:endParaRPr lang="ru-RU" sz="900" b="0" i="0" u="none" strike="noStrike" dirty="0">
                        <a:effectLst/>
                        <a:latin typeface="Times New Roman" panose="02020603050405020304" pitchFamily="18" charset="0"/>
                        <a:cs typeface="Times New Roman" panose="02020603050405020304" pitchFamily="18" charset="0"/>
                      </a:endParaRPr>
                    </a:p>
                  </a:txBody>
                  <a:tcPr marL="4501" marR="4501" marT="4501" marB="0" anchor="b">
                    <a:solidFill>
                      <a:schemeClr val="accent2">
                        <a:lumMod val="40000"/>
                        <a:lumOff val="60000"/>
                      </a:schemeClr>
                    </a:solidFill>
                  </a:tcPr>
                </a:tc>
                <a:tc>
                  <a:txBody>
                    <a:bodyPr/>
                    <a:lstStyle/>
                    <a:p>
                      <a:pPr algn="r" fontAlgn="b"/>
                      <a:r>
                        <a:rPr lang="ru-RU" sz="900" u="none" strike="noStrike" dirty="0" smtClean="0">
                          <a:effectLst/>
                          <a:latin typeface="Times New Roman" panose="02020603050405020304" pitchFamily="18" charset="0"/>
                          <a:cs typeface="Times New Roman" panose="02020603050405020304" pitchFamily="18" charset="0"/>
                        </a:rPr>
                        <a:t>0,0</a:t>
                      </a:r>
                      <a:r>
                        <a:rPr lang="ru-RU" sz="900" u="none" strike="noStrike" dirty="0">
                          <a:effectLst/>
                          <a:latin typeface="Times New Roman" panose="02020603050405020304" pitchFamily="18" charset="0"/>
                          <a:cs typeface="Times New Roman" panose="02020603050405020304" pitchFamily="18" charset="0"/>
                        </a:rPr>
                        <a:t> </a:t>
                      </a:r>
                      <a:endParaRPr lang="ru-RU" sz="900" b="0" i="0" u="none" strike="noStrike" dirty="0">
                        <a:effectLst/>
                        <a:latin typeface="Times New Roman" panose="02020603050405020304" pitchFamily="18" charset="0"/>
                        <a:cs typeface="Times New Roman" panose="02020603050405020304" pitchFamily="18" charset="0"/>
                      </a:endParaRPr>
                    </a:p>
                  </a:txBody>
                  <a:tcPr marL="4501" marR="4501" marT="4501" marB="0" anchor="b">
                    <a:solidFill>
                      <a:schemeClr val="accent2">
                        <a:lumMod val="40000"/>
                        <a:lumOff val="60000"/>
                      </a:schemeClr>
                    </a:solidFill>
                  </a:tcPr>
                </a:tc>
                <a:tc>
                  <a:txBody>
                    <a:bodyPr/>
                    <a:lstStyle/>
                    <a:p>
                      <a:pPr algn="r" fontAlgn="b"/>
                      <a:r>
                        <a:rPr lang="ru-RU" sz="900" b="0" i="0" u="none" strike="noStrike" dirty="0">
                          <a:solidFill>
                            <a:srgbClr val="000000"/>
                          </a:solidFill>
                          <a:effectLst/>
                          <a:latin typeface="Times New Roman"/>
                        </a:rPr>
                        <a:t>19 707,8 </a:t>
                      </a:r>
                    </a:p>
                  </a:txBody>
                  <a:tcPr marL="9525" marR="9525" marT="9525" marB="0" anchor="b">
                    <a:solidFill>
                      <a:schemeClr val="accent2">
                        <a:lumMod val="40000"/>
                        <a:lumOff val="60000"/>
                      </a:schemeClr>
                    </a:solidFill>
                  </a:tcPr>
                </a:tc>
              </a:tr>
              <a:tr h="151296">
                <a:tc>
                  <a:txBody>
                    <a:bodyPr/>
                    <a:lstStyle/>
                    <a:p>
                      <a:pPr algn="l" fontAlgn="ctr"/>
                      <a:r>
                        <a:rPr lang="ru-RU" sz="900" u="none" strike="noStrike">
                          <a:effectLst/>
                          <a:latin typeface="Times New Roman" panose="02020603050405020304" pitchFamily="18" charset="0"/>
                          <a:cs typeface="Times New Roman" panose="02020603050405020304" pitchFamily="18" charset="0"/>
                        </a:rPr>
                        <a:t>г. Чебоксары</a:t>
                      </a:r>
                      <a:endParaRPr lang="ru-RU" sz="900" b="0" i="0" u="none" strike="noStrike">
                        <a:effectLst/>
                        <a:latin typeface="Times New Roman" panose="02020603050405020304" pitchFamily="18" charset="0"/>
                        <a:cs typeface="Times New Roman" panose="02020603050405020304" pitchFamily="18" charset="0"/>
                      </a:endParaRPr>
                    </a:p>
                  </a:txBody>
                  <a:tcPr marL="4501" marR="4501" marT="4501" marB="0" anchor="ctr">
                    <a:solidFill>
                      <a:schemeClr val="accent2">
                        <a:lumMod val="40000"/>
                        <a:lumOff val="60000"/>
                      </a:schemeClr>
                    </a:solidFill>
                  </a:tcPr>
                </a:tc>
                <a:tc>
                  <a:txBody>
                    <a:bodyPr/>
                    <a:lstStyle/>
                    <a:p>
                      <a:pPr algn="r" fontAlgn="b"/>
                      <a:r>
                        <a:rPr lang="ru-RU" sz="900" b="1" i="0" u="none" strike="noStrike" dirty="0" smtClean="0">
                          <a:solidFill>
                            <a:srgbClr val="000000"/>
                          </a:solidFill>
                          <a:effectLst/>
                          <a:latin typeface="Times New Roman"/>
                        </a:rPr>
                        <a:t>0,0</a:t>
                      </a:r>
                      <a:endParaRPr lang="ru-RU" sz="900" b="1" i="0" u="none" strike="noStrike" dirty="0">
                        <a:solidFill>
                          <a:srgbClr val="000000"/>
                        </a:solidFill>
                        <a:effectLst/>
                        <a:latin typeface="Times New Roman"/>
                      </a:endParaRPr>
                    </a:p>
                  </a:txBody>
                  <a:tcPr marL="9525" marR="9525" marT="9525" marB="0" anchor="b">
                    <a:solidFill>
                      <a:schemeClr val="accent2">
                        <a:lumMod val="40000"/>
                        <a:lumOff val="60000"/>
                      </a:schemeClr>
                    </a:solidFill>
                  </a:tcPr>
                </a:tc>
                <a:tc>
                  <a:txBody>
                    <a:bodyPr/>
                    <a:lstStyle/>
                    <a:p>
                      <a:pPr algn="r" fontAlgn="b"/>
                      <a:r>
                        <a:rPr lang="ru-RU" sz="900" u="none" strike="noStrike" dirty="0">
                          <a:effectLst/>
                          <a:latin typeface="Times New Roman" panose="02020603050405020304" pitchFamily="18" charset="0"/>
                          <a:cs typeface="Times New Roman" panose="02020603050405020304" pitchFamily="18" charset="0"/>
                        </a:rPr>
                        <a:t>0,0</a:t>
                      </a:r>
                      <a:endParaRPr lang="ru-RU" sz="900" b="0" i="0" u="none" strike="noStrike" dirty="0">
                        <a:effectLst/>
                        <a:latin typeface="Times New Roman" panose="02020603050405020304" pitchFamily="18" charset="0"/>
                        <a:cs typeface="Times New Roman" panose="02020603050405020304" pitchFamily="18" charset="0"/>
                      </a:endParaRPr>
                    </a:p>
                  </a:txBody>
                  <a:tcPr marL="4501" marR="4501" marT="4501" marB="0" anchor="b">
                    <a:solidFill>
                      <a:schemeClr val="accent2">
                        <a:lumMod val="40000"/>
                        <a:lumOff val="60000"/>
                      </a:schemeClr>
                    </a:solidFill>
                  </a:tcPr>
                </a:tc>
                <a:tc>
                  <a:txBody>
                    <a:bodyPr/>
                    <a:lstStyle/>
                    <a:p>
                      <a:pPr algn="r" fontAlgn="b"/>
                      <a:r>
                        <a:rPr lang="ru-RU" sz="900" u="none" strike="noStrike" dirty="0" smtClean="0">
                          <a:effectLst/>
                          <a:latin typeface="Times New Roman" panose="02020603050405020304" pitchFamily="18" charset="0"/>
                          <a:cs typeface="Times New Roman" panose="02020603050405020304" pitchFamily="18" charset="0"/>
                        </a:rPr>
                        <a:t>0,0</a:t>
                      </a:r>
                      <a:r>
                        <a:rPr lang="ru-RU" sz="900" u="none" strike="noStrike" dirty="0">
                          <a:effectLst/>
                          <a:latin typeface="Times New Roman" panose="02020603050405020304" pitchFamily="18" charset="0"/>
                          <a:cs typeface="Times New Roman" panose="02020603050405020304" pitchFamily="18" charset="0"/>
                        </a:rPr>
                        <a:t> </a:t>
                      </a:r>
                      <a:endParaRPr lang="ru-RU" sz="900" b="0" i="0" u="none" strike="noStrike" dirty="0">
                        <a:effectLst/>
                        <a:latin typeface="Times New Roman" panose="02020603050405020304" pitchFamily="18" charset="0"/>
                        <a:cs typeface="Times New Roman" panose="02020603050405020304" pitchFamily="18" charset="0"/>
                      </a:endParaRPr>
                    </a:p>
                  </a:txBody>
                  <a:tcPr marL="4501" marR="4501" marT="4501" marB="0" anchor="b">
                    <a:solidFill>
                      <a:schemeClr val="accent2">
                        <a:lumMod val="40000"/>
                        <a:lumOff val="60000"/>
                      </a:schemeClr>
                    </a:solidFill>
                  </a:tcPr>
                </a:tc>
                <a:tc>
                  <a:txBody>
                    <a:bodyPr/>
                    <a:lstStyle/>
                    <a:p>
                      <a:pPr algn="r" fontAlgn="b"/>
                      <a:r>
                        <a:rPr lang="ru-RU" sz="900" u="none" strike="noStrike" dirty="0" smtClean="0">
                          <a:effectLst/>
                          <a:latin typeface="Times New Roman" panose="02020603050405020304" pitchFamily="18" charset="0"/>
                          <a:cs typeface="Times New Roman" panose="02020603050405020304" pitchFamily="18" charset="0"/>
                        </a:rPr>
                        <a:t>0,0</a:t>
                      </a:r>
                      <a:r>
                        <a:rPr lang="ru-RU" sz="900" u="none" strike="noStrike" dirty="0">
                          <a:effectLst/>
                          <a:latin typeface="Times New Roman" panose="02020603050405020304" pitchFamily="18" charset="0"/>
                          <a:cs typeface="Times New Roman" panose="02020603050405020304" pitchFamily="18" charset="0"/>
                        </a:rPr>
                        <a:t> </a:t>
                      </a:r>
                      <a:endParaRPr lang="ru-RU" sz="900" b="0" i="0" u="none" strike="noStrike" dirty="0">
                        <a:effectLst/>
                        <a:latin typeface="Times New Roman" panose="02020603050405020304" pitchFamily="18" charset="0"/>
                        <a:cs typeface="Times New Roman" panose="02020603050405020304" pitchFamily="18" charset="0"/>
                      </a:endParaRPr>
                    </a:p>
                  </a:txBody>
                  <a:tcPr marL="4501" marR="4501" marT="4501" marB="0" anchor="b">
                    <a:solidFill>
                      <a:schemeClr val="accent2">
                        <a:lumMod val="40000"/>
                        <a:lumOff val="60000"/>
                      </a:schemeClr>
                    </a:solidFill>
                  </a:tcPr>
                </a:tc>
                <a:tc>
                  <a:txBody>
                    <a:bodyPr/>
                    <a:lstStyle/>
                    <a:p>
                      <a:pPr algn="r" fontAlgn="b"/>
                      <a:r>
                        <a:rPr lang="ru-RU" sz="900" b="0" i="0" u="none" strike="noStrike" dirty="0" smtClean="0">
                          <a:solidFill>
                            <a:srgbClr val="000000"/>
                          </a:solidFill>
                          <a:effectLst/>
                          <a:latin typeface="Times New Roman"/>
                        </a:rPr>
                        <a:t>0,0</a:t>
                      </a:r>
                      <a:endParaRPr lang="ru-RU" sz="900" b="0" i="0" u="none" strike="noStrike" dirty="0">
                        <a:solidFill>
                          <a:srgbClr val="000000"/>
                        </a:solidFill>
                        <a:effectLst/>
                        <a:latin typeface="Times New Roman"/>
                      </a:endParaRPr>
                    </a:p>
                  </a:txBody>
                  <a:tcPr marL="9525" marR="9525" marT="9525" marB="0" anchor="b">
                    <a:solidFill>
                      <a:schemeClr val="accent2">
                        <a:lumMod val="40000"/>
                        <a:lumOff val="60000"/>
                      </a:schemeClr>
                    </a:solidFill>
                  </a:tcPr>
                </a:tc>
              </a:tr>
              <a:tr h="151296">
                <a:tc>
                  <a:txBody>
                    <a:bodyPr/>
                    <a:lstStyle/>
                    <a:p>
                      <a:pPr algn="l" fontAlgn="ctr"/>
                      <a:r>
                        <a:rPr lang="ru-RU" sz="900" u="none" strike="noStrike" dirty="0">
                          <a:effectLst/>
                          <a:latin typeface="Times New Roman" panose="02020603050405020304" pitchFamily="18" charset="0"/>
                          <a:cs typeface="Times New Roman" panose="02020603050405020304" pitchFamily="18" charset="0"/>
                        </a:rPr>
                        <a:t>г. Шумерля</a:t>
                      </a:r>
                      <a:endParaRPr lang="ru-RU" sz="900" b="0" i="0" u="none" strike="noStrike" dirty="0">
                        <a:effectLst/>
                        <a:latin typeface="Times New Roman" panose="02020603050405020304" pitchFamily="18" charset="0"/>
                        <a:cs typeface="Times New Roman" panose="02020603050405020304" pitchFamily="18" charset="0"/>
                      </a:endParaRPr>
                    </a:p>
                  </a:txBody>
                  <a:tcPr marL="4501" marR="4501" marT="4501" marB="0" anchor="ctr">
                    <a:solidFill>
                      <a:schemeClr val="accent2">
                        <a:lumMod val="40000"/>
                        <a:lumOff val="60000"/>
                      </a:schemeClr>
                    </a:solidFill>
                  </a:tcPr>
                </a:tc>
                <a:tc>
                  <a:txBody>
                    <a:bodyPr/>
                    <a:lstStyle/>
                    <a:p>
                      <a:pPr algn="r" fontAlgn="b"/>
                      <a:r>
                        <a:rPr lang="ru-RU" sz="900" b="1" i="0" u="none" strike="noStrike" dirty="0" smtClean="0">
                          <a:solidFill>
                            <a:srgbClr val="000000"/>
                          </a:solidFill>
                          <a:effectLst/>
                          <a:latin typeface="Times New Roman"/>
                        </a:rPr>
                        <a:t>30 474,6 </a:t>
                      </a:r>
                      <a:endParaRPr lang="ru-RU" sz="900" b="1" i="0" u="none" strike="noStrike" dirty="0">
                        <a:solidFill>
                          <a:srgbClr val="000000"/>
                        </a:solidFill>
                        <a:effectLst/>
                        <a:latin typeface="Times New Roman"/>
                      </a:endParaRPr>
                    </a:p>
                  </a:txBody>
                  <a:tcPr marL="9525" marR="9525" marT="9525" marB="0" anchor="b">
                    <a:solidFill>
                      <a:schemeClr val="accent2">
                        <a:lumMod val="40000"/>
                        <a:lumOff val="60000"/>
                      </a:schemeClr>
                    </a:solidFill>
                  </a:tcPr>
                </a:tc>
                <a:tc>
                  <a:txBody>
                    <a:bodyPr/>
                    <a:lstStyle/>
                    <a:p>
                      <a:pPr algn="r" fontAlgn="b"/>
                      <a:r>
                        <a:rPr lang="ru-RU" sz="900" u="none" strike="noStrike" dirty="0">
                          <a:effectLst/>
                          <a:latin typeface="Times New Roman" panose="02020603050405020304" pitchFamily="18" charset="0"/>
                          <a:cs typeface="Times New Roman" panose="02020603050405020304" pitchFamily="18" charset="0"/>
                        </a:rPr>
                        <a:t>3 289,6</a:t>
                      </a:r>
                      <a:endParaRPr lang="ru-RU" sz="900" b="0" i="0" u="none" strike="noStrike" dirty="0">
                        <a:effectLst/>
                        <a:latin typeface="Times New Roman" panose="02020603050405020304" pitchFamily="18" charset="0"/>
                        <a:cs typeface="Times New Roman" panose="02020603050405020304" pitchFamily="18" charset="0"/>
                      </a:endParaRPr>
                    </a:p>
                  </a:txBody>
                  <a:tcPr marL="4501" marR="4501" marT="4501" marB="0" anchor="b">
                    <a:solidFill>
                      <a:schemeClr val="accent2">
                        <a:lumMod val="40000"/>
                        <a:lumOff val="60000"/>
                      </a:schemeClr>
                    </a:solidFill>
                  </a:tcPr>
                </a:tc>
                <a:tc>
                  <a:txBody>
                    <a:bodyPr/>
                    <a:lstStyle/>
                    <a:p>
                      <a:pPr algn="r" fontAlgn="b"/>
                      <a:r>
                        <a:rPr lang="ru-RU" sz="900" u="none" strike="noStrike" dirty="0">
                          <a:effectLst/>
                          <a:latin typeface="Times New Roman" panose="02020603050405020304" pitchFamily="18" charset="0"/>
                          <a:cs typeface="Times New Roman" panose="02020603050405020304" pitchFamily="18" charset="0"/>
                        </a:rPr>
                        <a:t>3 561,6</a:t>
                      </a:r>
                      <a:endParaRPr lang="ru-RU" sz="900" b="0" i="0" u="none" strike="noStrike" dirty="0">
                        <a:effectLst/>
                        <a:latin typeface="Times New Roman" panose="02020603050405020304" pitchFamily="18" charset="0"/>
                        <a:cs typeface="Times New Roman" panose="02020603050405020304" pitchFamily="18" charset="0"/>
                      </a:endParaRPr>
                    </a:p>
                  </a:txBody>
                  <a:tcPr marL="4501" marR="4501" marT="4501" marB="0" anchor="b">
                    <a:solidFill>
                      <a:schemeClr val="accent2">
                        <a:lumMod val="40000"/>
                        <a:lumOff val="60000"/>
                      </a:schemeClr>
                    </a:solidFill>
                  </a:tcPr>
                </a:tc>
                <a:tc>
                  <a:txBody>
                    <a:bodyPr/>
                    <a:lstStyle/>
                    <a:p>
                      <a:pPr algn="r" fontAlgn="b"/>
                      <a:r>
                        <a:rPr lang="ru-RU" sz="900" u="none" strike="noStrike" dirty="0" smtClean="0">
                          <a:effectLst/>
                          <a:latin typeface="Times New Roman" panose="02020603050405020304" pitchFamily="18" charset="0"/>
                          <a:cs typeface="Times New Roman" panose="02020603050405020304" pitchFamily="18" charset="0"/>
                        </a:rPr>
                        <a:t>0,0</a:t>
                      </a:r>
                      <a:r>
                        <a:rPr lang="ru-RU" sz="900" u="none" strike="noStrike" dirty="0">
                          <a:effectLst/>
                          <a:latin typeface="Times New Roman" panose="02020603050405020304" pitchFamily="18" charset="0"/>
                          <a:cs typeface="Times New Roman" panose="02020603050405020304" pitchFamily="18" charset="0"/>
                        </a:rPr>
                        <a:t> </a:t>
                      </a:r>
                      <a:endParaRPr lang="ru-RU" sz="900" b="0" i="0" u="none" strike="noStrike" dirty="0">
                        <a:effectLst/>
                        <a:latin typeface="Times New Roman" panose="02020603050405020304" pitchFamily="18" charset="0"/>
                        <a:cs typeface="Times New Roman" panose="02020603050405020304" pitchFamily="18" charset="0"/>
                      </a:endParaRPr>
                    </a:p>
                  </a:txBody>
                  <a:tcPr marL="4501" marR="4501" marT="4501" marB="0" anchor="b">
                    <a:solidFill>
                      <a:schemeClr val="accent2">
                        <a:lumMod val="40000"/>
                        <a:lumOff val="60000"/>
                      </a:schemeClr>
                    </a:solidFill>
                  </a:tcPr>
                </a:tc>
                <a:tc>
                  <a:txBody>
                    <a:bodyPr/>
                    <a:lstStyle/>
                    <a:p>
                      <a:pPr algn="r" fontAlgn="b"/>
                      <a:r>
                        <a:rPr lang="ru-RU" sz="900" b="0" i="0" u="none" strike="noStrike" dirty="0" smtClean="0">
                          <a:solidFill>
                            <a:srgbClr val="000000"/>
                          </a:solidFill>
                          <a:effectLst/>
                          <a:latin typeface="Times New Roman"/>
                        </a:rPr>
                        <a:t>23 623,4 </a:t>
                      </a:r>
                      <a:endParaRPr lang="ru-RU" sz="900" b="0" i="0" u="none" strike="noStrike" dirty="0">
                        <a:solidFill>
                          <a:srgbClr val="000000"/>
                        </a:solidFill>
                        <a:effectLst/>
                        <a:latin typeface="Times New Roman"/>
                      </a:endParaRPr>
                    </a:p>
                  </a:txBody>
                  <a:tcPr marL="9525" marR="9525" marT="9525" marB="0" anchor="b">
                    <a:solidFill>
                      <a:schemeClr val="accent2">
                        <a:lumMod val="40000"/>
                        <a:lumOff val="60000"/>
                      </a:schemeClr>
                    </a:solidFill>
                  </a:tcPr>
                </a:tc>
              </a:tr>
              <a:tr h="151296">
                <a:tc>
                  <a:txBody>
                    <a:bodyPr/>
                    <a:lstStyle/>
                    <a:p>
                      <a:pPr algn="l" fontAlgn="ctr"/>
                      <a:endParaRPr lang="ru-RU" sz="900" b="0" i="0" u="none" strike="noStrike" dirty="0">
                        <a:effectLst/>
                        <a:latin typeface="Times New Roman" panose="02020603050405020304" pitchFamily="18" charset="0"/>
                        <a:cs typeface="Times New Roman" panose="02020603050405020304" pitchFamily="18" charset="0"/>
                      </a:endParaRPr>
                    </a:p>
                  </a:txBody>
                  <a:tcPr marL="4501" marR="4501" marT="4501" marB="0" anchor="ctr">
                    <a:solidFill>
                      <a:schemeClr val="accent2">
                        <a:lumMod val="40000"/>
                        <a:lumOff val="60000"/>
                      </a:schemeClr>
                    </a:solidFill>
                  </a:tcPr>
                </a:tc>
                <a:tc>
                  <a:txBody>
                    <a:bodyPr/>
                    <a:lstStyle/>
                    <a:p>
                      <a:pPr algn="r" fontAlgn="b"/>
                      <a:endParaRPr lang="ru-RU" sz="1200" b="1" i="0" u="none" strike="noStrike" dirty="0">
                        <a:solidFill>
                          <a:srgbClr val="000000"/>
                        </a:solidFill>
                        <a:effectLst/>
                        <a:latin typeface="Times New Roman"/>
                      </a:endParaRPr>
                    </a:p>
                  </a:txBody>
                  <a:tcPr marL="9525" marR="9525" marT="9525" marB="0" anchor="b">
                    <a:solidFill>
                      <a:schemeClr val="accent2">
                        <a:lumMod val="40000"/>
                        <a:lumOff val="60000"/>
                      </a:schemeClr>
                    </a:solidFill>
                  </a:tcPr>
                </a:tc>
                <a:tc>
                  <a:txBody>
                    <a:bodyPr/>
                    <a:lstStyle/>
                    <a:p>
                      <a:pPr algn="r" fontAlgn="b"/>
                      <a:endParaRPr lang="ru-RU" sz="900" b="0" i="0" u="none" strike="noStrike" dirty="0">
                        <a:effectLst/>
                        <a:latin typeface="Times New Roman" panose="02020603050405020304" pitchFamily="18" charset="0"/>
                        <a:cs typeface="Times New Roman" panose="02020603050405020304" pitchFamily="18" charset="0"/>
                      </a:endParaRPr>
                    </a:p>
                  </a:txBody>
                  <a:tcPr marL="4501" marR="4501" marT="4501" marB="0" anchor="b">
                    <a:solidFill>
                      <a:schemeClr val="accent2">
                        <a:lumMod val="40000"/>
                        <a:lumOff val="60000"/>
                      </a:schemeClr>
                    </a:solidFill>
                  </a:tcPr>
                </a:tc>
                <a:tc>
                  <a:txBody>
                    <a:bodyPr/>
                    <a:lstStyle/>
                    <a:p>
                      <a:pPr algn="r" fontAlgn="b"/>
                      <a:endParaRPr lang="ru-RU" sz="900" b="0" i="0" u="none" strike="noStrike" dirty="0">
                        <a:effectLst/>
                        <a:latin typeface="Times New Roman" panose="02020603050405020304" pitchFamily="18" charset="0"/>
                        <a:cs typeface="Times New Roman" panose="02020603050405020304" pitchFamily="18" charset="0"/>
                      </a:endParaRPr>
                    </a:p>
                  </a:txBody>
                  <a:tcPr marL="4501" marR="4501" marT="4501" marB="0" anchor="b">
                    <a:solidFill>
                      <a:schemeClr val="accent2">
                        <a:lumMod val="40000"/>
                        <a:lumOff val="60000"/>
                      </a:schemeClr>
                    </a:solidFill>
                  </a:tcPr>
                </a:tc>
                <a:tc>
                  <a:txBody>
                    <a:bodyPr/>
                    <a:lstStyle/>
                    <a:p>
                      <a:pPr algn="r" fontAlgn="b"/>
                      <a:endParaRPr lang="ru-RU" sz="900" b="0" i="0" u="none" strike="noStrike" dirty="0">
                        <a:effectLst/>
                        <a:latin typeface="Times New Roman" panose="02020603050405020304" pitchFamily="18" charset="0"/>
                        <a:cs typeface="Times New Roman" panose="02020603050405020304" pitchFamily="18" charset="0"/>
                      </a:endParaRPr>
                    </a:p>
                  </a:txBody>
                  <a:tcPr marL="4501" marR="4501" marT="4501" marB="0" anchor="b">
                    <a:solidFill>
                      <a:schemeClr val="accent2">
                        <a:lumMod val="40000"/>
                        <a:lumOff val="60000"/>
                      </a:schemeClr>
                    </a:solidFill>
                  </a:tcPr>
                </a:tc>
                <a:tc>
                  <a:txBody>
                    <a:bodyPr/>
                    <a:lstStyle/>
                    <a:p>
                      <a:pPr algn="r" fontAlgn="b"/>
                      <a:endParaRPr lang="ru-RU" sz="900" b="0" i="0" u="none" strike="noStrike" dirty="0">
                        <a:effectLst/>
                        <a:latin typeface="Times New Roman" panose="02020603050405020304" pitchFamily="18" charset="0"/>
                        <a:cs typeface="Times New Roman" panose="02020603050405020304" pitchFamily="18" charset="0"/>
                      </a:endParaRPr>
                    </a:p>
                  </a:txBody>
                  <a:tcPr marL="4501" marR="4501" marT="4501" marB="0" anchor="b">
                    <a:solidFill>
                      <a:schemeClr val="accent2">
                        <a:lumMod val="40000"/>
                        <a:lumOff val="60000"/>
                      </a:schemeClr>
                    </a:solidFill>
                  </a:tcPr>
                </a:tc>
              </a:tr>
              <a:tr h="140907">
                <a:tc>
                  <a:txBody>
                    <a:bodyPr/>
                    <a:lstStyle/>
                    <a:p>
                      <a:pPr algn="l" fontAlgn="ctr"/>
                      <a:r>
                        <a:rPr lang="ru-RU" sz="900" b="1" u="none" strike="noStrike" dirty="0">
                          <a:effectLst/>
                          <a:latin typeface="Times New Roman" panose="02020603050405020304" pitchFamily="18" charset="0"/>
                          <a:cs typeface="Times New Roman" panose="02020603050405020304" pitchFamily="18" charset="0"/>
                        </a:rPr>
                        <a:t>Итого</a:t>
                      </a:r>
                      <a:endParaRPr lang="ru-RU" sz="900" b="1" i="0" u="none" strike="noStrike" dirty="0">
                        <a:effectLst/>
                        <a:latin typeface="Times New Roman" panose="02020603050405020304" pitchFamily="18" charset="0"/>
                        <a:cs typeface="Times New Roman" panose="02020603050405020304" pitchFamily="18" charset="0"/>
                      </a:endParaRPr>
                    </a:p>
                  </a:txBody>
                  <a:tcPr marL="4501" marR="4501" marT="4501" marB="0" anchor="ctr">
                    <a:solidFill>
                      <a:schemeClr val="accent2">
                        <a:lumMod val="40000"/>
                        <a:lumOff val="60000"/>
                      </a:schemeClr>
                    </a:solidFill>
                  </a:tcPr>
                </a:tc>
                <a:tc>
                  <a:txBody>
                    <a:bodyPr/>
                    <a:lstStyle/>
                    <a:p>
                      <a:pPr algn="r" fontAlgn="b"/>
                      <a:r>
                        <a:rPr lang="ru-RU" sz="900" b="1" u="none" strike="noStrike" dirty="0">
                          <a:effectLst/>
                          <a:latin typeface="Times New Roman" panose="02020603050405020304" pitchFamily="18" charset="0"/>
                          <a:cs typeface="Times New Roman" panose="02020603050405020304" pitchFamily="18" charset="0"/>
                        </a:rPr>
                        <a:t>1 </a:t>
                      </a:r>
                      <a:r>
                        <a:rPr lang="ru-RU" sz="900" b="1" u="none" strike="noStrike" dirty="0" smtClean="0">
                          <a:effectLst/>
                          <a:latin typeface="Times New Roman" panose="02020603050405020304" pitchFamily="18" charset="0"/>
                          <a:cs typeface="Times New Roman" panose="02020603050405020304" pitchFamily="18" charset="0"/>
                        </a:rPr>
                        <a:t>751 657,9</a:t>
                      </a:r>
                      <a:endParaRPr lang="ru-RU" sz="900" b="1" i="0" u="none" strike="noStrike" dirty="0">
                        <a:effectLst/>
                        <a:latin typeface="Times New Roman" panose="02020603050405020304" pitchFamily="18" charset="0"/>
                        <a:cs typeface="Times New Roman" panose="02020603050405020304" pitchFamily="18" charset="0"/>
                      </a:endParaRPr>
                    </a:p>
                  </a:txBody>
                  <a:tcPr marL="4501" marR="4501" marT="4501" marB="0" anchor="b">
                    <a:solidFill>
                      <a:schemeClr val="accent2">
                        <a:lumMod val="40000"/>
                        <a:lumOff val="60000"/>
                      </a:schemeClr>
                    </a:solidFill>
                  </a:tcPr>
                </a:tc>
                <a:tc>
                  <a:txBody>
                    <a:bodyPr/>
                    <a:lstStyle/>
                    <a:p>
                      <a:pPr algn="r" fontAlgn="b"/>
                      <a:r>
                        <a:rPr lang="ru-RU" sz="900" b="1" u="none" strike="noStrike" dirty="0" smtClean="0">
                          <a:effectLst/>
                          <a:latin typeface="Times New Roman" panose="02020603050405020304" pitchFamily="18" charset="0"/>
                          <a:cs typeface="Times New Roman" panose="02020603050405020304" pitchFamily="18" charset="0"/>
                        </a:rPr>
                        <a:t>581 987,3</a:t>
                      </a:r>
                      <a:endParaRPr lang="ru-RU" sz="900" b="1" i="0" u="none" strike="noStrike" dirty="0">
                        <a:effectLst/>
                        <a:latin typeface="Times New Roman" panose="02020603050405020304" pitchFamily="18" charset="0"/>
                        <a:cs typeface="Times New Roman" panose="02020603050405020304" pitchFamily="18" charset="0"/>
                      </a:endParaRPr>
                    </a:p>
                  </a:txBody>
                  <a:tcPr marL="4501" marR="4501" marT="4501" marB="0" anchor="b">
                    <a:solidFill>
                      <a:schemeClr val="accent2">
                        <a:lumMod val="40000"/>
                        <a:lumOff val="60000"/>
                      </a:schemeClr>
                    </a:solidFill>
                  </a:tcPr>
                </a:tc>
                <a:tc>
                  <a:txBody>
                    <a:bodyPr/>
                    <a:lstStyle/>
                    <a:p>
                      <a:pPr algn="r" fontAlgn="b"/>
                      <a:r>
                        <a:rPr lang="ru-RU" sz="900" b="1" i="0" u="none" strike="noStrike" dirty="0" smtClean="0">
                          <a:effectLst/>
                          <a:latin typeface="Times New Roman" panose="02020603050405020304" pitchFamily="18" charset="0"/>
                          <a:cs typeface="Times New Roman" panose="02020603050405020304" pitchFamily="18" charset="0"/>
                        </a:rPr>
                        <a:t>92 762,7</a:t>
                      </a:r>
                      <a:endParaRPr lang="ru-RU" sz="900" b="1" i="0" u="none" strike="noStrike" dirty="0">
                        <a:effectLst/>
                        <a:latin typeface="Times New Roman" panose="02020603050405020304" pitchFamily="18" charset="0"/>
                        <a:cs typeface="Times New Roman" panose="02020603050405020304" pitchFamily="18" charset="0"/>
                      </a:endParaRPr>
                    </a:p>
                  </a:txBody>
                  <a:tcPr marL="4501" marR="4501" marT="4501" marB="0" anchor="b">
                    <a:solidFill>
                      <a:schemeClr val="accent2">
                        <a:lumMod val="40000"/>
                        <a:lumOff val="60000"/>
                      </a:schemeClr>
                    </a:solidFill>
                  </a:tcPr>
                </a:tc>
                <a:tc>
                  <a:txBody>
                    <a:bodyPr/>
                    <a:lstStyle/>
                    <a:p>
                      <a:pPr algn="r" fontAlgn="b"/>
                      <a:r>
                        <a:rPr lang="ru-RU" sz="900" b="1" u="none" strike="noStrike" dirty="0">
                          <a:effectLst/>
                          <a:latin typeface="Times New Roman" panose="02020603050405020304" pitchFamily="18" charset="0"/>
                          <a:cs typeface="Times New Roman" panose="02020603050405020304" pitchFamily="18" charset="0"/>
                        </a:rPr>
                        <a:t>430 320,0</a:t>
                      </a:r>
                      <a:endParaRPr lang="ru-RU" sz="900" b="1" i="0" u="none" strike="noStrike" dirty="0">
                        <a:effectLst/>
                        <a:latin typeface="Times New Roman" panose="02020603050405020304" pitchFamily="18" charset="0"/>
                        <a:cs typeface="Times New Roman" panose="02020603050405020304" pitchFamily="18" charset="0"/>
                      </a:endParaRPr>
                    </a:p>
                  </a:txBody>
                  <a:tcPr marL="4501" marR="4501" marT="4501" marB="0" anchor="b">
                    <a:solidFill>
                      <a:schemeClr val="accent2">
                        <a:lumMod val="40000"/>
                        <a:lumOff val="60000"/>
                      </a:schemeClr>
                    </a:solidFill>
                  </a:tcPr>
                </a:tc>
                <a:tc>
                  <a:txBody>
                    <a:bodyPr/>
                    <a:lstStyle/>
                    <a:p>
                      <a:pPr algn="r" fontAlgn="b"/>
                      <a:r>
                        <a:rPr lang="ru-RU" sz="900" b="1" i="0" u="none" strike="noStrike" dirty="0" smtClean="0">
                          <a:effectLst/>
                          <a:latin typeface="Times New Roman" panose="02020603050405020304" pitchFamily="18" charset="0"/>
                          <a:cs typeface="Times New Roman" panose="02020603050405020304" pitchFamily="18" charset="0"/>
                        </a:rPr>
                        <a:t>646 587,9</a:t>
                      </a:r>
                      <a:endParaRPr lang="ru-RU" sz="900" b="1" i="0" u="none" strike="noStrike" dirty="0">
                        <a:effectLst/>
                        <a:latin typeface="Times New Roman" panose="02020603050405020304" pitchFamily="18" charset="0"/>
                        <a:cs typeface="Times New Roman" panose="02020603050405020304" pitchFamily="18" charset="0"/>
                      </a:endParaRPr>
                    </a:p>
                  </a:txBody>
                  <a:tcPr marL="4501" marR="4501" marT="4501" marB="0" anchor="b">
                    <a:solidFill>
                      <a:schemeClr val="accent2">
                        <a:lumMod val="40000"/>
                        <a:lumOff val="60000"/>
                      </a:schemeClr>
                    </a:solidFill>
                  </a:tcPr>
                </a:tc>
              </a:tr>
            </a:tbl>
          </a:graphicData>
        </a:graphic>
      </p:graphicFrame>
    </p:spTree>
    <p:extLst>
      <p:ext uri="{BB962C8B-B14F-4D97-AF65-F5344CB8AC3E}">
        <p14:creationId xmlns:p14="http://schemas.microsoft.com/office/powerpoint/2010/main" val="297206865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Диаграмма 11"/>
          <p:cNvGraphicFramePr/>
          <p:nvPr>
            <p:extLst>
              <p:ext uri="{D42A27DB-BD31-4B8C-83A1-F6EECF244321}">
                <p14:modId xmlns:p14="http://schemas.microsoft.com/office/powerpoint/2010/main" val="2065087173"/>
              </p:ext>
            </p:extLst>
          </p:nvPr>
        </p:nvGraphicFramePr>
        <p:xfrm>
          <a:off x="90923" y="-3264945"/>
          <a:ext cx="9540552" cy="11881320"/>
        </p:xfrm>
        <a:graphic>
          <a:graphicData uri="http://schemas.openxmlformats.org/drawingml/2006/chart">
            <c:chart xmlns:c="http://schemas.openxmlformats.org/drawingml/2006/chart" xmlns:r="http://schemas.openxmlformats.org/officeDocument/2006/relationships" r:id="rId3"/>
          </a:graphicData>
        </a:graphic>
      </p:graphicFrame>
      <p:sp>
        <p:nvSpPr>
          <p:cNvPr id="242691" name="Номер слайда 2"/>
          <p:cNvSpPr txBox="1">
            <a:spLocks/>
          </p:cNvSpPr>
          <p:nvPr/>
        </p:nvSpPr>
        <p:spPr bwMode="auto">
          <a:xfrm>
            <a:off x="8748713" y="6308725"/>
            <a:ext cx="395287"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charset="0"/>
              <a:buChar char="•"/>
              <a:defRPr sz="3200">
                <a:solidFill>
                  <a:schemeClr val="tx1"/>
                </a:solidFill>
                <a:latin typeface="Calibri" pitchFamily="34" charset="0"/>
              </a:defRPr>
            </a:lvl1pPr>
            <a:lvl2pPr indent="-285750">
              <a:spcBef>
                <a:spcPct val="20000"/>
              </a:spcBef>
              <a:buFont typeface="Arial" charset="0"/>
              <a:buChar char="–"/>
              <a:defRPr sz="2800">
                <a:solidFill>
                  <a:schemeClr val="tx1"/>
                </a:solidFill>
                <a:latin typeface="Calibri" pitchFamily="34" charset="0"/>
              </a:defRPr>
            </a:lvl2pPr>
            <a:lvl3pPr indent="-228600">
              <a:spcBef>
                <a:spcPct val="20000"/>
              </a:spcBef>
              <a:buFont typeface="Arial" charset="0"/>
              <a:buChar char="•"/>
              <a:defRPr sz="2400">
                <a:solidFill>
                  <a:schemeClr val="tx1"/>
                </a:solidFill>
                <a:latin typeface="Calibri" pitchFamily="34" charset="0"/>
              </a:defRPr>
            </a:lvl3pPr>
            <a:lvl4pPr indent="-228600">
              <a:spcBef>
                <a:spcPct val="20000"/>
              </a:spcBef>
              <a:buFont typeface="Arial" charset="0"/>
              <a:buChar char="–"/>
              <a:defRPr sz="2000">
                <a:solidFill>
                  <a:schemeClr val="tx1"/>
                </a:solidFill>
                <a:latin typeface="Calibri" pitchFamily="34" charset="0"/>
              </a:defRPr>
            </a:lvl4pPr>
            <a:lvl5pPr indent="-228600">
              <a:spcBef>
                <a:spcPct val="20000"/>
              </a:spcBef>
              <a:buFont typeface="Arial" charset="0"/>
              <a:buChar char="»"/>
              <a:defRPr sz="2000">
                <a:solidFill>
                  <a:schemeClr val="tx1"/>
                </a:solidFill>
                <a:latin typeface="Calibri" pitchFamily="34" charset="0"/>
              </a:defRPr>
            </a:lvl5pPr>
            <a:lvl6pPr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r">
              <a:spcBef>
                <a:spcPct val="0"/>
              </a:spcBef>
              <a:buFontTx/>
              <a:buNone/>
            </a:pPr>
            <a:endParaRPr lang="ru-RU" altLang="ru-RU" sz="1600" b="1">
              <a:solidFill>
                <a:srgbClr val="000000"/>
              </a:solidFill>
            </a:endParaRPr>
          </a:p>
        </p:txBody>
      </p:sp>
      <p:sp>
        <p:nvSpPr>
          <p:cNvPr id="8" name="Скругленный прямоугольник 7"/>
          <p:cNvSpPr/>
          <p:nvPr/>
        </p:nvSpPr>
        <p:spPr>
          <a:xfrm>
            <a:off x="259730" y="692776"/>
            <a:ext cx="4545632" cy="720000"/>
          </a:xfrm>
          <a:prstGeom prst="roundRect">
            <a:avLst/>
          </a:prstGeom>
          <a:gradFill flip="none" rotWithShape="1">
            <a:gsLst>
              <a:gs pos="0">
                <a:schemeClr val="accent2">
                  <a:tint val="50000"/>
                  <a:satMod val="300000"/>
                </a:schemeClr>
              </a:gs>
              <a:gs pos="35000">
                <a:schemeClr val="accent2">
                  <a:tint val="37000"/>
                  <a:satMod val="300000"/>
                </a:schemeClr>
              </a:gs>
              <a:gs pos="100000">
                <a:schemeClr val="accent2">
                  <a:tint val="15000"/>
                  <a:satMod val="350000"/>
                </a:schemeClr>
              </a:gs>
            </a:gsLst>
            <a:lin ang="5400000" scaled="1"/>
            <a:tileRect/>
          </a:gradFill>
        </p:spPr>
        <p:style>
          <a:lnRef idx="1">
            <a:schemeClr val="accent2"/>
          </a:lnRef>
          <a:fillRef idx="2">
            <a:schemeClr val="accent2"/>
          </a:fillRef>
          <a:effectRef idx="1">
            <a:schemeClr val="accent2"/>
          </a:effectRef>
          <a:fontRef idx="minor">
            <a:schemeClr val="dk1"/>
          </a:fontRef>
        </p:style>
        <p:txBody>
          <a:bodyPr lIns="0" tIns="0" rIns="0" bIns="0"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ru-RU" sz="1400" b="1" dirty="0" smtClean="0">
                <a:solidFill>
                  <a:prstClr val="black"/>
                </a:solidFill>
                <a:latin typeface="Times New Roman" panose="02020603050405020304" pitchFamily="18" charset="0"/>
                <a:cs typeface="Times New Roman" panose="02020603050405020304" pitchFamily="18" charset="0"/>
              </a:rPr>
              <a:t>Распоряжением Кабинета Министров Чувашской Республики от 20.07.2018 № 522-р</a:t>
            </a:r>
          </a:p>
          <a:p>
            <a:pPr algn="ctr"/>
            <a:r>
              <a:rPr lang="ru-RU" sz="1400" b="1" dirty="0" smtClean="0">
                <a:solidFill>
                  <a:schemeClr val="tx1"/>
                </a:solidFill>
                <a:latin typeface="Times New Roman" panose="02020603050405020304" pitchFamily="18" charset="0"/>
                <a:cs typeface="Times New Roman" panose="02020603050405020304" pitchFamily="18" charset="0"/>
              </a:rPr>
              <a:t>утверждены 22 госпрограмм</a:t>
            </a:r>
            <a:r>
              <a:rPr lang="ru-RU" sz="1400" b="1" dirty="0">
                <a:solidFill>
                  <a:schemeClr val="tx1"/>
                </a:solidFill>
                <a:latin typeface="Times New Roman" panose="02020603050405020304" pitchFamily="18" charset="0"/>
                <a:cs typeface="Times New Roman" panose="02020603050405020304" pitchFamily="18" charset="0"/>
              </a:rPr>
              <a:t>ы</a:t>
            </a:r>
            <a:r>
              <a:rPr lang="ru-RU" sz="1400" b="1" dirty="0" smtClean="0">
                <a:solidFill>
                  <a:schemeClr val="tx1"/>
                </a:solidFill>
                <a:latin typeface="Times New Roman" panose="02020603050405020304" pitchFamily="18" charset="0"/>
                <a:cs typeface="Times New Roman" panose="02020603050405020304" pitchFamily="18" charset="0"/>
              </a:rPr>
              <a:t> Чувашской Республики </a:t>
            </a:r>
          </a:p>
        </p:txBody>
      </p:sp>
      <p:sp>
        <p:nvSpPr>
          <p:cNvPr id="9" name="Заголовок 1"/>
          <p:cNvSpPr txBox="1">
            <a:spLocks/>
          </p:cNvSpPr>
          <p:nvPr/>
        </p:nvSpPr>
        <p:spPr>
          <a:xfrm>
            <a:off x="259730" y="91006"/>
            <a:ext cx="7613498" cy="536032"/>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l" fontAlgn="auto">
              <a:spcAft>
                <a:spcPts val="0"/>
              </a:spcAft>
              <a:buNone/>
            </a:pPr>
            <a:r>
              <a:rPr lang="ru-RU" sz="1800" dirty="0">
                <a:solidFill>
                  <a:schemeClr val="tx1"/>
                </a:solidFill>
                <a:effectLst/>
                <a:latin typeface="Times New Roman" panose="02020603050405020304" pitchFamily="18" charset="0"/>
                <a:cs typeface="Times New Roman" panose="02020603050405020304" pitchFamily="18" charset="0"/>
              </a:rPr>
              <a:t>Программно-целевой метод планирования в Чувашской Республике</a:t>
            </a:r>
          </a:p>
        </p:txBody>
      </p:sp>
      <p:cxnSp>
        <p:nvCxnSpPr>
          <p:cNvPr id="10" name="Прямая соединительная линия 9"/>
          <p:cNvCxnSpPr/>
          <p:nvPr/>
        </p:nvCxnSpPr>
        <p:spPr>
          <a:xfrm>
            <a:off x="0" y="620688"/>
            <a:ext cx="9144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7873228" y="69850"/>
            <a:ext cx="1223412" cy="492443"/>
          </a:xfrm>
          <a:prstGeom prst="rect">
            <a:avLst/>
          </a:prstGeom>
          <a:noFill/>
        </p:spPr>
        <p:txBody>
          <a:bodyPr wrap="none" rtlCol="0">
            <a:spAutoFit/>
          </a:bodyPr>
          <a:lstStyle/>
          <a:p>
            <a:pPr algn="ctr"/>
            <a:r>
              <a:rPr lang="ru-RU" sz="1300" b="1" i="1" dirty="0" smtClean="0">
                <a:solidFill>
                  <a:schemeClr val="accent1"/>
                </a:solidFill>
                <a:latin typeface="+mn-lt"/>
              </a:rPr>
              <a:t>Бюджет</a:t>
            </a:r>
          </a:p>
          <a:p>
            <a:pPr algn="ctr"/>
            <a:r>
              <a:rPr lang="ru-RU" sz="1300" b="1" i="1" dirty="0" smtClean="0">
                <a:solidFill>
                  <a:schemeClr val="accent1"/>
                </a:solidFill>
                <a:latin typeface="+mn-lt"/>
              </a:rPr>
              <a:t>для граждан</a:t>
            </a:r>
            <a:endParaRPr lang="ru-RU" sz="1300" b="1" i="1" dirty="0">
              <a:solidFill>
                <a:schemeClr val="accent1"/>
              </a:solidFill>
              <a:latin typeface="+mn-lt"/>
            </a:endParaRPr>
          </a:p>
        </p:txBody>
      </p:sp>
      <p:sp>
        <p:nvSpPr>
          <p:cNvPr id="13" name="Скругленный прямоугольник 12"/>
          <p:cNvSpPr/>
          <p:nvPr/>
        </p:nvSpPr>
        <p:spPr>
          <a:xfrm>
            <a:off x="348642" y="6105327"/>
            <a:ext cx="4511390" cy="540000"/>
          </a:xfrm>
          <a:prstGeom prst="roundRect">
            <a:avLst/>
          </a:prstGeom>
        </p:spPr>
        <p:style>
          <a:lnRef idx="1">
            <a:schemeClr val="accent4"/>
          </a:lnRef>
          <a:fillRef idx="2">
            <a:schemeClr val="accent4"/>
          </a:fillRef>
          <a:effectRef idx="1">
            <a:schemeClr val="accent4"/>
          </a:effectRef>
          <a:fontRef idx="minor">
            <a:schemeClr val="dk1"/>
          </a:fontRef>
        </p:style>
        <p:txBody>
          <a:bodyPr lIns="0" tIns="0" rIns="0" bIns="0"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ru-RU" sz="1300" b="1" dirty="0" smtClean="0">
                <a:solidFill>
                  <a:schemeClr val="tx1"/>
                </a:solidFill>
                <a:latin typeface="Times New Roman" panose="02020603050405020304" pitchFamily="18" charset="0"/>
                <a:cs typeface="Times New Roman" panose="02020603050405020304" pitchFamily="18" charset="0"/>
              </a:rPr>
              <a:t>Доля программных расходов республиканского бюджета Чувашской Республики в 2019 г. – 100%.</a:t>
            </a:r>
            <a:endParaRPr lang="ru-RU" sz="1300" b="1" dirty="0">
              <a:solidFill>
                <a:schemeClr val="tx1"/>
              </a:solidFill>
              <a:latin typeface="Times New Roman" panose="02020603050405020304" pitchFamily="18" charset="0"/>
              <a:cs typeface="Times New Roman" panose="02020603050405020304" pitchFamily="18" charset="0"/>
            </a:endParaRPr>
          </a:p>
        </p:txBody>
      </p:sp>
      <p:sp>
        <p:nvSpPr>
          <p:cNvPr id="2" name="Номер слайда 1"/>
          <p:cNvSpPr>
            <a:spLocks noGrp="1"/>
          </p:cNvSpPr>
          <p:nvPr>
            <p:ph type="sldNum" sz="quarter" idx="12"/>
          </p:nvPr>
        </p:nvSpPr>
        <p:spPr/>
        <p:txBody>
          <a:bodyPr/>
          <a:lstStyle/>
          <a:p>
            <a:pPr>
              <a:defRPr/>
            </a:pPr>
            <a:fld id="{8135DCAC-F131-4C56-82C1-BB591457AF70}" type="slidenum">
              <a:rPr lang="ru-RU" smtClean="0"/>
              <a:pPr>
                <a:defRPr/>
              </a:pPr>
              <a:t>41</a:t>
            </a:fld>
            <a:endParaRPr lang="ru-RU" dirty="0"/>
          </a:p>
        </p:txBody>
      </p:sp>
    </p:spTree>
    <p:extLst>
      <p:ext uri="{BB962C8B-B14F-4D97-AF65-F5344CB8AC3E}">
        <p14:creationId xmlns:p14="http://schemas.microsoft.com/office/powerpoint/2010/main" val="78089632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Прямоугольник 7"/>
          <p:cNvSpPr/>
          <p:nvPr/>
        </p:nvSpPr>
        <p:spPr>
          <a:xfrm>
            <a:off x="4763" y="4292600"/>
            <a:ext cx="1944687" cy="3619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dirty="0">
              <a:solidFill>
                <a:schemeClr val="tx1"/>
              </a:solidFill>
              <a:latin typeface="Times New Roman" panose="02020603050405020304" pitchFamily="18" charset="0"/>
              <a:cs typeface="Times New Roman" panose="02020603050405020304" pitchFamily="18" charset="0"/>
            </a:endParaRPr>
          </a:p>
        </p:txBody>
      </p:sp>
      <p:sp>
        <p:nvSpPr>
          <p:cNvPr id="9" name="Прямоугольник 8"/>
          <p:cNvSpPr/>
          <p:nvPr/>
        </p:nvSpPr>
        <p:spPr>
          <a:xfrm>
            <a:off x="30163" y="4662488"/>
            <a:ext cx="1512887" cy="5032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ru-RU" dirty="0">
              <a:solidFill>
                <a:schemeClr val="tx1"/>
              </a:solidFill>
              <a:latin typeface="Times New Roman" panose="02020603050405020304" pitchFamily="18" charset="0"/>
              <a:cs typeface="Times New Roman" panose="02020603050405020304" pitchFamily="18" charset="0"/>
            </a:endParaRPr>
          </a:p>
        </p:txBody>
      </p:sp>
      <p:sp>
        <p:nvSpPr>
          <p:cNvPr id="5" name="Скругленный прямоугольник 4"/>
          <p:cNvSpPr/>
          <p:nvPr/>
        </p:nvSpPr>
        <p:spPr>
          <a:xfrm>
            <a:off x="173038" y="764704"/>
            <a:ext cx="6623050" cy="1484312"/>
          </a:xfrm>
          <a:prstGeom prst="roundRect">
            <a:avLst/>
          </a:prstGeom>
          <a:ln/>
        </p:spPr>
        <p:style>
          <a:lnRef idx="1">
            <a:schemeClr val="accent2"/>
          </a:lnRef>
          <a:fillRef idx="2">
            <a:schemeClr val="accent2"/>
          </a:fillRef>
          <a:effectRef idx="1">
            <a:schemeClr val="accent2"/>
          </a:effectRef>
          <a:fontRef idx="minor">
            <a:schemeClr val="dk1"/>
          </a:fontRef>
        </p:style>
        <p:txBody>
          <a:bodyPr anchor="ctr"/>
          <a:lstStyle/>
          <a:p>
            <a:pPr>
              <a:defRPr/>
            </a:pPr>
            <a:r>
              <a:rPr lang="ru-RU" sz="1600" b="1" i="1" dirty="0">
                <a:solidFill>
                  <a:schemeClr val="tx1"/>
                </a:solidFill>
                <a:latin typeface="Times New Roman" panose="02020603050405020304" pitchFamily="18" charset="0"/>
                <a:cs typeface="Times New Roman" panose="02020603050405020304" pitchFamily="18" charset="0"/>
              </a:rPr>
              <a:t>Цели программы:</a:t>
            </a:r>
            <a:r>
              <a:rPr lang="ru-RU" sz="1600" dirty="0">
                <a:solidFill>
                  <a:schemeClr val="tx1"/>
                </a:solidFill>
                <a:latin typeface="Times New Roman" panose="02020603050405020304" pitchFamily="18" charset="0"/>
                <a:cs typeface="Times New Roman" panose="02020603050405020304" pitchFamily="18" charset="0"/>
              </a:rPr>
              <a:t> </a:t>
            </a:r>
          </a:p>
          <a:p>
            <a:pPr marL="285750" indent="-285750" algn="just">
              <a:buFont typeface="Wingdings" panose="05000000000000000000" pitchFamily="2" charset="2"/>
              <a:buChar char="v"/>
              <a:defRPr/>
            </a:pPr>
            <a:r>
              <a:rPr lang="ru-RU" sz="1400" dirty="0">
                <a:solidFill>
                  <a:schemeClr val="tx1"/>
                </a:solidFill>
                <a:latin typeface="Times New Roman" panose="02020603050405020304" pitchFamily="18" charset="0"/>
                <a:cs typeface="Times New Roman" panose="02020603050405020304" pitchFamily="18" charset="0"/>
              </a:rPr>
              <a:t>повышение бюджетного потенциала, устойчивости и сбалансированности системы общественных финансов в Чувашской Республике;</a:t>
            </a:r>
          </a:p>
          <a:p>
            <a:pPr marL="285750" indent="-285750" algn="just">
              <a:buFont typeface="Wingdings" panose="05000000000000000000" pitchFamily="2" charset="2"/>
              <a:buChar char="v"/>
              <a:defRPr/>
            </a:pPr>
            <a:r>
              <a:rPr lang="ru-RU" sz="1400" dirty="0">
                <a:solidFill>
                  <a:schemeClr val="tx1"/>
                </a:solidFill>
                <a:latin typeface="Times New Roman" panose="02020603050405020304" pitchFamily="18" charset="0"/>
                <a:cs typeface="Times New Roman" panose="02020603050405020304" pitchFamily="18" charset="0"/>
              </a:rPr>
              <a:t>оптимизация долговой нагрузки на республиканский бюджет Чувашской Республики;</a:t>
            </a:r>
          </a:p>
          <a:p>
            <a:pPr marL="285750" indent="-285750" algn="just">
              <a:buFont typeface="Wingdings" panose="05000000000000000000" pitchFamily="2" charset="2"/>
              <a:buChar char="v"/>
              <a:defRPr/>
            </a:pPr>
            <a:r>
              <a:rPr lang="ru-RU" sz="1400" dirty="0">
                <a:solidFill>
                  <a:schemeClr val="tx1"/>
                </a:solidFill>
                <a:latin typeface="Times New Roman" panose="02020603050405020304" pitchFamily="18" charset="0"/>
                <a:cs typeface="Times New Roman" panose="02020603050405020304" pitchFamily="18" charset="0"/>
              </a:rPr>
              <a:t>обеспечение эффективного функционирования государственного сектора экономики Чувашской Республики.</a:t>
            </a:r>
          </a:p>
        </p:txBody>
      </p:sp>
      <p:sp>
        <p:nvSpPr>
          <p:cNvPr id="239622" name="TextBox 5"/>
          <p:cNvSpPr txBox="1">
            <a:spLocks noChangeArrowheads="1"/>
          </p:cNvSpPr>
          <p:nvPr/>
        </p:nvSpPr>
        <p:spPr bwMode="auto">
          <a:xfrm>
            <a:off x="-1116" y="2574925"/>
            <a:ext cx="40370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ru-RU" altLang="ru-RU" sz="1400" b="1" dirty="0">
                <a:latin typeface="Times New Roman" pitchFamily="18" charset="0"/>
                <a:cs typeface="Times New Roman" pitchFamily="18" charset="0"/>
              </a:rPr>
              <a:t>Расходы республиканского бюджета, млн. руб.</a:t>
            </a:r>
          </a:p>
        </p:txBody>
      </p:sp>
      <p:pic>
        <p:nvPicPr>
          <p:cNvPr id="3" name="Рисунок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7" y="846731"/>
            <a:ext cx="2148680" cy="1411383"/>
          </a:xfrm>
          <a:prstGeom prst="rect">
            <a:avLst/>
          </a:prstGeom>
          <a:ln>
            <a:noFill/>
          </a:ln>
          <a:effectLst>
            <a:softEdge rad="112500"/>
          </a:effectLst>
        </p:spPr>
      </p:pic>
      <p:sp>
        <p:nvSpPr>
          <p:cNvPr id="239625" name="Номер слайда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fld id="{8C49BD82-308D-4C86-A685-998A61E8EB56}" type="slidenum">
              <a:rPr lang="ru-RU" altLang="ru-RU" sz="1400" smtClean="0"/>
              <a:pPr>
                <a:spcBef>
                  <a:spcPct val="0"/>
                </a:spcBef>
                <a:buFontTx/>
                <a:buNone/>
              </a:pPr>
              <a:t>42</a:t>
            </a:fld>
            <a:endParaRPr lang="ru-RU" altLang="ru-RU" sz="1400" dirty="0" smtClean="0"/>
          </a:p>
        </p:txBody>
      </p:sp>
      <p:grpSp>
        <p:nvGrpSpPr>
          <p:cNvPr id="239626" name="Группа 24"/>
          <p:cNvGrpSpPr>
            <a:grpSpLocks/>
          </p:cNvGrpSpPr>
          <p:nvPr/>
        </p:nvGrpSpPr>
        <p:grpSpPr bwMode="auto">
          <a:xfrm>
            <a:off x="4115922" y="2550870"/>
            <a:ext cx="4909015" cy="676276"/>
            <a:chOff x="1633081" y="-487239"/>
            <a:chExt cx="4800033" cy="676571"/>
          </a:xfr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p:grpSpPr>
        <p:sp>
          <p:nvSpPr>
            <p:cNvPr id="26" name="Скругленный прямоугольник 25"/>
            <p:cNvSpPr/>
            <p:nvPr/>
          </p:nvSpPr>
          <p:spPr>
            <a:xfrm>
              <a:off x="1633081" y="-487239"/>
              <a:ext cx="4800033" cy="676571"/>
            </a:xfrm>
            <a:prstGeom prst="roundRect">
              <a:avLst>
                <a:gd name="adj" fmla="val 10000"/>
              </a:avLst>
            </a:prstGeom>
            <a:grp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7" name="Скругленный прямоугольник 4"/>
            <p:cNvSpPr/>
            <p:nvPr/>
          </p:nvSpPr>
          <p:spPr>
            <a:xfrm>
              <a:off x="1694313" y="-418947"/>
              <a:ext cx="4738800" cy="576251"/>
            </a:xfrm>
            <a:prstGeom prst="rect">
              <a:avLst/>
            </a:prstGeom>
            <a:grpFill/>
            <a:ln>
              <a:noFill/>
            </a:ln>
          </p:spPr>
          <p:style>
            <a:lnRef idx="0">
              <a:scrgbClr r="0" g="0" b="0"/>
            </a:lnRef>
            <a:fillRef idx="0">
              <a:scrgbClr r="0" g="0" b="0"/>
            </a:fillRef>
            <a:effectRef idx="0">
              <a:scrgbClr r="0" g="0" b="0"/>
            </a:effectRef>
            <a:fontRef idx="minor">
              <a:schemeClr val="lt1"/>
            </a:fontRef>
          </p:style>
          <p:txBody>
            <a:bodyPr lIns="68580" tIns="68580" rIns="68580" bIns="68580" spcCol="1270" anchor="ctr"/>
            <a:lstStyle/>
            <a:p>
              <a:pPr algn="ctr" defTabSz="800100">
                <a:lnSpc>
                  <a:spcPct val="90000"/>
                </a:lnSpc>
                <a:spcAft>
                  <a:spcPct val="35000"/>
                </a:spcAft>
                <a:defRPr/>
              </a:pPr>
              <a:r>
                <a:rPr lang="ru-RU" b="1" i="1" dirty="0">
                  <a:solidFill>
                    <a:schemeClr val="tx1"/>
                  </a:solidFill>
                  <a:latin typeface="Times New Roman" panose="02020603050405020304" pitchFamily="18" charset="0"/>
                  <a:cs typeface="Times New Roman" panose="02020603050405020304" pitchFamily="18" charset="0"/>
                </a:rPr>
                <a:t>Расходы в разрезе </a:t>
              </a:r>
            </a:p>
            <a:p>
              <a:pPr algn="ctr" defTabSz="800100">
                <a:lnSpc>
                  <a:spcPct val="90000"/>
                </a:lnSpc>
                <a:spcAft>
                  <a:spcPct val="35000"/>
                </a:spcAft>
                <a:defRPr/>
              </a:pPr>
              <a:r>
                <a:rPr lang="ru-RU" b="1" i="1" dirty="0">
                  <a:solidFill>
                    <a:schemeClr val="tx1"/>
                  </a:solidFill>
                  <a:latin typeface="Times New Roman" panose="02020603050405020304" pitchFamily="18" charset="0"/>
                  <a:cs typeface="Times New Roman" panose="02020603050405020304" pitchFamily="18" charset="0"/>
                </a:rPr>
                <a:t>подпрограмм в </a:t>
              </a:r>
              <a:r>
                <a:rPr lang="ru-RU" b="1" i="1" dirty="0" smtClean="0">
                  <a:solidFill>
                    <a:schemeClr val="tx1"/>
                  </a:solidFill>
                  <a:latin typeface="Times New Roman" panose="02020603050405020304" pitchFamily="18" charset="0"/>
                  <a:cs typeface="Times New Roman" panose="02020603050405020304" pitchFamily="18" charset="0"/>
                </a:rPr>
                <a:t>2019 </a:t>
              </a:r>
              <a:r>
                <a:rPr lang="ru-RU" b="1" i="1" dirty="0">
                  <a:solidFill>
                    <a:schemeClr val="tx1"/>
                  </a:solidFill>
                  <a:latin typeface="Times New Roman" panose="02020603050405020304" pitchFamily="18" charset="0"/>
                  <a:cs typeface="Times New Roman" panose="02020603050405020304" pitchFamily="18" charset="0"/>
                </a:rPr>
                <a:t>г., млн. руб.</a:t>
              </a:r>
            </a:p>
          </p:txBody>
        </p:sp>
      </p:grpSp>
      <p:sp>
        <p:nvSpPr>
          <p:cNvPr id="30" name="Скругленный прямоугольник 4"/>
          <p:cNvSpPr/>
          <p:nvPr/>
        </p:nvSpPr>
        <p:spPr bwMode="auto">
          <a:xfrm>
            <a:off x="4127428" y="3805671"/>
            <a:ext cx="3096000" cy="652160"/>
          </a:xfrm>
          <a:prstGeom prst="roundRect">
            <a:avLst/>
          </a:pr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0">
            <a:scrgbClr r="0" g="0" b="0"/>
          </a:lnRef>
          <a:fillRef idx="0">
            <a:scrgbClr r="0" g="0" b="0"/>
          </a:fillRef>
          <a:effectRef idx="0">
            <a:scrgbClr r="0" g="0" b="0"/>
          </a:effectRef>
          <a:fontRef idx="minor">
            <a:schemeClr val="lt1"/>
          </a:fontRef>
        </p:style>
        <p:txBody>
          <a:bodyPr lIns="49530" tIns="49530" rIns="49530" bIns="49530" spcCol="1270" anchor="ctr"/>
          <a:lstStyle/>
          <a:p>
            <a:pPr algn="ctr" defTabSz="577850">
              <a:lnSpc>
                <a:spcPct val="90000"/>
              </a:lnSpc>
              <a:spcAft>
                <a:spcPct val="35000"/>
              </a:spcAft>
              <a:defRPr/>
            </a:pPr>
            <a:r>
              <a:rPr lang="ru-RU" sz="1200" dirty="0">
                <a:solidFill>
                  <a:schemeClr val="tx1"/>
                </a:solidFill>
                <a:latin typeface="Times New Roman" panose="02020603050405020304" pitchFamily="18" charset="0"/>
                <a:cs typeface="Times New Roman" panose="02020603050405020304" pitchFamily="18" charset="0"/>
              </a:rPr>
              <a:t>Совершенствование бюджетной политики и </a:t>
            </a:r>
            <a:r>
              <a:rPr lang="ru-RU" sz="1200" dirty="0" smtClean="0">
                <a:solidFill>
                  <a:schemeClr val="tx1"/>
                </a:solidFill>
                <a:latin typeface="Times New Roman" panose="02020603050405020304" pitchFamily="18" charset="0"/>
                <a:cs typeface="Times New Roman" panose="02020603050405020304" pitchFamily="18" charset="0"/>
              </a:rPr>
              <a:t>обеспечение сбалансированности консолидированного бюджета Чувашской Республики</a:t>
            </a:r>
            <a:endParaRPr lang="ru-RU" sz="1200" dirty="0">
              <a:solidFill>
                <a:schemeClr val="tx1"/>
              </a:solidFill>
              <a:latin typeface="Times New Roman" panose="02020603050405020304" pitchFamily="18" charset="0"/>
              <a:cs typeface="Times New Roman" panose="02020603050405020304" pitchFamily="18" charset="0"/>
            </a:endParaRPr>
          </a:p>
        </p:txBody>
      </p:sp>
      <p:grpSp>
        <p:nvGrpSpPr>
          <p:cNvPr id="239628" name="Группа 30"/>
          <p:cNvGrpSpPr>
            <a:grpSpLocks/>
          </p:cNvGrpSpPr>
          <p:nvPr/>
        </p:nvGrpSpPr>
        <p:grpSpPr bwMode="auto">
          <a:xfrm>
            <a:off x="4127428" y="4527568"/>
            <a:ext cx="3096000" cy="540000"/>
            <a:chOff x="5389" y="1495750"/>
            <a:chExt cx="2882736" cy="677295"/>
          </a:xfr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p:grpSpPr>
        <p:sp>
          <p:nvSpPr>
            <p:cNvPr id="32" name="Скругленный прямоугольник 31"/>
            <p:cNvSpPr/>
            <p:nvPr/>
          </p:nvSpPr>
          <p:spPr>
            <a:xfrm>
              <a:off x="5389" y="1495750"/>
              <a:ext cx="2882736" cy="677295"/>
            </a:xfrm>
            <a:prstGeom prst="roundRect">
              <a:avLst/>
            </a:prstGeom>
            <a:grp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33" name="Скругленный прямоугольник 4"/>
            <p:cNvSpPr/>
            <p:nvPr/>
          </p:nvSpPr>
          <p:spPr>
            <a:xfrm>
              <a:off x="25643" y="1516142"/>
              <a:ext cx="2842228" cy="636512"/>
            </a:xfrm>
            <a:prstGeom prst="roundRect">
              <a:avLst/>
            </a:prstGeom>
            <a:grpFill/>
            <a:ln>
              <a:noFill/>
            </a:ln>
          </p:spPr>
          <p:style>
            <a:lnRef idx="0">
              <a:scrgbClr r="0" g="0" b="0"/>
            </a:lnRef>
            <a:fillRef idx="0">
              <a:scrgbClr r="0" g="0" b="0"/>
            </a:fillRef>
            <a:effectRef idx="0">
              <a:scrgbClr r="0" g="0" b="0"/>
            </a:effectRef>
            <a:fontRef idx="minor">
              <a:schemeClr val="lt1"/>
            </a:fontRef>
          </p:style>
          <p:txBody>
            <a:bodyPr lIns="49530" tIns="49530" rIns="49530" bIns="49530" spcCol="1270" anchor="ctr"/>
            <a:lstStyle/>
            <a:p>
              <a:pPr algn="ctr" defTabSz="577850">
                <a:lnSpc>
                  <a:spcPct val="90000"/>
                </a:lnSpc>
                <a:spcAft>
                  <a:spcPct val="35000"/>
                </a:spcAft>
                <a:defRPr/>
              </a:pPr>
              <a:r>
                <a:rPr lang="ru-RU" sz="1200" dirty="0">
                  <a:solidFill>
                    <a:schemeClr val="tx1"/>
                  </a:solidFill>
                  <a:latin typeface="Times New Roman" panose="02020603050405020304" pitchFamily="18" charset="0"/>
                  <a:cs typeface="Times New Roman" panose="02020603050405020304" pitchFamily="18" charset="0"/>
                </a:rPr>
                <a:t>Повышение эффективности бюджетных расходов Чувашской </a:t>
              </a:r>
              <a:r>
                <a:rPr lang="ru-RU" sz="1200" dirty="0" smtClean="0">
                  <a:solidFill>
                    <a:schemeClr val="tx1"/>
                  </a:solidFill>
                  <a:latin typeface="Times New Roman" panose="02020603050405020304" pitchFamily="18" charset="0"/>
                  <a:cs typeface="Times New Roman" panose="02020603050405020304" pitchFamily="18" charset="0"/>
                </a:rPr>
                <a:t>Республики</a:t>
              </a:r>
              <a:endParaRPr lang="ru-RU" sz="1200" dirty="0">
                <a:solidFill>
                  <a:schemeClr val="tx1"/>
                </a:solidFill>
                <a:latin typeface="Times New Roman" panose="02020603050405020304" pitchFamily="18" charset="0"/>
                <a:cs typeface="Times New Roman" panose="02020603050405020304" pitchFamily="18" charset="0"/>
              </a:endParaRPr>
            </a:p>
          </p:txBody>
        </p:sp>
      </p:grpSp>
      <p:grpSp>
        <p:nvGrpSpPr>
          <p:cNvPr id="239630" name="Группа 36"/>
          <p:cNvGrpSpPr>
            <a:grpSpLocks/>
          </p:cNvGrpSpPr>
          <p:nvPr/>
        </p:nvGrpSpPr>
        <p:grpSpPr bwMode="auto">
          <a:xfrm>
            <a:off x="4127428" y="5181698"/>
            <a:ext cx="3096000" cy="540000"/>
            <a:chOff x="0" y="2894454"/>
            <a:chExt cx="2882736" cy="677295"/>
          </a:xfr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p:grpSpPr>
        <p:sp>
          <p:nvSpPr>
            <p:cNvPr id="38" name="Скругленный прямоугольник 37"/>
            <p:cNvSpPr/>
            <p:nvPr/>
          </p:nvSpPr>
          <p:spPr>
            <a:xfrm>
              <a:off x="0" y="2894454"/>
              <a:ext cx="2882736" cy="677295"/>
            </a:xfrm>
            <a:prstGeom prst="roundRect">
              <a:avLst/>
            </a:prstGeom>
            <a:grp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39" name="Скругленный прямоугольник 4"/>
            <p:cNvSpPr/>
            <p:nvPr/>
          </p:nvSpPr>
          <p:spPr>
            <a:xfrm>
              <a:off x="20407" y="2913533"/>
              <a:ext cx="2841922" cy="639138"/>
            </a:xfrm>
            <a:prstGeom prst="roundRect">
              <a:avLst/>
            </a:prstGeom>
            <a:grpFill/>
            <a:ln>
              <a:noFill/>
            </a:ln>
          </p:spPr>
          <p:style>
            <a:lnRef idx="0">
              <a:scrgbClr r="0" g="0" b="0"/>
            </a:lnRef>
            <a:fillRef idx="0">
              <a:scrgbClr r="0" g="0" b="0"/>
            </a:fillRef>
            <a:effectRef idx="0">
              <a:scrgbClr r="0" g="0" b="0"/>
            </a:effectRef>
            <a:fontRef idx="minor">
              <a:schemeClr val="lt1"/>
            </a:fontRef>
          </p:style>
          <p:txBody>
            <a:bodyPr lIns="49530" tIns="49530" rIns="49530" bIns="49530" spcCol="1270" anchor="ctr"/>
            <a:lstStyle/>
            <a:p>
              <a:pPr algn="ctr" defTabSz="577850">
                <a:lnSpc>
                  <a:spcPct val="90000"/>
                </a:lnSpc>
                <a:spcAft>
                  <a:spcPct val="35000"/>
                </a:spcAft>
                <a:defRPr/>
              </a:pPr>
              <a:r>
                <a:rPr lang="ru-RU" sz="1200" dirty="0">
                  <a:solidFill>
                    <a:schemeClr val="tx1"/>
                  </a:solidFill>
                  <a:latin typeface="Times New Roman" panose="02020603050405020304" pitchFamily="18" charset="0"/>
                  <a:cs typeface="Times New Roman" panose="02020603050405020304" pitchFamily="18" charset="0"/>
                </a:rPr>
                <a:t>Обеспечение реализации государственной </a:t>
              </a:r>
              <a:r>
                <a:rPr lang="ru-RU" sz="1200" dirty="0" smtClean="0">
                  <a:solidFill>
                    <a:schemeClr val="tx1"/>
                  </a:solidFill>
                  <a:latin typeface="Times New Roman" panose="02020603050405020304" pitchFamily="18" charset="0"/>
                  <a:cs typeface="Times New Roman" panose="02020603050405020304" pitchFamily="18" charset="0"/>
                </a:rPr>
                <a:t>программы</a:t>
              </a:r>
              <a:endParaRPr lang="ru-RU" sz="1200" dirty="0">
                <a:solidFill>
                  <a:schemeClr val="tx1"/>
                </a:solidFill>
                <a:latin typeface="Times New Roman" panose="02020603050405020304" pitchFamily="18" charset="0"/>
                <a:cs typeface="Times New Roman" panose="02020603050405020304" pitchFamily="18" charset="0"/>
              </a:endParaRPr>
            </a:p>
          </p:txBody>
        </p:sp>
      </p:grpSp>
      <p:grpSp>
        <p:nvGrpSpPr>
          <p:cNvPr id="239631" name="Группа 39"/>
          <p:cNvGrpSpPr>
            <a:grpSpLocks/>
          </p:cNvGrpSpPr>
          <p:nvPr/>
        </p:nvGrpSpPr>
        <p:grpSpPr bwMode="auto">
          <a:xfrm>
            <a:off x="7375255" y="3861751"/>
            <a:ext cx="720000" cy="540000"/>
            <a:chOff x="4050414" y="709572"/>
            <a:chExt cx="725555" cy="737696"/>
          </a:xfr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p:grpSpPr>
        <p:sp>
          <p:nvSpPr>
            <p:cNvPr id="41" name="Скругленный прямоугольник 40"/>
            <p:cNvSpPr/>
            <p:nvPr/>
          </p:nvSpPr>
          <p:spPr>
            <a:xfrm>
              <a:off x="4050414" y="709572"/>
              <a:ext cx="725555" cy="737696"/>
            </a:xfrm>
            <a:prstGeom prst="roundRect">
              <a:avLst/>
            </a:prstGeom>
            <a:grp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42" name="Скругленный прямоугольник 4"/>
            <p:cNvSpPr/>
            <p:nvPr/>
          </p:nvSpPr>
          <p:spPr>
            <a:xfrm>
              <a:off x="4093186" y="709572"/>
              <a:ext cx="682783" cy="694862"/>
            </a:xfrm>
            <a:prstGeom prst="roundRect">
              <a:avLst/>
            </a:prstGeom>
            <a:grpFill/>
            <a:ln>
              <a:noFill/>
            </a:ln>
          </p:spPr>
          <p:style>
            <a:lnRef idx="0">
              <a:scrgbClr r="0" g="0" b="0"/>
            </a:lnRef>
            <a:fillRef idx="0">
              <a:scrgbClr r="0" g="0" b="0"/>
            </a:fillRef>
            <a:effectRef idx="0">
              <a:scrgbClr r="0" g="0" b="0"/>
            </a:effectRef>
            <a:fontRef idx="minor">
              <a:schemeClr val="lt1"/>
            </a:fontRef>
          </p:style>
          <p:txBody>
            <a:bodyPr lIns="53340" tIns="53340" rIns="53340" bIns="53340" spcCol="1270" anchor="ctr"/>
            <a:lstStyle/>
            <a:p>
              <a:pPr algn="ctr" defTabSz="622300">
                <a:lnSpc>
                  <a:spcPct val="90000"/>
                </a:lnSpc>
                <a:spcAft>
                  <a:spcPct val="35000"/>
                </a:spcAft>
                <a:defRPr/>
              </a:pPr>
              <a:r>
                <a:rPr lang="ru-RU" sz="1200" dirty="0" smtClean="0">
                  <a:solidFill>
                    <a:schemeClr val="tx1"/>
                  </a:solidFill>
                  <a:latin typeface="Times New Roman" panose="02020603050405020304" pitchFamily="18" charset="0"/>
                  <a:cs typeface="Times New Roman" panose="02020603050405020304" pitchFamily="18" charset="0"/>
                </a:rPr>
                <a:t>2 614,4</a:t>
              </a:r>
              <a:endParaRPr lang="ru-RU" sz="1200" dirty="0">
                <a:solidFill>
                  <a:schemeClr val="tx1"/>
                </a:solidFill>
                <a:latin typeface="Times New Roman" panose="02020603050405020304" pitchFamily="18" charset="0"/>
                <a:cs typeface="Times New Roman" panose="02020603050405020304" pitchFamily="18" charset="0"/>
              </a:endParaRPr>
            </a:p>
          </p:txBody>
        </p:sp>
      </p:grpSp>
      <p:grpSp>
        <p:nvGrpSpPr>
          <p:cNvPr id="239632" name="Группа 42"/>
          <p:cNvGrpSpPr>
            <a:grpSpLocks/>
          </p:cNvGrpSpPr>
          <p:nvPr/>
        </p:nvGrpSpPr>
        <p:grpSpPr bwMode="auto">
          <a:xfrm>
            <a:off x="7368992" y="4527568"/>
            <a:ext cx="720000" cy="540000"/>
            <a:chOff x="3138310" y="1497674"/>
            <a:chExt cx="709488" cy="677295"/>
          </a:xfr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p:grpSpPr>
        <p:sp>
          <p:nvSpPr>
            <p:cNvPr id="44" name="Скругленный прямоугольник 43"/>
            <p:cNvSpPr/>
            <p:nvPr/>
          </p:nvSpPr>
          <p:spPr>
            <a:xfrm>
              <a:off x="3138310" y="1497674"/>
              <a:ext cx="709488" cy="677295"/>
            </a:xfrm>
            <a:prstGeom prst="roundRect">
              <a:avLst/>
            </a:prstGeom>
            <a:grp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45" name="Скругленный прямоугольник 4"/>
            <p:cNvSpPr/>
            <p:nvPr/>
          </p:nvSpPr>
          <p:spPr>
            <a:xfrm>
              <a:off x="3157357" y="1518295"/>
              <a:ext cx="671395" cy="636054"/>
            </a:xfrm>
            <a:prstGeom prst="roundRect">
              <a:avLst/>
            </a:prstGeom>
            <a:grpFill/>
            <a:ln>
              <a:noFill/>
            </a:ln>
          </p:spPr>
          <p:style>
            <a:lnRef idx="0">
              <a:scrgbClr r="0" g="0" b="0"/>
            </a:lnRef>
            <a:fillRef idx="0">
              <a:scrgbClr r="0" g="0" b="0"/>
            </a:fillRef>
            <a:effectRef idx="0">
              <a:scrgbClr r="0" g="0" b="0"/>
            </a:effectRef>
            <a:fontRef idx="minor">
              <a:schemeClr val="lt1"/>
            </a:fontRef>
          </p:style>
          <p:txBody>
            <a:bodyPr lIns="53340" tIns="53340" rIns="53340" bIns="53340" spcCol="1270" anchor="ctr"/>
            <a:lstStyle/>
            <a:p>
              <a:pPr algn="ctr" defTabSz="622300">
                <a:lnSpc>
                  <a:spcPct val="90000"/>
                </a:lnSpc>
                <a:spcAft>
                  <a:spcPct val="35000"/>
                </a:spcAft>
                <a:defRPr/>
              </a:pPr>
              <a:r>
                <a:rPr lang="ru-RU" sz="1200" dirty="0" smtClean="0">
                  <a:solidFill>
                    <a:schemeClr val="tx1"/>
                  </a:solidFill>
                  <a:latin typeface="Times New Roman" panose="02020603050405020304" pitchFamily="18" charset="0"/>
                  <a:cs typeface="Times New Roman" panose="02020603050405020304" pitchFamily="18" charset="0"/>
                </a:rPr>
                <a:t>10,2</a:t>
              </a:r>
              <a:endParaRPr lang="ru-RU" sz="1200" dirty="0">
                <a:solidFill>
                  <a:schemeClr val="tx1"/>
                </a:solidFill>
                <a:latin typeface="Times New Roman" panose="02020603050405020304" pitchFamily="18" charset="0"/>
                <a:cs typeface="Times New Roman" panose="02020603050405020304" pitchFamily="18" charset="0"/>
              </a:endParaRPr>
            </a:p>
          </p:txBody>
        </p:sp>
      </p:grpSp>
      <p:sp>
        <p:nvSpPr>
          <p:cNvPr id="51" name="Скругленный прямоугольник 4"/>
          <p:cNvSpPr/>
          <p:nvPr/>
        </p:nvSpPr>
        <p:spPr bwMode="auto">
          <a:xfrm>
            <a:off x="7407964" y="5175995"/>
            <a:ext cx="720000" cy="540000"/>
          </a:xfrm>
          <a:prstGeom prst="roundRect">
            <a:avLst/>
          </a:pr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0">
            <a:scrgbClr r="0" g="0" b="0"/>
          </a:lnRef>
          <a:fillRef idx="0">
            <a:scrgbClr r="0" g="0" b="0"/>
          </a:fillRef>
          <a:effectRef idx="0">
            <a:scrgbClr r="0" g="0" b="0"/>
          </a:effectRef>
          <a:fontRef idx="minor">
            <a:schemeClr val="lt1"/>
          </a:fontRef>
        </p:style>
        <p:txBody>
          <a:bodyPr lIns="53340" tIns="53340" rIns="53340" bIns="53340" spcCol="1270" anchor="ctr"/>
          <a:lstStyle/>
          <a:p>
            <a:pPr algn="ctr" defTabSz="622300">
              <a:lnSpc>
                <a:spcPct val="90000"/>
              </a:lnSpc>
              <a:spcAft>
                <a:spcPct val="35000"/>
              </a:spcAft>
              <a:defRPr/>
            </a:pPr>
            <a:r>
              <a:rPr lang="ru-RU" sz="1200" dirty="0" smtClean="0">
                <a:solidFill>
                  <a:schemeClr val="tx1"/>
                </a:solidFill>
                <a:latin typeface="Times New Roman" panose="02020603050405020304" pitchFamily="18" charset="0"/>
                <a:cs typeface="Times New Roman" panose="02020603050405020304" pitchFamily="18" charset="0"/>
              </a:rPr>
              <a:t>158,3</a:t>
            </a:r>
            <a:endParaRPr lang="ru-RU" sz="1200" dirty="0">
              <a:solidFill>
                <a:schemeClr val="tx1"/>
              </a:solidFill>
              <a:latin typeface="Times New Roman" panose="02020603050405020304" pitchFamily="18" charset="0"/>
              <a:cs typeface="Times New Roman" panose="02020603050405020304" pitchFamily="18" charset="0"/>
            </a:endParaRPr>
          </a:p>
        </p:txBody>
      </p:sp>
      <p:grpSp>
        <p:nvGrpSpPr>
          <p:cNvPr id="239635" name="Группа 51"/>
          <p:cNvGrpSpPr>
            <a:grpSpLocks/>
          </p:cNvGrpSpPr>
          <p:nvPr/>
        </p:nvGrpSpPr>
        <p:grpSpPr bwMode="auto">
          <a:xfrm>
            <a:off x="8284345" y="3861751"/>
            <a:ext cx="720000" cy="540000"/>
            <a:chOff x="4050414" y="709572"/>
            <a:chExt cx="725555" cy="737696"/>
          </a:xfr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p:grpSpPr>
        <p:sp>
          <p:nvSpPr>
            <p:cNvPr id="53" name="Скругленный прямоугольник 52"/>
            <p:cNvSpPr/>
            <p:nvPr/>
          </p:nvSpPr>
          <p:spPr>
            <a:xfrm>
              <a:off x="4050414" y="709572"/>
              <a:ext cx="725555" cy="737696"/>
            </a:xfrm>
            <a:prstGeom prst="roundRect">
              <a:avLst/>
            </a:prstGeom>
            <a:grp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54" name="Скругленный прямоугольник 4"/>
            <p:cNvSpPr/>
            <p:nvPr/>
          </p:nvSpPr>
          <p:spPr>
            <a:xfrm>
              <a:off x="4093281" y="709572"/>
              <a:ext cx="682688" cy="694863"/>
            </a:xfrm>
            <a:prstGeom prst="roundRect">
              <a:avLst/>
            </a:prstGeom>
            <a:grpFill/>
            <a:ln>
              <a:noFill/>
            </a:ln>
          </p:spPr>
          <p:style>
            <a:lnRef idx="0">
              <a:scrgbClr r="0" g="0" b="0"/>
            </a:lnRef>
            <a:fillRef idx="0">
              <a:scrgbClr r="0" g="0" b="0"/>
            </a:fillRef>
            <a:effectRef idx="0">
              <a:scrgbClr r="0" g="0" b="0"/>
            </a:effectRef>
            <a:fontRef idx="minor">
              <a:schemeClr val="lt1"/>
            </a:fontRef>
          </p:style>
          <p:txBody>
            <a:bodyPr lIns="53340" tIns="53340" rIns="53340" bIns="53340" spcCol="1270" anchor="ctr"/>
            <a:lstStyle/>
            <a:p>
              <a:pPr algn="ctr" defTabSz="622300">
                <a:lnSpc>
                  <a:spcPct val="90000"/>
                </a:lnSpc>
                <a:spcAft>
                  <a:spcPct val="35000"/>
                </a:spcAft>
                <a:defRPr/>
              </a:pPr>
              <a:r>
                <a:rPr lang="ru-RU" sz="1200" dirty="0" smtClean="0">
                  <a:solidFill>
                    <a:schemeClr val="tx1"/>
                  </a:solidFill>
                  <a:latin typeface="Times New Roman" panose="02020603050405020304" pitchFamily="18" charset="0"/>
                  <a:cs typeface="Times New Roman" panose="02020603050405020304" pitchFamily="18" charset="0"/>
                </a:rPr>
                <a:t>2 549,2</a:t>
              </a:r>
              <a:endParaRPr lang="ru-RU" sz="1200" dirty="0">
                <a:solidFill>
                  <a:schemeClr val="tx1"/>
                </a:solidFill>
                <a:latin typeface="Times New Roman" panose="02020603050405020304" pitchFamily="18" charset="0"/>
                <a:cs typeface="Times New Roman" panose="02020603050405020304" pitchFamily="18" charset="0"/>
              </a:endParaRPr>
            </a:p>
          </p:txBody>
        </p:sp>
      </p:grpSp>
      <p:grpSp>
        <p:nvGrpSpPr>
          <p:cNvPr id="239636" name="Группа 54"/>
          <p:cNvGrpSpPr>
            <a:grpSpLocks/>
          </p:cNvGrpSpPr>
          <p:nvPr/>
        </p:nvGrpSpPr>
        <p:grpSpPr bwMode="auto">
          <a:xfrm>
            <a:off x="8278082" y="4527568"/>
            <a:ext cx="720000" cy="540000"/>
            <a:chOff x="4050414" y="709572"/>
            <a:chExt cx="725555" cy="737696"/>
          </a:xfr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p:grpSpPr>
        <p:sp>
          <p:nvSpPr>
            <p:cNvPr id="56" name="Скругленный прямоугольник 55"/>
            <p:cNvSpPr/>
            <p:nvPr/>
          </p:nvSpPr>
          <p:spPr>
            <a:xfrm>
              <a:off x="4050414" y="709572"/>
              <a:ext cx="725555" cy="737696"/>
            </a:xfrm>
            <a:prstGeom prst="roundRect">
              <a:avLst/>
            </a:prstGeom>
            <a:grp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57" name="Скругленный прямоугольник 4"/>
            <p:cNvSpPr/>
            <p:nvPr/>
          </p:nvSpPr>
          <p:spPr>
            <a:xfrm>
              <a:off x="4093280" y="709572"/>
              <a:ext cx="682689" cy="694863"/>
            </a:xfrm>
            <a:prstGeom prst="roundRect">
              <a:avLst/>
            </a:prstGeom>
            <a:grpFill/>
            <a:ln>
              <a:noFill/>
            </a:ln>
          </p:spPr>
          <p:style>
            <a:lnRef idx="0">
              <a:scrgbClr r="0" g="0" b="0"/>
            </a:lnRef>
            <a:fillRef idx="0">
              <a:scrgbClr r="0" g="0" b="0"/>
            </a:fillRef>
            <a:effectRef idx="0">
              <a:scrgbClr r="0" g="0" b="0"/>
            </a:effectRef>
            <a:fontRef idx="minor">
              <a:schemeClr val="lt1"/>
            </a:fontRef>
          </p:style>
          <p:txBody>
            <a:bodyPr lIns="53340" tIns="53340" rIns="53340" bIns="53340" spcCol="1270" anchor="ctr"/>
            <a:lstStyle/>
            <a:p>
              <a:pPr algn="ctr" defTabSz="622300">
                <a:lnSpc>
                  <a:spcPct val="90000"/>
                </a:lnSpc>
                <a:spcAft>
                  <a:spcPct val="35000"/>
                </a:spcAft>
                <a:defRPr/>
              </a:pPr>
              <a:r>
                <a:rPr lang="ru-RU" sz="1200" dirty="0" smtClean="0">
                  <a:solidFill>
                    <a:schemeClr val="tx1"/>
                  </a:solidFill>
                  <a:latin typeface="Times New Roman" panose="02020603050405020304" pitchFamily="18" charset="0"/>
                  <a:cs typeface="Times New Roman" panose="02020603050405020304" pitchFamily="18" charset="0"/>
                </a:rPr>
                <a:t>10,2</a:t>
              </a:r>
              <a:endParaRPr lang="ru-RU" sz="1200" dirty="0">
                <a:solidFill>
                  <a:schemeClr val="tx1"/>
                </a:solidFill>
                <a:latin typeface="Times New Roman" panose="02020603050405020304" pitchFamily="18" charset="0"/>
                <a:cs typeface="Times New Roman" panose="02020603050405020304" pitchFamily="18" charset="0"/>
              </a:endParaRPr>
            </a:p>
          </p:txBody>
        </p:sp>
      </p:grpSp>
      <p:sp>
        <p:nvSpPr>
          <p:cNvPr id="63" name="Скругленный прямоугольник 4"/>
          <p:cNvSpPr/>
          <p:nvPr/>
        </p:nvSpPr>
        <p:spPr bwMode="auto">
          <a:xfrm>
            <a:off x="8294619" y="5169445"/>
            <a:ext cx="720000" cy="540000"/>
          </a:xfrm>
          <a:prstGeom prst="roundRect">
            <a:avLst/>
          </a:pr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0">
            <a:scrgbClr r="0" g="0" b="0"/>
          </a:lnRef>
          <a:fillRef idx="0">
            <a:scrgbClr r="0" g="0" b="0"/>
          </a:fillRef>
          <a:effectRef idx="0">
            <a:scrgbClr r="0" g="0" b="0"/>
          </a:effectRef>
          <a:fontRef idx="minor">
            <a:schemeClr val="lt1"/>
          </a:fontRef>
        </p:style>
        <p:txBody>
          <a:bodyPr lIns="53340" tIns="53340" rIns="53340" bIns="53340" spcCol="1270" anchor="ctr"/>
          <a:lstStyle/>
          <a:p>
            <a:pPr algn="ctr" defTabSz="622300">
              <a:lnSpc>
                <a:spcPct val="90000"/>
              </a:lnSpc>
              <a:spcAft>
                <a:spcPct val="35000"/>
              </a:spcAft>
              <a:defRPr/>
            </a:pPr>
            <a:r>
              <a:rPr lang="ru-RU" sz="1200" dirty="0" smtClean="0">
                <a:solidFill>
                  <a:schemeClr val="tx1"/>
                </a:solidFill>
                <a:latin typeface="Times New Roman" panose="02020603050405020304" pitchFamily="18" charset="0"/>
                <a:cs typeface="Times New Roman" panose="02020603050405020304" pitchFamily="18" charset="0"/>
              </a:rPr>
              <a:t>156,2</a:t>
            </a:r>
            <a:endParaRPr lang="ru-RU" sz="1200" dirty="0">
              <a:solidFill>
                <a:schemeClr val="tx1"/>
              </a:solidFill>
              <a:latin typeface="Times New Roman" panose="02020603050405020304" pitchFamily="18" charset="0"/>
              <a:cs typeface="Times New Roman" panose="02020603050405020304" pitchFamily="18" charset="0"/>
            </a:endParaRPr>
          </a:p>
        </p:txBody>
      </p:sp>
      <p:sp>
        <p:nvSpPr>
          <p:cNvPr id="52" name="Заголовок 1"/>
          <p:cNvSpPr txBox="1">
            <a:spLocks/>
          </p:cNvSpPr>
          <p:nvPr/>
        </p:nvSpPr>
        <p:spPr>
          <a:xfrm>
            <a:off x="259727" y="0"/>
            <a:ext cx="7760233" cy="620688"/>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l" fontAlgn="auto">
              <a:spcAft>
                <a:spcPts val="0"/>
              </a:spcAft>
              <a:buNone/>
            </a:pPr>
            <a:r>
              <a:rPr lang="ru-RU" sz="1600" dirty="0">
                <a:solidFill>
                  <a:schemeClr val="tx1"/>
                </a:solidFill>
                <a:effectLst/>
                <a:latin typeface="Times New Roman" panose="02020603050405020304" pitchFamily="18" charset="0"/>
                <a:cs typeface="Times New Roman" panose="02020603050405020304" pitchFamily="18" charset="0"/>
              </a:rPr>
              <a:t>Государственная программа Чувашской </a:t>
            </a:r>
            <a:r>
              <a:rPr lang="ru-RU" sz="1600" dirty="0" smtClean="0">
                <a:solidFill>
                  <a:schemeClr val="tx1"/>
                </a:solidFill>
                <a:effectLst/>
                <a:latin typeface="Times New Roman" panose="02020603050405020304" pitchFamily="18" charset="0"/>
                <a:cs typeface="Times New Roman" panose="02020603050405020304" pitchFamily="18" charset="0"/>
              </a:rPr>
              <a:t>Республики «Управление </a:t>
            </a:r>
            <a:r>
              <a:rPr lang="ru-RU" sz="1600" dirty="0">
                <a:solidFill>
                  <a:schemeClr val="tx1"/>
                </a:solidFill>
                <a:effectLst/>
                <a:latin typeface="Times New Roman" panose="02020603050405020304" pitchFamily="18" charset="0"/>
                <a:cs typeface="Times New Roman" panose="02020603050405020304" pitchFamily="18" charset="0"/>
              </a:rPr>
              <a:t>общественными финансами и государственным долгом Чувашской Республики»</a:t>
            </a:r>
          </a:p>
        </p:txBody>
      </p:sp>
      <p:cxnSp>
        <p:nvCxnSpPr>
          <p:cNvPr id="55" name="Прямая соединительная линия 54"/>
          <p:cNvCxnSpPr/>
          <p:nvPr/>
        </p:nvCxnSpPr>
        <p:spPr>
          <a:xfrm>
            <a:off x="0" y="620688"/>
            <a:ext cx="9144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58" name="TextBox 57"/>
          <p:cNvSpPr txBox="1"/>
          <p:nvPr/>
        </p:nvSpPr>
        <p:spPr>
          <a:xfrm>
            <a:off x="7873228" y="69850"/>
            <a:ext cx="1223412" cy="492443"/>
          </a:xfrm>
          <a:prstGeom prst="rect">
            <a:avLst/>
          </a:prstGeom>
          <a:noFill/>
        </p:spPr>
        <p:txBody>
          <a:bodyPr wrap="none" rtlCol="0">
            <a:spAutoFit/>
          </a:bodyPr>
          <a:lstStyle/>
          <a:p>
            <a:pPr algn="ctr"/>
            <a:r>
              <a:rPr lang="ru-RU" sz="1300" b="1" i="1" dirty="0" smtClean="0">
                <a:solidFill>
                  <a:schemeClr val="accent1"/>
                </a:solidFill>
                <a:latin typeface="+mn-lt"/>
              </a:rPr>
              <a:t>Бюджет</a:t>
            </a:r>
          </a:p>
          <a:p>
            <a:pPr algn="ctr"/>
            <a:r>
              <a:rPr lang="ru-RU" sz="1300" b="1" i="1" dirty="0" smtClean="0">
                <a:solidFill>
                  <a:schemeClr val="accent1"/>
                </a:solidFill>
                <a:latin typeface="+mn-lt"/>
              </a:rPr>
              <a:t>для граждан</a:t>
            </a:r>
            <a:endParaRPr lang="ru-RU" sz="1300" b="1" i="1" dirty="0">
              <a:solidFill>
                <a:schemeClr val="accent1"/>
              </a:solidFill>
              <a:latin typeface="+mn-lt"/>
            </a:endParaRPr>
          </a:p>
        </p:txBody>
      </p:sp>
      <p:grpSp>
        <p:nvGrpSpPr>
          <p:cNvPr id="61" name="Группа 60"/>
          <p:cNvGrpSpPr/>
          <p:nvPr/>
        </p:nvGrpSpPr>
        <p:grpSpPr>
          <a:xfrm>
            <a:off x="4127428" y="3277595"/>
            <a:ext cx="3096000" cy="367429"/>
            <a:chOff x="2" y="594331"/>
            <a:chExt cx="2177202" cy="367429"/>
          </a:xfr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p:grpSpPr>
        <p:sp>
          <p:nvSpPr>
            <p:cNvPr id="64" name="Скругленный прямоугольник 63"/>
            <p:cNvSpPr/>
            <p:nvPr/>
          </p:nvSpPr>
          <p:spPr>
            <a:xfrm>
              <a:off x="2" y="594331"/>
              <a:ext cx="2177202" cy="367429"/>
            </a:xfrm>
            <a:prstGeom prst="roundRect">
              <a:avLst>
                <a:gd name="adj" fmla="val 10000"/>
              </a:avLst>
            </a:prstGeom>
            <a:grpFill/>
            <a:ln>
              <a:noFill/>
            </a:ln>
          </p:spPr>
          <p:style>
            <a:lnRef idx="1">
              <a:schemeClr val="accent2"/>
            </a:lnRef>
            <a:fillRef idx="2">
              <a:schemeClr val="accent2"/>
            </a:fillRef>
            <a:effectRef idx="1">
              <a:schemeClr val="accent2"/>
            </a:effectRef>
            <a:fontRef idx="minor">
              <a:schemeClr val="dk1"/>
            </a:fontRef>
          </p:style>
        </p:sp>
        <p:sp>
          <p:nvSpPr>
            <p:cNvPr id="65" name="Скругленный прямоугольник 4"/>
            <p:cNvSpPr/>
            <p:nvPr/>
          </p:nvSpPr>
          <p:spPr>
            <a:xfrm>
              <a:off x="10764" y="605093"/>
              <a:ext cx="2155678" cy="345905"/>
            </a:xfrm>
            <a:prstGeom prst="rect">
              <a:avLst/>
            </a:prstGeom>
            <a:grpFill/>
          </p:spPr>
          <p:style>
            <a:lnRef idx="0">
              <a:scrgbClr r="0" g="0" b="0"/>
            </a:lnRef>
            <a:fillRef idx="0">
              <a:scrgbClr r="0" g="0" b="0"/>
            </a:fillRef>
            <a:effectRef idx="0">
              <a:scrgbClr r="0" g="0" b="0"/>
            </a:effectRef>
            <a:fontRef idx="minor">
              <a:schemeClr val="dk1"/>
            </a:fontRef>
          </p:style>
          <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ru-RU" sz="1500" b="1" kern="1200" dirty="0" smtClean="0">
                  <a:solidFill>
                    <a:schemeClr val="tx1"/>
                  </a:solidFill>
                  <a:latin typeface="Times New Roman" panose="02020603050405020304" pitchFamily="18" charset="0"/>
                  <a:cs typeface="Times New Roman" panose="02020603050405020304" pitchFamily="18" charset="0"/>
                </a:rPr>
                <a:t>Подпрограмма</a:t>
              </a:r>
              <a:endParaRPr lang="ru-RU" sz="1500" b="1" kern="1200" dirty="0">
                <a:solidFill>
                  <a:schemeClr val="tx1"/>
                </a:solidFill>
                <a:latin typeface="Times New Roman" panose="02020603050405020304" pitchFamily="18" charset="0"/>
                <a:cs typeface="Times New Roman" panose="02020603050405020304" pitchFamily="18" charset="0"/>
              </a:endParaRPr>
            </a:p>
          </p:txBody>
        </p:sp>
      </p:grpSp>
      <p:grpSp>
        <p:nvGrpSpPr>
          <p:cNvPr id="66" name="Группа 65"/>
          <p:cNvGrpSpPr/>
          <p:nvPr/>
        </p:nvGrpSpPr>
        <p:grpSpPr>
          <a:xfrm>
            <a:off x="7368992" y="3275001"/>
            <a:ext cx="720000" cy="367429"/>
            <a:chOff x="2448266" y="614264"/>
            <a:chExt cx="853593" cy="367429"/>
          </a:xfr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p:grpSpPr>
        <p:sp>
          <p:nvSpPr>
            <p:cNvPr id="70" name="Скругленный прямоугольник 69"/>
            <p:cNvSpPr/>
            <p:nvPr/>
          </p:nvSpPr>
          <p:spPr>
            <a:xfrm>
              <a:off x="2448266" y="614264"/>
              <a:ext cx="853593" cy="367429"/>
            </a:xfrm>
            <a:prstGeom prst="roundRect">
              <a:avLst>
                <a:gd name="adj" fmla="val 10000"/>
              </a:avLst>
            </a:prstGeom>
            <a:grpFill/>
            <a:ln>
              <a:noFill/>
            </a:ln>
          </p:spPr>
          <p:style>
            <a:lnRef idx="1">
              <a:schemeClr val="accent3"/>
            </a:lnRef>
            <a:fillRef idx="2">
              <a:schemeClr val="accent3"/>
            </a:fillRef>
            <a:effectRef idx="1">
              <a:schemeClr val="accent3"/>
            </a:effectRef>
            <a:fontRef idx="minor">
              <a:schemeClr val="dk1"/>
            </a:fontRef>
          </p:style>
        </p:sp>
        <p:sp>
          <p:nvSpPr>
            <p:cNvPr id="71" name="Скругленный прямоугольник 4"/>
            <p:cNvSpPr/>
            <p:nvPr/>
          </p:nvSpPr>
          <p:spPr>
            <a:xfrm>
              <a:off x="2459028" y="625026"/>
              <a:ext cx="832069" cy="345905"/>
            </a:xfrm>
            <a:prstGeom prst="rect">
              <a:avLst/>
            </a:prstGeom>
            <a:grpFill/>
          </p:spPr>
          <p:style>
            <a:lnRef idx="0">
              <a:scrgbClr r="0" g="0" b="0"/>
            </a:lnRef>
            <a:fillRef idx="0">
              <a:scrgbClr r="0" g="0" b="0"/>
            </a:fillRef>
            <a:effectRef idx="0">
              <a:scrgbClr r="0" g="0" b="0"/>
            </a:effectRef>
            <a:fontRef idx="minor">
              <a:schemeClr val="dk1"/>
            </a:fontRef>
          </p:style>
          <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ru-RU" sz="1500" b="1" kern="1200" dirty="0" smtClean="0">
                  <a:solidFill>
                    <a:schemeClr val="tx1"/>
                  </a:solidFill>
                  <a:latin typeface="Times New Roman" panose="02020603050405020304" pitchFamily="18" charset="0"/>
                  <a:cs typeface="Times New Roman" panose="02020603050405020304" pitchFamily="18" charset="0"/>
                </a:rPr>
                <a:t>План</a:t>
              </a:r>
              <a:endParaRPr lang="ru-RU" sz="1500" b="1" kern="1200" dirty="0">
                <a:solidFill>
                  <a:schemeClr val="tx1"/>
                </a:solidFill>
                <a:latin typeface="Times New Roman" panose="02020603050405020304" pitchFamily="18" charset="0"/>
                <a:cs typeface="Times New Roman" panose="02020603050405020304" pitchFamily="18" charset="0"/>
              </a:endParaRPr>
            </a:p>
          </p:txBody>
        </p:sp>
      </p:grpSp>
      <p:grpSp>
        <p:nvGrpSpPr>
          <p:cNvPr id="67" name="Группа 66"/>
          <p:cNvGrpSpPr/>
          <p:nvPr/>
        </p:nvGrpSpPr>
        <p:grpSpPr>
          <a:xfrm>
            <a:off x="8278082" y="3266482"/>
            <a:ext cx="720000" cy="378542"/>
            <a:chOff x="3444032" y="622413"/>
            <a:chExt cx="851765" cy="334027"/>
          </a:xfr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p:grpSpPr>
        <p:sp>
          <p:nvSpPr>
            <p:cNvPr id="68" name="Скругленный прямоугольник 67"/>
            <p:cNvSpPr/>
            <p:nvPr/>
          </p:nvSpPr>
          <p:spPr>
            <a:xfrm>
              <a:off x="3444032" y="622413"/>
              <a:ext cx="851765" cy="334027"/>
            </a:xfrm>
            <a:prstGeom prst="roundRect">
              <a:avLst>
                <a:gd name="adj" fmla="val 10000"/>
              </a:avLst>
            </a:prstGeom>
            <a:grpFill/>
            <a:ln>
              <a:noFill/>
            </a:ln>
          </p:spPr>
          <p:style>
            <a:lnRef idx="1">
              <a:schemeClr val="accent4"/>
            </a:lnRef>
            <a:fillRef idx="2">
              <a:schemeClr val="accent4"/>
            </a:fillRef>
            <a:effectRef idx="1">
              <a:schemeClr val="accent4"/>
            </a:effectRef>
            <a:fontRef idx="minor">
              <a:schemeClr val="dk1"/>
            </a:fontRef>
          </p:style>
        </p:sp>
        <p:sp>
          <p:nvSpPr>
            <p:cNvPr id="69" name="Скругленный прямоугольник 6"/>
            <p:cNvSpPr/>
            <p:nvPr/>
          </p:nvSpPr>
          <p:spPr>
            <a:xfrm>
              <a:off x="3453815" y="632196"/>
              <a:ext cx="832199" cy="314461"/>
            </a:xfrm>
            <a:prstGeom prst="rect">
              <a:avLst/>
            </a:prstGeom>
            <a:grpFill/>
          </p:spPr>
          <p:style>
            <a:lnRef idx="0">
              <a:scrgbClr r="0" g="0" b="0"/>
            </a:lnRef>
            <a:fillRef idx="0">
              <a:scrgbClr r="0" g="0" b="0"/>
            </a:fillRef>
            <a:effectRef idx="0">
              <a:scrgbClr r="0" g="0" b="0"/>
            </a:effectRef>
            <a:fontRef idx="minor">
              <a:schemeClr val="dk1"/>
            </a:fontRef>
          </p:style>
          <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ru-RU" sz="1500" b="1" kern="1200" dirty="0" smtClean="0">
                  <a:solidFill>
                    <a:schemeClr val="tx1"/>
                  </a:solidFill>
                  <a:latin typeface="Times New Roman" panose="02020603050405020304" pitchFamily="18" charset="0"/>
                  <a:cs typeface="Times New Roman" panose="02020603050405020304" pitchFamily="18" charset="0"/>
                </a:rPr>
                <a:t>Факт</a:t>
              </a:r>
              <a:endParaRPr lang="ru-RU" sz="1500" b="1" kern="1200" dirty="0">
                <a:solidFill>
                  <a:schemeClr val="tx1"/>
                </a:solidFill>
                <a:latin typeface="Times New Roman" panose="02020603050405020304" pitchFamily="18" charset="0"/>
                <a:cs typeface="Times New Roman" panose="02020603050405020304" pitchFamily="18" charset="0"/>
              </a:endParaRPr>
            </a:p>
          </p:txBody>
        </p:sp>
      </p:grpSp>
      <p:graphicFrame>
        <p:nvGraphicFramePr>
          <p:cNvPr id="74" name="Диаграмма 73"/>
          <p:cNvGraphicFramePr>
            <a:graphicFrameLocks/>
          </p:cNvGraphicFramePr>
          <p:nvPr>
            <p:extLst>
              <p:ext uri="{D42A27DB-BD31-4B8C-83A1-F6EECF244321}">
                <p14:modId xmlns:p14="http://schemas.microsoft.com/office/powerpoint/2010/main" val="700208967"/>
              </p:ext>
            </p:extLst>
          </p:nvPr>
        </p:nvGraphicFramePr>
        <p:xfrm>
          <a:off x="33363" y="3008932"/>
          <a:ext cx="4082559" cy="2916313"/>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31382246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Скругленный прямоугольник 23"/>
          <p:cNvSpPr/>
          <p:nvPr/>
        </p:nvSpPr>
        <p:spPr>
          <a:xfrm>
            <a:off x="66675" y="3048802"/>
            <a:ext cx="4479157" cy="675926"/>
          </a:xfrm>
          <a:prstGeom prst="roundRect">
            <a:avLst/>
          </a:prstGeom>
          <a:ln/>
        </p:spPr>
        <p:style>
          <a:lnRef idx="1">
            <a:schemeClr val="accent2"/>
          </a:lnRef>
          <a:fillRef idx="2">
            <a:schemeClr val="accent2"/>
          </a:fillRef>
          <a:effectRef idx="1">
            <a:schemeClr val="accent2"/>
          </a:effectRef>
          <a:fontRef idx="minor">
            <a:schemeClr val="dk1"/>
          </a:fontRef>
        </p:style>
        <p:txBody>
          <a:bodyPr anchor="ctr"/>
          <a:lstStyle/>
          <a:p>
            <a:pPr>
              <a:defRPr/>
            </a:pPr>
            <a:r>
              <a:rPr lang="ru-RU" sz="1100" dirty="0">
                <a:solidFill>
                  <a:schemeClr val="tx1"/>
                </a:solidFill>
                <a:latin typeface="Times New Roman" panose="02020603050405020304" pitchFamily="18" charset="0"/>
                <a:cs typeface="Times New Roman" panose="02020603050405020304" pitchFamily="18" charset="0"/>
              </a:rPr>
              <a:t>Отношение государственного долга Чувашской Республики к доходам республиканского бюджета Чувашской Республики (без учета утвержденного объема безвозмездных поступлений), %</a:t>
            </a:r>
          </a:p>
        </p:txBody>
      </p:sp>
      <p:sp>
        <p:nvSpPr>
          <p:cNvPr id="35" name="Скругленный прямоугольник 34"/>
          <p:cNvSpPr/>
          <p:nvPr/>
        </p:nvSpPr>
        <p:spPr>
          <a:xfrm>
            <a:off x="66675" y="3926632"/>
            <a:ext cx="4506758" cy="542925"/>
          </a:xfrm>
          <a:prstGeom prst="roundRect">
            <a:avLst/>
          </a:prstGeom>
          <a:ln/>
        </p:spPr>
        <p:style>
          <a:lnRef idx="1">
            <a:schemeClr val="accent2"/>
          </a:lnRef>
          <a:fillRef idx="2">
            <a:schemeClr val="accent2"/>
          </a:fillRef>
          <a:effectRef idx="1">
            <a:schemeClr val="accent2"/>
          </a:effectRef>
          <a:fontRef idx="minor">
            <a:schemeClr val="dk1"/>
          </a:fontRef>
        </p:style>
        <p:txBody>
          <a:bodyPr anchor="ctr"/>
          <a:lstStyle/>
          <a:p>
            <a:pPr>
              <a:defRPr/>
            </a:pPr>
            <a:r>
              <a:rPr lang="ru-RU" sz="1100" dirty="0">
                <a:solidFill>
                  <a:schemeClr val="tx1"/>
                </a:solidFill>
                <a:latin typeface="Times New Roman" panose="02020603050405020304" pitchFamily="18" charset="0"/>
                <a:cs typeface="Times New Roman" panose="02020603050405020304" pitchFamily="18" charset="0"/>
              </a:rPr>
              <a:t>Темп роста налоговых и неналоговых доходов республиканского бюджета Чувашской Республики (% к предыдущему году)</a:t>
            </a:r>
          </a:p>
        </p:txBody>
      </p:sp>
      <p:sp>
        <p:nvSpPr>
          <p:cNvPr id="36" name="Скругленный прямоугольник 35"/>
          <p:cNvSpPr/>
          <p:nvPr/>
        </p:nvSpPr>
        <p:spPr>
          <a:xfrm>
            <a:off x="66675" y="4646712"/>
            <a:ext cx="4522529" cy="798512"/>
          </a:xfrm>
          <a:prstGeom prst="roundRect">
            <a:avLst/>
          </a:prstGeom>
          <a:ln/>
        </p:spPr>
        <p:style>
          <a:lnRef idx="1">
            <a:schemeClr val="accent2"/>
          </a:lnRef>
          <a:fillRef idx="2">
            <a:schemeClr val="accent2"/>
          </a:fillRef>
          <a:effectRef idx="1">
            <a:schemeClr val="accent2"/>
          </a:effectRef>
          <a:fontRef idx="minor">
            <a:schemeClr val="dk1"/>
          </a:fontRef>
        </p:style>
        <p:txBody>
          <a:bodyPr anchor="ctr"/>
          <a:lstStyle/>
          <a:p>
            <a:pPr>
              <a:defRPr/>
            </a:pPr>
            <a:r>
              <a:rPr lang="ru-RU" sz="1100" dirty="0">
                <a:solidFill>
                  <a:schemeClr val="tx1"/>
                </a:solidFill>
                <a:latin typeface="Times New Roman" panose="02020603050405020304" pitchFamily="18" charset="0"/>
                <a:cs typeface="Times New Roman" panose="02020603050405020304" pitchFamily="18" charset="0"/>
              </a:rPr>
              <a:t>Доля просроченной задолженности по бюджетным кредитам, предоставленным из федерального бюджета, в общем объеме задолженности по бюджетным кредитам, предоставленным из федерального бюджета, %</a:t>
            </a:r>
          </a:p>
        </p:txBody>
      </p:sp>
      <p:sp>
        <p:nvSpPr>
          <p:cNvPr id="11" name="Скругленный прямоугольник 10"/>
          <p:cNvSpPr/>
          <p:nvPr/>
        </p:nvSpPr>
        <p:spPr>
          <a:xfrm>
            <a:off x="125821" y="2015352"/>
            <a:ext cx="2592387" cy="504825"/>
          </a:xfrm>
          <a:prstGeom prst="roundRect">
            <a:avLst/>
          </a:prstGeom>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r>
              <a:rPr lang="ru-RU" sz="1400" b="1" dirty="0">
                <a:solidFill>
                  <a:schemeClr val="accent1">
                    <a:lumMod val="50000"/>
                  </a:schemeClr>
                </a:solidFill>
                <a:latin typeface="Times New Roman" panose="02020603050405020304" pitchFamily="18" charset="0"/>
                <a:cs typeface="Times New Roman" panose="02020603050405020304" pitchFamily="18" charset="0"/>
              </a:rPr>
              <a:t>Основные индикаторы</a:t>
            </a:r>
          </a:p>
        </p:txBody>
      </p:sp>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73748" y="1547050"/>
            <a:ext cx="1830928" cy="1161870"/>
          </a:xfrm>
          <a:prstGeom prst="rect">
            <a:avLst/>
          </a:prstGeom>
          <a:ln>
            <a:noFill/>
          </a:ln>
          <a:effectLst>
            <a:softEdge rad="112500"/>
          </a:effectLst>
        </p:spPr>
      </p:pic>
      <p:sp>
        <p:nvSpPr>
          <p:cNvPr id="14" name="Скругленный прямоугольник 4"/>
          <p:cNvSpPr/>
          <p:nvPr/>
        </p:nvSpPr>
        <p:spPr bwMode="auto">
          <a:xfrm>
            <a:off x="4706318" y="1154599"/>
            <a:ext cx="4376392" cy="687388"/>
          </a:xfrm>
          <a:prstGeom prst="roundRect">
            <a:avLst/>
          </a:prstGeom>
          <a:ln>
            <a:solidFill>
              <a:schemeClr val="bg1">
                <a:lumMod val="85000"/>
              </a:schemeClr>
            </a:solidFill>
          </a:ln>
        </p:spPr>
        <p:style>
          <a:lnRef idx="3">
            <a:schemeClr val="lt1"/>
          </a:lnRef>
          <a:fillRef idx="1">
            <a:schemeClr val="accent2"/>
          </a:fillRef>
          <a:effectRef idx="1">
            <a:schemeClr val="accent2"/>
          </a:effectRef>
          <a:fontRef idx="minor">
            <a:schemeClr val="lt1"/>
          </a:fontRef>
        </p:style>
        <p:txBody>
          <a:bodyPr lIns="53340" tIns="53340" rIns="53340" bIns="53340" spcCol="1270" anchor="ctr"/>
          <a:lstStyle/>
          <a:p>
            <a:pPr algn="ctr" defTabSz="622300">
              <a:lnSpc>
                <a:spcPct val="90000"/>
              </a:lnSpc>
              <a:spcAft>
                <a:spcPct val="35000"/>
              </a:spcAft>
              <a:defRPr/>
            </a:pPr>
            <a:r>
              <a:rPr lang="ru-RU" sz="1400" b="1" dirty="0">
                <a:solidFill>
                  <a:schemeClr val="accent1">
                    <a:lumMod val="50000"/>
                  </a:schemeClr>
                </a:solidFill>
                <a:latin typeface="Times New Roman" panose="02020603050405020304" pitchFamily="18" charset="0"/>
                <a:cs typeface="Times New Roman" panose="02020603050405020304" pitchFamily="18" charset="0"/>
              </a:rPr>
              <a:t>Достижение значений показателей (индикаторов) </a:t>
            </a:r>
          </a:p>
        </p:txBody>
      </p:sp>
      <p:grpSp>
        <p:nvGrpSpPr>
          <p:cNvPr id="240653" name="Группа 18"/>
          <p:cNvGrpSpPr>
            <a:grpSpLocks/>
          </p:cNvGrpSpPr>
          <p:nvPr/>
        </p:nvGrpSpPr>
        <p:grpSpPr bwMode="auto">
          <a:xfrm>
            <a:off x="4657204" y="2060927"/>
            <a:ext cx="850900" cy="720000"/>
            <a:chOff x="929823" y="789173"/>
            <a:chExt cx="850461" cy="750880"/>
          </a:xfr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0" scaled="1"/>
            <a:tileRect/>
          </a:gradFill>
        </p:grpSpPr>
        <p:sp>
          <p:nvSpPr>
            <p:cNvPr id="20" name="Скругленный прямоугольник 19"/>
            <p:cNvSpPr/>
            <p:nvPr/>
          </p:nvSpPr>
          <p:spPr>
            <a:xfrm>
              <a:off x="929823" y="789173"/>
              <a:ext cx="850461" cy="750880"/>
            </a:xfrm>
            <a:prstGeom prst="roundRect">
              <a:avLst>
                <a:gd name="adj" fmla="val 10000"/>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1" name="Скругленный прямоугольник 4"/>
            <p:cNvSpPr/>
            <p:nvPr/>
          </p:nvSpPr>
          <p:spPr>
            <a:xfrm>
              <a:off x="952037" y="811398"/>
              <a:ext cx="806034" cy="706430"/>
            </a:xfrm>
            <a:prstGeom prst="rect">
              <a:avLst/>
            </a:prstGeom>
            <a:grpFill/>
          </p:spPr>
          <p:style>
            <a:lnRef idx="0">
              <a:scrgbClr r="0" g="0" b="0"/>
            </a:lnRef>
            <a:fillRef idx="0">
              <a:scrgbClr r="0" g="0" b="0"/>
            </a:fillRef>
            <a:effectRef idx="0">
              <a:scrgbClr r="0" g="0" b="0"/>
            </a:effectRef>
            <a:fontRef idx="minor">
              <a:schemeClr val="lt1"/>
            </a:fontRef>
          </p:style>
          <p:txBody>
            <a:bodyPr lIns="53340" tIns="53340" rIns="53340" bIns="53340" spcCol="1270" anchor="ctr"/>
            <a:lstStyle/>
            <a:p>
              <a:pPr algn="ctr" defTabSz="622300">
                <a:lnSpc>
                  <a:spcPct val="90000"/>
                </a:lnSpc>
                <a:spcAft>
                  <a:spcPct val="35000"/>
                </a:spcAft>
                <a:defRPr/>
              </a:pPr>
              <a:r>
                <a:rPr lang="ru-RU" sz="1400" b="1" dirty="0" smtClean="0">
                  <a:solidFill>
                    <a:schemeClr val="tx1"/>
                  </a:solidFill>
                  <a:latin typeface="Times New Roman" panose="02020603050405020304" pitchFamily="18" charset="0"/>
                  <a:cs typeface="Times New Roman" panose="02020603050405020304" pitchFamily="18" charset="0"/>
                </a:rPr>
                <a:t>2019 </a:t>
              </a:r>
              <a:endParaRPr lang="ru-RU" sz="1400" b="1" dirty="0">
                <a:solidFill>
                  <a:schemeClr val="tx1"/>
                </a:solidFill>
                <a:latin typeface="Times New Roman" panose="02020603050405020304" pitchFamily="18" charset="0"/>
                <a:cs typeface="Times New Roman" panose="02020603050405020304" pitchFamily="18" charset="0"/>
              </a:endParaRPr>
            </a:p>
            <a:p>
              <a:pPr algn="ctr" defTabSz="622300">
                <a:lnSpc>
                  <a:spcPct val="90000"/>
                </a:lnSpc>
                <a:spcAft>
                  <a:spcPct val="35000"/>
                </a:spcAft>
                <a:defRPr/>
              </a:pPr>
              <a:r>
                <a:rPr lang="ru-RU" sz="1400" b="1" dirty="0">
                  <a:solidFill>
                    <a:schemeClr val="tx1"/>
                  </a:solidFill>
                  <a:latin typeface="Times New Roman" panose="02020603050405020304" pitchFamily="18" charset="0"/>
                  <a:cs typeface="Times New Roman" panose="02020603050405020304" pitchFamily="18" charset="0"/>
                </a:rPr>
                <a:t>план</a:t>
              </a:r>
            </a:p>
          </p:txBody>
        </p:sp>
      </p:grpSp>
      <p:grpSp>
        <p:nvGrpSpPr>
          <p:cNvPr id="240655" name="Группа 25"/>
          <p:cNvGrpSpPr>
            <a:grpSpLocks/>
          </p:cNvGrpSpPr>
          <p:nvPr/>
        </p:nvGrpSpPr>
        <p:grpSpPr bwMode="auto">
          <a:xfrm>
            <a:off x="5580999" y="2060927"/>
            <a:ext cx="849313" cy="720000"/>
            <a:chOff x="1707709" y="944699"/>
            <a:chExt cx="850461" cy="750160"/>
          </a:xfrm>
          <a:gradFill flip="none" rotWithShape="1">
            <a:gsLst>
              <a:gs pos="0">
                <a:srgbClr val="BBF8E6"/>
              </a:gs>
              <a:gs pos="50000">
                <a:srgbClr val="D4FAEE"/>
              </a:gs>
              <a:gs pos="100000">
                <a:srgbClr val="E9FCF6"/>
              </a:gs>
            </a:gsLst>
            <a:lin ang="0" scaled="1"/>
            <a:tileRect/>
          </a:gradFill>
        </p:grpSpPr>
        <p:sp>
          <p:nvSpPr>
            <p:cNvPr id="27" name="Скругленный прямоугольник 26"/>
            <p:cNvSpPr/>
            <p:nvPr/>
          </p:nvSpPr>
          <p:spPr>
            <a:xfrm>
              <a:off x="1707709" y="944699"/>
              <a:ext cx="850461" cy="750160"/>
            </a:xfrm>
            <a:prstGeom prst="roundRect">
              <a:avLst>
                <a:gd name="adj" fmla="val 10000"/>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8" name="Скругленный прямоугольник 4"/>
            <p:cNvSpPr/>
            <p:nvPr/>
          </p:nvSpPr>
          <p:spPr>
            <a:xfrm>
              <a:off x="1742681" y="990790"/>
              <a:ext cx="770979" cy="656728"/>
            </a:xfrm>
            <a:prstGeom prst="rect">
              <a:avLst/>
            </a:prstGeom>
            <a:grpFill/>
          </p:spPr>
          <p:style>
            <a:lnRef idx="0">
              <a:scrgbClr r="0" g="0" b="0"/>
            </a:lnRef>
            <a:fillRef idx="0">
              <a:scrgbClr r="0" g="0" b="0"/>
            </a:fillRef>
            <a:effectRef idx="0">
              <a:scrgbClr r="0" g="0" b="0"/>
            </a:effectRef>
            <a:fontRef idx="minor">
              <a:schemeClr val="lt1"/>
            </a:fontRef>
          </p:style>
          <p:txBody>
            <a:bodyPr lIns="53340" tIns="53340" rIns="53340" bIns="53340" spcCol="1270" anchor="ctr"/>
            <a:lstStyle/>
            <a:p>
              <a:pPr algn="ctr" defTabSz="622300">
                <a:lnSpc>
                  <a:spcPct val="90000"/>
                </a:lnSpc>
                <a:spcAft>
                  <a:spcPct val="35000"/>
                </a:spcAft>
                <a:defRPr/>
              </a:pPr>
              <a:r>
                <a:rPr lang="ru-RU" sz="1400" b="1" dirty="0" smtClean="0">
                  <a:solidFill>
                    <a:schemeClr val="tx1"/>
                  </a:solidFill>
                  <a:latin typeface="Times New Roman" panose="02020603050405020304" pitchFamily="18" charset="0"/>
                  <a:cs typeface="Times New Roman" panose="02020603050405020304" pitchFamily="18" charset="0"/>
                </a:rPr>
                <a:t>2019</a:t>
              </a:r>
            </a:p>
            <a:p>
              <a:pPr algn="ctr" defTabSz="622300">
                <a:lnSpc>
                  <a:spcPct val="90000"/>
                </a:lnSpc>
                <a:spcAft>
                  <a:spcPct val="35000"/>
                </a:spcAft>
                <a:defRPr/>
              </a:pPr>
              <a:r>
                <a:rPr lang="ru-RU" sz="1400" b="1" dirty="0" smtClean="0">
                  <a:solidFill>
                    <a:schemeClr val="tx1"/>
                  </a:solidFill>
                  <a:latin typeface="Times New Roman" panose="02020603050405020304" pitchFamily="18" charset="0"/>
                  <a:cs typeface="Times New Roman" panose="02020603050405020304" pitchFamily="18" charset="0"/>
                </a:rPr>
                <a:t>факт</a:t>
              </a:r>
              <a:endParaRPr lang="ru-RU" sz="1400" b="1" dirty="0">
                <a:solidFill>
                  <a:schemeClr val="tx1"/>
                </a:solidFill>
                <a:latin typeface="Times New Roman" panose="02020603050405020304" pitchFamily="18" charset="0"/>
                <a:cs typeface="Times New Roman" panose="02020603050405020304" pitchFamily="18" charset="0"/>
              </a:endParaRPr>
            </a:p>
          </p:txBody>
        </p:sp>
      </p:grpSp>
      <p:grpSp>
        <p:nvGrpSpPr>
          <p:cNvPr id="240656" name="Группа 28"/>
          <p:cNvGrpSpPr>
            <a:grpSpLocks/>
          </p:cNvGrpSpPr>
          <p:nvPr/>
        </p:nvGrpSpPr>
        <p:grpSpPr bwMode="auto">
          <a:xfrm>
            <a:off x="7427002" y="2060927"/>
            <a:ext cx="792000" cy="720000"/>
            <a:chOff x="1864843" y="713110"/>
            <a:chExt cx="850461" cy="750969"/>
          </a:xfrm>
          <a:gradFill flip="none" rotWithShape="1">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grpSpPr>
        <p:sp>
          <p:nvSpPr>
            <p:cNvPr id="30" name="Скругленный прямоугольник 29"/>
            <p:cNvSpPr/>
            <p:nvPr/>
          </p:nvSpPr>
          <p:spPr>
            <a:xfrm>
              <a:off x="1864843" y="713110"/>
              <a:ext cx="850461" cy="750969"/>
            </a:xfrm>
            <a:prstGeom prst="roundRect">
              <a:avLst>
                <a:gd name="adj" fmla="val 10000"/>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31" name="Скругленный прямоугольник 4"/>
            <p:cNvSpPr/>
            <p:nvPr/>
          </p:nvSpPr>
          <p:spPr>
            <a:xfrm>
              <a:off x="1914844" y="758277"/>
              <a:ext cx="765553" cy="652533"/>
            </a:xfrm>
            <a:prstGeom prst="rect">
              <a:avLst/>
            </a:prstGeom>
            <a:grpFill/>
          </p:spPr>
          <p:style>
            <a:lnRef idx="0">
              <a:scrgbClr r="0" g="0" b="0"/>
            </a:lnRef>
            <a:fillRef idx="0">
              <a:scrgbClr r="0" g="0" b="0"/>
            </a:fillRef>
            <a:effectRef idx="0">
              <a:scrgbClr r="0" g="0" b="0"/>
            </a:effectRef>
            <a:fontRef idx="minor">
              <a:schemeClr val="lt1"/>
            </a:fontRef>
          </p:style>
          <p:txBody>
            <a:bodyPr lIns="53340" tIns="53340" rIns="53340" bIns="53340" spcCol="1270" anchor="ctr"/>
            <a:lstStyle/>
            <a:p>
              <a:pPr algn="ctr" defTabSz="622300">
                <a:lnSpc>
                  <a:spcPct val="90000"/>
                </a:lnSpc>
                <a:spcAft>
                  <a:spcPct val="35000"/>
                </a:spcAft>
                <a:defRPr/>
              </a:pPr>
              <a:r>
                <a:rPr lang="ru-RU" sz="1400" b="1" dirty="0" smtClean="0">
                  <a:solidFill>
                    <a:schemeClr val="tx1"/>
                  </a:solidFill>
                  <a:latin typeface="Times New Roman" panose="02020603050405020304" pitchFamily="18" charset="0"/>
                  <a:cs typeface="Times New Roman" panose="02020603050405020304" pitchFamily="18" charset="0"/>
                </a:rPr>
                <a:t>202</a:t>
              </a:r>
              <a:r>
                <a:rPr lang="en-US" sz="1400" b="1" dirty="0" smtClean="0">
                  <a:solidFill>
                    <a:schemeClr val="tx1"/>
                  </a:solidFill>
                  <a:latin typeface="Times New Roman" panose="02020603050405020304" pitchFamily="18" charset="0"/>
                  <a:cs typeface="Times New Roman" panose="02020603050405020304" pitchFamily="18" charset="0"/>
                </a:rPr>
                <a:t>1</a:t>
              </a:r>
              <a:endParaRPr lang="ru-RU" sz="1400" b="1" dirty="0">
                <a:solidFill>
                  <a:schemeClr val="tx1"/>
                </a:solidFill>
                <a:latin typeface="Times New Roman" panose="02020603050405020304" pitchFamily="18" charset="0"/>
                <a:cs typeface="Times New Roman" panose="02020603050405020304" pitchFamily="18" charset="0"/>
              </a:endParaRPr>
            </a:p>
          </p:txBody>
        </p:sp>
      </p:grpSp>
      <p:grpSp>
        <p:nvGrpSpPr>
          <p:cNvPr id="240657" name="Группа 31"/>
          <p:cNvGrpSpPr>
            <a:grpSpLocks/>
          </p:cNvGrpSpPr>
          <p:nvPr/>
        </p:nvGrpSpPr>
        <p:grpSpPr bwMode="auto">
          <a:xfrm>
            <a:off x="6503207" y="2060927"/>
            <a:ext cx="850900" cy="720000"/>
            <a:chOff x="1851723" y="789173"/>
            <a:chExt cx="850461" cy="750880"/>
          </a:xfrm>
          <a:gradFill flip="none" rotWithShape="1">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grpSpPr>
        <p:sp>
          <p:nvSpPr>
            <p:cNvPr id="34" name="Скругленный прямоугольник 33"/>
            <p:cNvSpPr/>
            <p:nvPr/>
          </p:nvSpPr>
          <p:spPr>
            <a:xfrm>
              <a:off x="1851723" y="789173"/>
              <a:ext cx="850461" cy="750880"/>
            </a:xfrm>
            <a:prstGeom prst="roundRect">
              <a:avLst>
                <a:gd name="adj" fmla="val 10000"/>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37" name="Скругленный прямоугольник 4"/>
            <p:cNvSpPr/>
            <p:nvPr/>
          </p:nvSpPr>
          <p:spPr>
            <a:xfrm>
              <a:off x="1873937" y="811398"/>
              <a:ext cx="806034" cy="706430"/>
            </a:xfrm>
            <a:prstGeom prst="rect">
              <a:avLst/>
            </a:prstGeom>
            <a:grpFill/>
          </p:spPr>
          <p:style>
            <a:lnRef idx="0">
              <a:scrgbClr r="0" g="0" b="0"/>
            </a:lnRef>
            <a:fillRef idx="0">
              <a:scrgbClr r="0" g="0" b="0"/>
            </a:fillRef>
            <a:effectRef idx="0">
              <a:scrgbClr r="0" g="0" b="0"/>
            </a:effectRef>
            <a:fontRef idx="minor">
              <a:schemeClr val="lt1"/>
            </a:fontRef>
          </p:style>
          <p:txBody>
            <a:bodyPr lIns="53340" tIns="53340" rIns="53340" bIns="53340" spcCol="1270" anchor="ctr"/>
            <a:lstStyle/>
            <a:p>
              <a:pPr algn="ctr" defTabSz="622300">
                <a:lnSpc>
                  <a:spcPct val="90000"/>
                </a:lnSpc>
                <a:spcAft>
                  <a:spcPct val="35000"/>
                </a:spcAft>
                <a:defRPr/>
              </a:pPr>
              <a:r>
                <a:rPr lang="ru-RU" sz="1400" b="1" dirty="0" smtClean="0">
                  <a:solidFill>
                    <a:schemeClr val="tx1"/>
                  </a:solidFill>
                  <a:latin typeface="Times New Roman" panose="02020603050405020304" pitchFamily="18" charset="0"/>
                  <a:cs typeface="Times New Roman" panose="02020603050405020304" pitchFamily="18" charset="0"/>
                </a:rPr>
                <a:t>202</a:t>
              </a:r>
              <a:r>
                <a:rPr lang="en-US" sz="1400" b="1" dirty="0" smtClean="0">
                  <a:solidFill>
                    <a:schemeClr val="tx1"/>
                  </a:solidFill>
                  <a:latin typeface="Times New Roman" panose="02020603050405020304" pitchFamily="18" charset="0"/>
                  <a:cs typeface="Times New Roman" panose="02020603050405020304" pitchFamily="18" charset="0"/>
                </a:rPr>
                <a:t>0</a:t>
              </a:r>
              <a:endParaRPr lang="ru-RU" sz="1400" b="1" dirty="0" smtClean="0">
                <a:solidFill>
                  <a:schemeClr val="tx1"/>
                </a:solidFill>
                <a:latin typeface="Times New Roman" panose="02020603050405020304" pitchFamily="18" charset="0"/>
                <a:cs typeface="Times New Roman" panose="02020603050405020304" pitchFamily="18" charset="0"/>
              </a:endParaRPr>
            </a:p>
          </p:txBody>
        </p:sp>
      </p:grpSp>
      <p:grpSp>
        <p:nvGrpSpPr>
          <p:cNvPr id="240664" name="Группа 55"/>
          <p:cNvGrpSpPr>
            <a:grpSpLocks/>
          </p:cNvGrpSpPr>
          <p:nvPr/>
        </p:nvGrpSpPr>
        <p:grpSpPr bwMode="auto">
          <a:xfrm>
            <a:off x="4657204" y="3040727"/>
            <a:ext cx="850900" cy="684000"/>
            <a:chOff x="929823" y="2360863"/>
            <a:chExt cx="850461" cy="750880"/>
          </a:xfr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0" scaled="1"/>
            <a:tileRect/>
          </a:gradFill>
        </p:grpSpPr>
        <p:sp>
          <p:nvSpPr>
            <p:cNvPr id="57" name="Скругленный прямоугольник 56"/>
            <p:cNvSpPr/>
            <p:nvPr/>
          </p:nvSpPr>
          <p:spPr>
            <a:xfrm>
              <a:off x="929823" y="2360863"/>
              <a:ext cx="850461" cy="750880"/>
            </a:xfrm>
            <a:prstGeom prst="roundRect">
              <a:avLst>
                <a:gd name="adj" fmla="val 10000"/>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58" name="Скругленный прямоугольник 4"/>
            <p:cNvSpPr/>
            <p:nvPr/>
          </p:nvSpPr>
          <p:spPr>
            <a:xfrm>
              <a:off x="952037" y="2383088"/>
              <a:ext cx="806034" cy="706430"/>
            </a:xfrm>
            <a:prstGeom prst="rect">
              <a:avLst/>
            </a:prstGeom>
            <a:grpFill/>
          </p:spPr>
          <p:style>
            <a:lnRef idx="0">
              <a:scrgbClr r="0" g="0" b="0"/>
            </a:lnRef>
            <a:fillRef idx="0">
              <a:scrgbClr r="0" g="0" b="0"/>
            </a:fillRef>
            <a:effectRef idx="0">
              <a:scrgbClr r="0" g="0" b="0"/>
            </a:effectRef>
            <a:fontRef idx="minor">
              <a:schemeClr val="lt1"/>
            </a:fontRef>
          </p:style>
          <p:txBody>
            <a:bodyPr lIns="49530" tIns="49530" rIns="49530" bIns="49530" spcCol="1270" anchor="ctr"/>
            <a:lstStyle/>
            <a:p>
              <a:pPr algn="ctr" defTabSz="577850">
                <a:lnSpc>
                  <a:spcPct val="90000"/>
                </a:lnSpc>
                <a:spcAft>
                  <a:spcPct val="35000"/>
                </a:spcAft>
                <a:defRPr/>
              </a:pPr>
              <a:r>
                <a:rPr lang="ru-RU" sz="1300" b="1" dirty="0" smtClean="0">
                  <a:solidFill>
                    <a:schemeClr val="tx1"/>
                  </a:solidFill>
                  <a:latin typeface="Times New Roman" panose="02020603050405020304" pitchFamily="18" charset="0"/>
                  <a:cs typeface="Times New Roman" panose="02020603050405020304" pitchFamily="18" charset="0"/>
                </a:rPr>
                <a:t>50,0</a:t>
              </a:r>
              <a:endParaRPr lang="ru-RU" sz="1300" b="1" dirty="0">
                <a:solidFill>
                  <a:schemeClr val="tx1"/>
                </a:solidFill>
                <a:latin typeface="Times New Roman" panose="02020603050405020304" pitchFamily="18" charset="0"/>
                <a:cs typeface="Times New Roman" panose="02020603050405020304" pitchFamily="18" charset="0"/>
              </a:endParaRPr>
            </a:p>
          </p:txBody>
        </p:sp>
      </p:grpSp>
      <p:grpSp>
        <p:nvGrpSpPr>
          <p:cNvPr id="240666" name="Группа 61"/>
          <p:cNvGrpSpPr>
            <a:grpSpLocks/>
          </p:cNvGrpSpPr>
          <p:nvPr/>
        </p:nvGrpSpPr>
        <p:grpSpPr bwMode="auto">
          <a:xfrm>
            <a:off x="4657204" y="3898054"/>
            <a:ext cx="850900" cy="684000"/>
            <a:chOff x="929823" y="3932554"/>
            <a:chExt cx="850461" cy="750880"/>
          </a:xfr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0" scaled="1"/>
            <a:tileRect/>
          </a:gradFill>
        </p:grpSpPr>
        <p:sp>
          <p:nvSpPr>
            <p:cNvPr id="63" name="Скругленный прямоугольник 62"/>
            <p:cNvSpPr/>
            <p:nvPr/>
          </p:nvSpPr>
          <p:spPr>
            <a:xfrm>
              <a:off x="929823" y="3932554"/>
              <a:ext cx="850461" cy="750880"/>
            </a:xfrm>
            <a:prstGeom prst="roundRect">
              <a:avLst>
                <a:gd name="adj" fmla="val 10000"/>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64" name="Скругленный прямоугольник 4"/>
            <p:cNvSpPr/>
            <p:nvPr/>
          </p:nvSpPr>
          <p:spPr>
            <a:xfrm>
              <a:off x="952037" y="3954779"/>
              <a:ext cx="806034" cy="706430"/>
            </a:xfrm>
            <a:prstGeom prst="rect">
              <a:avLst/>
            </a:prstGeom>
            <a:grpFill/>
          </p:spPr>
          <p:style>
            <a:lnRef idx="0">
              <a:scrgbClr r="0" g="0" b="0"/>
            </a:lnRef>
            <a:fillRef idx="0">
              <a:scrgbClr r="0" g="0" b="0"/>
            </a:fillRef>
            <a:effectRef idx="0">
              <a:scrgbClr r="0" g="0" b="0"/>
            </a:effectRef>
            <a:fontRef idx="minor">
              <a:schemeClr val="lt1"/>
            </a:fontRef>
          </p:style>
          <p:txBody>
            <a:bodyPr lIns="49530" tIns="49530" rIns="49530" bIns="49530" spcCol="1270" anchor="ctr"/>
            <a:lstStyle/>
            <a:p>
              <a:pPr algn="ctr" defTabSz="577850">
                <a:lnSpc>
                  <a:spcPct val="90000"/>
                </a:lnSpc>
                <a:spcAft>
                  <a:spcPct val="35000"/>
                </a:spcAft>
                <a:defRPr/>
              </a:pPr>
              <a:r>
                <a:rPr lang="ru-RU" sz="1300" b="1" dirty="0" smtClean="0">
                  <a:solidFill>
                    <a:schemeClr val="tx1"/>
                  </a:solidFill>
                  <a:latin typeface="Times New Roman" panose="02020603050405020304" pitchFamily="18" charset="0"/>
                  <a:cs typeface="Times New Roman" panose="02020603050405020304" pitchFamily="18" charset="0"/>
                </a:rPr>
                <a:t>102,1</a:t>
              </a:r>
              <a:endParaRPr lang="ru-RU" sz="1300" b="1" dirty="0">
                <a:solidFill>
                  <a:schemeClr val="tx1"/>
                </a:solidFill>
                <a:latin typeface="Times New Roman" panose="02020603050405020304" pitchFamily="18" charset="0"/>
                <a:cs typeface="Times New Roman" panose="02020603050405020304" pitchFamily="18" charset="0"/>
              </a:endParaRPr>
            </a:p>
          </p:txBody>
        </p:sp>
      </p:grpSp>
      <p:grpSp>
        <p:nvGrpSpPr>
          <p:cNvPr id="240667" name="Группа 64"/>
          <p:cNvGrpSpPr>
            <a:grpSpLocks/>
          </p:cNvGrpSpPr>
          <p:nvPr/>
        </p:nvGrpSpPr>
        <p:grpSpPr bwMode="auto">
          <a:xfrm>
            <a:off x="4657204" y="4718792"/>
            <a:ext cx="850900" cy="648000"/>
            <a:chOff x="929823" y="4718399"/>
            <a:chExt cx="850461" cy="750880"/>
          </a:xfr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0" scaled="1"/>
            <a:tileRect/>
          </a:gradFill>
        </p:grpSpPr>
        <p:sp>
          <p:nvSpPr>
            <p:cNvPr id="66" name="Скругленный прямоугольник 65"/>
            <p:cNvSpPr/>
            <p:nvPr/>
          </p:nvSpPr>
          <p:spPr>
            <a:xfrm>
              <a:off x="929823" y="4718399"/>
              <a:ext cx="850461" cy="750880"/>
            </a:xfrm>
            <a:prstGeom prst="roundRect">
              <a:avLst>
                <a:gd name="adj" fmla="val 10000"/>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67" name="Скругленный прямоугольник 4"/>
            <p:cNvSpPr/>
            <p:nvPr/>
          </p:nvSpPr>
          <p:spPr>
            <a:xfrm>
              <a:off x="952037" y="4740624"/>
              <a:ext cx="806034" cy="706430"/>
            </a:xfrm>
            <a:prstGeom prst="rect">
              <a:avLst/>
            </a:prstGeom>
            <a:grpFill/>
          </p:spPr>
          <p:style>
            <a:lnRef idx="0">
              <a:scrgbClr r="0" g="0" b="0"/>
            </a:lnRef>
            <a:fillRef idx="0">
              <a:scrgbClr r="0" g="0" b="0"/>
            </a:fillRef>
            <a:effectRef idx="0">
              <a:scrgbClr r="0" g="0" b="0"/>
            </a:effectRef>
            <a:fontRef idx="minor">
              <a:schemeClr val="lt1"/>
            </a:fontRef>
          </p:style>
          <p:txBody>
            <a:bodyPr lIns="49530" tIns="49530" rIns="49530" bIns="49530" spcCol="1270" anchor="ctr"/>
            <a:lstStyle/>
            <a:p>
              <a:pPr algn="ctr" defTabSz="577850">
                <a:lnSpc>
                  <a:spcPct val="90000"/>
                </a:lnSpc>
                <a:spcAft>
                  <a:spcPct val="35000"/>
                </a:spcAft>
                <a:defRPr/>
              </a:pPr>
              <a:r>
                <a:rPr lang="ru-RU" sz="1300" b="1" dirty="0">
                  <a:solidFill>
                    <a:schemeClr val="tx1"/>
                  </a:solidFill>
                  <a:latin typeface="Times New Roman" panose="02020603050405020304" pitchFamily="18" charset="0"/>
                  <a:cs typeface="Times New Roman" panose="02020603050405020304" pitchFamily="18" charset="0"/>
                </a:rPr>
                <a:t>0</a:t>
              </a:r>
            </a:p>
          </p:txBody>
        </p:sp>
      </p:grpSp>
      <p:grpSp>
        <p:nvGrpSpPr>
          <p:cNvPr id="240674" name="Группа 85"/>
          <p:cNvGrpSpPr>
            <a:grpSpLocks/>
          </p:cNvGrpSpPr>
          <p:nvPr/>
        </p:nvGrpSpPr>
        <p:grpSpPr bwMode="auto">
          <a:xfrm>
            <a:off x="5581991" y="3040728"/>
            <a:ext cx="850900" cy="672624"/>
            <a:chOff x="1875303" y="2326235"/>
            <a:chExt cx="850613" cy="750816"/>
          </a:xfrm>
          <a:gradFill flip="none" rotWithShape="1">
            <a:gsLst>
              <a:gs pos="0">
                <a:srgbClr val="BBF8E6"/>
              </a:gs>
              <a:gs pos="50000">
                <a:srgbClr val="D4FAEE"/>
              </a:gs>
              <a:gs pos="100000">
                <a:srgbClr val="E9FCF6"/>
              </a:gs>
            </a:gsLst>
            <a:lin ang="0" scaled="1"/>
            <a:tileRect/>
          </a:gradFill>
        </p:grpSpPr>
        <p:sp>
          <p:nvSpPr>
            <p:cNvPr id="87" name="Скругленный прямоугольник 86"/>
            <p:cNvSpPr/>
            <p:nvPr/>
          </p:nvSpPr>
          <p:spPr>
            <a:xfrm>
              <a:off x="1875303" y="2326235"/>
              <a:ext cx="850613" cy="750816"/>
            </a:xfrm>
            <a:prstGeom prst="roundRect">
              <a:avLst>
                <a:gd name="adj" fmla="val 10000"/>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88" name="Скругленный прямоугольник 4"/>
            <p:cNvSpPr/>
            <p:nvPr/>
          </p:nvSpPr>
          <p:spPr>
            <a:xfrm>
              <a:off x="1927284" y="2377588"/>
              <a:ext cx="769677" cy="683770"/>
            </a:xfrm>
            <a:prstGeom prst="rect">
              <a:avLst/>
            </a:prstGeom>
            <a:grpFill/>
          </p:spPr>
          <p:style>
            <a:lnRef idx="0">
              <a:scrgbClr r="0" g="0" b="0"/>
            </a:lnRef>
            <a:fillRef idx="0">
              <a:scrgbClr r="0" g="0" b="0"/>
            </a:fillRef>
            <a:effectRef idx="0">
              <a:scrgbClr r="0" g="0" b="0"/>
            </a:effectRef>
            <a:fontRef idx="minor">
              <a:schemeClr val="lt1"/>
            </a:fontRef>
          </p:style>
          <p:txBody>
            <a:bodyPr lIns="49530" tIns="49530" rIns="49530" bIns="49530" spcCol="1270" anchor="ctr"/>
            <a:lstStyle/>
            <a:p>
              <a:pPr algn="ctr" defTabSz="577850">
                <a:lnSpc>
                  <a:spcPct val="90000"/>
                </a:lnSpc>
                <a:spcAft>
                  <a:spcPct val="35000"/>
                </a:spcAft>
                <a:defRPr/>
              </a:pPr>
              <a:r>
                <a:rPr lang="ru-RU" sz="1300" b="1" dirty="0" smtClean="0">
                  <a:solidFill>
                    <a:schemeClr val="tx1"/>
                  </a:solidFill>
                  <a:latin typeface="Times New Roman" panose="02020603050405020304" pitchFamily="18" charset="0"/>
                  <a:cs typeface="Times New Roman" panose="02020603050405020304" pitchFamily="18" charset="0"/>
                </a:rPr>
                <a:t>33,8</a:t>
              </a:r>
              <a:endParaRPr lang="ru-RU" sz="1300" b="1" dirty="0">
                <a:solidFill>
                  <a:schemeClr val="tx1"/>
                </a:solidFill>
                <a:latin typeface="Times New Roman" panose="02020603050405020304" pitchFamily="18" charset="0"/>
                <a:cs typeface="Times New Roman" panose="02020603050405020304" pitchFamily="18" charset="0"/>
              </a:endParaRPr>
            </a:p>
          </p:txBody>
        </p:sp>
      </p:grpSp>
      <p:grpSp>
        <p:nvGrpSpPr>
          <p:cNvPr id="240676" name="Группа 91"/>
          <p:cNvGrpSpPr>
            <a:grpSpLocks/>
          </p:cNvGrpSpPr>
          <p:nvPr/>
        </p:nvGrpSpPr>
        <p:grpSpPr bwMode="auto">
          <a:xfrm>
            <a:off x="5585230" y="3898054"/>
            <a:ext cx="850900" cy="684000"/>
            <a:chOff x="1851723" y="3932554"/>
            <a:chExt cx="850461" cy="750880"/>
          </a:xfrm>
          <a:gradFill flip="none" rotWithShape="1">
            <a:gsLst>
              <a:gs pos="0">
                <a:srgbClr val="BBF8E6"/>
              </a:gs>
              <a:gs pos="50000">
                <a:srgbClr val="D4FAEE"/>
              </a:gs>
              <a:gs pos="100000">
                <a:srgbClr val="E9FCF6"/>
              </a:gs>
            </a:gsLst>
            <a:lin ang="0" scaled="1"/>
            <a:tileRect/>
          </a:gradFill>
        </p:grpSpPr>
        <p:sp>
          <p:nvSpPr>
            <p:cNvPr id="93" name="Скругленный прямоугольник 92"/>
            <p:cNvSpPr/>
            <p:nvPr/>
          </p:nvSpPr>
          <p:spPr>
            <a:xfrm>
              <a:off x="1851723" y="3932554"/>
              <a:ext cx="850461" cy="750880"/>
            </a:xfrm>
            <a:prstGeom prst="roundRect">
              <a:avLst>
                <a:gd name="adj" fmla="val 10000"/>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94" name="Скругленный прямоугольник 4"/>
            <p:cNvSpPr/>
            <p:nvPr/>
          </p:nvSpPr>
          <p:spPr>
            <a:xfrm>
              <a:off x="1873937" y="3954779"/>
              <a:ext cx="806034" cy="706430"/>
            </a:xfrm>
            <a:prstGeom prst="rect">
              <a:avLst/>
            </a:prstGeom>
            <a:grpFill/>
          </p:spPr>
          <p:style>
            <a:lnRef idx="0">
              <a:scrgbClr r="0" g="0" b="0"/>
            </a:lnRef>
            <a:fillRef idx="0">
              <a:scrgbClr r="0" g="0" b="0"/>
            </a:fillRef>
            <a:effectRef idx="0">
              <a:scrgbClr r="0" g="0" b="0"/>
            </a:effectRef>
            <a:fontRef idx="minor">
              <a:schemeClr val="lt1"/>
            </a:fontRef>
          </p:style>
          <p:txBody>
            <a:bodyPr lIns="49530" tIns="49530" rIns="49530" bIns="49530" spcCol="1270" anchor="ctr"/>
            <a:lstStyle/>
            <a:p>
              <a:pPr algn="ctr" defTabSz="577850">
                <a:lnSpc>
                  <a:spcPct val="90000"/>
                </a:lnSpc>
                <a:spcAft>
                  <a:spcPct val="35000"/>
                </a:spcAft>
                <a:defRPr/>
              </a:pPr>
              <a:r>
                <a:rPr lang="ru-RU" sz="1300" b="1" dirty="0" smtClean="0">
                  <a:solidFill>
                    <a:schemeClr val="tx1"/>
                  </a:solidFill>
                  <a:latin typeface="Times New Roman" panose="02020603050405020304" pitchFamily="18" charset="0"/>
                  <a:cs typeface="Times New Roman" panose="02020603050405020304" pitchFamily="18" charset="0"/>
                </a:rPr>
                <a:t>102,9</a:t>
              </a:r>
              <a:endParaRPr lang="ru-RU" sz="1300" b="1" dirty="0">
                <a:solidFill>
                  <a:schemeClr val="tx1"/>
                </a:solidFill>
                <a:latin typeface="Times New Roman" panose="02020603050405020304" pitchFamily="18" charset="0"/>
                <a:cs typeface="Times New Roman" panose="02020603050405020304" pitchFamily="18" charset="0"/>
              </a:endParaRPr>
            </a:p>
          </p:txBody>
        </p:sp>
      </p:grpSp>
      <p:grpSp>
        <p:nvGrpSpPr>
          <p:cNvPr id="240677" name="Группа 94"/>
          <p:cNvGrpSpPr>
            <a:grpSpLocks/>
          </p:cNvGrpSpPr>
          <p:nvPr/>
        </p:nvGrpSpPr>
        <p:grpSpPr bwMode="auto">
          <a:xfrm>
            <a:off x="5591913" y="4718792"/>
            <a:ext cx="820738" cy="648000"/>
            <a:chOff x="1851723" y="4718399"/>
            <a:chExt cx="850461" cy="750880"/>
          </a:xfrm>
          <a:gradFill flip="none" rotWithShape="1">
            <a:gsLst>
              <a:gs pos="0">
                <a:srgbClr val="BBF8E6"/>
              </a:gs>
              <a:gs pos="50000">
                <a:srgbClr val="D4FAEE"/>
              </a:gs>
              <a:gs pos="100000">
                <a:srgbClr val="E9FCF6"/>
              </a:gs>
            </a:gsLst>
            <a:lin ang="0" scaled="1"/>
            <a:tileRect/>
          </a:gradFill>
        </p:grpSpPr>
        <p:sp>
          <p:nvSpPr>
            <p:cNvPr id="96" name="Скругленный прямоугольник 95"/>
            <p:cNvSpPr/>
            <p:nvPr/>
          </p:nvSpPr>
          <p:spPr>
            <a:xfrm>
              <a:off x="1851723" y="4718399"/>
              <a:ext cx="850461" cy="750880"/>
            </a:xfrm>
            <a:prstGeom prst="roundRect">
              <a:avLst>
                <a:gd name="adj" fmla="val 10000"/>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97" name="Скругленный прямоугольник 4"/>
            <p:cNvSpPr/>
            <p:nvPr/>
          </p:nvSpPr>
          <p:spPr>
            <a:xfrm>
              <a:off x="1873108" y="4739665"/>
              <a:ext cx="807690" cy="708347"/>
            </a:xfrm>
            <a:prstGeom prst="rect">
              <a:avLst/>
            </a:prstGeom>
            <a:grpFill/>
          </p:spPr>
          <p:style>
            <a:lnRef idx="0">
              <a:scrgbClr r="0" g="0" b="0"/>
            </a:lnRef>
            <a:fillRef idx="0">
              <a:scrgbClr r="0" g="0" b="0"/>
            </a:fillRef>
            <a:effectRef idx="0">
              <a:scrgbClr r="0" g="0" b="0"/>
            </a:effectRef>
            <a:fontRef idx="minor">
              <a:schemeClr val="lt1"/>
            </a:fontRef>
          </p:style>
          <p:txBody>
            <a:bodyPr lIns="49530" tIns="49530" rIns="49530" bIns="49530" spcCol="1270" anchor="ctr"/>
            <a:lstStyle/>
            <a:p>
              <a:pPr algn="ctr" defTabSz="577850">
                <a:lnSpc>
                  <a:spcPct val="90000"/>
                </a:lnSpc>
                <a:spcAft>
                  <a:spcPct val="35000"/>
                </a:spcAft>
                <a:defRPr/>
              </a:pPr>
              <a:r>
                <a:rPr lang="ru-RU" sz="1300" b="1" dirty="0">
                  <a:solidFill>
                    <a:schemeClr val="tx1"/>
                  </a:solidFill>
                  <a:latin typeface="Times New Roman" panose="02020603050405020304" pitchFamily="18" charset="0"/>
                  <a:cs typeface="Times New Roman" panose="02020603050405020304" pitchFamily="18" charset="0"/>
                </a:rPr>
                <a:t>0</a:t>
              </a:r>
            </a:p>
          </p:txBody>
        </p:sp>
      </p:grpSp>
      <p:grpSp>
        <p:nvGrpSpPr>
          <p:cNvPr id="240679" name="Группа 100"/>
          <p:cNvGrpSpPr>
            <a:grpSpLocks/>
          </p:cNvGrpSpPr>
          <p:nvPr/>
        </p:nvGrpSpPr>
        <p:grpSpPr bwMode="auto">
          <a:xfrm>
            <a:off x="6506778" y="3040727"/>
            <a:ext cx="850900" cy="684000"/>
            <a:chOff x="2750388" y="2314178"/>
            <a:chExt cx="850461" cy="750880"/>
          </a:xfrm>
          <a:gradFill flip="none" rotWithShape="1">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grpSpPr>
        <p:sp>
          <p:nvSpPr>
            <p:cNvPr id="102" name="Скругленный прямоугольник 101"/>
            <p:cNvSpPr/>
            <p:nvPr/>
          </p:nvSpPr>
          <p:spPr>
            <a:xfrm>
              <a:off x="2750388" y="2314178"/>
              <a:ext cx="850461" cy="750880"/>
            </a:xfrm>
            <a:prstGeom prst="roundRect">
              <a:avLst>
                <a:gd name="adj" fmla="val 10000"/>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03" name="Скругленный прямоугольник 4"/>
            <p:cNvSpPr/>
            <p:nvPr/>
          </p:nvSpPr>
          <p:spPr>
            <a:xfrm>
              <a:off x="2772602" y="2336403"/>
              <a:ext cx="806034" cy="706430"/>
            </a:xfrm>
            <a:prstGeom prst="rect">
              <a:avLst/>
            </a:prstGeom>
            <a:grpFill/>
          </p:spPr>
          <p:style>
            <a:lnRef idx="0">
              <a:scrgbClr r="0" g="0" b="0"/>
            </a:lnRef>
            <a:fillRef idx="0">
              <a:scrgbClr r="0" g="0" b="0"/>
            </a:fillRef>
            <a:effectRef idx="0">
              <a:scrgbClr r="0" g="0" b="0"/>
            </a:effectRef>
            <a:fontRef idx="minor">
              <a:schemeClr val="lt1"/>
            </a:fontRef>
          </p:style>
          <p:txBody>
            <a:bodyPr lIns="49530" tIns="49530" rIns="49530" bIns="49530" spcCol="1270" anchor="ctr"/>
            <a:lstStyle/>
            <a:p>
              <a:pPr algn="ctr" defTabSz="577850">
                <a:lnSpc>
                  <a:spcPct val="90000"/>
                </a:lnSpc>
                <a:spcAft>
                  <a:spcPct val="35000"/>
                </a:spcAft>
                <a:defRPr/>
              </a:pPr>
              <a:r>
                <a:rPr lang="ru-RU" sz="1300" b="1" dirty="0" smtClean="0">
                  <a:solidFill>
                    <a:schemeClr val="tx1"/>
                  </a:solidFill>
                  <a:latin typeface="Times New Roman" panose="02020603050405020304" pitchFamily="18" charset="0"/>
                  <a:cs typeface="Times New Roman" panose="02020603050405020304" pitchFamily="18" charset="0"/>
                </a:rPr>
                <a:t>48,0</a:t>
              </a:r>
              <a:endParaRPr lang="ru-RU" sz="1300" b="1" dirty="0">
                <a:solidFill>
                  <a:schemeClr val="tx1"/>
                </a:solidFill>
                <a:latin typeface="Times New Roman" panose="02020603050405020304" pitchFamily="18" charset="0"/>
                <a:cs typeface="Times New Roman" panose="02020603050405020304" pitchFamily="18" charset="0"/>
              </a:endParaRPr>
            </a:p>
          </p:txBody>
        </p:sp>
      </p:grpSp>
      <p:grpSp>
        <p:nvGrpSpPr>
          <p:cNvPr id="240681" name="Группа 106"/>
          <p:cNvGrpSpPr>
            <a:grpSpLocks/>
          </p:cNvGrpSpPr>
          <p:nvPr/>
        </p:nvGrpSpPr>
        <p:grpSpPr bwMode="auto">
          <a:xfrm>
            <a:off x="6513256" y="3898054"/>
            <a:ext cx="850900" cy="684000"/>
            <a:chOff x="2750388" y="3975433"/>
            <a:chExt cx="850461" cy="750880"/>
          </a:xfrm>
          <a:gradFill flip="none" rotWithShape="1">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grpSpPr>
        <p:sp>
          <p:nvSpPr>
            <p:cNvPr id="108" name="Скругленный прямоугольник 107"/>
            <p:cNvSpPr/>
            <p:nvPr/>
          </p:nvSpPr>
          <p:spPr>
            <a:xfrm>
              <a:off x="2750388" y="3975433"/>
              <a:ext cx="850461" cy="750880"/>
            </a:xfrm>
            <a:prstGeom prst="roundRect">
              <a:avLst>
                <a:gd name="adj" fmla="val 10000"/>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09" name="Скругленный прямоугольник 4"/>
            <p:cNvSpPr/>
            <p:nvPr/>
          </p:nvSpPr>
          <p:spPr>
            <a:xfrm>
              <a:off x="2772602" y="3997658"/>
              <a:ext cx="806034" cy="706430"/>
            </a:xfrm>
            <a:prstGeom prst="rect">
              <a:avLst/>
            </a:prstGeom>
            <a:grpFill/>
          </p:spPr>
          <p:style>
            <a:lnRef idx="0">
              <a:scrgbClr r="0" g="0" b="0"/>
            </a:lnRef>
            <a:fillRef idx="0">
              <a:scrgbClr r="0" g="0" b="0"/>
            </a:fillRef>
            <a:effectRef idx="0">
              <a:scrgbClr r="0" g="0" b="0"/>
            </a:effectRef>
            <a:fontRef idx="minor">
              <a:schemeClr val="lt1"/>
            </a:fontRef>
          </p:style>
          <p:txBody>
            <a:bodyPr lIns="49530" tIns="49530" rIns="49530" bIns="49530" spcCol="1270" anchor="ctr"/>
            <a:lstStyle/>
            <a:p>
              <a:pPr algn="ctr" defTabSz="577850">
                <a:lnSpc>
                  <a:spcPct val="90000"/>
                </a:lnSpc>
                <a:spcAft>
                  <a:spcPct val="35000"/>
                </a:spcAft>
                <a:defRPr/>
              </a:pPr>
              <a:r>
                <a:rPr lang="ru-RU" sz="1300" b="1" dirty="0" smtClean="0">
                  <a:solidFill>
                    <a:schemeClr val="tx1"/>
                  </a:solidFill>
                  <a:latin typeface="Times New Roman" panose="02020603050405020304" pitchFamily="18" charset="0"/>
                  <a:cs typeface="Times New Roman" panose="02020603050405020304" pitchFamily="18" charset="0"/>
                </a:rPr>
                <a:t>103,9</a:t>
              </a:r>
              <a:endParaRPr lang="ru-RU" sz="1300" b="1" dirty="0">
                <a:solidFill>
                  <a:schemeClr val="tx1"/>
                </a:solidFill>
                <a:latin typeface="Times New Roman" panose="02020603050405020304" pitchFamily="18" charset="0"/>
                <a:cs typeface="Times New Roman" panose="02020603050405020304" pitchFamily="18" charset="0"/>
              </a:endParaRPr>
            </a:p>
          </p:txBody>
        </p:sp>
      </p:grpSp>
      <p:grpSp>
        <p:nvGrpSpPr>
          <p:cNvPr id="240682" name="Группа 109"/>
          <p:cNvGrpSpPr>
            <a:grpSpLocks/>
          </p:cNvGrpSpPr>
          <p:nvPr/>
        </p:nvGrpSpPr>
        <p:grpSpPr bwMode="auto">
          <a:xfrm>
            <a:off x="6496460" y="4718792"/>
            <a:ext cx="841375" cy="648000"/>
            <a:chOff x="2750388" y="4721727"/>
            <a:chExt cx="850461" cy="750880"/>
          </a:xfrm>
          <a:gradFill flip="none" rotWithShape="1">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grpSpPr>
        <p:sp>
          <p:nvSpPr>
            <p:cNvPr id="111" name="Скругленный прямоугольник 110"/>
            <p:cNvSpPr/>
            <p:nvPr/>
          </p:nvSpPr>
          <p:spPr>
            <a:xfrm>
              <a:off x="2750388" y="4721727"/>
              <a:ext cx="850461" cy="750880"/>
            </a:xfrm>
            <a:prstGeom prst="roundRect">
              <a:avLst>
                <a:gd name="adj" fmla="val 10000"/>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12" name="Скругленный прямоугольник 4"/>
            <p:cNvSpPr/>
            <p:nvPr/>
          </p:nvSpPr>
          <p:spPr>
            <a:xfrm>
              <a:off x="2772853" y="4742993"/>
              <a:ext cx="805531" cy="708347"/>
            </a:xfrm>
            <a:prstGeom prst="rect">
              <a:avLst/>
            </a:prstGeom>
            <a:grpFill/>
          </p:spPr>
          <p:style>
            <a:lnRef idx="0">
              <a:scrgbClr r="0" g="0" b="0"/>
            </a:lnRef>
            <a:fillRef idx="0">
              <a:scrgbClr r="0" g="0" b="0"/>
            </a:fillRef>
            <a:effectRef idx="0">
              <a:scrgbClr r="0" g="0" b="0"/>
            </a:effectRef>
            <a:fontRef idx="minor">
              <a:schemeClr val="lt1"/>
            </a:fontRef>
          </p:style>
          <p:txBody>
            <a:bodyPr lIns="49530" tIns="49530" rIns="49530" bIns="49530" spcCol="1270" anchor="ctr"/>
            <a:lstStyle/>
            <a:p>
              <a:pPr algn="ctr" defTabSz="577850">
                <a:lnSpc>
                  <a:spcPct val="90000"/>
                </a:lnSpc>
                <a:spcAft>
                  <a:spcPct val="35000"/>
                </a:spcAft>
                <a:defRPr/>
              </a:pPr>
              <a:r>
                <a:rPr lang="ru-RU" sz="1300" b="1" dirty="0">
                  <a:solidFill>
                    <a:schemeClr val="tx1"/>
                  </a:solidFill>
                  <a:latin typeface="Times New Roman" panose="02020603050405020304" pitchFamily="18" charset="0"/>
                  <a:cs typeface="Times New Roman" panose="02020603050405020304" pitchFamily="18" charset="0"/>
                </a:rPr>
                <a:t>0</a:t>
              </a:r>
            </a:p>
          </p:txBody>
        </p:sp>
      </p:grpSp>
      <p:grpSp>
        <p:nvGrpSpPr>
          <p:cNvPr id="240684" name="Группа 115"/>
          <p:cNvGrpSpPr>
            <a:grpSpLocks/>
          </p:cNvGrpSpPr>
          <p:nvPr/>
        </p:nvGrpSpPr>
        <p:grpSpPr bwMode="auto">
          <a:xfrm>
            <a:off x="7431565" y="3040727"/>
            <a:ext cx="792000" cy="684000"/>
            <a:chOff x="3686499" y="2232392"/>
            <a:chExt cx="840548" cy="750880"/>
          </a:xfrm>
          <a:gradFill flip="none" rotWithShape="1">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grpSpPr>
        <p:sp>
          <p:nvSpPr>
            <p:cNvPr id="117" name="Скругленный прямоугольник 116"/>
            <p:cNvSpPr/>
            <p:nvPr/>
          </p:nvSpPr>
          <p:spPr>
            <a:xfrm>
              <a:off x="3686499" y="2232392"/>
              <a:ext cx="840548" cy="750880"/>
            </a:xfrm>
            <a:prstGeom prst="roundRect">
              <a:avLst>
                <a:gd name="adj" fmla="val 10000"/>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18" name="Скругленный прямоугольник 4"/>
            <p:cNvSpPr/>
            <p:nvPr/>
          </p:nvSpPr>
          <p:spPr>
            <a:xfrm>
              <a:off x="3708744" y="2254617"/>
              <a:ext cx="796058" cy="706430"/>
            </a:xfrm>
            <a:prstGeom prst="rect">
              <a:avLst/>
            </a:prstGeom>
            <a:grpFill/>
          </p:spPr>
          <p:style>
            <a:lnRef idx="0">
              <a:scrgbClr r="0" g="0" b="0"/>
            </a:lnRef>
            <a:fillRef idx="0">
              <a:scrgbClr r="0" g="0" b="0"/>
            </a:fillRef>
            <a:effectRef idx="0">
              <a:scrgbClr r="0" g="0" b="0"/>
            </a:effectRef>
            <a:fontRef idx="minor">
              <a:schemeClr val="lt1"/>
            </a:fontRef>
          </p:style>
          <p:txBody>
            <a:bodyPr lIns="49530" tIns="49530" rIns="49530" bIns="49530" spcCol="1270" anchor="ctr"/>
            <a:lstStyle/>
            <a:p>
              <a:pPr algn="ctr" defTabSz="577850">
                <a:lnSpc>
                  <a:spcPct val="90000"/>
                </a:lnSpc>
                <a:spcAft>
                  <a:spcPct val="35000"/>
                </a:spcAft>
                <a:defRPr/>
              </a:pPr>
              <a:r>
                <a:rPr lang="ru-RU" sz="1300" b="1" dirty="0" smtClean="0">
                  <a:solidFill>
                    <a:schemeClr val="tx1"/>
                  </a:solidFill>
                  <a:latin typeface="Times New Roman" panose="02020603050405020304" pitchFamily="18" charset="0"/>
                  <a:cs typeface="Times New Roman" panose="02020603050405020304" pitchFamily="18" charset="0"/>
                </a:rPr>
                <a:t>44,0</a:t>
              </a:r>
              <a:endParaRPr lang="ru-RU" sz="1300" b="1" dirty="0">
                <a:solidFill>
                  <a:schemeClr val="tx1"/>
                </a:solidFill>
                <a:latin typeface="Times New Roman" panose="02020603050405020304" pitchFamily="18" charset="0"/>
                <a:cs typeface="Times New Roman" panose="02020603050405020304" pitchFamily="18" charset="0"/>
              </a:endParaRPr>
            </a:p>
          </p:txBody>
        </p:sp>
      </p:grpSp>
      <p:grpSp>
        <p:nvGrpSpPr>
          <p:cNvPr id="240686" name="Группа 121"/>
          <p:cNvGrpSpPr>
            <a:grpSpLocks/>
          </p:cNvGrpSpPr>
          <p:nvPr/>
        </p:nvGrpSpPr>
        <p:grpSpPr bwMode="auto">
          <a:xfrm>
            <a:off x="7441282" y="3903759"/>
            <a:ext cx="792000" cy="684000"/>
            <a:chOff x="3748552" y="3975433"/>
            <a:chExt cx="802038" cy="750880"/>
          </a:xfrm>
          <a:gradFill flip="none" rotWithShape="1">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grpSpPr>
        <p:sp>
          <p:nvSpPr>
            <p:cNvPr id="123" name="Скругленный прямоугольник 122"/>
            <p:cNvSpPr/>
            <p:nvPr/>
          </p:nvSpPr>
          <p:spPr>
            <a:xfrm>
              <a:off x="3748552" y="3975433"/>
              <a:ext cx="802038" cy="750880"/>
            </a:xfrm>
            <a:prstGeom prst="roundRect">
              <a:avLst>
                <a:gd name="adj" fmla="val 10000"/>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24" name="Скругленный прямоугольник 4"/>
            <p:cNvSpPr/>
            <p:nvPr/>
          </p:nvSpPr>
          <p:spPr>
            <a:xfrm>
              <a:off x="3770787" y="3997658"/>
              <a:ext cx="757569" cy="706430"/>
            </a:xfrm>
            <a:prstGeom prst="rect">
              <a:avLst/>
            </a:prstGeom>
            <a:grpFill/>
          </p:spPr>
          <p:style>
            <a:lnRef idx="0">
              <a:scrgbClr r="0" g="0" b="0"/>
            </a:lnRef>
            <a:fillRef idx="0">
              <a:scrgbClr r="0" g="0" b="0"/>
            </a:fillRef>
            <a:effectRef idx="0">
              <a:scrgbClr r="0" g="0" b="0"/>
            </a:effectRef>
            <a:fontRef idx="minor">
              <a:schemeClr val="lt1"/>
            </a:fontRef>
          </p:style>
          <p:txBody>
            <a:bodyPr lIns="49530" tIns="49530" rIns="49530" bIns="49530" spcCol="1270" anchor="ctr"/>
            <a:lstStyle/>
            <a:p>
              <a:pPr algn="ctr" defTabSz="577850">
                <a:lnSpc>
                  <a:spcPct val="90000"/>
                </a:lnSpc>
                <a:spcAft>
                  <a:spcPct val="35000"/>
                </a:spcAft>
                <a:defRPr/>
              </a:pPr>
              <a:r>
                <a:rPr lang="ru-RU" sz="1300" b="1" dirty="0" smtClean="0">
                  <a:solidFill>
                    <a:schemeClr val="tx1"/>
                  </a:solidFill>
                  <a:latin typeface="Times New Roman" panose="02020603050405020304" pitchFamily="18" charset="0"/>
                  <a:cs typeface="Times New Roman" panose="02020603050405020304" pitchFamily="18" charset="0"/>
                </a:rPr>
                <a:t>104,0</a:t>
              </a:r>
              <a:endParaRPr lang="ru-RU" sz="1300" b="1" dirty="0">
                <a:solidFill>
                  <a:schemeClr val="tx1"/>
                </a:solidFill>
                <a:latin typeface="Times New Roman" panose="02020603050405020304" pitchFamily="18" charset="0"/>
                <a:cs typeface="Times New Roman" panose="02020603050405020304" pitchFamily="18" charset="0"/>
              </a:endParaRPr>
            </a:p>
          </p:txBody>
        </p:sp>
      </p:grpSp>
      <p:grpSp>
        <p:nvGrpSpPr>
          <p:cNvPr id="240687" name="Группа 124"/>
          <p:cNvGrpSpPr>
            <a:grpSpLocks/>
          </p:cNvGrpSpPr>
          <p:nvPr/>
        </p:nvGrpSpPr>
        <p:grpSpPr bwMode="auto">
          <a:xfrm>
            <a:off x="7421644" y="4718791"/>
            <a:ext cx="792000" cy="648000"/>
            <a:chOff x="2750388" y="4721727"/>
            <a:chExt cx="850461" cy="750880"/>
          </a:xfrm>
          <a:gradFill flip="none" rotWithShape="1">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grpSpPr>
        <p:sp>
          <p:nvSpPr>
            <p:cNvPr id="126" name="Скругленный прямоугольник 125"/>
            <p:cNvSpPr/>
            <p:nvPr/>
          </p:nvSpPr>
          <p:spPr>
            <a:xfrm>
              <a:off x="2750388" y="4721727"/>
              <a:ext cx="850461" cy="750880"/>
            </a:xfrm>
            <a:prstGeom prst="roundRect">
              <a:avLst>
                <a:gd name="adj" fmla="val 10000"/>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27" name="Скругленный прямоугольник 4"/>
            <p:cNvSpPr/>
            <p:nvPr/>
          </p:nvSpPr>
          <p:spPr>
            <a:xfrm>
              <a:off x="2772895" y="4744270"/>
              <a:ext cx="805446" cy="705794"/>
            </a:xfrm>
            <a:prstGeom prst="rect">
              <a:avLst/>
            </a:prstGeom>
            <a:grpFill/>
          </p:spPr>
          <p:style>
            <a:lnRef idx="0">
              <a:scrgbClr r="0" g="0" b="0"/>
            </a:lnRef>
            <a:fillRef idx="0">
              <a:scrgbClr r="0" g="0" b="0"/>
            </a:fillRef>
            <a:effectRef idx="0">
              <a:scrgbClr r="0" g="0" b="0"/>
            </a:effectRef>
            <a:fontRef idx="minor">
              <a:schemeClr val="lt1"/>
            </a:fontRef>
          </p:style>
          <p:txBody>
            <a:bodyPr lIns="49530" tIns="49530" rIns="49530" bIns="49530" spcCol="1270" anchor="ctr"/>
            <a:lstStyle/>
            <a:p>
              <a:pPr algn="ctr" defTabSz="577850">
                <a:lnSpc>
                  <a:spcPct val="90000"/>
                </a:lnSpc>
                <a:spcAft>
                  <a:spcPct val="35000"/>
                </a:spcAft>
                <a:defRPr/>
              </a:pPr>
              <a:r>
                <a:rPr lang="ru-RU" sz="1300" b="1" dirty="0">
                  <a:solidFill>
                    <a:schemeClr val="tx1"/>
                  </a:solidFill>
                  <a:latin typeface="Times New Roman" panose="02020603050405020304" pitchFamily="18" charset="0"/>
                  <a:cs typeface="Times New Roman" panose="02020603050405020304" pitchFamily="18" charset="0"/>
                </a:rPr>
                <a:t>0</a:t>
              </a:r>
            </a:p>
          </p:txBody>
        </p:sp>
      </p:grpSp>
      <p:sp>
        <p:nvSpPr>
          <p:cNvPr id="125" name="Заголовок 1"/>
          <p:cNvSpPr txBox="1">
            <a:spLocks/>
          </p:cNvSpPr>
          <p:nvPr/>
        </p:nvSpPr>
        <p:spPr>
          <a:xfrm>
            <a:off x="259727" y="0"/>
            <a:ext cx="7760233" cy="620688"/>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l" fontAlgn="auto">
              <a:spcAft>
                <a:spcPts val="0"/>
              </a:spcAft>
              <a:buNone/>
            </a:pPr>
            <a:r>
              <a:rPr lang="ru-RU" sz="1600" dirty="0">
                <a:solidFill>
                  <a:schemeClr val="tx1"/>
                </a:solidFill>
                <a:effectLst/>
                <a:latin typeface="Times New Roman" panose="02020603050405020304" pitchFamily="18" charset="0"/>
                <a:cs typeface="Times New Roman" panose="02020603050405020304" pitchFamily="18" charset="0"/>
              </a:rPr>
              <a:t>Государственная программа Чувашской </a:t>
            </a:r>
            <a:r>
              <a:rPr lang="ru-RU" sz="1600" dirty="0" smtClean="0">
                <a:solidFill>
                  <a:schemeClr val="tx1"/>
                </a:solidFill>
                <a:effectLst/>
                <a:latin typeface="Times New Roman" panose="02020603050405020304" pitchFamily="18" charset="0"/>
                <a:cs typeface="Times New Roman" panose="02020603050405020304" pitchFamily="18" charset="0"/>
              </a:rPr>
              <a:t>Республики «Управление </a:t>
            </a:r>
            <a:r>
              <a:rPr lang="ru-RU" sz="1600" dirty="0">
                <a:solidFill>
                  <a:schemeClr val="tx1"/>
                </a:solidFill>
                <a:effectLst/>
                <a:latin typeface="Times New Roman" panose="02020603050405020304" pitchFamily="18" charset="0"/>
                <a:cs typeface="Times New Roman" panose="02020603050405020304" pitchFamily="18" charset="0"/>
              </a:rPr>
              <a:t>общественными финансами и государственным долгом Чувашской Республики»</a:t>
            </a:r>
          </a:p>
        </p:txBody>
      </p:sp>
      <p:cxnSp>
        <p:nvCxnSpPr>
          <p:cNvPr id="128" name="Прямая соединительная линия 127"/>
          <p:cNvCxnSpPr/>
          <p:nvPr/>
        </p:nvCxnSpPr>
        <p:spPr>
          <a:xfrm>
            <a:off x="0" y="620688"/>
            <a:ext cx="9144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29" name="TextBox 128"/>
          <p:cNvSpPr txBox="1"/>
          <p:nvPr/>
        </p:nvSpPr>
        <p:spPr>
          <a:xfrm>
            <a:off x="7873228" y="69850"/>
            <a:ext cx="1223412" cy="492443"/>
          </a:xfrm>
          <a:prstGeom prst="rect">
            <a:avLst/>
          </a:prstGeom>
          <a:noFill/>
        </p:spPr>
        <p:txBody>
          <a:bodyPr wrap="none" rtlCol="0">
            <a:spAutoFit/>
          </a:bodyPr>
          <a:lstStyle/>
          <a:p>
            <a:pPr algn="ctr"/>
            <a:r>
              <a:rPr lang="ru-RU" sz="1300" b="1" i="1" dirty="0" smtClean="0">
                <a:solidFill>
                  <a:schemeClr val="accent1"/>
                </a:solidFill>
                <a:latin typeface="+mn-lt"/>
              </a:rPr>
              <a:t>Бюджет</a:t>
            </a:r>
          </a:p>
          <a:p>
            <a:pPr algn="ctr"/>
            <a:r>
              <a:rPr lang="ru-RU" sz="1300" b="1" i="1" dirty="0" smtClean="0">
                <a:solidFill>
                  <a:schemeClr val="accent1"/>
                </a:solidFill>
                <a:latin typeface="+mn-lt"/>
              </a:rPr>
              <a:t>для граждан</a:t>
            </a:r>
            <a:endParaRPr lang="ru-RU" sz="1300" b="1" i="1" dirty="0">
              <a:solidFill>
                <a:schemeClr val="accent1"/>
              </a:solidFill>
              <a:latin typeface="+mn-lt"/>
            </a:endParaRPr>
          </a:p>
        </p:txBody>
      </p:sp>
      <p:sp>
        <p:nvSpPr>
          <p:cNvPr id="240650" name="Номер слайда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fld id="{7E222503-0E88-4674-B39F-378D70ABE7FE}" type="slidenum">
              <a:rPr lang="ru-RU" altLang="ru-RU" sz="1400" smtClean="0"/>
              <a:pPr>
                <a:spcBef>
                  <a:spcPct val="0"/>
                </a:spcBef>
                <a:buFontTx/>
                <a:buNone/>
              </a:pPr>
              <a:t>43</a:t>
            </a:fld>
            <a:endParaRPr lang="ru-RU" altLang="ru-RU" sz="1400" smtClean="0"/>
          </a:p>
        </p:txBody>
      </p:sp>
      <p:grpSp>
        <p:nvGrpSpPr>
          <p:cNvPr id="142" name="Группа 28"/>
          <p:cNvGrpSpPr>
            <a:grpSpLocks/>
          </p:cNvGrpSpPr>
          <p:nvPr/>
        </p:nvGrpSpPr>
        <p:grpSpPr bwMode="auto">
          <a:xfrm>
            <a:off x="8291897" y="2060928"/>
            <a:ext cx="792000" cy="720000"/>
            <a:chOff x="1864843" y="713110"/>
            <a:chExt cx="850461" cy="750969"/>
          </a:xfrm>
          <a:gradFill flip="none" rotWithShape="1">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grpSpPr>
        <p:sp>
          <p:nvSpPr>
            <p:cNvPr id="143" name="Скругленный прямоугольник 142"/>
            <p:cNvSpPr/>
            <p:nvPr/>
          </p:nvSpPr>
          <p:spPr>
            <a:xfrm>
              <a:off x="1864843" y="713110"/>
              <a:ext cx="850461" cy="750969"/>
            </a:xfrm>
            <a:prstGeom prst="roundRect">
              <a:avLst>
                <a:gd name="adj" fmla="val 10000"/>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44" name="Скругленный прямоугольник 4"/>
            <p:cNvSpPr/>
            <p:nvPr/>
          </p:nvSpPr>
          <p:spPr>
            <a:xfrm>
              <a:off x="1914844" y="758277"/>
              <a:ext cx="765553" cy="652533"/>
            </a:xfrm>
            <a:prstGeom prst="rect">
              <a:avLst/>
            </a:prstGeom>
            <a:grpFill/>
          </p:spPr>
          <p:style>
            <a:lnRef idx="0">
              <a:scrgbClr r="0" g="0" b="0"/>
            </a:lnRef>
            <a:fillRef idx="0">
              <a:scrgbClr r="0" g="0" b="0"/>
            </a:fillRef>
            <a:effectRef idx="0">
              <a:scrgbClr r="0" g="0" b="0"/>
            </a:effectRef>
            <a:fontRef idx="minor">
              <a:schemeClr val="lt1"/>
            </a:fontRef>
          </p:style>
          <p:txBody>
            <a:bodyPr lIns="53340" tIns="53340" rIns="53340" bIns="53340" spcCol="1270" anchor="ctr"/>
            <a:lstStyle/>
            <a:p>
              <a:pPr algn="ctr" defTabSz="622300">
                <a:lnSpc>
                  <a:spcPct val="90000"/>
                </a:lnSpc>
                <a:spcAft>
                  <a:spcPct val="35000"/>
                </a:spcAft>
                <a:defRPr/>
              </a:pPr>
              <a:r>
                <a:rPr lang="ru-RU" sz="1400" b="1" dirty="0" smtClean="0">
                  <a:solidFill>
                    <a:schemeClr val="tx1"/>
                  </a:solidFill>
                  <a:latin typeface="Times New Roman" panose="02020603050405020304" pitchFamily="18" charset="0"/>
                  <a:cs typeface="Times New Roman" panose="02020603050405020304" pitchFamily="18" charset="0"/>
                </a:rPr>
                <a:t>202</a:t>
              </a:r>
              <a:r>
                <a:rPr lang="en-US" sz="1400" b="1" dirty="0" smtClean="0">
                  <a:solidFill>
                    <a:schemeClr val="tx1"/>
                  </a:solidFill>
                  <a:latin typeface="Times New Roman" panose="02020603050405020304" pitchFamily="18" charset="0"/>
                  <a:cs typeface="Times New Roman" panose="02020603050405020304" pitchFamily="18" charset="0"/>
                </a:rPr>
                <a:t>2</a:t>
              </a:r>
              <a:endParaRPr lang="ru-RU" sz="1400" b="1" dirty="0">
                <a:solidFill>
                  <a:schemeClr val="tx1"/>
                </a:solidFill>
                <a:latin typeface="Times New Roman" panose="02020603050405020304" pitchFamily="18" charset="0"/>
                <a:cs typeface="Times New Roman" panose="02020603050405020304" pitchFamily="18" charset="0"/>
              </a:endParaRPr>
            </a:p>
          </p:txBody>
        </p:sp>
      </p:grpSp>
      <p:grpSp>
        <p:nvGrpSpPr>
          <p:cNvPr id="148" name="Группа 115"/>
          <p:cNvGrpSpPr>
            <a:grpSpLocks/>
          </p:cNvGrpSpPr>
          <p:nvPr/>
        </p:nvGrpSpPr>
        <p:grpSpPr bwMode="auto">
          <a:xfrm>
            <a:off x="8297453" y="3040728"/>
            <a:ext cx="792000" cy="684000"/>
            <a:chOff x="3686499" y="2232392"/>
            <a:chExt cx="840548" cy="750880"/>
          </a:xfrm>
          <a:gradFill flip="none" rotWithShape="1">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grpSpPr>
        <p:sp>
          <p:nvSpPr>
            <p:cNvPr id="149" name="Скругленный прямоугольник 148"/>
            <p:cNvSpPr/>
            <p:nvPr/>
          </p:nvSpPr>
          <p:spPr>
            <a:xfrm>
              <a:off x="3686499" y="2232392"/>
              <a:ext cx="840548" cy="750880"/>
            </a:xfrm>
            <a:prstGeom prst="roundRect">
              <a:avLst>
                <a:gd name="adj" fmla="val 10000"/>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50" name="Скругленный прямоугольник 4"/>
            <p:cNvSpPr/>
            <p:nvPr/>
          </p:nvSpPr>
          <p:spPr>
            <a:xfrm>
              <a:off x="3708744" y="2254617"/>
              <a:ext cx="796058" cy="706430"/>
            </a:xfrm>
            <a:prstGeom prst="rect">
              <a:avLst/>
            </a:prstGeom>
            <a:grpFill/>
          </p:spPr>
          <p:style>
            <a:lnRef idx="0">
              <a:scrgbClr r="0" g="0" b="0"/>
            </a:lnRef>
            <a:fillRef idx="0">
              <a:scrgbClr r="0" g="0" b="0"/>
            </a:fillRef>
            <a:effectRef idx="0">
              <a:scrgbClr r="0" g="0" b="0"/>
            </a:effectRef>
            <a:fontRef idx="minor">
              <a:schemeClr val="lt1"/>
            </a:fontRef>
          </p:style>
          <p:txBody>
            <a:bodyPr lIns="49530" tIns="49530" rIns="49530" bIns="49530" spcCol="1270" anchor="ctr"/>
            <a:lstStyle/>
            <a:p>
              <a:pPr algn="ctr" defTabSz="577850">
                <a:lnSpc>
                  <a:spcPct val="90000"/>
                </a:lnSpc>
                <a:spcAft>
                  <a:spcPct val="35000"/>
                </a:spcAft>
                <a:defRPr/>
              </a:pPr>
              <a:r>
                <a:rPr lang="ru-RU" sz="1300" b="1" dirty="0" smtClean="0">
                  <a:solidFill>
                    <a:schemeClr val="tx1"/>
                  </a:solidFill>
                  <a:latin typeface="Times New Roman" panose="02020603050405020304" pitchFamily="18" charset="0"/>
                  <a:cs typeface="Times New Roman" panose="02020603050405020304" pitchFamily="18" charset="0"/>
                </a:rPr>
                <a:t>41,0</a:t>
              </a:r>
              <a:endParaRPr lang="ru-RU" sz="1300" b="1" dirty="0">
                <a:solidFill>
                  <a:schemeClr val="tx1"/>
                </a:solidFill>
                <a:latin typeface="Times New Roman" panose="02020603050405020304" pitchFamily="18" charset="0"/>
                <a:cs typeface="Times New Roman" panose="02020603050405020304" pitchFamily="18" charset="0"/>
              </a:endParaRPr>
            </a:p>
          </p:txBody>
        </p:sp>
      </p:grpSp>
      <p:grpSp>
        <p:nvGrpSpPr>
          <p:cNvPr id="154" name="Группа 121"/>
          <p:cNvGrpSpPr>
            <a:grpSpLocks/>
          </p:cNvGrpSpPr>
          <p:nvPr/>
        </p:nvGrpSpPr>
        <p:grpSpPr bwMode="auto">
          <a:xfrm>
            <a:off x="8310408" y="3904461"/>
            <a:ext cx="792000" cy="684000"/>
            <a:chOff x="3748552" y="3975433"/>
            <a:chExt cx="802038" cy="750880"/>
          </a:xfrm>
          <a:gradFill flip="none" rotWithShape="1">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grpSpPr>
        <p:sp>
          <p:nvSpPr>
            <p:cNvPr id="155" name="Скругленный прямоугольник 154"/>
            <p:cNvSpPr/>
            <p:nvPr/>
          </p:nvSpPr>
          <p:spPr>
            <a:xfrm>
              <a:off x="3748552" y="3975433"/>
              <a:ext cx="802038" cy="750880"/>
            </a:xfrm>
            <a:prstGeom prst="roundRect">
              <a:avLst>
                <a:gd name="adj" fmla="val 10000"/>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56" name="Скругленный прямоугольник 4"/>
            <p:cNvSpPr/>
            <p:nvPr/>
          </p:nvSpPr>
          <p:spPr>
            <a:xfrm>
              <a:off x="3770787" y="3997658"/>
              <a:ext cx="757569" cy="706430"/>
            </a:xfrm>
            <a:prstGeom prst="rect">
              <a:avLst/>
            </a:prstGeom>
            <a:grpFill/>
          </p:spPr>
          <p:style>
            <a:lnRef idx="0">
              <a:scrgbClr r="0" g="0" b="0"/>
            </a:lnRef>
            <a:fillRef idx="0">
              <a:scrgbClr r="0" g="0" b="0"/>
            </a:fillRef>
            <a:effectRef idx="0">
              <a:scrgbClr r="0" g="0" b="0"/>
            </a:effectRef>
            <a:fontRef idx="minor">
              <a:schemeClr val="lt1"/>
            </a:fontRef>
          </p:style>
          <p:txBody>
            <a:bodyPr lIns="49530" tIns="49530" rIns="49530" bIns="49530" spcCol="1270" anchor="ctr"/>
            <a:lstStyle/>
            <a:p>
              <a:pPr algn="ctr" defTabSz="577850">
                <a:lnSpc>
                  <a:spcPct val="90000"/>
                </a:lnSpc>
                <a:spcAft>
                  <a:spcPct val="35000"/>
                </a:spcAft>
                <a:defRPr/>
              </a:pPr>
              <a:r>
                <a:rPr lang="ru-RU" sz="1300" b="1" dirty="0" smtClean="0">
                  <a:solidFill>
                    <a:schemeClr val="tx1"/>
                  </a:solidFill>
                  <a:latin typeface="Times New Roman" panose="02020603050405020304" pitchFamily="18" charset="0"/>
                  <a:cs typeface="Times New Roman" panose="02020603050405020304" pitchFamily="18" charset="0"/>
                </a:rPr>
                <a:t>104,2</a:t>
              </a:r>
              <a:endParaRPr lang="ru-RU" sz="1300" b="1" dirty="0">
                <a:solidFill>
                  <a:schemeClr val="tx1"/>
                </a:solidFill>
                <a:latin typeface="Times New Roman" panose="02020603050405020304" pitchFamily="18" charset="0"/>
                <a:cs typeface="Times New Roman" panose="02020603050405020304" pitchFamily="18" charset="0"/>
              </a:endParaRPr>
            </a:p>
          </p:txBody>
        </p:sp>
      </p:grpSp>
      <p:grpSp>
        <p:nvGrpSpPr>
          <p:cNvPr id="157" name="Группа 124"/>
          <p:cNvGrpSpPr>
            <a:grpSpLocks/>
          </p:cNvGrpSpPr>
          <p:nvPr/>
        </p:nvGrpSpPr>
        <p:grpSpPr bwMode="auto">
          <a:xfrm>
            <a:off x="8297453" y="4718792"/>
            <a:ext cx="792000" cy="648000"/>
            <a:chOff x="2750388" y="4721727"/>
            <a:chExt cx="850461" cy="750880"/>
          </a:xfrm>
          <a:gradFill flip="none" rotWithShape="1">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grpSpPr>
        <p:sp>
          <p:nvSpPr>
            <p:cNvPr id="158" name="Скругленный прямоугольник 157"/>
            <p:cNvSpPr/>
            <p:nvPr/>
          </p:nvSpPr>
          <p:spPr>
            <a:xfrm>
              <a:off x="2750388" y="4721727"/>
              <a:ext cx="850461" cy="750880"/>
            </a:xfrm>
            <a:prstGeom prst="roundRect">
              <a:avLst>
                <a:gd name="adj" fmla="val 10000"/>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59" name="Скругленный прямоугольник 4"/>
            <p:cNvSpPr/>
            <p:nvPr/>
          </p:nvSpPr>
          <p:spPr>
            <a:xfrm>
              <a:off x="2772895" y="4744270"/>
              <a:ext cx="805446" cy="705794"/>
            </a:xfrm>
            <a:prstGeom prst="rect">
              <a:avLst/>
            </a:prstGeom>
            <a:grpFill/>
          </p:spPr>
          <p:style>
            <a:lnRef idx="0">
              <a:scrgbClr r="0" g="0" b="0"/>
            </a:lnRef>
            <a:fillRef idx="0">
              <a:scrgbClr r="0" g="0" b="0"/>
            </a:fillRef>
            <a:effectRef idx="0">
              <a:scrgbClr r="0" g="0" b="0"/>
            </a:effectRef>
            <a:fontRef idx="minor">
              <a:schemeClr val="lt1"/>
            </a:fontRef>
          </p:style>
          <p:txBody>
            <a:bodyPr lIns="49530" tIns="49530" rIns="49530" bIns="49530" spcCol="1270" anchor="ctr"/>
            <a:lstStyle/>
            <a:p>
              <a:pPr algn="ctr" defTabSz="577850">
                <a:lnSpc>
                  <a:spcPct val="90000"/>
                </a:lnSpc>
                <a:spcAft>
                  <a:spcPct val="35000"/>
                </a:spcAft>
                <a:defRPr/>
              </a:pPr>
              <a:r>
                <a:rPr lang="ru-RU" sz="1300" b="1" dirty="0">
                  <a:solidFill>
                    <a:schemeClr val="tx1"/>
                  </a:solidFill>
                  <a:latin typeface="Times New Roman" panose="02020603050405020304" pitchFamily="18" charset="0"/>
                  <a:cs typeface="Times New Roman" panose="02020603050405020304" pitchFamily="18" charset="0"/>
                </a:rPr>
                <a:t>0</a:t>
              </a:r>
            </a:p>
          </p:txBody>
        </p:sp>
      </p:grpSp>
    </p:spTree>
    <p:extLst>
      <p:ext uri="{BB962C8B-B14F-4D97-AF65-F5344CB8AC3E}">
        <p14:creationId xmlns:p14="http://schemas.microsoft.com/office/powerpoint/2010/main" val="38808495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Скругленный прямоугольник 4"/>
          <p:cNvSpPr/>
          <p:nvPr/>
        </p:nvSpPr>
        <p:spPr>
          <a:xfrm>
            <a:off x="147160" y="836712"/>
            <a:ext cx="6368436" cy="1512168"/>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r>
              <a:rPr lang="ru-RU" sz="1600" b="1" i="1" dirty="0">
                <a:solidFill>
                  <a:prstClr val="black"/>
                </a:solidFill>
                <a:latin typeface="Times New Roman" panose="02020603050405020304" pitchFamily="18" charset="0"/>
                <a:cs typeface="Times New Roman" panose="02020603050405020304" pitchFamily="18" charset="0"/>
              </a:rPr>
              <a:t>Цели программы:</a:t>
            </a:r>
            <a:r>
              <a:rPr lang="ru-RU" sz="1600" dirty="0">
                <a:solidFill>
                  <a:prstClr val="black"/>
                </a:solidFill>
                <a:latin typeface="Times New Roman" panose="02020603050405020304" pitchFamily="18" charset="0"/>
                <a:cs typeface="Times New Roman" panose="02020603050405020304" pitchFamily="18" charset="0"/>
              </a:rPr>
              <a:t> </a:t>
            </a:r>
          </a:p>
          <a:p>
            <a:pPr marL="285750" indent="-285750">
              <a:buFont typeface="Wingdings" panose="05000000000000000000" pitchFamily="2" charset="2"/>
              <a:buChar char="v"/>
            </a:pPr>
            <a:r>
              <a:rPr lang="ru-RU" sz="1600" dirty="0">
                <a:solidFill>
                  <a:prstClr val="black"/>
                </a:solidFill>
                <a:latin typeface="Times New Roman" panose="02020603050405020304" pitchFamily="18" charset="0"/>
                <a:cs typeface="Times New Roman" panose="02020603050405020304" pitchFamily="18" charset="0"/>
              </a:rPr>
              <a:t>совершенствование системы государственного </a:t>
            </a:r>
            <a:r>
              <a:rPr lang="ru-RU" sz="1600" dirty="0" smtClean="0">
                <a:solidFill>
                  <a:prstClr val="black"/>
                </a:solidFill>
                <a:latin typeface="Times New Roman" panose="02020603050405020304" pitchFamily="18" charset="0"/>
                <a:cs typeface="Times New Roman" panose="02020603050405020304" pitchFamily="18" charset="0"/>
              </a:rPr>
              <a:t>управления </a:t>
            </a:r>
            <a:r>
              <a:rPr lang="ru-RU" sz="1600" dirty="0">
                <a:solidFill>
                  <a:prstClr val="black"/>
                </a:solidFill>
                <a:latin typeface="Times New Roman" panose="02020603050405020304" pitchFamily="18" charset="0"/>
                <a:cs typeface="Times New Roman" panose="02020603050405020304" pitchFamily="18" charset="0"/>
              </a:rPr>
              <a:t>Чувашской Республики;</a:t>
            </a:r>
          </a:p>
          <a:p>
            <a:pPr marL="285750" indent="-285750">
              <a:buFont typeface="Wingdings" panose="05000000000000000000" pitchFamily="2" charset="2"/>
              <a:buChar char="v"/>
            </a:pPr>
            <a:r>
              <a:rPr lang="ru-RU" sz="1600" dirty="0">
                <a:solidFill>
                  <a:prstClr val="black"/>
                </a:solidFill>
                <a:latin typeface="Times New Roman" panose="02020603050405020304" pitchFamily="18" charset="0"/>
                <a:cs typeface="Times New Roman" panose="02020603050405020304" pitchFamily="18" charset="0"/>
              </a:rPr>
              <a:t>повышение эффективности и результативности деятельности государственных гражданских служащих Чувашской Республики и муниципальных служащих в Чувашской Республике.</a:t>
            </a:r>
          </a:p>
        </p:txBody>
      </p:sp>
      <p:sp>
        <p:nvSpPr>
          <p:cNvPr id="7" name="TextBox 6"/>
          <p:cNvSpPr txBox="1"/>
          <p:nvPr/>
        </p:nvSpPr>
        <p:spPr>
          <a:xfrm>
            <a:off x="147780" y="2756120"/>
            <a:ext cx="4032448" cy="307777"/>
          </a:xfrm>
          <a:prstGeom prst="rect">
            <a:avLst/>
          </a:prstGeom>
          <a:noFill/>
        </p:spPr>
        <p:txBody>
          <a:bodyPr wrap="square" rtlCol="0">
            <a:spAutoFit/>
          </a:bodyPr>
          <a:lstStyle/>
          <a:p>
            <a:r>
              <a:rPr lang="ru-RU" sz="1400" b="1" dirty="0">
                <a:solidFill>
                  <a:prstClr val="black"/>
                </a:solidFill>
                <a:latin typeface="Times New Roman" panose="02020603050405020304" pitchFamily="18" charset="0"/>
                <a:cs typeface="Times New Roman" panose="02020603050405020304" pitchFamily="18" charset="0"/>
              </a:rPr>
              <a:t>Расходы республиканского бюджета, млн. руб.</a:t>
            </a:r>
          </a:p>
        </p:txBody>
      </p:sp>
      <p:sp>
        <p:nvSpPr>
          <p:cNvPr id="4" name="Прямоугольник 3"/>
          <p:cNvSpPr/>
          <p:nvPr/>
        </p:nvSpPr>
        <p:spPr>
          <a:xfrm>
            <a:off x="4355976" y="2492896"/>
            <a:ext cx="4568236" cy="4248472"/>
          </a:xfrm>
          <a:prstGeom prst="rect">
            <a:avLst/>
          </a:prstGeom>
          <a:ln>
            <a:noFill/>
          </a:ln>
        </p:spPr>
      </p:sp>
      <p:sp>
        <p:nvSpPr>
          <p:cNvPr id="6" name="Полилиния 5"/>
          <p:cNvSpPr/>
          <p:nvPr/>
        </p:nvSpPr>
        <p:spPr>
          <a:xfrm>
            <a:off x="4358405" y="2494296"/>
            <a:ext cx="4459852" cy="551556"/>
          </a:xfrm>
          <a:custGeom>
            <a:avLst/>
            <a:gdLst>
              <a:gd name="connsiteX0" fmla="*/ 0 w 4563379"/>
              <a:gd name="connsiteY0" fmla="*/ 55156 h 551556"/>
              <a:gd name="connsiteX1" fmla="*/ 55156 w 4563379"/>
              <a:gd name="connsiteY1" fmla="*/ 0 h 551556"/>
              <a:gd name="connsiteX2" fmla="*/ 4508223 w 4563379"/>
              <a:gd name="connsiteY2" fmla="*/ 0 h 551556"/>
              <a:gd name="connsiteX3" fmla="*/ 4563379 w 4563379"/>
              <a:gd name="connsiteY3" fmla="*/ 55156 h 551556"/>
              <a:gd name="connsiteX4" fmla="*/ 4563379 w 4563379"/>
              <a:gd name="connsiteY4" fmla="*/ 496400 h 551556"/>
              <a:gd name="connsiteX5" fmla="*/ 4508223 w 4563379"/>
              <a:gd name="connsiteY5" fmla="*/ 551556 h 551556"/>
              <a:gd name="connsiteX6" fmla="*/ 55156 w 4563379"/>
              <a:gd name="connsiteY6" fmla="*/ 551556 h 551556"/>
              <a:gd name="connsiteX7" fmla="*/ 0 w 4563379"/>
              <a:gd name="connsiteY7" fmla="*/ 496400 h 551556"/>
              <a:gd name="connsiteX8" fmla="*/ 0 w 4563379"/>
              <a:gd name="connsiteY8" fmla="*/ 55156 h 551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63379" h="551556">
                <a:moveTo>
                  <a:pt x="0" y="55156"/>
                </a:moveTo>
                <a:cubicBezTo>
                  <a:pt x="0" y="24694"/>
                  <a:pt x="24694" y="0"/>
                  <a:pt x="55156" y="0"/>
                </a:cubicBezTo>
                <a:lnTo>
                  <a:pt x="4508223" y="0"/>
                </a:lnTo>
                <a:cubicBezTo>
                  <a:pt x="4538685" y="0"/>
                  <a:pt x="4563379" y="24694"/>
                  <a:pt x="4563379" y="55156"/>
                </a:cubicBezTo>
                <a:lnTo>
                  <a:pt x="4563379" y="496400"/>
                </a:lnTo>
                <a:cubicBezTo>
                  <a:pt x="4563379" y="526862"/>
                  <a:pt x="4538685" y="551556"/>
                  <a:pt x="4508223" y="551556"/>
                </a:cubicBezTo>
                <a:lnTo>
                  <a:pt x="55156" y="551556"/>
                </a:lnTo>
                <a:cubicBezTo>
                  <a:pt x="24694" y="551556"/>
                  <a:pt x="0" y="526862"/>
                  <a:pt x="0" y="496400"/>
                </a:cubicBezTo>
                <a:lnTo>
                  <a:pt x="0" y="55156"/>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73305" tIns="73305" rIns="73305" bIns="73305" numCol="1" spcCol="1270" anchor="ctr" anchorCtr="0">
            <a:noAutofit/>
          </a:bodyPr>
          <a:lstStyle/>
          <a:p>
            <a:pPr lvl="0" algn="ctr" defTabSz="666750">
              <a:lnSpc>
                <a:spcPct val="90000"/>
              </a:lnSpc>
              <a:spcBef>
                <a:spcPct val="0"/>
              </a:spcBef>
              <a:spcAft>
                <a:spcPct val="35000"/>
              </a:spcAft>
            </a:pPr>
            <a:r>
              <a:rPr lang="ru-RU" sz="1500" b="1" i="1" kern="1200" dirty="0" smtClean="0">
                <a:solidFill>
                  <a:schemeClr val="tx1"/>
                </a:solidFill>
                <a:latin typeface="Times New Roman" panose="02020603050405020304" pitchFamily="18" charset="0"/>
                <a:cs typeface="Times New Roman" panose="02020603050405020304" pitchFamily="18" charset="0"/>
              </a:rPr>
              <a:t>Расходы в разрезе подпрограмм в 2019 г., млн. руб.</a:t>
            </a:r>
          </a:p>
        </p:txBody>
      </p:sp>
      <p:sp>
        <p:nvSpPr>
          <p:cNvPr id="8" name="Полилиния 7"/>
          <p:cNvSpPr/>
          <p:nvPr/>
        </p:nvSpPr>
        <p:spPr>
          <a:xfrm>
            <a:off x="4357225" y="3116680"/>
            <a:ext cx="2448283" cy="341891"/>
          </a:xfrm>
          <a:custGeom>
            <a:avLst/>
            <a:gdLst>
              <a:gd name="connsiteX0" fmla="*/ 0 w 2291211"/>
              <a:gd name="connsiteY0" fmla="*/ 34189 h 341891"/>
              <a:gd name="connsiteX1" fmla="*/ 34189 w 2291211"/>
              <a:gd name="connsiteY1" fmla="*/ 0 h 341891"/>
              <a:gd name="connsiteX2" fmla="*/ 2257022 w 2291211"/>
              <a:gd name="connsiteY2" fmla="*/ 0 h 341891"/>
              <a:gd name="connsiteX3" fmla="*/ 2291211 w 2291211"/>
              <a:gd name="connsiteY3" fmla="*/ 34189 h 341891"/>
              <a:gd name="connsiteX4" fmla="*/ 2291211 w 2291211"/>
              <a:gd name="connsiteY4" fmla="*/ 307702 h 341891"/>
              <a:gd name="connsiteX5" fmla="*/ 2257022 w 2291211"/>
              <a:gd name="connsiteY5" fmla="*/ 341891 h 341891"/>
              <a:gd name="connsiteX6" fmla="*/ 34189 w 2291211"/>
              <a:gd name="connsiteY6" fmla="*/ 341891 h 341891"/>
              <a:gd name="connsiteX7" fmla="*/ 0 w 2291211"/>
              <a:gd name="connsiteY7" fmla="*/ 307702 h 341891"/>
              <a:gd name="connsiteX8" fmla="*/ 0 w 2291211"/>
              <a:gd name="connsiteY8" fmla="*/ 34189 h 341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91211" h="341891">
                <a:moveTo>
                  <a:pt x="0" y="34189"/>
                </a:moveTo>
                <a:cubicBezTo>
                  <a:pt x="0" y="15307"/>
                  <a:pt x="15307" y="0"/>
                  <a:pt x="34189" y="0"/>
                </a:cubicBezTo>
                <a:lnTo>
                  <a:pt x="2257022" y="0"/>
                </a:lnTo>
                <a:cubicBezTo>
                  <a:pt x="2275904" y="0"/>
                  <a:pt x="2291211" y="15307"/>
                  <a:pt x="2291211" y="34189"/>
                </a:cubicBezTo>
                <a:lnTo>
                  <a:pt x="2291211" y="307702"/>
                </a:lnTo>
                <a:cubicBezTo>
                  <a:pt x="2291211" y="326584"/>
                  <a:pt x="2275904" y="341891"/>
                  <a:pt x="2257022" y="341891"/>
                </a:cubicBezTo>
                <a:lnTo>
                  <a:pt x="34189" y="341891"/>
                </a:lnTo>
                <a:cubicBezTo>
                  <a:pt x="15307" y="341891"/>
                  <a:pt x="0" y="326584"/>
                  <a:pt x="0" y="307702"/>
                </a:cubicBezTo>
                <a:lnTo>
                  <a:pt x="0" y="34189"/>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70974" tIns="70974" rIns="70974" bIns="70974" numCol="1" spcCol="1270" anchor="ctr" anchorCtr="0">
            <a:noAutofit/>
          </a:bodyPr>
          <a:lstStyle/>
          <a:p>
            <a:pPr lvl="0" algn="ctr" defTabSz="711200">
              <a:lnSpc>
                <a:spcPct val="90000"/>
              </a:lnSpc>
              <a:spcBef>
                <a:spcPct val="0"/>
              </a:spcBef>
              <a:spcAft>
                <a:spcPct val="35000"/>
              </a:spcAft>
            </a:pPr>
            <a:r>
              <a:rPr lang="ru-RU" sz="1600" b="1" kern="1200" dirty="0" smtClean="0">
                <a:solidFill>
                  <a:schemeClr val="tx1"/>
                </a:solidFill>
                <a:latin typeface="Times New Roman" panose="02020603050405020304" pitchFamily="18" charset="0"/>
                <a:cs typeface="Times New Roman" panose="02020603050405020304" pitchFamily="18" charset="0"/>
              </a:rPr>
              <a:t>Подпрограмма</a:t>
            </a:r>
            <a:endParaRPr lang="ru-RU" sz="1600" b="1" kern="1200" dirty="0">
              <a:solidFill>
                <a:schemeClr val="tx1"/>
              </a:solidFill>
              <a:latin typeface="Times New Roman" panose="02020603050405020304" pitchFamily="18" charset="0"/>
              <a:cs typeface="Times New Roman" panose="02020603050405020304" pitchFamily="18" charset="0"/>
            </a:endParaRPr>
          </a:p>
        </p:txBody>
      </p:sp>
      <p:sp>
        <p:nvSpPr>
          <p:cNvPr id="14" name="Полилиния 13"/>
          <p:cNvSpPr/>
          <p:nvPr/>
        </p:nvSpPr>
        <p:spPr>
          <a:xfrm>
            <a:off x="4357230" y="3498526"/>
            <a:ext cx="2448272" cy="488061"/>
          </a:xfrm>
          <a:custGeom>
            <a:avLst/>
            <a:gdLst>
              <a:gd name="connsiteX0" fmla="*/ 0 w 2291201"/>
              <a:gd name="connsiteY0" fmla="*/ 48806 h 488061"/>
              <a:gd name="connsiteX1" fmla="*/ 48806 w 2291201"/>
              <a:gd name="connsiteY1" fmla="*/ 0 h 488061"/>
              <a:gd name="connsiteX2" fmla="*/ 2242395 w 2291201"/>
              <a:gd name="connsiteY2" fmla="*/ 0 h 488061"/>
              <a:gd name="connsiteX3" fmla="*/ 2291201 w 2291201"/>
              <a:gd name="connsiteY3" fmla="*/ 48806 h 488061"/>
              <a:gd name="connsiteX4" fmla="*/ 2291201 w 2291201"/>
              <a:gd name="connsiteY4" fmla="*/ 439255 h 488061"/>
              <a:gd name="connsiteX5" fmla="*/ 2242395 w 2291201"/>
              <a:gd name="connsiteY5" fmla="*/ 488061 h 488061"/>
              <a:gd name="connsiteX6" fmla="*/ 48806 w 2291201"/>
              <a:gd name="connsiteY6" fmla="*/ 488061 h 488061"/>
              <a:gd name="connsiteX7" fmla="*/ 0 w 2291201"/>
              <a:gd name="connsiteY7" fmla="*/ 439255 h 488061"/>
              <a:gd name="connsiteX8" fmla="*/ 0 w 2291201"/>
              <a:gd name="connsiteY8" fmla="*/ 48806 h 48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91201" h="488061">
                <a:moveTo>
                  <a:pt x="0" y="48806"/>
                </a:moveTo>
                <a:cubicBezTo>
                  <a:pt x="0" y="21851"/>
                  <a:pt x="21851" y="0"/>
                  <a:pt x="48806" y="0"/>
                </a:cubicBezTo>
                <a:lnTo>
                  <a:pt x="2242395" y="0"/>
                </a:lnTo>
                <a:cubicBezTo>
                  <a:pt x="2269350" y="0"/>
                  <a:pt x="2291201" y="21851"/>
                  <a:pt x="2291201" y="48806"/>
                </a:cubicBezTo>
                <a:lnTo>
                  <a:pt x="2291201" y="439255"/>
                </a:lnTo>
                <a:cubicBezTo>
                  <a:pt x="2291201" y="466210"/>
                  <a:pt x="2269350" y="488061"/>
                  <a:pt x="2242395" y="488061"/>
                </a:cubicBezTo>
                <a:lnTo>
                  <a:pt x="48806" y="488061"/>
                </a:lnTo>
                <a:cubicBezTo>
                  <a:pt x="21851" y="488061"/>
                  <a:pt x="0" y="466210"/>
                  <a:pt x="0" y="439255"/>
                </a:cubicBezTo>
                <a:lnTo>
                  <a:pt x="0" y="48806"/>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60015" tIns="60015" rIns="60015" bIns="60015" numCol="1" spcCol="1270" anchor="ctr" anchorCtr="0">
            <a:noAutofit/>
          </a:bodyPr>
          <a:lstStyle/>
          <a:p>
            <a:pPr lvl="0" algn="ctr" defTabSz="533400">
              <a:lnSpc>
                <a:spcPct val="90000"/>
              </a:lnSpc>
              <a:spcBef>
                <a:spcPct val="0"/>
              </a:spcBef>
              <a:spcAft>
                <a:spcPct val="35000"/>
              </a:spcAft>
            </a:pPr>
            <a:r>
              <a:rPr lang="ru-RU" sz="1200" kern="1200" dirty="0" smtClean="0">
                <a:solidFill>
                  <a:schemeClr val="tx1"/>
                </a:solidFill>
                <a:latin typeface="Times New Roman" panose="02020603050405020304" pitchFamily="18" charset="0"/>
                <a:cs typeface="Times New Roman" panose="02020603050405020304" pitchFamily="18" charset="0"/>
              </a:rPr>
              <a:t>Противодействие коррупции в Чувашской Республике</a:t>
            </a:r>
          </a:p>
        </p:txBody>
      </p:sp>
      <p:sp>
        <p:nvSpPr>
          <p:cNvPr id="15" name="Полилиния 14"/>
          <p:cNvSpPr/>
          <p:nvPr/>
        </p:nvSpPr>
        <p:spPr>
          <a:xfrm>
            <a:off x="4357232" y="4001341"/>
            <a:ext cx="2448269" cy="787715"/>
          </a:xfrm>
          <a:custGeom>
            <a:avLst/>
            <a:gdLst>
              <a:gd name="connsiteX0" fmla="*/ 0 w 2291198"/>
              <a:gd name="connsiteY0" fmla="*/ 78772 h 787715"/>
              <a:gd name="connsiteX1" fmla="*/ 78772 w 2291198"/>
              <a:gd name="connsiteY1" fmla="*/ 0 h 787715"/>
              <a:gd name="connsiteX2" fmla="*/ 2212427 w 2291198"/>
              <a:gd name="connsiteY2" fmla="*/ 0 h 787715"/>
              <a:gd name="connsiteX3" fmla="*/ 2291199 w 2291198"/>
              <a:gd name="connsiteY3" fmla="*/ 78772 h 787715"/>
              <a:gd name="connsiteX4" fmla="*/ 2291198 w 2291198"/>
              <a:gd name="connsiteY4" fmla="*/ 708944 h 787715"/>
              <a:gd name="connsiteX5" fmla="*/ 2212426 w 2291198"/>
              <a:gd name="connsiteY5" fmla="*/ 787716 h 787715"/>
              <a:gd name="connsiteX6" fmla="*/ 78772 w 2291198"/>
              <a:gd name="connsiteY6" fmla="*/ 787715 h 787715"/>
              <a:gd name="connsiteX7" fmla="*/ 0 w 2291198"/>
              <a:gd name="connsiteY7" fmla="*/ 708943 h 787715"/>
              <a:gd name="connsiteX8" fmla="*/ 0 w 2291198"/>
              <a:gd name="connsiteY8" fmla="*/ 78772 h 787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91198" h="787715">
                <a:moveTo>
                  <a:pt x="0" y="78772"/>
                </a:moveTo>
                <a:cubicBezTo>
                  <a:pt x="0" y="35267"/>
                  <a:pt x="35267" y="0"/>
                  <a:pt x="78772" y="0"/>
                </a:cubicBezTo>
                <a:lnTo>
                  <a:pt x="2212427" y="0"/>
                </a:lnTo>
                <a:cubicBezTo>
                  <a:pt x="2255932" y="0"/>
                  <a:pt x="2291199" y="35267"/>
                  <a:pt x="2291199" y="78772"/>
                </a:cubicBezTo>
                <a:cubicBezTo>
                  <a:pt x="2291199" y="288829"/>
                  <a:pt x="2291198" y="498887"/>
                  <a:pt x="2291198" y="708944"/>
                </a:cubicBezTo>
                <a:cubicBezTo>
                  <a:pt x="2291198" y="752449"/>
                  <a:pt x="2255931" y="787716"/>
                  <a:pt x="2212426" y="787716"/>
                </a:cubicBezTo>
                <a:lnTo>
                  <a:pt x="78772" y="787715"/>
                </a:lnTo>
                <a:cubicBezTo>
                  <a:pt x="35267" y="787715"/>
                  <a:pt x="0" y="752448"/>
                  <a:pt x="0" y="708943"/>
                </a:cubicBezTo>
                <a:lnTo>
                  <a:pt x="0" y="78772"/>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68791" tIns="68791" rIns="68791" bIns="68791" numCol="1" spcCol="1270" anchor="ctr" anchorCtr="0">
            <a:noAutofit/>
          </a:bodyPr>
          <a:lstStyle/>
          <a:p>
            <a:pPr lvl="0" algn="ctr" defTabSz="533400">
              <a:lnSpc>
                <a:spcPct val="90000"/>
              </a:lnSpc>
              <a:spcBef>
                <a:spcPct val="0"/>
              </a:spcBef>
              <a:spcAft>
                <a:spcPct val="35000"/>
              </a:spcAft>
            </a:pPr>
            <a:r>
              <a:rPr lang="ru-RU" sz="1200" kern="1200" dirty="0" smtClean="0">
                <a:solidFill>
                  <a:schemeClr val="tx1"/>
                </a:solidFill>
                <a:latin typeface="Times New Roman" panose="02020603050405020304" pitchFamily="18" charset="0"/>
                <a:cs typeface="Times New Roman" panose="02020603050405020304" pitchFamily="18" charset="0"/>
              </a:rPr>
              <a:t>Совершенствование кадровой политики и развитие кадрового потенциала государственной гражданской службы</a:t>
            </a:r>
          </a:p>
        </p:txBody>
      </p:sp>
      <p:sp>
        <p:nvSpPr>
          <p:cNvPr id="16" name="Полилиния 15"/>
          <p:cNvSpPr/>
          <p:nvPr/>
        </p:nvSpPr>
        <p:spPr>
          <a:xfrm>
            <a:off x="4357237" y="4855185"/>
            <a:ext cx="2448259" cy="471197"/>
          </a:xfrm>
          <a:custGeom>
            <a:avLst/>
            <a:gdLst>
              <a:gd name="connsiteX0" fmla="*/ 0 w 2291189"/>
              <a:gd name="connsiteY0" fmla="*/ 47120 h 471197"/>
              <a:gd name="connsiteX1" fmla="*/ 47120 w 2291189"/>
              <a:gd name="connsiteY1" fmla="*/ 0 h 471197"/>
              <a:gd name="connsiteX2" fmla="*/ 2244069 w 2291189"/>
              <a:gd name="connsiteY2" fmla="*/ 0 h 471197"/>
              <a:gd name="connsiteX3" fmla="*/ 2291189 w 2291189"/>
              <a:gd name="connsiteY3" fmla="*/ 47120 h 471197"/>
              <a:gd name="connsiteX4" fmla="*/ 2291189 w 2291189"/>
              <a:gd name="connsiteY4" fmla="*/ 424077 h 471197"/>
              <a:gd name="connsiteX5" fmla="*/ 2244069 w 2291189"/>
              <a:gd name="connsiteY5" fmla="*/ 471197 h 471197"/>
              <a:gd name="connsiteX6" fmla="*/ 47120 w 2291189"/>
              <a:gd name="connsiteY6" fmla="*/ 471197 h 471197"/>
              <a:gd name="connsiteX7" fmla="*/ 0 w 2291189"/>
              <a:gd name="connsiteY7" fmla="*/ 424077 h 471197"/>
              <a:gd name="connsiteX8" fmla="*/ 0 w 2291189"/>
              <a:gd name="connsiteY8" fmla="*/ 47120 h 471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91189" h="471197">
                <a:moveTo>
                  <a:pt x="0" y="47120"/>
                </a:moveTo>
                <a:cubicBezTo>
                  <a:pt x="0" y="21096"/>
                  <a:pt x="21096" y="0"/>
                  <a:pt x="47120" y="0"/>
                </a:cubicBezTo>
                <a:lnTo>
                  <a:pt x="2244069" y="0"/>
                </a:lnTo>
                <a:cubicBezTo>
                  <a:pt x="2270093" y="0"/>
                  <a:pt x="2291189" y="21096"/>
                  <a:pt x="2291189" y="47120"/>
                </a:cubicBezTo>
                <a:lnTo>
                  <a:pt x="2291189" y="424077"/>
                </a:lnTo>
                <a:cubicBezTo>
                  <a:pt x="2291189" y="450101"/>
                  <a:pt x="2270093" y="471197"/>
                  <a:pt x="2244069" y="471197"/>
                </a:cubicBezTo>
                <a:lnTo>
                  <a:pt x="47120" y="471197"/>
                </a:lnTo>
                <a:cubicBezTo>
                  <a:pt x="21096" y="471197"/>
                  <a:pt x="0" y="450101"/>
                  <a:pt x="0" y="424077"/>
                </a:cubicBezTo>
                <a:lnTo>
                  <a:pt x="0" y="47120"/>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59521" tIns="59521" rIns="59521" bIns="59521" numCol="1" spcCol="1270" anchor="ctr" anchorCtr="0">
            <a:noAutofit/>
          </a:bodyPr>
          <a:lstStyle/>
          <a:p>
            <a:pPr lvl="0" algn="ctr" defTabSz="533400">
              <a:lnSpc>
                <a:spcPct val="90000"/>
              </a:lnSpc>
              <a:spcBef>
                <a:spcPct val="0"/>
              </a:spcBef>
              <a:spcAft>
                <a:spcPct val="35000"/>
              </a:spcAft>
            </a:pPr>
            <a:r>
              <a:rPr lang="ru-RU" sz="1200" kern="1200" dirty="0" smtClean="0">
                <a:solidFill>
                  <a:schemeClr val="tx1"/>
                </a:solidFill>
                <a:latin typeface="Times New Roman" panose="02020603050405020304" pitchFamily="18" charset="0"/>
                <a:cs typeface="Times New Roman" panose="02020603050405020304" pitchFamily="18" charset="0"/>
              </a:rPr>
              <a:t>Развитие муниципальной службы в Чувашской Республике</a:t>
            </a:r>
          </a:p>
        </p:txBody>
      </p:sp>
      <p:sp>
        <p:nvSpPr>
          <p:cNvPr id="17" name="Полилиния 16"/>
          <p:cNvSpPr/>
          <p:nvPr/>
        </p:nvSpPr>
        <p:spPr>
          <a:xfrm>
            <a:off x="4357236" y="5395646"/>
            <a:ext cx="2448261" cy="638716"/>
          </a:xfrm>
          <a:custGeom>
            <a:avLst/>
            <a:gdLst>
              <a:gd name="connsiteX0" fmla="*/ 0 w 2291191"/>
              <a:gd name="connsiteY0" fmla="*/ 63872 h 638716"/>
              <a:gd name="connsiteX1" fmla="*/ 63872 w 2291191"/>
              <a:gd name="connsiteY1" fmla="*/ 0 h 638716"/>
              <a:gd name="connsiteX2" fmla="*/ 2227319 w 2291191"/>
              <a:gd name="connsiteY2" fmla="*/ 0 h 638716"/>
              <a:gd name="connsiteX3" fmla="*/ 2291191 w 2291191"/>
              <a:gd name="connsiteY3" fmla="*/ 63872 h 638716"/>
              <a:gd name="connsiteX4" fmla="*/ 2291191 w 2291191"/>
              <a:gd name="connsiteY4" fmla="*/ 574844 h 638716"/>
              <a:gd name="connsiteX5" fmla="*/ 2227319 w 2291191"/>
              <a:gd name="connsiteY5" fmla="*/ 638716 h 638716"/>
              <a:gd name="connsiteX6" fmla="*/ 63872 w 2291191"/>
              <a:gd name="connsiteY6" fmla="*/ 638716 h 638716"/>
              <a:gd name="connsiteX7" fmla="*/ 0 w 2291191"/>
              <a:gd name="connsiteY7" fmla="*/ 574844 h 638716"/>
              <a:gd name="connsiteX8" fmla="*/ 0 w 2291191"/>
              <a:gd name="connsiteY8" fmla="*/ 63872 h 638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91191" h="638716">
                <a:moveTo>
                  <a:pt x="0" y="63872"/>
                </a:moveTo>
                <a:cubicBezTo>
                  <a:pt x="0" y="28596"/>
                  <a:pt x="28596" y="0"/>
                  <a:pt x="63872" y="0"/>
                </a:cubicBezTo>
                <a:lnTo>
                  <a:pt x="2227319" y="0"/>
                </a:lnTo>
                <a:cubicBezTo>
                  <a:pt x="2262595" y="0"/>
                  <a:pt x="2291191" y="28596"/>
                  <a:pt x="2291191" y="63872"/>
                </a:cubicBezTo>
                <a:lnTo>
                  <a:pt x="2291191" y="574844"/>
                </a:lnTo>
                <a:cubicBezTo>
                  <a:pt x="2291191" y="610120"/>
                  <a:pt x="2262595" y="638716"/>
                  <a:pt x="2227319" y="638716"/>
                </a:cubicBezTo>
                <a:lnTo>
                  <a:pt x="63872" y="638716"/>
                </a:lnTo>
                <a:cubicBezTo>
                  <a:pt x="28596" y="638716"/>
                  <a:pt x="0" y="610120"/>
                  <a:pt x="0" y="574844"/>
                </a:cubicBezTo>
                <a:lnTo>
                  <a:pt x="0" y="63872"/>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64427" tIns="64427" rIns="64427" bIns="64427" numCol="1" spcCol="1270" anchor="ctr" anchorCtr="0">
            <a:noAutofit/>
          </a:bodyPr>
          <a:lstStyle/>
          <a:p>
            <a:pPr lvl="0" algn="ctr" defTabSz="533400">
              <a:lnSpc>
                <a:spcPct val="90000"/>
              </a:lnSpc>
              <a:spcBef>
                <a:spcPct val="0"/>
              </a:spcBef>
              <a:spcAft>
                <a:spcPct val="35000"/>
              </a:spcAft>
            </a:pPr>
            <a:r>
              <a:rPr lang="ru-RU" sz="1200" kern="1200" dirty="0" smtClean="0">
                <a:solidFill>
                  <a:schemeClr val="tx1"/>
                </a:solidFill>
                <a:latin typeface="Times New Roman" panose="02020603050405020304" pitchFamily="18" charset="0"/>
                <a:cs typeface="Times New Roman" panose="02020603050405020304" pitchFamily="18" charset="0"/>
              </a:rPr>
              <a:t>Совершенствование государственного управления в сфере юстиции</a:t>
            </a:r>
          </a:p>
        </p:txBody>
      </p:sp>
      <p:sp>
        <p:nvSpPr>
          <p:cNvPr id="19" name="Полилиния 18"/>
          <p:cNvSpPr/>
          <p:nvPr/>
        </p:nvSpPr>
        <p:spPr>
          <a:xfrm>
            <a:off x="4355976" y="6128896"/>
            <a:ext cx="2450781" cy="396000"/>
          </a:xfrm>
          <a:custGeom>
            <a:avLst/>
            <a:gdLst>
              <a:gd name="connsiteX0" fmla="*/ 0 w 2293549"/>
              <a:gd name="connsiteY0" fmla="*/ 59479 h 594791"/>
              <a:gd name="connsiteX1" fmla="*/ 59479 w 2293549"/>
              <a:gd name="connsiteY1" fmla="*/ 0 h 594791"/>
              <a:gd name="connsiteX2" fmla="*/ 2234070 w 2293549"/>
              <a:gd name="connsiteY2" fmla="*/ 0 h 594791"/>
              <a:gd name="connsiteX3" fmla="*/ 2293549 w 2293549"/>
              <a:gd name="connsiteY3" fmla="*/ 59479 h 594791"/>
              <a:gd name="connsiteX4" fmla="*/ 2293549 w 2293549"/>
              <a:gd name="connsiteY4" fmla="*/ 535312 h 594791"/>
              <a:gd name="connsiteX5" fmla="*/ 2234070 w 2293549"/>
              <a:gd name="connsiteY5" fmla="*/ 594791 h 594791"/>
              <a:gd name="connsiteX6" fmla="*/ 59479 w 2293549"/>
              <a:gd name="connsiteY6" fmla="*/ 594791 h 594791"/>
              <a:gd name="connsiteX7" fmla="*/ 0 w 2293549"/>
              <a:gd name="connsiteY7" fmla="*/ 535312 h 594791"/>
              <a:gd name="connsiteX8" fmla="*/ 0 w 2293549"/>
              <a:gd name="connsiteY8" fmla="*/ 59479 h 594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93549" h="594791">
                <a:moveTo>
                  <a:pt x="0" y="59479"/>
                </a:moveTo>
                <a:cubicBezTo>
                  <a:pt x="0" y="26630"/>
                  <a:pt x="26630" y="0"/>
                  <a:pt x="59479" y="0"/>
                </a:cubicBezTo>
                <a:lnTo>
                  <a:pt x="2234070" y="0"/>
                </a:lnTo>
                <a:cubicBezTo>
                  <a:pt x="2266919" y="0"/>
                  <a:pt x="2293549" y="26630"/>
                  <a:pt x="2293549" y="59479"/>
                </a:cubicBezTo>
                <a:lnTo>
                  <a:pt x="2293549" y="535312"/>
                </a:lnTo>
                <a:cubicBezTo>
                  <a:pt x="2293549" y="568161"/>
                  <a:pt x="2266919" y="594791"/>
                  <a:pt x="2234070" y="594791"/>
                </a:cubicBezTo>
                <a:lnTo>
                  <a:pt x="59479" y="594791"/>
                </a:lnTo>
                <a:cubicBezTo>
                  <a:pt x="26630" y="594791"/>
                  <a:pt x="0" y="568161"/>
                  <a:pt x="0" y="535312"/>
                </a:cubicBezTo>
                <a:lnTo>
                  <a:pt x="0" y="59479"/>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63141" tIns="63141" rIns="63141" bIns="63141" numCol="1" spcCol="1270" anchor="ctr" anchorCtr="0">
            <a:noAutofit/>
          </a:bodyPr>
          <a:lstStyle/>
          <a:p>
            <a:pPr lvl="0" algn="ctr" defTabSz="533400">
              <a:lnSpc>
                <a:spcPct val="90000"/>
              </a:lnSpc>
              <a:spcBef>
                <a:spcPct val="0"/>
              </a:spcBef>
              <a:spcAft>
                <a:spcPct val="35000"/>
              </a:spcAft>
            </a:pPr>
            <a:r>
              <a:rPr lang="ru-RU" sz="1200" kern="1200" dirty="0" smtClean="0">
                <a:solidFill>
                  <a:schemeClr val="tx1"/>
                </a:solidFill>
                <a:latin typeface="Times New Roman" panose="02020603050405020304" pitchFamily="18" charset="0"/>
                <a:cs typeface="Times New Roman" panose="02020603050405020304" pitchFamily="18" charset="0"/>
              </a:rPr>
              <a:t>Обеспечение реализации государственной программы</a:t>
            </a:r>
            <a:endParaRPr lang="ru-RU" sz="1200" kern="1200" dirty="0">
              <a:solidFill>
                <a:schemeClr val="tx1"/>
              </a:solidFill>
              <a:latin typeface="Times New Roman" panose="02020603050405020304" pitchFamily="18" charset="0"/>
              <a:cs typeface="Times New Roman" panose="02020603050405020304" pitchFamily="18" charset="0"/>
            </a:endParaRPr>
          </a:p>
        </p:txBody>
      </p:sp>
      <p:sp>
        <p:nvSpPr>
          <p:cNvPr id="20" name="Полилиния 19"/>
          <p:cNvSpPr/>
          <p:nvPr/>
        </p:nvSpPr>
        <p:spPr>
          <a:xfrm>
            <a:off x="7020360" y="3126318"/>
            <a:ext cx="792000" cy="308410"/>
          </a:xfrm>
          <a:custGeom>
            <a:avLst/>
            <a:gdLst>
              <a:gd name="connsiteX0" fmla="*/ 0 w 829017"/>
              <a:gd name="connsiteY0" fmla="*/ 30841 h 308410"/>
              <a:gd name="connsiteX1" fmla="*/ 30841 w 829017"/>
              <a:gd name="connsiteY1" fmla="*/ 0 h 308410"/>
              <a:gd name="connsiteX2" fmla="*/ 798176 w 829017"/>
              <a:gd name="connsiteY2" fmla="*/ 0 h 308410"/>
              <a:gd name="connsiteX3" fmla="*/ 829017 w 829017"/>
              <a:gd name="connsiteY3" fmla="*/ 30841 h 308410"/>
              <a:gd name="connsiteX4" fmla="*/ 829017 w 829017"/>
              <a:gd name="connsiteY4" fmla="*/ 277569 h 308410"/>
              <a:gd name="connsiteX5" fmla="*/ 798176 w 829017"/>
              <a:gd name="connsiteY5" fmla="*/ 308410 h 308410"/>
              <a:gd name="connsiteX6" fmla="*/ 30841 w 829017"/>
              <a:gd name="connsiteY6" fmla="*/ 308410 h 308410"/>
              <a:gd name="connsiteX7" fmla="*/ 0 w 829017"/>
              <a:gd name="connsiteY7" fmla="*/ 277569 h 308410"/>
              <a:gd name="connsiteX8" fmla="*/ 0 w 829017"/>
              <a:gd name="connsiteY8" fmla="*/ 30841 h 308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9017" h="308410">
                <a:moveTo>
                  <a:pt x="0" y="30841"/>
                </a:moveTo>
                <a:cubicBezTo>
                  <a:pt x="0" y="13808"/>
                  <a:pt x="13808" y="0"/>
                  <a:pt x="30841" y="0"/>
                </a:cubicBezTo>
                <a:lnTo>
                  <a:pt x="798176" y="0"/>
                </a:lnTo>
                <a:cubicBezTo>
                  <a:pt x="815209" y="0"/>
                  <a:pt x="829017" y="13808"/>
                  <a:pt x="829017" y="30841"/>
                </a:cubicBezTo>
                <a:lnTo>
                  <a:pt x="829017" y="277569"/>
                </a:lnTo>
                <a:cubicBezTo>
                  <a:pt x="829017" y="294602"/>
                  <a:pt x="815209" y="308410"/>
                  <a:pt x="798176" y="308410"/>
                </a:cubicBezTo>
                <a:lnTo>
                  <a:pt x="30841" y="308410"/>
                </a:lnTo>
                <a:cubicBezTo>
                  <a:pt x="13808" y="308410"/>
                  <a:pt x="0" y="294602"/>
                  <a:pt x="0" y="277569"/>
                </a:cubicBezTo>
                <a:lnTo>
                  <a:pt x="0" y="30841"/>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69993" tIns="69993" rIns="69993" bIns="69993" numCol="1" spcCol="1270" anchor="ctr" anchorCtr="0">
            <a:noAutofit/>
          </a:bodyPr>
          <a:lstStyle/>
          <a:p>
            <a:pPr lvl="0" algn="ctr" defTabSz="711200">
              <a:lnSpc>
                <a:spcPct val="90000"/>
              </a:lnSpc>
              <a:spcBef>
                <a:spcPct val="0"/>
              </a:spcBef>
              <a:spcAft>
                <a:spcPct val="35000"/>
              </a:spcAft>
            </a:pPr>
            <a:r>
              <a:rPr lang="ru-RU" sz="1600" b="1" kern="1200" dirty="0" smtClean="0">
                <a:solidFill>
                  <a:schemeClr val="tx1"/>
                </a:solidFill>
                <a:latin typeface="Times New Roman" panose="02020603050405020304" pitchFamily="18" charset="0"/>
                <a:cs typeface="Times New Roman" panose="02020603050405020304" pitchFamily="18" charset="0"/>
              </a:rPr>
              <a:t>План</a:t>
            </a:r>
            <a:endParaRPr lang="ru-RU" sz="1600" b="1" kern="1200" dirty="0">
              <a:solidFill>
                <a:schemeClr val="tx1"/>
              </a:solidFill>
              <a:latin typeface="Times New Roman" panose="02020603050405020304" pitchFamily="18" charset="0"/>
              <a:cs typeface="Times New Roman" panose="02020603050405020304" pitchFamily="18" charset="0"/>
            </a:endParaRPr>
          </a:p>
        </p:txBody>
      </p:sp>
      <p:sp>
        <p:nvSpPr>
          <p:cNvPr id="21" name="Полилиния 20"/>
          <p:cNvSpPr/>
          <p:nvPr/>
        </p:nvSpPr>
        <p:spPr>
          <a:xfrm>
            <a:off x="7020360" y="3488258"/>
            <a:ext cx="792000" cy="482721"/>
          </a:xfrm>
          <a:custGeom>
            <a:avLst/>
            <a:gdLst>
              <a:gd name="connsiteX0" fmla="*/ 0 w 829014"/>
              <a:gd name="connsiteY0" fmla="*/ 48272 h 482721"/>
              <a:gd name="connsiteX1" fmla="*/ 48272 w 829014"/>
              <a:gd name="connsiteY1" fmla="*/ 0 h 482721"/>
              <a:gd name="connsiteX2" fmla="*/ 780742 w 829014"/>
              <a:gd name="connsiteY2" fmla="*/ 0 h 482721"/>
              <a:gd name="connsiteX3" fmla="*/ 829014 w 829014"/>
              <a:gd name="connsiteY3" fmla="*/ 48272 h 482721"/>
              <a:gd name="connsiteX4" fmla="*/ 829014 w 829014"/>
              <a:gd name="connsiteY4" fmla="*/ 434449 h 482721"/>
              <a:gd name="connsiteX5" fmla="*/ 780742 w 829014"/>
              <a:gd name="connsiteY5" fmla="*/ 482721 h 482721"/>
              <a:gd name="connsiteX6" fmla="*/ 48272 w 829014"/>
              <a:gd name="connsiteY6" fmla="*/ 482721 h 482721"/>
              <a:gd name="connsiteX7" fmla="*/ 0 w 829014"/>
              <a:gd name="connsiteY7" fmla="*/ 434449 h 482721"/>
              <a:gd name="connsiteX8" fmla="*/ 0 w 829014"/>
              <a:gd name="connsiteY8" fmla="*/ 48272 h 482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9014" h="482721">
                <a:moveTo>
                  <a:pt x="0" y="48272"/>
                </a:moveTo>
                <a:cubicBezTo>
                  <a:pt x="0" y="21612"/>
                  <a:pt x="21612" y="0"/>
                  <a:pt x="48272" y="0"/>
                </a:cubicBezTo>
                <a:lnTo>
                  <a:pt x="780742" y="0"/>
                </a:lnTo>
                <a:cubicBezTo>
                  <a:pt x="807402" y="0"/>
                  <a:pt x="829014" y="21612"/>
                  <a:pt x="829014" y="48272"/>
                </a:cubicBezTo>
                <a:lnTo>
                  <a:pt x="829014" y="434449"/>
                </a:lnTo>
                <a:cubicBezTo>
                  <a:pt x="829014" y="461109"/>
                  <a:pt x="807402" y="482721"/>
                  <a:pt x="780742" y="482721"/>
                </a:cubicBezTo>
                <a:lnTo>
                  <a:pt x="48272" y="482721"/>
                </a:lnTo>
                <a:cubicBezTo>
                  <a:pt x="21612" y="482721"/>
                  <a:pt x="0" y="461109"/>
                  <a:pt x="0" y="434449"/>
                </a:cubicBezTo>
                <a:lnTo>
                  <a:pt x="0" y="48272"/>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67478" tIns="67478" rIns="67478" bIns="67478" numCol="1" spcCol="1270" anchor="ctr" anchorCtr="0">
            <a:noAutofit/>
          </a:bodyPr>
          <a:lstStyle/>
          <a:p>
            <a:pPr lvl="0" algn="ctr" defTabSz="622300">
              <a:lnSpc>
                <a:spcPct val="90000"/>
              </a:lnSpc>
              <a:spcBef>
                <a:spcPct val="0"/>
              </a:spcBef>
              <a:spcAft>
                <a:spcPct val="35000"/>
              </a:spcAft>
            </a:pPr>
            <a:r>
              <a:rPr lang="en-US" sz="1400" kern="1200" dirty="0" smtClean="0">
                <a:solidFill>
                  <a:schemeClr val="tx1"/>
                </a:solidFill>
                <a:latin typeface="Times New Roman" panose="02020603050405020304" pitchFamily="18" charset="0"/>
                <a:cs typeface="Times New Roman" panose="02020603050405020304" pitchFamily="18" charset="0"/>
              </a:rPr>
              <a:t>1</a:t>
            </a:r>
            <a:r>
              <a:rPr lang="ru-RU" sz="1400" kern="1200" dirty="0" smtClean="0">
                <a:solidFill>
                  <a:schemeClr val="tx1"/>
                </a:solidFill>
                <a:latin typeface="Times New Roman" panose="02020603050405020304" pitchFamily="18" charset="0"/>
                <a:cs typeface="Times New Roman" panose="02020603050405020304" pitchFamily="18" charset="0"/>
              </a:rPr>
              <a:t>,2</a:t>
            </a:r>
            <a:endParaRPr lang="ru-RU" sz="1400" kern="1200" dirty="0">
              <a:solidFill>
                <a:schemeClr val="tx1"/>
              </a:solidFill>
              <a:latin typeface="Times New Roman" panose="02020603050405020304" pitchFamily="18" charset="0"/>
              <a:cs typeface="Times New Roman" panose="02020603050405020304" pitchFamily="18" charset="0"/>
            </a:endParaRPr>
          </a:p>
        </p:txBody>
      </p:sp>
      <p:sp>
        <p:nvSpPr>
          <p:cNvPr id="22" name="Полилиния 21"/>
          <p:cNvSpPr/>
          <p:nvPr/>
        </p:nvSpPr>
        <p:spPr>
          <a:xfrm>
            <a:off x="7020360" y="4005065"/>
            <a:ext cx="792000" cy="790637"/>
          </a:xfrm>
          <a:custGeom>
            <a:avLst/>
            <a:gdLst>
              <a:gd name="connsiteX0" fmla="*/ 0 w 829019"/>
              <a:gd name="connsiteY0" fmla="*/ 79064 h 790637"/>
              <a:gd name="connsiteX1" fmla="*/ 79064 w 829019"/>
              <a:gd name="connsiteY1" fmla="*/ 0 h 790637"/>
              <a:gd name="connsiteX2" fmla="*/ 749955 w 829019"/>
              <a:gd name="connsiteY2" fmla="*/ 0 h 790637"/>
              <a:gd name="connsiteX3" fmla="*/ 829019 w 829019"/>
              <a:gd name="connsiteY3" fmla="*/ 79064 h 790637"/>
              <a:gd name="connsiteX4" fmla="*/ 829019 w 829019"/>
              <a:gd name="connsiteY4" fmla="*/ 711573 h 790637"/>
              <a:gd name="connsiteX5" fmla="*/ 749955 w 829019"/>
              <a:gd name="connsiteY5" fmla="*/ 790637 h 790637"/>
              <a:gd name="connsiteX6" fmla="*/ 79064 w 829019"/>
              <a:gd name="connsiteY6" fmla="*/ 790637 h 790637"/>
              <a:gd name="connsiteX7" fmla="*/ 0 w 829019"/>
              <a:gd name="connsiteY7" fmla="*/ 711573 h 790637"/>
              <a:gd name="connsiteX8" fmla="*/ 0 w 829019"/>
              <a:gd name="connsiteY8" fmla="*/ 79064 h 790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9019" h="790637">
                <a:moveTo>
                  <a:pt x="0" y="79064"/>
                </a:moveTo>
                <a:cubicBezTo>
                  <a:pt x="0" y="35398"/>
                  <a:pt x="35398" y="0"/>
                  <a:pt x="79064" y="0"/>
                </a:cubicBezTo>
                <a:lnTo>
                  <a:pt x="749955" y="0"/>
                </a:lnTo>
                <a:cubicBezTo>
                  <a:pt x="793621" y="0"/>
                  <a:pt x="829019" y="35398"/>
                  <a:pt x="829019" y="79064"/>
                </a:cubicBezTo>
                <a:lnTo>
                  <a:pt x="829019" y="711573"/>
                </a:lnTo>
                <a:cubicBezTo>
                  <a:pt x="829019" y="755239"/>
                  <a:pt x="793621" y="790637"/>
                  <a:pt x="749955" y="790637"/>
                </a:cubicBezTo>
                <a:lnTo>
                  <a:pt x="79064" y="790637"/>
                </a:lnTo>
                <a:cubicBezTo>
                  <a:pt x="35398" y="790637"/>
                  <a:pt x="0" y="755239"/>
                  <a:pt x="0" y="711573"/>
                </a:cubicBezTo>
                <a:lnTo>
                  <a:pt x="0" y="79064"/>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76497" tIns="76497" rIns="76497" bIns="76497" numCol="1" spcCol="1270" anchor="ctr" anchorCtr="0">
            <a:noAutofit/>
          </a:bodyPr>
          <a:lstStyle/>
          <a:p>
            <a:pPr lvl="0" algn="ctr" defTabSz="622300">
              <a:lnSpc>
                <a:spcPct val="90000"/>
              </a:lnSpc>
              <a:spcBef>
                <a:spcPct val="0"/>
              </a:spcBef>
              <a:spcAft>
                <a:spcPct val="35000"/>
              </a:spcAft>
            </a:pPr>
            <a:r>
              <a:rPr lang="en-US" sz="1400" kern="1200" dirty="0" smtClean="0">
                <a:solidFill>
                  <a:schemeClr val="tx1"/>
                </a:solidFill>
                <a:latin typeface="Times New Roman" panose="02020603050405020304" pitchFamily="18" charset="0"/>
                <a:cs typeface="Times New Roman" panose="02020603050405020304" pitchFamily="18" charset="0"/>
              </a:rPr>
              <a:t>1,5</a:t>
            </a:r>
            <a:endParaRPr lang="ru-RU" sz="1400" kern="1200" dirty="0">
              <a:solidFill>
                <a:schemeClr val="tx1"/>
              </a:solidFill>
              <a:latin typeface="Times New Roman" panose="02020603050405020304" pitchFamily="18" charset="0"/>
              <a:cs typeface="Times New Roman" panose="02020603050405020304" pitchFamily="18" charset="0"/>
            </a:endParaRPr>
          </a:p>
        </p:txBody>
      </p:sp>
      <p:sp>
        <p:nvSpPr>
          <p:cNvPr id="23" name="Полилиния 22"/>
          <p:cNvSpPr/>
          <p:nvPr/>
        </p:nvSpPr>
        <p:spPr>
          <a:xfrm>
            <a:off x="7020360" y="4869160"/>
            <a:ext cx="792000" cy="459199"/>
          </a:xfrm>
          <a:custGeom>
            <a:avLst/>
            <a:gdLst>
              <a:gd name="connsiteX0" fmla="*/ 0 w 829023"/>
              <a:gd name="connsiteY0" fmla="*/ 45920 h 459199"/>
              <a:gd name="connsiteX1" fmla="*/ 45920 w 829023"/>
              <a:gd name="connsiteY1" fmla="*/ 0 h 459199"/>
              <a:gd name="connsiteX2" fmla="*/ 783103 w 829023"/>
              <a:gd name="connsiteY2" fmla="*/ 0 h 459199"/>
              <a:gd name="connsiteX3" fmla="*/ 829023 w 829023"/>
              <a:gd name="connsiteY3" fmla="*/ 45920 h 459199"/>
              <a:gd name="connsiteX4" fmla="*/ 829023 w 829023"/>
              <a:gd name="connsiteY4" fmla="*/ 413279 h 459199"/>
              <a:gd name="connsiteX5" fmla="*/ 783103 w 829023"/>
              <a:gd name="connsiteY5" fmla="*/ 459199 h 459199"/>
              <a:gd name="connsiteX6" fmla="*/ 45920 w 829023"/>
              <a:gd name="connsiteY6" fmla="*/ 459199 h 459199"/>
              <a:gd name="connsiteX7" fmla="*/ 0 w 829023"/>
              <a:gd name="connsiteY7" fmla="*/ 413279 h 459199"/>
              <a:gd name="connsiteX8" fmla="*/ 0 w 829023"/>
              <a:gd name="connsiteY8" fmla="*/ 45920 h 459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9023" h="459199">
                <a:moveTo>
                  <a:pt x="0" y="45920"/>
                </a:moveTo>
                <a:cubicBezTo>
                  <a:pt x="0" y="20559"/>
                  <a:pt x="20559" y="0"/>
                  <a:pt x="45920" y="0"/>
                </a:cubicBezTo>
                <a:lnTo>
                  <a:pt x="783103" y="0"/>
                </a:lnTo>
                <a:cubicBezTo>
                  <a:pt x="808464" y="0"/>
                  <a:pt x="829023" y="20559"/>
                  <a:pt x="829023" y="45920"/>
                </a:cubicBezTo>
                <a:lnTo>
                  <a:pt x="829023" y="413279"/>
                </a:lnTo>
                <a:cubicBezTo>
                  <a:pt x="829023" y="438640"/>
                  <a:pt x="808464" y="459199"/>
                  <a:pt x="783103" y="459199"/>
                </a:cubicBezTo>
                <a:lnTo>
                  <a:pt x="45920" y="459199"/>
                </a:lnTo>
                <a:cubicBezTo>
                  <a:pt x="20559" y="459199"/>
                  <a:pt x="0" y="438640"/>
                  <a:pt x="0" y="413279"/>
                </a:cubicBezTo>
                <a:lnTo>
                  <a:pt x="0" y="45920"/>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66789" tIns="66789" rIns="66789" bIns="66789" numCol="1" spcCol="1270" anchor="ctr" anchorCtr="0">
            <a:noAutofit/>
          </a:bodyPr>
          <a:lstStyle/>
          <a:p>
            <a:pPr lvl="0" algn="ctr" defTabSz="622300">
              <a:lnSpc>
                <a:spcPct val="90000"/>
              </a:lnSpc>
              <a:spcBef>
                <a:spcPct val="0"/>
              </a:spcBef>
              <a:spcAft>
                <a:spcPct val="35000"/>
              </a:spcAft>
            </a:pPr>
            <a:r>
              <a:rPr lang="ru-RU" sz="1400" kern="1200" dirty="0" smtClean="0">
                <a:solidFill>
                  <a:schemeClr val="tx1"/>
                </a:solidFill>
                <a:latin typeface="Times New Roman" panose="02020603050405020304" pitchFamily="18" charset="0"/>
                <a:cs typeface="Times New Roman" panose="02020603050405020304" pitchFamily="18" charset="0"/>
              </a:rPr>
              <a:t>0,</a:t>
            </a:r>
            <a:r>
              <a:rPr lang="en-US" sz="1400" kern="1200" dirty="0" smtClean="0">
                <a:solidFill>
                  <a:schemeClr val="tx1"/>
                </a:solidFill>
                <a:latin typeface="Times New Roman" panose="02020603050405020304" pitchFamily="18" charset="0"/>
                <a:cs typeface="Times New Roman" panose="02020603050405020304" pitchFamily="18" charset="0"/>
              </a:rPr>
              <a:t>3</a:t>
            </a:r>
            <a:endParaRPr lang="ru-RU" sz="1400" kern="1200" dirty="0">
              <a:solidFill>
                <a:schemeClr val="tx1"/>
              </a:solidFill>
              <a:latin typeface="Times New Roman" panose="02020603050405020304" pitchFamily="18" charset="0"/>
              <a:cs typeface="Times New Roman" panose="02020603050405020304" pitchFamily="18" charset="0"/>
            </a:endParaRPr>
          </a:p>
        </p:txBody>
      </p:sp>
      <p:sp>
        <p:nvSpPr>
          <p:cNvPr id="24" name="Полилиния 23"/>
          <p:cNvSpPr/>
          <p:nvPr/>
        </p:nvSpPr>
        <p:spPr>
          <a:xfrm>
            <a:off x="7020360" y="5408896"/>
            <a:ext cx="792000" cy="643892"/>
          </a:xfrm>
          <a:custGeom>
            <a:avLst/>
            <a:gdLst>
              <a:gd name="connsiteX0" fmla="*/ 0 w 833504"/>
              <a:gd name="connsiteY0" fmla="*/ 64389 h 643892"/>
              <a:gd name="connsiteX1" fmla="*/ 64389 w 833504"/>
              <a:gd name="connsiteY1" fmla="*/ 0 h 643892"/>
              <a:gd name="connsiteX2" fmla="*/ 769115 w 833504"/>
              <a:gd name="connsiteY2" fmla="*/ 0 h 643892"/>
              <a:gd name="connsiteX3" fmla="*/ 833504 w 833504"/>
              <a:gd name="connsiteY3" fmla="*/ 64389 h 643892"/>
              <a:gd name="connsiteX4" fmla="*/ 833504 w 833504"/>
              <a:gd name="connsiteY4" fmla="*/ 579503 h 643892"/>
              <a:gd name="connsiteX5" fmla="*/ 769115 w 833504"/>
              <a:gd name="connsiteY5" fmla="*/ 643892 h 643892"/>
              <a:gd name="connsiteX6" fmla="*/ 64389 w 833504"/>
              <a:gd name="connsiteY6" fmla="*/ 643892 h 643892"/>
              <a:gd name="connsiteX7" fmla="*/ 0 w 833504"/>
              <a:gd name="connsiteY7" fmla="*/ 579503 h 643892"/>
              <a:gd name="connsiteX8" fmla="*/ 0 w 833504"/>
              <a:gd name="connsiteY8" fmla="*/ 64389 h 643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3504" h="643892">
                <a:moveTo>
                  <a:pt x="0" y="64389"/>
                </a:moveTo>
                <a:cubicBezTo>
                  <a:pt x="0" y="28828"/>
                  <a:pt x="28828" y="0"/>
                  <a:pt x="64389" y="0"/>
                </a:cubicBezTo>
                <a:lnTo>
                  <a:pt x="769115" y="0"/>
                </a:lnTo>
                <a:cubicBezTo>
                  <a:pt x="804676" y="0"/>
                  <a:pt x="833504" y="28828"/>
                  <a:pt x="833504" y="64389"/>
                </a:cubicBezTo>
                <a:lnTo>
                  <a:pt x="833504" y="579503"/>
                </a:lnTo>
                <a:cubicBezTo>
                  <a:pt x="833504" y="615064"/>
                  <a:pt x="804676" y="643892"/>
                  <a:pt x="769115" y="643892"/>
                </a:cubicBezTo>
                <a:lnTo>
                  <a:pt x="64389" y="643892"/>
                </a:lnTo>
                <a:cubicBezTo>
                  <a:pt x="28828" y="643892"/>
                  <a:pt x="0" y="615064"/>
                  <a:pt x="0" y="579503"/>
                </a:cubicBezTo>
                <a:lnTo>
                  <a:pt x="0" y="64389"/>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72199" tIns="72199" rIns="72199" bIns="72199" numCol="1" spcCol="1270" anchor="ctr" anchorCtr="0">
            <a:noAutofit/>
          </a:bodyPr>
          <a:lstStyle/>
          <a:p>
            <a:pPr lvl="0" algn="ctr" defTabSz="622300">
              <a:lnSpc>
                <a:spcPct val="90000"/>
              </a:lnSpc>
              <a:spcBef>
                <a:spcPct val="0"/>
              </a:spcBef>
              <a:spcAft>
                <a:spcPct val="35000"/>
              </a:spcAft>
            </a:pPr>
            <a:r>
              <a:rPr lang="ru-RU" sz="1400" kern="1200" dirty="0" smtClean="0">
                <a:solidFill>
                  <a:schemeClr val="tx1"/>
                </a:solidFill>
                <a:latin typeface="Times New Roman" panose="02020603050405020304" pitchFamily="18" charset="0"/>
                <a:cs typeface="Times New Roman" panose="02020603050405020304" pitchFamily="18" charset="0"/>
              </a:rPr>
              <a:t>22</a:t>
            </a:r>
            <a:r>
              <a:rPr lang="en-US" sz="1400" kern="1200" dirty="0" smtClean="0">
                <a:solidFill>
                  <a:schemeClr val="tx1"/>
                </a:solidFill>
                <a:latin typeface="Times New Roman" panose="02020603050405020304" pitchFamily="18" charset="0"/>
                <a:cs typeface="Times New Roman" panose="02020603050405020304" pitchFamily="18" charset="0"/>
              </a:rPr>
              <a:t>4</a:t>
            </a:r>
            <a:r>
              <a:rPr lang="ru-RU" sz="1400" kern="1200" dirty="0" smtClean="0">
                <a:solidFill>
                  <a:schemeClr val="tx1"/>
                </a:solidFill>
                <a:latin typeface="Times New Roman" panose="02020603050405020304" pitchFamily="18" charset="0"/>
                <a:cs typeface="Times New Roman" panose="02020603050405020304" pitchFamily="18" charset="0"/>
              </a:rPr>
              <a:t>,</a:t>
            </a:r>
            <a:r>
              <a:rPr lang="en-US" sz="1400" kern="1200" dirty="0" smtClean="0">
                <a:solidFill>
                  <a:schemeClr val="tx1"/>
                </a:solidFill>
                <a:latin typeface="Times New Roman" panose="02020603050405020304" pitchFamily="18" charset="0"/>
                <a:cs typeface="Times New Roman" panose="02020603050405020304" pitchFamily="18" charset="0"/>
              </a:rPr>
              <a:t>4</a:t>
            </a:r>
            <a:endParaRPr lang="ru-RU" sz="1400" kern="1200" dirty="0">
              <a:solidFill>
                <a:schemeClr val="tx1"/>
              </a:solidFill>
              <a:latin typeface="Times New Roman" panose="02020603050405020304" pitchFamily="18" charset="0"/>
              <a:cs typeface="Times New Roman" panose="02020603050405020304" pitchFamily="18" charset="0"/>
            </a:endParaRPr>
          </a:p>
        </p:txBody>
      </p:sp>
      <p:sp>
        <p:nvSpPr>
          <p:cNvPr id="25" name="Полилиния 24"/>
          <p:cNvSpPr/>
          <p:nvPr/>
        </p:nvSpPr>
        <p:spPr>
          <a:xfrm>
            <a:off x="7020360" y="6128896"/>
            <a:ext cx="792000" cy="396000"/>
          </a:xfrm>
          <a:custGeom>
            <a:avLst/>
            <a:gdLst>
              <a:gd name="connsiteX0" fmla="*/ 0 w 833504"/>
              <a:gd name="connsiteY0" fmla="*/ 48965 h 489645"/>
              <a:gd name="connsiteX1" fmla="*/ 48965 w 833504"/>
              <a:gd name="connsiteY1" fmla="*/ 0 h 489645"/>
              <a:gd name="connsiteX2" fmla="*/ 784540 w 833504"/>
              <a:gd name="connsiteY2" fmla="*/ 0 h 489645"/>
              <a:gd name="connsiteX3" fmla="*/ 833505 w 833504"/>
              <a:gd name="connsiteY3" fmla="*/ 48965 h 489645"/>
              <a:gd name="connsiteX4" fmla="*/ 833504 w 833504"/>
              <a:gd name="connsiteY4" fmla="*/ 440681 h 489645"/>
              <a:gd name="connsiteX5" fmla="*/ 784539 w 833504"/>
              <a:gd name="connsiteY5" fmla="*/ 489646 h 489645"/>
              <a:gd name="connsiteX6" fmla="*/ 48965 w 833504"/>
              <a:gd name="connsiteY6" fmla="*/ 489645 h 489645"/>
              <a:gd name="connsiteX7" fmla="*/ 0 w 833504"/>
              <a:gd name="connsiteY7" fmla="*/ 440680 h 489645"/>
              <a:gd name="connsiteX8" fmla="*/ 0 w 833504"/>
              <a:gd name="connsiteY8" fmla="*/ 48965 h 489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3504" h="489645">
                <a:moveTo>
                  <a:pt x="0" y="48965"/>
                </a:moveTo>
                <a:cubicBezTo>
                  <a:pt x="0" y="21922"/>
                  <a:pt x="21922" y="0"/>
                  <a:pt x="48965" y="0"/>
                </a:cubicBezTo>
                <a:lnTo>
                  <a:pt x="784540" y="0"/>
                </a:lnTo>
                <a:cubicBezTo>
                  <a:pt x="811583" y="0"/>
                  <a:pt x="833505" y="21922"/>
                  <a:pt x="833505" y="48965"/>
                </a:cubicBezTo>
                <a:cubicBezTo>
                  <a:pt x="833505" y="179537"/>
                  <a:pt x="833504" y="310109"/>
                  <a:pt x="833504" y="440681"/>
                </a:cubicBezTo>
                <a:cubicBezTo>
                  <a:pt x="833504" y="467724"/>
                  <a:pt x="811582" y="489646"/>
                  <a:pt x="784539" y="489646"/>
                </a:cubicBezTo>
                <a:lnTo>
                  <a:pt x="48965" y="489645"/>
                </a:lnTo>
                <a:cubicBezTo>
                  <a:pt x="21922" y="489645"/>
                  <a:pt x="0" y="467723"/>
                  <a:pt x="0" y="440680"/>
                </a:cubicBezTo>
                <a:lnTo>
                  <a:pt x="0" y="48965"/>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67681" tIns="67681" rIns="67681" bIns="67681" numCol="1" spcCol="1270" anchor="ctr" anchorCtr="0">
            <a:noAutofit/>
          </a:bodyPr>
          <a:lstStyle/>
          <a:p>
            <a:pPr lvl="0" algn="ctr" defTabSz="622300">
              <a:lnSpc>
                <a:spcPct val="90000"/>
              </a:lnSpc>
              <a:spcBef>
                <a:spcPct val="0"/>
              </a:spcBef>
              <a:spcAft>
                <a:spcPct val="35000"/>
              </a:spcAft>
            </a:pPr>
            <a:r>
              <a:rPr lang="en-US" sz="1400" kern="1200" dirty="0" smtClean="0">
                <a:solidFill>
                  <a:schemeClr val="tx1"/>
                </a:solidFill>
                <a:latin typeface="Times New Roman" panose="02020603050405020304" pitchFamily="18" charset="0"/>
                <a:cs typeface="Times New Roman" panose="02020603050405020304" pitchFamily="18" charset="0"/>
              </a:rPr>
              <a:t>511,6</a:t>
            </a:r>
            <a:endParaRPr lang="ru-RU" sz="1400" kern="1200" dirty="0">
              <a:solidFill>
                <a:schemeClr val="tx1"/>
              </a:solidFill>
              <a:latin typeface="Times New Roman" panose="02020603050405020304" pitchFamily="18" charset="0"/>
              <a:cs typeface="Times New Roman" panose="02020603050405020304" pitchFamily="18" charset="0"/>
            </a:endParaRPr>
          </a:p>
        </p:txBody>
      </p:sp>
      <p:sp>
        <p:nvSpPr>
          <p:cNvPr id="26" name="Полилиния 25"/>
          <p:cNvSpPr/>
          <p:nvPr/>
        </p:nvSpPr>
        <p:spPr>
          <a:xfrm>
            <a:off x="8026256" y="3127072"/>
            <a:ext cx="792000" cy="308287"/>
          </a:xfrm>
          <a:custGeom>
            <a:avLst/>
            <a:gdLst>
              <a:gd name="connsiteX0" fmla="*/ 0 w 864641"/>
              <a:gd name="connsiteY0" fmla="*/ 30829 h 308287"/>
              <a:gd name="connsiteX1" fmla="*/ 30829 w 864641"/>
              <a:gd name="connsiteY1" fmla="*/ 0 h 308287"/>
              <a:gd name="connsiteX2" fmla="*/ 833812 w 864641"/>
              <a:gd name="connsiteY2" fmla="*/ 0 h 308287"/>
              <a:gd name="connsiteX3" fmla="*/ 864641 w 864641"/>
              <a:gd name="connsiteY3" fmla="*/ 30829 h 308287"/>
              <a:gd name="connsiteX4" fmla="*/ 864641 w 864641"/>
              <a:gd name="connsiteY4" fmla="*/ 277458 h 308287"/>
              <a:gd name="connsiteX5" fmla="*/ 833812 w 864641"/>
              <a:gd name="connsiteY5" fmla="*/ 308287 h 308287"/>
              <a:gd name="connsiteX6" fmla="*/ 30829 w 864641"/>
              <a:gd name="connsiteY6" fmla="*/ 308287 h 308287"/>
              <a:gd name="connsiteX7" fmla="*/ 0 w 864641"/>
              <a:gd name="connsiteY7" fmla="*/ 277458 h 308287"/>
              <a:gd name="connsiteX8" fmla="*/ 0 w 864641"/>
              <a:gd name="connsiteY8" fmla="*/ 30829 h 308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4641" h="308287">
                <a:moveTo>
                  <a:pt x="0" y="30829"/>
                </a:moveTo>
                <a:cubicBezTo>
                  <a:pt x="0" y="13803"/>
                  <a:pt x="13803" y="0"/>
                  <a:pt x="30829" y="0"/>
                </a:cubicBezTo>
                <a:lnTo>
                  <a:pt x="833812" y="0"/>
                </a:lnTo>
                <a:cubicBezTo>
                  <a:pt x="850838" y="0"/>
                  <a:pt x="864641" y="13803"/>
                  <a:pt x="864641" y="30829"/>
                </a:cubicBezTo>
                <a:lnTo>
                  <a:pt x="864641" y="277458"/>
                </a:lnTo>
                <a:cubicBezTo>
                  <a:pt x="864641" y="294484"/>
                  <a:pt x="850838" y="308287"/>
                  <a:pt x="833812" y="308287"/>
                </a:cubicBezTo>
                <a:lnTo>
                  <a:pt x="30829" y="308287"/>
                </a:lnTo>
                <a:cubicBezTo>
                  <a:pt x="13803" y="308287"/>
                  <a:pt x="0" y="294484"/>
                  <a:pt x="0" y="277458"/>
                </a:cubicBezTo>
                <a:lnTo>
                  <a:pt x="0" y="30829"/>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69989" tIns="69989" rIns="69989" bIns="69989" numCol="1" spcCol="1270" anchor="ctr" anchorCtr="0">
            <a:noAutofit/>
          </a:bodyPr>
          <a:lstStyle/>
          <a:p>
            <a:pPr lvl="0" algn="ctr" defTabSz="711200">
              <a:lnSpc>
                <a:spcPct val="90000"/>
              </a:lnSpc>
              <a:spcBef>
                <a:spcPct val="0"/>
              </a:spcBef>
              <a:spcAft>
                <a:spcPct val="35000"/>
              </a:spcAft>
            </a:pPr>
            <a:r>
              <a:rPr lang="ru-RU" sz="1600" b="1" kern="1200" dirty="0" smtClean="0">
                <a:solidFill>
                  <a:schemeClr val="tx1"/>
                </a:solidFill>
                <a:latin typeface="Times New Roman" panose="02020603050405020304" pitchFamily="18" charset="0"/>
                <a:cs typeface="Times New Roman" panose="02020603050405020304" pitchFamily="18" charset="0"/>
              </a:rPr>
              <a:t>Факт</a:t>
            </a:r>
            <a:endParaRPr lang="ru-RU" sz="1600" b="1" kern="1200" dirty="0">
              <a:solidFill>
                <a:schemeClr val="tx1"/>
              </a:solidFill>
              <a:latin typeface="Times New Roman" panose="02020603050405020304" pitchFamily="18" charset="0"/>
              <a:cs typeface="Times New Roman" panose="02020603050405020304" pitchFamily="18" charset="0"/>
            </a:endParaRPr>
          </a:p>
        </p:txBody>
      </p:sp>
      <p:sp>
        <p:nvSpPr>
          <p:cNvPr id="27" name="Полилиния 26"/>
          <p:cNvSpPr/>
          <p:nvPr/>
        </p:nvSpPr>
        <p:spPr>
          <a:xfrm>
            <a:off x="8026256" y="3488319"/>
            <a:ext cx="792000" cy="425245"/>
          </a:xfrm>
          <a:custGeom>
            <a:avLst/>
            <a:gdLst>
              <a:gd name="connsiteX0" fmla="*/ 0 w 786058"/>
              <a:gd name="connsiteY0" fmla="*/ 42525 h 425245"/>
              <a:gd name="connsiteX1" fmla="*/ 42525 w 786058"/>
              <a:gd name="connsiteY1" fmla="*/ 0 h 425245"/>
              <a:gd name="connsiteX2" fmla="*/ 743534 w 786058"/>
              <a:gd name="connsiteY2" fmla="*/ 0 h 425245"/>
              <a:gd name="connsiteX3" fmla="*/ 786059 w 786058"/>
              <a:gd name="connsiteY3" fmla="*/ 42525 h 425245"/>
              <a:gd name="connsiteX4" fmla="*/ 786058 w 786058"/>
              <a:gd name="connsiteY4" fmla="*/ 382721 h 425245"/>
              <a:gd name="connsiteX5" fmla="*/ 743533 w 786058"/>
              <a:gd name="connsiteY5" fmla="*/ 425246 h 425245"/>
              <a:gd name="connsiteX6" fmla="*/ 42525 w 786058"/>
              <a:gd name="connsiteY6" fmla="*/ 425245 h 425245"/>
              <a:gd name="connsiteX7" fmla="*/ 0 w 786058"/>
              <a:gd name="connsiteY7" fmla="*/ 382720 h 425245"/>
              <a:gd name="connsiteX8" fmla="*/ 0 w 786058"/>
              <a:gd name="connsiteY8" fmla="*/ 42525 h 425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6058" h="425245">
                <a:moveTo>
                  <a:pt x="0" y="42525"/>
                </a:moveTo>
                <a:cubicBezTo>
                  <a:pt x="0" y="19039"/>
                  <a:pt x="19039" y="0"/>
                  <a:pt x="42525" y="0"/>
                </a:cubicBezTo>
                <a:lnTo>
                  <a:pt x="743534" y="0"/>
                </a:lnTo>
                <a:cubicBezTo>
                  <a:pt x="767020" y="0"/>
                  <a:pt x="786059" y="19039"/>
                  <a:pt x="786059" y="42525"/>
                </a:cubicBezTo>
                <a:cubicBezTo>
                  <a:pt x="786059" y="155924"/>
                  <a:pt x="786058" y="269322"/>
                  <a:pt x="786058" y="382721"/>
                </a:cubicBezTo>
                <a:cubicBezTo>
                  <a:pt x="786058" y="406207"/>
                  <a:pt x="767019" y="425246"/>
                  <a:pt x="743533" y="425246"/>
                </a:cubicBezTo>
                <a:lnTo>
                  <a:pt x="42525" y="425245"/>
                </a:lnTo>
                <a:cubicBezTo>
                  <a:pt x="19039" y="425245"/>
                  <a:pt x="0" y="406206"/>
                  <a:pt x="0" y="382720"/>
                </a:cubicBezTo>
                <a:lnTo>
                  <a:pt x="0" y="42525"/>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65795" tIns="65795" rIns="65795" bIns="65795" numCol="1" spcCol="1270" anchor="ctr" anchorCtr="0">
            <a:noAutofit/>
          </a:bodyPr>
          <a:lstStyle/>
          <a:p>
            <a:pPr lvl="0" algn="ctr" defTabSz="622300">
              <a:lnSpc>
                <a:spcPct val="90000"/>
              </a:lnSpc>
              <a:spcBef>
                <a:spcPct val="0"/>
              </a:spcBef>
              <a:spcAft>
                <a:spcPct val="35000"/>
              </a:spcAft>
            </a:pPr>
            <a:r>
              <a:rPr lang="en-US" sz="1400" kern="1200" dirty="0" smtClean="0">
                <a:solidFill>
                  <a:schemeClr val="tx1"/>
                </a:solidFill>
                <a:latin typeface="Times New Roman" panose="02020603050405020304" pitchFamily="18" charset="0"/>
                <a:cs typeface="Times New Roman" panose="02020603050405020304" pitchFamily="18" charset="0"/>
              </a:rPr>
              <a:t>1,0</a:t>
            </a:r>
            <a:endParaRPr lang="ru-RU" sz="1400" kern="1200" dirty="0">
              <a:solidFill>
                <a:schemeClr val="tx1"/>
              </a:solidFill>
              <a:latin typeface="Times New Roman" panose="02020603050405020304" pitchFamily="18" charset="0"/>
              <a:cs typeface="Times New Roman" panose="02020603050405020304" pitchFamily="18" charset="0"/>
            </a:endParaRPr>
          </a:p>
        </p:txBody>
      </p:sp>
      <p:sp>
        <p:nvSpPr>
          <p:cNvPr id="28" name="Полилиния 27"/>
          <p:cNvSpPr/>
          <p:nvPr/>
        </p:nvSpPr>
        <p:spPr>
          <a:xfrm>
            <a:off x="8026256" y="4008823"/>
            <a:ext cx="792000" cy="792726"/>
          </a:xfrm>
          <a:custGeom>
            <a:avLst/>
            <a:gdLst>
              <a:gd name="connsiteX0" fmla="*/ 0 w 829019"/>
              <a:gd name="connsiteY0" fmla="*/ 79273 h 792726"/>
              <a:gd name="connsiteX1" fmla="*/ 79273 w 829019"/>
              <a:gd name="connsiteY1" fmla="*/ 0 h 792726"/>
              <a:gd name="connsiteX2" fmla="*/ 749746 w 829019"/>
              <a:gd name="connsiteY2" fmla="*/ 0 h 792726"/>
              <a:gd name="connsiteX3" fmla="*/ 829019 w 829019"/>
              <a:gd name="connsiteY3" fmla="*/ 79273 h 792726"/>
              <a:gd name="connsiteX4" fmla="*/ 829019 w 829019"/>
              <a:gd name="connsiteY4" fmla="*/ 713453 h 792726"/>
              <a:gd name="connsiteX5" fmla="*/ 749746 w 829019"/>
              <a:gd name="connsiteY5" fmla="*/ 792726 h 792726"/>
              <a:gd name="connsiteX6" fmla="*/ 79273 w 829019"/>
              <a:gd name="connsiteY6" fmla="*/ 792726 h 792726"/>
              <a:gd name="connsiteX7" fmla="*/ 0 w 829019"/>
              <a:gd name="connsiteY7" fmla="*/ 713453 h 792726"/>
              <a:gd name="connsiteX8" fmla="*/ 0 w 829019"/>
              <a:gd name="connsiteY8" fmla="*/ 79273 h 792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9019" h="792726">
                <a:moveTo>
                  <a:pt x="0" y="79273"/>
                </a:moveTo>
                <a:cubicBezTo>
                  <a:pt x="0" y="35492"/>
                  <a:pt x="35492" y="0"/>
                  <a:pt x="79273" y="0"/>
                </a:cubicBezTo>
                <a:lnTo>
                  <a:pt x="749746" y="0"/>
                </a:lnTo>
                <a:cubicBezTo>
                  <a:pt x="793527" y="0"/>
                  <a:pt x="829019" y="35492"/>
                  <a:pt x="829019" y="79273"/>
                </a:cubicBezTo>
                <a:lnTo>
                  <a:pt x="829019" y="713453"/>
                </a:lnTo>
                <a:cubicBezTo>
                  <a:pt x="829019" y="757234"/>
                  <a:pt x="793527" y="792726"/>
                  <a:pt x="749746" y="792726"/>
                </a:cubicBezTo>
                <a:lnTo>
                  <a:pt x="79273" y="792726"/>
                </a:lnTo>
                <a:cubicBezTo>
                  <a:pt x="35492" y="792726"/>
                  <a:pt x="0" y="757234"/>
                  <a:pt x="0" y="713453"/>
                </a:cubicBezTo>
                <a:lnTo>
                  <a:pt x="0" y="79273"/>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76558" tIns="76558" rIns="76558" bIns="76558" numCol="1" spcCol="1270" anchor="ctr" anchorCtr="0">
            <a:noAutofit/>
          </a:bodyPr>
          <a:lstStyle/>
          <a:p>
            <a:pPr lvl="0" algn="ctr" defTabSz="622300">
              <a:lnSpc>
                <a:spcPct val="90000"/>
              </a:lnSpc>
              <a:spcBef>
                <a:spcPct val="0"/>
              </a:spcBef>
              <a:spcAft>
                <a:spcPct val="35000"/>
              </a:spcAft>
            </a:pPr>
            <a:r>
              <a:rPr lang="ru-RU" sz="1400" kern="1200" dirty="0" smtClean="0">
                <a:solidFill>
                  <a:schemeClr val="tx1"/>
                </a:solidFill>
                <a:latin typeface="Times New Roman" panose="02020603050405020304" pitchFamily="18" charset="0"/>
                <a:cs typeface="Times New Roman" panose="02020603050405020304" pitchFamily="18" charset="0"/>
              </a:rPr>
              <a:t>1</a:t>
            </a:r>
            <a:r>
              <a:rPr lang="en-US" sz="1400" kern="1200" dirty="0" smtClean="0">
                <a:solidFill>
                  <a:schemeClr val="tx1"/>
                </a:solidFill>
                <a:latin typeface="Times New Roman" panose="02020603050405020304" pitchFamily="18" charset="0"/>
                <a:cs typeface="Times New Roman" panose="02020603050405020304" pitchFamily="18" charset="0"/>
              </a:rPr>
              <a:t>,3</a:t>
            </a:r>
            <a:endParaRPr lang="ru-RU" sz="1400" kern="1200" dirty="0">
              <a:solidFill>
                <a:schemeClr val="tx1"/>
              </a:solidFill>
              <a:latin typeface="Times New Roman" panose="02020603050405020304" pitchFamily="18" charset="0"/>
              <a:cs typeface="Times New Roman" panose="02020603050405020304" pitchFamily="18" charset="0"/>
            </a:endParaRPr>
          </a:p>
        </p:txBody>
      </p:sp>
      <p:sp>
        <p:nvSpPr>
          <p:cNvPr id="29" name="Полилиния 28"/>
          <p:cNvSpPr/>
          <p:nvPr/>
        </p:nvSpPr>
        <p:spPr>
          <a:xfrm>
            <a:off x="8026256" y="4869160"/>
            <a:ext cx="792000" cy="460290"/>
          </a:xfrm>
          <a:custGeom>
            <a:avLst/>
            <a:gdLst>
              <a:gd name="connsiteX0" fmla="*/ 0 w 829023"/>
              <a:gd name="connsiteY0" fmla="*/ 46029 h 460290"/>
              <a:gd name="connsiteX1" fmla="*/ 46029 w 829023"/>
              <a:gd name="connsiteY1" fmla="*/ 0 h 460290"/>
              <a:gd name="connsiteX2" fmla="*/ 782994 w 829023"/>
              <a:gd name="connsiteY2" fmla="*/ 0 h 460290"/>
              <a:gd name="connsiteX3" fmla="*/ 829023 w 829023"/>
              <a:gd name="connsiteY3" fmla="*/ 46029 h 460290"/>
              <a:gd name="connsiteX4" fmla="*/ 829023 w 829023"/>
              <a:gd name="connsiteY4" fmla="*/ 414261 h 460290"/>
              <a:gd name="connsiteX5" fmla="*/ 782994 w 829023"/>
              <a:gd name="connsiteY5" fmla="*/ 460290 h 460290"/>
              <a:gd name="connsiteX6" fmla="*/ 46029 w 829023"/>
              <a:gd name="connsiteY6" fmla="*/ 460290 h 460290"/>
              <a:gd name="connsiteX7" fmla="*/ 0 w 829023"/>
              <a:gd name="connsiteY7" fmla="*/ 414261 h 460290"/>
              <a:gd name="connsiteX8" fmla="*/ 0 w 829023"/>
              <a:gd name="connsiteY8" fmla="*/ 46029 h 460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9023" h="460290">
                <a:moveTo>
                  <a:pt x="0" y="46029"/>
                </a:moveTo>
                <a:cubicBezTo>
                  <a:pt x="0" y="20608"/>
                  <a:pt x="20608" y="0"/>
                  <a:pt x="46029" y="0"/>
                </a:cubicBezTo>
                <a:lnTo>
                  <a:pt x="782994" y="0"/>
                </a:lnTo>
                <a:cubicBezTo>
                  <a:pt x="808415" y="0"/>
                  <a:pt x="829023" y="20608"/>
                  <a:pt x="829023" y="46029"/>
                </a:cubicBezTo>
                <a:lnTo>
                  <a:pt x="829023" y="414261"/>
                </a:lnTo>
                <a:cubicBezTo>
                  <a:pt x="829023" y="439682"/>
                  <a:pt x="808415" y="460290"/>
                  <a:pt x="782994" y="460290"/>
                </a:cubicBezTo>
                <a:lnTo>
                  <a:pt x="46029" y="460290"/>
                </a:lnTo>
                <a:cubicBezTo>
                  <a:pt x="20608" y="460290"/>
                  <a:pt x="0" y="439682"/>
                  <a:pt x="0" y="414261"/>
                </a:cubicBezTo>
                <a:lnTo>
                  <a:pt x="0" y="46029"/>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66821" tIns="66821" rIns="66821" bIns="66821" numCol="1" spcCol="1270" anchor="ctr" anchorCtr="0">
            <a:noAutofit/>
          </a:bodyPr>
          <a:lstStyle/>
          <a:p>
            <a:pPr lvl="0" algn="ctr" defTabSz="622300">
              <a:lnSpc>
                <a:spcPct val="90000"/>
              </a:lnSpc>
              <a:spcBef>
                <a:spcPct val="0"/>
              </a:spcBef>
              <a:spcAft>
                <a:spcPct val="35000"/>
              </a:spcAft>
            </a:pPr>
            <a:r>
              <a:rPr lang="ru-RU" sz="1400" kern="1200" dirty="0" smtClean="0">
                <a:solidFill>
                  <a:schemeClr val="tx1"/>
                </a:solidFill>
                <a:latin typeface="Times New Roman" panose="02020603050405020304" pitchFamily="18" charset="0"/>
                <a:cs typeface="Times New Roman" panose="02020603050405020304" pitchFamily="18" charset="0"/>
              </a:rPr>
              <a:t>0,2</a:t>
            </a:r>
            <a:endParaRPr lang="ru-RU" sz="1400" kern="1200" dirty="0">
              <a:solidFill>
                <a:schemeClr val="tx1"/>
              </a:solidFill>
              <a:latin typeface="Times New Roman" panose="02020603050405020304" pitchFamily="18" charset="0"/>
              <a:cs typeface="Times New Roman" panose="02020603050405020304" pitchFamily="18" charset="0"/>
            </a:endParaRPr>
          </a:p>
        </p:txBody>
      </p:sp>
      <p:sp>
        <p:nvSpPr>
          <p:cNvPr id="30" name="Полилиния 29"/>
          <p:cNvSpPr/>
          <p:nvPr/>
        </p:nvSpPr>
        <p:spPr>
          <a:xfrm>
            <a:off x="8026256" y="5408895"/>
            <a:ext cx="792000" cy="640939"/>
          </a:xfrm>
          <a:custGeom>
            <a:avLst/>
            <a:gdLst>
              <a:gd name="connsiteX0" fmla="*/ 0 w 833504"/>
              <a:gd name="connsiteY0" fmla="*/ 64094 h 640939"/>
              <a:gd name="connsiteX1" fmla="*/ 64094 w 833504"/>
              <a:gd name="connsiteY1" fmla="*/ 0 h 640939"/>
              <a:gd name="connsiteX2" fmla="*/ 769410 w 833504"/>
              <a:gd name="connsiteY2" fmla="*/ 0 h 640939"/>
              <a:gd name="connsiteX3" fmla="*/ 833504 w 833504"/>
              <a:gd name="connsiteY3" fmla="*/ 64094 h 640939"/>
              <a:gd name="connsiteX4" fmla="*/ 833504 w 833504"/>
              <a:gd name="connsiteY4" fmla="*/ 576845 h 640939"/>
              <a:gd name="connsiteX5" fmla="*/ 769410 w 833504"/>
              <a:gd name="connsiteY5" fmla="*/ 640939 h 640939"/>
              <a:gd name="connsiteX6" fmla="*/ 64094 w 833504"/>
              <a:gd name="connsiteY6" fmla="*/ 640939 h 640939"/>
              <a:gd name="connsiteX7" fmla="*/ 0 w 833504"/>
              <a:gd name="connsiteY7" fmla="*/ 576845 h 640939"/>
              <a:gd name="connsiteX8" fmla="*/ 0 w 833504"/>
              <a:gd name="connsiteY8" fmla="*/ 64094 h 640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3504" h="640939">
                <a:moveTo>
                  <a:pt x="0" y="64094"/>
                </a:moveTo>
                <a:cubicBezTo>
                  <a:pt x="0" y="28696"/>
                  <a:pt x="28696" y="0"/>
                  <a:pt x="64094" y="0"/>
                </a:cubicBezTo>
                <a:lnTo>
                  <a:pt x="769410" y="0"/>
                </a:lnTo>
                <a:cubicBezTo>
                  <a:pt x="804808" y="0"/>
                  <a:pt x="833504" y="28696"/>
                  <a:pt x="833504" y="64094"/>
                </a:cubicBezTo>
                <a:lnTo>
                  <a:pt x="833504" y="576845"/>
                </a:lnTo>
                <a:cubicBezTo>
                  <a:pt x="833504" y="612243"/>
                  <a:pt x="804808" y="640939"/>
                  <a:pt x="769410" y="640939"/>
                </a:cubicBezTo>
                <a:lnTo>
                  <a:pt x="64094" y="640939"/>
                </a:lnTo>
                <a:cubicBezTo>
                  <a:pt x="28696" y="640939"/>
                  <a:pt x="0" y="612243"/>
                  <a:pt x="0" y="576845"/>
                </a:cubicBezTo>
                <a:lnTo>
                  <a:pt x="0" y="64094"/>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72112" tIns="72112" rIns="72112" bIns="72112" numCol="1" spcCol="1270" anchor="ctr" anchorCtr="0">
            <a:noAutofit/>
          </a:bodyPr>
          <a:lstStyle/>
          <a:p>
            <a:pPr lvl="0" algn="ctr" defTabSz="622300">
              <a:lnSpc>
                <a:spcPct val="90000"/>
              </a:lnSpc>
              <a:spcBef>
                <a:spcPct val="0"/>
              </a:spcBef>
              <a:spcAft>
                <a:spcPct val="35000"/>
              </a:spcAft>
            </a:pPr>
            <a:r>
              <a:rPr lang="ru-RU" sz="1400" kern="1200" dirty="0" smtClean="0">
                <a:solidFill>
                  <a:schemeClr val="tx1"/>
                </a:solidFill>
                <a:latin typeface="Times New Roman" panose="02020603050405020304" pitchFamily="18" charset="0"/>
                <a:cs typeface="Times New Roman" panose="02020603050405020304" pitchFamily="18" charset="0"/>
              </a:rPr>
              <a:t>22</a:t>
            </a:r>
            <a:r>
              <a:rPr lang="en-US" sz="1400" kern="1200" dirty="0" smtClean="0">
                <a:solidFill>
                  <a:schemeClr val="tx1"/>
                </a:solidFill>
                <a:latin typeface="Times New Roman" panose="02020603050405020304" pitchFamily="18" charset="0"/>
                <a:cs typeface="Times New Roman" panose="02020603050405020304" pitchFamily="18" charset="0"/>
              </a:rPr>
              <a:t>3</a:t>
            </a:r>
            <a:r>
              <a:rPr lang="ru-RU" sz="1400" kern="1200" dirty="0" smtClean="0">
                <a:solidFill>
                  <a:schemeClr val="tx1"/>
                </a:solidFill>
                <a:latin typeface="Times New Roman" panose="02020603050405020304" pitchFamily="18" charset="0"/>
                <a:cs typeface="Times New Roman" panose="02020603050405020304" pitchFamily="18" charset="0"/>
              </a:rPr>
              <a:t>,</a:t>
            </a:r>
            <a:r>
              <a:rPr lang="en-US" sz="1400" kern="1200" dirty="0" smtClean="0">
                <a:solidFill>
                  <a:schemeClr val="tx1"/>
                </a:solidFill>
                <a:latin typeface="Times New Roman" panose="02020603050405020304" pitchFamily="18" charset="0"/>
                <a:cs typeface="Times New Roman" panose="02020603050405020304" pitchFamily="18" charset="0"/>
              </a:rPr>
              <a:t>7</a:t>
            </a:r>
            <a:endParaRPr lang="ru-RU" sz="1400" kern="1200" dirty="0">
              <a:solidFill>
                <a:schemeClr val="tx1"/>
              </a:solidFill>
              <a:latin typeface="Times New Roman" panose="02020603050405020304" pitchFamily="18" charset="0"/>
              <a:cs typeface="Times New Roman" panose="02020603050405020304" pitchFamily="18" charset="0"/>
            </a:endParaRPr>
          </a:p>
        </p:txBody>
      </p:sp>
      <p:sp>
        <p:nvSpPr>
          <p:cNvPr id="31" name="Полилиния 30"/>
          <p:cNvSpPr/>
          <p:nvPr/>
        </p:nvSpPr>
        <p:spPr>
          <a:xfrm>
            <a:off x="8026256" y="6128896"/>
            <a:ext cx="792000" cy="396000"/>
          </a:xfrm>
          <a:custGeom>
            <a:avLst/>
            <a:gdLst>
              <a:gd name="connsiteX0" fmla="*/ 0 w 832010"/>
              <a:gd name="connsiteY0" fmla="*/ 49600 h 496004"/>
              <a:gd name="connsiteX1" fmla="*/ 49600 w 832010"/>
              <a:gd name="connsiteY1" fmla="*/ 0 h 496004"/>
              <a:gd name="connsiteX2" fmla="*/ 782410 w 832010"/>
              <a:gd name="connsiteY2" fmla="*/ 0 h 496004"/>
              <a:gd name="connsiteX3" fmla="*/ 832010 w 832010"/>
              <a:gd name="connsiteY3" fmla="*/ 49600 h 496004"/>
              <a:gd name="connsiteX4" fmla="*/ 832010 w 832010"/>
              <a:gd name="connsiteY4" fmla="*/ 446404 h 496004"/>
              <a:gd name="connsiteX5" fmla="*/ 782410 w 832010"/>
              <a:gd name="connsiteY5" fmla="*/ 496004 h 496004"/>
              <a:gd name="connsiteX6" fmla="*/ 49600 w 832010"/>
              <a:gd name="connsiteY6" fmla="*/ 496004 h 496004"/>
              <a:gd name="connsiteX7" fmla="*/ 0 w 832010"/>
              <a:gd name="connsiteY7" fmla="*/ 446404 h 496004"/>
              <a:gd name="connsiteX8" fmla="*/ 0 w 832010"/>
              <a:gd name="connsiteY8" fmla="*/ 49600 h 496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2010" h="496004">
                <a:moveTo>
                  <a:pt x="0" y="49600"/>
                </a:moveTo>
                <a:cubicBezTo>
                  <a:pt x="0" y="22207"/>
                  <a:pt x="22207" y="0"/>
                  <a:pt x="49600" y="0"/>
                </a:cubicBezTo>
                <a:lnTo>
                  <a:pt x="782410" y="0"/>
                </a:lnTo>
                <a:cubicBezTo>
                  <a:pt x="809803" y="0"/>
                  <a:pt x="832010" y="22207"/>
                  <a:pt x="832010" y="49600"/>
                </a:cubicBezTo>
                <a:lnTo>
                  <a:pt x="832010" y="446404"/>
                </a:lnTo>
                <a:cubicBezTo>
                  <a:pt x="832010" y="473797"/>
                  <a:pt x="809803" y="496004"/>
                  <a:pt x="782410" y="496004"/>
                </a:cubicBezTo>
                <a:lnTo>
                  <a:pt x="49600" y="496004"/>
                </a:lnTo>
                <a:cubicBezTo>
                  <a:pt x="22207" y="496004"/>
                  <a:pt x="0" y="473797"/>
                  <a:pt x="0" y="446404"/>
                </a:cubicBezTo>
                <a:lnTo>
                  <a:pt x="0" y="49600"/>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67867" tIns="67867" rIns="67867" bIns="67867" numCol="1" spcCol="1270" anchor="ctr" anchorCtr="0">
            <a:noAutofit/>
          </a:bodyPr>
          <a:lstStyle/>
          <a:p>
            <a:pPr lvl="0" algn="ctr" defTabSz="622300">
              <a:lnSpc>
                <a:spcPct val="90000"/>
              </a:lnSpc>
              <a:spcBef>
                <a:spcPct val="0"/>
              </a:spcBef>
              <a:spcAft>
                <a:spcPct val="35000"/>
              </a:spcAft>
            </a:pPr>
            <a:r>
              <a:rPr lang="en-US" sz="1400" kern="1200" dirty="0" smtClean="0">
                <a:solidFill>
                  <a:schemeClr val="tx1"/>
                </a:solidFill>
                <a:latin typeface="Times New Roman" panose="02020603050405020304" pitchFamily="18" charset="0"/>
                <a:cs typeface="Times New Roman" panose="02020603050405020304" pitchFamily="18" charset="0"/>
              </a:rPr>
              <a:t>491,3</a:t>
            </a:r>
            <a:endParaRPr lang="ru-RU" sz="1400" kern="1200" dirty="0" smtClean="0">
              <a:solidFill>
                <a:schemeClr val="tx1"/>
              </a:solidFill>
              <a:latin typeface="Times New Roman" panose="02020603050405020304" pitchFamily="18" charset="0"/>
              <a:cs typeface="Times New Roman" panose="02020603050405020304" pitchFamily="18" charset="0"/>
            </a:endParaRPr>
          </a:p>
        </p:txBody>
      </p:sp>
      <p:graphicFrame>
        <p:nvGraphicFramePr>
          <p:cNvPr id="11" name="Диаграмма 10"/>
          <p:cNvGraphicFramePr>
            <a:graphicFrameLocks/>
          </p:cNvGraphicFramePr>
          <p:nvPr>
            <p:extLst>
              <p:ext uri="{D42A27DB-BD31-4B8C-83A1-F6EECF244321}">
                <p14:modId xmlns:p14="http://schemas.microsoft.com/office/powerpoint/2010/main" val="1437904307"/>
              </p:ext>
            </p:extLst>
          </p:nvPr>
        </p:nvGraphicFramePr>
        <p:xfrm>
          <a:off x="0" y="3212976"/>
          <a:ext cx="4180228" cy="3384376"/>
        </p:xfrm>
        <a:graphic>
          <a:graphicData uri="http://schemas.openxmlformats.org/drawingml/2006/chart">
            <c:chart xmlns:c="http://schemas.openxmlformats.org/drawingml/2006/chart" xmlns:r="http://schemas.openxmlformats.org/officeDocument/2006/relationships" r:id="rId2"/>
          </a:graphicData>
        </a:graphic>
      </p:graphicFrame>
      <p:pic>
        <p:nvPicPr>
          <p:cNvPr id="9" name="Рисунок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41036" y="864209"/>
            <a:ext cx="2592000" cy="1496503"/>
          </a:xfrm>
          <a:prstGeom prst="rect">
            <a:avLst/>
          </a:prstGeom>
          <a:ln>
            <a:noFill/>
          </a:ln>
          <a:effectLst>
            <a:softEdge rad="112500"/>
          </a:effectLst>
        </p:spPr>
      </p:pic>
      <p:sp>
        <p:nvSpPr>
          <p:cNvPr id="10" name="Заголовок 1"/>
          <p:cNvSpPr txBox="1">
            <a:spLocks/>
          </p:cNvSpPr>
          <p:nvPr/>
        </p:nvSpPr>
        <p:spPr>
          <a:xfrm>
            <a:off x="259728" y="0"/>
            <a:ext cx="7613500" cy="620688"/>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l" fontAlgn="auto">
              <a:spcAft>
                <a:spcPts val="0"/>
              </a:spcAft>
              <a:buClr>
                <a:srgbClr val="F14124">
                  <a:lumMod val="75000"/>
                </a:srgbClr>
              </a:buClr>
              <a:buFont typeface="Georgia" pitchFamily="18" charset="0"/>
              <a:buNone/>
            </a:pPr>
            <a:r>
              <a:rPr lang="ru-RU" sz="1800" dirty="0">
                <a:solidFill>
                  <a:prstClr val="black"/>
                </a:solidFill>
                <a:effectLst/>
                <a:latin typeface="Times New Roman" panose="02020603050405020304" pitchFamily="18" charset="0"/>
                <a:cs typeface="Times New Roman" panose="02020603050405020304" pitchFamily="18" charset="0"/>
              </a:rPr>
              <a:t>Государственная программа Чувашской </a:t>
            </a:r>
            <a:r>
              <a:rPr lang="ru-RU" sz="1800" dirty="0" smtClean="0">
                <a:solidFill>
                  <a:prstClr val="black"/>
                </a:solidFill>
                <a:effectLst/>
                <a:latin typeface="Times New Roman" panose="02020603050405020304" pitchFamily="18" charset="0"/>
                <a:cs typeface="Times New Roman" panose="02020603050405020304" pitchFamily="18" charset="0"/>
              </a:rPr>
              <a:t>Республики</a:t>
            </a:r>
          </a:p>
          <a:p>
            <a:pPr marL="0" indent="0" algn="l" fontAlgn="auto">
              <a:spcAft>
                <a:spcPts val="0"/>
              </a:spcAft>
              <a:buClr>
                <a:srgbClr val="F14124">
                  <a:lumMod val="75000"/>
                </a:srgbClr>
              </a:buClr>
              <a:buFont typeface="Georgia" pitchFamily="18" charset="0"/>
              <a:buNone/>
            </a:pPr>
            <a:r>
              <a:rPr lang="ru-RU" sz="1800" dirty="0">
                <a:solidFill>
                  <a:prstClr val="black"/>
                </a:solidFill>
                <a:effectLst/>
                <a:latin typeface="Times New Roman" panose="02020603050405020304" pitchFamily="18" charset="0"/>
                <a:cs typeface="Times New Roman" panose="02020603050405020304" pitchFamily="18" charset="0"/>
              </a:rPr>
              <a:t>«Развитие потенциала государственного управления»</a:t>
            </a:r>
          </a:p>
        </p:txBody>
      </p:sp>
      <p:cxnSp>
        <p:nvCxnSpPr>
          <p:cNvPr id="12" name="Прямая соединительная линия 11"/>
          <p:cNvCxnSpPr/>
          <p:nvPr/>
        </p:nvCxnSpPr>
        <p:spPr>
          <a:xfrm>
            <a:off x="0" y="620688"/>
            <a:ext cx="9144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7873228" y="69850"/>
            <a:ext cx="1223412" cy="492443"/>
          </a:xfrm>
          <a:prstGeom prst="rect">
            <a:avLst/>
          </a:prstGeom>
          <a:noFill/>
        </p:spPr>
        <p:txBody>
          <a:bodyPr wrap="none" rtlCol="0">
            <a:spAutoFit/>
          </a:bodyPr>
          <a:lstStyle/>
          <a:p>
            <a:pPr algn="ctr"/>
            <a:r>
              <a:rPr lang="ru-RU" sz="1300" b="1" i="1" dirty="0" smtClean="0">
                <a:solidFill>
                  <a:srgbClr val="4E67C8"/>
                </a:solidFill>
                <a:latin typeface="Trebuchet MS"/>
              </a:rPr>
              <a:t>Бюджет</a:t>
            </a:r>
          </a:p>
          <a:p>
            <a:pPr algn="ctr"/>
            <a:r>
              <a:rPr lang="ru-RU" sz="1300" b="1" i="1" dirty="0" smtClean="0">
                <a:solidFill>
                  <a:srgbClr val="4E67C8"/>
                </a:solidFill>
                <a:latin typeface="Trebuchet MS"/>
              </a:rPr>
              <a:t>для граждан</a:t>
            </a:r>
            <a:endParaRPr lang="ru-RU" sz="1300" b="1" i="1" dirty="0">
              <a:solidFill>
                <a:srgbClr val="4E67C8"/>
              </a:solidFill>
              <a:latin typeface="Trebuchet MS"/>
            </a:endParaRPr>
          </a:p>
        </p:txBody>
      </p:sp>
      <p:sp>
        <p:nvSpPr>
          <p:cNvPr id="3" name="Номер слайда 2"/>
          <p:cNvSpPr>
            <a:spLocks noGrp="1"/>
          </p:cNvSpPr>
          <p:nvPr>
            <p:ph type="sldNum" sz="quarter" idx="12"/>
          </p:nvPr>
        </p:nvSpPr>
        <p:spPr/>
        <p:txBody>
          <a:bodyPr/>
          <a:lstStyle/>
          <a:p>
            <a:pPr>
              <a:defRPr/>
            </a:pPr>
            <a:fld id="{667CCBFA-BFB9-4E9F-B6F6-694D72409F22}" type="slidenum">
              <a:rPr lang="ru-RU" smtClean="0">
                <a:solidFill>
                  <a:prstClr val="black"/>
                </a:solidFill>
              </a:rPr>
              <a:pPr>
                <a:defRPr/>
              </a:pPr>
              <a:t>44</a:t>
            </a:fld>
            <a:endParaRPr lang="ru-RU" dirty="0">
              <a:solidFill>
                <a:prstClr val="black"/>
              </a:solidFill>
            </a:endParaRPr>
          </a:p>
        </p:txBody>
      </p:sp>
    </p:spTree>
    <p:extLst>
      <p:ext uri="{BB962C8B-B14F-4D97-AF65-F5344CB8AC3E}">
        <p14:creationId xmlns:p14="http://schemas.microsoft.com/office/powerpoint/2010/main" val="234511699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Скругленный прямоугольник 4"/>
          <p:cNvSpPr/>
          <p:nvPr/>
        </p:nvSpPr>
        <p:spPr>
          <a:xfrm>
            <a:off x="179513" y="2864214"/>
            <a:ext cx="4874687" cy="78081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r>
              <a:rPr lang="ru-RU" sz="1200" dirty="0" smtClean="0">
                <a:solidFill>
                  <a:prstClr val="black"/>
                </a:solidFill>
                <a:latin typeface="Times New Roman" panose="02020603050405020304" pitchFamily="18" charset="0"/>
                <a:cs typeface="Times New Roman" panose="02020603050405020304" pitchFamily="18" charset="0"/>
              </a:rPr>
              <a:t>Доля муниципальных нормативных правовых актов, внесенных в регистр муниципальных нормативных правовых актов Чувашской Республики, %</a:t>
            </a:r>
            <a:endParaRPr lang="ru-RU" sz="1200" dirty="0">
              <a:solidFill>
                <a:prstClr val="black"/>
              </a:solidFill>
              <a:latin typeface="Times New Roman" panose="02020603050405020304" pitchFamily="18" charset="0"/>
              <a:cs typeface="Times New Roman" panose="02020603050405020304" pitchFamily="18" charset="0"/>
            </a:endParaRPr>
          </a:p>
        </p:txBody>
      </p:sp>
      <p:sp>
        <p:nvSpPr>
          <p:cNvPr id="24" name="Скругленный прямоугольник 23"/>
          <p:cNvSpPr/>
          <p:nvPr/>
        </p:nvSpPr>
        <p:spPr>
          <a:xfrm>
            <a:off x="179513" y="3753112"/>
            <a:ext cx="4859098" cy="828016"/>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just"/>
            <a:r>
              <a:rPr lang="ru-RU" sz="1200" dirty="0" smtClean="0">
                <a:solidFill>
                  <a:prstClr val="black"/>
                </a:solidFill>
                <a:latin typeface="Times New Roman" panose="02020603050405020304" pitchFamily="18" charset="0"/>
                <a:cs typeface="Times New Roman" panose="02020603050405020304" pitchFamily="18" charset="0"/>
              </a:rPr>
              <a:t>Доля подготовленных нормативных правовых актов Чувашской Республики, регулирующих вопросы противодействия коррупции, отнесенные к компетенции субъекта Российской Федерации, %</a:t>
            </a:r>
            <a:endParaRPr lang="ru-RU" sz="1200" dirty="0">
              <a:solidFill>
                <a:prstClr val="black"/>
              </a:solidFill>
              <a:latin typeface="Times New Roman" panose="02020603050405020304" pitchFamily="18" charset="0"/>
              <a:cs typeface="Times New Roman" panose="02020603050405020304" pitchFamily="18" charset="0"/>
            </a:endParaRPr>
          </a:p>
        </p:txBody>
      </p:sp>
      <p:sp>
        <p:nvSpPr>
          <p:cNvPr id="33" name="Скругленный прямоугольник 32"/>
          <p:cNvSpPr/>
          <p:nvPr/>
        </p:nvSpPr>
        <p:spPr>
          <a:xfrm>
            <a:off x="179512" y="4653208"/>
            <a:ext cx="4874687" cy="792016"/>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just"/>
            <a:r>
              <a:rPr lang="ru-RU" sz="1200" dirty="0" smtClean="0">
                <a:solidFill>
                  <a:prstClr val="black"/>
                </a:solidFill>
                <a:latin typeface="Times New Roman" panose="02020603050405020304" pitchFamily="18" charset="0"/>
                <a:cs typeface="Times New Roman" panose="02020603050405020304" pitchFamily="18" charset="0"/>
              </a:rPr>
              <a:t>Соблюдение сроков государственной регистрации нормативных правовых актов органов исполнительной власти Чувашской Республики, установленных законодательством Чувашской Республики, %</a:t>
            </a:r>
            <a:endParaRPr lang="ru-RU" sz="1200" dirty="0">
              <a:solidFill>
                <a:prstClr val="black"/>
              </a:solidFill>
              <a:latin typeface="Times New Roman" panose="02020603050405020304" pitchFamily="18" charset="0"/>
              <a:cs typeface="Times New Roman" panose="02020603050405020304" pitchFamily="18" charset="0"/>
            </a:endParaRPr>
          </a:p>
        </p:txBody>
      </p:sp>
      <p:sp>
        <p:nvSpPr>
          <p:cNvPr id="35" name="Скругленный прямоугольник 34"/>
          <p:cNvSpPr/>
          <p:nvPr/>
        </p:nvSpPr>
        <p:spPr>
          <a:xfrm>
            <a:off x="179513" y="5517232"/>
            <a:ext cx="4859098" cy="792088"/>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just"/>
            <a:r>
              <a:rPr lang="ru-RU" sz="1200" dirty="0" smtClean="0">
                <a:solidFill>
                  <a:prstClr val="black"/>
                </a:solidFill>
                <a:latin typeface="Times New Roman" panose="02020603050405020304" pitchFamily="18" charset="0"/>
                <a:cs typeface="Times New Roman" panose="02020603050405020304" pitchFamily="18" charset="0"/>
              </a:rPr>
              <a:t>Количество зарегистрированных актов гражданского состояния и совершенных юридически значимых действий, единиц в год</a:t>
            </a:r>
            <a:endParaRPr lang="ru-RU" sz="1200" dirty="0">
              <a:solidFill>
                <a:prstClr val="black"/>
              </a:solidFill>
              <a:latin typeface="Times New Roman" panose="02020603050405020304" pitchFamily="18" charset="0"/>
              <a:cs typeface="Times New Roman" panose="02020603050405020304" pitchFamily="18" charset="0"/>
            </a:endParaRPr>
          </a:p>
        </p:txBody>
      </p:sp>
      <p:sp>
        <p:nvSpPr>
          <p:cNvPr id="11" name="Скругленный прямоугольник 10"/>
          <p:cNvSpPr/>
          <p:nvPr/>
        </p:nvSpPr>
        <p:spPr>
          <a:xfrm>
            <a:off x="259727" y="1643516"/>
            <a:ext cx="2352023" cy="504056"/>
          </a:xfrm>
          <a:prstGeom prst="roundRect">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ru-RU" sz="1400" b="1" dirty="0">
                <a:solidFill>
                  <a:srgbClr val="4E67C8">
                    <a:lumMod val="50000"/>
                  </a:srgbClr>
                </a:solidFill>
                <a:latin typeface="Times New Roman" panose="02020603050405020304" pitchFamily="18" charset="0"/>
                <a:cs typeface="Times New Roman" panose="02020603050405020304" pitchFamily="18" charset="0"/>
              </a:rPr>
              <a:t>Основные индикаторы</a:t>
            </a:r>
          </a:p>
        </p:txBody>
      </p:sp>
      <p:sp>
        <p:nvSpPr>
          <p:cNvPr id="6" name="Номер слайда 5"/>
          <p:cNvSpPr>
            <a:spLocks noGrp="1"/>
          </p:cNvSpPr>
          <p:nvPr>
            <p:ph type="sldNum" sz="quarter" idx="12"/>
          </p:nvPr>
        </p:nvSpPr>
        <p:spPr/>
        <p:txBody>
          <a:bodyPr/>
          <a:lstStyle/>
          <a:p>
            <a:pPr>
              <a:defRPr/>
            </a:pPr>
            <a:fld id="{667CCBFA-BFB9-4E9F-B6F6-694D72409F22}" type="slidenum">
              <a:rPr lang="ru-RU" smtClean="0">
                <a:solidFill>
                  <a:prstClr val="black"/>
                </a:solidFill>
              </a:rPr>
              <a:pPr>
                <a:defRPr/>
              </a:pPr>
              <a:t>45</a:t>
            </a:fld>
            <a:endParaRPr lang="ru-RU" dirty="0">
              <a:solidFill>
                <a:prstClr val="black"/>
              </a:solidFill>
            </a:endParaRPr>
          </a:p>
        </p:txBody>
      </p:sp>
      <p:sp>
        <p:nvSpPr>
          <p:cNvPr id="3" name="Полилиния 2"/>
          <p:cNvSpPr/>
          <p:nvPr/>
        </p:nvSpPr>
        <p:spPr>
          <a:xfrm>
            <a:off x="5131895" y="1126629"/>
            <a:ext cx="3903032" cy="834139"/>
          </a:xfrm>
          <a:custGeom>
            <a:avLst/>
            <a:gdLst>
              <a:gd name="connsiteX0" fmla="*/ 0 w 3903032"/>
              <a:gd name="connsiteY0" fmla="*/ 83414 h 834139"/>
              <a:gd name="connsiteX1" fmla="*/ 83414 w 3903032"/>
              <a:gd name="connsiteY1" fmla="*/ 0 h 834139"/>
              <a:gd name="connsiteX2" fmla="*/ 3819618 w 3903032"/>
              <a:gd name="connsiteY2" fmla="*/ 0 h 834139"/>
              <a:gd name="connsiteX3" fmla="*/ 3903032 w 3903032"/>
              <a:gd name="connsiteY3" fmla="*/ 83414 h 834139"/>
              <a:gd name="connsiteX4" fmla="*/ 3903032 w 3903032"/>
              <a:gd name="connsiteY4" fmla="*/ 750725 h 834139"/>
              <a:gd name="connsiteX5" fmla="*/ 3819618 w 3903032"/>
              <a:gd name="connsiteY5" fmla="*/ 834139 h 834139"/>
              <a:gd name="connsiteX6" fmla="*/ 83414 w 3903032"/>
              <a:gd name="connsiteY6" fmla="*/ 834139 h 834139"/>
              <a:gd name="connsiteX7" fmla="*/ 0 w 3903032"/>
              <a:gd name="connsiteY7" fmla="*/ 750725 h 834139"/>
              <a:gd name="connsiteX8" fmla="*/ 0 w 3903032"/>
              <a:gd name="connsiteY8" fmla="*/ 83414 h 834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3032" h="834139">
                <a:moveTo>
                  <a:pt x="0" y="83414"/>
                </a:moveTo>
                <a:cubicBezTo>
                  <a:pt x="0" y="37346"/>
                  <a:pt x="37346" y="0"/>
                  <a:pt x="83414" y="0"/>
                </a:cubicBezTo>
                <a:lnTo>
                  <a:pt x="3819618" y="0"/>
                </a:lnTo>
                <a:cubicBezTo>
                  <a:pt x="3865686" y="0"/>
                  <a:pt x="3903032" y="37346"/>
                  <a:pt x="3903032" y="83414"/>
                </a:cubicBezTo>
                <a:lnTo>
                  <a:pt x="3903032" y="750725"/>
                </a:lnTo>
                <a:cubicBezTo>
                  <a:pt x="3903032" y="796793"/>
                  <a:pt x="3865686" y="834139"/>
                  <a:pt x="3819618" y="834139"/>
                </a:cubicBezTo>
                <a:lnTo>
                  <a:pt x="83414" y="834139"/>
                </a:lnTo>
                <a:cubicBezTo>
                  <a:pt x="37346" y="834139"/>
                  <a:pt x="0" y="796793"/>
                  <a:pt x="0" y="750725"/>
                </a:cubicBezTo>
                <a:lnTo>
                  <a:pt x="0" y="83414"/>
                </a:lnTo>
                <a:close/>
              </a:path>
            </a:pathLst>
          </a:custGeom>
        </p:spPr>
        <p:style>
          <a:lnRef idx="3">
            <a:schemeClr val="lt1"/>
          </a:lnRef>
          <a:fillRef idx="1">
            <a:schemeClr val="accent2"/>
          </a:fillRef>
          <a:effectRef idx="1">
            <a:schemeClr val="accent2"/>
          </a:effectRef>
          <a:fontRef idx="minor">
            <a:schemeClr val="lt1"/>
          </a:fontRef>
        </p:style>
        <p:txBody>
          <a:bodyPr spcFirstLastPara="0" vert="horz" wrap="square" lIns="77771" tIns="77771" rIns="77771" bIns="77771" numCol="1" spcCol="1270" anchor="ctr" anchorCtr="0">
            <a:noAutofit/>
          </a:bodyPr>
          <a:lstStyle/>
          <a:p>
            <a:pPr lvl="0" algn="ctr" defTabSz="622300">
              <a:lnSpc>
                <a:spcPct val="90000"/>
              </a:lnSpc>
              <a:spcBef>
                <a:spcPct val="0"/>
              </a:spcBef>
              <a:spcAft>
                <a:spcPct val="35000"/>
              </a:spcAft>
            </a:pPr>
            <a:r>
              <a:rPr lang="ru-RU" sz="1400" b="1" kern="1200" dirty="0" smtClean="0">
                <a:solidFill>
                  <a:schemeClr val="accent1">
                    <a:lumMod val="50000"/>
                  </a:schemeClr>
                </a:solidFill>
                <a:latin typeface="Times New Roman" panose="02020603050405020304" pitchFamily="18" charset="0"/>
                <a:cs typeface="Times New Roman" panose="02020603050405020304" pitchFamily="18" charset="0"/>
              </a:rPr>
              <a:t>Достижение значений показателей (индикаторов) </a:t>
            </a:r>
            <a:endParaRPr lang="ru-RU" sz="1400" b="1" kern="1200" dirty="0">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4" name="Полилиния 3"/>
          <p:cNvSpPr/>
          <p:nvPr/>
        </p:nvSpPr>
        <p:spPr>
          <a:xfrm>
            <a:off x="5131895" y="1995962"/>
            <a:ext cx="731452" cy="834139"/>
          </a:xfrm>
          <a:custGeom>
            <a:avLst/>
            <a:gdLst>
              <a:gd name="connsiteX0" fmla="*/ 0 w 731452"/>
              <a:gd name="connsiteY0" fmla="*/ 73145 h 834139"/>
              <a:gd name="connsiteX1" fmla="*/ 73145 w 731452"/>
              <a:gd name="connsiteY1" fmla="*/ 0 h 834139"/>
              <a:gd name="connsiteX2" fmla="*/ 658307 w 731452"/>
              <a:gd name="connsiteY2" fmla="*/ 0 h 834139"/>
              <a:gd name="connsiteX3" fmla="*/ 731452 w 731452"/>
              <a:gd name="connsiteY3" fmla="*/ 73145 h 834139"/>
              <a:gd name="connsiteX4" fmla="*/ 731452 w 731452"/>
              <a:gd name="connsiteY4" fmla="*/ 760994 h 834139"/>
              <a:gd name="connsiteX5" fmla="*/ 658307 w 731452"/>
              <a:gd name="connsiteY5" fmla="*/ 834139 h 834139"/>
              <a:gd name="connsiteX6" fmla="*/ 73145 w 731452"/>
              <a:gd name="connsiteY6" fmla="*/ 834139 h 834139"/>
              <a:gd name="connsiteX7" fmla="*/ 0 w 731452"/>
              <a:gd name="connsiteY7" fmla="*/ 760994 h 834139"/>
              <a:gd name="connsiteX8" fmla="*/ 0 w 731452"/>
              <a:gd name="connsiteY8" fmla="*/ 73145 h 834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834139">
                <a:moveTo>
                  <a:pt x="0" y="73145"/>
                </a:moveTo>
                <a:cubicBezTo>
                  <a:pt x="0" y="32748"/>
                  <a:pt x="32748" y="0"/>
                  <a:pt x="73145" y="0"/>
                </a:cubicBezTo>
                <a:lnTo>
                  <a:pt x="658307" y="0"/>
                </a:lnTo>
                <a:cubicBezTo>
                  <a:pt x="698704" y="0"/>
                  <a:pt x="731452" y="32748"/>
                  <a:pt x="731452" y="73145"/>
                </a:cubicBezTo>
                <a:lnTo>
                  <a:pt x="731452" y="760994"/>
                </a:lnTo>
                <a:cubicBezTo>
                  <a:pt x="731452" y="801391"/>
                  <a:pt x="698704" y="834139"/>
                  <a:pt x="658307" y="834139"/>
                </a:cubicBezTo>
                <a:lnTo>
                  <a:pt x="73145" y="834139"/>
                </a:lnTo>
                <a:cubicBezTo>
                  <a:pt x="32748" y="834139"/>
                  <a:pt x="0" y="801391"/>
                  <a:pt x="0" y="760994"/>
                </a:cubicBezTo>
                <a:lnTo>
                  <a:pt x="0" y="73145"/>
                </a:lnTo>
                <a:close/>
              </a:path>
            </a:pathLst>
          </a:custGeom>
          <a:gradFill flip="none" rotWithShape="0">
            <a:gsLst>
              <a:gs pos="0">
                <a:srgbClr val="92D050">
                  <a:tint val="66000"/>
                  <a:satMod val="160000"/>
                </a:srgbClr>
              </a:gs>
              <a:gs pos="50000">
                <a:srgbClr val="92D050">
                  <a:tint val="44500"/>
                  <a:satMod val="160000"/>
                </a:srgbClr>
              </a:gs>
              <a:gs pos="100000">
                <a:srgbClr val="92D050">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4763" tIns="74763" rIns="74763" bIns="74763" numCol="1" spcCol="1270" anchor="ctr" anchorCtr="0">
            <a:noAutofit/>
          </a:bodyPr>
          <a:lstStyle/>
          <a:p>
            <a:pPr lvl="0" algn="ctr" defTabSz="622300">
              <a:lnSpc>
                <a:spcPct val="90000"/>
              </a:lnSpc>
              <a:spcBef>
                <a:spcPct val="0"/>
              </a:spcBef>
              <a:spcAft>
                <a:spcPct val="35000"/>
              </a:spcAft>
            </a:pPr>
            <a:r>
              <a:rPr lang="ru-RU" sz="1400" b="1" kern="1200" dirty="0" smtClean="0">
                <a:solidFill>
                  <a:schemeClr val="tx1"/>
                </a:solidFill>
                <a:latin typeface="Times New Roman" panose="02020603050405020304" pitchFamily="18" charset="0"/>
                <a:cs typeface="Times New Roman" panose="02020603050405020304" pitchFamily="18" charset="0"/>
              </a:rPr>
              <a:t>2019 план</a:t>
            </a:r>
            <a:endParaRPr lang="ru-RU" sz="1400" b="1" kern="1200" dirty="0">
              <a:solidFill>
                <a:schemeClr val="tx1"/>
              </a:solidFill>
              <a:latin typeface="Times New Roman" panose="02020603050405020304" pitchFamily="18" charset="0"/>
              <a:cs typeface="Times New Roman" panose="02020603050405020304" pitchFamily="18" charset="0"/>
            </a:endParaRPr>
          </a:p>
        </p:txBody>
      </p:sp>
      <p:sp>
        <p:nvSpPr>
          <p:cNvPr id="7" name="Полилиния 6"/>
          <p:cNvSpPr/>
          <p:nvPr/>
        </p:nvSpPr>
        <p:spPr>
          <a:xfrm>
            <a:off x="5131895" y="2865295"/>
            <a:ext cx="731452" cy="834139"/>
          </a:xfrm>
          <a:custGeom>
            <a:avLst/>
            <a:gdLst>
              <a:gd name="connsiteX0" fmla="*/ 0 w 731452"/>
              <a:gd name="connsiteY0" fmla="*/ 73145 h 834139"/>
              <a:gd name="connsiteX1" fmla="*/ 73145 w 731452"/>
              <a:gd name="connsiteY1" fmla="*/ 0 h 834139"/>
              <a:gd name="connsiteX2" fmla="*/ 658307 w 731452"/>
              <a:gd name="connsiteY2" fmla="*/ 0 h 834139"/>
              <a:gd name="connsiteX3" fmla="*/ 731452 w 731452"/>
              <a:gd name="connsiteY3" fmla="*/ 73145 h 834139"/>
              <a:gd name="connsiteX4" fmla="*/ 731452 w 731452"/>
              <a:gd name="connsiteY4" fmla="*/ 760994 h 834139"/>
              <a:gd name="connsiteX5" fmla="*/ 658307 w 731452"/>
              <a:gd name="connsiteY5" fmla="*/ 834139 h 834139"/>
              <a:gd name="connsiteX6" fmla="*/ 73145 w 731452"/>
              <a:gd name="connsiteY6" fmla="*/ 834139 h 834139"/>
              <a:gd name="connsiteX7" fmla="*/ 0 w 731452"/>
              <a:gd name="connsiteY7" fmla="*/ 760994 h 834139"/>
              <a:gd name="connsiteX8" fmla="*/ 0 w 731452"/>
              <a:gd name="connsiteY8" fmla="*/ 73145 h 834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834139">
                <a:moveTo>
                  <a:pt x="0" y="73145"/>
                </a:moveTo>
                <a:cubicBezTo>
                  <a:pt x="0" y="32748"/>
                  <a:pt x="32748" y="0"/>
                  <a:pt x="73145" y="0"/>
                </a:cubicBezTo>
                <a:lnTo>
                  <a:pt x="658307" y="0"/>
                </a:lnTo>
                <a:cubicBezTo>
                  <a:pt x="698704" y="0"/>
                  <a:pt x="731452" y="32748"/>
                  <a:pt x="731452" y="73145"/>
                </a:cubicBezTo>
                <a:lnTo>
                  <a:pt x="731452" y="760994"/>
                </a:lnTo>
                <a:cubicBezTo>
                  <a:pt x="731452" y="801391"/>
                  <a:pt x="698704" y="834139"/>
                  <a:pt x="658307" y="834139"/>
                </a:cubicBezTo>
                <a:lnTo>
                  <a:pt x="73145" y="834139"/>
                </a:lnTo>
                <a:cubicBezTo>
                  <a:pt x="32748" y="834139"/>
                  <a:pt x="0" y="801391"/>
                  <a:pt x="0" y="760994"/>
                </a:cubicBezTo>
                <a:lnTo>
                  <a:pt x="0" y="73145"/>
                </a:lnTo>
                <a:close/>
              </a:path>
            </a:pathLst>
          </a:custGeom>
          <a:gradFill flip="none" rotWithShape="0">
            <a:gsLst>
              <a:gs pos="0">
                <a:srgbClr val="92D050">
                  <a:tint val="66000"/>
                  <a:satMod val="160000"/>
                </a:srgbClr>
              </a:gs>
              <a:gs pos="50000">
                <a:srgbClr val="92D050">
                  <a:tint val="44500"/>
                  <a:satMod val="160000"/>
                </a:srgbClr>
              </a:gs>
              <a:gs pos="100000">
                <a:srgbClr val="92D050">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333" tIns="63333" rIns="63333" bIns="63333" numCol="1" spcCol="1270" anchor="ctr" anchorCtr="0">
            <a:noAutofit/>
          </a:bodyPr>
          <a:lstStyle/>
          <a:p>
            <a:pPr lvl="0" algn="ctr" defTabSz="488950">
              <a:lnSpc>
                <a:spcPct val="90000"/>
              </a:lnSpc>
              <a:spcBef>
                <a:spcPct val="0"/>
              </a:spcBef>
              <a:spcAft>
                <a:spcPct val="35000"/>
              </a:spcAft>
            </a:pPr>
            <a:r>
              <a:rPr lang="ru-RU" sz="1100" b="1" kern="1200" dirty="0" smtClean="0">
                <a:solidFill>
                  <a:schemeClr val="tx1"/>
                </a:solidFill>
                <a:latin typeface="Times New Roman" panose="02020603050405020304" pitchFamily="18" charset="0"/>
                <a:cs typeface="Times New Roman" panose="02020603050405020304" pitchFamily="18" charset="0"/>
              </a:rPr>
              <a:t>100</a:t>
            </a:r>
          </a:p>
        </p:txBody>
      </p:sp>
      <p:sp>
        <p:nvSpPr>
          <p:cNvPr id="8" name="Полилиния 7"/>
          <p:cNvSpPr/>
          <p:nvPr/>
        </p:nvSpPr>
        <p:spPr>
          <a:xfrm>
            <a:off x="5131895" y="3734628"/>
            <a:ext cx="731452" cy="834139"/>
          </a:xfrm>
          <a:custGeom>
            <a:avLst/>
            <a:gdLst>
              <a:gd name="connsiteX0" fmla="*/ 0 w 731452"/>
              <a:gd name="connsiteY0" fmla="*/ 73145 h 834139"/>
              <a:gd name="connsiteX1" fmla="*/ 73145 w 731452"/>
              <a:gd name="connsiteY1" fmla="*/ 0 h 834139"/>
              <a:gd name="connsiteX2" fmla="*/ 658307 w 731452"/>
              <a:gd name="connsiteY2" fmla="*/ 0 h 834139"/>
              <a:gd name="connsiteX3" fmla="*/ 731452 w 731452"/>
              <a:gd name="connsiteY3" fmla="*/ 73145 h 834139"/>
              <a:gd name="connsiteX4" fmla="*/ 731452 w 731452"/>
              <a:gd name="connsiteY4" fmla="*/ 760994 h 834139"/>
              <a:gd name="connsiteX5" fmla="*/ 658307 w 731452"/>
              <a:gd name="connsiteY5" fmla="*/ 834139 h 834139"/>
              <a:gd name="connsiteX6" fmla="*/ 73145 w 731452"/>
              <a:gd name="connsiteY6" fmla="*/ 834139 h 834139"/>
              <a:gd name="connsiteX7" fmla="*/ 0 w 731452"/>
              <a:gd name="connsiteY7" fmla="*/ 760994 h 834139"/>
              <a:gd name="connsiteX8" fmla="*/ 0 w 731452"/>
              <a:gd name="connsiteY8" fmla="*/ 73145 h 834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834139">
                <a:moveTo>
                  <a:pt x="0" y="73145"/>
                </a:moveTo>
                <a:cubicBezTo>
                  <a:pt x="0" y="32748"/>
                  <a:pt x="32748" y="0"/>
                  <a:pt x="73145" y="0"/>
                </a:cubicBezTo>
                <a:lnTo>
                  <a:pt x="658307" y="0"/>
                </a:lnTo>
                <a:cubicBezTo>
                  <a:pt x="698704" y="0"/>
                  <a:pt x="731452" y="32748"/>
                  <a:pt x="731452" y="73145"/>
                </a:cubicBezTo>
                <a:lnTo>
                  <a:pt x="731452" y="760994"/>
                </a:lnTo>
                <a:cubicBezTo>
                  <a:pt x="731452" y="801391"/>
                  <a:pt x="698704" y="834139"/>
                  <a:pt x="658307" y="834139"/>
                </a:cubicBezTo>
                <a:lnTo>
                  <a:pt x="73145" y="834139"/>
                </a:lnTo>
                <a:cubicBezTo>
                  <a:pt x="32748" y="834139"/>
                  <a:pt x="0" y="801391"/>
                  <a:pt x="0" y="760994"/>
                </a:cubicBezTo>
                <a:lnTo>
                  <a:pt x="0" y="73145"/>
                </a:lnTo>
                <a:close/>
              </a:path>
            </a:pathLst>
          </a:custGeom>
          <a:gradFill flip="none" rotWithShape="0">
            <a:gsLst>
              <a:gs pos="0">
                <a:srgbClr val="92D050">
                  <a:tint val="66000"/>
                  <a:satMod val="160000"/>
                </a:srgbClr>
              </a:gs>
              <a:gs pos="50000">
                <a:srgbClr val="92D050">
                  <a:tint val="44500"/>
                  <a:satMod val="160000"/>
                </a:srgbClr>
              </a:gs>
              <a:gs pos="100000">
                <a:srgbClr val="92D050">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333" tIns="63333" rIns="63333" bIns="63333" numCol="1" spcCol="1270" anchor="ctr" anchorCtr="0">
            <a:noAutofit/>
          </a:bodyPr>
          <a:lstStyle/>
          <a:p>
            <a:pPr lvl="0" algn="ctr" defTabSz="488950">
              <a:lnSpc>
                <a:spcPct val="90000"/>
              </a:lnSpc>
              <a:spcBef>
                <a:spcPct val="0"/>
              </a:spcBef>
              <a:spcAft>
                <a:spcPct val="35000"/>
              </a:spcAft>
            </a:pPr>
            <a:r>
              <a:rPr lang="ru-RU" sz="1100" b="1" kern="1200" dirty="0" smtClean="0">
                <a:solidFill>
                  <a:schemeClr val="tx1"/>
                </a:solidFill>
                <a:latin typeface="Times New Roman" panose="02020603050405020304" pitchFamily="18" charset="0"/>
                <a:cs typeface="Times New Roman" panose="02020603050405020304" pitchFamily="18" charset="0"/>
              </a:rPr>
              <a:t>100</a:t>
            </a:r>
            <a:endParaRPr lang="ru-RU" sz="1100" b="1" kern="1200" dirty="0">
              <a:solidFill>
                <a:schemeClr val="tx1"/>
              </a:solidFill>
              <a:latin typeface="Times New Roman" panose="02020603050405020304" pitchFamily="18" charset="0"/>
              <a:cs typeface="Times New Roman" panose="02020603050405020304" pitchFamily="18" charset="0"/>
            </a:endParaRPr>
          </a:p>
        </p:txBody>
      </p:sp>
      <p:sp>
        <p:nvSpPr>
          <p:cNvPr id="9" name="Полилиния 8"/>
          <p:cNvSpPr/>
          <p:nvPr/>
        </p:nvSpPr>
        <p:spPr>
          <a:xfrm>
            <a:off x="5131895" y="4603962"/>
            <a:ext cx="731452" cy="834139"/>
          </a:xfrm>
          <a:custGeom>
            <a:avLst/>
            <a:gdLst>
              <a:gd name="connsiteX0" fmla="*/ 0 w 731452"/>
              <a:gd name="connsiteY0" fmla="*/ 73145 h 834139"/>
              <a:gd name="connsiteX1" fmla="*/ 73145 w 731452"/>
              <a:gd name="connsiteY1" fmla="*/ 0 h 834139"/>
              <a:gd name="connsiteX2" fmla="*/ 658307 w 731452"/>
              <a:gd name="connsiteY2" fmla="*/ 0 h 834139"/>
              <a:gd name="connsiteX3" fmla="*/ 731452 w 731452"/>
              <a:gd name="connsiteY3" fmla="*/ 73145 h 834139"/>
              <a:gd name="connsiteX4" fmla="*/ 731452 w 731452"/>
              <a:gd name="connsiteY4" fmla="*/ 760994 h 834139"/>
              <a:gd name="connsiteX5" fmla="*/ 658307 w 731452"/>
              <a:gd name="connsiteY5" fmla="*/ 834139 h 834139"/>
              <a:gd name="connsiteX6" fmla="*/ 73145 w 731452"/>
              <a:gd name="connsiteY6" fmla="*/ 834139 h 834139"/>
              <a:gd name="connsiteX7" fmla="*/ 0 w 731452"/>
              <a:gd name="connsiteY7" fmla="*/ 760994 h 834139"/>
              <a:gd name="connsiteX8" fmla="*/ 0 w 731452"/>
              <a:gd name="connsiteY8" fmla="*/ 73145 h 834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834139">
                <a:moveTo>
                  <a:pt x="0" y="73145"/>
                </a:moveTo>
                <a:cubicBezTo>
                  <a:pt x="0" y="32748"/>
                  <a:pt x="32748" y="0"/>
                  <a:pt x="73145" y="0"/>
                </a:cubicBezTo>
                <a:lnTo>
                  <a:pt x="658307" y="0"/>
                </a:lnTo>
                <a:cubicBezTo>
                  <a:pt x="698704" y="0"/>
                  <a:pt x="731452" y="32748"/>
                  <a:pt x="731452" y="73145"/>
                </a:cubicBezTo>
                <a:lnTo>
                  <a:pt x="731452" y="760994"/>
                </a:lnTo>
                <a:cubicBezTo>
                  <a:pt x="731452" y="801391"/>
                  <a:pt x="698704" y="834139"/>
                  <a:pt x="658307" y="834139"/>
                </a:cubicBezTo>
                <a:lnTo>
                  <a:pt x="73145" y="834139"/>
                </a:lnTo>
                <a:cubicBezTo>
                  <a:pt x="32748" y="834139"/>
                  <a:pt x="0" y="801391"/>
                  <a:pt x="0" y="760994"/>
                </a:cubicBezTo>
                <a:lnTo>
                  <a:pt x="0" y="73145"/>
                </a:lnTo>
                <a:close/>
              </a:path>
            </a:pathLst>
          </a:custGeom>
          <a:gradFill flip="none" rotWithShape="0">
            <a:gsLst>
              <a:gs pos="0">
                <a:srgbClr val="92D050">
                  <a:tint val="66000"/>
                  <a:satMod val="160000"/>
                </a:srgbClr>
              </a:gs>
              <a:gs pos="50000">
                <a:srgbClr val="92D050">
                  <a:tint val="44500"/>
                  <a:satMod val="160000"/>
                </a:srgbClr>
              </a:gs>
              <a:gs pos="100000">
                <a:srgbClr val="92D050">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333" tIns="63333" rIns="63333" bIns="63333" numCol="1" spcCol="1270" anchor="ctr" anchorCtr="0">
            <a:noAutofit/>
          </a:bodyPr>
          <a:lstStyle/>
          <a:p>
            <a:pPr lvl="0" algn="ctr" defTabSz="488950">
              <a:lnSpc>
                <a:spcPct val="90000"/>
              </a:lnSpc>
              <a:spcBef>
                <a:spcPct val="0"/>
              </a:spcBef>
              <a:spcAft>
                <a:spcPct val="35000"/>
              </a:spcAft>
            </a:pPr>
            <a:r>
              <a:rPr lang="ru-RU" sz="1100" b="1" kern="1200" dirty="0" smtClean="0">
                <a:solidFill>
                  <a:schemeClr val="tx1"/>
                </a:solidFill>
                <a:latin typeface="Times New Roman" panose="02020603050405020304" pitchFamily="18" charset="0"/>
                <a:cs typeface="Times New Roman" panose="02020603050405020304" pitchFamily="18" charset="0"/>
              </a:rPr>
              <a:t>100</a:t>
            </a:r>
            <a:endParaRPr lang="ru-RU" sz="1100" b="1" kern="1200" dirty="0">
              <a:solidFill>
                <a:schemeClr val="tx1"/>
              </a:solidFill>
              <a:latin typeface="Times New Roman" panose="02020603050405020304" pitchFamily="18" charset="0"/>
              <a:cs typeface="Times New Roman" panose="02020603050405020304" pitchFamily="18" charset="0"/>
            </a:endParaRPr>
          </a:p>
        </p:txBody>
      </p:sp>
      <p:sp>
        <p:nvSpPr>
          <p:cNvPr id="10" name="Полилиния 9"/>
          <p:cNvSpPr/>
          <p:nvPr/>
        </p:nvSpPr>
        <p:spPr>
          <a:xfrm>
            <a:off x="5131895" y="5473295"/>
            <a:ext cx="731452" cy="834139"/>
          </a:xfrm>
          <a:custGeom>
            <a:avLst/>
            <a:gdLst>
              <a:gd name="connsiteX0" fmla="*/ 0 w 731452"/>
              <a:gd name="connsiteY0" fmla="*/ 73145 h 834139"/>
              <a:gd name="connsiteX1" fmla="*/ 73145 w 731452"/>
              <a:gd name="connsiteY1" fmla="*/ 0 h 834139"/>
              <a:gd name="connsiteX2" fmla="*/ 658307 w 731452"/>
              <a:gd name="connsiteY2" fmla="*/ 0 h 834139"/>
              <a:gd name="connsiteX3" fmla="*/ 731452 w 731452"/>
              <a:gd name="connsiteY3" fmla="*/ 73145 h 834139"/>
              <a:gd name="connsiteX4" fmla="*/ 731452 w 731452"/>
              <a:gd name="connsiteY4" fmla="*/ 760994 h 834139"/>
              <a:gd name="connsiteX5" fmla="*/ 658307 w 731452"/>
              <a:gd name="connsiteY5" fmla="*/ 834139 h 834139"/>
              <a:gd name="connsiteX6" fmla="*/ 73145 w 731452"/>
              <a:gd name="connsiteY6" fmla="*/ 834139 h 834139"/>
              <a:gd name="connsiteX7" fmla="*/ 0 w 731452"/>
              <a:gd name="connsiteY7" fmla="*/ 760994 h 834139"/>
              <a:gd name="connsiteX8" fmla="*/ 0 w 731452"/>
              <a:gd name="connsiteY8" fmla="*/ 73145 h 834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834139">
                <a:moveTo>
                  <a:pt x="0" y="73145"/>
                </a:moveTo>
                <a:cubicBezTo>
                  <a:pt x="0" y="32748"/>
                  <a:pt x="32748" y="0"/>
                  <a:pt x="73145" y="0"/>
                </a:cubicBezTo>
                <a:lnTo>
                  <a:pt x="658307" y="0"/>
                </a:lnTo>
                <a:cubicBezTo>
                  <a:pt x="698704" y="0"/>
                  <a:pt x="731452" y="32748"/>
                  <a:pt x="731452" y="73145"/>
                </a:cubicBezTo>
                <a:lnTo>
                  <a:pt x="731452" y="760994"/>
                </a:lnTo>
                <a:cubicBezTo>
                  <a:pt x="731452" y="801391"/>
                  <a:pt x="698704" y="834139"/>
                  <a:pt x="658307" y="834139"/>
                </a:cubicBezTo>
                <a:lnTo>
                  <a:pt x="73145" y="834139"/>
                </a:lnTo>
                <a:cubicBezTo>
                  <a:pt x="32748" y="834139"/>
                  <a:pt x="0" y="801391"/>
                  <a:pt x="0" y="760994"/>
                </a:cubicBezTo>
                <a:lnTo>
                  <a:pt x="0" y="73145"/>
                </a:lnTo>
                <a:close/>
              </a:path>
            </a:pathLst>
          </a:custGeom>
          <a:gradFill flip="none" rotWithShape="0">
            <a:gsLst>
              <a:gs pos="0">
                <a:srgbClr val="92D050">
                  <a:tint val="66000"/>
                  <a:satMod val="160000"/>
                </a:srgbClr>
              </a:gs>
              <a:gs pos="50000">
                <a:srgbClr val="92D050">
                  <a:tint val="44500"/>
                  <a:satMod val="160000"/>
                </a:srgbClr>
              </a:gs>
              <a:gs pos="100000">
                <a:srgbClr val="92D050">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333" tIns="63333" rIns="63333" bIns="63333" numCol="1" spcCol="1270" anchor="ctr" anchorCtr="0">
            <a:noAutofit/>
          </a:bodyPr>
          <a:lstStyle/>
          <a:p>
            <a:pPr lvl="0" algn="ctr" defTabSz="488950">
              <a:lnSpc>
                <a:spcPct val="90000"/>
              </a:lnSpc>
              <a:spcBef>
                <a:spcPct val="0"/>
              </a:spcBef>
              <a:spcAft>
                <a:spcPct val="35000"/>
              </a:spcAft>
            </a:pPr>
            <a:r>
              <a:rPr lang="ru-RU" sz="1100" b="1" kern="1200" dirty="0" smtClean="0">
                <a:solidFill>
                  <a:schemeClr val="tx1"/>
                </a:solidFill>
                <a:latin typeface="Times New Roman" panose="02020603050405020304" pitchFamily="18" charset="0"/>
                <a:cs typeface="Times New Roman" panose="02020603050405020304" pitchFamily="18" charset="0"/>
              </a:rPr>
              <a:t>144 000</a:t>
            </a:r>
            <a:endParaRPr lang="ru-RU" sz="1100" b="1" kern="1200" dirty="0">
              <a:solidFill>
                <a:schemeClr val="tx1"/>
              </a:solidFill>
              <a:latin typeface="Times New Roman" panose="02020603050405020304" pitchFamily="18" charset="0"/>
              <a:cs typeface="Times New Roman" panose="02020603050405020304" pitchFamily="18" charset="0"/>
            </a:endParaRPr>
          </a:p>
        </p:txBody>
      </p:sp>
      <p:sp>
        <p:nvSpPr>
          <p:cNvPr id="12" name="Полилиния 11"/>
          <p:cNvSpPr/>
          <p:nvPr/>
        </p:nvSpPr>
        <p:spPr>
          <a:xfrm>
            <a:off x="5924790" y="1995962"/>
            <a:ext cx="731452" cy="834139"/>
          </a:xfrm>
          <a:custGeom>
            <a:avLst/>
            <a:gdLst>
              <a:gd name="connsiteX0" fmla="*/ 0 w 731452"/>
              <a:gd name="connsiteY0" fmla="*/ 73145 h 834139"/>
              <a:gd name="connsiteX1" fmla="*/ 73145 w 731452"/>
              <a:gd name="connsiteY1" fmla="*/ 0 h 834139"/>
              <a:gd name="connsiteX2" fmla="*/ 658307 w 731452"/>
              <a:gd name="connsiteY2" fmla="*/ 0 h 834139"/>
              <a:gd name="connsiteX3" fmla="*/ 731452 w 731452"/>
              <a:gd name="connsiteY3" fmla="*/ 73145 h 834139"/>
              <a:gd name="connsiteX4" fmla="*/ 731452 w 731452"/>
              <a:gd name="connsiteY4" fmla="*/ 760994 h 834139"/>
              <a:gd name="connsiteX5" fmla="*/ 658307 w 731452"/>
              <a:gd name="connsiteY5" fmla="*/ 834139 h 834139"/>
              <a:gd name="connsiteX6" fmla="*/ 73145 w 731452"/>
              <a:gd name="connsiteY6" fmla="*/ 834139 h 834139"/>
              <a:gd name="connsiteX7" fmla="*/ 0 w 731452"/>
              <a:gd name="connsiteY7" fmla="*/ 760994 h 834139"/>
              <a:gd name="connsiteX8" fmla="*/ 0 w 731452"/>
              <a:gd name="connsiteY8" fmla="*/ 73145 h 834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834139">
                <a:moveTo>
                  <a:pt x="0" y="73145"/>
                </a:moveTo>
                <a:cubicBezTo>
                  <a:pt x="0" y="32748"/>
                  <a:pt x="32748" y="0"/>
                  <a:pt x="73145" y="0"/>
                </a:cubicBezTo>
                <a:lnTo>
                  <a:pt x="658307" y="0"/>
                </a:lnTo>
                <a:cubicBezTo>
                  <a:pt x="698704" y="0"/>
                  <a:pt x="731452" y="32748"/>
                  <a:pt x="731452" y="73145"/>
                </a:cubicBezTo>
                <a:lnTo>
                  <a:pt x="731452" y="760994"/>
                </a:lnTo>
                <a:cubicBezTo>
                  <a:pt x="731452" y="801391"/>
                  <a:pt x="698704" y="834139"/>
                  <a:pt x="658307" y="834139"/>
                </a:cubicBezTo>
                <a:lnTo>
                  <a:pt x="73145" y="834139"/>
                </a:lnTo>
                <a:cubicBezTo>
                  <a:pt x="32748" y="834139"/>
                  <a:pt x="0" y="801391"/>
                  <a:pt x="0" y="760994"/>
                </a:cubicBezTo>
                <a:lnTo>
                  <a:pt x="0" y="73145"/>
                </a:lnTo>
                <a:close/>
              </a:path>
            </a:pathLst>
          </a:custGeom>
          <a:gradFill flip="none" rotWithShape="0">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4763" tIns="74763" rIns="74763" bIns="74763" numCol="1" spcCol="1270" anchor="ctr" anchorCtr="0">
            <a:noAutofit/>
          </a:bodyPr>
          <a:lstStyle/>
          <a:p>
            <a:pPr lvl="0" algn="ctr" defTabSz="622300">
              <a:lnSpc>
                <a:spcPct val="90000"/>
              </a:lnSpc>
              <a:spcBef>
                <a:spcPct val="0"/>
              </a:spcBef>
              <a:spcAft>
                <a:spcPct val="35000"/>
              </a:spcAft>
            </a:pPr>
            <a:r>
              <a:rPr lang="ru-RU" sz="1400" b="1" kern="1200" dirty="0" smtClean="0">
                <a:solidFill>
                  <a:schemeClr val="tx1"/>
                </a:solidFill>
                <a:latin typeface="Times New Roman" panose="02020603050405020304" pitchFamily="18" charset="0"/>
                <a:cs typeface="Times New Roman" panose="02020603050405020304" pitchFamily="18" charset="0"/>
              </a:rPr>
              <a:t>2019 факт</a:t>
            </a:r>
            <a:endParaRPr lang="ru-RU" sz="1400" b="1" kern="1200" dirty="0">
              <a:solidFill>
                <a:schemeClr val="tx1"/>
              </a:solidFill>
              <a:latin typeface="Times New Roman" panose="02020603050405020304" pitchFamily="18" charset="0"/>
              <a:cs typeface="Times New Roman" panose="02020603050405020304" pitchFamily="18" charset="0"/>
            </a:endParaRPr>
          </a:p>
        </p:txBody>
      </p:sp>
      <p:sp>
        <p:nvSpPr>
          <p:cNvPr id="16" name="Полилиния 15"/>
          <p:cNvSpPr/>
          <p:nvPr/>
        </p:nvSpPr>
        <p:spPr>
          <a:xfrm>
            <a:off x="5924790" y="2865295"/>
            <a:ext cx="731452" cy="834139"/>
          </a:xfrm>
          <a:custGeom>
            <a:avLst/>
            <a:gdLst>
              <a:gd name="connsiteX0" fmla="*/ 0 w 731452"/>
              <a:gd name="connsiteY0" fmla="*/ 73145 h 834139"/>
              <a:gd name="connsiteX1" fmla="*/ 73145 w 731452"/>
              <a:gd name="connsiteY1" fmla="*/ 0 h 834139"/>
              <a:gd name="connsiteX2" fmla="*/ 658307 w 731452"/>
              <a:gd name="connsiteY2" fmla="*/ 0 h 834139"/>
              <a:gd name="connsiteX3" fmla="*/ 731452 w 731452"/>
              <a:gd name="connsiteY3" fmla="*/ 73145 h 834139"/>
              <a:gd name="connsiteX4" fmla="*/ 731452 w 731452"/>
              <a:gd name="connsiteY4" fmla="*/ 760994 h 834139"/>
              <a:gd name="connsiteX5" fmla="*/ 658307 w 731452"/>
              <a:gd name="connsiteY5" fmla="*/ 834139 h 834139"/>
              <a:gd name="connsiteX6" fmla="*/ 73145 w 731452"/>
              <a:gd name="connsiteY6" fmla="*/ 834139 h 834139"/>
              <a:gd name="connsiteX7" fmla="*/ 0 w 731452"/>
              <a:gd name="connsiteY7" fmla="*/ 760994 h 834139"/>
              <a:gd name="connsiteX8" fmla="*/ 0 w 731452"/>
              <a:gd name="connsiteY8" fmla="*/ 73145 h 834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834139">
                <a:moveTo>
                  <a:pt x="0" y="73145"/>
                </a:moveTo>
                <a:cubicBezTo>
                  <a:pt x="0" y="32748"/>
                  <a:pt x="32748" y="0"/>
                  <a:pt x="73145" y="0"/>
                </a:cubicBezTo>
                <a:lnTo>
                  <a:pt x="658307" y="0"/>
                </a:lnTo>
                <a:cubicBezTo>
                  <a:pt x="698704" y="0"/>
                  <a:pt x="731452" y="32748"/>
                  <a:pt x="731452" y="73145"/>
                </a:cubicBezTo>
                <a:lnTo>
                  <a:pt x="731452" y="760994"/>
                </a:lnTo>
                <a:cubicBezTo>
                  <a:pt x="731452" y="801391"/>
                  <a:pt x="698704" y="834139"/>
                  <a:pt x="658307" y="834139"/>
                </a:cubicBezTo>
                <a:lnTo>
                  <a:pt x="73145" y="834139"/>
                </a:lnTo>
                <a:cubicBezTo>
                  <a:pt x="32748" y="834139"/>
                  <a:pt x="0" y="801391"/>
                  <a:pt x="0" y="760994"/>
                </a:cubicBezTo>
                <a:lnTo>
                  <a:pt x="0" y="73145"/>
                </a:lnTo>
                <a:close/>
              </a:path>
            </a:pathLst>
          </a:custGeom>
          <a:gradFill flip="none" rotWithShape="0">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333" tIns="63333" rIns="63333" bIns="63333" numCol="1" spcCol="1270" anchor="ctr" anchorCtr="0">
            <a:noAutofit/>
          </a:bodyPr>
          <a:lstStyle/>
          <a:p>
            <a:pPr lvl="0" algn="ctr" defTabSz="488950">
              <a:lnSpc>
                <a:spcPct val="90000"/>
              </a:lnSpc>
              <a:spcBef>
                <a:spcPct val="0"/>
              </a:spcBef>
              <a:spcAft>
                <a:spcPct val="35000"/>
              </a:spcAft>
            </a:pPr>
            <a:r>
              <a:rPr lang="ru-RU" sz="1100" b="1" kern="1200" dirty="0" smtClean="0">
                <a:solidFill>
                  <a:schemeClr val="tx1"/>
                </a:solidFill>
                <a:latin typeface="Times New Roman" panose="02020603050405020304" pitchFamily="18" charset="0"/>
                <a:cs typeface="Times New Roman" panose="02020603050405020304" pitchFamily="18" charset="0"/>
              </a:rPr>
              <a:t>100</a:t>
            </a:r>
            <a:endParaRPr lang="ru-RU" sz="1100" b="1" kern="1200" dirty="0">
              <a:solidFill>
                <a:schemeClr val="tx1"/>
              </a:solidFill>
              <a:latin typeface="Times New Roman" panose="02020603050405020304" pitchFamily="18" charset="0"/>
              <a:cs typeface="Times New Roman" panose="02020603050405020304" pitchFamily="18" charset="0"/>
            </a:endParaRPr>
          </a:p>
        </p:txBody>
      </p:sp>
      <p:sp>
        <p:nvSpPr>
          <p:cNvPr id="18" name="Полилиния 17"/>
          <p:cNvSpPr/>
          <p:nvPr/>
        </p:nvSpPr>
        <p:spPr>
          <a:xfrm>
            <a:off x="5924790" y="3734628"/>
            <a:ext cx="731452" cy="834139"/>
          </a:xfrm>
          <a:custGeom>
            <a:avLst/>
            <a:gdLst>
              <a:gd name="connsiteX0" fmla="*/ 0 w 731452"/>
              <a:gd name="connsiteY0" fmla="*/ 73145 h 834139"/>
              <a:gd name="connsiteX1" fmla="*/ 73145 w 731452"/>
              <a:gd name="connsiteY1" fmla="*/ 0 h 834139"/>
              <a:gd name="connsiteX2" fmla="*/ 658307 w 731452"/>
              <a:gd name="connsiteY2" fmla="*/ 0 h 834139"/>
              <a:gd name="connsiteX3" fmla="*/ 731452 w 731452"/>
              <a:gd name="connsiteY3" fmla="*/ 73145 h 834139"/>
              <a:gd name="connsiteX4" fmla="*/ 731452 w 731452"/>
              <a:gd name="connsiteY4" fmla="*/ 760994 h 834139"/>
              <a:gd name="connsiteX5" fmla="*/ 658307 w 731452"/>
              <a:gd name="connsiteY5" fmla="*/ 834139 h 834139"/>
              <a:gd name="connsiteX6" fmla="*/ 73145 w 731452"/>
              <a:gd name="connsiteY6" fmla="*/ 834139 h 834139"/>
              <a:gd name="connsiteX7" fmla="*/ 0 w 731452"/>
              <a:gd name="connsiteY7" fmla="*/ 760994 h 834139"/>
              <a:gd name="connsiteX8" fmla="*/ 0 w 731452"/>
              <a:gd name="connsiteY8" fmla="*/ 73145 h 834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834139">
                <a:moveTo>
                  <a:pt x="0" y="73145"/>
                </a:moveTo>
                <a:cubicBezTo>
                  <a:pt x="0" y="32748"/>
                  <a:pt x="32748" y="0"/>
                  <a:pt x="73145" y="0"/>
                </a:cubicBezTo>
                <a:lnTo>
                  <a:pt x="658307" y="0"/>
                </a:lnTo>
                <a:cubicBezTo>
                  <a:pt x="698704" y="0"/>
                  <a:pt x="731452" y="32748"/>
                  <a:pt x="731452" y="73145"/>
                </a:cubicBezTo>
                <a:lnTo>
                  <a:pt x="731452" y="760994"/>
                </a:lnTo>
                <a:cubicBezTo>
                  <a:pt x="731452" y="801391"/>
                  <a:pt x="698704" y="834139"/>
                  <a:pt x="658307" y="834139"/>
                </a:cubicBezTo>
                <a:lnTo>
                  <a:pt x="73145" y="834139"/>
                </a:lnTo>
                <a:cubicBezTo>
                  <a:pt x="32748" y="834139"/>
                  <a:pt x="0" y="801391"/>
                  <a:pt x="0" y="760994"/>
                </a:cubicBezTo>
                <a:lnTo>
                  <a:pt x="0" y="73145"/>
                </a:lnTo>
                <a:close/>
              </a:path>
            </a:pathLst>
          </a:custGeom>
          <a:gradFill flip="none" rotWithShape="0">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333" tIns="63333" rIns="63333" bIns="63333" numCol="1" spcCol="1270" anchor="ctr" anchorCtr="0">
            <a:noAutofit/>
          </a:bodyPr>
          <a:lstStyle/>
          <a:p>
            <a:pPr lvl="0" algn="ctr" defTabSz="488950">
              <a:lnSpc>
                <a:spcPct val="90000"/>
              </a:lnSpc>
              <a:spcBef>
                <a:spcPct val="0"/>
              </a:spcBef>
              <a:spcAft>
                <a:spcPct val="35000"/>
              </a:spcAft>
            </a:pPr>
            <a:r>
              <a:rPr lang="ru-RU" sz="1100" b="1" kern="1200" dirty="0" smtClean="0">
                <a:solidFill>
                  <a:schemeClr val="tx1"/>
                </a:solidFill>
                <a:latin typeface="Times New Roman" panose="02020603050405020304" pitchFamily="18" charset="0"/>
                <a:cs typeface="Times New Roman" panose="02020603050405020304" pitchFamily="18" charset="0"/>
              </a:rPr>
              <a:t>100</a:t>
            </a:r>
            <a:endParaRPr lang="ru-RU" sz="1100" b="1" kern="1200" dirty="0">
              <a:solidFill>
                <a:schemeClr val="tx1"/>
              </a:solidFill>
              <a:latin typeface="Times New Roman" panose="02020603050405020304" pitchFamily="18" charset="0"/>
              <a:cs typeface="Times New Roman" panose="02020603050405020304" pitchFamily="18" charset="0"/>
            </a:endParaRPr>
          </a:p>
        </p:txBody>
      </p:sp>
      <p:sp>
        <p:nvSpPr>
          <p:cNvPr id="19" name="Полилиния 18"/>
          <p:cNvSpPr/>
          <p:nvPr/>
        </p:nvSpPr>
        <p:spPr>
          <a:xfrm>
            <a:off x="5924790" y="4603962"/>
            <a:ext cx="731452" cy="834139"/>
          </a:xfrm>
          <a:custGeom>
            <a:avLst/>
            <a:gdLst>
              <a:gd name="connsiteX0" fmla="*/ 0 w 731452"/>
              <a:gd name="connsiteY0" fmla="*/ 73145 h 834139"/>
              <a:gd name="connsiteX1" fmla="*/ 73145 w 731452"/>
              <a:gd name="connsiteY1" fmla="*/ 0 h 834139"/>
              <a:gd name="connsiteX2" fmla="*/ 658307 w 731452"/>
              <a:gd name="connsiteY2" fmla="*/ 0 h 834139"/>
              <a:gd name="connsiteX3" fmla="*/ 731452 w 731452"/>
              <a:gd name="connsiteY3" fmla="*/ 73145 h 834139"/>
              <a:gd name="connsiteX4" fmla="*/ 731452 w 731452"/>
              <a:gd name="connsiteY4" fmla="*/ 760994 h 834139"/>
              <a:gd name="connsiteX5" fmla="*/ 658307 w 731452"/>
              <a:gd name="connsiteY5" fmla="*/ 834139 h 834139"/>
              <a:gd name="connsiteX6" fmla="*/ 73145 w 731452"/>
              <a:gd name="connsiteY6" fmla="*/ 834139 h 834139"/>
              <a:gd name="connsiteX7" fmla="*/ 0 w 731452"/>
              <a:gd name="connsiteY7" fmla="*/ 760994 h 834139"/>
              <a:gd name="connsiteX8" fmla="*/ 0 w 731452"/>
              <a:gd name="connsiteY8" fmla="*/ 73145 h 834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834139">
                <a:moveTo>
                  <a:pt x="0" y="73145"/>
                </a:moveTo>
                <a:cubicBezTo>
                  <a:pt x="0" y="32748"/>
                  <a:pt x="32748" y="0"/>
                  <a:pt x="73145" y="0"/>
                </a:cubicBezTo>
                <a:lnTo>
                  <a:pt x="658307" y="0"/>
                </a:lnTo>
                <a:cubicBezTo>
                  <a:pt x="698704" y="0"/>
                  <a:pt x="731452" y="32748"/>
                  <a:pt x="731452" y="73145"/>
                </a:cubicBezTo>
                <a:lnTo>
                  <a:pt x="731452" y="760994"/>
                </a:lnTo>
                <a:cubicBezTo>
                  <a:pt x="731452" y="801391"/>
                  <a:pt x="698704" y="834139"/>
                  <a:pt x="658307" y="834139"/>
                </a:cubicBezTo>
                <a:lnTo>
                  <a:pt x="73145" y="834139"/>
                </a:lnTo>
                <a:cubicBezTo>
                  <a:pt x="32748" y="834139"/>
                  <a:pt x="0" y="801391"/>
                  <a:pt x="0" y="760994"/>
                </a:cubicBezTo>
                <a:lnTo>
                  <a:pt x="0" y="73145"/>
                </a:lnTo>
                <a:close/>
              </a:path>
            </a:pathLst>
          </a:custGeom>
          <a:gradFill flip="none" rotWithShape="0">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333" tIns="63333" rIns="63333" bIns="63333" numCol="1" spcCol="1270" anchor="ctr" anchorCtr="0">
            <a:noAutofit/>
          </a:bodyPr>
          <a:lstStyle/>
          <a:p>
            <a:pPr lvl="0" algn="ctr" defTabSz="488950">
              <a:lnSpc>
                <a:spcPct val="90000"/>
              </a:lnSpc>
              <a:spcBef>
                <a:spcPct val="0"/>
              </a:spcBef>
              <a:spcAft>
                <a:spcPct val="35000"/>
              </a:spcAft>
            </a:pPr>
            <a:r>
              <a:rPr lang="ru-RU" sz="1100" b="1" kern="1200" dirty="0" smtClean="0">
                <a:solidFill>
                  <a:schemeClr val="tx1"/>
                </a:solidFill>
                <a:latin typeface="Times New Roman" panose="02020603050405020304" pitchFamily="18" charset="0"/>
                <a:cs typeface="Times New Roman" panose="02020603050405020304" pitchFamily="18" charset="0"/>
              </a:rPr>
              <a:t>100</a:t>
            </a:r>
            <a:endParaRPr lang="ru-RU" sz="1100" b="1" kern="1200" dirty="0">
              <a:solidFill>
                <a:schemeClr val="tx1"/>
              </a:solidFill>
              <a:latin typeface="Times New Roman" panose="02020603050405020304" pitchFamily="18" charset="0"/>
              <a:cs typeface="Times New Roman" panose="02020603050405020304" pitchFamily="18" charset="0"/>
            </a:endParaRPr>
          </a:p>
        </p:txBody>
      </p:sp>
      <p:sp>
        <p:nvSpPr>
          <p:cNvPr id="20" name="Полилиния 19"/>
          <p:cNvSpPr/>
          <p:nvPr/>
        </p:nvSpPr>
        <p:spPr>
          <a:xfrm>
            <a:off x="5924790" y="5473295"/>
            <a:ext cx="731452" cy="834139"/>
          </a:xfrm>
          <a:custGeom>
            <a:avLst/>
            <a:gdLst>
              <a:gd name="connsiteX0" fmla="*/ 0 w 731452"/>
              <a:gd name="connsiteY0" fmla="*/ 73145 h 834139"/>
              <a:gd name="connsiteX1" fmla="*/ 73145 w 731452"/>
              <a:gd name="connsiteY1" fmla="*/ 0 h 834139"/>
              <a:gd name="connsiteX2" fmla="*/ 658307 w 731452"/>
              <a:gd name="connsiteY2" fmla="*/ 0 h 834139"/>
              <a:gd name="connsiteX3" fmla="*/ 731452 w 731452"/>
              <a:gd name="connsiteY3" fmla="*/ 73145 h 834139"/>
              <a:gd name="connsiteX4" fmla="*/ 731452 w 731452"/>
              <a:gd name="connsiteY4" fmla="*/ 760994 h 834139"/>
              <a:gd name="connsiteX5" fmla="*/ 658307 w 731452"/>
              <a:gd name="connsiteY5" fmla="*/ 834139 h 834139"/>
              <a:gd name="connsiteX6" fmla="*/ 73145 w 731452"/>
              <a:gd name="connsiteY6" fmla="*/ 834139 h 834139"/>
              <a:gd name="connsiteX7" fmla="*/ 0 w 731452"/>
              <a:gd name="connsiteY7" fmla="*/ 760994 h 834139"/>
              <a:gd name="connsiteX8" fmla="*/ 0 w 731452"/>
              <a:gd name="connsiteY8" fmla="*/ 73145 h 834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834139">
                <a:moveTo>
                  <a:pt x="0" y="73145"/>
                </a:moveTo>
                <a:cubicBezTo>
                  <a:pt x="0" y="32748"/>
                  <a:pt x="32748" y="0"/>
                  <a:pt x="73145" y="0"/>
                </a:cubicBezTo>
                <a:lnTo>
                  <a:pt x="658307" y="0"/>
                </a:lnTo>
                <a:cubicBezTo>
                  <a:pt x="698704" y="0"/>
                  <a:pt x="731452" y="32748"/>
                  <a:pt x="731452" y="73145"/>
                </a:cubicBezTo>
                <a:lnTo>
                  <a:pt x="731452" y="760994"/>
                </a:lnTo>
                <a:cubicBezTo>
                  <a:pt x="731452" y="801391"/>
                  <a:pt x="698704" y="834139"/>
                  <a:pt x="658307" y="834139"/>
                </a:cubicBezTo>
                <a:lnTo>
                  <a:pt x="73145" y="834139"/>
                </a:lnTo>
                <a:cubicBezTo>
                  <a:pt x="32748" y="834139"/>
                  <a:pt x="0" y="801391"/>
                  <a:pt x="0" y="760994"/>
                </a:cubicBezTo>
                <a:lnTo>
                  <a:pt x="0" y="73145"/>
                </a:lnTo>
                <a:close/>
              </a:path>
            </a:pathLst>
          </a:custGeom>
          <a:gradFill flip="none" rotWithShape="0">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333" tIns="63333" rIns="63333" bIns="63333" numCol="1" spcCol="1270" anchor="ctr" anchorCtr="0">
            <a:noAutofit/>
          </a:bodyPr>
          <a:lstStyle/>
          <a:p>
            <a:pPr lvl="0" algn="ctr" defTabSz="488950">
              <a:lnSpc>
                <a:spcPct val="90000"/>
              </a:lnSpc>
              <a:spcBef>
                <a:spcPct val="0"/>
              </a:spcBef>
              <a:spcAft>
                <a:spcPct val="35000"/>
              </a:spcAft>
            </a:pPr>
            <a:r>
              <a:rPr lang="ru-RU" sz="1100" b="1" kern="1200" dirty="0" smtClean="0">
                <a:solidFill>
                  <a:schemeClr val="tx1"/>
                </a:solidFill>
                <a:latin typeface="Times New Roman" panose="02020603050405020304" pitchFamily="18" charset="0"/>
                <a:cs typeface="Times New Roman" panose="02020603050405020304" pitchFamily="18" charset="0"/>
              </a:rPr>
              <a:t>158 060</a:t>
            </a:r>
            <a:endParaRPr lang="ru-RU" sz="1100" b="1" kern="1200" dirty="0">
              <a:solidFill>
                <a:schemeClr val="tx1"/>
              </a:solidFill>
              <a:latin typeface="Times New Roman" panose="02020603050405020304" pitchFamily="18" charset="0"/>
              <a:cs typeface="Times New Roman" panose="02020603050405020304" pitchFamily="18" charset="0"/>
            </a:endParaRPr>
          </a:p>
        </p:txBody>
      </p:sp>
      <p:sp>
        <p:nvSpPr>
          <p:cNvPr id="21" name="Полилиния 20"/>
          <p:cNvSpPr/>
          <p:nvPr/>
        </p:nvSpPr>
        <p:spPr>
          <a:xfrm>
            <a:off x="6717685" y="1995962"/>
            <a:ext cx="731452" cy="834139"/>
          </a:xfrm>
          <a:custGeom>
            <a:avLst/>
            <a:gdLst>
              <a:gd name="connsiteX0" fmla="*/ 0 w 731452"/>
              <a:gd name="connsiteY0" fmla="*/ 73145 h 834139"/>
              <a:gd name="connsiteX1" fmla="*/ 73145 w 731452"/>
              <a:gd name="connsiteY1" fmla="*/ 0 h 834139"/>
              <a:gd name="connsiteX2" fmla="*/ 658307 w 731452"/>
              <a:gd name="connsiteY2" fmla="*/ 0 h 834139"/>
              <a:gd name="connsiteX3" fmla="*/ 731452 w 731452"/>
              <a:gd name="connsiteY3" fmla="*/ 73145 h 834139"/>
              <a:gd name="connsiteX4" fmla="*/ 731452 w 731452"/>
              <a:gd name="connsiteY4" fmla="*/ 760994 h 834139"/>
              <a:gd name="connsiteX5" fmla="*/ 658307 w 731452"/>
              <a:gd name="connsiteY5" fmla="*/ 834139 h 834139"/>
              <a:gd name="connsiteX6" fmla="*/ 73145 w 731452"/>
              <a:gd name="connsiteY6" fmla="*/ 834139 h 834139"/>
              <a:gd name="connsiteX7" fmla="*/ 0 w 731452"/>
              <a:gd name="connsiteY7" fmla="*/ 760994 h 834139"/>
              <a:gd name="connsiteX8" fmla="*/ 0 w 731452"/>
              <a:gd name="connsiteY8" fmla="*/ 73145 h 834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834139">
                <a:moveTo>
                  <a:pt x="0" y="73145"/>
                </a:moveTo>
                <a:cubicBezTo>
                  <a:pt x="0" y="32748"/>
                  <a:pt x="32748" y="0"/>
                  <a:pt x="73145" y="0"/>
                </a:cubicBezTo>
                <a:lnTo>
                  <a:pt x="658307" y="0"/>
                </a:lnTo>
                <a:cubicBezTo>
                  <a:pt x="698704" y="0"/>
                  <a:pt x="731452" y="32748"/>
                  <a:pt x="731452" y="73145"/>
                </a:cubicBezTo>
                <a:lnTo>
                  <a:pt x="731452" y="760994"/>
                </a:lnTo>
                <a:cubicBezTo>
                  <a:pt x="731452" y="801391"/>
                  <a:pt x="698704" y="834139"/>
                  <a:pt x="658307" y="834139"/>
                </a:cubicBezTo>
                <a:lnTo>
                  <a:pt x="73145" y="834139"/>
                </a:lnTo>
                <a:cubicBezTo>
                  <a:pt x="32748" y="834139"/>
                  <a:pt x="0" y="801391"/>
                  <a:pt x="0" y="760994"/>
                </a:cubicBezTo>
                <a:lnTo>
                  <a:pt x="0" y="73145"/>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4763" tIns="74763" rIns="74763" bIns="74763" numCol="1" spcCol="1270" anchor="ctr" anchorCtr="0">
            <a:noAutofit/>
          </a:bodyPr>
          <a:lstStyle/>
          <a:p>
            <a:pPr lvl="0" algn="ctr" defTabSz="622300">
              <a:lnSpc>
                <a:spcPct val="90000"/>
              </a:lnSpc>
              <a:spcBef>
                <a:spcPct val="0"/>
              </a:spcBef>
              <a:spcAft>
                <a:spcPct val="35000"/>
              </a:spcAft>
            </a:pPr>
            <a:r>
              <a:rPr lang="ru-RU" sz="1400" b="1" kern="1200" dirty="0" smtClean="0">
                <a:solidFill>
                  <a:schemeClr val="tx1"/>
                </a:solidFill>
                <a:latin typeface="Times New Roman" panose="02020603050405020304" pitchFamily="18" charset="0"/>
                <a:cs typeface="Times New Roman" panose="02020603050405020304" pitchFamily="18" charset="0"/>
              </a:rPr>
              <a:t>2020</a:t>
            </a:r>
            <a:endParaRPr lang="ru-RU" sz="1400" b="1" kern="1200" dirty="0">
              <a:solidFill>
                <a:schemeClr val="tx1"/>
              </a:solidFill>
              <a:latin typeface="Times New Roman" panose="02020603050405020304" pitchFamily="18" charset="0"/>
              <a:cs typeface="Times New Roman" panose="02020603050405020304" pitchFamily="18" charset="0"/>
            </a:endParaRPr>
          </a:p>
        </p:txBody>
      </p:sp>
      <p:sp>
        <p:nvSpPr>
          <p:cNvPr id="22" name="Полилиния 21"/>
          <p:cNvSpPr/>
          <p:nvPr/>
        </p:nvSpPr>
        <p:spPr>
          <a:xfrm>
            <a:off x="6717685" y="2865295"/>
            <a:ext cx="731452" cy="834139"/>
          </a:xfrm>
          <a:custGeom>
            <a:avLst/>
            <a:gdLst>
              <a:gd name="connsiteX0" fmla="*/ 0 w 731452"/>
              <a:gd name="connsiteY0" fmla="*/ 73145 h 834139"/>
              <a:gd name="connsiteX1" fmla="*/ 73145 w 731452"/>
              <a:gd name="connsiteY1" fmla="*/ 0 h 834139"/>
              <a:gd name="connsiteX2" fmla="*/ 658307 w 731452"/>
              <a:gd name="connsiteY2" fmla="*/ 0 h 834139"/>
              <a:gd name="connsiteX3" fmla="*/ 731452 w 731452"/>
              <a:gd name="connsiteY3" fmla="*/ 73145 h 834139"/>
              <a:gd name="connsiteX4" fmla="*/ 731452 w 731452"/>
              <a:gd name="connsiteY4" fmla="*/ 760994 h 834139"/>
              <a:gd name="connsiteX5" fmla="*/ 658307 w 731452"/>
              <a:gd name="connsiteY5" fmla="*/ 834139 h 834139"/>
              <a:gd name="connsiteX6" fmla="*/ 73145 w 731452"/>
              <a:gd name="connsiteY6" fmla="*/ 834139 h 834139"/>
              <a:gd name="connsiteX7" fmla="*/ 0 w 731452"/>
              <a:gd name="connsiteY7" fmla="*/ 760994 h 834139"/>
              <a:gd name="connsiteX8" fmla="*/ 0 w 731452"/>
              <a:gd name="connsiteY8" fmla="*/ 73145 h 834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834139">
                <a:moveTo>
                  <a:pt x="0" y="73145"/>
                </a:moveTo>
                <a:cubicBezTo>
                  <a:pt x="0" y="32748"/>
                  <a:pt x="32748" y="0"/>
                  <a:pt x="73145" y="0"/>
                </a:cubicBezTo>
                <a:lnTo>
                  <a:pt x="658307" y="0"/>
                </a:lnTo>
                <a:cubicBezTo>
                  <a:pt x="698704" y="0"/>
                  <a:pt x="731452" y="32748"/>
                  <a:pt x="731452" y="73145"/>
                </a:cubicBezTo>
                <a:lnTo>
                  <a:pt x="731452" y="760994"/>
                </a:lnTo>
                <a:cubicBezTo>
                  <a:pt x="731452" y="801391"/>
                  <a:pt x="698704" y="834139"/>
                  <a:pt x="658307" y="834139"/>
                </a:cubicBezTo>
                <a:lnTo>
                  <a:pt x="73145" y="834139"/>
                </a:lnTo>
                <a:cubicBezTo>
                  <a:pt x="32748" y="834139"/>
                  <a:pt x="0" y="801391"/>
                  <a:pt x="0" y="760994"/>
                </a:cubicBezTo>
                <a:lnTo>
                  <a:pt x="0" y="73145"/>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333" tIns="63333" rIns="63333" bIns="63333" numCol="1" spcCol="1270" anchor="ctr" anchorCtr="0">
            <a:noAutofit/>
          </a:bodyPr>
          <a:lstStyle/>
          <a:p>
            <a:pPr lvl="0" algn="ctr" defTabSz="488950">
              <a:lnSpc>
                <a:spcPct val="90000"/>
              </a:lnSpc>
              <a:spcBef>
                <a:spcPct val="0"/>
              </a:spcBef>
              <a:spcAft>
                <a:spcPct val="35000"/>
              </a:spcAft>
            </a:pPr>
            <a:r>
              <a:rPr lang="ru-RU" sz="1100" b="1" kern="1200" dirty="0" smtClean="0">
                <a:solidFill>
                  <a:schemeClr val="tx1"/>
                </a:solidFill>
                <a:latin typeface="Times New Roman" panose="02020603050405020304" pitchFamily="18" charset="0"/>
                <a:cs typeface="Times New Roman" panose="02020603050405020304" pitchFamily="18" charset="0"/>
              </a:rPr>
              <a:t>100</a:t>
            </a:r>
            <a:endParaRPr lang="ru-RU" sz="1100" b="1" kern="1200" dirty="0">
              <a:solidFill>
                <a:schemeClr val="tx1"/>
              </a:solidFill>
              <a:latin typeface="Times New Roman" panose="02020603050405020304" pitchFamily="18" charset="0"/>
              <a:cs typeface="Times New Roman" panose="02020603050405020304" pitchFamily="18" charset="0"/>
            </a:endParaRPr>
          </a:p>
        </p:txBody>
      </p:sp>
      <p:sp>
        <p:nvSpPr>
          <p:cNvPr id="23" name="Полилиния 22"/>
          <p:cNvSpPr/>
          <p:nvPr/>
        </p:nvSpPr>
        <p:spPr>
          <a:xfrm>
            <a:off x="6717685" y="3734628"/>
            <a:ext cx="731452" cy="834139"/>
          </a:xfrm>
          <a:custGeom>
            <a:avLst/>
            <a:gdLst>
              <a:gd name="connsiteX0" fmla="*/ 0 w 731452"/>
              <a:gd name="connsiteY0" fmla="*/ 73145 h 834139"/>
              <a:gd name="connsiteX1" fmla="*/ 73145 w 731452"/>
              <a:gd name="connsiteY1" fmla="*/ 0 h 834139"/>
              <a:gd name="connsiteX2" fmla="*/ 658307 w 731452"/>
              <a:gd name="connsiteY2" fmla="*/ 0 h 834139"/>
              <a:gd name="connsiteX3" fmla="*/ 731452 w 731452"/>
              <a:gd name="connsiteY3" fmla="*/ 73145 h 834139"/>
              <a:gd name="connsiteX4" fmla="*/ 731452 w 731452"/>
              <a:gd name="connsiteY4" fmla="*/ 760994 h 834139"/>
              <a:gd name="connsiteX5" fmla="*/ 658307 w 731452"/>
              <a:gd name="connsiteY5" fmla="*/ 834139 h 834139"/>
              <a:gd name="connsiteX6" fmla="*/ 73145 w 731452"/>
              <a:gd name="connsiteY6" fmla="*/ 834139 h 834139"/>
              <a:gd name="connsiteX7" fmla="*/ 0 w 731452"/>
              <a:gd name="connsiteY7" fmla="*/ 760994 h 834139"/>
              <a:gd name="connsiteX8" fmla="*/ 0 w 731452"/>
              <a:gd name="connsiteY8" fmla="*/ 73145 h 834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834139">
                <a:moveTo>
                  <a:pt x="0" y="73145"/>
                </a:moveTo>
                <a:cubicBezTo>
                  <a:pt x="0" y="32748"/>
                  <a:pt x="32748" y="0"/>
                  <a:pt x="73145" y="0"/>
                </a:cubicBezTo>
                <a:lnTo>
                  <a:pt x="658307" y="0"/>
                </a:lnTo>
                <a:cubicBezTo>
                  <a:pt x="698704" y="0"/>
                  <a:pt x="731452" y="32748"/>
                  <a:pt x="731452" y="73145"/>
                </a:cubicBezTo>
                <a:lnTo>
                  <a:pt x="731452" y="760994"/>
                </a:lnTo>
                <a:cubicBezTo>
                  <a:pt x="731452" y="801391"/>
                  <a:pt x="698704" y="834139"/>
                  <a:pt x="658307" y="834139"/>
                </a:cubicBezTo>
                <a:lnTo>
                  <a:pt x="73145" y="834139"/>
                </a:lnTo>
                <a:cubicBezTo>
                  <a:pt x="32748" y="834139"/>
                  <a:pt x="0" y="801391"/>
                  <a:pt x="0" y="760994"/>
                </a:cubicBezTo>
                <a:lnTo>
                  <a:pt x="0" y="73145"/>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333" tIns="63333" rIns="63333" bIns="63333" numCol="1" spcCol="1270" anchor="ctr" anchorCtr="0">
            <a:noAutofit/>
          </a:bodyPr>
          <a:lstStyle/>
          <a:p>
            <a:pPr lvl="0" algn="ctr" defTabSz="488950">
              <a:lnSpc>
                <a:spcPct val="90000"/>
              </a:lnSpc>
              <a:spcBef>
                <a:spcPct val="0"/>
              </a:spcBef>
              <a:spcAft>
                <a:spcPct val="35000"/>
              </a:spcAft>
            </a:pPr>
            <a:r>
              <a:rPr lang="ru-RU" sz="1100" b="1" kern="1200" dirty="0" smtClean="0">
                <a:solidFill>
                  <a:schemeClr val="tx1"/>
                </a:solidFill>
                <a:latin typeface="Times New Roman" panose="02020603050405020304" pitchFamily="18" charset="0"/>
                <a:cs typeface="Times New Roman" panose="02020603050405020304" pitchFamily="18" charset="0"/>
              </a:rPr>
              <a:t>100</a:t>
            </a:r>
            <a:endParaRPr lang="ru-RU" sz="1100" b="1" kern="1200" dirty="0">
              <a:solidFill>
                <a:schemeClr val="tx1"/>
              </a:solidFill>
              <a:latin typeface="Times New Roman" panose="02020603050405020304" pitchFamily="18" charset="0"/>
              <a:cs typeface="Times New Roman" panose="02020603050405020304" pitchFamily="18" charset="0"/>
            </a:endParaRPr>
          </a:p>
        </p:txBody>
      </p:sp>
      <p:sp>
        <p:nvSpPr>
          <p:cNvPr id="25" name="Полилиния 24"/>
          <p:cNvSpPr/>
          <p:nvPr/>
        </p:nvSpPr>
        <p:spPr>
          <a:xfrm>
            <a:off x="6717685" y="4603962"/>
            <a:ext cx="731452" cy="834139"/>
          </a:xfrm>
          <a:custGeom>
            <a:avLst/>
            <a:gdLst>
              <a:gd name="connsiteX0" fmla="*/ 0 w 731452"/>
              <a:gd name="connsiteY0" fmla="*/ 73145 h 834139"/>
              <a:gd name="connsiteX1" fmla="*/ 73145 w 731452"/>
              <a:gd name="connsiteY1" fmla="*/ 0 h 834139"/>
              <a:gd name="connsiteX2" fmla="*/ 658307 w 731452"/>
              <a:gd name="connsiteY2" fmla="*/ 0 h 834139"/>
              <a:gd name="connsiteX3" fmla="*/ 731452 w 731452"/>
              <a:gd name="connsiteY3" fmla="*/ 73145 h 834139"/>
              <a:gd name="connsiteX4" fmla="*/ 731452 w 731452"/>
              <a:gd name="connsiteY4" fmla="*/ 760994 h 834139"/>
              <a:gd name="connsiteX5" fmla="*/ 658307 w 731452"/>
              <a:gd name="connsiteY5" fmla="*/ 834139 h 834139"/>
              <a:gd name="connsiteX6" fmla="*/ 73145 w 731452"/>
              <a:gd name="connsiteY6" fmla="*/ 834139 h 834139"/>
              <a:gd name="connsiteX7" fmla="*/ 0 w 731452"/>
              <a:gd name="connsiteY7" fmla="*/ 760994 h 834139"/>
              <a:gd name="connsiteX8" fmla="*/ 0 w 731452"/>
              <a:gd name="connsiteY8" fmla="*/ 73145 h 834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834139">
                <a:moveTo>
                  <a:pt x="0" y="73145"/>
                </a:moveTo>
                <a:cubicBezTo>
                  <a:pt x="0" y="32748"/>
                  <a:pt x="32748" y="0"/>
                  <a:pt x="73145" y="0"/>
                </a:cubicBezTo>
                <a:lnTo>
                  <a:pt x="658307" y="0"/>
                </a:lnTo>
                <a:cubicBezTo>
                  <a:pt x="698704" y="0"/>
                  <a:pt x="731452" y="32748"/>
                  <a:pt x="731452" y="73145"/>
                </a:cubicBezTo>
                <a:lnTo>
                  <a:pt x="731452" y="760994"/>
                </a:lnTo>
                <a:cubicBezTo>
                  <a:pt x="731452" y="801391"/>
                  <a:pt x="698704" y="834139"/>
                  <a:pt x="658307" y="834139"/>
                </a:cubicBezTo>
                <a:lnTo>
                  <a:pt x="73145" y="834139"/>
                </a:lnTo>
                <a:cubicBezTo>
                  <a:pt x="32748" y="834139"/>
                  <a:pt x="0" y="801391"/>
                  <a:pt x="0" y="760994"/>
                </a:cubicBezTo>
                <a:lnTo>
                  <a:pt x="0" y="73145"/>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333" tIns="63333" rIns="63333" bIns="63333" numCol="1" spcCol="1270" anchor="ctr" anchorCtr="0">
            <a:noAutofit/>
          </a:bodyPr>
          <a:lstStyle/>
          <a:p>
            <a:pPr lvl="0" algn="ctr" defTabSz="488950">
              <a:lnSpc>
                <a:spcPct val="90000"/>
              </a:lnSpc>
              <a:spcBef>
                <a:spcPct val="0"/>
              </a:spcBef>
              <a:spcAft>
                <a:spcPct val="35000"/>
              </a:spcAft>
            </a:pPr>
            <a:r>
              <a:rPr lang="ru-RU" sz="1100" b="1" kern="1200" dirty="0" smtClean="0">
                <a:solidFill>
                  <a:schemeClr val="tx1"/>
                </a:solidFill>
                <a:latin typeface="Times New Roman" panose="02020603050405020304" pitchFamily="18" charset="0"/>
                <a:cs typeface="Times New Roman" panose="02020603050405020304" pitchFamily="18" charset="0"/>
              </a:rPr>
              <a:t>100</a:t>
            </a:r>
            <a:endParaRPr lang="ru-RU" sz="1100" b="1" kern="1200" dirty="0">
              <a:solidFill>
                <a:schemeClr val="tx1"/>
              </a:solidFill>
              <a:latin typeface="Times New Roman" panose="02020603050405020304" pitchFamily="18" charset="0"/>
              <a:cs typeface="Times New Roman" panose="02020603050405020304" pitchFamily="18" charset="0"/>
            </a:endParaRPr>
          </a:p>
        </p:txBody>
      </p:sp>
      <p:sp>
        <p:nvSpPr>
          <p:cNvPr id="26" name="Полилиния 25"/>
          <p:cNvSpPr/>
          <p:nvPr/>
        </p:nvSpPr>
        <p:spPr>
          <a:xfrm>
            <a:off x="6717685" y="5473295"/>
            <a:ext cx="731452" cy="834139"/>
          </a:xfrm>
          <a:custGeom>
            <a:avLst/>
            <a:gdLst>
              <a:gd name="connsiteX0" fmla="*/ 0 w 731452"/>
              <a:gd name="connsiteY0" fmla="*/ 73145 h 834139"/>
              <a:gd name="connsiteX1" fmla="*/ 73145 w 731452"/>
              <a:gd name="connsiteY1" fmla="*/ 0 h 834139"/>
              <a:gd name="connsiteX2" fmla="*/ 658307 w 731452"/>
              <a:gd name="connsiteY2" fmla="*/ 0 h 834139"/>
              <a:gd name="connsiteX3" fmla="*/ 731452 w 731452"/>
              <a:gd name="connsiteY3" fmla="*/ 73145 h 834139"/>
              <a:gd name="connsiteX4" fmla="*/ 731452 w 731452"/>
              <a:gd name="connsiteY4" fmla="*/ 760994 h 834139"/>
              <a:gd name="connsiteX5" fmla="*/ 658307 w 731452"/>
              <a:gd name="connsiteY5" fmla="*/ 834139 h 834139"/>
              <a:gd name="connsiteX6" fmla="*/ 73145 w 731452"/>
              <a:gd name="connsiteY6" fmla="*/ 834139 h 834139"/>
              <a:gd name="connsiteX7" fmla="*/ 0 w 731452"/>
              <a:gd name="connsiteY7" fmla="*/ 760994 h 834139"/>
              <a:gd name="connsiteX8" fmla="*/ 0 w 731452"/>
              <a:gd name="connsiteY8" fmla="*/ 73145 h 834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834139">
                <a:moveTo>
                  <a:pt x="0" y="73145"/>
                </a:moveTo>
                <a:cubicBezTo>
                  <a:pt x="0" y="32748"/>
                  <a:pt x="32748" y="0"/>
                  <a:pt x="73145" y="0"/>
                </a:cubicBezTo>
                <a:lnTo>
                  <a:pt x="658307" y="0"/>
                </a:lnTo>
                <a:cubicBezTo>
                  <a:pt x="698704" y="0"/>
                  <a:pt x="731452" y="32748"/>
                  <a:pt x="731452" y="73145"/>
                </a:cubicBezTo>
                <a:lnTo>
                  <a:pt x="731452" y="760994"/>
                </a:lnTo>
                <a:cubicBezTo>
                  <a:pt x="731452" y="801391"/>
                  <a:pt x="698704" y="834139"/>
                  <a:pt x="658307" y="834139"/>
                </a:cubicBezTo>
                <a:lnTo>
                  <a:pt x="73145" y="834139"/>
                </a:lnTo>
                <a:cubicBezTo>
                  <a:pt x="32748" y="834139"/>
                  <a:pt x="0" y="801391"/>
                  <a:pt x="0" y="760994"/>
                </a:cubicBezTo>
                <a:lnTo>
                  <a:pt x="0" y="73145"/>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333" tIns="63333" rIns="63333" bIns="63333" numCol="1" spcCol="1270" anchor="ctr" anchorCtr="0">
            <a:noAutofit/>
          </a:bodyPr>
          <a:lstStyle/>
          <a:p>
            <a:pPr lvl="0" algn="ctr" defTabSz="488950">
              <a:lnSpc>
                <a:spcPct val="90000"/>
              </a:lnSpc>
              <a:spcBef>
                <a:spcPct val="0"/>
              </a:spcBef>
              <a:spcAft>
                <a:spcPct val="35000"/>
              </a:spcAft>
            </a:pPr>
            <a:r>
              <a:rPr lang="ru-RU" sz="1100" b="1" kern="1200" dirty="0" smtClean="0">
                <a:solidFill>
                  <a:schemeClr val="tx1"/>
                </a:solidFill>
                <a:latin typeface="Times New Roman" panose="02020603050405020304" pitchFamily="18" charset="0"/>
                <a:cs typeface="Times New Roman" panose="02020603050405020304" pitchFamily="18" charset="0"/>
              </a:rPr>
              <a:t>144 500</a:t>
            </a:r>
            <a:endParaRPr lang="ru-RU" sz="1100" b="1" kern="1200" dirty="0">
              <a:solidFill>
                <a:schemeClr val="tx1"/>
              </a:solidFill>
              <a:latin typeface="Times New Roman" panose="02020603050405020304" pitchFamily="18" charset="0"/>
              <a:cs typeface="Times New Roman" panose="02020603050405020304" pitchFamily="18" charset="0"/>
            </a:endParaRPr>
          </a:p>
        </p:txBody>
      </p:sp>
      <p:sp>
        <p:nvSpPr>
          <p:cNvPr id="27" name="Полилиния 26"/>
          <p:cNvSpPr/>
          <p:nvPr/>
        </p:nvSpPr>
        <p:spPr>
          <a:xfrm>
            <a:off x="7510580" y="1995962"/>
            <a:ext cx="731452" cy="834139"/>
          </a:xfrm>
          <a:custGeom>
            <a:avLst/>
            <a:gdLst>
              <a:gd name="connsiteX0" fmla="*/ 0 w 731452"/>
              <a:gd name="connsiteY0" fmla="*/ 73145 h 834139"/>
              <a:gd name="connsiteX1" fmla="*/ 73145 w 731452"/>
              <a:gd name="connsiteY1" fmla="*/ 0 h 834139"/>
              <a:gd name="connsiteX2" fmla="*/ 658307 w 731452"/>
              <a:gd name="connsiteY2" fmla="*/ 0 h 834139"/>
              <a:gd name="connsiteX3" fmla="*/ 731452 w 731452"/>
              <a:gd name="connsiteY3" fmla="*/ 73145 h 834139"/>
              <a:gd name="connsiteX4" fmla="*/ 731452 w 731452"/>
              <a:gd name="connsiteY4" fmla="*/ 760994 h 834139"/>
              <a:gd name="connsiteX5" fmla="*/ 658307 w 731452"/>
              <a:gd name="connsiteY5" fmla="*/ 834139 h 834139"/>
              <a:gd name="connsiteX6" fmla="*/ 73145 w 731452"/>
              <a:gd name="connsiteY6" fmla="*/ 834139 h 834139"/>
              <a:gd name="connsiteX7" fmla="*/ 0 w 731452"/>
              <a:gd name="connsiteY7" fmla="*/ 760994 h 834139"/>
              <a:gd name="connsiteX8" fmla="*/ 0 w 731452"/>
              <a:gd name="connsiteY8" fmla="*/ 73145 h 834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834139">
                <a:moveTo>
                  <a:pt x="0" y="73145"/>
                </a:moveTo>
                <a:cubicBezTo>
                  <a:pt x="0" y="32748"/>
                  <a:pt x="32748" y="0"/>
                  <a:pt x="73145" y="0"/>
                </a:cubicBezTo>
                <a:lnTo>
                  <a:pt x="658307" y="0"/>
                </a:lnTo>
                <a:cubicBezTo>
                  <a:pt x="698704" y="0"/>
                  <a:pt x="731452" y="32748"/>
                  <a:pt x="731452" y="73145"/>
                </a:cubicBezTo>
                <a:lnTo>
                  <a:pt x="731452" y="760994"/>
                </a:lnTo>
                <a:cubicBezTo>
                  <a:pt x="731452" y="801391"/>
                  <a:pt x="698704" y="834139"/>
                  <a:pt x="658307" y="834139"/>
                </a:cubicBezTo>
                <a:lnTo>
                  <a:pt x="73145" y="834139"/>
                </a:lnTo>
                <a:cubicBezTo>
                  <a:pt x="32748" y="834139"/>
                  <a:pt x="0" y="801391"/>
                  <a:pt x="0" y="760994"/>
                </a:cubicBezTo>
                <a:lnTo>
                  <a:pt x="0" y="73145"/>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4763" tIns="74763" rIns="74763" bIns="74763" numCol="1" spcCol="1270" anchor="ctr" anchorCtr="0">
            <a:noAutofit/>
          </a:bodyPr>
          <a:lstStyle/>
          <a:p>
            <a:pPr lvl="0" algn="ctr" defTabSz="622300">
              <a:lnSpc>
                <a:spcPct val="90000"/>
              </a:lnSpc>
              <a:spcBef>
                <a:spcPct val="0"/>
              </a:spcBef>
              <a:spcAft>
                <a:spcPct val="35000"/>
              </a:spcAft>
            </a:pPr>
            <a:r>
              <a:rPr lang="ru-RU" sz="1400" b="1" kern="1200" dirty="0" smtClean="0">
                <a:solidFill>
                  <a:schemeClr val="tx1"/>
                </a:solidFill>
                <a:latin typeface="Times New Roman" panose="02020603050405020304" pitchFamily="18" charset="0"/>
                <a:cs typeface="Times New Roman" panose="02020603050405020304" pitchFamily="18" charset="0"/>
              </a:rPr>
              <a:t>2021</a:t>
            </a:r>
            <a:endParaRPr lang="ru-RU" sz="1400" b="1" kern="1200" dirty="0">
              <a:solidFill>
                <a:schemeClr val="tx1"/>
              </a:solidFill>
              <a:latin typeface="Times New Roman" panose="02020603050405020304" pitchFamily="18" charset="0"/>
              <a:cs typeface="Times New Roman" panose="02020603050405020304" pitchFamily="18" charset="0"/>
            </a:endParaRPr>
          </a:p>
        </p:txBody>
      </p:sp>
      <p:sp>
        <p:nvSpPr>
          <p:cNvPr id="28" name="Полилиния 27"/>
          <p:cNvSpPr/>
          <p:nvPr/>
        </p:nvSpPr>
        <p:spPr>
          <a:xfrm>
            <a:off x="7510580" y="2865295"/>
            <a:ext cx="731452" cy="834139"/>
          </a:xfrm>
          <a:custGeom>
            <a:avLst/>
            <a:gdLst>
              <a:gd name="connsiteX0" fmla="*/ 0 w 731452"/>
              <a:gd name="connsiteY0" fmla="*/ 73145 h 834139"/>
              <a:gd name="connsiteX1" fmla="*/ 73145 w 731452"/>
              <a:gd name="connsiteY1" fmla="*/ 0 h 834139"/>
              <a:gd name="connsiteX2" fmla="*/ 658307 w 731452"/>
              <a:gd name="connsiteY2" fmla="*/ 0 h 834139"/>
              <a:gd name="connsiteX3" fmla="*/ 731452 w 731452"/>
              <a:gd name="connsiteY3" fmla="*/ 73145 h 834139"/>
              <a:gd name="connsiteX4" fmla="*/ 731452 w 731452"/>
              <a:gd name="connsiteY4" fmla="*/ 760994 h 834139"/>
              <a:gd name="connsiteX5" fmla="*/ 658307 w 731452"/>
              <a:gd name="connsiteY5" fmla="*/ 834139 h 834139"/>
              <a:gd name="connsiteX6" fmla="*/ 73145 w 731452"/>
              <a:gd name="connsiteY6" fmla="*/ 834139 h 834139"/>
              <a:gd name="connsiteX7" fmla="*/ 0 w 731452"/>
              <a:gd name="connsiteY7" fmla="*/ 760994 h 834139"/>
              <a:gd name="connsiteX8" fmla="*/ 0 w 731452"/>
              <a:gd name="connsiteY8" fmla="*/ 73145 h 834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834139">
                <a:moveTo>
                  <a:pt x="0" y="73145"/>
                </a:moveTo>
                <a:cubicBezTo>
                  <a:pt x="0" y="32748"/>
                  <a:pt x="32748" y="0"/>
                  <a:pt x="73145" y="0"/>
                </a:cubicBezTo>
                <a:lnTo>
                  <a:pt x="658307" y="0"/>
                </a:lnTo>
                <a:cubicBezTo>
                  <a:pt x="698704" y="0"/>
                  <a:pt x="731452" y="32748"/>
                  <a:pt x="731452" y="73145"/>
                </a:cubicBezTo>
                <a:lnTo>
                  <a:pt x="731452" y="760994"/>
                </a:lnTo>
                <a:cubicBezTo>
                  <a:pt x="731452" y="801391"/>
                  <a:pt x="698704" y="834139"/>
                  <a:pt x="658307" y="834139"/>
                </a:cubicBezTo>
                <a:lnTo>
                  <a:pt x="73145" y="834139"/>
                </a:lnTo>
                <a:cubicBezTo>
                  <a:pt x="32748" y="834139"/>
                  <a:pt x="0" y="801391"/>
                  <a:pt x="0" y="760994"/>
                </a:cubicBezTo>
                <a:lnTo>
                  <a:pt x="0" y="73145"/>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333" tIns="63333" rIns="63333" bIns="63333" numCol="1" spcCol="1270" anchor="ctr" anchorCtr="0">
            <a:noAutofit/>
          </a:bodyPr>
          <a:lstStyle/>
          <a:p>
            <a:pPr lvl="0" algn="ctr" defTabSz="488950">
              <a:lnSpc>
                <a:spcPct val="90000"/>
              </a:lnSpc>
              <a:spcBef>
                <a:spcPct val="0"/>
              </a:spcBef>
              <a:spcAft>
                <a:spcPct val="35000"/>
              </a:spcAft>
            </a:pPr>
            <a:r>
              <a:rPr lang="ru-RU" sz="1100" b="1" kern="1200" dirty="0" smtClean="0">
                <a:solidFill>
                  <a:schemeClr val="tx1"/>
                </a:solidFill>
                <a:latin typeface="Times New Roman" panose="02020603050405020304" pitchFamily="18" charset="0"/>
                <a:cs typeface="Times New Roman" panose="02020603050405020304" pitchFamily="18" charset="0"/>
              </a:rPr>
              <a:t>100</a:t>
            </a:r>
          </a:p>
        </p:txBody>
      </p:sp>
      <p:sp>
        <p:nvSpPr>
          <p:cNvPr id="29" name="Полилиния 28"/>
          <p:cNvSpPr/>
          <p:nvPr/>
        </p:nvSpPr>
        <p:spPr>
          <a:xfrm>
            <a:off x="7510580" y="3734628"/>
            <a:ext cx="731452" cy="834139"/>
          </a:xfrm>
          <a:custGeom>
            <a:avLst/>
            <a:gdLst>
              <a:gd name="connsiteX0" fmla="*/ 0 w 731452"/>
              <a:gd name="connsiteY0" fmla="*/ 73145 h 834139"/>
              <a:gd name="connsiteX1" fmla="*/ 73145 w 731452"/>
              <a:gd name="connsiteY1" fmla="*/ 0 h 834139"/>
              <a:gd name="connsiteX2" fmla="*/ 658307 w 731452"/>
              <a:gd name="connsiteY2" fmla="*/ 0 h 834139"/>
              <a:gd name="connsiteX3" fmla="*/ 731452 w 731452"/>
              <a:gd name="connsiteY3" fmla="*/ 73145 h 834139"/>
              <a:gd name="connsiteX4" fmla="*/ 731452 w 731452"/>
              <a:gd name="connsiteY4" fmla="*/ 760994 h 834139"/>
              <a:gd name="connsiteX5" fmla="*/ 658307 w 731452"/>
              <a:gd name="connsiteY5" fmla="*/ 834139 h 834139"/>
              <a:gd name="connsiteX6" fmla="*/ 73145 w 731452"/>
              <a:gd name="connsiteY6" fmla="*/ 834139 h 834139"/>
              <a:gd name="connsiteX7" fmla="*/ 0 w 731452"/>
              <a:gd name="connsiteY7" fmla="*/ 760994 h 834139"/>
              <a:gd name="connsiteX8" fmla="*/ 0 w 731452"/>
              <a:gd name="connsiteY8" fmla="*/ 73145 h 834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834139">
                <a:moveTo>
                  <a:pt x="0" y="73145"/>
                </a:moveTo>
                <a:cubicBezTo>
                  <a:pt x="0" y="32748"/>
                  <a:pt x="32748" y="0"/>
                  <a:pt x="73145" y="0"/>
                </a:cubicBezTo>
                <a:lnTo>
                  <a:pt x="658307" y="0"/>
                </a:lnTo>
                <a:cubicBezTo>
                  <a:pt x="698704" y="0"/>
                  <a:pt x="731452" y="32748"/>
                  <a:pt x="731452" y="73145"/>
                </a:cubicBezTo>
                <a:lnTo>
                  <a:pt x="731452" y="760994"/>
                </a:lnTo>
                <a:cubicBezTo>
                  <a:pt x="731452" y="801391"/>
                  <a:pt x="698704" y="834139"/>
                  <a:pt x="658307" y="834139"/>
                </a:cubicBezTo>
                <a:lnTo>
                  <a:pt x="73145" y="834139"/>
                </a:lnTo>
                <a:cubicBezTo>
                  <a:pt x="32748" y="834139"/>
                  <a:pt x="0" y="801391"/>
                  <a:pt x="0" y="760994"/>
                </a:cubicBezTo>
                <a:lnTo>
                  <a:pt x="0" y="73145"/>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333" tIns="63333" rIns="63333" bIns="63333" numCol="1" spcCol="1270" anchor="ctr" anchorCtr="0">
            <a:noAutofit/>
          </a:bodyPr>
          <a:lstStyle/>
          <a:p>
            <a:pPr lvl="0" algn="ctr" defTabSz="488950">
              <a:lnSpc>
                <a:spcPct val="90000"/>
              </a:lnSpc>
              <a:spcBef>
                <a:spcPct val="0"/>
              </a:spcBef>
              <a:spcAft>
                <a:spcPct val="35000"/>
              </a:spcAft>
            </a:pPr>
            <a:r>
              <a:rPr lang="ru-RU" sz="1100" b="1" kern="1200" dirty="0" smtClean="0">
                <a:solidFill>
                  <a:schemeClr val="tx1"/>
                </a:solidFill>
                <a:latin typeface="Times New Roman" panose="02020603050405020304" pitchFamily="18" charset="0"/>
                <a:cs typeface="Times New Roman" panose="02020603050405020304" pitchFamily="18" charset="0"/>
              </a:rPr>
              <a:t>100</a:t>
            </a:r>
            <a:endParaRPr lang="ru-RU" sz="1100" b="1" kern="1200" dirty="0">
              <a:solidFill>
                <a:schemeClr val="tx1"/>
              </a:solidFill>
              <a:latin typeface="Times New Roman" panose="02020603050405020304" pitchFamily="18" charset="0"/>
              <a:cs typeface="Times New Roman" panose="02020603050405020304" pitchFamily="18" charset="0"/>
            </a:endParaRPr>
          </a:p>
        </p:txBody>
      </p:sp>
      <p:sp>
        <p:nvSpPr>
          <p:cNvPr id="30" name="Полилиния 29"/>
          <p:cNvSpPr/>
          <p:nvPr/>
        </p:nvSpPr>
        <p:spPr>
          <a:xfrm>
            <a:off x="7510580" y="4603962"/>
            <a:ext cx="731452" cy="834139"/>
          </a:xfrm>
          <a:custGeom>
            <a:avLst/>
            <a:gdLst>
              <a:gd name="connsiteX0" fmla="*/ 0 w 731452"/>
              <a:gd name="connsiteY0" fmla="*/ 73145 h 834139"/>
              <a:gd name="connsiteX1" fmla="*/ 73145 w 731452"/>
              <a:gd name="connsiteY1" fmla="*/ 0 h 834139"/>
              <a:gd name="connsiteX2" fmla="*/ 658307 w 731452"/>
              <a:gd name="connsiteY2" fmla="*/ 0 h 834139"/>
              <a:gd name="connsiteX3" fmla="*/ 731452 w 731452"/>
              <a:gd name="connsiteY3" fmla="*/ 73145 h 834139"/>
              <a:gd name="connsiteX4" fmla="*/ 731452 w 731452"/>
              <a:gd name="connsiteY4" fmla="*/ 760994 h 834139"/>
              <a:gd name="connsiteX5" fmla="*/ 658307 w 731452"/>
              <a:gd name="connsiteY5" fmla="*/ 834139 h 834139"/>
              <a:gd name="connsiteX6" fmla="*/ 73145 w 731452"/>
              <a:gd name="connsiteY6" fmla="*/ 834139 h 834139"/>
              <a:gd name="connsiteX7" fmla="*/ 0 w 731452"/>
              <a:gd name="connsiteY7" fmla="*/ 760994 h 834139"/>
              <a:gd name="connsiteX8" fmla="*/ 0 w 731452"/>
              <a:gd name="connsiteY8" fmla="*/ 73145 h 834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834139">
                <a:moveTo>
                  <a:pt x="0" y="73145"/>
                </a:moveTo>
                <a:cubicBezTo>
                  <a:pt x="0" y="32748"/>
                  <a:pt x="32748" y="0"/>
                  <a:pt x="73145" y="0"/>
                </a:cubicBezTo>
                <a:lnTo>
                  <a:pt x="658307" y="0"/>
                </a:lnTo>
                <a:cubicBezTo>
                  <a:pt x="698704" y="0"/>
                  <a:pt x="731452" y="32748"/>
                  <a:pt x="731452" y="73145"/>
                </a:cubicBezTo>
                <a:lnTo>
                  <a:pt x="731452" y="760994"/>
                </a:lnTo>
                <a:cubicBezTo>
                  <a:pt x="731452" y="801391"/>
                  <a:pt x="698704" y="834139"/>
                  <a:pt x="658307" y="834139"/>
                </a:cubicBezTo>
                <a:lnTo>
                  <a:pt x="73145" y="834139"/>
                </a:lnTo>
                <a:cubicBezTo>
                  <a:pt x="32748" y="834139"/>
                  <a:pt x="0" y="801391"/>
                  <a:pt x="0" y="760994"/>
                </a:cubicBezTo>
                <a:lnTo>
                  <a:pt x="0" y="73145"/>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333" tIns="63333" rIns="63333" bIns="63333" numCol="1" spcCol="1270" anchor="ctr" anchorCtr="0">
            <a:noAutofit/>
          </a:bodyPr>
          <a:lstStyle/>
          <a:p>
            <a:pPr lvl="0" algn="ctr" defTabSz="488950">
              <a:lnSpc>
                <a:spcPct val="90000"/>
              </a:lnSpc>
              <a:spcBef>
                <a:spcPct val="0"/>
              </a:spcBef>
              <a:spcAft>
                <a:spcPct val="35000"/>
              </a:spcAft>
            </a:pPr>
            <a:r>
              <a:rPr lang="ru-RU" sz="1100" b="1" kern="1200" dirty="0" smtClean="0">
                <a:solidFill>
                  <a:schemeClr val="tx1"/>
                </a:solidFill>
                <a:latin typeface="Times New Roman" panose="02020603050405020304" pitchFamily="18" charset="0"/>
                <a:cs typeface="Times New Roman" panose="02020603050405020304" pitchFamily="18" charset="0"/>
              </a:rPr>
              <a:t>100</a:t>
            </a:r>
            <a:endParaRPr lang="ru-RU" sz="1100" b="1" kern="1200" dirty="0">
              <a:solidFill>
                <a:schemeClr val="tx1"/>
              </a:solidFill>
              <a:latin typeface="Times New Roman" panose="02020603050405020304" pitchFamily="18" charset="0"/>
              <a:cs typeface="Times New Roman" panose="02020603050405020304" pitchFamily="18" charset="0"/>
            </a:endParaRPr>
          </a:p>
        </p:txBody>
      </p:sp>
      <p:sp>
        <p:nvSpPr>
          <p:cNvPr id="31" name="Полилиния 30"/>
          <p:cNvSpPr/>
          <p:nvPr/>
        </p:nvSpPr>
        <p:spPr>
          <a:xfrm>
            <a:off x="7510580" y="5473295"/>
            <a:ext cx="731452" cy="834139"/>
          </a:xfrm>
          <a:custGeom>
            <a:avLst/>
            <a:gdLst>
              <a:gd name="connsiteX0" fmla="*/ 0 w 731452"/>
              <a:gd name="connsiteY0" fmla="*/ 73145 h 834139"/>
              <a:gd name="connsiteX1" fmla="*/ 73145 w 731452"/>
              <a:gd name="connsiteY1" fmla="*/ 0 h 834139"/>
              <a:gd name="connsiteX2" fmla="*/ 658307 w 731452"/>
              <a:gd name="connsiteY2" fmla="*/ 0 h 834139"/>
              <a:gd name="connsiteX3" fmla="*/ 731452 w 731452"/>
              <a:gd name="connsiteY3" fmla="*/ 73145 h 834139"/>
              <a:gd name="connsiteX4" fmla="*/ 731452 w 731452"/>
              <a:gd name="connsiteY4" fmla="*/ 760994 h 834139"/>
              <a:gd name="connsiteX5" fmla="*/ 658307 w 731452"/>
              <a:gd name="connsiteY5" fmla="*/ 834139 h 834139"/>
              <a:gd name="connsiteX6" fmla="*/ 73145 w 731452"/>
              <a:gd name="connsiteY6" fmla="*/ 834139 h 834139"/>
              <a:gd name="connsiteX7" fmla="*/ 0 w 731452"/>
              <a:gd name="connsiteY7" fmla="*/ 760994 h 834139"/>
              <a:gd name="connsiteX8" fmla="*/ 0 w 731452"/>
              <a:gd name="connsiteY8" fmla="*/ 73145 h 834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834139">
                <a:moveTo>
                  <a:pt x="0" y="73145"/>
                </a:moveTo>
                <a:cubicBezTo>
                  <a:pt x="0" y="32748"/>
                  <a:pt x="32748" y="0"/>
                  <a:pt x="73145" y="0"/>
                </a:cubicBezTo>
                <a:lnTo>
                  <a:pt x="658307" y="0"/>
                </a:lnTo>
                <a:cubicBezTo>
                  <a:pt x="698704" y="0"/>
                  <a:pt x="731452" y="32748"/>
                  <a:pt x="731452" y="73145"/>
                </a:cubicBezTo>
                <a:lnTo>
                  <a:pt x="731452" y="760994"/>
                </a:lnTo>
                <a:cubicBezTo>
                  <a:pt x="731452" y="801391"/>
                  <a:pt x="698704" y="834139"/>
                  <a:pt x="658307" y="834139"/>
                </a:cubicBezTo>
                <a:lnTo>
                  <a:pt x="73145" y="834139"/>
                </a:lnTo>
                <a:cubicBezTo>
                  <a:pt x="32748" y="834139"/>
                  <a:pt x="0" y="801391"/>
                  <a:pt x="0" y="760994"/>
                </a:cubicBezTo>
                <a:lnTo>
                  <a:pt x="0" y="73145"/>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333" tIns="63333" rIns="63333" bIns="63333" numCol="1" spcCol="1270" anchor="ctr" anchorCtr="0">
            <a:noAutofit/>
          </a:bodyPr>
          <a:lstStyle/>
          <a:p>
            <a:pPr lvl="0" algn="ctr" defTabSz="488950">
              <a:lnSpc>
                <a:spcPct val="90000"/>
              </a:lnSpc>
              <a:spcBef>
                <a:spcPct val="0"/>
              </a:spcBef>
              <a:spcAft>
                <a:spcPct val="35000"/>
              </a:spcAft>
            </a:pPr>
            <a:r>
              <a:rPr lang="ru-RU" sz="1100" b="1" kern="1200" dirty="0" smtClean="0">
                <a:solidFill>
                  <a:schemeClr val="tx1"/>
                </a:solidFill>
                <a:latin typeface="Times New Roman" panose="02020603050405020304" pitchFamily="18" charset="0"/>
                <a:cs typeface="Times New Roman" panose="02020603050405020304" pitchFamily="18" charset="0"/>
              </a:rPr>
              <a:t>145 000</a:t>
            </a:r>
            <a:endParaRPr lang="ru-RU" sz="1100" b="1" kern="1200" dirty="0">
              <a:solidFill>
                <a:schemeClr val="tx1"/>
              </a:solidFill>
              <a:latin typeface="Times New Roman" panose="02020603050405020304" pitchFamily="18" charset="0"/>
              <a:cs typeface="Times New Roman" panose="02020603050405020304" pitchFamily="18" charset="0"/>
            </a:endParaRPr>
          </a:p>
        </p:txBody>
      </p:sp>
      <p:sp>
        <p:nvSpPr>
          <p:cNvPr id="32" name="Полилиния 31"/>
          <p:cNvSpPr/>
          <p:nvPr/>
        </p:nvSpPr>
        <p:spPr>
          <a:xfrm>
            <a:off x="8303475" y="1995962"/>
            <a:ext cx="731452" cy="834139"/>
          </a:xfrm>
          <a:custGeom>
            <a:avLst/>
            <a:gdLst>
              <a:gd name="connsiteX0" fmla="*/ 0 w 731452"/>
              <a:gd name="connsiteY0" fmla="*/ 73145 h 834139"/>
              <a:gd name="connsiteX1" fmla="*/ 73145 w 731452"/>
              <a:gd name="connsiteY1" fmla="*/ 0 h 834139"/>
              <a:gd name="connsiteX2" fmla="*/ 658307 w 731452"/>
              <a:gd name="connsiteY2" fmla="*/ 0 h 834139"/>
              <a:gd name="connsiteX3" fmla="*/ 731452 w 731452"/>
              <a:gd name="connsiteY3" fmla="*/ 73145 h 834139"/>
              <a:gd name="connsiteX4" fmla="*/ 731452 w 731452"/>
              <a:gd name="connsiteY4" fmla="*/ 760994 h 834139"/>
              <a:gd name="connsiteX5" fmla="*/ 658307 w 731452"/>
              <a:gd name="connsiteY5" fmla="*/ 834139 h 834139"/>
              <a:gd name="connsiteX6" fmla="*/ 73145 w 731452"/>
              <a:gd name="connsiteY6" fmla="*/ 834139 h 834139"/>
              <a:gd name="connsiteX7" fmla="*/ 0 w 731452"/>
              <a:gd name="connsiteY7" fmla="*/ 760994 h 834139"/>
              <a:gd name="connsiteX8" fmla="*/ 0 w 731452"/>
              <a:gd name="connsiteY8" fmla="*/ 73145 h 834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834139">
                <a:moveTo>
                  <a:pt x="0" y="73145"/>
                </a:moveTo>
                <a:cubicBezTo>
                  <a:pt x="0" y="32748"/>
                  <a:pt x="32748" y="0"/>
                  <a:pt x="73145" y="0"/>
                </a:cubicBezTo>
                <a:lnTo>
                  <a:pt x="658307" y="0"/>
                </a:lnTo>
                <a:cubicBezTo>
                  <a:pt x="698704" y="0"/>
                  <a:pt x="731452" y="32748"/>
                  <a:pt x="731452" y="73145"/>
                </a:cubicBezTo>
                <a:lnTo>
                  <a:pt x="731452" y="760994"/>
                </a:lnTo>
                <a:cubicBezTo>
                  <a:pt x="731452" y="801391"/>
                  <a:pt x="698704" y="834139"/>
                  <a:pt x="658307" y="834139"/>
                </a:cubicBezTo>
                <a:lnTo>
                  <a:pt x="73145" y="834139"/>
                </a:lnTo>
                <a:cubicBezTo>
                  <a:pt x="32748" y="834139"/>
                  <a:pt x="0" y="801391"/>
                  <a:pt x="0" y="760994"/>
                </a:cubicBezTo>
                <a:lnTo>
                  <a:pt x="0" y="73145"/>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4763" tIns="74763" rIns="74763" bIns="74763" numCol="1" spcCol="1270" anchor="ctr" anchorCtr="0">
            <a:noAutofit/>
          </a:bodyPr>
          <a:lstStyle/>
          <a:p>
            <a:pPr lvl="0" algn="ctr" defTabSz="622300">
              <a:lnSpc>
                <a:spcPct val="90000"/>
              </a:lnSpc>
              <a:spcBef>
                <a:spcPct val="0"/>
              </a:spcBef>
              <a:spcAft>
                <a:spcPct val="35000"/>
              </a:spcAft>
            </a:pPr>
            <a:r>
              <a:rPr lang="ru-RU" sz="1400" b="1" kern="1200" dirty="0" smtClean="0">
                <a:solidFill>
                  <a:schemeClr val="tx1"/>
                </a:solidFill>
                <a:latin typeface="Times New Roman" panose="02020603050405020304" pitchFamily="18" charset="0"/>
                <a:cs typeface="Times New Roman" panose="02020603050405020304" pitchFamily="18" charset="0"/>
              </a:rPr>
              <a:t>2022</a:t>
            </a:r>
            <a:endParaRPr lang="ru-RU" sz="1400" b="1" kern="1200" dirty="0">
              <a:solidFill>
                <a:schemeClr val="tx1"/>
              </a:solidFill>
              <a:latin typeface="Times New Roman" panose="02020603050405020304" pitchFamily="18" charset="0"/>
              <a:cs typeface="Times New Roman" panose="02020603050405020304" pitchFamily="18" charset="0"/>
            </a:endParaRPr>
          </a:p>
        </p:txBody>
      </p:sp>
      <p:sp>
        <p:nvSpPr>
          <p:cNvPr id="34" name="Полилиния 33"/>
          <p:cNvSpPr/>
          <p:nvPr/>
        </p:nvSpPr>
        <p:spPr>
          <a:xfrm>
            <a:off x="8303475" y="2865295"/>
            <a:ext cx="731452" cy="834139"/>
          </a:xfrm>
          <a:custGeom>
            <a:avLst/>
            <a:gdLst>
              <a:gd name="connsiteX0" fmla="*/ 0 w 731452"/>
              <a:gd name="connsiteY0" fmla="*/ 73145 h 834139"/>
              <a:gd name="connsiteX1" fmla="*/ 73145 w 731452"/>
              <a:gd name="connsiteY1" fmla="*/ 0 h 834139"/>
              <a:gd name="connsiteX2" fmla="*/ 658307 w 731452"/>
              <a:gd name="connsiteY2" fmla="*/ 0 h 834139"/>
              <a:gd name="connsiteX3" fmla="*/ 731452 w 731452"/>
              <a:gd name="connsiteY3" fmla="*/ 73145 h 834139"/>
              <a:gd name="connsiteX4" fmla="*/ 731452 w 731452"/>
              <a:gd name="connsiteY4" fmla="*/ 760994 h 834139"/>
              <a:gd name="connsiteX5" fmla="*/ 658307 w 731452"/>
              <a:gd name="connsiteY5" fmla="*/ 834139 h 834139"/>
              <a:gd name="connsiteX6" fmla="*/ 73145 w 731452"/>
              <a:gd name="connsiteY6" fmla="*/ 834139 h 834139"/>
              <a:gd name="connsiteX7" fmla="*/ 0 w 731452"/>
              <a:gd name="connsiteY7" fmla="*/ 760994 h 834139"/>
              <a:gd name="connsiteX8" fmla="*/ 0 w 731452"/>
              <a:gd name="connsiteY8" fmla="*/ 73145 h 834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834139">
                <a:moveTo>
                  <a:pt x="0" y="73145"/>
                </a:moveTo>
                <a:cubicBezTo>
                  <a:pt x="0" y="32748"/>
                  <a:pt x="32748" y="0"/>
                  <a:pt x="73145" y="0"/>
                </a:cubicBezTo>
                <a:lnTo>
                  <a:pt x="658307" y="0"/>
                </a:lnTo>
                <a:cubicBezTo>
                  <a:pt x="698704" y="0"/>
                  <a:pt x="731452" y="32748"/>
                  <a:pt x="731452" y="73145"/>
                </a:cubicBezTo>
                <a:lnTo>
                  <a:pt x="731452" y="760994"/>
                </a:lnTo>
                <a:cubicBezTo>
                  <a:pt x="731452" y="801391"/>
                  <a:pt x="698704" y="834139"/>
                  <a:pt x="658307" y="834139"/>
                </a:cubicBezTo>
                <a:lnTo>
                  <a:pt x="73145" y="834139"/>
                </a:lnTo>
                <a:cubicBezTo>
                  <a:pt x="32748" y="834139"/>
                  <a:pt x="0" y="801391"/>
                  <a:pt x="0" y="760994"/>
                </a:cubicBezTo>
                <a:lnTo>
                  <a:pt x="0" y="73145"/>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333" tIns="63333" rIns="63333" bIns="63333" numCol="1" spcCol="1270" anchor="ctr" anchorCtr="0">
            <a:noAutofit/>
          </a:bodyPr>
          <a:lstStyle/>
          <a:p>
            <a:pPr lvl="0" algn="ctr" defTabSz="488950">
              <a:lnSpc>
                <a:spcPct val="90000"/>
              </a:lnSpc>
              <a:spcBef>
                <a:spcPct val="0"/>
              </a:spcBef>
              <a:spcAft>
                <a:spcPct val="35000"/>
              </a:spcAft>
            </a:pPr>
            <a:r>
              <a:rPr lang="ru-RU" sz="1100" b="1" kern="1200" dirty="0" smtClean="0">
                <a:solidFill>
                  <a:schemeClr val="tx1"/>
                </a:solidFill>
                <a:latin typeface="Times New Roman" panose="02020603050405020304" pitchFamily="18" charset="0"/>
                <a:cs typeface="Times New Roman" panose="02020603050405020304" pitchFamily="18" charset="0"/>
              </a:rPr>
              <a:t>100</a:t>
            </a:r>
            <a:endParaRPr lang="ru-RU" sz="1100" b="1" kern="1200" dirty="0">
              <a:solidFill>
                <a:schemeClr val="tx1"/>
              </a:solidFill>
              <a:latin typeface="Times New Roman" panose="02020603050405020304" pitchFamily="18" charset="0"/>
              <a:cs typeface="Times New Roman" panose="02020603050405020304" pitchFamily="18" charset="0"/>
            </a:endParaRPr>
          </a:p>
        </p:txBody>
      </p:sp>
      <p:sp>
        <p:nvSpPr>
          <p:cNvPr id="36" name="Полилиния 35"/>
          <p:cNvSpPr/>
          <p:nvPr/>
        </p:nvSpPr>
        <p:spPr>
          <a:xfrm>
            <a:off x="8303475" y="3734628"/>
            <a:ext cx="731452" cy="834139"/>
          </a:xfrm>
          <a:custGeom>
            <a:avLst/>
            <a:gdLst>
              <a:gd name="connsiteX0" fmla="*/ 0 w 731452"/>
              <a:gd name="connsiteY0" fmla="*/ 73145 h 834139"/>
              <a:gd name="connsiteX1" fmla="*/ 73145 w 731452"/>
              <a:gd name="connsiteY1" fmla="*/ 0 h 834139"/>
              <a:gd name="connsiteX2" fmla="*/ 658307 w 731452"/>
              <a:gd name="connsiteY2" fmla="*/ 0 h 834139"/>
              <a:gd name="connsiteX3" fmla="*/ 731452 w 731452"/>
              <a:gd name="connsiteY3" fmla="*/ 73145 h 834139"/>
              <a:gd name="connsiteX4" fmla="*/ 731452 w 731452"/>
              <a:gd name="connsiteY4" fmla="*/ 760994 h 834139"/>
              <a:gd name="connsiteX5" fmla="*/ 658307 w 731452"/>
              <a:gd name="connsiteY5" fmla="*/ 834139 h 834139"/>
              <a:gd name="connsiteX6" fmla="*/ 73145 w 731452"/>
              <a:gd name="connsiteY6" fmla="*/ 834139 h 834139"/>
              <a:gd name="connsiteX7" fmla="*/ 0 w 731452"/>
              <a:gd name="connsiteY7" fmla="*/ 760994 h 834139"/>
              <a:gd name="connsiteX8" fmla="*/ 0 w 731452"/>
              <a:gd name="connsiteY8" fmla="*/ 73145 h 834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834139">
                <a:moveTo>
                  <a:pt x="0" y="73145"/>
                </a:moveTo>
                <a:cubicBezTo>
                  <a:pt x="0" y="32748"/>
                  <a:pt x="32748" y="0"/>
                  <a:pt x="73145" y="0"/>
                </a:cubicBezTo>
                <a:lnTo>
                  <a:pt x="658307" y="0"/>
                </a:lnTo>
                <a:cubicBezTo>
                  <a:pt x="698704" y="0"/>
                  <a:pt x="731452" y="32748"/>
                  <a:pt x="731452" y="73145"/>
                </a:cubicBezTo>
                <a:lnTo>
                  <a:pt x="731452" y="760994"/>
                </a:lnTo>
                <a:cubicBezTo>
                  <a:pt x="731452" y="801391"/>
                  <a:pt x="698704" y="834139"/>
                  <a:pt x="658307" y="834139"/>
                </a:cubicBezTo>
                <a:lnTo>
                  <a:pt x="73145" y="834139"/>
                </a:lnTo>
                <a:cubicBezTo>
                  <a:pt x="32748" y="834139"/>
                  <a:pt x="0" y="801391"/>
                  <a:pt x="0" y="760994"/>
                </a:cubicBezTo>
                <a:lnTo>
                  <a:pt x="0" y="73145"/>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333" tIns="63333" rIns="63333" bIns="63333" numCol="1" spcCol="1270" anchor="ctr" anchorCtr="0">
            <a:noAutofit/>
          </a:bodyPr>
          <a:lstStyle/>
          <a:p>
            <a:pPr lvl="0" algn="ctr" defTabSz="488950">
              <a:lnSpc>
                <a:spcPct val="90000"/>
              </a:lnSpc>
              <a:spcBef>
                <a:spcPct val="0"/>
              </a:spcBef>
              <a:spcAft>
                <a:spcPct val="35000"/>
              </a:spcAft>
            </a:pPr>
            <a:r>
              <a:rPr lang="ru-RU" sz="1100" b="1" kern="1200" dirty="0" smtClean="0">
                <a:solidFill>
                  <a:schemeClr val="tx1"/>
                </a:solidFill>
                <a:latin typeface="Times New Roman" panose="02020603050405020304" pitchFamily="18" charset="0"/>
                <a:cs typeface="Times New Roman" panose="02020603050405020304" pitchFamily="18" charset="0"/>
              </a:rPr>
              <a:t>100</a:t>
            </a:r>
            <a:endParaRPr lang="ru-RU" sz="1100" b="1" kern="1200" dirty="0">
              <a:solidFill>
                <a:schemeClr val="tx1"/>
              </a:solidFill>
              <a:latin typeface="Times New Roman" panose="02020603050405020304" pitchFamily="18" charset="0"/>
              <a:cs typeface="Times New Roman" panose="02020603050405020304" pitchFamily="18" charset="0"/>
            </a:endParaRPr>
          </a:p>
        </p:txBody>
      </p:sp>
      <p:sp>
        <p:nvSpPr>
          <p:cNvPr id="37" name="Полилиния 36"/>
          <p:cNvSpPr/>
          <p:nvPr/>
        </p:nvSpPr>
        <p:spPr>
          <a:xfrm>
            <a:off x="8303475" y="4603962"/>
            <a:ext cx="731452" cy="834139"/>
          </a:xfrm>
          <a:custGeom>
            <a:avLst/>
            <a:gdLst>
              <a:gd name="connsiteX0" fmla="*/ 0 w 731452"/>
              <a:gd name="connsiteY0" fmla="*/ 73145 h 834139"/>
              <a:gd name="connsiteX1" fmla="*/ 73145 w 731452"/>
              <a:gd name="connsiteY1" fmla="*/ 0 h 834139"/>
              <a:gd name="connsiteX2" fmla="*/ 658307 w 731452"/>
              <a:gd name="connsiteY2" fmla="*/ 0 h 834139"/>
              <a:gd name="connsiteX3" fmla="*/ 731452 w 731452"/>
              <a:gd name="connsiteY3" fmla="*/ 73145 h 834139"/>
              <a:gd name="connsiteX4" fmla="*/ 731452 w 731452"/>
              <a:gd name="connsiteY4" fmla="*/ 760994 h 834139"/>
              <a:gd name="connsiteX5" fmla="*/ 658307 w 731452"/>
              <a:gd name="connsiteY5" fmla="*/ 834139 h 834139"/>
              <a:gd name="connsiteX6" fmla="*/ 73145 w 731452"/>
              <a:gd name="connsiteY6" fmla="*/ 834139 h 834139"/>
              <a:gd name="connsiteX7" fmla="*/ 0 w 731452"/>
              <a:gd name="connsiteY7" fmla="*/ 760994 h 834139"/>
              <a:gd name="connsiteX8" fmla="*/ 0 w 731452"/>
              <a:gd name="connsiteY8" fmla="*/ 73145 h 834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834139">
                <a:moveTo>
                  <a:pt x="0" y="73145"/>
                </a:moveTo>
                <a:cubicBezTo>
                  <a:pt x="0" y="32748"/>
                  <a:pt x="32748" y="0"/>
                  <a:pt x="73145" y="0"/>
                </a:cubicBezTo>
                <a:lnTo>
                  <a:pt x="658307" y="0"/>
                </a:lnTo>
                <a:cubicBezTo>
                  <a:pt x="698704" y="0"/>
                  <a:pt x="731452" y="32748"/>
                  <a:pt x="731452" y="73145"/>
                </a:cubicBezTo>
                <a:lnTo>
                  <a:pt x="731452" y="760994"/>
                </a:lnTo>
                <a:cubicBezTo>
                  <a:pt x="731452" y="801391"/>
                  <a:pt x="698704" y="834139"/>
                  <a:pt x="658307" y="834139"/>
                </a:cubicBezTo>
                <a:lnTo>
                  <a:pt x="73145" y="834139"/>
                </a:lnTo>
                <a:cubicBezTo>
                  <a:pt x="32748" y="834139"/>
                  <a:pt x="0" y="801391"/>
                  <a:pt x="0" y="760994"/>
                </a:cubicBezTo>
                <a:lnTo>
                  <a:pt x="0" y="73145"/>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333" tIns="63333" rIns="63333" bIns="63333" numCol="1" spcCol="1270" anchor="ctr" anchorCtr="0">
            <a:noAutofit/>
          </a:bodyPr>
          <a:lstStyle/>
          <a:p>
            <a:pPr lvl="0" algn="ctr" defTabSz="488950">
              <a:lnSpc>
                <a:spcPct val="90000"/>
              </a:lnSpc>
              <a:spcBef>
                <a:spcPct val="0"/>
              </a:spcBef>
              <a:spcAft>
                <a:spcPct val="35000"/>
              </a:spcAft>
            </a:pPr>
            <a:r>
              <a:rPr lang="ru-RU" sz="1100" b="1" kern="1200" dirty="0" smtClean="0">
                <a:solidFill>
                  <a:schemeClr val="tx1"/>
                </a:solidFill>
                <a:latin typeface="Times New Roman" panose="02020603050405020304" pitchFamily="18" charset="0"/>
                <a:cs typeface="Times New Roman" panose="02020603050405020304" pitchFamily="18" charset="0"/>
              </a:rPr>
              <a:t>100</a:t>
            </a:r>
            <a:endParaRPr lang="ru-RU" sz="1100" b="1" kern="1200" dirty="0">
              <a:solidFill>
                <a:schemeClr val="tx1"/>
              </a:solidFill>
              <a:latin typeface="Times New Roman" panose="02020603050405020304" pitchFamily="18" charset="0"/>
              <a:cs typeface="Times New Roman" panose="02020603050405020304" pitchFamily="18" charset="0"/>
            </a:endParaRPr>
          </a:p>
        </p:txBody>
      </p:sp>
      <p:sp>
        <p:nvSpPr>
          <p:cNvPr id="38" name="Полилиния 37"/>
          <p:cNvSpPr/>
          <p:nvPr/>
        </p:nvSpPr>
        <p:spPr>
          <a:xfrm>
            <a:off x="8303475" y="5473295"/>
            <a:ext cx="731452" cy="834139"/>
          </a:xfrm>
          <a:custGeom>
            <a:avLst/>
            <a:gdLst>
              <a:gd name="connsiteX0" fmla="*/ 0 w 731452"/>
              <a:gd name="connsiteY0" fmla="*/ 73145 h 834139"/>
              <a:gd name="connsiteX1" fmla="*/ 73145 w 731452"/>
              <a:gd name="connsiteY1" fmla="*/ 0 h 834139"/>
              <a:gd name="connsiteX2" fmla="*/ 658307 w 731452"/>
              <a:gd name="connsiteY2" fmla="*/ 0 h 834139"/>
              <a:gd name="connsiteX3" fmla="*/ 731452 w 731452"/>
              <a:gd name="connsiteY3" fmla="*/ 73145 h 834139"/>
              <a:gd name="connsiteX4" fmla="*/ 731452 w 731452"/>
              <a:gd name="connsiteY4" fmla="*/ 760994 h 834139"/>
              <a:gd name="connsiteX5" fmla="*/ 658307 w 731452"/>
              <a:gd name="connsiteY5" fmla="*/ 834139 h 834139"/>
              <a:gd name="connsiteX6" fmla="*/ 73145 w 731452"/>
              <a:gd name="connsiteY6" fmla="*/ 834139 h 834139"/>
              <a:gd name="connsiteX7" fmla="*/ 0 w 731452"/>
              <a:gd name="connsiteY7" fmla="*/ 760994 h 834139"/>
              <a:gd name="connsiteX8" fmla="*/ 0 w 731452"/>
              <a:gd name="connsiteY8" fmla="*/ 73145 h 834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834139">
                <a:moveTo>
                  <a:pt x="0" y="73145"/>
                </a:moveTo>
                <a:cubicBezTo>
                  <a:pt x="0" y="32748"/>
                  <a:pt x="32748" y="0"/>
                  <a:pt x="73145" y="0"/>
                </a:cubicBezTo>
                <a:lnTo>
                  <a:pt x="658307" y="0"/>
                </a:lnTo>
                <a:cubicBezTo>
                  <a:pt x="698704" y="0"/>
                  <a:pt x="731452" y="32748"/>
                  <a:pt x="731452" y="73145"/>
                </a:cubicBezTo>
                <a:lnTo>
                  <a:pt x="731452" y="760994"/>
                </a:lnTo>
                <a:cubicBezTo>
                  <a:pt x="731452" y="801391"/>
                  <a:pt x="698704" y="834139"/>
                  <a:pt x="658307" y="834139"/>
                </a:cubicBezTo>
                <a:lnTo>
                  <a:pt x="73145" y="834139"/>
                </a:lnTo>
                <a:cubicBezTo>
                  <a:pt x="32748" y="834139"/>
                  <a:pt x="0" y="801391"/>
                  <a:pt x="0" y="760994"/>
                </a:cubicBezTo>
                <a:lnTo>
                  <a:pt x="0" y="73145"/>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333" tIns="63333" rIns="63333" bIns="63333" numCol="1" spcCol="1270" anchor="ctr" anchorCtr="0">
            <a:noAutofit/>
          </a:bodyPr>
          <a:lstStyle/>
          <a:p>
            <a:pPr lvl="0" algn="ctr" defTabSz="488950">
              <a:lnSpc>
                <a:spcPct val="90000"/>
              </a:lnSpc>
              <a:spcBef>
                <a:spcPct val="0"/>
              </a:spcBef>
              <a:spcAft>
                <a:spcPct val="35000"/>
              </a:spcAft>
            </a:pPr>
            <a:r>
              <a:rPr lang="ru-RU" sz="1100" b="1" kern="1200" dirty="0" smtClean="0">
                <a:solidFill>
                  <a:schemeClr val="tx1"/>
                </a:solidFill>
                <a:latin typeface="Times New Roman" panose="02020603050405020304" pitchFamily="18" charset="0"/>
                <a:cs typeface="Times New Roman" panose="02020603050405020304" pitchFamily="18" charset="0"/>
              </a:rPr>
              <a:t>145 500</a:t>
            </a:r>
            <a:endParaRPr lang="ru-RU" sz="1100" b="1" kern="1200" dirty="0">
              <a:solidFill>
                <a:schemeClr val="tx1"/>
              </a:solidFill>
              <a:latin typeface="Times New Roman" panose="02020603050405020304" pitchFamily="18" charset="0"/>
              <a:cs typeface="Times New Roman" panose="02020603050405020304" pitchFamily="18" charset="0"/>
            </a:endParaRPr>
          </a:p>
        </p:txBody>
      </p:sp>
      <p:pic>
        <p:nvPicPr>
          <p:cNvPr id="17" name="Picture 2" descr="T:\Сектор финансирования\sistema upravleniya kadrami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95706" y="1304764"/>
            <a:ext cx="2500112" cy="118156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3" name="Заголовок 1"/>
          <p:cNvSpPr txBox="1">
            <a:spLocks/>
          </p:cNvSpPr>
          <p:nvPr/>
        </p:nvSpPr>
        <p:spPr>
          <a:xfrm>
            <a:off x="259728" y="0"/>
            <a:ext cx="7613500" cy="620688"/>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l" fontAlgn="auto">
              <a:spcAft>
                <a:spcPts val="0"/>
              </a:spcAft>
              <a:buClr>
                <a:srgbClr val="F14124">
                  <a:lumMod val="75000"/>
                </a:srgbClr>
              </a:buClr>
              <a:buFont typeface="Georgia" pitchFamily="18" charset="0"/>
              <a:buNone/>
            </a:pPr>
            <a:r>
              <a:rPr lang="ru-RU" sz="1800" dirty="0">
                <a:solidFill>
                  <a:prstClr val="black"/>
                </a:solidFill>
                <a:effectLst/>
                <a:latin typeface="Times New Roman" panose="02020603050405020304" pitchFamily="18" charset="0"/>
                <a:cs typeface="Times New Roman" panose="02020603050405020304" pitchFamily="18" charset="0"/>
              </a:rPr>
              <a:t>Государственная программа Чувашской </a:t>
            </a:r>
            <a:r>
              <a:rPr lang="ru-RU" sz="1800" dirty="0" smtClean="0">
                <a:solidFill>
                  <a:prstClr val="black"/>
                </a:solidFill>
                <a:effectLst/>
                <a:latin typeface="Times New Roman" panose="02020603050405020304" pitchFamily="18" charset="0"/>
                <a:cs typeface="Times New Roman" panose="02020603050405020304" pitchFamily="18" charset="0"/>
              </a:rPr>
              <a:t>Республики</a:t>
            </a:r>
          </a:p>
          <a:p>
            <a:pPr marL="0" indent="0" algn="l" fontAlgn="auto">
              <a:spcAft>
                <a:spcPts val="0"/>
              </a:spcAft>
              <a:buClr>
                <a:srgbClr val="F14124">
                  <a:lumMod val="75000"/>
                </a:srgbClr>
              </a:buClr>
              <a:buFont typeface="Georgia" pitchFamily="18" charset="0"/>
              <a:buNone/>
            </a:pPr>
            <a:r>
              <a:rPr lang="ru-RU" sz="1800" dirty="0">
                <a:solidFill>
                  <a:prstClr val="black"/>
                </a:solidFill>
                <a:effectLst/>
                <a:latin typeface="Times New Roman" panose="02020603050405020304" pitchFamily="18" charset="0"/>
                <a:cs typeface="Times New Roman" panose="02020603050405020304" pitchFamily="18" charset="0"/>
              </a:rPr>
              <a:t>«Развитие потенциала государственного управления»</a:t>
            </a:r>
          </a:p>
        </p:txBody>
      </p:sp>
      <p:cxnSp>
        <p:nvCxnSpPr>
          <p:cNvPr id="14" name="Прямая соединительная линия 13"/>
          <p:cNvCxnSpPr/>
          <p:nvPr/>
        </p:nvCxnSpPr>
        <p:spPr>
          <a:xfrm>
            <a:off x="0" y="620688"/>
            <a:ext cx="9144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7873228" y="69850"/>
            <a:ext cx="1223412" cy="492443"/>
          </a:xfrm>
          <a:prstGeom prst="rect">
            <a:avLst/>
          </a:prstGeom>
          <a:noFill/>
        </p:spPr>
        <p:txBody>
          <a:bodyPr wrap="none" rtlCol="0">
            <a:spAutoFit/>
          </a:bodyPr>
          <a:lstStyle/>
          <a:p>
            <a:pPr algn="ctr"/>
            <a:r>
              <a:rPr lang="ru-RU" sz="1300" b="1" i="1" dirty="0" smtClean="0">
                <a:solidFill>
                  <a:srgbClr val="4E67C8"/>
                </a:solidFill>
                <a:latin typeface="Trebuchet MS"/>
              </a:rPr>
              <a:t>Бюджет</a:t>
            </a:r>
          </a:p>
          <a:p>
            <a:pPr algn="ctr"/>
            <a:r>
              <a:rPr lang="ru-RU" sz="1300" b="1" i="1" dirty="0" smtClean="0">
                <a:solidFill>
                  <a:srgbClr val="4E67C8"/>
                </a:solidFill>
                <a:latin typeface="Trebuchet MS"/>
              </a:rPr>
              <a:t>для граждан</a:t>
            </a:r>
            <a:endParaRPr lang="ru-RU" sz="1300" b="1" i="1" dirty="0">
              <a:solidFill>
                <a:srgbClr val="4E67C8"/>
              </a:solidFill>
              <a:latin typeface="Trebuchet MS"/>
            </a:endParaRPr>
          </a:p>
        </p:txBody>
      </p:sp>
    </p:spTree>
    <p:extLst>
      <p:ext uri="{BB962C8B-B14F-4D97-AF65-F5344CB8AC3E}">
        <p14:creationId xmlns:p14="http://schemas.microsoft.com/office/powerpoint/2010/main" val="195675498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Прямоугольник 7"/>
          <p:cNvSpPr/>
          <p:nvPr/>
        </p:nvSpPr>
        <p:spPr>
          <a:xfrm>
            <a:off x="4516" y="4293096"/>
            <a:ext cx="1944216" cy="3610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chemeClr val="tx1"/>
              </a:solidFill>
              <a:latin typeface="Times New Roman" panose="02020603050405020304" pitchFamily="18" charset="0"/>
              <a:cs typeface="Times New Roman" panose="02020603050405020304" pitchFamily="18" charset="0"/>
            </a:endParaRPr>
          </a:p>
        </p:txBody>
      </p:sp>
      <p:sp>
        <p:nvSpPr>
          <p:cNvPr id="9" name="Прямоугольник 8"/>
          <p:cNvSpPr/>
          <p:nvPr/>
        </p:nvSpPr>
        <p:spPr>
          <a:xfrm>
            <a:off x="30791" y="4662186"/>
            <a:ext cx="1512168" cy="5040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u-RU" dirty="0">
              <a:solidFill>
                <a:schemeClr val="tx1"/>
              </a:solidFill>
              <a:latin typeface="Times New Roman" panose="02020603050405020304" pitchFamily="18" charset="0"/>
              <a:cs typeface="Times New Roman" panose="02020603050405020304" pitchFamily="18" charset="0"/>
            </a:endParaRPr>
          </a:p>
        </p:txBody>
      </p:sp>
      <p:sp>
        <p:nvSpPr>
          <p:cNvPr id="40" name="Прямоугольник 39"/>
          <p:cNvSpPr/>
          <p:nvPr/>
        </p:nvSpPr>
        <p:spPr>
          <a:xfrm>
            <a:off x="107504" y="6230638"/>
            <a:ext cx="4104456" cy="400110"/>
          </a:xfrm>
          <a:prstGeom prst="rect">
            <a:avLst/>
          </a:prstGeom>
        </p:spPr>
        <p:txBody>
          <a:bodyPr wrap="square">
            <a:spAutoFit/>
          </a:bodyPr>
          <a:lstStyle/>
          <a:p>
            <a:endParaRPr lang="ru-RU" sz="1000" i="1" dirty="0">
              <a:latin typeface="Times New Roman" panose="02020603050405020304" pitchFamily="18" charset="0"/>
              <a:cs typeface="Times New Roman" panose="02020603050405020304" pitchFamily="18" charset="0"/>
            </a:endParaRPr>
          </a:p>
          <a:p>
            <a:endParaRPr lang="ru-RU" sz="1000" i="1" dirty="0">
              <a:latin typeface="Times New Roman" panose="02020603050405020304" pitchFamily="18" charset="0"/>
              <a:cs typeface="Times New Roman" panose="02020603050405020304" pitchFamily="18" charset="0"/>
            </a:endParaRPr>
          </a:p>
        </p:txBody>
      </p:sp>
      <p:sp>
        <p:nvSpPr>
          <p:cNvPr id="5" name="Скругленный прямоугольник 4"/>
          <p:cNvSpPr/>
          <p:nvPr/>
        </p:nvSpPr>
        <p:spPr>
          <a:xfrm>
            <a:off x="152337" y="818208"/>
            <a:ext cx="6152412" cy="1622203"/>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r>
              <a:rPr lang="ru-RU" sz="1600" b="1" i="1" dirty="0" smtClean="0">
                <a:solidFill>
                  <a:schemeClr val="tx1"/>
                </a:solidFill>
                <a:latin typeface="Times New Roman" panose="02020603050405020304" pitchFamily="18" charset="0"/>
                <a:cs typeface="Times New Roman" panose="02020603050405020304" pitchFamily="18" charset="0"/>
              </a:rPr>
              <a:t>Цели программы:</a:t>
            </a:r>
            <a:r>
              <a:rPr lang="ru-RU" sz="1600" dirty="0" smtClean="0">
                <a:solidFill>
                  <a:schemeClr val="tx1"/>
                </a:solidFill>
                <a:latin typeface="Times New Roman" panose="02020603050405020304" pitchFamily="18" charset="0"/>
                <a:cs typeface="Times New Roman" panose="02020603050405020304" pitchFamily="18" charset="0"/>
              </a:rPr>
              <a:t> </a:t>
            </a:r>
          </a:p>
          <a:p>
            <a:pPr marL="285750" indent="-285750" algn="just">
              <a:buFont typeface="Wingdings" panose="05000000000000000000" pitchFamily="2" charset="2"/>
              <a:buChar char="v"/>
            </a:pPr>
            <a:r>
              <a:rPr lang="ru-RU" sz="1400" dirty="0">
                <a:solidFill>
                  <a:schemeClr val="tx1"/>
                </a:solidFill>
                <a:latin typeface="Times New Roman" panose="02020603050405020304" pitchFamily="18" charset="0"/>
                <a:cs typeface="Times New Roman" panose="02020603050405020304" pitchFamily="18" charset="0"/>
              </a:rPr>
              <a:t>обеспечение доступности качественного образования, ориентированного на формирование конкурентоспособной личности, отвечающей требованиям инновационного развития экономики, обладающей навыками проектирования собственной профессиональной карьеры и достижения современных стандартов качества жизни на основе общечеловеческих ценностей и активной гражданской позиции</a:t>
            </a:r>
          </a:p>
          <a:p>
            <a:endParaRPr lang="ru-RU" sz="1400" dirty="0">
              <a:solidFill>
                <a:schemeClr val="tx1"/>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147779" y="2903549"/>
            <a:ext cx="4209357" cy="323165"/>
          </a:xfrm>
          <a:prstGeom prst="rect">
            <a:avLst/>
          </a:prstGeom>
          <a:noFill/>
        </p:spPr>
        <p:txBody>
          <a:bodyPr wrap="none" rtlCol="0">
            <a:spAutoFit/>
          </a:bodyPr>
          <a:lstStyle/>
          <a:p>
            <a:r>
              <a:rPr lang="ru-RU" sz="1500" b="1" dirty="0" smtClean="0">
                <a:latin typeface="Times New Roman" panose="02020603050405020304" pitchFamily="18" charset="0"/>
                <a:cs typeface="Times New Roman" panose="02020603050405020304" pitchFamily="18" charset="0"/>
              </a:rPr>
              <a:t>Расходы республиканского бюджета, млн. руб.</a:t>
            </a:r>
            <a:endParaRPr lang="ru-RU" sz="1500" b="1" dirty="0">
              <a:latin typeface="Times New Roman" panose="02020603050405020304" pitchFamily="18" charset="0"/>
              <a:cs typeface="Times New Roman" panose="02020603050405020304" pitchFamily="18" charset="0"/>
            </a:endParaRPr>
          </a:p>
        </p:txBody>
      </p:sp>
      <p:graphicFrame>
        <p:nvGraphicFramePr>
          <p:cNvPr id="12" name="Диаграмма 11"/>
          <p:cNvGraphicFramePr>
            <a:graphicFrameLocks/>
          </p:cNvGraphicFramePr>
          <p:nvPr>
            <p:extLst>
              <p:ext uri="{D42A27DB-BD31-4B8C-83A1-F6EECF244321}">
                <p14:modId xmlns:p14="http://schemas.microsoft.com/office/powerpoint/2010/main" val="3311217399"/>
              </p:ext>
            </p:extLst>
          </p:nvPr>
        </p:nvGraphicFramePr>
        <p:xfrm>
          <a:off x="147780" y="3356992"/>
          <a:ext cx="4280204" cy="3073700"/>
        </p:xfrm>
        <a:graphic>
          <a:graphicData uri="http://schemas.openxmlformats.org/drawingml/2006/chart">
            <c:chart xmlns:c="http://schemas.openxmlformats.org/drawingml/2006/chart" xmlns:r="http://schemas.openxmlformats.org/officeDocument/2006/relationships" r:id="rId3"/>
          </a:graphicData>
        </a:graphic>
      </p:graphicFrame>
      <p:sp>
        <p:nvSpPr>
          <p:cNvPr id="7" name="Номер слайда 6"/>
          <p:cNvSpPr>
            <a:spLocks noGrp="1"/>
          </p:cNvSpPr>
          <p:nvPr>
            <p:ph type="sldNum" sz="quarter" idx="12"/>
          </p:nvPr>
        </p:nvSpPr>
        <p:spPr/>
        <p:txBody>
          <a:bodyPr/>
          <a:lstStyle/>
          <a:p>
            <a:pPr>
              <a:defRPr/>
            </a:pPr>
            <a:fld id="{667CCBFA-BFB9-4E9F-B6F6-694D72409F22}" type="slidenum">
              <a:rPr lang="ru-RU" smtClean="0"/>
              <a:pPr>
                <a:defRPr/>
              </a:pPr>
              <a:t>46</a:t>
            </a:fld>
            <a:endParaRPr lang="ru-RU" dirty="0"/>
          </a:p>
        </p:txBody>
      </p:sp>
      <p:pic>
        <p:nvPicPr>
          <p:cNvPr id="1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16216" y="849087"/>
            <a:ext cx="2520280" cy="1591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Заголовок 1"/>
          <p:cNvSpPr txBox="1">
            <a:spLocks/>
          </p:cNvSpPr>
          <p:nvPr/>
        </p:nvSpPr>
        <p:spPr>
          <a:xfrm>
            <a:off x="259728" y="0"/>
            <a:ext cx="7613500" cy="504056"/>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l" fontAlgn="auto">
              <a:spcAft>
                <a:spcPts val="0"/>
              </a:spcAft>
              <a:buNone/>
            </a:pPr>
            <a:r>
              <a:rPr lang="ru-RU" sz="1800" dirty="0">
                <a:solidFill>
                  <a:schemeClr val="tx1"/>
                </a:solidFill>
                <a:effectLst/>
                <a:latin typeface="Times New Roman" panose="02020603050405020304" pitchFamily="18" charset="0"/>
                <a:cs typeface="Times New Roman" panose="02020603050405020304" pitchFamily="18" charset="0"/>
              </a:rPr>
              <a:t>Государственная программа Чувашской </a:t>
            </a:r>
            <a:r>
              <a:rPr lang="ru-RU" sz="1800" dirty="0" smtClean="0">
                <a:solidFill>
                  <a:schemeClr val="tx1"/>
                </a:solidFill>
                <a:effectLst/>
                <a:latin typeface="Times New Roman" panose="02020603050405020304" pitchFamily="18" charset="0"/>
                <a:cs typeface="Times New Roman" panose="02020603050405020304" pitchFamily="18" charset="0"/>
              </a:rPr>
              <a:t>Республики</a:t>
            </a:r>
          </a:p>
          <a:p>
            <a:pPr marL="0" indent="0" algn="l" fontAlgn="auto">
              <a:spcAft>
                <a:spcPts val="0"/>
              </a:spcAft>
              <a:buNone/>
            </a:pPr>
            <a:r>
              <a:rPr lang="ru-RU" sz="1800" dirty="0" smtClean="0">
                <a:solidFill>
                  <a:schemeClr val="tx1"/>
                </a:solidFill>
                <a:effectLst/>
                <a:latin typeface="Times New Roman" panose="02020603050405020304" pitchFamily="18" charset="0"/>
                <a:cs typeface="Times New Roman" panose="02020603050405020304" pitchFamily="18" charset="0"/>
              </a:rPr>
              <a:t>«</a:t>
            </a:r>
            <a:r>
              <a:rPr lang="ru-RU" sz="1800" dirty="0">
                <a:solidFill>
                  <a:schemeClr val="tx1"/>
                </a:solidFill>
                <a:effectLst/>
                <a:latin typeface="Times New Roman" panose="02020603050405020304" pitchFamily="18" charset="0"/>
                <a:cs typeface="Times New Roman" panose="02020603050405020304" pitchFamily="18" charset="0"/>
              </a:rPr>
              <a:t>Развитие образования</a:t>
            </a:r>
            <a:r>
              <a:rPr lang="ru-RU" sz="1800" dirty="0" smtClean="0">
                <a:solidFill>
                  <a:schemeClr val="tx1"/>
                </a:solidFill>
                <a:effectLst/>
                <a:latin typeface="Times New Roman" panose="02020603050405020304" pitchFamily="18" charset="0"/>
                <a:cs typeface="Times New Roman" panose="02020603050405020304" pitchFamily="18" charset="0"/>
              </a:rPr>
              <a:t>»</a:t>
            </a:r>
            <a:endParaRPr lang="ru-RU" sz="1800" dirty="0">
              <a:solidFill>
                <a:schemeClr val="tx1"/>
              </a:solidFill>
              <a:effectLst/>
              <a:latin typeface="Times New Roman" panose="02020603050405020304" pitchFamily="18" charset="0"/>
              <a:cs typeface="Times New Roman" panose="02020603050405020304" pitchFamily="18" charset="0"/>
            </a:endParaRPr>
          </a:p>
        </p:txBody>
      </p:sp>
      <p:cxnSp>
        <p:nvCxnSpPr>
          <p:cNvPr id="15" name="Прямая соединительная линия 14"/>
          <p:cNvCxnSpPr/>
          <p:nvPr/>
        </p:nvCxnSpPr>
        <p:spPr>
          <a:xfrm>
            <a:off x="0" y="620688"/>
            <a:ext cx="9144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7873228" y="69850"/>
            <a:ext cx="1223412" cy="492443"/>
          </a:xfrm>
          <a:prstGeom prst="rect">
            <a:avLst/>
          </a:prstGeom>
          <a:noFill/>
        </p:spPr>
        <p:txBody>
          <a:bodyPr wrap="none" rtlCol="0">
            <a:spAutoFit/>
          </a:bodyPr>
          <a:lstStyle/>
          <a:p>
            <a:pPr algn="ctr"/>
            <a:r>
              <a:rPr lang="ru-RU" sz="1300" b="1" i="1" dirty="0" smtClean="0">
                <a:solidFill>
                  <a:schemeClr val="accent1"/>
                </a:solidFill>
                <a:latin typeface="+mn-lt"/>
              </a:rPr>
              <a:t>Бюджет</a:t>
            </a:r>
          </a:p>
          <a:p>
            <a:pPr algn="ctr"/>
            <a:r>
              <a:rPr lang="ru-RU" sz="1300" b="1" i="1" dirty="0" smtClean="0">
                <a:solidFill>
                  <a:schemeClr val="accent1"/>
                </a:solidFill>
                <a:latin typeface="+mn-lt"/>
              </a:rPr>
              <a:t>для граждан</a:t>
            </a:r>
            <a:endParaRPr lang="ru-RU" sz="1300" b="1" i="1" dirty="0">
              <a:solidFill>
                <a:schemeClr val="accent1"/>
              </a:solidFill>
              <a:latin typeface="+mn-lt"/>
            </a:endParaRPr>
          </a:p>
        </p:txBody>
      </p:sp>
      <p:sp>
        <p:nvSpPr>
          <p:cNvPr id="18" name="Полилиния 17"/>
          <p:cNvSpPr/>
          <p:nvPr/>
        </p:nvSpPr>
        <p:spPr>
          <a:xfrm>
            <a:off x="4571999" y="2569724"/>
            <a:ext cx="4292033" cy="495407"/>
          </a:xfrm>
          <a:custGeom>
            <a:avLst/>
            <a:gdLst>
              <a:gd name="connsiteX0" fmla="*/ 0 w 3853061"/>
              <a:gd name="connsiteY0" fmla="*/ 55534 h 555336"/>
              <a:gd name="connsiteX1" fmla="*/ 55534 w 3853061"/>
              <a:gd name="connsiteY1" fmla="*/ 0 h 555336"/>
              <a:gd name="connsiteX2" fmla="*/ 3797527 w 3853061"/>
              <a:gd name="connsiteY2" fmla="*/ 0 h 555336"/>
              <a:gd name="connsiteX3" fmla="*/ 3853061 w 3853061"/>
              <a:gd name="connsiteY3" fmla="*/ 55534 h 555336"/>
              <a:gd name="connsiteX4" fmla="*/ 3853061 w 3853061"/>
              <a:gd name="connsiteY4" fmla="*/ 499802 h 555336"/>
              <a:gd name="connsiteX5" fmla="*/ 3797527 w 3853061"/>
              <a:gd name="connsiteY5" fmla="*/ 555336 h 555336"/>
              <a:gd name="connsiteX6" fmla="*/ 55534 w 3853061"/>
              <a:gd name="connsiteY6" fmla="*/ 555336 h 555336"/>
              <a:gd name="connsiteX7" fmla="*/ 0 w 3853061"/>
              <a:gd name="connsiteY7" fmla="*/ 499802 h 555336"/>
              <a:gd name="connsiteX8" fmla="*/ 0 w 3853061"/>
              <a:gd name="connsiteY8" fmla="*/ 55534 h 555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53061" h="555336">
                <a:moveTo>
                  <a:pt x="0" y="55534"/>
                </a:moveTo>
                <a:cubicBezTo>
                  <a:pt x="0" y="24863"/>
                  <a:pt x="24863" y="0"/>
                  <a:pt x="55534" y="0"/>
                </a:cubicBezTo>
                <a:lnTo>
                  <a:pt x="3797527" y="0"/>
                </a:lnTo>
                <a:cubicBezTo>
                  <a:pt x="3828198" y="0"/>
                  <a:pt x="3853061" y="24863"/>
                  <a:pt x="3853061" y="55534"/>
                </a:cubicBezTo>
                <a:lnTo>
                  <a:pt x="3853061" y="499802"/>
                </a:lnTo>
                <a:cubicBezTo>
                  <a:pt x="3853061" y="530473"/>
                  <a:pt x="3828198" y="555336"/>
                  <a:pt x="3797527" y="555336"/>
                </a:cubicBezTo>
                <a:lnTo>
                  <a:pt x="55534" y="555336"/>
                </a:lnTo>
                <a:cubicBezTo>
                  <a:pt x="24863" y="555336"/>
                  <a:pt x="0" y="530473"/>
                  <a:pt x="0" y="499802"/>
                </a:cubicBezTo>
                <a:lnTo>
                  <a:pt x="0" y="55534"/>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1">
            <a:schemeClr val="accent2"/>
          </a:lnRef>
          <a:fillRef idx="2">
            <a:schemeClr val="accent2"/>
          </a:fillRef>
          <a:effectRef idx="1">
            <a:schemeClr val="accent2"/>
          </a:effectRef>
          <a:fontRef idx="minor">
            <a:schemeClr val="dk1"/>
          </a:fontRef>
        </p:style>
        <p:txBody>
          <a:bodyPr spcFirstLastPara="0" vert="horz" wrap="square" lIns="69605" tIns="69605" rIns="69605" bIns="69605" numCol="1" spcCol="1270" anchor="ctr" anchorCtr="0">
            <a:noAutofit/>
          </a:bodyPr>
          <a:lstStyle/>
          <a:p>
            <a:pPr lvl="0" algn="ctr" defTabSz="622300">
              <a:lnSpc>
                <a:spcPct val="90000"/>
              </a:lnSpc>
              <a:spcBef>
                <a:spcPct val="0"/>
              </a:spcBef>
              <a:spcAft>
                <a:spcPct val="35000"/>
              </a:spcAft>
            </a:pPr>
            <a:r>
              <a:rPr lang="ru-RU" sz="1400" b="1" i="1" kern="1200" dirty="0" smtClean="0">
                <a:solidFill>
                  <a:schemeClr val="tx1"/>
                </a:solidFill>
                <a:latin typeface="Times New Roman" panose="02020603050405020304" pitchFamily="18" charset="0"/>
                <a:cs typeface="Times New Roman" panose="02020603050405020304" pitchFamily="18" charset="0"/>
              </a:rPr>
              <a:t>Расходы в разрезе подпрограмм в 2019 г., млн. руб.</a:t>
            </a:r>
          </a:p>
        </p:txBody>
      </p:sp>
      <p:sp>
        <p:nvSpPr>
          <p:cNvPr id="19" name="Полилиния 18"/>
          <p:cNvSpPr/>
          <p:nvPr/>
        </p:nvSpPr>
        <p:spPr>
          <a:xfrm>
            <a:off x="4572000" y="3163060"/>
            <a:ext cx="2792464" cy="288000"/>
          </a:xfrm>
          <a:custGeom>
            <a:avLst/>
            <a:gdLst>
              <a:gd name="connsiteX0" fmla="*/ 0 w 1429934"/>
              <a:gd name="connsiteY0" fmla="*/ 36617 h 366166"/>
              <a:gd name="connsiteX1" fmla="*/ 36617 w 1429934"/>
              <a:gd name="connsiteY1" fmla="*/ 0 h 366166"/>
              <a:gd name="connsiteX2" fmla="*/ 1393317 w 1429934"/>
              <a:gd name="connsiteY2" fmla="*/ 0 h 366166"/>
              <a:gd name="connsiteX3" fmla="*/ 1429934 w 1429934"/>
              <a:gd name="connsiteY3" fmla="*/ 36617 h 366166"/>
              <a:gd name="connsiteX4" fmla="*/ 1429934 w 1429934"/>
              <a:gd name="connsiteY4" fmla="*/ 329549 h 366166"/>
              <a:gd name="connsiteX5" fmla="*/ 1393317 w 1429934"/>
              <a:gd name="connsiteY5" fmla="*/ 366166 h 366166"/>
              <a:gd name="connsiteX6" fmla="*/ 36617 w 1429934"/>
              <a:gd name="connsiteY6" fmla="*/ 366166 h 366166"/>
              <a:gd name="connsiteX7" fmla="*/ 0 w 1429934"/>
              <a:gd name="connsiteY7" fmla="*/ 329549 h 366166"/>
              <a:gd name="connsiteX8" fmla="*/ 0 w 1429934"/>
              <a:gd name="connsiteY8" fmla="*/ 36617 h 366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9934" h="366166">
                <a:moveTo>
                  <a:pt x="0" y="36617"/>
                </a:moveTo>
                <a:cubicBezTo>
                  <a:pt x="0" y="16394"/>
                  <a:pt x="16394" y="0"/>
                  <a:pt x="36617" y="0"/>
                </a:cubicBezTo>
                <a:lnTo>
                  <a:pt x="1393317" y="0"/>
                </a:lnTo>
                <a:cubicBezTo>
                  <a:pt x="1413540" y="0"/>
                  <a:pt x="1429934" y="16394"/>
                  <a:pt x="1429934" y="36617"/>
                </a:cubicBezTo>
                <a:lnTo>
                  <a:pt x="1429934" y="329549"/>
                </a:lnTo>
                <a:cubicBezTo>
                  <a:pt x="1429934" y="349772"/>
                  <a:pt x="1413540" y="366166"/>
                  <a:pt x="1393317" y="366166"/>
                </a:cubicBezTo>
                <a:lnTo>
                  <a:pt x="36617" y="366166"/>
                </a:lnTo>
                <a:cubicBezTo>
                  <a:pt x="16394" y="366166"/>
                  <a:pt x="0" y="349772"/>
                  <a:pt x="0" y="329549"/>
                </a:cubicBezTo>
                <a:lnTo>
                  <a:pt x="0" y="36617"/>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1">
            <a:schemeClr val="accent2"/>
          </a:lnRef>
          <a:fillRef idx="2">
            <a:schemeClr val="accent2"/>
          </a:fillRef>
          <a:effectRef idx="1">
            <a:schemeClr val="accent2"/>
          </a:effectRef>
          <a:fontRef idx="minor">
            <a:schemeClr val="dk1"/>
          </a:fontRef>
        </p:style>
        <p:txBody>
          <a:bodyPr spcFirstLastPara="0" vert="horz" wrap="square" lIns="64065" tIns="64065" rIns="64065" bIns="64065" numCol="1" spcCol="1270" anchor="ctr" anchorCtr="0">
            <a:noAutofit/>
          </a:bodyPr>
          <a:lstStyle/>
          <a:p>
            <a:pPr lvl="0" algn="ctr" defTabSz="622300">
              <a:lnSpc>
                <a:spcPct val="90000"/>
              </a:lnSpc>
              <a:spcBef>
                <a:spcPct val="0"/>
              </a:spcBef>
              <a:spcAft>
                <a:spcPct val="35000"/>
              </a:spcAft>
            </a:pPr>
            <a:r>
              <a:rPr lang="ru-RU" sz="1400" b="1" kern="1200" dirty="0" smtClean="0">
                <a:solidFill>
                  <a:schemeClr val="tx1"/>
                </a:solidFill>
                <a:latin typeface="Times New Roman" panose="02020603050405020304" pitchFamily="18" charset="0"/>
                <a:cs typeface="Times New Roman" panose="02020603050405020304" pitchFamily="18" charset="0"/>
              </a:rPr>
              <a:t>Подпрограмма</a:t>
            </a:r>
            <a:endParaRPr lang="ru-RU" sz="1400" b="1" kern="1200" dirty="0">
              <a:solidFill>
                <a:schemeClr val="tx1"/>
              </a:solidFill>
              <a:latin typeface="Times New Roman" panose="02020603050405020304" pitchFamily="18" charset="0"/>
              <a:cs typeface="Times New Roman" panose="02020603050405020304" pitchFamily="18" charset="0"/>
            </a:endParaRPr>
          </a:p>
        </p:txBody>
      </p:sp>
      <p:sp>
        <p:nvSpPr>
          <p:cNvPr id="20" name="Полилиния 19"/>
          <p:cNvSpPr/>
          <p:nvPr/>
        </p:nvSpPr>
        <p:spPr>
          <a:xfrm>
            <a:off x="4579924" y="3573016"/>
            <a:ext cx="2792464" cy="324000"/>
          </a:xfrm>
          <a:custGeom>
            <a:avLst/>
            <a:gdLst>
              <a:gd name="connsiteX0" fmla="*/ 0 w 1429934"/>
              <a:gd name="connsiteY0" fmla="*/ 55534 h 555336"/>
              <a:gd name="connsiteX1" fmla="*/ 55534 w 1429934"/>
              <a:gd name="connsiteY1" fmla="*/ 0 h 555336"/>
              <a:gd name="connsiteX2" fmla="*/ 1374400 w 1429934"/>
              <a:gd name="connsiteY2" fmla="*/ 0 h 555336"/>
              <a:gd name="connsiteX3" fmla="*/ 1429934 w 1429934"/>
              <a:gd name="connsiteY3" fmla="*/ 55534 h 555336"/>
              <a:gd name="connsiteX4" fmla="*/ 1429934 w 1429934"/>
              <a:gd name="connsiteY4" fmla="*/ 499802 h 555336"/>
              <a:gd name="connsiteX5" fmla="*/ 1374400 w 1429934"/>
              <a:gd name="connsiteY5" fmla="*/ 555336 h 555336"/>
              <a:gd name="connsiteX6" fmla="*/ 55534 w 1429934"/>
              <a:gd name="connsiteY6" fmla="*/ 555336 h 555336"/>
              <a:gd name="connsiteX7" fmla="*/ 0 w 1429934"/>
              <a:gd name="connsiteY7" fmla="*/ 499802 h 555336"/>
              <a:gd name="connsiteX8" fmla="*/ 0 w 1429934"/>
              <a:gd name="connsiteY8" fmla="*/ 55534 h 555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9934" h="555336">
                <a:moveTo>
                  <a:pt x="0" y="55534"/>
                </a:moveTo>
                <a:cubicBezTo>
                  <a:pt x="0" y="24863"/>
                  <a:pt x="24863" y="0"/>
                  <a:pt x="55534" y="0"/>
                </a:cubicBezTo>
                <a:lnTo>
                  <a:pt x="1374400" y="0"/>
                </a:lnTo>
                <a:cubicBezTo>
                  <a:pt x="1405071" y="0"/>
                  <a:pt x="1429934" y="24863"/>
                  <a:pt x="1429934" y="55534"/>
                </a:cubicBezTo>
                <a:lnTo>
                  <a:pt x="1429934" y="499802"/>
                </a:lnTo>
                <a:cubicBezTo>
                  <a:pt x="1429934" y="530473"/>
                  <a:pt x="1405071" y="555336"/>
                  <a:pt x="1374400" y="555336"/>
                </a:cubicBezTo>
                <a:lnTo>
                  <a:pt x="55534" y="555336"/>
                </a:lnTo>
                <a:cubicBezTo>
                  <a:pt x="24863" y="555336"/>
                  <a:pt x="0" y="530473"/>
                  <a:pt x="0" y="499802"/>
                </a:cubicBezTo>
                <a:lnTo>
                  <a:pt x="0" y="55534"/>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1">
            <a:schemeClr val="accent2"/>
          </a:lnRef>
          <a:fillRef idx="2">
            <a:schemeClr val="accent2"/>
          </a:fillRef>
          <a:effectRef idx="1">
            <a:schemeClr val="accent2"/>
          </a:effectRef>
          <a:fontRef idx="minor">
            <a:schemeClr val="dk1"/>
          </a:fontRef>
        </p:style>
        <p:txBody>
          <a:bodyPr spcFirstLastPara="0" vert="horz" wrap="square" lIns="61985" tIns="61985" rIns="61985" bIns="61985" numCol="1" spcCol="1270" anchor="ctr" anchorCtr="0">
            <a:noAutofit/>
          </a:bodyPr>
          <a:lstStyle/>
          <a:p>
            <a:pPr lvl="0" algn="ctr" defTabSz="533400">
              <a:lnSpc>
                <a:spcPct val="90000"/>
              </a:lnSpc>
              <a:spcBef>
                <a:spcPct val="0"/>
              </a:spcBef>
              <a:spcAft>
                <a:spcPct val="35000"/>
              </a:spcAft>
            </a:pPr>
            <a:r>
              <a:rPr lang="ru-RU" sz="1100" kern="1200" dirty="0" smtClean="0">
                <a:solidFill>
                  <a:schemeClr val="tx1"/>
                </a:solidFill>
                <a:latin typeface="Times New Roman" panose="02020603050405020304" pitchFamily="18" charset="0"/>
                <a:cs typeface="Times New Roman" panose="02020603050405020304" pitchFamily="18" charset="0"/>
              </a:rPr>
              <a:t>Государственная поддержка развития образования</a:t>
            </a:r>
            <a:endParaRPr lang="ru-RU" sz="1100" kern="1200" dirty="0">
              <a:solidFill>
                <a:schemeClr val="tx1"/>
              </a:solidFill>
              <a:latin typeface="Times New Roman" panose="02020603050405020304" pitchFamily="18" charset="0"/>
              <a:cs typeface="Times New Roman" panose="02020603050405020304" pitchFamily="18" charset="0"/>
            </a:endParaRPr>
          </a:p>
        </p:txBody>
      </p:sp>
      <p:sp>
        <p:nvSpPr>
          <p:cNvPr id="21" name="Полилиния 20"/>
          <p:cNvSpPr/>
          <p:nvPr/>
        </p:nvSpPr>
        <p:spPr>
          <a:xfrm>
            <a:off x="4579924" y="3978225"/>
            <a:ext cx="2792464" cy="324000"/>
          </a:xfrm>
          <a:custGeom>
            <a:avLst/>
            <a:gdLst>
              <a:gd name="connsiteX0" fmla="*/ 0 w 1429934"/>
              <a:gd name="connsiteY0" fmla="*/ 55534 h 555336"/>
              <a:gd name="connsiteX1" fmla="*/ 55534 w 1429934"/>
              <a:gd name="connsiteY1" fmla="*/ 0 h 555336"/>
              <a:gd name="connsiteX2" fmla="*/ 1374400 w 1429934"/>
              <a:gd name="connsiteY2" fmla="*/ 0 h 555336"/>
              <a:gd name="connsiteX3" fmla="*/ 1429934 w 1429934"/>
              <a:gd name="connsiteY3" fmla="*/ 55534 h 555336"/>
              <a:gd name="connsiteX4" fmla="*/ 1429934 w 1429934"/>
              <a:gd name="connsiteY4" fmla="*/ 499802 h 555336"/>
              <a:gd name="connsiteX5" fmla="*/ 1374400 w 1429934"/>
              <a:gd name="connsiteY5" fmla="*/ 555336 h 555336"/>
              <a:gd name="connsiteX6" fmla="*/ 55534 w 1429934"/>
              <a:gd name="connsiteY6" fmla="*/ 555336 h 555336"/>
              <a:gd name="connsiteX7" fmla="*/ 0 w 1429934"/>
              <a:gd name="connsiteY7" fmla="*/ 499802 h 555336"/>
              <a:gd name="connsiteX8" fmla="*/ 0 w 1429934"/>
              <a:gd name="connsiteY8" fmla="*/ 55534 h 555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9934" h="555336">
                <a:moveTo>
                  <a:pt x="0" y="55534"/>
                </a:moveTo>
                <a:cubicBezTo>
                  <a:pt x="0" y="24863"/>
                  <a:pt x="24863" y="0"/>
                  <a:pt x="55534" y="0"/>
                </a:cubicBezTo>
                <a:lnTo>
                  <a:pt x="1374400" y="0"/>
                </a:lnTo>
                <a:cubicBezTo>
                  <a:pt x="1405071" y="0"/>
                  <a:pt x="1429934" y="24863"/>
                  <a:pt x="1429934" y="55534"/>
                </a:cubicBezTo>
                <a:lnTo>
                  <a:pt x="1429934" y="499802"/>
                </a:lnTo>
                <a:cubicBezTo>
                  <a:pt x="1429934" y="530473"/>
                  <a:pt x="1405071" y="555336"/>
                  <a:pt x="1374400" y="555336"/>
                </a:cubicBezTo>
                <a:lnTo>
                  <a:pt x="55534" y="555336"/>
                </a:lnTo>
                <a:cubicBezTo>
                  <a:pt x="24863" y="555336"/>
                  <a:pt x="0" y="530473"/>
                  <a:pt x="0" y="499802"/>
                </a:cubicBezTo>
                <a:lnTo>
                  <a:pt x="0" y="55534"/>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1">
            <a:schemeClr val="accent2"/>
          </a:lnRef>
          <a:fillRef idx="2">
            <a:schemeClr val="accent2"/>
          </a:fillRef>
          <a:effectRef idx="1">
            <a:schemeClr val="accent2"/>
          </a:effectRef>
          <a:fontRef idx="minor">
            <a:schemeClr val="dk1"/>
          </a:fontRef>
        </p:style>
        <p:txBody>
          <a:bodyPr spcFirstLastPara="0" vert="horz" wrap="square" lIns="61985" tIns="61985" rIns="61985" bIns="61985" numCol="1" spcCol="1270" anchor="ctr" anchorCtr="0">
            <a:noAutofit/>
          </a:bodyPr>
          <a:lstStyle/>
          <a:p>
            <a:pPr lvl="0" algn="ctr" defTabSz="533400">
              <a:lnSpc>
                <a:spcPct val="90000"/>
              </a:lnSpc>
              <a:spcBef>
                <a:spcPct val="0"/>
              </a:spcBef>
              <a:spcAft>
                <a:spcPct val="35000"/>
              </a:spcAft>
            </a:pPr>
            <a:r>
              <a:rPr lang="ru-RU" sz="1100" kern="1200" dirty="0" smtClean="0">
                <a:solidFill>
                  <a:schemeClr val="tx1"/>
                </a:solidFill>
                <a:latin typeface="Times New Roman" panose="02020603050405020304" pitchFamily="18" charset="0"/>
                <a:cs typeface="Times New Roman" panose="02020603050405020304" pitchFamily="18" charset="0"/>
              </a:rPr>
              <a:t>Молодежь Чувашской Республики</a:t>
            </a:r>
            <a:endParaRPr lang="ru-RU" sz="1100" kern="1200" dirty="0">
              <a:solidFill>
                <a:schemeClr val="tx1"/>
              </a:solidFill>
              <a:latin typeface="Times New Roman" panose="02020603050405020304" pitchFamily="18" charset="0"/>
              <a:cs typeface="Times New Roman" panose="02020603050405020304" pitchFamily="18" charset="0"/>
            </a:endParaRPr>
          </a:p>
        </p:txBody>
      </p:sp>
      <p:sp>
        <p:nvSpPr>
          <p:cNvPr id="22" name="Полилиния 21"/>
          <p:cNvSpPr/>
          <p:nvPr/>
        </p:nvSpPr>
        <p:spPr>
          <a:xfrm>
            <a:off x="4579924" y="4383434"/>
            <a:ext cx="2792464" cy="324000"/>
          </a:xfrm>
          <a:custGeom>
            <a:avLst/>
            <a:gdLst>
              <a:gd name="connsiteX0" fmla="*/ 0 w 1429934"/>
              <a:gd name="connsiteY0" fmla="*/ 55534 h 555336"/>
              <a:gd name="connsiteX1" fmla="*/ 55534 w 1429934"/>
              <a:gd name="connsiteY1" fmla="*/ 0 h 555336"/>
              <a:gd name="connsiteX2" fmla="*/ 1374400 w 1429934"/>
              <a:gd name="connsiteY2" fmla="*/ 0 h 555336"/>
              <a:gd name="connsiteX3" fmla="*/ 1429934 w 1429934"/>
              <a:gd name="connsiteY3" fmla="*/ 55534 h 555336"/>
              <a:gd name="connsiteX4" fmla="*/ 1429934 w 1429934"/>
              <a:gd name="connsiteY4" fmla="*/ 499802 h 555336"/>
              <a:gd name="connsiteX5" fmla="*/ 1374400 w 1429934"/>
              <a:gd name="connsiteY5" fmla="*/ 555336 h 555336"/>
              <a:gd name="connsiteX6" fmla="*/ 55534 w 1429934"/>
              <a:gd name="connsiteY6" fmla="*/ 555336 h 555336"/>
              <a:gd name="connsiteX7" fmla="*/ 0 w 1429934"/>
              <a:gd name="connsiteY7" fmla="*/ 499802 h 555336"/>
              <a:gd name="connsiteX8" fmla="*/ 0 w 1429934"/>
              <a:gd name="connsiteY8" fmla="*/ 55534 h 555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9934" h="555336">
                <a:moveTo>
                  <a:pt x="0" y="55534"/>
                </a:moveTo>
                <a:cubicBezTo>
                  <a:pt x="0" y="24863"/>
                  <a:pt x="24863" y="0"/>
                  <a:pt x="55534" y="0"/>
                </a:cubicBezTo>
                <a:lnTo>
                  <a:pt x="1374400" y="0"/>
                </a:lnTo>
                <a:cubicBezTo>
                  <a:pt x="1405071" y="0"/>
                  <a:pt x="1429934" y="24863"/>
                  <a:pt x="1429934" y="55534"/>
                </a:cubicBezTo>
                <a:lnTo>
                  <a:pt x="1429934" y="499802"/>
                </a:lnTo>
                <a:cubicBezTo>
                  <a:pt x="1429934" y="530473"/>
                  <a:pt x="1405071" y="555336"/>
                  <a:pt x="1374400" y="555336"/>
                </a:cubicBezTo>
                <a:lnTo>
                  <a:pt x="55534" y="555336"/>
                </a:lnTo>
                <a:cubicBezTo>
                  <a:pt x="24863" y="555336"/>
                  <a:pt x="0" y="530473"/>
                  <a:pt x="0" y="499802"/>
                </a:cubicBezTo>
                <a:lnTo>
                  <a:pt x="0" y="55534"/>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1">
            <a:schemeClr val="accent2"/>
          </a:lnRef>
          <a:fillRef idx="2">
            <a:schemeClr val="accent2"/>
          </a:fillRef>
          <a:effectRef idx="1">
            <a:schemeClr val="accent2"/>
          </a:effectRef>
          <a:fontRef idx="minor">
            <a:schemeClr val="dk1"/>
          </a:fontRef>
        </p:style>
        <p:txBody>
          <a:bodyPr spcFirstLastPara="0" vert="horz" wrap="square" lIns="61985" tIns="61985" rIns="61985" bIns="61985" numCol="1" spcCol="1270" anchor="ctr" anchorCtr="0">
            <a:noAutofit/>
          </a:bodyPr>
          <a:lstStyle/>
          <a:p>
            <a:pPr lvl="0" algn="ctr" defTabSz="533400">
              <a:lnSpc>
                <a:spcPct val="90000"/>
              </a:lnSpc>
              <a:spcBef>
                <a:spcPct val="0"/>
              </a:spcBef>
              <a:spcAft>
                <a:spcPct val="35000"/>
              </a:spcAft>
            </a:pPr>
            <a:r>
              <a:rPr lang="ru-RU" sz="1100" kern="1200" dirty="0" smtClean="0">
                <a:solidFill>
                  <a:schemeClr val="tx1"/>
                </a:solidFill>
                <a:latin typeface="Times New Roman" panose="02020603050405020304" pitchFamily="18" charset="0"/>
                <a:cs typeface="Times New Roman" panose="02020603050405020304" pitchFamily="18" charset="0"/>
              </a:rPr>
              <a:t>Комплексное развитие профессионального образования</a:t>
            </a:r>
            <a:endParaRPr lang="ru-RU" sz="1100" kern="1200" dirty="0">
              <a:solidFill>
                <a:schemeClr val="tx1"/>
              </a:solidFill>
              <a:latin typeface="Times New Roman" panose="02020603050405020304" pitchFamily="18" charset="0"/>
              <a:cs typeface="Times New Roman" panose="02020603050405020304" pitchFamily="18" charset="0"/>
            </a:endParaRPr>
          </a:p>
        </p:txBody>
      </p:sp>
      <p:sp>
        <p:nvSpPr>
          <p:cNvPr id="23" name="Полилиния 22"/>
          <p:cNvSpPr/>
          <p:nvPr/>
        </p:nvSpPr>
        <p:spPr>
          <a:xfrm>
            <a:off x="4579924" y="4788643"/>
            <a:ext cx="2792464" cy="324000"/>
          </a:xfrm>
          <a:custGeom>
            <a:avLst/>
            <a:gdLst>
              <a:gd name="connsiteX0" fmla="*/ 0 w 1429934"/>
              <a:gd name="connsiteY0" fmla="*/ 55534 h 555336"/>
              <a:gd name="connsiteX1" fmla="*/ 55534 w 1429934"/>
              <a:gd name="connsiteY1" fmla="*/ 0 h 555336"/>
              <a:gd name="connsiteX2" fmla="*/ 1374400 w 1429934"/>
              <a:gd name="connsiteY2" fmla="*/ 0 h 555336"/>
              <a:gd name="connsiteX3" fmla="*/ 1429934 w 1429934"/>
              <a:gd name="connsiteY3" fmla="*/ 55534 h 555336"/>
              <a:gd name="connsiteX4" fmla="*/ 1429934 w 1429934"/>
              <a:gd name="connsiteY4" fmla="*/ 499802 h 555336"/>
              <a:gd name="connsiteX5" fmla="*/ 1374400 w 1429934"/>
              <a:gd name="connsiteY5" fmla="*/ 555336 h 555336"/>
              <a:gd name="connsiteX6" fmla="*/ 55534 w 1429934"/>
              <a:gd name="connsiteY6" fmla="*/ 555336 h 555336"/>
              <a:gd name="connsiteX7" fmla="*/ 0 w 1429934"/>
              <a:gd name="connsiteY7" fmla="*/ 499802 h 555336"/>
              <a:gd name="connsiteX8" fmla="*/ 0 w 1429934"/>
              <a:gd name="connsiteY8" fmla="*/ 55534 h 555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9934" h="555336">
                <a:moveTo>
                  <a:pt x="0" y="55534"/>
                </a:moveTo>
                <a:cubicBezTo>
                  <a:pt x="0" y="24863"/>
                  <a:pt x="24863" y="0"/>
                  <a:pt x="55534" y="0"/>
                </a:cubicBezTo>
                <a:lnTo>
                  <a:pt x="1374400" y="0"/>
                </a:lnTo>
                <a:cubicBezTo>
                  <a:pt x="1405071" y="0"/>
                  <a:pt x="1429934" y="24863"/>
                  <a:pt x="1429934" y="55534"/>
                </a:cubicBezTo>
                <a:lnTo>
                  <a:pt x="1429934" y="499802"/>
                </a:lnTo>
                <a:cubicBezTo>
                  <a:pt x="1429934" y="530473"/>
                  <a:pt x="1405071" y="555336"/>
                  <a:pt x="1374400" y="555336"/>
                </a:cubicBezTo>
                <a:lnTo>
                  <a:pt x="55534" y="555336"/>
                </a:lnTo>
                <a:cubicBezTo>
                  <a:pt x="24863" y="555336"/>
                  <a:pt x="0" y="530473"/>
                  <a:pt x="0" y="499802"/>
                </a:cubicBezTo>
                <a:lnTo>
                  <a:pt x="0" y="55534"/>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1">
            <a:schemeClr val="accent2"/>
          </a:lnRef>
          <a:fillRef idx="2">
            <a:schemeClr val="accent2"/>
          </a:fillRef>
          <a:effectRef idx="1">
            <a:schemeClr val="accent2"/>
          </a:effectRef>
          <a:fontRef idx="minor">
            <a:schemeClr val="dk1"/>
          </a:fontRef>
        </p:style>
        <p:txBody>
          <a:bodyPr spcFirstLastPara="0" vert="horz" wrap="square" lIns="61985" tIns="61985" rIns="61985" bIns="61985" numCol="1" spcCol="1270" anchor="ctr" anchorCtr="0">
            <a:noAutofit/>
          </a:bodyPr>
          <a:lstStyle/>
          <a:p>
            <a:pPr lvl="0" algn="ctr" defTabSz="533400">
              <a:lnSpc>
                <a:spcPct val="90000"/>
              </a:lnSpc>
              <a:spcBef>
                <a:spcPct val="0"/>
              </a:spcBef>
              <a:spcAft>
                <a:spcPct val="35000"/>
              </a:spcAft>
            </a:pPr>
            <a:r>
              <a:rPr lang="ru-RU" sz="1100" kern="1200" dirty="0" smtClean="0">
                <a:solidFill>
                  <a:schemeClr val="tx1"/>
                </a:solidFill>
                <a:latin typeface="Times New Roman" panose="02020603050405020304" pitchFamily="18" charset="0"/>
                <a:cs typeface="Times New Roman" panose="02020603050405020304" pitchFamily="18" charset="0"/>
              </a:rPr>
              <a:t>Создание новых мест в общеобразовательных организациях</a:t>
            </a:r>
            <a:endParaRPr lang="ru-RU" sz="1100" kern="1200" dirty="0">
              <a:solidFill>
                <a:schemeClr val="tx1"/>
              </a:solidFill>
              <a:latin typeface="Times New Roman" panose="02020603050405020304" pitchFamily="18" charset="0"/>
              <a:cs typeface="Times New Roman" panose="02020603050405020304" pitchFamily="18" charset="0"/>
            </a:endParaRPr>
          </a:p>
        </p:txBody>
      </p:sp>
      <p:sp>
        <p:nvSpPr>
          <p:cNvPr id="24" name="Полилиния 23"/>
          <p:cNvSpPr/>
          <p:nvPr/>
        </p:nvSpPr>
        <p:spPr>
          <a:xfrm>
            <a:off x="4579924" y="6165304"/>
            <a:ext cx="2792464" cy="324000"/>
          </a:xfrm>
          <a:custGeom>
            <a:avLst/>
            <a:gdLst>
              <a:gd name="connsiteX0" fmla="*/ 0 w 1429934"/>
              <a:gd name="connsiteY0" fmla="*/ 55534 h 555336"/>
              <a:gd name="connsiteX1" fmla="*/ 55534 w 1429934"/>
              <a:gd name="connsiteY1" fmla="*/ 0 h 555336"/>
              <a:gd name="connsiteX2" fmla="*/ 1374400 w 1429934"/>
              <a:gd name="connsiteY2" fmla="*/ 0 h 555336"/>
              <a:gd name="connsiteX3" fmla="*/ 1429934 w 1429934"/>
              <a:gd name="connsiteY3" fmla="*/ 55534 h 555336"/>
              <a:gd name="connsiteX4" fmla="*/ 1429934 w 1429934"/>
              <a:gd name="connsiteY4" fmla="*/ 499802 h 555336"/>
              <a:gd name="connsiteX5" fmla="*/ 1374400 w 1429934"/>
              <a:gd name="connsiteY5" fmla="*/ 555336 h 555336"/>
              <a:gd name="connsiteX6" fmla="*/ 55534 w 1429934"/>
              <a:gd name="connsiteY6" fmla="*/ 555336 h 555336"/>
              <a:gd name="connsiteX7" fmla="*/ 0 w 1429934"/>
              <a:gd name="connsiteY7" fmla="*/ 499802 h 555336"/>
              <a:gd name="connsiteX8" fmla="*/ 0 w 1429934"/>
              <a:gd name="connsiteY8" fmla="*/ 55534 h 555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9934" h="555336">
                <a:moveTo>
                  <a:pt x="0" y="55534"/>
                </a:moveTo>
                <a:cubicBezTo>
                  <a:pt x="0" y="24863"/>
                  <a:pt x="24863" y="0"/>
                  <a:pt x="55534" y="0"/>
                </a:cubicBezTo>
                <a:lnTo>
                  <a:pt x="1374400" y="0"/>
                </a:lnTo>
                <a:cubicBezTo>
                  <a:pt x="1405071" y="0"/>
                  <a:pt x="1429934" y="24863"/>
                  <a:pt x="1429934" y="55534"/>
                </a:cubicBezTo>
                <a:lnTo>
                  <a:pt x="1429934" y="499802"/>
                </a:lnTo>
                <a:cubicBezTo>
                  <a:pt x="1429934" y="530473"/>
                  <a:pt x="1405071" y="555336"/>
                  <a:pt x="1374400" y="555336"/>
                </a:cubicBezTo>
                <a:lnTo>
                  <a:pt x="55534" y="555336"/>
                </a:lnTo>
                <a:cubicBezTo>
                  <a:pt x="24863" y="555336"/>
                  <a:pt x="0" y="530473"/>
                  <a:pt x="0" y="499802"/>
                </a:cubicBezTo>
                <a:lnTo>
                  <a:pt x="0" y="55534"/>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1">
            <a:schemeClr val="accent2"/>
          </a:lnRef>
          <a:fillRef idx="2">
            <a:schemeClr val="accent2"/>
          </a:fillRef>
          <a:effectRef idx="1">
            <a:schemeClr val="accent2"/>
          </a:effectRef>
          <a:fontRef idx="minor">
            <a:schemeClr val="dk1"/>
          </a:fontRef>
        </p:style>
        <p:txBody>
          <a:bodyPr spcFirstLastPara="0" vert="horz" wrap="square" lIns="61985" tIns="61985" rIns="61985" bIns="61985" numCol="1" spcCol="1270" anchor="ctr" anchorCtr="0">
            <a:noAutofit/>
          </a:bodyPr>
          <a:lstStyle/>
          <a:p>
            <a:pPr lvl="0" algn="ctr" defTabSz="533400">
              <a:lnSpc>
                <a:spcPct val="90000"/>
              </a:lnSpc>
              <a:spcBef>
                <a:spcPct val="0"/>
              </a:spcBef>
              <a:spcAft>
                <a:spcPct val="35000"/>
              </a:spcAft>
            </a:pPr>
            <a:r>
              <a:rPr lang="ru-RU" sz="1100" kern="1200" dirty="0" smtClean="0">
                <a:solidFill>
                  <a:schemeClr val="tx1"/>
                </a:solidFill>
                <a:latin typeface="Times New Roman" panose="02020603050405020304" pitchFamily="18" charset="0"/>
                <a:cs typeface="Times New Roman" panose="02020603050405020304" pitchFamily="18" charset="0"/>
              </a:rPr>
              <a:t>Обеспечение реализации  государственной программы</a:t>
            </a:r>
            <a:endParaRPr lang="ru-RU" sz="1100" kern="1200" dirty="0">
              <a:solidFill>
                <a:schemeClr val="tx1"/>
              </a:solidFill>
              <a:latin typeface="Times New Roman" panose="02020603050405020304" pitchFamily="18" charset="0"/>
              <a:cs typeface="Times New Roman" panose="02020603050405020304" pitchFamily="18" charset="0"/>
            </a:endParaRPr>
          </a:p>
        </p:txBody>
      </p:sp>
      <p:sp>
        <p:nvSpPr>
          <p:cNvPr id="25" name="Полилиния 24"/>
          <p:cNvSpPr/>
          <p:nvPr/>
        </p:nvSpPr>
        <p:spPr>
          <a:xfrm>
            <a:off x="7506256" y="3163060"/>
            <a:ext cx="630000" cy="288000"/>
          </a:xfrm>
          <a:custGeom>
            <a:avLst/>
            <a:gdLst>
              <a:gd name="connsiteX0" fmla="*/ 0 w 560620"/>
              <a:gd name="connsiteY0" fmla="*/ 36617 h 366166"/>
              <a:gd name="connsiteX1" fmla="*/ 36617 w 560620"/>
              <a:gd name="connsiteY1" fmla="*/ 0 h 366166"/>
              <a:gd name="connsiteX2" fmla="*/ 524003 w 560620"/>
              <a:gd name="connsiteY2" fmla="*/ 0 h 366166"/>
              <a:gd name="connsiteX3" fmla="*/ 560620 w 560620"/>
              <a:gd name="connsiteY3" fmla="*/ 36617 h 366166"/>
              <a:gd name="connsiteX4" fmla="*/ 560620 w 560620"/>
              <a:gd name="connsiteY4" fmla="*/ 329549 h 366166"/>
              <a:gd name="connsiteX5" fmla="*/ 524003 w 560620"/>
              <a:gd name="connsiteY5" fmla="*/ 366166 h 366166"/>
              <a:gd name="connsiteX6" fmla="*/ 36617 w 560620"/>
              <a:gd name="connsiteY6" fmla="*/ 366166 h 366166"/>
              <a:gd name="connsiteX7" fmla="*/ 0 w 560620"/>
              <a:gd name="connsiteY7" fmla="*/ 329549 h 366166"/>
              <a:gd name="connsiteX8" fmla="*/ 0 w 560620"/>
              <a:gd name="connsiteY8" fmla="*/ 36617 h 366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0620" h="366166">
                <a:moveTo>
                  <a:pt x="0" y="36617"/>
                </a:moveTo>
                <a:cubicBezTo>
                  <a:pt x="0" y="16394"/>
                  <a:pt x="16394" y="0"/>
                  <a:pt x="36617" y="0"/>
                </a:cubicBezTo>
                <a:lnTo>
                  <a:pt x="524003" y="0"/>
                </a:lnTo>
                <a:cubicBezTo>
                  <a:pt x="544226" y="0"/>
                  <a:pt x="560620" y="16394"/>
                  <a:pt x="560620" y="36617"/>
                </a:cubicBezTo>
                <a:lnTo>
                  <a:pt x="560620" y="329549"/>
                </a:lnTo>
                <a:cubicBezTo>
                  <a:pt x="560620" y="349772"/>
                  <a:pt x="544226" y="366166"/>
                  <a:pt x="524003" y="366166"/>
                </a:cubicBezTo>
                <a:lnTo>
                  <a:pt x="36617" y="366166"/>
                </a:lnTo>
                <a:cubicBezTo>
                  <a:pt x="16394" y="366166"/>
                  <a:pt x="0" y="349772"/>
                  <a:pt x="0" y="329549"/>
                </a:cubicBezTo>
                <a:lnTo>
                  <a:pt x="0" y="36617"/>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1">
            <a:schemeClr val="accent3"/>
          </a:lnRef>
          <a:fillRef idx="2">
            <a:schemeClr val="accent3"/>
          </a:fillRef>
          <a:effectRef idx="1">
            <a:schemeClr val="accent3"/>
          </a:effectRef>
          <a:fontRef idx="minor">
            <a:schemeClr val="dk1"/>
          </a:fontRef>
        </p:style>
        <p:txBody>
          <a:bodyPr spcFirstLastPara="0" vert="horz" wrap="square" lIns="64065" tIns="64065" rIns="64065" bIns="64065" numCol="1" spcCol="1270" anchor="ctr" anchorCtr="0">
            <a:noAutofit/>
          </a:bodyPr>
          <a:lstStyle/>
          <a:p>
            <a:pPr lvl="0" algn="ctr" defTabSz="622300">
              <a:lnSpc>
                <a:spcPct val="90000"/>
              </a:lnSpc>
              <a:spcBef>
                <a:spcPct val="0"/>
              </a:spcBef>
              <a:spcAft>
                <a:spcPct val="35000"/>
              </a:spcAft>
            </a:pPr>
            <a:r>
              <a:rPr lang="ru-RU" sz="1400" b="1" kern="1200" dirty="0" smtClean="0">
                <a:solidFill>
                  <a:schemeClr val="tx1"/>
                </a:solidFill>
                <a:latin typeface="Times New Roman" panose="02020603050405020304" pitchFamily="18" charset="0"/>
                <a:cs typeface="Times New Roman" panose="02020603050405020304" pitchFamily="18" charset="0"/>
              </a:rPr>
              <a:t>План</a:t>
            </a:r>
            <a:endParaRPr lang="ru-RU" sz="1400" b="1" kern="1200" dirty="0">
              <a:solidFill>
                <a:schemeClr val="tx1"/>
              </a:solidFill>
              <a:latin typeface="Times New Roman" panose="02020603050405020304" pitchFamily="18" charset="0"/>
              <a:cs typeface="Times New Roman" panose="02020603050405020304" pitchFamily="18" charset="0"/>
            </a:endParaRPr>
          </a:p>
        </p:txBody>
      </p:sp>
      <p:sp>
        <p:nvSpPr>
          <p:cNvPr id="26" name="Полилиния 25"/>
          <p:cNvSpPr/>
          <p:nvPr/>
        </p:nvSpPr>
        <p:spPr>
          <a:xfrm>
            <a:off x="7506256" y="3573016"/>
            <a:ext cx="630000" cy="324000"/>
          </a:xfrm>
          <a:custGeom>
            <a:avLst/>
            <a:gdLst>
              <a:gd name="connsiteX0" fmla="*/ 0 w 559518"/>
              <a:gd name="connsiteY0" fmla="*/ 55534 h 555336"/>
              <a:gd name="connsiteX1" fmla="*/ 55534 w 559518"/>
              <a:gd name="connsiteY1" fmla="*/ 0 h 555336"/>
              <a:gd name="connsiteX2" fmla="*/ 503984 w 559518"/>
              <a:gd name="connsiteY2" fmla="*/ 0 h 555336"/>
              <a:gd name="connsiteX3" fmla="*/ 559518 w 559518"/>
              <a:gd name="connsiteY3" fmla="*/ 55534 h 555336"/>
              <a:gd name="connsiteX4" fmla="*/ 559518 w 559518"/>
              <a:gd name="connsiteY4" fmla="*/ 499802 h 555336"/>
              <a:gd name="connsiteX5" fmla="*/ 503984 w 559518"/>
              <a:gd name="connsiteY5" fmla="*/ 555336 h 555336"/>
              <a:gd name="connsiteX6" fmla="*/ 55534 w 559518"/>
              <a:gd name="connsiteY6" fmla="*/ 555336 h 555336"/>
              <a:gd name="connsiteX7" fmla="*/ 0 w 559518"/>
              <a:gd name="connsiteY7" fmla="*/ 499802 h 555336"/>
              <a:gd name="connsiteX8" fmla="*/ 0 w 559518"/>
              <a:gd name="connsiteY8" fmla="*/ 55534 h 555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9518" h="555336">
                <a:moveTo>
                  <a:pt x="0" y="55534"/>
                </a:moveTo>
                <a:cubicBezTo>
                  <a:pt x="0" y="24863"/>
                  <a:pt x="24863" y="0"/>
                  <a:pt x="55534" y="0"/>
                </a:cubicBezTo>
                <a:lnTo>
                  <a:pt x="503984" y="0"/>
                </a:lnTo>
                <a:cubicBezTo>
                  <a:pt x="534655" y="0"/>
                  <a:pt x="559518" y="24863"/>
                  <a:pt x="559518" y="55534"/>
                </a:cubicBezTo>
                <a:lnTo>
                  <a:pt x="559518" y="499802"/>
                </a:lnTo>
                <a:cubicBezTo>
                  <a:pt x="559518" y="530473"/>
                  <a:pt x="534655" y="555336"/>
                  <a:pt x="503984" y="555336"/>
                </a:cubicBezTo>
                <a:lnTo>
                  <a:pt x="55534" y="555336"/>
                </a:lnTo>
                <a:cubicBezTo>
                  <a:pt x="24863" y="555336"/>
                  <a:pt x="0" y="530473"/>
                  <a:pt x="0" y="499802"/>
                </a:cubicBezTo>
                <a:lnTo>
                  <a:pt x="0" y="55534"/>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1">
            <a:schemeClr val="accent3"/>
          </a:lnRef>
          <a:fillRef idx="2">
            <a:schemeClr val="accent3"/>
          </a:fillRef>
          <a:effectRef idx="1">
            <a:schemeClr val="accent3"/>
          </a:effectRef>
          <a:fontRef idx="minor">
            <a:schemeClr val="dk1"/>
          </a:fontRef>
        </p:style>
        <p:txBody>
          <a:bodyPr spcFirstLastPara="0" vert="horz" wrap="square" lIns="65795" tIns="65795" rIns="65795" bIns="65795" numCol="1" spcCol="1270" anchor="ctr" anchorCtr="0">
            <a:noAutofit/>
          </a:bodyPr>
          <a:lstStyle/>
          <a:p>
            <a:pPr lvl="0" algn="ctr" defTabSz="577850">
              <a:lnSpc>
                <a:spcPct val="90000"/>
              </a:lnSpc>
              <a:spcBef>
                <a:spcPct val="0"/>
              </a:spcBef>
              <a:spcAft>
                <a:spcPct val="35000"/>
              </a:spcAft>
            </a:pPr>
            <a:r>
              <a:rPr lang="ru-RU" sz="1100" kern="1200" dirty="0" smtClean="0">
                <a:solidFill>
                  <a:schemeClr val="tx1"/>
                </a:solidFill>
                <a:latin typeface="Times New Roman" panose="02020603050405020304" pitchFamily="18" charset="0"/>
                <a:cs typeface="Times New Roman" panose="02020603050405020304" pitchFamily="18" charset="0"/>
              </a:rPr>
              <a:t>15 879,4</a:t>
            </a:r>
            <a:endParaRPr lang="ru-RU" sz="1100" kern="1200" dirty="0">
              <a:solidFill>
                <a:schemeClr val="tx1"/>
              </a:solidFill>
              <a:latin typeface="Times New Roman" panose="02020603050405020304" pitchFamily="18" charset="0"/>
              <a:cs typeface="Times New Roman" panose="02020603050405020304" pitchFamily="18" charset="0"/>
            </a:endParaRPr>
          </a:p>
        </p:txBody>
      </p:sp>
      <p:sp>
        <p:nvSpPr>
          <p:cNvPr id="27" name="Полилиния 26"/>
          <p:cNvSpPr/>
          <p:nvPr/>
        </p:nvSpPr>
        <p:spPr>
          <a:xfrm>
            <a:off x="7506256" y="3987217"/>
            <a:ext cx="630000" cy="324000"/>
          </a:xfrm>
          <a:custGeom>
            <a:avLst/>
            <a:gdLst>
              <a:gd name="connsiteX0" fmla="*/ 0 w 557338"/>
              <a:gd name="connsiteY0" fmla="*/ 55534 h 555336"/>
              <a:gd name="connsiteX1" fmla="*/ 55534 w 557338"/>
              <a:gd name="connsiteY1" fmla="*/ 0 h 555336"/>
              <a:gd name="connsiteX2" fmla="*/ 501804 w 557338"/>
              <a:gd name="connsiteY2" fmla="*/ 0 h 555336"/>
              <a:gd name="connsiteX3" fmla="*/ 557338 w 557338"/>
              <a:gd name="connsiteY3" fmla="*/ 55534 h 555336"/>
              <a:gd name="connsiteX4" fmla="*/ 557338 w 557338"/>
              <a:gd name="connsiteY4" fmla="*/ 499802 h 555336"/>
              <a:gd name="connsiteX5" fmla="*/ 501804 w 557338"/>
              <a:gd name="connsiteY5" fmla="*/ 555336 h 555336"/>
              <a:gd name="connsiteX6" fmla="*/ 55534 w 557338"/>
              <a:gd name="connsiteY6" fmla="*/ 555336 h 555336"/>
              <a:gd name="connsiteX7" fmla="*/ 0 w 557338"/>
              <a:gd name="connsiteY7" fmla="*/ 499802 h 555336"/>
              <a:gd name="connsiteX8" fmla="*/ 0 w 557338"/>
              <a:gd name="connsiteY8" fmla="*/ 55534 h 555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7338" h="555336">
                <a:moveTo>
                  <a:pt x="0" y="55534"/>
                </a:moveTo>
                <a:cubicBezTo>
                  <a:pt x="0" y="24863"/>
                  <a:pt x="24863" y="0"/>
                  <a:pt x="55534" y="0"/>
                </a:cubicBezTo>
                <a:lnTo>
                  <a:pt x="501804" y="0"/>
                </a:lnTo>
                <a:cubicBezTo>
                  <a:pt x="532475" y="0"/>
                  <a:pt x="557338" y="24863"/>
                  <a:pt x="557338" y="55534"/>
                </a:cubicBezTo>
                <a:lnTo>
                  <a:pt x="557338" y="499802"/>
                </a:lnTo>
                <a:cubicBezTo>
                  <a:pt x="557338" y="530473"/>
                  <a:pt x="532475" y="555336"/>
                  <a:pt x="501804" y="555336"/>
                </a:cubicBezTo>
                <a:lnTo>
                  <a:pt x="55534" y="555336"/>
                </a:lnTo>
                <a:cubicBezTo>
                  <a:pt x="24863" y="555336"/>
                  <a:pt x="0" y="530473"/>
                  <a:pt x="0" y="499802"/>
                </a:cubicBezTo>
                <a:lnTo>
                  <a:pt x="0" y="55534"/>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1">
            <a:schemeClr val="accent3"/>
          </a:lnRef>
          <a:fillRef idx="2">
            <a:schemeClr val="accent3"/>
          </a:fillRef>
          <a:effectRef idx="1">
            <a:schemeClr val="accent3"/>
          </a:effectRef>
          <a:fontRef idx="minor">
            <a:schemeClr val="dk1"/>
          </a:fontRef>
        </p:style>
        <p:txBody>
          <a:bodyPr spcFirstLastPara="0" vert="horz" wrap="square" lIns="65795" tIns="65795" rIns="65795" bIns="65795" numCol="1" spcCol="1270" anchor="ctr" anchorCtr="0">
            <a:noAutofit/>
          </a:bodyPr>
          <a:lstStyle/>
          <a:p>
            <a:pPr lvl="0" algn="ctr" defTabSz="577850">
              <a:lnSpc>
                <a:spcPct val="90000"/>
              </a:lnSpc>
              <a:spcBef>
                <a:spcPct val="0"/>
              </a:spcBef>
              <a:spcAft>
                <a:spcPct val="35000"/>
              </a:spcAft>
            </a:pPr>
            <a:r>
              <a:rPr lang="ru-RU" sz="1150" kern="1200" dirty="0" smtClean="0">
                <a:solidFill>
                  <a:schemeClr val="tx1"/>
                </a:solidFill>
                <a:latin typeface="Times New Roman" panose="02020603050405020304" pitchFamily="18" charset="0"/>
                <a:cs typeface="Times New Roman" panose="02020603050405020304" pitchFamily="18" charset="0"/>
              </a:rPr>
              <a:t>16,3</a:t>
            </a:r>
            <a:endParaRPr lang="ru-RU" sz="1150" kern="1200" dirty="0">
              <a:solidFill>
                <a:schemeClr val="tx1"/>
              </a:solidFill>
              <a:latin typeface="Times New Roman" panose="02020603050405020304" pitchFamily="18" charset="0"/>
              <a:cs typeface="Times New Roman" panose="02020603050405020304" pitchFamily="18" charset="0"/>
            </a:endParaRPr>
          </a:p>
        </p:txBody>
      </p:sp>
      <p:sp>
        <p:nvSpPr>
          <p:cNvPr id="28" name="Полилиния 27"/>
          <p:cNvSpPr/>
          <p:nvPr/>
        </p:nvSpPr>
        <p:spPr>
          <a:xfrm>
            <a:off x="7506256" y="4815619"/>
            <a:ext cx="630000" cy="324000"/>
          </a:xfrm>
          <a:custGeom>
            <a:avLst/>
            <a:gdLst>
              <a:gd name="connsiteX0" fmla="*/ 0 w 544425"/>
              <a:gd name="connsiteY0" fmla="*/ 54443 h 555336"/>
              <a:gd name="connsiteX1" fmla="*/ 54443 w 544425"/>
              <a:gd name="connsiteY1" fmla="*/ 0 h 555336"/>
              <a:gd name="connsiteX2" fmla="*/ 489983 w 544425"/>
              <a:gd name="connsiteY2" fmla="*/ 0 h 555336"/>
              <a:gd name="connsiteX3" fmla="*/ 544426 w 544425"/>
              <a:gd name="connsiteY3" fmla="*/ 54443 h 555336"/>
              <a:gd name="connsiteX4" fmla="*/ 544425 w 544425"/>
              <a:gd name="connsiteY4" fmla="*/ 500894 h 555336"/>
              <a:gd name="connsiteX5" fmla="*/ 489982 w 544425"/>
              <a:gd name="connsiteY5" fmla="*/ 555337 h 555336"/>
              <a:gd name="connsiteX6" fmla="*/ 54443 w 544425"/>
              <a:gd name="connsiteY6" fmla="*/ 555336 h 555336"/>
              <a:gd name="connsiteX7" fmla="*/ 0 w 544425"/>
              <a:gd name="connsiteY7" fmla="*/ 500893 h 555336"/>
              <a:gd name="connsiteX8" fmla="*/ 0 w 544425"/>
              <a:gd name="connsiteY8" fmla="*/ 54443 h 555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4425" h="555336">
                <a:moveTo>
                  <a:pt x="0" y="54443"/>
                </a:moveTo>
                <a:cubicBezTo>
                  <a:pt x="0" y="24375"/>
                  <a:pt x="24375" y="0"/>
                  <a:pt x="54443" y="0"/>
                </a:cubicBezTo>
                <a:lnTo>
                  <a:pt x="489983" y="0"/>
                </a:lnTo>
                <a:cubicBezTo>
                  <a:pt x="520051" y="0"/>
                  <a:pt x="544426" y="24375"/>
                  <a:pt x="544426" y="54443"/>
                </a:cubicBezTo>
                <a:cubicBezTo>
                  <a:pt x="544426" y="203260"/>
                  <a:pt x="544425" y="352077"/>
                  <a:pt x="544425" y="500894"/>
                </a:cubicBezTo>
                <a:cubicBezTo>
                  <a:pt x="544425" y="530962"/>
                  <a:pt x="520050" y="555337"/>
                  <a:pt x="489982" y="555337"/>
                </a:cubicBezTo>
                <a:lnTo>
                  <a:pt x="54443" y="555336"/>
                </a:lnTo>
                <a:cubicBezTo>
                  <a:pt x="24375" y="555336"/>
                  <a:pt x="0" y="530961"/>
                  <a:pt x="0" y="500893"/>
                </a:cubicBezTo>
                <a:lnTo>
                  <a:pt x="0" y="54443"/>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1">
            <a:schemeClr val="accent3"/>
          </a:lnRef>
          <a:fillRef idx="2">
            <a:schemeClr val="accent3"/>
          </a:fillRef>
          <a:effectRef idx="1">
            <a:schemeClr val="accent3"/>
          </a:effectRef>
          <a:fontRef idx="minor">
            <a:schemeClr val="dk1"/>
          </a:fontRef>
        </p:style>
        <p:txBody>
          <a:bodyPr spcFirstLastPara="0" vert="horz" wrap="square" lIns="65476" tIns="65476" rIns="65476" bIns="65476" numCol="1" spcCol="1270" anchor="ctr" anchorCtr="0">
            <a:noAutofit/>
          </a:bodyPr>
          <a:lstStyle/>
          <a:p>
            <a:pPr lvl="0" algn="ctr" defTabSz="577850">
              <a:lnSpc>
                <a:spcPct val="90000"/>
              </a:lnSpc>
              <a:spcBef>
                <a:spcPct val="0"/>
              </a:spcBef>
              <a:spcAft>
                <a:spcPct val="35000"/>
              </a:spcAft>
            </a:pPr>
            <a:r>
              <a:rPr lang="ru-RU" sz="1150" kern="1200" dirty="0" smtClean="0">
                <a:solidFill>
                  <a:schemeClr val="tx1"/>
                </a:solidFill>
                <a:latin typeface="Times New Roman" panose="02020603050405020304" pitchFamily="18" charset="0"/>
                <a:cs typeface="Times New Roman" panose="02020603050405020304" pitchFamily="18" charset="0"/>
              </a:rPr>
              <a:t>1 107,0</a:t>
            </a:r>
            <a:endParaRPr lang="ru-RU" sz="1150" kern="1200" dirty="0">
              <a:solidFill>
                <a:schemeClr val="tx1"/>
              </a:solidFill>
              <a:latin typeface="Times New Roman" panose="02020603050405020304" pitchFamily="18" charset="0"/>
              <a:cs typeface="Times New Roman" panose="02020603050405020304" pitchFamily="18" charset="0"/>
            </a:endParaRPr>
          </a:p>
        </p:txBody>
      </p:sp>
      <p:sp>
        <p:nvSpPr>
          <p:cNvPr id="29" name="Полилиния 28"/>
          <p:cNvSpPr/>
          <p:nvPr/>
        </p:nvSpPr>
        <p:spPr>
          <a:xfrm>
            <a:off x="7506256" y="6165304"/>
            <a:ext cx="630000" cy="324000"/>
          </a:xfrm>
          <a:custGeom>
            <a:avLst/>
            <a:gdLst>
              <a:gd name="connsiteX0" fmla="*/ 0 w 544425"/>
              <a:gd name="connsiteY0" fmla="*/ 54443 h 555336"/>
              <a:gd name="connsiteX1" fmla="*/ 54443 w 544425"/>
              <a:gd name="connsiteY1" fmla="*/ 0 h 555336"/>
              <a:gd name="connsiteX2" fmla="*/ 489983 w 544425"/>
              <a:gd name="connsiteY2" fmla="*/ 0 h 555336"/>
              <a:gd name="connsiteX3" fmla="*/ 544426 w 544425"/>
              <a:gd name="connsiteY3" fmla="*/ 54443 h 555336"/>
              <a:gd name="connsiteX4" fmla="*/ 544425 w 544425"/>
              <a:gd name="connsiteY4" fmla="*/ 500894 h 555336"/>
              <a:gd name="connsiteX5" fmla="*/ 489982 w 544425"/>
              <a:gd name="connsiteY5" fmla="*/ 555337 h 555336"/>
              <a:gd name="connsiteX6" fmla="*/ 54443 w 544425"/>
              <a:gd name="connsiteY6" fmla="*/ 555336 h 555336"/>
              <a:gd name="connsiteX7" fmla="*/ 0 w 544425"/>
              <a:gd name="connsiteY7" fmla="*/ 500893 h 555336"/>
              <a:gd name="connsiteX8" fmla="*/ 0 w 544425"/>
              <a:gd name="connsiteY8" fmla="*/ 54443 h 555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4425" h="555336">
                <a:moveTo>
                  <a:pt x="0" y="54443"/>
                </a:moveTo>
                <a:cubicBezTo>
                  <a:pt x="0" y="24375"/>
                  <a:pt x="24375" y="0"/>
                  <a:pt x="54443" y="0"/>
                </a:cubicBezTo>
                <a:lnTo>
                  <a:pt x="489983" y="0"/>
                </a:lnTo>
                <a:cubicBezTo>
                  <a:pt x="520051" y="0"/>
                  <a:pt x="544426" y="24375"/>
                  <a:pt x="544426" y="54443"/>
                </a:cubicBezTo>
                <a:cubicBezTo>
                  <a:pt x="544426" y="203260"/>
                  <a:pt x="544425" y="352077"/>
                  <a:pt x="544425" y="500894"/>
                </a:cubicBezTo>
                <a:cubicBezTo>
                  <a:pt x="544425" y="530962"/>
                  <a:pt x="520050" y="555337"/>
                  <a:pt x="489982" y="555337"/>
                </a:cubicBezTo>
                <a:lnTo>
                  <a:pt x="54443" y="555336"/>
                </a:lnTo>
                <a:cubicBezTo>
                  <a:pt x="24375" y="555336"/>
                  <a:pt x="0" y="530961"/>
                  <a:pt x="0" y="500893"/>
                </a:cubicBezTo>
                <a:lnTo>
                  <a:pt x="0" y="54443"/>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1">
            <a:schemeClr val="accent3"/>
          </a:lnRef>
          <a:fillRef idx="2">
            <a:schemeClr val="accent3"/>
          </a:fillRef>
          <a:effectRef idx="1">
            <a:schemeClr val="accent3"/>
          </a:effectRef>
          <a:fontRef idx="minor">
            <a:schemeClr val="dk1"/>
          </a:fontRef>
        </p:style>
        <p:txBody>
          <a:bodyPr spcFirstLastPara="0" vert="horz" wrap="square" lIns="65476" tIns="65476" rIns="65476" bIns="65476" numCol="1" spcCol="1270" anchor="ctr" anchorCtr="0">
            <a:noAutofit/>
          </a:bodyPr>
          <a:lstStyle/>
          <a:p>
            <a:pPr lvl="0" algn="ctr" defTabSz="577850">
              <a:lnSpc>
                <a:spcPct val="90000"/>
              </a:lnSpc>
              <a:spcBef>
                <a:spcPct val="0"/>
              </a:spcBef>
              <a:spcAft>
                <a:spcPct val="35000"/>
              </a:spcAft>
            </a:pPr>
            <a:r>
              <a:rPr lang="ru-RU" sz="1150" kern="1200" dirty="0" smtClean="0">
                <a:solidFill>
                  <a:schemeClr val="tx1"/>
                </a:solidFill>
                <a:latin typeface="Times New Roman" panose="02020603050405020304" pitchFamily="18" charset="0"/>
                <a:cs typeface="Times New Roman" panose="02020603050405020304" pitchFamily="18" charset="0"/>
              </a:rPr>
              <a:t>81,3</a:t>
            </a:r>
            <a:endParaRPr lang="ru-RU" sz="1150" kern="1200" dirty="0">
              <a:solidFill>
                <a:schemeClr val="tx1"/>
              </a:solidFill>
              <a:latin typeface="Times New Roman" panose="02020603050405020304" pitchFamily="18" charset="0"/>
              <a:cs typeface="Times New Roman" panose="02020603050405020304" pitchFamily="18" charset="0"/>
            </a:endParaRPr>
          </a:p>
        </p:txBody>
      </p:sp>
      <p:sp>
        <p:nvSpPr>
          <p:cNvPr id="30" name="Полилиния 29"/>
          <p:cNvSpPr/>
          <p:nvPr/>
        </p:nvSpPr>
        <p:spPr>
          <a:xfrm>
            <a:off x="8234033" y="3163060"/>
            <a:ext cx="630000" cy="288000"/>
          </a:xfrm>
          <a:custGeom>
            <a:avLst/>
            <a:gdLst>
              <a:gd name="connsiteX0" fmla="*/ 0 w 559419"/>
              <a:gd name="connsiteY0" fmla="*/ 33288 h 332880"/>
              <a:gd name="connsiteX1" fmla="*/ 33288 w 559419"/>
              <a:gd name="connsiteY1" fmla="*/ 0 h 332880"/>
              <a:gd name="connsiteX2" fmla="*/ 526131 w 559419"/>
              <a:gd name="connsiteY2" fmla="*/ 0 h 332880"/>
              <a:gd name="connsiteX3" fmla="*/ 559419 w 559419"/>
              <a:gd name="connsiteY3" fmla="*/ 33288 h 332880"/>
              <a:gd name="connsiteX4" fmla="*/ 559419 w 559419"/>
              <a:gd name="connsiteY4" fmla="*/ 299592 h 332880"/>
              <a:gd name="connsiteX5" fmla="*/ 526131 w 559419"/>
              <a:gd name="connsiteY5" fmla="*/ 332880 h 332880"/>
              <a:gd name="connsiteX6" fmla="*/ 33288 w 559419"/>
              <a:gd name="connsiteY6" fmla="*/ 332880 h 332880"/>
              <a:gd name="connsiteX7" fmla="*/ 0 w 559419"/>
              <a:gd name="connsiteY7" fmla="*/ 299592 h 332880"/>
              <a:gd name="connsiteX8" fmla="*/ 0 w 559419"/>
              <a:gd name="connsiteY8" fmla="*/ 33288 h 332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9419" h="332880">
                <a:moveTo>
                  <a:pt x="0" y="33288"/>
                </a:moveTo>
                <a:cubicBezTo>
                  <a:pt x="0" y="14904"/>
                  <a:pt x="14904" y="0"/>
                  <a:pt x="33288" y="0"/>
                </a:cubicBezTo>
                <a:lnTo>
                  <a:pt x="526131" y="0"/>
                </a:lnTo>
                <a:cubicBezTo>
                  <a:pt x="544515" y="0"/>
                  <a:pt x="559419" y="14904"/>
                  <a:pt x="559419" y="33288"/>
                </a:cubicBezTo>
                <a:lnTo>
                  <a:pt x="559419" y="299592"/>
                </a:lnTo>
                <a:cubicBezTo>
                  <a:pt x="559419" y="317976"/>
                  <a:pt x="544515" y="332880"/>
                  <a:pt x="526131" y="332880"/>
                </a:cubicBezTo>
                <a:lnTo>
                  <a:pt x="33288" y="332880"/>
                </a:lnTo>
                <a:cubicBezTo>
                  <a:pt x="14904" y="332880"/>
                  <a:pt x="0" y="317976"/>
                  <a:pt x="0" y="299592"/>
                </a:cubicBezTo>
                <a:lnTo>
                  <a:pt x="0" y="33288"/>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1">
            <a:schemeClr val="accent4"/>
          </a:lnRef>
          <a:fillRef idx="2">
            <a:schemeClr val="accent4"/>
          </a:fillRef>
          <a:effectRef idx="1">
            <a:schemeClr val="accent4"/>
          </a:effectRef>
          <a:fontRef idx="minor">
            <a:schemeClr val="dk1"/>
          </a:fontRef>
        </p:style>
        <p:txBody>
          <a:bodyPr spcFirstLastPara="0" vert="horz" wrap="square" lIns="63090" tIns="63090" rIns="63090" bIns="63090" numCol="1" spcCol="1270" anchor="ctr" anchorCtr="0">
            <a:noAutofit/>
          </a:bodyPr>
          <a:lstStyle/>
          <a:p>
            <a:pPr lvl="0" algn="ctr" defTabSz="622300">
              <a:lnSpc>
                <a:spcPct val="90000"/>
              </a:lnSpc>
              <a:spcBef>
                <a:spcPct val="0"/>
              </a:spcBef>
              <a:spcAft>
                <a:spcPct val="35000"/>
              </a:spcAft>
            </a:pPr>
            <a:r>
              <a:rPr lang="ru-RU" sz="1400" b="1" kern="1200" dirty="0" smtClean="0">
                <a:solidFill>
                  <a:schemeClr val="tx1"/>
                </a:solidFill>
                <a:latin typeface="Times New Roman" panose="02020603050405020304" pitchFamily="18" charset="0"/>
                <a:cs typeface="Times New Roman" panose="02020603050405020304" pitchFamily="18" charset="0"/>
              </a:rPr>
              <a:t>Факт</a:t>
            </a:r>
            <a:endParaRPr lang="ru-RU" sz="1400" b="1" kern="1200" dirty="0">
              <a:solidFill>
                <a:schemeClr val="tx1"/>
              </a:solidFill>
              <a:latin typeface="Times New Roman" panose="02020603050405020304" pitchFamily="18" charset="0"/>
              <a:cs typeface="Times New Roman" panose="02020603050405020304" pitchFamily="18" charset="0"/>
            </a:endParaRPr>
          </a:p>
        </p:txBody>
      </p:sp>
      <p:sp>
        <p:nvSpPr>
          <p:cNvPr id="31" name="Полилиния 30"/>
          <p:cNvSpPr/>
          <p:nvPr/>
        </p:nvSpPr>
        <p:spPr>
          <a:xfrm>
            <a:off x="8237245" y="3573016"/>
            <a:ext cx="630000" cy="324000"/>
          </a:xfrm>
          <a:custGeom>
            <a:avLst/>
            <a:gdLst>
              <a:gd name="connsiteX0" fmla="*/ 0 w 556149"/>
              <a:gd name="connsiteY0" fmla="*/ 55534 h 555336"/>
              <a:gd name="connsiteX1" fmla="*/ 55534 w 556149"/>
              <a:gd name="connsiteY1" fmla="*/ 0 h 555336"/>
              <a:gd name="connsiteX2" fmla="*/ 500615 w 556149"/>
              <a:gd name="connsiteY2" fmla="*/ 0 h 555336"/>
              <a:gd name="connsiteX3" fmla="*/ 556149 w 556149"/>
              <a:gd name="connsiteY3" fmla="*/ 55534 h 555336"/>
              <a:gd name="connsiteX4" fmla="*/ 556149 w 556149"/>
              <a:gd name="connsiteY4" fmla="*/ 499802 h 555336"/>
              <a:gd name="connsiteX5" fmla="*/ 500615 w 556149"/>
              <a:gd name="connsiteY5" fmla="*/ 555336 h 555336"/>
              <a:gd name="connsiteX6" fmla="*/ 55534 w 556149"/>
              <a:gd name="connsiteY6" fmla="*/ 555336 h 555336"/>
              <a:gd name="connsiteX7" fmla="*/ 0 w 556149"/>
              <a:gd name="connsiteY7" fmla="*/ 499802 h 555336"/>
              <a:gd name="connsiteX8" fmla="*/ 0 w 556149"/>
              <a:gd name="connsiteY8" fmla="*/ 55534 h 555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6149" h="555336">
                <a:moveTo>
                  <a:pt x="0" y="55534"/>
                </a:moveTo>
                <a:cubicBezTo>
                  <a:pt x="0" y="24863"/>
                  <a:pt x="24863" y="0"/>
                  <a:pt x="55534" y="0"/>
                </a:cubicBezTo>
                <a:lnTo>
                  <a:pt x="500615" y="0"/>
                </a:lnTo>
                <a:cubicBezTo>
                  <a:pt x="531286" y="0"/>
                  <a:pt x="556149" y="24863"/>
                  <a:pt x="556149" y="55534"/>
                </a:cubicBezTo>
                <a:lnTo>
                  <a:pt x="556149" y="499802"/>
                </a:lnTo>
                <a:cubicBezTo>
                  <a:pt x="556149" y="530473"/>
                  <a:pt x="531286" y="555336"/>
                  <a:pt x="500615" y="555336"/>
                </a:cubicBezTo>
                <a:lnTo>
                  <a:pt x="55534" y="555336"/>
                </a:lnTo>
                <a:cubicBezTo>
                  <a:pt x="24863" y="555336"/>
                  <a:pt x="0" y="530473"/>
                  <a:pt x="0" y="499802"/>
                </a:cubicBezTo>
                <a:lnTo>
                  <a:pt x="0" y="55534"/>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1">
            <a:schemeClr val="accent4"/>
          </a:lnRef>
          <a:fillRef idx="2">
            <a:schemeClr val="accent4"/>
          </a:fillRef>
          <a:effectRef idx="1">
            <a:schemeClr val="accent4"/>
          </a:effectRef>
          <a:fontRef idx="minor">
            <a:schemeClr val="dk1"/>
          </a:fontRef>
        </p:style>
        <p:txBody>
          <a:bodyPr spcFirstLastPara="0" vert="horz" wrap="square" lIns="65795" tIns="65795" rIns="65795" bIns="65795" numCol="1" spcCol="1270" anchor="ctr" anchorCtr="0">
            <a:noAutofit/>
          </a:bodyPr>
          <a:lstStyle/>
          <a:p>
            <a:pPr lvl="0" algn="ctr" defTabSz="577850">
              <a:lnSpc>
                <a:spcPct val="90000"/>
              </a:lnSpc>
              <a:spcBef>
                <a:spcPct val="0"/>
              </a:spcBef>
              <a:spcAft>
                <a:spcPct val="35000"/>
              </a:spcAft>
            </a:pPr>
            <a:r>
              <a:rPr lang="ru-RU" sz="1100" kern="1200" dirty="0" smtClean="0">
                <a:solidFill>
                  <a:schemeClr val="tx1"/>
                </a:solidFill>
                <a:latin typeface="Times New Roman" panose="02020603050405020304" pitchFamily="18" charset="0"/>
                <a:cs typeface="Times New Roman" panose="02020603050405020304" pitchFamily="18" charset="0"/>
              </a:rPr>
              <a:t>15 353,2</a:t>
            </a:r>
            <a:endParaRPr lang="ru-RU" sz="1100" kern="1200" dirty="0">
              <a:solidFill>
                <a:schemeClr val="tx1"/>
              </a:solidFill>
              <a:latin typeface="Times New Roman" panose="02020603050405020304" pitchFamily="18" charset="0"/>
              <a:cs typeface="Times New Roman" panose="02020603050405020304" pitchFamily="18" charset="0"/>
            </a:endParaRPr>
          </a:p>
        </p:txBody>
      </p:sp>
      <p:sp>
        <p:nvSpPr>
          <p:cNvPr id="32" name="Полилиния 31"/>
          <p:cNvSpPr/>
          <p:nvPr/>
        </p:nvSpPr>
        <p:spPr>
          <a:xfrm>
            <a:off x="8237245" y="3987217"/>
            <a:ext cx="630000" cy="324000"/>
          </a:xfrm>
          <a:custGeom>
            <a:avLst/>
            <a:gdLst>
              <a:gd name="connsiteX0" fmla="*/ 0 w 549666"/>
              <a:gd name="connsiteY0" fmla="*/ 54967 h 555336"/>
              <a:gd name="connsiteX1" fmla="*/ 54967 w 549666"/>
              <a:gd name="connsiteY1" fmla="*/ 0 h 555336"/>
              <a:gd name="connsiteX2" fmla="*/ 494699 w 549666"/>
              <a:gd name="connsiteY2" fmla="*/ 0 h 555336"/>
              <a:gd name="connsiteX3" fmla="*/ 549666 w 549666"/>
              <a:gd name="connsiteY3" fmla="*/ 54967 h 555336"/>
              <a:gd name="connsiteX4" fmla="*/ 549666 w 549666"/>
              <a:gd name="connsiteY4" fmla="*/ 500369 h 555336"/>
              <a:gd name="connsiteX5" fmla="*/ 494699 w 549666"/>
              <a:gd name="connsiteY5" fmla="*/ 555336 h 555336"/>
              <a:gd name="connsiteX6" fmla="*/ 54967 w 549666"/>
              <a:gd name="connsiteY6" fmla="*/ 555336 h 555336"/>
              <a:gd name="connsiteX7" fmla="*/ 0 w 549666"/>
              <a:gd name="connsiteY7" fmla="*/ 500369 h 555336"/>
              <a:gd name="connsiteX8" fmla="*/ 0 w 549666"/>
              <a:gd name="connsiteY8" fmla="*/ 54967 h 555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9666" h="555336">
                <a:moveTo>
                  <a:pt x="0" y="54967"/>
                </a:moveTo>
                <a:cubicBezTo>
                  <a:pt x="0" y="24610"/>
                  <a:pt x="24610" y="0"/>
                  <a:pt x="54967" y="0"/>
                </a:cubicBezTo>
                <a:lnTo>
                  <a:pt x="494699" y="0"/>
                </a:lnTo>
                <a:cubicBezTo>
                  <a:pt x="525056" y="0"/>
                  <a:pt x="549666" y="24610"/>
                  <a:pt x="549666" y="54967"/>
                </a:cubicBezTo>
                <a:lnTo>
                  <a:pt x="549666" y="500369"/>
                </a:lnTo>
                <a:cubicBezTo>
                  <a:pt x="549666" y="530726"/>
                  <a:pt x="525056" y="555336"/>
                  <a:pt x="494699" y="555336"/>
                </a:cubicBezTo>
                <a:lnTo>
                  <a:pt x="54967" y="555336"/>
                </a:lnTo>
                <a:cubicBezTo>
                  <a:pt x="24610" y="555336"/>
                  <a:pt x="0" y="530726"/>
                  <a:pt x="0" y="500369"/>
                </a:cubicBezTo>
                <a:lnTo>
                  <a:pt x="0" y="54967"/>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1">
            <a:schemeClr val="accent4"/>
          </a:lnRef>
          <a:fillRef idx="2">
            <a:schemeClr val="accent4"/>
          </a:fillRef>
          <a:effectRef idx="1">
            <a:schemeClr val="accent4"/>
          </a:effectRef>
          <a:fontRef idx="minor">
            <a:schemeClr val="dk1"/>
          </a:fontRef>
        </p:style>
        <p:txBody>
          <a:bodyPr spcFirstLastPara="0" vert="horz" wrap="square" lIns="65629" tIns="65629" rIns="65629" bIns="65629" numCol="1" spcCol="1270" anchor="ctr" anchorCtr="0">
            <a:noAutofit/>
          </a:bodyPr>
          <a:lstStyle/>
          <a:p>
            <a:pPr lvl="0" algn="ctr" defTabSz="577850">
              <a:lnSpc>
                <a:spcPct val="90000"/>
              </a:lnSpc>
              <a:spcBef>
                <a:spcPct val="0"/>
              </a:spcBef>
              <a:spcAft>
                <a:spcPct val="35000"/>
              </a:spcAft>
            </a:pPr>
            <a:r>
              <a:rPr lang="ru-RU" sz="1150" kern="1200" dirty="0" smtClean="0">
                <a:solidFill>
                  <a:schemeClr val="tx1"/>
                </a:solidFill>
                <a:latin typeface="Times New Roman" panose="02020603050405020304" pitchFamily="18" charset="0"/>
                <a:cs typeface="Times New Roman" panose="02020603050405020304" pitchFamily="18" charset="0"/>
              </a:rPr>
              <a:t>14,6</a:t>
            </a:r>
            <a:endParaRPr lang="ru-RU" sz="1150" kern="1200" dirty="0">
              <a:solidFill>
                <a:schemeClr val="tx1"/>
              </a:solidFill>
              <a:latin typeface="Times New Roman" panose="02020603050405020304" pitchFamily="18" charset="0"/>
              <a:cs typeface="Times New Roman" panose="02020603050405020304" pitchFamily="18" charset="0"/>
            </a:endParaRPr>
          </a:p>
        </p:txBody>
      </p:sp>
      <p:sp>
        <p:nvSpPr>
          <p:cNvPr id="33" name="Полилиния 32"/>
          <p:cNvSpPr/>
          <p:nvPr/>
        </p:nvSpPr>
        <p:spPr>
          <a:xfrm>
            <a:off x="8237245" y="4401418"/>
            <a:ext cx="630000" cy="324000"/>
          </a:xfrm>
          <a:custGeom>
            <a:avLst/>
            <a:gdLst>
              <a:gd name="connsiteX0" fmla="*/ 0 w 536927"/>
              <a:gd name="connsiteY0" fmla="*/ 53693 h 555336"/>
              <a:gd name="connsiteX1" fmla="*/ 53693 w 536927"/>
              <a:gd name="connsiteY1" fmla="*/ 0 h 555336"/>
              <a:gd name="connsiteX2" fmla="*/ 483234 w 536927"/>
              <a:gd name="connsiteY2" fmla="*/ 0 h 555336"/>
              <a:gd name="connsiteX3" fmla="*/ 536927 w 536927"/>
              <a:gd name="connsiteY3" fmla="*/ 53693 h 555336"/>
              <a:gd name="connsiteX4" fmla="*/ 536927 w 536927"/>
              <a:gd name="connsiteY4" fmla="*/ 501643 h 555336"/>
              <a:gd name="connsiteX5" fmla="*/ 483234 w 536927"/>
              <a:gd name="connsiteY5" fmla="*/ 555336 h 555336"/>
              <a:gd name="connsiteX6" fmla="*/ 53693 w 536927"/>
              <a:gd name="connsiteY6" fmla="*/ 555336 h 555336"/>
              <a:gd name="connsiteX7" fmla="*/ 0 w 536927"/>
              <a:gd name="connsiteY7" fmla="*/ 501643 h 555336"/>
              <a:gd name="connsiteX8" fmla="*/ 0 w 536927"/>
              <a:gd name="connsiteY8" fmla="*/ 53693 h 555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6927" h="555336">
                <a:moveTo>
                  <a:pt x="0" y="53693"/>
                </a:moveTo>
                <a:cubicBezTo>
                  <a:pt x="0" y="24039"/>
                  <a:pt x="24039" y="0"/>
                  <a:pt x="53693" y="0"/>
                </a:cubicBezTo>
                <a:lnTo>
                  <a:pt x="483234" y="0"/>
                </a:lnTo>
                <a:cubicBezTo>
                  <a:pt x="512888" y="0"/>
                  <a:pt x="536927" y="24039"/>
                  <a:pt x="536927" y="53693"/>
                </a:cubicBezTo>
                <a:lnTo>
                  <a:pt x="536927" y="501643"/>
                </a:lnTo>
                <a:cubicBezTo>
                  <a:pt x="536927" y="531297"/>
                  <a:pt x="512888" y="555336"/>
                  <a:pt x="483234" y="555336"/>
                </a:cubicBezTo>
                <a:lnTo>
                  <a:pt x="53693" y="555336"/>
                </a:lnTo>
                <a:cubicBezTo>
                  <a:pt x="24039" y="555336"/>
                  <a:pt x="0" y="531297"/>
                  <a:pt x="0" y="501643"/>
                </a:cubicBezTo>
                <a:lnTo>
                  <a:pt x="0" y="53693"/>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1">
            <a:schemeClr val="accent4"/>
          </a:lnRef>
          <a:fillRef idx="2">
            <a:schemeClr val="accent4"/>
          </a:fillRef>
          <a:effectRef idx="1">
            <a:schemeClr val="accent4"/>
          </a:effectRef>
          <a:fontRef idx="minor">
            <a:schemeClr val="dk1"/>
          </a:fontRef>
        </p:style>
        <p:txBody>
          <a:bodyPr spcFirstLastPara="0" vert="horz" wrap="square" lIns="65256" tIns="65256" rIns="65256" bIns="65256" numCol="1" spcCol="1270" anchor="ctr" anchorCtr="0">
            <a:noAutofit/>
          </a:bodyPr>
          <a:lstStyle/>
          <a:p>
            <a:pPr lvl="0" algn="ctr" defTabSz="577850">
              <a:lnSpc>
                <a:spcPct val="90000"/>
              </a:lnSpc>
              <a:spcBef>
                <a:spcPct val="0"/>
              </a:spcBef>
              <a:spcAft>
                <a:spcPct val="35000"/>
              </a:spcAft>
            </a:pPr>
            <a:r>
              <a:rPr lang="ru-RU" sz="1150" kern="1200" dirty="0" smtClean="0">
                <a:solidFill>
                  <a:schemeClr val="tx1"/>
                </a:solidFill>
                <a:latin typeface="Times New Roman" panose="02020603050405020304" pitchFamily="18" charset="0"/>
                <a:cs typeface="Times New Roman" panose="02020603050405020304" pitchFamily="18" charset="0"/>
              </a:rPr>
              <a:t>306,3</a:t>
            </a:r>
            <a:endParaRPr lang="ru-RU" sz="1150" kern="1200" dirty="0">
              <a:solidFill>
                <a:schemeClr val="tx1"/>
              </a:solidFill>
              <a:latin typeface="Times New Roman" panose="02020603050405020304" pitchFamily="18" charset="0"/>
              <a:cs typeface="Times New Roman" panose="02020603050405020304" pitchFamily="18" charset="0"/>
            </a:endParaRPr>
          </a:p>
        </p:txBody>
      </p:sp>
      <p:sp>
        <p:nvSpPr>
          <p:cNvPr id="34" name="Полилиния 33"/>
          <p:cNvSpPr/>
          <p:nvPr/>
        </p:nvSpPr>
        <p:spPr>
          <a:xfrm>
            <a:off x="8237245" y="4815619"/>
            <a:ext cx="630000" cy="324000"/>
          </a:xfrm>
          <a:custGeom>
            <a:avLst/>
            <a:gdLst>
              <a:gd name="connsiteX0" fmla="*/ 0 w 512328"/>
              <a:gd name="connsiteY0" fmla="*/ 51233 h 555336"/>
              <a:gd name="connsiteX1" fmla="*/ 51233 w 512328"/>
              <a:gd name="connsiteY1" fmla="*/ 0 h 555336"/>
              <a:gd name="connsiteX2" fmla="*/ 461095 w 512328"/>
              <a:gd name="connsiteY2" fmla="*/ 0 h 555336"/>
              <a:gd name="connsiteX3" fmla="*/ 512328 w 512328"/>
              <a:gd name="connsiteY3" fmla="*/ 51233 h 555336"/>
              <a:gd name="connsiteX4" fmla="*/ 512328 w 512328"/>
              <a:gd name="connsiteY4" fmla="*/ 504103 h 555336"/>
              <a:gd name="connsiteX5" fmla="*/ 461095 w 512328"/>
              <a:gd name="connsiteY5" fmla="*/ 555336 h 555336"/>
              <a:gd name="connsiteX6" fmla="*/ 51233 w 512328"/>
              <a:gd name="connsiteY6" fmla="*/ 555336 h 555336"/>
              <a:gd name="connsiteX7" fmla="*/ 0 w 512328"/>
              <a:gd name="connsiteY7" fmla="*/ 504103 h 555336"/>
              <a:gd name="connsiteX8" fmla="*/ 0 w 512328"/>
              <a:gd name="connsiteY8" fmla="*/ 51233 h 555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2328" h="555336">
                <a:moveTo>
                  <a:pt x="0" y="51233"/>
                </a:moveTo>
                <a:cubicBezTo>
                  <a:pt x="0" y="22938"/>
                  <a:pt x="22938" y="0"/>
                  <a:pt x="51233" y="0"/>
                </a:cubicBezTo>
                <a:lnTo>
                  <a:pt x="461095" y="0"/>
                </a:lnTo>
                <a:cubicBezTo>
                  <a:pt x="489390" y="0"/>
                  <a:pt x="512328" y="22938"/>
                  <a:pt x="512328" y="51233"/>
                </a:cubicBezTo>
                <a:lnTo>
                  <a:pt x="512328" y="504103"/>
                </a:lnTo>
                <a:cubicBezTo>
                  <a:pt x="512328" y="532398"/>
                  <a:pt x="489390" y="555336"/>
                  <a:pt x="461095" y="555336"/>
                </a:cubicBezTo>
                <a:lnTo>
                  <a:pt x="51233" y="555336"/>
                </a:lnTo>
                <a:cubicBezTo>
                  <a:pt x="22938" y="555336"/>
                  <a:pt x="0" y="532398"/>
                  <a:pt x="0" y="504103"/>
                </a:cubicBezTo>
                <a:lnTo>
                  <a:pt x="0" y="51233"/>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1">
            <a:schemeClr val="accent4"/>
          </a:lnRef>
          <a:fillRef idx="2">
            <a:schemeClr val="accent4"/>
          </a:fillRef>
          <a:effectRef idx="1">
            <a:schemeClr val="accent4"/>
          </a:effectRef>
          <a:fontRef idx="minor">
            <a:schemeClr val="dk1"/>
          </a:fontRef>
        </p:style>
        <p:txBody>
          <a:bodyPr spcFirstLastPara="0" vert="horz" wrap="square" lIns="64536" tIns="64536" rIns="64536" bIns="64536" numCol="1" spcCol="1270" anchor="ctr" anchorCtr="0">
            <a:noAutofit/>
          </a:bodyPr>
          <a:lstStyle/>
          <a:p>
            <a:pPr lvl="0" algn="ctr" defTabSz="577850">
              <a:lnSpc>
                <a:spcPct val="90000"/>
              </a:lnSpc>
              <a:spcBef>
                <a:spcPct val="0"/>
              </a:spcBef>
              <a:spcAft>
                <a:spcPct val="35000"/>
              </a:spcAft>
            </a:pPr>
            <a:r>
              <a:rPr lang="ru-RU" sz="1150" kern="1200" dirty="0" smtClean="0">
                <a:solidFill>
                  <a:schemeClr val="tx1"/>
                </a:solidFill>
                <a:latin typeface="Times New Roman" panose="02020603050405020304" pitchFamily="18" charset="0"/>
                <a:cs typeface="Times New Roman" panose="02020603050405020304" pitchFamily="18" charset="0"/>
              </a:rPr>
              <a:t>1 341,8</a:t>
            </a:r>
            <a:endParaRPr lang="ru-RU" sz="1150" kern="1200" dirty="0">
              <a:solidFill>
                <a:schemeClr val="tx1"/>
              </a:solidFill>
              <a:latin typeface="Times New Roman" panose="02020603050405020304" pitchFamily="18" charset="0"/>
              <a:cs typeface="Times New Roman" panose="02020603050405020304" pitchFamily="18" charset="0"/>
            </a:endParaRPr>
          </a:p>
        </p:txBody>
      </p:sp>
      <p:sp>
        <p:nvSpPr>
          <p:cNvPr id="35" name="Полилиния 34"/>
          <p:cNvSpPr/>
          <p:nvPr/>
        </p:nvSpPr>
        <p:spPr>
          <a:xfrm>
            <a:off x="8237245" y="6165304"/>
            <a:ext cx="630000" cy="324000"/>
          </a:xfrm>
          <a:custGeom>
            <a:avLst/>
            <a:gdLst>
              <a:gd name="connsiteX0" fmla="*/ 0 w 512328"/>
              <a:gd name="connsiteY0" fmla="*/ 51233 h 555336"/>
              <a:gd name="connsiteX1" fmla="*/ 51233 w 512328"/>
              <a:gd name="connsiteY1" fmla="*/ 0 h 555336"/>
              <a:gd name="connsiteX2" fmla="*/ 461095 w 512328"/>
              <a:gd name="connsiteY2" fmla="*/ 0 h 555336"/>
              <a:gd name="connsiteX3" fmla="*/ 512328 w 512328"/>
              <a:gd name="connsiteY3" fmla="*/ 51233 h 555336"/>
              <a:gd name="connsiteX4" fmla="*/ 512328 w 512328"/>
              <a:gd name="connsiteY4" fmla="*/ 504103 h 555336"/>
              <a:gd name="connsiteX5" fmla="*/ 461095 w 512328"/>
              <a:gd name="connsiteY5" fmla="*/ 555336 h 555336"/>
              <a:gd name="connsiteX6" fmla="*/ 51233 w 512328"/>
              <a:gd name="connsiteY6" fmla="*/ 555336 h 555336"/>
              <a:gd name="connsiteX7" fmla="*/ 0 w 512328"/>
              <a:gd name="connsiteY7" fmla="*/ 504103 h 555336"/>
              <a:gd name="connsiteX8" fmla="*/ 0 w 512328"/>
              <a:gd name="connsiteY8" fmla="*/ 51233 h 555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2328" h="555336">
                <a:moveTo>
                  <a:pt x="0" y="51233"/>
                </a:moveTo>
                <a:cubicBezTo>
                  <a:pt x="0" y="22938"/>
                  <a:pt x="22938" y="0"/>
                  <a:pt x="51233" y="0"/>
                </a:cubicBezTo>
                <a:lnTo>
                  <a:pt x="461095" y="0"/>
                </a:lnTo>
                <a:cubicBezTo>
                  <a:pt x="489390" y="0"/>
                  <a:pt x="512328" y="22938"/>
                  <a:pt x="512328" y="51233"/>
                </a:cubicBezTo>
                <a:lnTo>
                  <a:pt x="512328" y="504103"/>
                </a:lnTo>
                <a:cubicBezTo>
                  <a:pt x="512328" y="532398"/>
                  <a:pt x="489390" y="555336"/>
                  <a:pt x="461095" y="555336"/>
                </a:cubicBezTo>
                <a:lnTo>
                  <a:pt x="51233" y="555336"/>
                </a:lnTo>
                <a:cubicBezTo>
                  <a:pt x="22938" y="555336"/>
                  <a:pt x="0" y="532398"/>
                  <a:pt x="0" y="504103"/>
                </a:cubicBezTo>
                <a:lnTo>
                  <a:pt x="0" y="51233"/>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1">
            <a:schemeClr val="accent4"/>
          </a:lnRef>
          <a:fillRef idx="2">
            <a:schemeClr val="accent4"/>
          </a:fillRef>
          <a:effectRef idx="1">
            <a:schemeClr val="accent4"/>
          </a:effectRef>
          <a:fontRef idx="minor">
            <a:schemeClr val="dk1"/>
          </a:fontRef>
        </p:style>
        <p:txBody>
          <a:bodyPr spcFirstLastPara="0" vert="horz" wrap="square" lIns="64536" tIns="64536" rIns="64536" bIns="64536" numCol="1" spcCol="1270" anchor="ctr" anchorCtr="0">
            <a:noAutofit/>
          </a:bodyPr>
          <a:lstStyle/>
          <a:p>
            <a:pPr lvl="0" algn="ctr" defTabSz="577850">
              <a:lnSpc>
                <a:spcPct val="90000"/>
              </a:lnSpc>
              <a:spcBef>
                <a:spcPct val="0"/>
              </a:spcBef>
              <a:spcAft>
                <a:spcPct val="35000"/>
              </a:spcAft>
            </a:pPr>
            <a:r>
              <a:rPr lang="ru-RU" sz="1150" dirty="0" smtClean="0">
                <a:solidFill>
                  <a:schemeClr val="tx1"/>
                </a:solidFill>
                <a:latin typeface="Times New Roman" panose="02020603050405020304" pitchFamily="18" charset="0"/>
                <a:cs typeface="Times New Roman" panose="02020603050405020304" pitchFamily="18" charset="0"/>
              </a:rPr>
              <a:t>81,2</a:t>
            </a:r>
            <a:endParaRPr lang="ru-RU" sz="1150" kern="1200" dirty="0">
              <a:solidFill>
                <a:schemeClr val="tx1"/>
              </a:solidFill>
              <a:latin typeface="Times New Roman" panose="02020603050405020304" pitchFamily="18" charset="0"/>
              <a:cs typeface="Times New Roman" panose="02020603050405020304" pitchFamily="18" charset="0"/>
            </a:endParaRPr>
          </a:p>
        </p:txBody>
      </p:sp>
      <p:sp>
        <p:nvSpPr>
          <p:cNvPr id="36" name="Полилиния 35"/>
          <p:cNvSpPr/>
          <p:nvPr/>
        </p:nvSpPr>
        <p:spPr>
          <a:xfrm>
            <a:off x="4579924" y="5193852"/>
            <a:ext cx="2792464" cy="324000"/>
          </a:xfrm>
          <a:custGeom>
            <a:avLst/>
            <a:gdLst>
              <a:gd name="connsiteX0" fmla="*/ 0 w 1429934"/>
              <a:gd name="connsiteY0" fmla="*/ 55534 h 555336"/>
              <a:gd name="connsiteX1" fmla="*/ 55534 w 1429934"/>
              <a:gd name="connsiteY1" fmla="*/ 0 h 555336"/>
              <a:gd name="connsiteX2" fmla="*/ 1374400 w 1429934"/>
              <a:gd name="connsiteY2" fmla="*/ 0 h 555336"/>
              <a:gd name="connsiteX3" fmla="*/ 1429934 w 1429934"/>
              <a:gd name="connsiteY3" fmla="*/ 55534 h 555336"/>
              <a:gd name="connsiteX4" fmla="*/ 1429934 w 1429934"/>
              <a:gd name="connsiteY4" fmla="*/ 499802 h 555336"/>
              <a:gd name="connsiteX5" fmla="*/ 1374400 w 1429934"/>
              <a:gd name="connsiteY5" fmla="*/ 555336 h 555336"/>
              <a:gd name="connsiteX6" fmla="*/ 55534 w 1429934"/>
              <a:gd name="connsiteY6" fmla="*/ 555336 h 555336"/>
              <a:gd name="connsiteX7" fmla="*/ 0 w 1429934"/>
              <a:gd name="connsiteY7" fmla="*/ 499802 h 555336"/>
              <a:gd name="connsiteX8" fmla="*/ 0 w 1429934"/>
              <a:gd name="connsiteY8" fmla="*/ 55534 h 555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9934" h="555336">
                <a:moveTo>
                  <a:pt x="0" y="55534"/>
                </a:moveTo>
                <a:cubicBezTo>
                  <a:pt x="0" y="24863"/>
                  <a:pt x="24863" y="0"/>
                  <a:pt x="55534" y="0"/>
                </a:cubicBezTo>
                <a:lnTo>
                  <a:pt x="1374400" y="0"/>
                </a:lnTo>
                <a:cubicBezTo>
                  <a:pt x="1405071" y="0"/>
                  <a:pt x="1429934" y="24863"/>
                  <a:pt x="1429934" y="55534"/>
                </a:cubicBezTo>
                <a:lnTo>
                  <a:pt x="1429934" y="499802"/>
                </a:lnTo>
                <a:cubicBezTo>
                  <a:pt x="1429934" y="530473"/>
                  <a:pt x="1405071" y="555336"/>
                  <a:pt x="1374400" y="555336"/>
                </a:cubicBezTo>
                <a:lnTo>
                  <a:pt x="55534" y="555336"/>
                </a:lnTo>
                <a:cubicBezTo>
                  <a:pt x="24863" y="555336"/>
                  <a:pt x="0" y="530473"/>
                  <a:pt x="0" y="499802"/>
                </a:cubicBezTo>
                <a:lnTo>
                  <a:pt x="0" y="55534"/>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1">
            <a:schemeClr val="accent2"/>
          </a:lnRef>
          <a:fillRef idx="2">
            <a:schemeClr val="accent2"/>
          </a:fillRef>
          <a:effectRef idx="1">
            <a:schemeClr val="accent2"/>
          </a:effectRef>
          <a:fontRef idx="minor">
            <a:schemeClr val="dk1"/>
          </a:fontRef>
        </p:style>
        <p:txBody>
          <a:bodyPr spcFirstLastPara="0" vert="horz" wrap="square" lIns="61985" tIns="61985" rIns="61985" bIns="61985" numCol="1" spcCol="1270" anchor="ctr" anchorCtr="0">
            <a:noAutofit/>
          </a:bodyPr>
          <a:lstStyle/>
          <a:p>
            <a:pPr lvl="0" algn="ctr" defTabSz="533400">
              <a:lnSpc>
                <a:spcPct val="90000"/>
              </a:lnSpc>
              <a:spcAft>
                <a:spcPct val="35000"/>
              </a:spcAft>
            </a:pPr>
            <a:r>
              <a:rPr lang="ru-RU" sz="1100" dirty="0">
                <a:solidFill>
                  <a:schemeClr val="tx1"/>
                </a:solidFill>
                <a:latin typeface="Times New Roman" panose="02020603050405020304" pitchFamily="18" charset="0"/>
                <a:cs typeface="Times New Roman" panose="02020603050405020304" pitchFamily="18" charset="0"/>
              </a:rPr>
              <a:t>Развитие воспитания в образовательных организациях Чувашской Республики</a:t>
            </a:r>
          </a:p>
        </p:txBody>
      </p:sp>
      <p:sp>
        <p:nvSpPr>
          <p:cNvPr id="37" name="Полилиния 36"/>
          <p:cNvSpPr/>
          <p:nvPr/>
        </p:nvSpPr>
        <p:spPr>
          <a:xfrm>
            <a:off x="4579924" y="5599061"/>
            <a:ext cx="2792464" cy="485036"/>
          </a:xfrm>
          <a:custGeom>
            <a:avLst/>
            <a:gdLst>
              <a:gd name="connsiteX0" fmla="*/ 0 w 1429934"/>
              <a:gd name="connsiteY0" fmla="*/ 55534 h 555336"/>
              <a:gd name="connsiteX1" fmla="*/ 55534 w 1429934"/>
              <a:gd name="connsiteY1" fmla="*/ 0 h 555336"/>
              <a:gd name="connsiteX2" fmla="*/ 1374400 w 1429934"/>
              <a:gd name="connsiteY2" fmla="*/ 0 h 555336"/>
              <a:gd name="connsiteX3" fmla="*/ 1429934 w 1429934"/>
              <a:gd name="connsiteY3" fmla="*/ 55534 h 555336"/>
              <a:gd name="connsiteX4" fmla="*/ 1429934 w 1429934"/>
              <a:gd name="connsiteY4" fmla="*/ 499802 h 555336"/>
              <a:gd name="connsiteX5" fmla="*/ 1374400 w 1429934"/>
              <a:gd name="connsiteY5" fmla="*/ 555336 h 555336"/>
              <a:gd name="connsiteX6" fmla="*/ 55534 w 1429934"/>
              <a:gd name="connsiteY6" fmla="*/ 555336 h 555336"/>
              <a:gd name="connsiteX7" fmla="*/ 0 w 1429934"/>
              <a:gd name="connsiteY7" fmla="*/ 499802 h 555336"/>
              <a:gd name="connsiteX8" fmla="*/ 0 w 1429934"/>
              <a:gd name="connsiteY8" fmla="*/ 55534 h 555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9934" h="555336">
                <a:moveTo>
                  <a:pt x="0" y="55534"/>
                </a:moveTo>
                <a:cubicBezTo>
                  <a:pt x="0" y="24863"/>
                  <a:pt x="24863" y="0"/>
                  <a:pt x="55534" y="0"/>
                </a:cubicBezTo>
                <a:lnTo>
                  <a:pt x="1374400" y="0"/>
                </a:lnTo>
                <a:cubicBezTo>
                  <a:pt x="1405071" y="0"/>
                  <a:pt x="1429934" y="24863"/>
                  <a:pt x="1429934" y="55534"/>
                </a:cubicBezTo>
                <a:lnTo>
                  <a:pt x="1429934" y="499802"/>
                </a:lnTo>
                <a:cubicBezTo>
                  <a:pt x="1429934" y="530473"/>
                  <a:pt x="1405071" y="555336"/>
                  <a:pt x="1374400" y="555336"/>
                </a:cubicBezTo>
                <a:lnTo>
                  <a:pt x="55534" y="555336"/>
                </a:lnTo>
                <a:cubicBezTo>
                  <a:pt x="24863" y="555336"/>
                  <a:pt x="0" y="530473"/>
                  <a:pt x="0" y="499802"/>
                </a:cubicBezTo>
                <a:lnTo>
                  <a:pt x="0" y="55534"/>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1">
            <a:schemeClr val="accent2"/>
          </a:lnRef>
          <a:fillRef idx="2">
            <a:schemeClr val="accent2"/>
          </a:fillRef>
          <a:effectRef idx="1">
            <a:schemeClr val="accent2"/>
          </a:effectRef>
          <a:fontRef idx="minor">
            <a:schemeClr val="dk1"/>
          </a:fontRef>
        </p:style>
        <p:txBody>
          <a:bodyPr spcFirstLastPara="0" vert="horz" wrap="square" lIns="61985" tIns="61985" rIns="61985" bIns="61985" numCol="1" spcCol="1270" anchor="ctr" anchorCtr="0">
            <a:noAutofit/>
          </a:bodyPr>
          <a:lstStyle/>
          <a:p>
            <a:pPr lvl="0" algn="ctr" defTabSz="533400">
              <a:lnSpc>
                <a:spcPct val="90000"/>
              </a:lnSpc>
              <a:spcAft>
                <a:spcPct val="35000"/>
              </a:spcAft>
            </a:pPr>
            <a:r>
              <a:rPr lang="ru-RU" sz="1100" dirty="0">
                <a:solidFill>
                  <a:schemeClr val="tx1"/>
                </a:solidFill>
                <a:latin typeface="Times New Roman" panose="02020603050405020304" pitchFamily="18" charset="0"/>
                <a:cs typeface="Times New Roman" panose="02020603050405020304" pitchFamily="18" charset="0"/>
              </a:rPr>
              <a:t>Патриотическое воспитание и допризывная подготовка молодежи Чувашской Республики</a:t>
            </a:r>
          </a:p>
        </p:txBody>
      </p:sp>
      <p:sp>
        <p:nvSpPr>
          <p:cNvPr id="38" name="Полилиния 37"/>
          <p:cNvSpPr/>
          <p:nvPr/>
        </p:nvSpPr>
        <p:spPr>
          <a:xfrm>
            <a:off x="7506256" y="5229820"/>
            <a:ext cx="630000" cy="324000"/>
          </a:xfrm>
          <a:custGeom>
            <a:avLst/>
            <a:gdLst>
              <a:gd name="connsiteX0" fmla="*/ 0 w 544425"/>
              <a:gd name="connsiteY0" fmla="*/ 54443 h 555336"/>
              <a:gd name="connsiteX1" fmla="*/ 54443 w 544425"/>
              <a:gd name="connsiteY1" fmla="*/ 0 h 555336"/>
              <a:gd name="connsiteX2" fmla="*/ 489983 w 544425"/>
              <a:gd name="connsiteY2" fmla="*/ 0 h 555336"/>
              <a:gd name="connsiteX3" fmla="*/ 544426 w 544425"/>
              <a:gd name="connsiteY3" fmla="*/ 54443 h 555336"/>
              <a:gd name="connsiteX4" fmla="*/ 544425 w 544425"/>
              <a:gd name="connsiteY4" fmla="*/ 500894 h 555336"/>
              <a:gd name="connsiteX5" fmla="*/ 489982 w 544425"/>
              <a:gd name="connsiteY5" fmla="*/ 555337 h 555336"/>
              <a:gd name="connsiteX6" fmla="*/ 54443 w 544425"/>
              <a:gd name="connsiteY6" fmla="*/ 555336 h 555336"/>
              <a:gd name="connsiteX7" fmla="*/ 0 w 544425"/>
              <a:gd name="connsiteY7" fmla="*/ 500893 h 555336"/>
              <a:gd name="connsiteX8" fmla="*/ 0 w 544425"/>
              <a:gd name="connsiteY8" fmla="*/ 54443 h 555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4425" h="555336">
                <a:moveTo>
                  <a:pt x="0" y="54443"/>
                </a:moveTo>
                <a:cubicBezTo>
                  <a:pt x="0" y="24375"/>
                  <a:pt x="24375" y="0"/>
                  <a:pt x="54443" y="0"/>
                </a:cubicBezTo>
                <a:lnTo>
                  <a:pt x="489983" y="0"/>
                </a:lnTo>
                <a:cubicBezTo>
                  <a:pt x="520051" y="0"/>
                  <a:pt x="544426" y="24375"/>
                  <a:pt x="544426" y="54443"/>
                </a:cubicBezTo>
                <a:cubicBezTo>
                  <a:pt x="544426" y="203260"/>
                  <a:pt x="544425" y="352077"/>
                  <a:pt x="544425" y="500894"/>
                </a:cubicBezTo>
                <a:cubicBezTo>
                  <a:pt x="544425" y="530962"/>
                  <a:pt x="520050" y="555337"/>
                  <a:pt x="489982" y="555337"/>
                </a:cubicBezTo>
                <a:lnTo>
                  <a:pt x="54443" y="555336"/>
                </a:lnTo>
                <a:cubicBezTo>
                  <a:pt x="24375" y="555336"/>
                  <a:pt x="0" y="530961"/>
                  <a:pt x="0" y="500893"/>
                </a:cubicBezTo>
                <a:lnTo>
                  <a:pt x="0" y="54443"/>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1">
            <a:schemeClr val="accent3"/>
          </a:lnRef>
          <a:fillRef idx="2">
            <a:schemeClr val="accent3"/>
          </a:fillRef>
          <a:effectRef idx="1">
            <a:schemeClr val="accent3"/>
          </a:effectRef>
          <a:fontRef idx="minor">
            <a:schemeClr val="dk1"/>
          </a:fontRef>
        </p:style>
        <p:txBody>
          <a:bodyPr spcFirstLastPara="0" vert="horz" wrap="square" lIns="65476" tIns="65476" rIns="65476" bIns="65476" numCol="1" spcCol="1270" anchor="ctr" anchorCtr="0">
            <a:noAutofit/>
          </a:bodyPr>
          <a:lstStyle/>
          <a:p>
            <a:pPr lvl="0" algn="ctr" defTabSz="577850">
              <a:lnSpc>
                <a:spcPct val="90000"/>
              </a:lnSpc>
              <a:spcBef>
                <a:spcPct val="0"/>
              </a:spcBef>
              <a:spcAft>
                <a:spcPct val="35000"/>
              </a:spcAft>
            </a:pPr>
            <a:r>
              <a:rPr lang="ru-RU" sz="1150" kern="1200" dirty="0" smtClean="0">
                <a:solidFill>
                  <a:schemeClr val="tx1"/>
                </a:solidFill>
                <a:latin typeface="Times New Roman" panose="02020603050405020304" pitchFamily="18" charset="0"/>
                <a:cs typeface="Times New Roman" panose="02020603050405020304" pitchFamily="18" charset="0"/>
              </a:rPr>
              <a:t>0,0</a:t>
            </a:r>
            <a:endParaRPr lang="ru-RU" sz="1150" kern="1200" dirty="0">
              <a:solidFill>
                <a:schemeClr val="tx1"/>
              </a:solidFill>
              <a:latin typeface="Times New Roman" panose="02020603050405020304" pitchFamily="18" charset="0"/>
              <a:cs typeface="Times New Roman" panose="02020603050405020304" pitchFamily="18" charset="0"/>
            </a:endParaRPr>
          </a:p>
        </p:txBody>
      </p:sp>
      <p:sp>
        <p:nvSpPr>
          <p:cNvPr id="39" name="Полилиния 38"/>
          <p:cNvSpPr/>
          <p:nvPr/>
        </p:nvSpPr>
        <p:spPr>
          <a:xfrm>
            <a:off x="8237245" y="5229820"/>
            <a:ext cx="630000" cy="324000"/>
          </a:xfrm>
          <a:custGeom>
            <a:avLst/>
            <a:gdLst>
              <a:gd name="connsiteX0" fmla="*/ 0 w 544425"/>
              <a:gd name="connsiteY0" fmla="*/ 54443 h 555336"/>
              <a:gd name="connsiteX1" fmla="*/ 54443 w 544425"/>
              <a:gd name="connsiteY1" fmla="*/ 0 h 555336"/>
              <a:gd name="connsiteX2" fmla="*/ 489983 w 544425"/>
              <a:gd name="connsiteY2" fmla="*/ 0 h 555336"/>
              <a:gd name="connsiteX3" fmla="*/ 544426 w 544425"/>
              <a:gd name="connsiteY3" fmla="*/ 54443 h 555336"/>
              <a:gd name="connsiteX4" fmla="*/ 544425 w 544425"/>
              <a:gd name="connsiteY4" fmla="*/ 500894 h 555336"/>
              <a:gd name="connsiteX5" fmla="*/ 489982 w 544425"/>
              <a:gd name="connsiteY5" fmla="*/ 555337 h 555336"/>
              <a:gd name="connsiteX6" fmla="*/ 54443 w 544425"/>
              <a:gd name="connsiteY6" fmla="*/ 555336 h 555336"/>
              <a:gd name="connsiteX7" fmla="*/ 0 w 544425"/>
              <a:gd name="connsiteY7" fmla="*/ 500893 h 555336"/>
              <a:gd name="connsiteX8" fmla="*/ 0 w 544425"/>
              <a:gd name="connsiteY8" fmla="*/ 54443 h 555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4425" h="555336">
                <a:moveTo>
                  <a:pt x="0" y="54443"/>
                </a:moveTo>
                <a:cubicBezTo>
                  <a:pt x="0" y="24375"/>
                  <a:pt x="24375" y="0"/>
                  <a:pt x="54443" y="0"/>
                </a:cubicBezTo>
                <a:lnTo>
                  <a:pt x="489983" y="0"/>
                </a:lnTo>
                <a:cubicBezTo>
                  <a:pt x="520051" y="0"/>
                  <a:pt x="544426" y="24375"/>
                  <a:pt x="544426" y="54443"/>
                </a:cubicBezTo>
                <a:cubicBezTo>
                  <a:pt x="544426" y="203260"/>
                  <a:pt x="544425" y="352077"/>
                  <a:pt x="544425" y="500894"/>
                </a:cubicBezTo>
                <a:cubicBezTo>
                  <a:pt x="544425" y="530962"/>
                  <a:pt x="520050" y="555337"/>
                  <a:pt x="489982" y="555337"/>
                </a:cubicBezTo>
                <a:lnTo>
                  <a:pt x="54443" y="555336"/>
                </a:lnTo>
                <a:cubicBezTo>
                  <a:pt x="24375" y="555336"/>
                  <a:pt x="0" y="530961"/>
                  <a:pt x="0" y="500893"/>
                </a:cubicBezTo>
                <a:lnTo>
                  <a:pt x="0" y="54443"/>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1">
            <a:schemeClr val="accent3"/>
          </a:lnRef>
          <a:fillRef idx="2">
            <a:schemeClr val="accent3"/>
          </a:fillRef>
          <a:effectRef idx="1">
            <a:schemeClr val="accent3"/>
          </a:effectRef>
          <a:fontRef idx="minor">
            <a:schemeClr val="dk1"/>
          </a:fontRef>
        </p:style>
        <p:txBody>
          <a:bodyPr spcFirstLastPara="0" vert="horz" wrap="square" lIns="65476" tIns="65476" rIns="65476" bIns="65476" numCol="1" spcCol="1270" anchor="ctr" anchorCtr="0">
            <a:noAutofit/>
          </a:bodyPr>
          <a:lstStyle/>
          <a:p>
            <a:pPr lvl="0" algn="ctr" defTabSz="577850">
              <a:lnSpc>
                <a:spcPct val="90000"/>
              </a:lnSpc>
              <a:spcBef>
                <a:spcPct val="0"/>
              </a:spcBef>
              <a:spcAft>
                <a:spcPct val="35000"/>
              </a:spcAft>
            </a:pPr>
            <a:r>
              <a:rPr lang="ru-RU" sz="1150" kern="1200" dirty="0" smtClean="0">
                <a:solidFill>
                  <a:schemeClr val="tx1"/>
                </a:solidFill>
                <a:latin typeface="Times New Roman" panose="02020603050405020304" pitchFamily="18" charset="0"/>
                <a:cs typeface="Times New Roman" panose="02020603050405020304" pitchFamily="18" charset="0"/>
              </a:rPr>
              <a:t>0,0</a:t>
            </a:r>
            <a:endParaRPr lang="ru-RU" sz="1150" kern="1200" dirty="0">
              <a:solidFill>
                <a:schemeClr val="tx1"/>
              </a:solidFill>
              <a:latin typeface="Times New Roman" panose="02020603050405020304" pitchFamily="18" charset="0"/>
              <a:cs typeface="Times New Roman" panose="02020603050405020304" pitchFamily="18" charset="0"/>
            </a:endParaRPr>
          </a:p>
        </p:txBody>
      </p:sp>
      <p:sp>
        <p:nvSpPr>
          <p:cNvPr id="41" name="Полилиния 40"/>
          <p:cNvSpPr/>
          <p:nvPr/>
        </p:nvSpPr>
        <p:spPr>
          <a:xfrm>
            <a:off x="8237245" y="5644021"/>
            <a:ext cx="630000" cy="431084"/>
          </a:xfrm>
          <a:custGeom>
            <a:avLst/>
            <a:gdLst>
              <a:gd name="connsiteX0" fmla="*/ 0 w 544425"/>
              <a:gd name="connsiteY0" fmla="*/ 54443 h 555336"/>
              <a:gd name="connsiteX1" fmla="*/ 54443 w 544425"/>
              <a:gd name="connsiteY1" fmla="*/ 0 h 555336"/>
              <a:gd name="connsiteX2" fmla="*/ 489983 w 544425"/>
              <a:gd name="connsiteY2" fmla="*/ 0 h 555336"/>
              <a:gd name="connsiteX3" fmla="*/ 544426 w 544425"/>
              <a:gd name="connsiteY3" fmla="*/ 54443 h 555336"/>
              <a:gd name="connsiteX4" fmla="*/ 544425 w 544425"/>
              <a:gd name="connsiteY4" fmla="*/ 500894 h 555336"/>
              <a:gd name="connsiteX5" fmla="*/ 489982 w 544425"/>
              <a:gd name="connsiteY5" fmla="*/ 555337 h 555336"/>
              <a:gd name="connsiteX6" fmla="*/ 54443 w 544425"/>
              <a:gd name="connsiteY6" fmla="*/ 555336 h 555336"/>
              <a:gd name="connsiteX7" fmla="*/ 0 w 544425"/>
              <a:gd name="connsiteY7" fmla="*/ 500893 h 555336"/>
              <a:gd name="connsiteX8" fmla="*/ 0 w 544425"/>
              <a:gd name="connsiteY8" fmla="*/ 54443 h 555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4425" h="555336">
                <a:moveTo>
                  <a:pt x="0" y="54443"/>
                </a:moveTo>
                <a:cubicBezTo>
                  <a:pt x="0" y="24375"/>
                  <a:pt x="24375" y="0"/>
                  <a:pt x="54443" y="0"/>
                </a:cubicBezTo>
                <a:lnTo>
                  <a:pt x="489983" y="0"/>
                </a:lnTo>
                <a:cubicBezTo>
                  <a:pt x="520051" y="0"/>
                  <a:pt x="544426" y="24375"/>
                  <a:pt x="544426" y="54443"/>
                </a:cubicBezTo>
                <a:cubicBezTo>
                  <a:pt x="544426" y="203260"/>
                  <a:pt x="544425" y="352077"/>
                  <a:pt x="544425" y="500894"/>
                </a:cubicBezTo>
                <a:cubicBezTo>
                  <a:pt x="544425" y="530962"/>
                  <a:pt x="520050" y="555337"/>
                  <a:pt x="489982" y="555337"/>
                </a:cubicBezTo>
                <a:lnTo>
                  <a:pt x="54443" y="555336"/>
                </a:lnTo>
                <a:cubicBezTo>
                  <a:pt x="24375" y="555336"/>
                  <a:pt x="0" y="530961"/>
                  <a:pt x="0" y="500893"/>
                </a:cubicBezTo>
                <a:lnTo>
                  <a:pt x="0" y="54443"/>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1">
            <a:schemeClr val="accent3"/>
          </a:lnRef>
          <a:fillRef idx="2">
            <a:schemeClr val="accent3"/>
          </a:fillRef>
          <a:effectRef idx="1">
            <a:schemeClr val="accent3"/>
          </a:effectRef>
          <a:fontRef idx="minor">
            <a:schemeClr val="dk1"/>
          </a:fontRef>
        </p:style>
        <p:txBody>
          <a:bodyPr spcFirstLastPara="0" vert="horz" wrap="square" lIns="65476" tIns="65476" rIns="65476" bIns="65476" numCol="1" spcCol="1270" anchor="ctr" anchorCtr="0">
            <a:noAutofit/>
          </a:bodyPr>
          <a:lstStyle/>
          <a:p>
            <a:pPr lvl="0" algn="ctr" defTabSz="577850">
              <a:lnSpc>
                <a:spcPct val="90000"/>
              </a:lnSpc>
              <a:spcBef>
                <a:spcPct val="0"/>
              </a:spcBef>
              <a:spcAft>
                <a:spcPct val="35000"/>
              </a:spcAft>
            </a:pPr>
            <a:r>
              <a:rPr lang="ru-RU" sz="1150" dirty="0" smtClean="0">
                <a:solidFill>
                  <a:schemeClr val="tx1"/>
                </a:solidFill>
                <a:latin typeface="Times New Roman" panose="02020603050405020304" pitchFamily="18" charset="0"/>
                <a:cs typeface="Times New Roman" panose="02020603050405020304" pitchFamily="18" charset="0"/>
              </a:rPr>
              <a:t>6,3</a:t>
            </a:r>
            <a:endParaRPr lang="ru-RU" sz="1150" kern="1200" dirty="0">
              <a:solidFill>
                <a:schemeClr val="tx1"/>
              </a:solidFill>
              <a:latin typeface="Times New Roman" panose="02020603050405020304" pitchFamily="18" charset="0"/>
              <a:cs typeface="Times New Roman" panose="02020603050405020304" pitchFamily="18" charset="0"/>
            </a:endParaRPr>
          </a:p>
        </p:txBody>
      </p:sp>
      <p:sp>
        <p:nvSpPr>
          <p:cNvPr id="42" name="Полилиния 41"/>
          <p:cNvSpPr/>
          <p:nvPr/>
        </p:nvSpPr>
        <p:spPr>
          <a:xfrm>
            <a:off x="7506256" y="5644021"/>
            <a:ext cx="630000" cy="431084"/>
          </a:xfrm>
          <a:custGeom>
            <a:avLst/>
            <a:gdLst>
              <a:gd name="connsiteX0" fmla="*/ 0 w 544425"/>
              <a:gd name="connsiteY0" fmla="*/ 54443 h 555336"/>
              <a:gd name="connsiteX1" fmla="*/ 54443 w 544425"/>
              <a:gd name="connsiteY1" fmla="*/ 0 h 555336"/>
              <a:gd name="connsiteX2" fmla="*/ 489983 w 544425"/>
              <a:gd name="connsiteY2" fmla="*/ 0 h 555336"/>
              <a:gd name="connsiteX3" fmla="*/ 544426 w 544425"/>
              <a:gd name="connsiteY3" fmla="*/ 54443 h 555336"/>
              <a:gd name="connsiteX4" fmla="*/ 544425 w 544425"/>
              <a:gd name="connsiteY4" fmla="*/ 500894 h 555336"/>
              <a:gd name="connsiteX5" fmla="*/ 489982 w 544425"/>
              <a:gd name="connsiteY5" fmla="*/ 555337 h 555336"/>
              <a:gd name="connsiteX6" fmla="*/ 54443 w 544425"/>
              <a:gd name="connsiteY6" fmla="*/ 555336 h 555336"/>
              <a:gd name="connsiteX7" fmla="*/ 0 w 544425"/>
              <a:gd name="connsiteY7" fmla="*/ 500893 h 555336"/>
              <a:gd name="connsiteX8" fmla="*/ 0 w 544425"/>
              <a:gd name="connsiteY8" fmla="*/ 54443 h 555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4425" h="555336">
                <a:moveTo>
                  <a:pt x="0" y="54443"/>
                </a:moveTo>
                <a:cubicBezTo>
                  <a:pt x="0" y="24375"/>
                  <a:pt x="24375" y="0"/>
                  <a:pt x="54443" y="0"/>
                </a:cubicBezTo>
                <a:lnTo>
                  <a:pt x="489983" y="0"/>
                </a:lnTo>
                <a:cubicBezTo>
                  <a:pt x="520051" y="0"/>
                  <a:pt x="544426" y="24375"/>
                  <a:pt x="544426" y="54443"/>
                </a:cubicBezTo>
                <a:cubicBezTo>
                  <a:pt x="544426" y="203260"/>
                  <a:pt x="544425" y="352077"/>
                  <a:pt x="544425" y="500894"/>
                </a:cubicBezTo>
                <a:cubicBezTo>
                  <a:pt x="544425" y="530962"/>
                  <a:pt x="520050" y="555337"/>
                  <a:pt x="489982" y="555337"/>
                </a:cubicBezTo>
                <a:lnTo>
                  <a:pt x="54443" y="555336"/>
                </a:lnTo>
                <a:cubicBezTo>
                  <a:pt x="24375" y="555336"/>
                  <a:pt x="0" y="530961"/>
                  <a:pt x="0" y="500893"/>
                </a:cubicBezTo>
                <a:lnTo>
                  <a:pt x="0" y="54443"/>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1">
            <a:schemeClr val="accent3"/>
          </a:lnRef>
          <a:fillRef idx="2">
            <a:schemeClr val="accent3"/>
          </a:fillRef>
          <a:effectRef idx="1">
            <a:schemeClr val="accent3"/>
          </a:effectRef>
          <a:fontRef idx="minor">
            <a:schemeClr val="dk1"/>
          </a:fontRef>
        </p:style>
        <p:txBody>
          <a:bodyPr spcFirstLastPara="0" vert="horz" wrap="square" lIns="65476" tIns="65476" rIns="65476" bIns="65476" numCol="1" spcCol="1270" anchor="ctr" anchorCtr="0">
            <a:noAutofit/>
          </a:bodyPr>
          <a:lstStyle/>
          <a:p>
            <a:pPr lvl="0" algn="ctr" defTabSz="577850">
              <a:lnSpc>
                <a:spcPct val="90000"/>
              </a:lnSpc>
              <a:spcBef>
                <a:spcPct val="0"/>
              </a:spcBef>
              <a:spcAft>
                <a:spcPct val="35000"/>
              </a:spcAft>
            </a:pPr>
            <a:endParaRPr lang="ru-RU" sz="1150" kern="1200" dirty="0" smtClean="0">
              <a:solidFill>
                <a:schemeClr val="tx1"/>
              </a:solidFill>
              <a:latin typeface="Times New Roman" panose="02020603050405020304" pitchFamily="18" charset="0"/>
              <a:cs typeface="Times New Roman" panose="02020603050405020304" pitchFamily="18" charset="0"/>
            </a:endParaRPr>
          </a:p>
          <a:p>
            <a:pPr lvl="0" algn="ctr" defTabSz="577850">
              <a:lnSpc>
                <a:spcPct val="90000"/>
              </a:lnSpc>
              <a:spcBef>
                <a:spcPct val="0"/>
              </a:spcBef>
              <a:spcAft>
                <a:spcPct val="35000"/>
              </a:spcAft>
            </a:pPr>
            <a:r>
              <a:rPr lang="ru-RU" sz="1150" kern="1200" dirty="0" smtClean="0">
                <a:solidFill>
                  <a:schemeClr val="tx1"/>
                </a:solidFill>
                <a:latin typeface="Times New Roman" panose="02020603050405020304" pitchFamily="18" charset="0"/>
                <a:cs typeface="Times New Roman" panose="02020603050405020304" pitchFamily="18" charset="0"/>
              </a:rPr>
              <a:t>6,5</a:t>
            </a:r>
          </a:p>
          <a:p>
            <a:pPr lvl="0" algn="ctr" defTabSz="577850">
              <a:lnSpc>
                <a:spcPct val="90000"/>
              </a:lnSpc>
              <a:spcBef>
                <a:spcPct val="0"/>
              </a:spcBef>
              <a:spcAft>
                <a:spcPct val="35000"/>
              </a:spcAft>
            </a:pPr>
            <a:endParaRPr lang="ru-RU" sz="1150" kern="1200" dirty="0">
              <a:solidFill>
                <a:schemeClr val="tx1"/>
              </a:solidFill>
              <a:latin typeface="Times New Roman" panose="02020603050405020304" pitchFamily="18" charset="0"/>
              <a:cs typeface="Times New Roman" panose="02020603050405020304" pitchFamily="18" charset="0"/>
            </a:endParaRPr>
          </a:p>
        </p:txBody>
      </p:sp>
      <p:sp>
        <p:nvSpPr>
          <p:cNvPr id="68" name="Полилиния 67"/>
          <p:cNvSpPr/>
          <p:nvPr/>
        </p:nvSpPr>
        <p:spPr>
          <a:xfrm>
            <a:off x="7506256" y="4401418"/>
            <a:ext cx="630000" cy="324000"/>
          </a:xfrm>
          <a:custGeom>
            <a:avLst/>
            <a:gdLst>
              <a:gd name="connsiteX0" fmla="*/ 0 w 536927"/>
              <a:gd name="connsiteY0" fmla="*/ 53693 h 555336"/>
              <a:gd name="connsiteX1" fmla="*/ 53693 w 536927"/>
              <a:gd name="connsiteY1" fmla="*/ 0 h 555336"/>
              <a:gd name="connsiteX2" fmla="*/ 483234 w 536927"/>
              <a:gd name="connsiteY2" fmla="*/ 0 h 555336"/>
              <a:gd name="connsiteX3" fmla="*/ 536927 w 536927"/>
              <a:gd name="connsiteY3" fmla="*/ 53693 h 555336"/>
              <a:gd name="connsiteX4" fmla="*/ 536927 w 536927"/>
              <a:gd name="connsiteY4" fmla="*/ 501643 h 555336"/>
              <a:gd name="connsiteX5" fmla="*/ 483234 w 536927"/>
              <a:gd name="connsiteY5" fmla="*/ 555336 h 555336"/>
              <a:gd name="connsiteX6" fmla="*/ 53693 w 536927"/>
              <a:gd name="connsiteY6" fmla="*/ 555336 h 555336"/>
              <a:gd name="connsiteX7" fmla="*/ 0 w 536927"/>
              <a:gd name="connsiteY7" fmla="*/ 501643 h 555336"/>
              <a:gd name="connsiteX8" fmla="*/ 0 w 536927"/>
              <a:gd name="connsiteY8" fmla="*/ 53693 h 555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6927" h="555336">
                <a:moveTo>
                  <a:pt x="0" y="53693"/>
                </a:moveTo>
                <a:cubicBezTo>
                  <a:pt x="0" y="24039"/>
                  <a:pt x="24039" y="0"/>
                  <a:pt x="53693" y="0"/>
                </a:cubicBezTo>
                <a:lnTo>
                  <a:pt x="483234" y="0"/>
                </a:lnTo>
                <a:cubicBezTo>
                  <a:pt x="512888" y="0"/>
                  <a:pt x="536927" y="24039"/>
                  <a:pt x="536927" y="53693"/>
                </a:cubicBezTo>
                <a:lnTo>
                  <a:pt x="536927" y="501643"/>
                </a:lnTo>
                <a:cubicBezTo>
                  <a:pt x="536927" y="531297"/>
                  <a:pt x="512888" y="555336"/>
                  <a:pt x="483234" y="555336"/>
                </a:cubicBezTo>
                <a:lnTo>
                  <a:pt x="53693" y="555336"/>
                </a:lnTo>
                <a:cubicBezTo>
                  <a:pt x="24039" y="555336"/>
                  <a:pt x="0" y="531297"/>
                  <a:pt x="0" y="501643"/>
                </a:cubicBezTo>
                <a:lnTo>
                  <a:pt x="0" y="53693"/>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1">
            <a:schemeClr val="accent4"/>
          </a:lnRef>
          <a:fillRef idx="2">
            <a:schemeClr val="accent4"/>
          </a:fillRef>
          <a:effectRef idx="1">
            <a:schemeClr val="accent4"/>
          </a:effectRef>
          <a:fontRef idx="minor">
            <a:schemeClr val="dk1"/>
          </a:fontRef>
        </p:style>
        <p:txBody>
          <a:bodyPr spcFirstLastPara="0" vert="horz" wrap="square" lIns="65256" tIns="65256" rIns="65256" bIns="65256" numCol="1" spcCol="1270" anchor="ctr" anchorCtr="0">
            <a:noAutofit/>
          </a:bodyPr>
          <a:lstStyle/>
          <a:p>
            <a:pPr lvl="0" algn="ctr" defTabSz="577850">
              <a:lnSpc>
                <a:spcPct val="90000"/>
              </a:lnSpc>
              <a:spcBef>
                <a:spcPct val="0"/>
              </a:spcBef>
              <a:spcAft>
                <a:spcPct val="35000"/>
              </a:spcAft>
            </a:pPr>
            <a:r>
              <a:rPr lang="ru-RU" sz="1150" kern="1200" dirty="0" smtClean="0">
                <a:solidFill>
                  <a:schemeClr val="tx1"/>
                </a:solidFill>
                <a:latin typeface="Times New Roman" panose="02020603050405020304" pitchFamily="18" charset="0"/>
                <a:cs typeface="Times New Roman" panose="02020603050405020304" pitchFamily="18" charset="0"/>
              </a:rPr>
              <a:t>383,8</a:t>
            </a:r>
            <a:endParaRPr lang="ru-RU" sz="1150" kern="12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5285614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олилиния 3"/>
          <p:cNvSpPr/>
          <p:nvPr/>
        </p:nvSpPr>
        <p:spPr>
          <a:xfrm>
            <a:off x="5140691" y="800749"/>
            <a:ext cx="3885440" cy="578824"/>
          </a:xfrm>
          <a:custGeom>
            <a:avLst/>
            <a:gdLst>
              <a:gd name="connsiteX0" fmla="*/ 0 w 3903032"/>
              <a:gd name="connsiteY0" fmla="*/ 57882 h 578824"/>
              <a:gd name="connsiteX1" fmla="*/ 57882 w 3903032"/>
              <a:gd name="connsiteY1" fmla="*/ 0 h 578824"/>
              <a:gd name="connsiteX2" fmla="*/ 3845150 w 3903032"/>
              <a:gd name="connsiteY2" fmla="*/ 0 h 578824"/>
              <a:gd name="connsiteX3" fmla="*/ 3903032 w 3903032"/>
              <a:gd name="connsiteY3" fmla="*/ 57882 h 578824"/>
              <a:gd name="connsiteX4" fmla="*/ 3903032 w 3903032"/>
              <a:gd name="connsiteY4" fmla="*/ 520942 h 578824"/>
              <a:gd name="connsiteX5" fmla="*/ 3845150 w 3903032"/>
              <a:gd name="connsiteY5" fmla="*/ 578824 h 578824"/>
              <a:gd name="connsiteX6" fmla="*/ 57882 w 3903032"/>
              <a:gd name="connsiteY6" fmla="*/ 578824 h 578824"/>
              <a:gd name="connsiteX7" fmla="*/ 0 w 3903032"/>
              <a:gd name="connsiteY7" fmla="*/ 520942 h 578824"/>
              <a:gd name="connsiteX8" fmla="*/ 0 w 3903032"/>
              <a:gd name="connsiteY8" fmla="*/ 57882 h 578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3032" h="578824">
                <a:moveTo>
                  <a:pt x="0" y="57882"/>
                </a:moveTo>
                <a:cubicBezTo>
                  <a:pt x="0" y="25915"/>
                  <a:pt x="25915" y="0"/>
                  <a:pt x="57882" y="0"/>
                </a:cubicBezTo>
                <a:lnTo>
                  <a:pt x="3845150" y="0"/>
                </a:lnTo>
                <a:cubicBezTo>
                  <a:pt x="3877117" y="0"/>
                  <a:pt x="3903032" y="25915"/>
                  <a:pt x="3903032" y="57882"/>
                </a:cubicBezTo>
                <a:lnTo>
                  <a:pt x="3903032" y="520942"/>
                </a:lnTo>
                <a:cubicBezTo>
                  <a:pt x="3903032" y="552909"/>
                  <a:pt x="3877117" y="578824"/>
                  <a:pt x="3845150" y="578824"/>
                </a:cubicBezTo>
                <a:lnTo>
                  <a:pt x="57882" y="578824"/>
                </a:lnTo>
                <a:cubicBezTo>
                  <a:pt x="25915" y="578824"/>
                  <a:pt x="0" y="552909"/>
                  <a:pt x="0" y="520942"/>
                </a:cubicBezTo>
                <a:lnTo>
                  <a:pt x="0" y="57882"/>
                </a:lnTo>
                <a:close/>
              </a:path>
            </a:pathLst>
          </a:custGeom>
          <a:solidFill>
            <a:schemeClr val="accent2"/>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0293" tIns="70293" rIns="70293" bIns="70293" numCol="1" spcCol="1270" anchor="ctr" anchorCtr="0">
            <a:noAutofit/>
          </a:bodyPr>
          <a:lstStyle/>
          <a:p>
            <a:pPr lvl="0" algn="ctr" defTabSz="622300">
              <a:lnSpc>
                <a:spcPct val="90000"/>
              </a:lnSpc>
              <a:spcBef>
                <a:spcPct val="0"/>
              </a:spcBef>
              <a:spcAft>
                <a:spcPct val="35000"/>
              </a:spcAft>
            </a:pPr>
            <a:r>
              <a:rPr lang="ru-RU" sz="1400" b="1" kern="1200" dirty="0" smtClean="0">
                <a:solidFill>
                  <a:schemeClr val="accent1">
                    <a:lumMod val="50000"/>
                  </a:schemeClr>
                </a:solidFill>
                <a:latin typeface="Times New Roman" panose="02020603050405020304" pitchFamily="18" charset="0"/>
                <a:cs typeface="Times New Roman" panose="02020603050405020304" pitchFamily="18" charset="0"/>
              </a:rPr>
              <a:t>Достижение значений показателей (индикаторов) </a:t>
            </a:r>
            <a:endParaRPr lang="ru-RU" sz="1400" b="1" kern="1200" dirty="0">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7" name="Полилиния 6"/>
          <p:cNvSpPr/>
          <p:nvPr/>
        </p:nvSpPr>
        <p:spPr>
          <a:xfrm>
            <a:off x="5131895" y="1484784"/>
            <a:ext cx="731452" cy="578824"/>
          </a:xfrm>
          <a:custGeom>
            <a:avLst/>
            <a:gdLst>
              <a:gd name="connsiteX0" fmla="*/ 0 w 731452"/>
              <a:gd name="connsiteY0" fmla="*/ 57882 h 578824"/>
              <a:gd name="connsiteX1" fmla="*/ 57882 w 731452"/>
              <a:gd name="connsiteY1" fmla="*/ 0 h 578824"/>
              <a:gd name="connsiteX2" fmla="*/ 673570 w 731452"/>
              <a:gd name="connsiteY2" fmla="*/ 0 h 578824"/>
              <a:gd name="connsiteX3" fmla="*/ 731452 w 731452"/>
              <a:gd name="connsiteY3" fmla="*/ 57882 h 578824"/>
              <a:gd name="connsiteX4" fmla="*/ 731452 w 731452"/>
              <a:gd name="connsiteY4" fmla="*/ 520942 h 578824"/>
              <a:gd name="connsiteX5" fmla="*/ 673570 w 731452"/>
              <a:gd name="connsiteY5" fmla="*/ 578824 h 578824"/>
              <a:gd name="connsiteX6" fmla="*/ 57882 w 731452"/>
              <a:gd name="connsiteY6" fmla="*/ 578824 h 578824"/>
              <a:gd name="connsiteX7" fmla="*/ 0 w 731452"/>
              <a:gd name="connsiteY7" fmla="*/ 520942 h 578824"/>
              <a:gd name="connsiteX8" fmla="*/ 0 w 731452"/>
              <a:gd name="connsiteY8" fmla="*/ 57882 h 578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578824">
                <a:moveTo>
                  <a:pt x="0" y="57882"/>
                </a:moveTo>
                <a:cubicBezTo>
                  <a:pt x="0" y="25915"/>
                  <a:pt x="25915" y="0"/>
                  <a:pt x="57882" y="0"/>
                </a:cubicBezTo>
                <a:lnTo>
                  <a:pt x="673570" y="0"/>
                </a:lnTo>
                <a:cubicBezTo>
                  <a:pt x="705537" y="0"/>
                  <a:pt x="731452" y="25915"/>
                  <a:pt x="731452" y="57882"/>
                </a:cubicBezTo>
                <a:lnTo>
                  <a:pt x="731452" y="520942"/>
                </a:lnTo>
                <a:cubicBezTo>
                  <a:pt x="731452" y="552909"/>
                  <a:pt x="705537" y="578824"/>
                  <a:pt x="673570" y="578824"/>
                </a:cubicBezTo>
                <a:lnTo>
                  <a:pt x="57882" y="578824"/>
                </a:lnTo>
                <a:cubicBezTo>
                  <a:pt x="25915" y="578824"/>
                  <a:pt x="0" y="552909"/>
                  <a:pt x="0" y="520942"/>
                </a:cubicBezTo>
                <a:lnTo>
                  <a:pt x="0" y="57882"/>
                </a:lnTo>
                <a:close/>
              </a:path>
            </a:pathLst>
          </a:custGeom>
          <a:gradFill flip="none" rotWithShape="0">
            <a:gsLst>
              <a:gs pos="0">
                <a:srgbClr val="92D050">
                  <a:tint val="66000"/>
                  <a:satMod val="160000"/>
                </a:srgbClr>
              </a:gs>
              <a:gs pos="50000">
                <a:srgbClr val="92D050">
                  <a:tint val="44500"/>
                  <a:satMod val="160000"/>
                </a:srgbClr>
              </a:gs>
              <a:gs pos="100000">
                <a:srgbClr val="92D050">
                  <a:tint val="23500"/>
                  <a:satMod val="160000"/>
                </a:srgbClr>
              </a:gs>
            </a:gsLst>
            <a:lin ang="270000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0293" tIns="70293" rIns="70293" bIns="70293" numCol="1" spcCol="1270" anchor="ctr" anchorCtr="0">
            <a:noAutofit/>
          </a:bodyPr>
          <a:lstStyle/>
          <a:p>
            <a:pPr lvl="0" algn="ctr" defTabSz="622300">
              <a:lnSpc>
                <a:spcPct val="90000"/>
              </a:lnSpc>
              <a:spcBef>
                <a:spcPct val="0"/>
              </a:spcBef>
              <a:spcAft>
                <a:spcPct val="35000"/>
              </a:spcAft>
            </a:pPr>
            <a:r>
              <a:rPr lang="ru-RU" sz="1200" b="1" kern="1200" dirty="0" smtClean="0">
                <a:solidFill>
                  <a:schemeClr val="tx1"/>
                </a:solidFill>
                <a:latin typeface="Times New Roman" panose="02020603050405020304" pitchFamily="18" charset="0"/>
                <a:cs typeface="Times New Roman" panose="02020603050405020304" pitchFamily="18" charset="0"/>
              </a:rPr>
              <a:t>2019 план</a:t>
            </a:r>
            <a:endParaRPr lang="ru-RU" sz="1200" b="1" kern="1200" dirty="0">
              <a:solidFill>
                <a:schemeClr val="tx1"/>
              </a:solidFill>
              <a:latin typeface="Times New Roman" panose="02020603050405020304" pitchFamily="18" charset="0"/>
              <a:cs typeface="Times New Roman" panose="02020603050405020304" pitchFamily="18" charset="0"/>
            </a:endParaRPr>
          </a:p>
        </p:txBody>
      </p:sp>
      <p:sp>
        <p:nvSpPr>
          <p:cNvPr id="10" name="Полилиния 9"/>
          <p:cNvSpPr/>
          <p:nvPr/>
        </p:nvSpPr>
        <p:spPr>
          <a:xfrm>
            <a:off x="5126887" y="3356992"/>
            <a:ext cx="731452" cy="576000"/>
          </a:xfrm>
          <a:custGeom>
            <a:avLst/>
            <a:gdLst>
              <a:gd name="connsiteX0" fmla="*/ 0 w 731452"/>
              <a:gd name="connsiteY0" fmla="*/ 57882 h 578824"/>
              <a:gd name="connsiteX1" fmla="*/ 57882 w 731452"/>
              <a:gd name="connsiteY1" fmla="*/ 0 h 578824"/>
              <a:gd name="connsiteX2" fmla="*/ 673570 w 731452"/>
              <a:gd name="connsiteY2" fmla="*/ 0 h 578824"/>
              <a:gd name="connsiteX3" fmla="*/ 731452 w 731452"/>
              <a:gd name="connsiteY3" fmla="*/ 57882 h 578824"/>
              <a:gd name="connsiteX4" fmla="*/ 731452 w 731452"/>
              <a:gd name="connsiteY4" fmla="*/ 520942 h 578824"/>
              <a:gd name="connsiteX5" fmla="*/ 673570 w 731452"/>
              <a:gd name="connsiteY5" fmla="*/ 578824 h 578824"/>
              <a:gd name="connsiteX6" fmla="*/ 57882 w 731452"/>
              <a:gd name="connsiteY6" fmla="*/ 578824 h 578824"/>
              <a:gd name="connsiteX7" fmla="*/ 0 w 731452"/>
              <a:gd name="connsiteY7" fmla="*/ 520942 h 578824"/>
              <a:gd name="connsiteX8" fmla="*/ 0 w 731452"/>
              <a:gd name="connsiteY8" fmla="*/ 57882 h 578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578824">
                <a:moveTo>
                  <a:pt x="0" y="57882"/>
                </a:moveTo>
                <a:cubicBezTo>
                  <a:pt x="0" y="25915"/>
                  <a:pt x="25915" y="0"/>
                  <a:pt x="57882" y="0"/>
                </a:cubicBezTo>
                <a:lnTo>
                  <a:pt x="673570" y="0"/>
                </a:lnTo>
                <a:cubicBezTo>
                  <a:pt x="705537" y="0"/>
                  <a:pt x="731452" y="25915"/>
                  <a:pt x="731452" y="57882"/>
                </a:cubicBezTo>
                <a:lnTo>
                  <a:pt x="731452" y="520942"/>
                </a:lnTo>
                <a:cubicBezTo>
                  <a:pt x="731452" y="552909"/>
                  <a:pt x="705537" y="578824"/>
                  <a:pt x="673570" y="578824"/>
                </a:cubicBezTo>
                <a:lnTo>
                  <a:pt x="57882" y="578824"/>
                </a:lnTo>
                <a:cubicBezTo>
                  <a:pt x="25915" y="578824"/>
                  <a:pt x="0" y="552909"/>
                  <a:pt x="0" y="520942"/>
                </a:cubicBezTo>
                <a:lnTo>
                  <a:pt x="0" y="57882"/>
                </a:lnTo>
                <a:close/>
              </a:path>
            </a:pathLst>
          </a:custGeom>
          <a:gradFill flip="none" rotWithShape="0">
            <a:gsLst>
              <a:gs pos="0">
                <a:srgbClr val="92D050">
                  <a:tint val="66000"/>
                  <a:satMod val="160000"/>
                </a:srgbClr>
              </a:gs>
              <a:gs pos="50000">
                <a:srgbClr val="92D050">
                  <a:tint val="44500"/>
                  <a:satMod val="160000"/>
                </a:srgbClr>
              </a:gs>
              <a:gs pos="100000">
                <a:srgbClr val="92D050">
                  <a:tint val="23500"/>
                  <a:satMod val="160000"/>
                </a:srgbClr>
              </a:gs>
            </a:gsLst>
            <a:lin ang="270000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8863" tIns="58863" rIns="58863" bIns="58863" numCol="1" spcCol="1270" anchor="ctr" anchorCtr="0">
            <a:noAutofit/>
          </a:bodyPr>
          <a:lstStyle/>
          <a:p>
            <a:pPr lvl="0" algn="ctr" defTabSz="488950">
              <a:lnSpc>
                <a:spcPct val="90000"/>
              </a:lnSpc>
              <a:spcBef>
                <a:spcPct val="0"/>
              </a:spcBef>
              <a:spcAft>
                <a:spcPct val="35000"/>
              </a:spcAft>
            </a:pPr>
            <a:r>
              <a:rPr lang="ru-RU" sz="1200" b="1" kern="1200" dirty="0" smtClean="0">
                <a:solidFill>
                  <a:schemeClr val="tx1"/>
                </a:solidFill>
                <a:latin typeface="Times New Roman" panose="02020603050405020304" pitchFamily="18" charset="0"/>
                <a:cs typeface="Times New Roman" panose="02020603050405020304" pitchFamily="18" charset="0"/>
              </a:rPr>
              <a:t>100,0</a:t>
            </a:r>
            <a:endParaRPr lang="ru-RU" sz="1200" b="1" kern="1200" dirty="0">
              <a:solidFill>
                <a:schemeClr val="tx1"/>
              </a:solidFill>
              <a:latin typeface="Times New Roman" panose="02020603050405020304" pitchFamily="18" charset="0"/>
              <a:cs typeface="Times New Roman" panose="02020603050405020304" pitchFamily="18" charset="0"/>
            </a:endParaRPr>
          </a:p>
        </p:txBody>
      </p:sp>
      <p:sp>
        <p:nvSpPr>
          <p:cNvPr id="12" name="Полилиния 11"/>
          <p:cNvSpPr/>
          <p:nvPr/>
        </p:nvSpPr>
        <p:spPr>
          <a:xfrm>
            <a:off x="5126887" y="4002706"/>
            <a:ext cx="731452" cy="718950"/>
          </a:xfrm>
          <a:custGeom>
            <a:avLst/>
            <a:gdLst>
              <a:gd name="connsiteX0" fmla="*/ 0 w 731452"/>
              <a:gd name="connsiteY0" fmla="*/ 57882 h 578824"/>
              <a:gd name="connsiteX1" fmla="*/ 57882 w 731452"/>
              <a:gd name="connsiteY1" fmla="*/ 0 h 578824"/>
              <a:gd name="connsiteX2" fmla="*/ 673570 w 731452"/>
              <a:gd name="connsiteY2" fmla="*/ 0 h 578824"/>
              <a:gd name="connsiteX3" fmla="*/ 731452 w 731452"/>
              <a:gd name="connsiteY3" fmla="*/ 57882 h 578824"/>
              <a:gd name="connsiteX4" fmla="*/ 731452 w 731452"/>
              <a:gd name="connsiteY4" fmla="*/ 520942 h 578824"/>
              <a:gd name="connsiteX5" fmla="*/ 673570 w 731452"/>
              <a:gd name="connsiteY5" fmla="*/ 578824 h 578824"/>
              <a:gd name="connsiteX6" fmla="*/ 57882 w 731452"/>
              <a:gd name="connsiteY6" fmla="*/ 578824 h 578824"/>
              <a:gd name="connsiteX7" fmla="*/ 0 w 731452"/>
              <a:gd name="connsiteY7" fmla="*/ 520942 h 578824"/>
              <a:gd name="connsiteX8" fmla="*/ 0 w 731452"/>
              <a:gd name="connsiteY8" fmla="*/ 57882 h 578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578824">
                <a:moveTo>
                  <a:pt x="0" y="57882"/>
                </a:moveTo>
                <a:cubicBezTo>
                  <a:pt x="0" y="25915"/>
                  <a:pt x="25915" y="0"/>
                  <a:pt x="57882" y="0"/>
                </a:cubicBezTo>
                <a:lnTo>
                  <a:pt x="673570" y="0"/>
                </a:lnTo>
                <a:cubicBezTo>
                  <a:pt x="705537" y="0"/>
                  <a:pt x="731452" y="25915"/>
                  <a:pt x="731452" y="57882"/>
                </a:cubicBezTo>
                <a:lnTo>
                  <a:pt x="731452" y="520942"/>
                </a:lnTo>
                <a:cubicBezTo>
                  <a:pt x="731452" y="552909"/>
                  <a:pt x="705537" y="578824"/>
                  <a:pt x="673570" y="578824"/>
                </a:cubicBezTo>
                <a:lnTo>
                  <a:pt x="57882" y="578824"/>
                </a:lnTo>
                <a:cubicBezTo>
                  <a:pt x="25915" y="578824"/>
                  <a:pt x="0" y="552909"/>
                  <a:pt x="0" y="520942"/>
                </a:cubicBezTo>
                <a:lnTo>
                  <a:pt x="0" y="57882"/>
                </a:lnTo>
                <a:close/>
              </a:path>
            </a:pathLst>
          </a:custGeom>
          <a:gradFill flip="none" rotWithShape="0">
            <a:gsLst>
              <a:gs pos="0">
                <a:srgbClr val="92D050">
                  <a:tint val="66000"/>
                  <a:satMod val="160000"/>
                </a:srgbClr>
              </a:gs>
              <a:gs pos="50000">
                <a:srgbClr val="92D050">
                  <a:tint val="44500"/>
                  <a:satMod val="160000"/>
                </a:srgbClr>
              </a:gs>
              <a:gs pos="100000">
                <a:srgbClr val="92D050">
                  <a:tint val="23500"/>
                  <a:satMod val="160000"/>
                </a:srgbClr>
              </a:gs>
            </a:gsLst>
            <a:lin ang="270000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8863" tIns="58863" rIns="58863" bIns="58863" numCol="1" spcCol="1270" anchor="ctr" anchorCtr="0">
            <a:noAutofit/>
          </a:bodyPr>
          <a:lstStyle/>
          <a:p>
            <a:pPr lvl="0" algn="ctr" defTabSz="488950">
              <a:lnSpc>
                <a:spcPct val="90000"/>
              </a:lnSpc>
              <a:spcBef>
                <a:spcPct val="0"/>
              </a:spcBef>
              <a:spcAft>
                <a:spcPct val="35000"/>
              </a:spcAft>
            </a:pPr>
            <a:r>
              <a:rPr lang="ru-RU" sz="1200" b="1" kern="1200" dirty="0" smtClean="0">
                <a:solidFill>
                  <a:schemeClr val="tx1"/>
                </a:solidFill>
                <a:latin typeface="Times New Roman" panose="02020603050405020304" pitchFamily="18" charset="0"/>
                <a:cs typeface="Times New Roman" panose="02020603050405020304" pitchFamily="18" charset="0"/>
              </a:rPr>
              <a:t>1,20</a:t>
            </a:r>
            <a:endParaRPr lang="ru-RU" sz="1200" b="1" kern="1200" dirty="0">
              <a:solidFill>
                <a:schemeClr val="tx1"/>
              </a:solidFill>
              <a:latin typeface="Times New Roman" panose="02020603050405020304" pitchFamily="18" charset="0"/>
              <a:cs typeface="Times New Roman" panose="02020603050405020304" pitchFamily="18" charset="0"/>
            </a:endParaRPr>
          </a:p>
        </p:txBody>
      </p:sp>
      <p:sp>
        <p:nvSpPr>
          <p:cNvPr id="16" name="Полилиния 15"/>
          <p:cNvSpPr/>
          <p:nvPr/>
        </p:nvSpPr>
        <p:spPr>
          <a:xfrm>
            <a:off x="5126887" y="4815704"/>
            <a:ext cx="731452" cy="543600"/>
          </a:xfrm>
          <a:custGeom>
            <a:avLst/>
            <a:gdLst>
              <a:gd name="connsiteX0" fmla="*/ 0 w 731452"/>
              <a:gd name="connsiteY0" fmla="*/ 57882 h 578824"/>
              <a:gd name="connsiteX1" fmla="*/ 57882 w 731452"/>
              <a:gd name="connsiteY1" fmla="*/ 0 h 578824"/>
              <a:gd name="connsiteX2" fmla="*/ 673570 w 731452"/>
              <a:gd name="connsiteY2" fmla="*/ 0 h 578824"/>
              <a:gd name="connsiteX3" fmla="*/ 731452 w 731452"/>
              <a:gd name="connsiteY3" fmla="*/ 57882 h 578824"/>
              <a:gd name="connsiteX4" fmla="*/ 731452 w 731452"/>
              <a:gd name="connsiteY4" fmla="*/ 520942 h 578824"/>
              <a:gd name="connsiteX5" fmla="*/ 673570 w 731452"/>
              <a:gd name="connsiteY5" fmla="*/ 578824 h 578824"/>
              <a:gd name="connsiteX6" fmla="*/ 57882 w 731452"/>
              <a:gd name="connsiteY6" fmla="*/ 578824 h 578824"/>
              <a:gd name="connsiteX7" fmla="*/ 0 w 731452"/>
              <a:gd name="connsiteY7" fmla="*/ 520942 h 578824"/>
              <a:gd name="connsiteX8" fmla="*/ 0 w 731452"/>
              <a:gd name="connsiteY8" fmla="*/ 57882 h 578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578824">
                <a:moveTo>
                  <a:pt x="0" y="57882"/>
                </a:moveTo>
                <a:cubicBezTo>
                  <a:pt x="0" y="25915"/>
                  <a:pt x="25915" y="0"/>
                  <a:pt x="57882" y="0"/>
                </a:cubicBezTo>
                <a:lnTo>
                  <a:pt x="673570" y="0"/>
                </a:lnTo>
                <a:cubicBezTo>
                  <a:pt x="705537" y="0"/>
                  <a:pt x="731452" y="25915"/>
                  <a:pt x="731452" y="57882"/>
                </a:cubicBezTo>
                <a:lnTo>
                  <a:pt x="731452" y="520942"/>
                </a:lnTo>
                <a:cubicBezTo>
                  <a:pt x="731452" y="552909"/>
                  <a:pt x="705537" y="578824"/>
                  <a:pt x="673570" y="578824"/>
                </a:cubicBezTo>
                <a:lnTo>
                  <a:pt x="57882" y="578824"/>
                </a:lnTo>
                <a:cubicBezTo>
                  <a:pt x="25915" y="578824"/>
                  <a:pt x="0" y="552909"/>
                  <a:pt x="0" y="520942"/>
                </a:cubicBezTo>
                <a:lnTo>
                  <a:pt x="0" y="57882"/>
                </a:lnTo>
                <a:close/>
              </a:path>
            </a:pathLst>
          </a:custGeom>
          <a:gradFill flip="none" rotWithShape="0">
            <a:gsLst>
              <a:gs pos="0">
                <a:srgbClr val="92D050">
                  <a:tint val="66000"/>
                  <a:satMod val="160000"/>
                </a:srgbClr>
              </a:gs>
              <a:gs pos="50000">
                <a:srgbClr val="92D050">
                  <a:tint val="44500"/>
                  <a:satMod val="160000"/>
                </a:srgbClr>
              </a:gs>
              <a:gs pos="100000">
                <a:srgbClr val="92D050">
                  <a:tint val="23500"/>
                  <a:satMod val="160000"/>
                </a:srgbClr>
              </a:gs>
            </a:gsLst>
            <a:lin ang="270000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8863" tIns="58863" rIns="58863" bIns="58863" numCol="1" spcCol="1270" anchor="ctr" anchorCtr="0">
            <a:noAutofit/>
          </a:bodyPr>
          <a:lstStyle/>
          <a:p>
            <a:pPr lvl="0" algn="ctr" defTabSz="488950">
              <a:lnSpc>
                <a:spcPct val="90000"/>
              </a:lnSpc>
              <a:spcBef>
                <a:spcPct val="0"/>
              </a:spcBef>
              <a:spcAft>
                <a:spcPct val="35000"/>
              </a:spcAft>
            </a:pPr>
            <a:r>
              <a:rPr lang="ru-RU" sz="1200" b="1" dirty="0" smtClean="0">
                <a:solidFill>
                  <a:schemeClr val="tx1"/>
                </a:solidFill>
                <a:latin typeface="Times New Roman" panose="02020603050405020304" pitchFamily="18" charset="0"/>
                <a:cs typeface="Times New Roman" panose="02020603050405020304" pitchFamily="18" charset="0"/>
              </a:rPr>
              <a:t>73</a:t>
            </a:r>
            <a:r>
              <a:rPr lang="ru-RU" sz="1200" b="1" kern="1200" dirty="0" smtClean="0">
                <a:solidFill>
                  <a:schemeClr val="tx1"/>
                </a:solidFill>
                <a:latin typeface="Times New Roman" panose="02020603050405020304" pitchFamily="18" charset="0"/>
                <a:cs typeface="Times New Roman" panose="02020603050405020304" pitchFamily="18" charset="0"/>
              </a:rPr>
              <a:t>,0</a:t>
            </a:r>
            <a:endParaRPr lang="ru-RU" sz="1200" b="1" kern="1200" dirty="0">
              <a:solidFill>
                <a:schemeClr val="tx1"/>
              </a:solidFill>
              <a:latin typeface="Times New Roman" panose="02020603050405020304" pitchFamily="18" charset="0"/>
              <a:cs typeface="Times New Roman" panose="02020603050405020304" pitchFamily="18" charset="0"/>
            </a:endParaRPr>
          </a:p>
        </p:txBody>
      </p:sp>
      <p:sp>
        <p:nvSpPr>
          <p:cNvPr id="19" name="Полилиния 18"/>
          <p:cNvSpPr/>
          <p:nvPr/>
        </p:nvSpPr>
        <p:spPr>
          <a:xfrm>
            <a:off x="5126887" y="5463203"/>
            <a:ext cx="731452" cy="468000"/>
          </a:xfrm>
          <a:custGeom>
            <a:avLst/>
            <a:gdLst>
              <a:gd name="connsiteX0" fmla="*/ 0 w 731452"/>
              <a:gd name="connsiteY0" fmla="*/ 57882 h 578824"/>
              <a:gd name="connsiteX1" fmla="*/ 57882 w 731452"/>
              <a:gd name="connsiteY1" fmla="*/ 0 h 578824"/>
              <a:gd name="connsiteX2" fmla="*/ 673570 w 731452"/>
              <a:gd name="connsiteY2" fmla="*/ 0 h 578824"/>
              <a:gd name="connsiteX3" fmla="*/ 731452 w 731452"/>
              <a:gd name="connsiteY3" fmla="*/ 57882 h 578824"/>
              <a:gd name="connsiteX4" fmla="*/ 731452 w 731452"/>
              <a:gd name="connsiteY4" fmla="*/ 520942 h 578824"/>
              <a:gd name="connsiteX5" fmla="*/ 673570 w 731452"/>
              <a:gd name="connsiteY5" fmla="*/ 578824 h 578824"/>
              <a:gd name="connsiteX6" fmla="*/ 57882 w 731452"/>
              <a:gd name="connsiteY6" fmla="*/ 578824 h 578824"/>
              <a:gd name="connsiteX7" fmla="*/ 0 w 731452"/>
              <a:gd name="connsiteY7" fmla="*/ 520942 h 578824"/>
              <a:gd name="connsiteX8" fmla="*/ 0 w 731452"/>
              <a:gd name="connsiteY8" fmla="*/ 57882 h 578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578824">
                <a:moveTo>
                  <a:pt x="0" y="57882"/>
                </a:moveTo>
                <a:cubicBezTo>
                  <a:pt x="0" y="25915"/>
                  <a:pt x="25915" y="0"/>
                  <a:pt x="57882" y="0"/>
                </a:cubicBezTo>
                <a:lnTo>
                  <a:pt x="673570" y="0"/>
                </a:lnTo>
                <a:cubicBezTo>
                  <a:pt x="705537" y="0"/>
                  <a:pt x="731452" y="25915"/>
                  <a:pt x="731452" y="57882"/>
                </a:cubicBezTo>
                <a:lnTo>
                  <a:pt x="731452" y="520942"/>
                </a:lnTo>
                <a:cubicBezTo>
                  <a:pt x="731452" y="552909"/>
                  <a:pt x="705537" y="578824"/>
                  <a:pt x="673570" y="578824"/>
                </a:cubicBezTo>
                <a:lnTo>
                  <a:pt x="57882" y="578824"/>
                </a:lnTo>
                <a:cubicBezTo>
                  <a:pt x="25915" y="578824"/>
                  <a:pt x="0" y="552909"/>
                  <a:pt x="0" y="520942"/>
                </a:cubicBezTo>
                <a:lnTo>
                  <a:pt x="0" y="57882"/>
                </a:lnTo>
                <a:close/>
              </a:path>
            </a:pathLst>
          </a:custGeom>
          <a:gradFill flip="none" rotWithShape="0">
            <a:gsLst>
              <a:gs pos="0">
                <a:srgbClr val="92D050">
                  <a:tint val="66000"/>
                  <a:satMod val="160000"/>
                </a:srgbClr>
              </a:gs>
              <a:gs pos="50000">
                <a:srgbClr val="92D050">
                  <a:tint val="44500"/>
                  <a:satMod val="160000"/>
                </a:srgbClr>
              </a:gs>
              <a:gs pos="100000">
                <a:srgbClr val="92D050">
                  <a:tint val="23500"/>
                  <a:satMod val="160000"/>
                </a:srgbClr>
              </a:gs>
            </a:gsLst>
            <a:lin ang="270000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8863" tIns="58863" rIns="58863" bIns="58863" numCol="1" spcCol="1270" anchor="ctr" anchorCtr="0">
            <a:noAutofit/>
          </a:bodyPr>
          <a:lstStyle/>
          <a:p>
            <a:pPr lvl="0" algn="ctr" defTabSz="488950">
              <a:lnSpc>
                <a:spcPct val="90000"/>
              </a:lnSpc>
              <a:spcBef>
                <a:spcPct val="0"/>
              </a:spcBef>
              <a:spcAft>
                <a:spcPct val="35000"/>
              </a:spcAft>
            </a:pPr>
            <a:r>
              <a:rPr lang="ru-RU" sz="1200" b="1" kern="1200" dirty="0" smtClean="0">
                <a:solidFill>
                  <a:schemeClr val="tx1"/>
                </a:solidFill>
                <a:latin typeface="Times New Roman" panose="02020603050405020304" pitchFamily="18" charset="0"/>
                <a:cs typeface="Times New Roman" panose="02020603050405020304" pitchFamily="18" charset="0"/>
              </a:rPr>
              <a:t>28,0</a:t>
            </a:r>
            <a:endParaRPr lang="ru-RU" sz="1200" b="1" kern="1200" dirty="0">
              <a:solidFill>
                <a:schemeClr val="tx1"/>
              </a:solidFill>
              <a:latin typeface="Times New Roman" panose="02020603050405020304" pitchFamily="18" charset="0"/>
              <a:cs typeface="Times New Roman" panose="02020603050405020304" pitchFamily="18" charset="0"/>
            </a:endParaRPr>
          </a:p>
        </p:txBody>
      </p:sp>
      <p:sp>
        <p:nvSpPr>
          <p:cNvPr id="21" name="Полилиния 20"/>
          <p:cNvSpPr/>
          <p:nvPr/>
        </p:nvSpPr>
        <p:spPr>
          <a:xfrm>
            <a:off x="5924790" y="1484784"/>
            <a:ext cx="731452" cy="578824"/>
          </a:xfrm>
          <a:custGeom>
            <a:avLst/>
            <a:gdLst>
              <a:gd name="connsiteX0" fmla="*/ 0 w 731452"/>
              <a:gd name="connsiteY0" fmla="*/ 57882 h 578824"/>
              <a:gd name="connsiteX1" fmla="*/ 57882 w 731452"/>
              <a:gd name="connsiteY1" fmla="*/ 0 h 578824"/>
              <a:gd name="connsiteX2" fmla="*/ 673570 w 731452"/>
              <a:gd name="connsiteY2" fmla="*/ 0 h 578824"/>
              <a:gd name="connsiteX3" fmla="*/ 731452 w 731452"/>
              <a:gd name="connsiteY3" fmla="*/ 57882 h 578824"/>
              <a:gd name="connsiteX4" fmla="*/ 731452 w 731452"/>
              <a:gd name="connsiteY4" fmla="*/ 520942 h 578824"/>
              <a:gd name="connsiteX5" fmla="*/ 673570 w 731452"/>
              <a:gd name="connsiteY5" fmla="*/ 578824 h 578824"/>
              <a:gd name="connsiteX6" fmla="*/ 57882 w 731452"/>
              <a:gd name="connsiteY6" fmla="*/ 578824 h 578824"/>
              <a:gd name="connsiteX7" fmla="*/ 0 w 731452"/>
              <a:gd name="connsiteY7" fmla="*/ 520942 h 578824"/>
              <a:gd name="connsiteX8" fmla="*/ 0 w 731452"/>
              <a:gd name="connsiteY8" fmla="*/ 57882 h 578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578824">
                <a:moveTo>
                  <a:pt x="0" y="57882"/>
                </a:moveTo>
                <a:cubicBezTo>
                  <a:pt x="0" y="25915"/>
                  <a:pt x="25915" y="0"/>
                  <a:pt x="57882" y="0"/>
                </a:cubicBezTo>
                <a:lnTo>
                  <a:pt x="673570" y="0"/>
                </a:lnTo>
                <a:cubicBezTo>
                  <a:pt x="705537" y="0"/>
                  <a:pt x="731452" y="25915"/>
                  <a:pt x="731452" y="57882"/>
                </a:cubicBezTo>
                <a:lnTo>
                  <a:pt x="731452" y="520942"/>
                </a:lnTo>
                <a:cubicBezTo>
                  <a:pt x="731452" y="552909"/>
                  <a:pt x="705537" y="578824"/>
                  <a:pt x="673570" y="578824"/>
                </a:cubicBezTo>
                <a:lnTo>
                  <a:pt x="57882" y="578824"/>
                </a:lnTo>
                <a:cubicBezTo>
                  <a:pt x="25915" y="578824"/>
                  <a:pt x="0" y="552909"/>
                  <a:pt x="0" y="520942"/>
                </a:cubicBezTo>
                <a:lnTo>
                  <a:pt x="0" y="57882"/>
                </a:lnTo>
                <a:close/>
              </a:path>
            </a:pathLst>
          </a:custGeom>
          <a:gradFill flip="none" rotWithShape="0">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270000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0293" tIns="70293" rIns="70293" bIns="70293" numCol="1" spcCol="1270" anchor="ctr" anchorCtr="0">
            <a:noAutofit/>
          </a:bodyPr>
          <a:lstStyle/>
          <a:p>
            <a:pPr lvl="0" algn="ctr" defTabSz="622300">
              <a:lnSpc>
                <a:spcPct val="90000"/>
              </a:lnSpc>
              <a:spcBef>
                <a:spcPct val="0"/>
              </a:spcBef>
              <a:spcAft>
                <a:spcPct val="35000"/>
              </a:spcAft>
            </a:pPr>
            <a:r>
              <a:rPr lang="ru-RU" sz="1200" b="1" kern="1200" dirty="0" smtClean="0">
                <a:solidFill>
                  <a:schemeClr val="tx1"/>
                </a:solidFill>
                <a:latin typeface="Times New Roman" panose="02020603050405020304" pitchFamily="18" charset="0"/>
                <a:cs typeface="Times New Roman" panose="02020603050405020304" pitchFamily="18" charset="0"/>
              </a:rPr>
              <a:t>2019 факт</a:t>
            </a:r>
            <a:endParaRPr lang="ru-RU" sz="1200" b="1" kern="1200" dirty="0">
              <a:solidFill>
                <a:schemeClr val="tx1"/>
              </a:solidFill>
              <a:latin typeface="Times New Roman" panose="02020603050405020304" pitchFamily="18" charset="0"/>
              <a:cs typeface="Times New Roman" panose="02020603050405020304" pitchFamily="18" charset="0"/>
            </a:endParaRPr>
          </a:p>
        </p:txBody>
      </p:sp>
      <p:sp>
        <p:nvSpPr>
          <p:cNvPr id="22" name="Полилиния 21"/>
          <p:cNvSpPr/>
          <p:nvPr/>
        </p:nvSpPr>
        <p:spPr>
          <a:xfrm>
            <a:off x="5924790" y="2187077"/>
            <a:ext cx="731452" cy="569854"/>
          </a:xfrm>
          <a:custGeom>
            <a:avLst/>
            <a:gdLst>
              <a:gd name="connsiteX0" fmla="*/ 0 w 731452"/>
              <a:gd name="connsiteY0" fmla="*/ 57882 h 578824"/>
              <a:gd name="connsiteX1" fmla="*/ 57882 w 731452"/>
              <a:gd name="connsiteY1" fmla="*/ 0 h 578824"/>
              <a:gd name="connsiteX2" fmla="*/ 673570 w 731452"/>
              <a:gd name="connsiteY2" fmla="*/ 0 h 578824"/>
              <a:gd name="connsiteX3" fmla="*/ 731452 w 731452"/>
              <a:gd name="connsiteY3" fmla="*/ 57882 h 578824"/>
              <a:gd name="connsiteX4" fmla="*/ 731452 w 731452"/>
              <a:gd name="connsiteY4" fmla="*/ 520942 h 578824"/>
              <a:gd name="connsiteX5" fmla="*/ 673570 w 731452"/>
              <a:gd name="connsiteY5" fmla="*/ 578824 h 578824"/>
              <a:gd name="connsiteX6" fmla="*/ 57882 w 731452"/>
              <a:gd name="connsiteY6" fmla="*/ 578824 h 578824"/>
              <a:gd name="connsiteX7" fmla="*/ 0 w 731452"/>
              <a:gd name="connsiteY7" fmla="*/ 520942 h 578824"/>
              <a:gd name="connsiteX8" fmla="*/ 0 w 731452"/>
              <a:gd name="connsiteY8" fmla="*/ 57882 h 578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578824">
                <a:moveTo>
                  <a:pt x="0" y="57882"/>
                </a:moveTo>
                <a:cubicBezTo>
                  <a:pt x="0" y="25915"/>
                  <a:pt x="25915" y="0"/>
                  <a:pt x="57882" y="0"/>
                </a:cubicBezTo>
                <a:lnTo>
                  <a:pt x="673570" y="0"/>
                </a:lnTo>
                <a:cubicBezTo>
                  <a:pt x="705537" y="0"/>
                  <a:pt x="731452" y="25915"/>
                  <a:pt x="731452" y="57882"/>
                </a:cubicBezTo>
                <a:lnTo>
                  <a:pt x="731452" y="520942"/>
                </a:lnTo>
                <a:cubicBezTo>
                  <a:pt x="731452" y="552909"/>
                  <a:pt x="705537" y="578824"/>
                  <a:pt x="673570" y="578824"/>
                </a:cubicBezTo>
                <a:lnTo>
                  <a:pt x="57882" y="578824"/>
                </a:lnTo>
                <a:cubicBezTo>
                  <a:pt x="25915" y="578824"/>
                  <a:pt x="0" y="552909"/>
                  <a:pt x="0" y="520942"/>
                </a:cubicBezTo>
                <a:lnTo>
                  <a:pt x="0" y="57882"/>
                </a:lnTo>
                <a:close/>
              </a:path>
            </a:pathLst>
          </a:custGeom>
          <a:gradFill flip="none" rotWithShape="0">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270000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8863" tIns="58863" rIns="58863" bIns="58863" numCol="1" spcCol="1270" anchor="ctr" anchorCtr="0">
            <a:noAutofit/>
          </a:bodyPr>
          <a:lstStyle/>
          <a:p>
            <a:pPr lvl="0" algn="ctr" defTabSz="488950">
              <a:lnSpc>
                <a:spcPct val="90000"/>
              </a:lnSpc>
              <a:spcBef>
                <a:spcPct val="0"/>
              </a:spcBef>
              <a:spcAft>
                <a:spcPct val="35000"/>
              </a:spcAft>
            </a:pPr>
            <a:r>
              <a:rPr lang="ru-RU" sz="1200" b="1" kern="1200" dirty="0" smtClean="0">
                <a:solidFill>
                  <a:schemeClr val="tx1"/>
                </a:solidFill>
                <a:latin typeface="Times New Roman" panose="02020603050405020304" pitchFamily="18" charset="0"/>
                <a:cs typeface="Times New Roman" panose="02020603050405020304" pitchFamily="18" charset="0"/>
              </a:rPr>
              <a:t>90,0</a:t>
            </a:r>
            <a:endParaRPr lang="ru-RU" sz="1200" b="1" kern="1200" dirty="0">
              <a:solidFill>
                <a:schemeClr val="tx1"/>
              </a:solidFill>
              <a:latin typeface="Times New Roman" panose="02020603050405020304" pitchFamily="18" charset="0"/>
              <a:cs typeface="Times New Roman" panose="02020603050405020304" pitchFamily="18" charset="0"/>
            </a:endParaRPr>
          </a:p>
        </p:txBody>
      </p:sp>
      <p:sp>
        <p:nvSpPr>
          <p:cNvPr id="23" name="Полилиния 22"/>
          <p:cNvSpPr/>
          <p:nvPr/>
        </p:nvSpPr>
        <p:spPr>
          <a:xfrm>
            <a:off x="5924790" y="2816984"/>
            <a:ext cx="731452" cy="468000"/>
          </a:xfrm>
          <a:custGeom>
            <a:avLst/>
            <a:gdLst>
              <a:gd name="connsiteX0" fmla="*/ 0 w 731452"/>
              <a:gd name="connsiteY0" fmla="*/ 57882 h 578824"/>
              <a:gd name="connsiteX1" fmla="*/ 57882 w 731452"/>
              <a:gd name="connsiteY1" fmla="*/ 0 h 578824"/>
              <a:gd name="connsiteX2" fmla="*/ 673570 w 731452"/>
              <a:gd name="connsiteY2" fmla="*/ 0 h 578824"/>
              <a:gd name="connsiteX3" fmla="*/ 731452 w 731452"/>
              <a:gd name="connsiteY3" fmla="*/ 57882 h 578824"/>
              <a:gd name="connsiteX4" fmla="*/ 731452 w 731452"/>
              <a:gd name="connsiteY4" fmla="*/ 520942 h 578824"/>
              <a:gd name="connsiteX5" fmla="*/ 673570 w 731452"/>
              <a:gd name="connsiteY5" fmla="*/ 578824 h 578824"/>
              <a:gd name="connsiteX6" fmla="*/ 57882 w 731452"/>
              <a:gd name="connsiteY6" fmla="*/ 578824 h 578824"/>
              <a:gd name="connsiteX7" fmla="*/ 0 w 731452"/>
              <a:gd name="connsiteY7" fmla="*/ 520942 h 578824"/>
              <a:gd name="connsiteX8" fmla="*/ 0 w 731452"/>
              <a:gd name="connsiteY8" fmla="*/ 57882 h 578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578824">
                <a:moveTo>
                  <a:pt x="0" y="57882"/>
                </a:moveTo>
                <a:cubicBezTo>
                  <a:pt x="0" y="25915"/>
                  <a:pt x="25915" y="0"/>
                  <a:pt x="57882" y="0"/>
                </a:cubicBezTo>
                <a:lnTo>
                  <a:pt x="673570" y="0"/>
                </a:lnTo>
                <a:cubicBezTo>
                  <a:pt x="705537" y="0"/>
                  <a:pt x="731452" y="25915"/>
                  <a:pt x="731452" y="57882"/>
                </a:cubicBezTo>
                <a:lnTo>
                  <a:pt x="731452" y="520942"/>
                </a:lnTo>
                <a:cubicBezTo>
                  <a:pt x="731452" y="552909"/>
                  <a:pt x="705537" y="578824"/>
                  <a:pt x="673570" y="578824"/>
                </a:cubicBezTo>
                <a:lnTo>
                  <a:pt x="57882" y="578824"/>
                </a:lnTo>
                <a:cubicBezTo>
                  <a:pt x="25915" y="578824"/>
                  <a:pt x="0" y="552909"/>
                  <a:pt x="0" y="520942"/>
                </a:cubicBezTo>
                <a:lnTo>
                  <a:pt x="0" y="57882"/>
                </a:lnTo>
                <a:close/>
              </a:path>
            </a:pathLst>
          </a:custGeom>
          <a:gradFill flip="none" rotWithShape="0">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270000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8863" tIns="58863" rIns="58863" bIns="58863" numCol="1" spcCol="1270" anchor="ctr" anchorCtr="0">
            <a:noAutofit/>
          </a:bodyPr>
          <a:lstStyle/>
          <a:p>
            <a:pPr lvl="0" algn="ctr" defTabSz="488950">
              <a:lnSpc>
                <a:spcPct val="90000"/>
              </a:lnSpc>
              <a:spcAft>
                <a:spcPct val="35000"/>
              </a:spcAft>
            </a:pPr>
            <a:r>
              <a:rPr lang="ru-RU" sz="1200" b="1" dirty="0">
                <a:solidFill>
                  <a:schemeClr val="tx1"/>
                </a:solidFill>
                <a:latin typeface="Times New Roman" panose="02020603050405020304" pitchFamily="18" charset="0"/>
                <a:cs typeface="Times New Roman" panose="02020603050405020304" pitchFamily="18" charset="0"/>
              </a:rPr>
              <a:t>937,0</a:t>
            </a:r>
            <a:endParaRPr lang="ru-RU" sz="1200" b="1" kern="1200" dirty="0">
              <a:solidFill>
                <a:schemeClr val="tx1"/>
              </a:solidFill>
              <a:latin typeface="Times New Roman" panose="02020603050405020304" pitchFamily="18" charset="0"/>
              <a:cs typeface="Times New Roman" panose="02020603050405020304" pitchFamily="18" charset="0"/>
            </a:endParaRPr>
          </a:p>
        </p:txBody>
      </p:sp>
      <p:sp>
        <p:nvSpPr>
          <p:cNvPr id="25" name="Полилиния 24"/>
          <p:cNvSpPr/>
          <p:nvPr/>
        </p:nvSpPr>
        <p:spPr>
          <a:xfrm>
            <a:off x="5919281" y="3349976"/>
            <a:ext cx="731452" cy="578824"/>
          </a:xfrm>
          <a:custGeom>
            <a:avLst/>
            <a:gdLst>
              <a:gd name="connsiteX0" fmla="*/ 0 w 731452"/>
              <a:gd name="connsiteY0" fmla="*/ 57882 h 578824"/>
              <a:gd name="connsiteX1" fmla="*/ 57882 w 731452"/>
              <a:gd name="connsiteY1" fmla="*/ 0 h 578824"/>
              <a:gd name="connsiteX2" fmla="*/ 673570 w 731452"/>
              <a:gd name="connsiteY2" fmla="*/ 0 h 578824"/>
              <a:gd name="connsiteX3" fmla="*/ 731452 w 731452"/>
              <a:gd name="connsiteY3" fmla="*/ 57882 h 578824"/>
              <a:gd name="connsiteX4" fmla="*/ 731452 w 731452"/>
              <a:gd name="connsiteY4" fmla="*/ 520942 h 578824"/>
              <a:gd name="connsiteX5" fmla="*/ 673570 w 731452"/>
              <a:gd name="connsiteY5" fmla="*/ 578824 h 578824"/>
              <a:gd name="connsiteX6" fmla="*/ 57882 w 731452"/>
              <a:gd name="connsiteY6" fmla="*/ 578824 h 578824"/>
              <a:gd name="connsiteX7" fmla="*/ 0 w 731452"/>
              <a:gd name="connsiteY7" fmla="*/ 520942 h 578824"/>
              <a:gd name="connsiteX8" fmla="*/ 0 w 731452"/>
              <a:gd name="connsiteY8" fmla="*/ 57882 h 578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578824">
                <a:moveTo>
                  <a:pt x="0" y="57882"/>
                </a:moveTo>
                <a:cubicBezTo>
                  <a:pt x="0" y="25915"/>
                  <a:pt x="25915" y="0"/>
                  <a:pt x="57882" y="0"/>
                </a:cubicBezTo>
                <a:lnTo>
                  <a:pt x="673570" y="0"/>
                </a:lnTo>
                <a:cubicBezTo>
                  <a:pt x="705537" y="0"/>
                  <a:pt x="731452" y="25915"/>
                  <a:pt x="731452" y="57882"/>
                </a:cubicBezTo>
                <a:lnTo>
                  <a:pt x="731452" y="520942"/>
                </a:lnTo>
                <a:cubicBezTo>
                  <a:pt x="731452" y="552909"/>
                  <a:pt x="705537" y="578824"/>
                  <a:pt x="673570" y="578824"/>
                </a:cubicBezTo>
                <a:lnTo>
                  <a:pt x="57882" y="578824"/>
                </a:lnTo>
                <a:cubicBezTo>
                  <a:pt x="25915" y="578824"/>
                  <a:pt x="0" y="552909"/>
                  <a:pt x="0" y="520942"/>
                </a:cubicBezTo>
                <a:lnTo>
                  <a:pt x="0" y="57882"/>
                </a:lnTo>
                <a:close/>
              </a:path>
            </a:pathLst>
          </a:custGeom>
          <a:gradFill flip="none" rotWithShape="0">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270000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8863" tIns="58863" rIns="58863" bIns="58863" numCol="1" spcCol="1270" anchor="ctr" anchorCtr="0">
            <a:noAutofit/>
          </a:bodyPr>
          <a:lstStyle/>
          <a:p>
            <a:pPr lvl="0" algn="ctr" defTabSz="488950">
              <a:lnSpc>
                <a:spcPct val="90000"/>
              </a:lnSpc>
              <a:spcBef>
                <a:spcPct val="0"/>
              </a:spcBef>
              <a:spcAft>
                <a:spcPct val="35000"/>
              </a:spcAft>
            </a:pPr>
            <a:r>
              <a:rPr lang="ru-RU" sz="1200" b="1" dirty="0" smtClean="0">
                <a:solidFill>
                  <a:schemeClr val="tx1"/>
                </a:solidFill>
                <a:latin typeface="Times New Roman" panose="02020603050405020304" pitchFamily="18" charset="0"/>
                <a:cs typeface="Times New Roman" panose="02020603050405020304" pitchFamily="18" charset="0"/>
              </a:rPr>
              <a:t>100</a:t>
            </a:r>
            <a:r>
              <a:rPr lang="ru-RU" sz="1200" b="1" kern="1200" dirty="0" smtClean="0">
                <a:solidFill>
                  <a:schemeClr val="tx1"/>
                </a:solidFill>
                <a:latin typeface="Times New Roman" panose="02020603050405020304" pitchFamily="18" charset="0"/>
                <a:cs typeface="Times New Roman" panose="02020603050405020304" pitchFamily="18" charset="0"/>
              </a:rPr>
              <a:t>,0</a:t>
            </a:r>
            <a:endParaRPr lang="ru-RU" sz="1200" b="1" kern="1200" dirty="0">
              <a:solidFill>
                <a:schemeClr val="tx1"/>
              </a:solidFill>
              <a:latin typeface="Times New Roman" panose="02020603050405020304" pitchFamily="18" charset="0"/>
              <a:cs typeface="Times New Roman" panose="02020603050405020304" pitchFamily="18" charset="0"/>
            </a:endParaRPr>
          </a:p>
        </p:txBody>
      </p:sp>
      <p:sp>
        <p:nvSpPr>
          <p:cNvPr id="26" name="Полилиния 25"/>
          <p:cNvSpPr/>
          <p:nvPr/>
        </p:nvSpPr>
        <p:spPr>
          <a:xfrm>
            <a:off x="5924790" y="4002706"/>
            <a:ext cx="731452" cy="718949"/>
          </a:xfrm>
          <a:custGeom>
            <a:avLst/>
            <a:gdLst>
              <a:gd name="connsiteX0" fmla="*/ 0 w 731452"/>
              <a:gd name="connsiteY0" fmla="*/ 57882 h 578824"/>
              <a:gd name="connsiteX1" fmla="*/ 57882 w 731452"/>
              <a:gd name="connsiteY1" fmla="*/ 0 h 578824"/>
              <a:gd name="connsiteX2" fmla="*/ 673570 w 731452"/>
              <a:gd name="connsiteY2" fmla="*/ 0 h 578824"/>
              <a:gd name="connsiteX3" fmla="*/ 731452 w 731452"/>
              <a:gd name="connsiteY3" fmla="*/ 57882 h 578824"/>
              <a:gd name="connsiteX4" fmla="*/ 731452 w 731452"/>
              <a:gd name="connsiteY4" fmla="*/ 520942 h 578824"/>
              <a:gd name="connsiteX5" fmla="*/ 673570 w 731452"/>
              <a:gd name="connsiteY5" fmla="*/ 578824 h 578824"/>
              <a:gd name="connsiteX6" fmla="*/ 57882 w 731452"/>
              <a:gd name="connsiteY6" fmla="*/ 578824 h 578824"/>
              <a:gd name="connsiteX7" fmla="*/ 0 w 731452"/>
              <a:gd name="connsiteY7" fmla="*/ 520942 h 578824"/>
              <a:gd name="connsiteX8" fmla="*/ 0 w 731452"/>
              <a:gd name="connsiteY8" fmla="*/ 57882 h 578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578824">
                <a:moveTo>
                  <a:pt x="0" y="57882"/>
                </a:moveTo>
                <a:cubicBezTo>
                  <a:pt x="0" y="25915"/>
                  <a:pt x="25915" y="0"/>
                  <a:pt x="57882" y="0"/>
                </a:cubicBezTo>
                <a:lnTo>
                  <a:pt x="673570" y="0"/>
                </a:lnTo>
                <a:cubicBezTo>
                  <a:pt x="705537" y="0"/>
                  <a:pt x="731452" y="25915"/>
                  <a:pt x="731452" y="57882"/>
                </a:cubicBezTo>
                <a:lnTo>
                  <a:pt x="731452" y="520942"/>
                </a:lnTo>
                <a:cubicBezTo>
                  <a:pt x="731452" y="552909"/>
                  <a:pt x="705537" y="578824"/>
                  <a:pt x="673570" y="578824"/>
                </a:cubicBezTo>
                <a:lnTo>
                  <a:pt x="57882" y="578824"/>
                </a:lnTo>
                <a:cubicBezTo>
                  <a:pt x="25915" y="578824"/>
                  <a:pt x="0" y="552909"/>
                  <a:pt x="0" y="520942"/>
                </a:cubicBezTo>
                <a:lnTo>
                  <a:pt x="0" y="57882"/>
                </a:lnTo>
                <a:close/>
              </a:path>
            </a:pathLst>
          </a:custGeom>
          <a:gradFill flip="none" rotWithShape="0">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270000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8863" tIns="58863" rIns="58863" bIns="58863" numCol="1" spcCol="1270" anchor="ctr" anchorCtr="0">
            <a:noAutofit/>
          </a:bodyPr>
          <a:lstStyle/>
          <a:p>
            <a:pPr lvl="0" algn="ctr" defTabSz="488950">
              <a:lnSpc>
                <a:spcPct val="90000"/>
              </a:lnSpc>
              <a:spcBef>
                <a:spcPct val="0"/>
              </a:spcBef>
              <a:spcAft>
                <a:spcPct val="35000"/>
              </a:spcAft>
            </a:pPr>
            <a:r>
              <a:rPr lang="ru-RU" sz="1200" b="1" kern="1200" dirty="0" smtClean="0">
                <a:solidFill>
                  <a:schemeClr val="tx1"/>
                </a:solidFill>
                <a:latin typeface="Times New Roman" panose="02020603050405020304" pitchFamily="18" charset="0"/>
                <a:cs typeface="Times New Roman" panose="02020603050405020304" pitchFamily="18" charset="0"/>
              </a:rPr>
              <a:t>1,20</a:t>
            </a:r>
            <a:endParaRPr lang="ru-RU" sz="1200" b="1" kern="1200" dirty="0">
              <a:solidFill>
                <a:schemeClr val="tx1"/>
              </a:solidFill>
              <a:latin typeface="Times New Roman" panose="02020603050405020304" pitchFamily="18" charset="0"/>
              <a:cs typeface="Times New Roman" panose="02020603050405020304" pitchFamily="18" charset="0"/>
            </a:endParaRPr>
          </a:p>
        </p:txBody>
      </p:sp>
      <p:sp>
        <p:nvSpPr>
          <p:cNvPr id="27" name="Полилиния 26"/>
          <p:cNvSpPr/>
          <p:nvPr/>
        </p:nvSpPr>
        <p:spPr>
          <a:xfrm>
            <a:off x="5924790" y="4815704"/>
            <a:ext cx="731452" cy="543600"/>
          </a:xfrm>
          <a:custGeom>
            <a:avLst/>
            <a:gdLst>
              <a:gd name="connsiteX0" fmla="*/ 0 w 731452"/>
              <a:gd name="connsiteY0" fmla="*/ 57882 h 578824"/>
              <a:gd name="connsiteX1" fmla="*/ 57882 w 731452"/>
              <a:gd name="connsiteY1" fmla="*/ 0 h 578824"/>
              <a:gd name="connsiteX2" fmla="*/ 673570 w 731452"/>
              <a:gd name="connsiteY2" fmla="*/ 0 h 578824"/>
              <a:gd name="connsiteX3" fmla="*/ 731452 w 731452"/>
              <a:gd name="connsiteY3" fmla="*/ 57882 h 578824"/>
              <a:gd name="connsiteX4" fmla="*/ 731452 w 731452"/>
              <a:gd name="connsiteY4" fmla="*/ 520942 h 578824"/>
              <a:gd name="connsiteX5" fmla="*/ 673570 w 731452"/>
              <a:gd name="connsiteY5" fmla="*/ 578824 h 578824"/>
              <a:gd name="connsiteX6" fmla="*/ 57882 w 731452"/>
              <a:gd name="connsiteY6" fmla="*/ 578824 h 578824"/>
              <a:gd name="connsiteX7" fmla="*/ 0 w 731452"/>
              <a:gd name="connsiteY7" fmla="*/ 520942 h 578824"/>
              <a:gd name="connsiteX8" fmla="*/ 0 w 731452"/>
              <a:gd name="connsiteY8" fmla="*/ 57882 h 578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578824">
                <a:moveTo>
                  <a:pt x="0" y="57882"/>
                </a:moveTo>
                <a:cubicBezTo>
                  <a:pt x="0" y="25915"/>
                  <a:pt x="25915" y="0"/>
                  <a:pt x="57882" y="0"/>
                </a:cubicBezTo>
                <a:lnTo>
                  <a:pt x="673570" y="0"/>
                </a:lnTo>
                <a:cubicBezTo>
                  <a:pt x="705537" y="0"/>
                  <a:pt x="731452" y="25915"/>
                  <a:pt x="731452" y="57882"/>
                </a:cubicBezTo>
                <a:lnTo>
                  <a:pt x="731452" y="520942"/>
                </a:lnTo>
                <a:cubicBezTo>
                  <a:pt x="731452" y="552909"/>
                  <a:pt x="705537" y="578824"/>
                  <a:pt x="673570" y="578824"/>
                </a:cubicBezTo>
                <a:lnTo>
                  <a:pt x="57882" y="578824"/>
                </a:lnTo>
                <a:cubicBezTo>
                  <a:pt x="25915" y="578824"/>
                  <a:pt x="0" y="552909"/>
                  <a:pt x="0" y="520942"/>
                </a:cubicBezTo>
                <a:lnTo>
                  <a:pt x="0" y="57882"/>
                </a:lnTo>
                <a:close/>
              </a:path>
            </a:pathLst>
          </a:custGeom>
          <a:gradFill flip="none" rotWithShape="0">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270000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8863" tIns="58863" rIns="58863" bIns="58863" numCol="1" spcCol="1270" anchor="ctr" anchorCtr="0">
            <a:noAutofit/>
          </a:bodyPr>
          <a:lstStyle/>
          <a:p>
            <a:pPr lvl="0" algn="ctr" defTabSz="488950">
              <a:lnSpc>
                <a:spcPct val="90000"/>
              </a:lnSpc>
              <a:spcBef>
                <a:spcPct val="0"/>
              </a:spcBef>
              <a:spcAft>
                <a:spcPct val="35000"/>
              </a:spcAft>
            </a:pPr>
            <a:r>
              <a:rPr lang="ru-RU" sz="1200" b="1" dirty="0" smtClean="0">
                <a:solidFill>
                  <a:schemeClr val="tx1"/>
                </a:solidFill>
                <a:latin typeface="Times New Roman" panose="02020603050405020304" pitchFamily="18" charset="0"/>
                <a:cs typeface="Times New Roman" panose="02020603050405020304" pitchFamily="18" charset="0"/>
              </a:rPr>
              <a:t>73</a:t>
            </a:r>
            <a:r>
              <a:rPr lang="ru-RU" sz="1200" b="1" kern="1200" dirty="0" smtClean="0">
                <a:solidFill>
                  <a:schemeClr val="tx1"/>
                </a:solidFill>
                <a:latin typeface="Times New Roman" panose="02020603050405020304" pitchFamily="18" charset="0"/>
                <a:cs typeface="Times New Roman" panose="02020603050405020304" pitchFamily="18" charset="0"/>
              </a:rPr>
              <a:t>,0</a:t>
            </a:r>
            <a:endParaRPr lang="ru-RU" sz="1200" b="1" kern="1200" dirty="0">
              <a:solidFill>
                <a:schemeClr val="tx1"/>
              </a:solidFill>
              <a:latin typeface="Times New Roman" panose="02020603050405020304" pitchFamily="18" charset="0"/>
              <a:cs typeface="Times New Roman" panose="02020603050405020304" pitchFamily="18" charset="0"/>
            </a:endParaRPr>
          </a:p>
        </p:txBody>
      </p:sp>
      <p:sp>
        <p:nvSpPr>
          <p:cNvPr id="28" name="Полилиния 27"/>
          <p:cNvSpPr/>
          <p:nvPr/>
        </p:nvSpPr>
        <p:spPr>
          <a:xfrm>
            <a:off x="5924790" y="5463203"/>
            <a:ext cx="731452" cy="468000"/>
          </a:xfrm>
          <a:custGeom>
            <a:avLst/>
            <a:gdLst>
              <a:gd name="connsiteX0" fmla="*/ 0 w 731452"/>
              <a:gd name="connsiteY0" fmla="*/ 57882 h 578824"/>
              <a:gd name="connsiteX1" fmla="*/ 57882 w 731452"/>
              <a:gd name="connsiteY1" fmla="*/ 0 h 578824"/>
              <a:gd name="connsiteX2" fmla="*/ 673570 w 731452"/>
              <a:gd name="connsiteY2" fmla="*/ 0 h 578824"/>
              <a:gd name="connsiteX3" fmla="*/ 731452 w 731452"/>
              <a:gd name="connsiteY3" fmla="*/ 57882 h 578824"/>
              <a:gd name="connsiteX4" fmla="*/ 731452 w 731452"/>
              <a:gd name="connsiteY4" fmla="*/ 520942 h 578824"/>
              <a:gd name="connsiteX5" fmla="*/ 673570 w 731452"/>
              <a:gd name="connsiteY5" fmla="*/ 578824 h 578824"/>
              <a:gd name="connsiteX6" fmla="*/ 57882 w 731452"/>
              <a:gd name="connsiteY6" fmla="*/ 578824 h 578824"/>
              <a:gd name="connsiteX7" fmla="*/ 0 w 731452"/>
              <a:gd name="connsiteY7" fmla="*/ 520942 h 578824"/>
              <a:gd name="connsiteX8" fmla="*/ 0 w 731452"/>
              <a:gd name="connsiteY8" fmla="*/ 57882 h 578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578824">
                <a:moveTo>
                  <a:pt x="0" y="57882"/>
                </a:moveTo>
                <a:cubicBezTo>
                  <a:pt x="0" y="25915"/>
                  <a:pt x="25915" y="0"/>
                  <a:pt x="57882" y="0"/>
                </a:cubicBezTo>
                <a:lnTo>
                  <a:pt x="673570" y="0"/>
                </a:lnTo>
                <a:cubicBezTo>
                  <a:pt x="705537" y="0"/>
                  <a:pt x="731452" y="25915"/>
                  <a:pt x="731452" y="57882"/>
                </a:cubicBezTo>
                <a:lnTo>
                  <a:pt x="731452" y="520942"/>
                </a:lnTo>
                <a:cubicBezTo>
                  <a:pt x="731452" y="552909"/>
                  <a:pt x="705537" y="578824"/>
                  <a:pt x="673570" y="578824"/>
                </a:cubicBezTo>
                <a:lnTo>
                  <a:pt x="57882" y="578824"/>
                </a:lnTo>
                <a:cubicBezTo>
                  <a:pt x="25915" y="578824"/>
                  <a:pt x="0" y="552909"/>
                  <a:pt x="0" y="520942"/>
                </a:cubicBezTo>
                <a:lnTo>
                  <a:pt x="0" y="57882"/>
                </a:lnTo>
                <a:close/>
              </a:path>
            </a:pathLst>
          </a:custGeom>
          <a:gradFill flip="none" rotWithShape="0">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270000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8863" tIns="58863" rIns="58863" bIns="58863" numCol="1" spcCol="1270" anchor="ctr" anchorCtr="0">
            <a:noAutofit/>
          </a:bodyPr>
          <a:lstStyle/>
          <a:p>
            <a:pPr lvl="0" algn="ctr" defTabSz="488950">
              <a:lnSpc>
                <a:spcPct val="90000"/>
              </a:lnSpc>
              <a:spcBef>
                <a:spcPct val="0"/>
              </a:spcBef>
              <a:spcAft>
                <a:spcPct val="35000"/>
              </a:spcAft>
            </a:pPr>
            <a:r>
              <a:rPr lang="ru-RU" sz="1200" b="1" kern="1200" dirty="0" smtClean="0">
                <a:solidFill>
                  <a:schemeClr val="tx1"/>
                </a:solidFill>
                <a:latin typeface="Times New Roman" panose="02020603050405020304" pitchFamily="18" charset="0"/>
                <a:cs typeface="Times New Roman" panose="02020603050405020304" pitchFamily="18" charset="0"/>
              </a:rPr>
              <a:t>28,0</a:t>
            </a:r>
            <a:endParaRPr lang="ru-RU" sz="1200" b="1" kern="1200" dirty="0">
              <a:solidFill>
                <a:schemeClr val="tx1"/>
              </a:solidFill>
              <a:latin typeface="Times New Roman" panose="02020603050405020304" pitchFamily="18" charset="0"/>
              <a:cs typeface="Times New Roman" panose="02020603050405020304" pitchFamily="18" charset="0"/>
            </a:endParaRPr>
          </a:p>
        </p:txBody>
      </p:sp>
      <p:sp>
        <p:nvSpPr>
          <p:cNvPr id="29" name="Полилиния 28"/>
          <p:cNvSpPr/>
          <p:nvPr/>
        </p:nvSpPr>
        <p:spPr>
          <a:xfrm>
            <a:off x="5924790" y="6021287"/>
            <a:ext cx="731452" cy="439551"/>
          </a:xfrm>
          <a:custGeom>
            <a:avLst/>
            <a:gdLst>
              <a:gd name="connsiteX0" fmla="*/ 0 w 731452"/>
              <a:gd name="connsiteY0" fmla="*/ 57882 h 578824"/>
              <a:gd name="connsiteX1" fmla="*/ 57882 w 731452"/>
              <a:gd name="connsiteY1" fmla="*/ 0 h 578824"/>
              <a:gd name="connsiteX2" fmla="*/ 673570 w 731452"/>
              <a:gd name="connsiteY2" fmla="*/ 0 h 578824"/>
              <a:gd name="connsiteX3" fmla="*/ 731452 w 731452"/>
              <a:gd name="connsiteY3" fmla="*/ 57882 h 578824"/>
              <a:gd name="connsiteX4" fmla="*/ 731452 w 731452"/>
              <a:gd name="connsiteY4" fmla="*/ 520942 h 578824"/>
              <a:gd name="connsiteX5" fmla="*/ 673570 w 731452"/>
              <a:gd name="connsiteY5" fmla="*/ 578824 h 578824"/>
              <a:gd name="connsiteX6" fmla="*/ 57882 w 731452"/>
              <a:gd name="connsiteY6" fmla="*/ 578824 h 578824"/>
              <a:gd name="connsiteX7" fmla="*/ 0 w 731452"/>
              <a:gd name="connsiteY7" fmla="*/ 520942 h 578824"/>
              <a:gd name="connsiteX8" fmla="*/ 0 w 731452"/>
              <a:gd name="connsiteY8" fmla="*/ 57882 h 578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578824">
                <a:moveTo>
                  <a:pt x="0" y="57882"/>
                </a:moveTo>
                <a:cubicBezTo>
                  <a:pt x="0" y="25915"/>
                  <a:pt x="25915" y="0"/>
                  <a:pt x="57882" y="0"/>
                </a:cubicBezTo>
                <a:lnTo>
                  <a:pt x="673570" y="0"/>
                </a:lnTo>
                <a:cubicBezTo>
                  <a:pt x="705537" y="0"/>
                  <a:pt x="731452" y="25915"/>
                  <a:pt x="731452" y="57882"/>
                </a:cubicBezTo>
                <a:lnTo>
                  <a:pt x="731452" y="520942"/>
                </a:lnTo>
                <a:cubicBezTo>
                  <a:pt x="731452" y="552909"/>
                  <a:pt x="705537" y="578824"/>
                  <a:pt x="673570" y="578824"/>
                </a:cubicBezTo>
                <a:lnTo>
                  <a:pt x="57882" y="578824"/>
                </a:lnTo>
                <a:cubicBezTo>
                  <a:pt x="25915" y="578824"/>
                  <a:pt x="0" y="552909"/>
                  <a:pt x="0" y="520942"/>
                </a:cubicBezTo>
                <a:lnTo>
                  <a:pt x="0" y="57882"/>
                </a:lnTo>
                <a:close/>
              </a:path>
            </a:pathLst>
          </a:custGeom>
          <a:gradFill flip="none" rotWithShape="0">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270000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8863" tIns="58863" rIns="58863" bIns="58863" numCol="1" spcCol="1270" anchor="ctr" anchorCtr="0">
            <a:noAutofit/>
          </a:bodyPr>
          <a:lstStyle/>
          <a:p>
            <a:pPr lvl="0" algn="ctr" defTabSz="488950">
              <a:lnSpc>
                <a:spcPct val="90000"/>
              </a:lnSpc>
              <a:spcBef>
                <a:spcPct val="0"/>
              </a:spcBef>
              <a:spcAft>
                <a:spcPct val="35000"/>
              </a:spcAft>
            </a:pPr>
            <a:r>
              <a:rPr lang="ru-RU" sz="1200" b="1" kern="1200" dirty="0" smtClean="0">
                <a:solidFill>
                  <a:schemeClr val="tx1"/>
                </a:solidFill>
                <a:latin typeface="Times New Roman" panose="02020603050405020304" pitchFamily="18" charset="0"/>
                <a:cs typeface="Times New Roman" panose="02020603050405020304" pitchFamily="18" charset="0"/>
              </a:rPr>
              <a:t>100,0</a:t>
            </a:r>
            <a:endParaRPr lang="ru-RU" sz="1200" b="1" kern="1200" dirty="0">
              <a:solidFill>
                <a:schemeClr val="tx1"/>
              </a:solidFill>
              <a:latin typeface="Times New Roman" panose="02020603050405020304" pitchFamily="18" charset="0"/>
              <a:cs typeface="Times New Roman" panose="02020603050405020304" pitchFamily="18" charset="0"/>
            </a:endParaRPr>
          </a:p>
        </p:txBody>
      </p:sp>
      <p:sp>
        <p:nvSpPr>
          <p:cNvPr id="30" name="Полилиния 29"/>
          <p:cNvSpPr/>
          <p:nvPr/>
        </p:nvSpPr>
        <p:spPr>
          <a:xfrm>
            <a:off x="6717685" y="1484784"/>
            <a:ext cx="731452" cy="578824"/>
          </a:xfrm>
          <a:custGeom>
            <a:avLst/>
            <a:gdLst>
              <a:gd name="connsiteX0" fmla="*/ 0 w 731452"/>
              <a:gd name="connsiteY0" fmla="*/ 57882 h 578824"/>
              <a:gd name="connsiteX1" fmla="*/ 57882 w 731452"/>
              <a:gd name="connsiteY1" fmla="*/ 0 h 578824"/>
              <a:gd name="connsiteX2" fmla="*/ 673570 w 731452"/>
              <a:gd name="connsiteY2" fmla="*/ 0 h 578824"/>
              <a:gd name="connsiteX3" fmla="*/ 731452 w 731452"/>
              <a:gd name="connsiteY3" fmla="*/ 57882 h 578824"/>
              <a:gd name="connsiteX4" fmla="*/ 731452 w 731452"/>
              <a:gd name="connsiteY4" fmla="*/ 520942 h 578824"/>
              <a:gd name="connsiteX5" fmla="*/ 673570 w 731452"/>
              <a:gd name="connsiteY5" fmla="*/ 578824 h 578824"/>
              <a:gd name="connsiteX6" fmla="*/ 57882 w 731452"/>
              <a:gd name="connsiteY6" fmla="*/ 578824 h 578824"/>
              <a:gd name="connsiteX7" fmla="*/ 0 w 731452"/>
              <a:gd name="connsiteY7" fmla="*/ 520942 h 578824"/>
              <a:gd name="connsiteX8" fmla="*/ 0 w 731452"/>
              <a:gd name="connsiteY8" fmla="*/ 57882 h 578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578824">
                <a:moveTo>
                  <a:pt x="0" y="57882"/>
                </a:moveTo>
                <a:cubicBezTo>
                  <a:pt x="0" y="25915"/>
                  <a:pt x="25915" y="0"/>
                  <a:pt x="57882" y="0"/>
                </a:cubicBezTo>
                <a:lnTo>
                  <a:pt x="673570" y="0"/>
                </a:lnTo>
                <a:cubicBezTo>
                  <a:pt x="705537" y="0"/>
                  <a:pt x="731452" y="25915"/>
                  <a:pt x="731452" y="57882"/>
                </a:cubicBezTo>
                <a:lnTo>
                  <a:pt x="731452" y="520942"/>
                </a:lnTo>
                <a:cubicBezTo>
                  <a:pt x="731452" y="552909"/>
                  <a:pt x="705537" y="578824"/>
                  <a:pt x="673570" y="578824"/>
                </a:cubicBezTo>
                <a:lnTo>
                  <a:pt x="57882" y="578824"/>
                </a:lnTo>
                <a:cubicBezTo>
                  <a:pt x="25915" y="578824"/>
                  <a:pt x="0" y="552909"/>
                  <a:pt x="0" y="520942"/>
                </a:cubicBezTo>
                <a:lnTo>
                  <a:pt x="0" y="57882"/>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0293" tIns="70293" rIns="70293" bIns="70293" numCol="1" spcCol="1270" anchor="ctr" anchorCtr="0">
            <a:noAutofit/>
          </a:bodyPr>
          <a:lstStyle/>
          <a:p>
            <a:pPr lvl="0" algn="ctr" defTabSz="622300">
              <a:lnSpc>
                <a:spcPct val="90000"/>
              </a:lnSpc>
              <a:spcBef>
                <a:spcPct val="0"/>
              </a:spcBef>
              <a:spcAft>
                <a:spcPct val="35000"/>
              </a:spcAft>
            </a:pPr>
            <a:r>
              <a:rPr lang="ru-RU" sz="1200" b="1" kern="1200" dirty="0" smtClean="0">
                <a:solidFill>
                  <a:schemeClr val="tx1"/>
                </a:solidFill>
                <a:latin typeface="Times New Roman" panose="02020603050405020304" pitchFamily="18" charset="0"/>
                <a:cs typeface="Times New Roman" panose="02020603050405020304" pitchFamily="18" charset="0"/>
              </a:rPr>
              <a:t>2020</a:t>
            </a:r>
            <a:endParaRPr lang="ru-RU" sz="1200" b="1" kern="1200" dirty="0">
              <a:solidFill>
                <a:schemeClr val="tx1"/>
              </a:solidFill>
              <a:latin typeface="Times New Roman" panose="02020603050405020304" pitchFamily="18" charset="0"/>
              <a:cs typeface="Times New Roman" panose="02020603050405020304" pitchFamily="18" charset="0"/>
            </a:endParaRPr>
          </a:p>
        </p:txBody>
      </p:sp>
      <p:sp>
        <p:nvSpPr>
          <p:cNvPr id="31" name="Полилиния 30"/>
          <p:cNvSpPr/>
          <p:nvPr/>
        </p:nvSpPr>
        <p:spPr>
          <a:xfrm>
            <a:off x="6717685" y="2187077"/>
            <a:ext cx="731452" cy="569854"/>
          </a:xfrm>
          <a:custGeom>
            <a:avLst/>
            <a:gdLst>
              <a:gd name="connsiteX0" fmla="*/ 0 w 731452"/>
              <a:gd name="connsiteY0" fmla="*/ 57882 h 578824"/>
              <a:gd name="connsiteX1" fmla="*/ 57882 w 731452"/>
              <a:gd name="connsiteY1" fmla="*/ 0 h 578824"/>
              <a:gd name="connsiteX2" fmla="*/ 673570 w 731452"/>
              <a:gd name="connsiteY2" fmla="*/ 0 h 578824"/>
              <a:gd name="connsiteX3" fmla="*/ 731452 w 731452"/>
              <a:gd name="connsiteY3" fmla="*/ 57882 h 578824"/>
              <a:gd name="connsiteX4" fmla="*/ 731452 w 731452"/>
              <a:gd name="connsiteY4" fmla="*/ 520942 h 578824"/>
              <a:gd name="connsiteX5" fmla="*/ 673570 w 731452"/>
              <a:gd name="connsiteY5" fmla="*/ 578824 h 578824"/>
              <a:gd name="connsiteX6" fmla="*/ 57882 w 731452"/>
              <a:gd name="connsiteY6" fmla="*/ 578824 h 578824"/>
              <a:gd name="connsiteX7" fmla="*/ 0 w 731452"/>
              <a:gd name="connsiteY7" fmla="*/ 520942 h 578824"/>
              <a:gd name="connsiteX8" fmla="*/ 0 w 731452"/>
              <a:gd name="connsiteY8" fmla="*/ 57882 h 578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578824">
                <a:moveTo>
                  <a:pt x="0" y="57882"/>
                </a:moveTo>
                <a:cubicBezTo>
                  <a:pt x="0" y="25915"/>
                  <a:pt x="25915" y="0"/>
                  <a:pt x="57882" y="0"/>
                </a:cubicBezTo>
                <a:lnTo>
                  <a:pt x="673570" y="0"/>
                </a:lnTo>
                <a:cubicBezTo>
                  <a:pt x="705537" y="0"/>
                  <a:pt x="731452" y="25915"/>
                  <a:pt x="731452" y="57882"/>
                </a:cubicBezTo>
                <a:lnTo>
                  <a:pt x="731452" y="520942"/>
                </a:lnTo>
                <a:cubicBezTo>
                  <a:pt x="731452" y="552909"/>
                  <a:pt x="705537" y="578824"/>
                  <a:pt x="673570" y="578824"/>
                </a:cubicBezTo>
                <a:lnTo>
                  <a:pt x="57882" y="578824"/>
                </a:lnTo>
                <a:cubicBezTo>
                  <a:pt x="25915" y="578824"/>
                  <a:pt x="0" y="552909"/>
                  <a:pt x="0" y="520942"/>
                </a:cubicBezTo>
                <a:lnTo>
                  <a:pt x="0" y="57882"/>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8863" tIns="58863" rIns="58863" bIns="58863" numCol="1" spcCol="1270" anchor="ctr" anchorCtr="0">
            <a:noAutofit/>
          </a:bodyPr>
          <a:lstStyle/>
          <a:p>
            <a:pPr lvl="0" algn="ctr" defTabSz="488950">
              <a:lnSpc>
                <a:spcPct val="90000"/>
              </a:lnSpc>
              <a:spcBef>
                <a:spcPct val="0"/>
              </a:spcBef>
              <a:spcAft>
                <a:spcPct val="35000"/>
              </a:spcAft>
            </a:pPr>
            <a:r>
              <a:rPr lang="ru-RU" sz="1200" b="1" dirty="0">
                <a:solidFill>
                  <a:schemeClr val="tx1"/>
                </a:solidFill>
                <a:latin typeface="Times New Roman" panose="02020603050405020304" pitchFamily="18" charset="0"/>
                <a:cs typeface="Times New Roman" panose="02020603050405020304" pitchFamily="18" charset="0"/>
              </a:rPr>
              <a:t>85,0</a:t>
            </a:r>
          </a:p>
        </p:txBody>
      </p:sp>
      <p:sp>
        <p:nvSpPr>
          <p:cNvPr id="32" name="Полилиния 31"/>
          <p:cNvSpPr/>
          <p:nvPr/>
        </p:nvSpPr>
        <p:spPr>
          <a:xfrm>
            <a:off x="6717685" y="2816984"/>
            <a:ext cx="731452" cy="468000"/>
          </a:xfrm>
          <a:custGeom>
            <a:avLst/>
            <a:gdLst>
              <a:gd name="connsiteX0" fmla="*/ 0 w 731452"/>
              <a:gd name="connsiteY0" fmla="*/ 57882 h 578824"/>
              <a:gd name="connsiteX1" fmla="*/ 57882 w 731452"/>
              <a:gd name="connsiteY1" fmla="*/ 0 h 578824"/>
              <a:gd name="connsiteX2" fmla="*/ 673570 w 731452"/>
              <a:gd name="connsiteY2" fmla="*/ 0 h 578824"/>
              <a:gd name="connsiteX3" fmla="*/ 731452 w 731452"/>
              <a:gd name="connsiteY3" fmla="*/ 57882 h 578824"/>
              <a:gd name="connsiteX4" fmla="*/ 731452 w 731452"/>
              <a:gd name="connsiteY4" fmla="*/ 520942 h 578824"/>
              <a:gd name="connsiteX5" fmla="*/ 673570 w 731452"/>
              <a:gd name="connsiteY5" fmla="*/ 578824 h 578824"/>
              <a:gd name="connsiteX6" fmla="*/ 57882 w 731452"/>
              <a:gd name="connsiteY6" fmla="*/ 578824 h 578824"/>
              <a:gd name="connsiteX7" fmla="*/ 0 w 731452"/>
              <a:gd name="connsiteY7" fmla="*/ 520942 h 578824"/>
              <a:gd name="connsiteX8" fmla="*/ 0 w 731452"/>
              <a:gd name="connsiteY8" fmla="*/ 57882 h 578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578824">
                <a:moveTo>
                  <a:pt x="0" y="57882"/>
                </a:moveTo>
                <a:cubicBezTo>
                  <a:pt x="0" y="25915"/>
                  <a:pt x="25915" y="0"/>
                  <a:pt x="57882" y="0"/>
                </a:cubicBezTo>
                <a:lnTo>
                  <a:pt x="673570" y="0"/>
                </a:lnTo>
                <a:cubicBezTo>
                  <a:pt x="705537" y="0"/>
                  <a:pt x="731452" y="25915"/>
                  <a:pt x="731452" y="57882"/>
                </a:cubicBezTo>
                <a:lnTo>
                  <a:pt x="731452" y="520942"/>
                </a:lnTo>
                <a:cubicBezTo>
                  <a:pt x="731452" y="552909"/>
                  <a:pt x="705537" y="578824"/>
                  <a:pt x="673570" y="578824"/>
                </a:cubicBezTo>
                <a:lnTo>
                  <a:pt x="57882" y="578824"/>
                </a:lnTo>
                <a:cubicBezTo>
                  <a:pt x="25915" y="578824"/>
                  <a:pt x="0" y="552909"/>
                  <a:pt x="0" y="520942"/>
                </a:cubicBezTo>
                <a:lnTo>
                  <a:pt x="0" y="57882"/>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8863" tIns="58863" rIns="58863" bIns="58863" numCol="1" spcCol="1270" anchor="ctr" anchorCtr="0">
            <a:noAutofit/>
          </a:bodyPr>
          <a:lstStyle/>
          <a:p>
            <a:pPr lvl="0" algn="ctr" defTabSz="488950">
              <a:lnSpc>
                <a:spcPct val="90000"/>
              </a:lnSpc>
              <a:spcBef>
                <a:spcPct val="0"/>
              </a:spcBef>
              <a:spcAft>
                <a:spcPct val="35000"/>
              </a:spcAft>
            </a:pPr>
            <a:r>
              <a:rPr lang="ru-RU" sz="1200" b="1" kern="1200" dirty="0" smtClean="0">
                <a:solidFill>
                  <a:schemeClr val="tx1"/>
                </a:solidFill>
                <a:latin typeface="Times New Roman" panose="02020603050405020304" pitchFamily="18" charset="0"/>
                <a:cs typeface="Times New Roman" panose="02020603050405020304" pitchFamily="18" charset="0"/>
              </a:rPr>
              <a:t>1 000,0</a:t>
            </a:r>
            <a:endParaRPr lang="ru-RU" sz="1200" b="1" kern="1200" dirty="0">
              <a:solidFill>
                <a:schemeClr val="tx1"/>
              </a:solidFill>
              <a:latin typeface="Times New Roman" panose="02020603050405020304" pitchFamily="18" charset="0"/>
              <a:cs typeface="Times New Roman" panose="02020603050405020304" pitchFamily="18" charset="0"/>
            </a:endParaRPr>
          </a:p>
        </p:txBody>
      </p:sp>
      <p:sp>
        <p:nvSpPr>
          <p:cNvPr id="34" name="Полилиния 33"/>
          <p:cNvSpPr/>
          <p:nvPr/>
        </p:nvSpPr>
        <p:spPr>
          <a:xfrm>
            <a:off x="6717685" y="3349977"/>
            <a:ext cx="731452" cy="578824"/>
          </a:xfrm>
          <a:custGeom>
            <a:avLst/>
            <a:gdLst>
              <a:gd name="connsiteX0" fmla="*/ 0 w 731452"/>
              <a:gd name="connsiteY0" fmla="*/ 57882 h 578824"/>
              <a:gd name="connsiteX1" fmla="*/ 57882 w 731452"/>
              <a:gd name="connsiteY1" fmla="*/ 0 h 578824"/>
              <a:gd name="connsiteX2" fmla="*/ 673570 w 731452"/>
              <a:gd name="connsiteY2" fmla="*/ 0 h 578824"/>
              <a:gd name="connsiteX3" fmla="*/ 731452 w 731452"/>
              <a:gd name="connsiteY3" fmla="*/ 57882 h 578824"/>
              <a:gd name="connsiteX4" fmla="*/ 731452 w 731452"/>
              <a:gd name="connsiteY4" fmla="*/ 520942 h 578824"/>
              <a:gd name="connsiteX5" fmla="*/ 673570 w 731452"/>
              <a:gd name="connsiteY5" fmla="*/ 578824 h 578824"/>
              <a:gd name="connsiteX6" fmla="*/ 57882 w 731452"/>
              <a:gd name="connsiteY6" fmla="*/ 578824 h 578824"/>
              <a:gd name="connsiteX7" fmla="*/ 0 w 731452"/>
              <a:gd name="connsiteY7" fmla="*/ 520942 h 578824"/>
              <a:gd name="connsiteX8" fmla="*/ 0 w 731452"/>
              <a:gd name="connsiteY8" fmla="*/ 57882 h 578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578824">
                <a:moveTo>
                  <a:pt x="0" y="57882"/>
                </a:moveTo>
                <a:cubicBezTo>
                  <a:pt x="0" y="25915"/>
                  <a:pt x="25915" y="0"/>
                  <a:pt x="57882" y="0"/>
                </a:cubicBezTo>
                <a:lnTo>
                  <a:pt x="673570" y="0"/>
                </a:lnTo>
                <a:cubicBezTo>
                  <a:pt x="705537" y="0"/>
                  <a:pt x="731452" y="25915"/>
                  <a:pt x="731452" y="57882"/>
                </a:cubicBezTo>
                <a:lnTo>
                  <a:pt x="731452" y="520942"/>
                </a:lnTo>
                <a:cubicBezTo>
                  <a:pt x="731452" y="552909"/>
                  <a:pt x="705537" y="578824"/>
                  <a:pt x="673570" y="578824"/>
                </a:cubicBezTo>
                <a:lnTo>
                  <a:pt x="57882" y="578824"/>
                </a:lnTo>
                <a:cubicBezTo>
                  <a:pt x="25915" y="578824"/>
                  <a:pt x="0" y="552909"/>
                  <a:pt x="0" y="520942"/>
                </a:cubicBezTo>
                <a:lnTo>
                  <a:pt x="0" y="57882"/>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8863" tIns="58863" rIns="58863" bIns="58863" numCol="1" spcCol="1270" anchor="ctr" anchorCtr="0">
            <a:noAutofit/>
          </a:bodyPr>
          <a:lstStyle/>
          <a:p>
            <a:pPr lvl="0" algn="ctr" defTabSz="488950">
              <a:lnSpc>
                <a:spcPct val="90000"/>
              </a:lnSpc>
              <a:spcBef>
                <a:spcPct val="0"/>
              </a:spcBef>
              <a:spcAft>
                <a:spcPct val="35000"/>
              </a:spcAft>
            </a:pPr>
            <a:r>
              <a:rPr lang="ru-RU" sz="1200" b="1" kern="1200" dirty="0" smtClean="0">
                <a:solidFill>
                  <a:schemeClr val="tx1"/>
                </a:solidFill>
                <a:latin typeface="Times New Roman" panose="02020603050405020304" pitchFamily="18" charset="0"/>
                <a:cs typeface="Times New Roman" panose="02020603050405020304" pitchFamily="18" charset="0"/>
              </a:rPr>
              <a:t>100,0</a:t>
            </a:r>
            <a:endParaRPr lang="ru-RU" sz="1200" b="1" kern="1200" dirty="0">
              <a:solidFill>
                <a:schemeClr val="tx1"/>
              </a:solidFill>
              <a:latin typeface="Times New Roman" panose="02020603050405020304" pitchFamily="18" charset="0"/>
              <a:cs typeface="Times New Roman" panose="02020603050405020304" pitchFamily="18" charset="0"/>
            </a:endParaRPr>
          </a:p>
        </p:txBody>
      </p:sp>
      <p:sp>
        <p:nvSpPr>
          <p:cNvPr id="38" name="Полилиния 37"/>
          <p:cNvSpPr/>
          <p:nvPr/>
        </p:nvSpPr>
        <p:spPr>
          <a:xfrm>
            <a:off x="6717685" y="4002705"/>
            <a:ext cx="731452" cy="718949"/>
          </a:xfrm>
          <a:custGeom>
            <a:avLst/>
            <a:gdLst>
              <a:gd name="connsiteX0" fmla="*/ 0 w 731452"/>
              <a:gd name="connsiteY0" fmla="*/ 57882 h 578824"/>
              <a:gd name="connsiteX1" fmla="*/ 57882 w 731452"/>
              <a:gd name="connsiteY1" fmla="*/ 0 h 578824"/>
              <a:gd name="connsiteX2" fmla="*/ 673570 w 731452"/>
              <a:gd name="connsiteY2" fmla="*/ 0 h 578824"/>
              <a:gd name="connsiteX3" fmla="*/ 731452 w 731452"/>
              <a:gd name="connsiteY3" fmla="*/ 57882 h 578824"/>
              <a:gd name="connsiteX4" fmla="*/ 731452 w 731452"/>
              <a:gd name="connsiteY4" fmla="*/ 520942 h 578824"/>
              <a:gd name="connsiteX5" fmla="*/ 673570 w 731452"/>
              <a:gd name="connsiteY5" fmla="*/ 578824 h 578824"/>
              <a:gd name="connsiteX6" fmla="*/ 57882 w 731452"/>
              <a:gd name="connsiteY6" fmla="*/ 578824 h 578824"/>
              <a:gd name="connsiteX7" fmla="*/ 0 w 731452"/>
              <a:gd name="connsiteY7" fmla="*/ 520942 h 578824"/>
              <a:gd name="connsiteX8" fmla="*/ 0 w 731452"/>
              <a:gd name="connsiteY8" fmla="*/ 57882 h 578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578824">
                <a:moveTo>
                  <a:pt x="0" y="57882"/>
                </a:moveTo>
                <a:cubicBezTo>
                  <a:pt x="0" y="25915"/>
                  <a:pt x="25915" y="0"/>
                  <a:pt x="57882" y="0"/>
                </a:cubicBezTo>
                <a:lnTo>
                  <a:pt x="673570" y="0"/>
                </a:lnTo>
                <a:cubicBezTo>
                  <a:pt x="705537" y="0"/>
                  <a:pt x="731452" y="25915"/>
                  <a:pt x="731452" y="57882"/>
                </a:cubicBezTo>
                <a:lnTo>
                  <a:pt x="731452" y="520942"/>
                </a:lnTo>
                <a:cubicBezTo>
                  <a:pt x="731452" y="552909"/>
                  <a:pt x="705537" y="578824"/>
                  <a:pt x="673570" y="578824"/>
                </a:cubicBezTo>
                <a:lnTo>
                  <a:pt x="57882" y="578824"/>
                </a:lnTo>
                <a:cubicBezTo>
                  <a:pt x="25915" y="578824"/>
                  <a:pt x="0" y="552909"/>
                  <a:pt x="0" y="520942"/>
                </a:cubicBezTo>
                <a:lnTo>
                  <a:pt x="0" y="57882"/>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8863" tIns="58863" rIns="58863" bIns="58863" numCol="1" spcCol="1270" anchor="ctr" anchorCtr="0">
            <a:noAutofit/>
          </a:bodyPr>
          <a:lstStyle/>
          <a:p>
            <a:pPr lvl="0" algn="ctr" defTabSz="488950">
              <a:lnSpc>
                <a:spcPct val="90000"/>
              </a:lnSpc>
              <a:spcBef>
                <a:spcPct val="0"/>
              </a:spcBef>
              <a:spcAft>
                <a:spcPct val="35000"/>
              </a:spcAft>
            </a:pPr>
            <a:r>
              <a:rPr lang="ru-RU" sz="1200" b="1" kern="1200" dirty="0" smtClean="0">
                <a:solidFill>
                  <a:schemeClr val="tx1"/>
                </a:solidFill>
                <a:latin typeface="Times New Roman" panose="02020603050405020304" pitchFamily="18" charset="0"/>
                <a:cs typeface="Times New Roman" panose="02020603050405020304" pitchFamily="18" charset="0"/>
              </a:rPr>
              <a:t>1,19</a:t>
            </a:r>
            <a:endParaRPr lang="ru-RU" sz="1200" b="1" kern="1200" dirty="0">
              <a:solidFill>
                <a:schemeClr val="tx1"/>
              </a:solidFill>
              <a:latin typeface="Times New Roman" panose="02020603050405020304" pitchFamily="18" charset="0"/>
              <a:cs typeface="Times New Roman" panose="02020603050405020304" pitchFamily="18" charset="0"/>
            </a:endParaRPr>
          </a:p>
        </p:txBody>
      </p:sp>
      <p:sp>
        <p:nvSpPr>
          <p:cNvPr id="39" name="Полилиния 38"/>
          <p:cNvSpPr/>
          <p:nvPr/>
        </p:nvSpPr>
        <p:spPr>
          <a:xfrm>
            <a:off x="6717685" y="4815704"/>
            <a:ext cx="731452" cy="543599"/>
          </a:xfrm>
          <a:custGeom>
            <a:avLst/>
            <a:gdLst>
              <a:gd name="connsiteX0" fmla="*/ 0 w 731452"/>
              <a:gd name="connsiteY0" fmla="*/ 57882 h 578824"/>
              <a:gd name="connsiteX1" fmla="*/ 57882 w 731452"/>
              <a:gd name="connsiteY1" fmla="*/ 0 h 578824"/>
              <a:gd name="connsiteX2" fmla="*/ 673570 w 731452"/>
              <a:gd name="connsiteY2" fmla="*/ 0 h 578824"/>
              <a:gd name="connsiteX3" fmla="*/ 731452 w 731452"/>
              <a:gd name="connsiteY3" fmla="*/ 57882 h 578824"/>
              <a:gd name="connsiteX4" fmla="*/ 731452 w 731452"/>
              <a:gd name="connsiteY4" fmla="*/ 520942 h 578824"/>
              <a:gd name="connsiteX5" fmla="*/ 673570 w 731452"/>
              <a:gd name="connsiteY5" fmla="*/ 578824 h 578824"/>
              <a:gd name="connsiteX6" fmla="*/ 57882 w 731452"/>
              <a:gd name="connsiteY6" fmla="*/ 578824 h 578824"/>
              <a:gd name="connsiteX7" fmla="*/ 0 w 731452"/>
              <a:gd name="connsiteY7" fmla="*/ 520942 h 578824"/>
              <a:gd name="connsiteX8" fmla="*/ 0 w 731452"/>
              <a:gd name="connsiteY8" fmla="*/ 57882 h 578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578824">
                <a:moveTo>
                  <a:pt x="0" y="57882"/>
                </a:moveTo>
                <a:cubicBezTo>
                  <a:pt x="0" y="25915"/>
                  <a:pt x="25915" y="0"/>
                  <a:pt x="57882" y="0"/>
                </a:cubicBezTo>
                <a:lnTo>
                  <a:pt x="673570" y="0"/>
                </a:lnTo>
                <a:cubicBezTo>
                  <a:pt x="705537" y="0"/>
                  <a:pt x="731452" y="25915"/>
                  <a:pt x="731452" y="57882"/>
                </a:cubicBezTo>
                <a:lnTo>
                  <a:pt x="731452" y="520942"/>
                </a:lnTo>
                <a:cubicBezTo>
                  <a:pt x="731452" y="552909"/>
                  <a:pt x="705537" y="578824"/>
                  <a:pt x="673570" y="578824"/>
                </a:cubicBezTo>
                <a:lnTo>
                  <a:pt x="57882" y="578824"/>
                </a:lnTo>
                <a:cubicBezTo>
                  <a:pt x="25915" y="578824"/>
                  <a:pt x="0" y="552909"/>
                  <a:pt x="0" y="520942"/>
                </a:cubicBezTo>
                <a:lnTo>
                  <a:pt x="0" y="57882"/>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8863" tIns="58863" rIns="58863" bIns="58863" numCol="1" spcCol="1270" anchor="ctr" anchorCtr="0">
            <a:noAutofit/>
          </a:bodyPr>
          <a:lstStyle/>
          <a:p>
            <a:pPr lvl="0" algn="ctr" defTabSz="488950">
              <a:lnSpc>
                <a:spcPct val="90000"/>
              </a:lnSpc>
              <a:spcBef>
                <a:spcPct val="0"/>
              </a:spcBef>
              <a:spcAft>
                <a:spcPct val="35000"/>
              </a:spcAft>
            </a:pPr>
            <a:r>
              <a:rPr lang="ru-RU" sz="1200" b="1" kern="1200" dirty="0" smtClean="0">
                <a:solidFill>
                  <a:schemeClr val="tx1"/>
                </a:solidFill>
                <a:latin typeface="Times New Roman" panose="02020603050405020304" pitchFamily="18" charset="0"/>
                <a:cs typeface="Times New Roman" panose="02020603050405020304" pitchFamily="18" charset="0"/>
              </a:rPr>
              <a:t>75,0</a:t>
            </a:r>
            <a:endParaRPr lang="ru-RU" sz="1200" b="1" kern="1200" dirty="0">
              <a:solidFill>
                <a:schemeClr val="tx1"/>
              </a:solidFill>
              <a:latin typeface="Times New Roman" panose="02020603050405020304" pitchFamily="18" charset="0"/>
              <a:cs typeface="Times New Roman" panose="02020603050405020304" pitchFamily="18" charset="0"/>
            </a:endParaRPr>
          </a:p>
        </p:txBody>
      </p:sp>
      <p:sp>
        <p:nvSpPr>
          <p:cNvPr id="40" name="Полилиния 39"/>
          <p:cNvSpPr/>
          <p:nvPr/>
        </p:nvSpPr>
        <p:spPr>
          <a:xfrm>
            <a:off x="6717685" y="5463203"/>
            <a:ext cx="731452" cy="468000"/>
          </a:xfrm>
          <a:custGeom>
            <a:avLst/>
            <a:gdLst>
              <a:gd name="connsiteX0" fmla="*/ 0 w 731452"/>
              <a:gd name="connsiteY0" fmla="*/ 57882 h 578824"/>
              <a:gd name="connsiteX1" fmla="*/ 57882 w 731452"/>
              <a:gd name="connsiteY1" fmla="*/ 0 h 578824"/>
              <a:gd name="connsiteX2" fmla="*/ 673570 w 731452"/>
              <a:gd name="connsiteY2" fmla="*/ 0 h 578824"/>
              <a:gd name="connsiteX3" fmla="*/ 731452 w 731452"/>
              <a:gd name="connsiteY3" fmla="*/ 57882 h 578824"/>
              <a:gd name="connsiteX4" fmla="*/ 731452 w 731452"/>
              <a:gd name="connsiteY4" fmla="*/ 520942 h 578824"/>
              <a:gd name="connsiteX5" fmla="*/ 673570 w 731452"/>
              <a:gd name="connsiteY5" fmla="*/ 578824 h 578824"/>
              <a:gd name="connsiteX6" fmla="*/ 57882 w 731452"/>
              <a:gd name="connsiteY6" fmla="*/ 578824 h 578824"/>
              <a:gd name="connsiteX7" fmla="*/ 0 w 731452"/>
              <a:gd name="connsiteY7" fmla="*/ 520942 h 578824"/>
              <a:gd name="connsiteX8" fmla="*/ 0 w 731452"/>
              <a:gd name="connsiteY8" fmla="*/ 57882 h 578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578824">
                <a:moveTo>
                  <a:pt x="0" y="57882"/>
                </a:moveTo>
                <a:cubicBezTo>
                  <a:pt x="0" y="25915"/>
                  <a:pt x="25915" y="0"/>
                  <a:pt x="57882" y="0"/>
                </a:cubicBezTo>
                <a:lnTo>
                  <a:pt x="673570" y="0"/>
                </a:lnTo>
                <a:cubicBezTo>
                  <a:pt x="705537" y="0"/>
                  <a:pt x="731452" y="25915"/>
                  <a:pt x="731452" y="57882"/>
                </a:cubicBezTo>
                <a:lnTo>
                  <a:pt x="731452" y="520942"/>
                </a:lnTo>
                <a:cubicBezTo>
                  <a:pt x="731452" y="552909"/>
                  <a:pt x="705537" y="578824"/>
                  <a:pt x="673570" y="578824"/>
                </a:cubicBezTo>
                <a:lnTo>
                  <a:pt x="57882" y="578824"/>
                </a:lnTo>
                <a:cubicBezTo>
                  <a:pt x="25915" y="578824"/>
                  <a:pt x="0" y="552909"/>
                  <a:pt x="0" y="520942"/>
                </a:cubicBezTo>
                <a:lnTo>
                  <a:pt x="0" y="57882"/>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8863" tIns="58863" rIns="58863" bIns="58863" numCol="1" spcCol="1270" anchor="ctr" anchorCtr="0">
            <a:noAutofit/>
          </a:bodyPr>
          <a:lstStyle/>
          <a:p>
            <a:pPr lvl="0" algn="ctr" defTabSz="488950">
              <a:lnSpc>
                <a:spcPct val="90000"/>
              </a:lnSpc>
              <a:spcBef>
                <a:spcPct val="0"/>
              </a:spcBef>
              <a:spcAft>
                <a:spcPct val="35000"/>
              </a:spcAft>
            </a:pPr>
            <a:r>
              <a:rPr lang="ru-RU" sz="1200" b="1" kern="1200" dirty="0" smtClean="0">
                <a:solidFill>
                  <a:schemeClr val="tx1"/>
                </a:solidFill>
                <a:latin typeface="Times New Roman" panose="02020603050405020304" pitchFamily="18" charset="0"/>
                <a:cs typeface="Times New Roman" panose="02020603050405020304" pitchFamily="18" charset="0"/>
              </a:rPr>
              <a:t>30,0</a:t>
            </a:r>
            <a:endParaRPr lang="ru-RU" sz="1200" b="1" kern="1200" dirty="0">
              <a:solidFill>
                <a:schemeClr val="tx1"/>
              </a:solidFill>
              <a:latin typeface="Times New Roman" panose="02020603050405020304" pitchFamily="18" charset="0"/>
              <a:cs typeface="Times New Roman" panose="02020603050405020304" pitchFamily="18" charset="0"/>
            </a:endParaRPr>
          </a:p>
        </p:txBody>
      </p:sp>
      <p:sp>
        <p:nvSpPr>
          <p:cNvPr id="41" name="Полилиния 40"/>
          <p:cNvSpPr/>
          <p:nvPr/>
        </p:nvSpPr>
        <p:spPr>
          <a:xfrm>
            <a:off x="6717685" y="6021288"/>
            <a:ext cx="731452" cy="439550"/>
          </a:xfrm>
          <a:custGeom>
            <a:avLst/>
            <a:gdLst>
              <a:gd name="connsiteX0" fmla="*/ 0 w 731452"/>
              <a:gd name="connsiteY0" fmla="*/ 57882 h 578824"/>
              <a:gd name="connsiteX1" fmla="*/ 57882 w 731452"/>
              <a:gd name="connsiteY1" fmla="*/ 0 h 578824"/>
              <a:gd name="connsiteX2" fmla="*/ 673570 w 731452"/>
              <a:gd name="connsiteY2" fmla="*/ 0 h 578824"/>
              <a:gd name="connsiteX3" fmla="*/ 731452 w 731452"/>
              <a:gd name="connsiteY3" fmla="*/ 57882 h 578824"/>
              <a:gd name="connsiteX4" fmla="*/ 731452 w 731452"/>
              <a:gd name="connsiteY4" fmla="*/ 520942 h 578824"/>
              <a:gd name="connsiteX5" fmla="*/ 673570 w 731452"/>
              <a:gd name="connsiteY5" fmla="*/ 578824 h 578824"/>
              <a:gd name="connsiteX6" fmla="*/ 57882 w 731452"/>
              <a:gd name="connsiteY6" fmla="*/ 578824 h 578824"/>
              <a:gd name="connsiteX7" fmla="*/ 0 w 731452"/>
              <a:gd name="connsiteY7" fmla="*/ 520942 h 578824"/>
              <a:gd name="connsiteX8" fmla="*/ 0 w 731452"/>
              <a:gd name="connsiteY8" fmla="*/ 57882 h 578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578824">
                <a:moveTo>
                  <a:pt x="0" y="57882"/>
                </a:moveTo>
                <a:cubicBezTo>
                  <a:pt x="0" y="25915"/>
                  <a:pt x="25915" y="0"/>
                  <a:pt x="57882" y="0"/>
                </a:cubicBezTo>
                <a:lnTo>
                  <a:pt x="673570" y="0"/>
                </a:lnTo>
                <a:cubicBezTo>
                  <a:pt x="705537" y="0"/>
                  <a:pt x="731452" y="25915"/>
                  <a:pt x="731452" y="57882"/>
                </a:cubicBezTo>
                <a:lnTo>
                  <a:pt x="731452" y="520942"/>
                </a:lnTo>
                <a:cubicBezTo>
                  <a:pt x="731452" y="552909"/>
                  <a:pt x="705537" y="578824"/>
                  <a:pt x="673570" y="578824"/>
                </a:cubicBezTo>
                <a:lnTo>
                  <a:pt x="57882" y="578824"/>
                </a:lnTo>
                <a:cubicBezTo>
                  <a:pt x="25915" y="578824"/>
                  <a:pt x="0" y="552909"/>
                  <a:pt x="0" y="520942"/>
                </a:cubicBezTo>
                <a:lnTo>
                  <a:pt x="0" y="57882"/>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8863" tIns="58863" rIns="58863" bIns="58863" numCol="1" spcCol="1270" anchor="ctr" anchorCtr="0">
            <a:noAutofit/>
          </a:bodyPr>
          <a:lstStyle/>
          <a:p>
            <a:pPr lvl="0" algn="ctr" defTabSz="488950">
              <a:lnSpc>
                <a:spcPct val="90000"/>
              </a:lnSpc>
              <a:spcBef>
                <a:spcPct val="0"/>
              </a:spcBef>
              <a:spcAft>
                <a:spcPct val="35000"/>
              </a:spcAft>
            </a:pPr>
            <a:r>
              <a:rPr lang="ru-RU" sz="1200" b="1" kern="1200" dirty="0" smtClean="0">
                <a:solidFill>
                  <a:schemeClr val="tx1"/>
                </a:solidFill>
                <a:latin typeface="Times New Roman" panose="02020603050405020304" pitchFamily="18" charset="0"/>
                <a:cs typeface="Times New Roman" panose="02020603050405020304" pitchFamily="18" charset="0"/>
              </a:rPr>
              <a:t>100,0</a:t>
            </a:r>
            <a:endParaRPr lang="ru-RU" sz="1200" b="1" kern="1200" dirty="0">
              <a:solidFill>
                <a:schemeClr val="tx1"/>
              </a:solidFill>
              <a:latin typeface="Times New Roman" panose="02020603050405020304" pitchFamily="18" charset="0"/>
              <a:cs typeface="Times New Roman" panose="02020603050405020304" pitchFamily="18" charset="0"/>
            </a:endParaRPr>
          </a:p>
        </p:txBody>
      </p:sp>
      <p:sp>
        <p:nvSpPr>
          <p:cNvPr id="42" name="Полилиния 41"/>
          <p:cNvSpPr/>
          <p:nvPr/>
        </p:nvSpPr>
        <p:spPr>
          <a:xfrm>
            <a:off x="7510580" y="1484784"/>
            <a:ext cx="731452" cy="578824"/>
          </a:xfrm>
          <a:custGeom>
            <a:avLst/>
            <a:gdLst>
              <a:gd name="connsiteX0" fmla="*/ 0 w 731452"/>
              <a:gd name="connsiteY0" fmla="*/ 57882 h 578824"/>
              <a:gd name="connsiteX1" fmla="*/ 57882 w 731452"/>
              <a:gd name="connsiteY1" fmla="*/ 0 h 578824"/>
              <a:gd name="connsiteX2" fmla="*/ 673570 w 731452"/>
              <a:gd name="connsiteY2" fmla="*/ 0 h 578824"/>
              <a:gd name="connsiteX3" fmla="*/ 731452 w 731452"/>
              <a:gd name="connsiteY3" fmla="*/ 57882 h 578824"/>
              <a:gd name="connsiteX4" fmla="*/ 731452 w 731452"/>
              <a:gd name="connsiteY4" fmla="*/ 520942 h 578824"/>
              <a:gd name="connsiteX5" fmla="*/ 673570 w 731452"/>
              <a:gd name="connsiteY5" fmla="*/ 578824 h 578824"/>
              <a:gd name="connsiteX6" fmla="*/ 57882 w 731452"/>
              <a:gd name="connsiteY6" fmla="*/ 578824 h 578824"/>
              <a:gd name="connsiteX7" fmla="*/ 0 w 731452"/>
              <a:gd name="connsiteY7" fmla="*/ 520942 h 578824"/>
              <a:gd name="connsiteX8" fmla="*/ 0 w 731452"/>
              <a:gd name="connsiteY8" fmla="*/ 57882 h 578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578824">
                <a:moveTo>
                  <a:pt x="0" y="57882"/>
                </a:moveTo>
                <a:cubicBezTo>
                  <a:pt x="0" y="25915"/>
                  <a:pt x="25915" y="0"/>
                  <a:pt x="57882" y="0"/>
                </a:cubicBezTo>
                <a:lnTo>
                  <a:pt x="673570" y="0"/>
                </a:lnTo>
                <a:cubicBezTo>
                  <a:pt x="705537" y="0"/>
                  <a:pt x="731452" y="25915"/>
                  <a:pt x="731452" y="57882"/>
                </a:cubicBezTo>
                <a:lnTo>
                  <a:pt x="731452" y="520942"/>
                </a:lnTo>
                <a:cubicBezTo>
                  <a:pt x="731452" y="552909"/>
                  <a:pt x="705537" y="578824"/>
                  <a:pt x="673570" y="578824"/>
                </a:cubicBezTo>
                <a:lnTo>
                  <a:pt x="57882" y="578824"/>
                </a:lnTo>
                <a:cubicBezTo>
                  <a:pt x="25915" y="578824"/>
                  <a:pt x="0" y="552909"/>
                  <a:pt x="0" y="520942"/>
                </a:cubicBezTo>
                <a:lnTo>
                  <a:pt x="0" y="57882"/>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0293" tIns="70293" rIns="70293" bIns="70293" numCol="1" spcCol="1270" anchor="ctr" anchorCtr="0">
            <a:noAutofit/>
          </a:bodyPr>
          <a:lstStyle/>
          <a:p>
            <a:pPr lvl="0" algn="ctr" defTabSz="622300">
              <a:lnSpc>
                <a:spcPct val="90000"/>
              </a:lnSpc>
              <a:spcBef>
                <a:spcPct val="0"/>
              </a:spcBef>
              <a:spcAft>
                <a:spcPct val="35000"/>
              </a:spcAft>
            </a:pPr>
            <a:r>
              <a:rPr lang="ru-RU" sz="1200" b="1" kern="1200" dirty="0" smtClean="0">
                <a:solidFill>
                  <a:schemeClr val="tx1"/>
                </a:solidFill>
                <a:latin typeface="Times New Roman" panose="02020603050405020304" pitchFamily="18" charset="0"/>
                <a:cs typeface="Times New Roman" panose="02020603050405020304" pitchFamily="18" charset="0"/>
              </a:rPr>
              <a:t>2021</a:t>
            </a:r>
            <a:endParaRPr lang="ru-RU" sz="1200" b="1" kern="1200" dirty="0">
              <a:solidFill>
                <a:schemeClr val="tx1"/>
              </a:solidFill>
              <a:latin typeface="Times New Roman" panose="02020603050405020304" pitchFamily="18" charset="0"/>
              <a:cs typeface="Times New Roman" panose="02020603050405020304" pitchFamily="18" charset="0"/>
            </a:endParaRPr>
          </a:p>
        </p:txBody>
      </p:sp>
      <p:sp>
        <p:nvSpPr>
          <p:cNvPr id="43" name="Полилиния 42"/>
          <p:cNvSpPr/>
          <p:nvPr/>
        </p:nvSpPr>
        <p:spPr>
          <a:xfrm>
            <a:off x="7510580" y="2187077"/>
            <a:ext cx="731452" cy="569854"/>
          </a:xfrm>
          <a:custGeom>
            <a:avLst/>
            <a:gdLst>
              <a:gd name="connsiteX0" fmla="*/ 0 w 731452"/>
              <a:gd name="connsiteY0" fmla="*/ 57882 h 578824"/>
              <a:gd name="connsiteX1" fmla="*/ 57882 w 731452"/>
              <a:gd name="connsiteY1" fmla="*/ 0 h 578824"/>
              <a:gd name="connsiteX2" fmla="*/ 673570 w 731452"/>
              <a:gd name="connsiteY2" fmla="*/ 0 h 578824"/>
              <a:gd name="connsiteX3" fmla="*/ 731452 w 731452"/>
              <a:gd name="connsiteY3" fmla="*/ 57882 h 578824"/>
              <a:gd name="connsiteX4" fmla="*/ 731452 w 731452"/>
              <a:gd name="connsiteY4" fmla="*/ 520942 h 578824"/>
              <a:gd name="connsiteX5" fmla="*/ 673570 w 731452"/>
              <a:gd name="connsiteY5" fmla="*/ 578824 h 578824"/>
              <a:gd name="connsiteX6" fmla="*/ 57882 w 731452"/>
              <a:gd name="connsiteY6" fmla="*/ 578824 h 578824"/>
              <a:gd name="connsiteX7" fmla="*/ 0 w 731452"/>
              <a:gd name="connsiteY7" fmla="*/ 520942 h 578824"/>
              <a:gd name="connsiteX8" fmla="*/ 0 w 731452"/>
              <a:gd name="connsiteY8" fmla="*/ 57882 h 578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578824">
                <a:moveTo>
                  <a:pt x="0" y="57882"/>
                </a:moveTo>
                <a:cubicBezTo>
                  <a:pt x="0" y="25915"/>
                  <a:pt x="25915" y="0"/>
                  <a:pt x="57882" y="0"/>
                </a:cubicBezTo>
                <a:lnTo>
                  <a:pt x="673570" y="0"/>
                </a:lnTo>
                <a:cubicBezTo>
                  <a:pt x="705537" y="0"/>
                  <a:pt x="731452" y="25915"/>
                  <a:pt x="731452" y="57882"/>
                </a:cubicBezTo>
                <a:lnTo>
                  <a:pt x="731452" y="520942"/>
                </a:lnTo>
                <a:cubicBezTo>
                  <a:pt x="731452" y="552909"/>
                  <a:pt x="705537" y="578824"/>
                  <a:pt x="673570" y="578824"/>
                </a:cubicBezTo>
                <a:lnTo>
                  <a:pt x="57882" y="578824"/>
                </a:lnTo>
                <a:cubicBezTo>
                  <a:pt x="25915" y="578824"/>
                  <a:pt x="0" y="552909"/>
                  <a:pt x="0" y="520942"/>
                </a:cubicBezTo>
                <a:lnTo>
                  <a:pt x="0" y="57882"/>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8863" tIns="58863" rIns="58863" bIns="58863" numCol="1" spcCol="1270" anchor="ctr" anchorCtr="0">
            <a:noAutofit/>
          </a:bodyPr>
          <a:lstStyle/>
          <a:p>
            <a:pPr lvl="0" algn="ctr" defTabSz="488950">
              <a:lnSpc>
                <a:spcPct val="90000"/>
              </a:lnSpc>
              <a:spcBef>
                <a:spcPct val="0"/>
              </a:spcBef>
              <a:spcAft>
                <a:spcPct val="35000"/>
              </a:spcAft>
            </a:pPr>
            <a:r>
              <a:rPr lang="ru-RU" sz="1200" b="1" kern="1200" dirty="0" smtClean="0">
                <a:solidFill>
                  <a:schemeClr val="tx1"/>
                </a:solidFill>
                <a:latin typeface="Times New Roman" panose="02020603050405020304" pitchFamily="18" charset="0"/>
                <a:cs typeface="Times New Roman" panose="02020603050405020304" pitchFamily="18" charset="0"/>
              </a:rPr>
              <a:t>85,0</a:t>
            </a:r>
          </a:p>
        </p:txBody>
      </p:sp>
      <p:sp>
        <p:nvSpPr>
          <p:cNvPr id="44" name="Полилиния 43"/>
          <p:cNvSpPr/>
          <p:nvPr/>
        </p:nvSpPr>
        <p:spPr>
          <a:xfrm>
            <a:off x="7510580" y="2816984"/>
            <a:ext cx="731452" cy="468000"/>
          </a:xfrm>
          <a:custGeom>
            <a:avLst/>
            <a:gdLst>
              <a:gd name="connsiteX0" fmla="*/ 0 w 731452"/>
              <a:gd name="connsiteY0" fmla="*/ 57882 h 578824"/>
              <a:gd name="connsiteX1" fmla="*/ 57882 w 731452"/>
              <a:gd name="connsiteY1" fmla="*/ 0 h 578824"/>
              <a:gd name="connsiteX2" fmla="*/ 673570 w 731452"/>
              <a:gd name="connsiteY2" fmla="*/ 0 h 578824"/>
              <a:gd name="connsiteX3" fmla="*/ 731452 w 731452"/>
              <a:gd name="connsiteY3" fmla="*/ 57882 h 578824"/>
              <a:gd name="connsiteX4" fmla="*/ 731452 w 731452"/>
              <a:gd name="connsiteY4" fmla="*/ 520942 h 578824"/>
              <a:gd name="connsiteX5" fmla="*/ 673570 w 731452"/>
              <a:gd name="connsiteY5" fmla="*/ 578824 h 578824"/>
              <a:gd name="connsiteX6" fmla="*/ 57882 w 731452"/>
              <a:gd name="connsiteY6" fmla="*/ 578824 h 578824"/>
              <a:gd name="connsiteX7" fmla="*/ 0 w 731452"/>
              <a:gd name="connsiteY7" fmla="*/ 520942 h 578824"/>
              <a:gd name="connsiteX8" fmla="*/ 0 w 731452"/>
              <a:gd name="connsiteY8" fmla="*/ 57882 h 578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578824">
                <a:moveTo>
                  <a:pt x="0" y="57882"/>
                </a:moveTo>
                <a:cubicBezTo>
                  <a:pt x="0" y="25915"/>
                  <a:pt x="25915" y="0"/>
                  <a:pt x="57882" y="0"/>
                </a:cubicBezTo>
                <a:lnTo>
                  <a:pt x="673570" y="0"/>
                </a:lnTo>
                <a:cubicBezTo>
                  <a:pt x="705537" y="0"/>
                  <a:pt x="731452" y="25915"/>
                  <a:pt x="731452" y="57882"/>
                </a:cubicBezTo>
                <a:lnTo>
                  <a:pt x="731452" y="520942"/>
                </a:lnTo>
                <a:cubicBezTo>
                  <a:pt x="731452" y="552909"/>
                  <a:pt x="705537" y="578824"/>
                  <a:pt x="673570" y="578824"/>
                </a:cubicBezTo>
                <a:lnTo>
                  <a:pt x="57882" y="578824"/>
                </a:lnTo>
                <a:cubicBezTo>
                  <a:pt x="25915" y="578824"/>
                  <a:pt x="0" y="552909"/>
                  <a:pt x="0" y="520942"/>
                </a:cubicBezTo>
                <a:lnTo>
                  <a:pt x="0" y="57882"/>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8863" tIns="58863" rIns="58863" bIns="58863" numCol="1" spcCol="1270" anchor="ctr" anchorCtr="0">
            <a:noAutofit/>
          </a:bodyPr>
          <a:lstStyle/>
          <a:p>
            <a:pPr lvl="0" algn="ctr" defTabSz="488950">
              <a:lnSpc>
                <a:spcPct val="90000"/>
              </a:lnSpc>
              <a:spcBef>
                <a:spcPct val="0"/>
              </a:spcBef>
              <a:spcAft>
                <a:spcPct val="35000"/>
              </a:spcAft>
            </a:pPr>
            <a:r>
              <a:rPr lang="ru-RU" sz="1200" b="1" kern="1200" dirty="0" smtClean="0">
                <a:solidFill>
                  <a:schemeClr val="tx1"/>
                </a:solidFill>
                <a:latin typeface="Times New Roman" panose="02020603050405020304" pitchFamily="18" charset="0"/>
                <a:cs typeface="Times New Roman" panose="02020603050405020304" pitchFamily="18" charset="0"/>
              </a:rPr>
              <a:t>1 000,0</a:t>
            </a:r>
            <a:endParaRPr lang="ru-RU" sz="1200" b="1" kern="1200" dirty="0">
              <a:solidFill>
                <a:schemeClr val="tx1"/>
              </a:solidFill>
              <a:latin typeface="Times New Roman" panose="02020603050405020304" pitchFamily="18" charset="0"/>
              <a:cs typeface="Times New Roman" panose="02020603050405020304" pitchFamily="18" charset="0"/>
            </a:endParaRPr>
          </a:p>
        </p:txBody>
      </p:sp>
      <p:sp>
        <p:nvSpPr>
          <p:cNvPr id="45" name="Полилиния 44"/>
          <p:cNvSpPr/>
          <p:nvPr/>
        </p:nvSpPr>
        <p:spPr>
          <a:xfrm>
            <a:off x="7510580" y="3349977"/>
            <a:ext cx="731452" cy="578824"/>
          </a:xfrm>
          <a:custGeom>
            <a:avLst/>
            <a:gdLst>
              <a:gd name="connsiteX0" fmla="*/ 0 w 731452"/>
              <a:gd name="connsiteY0" fmla="*/ 57882 h 578824"/>
              <a:gd name="connsiteX1" fmla="*/ 57882 w 731452"/>
              <a:gd name="connsiteY1" fmla="*/ 0 h 578824"/>
              <a:gd name="connsiteX2" fmla="*/ 673570 w 731452"/>
              <a:gd name="connsiteY2" fmla="*/ 0 h 578824"/>
              <a:gd name="connsiteX3" fmla="*/ 731452 w 731452"/>
              <a:gd name="connsiteY3" fmla="*/ 57882 h 578824"/>
              <a:gd name="connsiteX4" fmla="*/ 731452 w 731452"/>
              <a:gd name="connsiteY4" fmla="*/ 520942 h 578824"/>
              <a:gd name="connsiteX5" fmla="*/ 673570 w 731452"/>
              <a:gd name="connsiteY5" fmla="*/ 578824 h 578824"/>
              <a:gd name="connsiteX6" fmla="*/ 57882 w 731452"/>
              <a:gd name="connsiteY6" fmla="*/ 578824 h 578824"/>
              <a:gd name="connsiteX7" fmla="*/ 0 w 731452"/>
              <a:gd name="connsiteY7" fmla="*/ 520942 h 578824"/>
              <a:gd name="connsiteX8" fmla="*/ 0 w 731452"/>
              <a:gd name="connsiteY8" fmla="*/ 57882 h 578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578824">
                <a:moveTo>
                  <a:pt x="0" y="57882"/>
                </a:moveTo>
                <a:cubicBezTo>
                  <a:pt x="0" y="25915"/>
                  <a:pt x="25915" y="0"/>
                  <a:pt x="57882" y="0"/>
                </a:cubicBezTo>
                <a:lnTo>
                  <a:pt x="673570" y="0"/>
                </a:lnTo>
                <a:cubicBezTo>
                  <a:pt x="705537" y="0"/>
                  <a:pt x="731452" y="25915"/>
                  <a:pt x="731452" y="57882"/>
                </a:cubicBezTo>
                <a:lnTo>
                  <a:pt x="731452" y="520942"/>
                </a:lnTo>
                <a:cubicBezTo>
                  <a:pt x="731452" y="552909"/>
                  <a:pt x="705537" y="578824"/>
                  <a:pt x="673570" y="578824"/>
                </a:cubicBezTo>
                <a:lnTo>
                  <a:pt x="57882" y="578824"/>
                </a:lnTo>
                <a:cubicBezTo>
                  <a:pt x="25915" y="578824"/>
                  <a:pt x="0" y="552909"/>
                  <a:pt x="0" y="520942"/>
                </a:cubicBezTo>
                <a:lnTo>
                  <a:pt x="0" y="57882"/>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8863" tIns="58863" rIns="58863" bIns="58863" numCol="1" spcCol="1270" anchor="ctr" anchorCtr="0">
            <a:noAutofit/>
          </a:bodyPr>
          <a:lstStyle/>
          <a:p>
            <a:pPr lvl="0" algn="ctr" defTabSz="488950">
              <a:lnSpc>
                <a:spcPct val="90000"/>
              </a:lnSpc>
              <a:spcBef>
                <a:spcPct val="0"/>
              </a:spcBef>
              <a:spcAft>
                <a:spcPct val="35000"/>
              </a:spcAft>
            </a:pPr>
            <a:r>
              <a:rPr lang="ru-RU" sz="1200" b="1" dirty="0" smtClean="0">
                <a:solidFill>
                  <a:schemeClr val="tx1"/>
                </a:solidFill>
                <a:latin typeface="Times New Roman" panose="02020603050405020304" pitchFamily="18" charset="0"/>
                <a:cs typeface="Times New Roman" panose="02020603050405020304" pitchFamily="18" charset="0"/>
              </a:rPr>
              <a:t>100</a:t>
            </a:r>
            <a:r>
              <a:rPr lang="ru-RU" sz="1200" b="1" kern="1200" dirty="0" smtClean="0">
                <a:solidFill>
                  <a:schemeClr val="tx1"/>
                </a:solidFill>
                <a:latin typeface="Times New Roman" panose="02020603050405020304" pitchFamily="18" charset="0"/>
                <a:cs typeface="Times New Roman" panose="02020603050405020304" pitchFamily="18" charset="0"/>
              </a:rPr>
              <a:t>,0</a:t>
            </a:r>
            <a:endParaRPr lang="ru-RU" sz="1200" b="1" kern="1200" dirty="0">
              <a:solidFill>
                <a:schemeClr val="tx1"/>
              </a:solidFill>
              <a:latin typeface="Times New Roman" panose="02020603050405020304" pitchFamily="18" charset="0"/>
              <a:cs typeface="Times New Roman" panose="02020603050405020304" pitchFamily="18" charset="0"/>
            </a:endParaRPr>
          </a:p>
        </p:txBody>
      </p:sp>
      <p:sp>
        <p:nvSpPr>
          <p:cNvPr id="46" name="Полилиния 45"/>
          <p:cNvSpPr/>
          <p:nvPr/>
        </p:nvSpPr>
        <p:spPr>
          <a:xfrm>
            <a:off x="7510580" y="4002704"/>
            <a:ext cx="731452" cy="718949"/>
          </a:xfrm>
          <a:custGeom>
            <a:avLst/>
            <a:gdLst>
              <a:gd name="connsiteX0" fmla="*/ 0 w 731452"/>
              <a:gd name="connsiteY0" fmla="*/ 57882 h 578824"/>
              <a:gd name="connsiteX1" fmla="*/ 57882 w 731452"/>
              <a:gd name="connsiteY1" fmla="*/ 0 h 578824"/>
              <a:gd name="connsiteX2" fmla="*/ 673570 w 731452"/>
              <a:gd name="connsiteY2" fmla="*/ 0 h 578824"/>
              <a:gd name="connsiteX3" fmla="*/ 731452 w 731452"/>
              <a:gd name="connsiteY3" fmla="*/ 57882 h 578824"/>
              <a:gd name="connsiteX4" fmla="*/ 731452 w 731452"/>
              <a:gd name="connsiteY4" fmla="*/ 520942 h 578824"/>
              <a:gd name="connsiteX5" fmla="*/ 673570 w 731452"/>
              <a:gd name="connsiteY5" fmla="*/ 578824 h 578824"/>
              <a:gd name="connsiteX6" fmla="*/ 57882 w 731452"/>
              <a:gd name="connsiteY6" fmla="*/ 578824 h 578824"/>
              <a:gd name="connsiteX7" fmla="*/ 0 w 731452"/>
              <a:gd name="connsiteY7" fmla="*/ 520942 h 578824"/>
              <a:gd name="connsiteX8" fmla="*/ 0 w 731452"/>
              <a:gd name="connsiteY8" fmla="*/ 57882 h 578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578824">
                <a:moveTo>
                  <a:pt x="0" y="57882"/>
                </a:moveTo>
                <a:cubicBezTo>
                  <a:pt x="0" y="25915"/>
                  <a:pt x="25915" y="0"/>
                  <a:pt x="57882" y="0"/>
                </a:cubicBezTo>
                <a:lnTo>
                  <a:pt x="673570" y="0"/>
                </a:lnTo>
                <a:cubicBezTo>
                  <a:pt x="705537" y="0"/>
                  <a:pt x="731452" y="25915"/>
                  <a:pt x="731452" y="57882"/>
                </a:cubicBezTo>
                <a:lnTo>
                  <a:pt x="731452" y="520942"/>
                </a:lnTo>
                <a:cubicBezTo>
                  <a:pt x="731452" y="552909"/>
                  <a:pt x="705537" y="578824"/>
                  <a:pt x="673570" y="578824"/>
                </a:cubicBezTo>
                <a:lnTo>
                  <a:pt x="57882" y="578824"/>
                </a:lnTo>
                <a:cubicBezTo>
                  <a:pt x="25915" y="578824"/>
                  <a:pt x="0" y="552909"/>
                  <a:pt x="0" y="520942"/>
                </a:cubicBezTo>
                <a:lnTo>
                  <a:pt x="0" y="57882"/>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8863" tIns="58863" rIns="58863" bIns="58863" numCol="1" spcCol="1270" anchor="ctr" anchorCtr="0">
            <a:noAutofit/>
          </a:bodyPr>
          <a:lstStyle/>
          <a:p>
            <a:pPr lvl="0" algn="ctr" defTabSz="488950">
              <a:lnSpc>
                <a:spcPct val="90000"/>
              </a:lnSpc>
              <a:spcAft>
                <a:spcPct val="35000"/>
              </a:spcAft>
            </a:pPr>
            <a:r>
              <a:rPr lang="ru-RU" sz="1200" b="1" dirty="0">
                <a:solidFill>
                  <a:prstClr val="black"/>
                </a:solidFill>
                <a:latin typeface="Times New Roman" panose="02020603050405020304" pitchFamily="18" charset="0"/>
                <a:cs typeface="Times New Roman" panose="02020603050405020304" pitchFamily="18" charset="0"/>
              </a:rPr>
              <a:t>1,19</a:t>
            </a:r>
          </a:p>
        </p:txBody>
      </p:sp>
      <p:sp>
        <p:nvSpPr>
          <p:cNvPr id="47" name="Полилиния 46"/>
          <p:cNvSpPr/>
          <p:nvPr/>
        </p:nvSpPr>
        <p:spPr>
          <a:xfrm>
            <a:off x="7510580" y="4815703"/>
            <a:ext cx="731452" cy="543599"/>
          </a:xfrm>
          <a:custGeom>
            <a:avLst/>
            <a:gdLst>
              <a:gd name="connsiteX0" fmla="*/ 0 w 731452"/>
              <a:gd name="connsiteY0" fmla="*/ 57882 h 578824"/>
              <a:gd name="connsiteX1" fmla="*/ 57882 w 731452"/>
              <a:gd name="connsiteY1" fmla="*/ 0 h 578824"/>
              <a:gd name="connsiteX2" fmla="*/ 673570 w 731452"/>
              <a:gd name="connsiteY2" fmla="*/ 0 h 578824"/>
              <a:gd name="connsiteX3" fmla="*/ 731452 w 731452"/>
              <a:gd name="connsiteY3" fmla="*/ 57882 h 578824"/>
              <a:gd name="connsiteX4" fmla="*/ 731452 w 731452"/>
              <a:gd name="connsiteY4" fmla="*/ 520942 h 578824"/>
              <a:gd name="connsiteX5" fmla="*/ 673570 w 731452"/>
              <a:gd name="connsiteY5" fmla="*/ 578824 h 578824"/>
              <a:gd name="connsiteX6" fmla="*/ 57882 w 731452"/>
              <a:gd name="connsiteY6" fmla="*/ 578824 h 578824"/>
              <a:gd name="connsiteX7" fmla="*/ 0 w 731452"/>
              <a:gd name="connsiteY7" fmla="*/ 520942 h 578824"/>
              <a:gd name="connsiteX8" fmla="*/ 0 w 731452"/>
              <a:gd name="connsiteY8" fmla="*/ 57882 h 578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578824">
                <a:moveTo>
                  <a:pt x="0" y="57882"/>
                </a:moveTo>
                <a:cubicBezTo>
                  <a:pt x="0" y="25915"/>
                  <a:pt x="25915" y="0"/>
                  <a:pt x="57882" y="0"/>
                </a:cubicBezTo>
                <a:lnTo>
                  <a:pt x="673570" y="0"/>
                </a:lnTo>
                <a:cubicBezTo>
                  <a:pt x="705537" y="0"/>
                  <a:pt x="731452" y="25915"/>
                  <a:pt x="731452" y="57882"/>
                </a:cubicBezTo>
                <a:lnTo>
                  <a:pt x="731452" y="520942"/>
                </a:lnTo>
                <a:cubicBezTo>
                  <a:pt x="731452" y="552909"/>
                  <a:pt x="705537" y="578824"/>
                  <a:pt x="673570" y="578824"/>
                </a:cubicBezTo>
                <a:lnTo>
                  <a:pt x="57882" y="578824"/>
                </a:lnTo>
                <a:cubicBezTo>
                  <a:pt x="25915" y="578824"/>
                  <a:pt x="0" y="552909"/>
                  <a:pt x="0" y="520942"/>
                </a:cubicBezTo>
                <a:lnTo>
                  <a:pt x="0" y="57882"/>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8863" tIns="58863" rIns="58863" bIns="58863" numCol="1" spcCol="1270" anchor="ctr" anchorCtr="0">
            <a:noAutofit/>
          </a:bodyPr>
          <a:lstStyle/>
          <a:p>
            <a:pPr lvl="0" algn="ctr" defTabSz="488950">
              <a:lnSpc>
                <a:spcPct val="90000"/>
              </a:lnSpc>
              <a:spcBef>
                <a:spcPct val="0"/>
              </a:spcBef>
              <a:spcAft>
                <a:spcPct val="35000"/>
              </a:spcAft>
            </a:pPr>
            <a:r>
              <a:rPr lang="ru-RU" sz="1200" b="1" kern="1200" dirty="0" smtClean="0">
                <a:solidFill>
                  <a:schemeClr val="tx1"/>
                </a:solidFill>
                <a:latin typeface="Times New Roman" panose="02020603050405020304" pitchFamily="18" charset="0"/>
                <a:cs typeface="Times New Roman" panose="02020603050405020304" pitchFamily="18" charset="0"/>
              </a:rPr>
              <a:t>76,0</a:t>
            </a:r>
            <a:endParaRPr lang="ru-RU" sz="1200" b="1" kern="1200" dirty="0">
              <a:solidFill>
                <a:schemeClr val="tx1"/>
              </a:solidFill>
              <a:latin typeface="Times New Roman" panose="02020603050405020304" pitchFamily="18" charset="0"/>
              <a:cs typeface="Times New Roman" panose="02020603050405020304" pitchFamily="18" charset="0"/>
            </a:endParaRPr>
          </a:p>
        </p:txBody>
      </p:sp>
      <p:sp>
        <p:nvSpPr>
          <p:cNvPr id="48" name="Полилиния 47"/>
          <p:cNvSpPr/>
          <p:nvPr/>
        </p:nvSpPr>
        <p:spPr>
          <a:xfrm>
            <a:off x="7510580" y="5463203"/>
            <a:ext cx="731452" cy="468000"/>
          </a:xfrm>
          <a:custGeom>
            <a:avLst/>
            <a:gdLst>
              <a:gd name="connsiteX0" fmla="*/ 0 w 731452"/>
              <a:gd name="connsiteY0" fmla="*/ 57882 h 578824"/>
              <a:gd name="connsiteX1" fmla="*/ 57882 w 731452"/>
              <a:gd name="connsiteY1" fmla="*/ 0 h 578824"/>
              <a:gd name="connsiteX2" fmla="*/ 673570 w 731452"/>
              <a:gd name="connsiteY2" fmla="*/ 0 h 578824"/>
              <a:gd name="connsiteX3" fmla="*/ 731452 w 731452"/>
              <a:gd name="connsiteY3" fmla="*/ 57882 h 578824"/>
              <a:gd name="connsiteX4" fmla="*/ 731452 w 731452"/>
              <a:gd name="connsiteY4" fmla="*/ 520942 h 578824"/>
              <a:gd name="connsiteX5" fmla="*/ 673570 w 731452"/>
              <a:gd name="connsiteY5" fmla="*/ 578824 h 578824"/>
              <a:gd name="connsiteX6" fmla="*/ 57882 w 731452"/>
              <a:gd name="connsiteY6" fmla="*/ 578824 h 578824"/>
              <a:gd name="connsiteX7" fmla="*/ 0 w 731452"/>
              <a:gd name="connsiteY7" fmla="*/ 520942 h 578824"/>
              <a:gd name="connsiteX8" fmla="*/ 0 w 731452"/>
              <a:gd name="connsiteY8" fmla="*/ 57882 h 578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578824">
                <a:moveTo>
                  <a:pt x="0" y="57882"/>
                </a:moveTo>
                <a:cubicBezTo>
                  <a:pt x="0" y="25915"/>
                  <a:pt x="25915" y="0"/>
                  <a:pt x="57882" y="0"/>
                </a:cubicBezTo>
                <a:lnTo>
                  <a:pt x="673570" y="0"/>
                </a:lnTo>
                <a:cubicBezTo>
                  <a:pt x="705537" y="0"/>
                  <a:pt x="731452" y="25915"/>
                  <a:pt x="731452" y="57882"/>
                </a:cubicBezTo>
                <a:lnTo>
                  <a:pt x="731452" y="520942"/>
                </a:lnTo>
                <a:cubicBezTo>
                  <a:pt x="731452" y="552909"/>
                  <a:pt x="705537" y="578824"/>
                  <a:pt x="673570" y="578824"/>
                </a:cubicBezTo>
                <a:lnTo>
                  <a:pt x="57882" y="578824"/>
                </a:lnTo>
                <a:cubicBezTo>
                  <a:pt x="25915" y="578824"/>
                  <a:pt x="0" y="552909"/>
                  <a:pt x="0" y="520942"/>
                </a:cubicBezTo>
                <a:lnTo>
                  <a:pt x="0" y="57882"/>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8863" tIns="58863" rIns="58863" bIns="58863" numCol="1" spcCol="1270" anchor="ctr" anchorCtr="0">
            <a:noAutofit/>
          </a:bodyPr>
          <a:lstStyle/>
          <a:p>
            <a:pPr lvl="0" algn="ctr" defTabSz="488950">
              <a:lnSpc>
                <a:spcPct val="90000"/>
              </a:lnSpc>
              <a:spcBef>
                <a:spcPct val="0"/>
              </a:spcBef>
              <a:spcAft>
                <a:spcPct val="35000"/>
              </a:spcAft>
            </a:pPr>
            <a:r>
              <a:rPr lang="ru-RU" sz="1200" b="1" kern="1200" dirty="0" smtClean="0">
                <a:solidFill>
                  <a:schemeClr val="tx1"/>
                </a:solidFill>
                <a:latin typeface="Times New Roman" panose="02020603050405020304" pitchFamily="18" charset="0"/>
                <a:cs typeface="Times New Roman" panose="02020603050405020304" pitchFamily="18" charset="0"/>
              </a:rPr>
              <a:t>30,0</a:t>
            </a:r>
            <a:endParaRPr lang="ru-RU" sz="1200" b="1" kern="1200" dirty="0">
              <a:solidFill>
                <a:schemeClr val="tx1"/>
              </a:solidFill>
              <a:latin typeface="Times New Roman" panose="02020603050405020304" pitchFamily="18" charset="0"/>
              <a:cs typeface="Times New Roman" panose="02020603050405020304" pitchFamily="18" charset="0"/>
            </a:endParaRPr>
          </a:p>
        </p:txBody>
      </p:sp>
      <p:sp>
        <p:nvSpPr>
          <p:cNvPr id="49" name="Полилиния 48"/>
          <p:cNvSpPr/>
          <p:nvPr/>
        </p:nvSpPr>
        <p:spPr>
          <a:xfrm>
            <a:off x="7510580" y="6021286"/>
            <a:ext cx="731452" cy="432049"/>
          </a:xfrm>
          <a:custGeom>
            <a:avLst/>
            <a:gdLst>
              <a:gd name="connsiteX0" fmla="*/ 0 w 731452"/>
              <a:gd name="connsiteY0" fmla="*/ 57882 h 578824"/>
              <a:gd name="connsiteX1" fmla="*/ 57882 w 731452"/>
              <a:gd name="connsiteY1" fmla="*/ 0 h 578824"/>
              <a:gd name="connsiteX2" fmla="*/ 673570 w 731452"/>
              <a:gd name="connsiteY2" fmla="*/ 0 h 578824"/>
              <a:gd name="connsiteX3" fmla="*/ 731452 w 731452"/>
              <a:gd name="connsiteY3" fmla="*/ 57882 h 578824"/>
              <a:gd name="connsiteX4" fmla="*/ 731452 w 731452"/>
              <a:gd name="connsiteY4" fmla="*/ 520942 h 578824"/>
              <a:gd name="connsiteX5" fmla="*/ 673570 w 731452"/>
              <a:gd name="connsiteY5" fmla="*/ 578824 h 578824"/>
              <a:gd name="connsiteX6" fmla="*/ 57882 w 731452"/>
              <a:gd name="connsiteY6" fmla="*/ 578824 h 578824"/>
              <a:gd name="connsiteX7" fmla="*/ 0 w 731452"/>
              <a:gd name="connsiteY7" fmla="*/ 520942 h 578824"/>
              <a:gd name="connsiteX8" fmla="*/ 0 w 731452"/>
              <a:gd name="connsiteY8" fmla="*/ 57882 h 578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578824">
                <a:moveTo>
                  <a:pt x="0" y="57882"/>
                </a:moveTo>
                <a:cubicBezTo>
                  <a:pt x="0" y="25915"/>
                  <a:pt x="25915" y="0"/>
                  <a:pt x="57882" y="0"/>
                </a:cubicBezTo>
                <a:lnTo>
                  <a:pt x="673570" y="0"/>
                </a:lnTo>
                <a:cubicBezTo>
                  <a:pt x="705537" y="0"/>
                  <a:pt x="731452" y="25915"/>
                  <a:pt x="731452" y="57882"/>
                </a:cubicBezTo>
                <a:lnTo>
                  <a:pt x="731452" y="520942"/>
                </a:lnTo>
                <a:cubicBezTo>
                  <a:pt x="731452" y="552909"/>
                  <a:pt x="705537" y="578824"/>
                  <a:pt x="673570" y="578824"/>
                </a:cubicBezTo>
                <a:lnTo>
                  <a:pt x="57882" y="578824"/>
                </a:lnTo>
                <a:cubicBezTo>
                  <a:pt x="25915" y="578824"/>
                  <a:pt x="0" y="552909"/>
                  <a:pt x="0" y="520942"/>
                </a:cubicBezTo>
                <a:lnTo>
                  <a:pt x="0" y="57882"/>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2673" tIns="62673" rIns="62673" bIns="62673" numCol="1" spcCol="1270" anchor="ctr" anchorCtr="0">
            <a:noAutofit/>
          </a:bodyPr>
          <a:lstStyle/>
          <a:p>
            <a:pPr lvl="0" algn="ctr" defTabSz="533400">
              <a:lnSpc>
                <a:spcPct val="90000"/>
              </a:lnSpc>
              <a:spcBef>
                <a:spcPct val="0"/>
              </a:spcBef>
              <a:spcAft>
                <a:spcPct val="35000"/>
              </a:spcAft>
            </a:pPr>
            <a:r>
              <a:rPr lang="ru-RU" sz="1200" b="1" kern="1200" dirty="0" smtClean="0">
                <a:solidFill>
                  <a:schemeClr val="tx1"/>
                </a:solidFill>
                <a:latin typeface="Times New Roman" panose="02020603050405020304" pitchFamily="18" charset="0"/>
                <a:cs typeface="Times New Roman" panose="02020603050405020304" pitchFamily="18" charset="0"/>
              </a:rPr>
              <a:t>100,0</a:t>
            </a:r>
            <a:endParaRPr lang="ru-RU" sz="1200" b="1" kern="1200" dirty="0">
              <a:solidFill>
                <a:schemeClr val="tx1"/>
              </a:solidFill>
              <a:latin typeface="Times New Roman" panose="02020603050405020304" pitchFamily="18" charset="0"/>
              <a:cs typeface="Times New Roman" panose="02020603050405020304" pitchFamily="18" charset="0"/>
            </a:endParaRPr>
          </a:p>
        </p:txBody>
      </p:sp>
      <p:sp>
        <p:nvSpPr>
          <p:cNvPr id="50" name="Полилиния 49"/>
          <p:cNvSpPr/>
          <p:nvPr/>
        </p:nvSpPr>
        <p:spPr>
          <a:xfrm>
            <a:off x="8303475" y="1484784"/>
            <a:ext cx="731452" cy="578824"/>
          </a:xfrm>
          <a:custGeom>
            <a:avLst/>
            <a:gdLst>
              <a:gd name="connsiteX0" fmla="*/ 0 w 731452"/>
              <a:gd name="connsiteY0" fmla="*/ 57882 h 578824"/>
              <a:gd name="connsiteX1" fmla="*/ 57882 w 731452"/>
              <a:gd name="connsiteY1" fmla="*/ 0 h 578824"/>
              <a:gd name="connsiteX2" fmla="*/ 673570 w 731452"/>
              <a:gd name="connsiteY2" fmla="*/ 0 h 578824"/>
              <a:gd name="connsiteX3" fmla="*/ 731452 w 731452"/>
              <a:gd name="connsiteY3" fmla="*/ 57882 h 578824"/>
              <a:gd name="connsiteX4" fmla="*/ 731452 w 731452"/>
              <a:gd name="connsiteY4" fmla="*/ 520942 h 578824"/>
              <a:gd name="connsiteX5" fmla="*/ 673570 w 731452"/>
              <a:gd name="connsiteY5" fmla="*/ 578824 h 578824"/>
              <a:gd name="connsiteX6" fmla="*/ 57882 w 731452"/>
              <a:gd name="connsiteY6" fmla="*/ 578824 h 578824"/>
              <a:gd name="connsiteX7" fmla="*/ 0 w 731452"/>
              <a:gd name="connsiteY7" fmla="*/ 520942 h 578824"/>
              <a:gd name="connsiteX8" fmla="*/ 0 w 731452"/>
              <a:gd name="connsiteY8" fmla="*/ 57882 h 578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578824">
                <a:moveTo>
                  <a:pt x="0" y="57882"/>
                </a:moveTo>
                <a:cubicBezTo>
                  <a:pt x="0" y="25915"/>
                  <a:pt x="25915" y="0"/>
                  <a:pt x="57882" y="0"/>
                </a:cubicBezTo>
                <a:lnTo>
                  <a:pt x="673570" y="0"/>
                </a:lnTo>
                <a:cubicBezTo>
                  <a:pt x="705537" y="0"/>
                  <a:pt x="731452" y="25915"/>
                  <a:pt x="731452" y="57882"/>
                </a:cubicBezTo>
                <a:lnTo>
                  <a:pt x="731452" y="520942"/>
                </a:lnTo>
                <a:cubicBezTo>
                  <a:pt x="731452" y="552909"/>
                  <a:pt x="705537" y="578824"/>
                  <a:pt x="673570" y="578824"/>
                </a:cubicBezTo>
                <a:lnTo>
                  <a:pt x="57882" y="578824"/>
                </a:lnTo>
                <a:cubicBezTo>
                  <a:pt x="25915" y="578824"/>
                  <a:pt x="0" y="552909"/>
                  <a:pt x="0" y="520942"/>
                </a:cubicBezTo>
                <a:lnTo>
                  <a:pt x="0" y="57882"/>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0293" tIns="70293" rIns="70293" bIns="70293" numCol="1" spcCol="1270" anchor="ctr" anchorCtr="0">
            <a:noAutofit/>
          </a:bodyPr>
          <a:lstStyle/>
          <a:p>
            <a:pPr lvl="0" algn="ctr" defTabSz="622300">
              <a:lnSpc>
                <a:spcPct val="90000"/>
              </a:lnSpc>
              <a:spcBef>
                <a:spcPct val="0"/>
              </a:spcBef>
              <a:spcAft>
                <a:spcPct val="35000"/>
              </a:spcAft>
            </a:pPr>
            <a:r>
              <a:rPr lang="ru-RU" sz="1200" b="1" kern="1200" dirty="0" smtClean="0">
                <a:solidFill>
                  <a:schemeClr val="tx1"/>
                </a:solidFill>
                <a:latin typeface="Times New Roman" panose="02020603050405020304" pitchFamily="18" charset="0"/>
                <a:cs typeface="Times New Roman" panose="02020603050405020304" pitchFamily="18" charset="0"/>
              </a:rPr>
              <a:t>2022</a:t>
            </a:r>
            <a:endParaRPr lang="ru-RU" sz="1200" b="1" kern="1200" dirty="0">
              <a:solidFill>
                <a:schemeClr val="tx1"/>
              </a:solidFill>
              <a:latin typeface="Times New Roman" panose="02020603050405020304" pitchFamily="18" charset="0"/>
              <a:cs typeface="Times New Roman" panose="02020603050405020304" pitchFamily="18" charset="0"/>
            </a:endParaRPr>
          </a:p>
        </p:txBody>
      </p:sp>
      <p:sp>
        <p:nvSpPr>
          <p:cNvPr id="51" name="Полилиния 50"/>
          <p:cNvSpPr/>
          <p:nvPr/>
        </p:nvSpPr>
        <p:spPr>
          <a:xfrm>
            <a:off x="8303475" y="2187077"/>
            <a:ext cx="731452" cy="569854"/>
          </a:xfrm>
          <a:custGeom>
            <a:avLst/>
            <a:gdLst>
              <a:gd name="connsiteX0" fmla="*/ 0 w 731452"/>
              <a:gd name="connsiteY0" fmla="*/ 57882 h 578824"/>
              <a:gd name="connsiteX1" fmla="*/ 57882 w 731452"/>
              <a:gd name="connsiteY1" fmla="*/ 0 h 578824"/>
              <a:gd name="connsiteX2" fmla="*/ 673570 w 731452"/>
              <a:gd name="connsiteY2" fmla="*/ 0 h 578824"/>
              <a:gd name="connsiteX3" fmla="*/ 731452 w 731452"/>
              <a:gd name="connsiteY3" fmla="*/ 57882 h 578824"/>
              <a:gd name="connsiteX4" fmla="*/ 731452 w 731452"/>
              <a:gd name="connsiteY4" fmla="*/ 520942 h 578824"/>
              <a:gd name="connsiteX5" fmla="*/ 673570 w 731452"/>
              <a:gd name="connsiteY5" fmla="*/ 578824 h 578824"/>
              <a:gd name="connsiteX6" fmla="*/ 57882 w 731452"/>
              <a:gd name="connsiteY6" fmla="*/ 578824 h 578824"/>
              <a:gd name="connsiteX7" fmla="*/ 0 w 731452"/>
              <a:gd name="connsiteY7" fmla="*/ 520942 h 578824"/>
              <a:gd name="connsiteX8" fmla="*/ 0 w 731452"/>
              <a:gd name="connsiteY8" fmla="*/ 57882 h 578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578824">
                <a:moveTo>
                  <a:pt x="0" y="57882"/>
                </a:moveTo>
                <a:cubicBezTo>
                  <a:pt x="0" y="25915"/>
                  <a:pt x="25915" y="0"/>
                  <a:pt x="57882" y="0"/>
                </a:cubicBezTo>
                <a:lnTo>
                  <a:pt x="673570" y="0"/>
                </a:lnTo>
                <a:cubicBezTo>
                  <a:pt x="705537" y="0"/>
                  <a:pt x="731452" y="25915"/>
                  <a:pt x="731452" y="57882"/>
                </a:cubicBezTo>
                <a:lnTo>
                  <a:pt x="731452" y="520942"/>
                </a:lnTo>
                <a:cubicBezTo>
                  <a:pt x="731452" y="552909"/>
                  <a:pt x="705537" y="578824"/>
                  <a:pt x="673570" y="578824"/>
                </a:cubicBezTo>
                <a:lnTo>
                  <a:pt x="57882" y="578824"/>
                </a:lnTo>
                <a:cubicBezTo>
                  <a:pt x="25915" y="578824"/>
                  <a:pt x="0" y="552909"/>
                  <a:pt x="0" y="520942"/>
                </a:cubicBezTo>
                <a:lnTo>
                  <a:pt x="0" y="57882"/>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8863" tIns="58863" rIns="58863" bIns="58863" numCol="1" spcCol="1270" anchor="ctr" anchorCtr="0">
            <a:noAutofit/>
          </a:bodyPr>
          <a:lstStyle/>
          <a:p>
            <a:pPr lvl="0" algn="ctr" defTabSz="488950">
              <a:lnSpc>
                <a:spcPct val="90000"/>
              </a:lnSpc>
              <a:spcBef>
                <a:spcPct val="0"/>
              </a:spcBef>
              <a:spcAft>
                <a:spcPct val="35000"/>
              </a:spcAft>
            </a:pPr>
            <a:r>
              <a:rPr lang="ru-RU" sz="1200" b="1" kern="1200" dirty="0" smtClean="0">
                <a:solidFill>
                  <a:schemeClr val="tx1"/>
                </a:solidFill>
                <a:latin typeface="Times New Roman" panose="02020603050405020304" pitchFamily="18" charset="0"/>
                <a:cs typeface="Times New Roman" panose="02020603050405020304" pitchFamily="18" charset="0"/>
              </a:rPr>
              <a:t>85,0</a:t>
            </a:r>
            <a:endParaRPr lang="ru-RU" sz="1200" b="1" kern="1200" dirty="0">
              <a:solidFill>
                <a:schemeClr val="tx1"/>
              </a:solidFill>
              <a:latin typeface="Times New Roman" panose="02020603050405020304" pitchFamily="18" charset="0"/>
              <a:cs typeface="Times New Roman" panose="02020603050405020304" pitchFamily="18" charset="0"/>
            </a:endParaRPr>
          </a:p>
        </p:txBody>
      </p:sp>
      <p:sp>
        <p:nvSpPr>
          <p:cNvPr id="52" name="Полилиния 51"/>
          <p:cNvSpPr/>
          <p:nvPr/>
        </p:nvSpPr>
        <p:spPr>
          <a:xfrm>
            <a:off x="8303475" y="2816984"/>
            <a:ext cx="731452" cy="468000"/>
          </a:xfrm>
          <a:custGeom>
            <a:avLst/>
            <a:gdLst>
              <a:gd name="connsiteX0" fmla="*/ 0 w 731452"/>
              <a:gd name="connsiteY0" fmla="*/ 57882 h 578824"/>
              <a:gd name="connsiteX1" fmla="*/ 57882 w 731452"/>
              <a:gd name="connsiteY1" fmla="*/ 0 h 578824"/>
              <a:gd name="connsiteX2" fmla="*/ 673570 w 731452"/>
              <a:gd name="connsiteY2" fmla="*/ 0 h 578824"/>
              <a:gd name="connsiteX3" fmla="*/ 731452 w 731452"/>
              <a:gd name="connsiteY3" fmla="*/ 57882 h 578824"/>
              <a:gd name="connsiteX4" fmla="*/ 731452 w 731452"/>
              <a:gd name="connsiteY4" fmla="*/ 520942 h 578824"/>
              <a:gd name="connsiteX5" fmla="*/ 673570 w 731452"/>
              <a:gd name="connsiteY5" fmla="*/ 578824 h 578824"/>
              <a:gd name="connsiteX6" fmla="*/ 57882 w 731452"/>
              <a:gd name="connsiteY6" fmla="*/ 578824 h 578824"/>
              <a:gd name="connsiteX7" fmla="*/ 0 w 731452"/>
              <a:gd name="connsiteY7" fmla="*/ 520942 h 578824"/>
              <a:gd name="connsiteX8" fmla="*/ 0 w 731452"/>
              <a:gd name="connsiteY8" fmla="*/ 57882 h 578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578824">
                <a:moveTo>
                  <a:pt x="0" y="57882"/>
                </a:moveTo>
                <a:cubicBezTo>
                  <a:pt x="0" y="25915"/>
                  <a:pt x="25915" y="0"/>
                  <a:pt x="57882" y="0"/>
                </a:cubicBezTo>
                <a:lnTo>
                  <a:pt x="673570" y="0"/>
                </a:lnTo>
                <a:cubicBezTo>
                  <a:pt x="705537" y="0"/>
                  <a:pt x="731452" y="25915"/>
                  <a:pt x="731452" y="57882"/>
                </a:cubicBezTo>
                <a:lnTo>
                  <a:pt x="731452" y="520942"/>
                </a:lnTo>
                <a:cubicBezTo>
                  <a:pt x="731452" y="552909"/>
                  <a:pt x="705537" y="578824"/>
                  <a:pt x="673570" y="578824"/>
                </a:cubicBezTo>
                <a:lnTo>
                  <a:pt x="57882" y="578824"/>
                </a:lnTo>
                <a:cubicBezTo>
                  <a:pt x="25915" y="578824"/>
                  <a:pt x="0" y="552909"/>
                  <a:pt x="0" y="520942"/>
                </a:cubicBezTo>
                <a:lnTo>
                  <a:pt x="0" y="57882"/>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8863" tIns="58863" rIns="58863" bIns="58863" numCol="1" spcCol="1270" anchor="ctr" anchorCtr="0">
            <a:noAutofit/>
          </a:bodyPr>
          <a:lstStyle/>
          <a:p>
            <a:pPr lvl="0" algn="ctr" defTabSz="488950">
              <a:lnSpc>
                <a:spcPct val="90000"/>
              </a:lnSpc>
              <a:spcBef>
                <a:spcPct val="0"/>
              </a:spcBef>
              <a:spcAft>
                <a:spcPct val="35000"/>
              </a:spcAft>
            </a:pPr>
            <a:r>
              <a:rPr lang="ru-RU" sz="1200" b="1" kern="1200" dirty="0" smtClean="0">
                <a:solidFill>
                  <a:schemeClr val="tx1"/>
                </a:solidFill>
                <a:latin typeface="Times New Roman" panose="02020603050405020304" pitchFamily="18" charset="0"/>
                <a:cs typeface="Times New Roman" panose="02020603050405020304" pitchFamily="18" charset="0"/>
              </a:rPr>
              <a:t>1 000,0</a:t>
            </a:r>
            <a:endParaRPr lang="ru-RU" sz="1200" b="1" kern="1200" dirty="0">
              <a:solidFill>
                <a:schemeClr val="tx1"/>
              </a:solidFill>
              <a:latin typeface="Times New Roman" panose="02020603050405020304" pitchFamily="18" charset="0"/>
              <a:cs typeface="Times New Roman" panose="02020603050405020304" pitchFamily="18" charset="0"/>
            </a:endParaRPr>
          </a:p>
        </p:txBody>
      </p:sp>
      <p:sp>
        <p:nvSpPr>
          <p:cNvPr id="53" name="Полилиния 52"/>
          <p:cNvSpPr/>
          <p:nvPr/>
        </p:nvSpPr>
        <p:spPr>
          <a:xfrm>
            <a:off x="8303475" y="3356993"/>
            <a:ext cx="731452" cy="571808"/>
          </a:xfrm>
          <a:custGeom>
            <a:avLst/>
            <a:gdLst>
              <a:gd name="connsiteX0" fmla="*/ 0 w 731452"/>
              <a:gd name="connsiteY0" fmla="*/ 57882 h 578824"/>
              <a:gd name="connsiteX1" fmla="*/ 57882 w 731452"/>
              <a:gd name="connsiteY1" fmla="*/ 0 h 578824"/>
              <a:gd name="connsiteX2" fmla="*/ 673570 w 731452"/>
              <a:gd name="connsiteY2" fmla="*/ 0 h 578824"/>
              <a:gd name="connsiteX3" fmla="*/ 731452 w 731452"/>
              <a:gd name="connsiteY3" fmla="*/ 57882 h 578824"/>
              <a:gd name="connsiteX4" fmla="*/ 731452 w 731452"/>
              <a:gd name="connsiteY4" fmla="*/ 520942 h 578824"/>
              <a:gd name="connsiteX5" fmla="*/ 673570 w 731452"/>
              <a:gd name="connsiteY5" fmla="*/ 578824 h 578824"/>
              <a:gd name="connsiteX6" fmla="*/ 57882 w 731452"/>
              <a:gd name="connsiteY6" fmla="*/ 578824 h 578824"/>
              <a:gd name="connsiteX7" fmla="*/ 0 w 731452"/>
              <a:gd name="connsiteY7" fmla="*/ 520942 h 578824"/>
              <a:gd name="connsiteX8" fmla="*/ 0 w 731452"/>
              <a:gd name="connsiteY8" fmla="*/ 57882 h 578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578824">
                <a:moveTo>
                  <a:pt x="0" y="57882"/>
                </a:moveTo>
                <a:cubicBezTo>
                  <a:pt x="0" y="25915"/>
                  <a:pt x="25915" y="0"/>
                  <a:pt x="57882" y="0"/>
                </a:cubicBezTo>
                <a:lnTo>
                  <a:pt x="673570" y="0"/>
                </a:lnTo>
                <a:cubicBezTo>
                  <a:pt x="705537" y="0"/>
                  <a:pt x="731452" y="25915"/>
                  <a:pt x="731452" y="57882"/>
                </a:cubicBezTo>
                <a:lnTo>
                  <a:pt x="731452" y="520942"/>
                </a:lnTo>
                <a:cubicBezTo>
                  <a:pt x="731452" y="552909"/>
                  <a:pt x="705537" y="578824"/>
                  <a:pt x="673570" y="578824"/>
                </a:cubicBezTo>
                <a:lnTo>
                  <a:pt x="57882" y="578824"/>
                </a:lnTo>
                <a:cubicBezTo>
                  <a:pt x="25915" y="578824"/>
                  <a:pt x="0" y="552909"/>
                  <a:pt x="0" y="520942"/>
                </a:cubicBezTo>
                <a:lnTo>
                  <a:pt x="0" y="57882"/>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8863" tIns="58863" rIns="58863" bIns="58863" numCol="1" spcCol="1270" anchor="ctr" anchorCtr="0">
            <a:noAutofit/>
          </a:bodyPr>
          <a:lstStyle/>
          <a:p>
            <a:pPr lvl="0" algn="ctr" defTabSz="488950">
              <a:lnSpc>
                <a:spcPct val="90000"/>
              </a:lnSpc>
              <a:spcBef>
                <a:spcPct val="0"/>
              </a:spcBef>
              <a:spcAft>
                <a:spcPct val="35000"/>
              </a:spcAft>
            </a:pPr>
            <a:r>
              <a:rPr lang="ru-RU" sz="1200" b="1" kern="1200" dirty="0" smtClean="0">
                <a:solidFill>
                  <a:schemeClr val="tx1"/>
                </a:solidFill>
                <a:latin typeface="Times New Roman" panose="02020603050405020304" pitchFamily="18" charset="0"/>
                <a:cs typeface="Times New Roman" panose="02020603050405020304" pitchFamily="18" charset="0"/>
              </a:rPr>
              <a:t>100,0</a:t>
            </a:r>
            <a:endParaRPr lang="ru-RU" sz="1200" b="1" kern="1200" dirty="0">
              <a:solidFill>
                <a:schemeClr val="tx1"/>
              </a:solidFill>
              <a:latin typeface="Times New Roman" panose="02020603050405020304" pitchFamily="18" charset="0"/>
              <a:cs typeface="Times New Roman" panose="02020603050405020304" pitchFamily="18" charset="0"/>
            </a:endParaRPr>
          </a:p>
        </p:txBody>
      </p:sp>
      <p:sp>
        <p:nvSpPr>
          <p:cNvPr id="54" name="Полилиния 53"/>
          <p:cNvSpPr/>
          <p:nvPr/>
        </p:nvSpPr>
        <p:spPr>
          <a:xfrm>
            <a:off x="8303475" y="4007192"/>
            <a:ext cx="731452" cy="714462"/>
          </a:xfrm>
          <a:custGeom>
            <a:avLst/>
            <a:gdLst>
              <a:gd name="connsiteX0" fmla="*/ 0 w 731452"/>
              <a:gd name="connsiteY0" fmla="*/ 57882 h 578824"/>
              <a:gd name="connsiteX1" fmla="*/ 57882 w 731452"/>
              <a:gd name="connsiteY1" fmla="*/ 0 h 578824"/>
              <a:gd name="connsiteX2" fmla="*/ 673570 w 731452"/>
              <a:gd name="connsiteY2" fmla="*/ 0 h 578824"/>
              <a:gd name="connsiteX3" fmla="*/ 731452 w 731452"/>
              <a:gd name="connsiteY3" fmla="*/ 57882 h 578824"/>
              <a:gd name="connsiteX4" fmla="*/ 731452 w 731452"/>
              <a:gd name="connsiteY4" fmla="*/ 520942 h 578824"/>
              <a:gd name="connsiteX5" fmla="*/ 673570 w 731452"/>
              <a:gd name="connsiteY5" fmla="*/ 578824 h 578824"/>
              <a:gd name="connsiteX6" fmla="*/ 57882 w 731452"/>
              <a:gd name="connsiteY6" fmla="*/ 578824 h 578824"/>
              <a:gd name="connsiteX7" fmla="*/ 0 w 731452"/>
              <a:gd name="connsiteY7" fmla="*/ 520942 h 578824"/>
              <a:gd name="connsiteX8" fmla="*/ 0 w 731452"/>
              <a:gd name="connsiteY8" fmla="*/ 57882 h 578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578824">
                <a:moveTo>
                  <a:pt x="0" y="57882"/>
                </a:moveTo>
                <a:cubicBezTo>
                  <a:pt x="0" y="25915"/>
                  <a:pt x="25915" y="0"/>
                  <a:pt x="57882" y="0"/>
                </a:cubicBezTo>
                <a:lnTo>
                  <a:pt x="673570" y="0"/>
                </a:lnTo>
                <a:cubicBezTo>
                  <a:pt x="705537" y="0"/>
                  <a:pt x="731452" y="25915"/>
                  <a:pt x="731452" y="57882"/>
                </a:cubicBezTo>
                <a:lnTo>
                  <a:pt x="731452" y="520942"/>
                </a:lnTo>
                <a:cubicBezTo>
                  <a:pt x="731452" y="552909"/>
                  <a:pt x="705537" y="578824"/>
                  <a:pt x="673570" y="578824"/>
                </a:cubicBezTo>
                <a:lnTo>
                  <a:pt x="57882" y="578824"/>
                </a:lnTo>
                <a:cubicBezTo>
                  <a:pt x="25915" y="578824"/>
                  <a:pt x="0" y="552909"/>
                  <a:pt x="0" y="520942"/>
                </a:cubicBezTo>
                <a:lnTo>
                  <a:pt x="0" y="57882"/>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8863" tIns="58863" rIns="58863" bIns="58863" numCol="1" spcCol="1270" anchor="ctr" anchorCtr="0">
            <a:noAutofit/>
          </a:bodyPr>
          <a:lstStyle/>
          <a:p>
            <a:pPr lvl="0" algn="ctr" defTabSz="488950">
              <a:lnSpc>
                <a:spcPct val="90000"/>
              </a:lnSpc>
              <a:spcAft>
                <a:spcPct val="35000"/>
              </a:spcAft>
            </a:pPr>
            <a:r>
              <a:rPr lang="ru-RU" sz="1200" b="1" dirty="0">
                <a:solidFill>
                  <a:schemeClr val="tx1"/>
                </a:solidFill>
                <a:latin typeface="Times New Roman" panose="02020603050405020304" pitchFamily="18" charset="0"/>
                <a:cs typeface="Times New Roman" panose="02020603050405020304" pitchFamily="18" charset="0"/>
              </a:rPr>
              <a:t>1,19</a:t>
            </a:r>
          </a:p>
        </p:txBody>
      </p:sp>
      <p:sp>
        <p:nvSpPr>
          <p:cNvPr id="55" name="Полилиния 54"/>
          <p:cNvSpPr/>
          <p:nvPr/>
        </p:nvSpPr>
        <p:spPr>
          <a:xfrm>
            <a:off x="8303475" y="4815704"/>
            <a:ext cx="731452" cy="543599"/>
          </a:xfrm>
          <a:custGeom>
            <a:avLst/>
            <a:gdLst>
              <a:gd name="connsiteX0" fmla="*/ 0 w 731452"/>
              <a:gd name="connsiteY0" fmla="*/ 57882 h 578824"/>
              <a:gd name="connsiteX1" fmla="*/ 57882 w 731452"/>
              <a:gd name="connsiteY1" fmla="*/ 0 h 578824"/>
              <a:gd name="connsiteX2" fmla="*/ 673570 w 731452"/>
              <a:gd name="connsiteY2" fmla="*/ 0 h 578824"/>
              <a:gd name="connsiteX3" fmla="*/ 731452 w 731452"/>
              <a:gd name="connsiteY3" fmla="*/ 57882 h 578824"/>
              <a:gd name="connsiteX4" fmla="*/ 731452 w 731452"/>
              <a:gd name="connsiteY4" fmla="*/ 520942 h 578824"/>
              <a:gd name="connsiteX5" fmla="*/ 673570 w 731452"/>
              <a:gd name="connsiteY5" fmla="*/ 578824 h 578824"/>
              <a:gd name="connsiteX6" fmla="*/ 57882 w 731452"/>
              <a:gd name="connsiteY6" fmla="*/ 578824 h 578824"/>
              <a:gd name="connsiteX7" fmla="*/ 0 w 731452"/>
              <a:gd name="connsiteY7" fmla="*/ 520942 h 578824"/>
              <a:gd name="connsiteX8" fmla="*/ 0 w 731452"/>
              <a:gd name="connsiteY8" fmla="*/ 57882 h 578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578824">
                <a:moveTo>
                  <a:pt x="0" y="57882"/>
                </a:moveTo>
                <a:cubicBezTo>
                  <a:pt x="0" y="25915"/>
                  <a:pt x="25915" y="0"/>
                  <a:pt x="57882" y="0"/>
                </a:cubicBezTo>
                <a:lnTo>
                  <a:pt x="673570" y="0"/>
                </a:lnTo>
                <a:cubicBezTo>
                  <a:pt x="705537" y="0"/>
                  <a:pt x="731452" y="25915"/>
                  <a:pt x="731452" y="57882"/>
                </a:cubicBezTo>
                <a:lnTo>
                  <a:pt x="731452" y="520942"/>
                </a:lnTo>
                <a:cubicBezTo>
                  <a:pt x="731452" y="552909"/>
                  <a:pt x="705537" y="578824"/>
                  <a:pt x="673570" y="578824"/>
                </a:cubicBezTo>
                <a:lnTo>
                  <a:pt x="57882" y="578824"/>
                </a:lnTo>
                <a:cubicBezTo>
                  <a:pt x="25915" y="578824"/>
                  <a:pt x="0" y="552909"/>
                  <a:pt x="0" y="520942"/>
                </a:cubicBezTo>
                <a:lnTo>
                  <a:pt x="0" y="57882"/>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8863" tIns="58863" rIns="58863" bIns="58863" numCol="1" spcCol="1270" anchor="ctr" anchorCtr="0">
            <a:noAutofit/>
          </a:bodyPr>
          <a:lstStyle/>
          <a:p>
            <a:pPr lvl="0" algn="ctr" defTabSz="488950">
              <a:lnSpc>
                <a:spcPct val="90000"/>
              </a:lnSpc>
              <a:spcBef>
                <a:spcPct val="0"/>
              </a:spcBef>
              <a:spcAft>
                <a:spcPct val="35000"/>
              </a:spcAft>
            </a:pPr>
            <a:r>
              <a:rPr lang="ru-RU" sz="1200" b="1" kern="1200" dirty="0" smtClean="0">
                <a:solidFill>
                  <a:schemeClr val="tx1"/>
                </a:solidFill>
                <a:latin typeface="Times New Roman" panose="02020603050405020304" pitchFamily="18" charset="0"/>
                <a:cs typeface="Times New Roman" panose="02020603050405020304" pitchFamily="18" charset="0"/>
              </a:rPr>
              <a:t>77,0</a:t>
            </a:r>
            <a:endParaRPr lang="ru-RU" sz="1200" b="1" kern="1200" dirty="0">
              <a:solidFill>
                <a:schemeClr val="tx1"/>
              </a:solidFill>
              <a:latin typeface="Times New Roman" panose="02020603050405020304" pitchFamily="18" charset="0"/>
              <a:cs typeface="Times New Roman" panose="02020603050405020304" pitchFamily="18" charset="0"/>
            </a:endParaRPr>
          </a:p>
        </p:txBody>
      </p:sp>
      <p:sp>
        <p:nvSpPr>
          <p:cNvPr id="56" name="Полилиния 55"/>
          <p:cNvSpPr/>
          <p:nvPr/>
        </p:nvSpPr>
        <p:spPr>
          <a:xfrm>
            <a:off x="8303475" y="5463203"/>
            <a:ext cx="731452" cy="467999"/>
          </a:xfrm>
          <a:custGeom>
            <a:avLst/>
            <a:gdLst>
              <a:gd name="connsiteX0" fmla="*/ 0 w 731452"/>
              <a:gd name="connsiteY0" fmla="*/ 57882 h 578824"/>
              <a:gd name="connsiteX1" fmla="*/ 57882 w 731452"/>
              <a:gd name="connsiteY1" fmla="*/ 0 h 578824"/>
              <a:gd name="connsiteX2" fmla="*/ 673570 w 731452"/>
              <a:gd name="connsiteY2" fmla="*/ 0 h 578824"/>
              <a:gd name="connsiteX3" fmla="*/ 731452 w 731452"/>
              <a:gd name="connsiteY3" fmla="*/ 57882 h 578824"/>
              <a:gd name="connsiteX4" fmla="*/ 731452 w 731452"/>
              <a:gd name="connsiteY4" fmla="*/ 520942 h 578824"/>
              <a:gd name="connsiteX5" fmla="*/ 673570 w 731452"/>
              <a:gd name="connsiteY5" fmla="*/ 578824 h 578824"/>
              <a:gd name="connsiteX6" fmla="*/ 57882 w 731452"/>
              <a:gd name="connsiteY6" fmla="*/ 578824 h 578824"/>
              <a:gd name="connsiteX7" fmla="*/ 0 w 731452"/>
              <a:gd name="connsiteY7" fmla="*/ 520942 h 578824"/>
              <a:gd name="connsiteX8" fmla="*/ 0 w 731452"/>
              <a:gd name="connsiteY8" fmla="*/ 57882 h 578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578824">
                <a:moveTo>
                  <a:pt x="0" y="57882"/>
                </a:moveTo>
                <a:cubicBezTo>
                  <a:pt x="0" y="25915"/>
                  <a:pt x="25915" y="0"/>
                  <a:pt x="57882" y="0"/>
                </a:cubicBezTo>
                <a:lnTo>
                  <a:pt x="673570" y="0"/>
                </a:lnTo>
                <a:cubicBezTo>
                  <a:pt x="705537" y="0"/>
                  <a:pt x="731452" y="25915"/>
                  <a:pt x="731452" y="57882"/>
                </a:cubicBezTo>
                <a:lnTo>
                  <a:pt x="731452" y="520942"/>
                </a:lnTo>
                <a:cubicBezTo>
                  <a:pt x="731452" y="552909"/>
                  <a:pt x="705537" y="578824"/>
                  <a:pt x="673570" y="578824"/>
                </a:cubicBezTo>
                <a:lnTo>
                  <a:pt x="57882" y="578824"/>
                </a:lnTo>
                <a:cubicBezTo>
                  <a:pt x="25915" y="578824"/>
                  <a:pt x="0" y="552909"/>
                  <a:pt x="0" y="520942"/>
                </a:cubicBezTo>
                <a:lnTo>
                  <a:pt x="0" y="57882"/>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8863" tIns="58863" rIns="58863" bIns="58863" numCol="1" spcCol="1270" anchor="ctr" anchorCtr="0">
            <a:noAutofit/>
          </a:bodyPr>
          <a:lstStyle/>
          <a:p>
            <a:pPr lvl="0" algn="ctr" defTabSz="488950">
              <a:lnSpc>
                <a:spcPct val="90000"/>
              </a:lnSpc>
              <a:spcBef>
                <a:spcPct val="0"/>
              </a:spcBef>
              <a:spcAft>
                <a:spcPct val="35000"/>
              </a:spcAft>
            </a:pPr>
            <a:r>
              <a:rPr lang="ru-RU" sz="1200" b="1" kern="1200" dirty="0" smtClean="0">
                <a:solidFill>
                  <a:schemeClr val="tx1"/>
                </a:solidFill>
                <a:latin typeface="Times New Roman" panose="02020603050405020304" pitchFamily="18" charset="0"/>
                <a:cs typeface="Times New Roman" panose="02020603050405020304" pitchFamily="18" charset="0"/>
              </a:rPr>
              <a:t>31,0</a:t>
            </a:r>
            <a:endParaRPr lang="ru-RU" sz="1200" b="1" kern="1200" dirty="0">
              <a:solidFill>
                <a:schemeClr val="tx1"/>
              </a:solidFill>
              <a:latin typeface="Times New Roman" panose="02020603050405020304" pitchFamily="18" charset="0"/>
              <a:cs typeface="Times New Roman" panose="02020603050405020304" pitchFamily="18" charset="0"/>
            </a:endParaRPr>
          </a:p>
        </p:txBody>
      </p:sp>
      <p:sp>
        <p:nvSpPr>
          <p:cNvPr id="57" name="Полилиния 56"/>
          <p:cNvSpPr/>
          <p:nvPr/>
        </p:nvSpPr>
        <p:spPr>
          <a:xfrm>
            <a:off x="8303475" y="6021287"/>
            <a:ext cx="731452" cy="427851"/>
          </a:xfrm>
          <a:custGeom>
            <a:avLst/>
            <a:gdLst>
              <a:gd name="connsiteX0" fmla="*/ 0 w 731452"/>
              <a:gd name="connsiteY0" fmla="*/ 57882 h 578824"/>
              <a:gd name="connsiteX1" fmla="*/ 57882 w 731452"/>
              <a:gd name="connsiteY1" fmla="*/ 0 h 578824"/>
              <a:gd name="connsiteX2" fmla="*/ 673570 w 731452"/>
              <a:gd name="connsiteY2" fmla="*/ 0 h 578824"/>
              <a:gd name="connsiteX3" fmla="*/ 731452 w 731452"/>
              <a:gd name="connsiteY3" fmla="*/ 57882 h 578824"/>
              <a:gd name="connsiteX4" fmla="*/ 731452 w 731452"/>
              <a:gd name="connsiteY4" fmla="*/ 520942 h 578824"/>
              <a:gd name="connsiteX5" fmla="*/ 673570 w 731452"/>
              <a:gd name="connsiteY5" fmla="*/ 578824 h 578824"/>
              <a:gd name="connsiteX6" fmla="*/ 57882 w 731452"/>
              <a:gd name="connsiteY6" fmla="*/ 578824 h 578824"/>
              <a:gd name="connsiteX7" fmla="*/ 0 w 731452"/>
              <a:gd name="connsiteY7" fmla="*/ 520942 h 578824"/>
              <a:gd name="connsiteX8" fmla="*/ 0 w 731452"/>
              <a:gd name="connsiteY8" fmla="*/ 57882 h 578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578824">
                <a:moveTo>
                  <a:pt x="0" y="57882"/>
                </a:moveTo>
                <a:cubicBezTo>
                  <a:pt x="0" y="25915"/>
                  <a:pt x="25915" y="0"/>
                  <a:pt x="57882" y="0"/>
                </a:cubicBezTo>
                <a:lnTo>
                  <a:pt x="673570" y="0"/>
                </a:lnTo>
                <a:cubicBezTo>
                  <a:pt x="705537" y="0"/>
                  <a:pt x="731452" y="25915"/>
                  <a:pt x="731452" y="57882"/>
                </a:cubicBezTo>
                <a:lnTo>
                  <a:pt x="731452" y="520942"/>
                </a:lnTo>
                <a:cubicBezTo>
                  <a:pt x="731452" y="552909"/>
                  <a:pt x="705537" y="578824"/>
                  <a:pt x="673570" y="578824"/>
                </a:cubicBezTo>
                <a:lnTo>
                  <a:pt x="57882" y="578824"/>
                </a:lnTo>
                <a:cubicBezTo>
                  <a:pt x="25915" y="578824"/>
                  <a:pt x="0" y="552909"/>
                  <a:pt x="0" y="520942"/>
                </a:cubicBezTo>
                <a:lnTo>
                  <a:pt x="0" y="57882"/>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2673" tIns="62673" rIns="62673" bIns="62673" numCol="1" spcCol="1270" anchor="ctr" anchorCtr="0">
            <a:noAutofit/>
          </a:bodyPr>
          <a:lstStyle/>
          <a:p>
            <a:pPr lvl="0" algn="ctr" defTabSz="533400">
              <a:lnSpc>
                <a:spcPct val="90000"/>
              </a:lnSpc>
              <a:spcBef>
                <a:spcPct val="0"/>
              </a:spcBef>
              <a:spcAft>
                <a:spcPct val="35000"/>
              </a:spcAft>
            </a:pPr>
            <a:r>
              <a:rPr lang="ru-RU" sz="1200" b="1" kern="1200" dirty="0" smtClean="0">
                <a:solidFill>
                  <a:schemeClr val="tx1"/>
                </a:solidFill>
                <a:latin typeface="Times New Roman" panose="02020603050405020304" pitchFamily="18" charset="0"/>
                <a:cs typeface="Times New Roman" panose="02020603050405020304" pitchFamily="18" charset="0"/>
              </a:rPr>
              <a:t>100,0</a:t>
            </a:r>
            <a:endParaRPr lang="ru-RU" sz="1200" b="1" kern="1200" dirty="0">
              <a:solidFill>
                <a:schemeClr val="tx1"/>
              </a:solidFill>
              <a:latin typeface="Times New Roman" panose="02020603050405020304" pitchFamily="18" charset="0"/>
              <a:cs typeface="Times New Roman" panose="02020603050405020304" pitchFamily="18" charset="0"/>
            </a:endParaRPr>
          </a:p>
        </p:txBody>
      </p:sp>
      <p:sp>
        <p:nvSpPr>
          <p:cNvPr id="5" name="Скругленный прямоугольник 4"/>
          <p:cNvSpPr/>
          <p:nvPr/>
        </p:nvSpPr>
        <p:spPr>
          <a:xfrm>
            <a:off x="85602" y="2187077"/>
            <a:ext cx="4939975" cy="569854"/>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r>
              <a:rPr lang="ru-RU" sz="1100" dirty="0">
                <a:solidFill>
                  <a:schemeClr val="tx1"/>
                </a:solidFill>
                <a:latin typeface="Times New Roman" panose="02020603050405020304" pitchFamily="18" charset="0"/>
                <a:cs typeface="Times New Roman" panose="02020603050405020304" pitchFamily="18" charset="0"/>
              </a:rPr>
              <a:t>Удовлетворенность населения качеством начального общего, основного общего и среднего общего образования, профессионального </a:t>
            </a:r>
            <a:r>
              <a:rPr lang="ru-RU" sz="1100" dirty="0" smtClean="0">
                <a:solidFill>
                  <a:schemeClr val="tx1"/>
                </a:solidFill>
                <a:latin typeface="Times New Roman" panose="02020603050405020304" pitchFamily="18" charset="0"/>
                <a:cs typeface="Times New Roman" panose="02020603050405020304" pitchFamily="18" charset="0"/>
              </a:rPr>
              <a:t>образования, %</a:t>
            </a:r>
            <a:endParaRPr lang="ru-RU" sz="1100" dirty="0">
              <a:solidFill>
                <a:schemeClr val="tx1"/>
              </a:solidFill>
              <a:latin typeface="Times New Roman" panose="02020603050405020304" pitchFamily="18" charset="0"/>
              <a:cs typeface="Times New Roman" panose="02020603050405020304" pitchFamily="18" charset="0"/>
            </a:endParaRPr>
          </a:p>
        </p:txBody>
      </p:sp>
      <p:sp>
        <p:nvSpPr>
          <p:cNvPr id="24" name="Скругленный прямоугольник 23"/>
          <p:cNvSpPr/>
          <p:nvPr/>
        </p:nvSpPr>
        <p:spPr>
          <a:xfrm>
            <a:off x="85602" y="2816984"/>
            <a:ext cx="4939975" cy="468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r>
              <a:rPr lang="ru-RU" sz="1100" dirty="0">
                <a:solidFill>
                  <a:schemeClr val="tx1"/>
                </a:solidFill>
                <a:latin typeface="Times New Roman" panose="02020603050405020304" pitchFamily="18" charset="0"/>
                <a:cs typeface="Times New Roman" panose="02020603050405020304" pitchFamily="18" charset="0"/>
              </a:rPr>
              <a:t>Обеспеченность детей дошкольного возраста местами в дошкольных образовательных организациях, количество мест на 1000 детей</a:t>
            </a:r>
          </a:p>
        </p:txBody>
      </p:sp>
      <p:sp>
        <p:nvSpPr>
          <p:cNvPr id="33" name="Скругленный прямоугольник 32"/>
          <p:cNvSpPr/>
          <p:nvPr/>
        </p:nvSpPr>
        <p:spPr>
          <a:xfrm>
            <a:off x="85602" y="3356992"/>
            <a:ext cx="4939975" cy="576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r>
              <a:rPr lang="ru-RU" sz="1100" dirty="0">
                <a:solidFill>
                  <a:schemeClr val="tx1"/>
                </a:solidFill>
                <a:latin typeface="Times New Roman" panose="02020603050405020304" pitchFamily="18" charset="0"/>
                <a:cs typeface="Times New Roman" panose="02020603050405020304" pitchFamily="18" charset="0"/>
              </a:rPr>
              <a:t>Доля государственных (муниципальных) общеобразовательных организаций, соответствующих современным требованиям обучения, в общем количестве государственных (муниципальных) общеобразовательных </a:t>
            </a:r>
            <a:r>
              <a:rPr lang="ru-RU" sz="1100" dirty="0" smtClean="0">
                <a:solidFill>
                  <a:schemeClr val="tx1"/>
                </a:solidFill>
                <a:latin typeface="Times New Roman" panose="02020603050405020304" pitchFamily="18" charset="0"/>
                <a:cs typeface="Times New Roman" panose="02020603050405020304" pitchFamily="18" charset="0"/>
              </a:rPr>
              <a:t>организаций, %</a:t>
            </a:r>
            <a:endParaRPr lang="ru-RU" sz="1100" dirty="0">
              <a:solidFill>
                <a:schemeClr val="tx1"/>
              </a:solidFill>
              <a:latin typeface="Times New Roman" panose="02020603050405020304" pitchFamily="18" charset="0"/>
              <a:cs typeface="Times New Roman" panose="02020603050405020304" pitchFamily="18" charset="0"/>
            </a:endParaRPr>
          </a:p>
        </p:txBody>
      </p:sp>
      <p:sp>
        <p:nvSpPr>
          <p:cNvPr id="35" name="Скругленный прямоугольник 34"/>
          <p:cNvSpPr/>
          <p:nvPr/>
        </p:nvSpPr>
        <p:spPr>
          <a:xfrm>
            <a:off x="85603" y="4007192"/>
            <a:ext cx="4939975" cy="714464"/>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just"/>
            <a:r>
              <a:rPr lang="ru-RU" sz="1100" dirty="0">
                <a:latin typeface="Times New Roman" panose="02020603050405020304" pitchFamily="18" charset="0"/>
                <a:cs typeface="Times New Roman" panose="02020603050405020304" pitchFamily="18" charset="0"/>
              </a:rPr>
              <a:t>Доля выпускников государственных (муниципальных) общеобразовательных организаций, не сдавших единый государственный экзамен (русский язык, математика), в общей численности выпускников государственных (муниципальных) общеобразовательных </a:t>
            </a:r>
            <a:r>
              <a:rPr lang="ru-RU" sz="1100" dirty="0" smtClean="0">
                <a:latin typeface="Times New Roman" panose="02020603050405020304" pitchFamily="18" charset="0"/>
                <a:cs typeface="Times New Roman" panose="02020603050405020304" pitchFamily="18" charset="0"/>
              </a:rPr>
              <a:t>организаций, %</a:t>
            </a:r>
            <a:endParaRPr lang="ru-RU" sz="1100" dirty="0">
              <a:latin typeface="Times New Roman" panose="02020603050405020304" pitchFamily="18" charset="0"/>
              <a:cs typeface="Times New Roman" panose="02020603050405020304" pitchFamily="18" charset="0"/>
            </a:endParaRPr>
          </a:p>
        </p:txBody>
      </p:sp>
      <p:sp>
        <p:nvSpPr>
          <p:cNvPr id="36" name="Скругленный прямоугольник 35"/>
          <p:cNvSpPr/>
          <p:nvPr/>
        </p:nvSpPr>
        <p:spPr>
          <a:xfrm>
            <a:off x="107358" y="4815704"/>
            <a:ext cx="4939975" cy="5436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r>
              <a:rPr lang="ru-RU" sz="1100" dirty="0">
                <a:solidFill>
                  <a:schemeClr val="tx1"/>
                </a:solidFill>
                <a:latin typeface="Times New Roman" panose="02020603050405020304" pitchFamily="18" charset="0"/>
                <a:cs typeface="Times New Roman" panose="02020603050405020304" pitchFamily="18" charset="0"/>
              </a:rPr>
              <a:t>Доля детей и молодежи, охваченных дополнительными общеобразовательными программами, в общей численности детей и молодежи 5-18 </a:t>
            </a:r>
            <a:r>
              <a:rPr lang="ru-RU" sz="1100" dirty="0" smtClean="0">
                <a:solidFill>
                  <a:schemeClr val="tx1"/>
                </a:solidFill>
                <a:latin typeface="Times New Roman" panose="02020603050405020304" pitchFamily="18" charset="0"/>
                <a:cs typeface="Times New Roman" panose="02020603050405020304" pitchFamily="18" charset="0"/>
              </a:rPr>
              <a:t>лет, %</a:t>
            </a:r>
            <a:endParaRPr lang="ru-RU" sz="1100" dirty="0">
              <a:solidFill>
                <a:schemeClr val="tx1"/>
              </a:solidFill>
              <a:latin typeface="Times New Roman" panose="02020603050405020304" pitchFamily="18" charset="0"/>
              <a:cs typeface="Times New Roman" panose="02020603050405020304" pitchFamily="18" charset="0"/>
            </a:endParaRPr>
          </a:p>
        </p:txBody>
      </p:sp>
      <p:sp>
        <p:nvSpPr>
          <p:cNvPr id="37" name="Скругленный прямоугольник 36"/>
          <p:cNvSpPr/>
          <p:nvPr/>
        </p:nvSpPr>
        <p:spPr>
          <a:xfrm>
            <a:off x="85601" y="5463203"/>
            <a:ext cx="4939975" cy="468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r>
              <a:rPr lang="ru-RU" sz="1100" dirty="0">
                <a:solidFill>
                  <a:schemeClr val="tx1"/>
                </a:solidFill>
                <a:latin typeface="Times New Roman" panose="02020603050405020304" pitchFamily="18" charset="0"/>
                <a:cs typeface="Times New Roman" panose="02020603050405020304" pitchFamily="18" charset="0"/>
              </a:rPr>
              <a:t>Доля молодежи в возрасте от 14 до 30 лет, охваченной деятельностью молодежных общественных объединений, в общей ее </a:t>
            </a:r>
            <a:r>
              <a:rPr lang="ru-RU" sz="1100" dirty="0" smtClean="0">
                <a:solidFill>
                  <a:schemeClr val="tx1"/>
                </a:solidFill>
                <a:latin typeface="Times New Roman" panose="02020603050405020304" pitchFamily="18" charset="0"/>
                <a:cs typeface="Times New Roman" panose="02020603050405020304" pitchFamily="18" charset="0"/>
              </a:rPr>
              <a:t>численности, %</a:t>
            </a:r>
            <a:endParaRPr lang="ru-RU" sz="1100" dirty="0">
              <a:solidFill>
                <a:schemeClr val="tx1"/>
              </a:solidFill>
              <a:latin typeface="Times New Roman" panose="02020603050405020304" pitchFamily="18" charset="0"/>
              <a:cs typeface="Times New Roman" panose="02020603050405020304" pitchFamily="18" charset="0"/>
            </a:endParaRPr>
          </a:p>
        </p:txBody>
      </p:sp>
      <p:sp>
        <p:nvSpPr>
          <p:cNvPr id="11" name="Скругленный прямоугольник 10"/>
          <p:cNvSpPr/>
          <p:nvPr/>
        </p:nvSpPr>
        <p:spPr>
          <a:xfrm>
            <a:off x="85603" y="1379573"/>
            <a:ext cx="2592288" cy="504056"/>
          </a:xfrm>
          <a:prstGeom prst="roundRect">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ru-RU" sz="1400" b="1" dirty="0" smtClean="0">
                <a:solidFill>
                  <a:schemeClr val="accent1">
                    <a:lumMod val="50000"/>
                  </a:schemeClr>
                </a:solidFill>
                <a:latin typeface="Times New Roman" panose="02020603050405020304" pitchFamily="18" charset="0"/>
                <a:cs typeface="Times New Roman" panose="02020603050405020304" pitchFamily="18" charset="0"/>
              </a:rPr>
              <a:t>Основные индикаторы</a:t>
            </a:r>
            <a:endParaRPr lang="ru-RU" sz="1400" b="1" dirty="0">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6" name="Номер слайда 5"/>
          <p:cNvSpPr>
            <a:spLocks noGrp="1"/>
          </p:cNvSpPr>
          <p:nvPr>
            <p:ph type="sldNum" sz="quarter" idx="12"/>
          </p:nvPr>
        </p:nvSpPr>
        <p:spPr/>
        <p:txBody>
          <a:bodyPr/>
          <a:lstStyle/>
          <a:p>
            <a:pPr>
              <a:defRPr/>
            </a:pPr>
            <a:fld id="{667CCBFA-BFB9-4E9F-B6F6-694D72409F22}" type="slidenum">
              <a:rPr lang="ru-RU" smtClean="0"/>
              <a:pPr>
                <a:defRPr/>
              </a:pPr>
              <a:t>47</a:t>
            </a:fld>
            <a:endParaRPr lang="ru-RU" dirty="0"/>
          </a:p>
        </p:txBody>
      </p:sp>
      <p:sp>
        <p:nvSpPr>
          <p:cNvPr id="13" name="Скругленный прямоугольник 12"/>
          <p:cNvSpPr/>
          <p:nvPr/>
        </p:nvSpPr>
        <p:spPr>
          <a:xfrm>
            <a:off x="85603" y="6021288"/>
            <a:ext cx="4951208" cy="432048"/>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just"/>
            <a:r>
              <a:rPr lang="ru-RU" sz="1100" dirty="0">
                <a:latin typeface="Times New Roman" panose="02020603050405020304" pitchFamily="18" charset="0"/>
                <a:cs typeface="Times New Roman" panose="02020603050405020304" pitchFamily="18" charset="0"/>
              </a:rPr>
              <a:t>Удельный вес образовательных организаций, в которых внедрены информационно-коммуникационные технологии в </a:t>
            </a:r>
            <a:r>
              <a:rPr lang="ru-RU" sz="1100" dirty="0" smtClean="0">
                <a:latin typeface="Times New Roman" panose="02020603050405020304" pitchFamily="18" charset="0"/>
                <a:cs typeface="Times New Roman" panose="02020603050405020304" pitchFamily="18" charset="0"/>
              </a:rPr>
              <a:t>управлении</a:t>
            </a:r>
            <a:r>
              <a:rPr lang="ru-RU" sz="1100" dirty="0" smtClean="0">
                <a:solidFill>
                  <a:schemeClr val="tx1"/>
                </a:solidFill>
                <a:latin typeface="Times New Roman" panose="02020603050405020304" pitchFamily="18" charset="0"/>
                <a:cs typeface="Times New Roman" panose="02020603050405020304" pitchFamily="18" charset="0"/>
              </a:rPr>
              <a:t>, %</a:t>
            </a:r>
            <a:endParaRPr lang="ru-RU" sz="1100" dirty="0">
              <a:solidFill>
                <a:schemeClr val="tx1"/>
              </a:solidFill>
              <a:latin typeface="Times New Roman" panose="02020603050405020304" pitchFamily="18" charset="0"/>
              <a:cs typeface="Times New Roman" panose="02020603050405020304" pitchFamily="18" charset="0"/>
            </a:endParaRPr>
          </a:p>
        </p:txBody>
      </p:sp>
      <p:pic>
        <p:nvPicPr>
          <p:cNvPr id="14" name="Picture 2" descr="I:\Отдел бюджетной политики\_____2014 год\Отчет о деятельности Министерства\для отчета картинки\1 сентября.jpg"/>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2832635" y="734302"/>
            <a:ext cx="2192943" cy="129054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5" name="Заголовок 1"/>
          <p:cNvSpPr txBox="1">
            <a:spLocks/>
          </p:cNvSpPr>
          <p:nvPr/>
        </p:nvSpPr>
        <p:spPr>
          <a:xfrm>
            <a:off x="179512" y="69850"/>
            <a:ext cx="7693716" cy="550838"/>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l" fontAlgn="auto">
              <a:spcAft>
                <a:spcPts val="0"/>
              </a:spcAft>
              <a:buNone/>
            </a:pPr>
            <a:r>
              <a:rPr lang="ru-RU" sz="1800" dirty="0">
                <a:solidFill>
                  <a:schemeClr val="tx1"/>
                </a:solidFill>
                <a:effectLst/>
                <a:latin typeface="Times New Roman" panose="02020603050405020304" pitchFamily="18" charset="0"/>
                <a:cs typeface="Times New Roman" panose="02020603050405020304" pitchFamily="18" charset="0"/>
              </a:rPr>
              <a:t>Государственная программа Чувашской </a:t>
            </a:r>
            <a:r>
              <a:rPr lang="ru-RU" sz="1800" dirty="0" smtClean="0">
                <a:solidFill>
                  <a:schemeClr val="tx1"/>
                </a:solidFill>
                <a:effectLst/>
                <a:latin typeface="Times New Roman" panose="02020603050405020304" pitchFamily="18" charset="0"/>
                <a:cs typeface="Times New Roman" panose="02020603050405020304" pitchFamily="18" charset="0"/>
              </a:rPr>
              <a:t>Республики</a:t>
            </a:r>
          </a:p>
          <a:p>
            <a:pPr marL="0" indent="0" algn="l" fontAlgn="auto">
              <a:spcAft>
                <a:spcPts val="0"/>
              </a:spcAft>
              <a:buNone/>
            </a:pPr>
            <a:r>
              <a:rPr lang="ru-RU" sz="1800" dirty="0" smtClean="0">
                <a:solidFill>
                  <a:schemeClr val="tx1"/>
                </a:solidFill>
                <a:effectLst/>
                <a:latin typeface="Times New Roman" panose="02020603050405020304" pitchFamily="18" charset="0"/>
                <a:cs typeface="Times New Roman" panose="02020603050405020304" pitchFamily="18" charset="0"/>
              </a:rPr>
              <a:t>«</a:t>
            </a:r>
            <a:r>
              <a:rPr lang="ru-RU" sz="1800" dirty="0">
                <a:solidFill>
                  <a:schemeClr val="tx1"/>
                </a:solidFill>
                <a:effectLst/>
                <a:latin typeface="Times New Roman" panose="02020603050405020304" pitchFamily="18" charset="0"/>
                <a:cs typeface="Times New Roman" panose="02020603050405020304" pitchFamily="18" charset="0"/>
              </a:rPr>
              <a:t>Развитие образования</a:t>
            </a:r>
            <a:r>
              <a:rPr lang="ru-RU" sz="1800" dirty="0" smtClean="0">
                <a:solidFill>
                  <a:schemeClr val="tx1"/>
                </a:solidFill>
                <a:effectLst/>
                <a:latin typeface="Times New Roman" panose="02020603050405020304" pitchFamily="18" charset="0"/>
                <a:cs typeface="Times New Roman" panose="02020603050405020304" pitchFamily="18" charset="0"/>
              </a:rPr>
              <a:t>»</a:t>
            </a:r>
            <a:endParaRPr lang="ru-RU" sz="1800" dirty="0">
              <a:solidFill>
                <a:schemeClr val="tx1"/>
              </a:solidFill>
              <a:effectLst/>
              <a:latin typeface="Times New Roman" panose="02020603050405020304" pitchFamily="18" charset="0"/>
              <a:cs typeface="Times New Roman" panose="02020603050405020304" pitchFamily="18" charset="0"/>
            </a:endParaRPr>
          </a:p>
        </p:txBody>
      </p:sp>
      <p:cxnSp>
        <p:nvCxnSpPr>
          <p:cNvPr id="17" name="Прямая соединительная линия 16"/>
          <p:cNvCxnSpPr/>
          <p:nvPr/>
        </p:nvCxnSpPr>
        <p:spPr>
          <a:xfrm>
            <a:off x="0" y="734302"/>
            <a:ext cx="9144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7873228" y="69850"/>
            <a:ext cx="1223412" cy="492443"/>
          </a:xfrm>
          <a:prstGeom prst="rect">
            <a:avLst/>
          </a:prstGeom>
          <a:noFill/>
        </p:spPr>
        <p:txBody>
          <a:bodyPr wrap="none" rtlCol="0">
            <a:spAutoFit/>
          </a:bodyPr>
          <a:lstStyle/>
          <a:p>
            <a:pPr algn="ctr"/>
            <a:r>
              <a:rPr lang="ru-RU" sz="1300" b="1" i="1" dirty="0" smtClean="0">
                <a:solidFill>
                  <a:schemeClr val="accent1"/>
                </a:solidFill>
                <a:latin typeface="+mn-lt"/>
              </a:rPr>
              <a:t>Бюджет</a:t>
            </a:r>
          </a:p>
          <a:p>
            <a:pPr algn="ctr"/>
            <a:r>
              <a:rPr lang="ru-RU" sz="1300" b="1" i="1" dirty="0" smtClean="0">
                <a:solidFill>
                  <a:schemeClr val="accent1"/>
                </a:solidFill>
                <a:latin typeface="+mn-lt"/>
              </a:rPr>
              <a:t>для граждан</a:t>
            </a:r>
            <a:endParaRPr lang="ru-RU" sz="1300" b="1" i="1" dirty="0">
              <a:solidFill>
                <a:schemeClr val="accent1"/>
              </a:solidFill>
              <a:latin typeface="+mn-lt"/>
            </a:endParaRPr>
          </a:p>
        </p:txBody>
      </p:sp>
      <p:sp>
        <p:nvSpPr>
          <p:cNvPr id="58" name="Полилиния 57"/>
          <p:cNvSpPr/>
          <p:nvPr/>
        </p:nvSpPr>
        <p:spPr>
          <a:xfrm>
            <a:off x="5131895" y="6021287"/>
            <a:ext cx="731452" cy="432049"/>
          </a:xfrm>
          <a:custGeom>
            <a:avLst/>
            <a:gdLst>
              <a:gd name="connsiteX0" fmla="*/ 0 w 731452"/>
              <a:gd name="connsiteY0" fmla="*/ 57882 h 578824"/>
              <a:gd name="connsiteX1" fmla="*/ 57882 w 731452"/>
              <a:gd name="connsiteY1" fmla="*/ 0 h 578824"/>
              <a:gd name="connsiteX2" fmla="*/ 673570 w 731452"/>
              <a:gd name="connsiteY2" fmla="*/ 0 h 578824"/>
              <a:gd name="connsiteX3" fmla="*/ 731452 w 731452"/>
              <a:gd name="connsiteY3" fmla="*/ 57882 h 578824"/>
              <a:gd name="connsiteX4" fmla="*/ 731452 w 731452"/>
              <a:gd name="connsiteY4" fmla="*/ 520942 h 578824"/>
              <a:gd name="connsiteX5" fmla="*/ 673570 w 731452"/>
              <a:gd name="connsiteY5" fmla="*/ 578824 h 578824"/>
              <a:gd name="connsiteX6" fmla="*/ 57882 w 731452"/>
              <a:gd name="connsiteY6" fmla="*/ 578824 h 578824"/>
              <a:gd name="connsiteX7" fmla="*/ 0 w 731452"/>
              <a:gd name="connsiteY7" fmla="*/ 520942 h 578824"/>
              <a:gd name="connsiteX8" fmla="*/ 0 w 731452"/>
              <a:gd name="connsiteY8" fmla="*/ 57882 h 578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578824">
                <a:moveTo>
                  <a:pt x="0" y="57882"/>
                </a:moveTo>
                <a:cubicBezTo>
                  <a:pt x="0" y="25915"/>
                  <a:pt x="25915" y="0"/>
                  <a:pt x="57882" y="0"/>
                </a:cubicBezTo>
                <a:lnTo>
                  <a:pt x="673570" y="0"/>
                </a:lnTo>
                <a:cubicBezTo>
                  <a:pt x="705537" y="0"/>
                  <a:pt x="731452" y="25915"/>
                  <a:pt x="731452" y="57882"/>
                </a:cubicBezTo>
                <a:lnTo>
                  <a:pt x="731452" y="520942"/>
                </a:lnTo>
                <a:cubicBezTo>
                  <a:pt x="731452" y="552909"/>
                  <a:pt x="705537" y="578824"/>
                  <a:pt x="673570" y="578824"/>
                </a:cubicBezTo>
                <a:lnTo>
                  <a:pt x="57882" y="578824"/>
                </a:lnTo>
                <a:cubicBezTo>
                  <a:pt x="25915" y="578824"/>
                  <a:pt x="0" y="552909"/>
                  <a:pt x="0" y="520942"/>
                </a:cubicBezTo>
                <a:lnTo>
                  <a:pt x="0" y="57882"/>
                </a:lnTo>
                <a:close/>
              </a:path>
            </a:pathLst>
          </a:custGeom>
          <a:gradFill flip="none" rotWithShape="0">
            <a:gsLst>
              <a:gs pos="0">
                <a:srgbClr val="92D050">
                  <a:tint val="66000"/>
                  <a:satMod val="160000"/>
                </a:srgbClr>
              </a:gs>
              <a:gs pos="50000">
                <a:srgbClr val="92D050">
                  <a:tint val="44500"/>
                  <a:satMod val="160000"/>
                </a:srgbClr>
              </a:gs>
              <a:gs pos="100000">
                <a:srgbClr val="92D050">
                  <a:tint val="23500"/>
                  <a:satMod val="160000"/>
                </a:srgbClr>
              </a:gs>
            </a:gsLst>
            <a:lin ang="270000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8863" tIns="58863" rIns="58863" bIns="58863" numCol="1" spcCol="1270" anchor="ctr" anchorCtr="0">
            <a:noAutofit/>
          </a:bodyPr>
          <a:lstStyle/>
          <a:p>
            <a:pPr lvl="0" algn="ctr" defTabSz="488950">
              <a:lnSpc>
                <a:spcPct val="90000"/>
              </a:lnSpc>
              <a:spcBef>
                <a:spcPct val="0"/>
              </a:spcBef>
              <a:spcAft>
                <a:spcPct val="35000"/>
              </a:spcAft>
            </a:pPr>
            <a:r>
              <a:rPr lang="ru-RU" sz="1200" b="1" kern="1200" dirty="0" smtClean="0">
                <a:solidFill>
                  <a:schemeClr val="tx1"/>
                </a:solidFill>
                <a:latin typeface="Times New Roman" panose="02020603050405020304" pitchFamily="18" charset="0"/>
                <a:cs typeface="Times New Roman" panose="02020603050405020304" pitchFamily="18" charset="0"/>
              </a:rPr>
              <a:t>100,0</a:t>
            </a:r>
            <a:endParaRPr lang="ru-RU" sz="1200" b="1" kern="1200" dirty="0">
              <a:solidFill>
                <a:schemeClr val="tx1"/>
              </a:solidFill>
              <a:latin typeface="Times New Roman" panose="02020603050405020304" pitchFamily="18" charset="0"/>
              <a:cs typeface="Times New Roman" panose="02020603050405020304" pitchFamily="18" charset="0"/>
            </a:endParaRPr>
          </a:p>
        </p:txBody>
      </p:sp>
      <p:sp>
        <p:nvSpPr>
          <p:cNvPr id="59" name="Полилиния 58"/>
          <p:cNvSpPr/>
          <p:nvPr/>
        </p:nvSpPr>
        <p:spPr>
          <a:xfrm>
            <a:off x="5126887" y="2187077"/>
            <a:ext cx="731452" cy="569854"/>
          </a:xfrm>
          <a:custGeom>
            <a:avLst/>
            <a:gdLst>
              <a:gd name="connsiteX0" fmla="*/ 0 w 731452"/>
              <a:gd name="connsiteY0" fmla="*/ 57882 h 578824"/>
              <a:gd name="connsiteX1" fmla="*/ 57882 w 731452"/>
              <a:gd name="connsiteY1" fmla="*/ 0 h 578824"/>
              <a:gd name="connsiteX2" fmla="*/ 673570 w 731452"/>
              <a:gd name="connsiteY2" fmla="*/ 0 h 578824"/>
              <a:gd name="connsiteX3" fmla="*/ 731452 w 731452"/>
              <a:gd name="connsiteY3" fmla="*/ 57882 h 578824"/>
              <a:gd name="connsiteX4" fmla="*/ 731452 w 731452"/>
              <a:gd name="connsiteY4" fmla="*/ 520942 h 578824"/>
              <a:gd name="connsiteX5" fmla="*/ 673570 w 731452"/>
              <a:gd name="connsiteY5" fmla="*/ 578824 h 578824"/>
              <a:gd name="connsiteX6" fmla="*/ 57882 w 731452"/>
              <a:gd name="connsiteY6" fmla="*/ 578824 h 578824"/>
              <a:gd name="connsiteX7" fmla="*/ 0 w 731452"/>
              <a:gd name="connsiteY7" fmla="*/ 520942 h 578824"/>
              <a:gd name="connsiteX8" fmla="*/ 0 w 731452"/>
              <a:gd name="connsiteY8" fmla="*/ 57882 h 578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578824">
                <a:moveTo>
                  <a:pt x="0" y="57882"/>
                </a:moveTo>
                <a:cubicBezTo>
                  <a:pt x="0" y="25915"/>
                  <a:pt x="25915" y="0"/>
                  <a:pt x="57882" y="0"/>
                </a:cubicBezTo>
                <a:lnTo>
                  <a:pt x="673570" y="0"/>
                </a:lnTo>
                <a:cubicBezTo>
                  <a:pt x="705537" y="0"/>
                  <a:pt x="731452" y="25915"/>
                  <a:pt x="731452" y="57882"/>
                </a:cubicBezTo>
                <a:lnTo>
                  <a:pt x="731452" y="520942"/>
                </a:lnTo>
                <a:cubicBezTo>
                  <a:pt x="731452" y="552909"/>
                  <a:pt x="705537" y="578824"/>
                  <a:pt x="673570" y="578824"/>
                </a:cubicBezTo>
                <a:lnTo>
                  <a:pt x="57882" y="578824"/>
                </a:lnTo>
                <a:cubicBezTo>
                  <a:pt x="25915" y="578824"/>
                  <a:pt x="0" y="552909"/>
                  <a:pt x="0" y="520942"/>
                </a:cubicBezTo>
                <a:lnTo>
                  <a:pt x="0" y="57882"/>
                </a:lnTo>
                <a:close/>
              </a:path>
            </a:pathLst>
          </a:custGeom>
          <a:gradFill flip="none" rotWithShape="0">
            <a:gsLst>
              <a:gs pos="0">
                <a:srgbClr val="92D050">
                  <a:tint val="66000"/>
                  <a:satMod val="160000"/>
                </a:srgbClr>
              </a:gs>
              <a:gs pos="50000">
                <a:srgbClr val="92D050">
                  <a:tint val="44500"/>
                  <a:satMod val="160000"/>
                </a:srgbClr>
              </a:gs>
              <a:gs pos="100000">
                <a:srgbClr val="92D050">
                  <a:tint val="23500"/>
                  <a:satMod val="160000"/>
                </a:srgbClr>
              </a:gs>
            </a:gsLst>
            <a:lin ang="270000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8863" tIns="58863" rIns="58863" bIns="58863" numCol="1" spcCol="1270" anchor="ctr" anchorCtr="0">
            <a:noAutofit/>
          </a:bodyPr>
          <a:lstStyle/>
          <a:p>
            <a:pPr lvl="0" algn="ctr" defTabSz="488950">
              <a:lnSpc>
                <a:spcPct val="90000"/>
              </a:lnSpc>
              <a:spcBef>
                <a:spcPct val="0"/>
              </a:spcBef>
              <a:spcAft>
                <a:spcPct val="35000"/>
              </a:spcAft>
            </a:pPr>
            <a:r>
              <a:rPr lang="ru-RU" sz="1200" b="1" kern="1200" dirty="0" smtClean="0">
                <a:solidFill>
                  <a:schemeClr val="tx1"/>
                </a:solidFill>
                <a:latin typeface="Times New Roman" panose="02020603050405020304" pitchFamily="18" charset="0"/>
                <a:cs typeface="Times New Roman" panose="02020603050405020304" pitchFamily="18" charset="0"/>
              </a:rPr>
              <a:t>83,0</a:t>
            </a:r>
            <a:endParaRPr lang="ru-RU" sz="1200" b="1" kern="1200" dirty="0">
              <a:solidFill>
                <a:schemeClr val="tx1"/>
              </a:solidFill>
              <a:latin typeface="Times New Roman" panose="02020603050405020304" pitchFamily="18" charset="0"/>
              <a:cs typeface="Times New Roman" panose="02020603050405020304" pitchFamily="18" charset="0"/>
            </a:endParaRPr>
          </a:p>
        </p:txBody>
      </p:sp>
      <p:sp>
        <p:nvSpPr>
          <p:cNvPr id="60" name="Полилиния 59"/>
          <p:cNvSpPr/>
          <p:nvPr/>
        </p:nvSpPr>
        <p:spPr>
          <a:xfrm>
            <a:off x="5126887" y="2816984"/>
            <a:ext cx="731452" cy="468000"/>
          </a:xfrm>
          <a:custGeom>
            <a:avLst/>
            <a:gdLst>
              <a:gd name="connsiteX0" fmla="*/ 0 w 731452"/>
              <a:gd name="connsiteY0" fmla="*/ 57882 h 578824"/>
              <a:gd name="connsiteX1" fmla="*/ 57882 w 731452"/>
              <a:gd name="connsiteY1" fmla="*/ 0 h 578824"/>
              <a:gd name="connsiteX2" fmla="*/ 673570 w 731452"/>
              <a:gd name="connsiteY2" fmla="*/ 0 h 578824"/>
              <a:gd name="connsiteX3" fmla="*/ 731452 w 731452"/>
              <a:gd name="connsiteY3" fmla="*/ 57882 h 578824"/>
              <a:gd name="connsiteX4" fmla="*/ 731452 w 731452"/>
              <a:gd name="connsiteY4" fmla="*/ 520942 h 578824"/>
              <a:gd name="connsiteX5" fmla="*/ 673570 w 731452"/>
              <a:gd name="connsiteY5" fmla="*/ 578824 h 578824"/>
              <a:gd name="connsiteX6" fmla="*/ 57882 w 731452"/>
              <a:gd name="connsiteY6" fmla="*/ 578824 h 578824"/>
              <a:gd name="connsiteX7" fmla="*/ 0 w 731452"/>
              <a:gd name="connsiteY7" fmla="*/ 520942 h 578824"/>
              <a:gd name="connsiteX8" fmla="*/ 0 w 731452"/>
              <a:gd name="connsiteY8" fmla="*/ 57882 h 578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578824">
                <a:moveTo>
                  <a:pt x="0" y="57882"/>
                </a:moveTo>
                <a:cubicBezTo>
                  <a:pt x="0" y="25915"/>
                  <a:pt x="25915" y="0"/>
                  <a:pt x="57882" y="0"/>
                </a:cubicBezTo>
                <a:lnTo>
                  <a:pt x="673570" y="0"/>
                </a:lnTo>
                <a:cubicBezTo>
                  <a:pt x="705537" y="0"/>
                  <a:pt x="731452" y="25915"/>
                  <a:pt x="731452" y="57882"/>
                </a:cubicBezTo>
                <a:lnTo>
                  <a:pt x="731452" y="520942"/>
                </a:lnTo>
                <a:cubicBezTo>
                  <a:pt x="731452" y="552909"/>
                  <a:pt x="705537" y="578824"/>
                  <a:pt x="673570" y="578824"/>
                </a:cubicBezTo>
                <a:lnTo>
                  <a:pt x="57882" y="578824"/>
                </a:lnTo>
                <a:cubicBezTo>
                  <a:pt x="25915" y="578824"/>
                  <a:pt x="0" y="552909"/>
                  <a:pt x="0" y="520942"/>
                </a:cubicBezTo>
                <a:lnTo>
                  <a:pt x="0" y="57882"/>
                </a:lnTo>
                <a:close/>
              </a:path>
            </a:pathLst>
          </a:custGeom>
          <a:gradFill flip="none" rotWithShape="0">
            <a:gsLst>
              <a:gs pos="0">
                <a:srgbClr val="92D050">
                  <a:tint val="66000"/>
                  <a:satMod val="160000"/>
                </a:srgbClr>
              </a:gs>
              <a:gs pos="50000">
                <a:srgbClr val="92D050">
                  <a:tint val="44500"/>
                  <a:satMod val="160000"/>
                </a:srgbClr>
              </a:gs>
              <a:gs pos="100000">
                <a:srgbClr val="92D050">
                  <a:tint val="23500"/>
                  <a:satMod val="160000"/>
                </a:srgbClr>
              </a:gs>
            </a:gsLst>
            <a:lin ang="270000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8863" tIns="58863" rIns="58863" bIns="58863" numCol="1" spcCol="1270" anchor="ctr" anchorCtr="0">
            <a:noAutofit/>
          </a:bodyPr>
          <a:lstStyle/>
          <a:p>
            <a:pPr lvl="0" algn="ctr" defTabSz="488950">
              <a:lnSpc>
                <a:spcPct val="90000"/>
              </a:lnSpc>
              <a:spcAft>
                <a:spcPct val="35000"/>
              </a:spcAft>
            </a:pPr>
            <a:r>
              <a:rPr lang="ru-RU" sz="1200" b="1" dirty="0">
                <a:solidFill>
                  <a:prstClr val="black"/>
                </a:solidFill>
                <a:latin typeface="Times New Roman" panose="02020603050405020304" pitchFamily="18" charset="0"/>
                <a:cs typeface="Times New Roman" panose="02020603050405020304" pitchFamily="18" charset="0"/>
              </a:rPr>
              <a:t>937,0</a:t>
            </a:r>
            <a:endParaRPr lang="ru-RU" sz="1200" b="1" kern="12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6830362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Прямоугольник 7"/>
          <p:cNvSpPr/>
          <p:nvPr/>
        </p:nvSpPr>
        <p:spPr>
          <a:xfrm>
            <a:off x="4516" y="4293096"/>
            <a:ext cx="1944216" cy="3610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chemeClr val="tx1"/>
              </a:solidFill>
              <a:latin typeface="Times New Roman" panose="02020603050405020304" pitchFamily="18" charset="0"/>
              <a:cs typeface="Times New Roman" panose="02020603050405020304" pitchFamily="18" charset="0"/>
            </a:endParaRPr>
          </a:p>
        </p:txBody>
      </p:sp>
      <p:sp>
        <p:nvSpPr>
          <p:cNvPr id="9" name="Прямоугольник 8"/>
          <p:cNvSpPr/>
          <p:nvPr/>
        </p:nvSpPr>
        <p:spPr>
          <a:xfrm>
            <a:off x="30791" y="4662186"/>
            <a:ext cx="1512168" cy="5040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u-RU" dirty="0">
              <a:solidFill>
                <a:schemeClr val="tx1"/>
              </a:solidFill>
              <a:latin typeface="Times New Roman" panose="02020603050405020304" pitchFamily="18" charset="0"/>
              <a:cs typeface="Times New Roman" panose="02020603050405020304" pitchFamily="18" charset="0"/>
            </a:endParaRPr>
          </a:p>
        </p:txBody>
      </p:sp>
      <p:sp>
        <p:nvSpPr>
          <p:cNvPr id="40" name="Прямоугольник 39"/>
          <p:cNvSpPr/>
          <p:nvPr/>
        </p:nvSpPr>
        <p:spPr>
          <a:xfrm>
            <a:off x="107504" y="6230638"/>
            <a:ext cx="4104456" cy="400110"/>
          </a:xfrm>
          <a:prstGeom prst="rect">
            <a:avLst/>
          </a:prstGeom>
        </p:spPr>
        <p:txBody>
          <a:bodyPr wrap="square">
            <a:spAutoFit/>
          </a:bodyPr>
          <a:lstStyle/>
          <a:p>
            <a:endParaRPr lang="ru-RU" sz="1000" i="1" dirty="0">
              <a:latin typeface="Times New Roman" panose="02020603050405020304" pitchFamily="18" charset="0"/>
              <a:cs typeface="Times New Roman" panose="02020603050405020304" pitchFamily="18" charset="0"/>
            </a:endParaRPr>
          </a:p>
          <a:p>
            <a:endParaRPr lang="ru-RU" sz="1000" i="1" dirty="0">
              <a:latin typeface="Times New Roman" panose="02020603050405020304" pitchFamily="18" charset="0"/>
              <a:cs typeface="Times New Roman" panose="02020603050405020304" pitchFamily="18" charset="0"/>
            </a:endParaRPr>
          </a:p>
        </p:txBody>
      </p:sp>
      <p:sp>
        <p:nvSpPr>
          <p:cNvPr id="5" name="Скругленный прямоугольник 4"/>
          <p:cNvSpPr/>
          <p:nvPr/>
        </p:nvSpPr>
        <p:spPr>
          <a:xfrm>
            <a:off x="167996" y="764704"/>
            <a:ext cx="4568236" cy="1731316"/>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r>
              <a:rPr lang="ru-RU" sz="1600" b="1" i="1" dirty="0" smtClean="0">
                <a:solidFill>
                  <a:schemeClr val="tx1"/>
                </a:solidFill>
                <a:latin typeface="Times New Roman" panose="02020603050405020304" pitchFamily="18" charset="0"/>
                <a:cs typeface="Times New Roman" panose="02020603050405020304" pitchFamily="18" charset="0"/>
              </a:rPr>
              <a:t>Цели программы:</a:t>
            </a:r>
            <a:r>
              <a:rPr lang="ru-RU" sz="1600" dirty="0" smtClean="0">
                <a:solidFill>
                  <a:schemeClr val="tx1"/>
                </a:solidFill>
                <a:latin typeface="Times New Roman" panose="02020603050405020304" pitchFamily="18" charset="0"/>
                <a:cs typeface="Times New Roman" panose="02020603050405020304" pitchFamily="18" charset="0"/>
              </a:rPr>
              <a:t> </a:t>
            </a:r>
          </a:p>
          <a:p>
            <a:pPr marL="285750" indent="-285750" algn="just">
              <a:buFont typeface="Wingdings" panose="05000000000000000000" pitchFamily="2" charset="2"/>
              <a:buChar char="v"/>
            </a:pPr>
            <a:r>
              <a:rPr lang="ru-RU" sz="1400" dirty="0">
                <a:solidFill>
                  <a:schemeClr val="tx1"/>
                </a:solidFill>
                <a:latin typeface="Times New Roman" panose="02020603050405020304" pitchFamily="18" charset="0"/>
                <a:cs typeface="Times New Roman" panose="02020603050405020304" pitchFamily="18" charset="0"/>
              </a:rPr>
              <a:t>формирование системы, обеспечивающей доступность медицинской помощи и повышение эффективности медицинских услуг, объемы, виды и качество которых должны соответствовать уровню заболеваемости и потребностям населения, передовым достижениям медицинской </a:t>
            </a:r>
            <a:r>
              <a:rPr lang="ru-RU" sz="1400" dirty="0" smtClean="0">
                <a:solidFill>
                  <a:schemeClr val="tx1"/>
                </a:solidFill>
                <a:latin typeface="Times New Roman" panose="02020603050405020304" pitchFamily="18" charset="0"/>
                <a:cs typeface="Times New Roman" panose="02020603050405020304" pitchFamily="18" charset="0"/>
              </a:rPr>
              <a:t>науки</a:t>
            </a:r>
            <a:endParaRPr lang="ru-RU" sz="1400" dirty="0">
              <a:solidFill>
                <a:schemeClr val="tx1"/>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147779" y="2903549"/>
            <a:ext cx="4209357" cy="323165"/>
          </a:xfrm>
          <a:prstGeom prst="rect">
            <a:avLst/>
          </a:prstGeom>
          <a:noFill/>
        </p:spPr>
        <p:txBody>
          <a:bodyPr wrap="none" rtlCol="0">
            <a:spAutoFit/>
          </a:bodyPr>
          <a:lstStyle/>
          <a:p>
            <a:r>
              <a:rPr lang="ru-RU" sz="1500" b="1" dirty="0" smtClean="0">
                <a:latin typeface="Times New Roman" panose="02020603050405020304" pitchFamily="18" charset="0"/>
                <a:cs typeface="Times New Roman" panose="02020603050405020304" pitchFamily="18" charset="0"/>
              </a:rPr>
              <a:t>Расходы республиканского бюджета, млн. руб.</a:t>
            </a:r>
            <a:endParaRPr lang="ru-RU" sz="1500" b="1" dirty="0">
              <a:latin typeface="Times New Roman" panose="02020603050405020304" pitchFamily="18" charset="0"/>
              <a:cs typeface="Times New Roman" panose="02020603050405020304" pitchFamily="18" charset="0"/>
            </a:endParaRPr>
          </a:p>
        </p:txBody>
      </p:sp>
      <p:graphicFrame>
        <p:nvGraphicFramePr>
          <p:cNvPr id="12" name="Диаграмма 11"/>
          <p:cNvGraphicFramePr>
            <a:graphicFrameLocks/>
          </p:cNvGraphicFramePr>
          <p:nvPr>
            <p:extLst>
              <p:ext uri="{D42A27DB-BD31-4B8C-83A1-F6EECF244321}">
                <p14:modId xmlns:p14="http://schemas.microsoft.com/office/powerpoint/2010/main" val="2908709562"/>
              </p:ext>
            </p:extLst>
          </p:nvPr>
        </p:nvGraphicFramePr>
        <p:xfrm>
          <a:off x="147781" y="3356992"/>
          <a:ext cx="4424220" cy="3073700"/>
        </p:xfrm>
        <a:graphic>
          <a:graphicData uri="http://schemas.openxmlformats.org/drawingml/2006/chart">
            <c:chart xmlns:c="http://schemas.openxmlformats.org/drawingml/2006/chart" xmlns:r="http://schemas.openxmlformats.org/officeDocument/2006/relationships" r:id="rId3"/>
          </a:graphicData>
        </a:graphic>
      </p:graphicFrame>
      <p:sp>
        <p:nvSpPr>
          <p:cNvPr id="7" name="Номер слайда 6"/>
          <p:cNvSpPr>
            <a:spLocks noGrp="1"/>
          </p:cNvSpPr>
          <p:nvPr>
            <p:ph type="sldNum" sz="quarter" idx="12"/>
          </p:nvPr>
        </p:nvSpPr>
        <p:spPr/>
        <p:txBody>
          <a:bodyPr/>
          <a:lstStyle/>
          <a:p>
            <a:pPr>
              <a:defRPr/>
            </a:pPr>
            <a:fld id="{667CCBFA-BFB9-4E9F-B6F6-694D72409F22}" type="slidenum">
              <a:rPr lang="ru-RU" smtClean="0"/>
              <a:pPr>
                <a:defRPr/>
              </a:pPr>
              <a:t>48</a:t>
            </a:fld>
            <a:endParaRPr lang="ru-RU" dirty="0"/>
          </a:p>
        </p:txBody>
      </p:sp>
      <p:sp>
        <p:nvSpPr>
          <p:cNvPr id="4" name="Полилиния 3"/>
          <p:cNvSpPr/>
          <p:nvPr/>
        </p:nvSpPr>
        <p:spPr>
          <a:xfrm>
            <a:off x="4845308" y="2636912"/>
            <a:ext cx="2916000" cy="333494"/>
          </a:xfrm>
          <a:custGeom>
            <a:avLst/>
            <a:gdLst>
              <a:gd name="connsiteX0" fmla="*/ 0 w 3933156"/>
              <a:gd name="connsiteY0" fmla="*/ 47719 h 477185"/>
              <a:gd name="connsiteX1" fmla="*/ 47719 w 3933156"/>
              <a:gd name="connsiteY1" fmla="*/ 0 h 477185"/>
              <a:gd name="connsiteX2" fmla="*/ 3885438 w 3933156"/>
              <a:gd name="connsiteY2" fmla="*/ 0 h 477185"/>
              <a:gd name="connsiteX3" fmla="*/ 3933157 w 3933156"/>
              <a:gd name="connsiteY3" fmla="*/ 47719 h 477185"/>
              <a:gd name="connsiteX4" fmla="*/ 3933156 w 3933156"/>
              <a:gd name="connsiteY4" fmla="*/ 429467 h 477185"/>
              <a:gd name="connsiteX5" fmla="*/ 3885437 w 3933156"/>
              <a:gd name="connsiteY5" fmla="*/ 477186 h 477185"/>
              <a:gd name="connsiteX6" fmla="*/ 47719 w 3933156"/>
              <a:gd name="connsiteY6" fmla="*/ 477185 h 477185"/>
              <a:gd name="connsiteX7" fmla="*/ 0 w 3933156"/>
              <a:gd name="connsiteY7" fmla="*/ 429466 h 477185"/>
              <a:gd name="connsiteX8" fmla="*/ 0 w 3933156"/>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33156" h="477185">
                <a:moveTo>
                  <a:pt x="0" y="47719"/>
                </a:moveTo>
                <a:cubicBezTo>
                  <a:pt x="0" y="21365"/>
                  <a:pt x="21365" y="0"/>
                  <a:pt x="47719" y="0"/>
                </a:cubicBezTo>
                <a:lnTo>
                  <a:pt x="3885438" y="0"/>
                </a:lnTo>
                <a:cubicBezTo>
                  <a:pt x="3911792" y="0"/>
                  <a:pt x="3933157" y="21365"/>
                  <a:pt x="3933157" y="47719"/>
                </a:cubicBezTo>
                <a:cubicBezTo>
                  <a:pt x="3933157" y="174968"/>
                  <a:pt x="3933156" y="302218"/>
                  <a:pt x="3933156" y="429467"/>
                </a:cubicBezTo>
                <a:cubicBezTo>
                  <a:pt x="3933156" y="455821"/>
                  <a:pt x="3911791" y="477186"/>
                  <a:pt x="3885437"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506" tIns="63506" rIns="63506" bIns="63506" numCol="1" spcCol="1270" anchor="ctr" anchorCtr="0">
            <a:noAutofit/>
          </a:bodyPr>
          <a:lstStyle/>
          <a:p>
            <a:pPr lvl="0" algn="ctr" defTabSz="577850">
              <a:lnSpc>
                <a:spcPct val="90000"/>
              </a:lnSpc>
              <a:spcBef>
                <a:spcPct val="0"/>
              </a:spcBef>
              <a:spcAft>
                <a:spcPct val="35000"/>
              </a:spcAft>
            </a:pPr>
            <a:r>
              <a:rPr lang="ru-RU" sz="1300" b="1" kern="1200" dirty="0" smtClean="0">
                <a:solidFill>
                  <a:schemeClr val="tx1"/>
                </a:solidFill>
                <a:latin typeface="Times New Roman" panose="02020603050405020304" pitchFamily="18" charset="0"/>
                <a:cs typeface="Times New Roman" panose="02020603050405020304" pitchFamily="18" charset="0"/>
              </a:rPr>
              <a:t>Подпрограмма</a:t>
            </a:r>
          </a:p>
        </p:txBody>
      </p:sp>
      <p:sp>
        <p:nvSpPr>
          <p:cNvPr id="10" name="Полилиния 9"/>
          <p:cNvSpPr/>
          <p:nvPr/>
        </p:nvSpPr>
        <p:spPr>
          <a:xfrm>
            <a:off x="4845308" y="3038342"/>
            <a:ext cx="2916000" cy="504000"/>
          </a:xfrm>
          <a:custGeom>
            <a:avLst/>
            <a:gdLst>
              <a:gd name="connsiteX0" fmla="*/ 0 w 2926877"/>
              <a:gd name="connsiteY0" fmla="*/ 47719 h 477185"/>
              <a:gd name="connsiteX1" fmla="*/ 47719 w 2926877"/>
              <a:gd name="connsiteY1" fmla="*/ 0 h 477185"/>
              <a:gd name="connsiteX2" fmla="*/ 2879159 w 2926877"/>
              <a:gd name="connsiteY2" fmla="*/ 0 h 477185"/>
              <a:gd name="connsiteX3" fmla="*/ 2926878 w 2926877"/>
              <a:gd name="connsiteY3" fmla="*/ 47719 h 477185"/>
              <a:gd name="connsiteX4" fmla="*/ 2926877 w 2926877"/>
              <a:gd name="connsiteY4" fmla="*/ 429467 h 477185"/>
              <a:gd name="connsiteX5" fmla="*/ 2879158 w 2926877"/>
              <a:gd name="connsiteY5" fmla="*/ 477186 h 477185"/>
              <a:gd name="connsiteX6" fmla="*/ 47719 w 2926877"/>
              <a:gd name="connsiteY6" fmla="*/ 477185 h 477185"/>
              <a:gd name="connsiteX7" fmla="*/ 0 w 2926877"/>
              <a:gd name="connsiteY7" fmla="*/ 429466 h 477185"/>
              <a:gd name="connsiteX8" fmla="*/ 0 w 2926877"/>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26877" h="477185">
                <a:moveTo>
                  <a:pt x="0" y="47719"/>
                </a:moveTo>
                <a:cubicBezTo>
                  <a:pt x="0" y="21365"/>
                  <a:pt x="21365" y="0"/>
                  <a:pt x="47719" y="0"/>
                </a:cubicBezTo>
                <a:lnTo>
                  <a:pt x="2879159" y="0"/>
                </a:lnTo>
                <a:cubicBezTo>
                  <a:pt x="2905513" y="0"/>
                  <a:pt x="2926878" y="21365"/>
                  <a:pt x="2926878" y="47719"/>
                </a:cubicBezTo>
                <a:cubicBezTo>
                  <a:pt x="2926878" y="174968"/>
                  <a:pt x="2926877" y="302218"/>
                  <a:pt x="2926877" y="429467"/>
                </a:cubicBezTo>
                <a:cubicBezTo>
                  <a:pt x="2926877" y="455821"/>
                  <a:pt x="2905512" y="477186"/>
                  <a:pt x="2879158"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506" tIns="63506" rIns="63506" bIns="63506" numCol="1" spcCol="1270" anchor="ctr" anchorCtr="0">
            <a:noAutofit/>
          </a:bodyPr>
          <a:lstStyle/>
          <a:p>
            <a:pPr lvl="0" algn="ctr" defTabSz="444500">
              <a:lnSpc>
                <a:spcPct val="90000"/>
              </a:lnSpc>
              <a:spcAft>
                <a:spcPct val="35000"/>
              </a:spcAft>
            </a:pPr>
            <a:r>
              <a:rPr lang="ru-RU" sz="1000" dirty="0" smtClean="0">
                <a:solidFill>
                  <a:schemeClr val="tx1"/>
                </a:solidFill>
                <a:latin typeface="Times New Roman" panose="02020603050405020304" pitchFamily="18" charset="0"/>
                <a:cs typeface="Times New Roman" panose="02020603050405020304" pitchFamily="18" charset="0"/>
              </a:rPr>
              <a:t>Совершенствование оказания медицинской помощи, включая профилактику заболеваний и формирование здорового образа жизни </a:t>
            </a:r>
            <a:endParaRPr lang="ru-RU" sz="1000" dirty="0">
              <a:solidFill>
                <a:schemeClr val="tx1"/>
              </a:solidFill>
              <a:latin typeface="Times New Roman" panose="02020603050405020304" pitchFamily="18" charset="0"/>
              <a:cs typeface="Times New Roman" panose="02020603050405020304" pitchFamily="18" charset="0"/>
            </a:endParaRPr>
          </a:p>
        </p:txBody>
      </p:sp>
      <p:sp>
        <p:nvSpPr>
          <p:cNvPr id="11" name="Полилиния 10"/>
          <p:cNvSpPr/>
          <p:nvPr/>
        </p:nvSpPr>
        <p:spPr>
          <a:xfrm>
            <a:off x="4845308" y="3573347"/>
            <a:ext cx="2916000" cy="432000"/>
          </a:xfrm>
          <a:custGeom>
            <a:avLst/>
            <a:gdLst>
              <a:gd name="connsiteX0" fmla="*/ 0 w 2926877"/>
              <a:gd name="connsiteY0" fmla="*/ 47719 h 477185"/>
              <a:gd name="connsiteX1" fmla="*/ 47719 w 2926877"/>
              <a:gd name="connsiteY1" fmla="*/ 0 h 477185"/>
              <a:gd name="connsiteX2" fmla="*/ 2879159 w 2926877"/>
              <a:gd name="connsiteY2" fmla="*/ 0 h 477185"/>
              <a:gd name="connsiteX3" fmla="*/ 2926878 w 2926877"/>
              <a:gd name="connsiteY3" fmla="*/ 47719 h 477185"/>
              <a:gd name="connsiteX4" fmla="*/ 2926877 w 2926877"/>
              <a:gd name="connsiteY4" fmla="*/ 429467 h 477185"/>
              <a:gd name="connsiteX5" fmla="*/ 2879158 w 2926877"/>
              <a:gd name="connsiteY5" fmla="*/ 477186 h 477185"/>
              <a:gd name="connsiteX6" fmla="*/ 47719 w 2926877"/>
              <a:gd name="connsiteY6" fmla="*/ 477185 h 477185"/>
              <a:gd name="connsiteX7" fmla="*/ 0 w 2926877"/>
              <a:gd name="connsiteY7" fmla="*/ 429466 h 477185"/>
              <a:gd name="connsiteX8" fmla="*/ 0 w 2926877"/>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26877" h="477185">
                <a:moveTo>
                  <a:pt x="0" y="47719"/>
                </a:moveTo>
                <a:cubicBezTo>
                  <a:pt x="0" y="21365"/>
                  <a:pt x="21365" y="0"/>
                  <a:pt x="47719" y="0"/>
                </a:cubicBezTo>
                <a:lnTo>
                  <a:pt x="2879159" y="0"/>
                </a:lnTo>
                <a:cubicBezTo>
                  <a:pt x="2905513" y="0"/>
                  <a:pt x="2926878" y="21365"/>
                  <a:pt x="2926878" y="47719"/>
                </a:cubicBezTo>
                <a:cubicBezTo>
                  <a:pt x="2926878" y="174968"/>
                  <a:pt x="2926877" y="302218"/>
                  <a:pt x="2926877" y="429467"/>
                </a:cubicBezTo>
                <a:cubicBezTo>
                  <a:pt x="2926877" y="455821"/>
                  <a:pt x="2905512" y="477186"/>
                  <a:pt x="2879158"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506" tIns="63506" rIns="63506" bIns="63506" numCol="1" spcCol="1270" anchor="ctr" anchorCtr="0">
            <a:noAutofit/>
          </a:bodyPr>
          <a:lstStyle/>
          <a:p>
            <a:pPr lvl="0" algn="ctr" defTabSz="444500">
              <a:lnSpc>
                <a:spcPct val="90000"/>
              </a:lnSpc>
              <a:spcAft>
                <a:spcPct val="35000"/>
              </a:spcAft>
            </a:pPr>
            <a:r>
              <a:rPr lang="ru-RU" sz="1000" dirty="0" smtClean="0">
                <a:solidFill>
                  <a:schemeClr val="tx1"/>
                </a:solidFill>
                <a:latin typeface="Times New Roman" panose="02020603050405020304" pitchFamily="18" charset="0"/>
                <a:cs typeface="Times New Roman" panose="02020603050405020304" pitchFamily="18" charset="0"/>
              </a:rPr>
              <a:t>Развитие и внедрение инновационных методов диагностики, профилактики и лечения, а также основ персонализированной медицины</a:t>
            </a:r>
            <a:endParaRPr lang="ru-RU" sz="1000" dirty="0">
              <a:solidFill>
                <a:schemeClr val="tx1"/>
              </a:solidFill>
              <a:latin typeface="Times New Roman" panose="02020603050405020304" pitchFamily="18" charset="0"/>
              <a:cs typeface="Times New Roman" panose="02020603050405020304" pitchFamily="18" charset="0"/>
            </a:endParaRPr>
          </a:p>
        </p:txBody>
      </p:sp>
      <p:sp>
        <p:nvSpPr>
          <p:cNvPr id="18" name="Полилиния 17"/>
          <p:cNvSpPr/>
          <p:nvPr/>
        </p:nvSpPr>
        <p:spPr>
          <a:xfrm>
            <a:off x="4845308" y="4380763"/>
            <a:ext cx="2916000" cy="324000"/>
          </a:xfrm>
          <a:custGeom>
            <a:avLst/>
            <a:gdLst>
              <a:gd name="connsiteX0" fmla="*/ 0 w 2926877"/>
              <a:gd name="connsiteY0" fmla="*/ 47719 h 477185"/>
              <a:gd name="connsiteX1" fmla="*/ 47719 w 2926877"/>
              <a:gd name="connsiteY1" fmla="*/ 0 h 477185"/>
              <a:gd name="connsiteX2" fmla="*/ 2879159 w 2926877"/>
              <a:gd name="connsiteY2" fmla="*/ 0 h 477185"/>
              <a:gd name="connsiteX3" fmla="*/ 2926878 w 2926877"/>
              <a:gd name="connsiteY3" fmla="*/ 47719 h 477185"/>
              <a:gd name="connsiteX4" fmla="*/ 2926877 w 2926877"/>
              <a:gd name="connsiteY4" fmla="*/ 429467 h 477185"/>
              <a:gd name="connsiteX5" fmla="*/ 2879158 w 2926877"/>
              <a:gd name="connsiteY5" fmla="*/ 477186 h 477185"/>
              <a:gd name="connsiteX6" fmla="*/ 47719 w 2926877"/>
              <a:gd name="connsiteY6" fmla="*/ 477185 h 477185"/>
              <a:gd name="connsiteX7" fmla="*/ 0 w 2926877"/>
              <a:gd name="connsiteY7" fmla="*/ 429466 h 477185"/>
              <a:gd name="connsiteX8" fmla="*/ 0 w 2926877"/>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26877" h="477185">
                <a:moveTo>
                  <a:pt x="0" y="47719"/>
                </a:moveTo>
                <a:cubicBezTo>
                  <a:pt x="0" y="21365"/>
                  <a:pt x="21365" y="0"/>
                  <a:pt x="47719" y="0"/>
                </a:cubicBezTo>
                <a:lnTo>
                  <a:pt x="2879159" y="0"/>
                </a:lnTo>
                <a:cubicBezTo>
                  <a:pt x="2905513" y="0"/>
                  <a:pt x="2926878" y="21365"/>
                  <a:pt x="2926878" y="47719"/>
                </a:cubicBezTo>
                <a:cubicBezTo>
                  <a:pt x="2926878" y="174968"/>
                  <a:pt x="2926877" y="302218"/>
                  <a:pt x="2926877" y="429467"/>
                </a:cubicBezTo>
                <a:cubicBezTo>
                  <a:pt x="2926877" y="455821"/>
                  <a:pt x="2905512" y="477186"/>
                  <a:pt x="2879158"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9696" tIns="59696" rIns="59696" bIns="59696" numCol="1" spcCol="1270" anchor="ctr" anchorCtr="0">
            <a:noAutofit/>
          </a:bodyPr>
          <a:lstStyle/>
          <a:p>
            <a:pPr lvl="0" algn="ctr" defTabSz="444500">
              <a:lnSpc>
                <a:spcPct val="90000"/>
              </a:lnSpc>
              <a:spcAft>
                <a:spcPct val="35000"/>
              </a:spcAft>
            </a:pPr>
            <a:r>
              <a:rPr lang="ru-RU" sz="1000" dirty="0">
                <a:solidFill>
                  <a:schemeClr val="tx1"/>
                </a:solidFill>
                <a:latin typeface="Times New Roman" panose="02020603050405020304" pitchFamily="18" charset="0"/>
                <a:cs typeface="Times New Roman" panose="02020603050405020304" pitchFamily="18" charset="0"/>
              </a:rPr>
              <a:t>Развитие медицинской реабилитации и санаторно-курортного лечения, в том числе детей</a:t>
            </a:r>
          </a:p>
        </p:txBody>
      </p:sp>
      <p:sp>
        <p:nvSpPr>
          <p:cNvPr id="19" name="Полилиния 18"/>
          <p:cNvSpPr/>
          <p:nvPr/>
        </p:nvSpPr>
        <p:spPr>
          <a:xfrm>
            <a:off x="4845308" y="4731007"/>
            <a:ext cx="2916000" cy="324000"/>
          </a:xfrm>
          <a:custGeom>
            <a:avLst/>
            <a:gdLst>
              <a:gd name="connsiteX0" fmla="*/ 0 w 2926877"/>
              <a:gd name="connsiteY0" fmla="*/ 47719 h 477185"/>
              <a:gd name="connsiteX1" fmla="*/ 47719 w 2926877"/>
              <a:gd name="connsiteY1" fmla="*/ 0 h 477185"/>
              <a:gd name="connsiteX2" fmla="*/ 2879159 w 2926877"/>
              <a:gd name="connsiteY2" fmla="*/ 0 h 477185"/>
              <a:gd name="connsiteX3" fmla="*/ 2926878 w 2926877"/>
              <a:gd name="connsiteY3" fmla="*/ 47719 h 477185"/>
              <a:gd name="connsiteX4" fmla="*/ 2926877 w 2926877"/>
              <a:gd name="connsiteY4" fmla="*/ 429467 h 477185"/>
              <a:gd name="connsiteX5" fmla="*/ 2879158 w 2926877"/>
              <a:gd name="connsiteY5" fmla="*/ 477186 h 477185"/>
              <a:gd name="connsiteX6" fmla="*/ 47719 w 2926877"/>
              <a:gd name="connsiteY6" fmla="*/ 477185 h 477185"/>
              <a:gd name="connsiteX7" fmla="*/ 0 w 2926877"/>
              <a:gd name="connsiteY7" fmla="*/ 429466 h 477185"/>
              <a:gd name="connsiteX8" fmla="*/ 0 w 2926877"/>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26877" h="477185">
                <a:moveTo>
                  <a:pt x="0" y="47719"/>
                </a:moveTo>
                <a:cubicBezTo>
                  <a:pt x="0" y="21365"/>
                  <a:pt x="21365" y="0"/>
                  <a:pt x="47719" y="0"/>
                </a:cubicBezTo>
                <a:lnTo>
                  <a:pt x="2879159" y="0"/>
                </a:lnTo>
                <a:cubicBezTo>
                  <a:pt x="2905513" y="0"/>
                  <a:pt x="2926878" y="21365"/>
                  <a:pt x="2926878" y="47719"/>
                </a:cubicBezTo>
                <a:cubicBezTo>
                  <a:pt x="2926878" y="174968"/>
                  <a:pt x="2926877" y="302218"/>
                  <a:pt x="2926877" y="429467"/>
                </a:cubicBezTo>
                <a:cubicBezTo>
                  <a:pt x="2926877" y="455821"/>
                  <a:pt x="2905512" y="477186"/>
                  <a:pt x="2879158"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506" tIns="63506" rIns="63506" bIns="63506" numCol="1" spcCol="1270" anchor="ctr" anchorCtr="0">
            <a:noAutofit/>
          </a:bodyPr>
          <a:lstStyle/>
          <a:p>
            <a:pPr lvl="0" algn="ctr" defTabSz="444500">
              <a:lnSpc>
                <a:spcPct val="90000"/>
              </a:lnSpc>
              <a:spcAft>
                <a:spcPct val="35000"/>
              </a:spcAft>
            </a:pPr>
            <a:r>
              <a:rPr lang="ru-RU" sz="1000" dirty="0">
                <a:solidFill>
                  <a:schemeClr val="tx1"/>
                </a:solidFill>
                <a:latin typeface="Times New Roman" panose="02020603050405020304" pitchFamily="18" charset="0"/>
                <a:cs typeface="Times New Roman" panose="02020603050405020304" pitchFamily="18" charset="0"/>
              </a:rPr>
              <a:t>Развитие кадровых ресурсов в здравоохранении</a:t>
            </a:r>
          </a:p>
        </p:txBody>
      </p:sp>
      <p:sp>
        <p:nvSpPr>
          <p:cNvPr id="20" name="Полилиния 19"/>
          <p:cNvSpPr/>
          <p:nvPr/>
        </p:nvSpPr>
        <p:spPr>
          <a:xfrm>
            <a:off x="4845308" y="5081251"/>
            <a:ext cx="2916000" cy="396000"/>
          </a:xfrm>
          <a:custGeom>
            <a:avLst/>
            <a:gdLst>
              <a:gd name="connsiteX0" fmla="*/ 0 w 2926877"/>
              <a:gd name="connsiteY0" fmla="*/ 47719 h 477185"/>
              <a:gd name="connsiteX1" fmla="*/ 47719 w 2926877"/>
              <a:gd name="connsiteY1" fmla="*/ 0 h 477185"/>
              <a:gd name="connsiteX2" fmla="*/ 2879159 w 2926877"/>
              <a:gd name="connsiteY2" fmla="*/ 0 h 477185"/>
              <a:gd name="connsiteX3" fmla="*/ 2926878 w 2926877"/>
              <a:gd name="connsiteY3" fmla="*/ 47719 h 477185"/>
              <a:gd name="connsiteX4" fmla="*/ 2926877 w 2926877"/>
              <a:gd name="connsiteY4" fmla="*/ 429467 h 477185"/>
              <a:gd name="connsiteX5" fmla="*/ 2879158 w 2926877"/>
              <a:gd name="connsiteY5" fmla="*/ 477186 h 477185"/>
              <a:gd name="connsiteX6" fmla="*/ 47719 w 2926877"/>
              <a:gd name="connsiteY6" fmla="*/ 477185 h 477185"/>
              <a:gd name="connsiteX7" fmla="*/ 0 w 2926877"/>
              <a:gd name="connsiteY7" fmla="*/ 429466 h 477185"/>
              <a:gd name="connsiteX8" fmla="*/ 0 w 2926877"/>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26877" h="477185">
                <a:moveTo>
                  <a:pt x="0" y="47719"/>
                </a:moveTo>
                <a:cubicBezTo>
                  <a:pt x="0" y="21365"/>
                  <a:pt x="21365" y="0"/>
                  <a:pt x="47719" y="0"/>
                </a:cubicBezTo>
                <a:lnTo>
                  <a:pt x="2879159" y="0"/>
                </a:lnTo>
                <a:cubicBezTo>
                  <a:pt x="2905513" y="0"/>
                  <a:pt x="2926878" y="21365"/>
                  <a:pt x="2926878" y="47719"/>
                </a:cubicBezTo>
                <a:cubicBezTo>
                  <a:pt x="2926878" y="174968"/>
                  <a:pt x="2926877" y="302218"/>
                  <a:pt x="2926877" y="429467"/>
                </a:cubicBezTo>
                <a:cubicBezTo>
                  <a:pt x="2926877" y="455821"/>
                  <a:pt x="2905512" y="477186"/>
                  <a:pt x="2879158"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506" tIns="63506" rIns="63506" bIns="63506" numCol="1" spcCol="1270" anchor="ctr" anchorCtr="0">
            <a:noAutofit/>
          </a:bodyPr>
          <a:lstStyle/>
          <a:p>
            <a:pPr lvl="0" algn="ctr" defTabSz="444500">
              <a:lnSpc>
                <a:spcPct val="90000"/>
              </a:lnSpc>
              <a:spcAft>
                <a:spcPct val="35000"/>
              </a:spcAft>
            </a:pPr>
            <a:r>
              <a:rPr lang="ru-RU" sz="1000" dirty="0">
                <a:solidFill>
                  <a:schemeClr val="tx1"/>
                </a:solidFill>
                <a:latin typeface="Times New Roman" panose="02020603050405020304" pitchFamily="18" charset="0"/>
                <a:cs typeface="Times New Roman" panose="02020603050405020304" pitchFamily="18" charset="0"/>
              </a:rPr>
              <a:t>Совершенствование системы лекарственного обеспечения, в том числе в амбулаторных условиях</a:t>
            </a:r>
          </a:p>
        </p:txBody>
      </p:sp>
      <p:sp>
        <p:nvSpPr>
          <p:cNvPr id="21" name="Полилиния 20"/>
          <p:cNvSpPr/>
          <p:nvPr/>
        </p:nvSpPr>
        <p:spPr>
          <a:xfrm>
            <a:off x="4845308" y="5500853"/>
            <a:ext cx="2916000" cy="324000"/>
          </a:xfrm>
          <a:custGeom>
            <a:avLst/>
            <a:gdLst>
              <a:gd name="connsiteX0" fmla="*/ 0 w 2926877"/>
              <a:gd name="connsiteY0" fmla="*/ 47719 h 477185"/>
              <a:gd name="connsiteX1" fmla="*/ 47719 w 2926877"/>
              <a:gd name="connsiteY1" fmla="*/ 0 h 477185"/>
              <a:gd name="connsiteX2" fmla="*/ 2879159 w 2926877"/>
              <a:gd name="connsiteY2" fmla="*/ 0 h 477185"/>
              <a:gd name="connsiteX3" fmla="*/ 2926878 w 2926877"/>
              <a:gd name="connsiteY3" fmla="*/ 47719 h 477185"/>
              <a:gd name="connsiteX4" fmla="*/ 2926877 w 2926877"/>
              <a:gd name="connsiteY4" fmla="*/ 429467 h 477185"/>
              <a:gd name="connsiteX5" fmla="*/ 2879158 w 2926877"/>
              <a:gd name="connsiteY5" fmla="*/ 477186 h 477185"/>
              <a:gd name="connsiteX6" fmla="*/ 47719 w 2926877"/>
              <a:gd name="connsiteY6" fmla="*/ 477185 h 477185"/>
              <a:gd name="connsiteX7" fmla="*/ 0 w 2926877"/>
              <a:gd name="connsiteY7" fmla="*/ 429466 h 477185"/>
              <a:gd name="connsiteX8" fmla="*/ 0 w 2926877"/>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26877" h="477185">
                <a:moveTo>
                  <a:pt x="0" y="47719"/>
                </a:moveTo>
                <a:cubicBezTo>
                  <a:pt x="0" y="21365"/>
                  <a:pt x="21365" y="0"/>
                  <a:pt x="47719" y="0"/>
                </a:cubicBezTo>
                <a:lnTo>
                  <a:pt x="2879159" y="0"/>
                </a:lnTo>
                <a:cubicBezTo>
                  <a:pt x="2905513" y="0"/>
                  <a:pt x="2926878" y="21365"/>
                  <a:pt x="2926878" y="47719"/>
                </a:cubicBezTo>
                <a:cubicBezTo>
                  <a:pt x="2926878" y="174968"/>
                  <a:pt x="2926877" y="302218"/>
                  <a:pt x="2926877" y="429467"/>
                </a:cubicBezTo>
                <a:cubicBezTo>
                  <a:pt x="2926877" y="455821"/>
                  <a:pt x="2905512" y="477186"/>
                  <a:pt x="2879158"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506" tIns="63506" rIns="63506" bIns="63506" numCol="1" spcCol="1270" anchor="ctr" anchorCtr="0">
            <a:noAutofit/>
          </a:bodyPr>
          <a:lstStyle/>
          <a:p>
            <a:pPr lvl="0" algn="ctr" defTabSz="444500">
              <a:lnSpc>
                <a:spcPct val="90000"/>
              </a:lnSpc>
              <a:spcAft>
                <a:spcPct val="35000"/>
              </a:spcAft>
            </a:pPr>
            <a:r>
              <a:rPr lang="ru-RU" sz="1000" dirty="0">
                <a:solidFill>
                  <a:schemeClr val="tx1"/>
                </a:solidFill>
                <a:latin typeface="Times New Roman" panose="02020603050405020304" pitchFamily="18" charset="0"/>
                <a:cs typeface="Times New Roman" panose="02020603050405020304" pitchFamily="18" charset="0"/>
              </a:rPr>
              <a:t>Информационные технологии и управление развитием отрасли</a:t>
            </a:r>
          </a:p>
        </p:txBody>
      </p:sp>
      <p:sp>
        <p:nvSpPr>
          <p:cNvPr id="22" name="Полилиния 21"/>
          <p:cNvSpPr/>
          <p:nvPr/>
        </p:nvSpPr>
        <p:spPr>
          <a:xfrm>
            <a:off x="7849676" y="3038342"/>
            <a:ext cx="540000" cy="504000"/>
          </a:xfrm>
          <a:custGeom>
            <a:avLst/>
            <a:gdLst>
              <a:gd name="connsiteX0" fmla="*/ 0 w 736665"/>
              <a:gd name="connsiteY0" fmla="*/ 47719 h 477185"/>
              <a:gd name="connsiteX1" fmla="*/ 47719 w 736665"/>
              <a:gd name="connsiteY1" fmla="*/ 0 h 477185"/>
              <a:gd name="connsiteX2" fmla="*/ 688947 w 736665"/>
              <a:gd name="connsiteY2" fmla="*/ 0 h 477185"/>
              <a:gd name="connsiteX3" fmla="*/ 736666 w 736665"/>
              <a:gd name="connsiteY3" fmla="*/ 47719 h 477185"/>
              <a:gd name="connsiteX4" fmla="*/ 736665 w 736665"/>
              <a:gd name="connsiteY4" fmla="*/ 429467 h 477185"/>
              <a:gd name="connsiteX5" fmla="*/ 688946 w 736665"/>
              <a:gd name="connsiteY5" fmla="*/ 477186 h 477185"/>
              <a:gd name="connsiteX6" fmla="*/ 47719 w 736665"/>
              <a:gd name="connsiteY6" fmla="*/ 477185 h 477185"/>
              <a:gd name="connsiteX7" fmla="*/ 0 w 736665"/>
              <a:gd name="connsiteY7" fmla="*/ 429466 h 477185"/>
              <a:gd name="connsiteX8" fmla="*/ 0 w 736665"/>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6665" h="477185">
                <a:moveTo>
                  <a:pt x="0" y="47719"/>
                </a:moveTo>
                <a:cubicBezTo>
                  <a:pt x="0" y="21365"/>
                  <a:pt x="21365" y="0"/>
                  <a:pt x="47719" y="0"/>
                </a:cubicBezTo>
                <a:lnTo>
                  <a:pt x="688947" y="0"/>
                </a:lnTo>
                <a:cubicBezTo>
                  <a:pt x="715301" y="0"/>
                  <a:pt x="736666" y="21365"/>
                  <a:pt x="736666" y="47719"/>
                </a:cubicBezTo>
                <a:cubicBezTo>
                  <a:pt x="736666" y="174968"/>
                  <a:pt x="736665" y="302218"/>
                  <a:pt x="736665" y="429467"/>
                </a:cubicBezTo>
                <a:cubicBezTo>
                  <a:pt x="736665" y="455821"/>
                  <a:pt x="715300" y="477186"/>
                  <a:pt x="688946"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506" tIns="63506" rIns="63506" bIns="63506" numCol="1" spcCol="1270" anchor="ctr" anchorCtr="0">
            <a:noAutofit/>
          </a:bodyPr>
          <a:lstStyle/>
          <a:p>
            <a:pPr lvl="0" algn="ctr" defTabSz="577850">
              <a:lnSpc>
                <a:spcPct val="90000"/>
              </a:lnSpc>
              <a:spcBef>
                <a:spcPct val="0"/>
              </a:spcBef>
              <a:spcAft>
                <a:spcPct val="35000"/>
              </a:spcAft>
            </a:pPr>
            <a:r>
              <a:rPr lang="ru-RU" sz="1000" dirty="0" smtClean="0">
                <a:solidFill>
                  <a:schemeClr val="tx1"/>
                </a:solidFill>
                <a:latin typeface="Times New Roman" panose="02020603050405020304" pitchFamily="18" charset="0"/>
                <a:cs typeface="Times New Roman" panose="02020603050405020304" pitchFamily="18" charset="0"/>
              </a:rPr>
              <a:t>3 567,7</a:t>
            </a:r>
            <a:endParaRPr lang="ru-RU" sz="1000" kern="1200" dirty="0">
              <a:solidFill>
                <a:schemeClr val="tx1"/>
              </a:solidFill>
              <a:latin typeface="Times New Roman" panose="02020603050405020304" pitchFamily="18" charset="0"/>
              <a:cs typeface="Times New Roman" panose="02020603050405020304" pitchFamily="18" charset="0"/>
            </a:endParaRPr>
          </a:p>
        </p:txBody>
      </p:sp>
      <p:sp>
        <p:nvSpPr>
          <p:cNvPr id="23" name="Полилиния 22"/>
          <p:cNvSpPr/>
          <p:nvPr/>
        </p:nvSpPr>
        <p:spPr>
          <a:xfrm>
            <a:off x="7849676" y="3573016"/>
            <a:ext cx="540000" cy="432000"/>
          </a:xfrm>
          <a:custGeom>
            <a:avLst/>
            <a:gdLst>
              <a:gd name="connsiteX0" fmla="*/ 0 w 720352"/>
              <a:gd name="connsiteY0" fmla="*/ 47719 h 477185"/>
              <a:gd name="connsiteX1" fmla="*/ 47719 w 720352"/>
              <a:gd name="connsiteY1" fmla="*/ 0 h 477185"/>
              <a:gd name="connsiteX2" fmla="*/ 672634 w 720352"/>
              <a:gd name="connsiteY2" fmla="*/ 0 h 477185"/>
              <a:gd name="connsiteX3" fmla="*/ 720353 w 720352"/>
              <a:gd name="connsiteY3" fmla="*/ 47719 h 477185"/>
              <a:gd name="connsiteX4" fmla="*/ 720352 w 720352"/>
              <a:gd name="connsiteY4" fmla="*/ 429467 h 477185"/>
              <a:gd name="connsiteX5" fmla="*/ 672633 w 720352"/>
              <a:gd name="connsiteY5" fmla="*/ 477186 h 477185"/>
              <a:gd name="connsiteX6" fmla="*/ 47719 w 720352"/>
              <a:gd name="connsiteY6" fmla="*/ 477185 h 477185"/>
              <a:gd name="connsiteX7" fmla="*/ 0 w 720352"/>
              <a:gd name="connsiteY7" fmla="*/ 429466 h 477185"/>
              <a:gd name="connsiteX8" fmla="*/ 0 w 720352"/>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352" h="477185">
                <a:moveTo>
                  <a:pt x="0" y="47719"/>
                </a:moveTo>
                <a:cubicBezTo>
                  <a:pt x="0" y="21365"/>
                  <a:pt x="21365" y="0"/>
                  <a:pt x="47719" y="0"/>
                </a:cubicBezTo>
                <a:lnTo>
                  <a:pt x="672634" y="0"/>
                </a:lnTo>
                <a:cubicBezTo>
                  <a:pt x="698988" y="0"/>
                  <a:pt x="720353" y="21365"/>
                  <a:pt x="720353" y="47719"/>
                </a:cubicBezTo>
                <a:cubicBezTo>
                  <a:pt x="720353" y="174968"/>
                  <a:pt x="720352" y="302218"/>
                  <a:pt x="720352" y="429467"/>
                </a:cubicBezTo>
                <a:cubicBezTo>
                  <a:pt x="720352" y="455821"/>
                  <a:pt x="698987" y="477186"/>
                  <a:pt x="672633"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506" tIns="63506" rIns="63506" bIns="63506" numCol="1" spcCol="1270" anchor="ctr" anchorCtr="0">
            <a:noAutofit/>
          </a:bodyPr>
          <a:lstStyle/>
          <a:p>
            <a:pPr lvl="0" algn="ctr" defTabSz="577850">
              <a:lnSpc>
                <a:spcPct val="90000"/>
              </a:lnSpc>
              <a:spcBef>
                <a:spcPct val="0"/>
              </a:spcBef>
              <a:spcAft>
                <a:spcPct val="35000"/>
              </a:spcAft>
            </a:pPr>
            <a:r>
              <a:rPr lang="ru-RU" sz="1000" kern="1200" dirty="0" smtClean="0">
                <a:solidFill>
                  <a:schemeClr val="tx1"/>
                </a:solidFill>
                <a:latin typeface="Times New Roman" panose="02020603050405020304" pitchFamily="18" charset="0"/>
                <a:cs typeface="Times New Roman" panose="02020603050405020304" pitchFamily="18" charset="0"/>
              </a:rPr>
              <a:t>341,9</a:t>
            </a:r>
            <a:endParaRPr lang="ru-RU" sz="1000" kern="1200" dirty="0">
              <a:solidFill>
                <a:schemeClr val="tx1"/>
              </a:solidFill>
              <a:latin typeface="Times New Roman" panose="02020603050405020304" pitchFamily="18" charset="0"/>
              <a:cs typeface="Times New Roman" panose="02020603050405020304" pitchFamily="18" charset="0"/>
            </a:endParaRPr>
          </a:p>
        </p:txBody>
      </p:sp>
      <p:sp>
        <p:nvSpPr>
          <p:cNvPr id="24" name="Полилиния 23"/>
          <p:cNvSpPr/>
          <p:nvPr/>
        </p:nvSpPr>
        <p:spPr>
          <a:xfrm>
            <a:off x="7849676" y="4379770"/>
            <a:ext cx="540000" cy="324000"/>
          </a:xfrm>
          <a:custGeom>
            <a:avLst/>
            <a:gdLst>
              <a:gd name="connsiteX0" fmla="*/ 0 w 720355"/>
              <a:gd name="connsiteY0" fmla="*/ 47719 h 477185"/>
              <a:gd name="connsiteX1" fmla="*/ 47719 w 720355"/>
              <a:gd name="connsiteY1" fmla="*/ 0 h 477185"/>
              <a:gd name="connsiteX2" fmla="*/ 672637 w 720355"/>
              <a:gd name="connsiteY2" fmla="*/ 0 h 477185"/>
              <a:gd name="connsiteX3" fmla="*/ 720356 w 720355"/>
              <a:gd name="connsiteY3" fmla="*/ 47719 h 477185"/>
              <a:gd name="connsiteX4" fmla="*/ 720355 w 720355"/>
              <a:gd name="connsiteY4" fmla="*/ 429467 h 477185"/>
              <a:gd name="connsiteX5" fmla="*/ 672636 w 720355"/>
              <a:gd name="connsiteY5" fmla="*/ 477186 h 477185"/>
              <a:gd name="connsiteX6" fmla="*/ 47719 w 720355"/>
              <a:gd name="connsiteY6" fmla="*/ 477185 h 477185"/>
              <a:gd name="connsiteX7" fmla="*/ 0 w 720355"/>
              <a:gd name="connsiteY7" fmla="*/ 429466 h 477185"/>
              <a:gd name="connsiteX8" fmla="*/ 0 w 720355"/>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355" h="477185">
                <a:moveTo>
                  <a:pt x="0" y="47719"/>
                </a:moveTo>
                <a:cubicBezTo>
                  <a:pt x="0" y="21365"/>
                  <a:pt x="21365" y="0"/>
                  <a:pt x="47719" y="0"/>
                </a:cubicBezTo>
                <a:lnTo>
                  <a:pt x="672637" y="0"/>
                </a:lnTo>
                <a:cubicBezTo>
                  <a:pt x="698991" y="0"/>
                  <a:pt x="720356" y="21365"/>
                  <a:pt x="720356" y="47719"/>
                </a:cubicBezTo>
                <a:cubicBezTo>
                  <a:pt x="720356" y="174968"/>
                  <a:pt x="720355" y="302218"/>
                  <a:pt x="720355" y="429467"/>
                </a:cubicBezTo>
                <a:cubicBezTo>
                  <a:pt x="720355" y="455821"/>
                  <a:pt x="698990" y="477186"/>
                  <a:pt x="672636"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506" tIns="63506" rIns="63506" bIns="63506" numCol="1" spcCol="1270" anchor="ctr" anchorCtr="0">
            <a:noAutofit/>
          </a:bodyPr>
          <a:lstStyle/>
          <a:p>
            <a:pPr lvl="0" algn="ctr" defTabSz="577850">
              <a:lnSpc>
                <a:spcPct val="90000"/>
              </a:lnSpc>
              <a:spcAft>
                <a:spcPct val="35000"/>
              </a:spcAft>
            </a:pPr>
            <a:r>
              <a:rPr lang="ru-RU" sz="1000" dirty="0">
                <a:solidFill>
                  <a:prstClr val="black"/>
                </a:solidFill>
                <a:latin typeface="Times New Roman" panose="02020603050405020304" pitchFamily="18" charset="0"/>
                <a:cs typeface="Times New Roman" panose="02020603050405020304" pitchFamily="18" charset="0"/>
              </a:rPr>
              <a:t>126,6</a:t>
            </a:r>
          </a:p>
        </p:txBody>
      </p:sp>
      <p:sp>
        <p:nvSpPr>
          <p:cNvPr id="25" name="Полилиния 24"/>
          <p:cNvSpPr/>
          <p:nvPr/>
        </p:nvSpPr>
        <p:spPr>
          <a:xfrm>
            <a:off x="7849676" y="4729683"/>
            <a:ext cx="540000" cy="324000"/>
          </a:xfrm>
          <a:custGeom>
            <a:avLst/>
            <a:gdLst>
              <a:gd name="connsiteX0" fmla="*/ 0 w 720374"/>
              <a:gd name="connsiteY0" fmla="*/ 47719 h 477185"/>
              <a:gd name="connsiteX1" fmla="*/ 47719 w 720374"/>
              <a:gd name="connsiteY1" fmla="*/ 0 h 477185"/>
              <a:gd name="connsiteX2" fmla="*/ 672656 w 720374"/>
              <a:gd name="connsiteY2" fmla="*/ 0 h 477185"/>
              <a:gd name="connsiteX3" fmla="*/ 720375 w 720374"/>
              <a:gd name="connsiteY3" fmla="*/ 47719 h 477185"/>
              <a:gd name="connsiteX4" fmla="*/ 720374 w 720374"/>
              <a:gd name="connsiteY4" fmla="*/ 429467 h 477185"/>
              <a:gd name="connsiteX5" fmla="*/ 672655 w 720374"/>
              <a:gd name="connsiteY5" fmla="*/ 477186 h 477185"/>
              <a:gd name="connsiteX6" fmla="*/ 47719 w 720374"/>
              <a:gd name="connsiteY6" fmla="*/ 477185 h 477185"/>
              <a:gd name="connsiteX7" fmla="*/ 0 w 720374"/>
              <a:gd name="connsiteY7" fmla="*/ 429466 h 477185"/>
              <a:gd name="connsiteX8" fmla="*/ 0 w 720374"/>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374" h="477185">
                <a:moveTo>
                  <a:pt x="0" y="47719"/>
                </a:moveTo>
                <a:cubicBezTo>
                  <a:pt x="0" y="21365"/>
                  <a:pt x="21365" y="0"/>
                  <a:pt x="47719" y="0"/>
                </a:cubicBezTo>
                <a:lnTo>
                  <a:pt x="672656" y="0"/>
                </a:lnTo>
                <a:cubicBezTo>
                  <a:pt x="699010" y="0"/>
                  <a:pt x="720375" y="21365"/>
                  <a:pt x="720375" y="47719"/>
                </a:cubicBezTo>
                <a:cubicBezTo>
                  <a:pt x="720375" y="174968"/>
                  <a:pt x="720374" y="302218"/>
                  <a:pt x="720374" y="429467"/>
                </a:cubicBezTo>
                <a:cubicBezTo>
                  <a:pt x="720374" y="455821"/>
                  <a:pt x="699009" y="477186"/>
                  <a:pt x="672655"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506" tIns="63506" rIns="63506" bIns="63506" numCol="1" spcCol="1270" anchor="ctr" anchorCtr="0">
            <a:noAutofit/>
          </a:bodyPr>
          <a:lstStyle/>
          <a:p>
            <a:pPr lvl="0" algn="ctr" defTabSz="577850">
              <a:lnSpc>
                <a:spcPct val="90000"/>
              </a:lnSpc>
              <a:spcAft>
                <a:spcPct val="35000"/>
              </a:spcAft>
            </a:pPr>
            <a:r>
              <a:rPr lang="ru-RU" sz="1000" dirty="0" smtClean="0">
                <a:solidFill>
                  <a:schemeClr val="tx1"/>
                </a:solidFill>
                <a:latin typeface="Times New Roman" panose="02020603050405020304" pitchFamily="18" charset="0"/>
                <a:cs typeface="Times New Roman" panose="02020603050405020304" pitchFamily="18" charset="0"/>
              </a:rPr>
              <a:t>164,9</a:t>
            </a:r>
            <a:endParaRPr lang="ru-RU" sz="1000" dirty="0">
              <a:solidFill>
                <a:schemeClr val="tx1"/>
              </a:solidFill>
              <a:latin typeface="Times New Roman" panose="02020603050405020304" pitchFamily="18" charset="0"/>
              <a:cs typeface="Times New Roman" panose="02020603050405020304" pitchFamily="18" charset="0"/>
            </a:endParaRPr>
          </a:p>
        </p:txBody>
      </p:sp>
      <p:sp>
        <p:nvSpPr>
          <p:cNvPr id="26" name="Полилиния 25"/>
          <p:cNvSpPr/>
          <p:nvPr/>
        </p:nvSpPr>
        <p:spPr>
          <a:xfrm>
            <a:off x="7849676" y="5079596"/>
            <a:ext cx="540000" cy="396000"/>
          </a:xfrm>
          <a:custGeom>
            <a:avLst/>
            <a:gdLst>
              <a:gd name="connsiteX0" fmla="*/ 0 w 720364"/>
              <a:gd name="connsiteY0" fmla="*/ 47719 h 477185"/>
              <a:gd name="connsiteX1" fmla="*/ 47719 w 720364"/>
              <a:gd name="connsiteY1" fmla="*/ 0 h 477185"/>
              <a:gd name="connsiteX2" fmla="*/ 672646 w 720364"/>
              <a:gd name="connsiteY2" fmla="*/ 0 h 477185"/>
              <a:gd name="connsiteX3" fmla="*/ 720365 w 720364"/>
              <a:gd name="connsiteY3" fmla="*/ 47719 h 477185"/>
              <a:gd name="connsiteX4" fmla="*/ 720364 w 720364"/>
              <a:gd name="connsiteY4" fmla="*/ 429467 h 477185"/>
              <a:gd name="connsiteX5" fmla="*/ 672645 w 720364"/>
              <a:gd name="connsiteY5" fmla="*/ 477186 h 477185"/>
              <a:gd name="connsiteX6" fmla="*/ 47719 w 720364"/>
              <a:gd name="connsiteY6" fmla="*/ 477185 h 477185"/>
              <a:gd name="connsiteX7" fmla="*/ 0 w 720364"/>
              <a:gd name="connsiteY7" fmla="*/ 429466 h 477185"/>
              <a:gd name="connsiteX8" fmla="*/ 0 w 720364"/>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364" h="477185">
                <a:moveTo>
                  <a:pt x="0" y="47719"/>
                </a:moveTo>
                <a:cubicBezTo>
                  <a:pt x="0" y="21365"/>
                  <a:pt x="21365" y="0"/>
                  <a:pt x="47719" y="0"/>
                </a:cubicBezTo>
                <a:lnTo>
                  <a:pt x="672646" y="0"/>
                </a:lnTo>
                <a:cubicBezTo>
                  <a:pt x="699000" y="0"/>
                  <a:pt x="720365" y="21365"/>
                  <a:pt x="720365" y="47719"/>
                </a:cubicBezTo>
                <a:cubicBezTo>
                  <a:pt x="720365" y="174968"/>
                  <a:pt x="720364" y="302218"/>
                  <a:pt x="720364" y="429467"/>
                </a:cubicBezTo>
                <a:cubicBezTo>
                  <a:pt x="720364" y="455821"/>
                  <a:pt x="698999" y="477186"/>
                  <a:pt x="672645"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506" tIns="63506" rIns="63506" bIns="63506" numCol="1" spcCol="1270" anchor="ctr" anchorCtr="0">
            <a:noAutofit/>
          </a:bodyPr>
          <a:lstStyle/>
          <a:p>
            <a:pPr lvl="0" algn="ctr" defTabSz="577850">
              <a:lnSpc>
                <a:spcPct val="90000"/>
              </a:lnSpc>
              <a:spcAft>
                <a:spcPct val="35000"/>
              </a:spcAft>
            </a:pPr>
            <a:r>
              <a:rPr lang="ru-RU" sz="1000" dirty="0" smtClean="0">
                <a:solidFill>
                  <a:schemeClr val="tx1"/>
                </a:solidFill>
                <a:latin typeface="Times New Roman" panose="02020603050405020304" pitchFamily="18" charset="0"/>
                <a:cs typeface="Times New Roman" panose="02020603050405020304" pitchFamily="18" charset="0"/>
              </a:rPr>
              <a:t>679,9</a:t>
            </a:r>
            <a:endParaRPr lang="ru-RU" sz="1000" dirty="0">
              <a:solidFill>
                <a:schemeClr val="tx1"/>
              </a:solidFill>
              <a:latin typeface="Times New Roman" panose="02020603050405020304" pitchFamily="18" charset="0"/>
              <a:cs typeface="Times New Roman" panose="02020603050405020304" pitchFamily="18" charset="0"/>
            </a:endParaRPr>
          </a:p>
        </p:txBody>
      </p:sp>
      <p:sp>
        <p:nvSpPr>
          <p:cNvPr id="27" name="Полилиния 26"/>
          <p:cNvSpPr/>
          <p:nvPr/>
        </p:nvSpPr>
        <p:spPr>
          <a:xfrm>
            <a:off x="7849676" y="5501517"/>
            <a:ext cx="540000" cy="324000"/>
          </a:xfrm>
          <a:custGeom>
            <a:avLst/>
            <a:gdLst>
              <a:gd name="connsiteX0" fmla="*/ 0 w 720364"/>
              <a:gd name="connsiteY0" fmla="*/ 47719 h 477185"/>
              <a:gd name="connsiteX1" fmla="*/ 47719 w 720364"/>
              <a:gd name="connsiteY1" fmla="*/ 0 h 477185"/>
              <a:gd name="connsiteX2" fmla="*/ 672646 w 720364"/>
              <a:gd name="connsiteY2" fmla="*/ 0 h 477185"/>
              <a:gd name="connsiteX3" fmla="*/ 720365 w 720364"/>
              <a:gd name="connsiteY3" fmla="*/ 47719 h 477185"/>
              <a:gd name="connsiteX4" fmla="*/ 720364 w 720364"/>
              <a:gd name="connsiteY4" fmla="*/ 429467 h 477185"/>
              <a:gd name="connsiteX5" fmla="*/ 672645 w 720364"/>
              <a:gd name="connsiteY5" fmla="*/ 477186 h 477185"/>
              <a:gd name="connsiteX6" fmla="*/ 47719 w 720364"/>
              <a:gd name="connsiteY6" fmla="*/ 477185 h 477185"/>
              <a:gd name="connsiteX7" fmla="*/ 0 w 720364"/>
              <a:gd name="connsiteY7" fmla="*/ 429466 h 477185"/>
              <a:gd name="connsiteX8" fmla="*/ 0 w 720364"/>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364" h="477185">
                <a:moveTo>
                  <a:pt x="0" y="47719"/>
                </a:moveTo>
                <a:cubicBezTo>
                  <a:pt x="0" y="21365"/>
                  <a:pt x="21365" y="0"/>
                  <a:pt x="47719" y="0"/>
                </a:cubicBezTo>
                <a:lnTo>
                  <a:pt x="672646" y="0"/>
                </a:lnTo>
                <a:cubicBezTo>
                  <a:pt x="699000" y="0"/>
                  <a:pt x="720365" y="21365"/>
                  <a:pt x="720365" y="47719"/>
                </a:cubicBezTo>
                <a:cubicBezTo>
                  <a:pt x="720365" y="174968"/>
                  <a:pt x="720364" y="302218"/>
                  <a:pt x="720364" y="429467"/>
                </a:cubicBezTo>
                <a:cubicBezTo>
                  <a:pt x="720364" y="455821"/>
                  <a:pt x="698999" y="477186"/>
                  <a:pt x="672645"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63506" tIns="63506" rIns="63506" bIns="63506" numCol="1" spcCol="1270" anchor="ctr" anchorCtr="0">
            <a:noAutofit/>
          </a:bodyPr>
          <a:lstStyle/>
          <a:p>
            <a:pPr lvl="0" algn="ctr" defTabSz="577850">
              <a:lnSpc>
                <a:spcPct val="90000"/>
              </a:lnSpc>
              <a:spcAft>
                <a:spcPct val="35000"/>
              </a:spcAft>
            </a:pPr>
            <a:r>
              <a:rPr lang="ru-RU" sz="1000" dirty="0">
                <a:solidFill>
                  <a:schemeClr val="tx1"/>
                </a:solidFill>
                <a:latin typeface="Times New Roman" panose="02020603050405020304" pitchFamily="18" charset="0"/>
                <a:cs typeface="Times New Roman" panose="02020603050405020304" pitchFamily="18" charset="0"/>
              </a:rPr>
              <a:t>197,1</a:t>
            </a:r>
          </a:p>
        </p:txBody>
      </p:sp>
      <p:sp>
        <p:nvSpPr>
          <p:cNvPr id="16" name="Скругленный прямоугольник 4"/>
          <p:cNvSpPr/>
          <p:nvPr/>
        </p:nvSpPr>
        <p:spPr>
          <a:xfrm>
            <a:off x="4845308" y="5851097"/>
            <a:ext cx="2916000" cy="324000"/>
          </a:xfrm>
          <a:prstGeom prst="rect">
            <a:avLst/>
          </a:pr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0">
            <a:scrgbClr r="0" g="0" b="0"/>
          </a:lnRef>
          <a:fillRef idx="0">
            <a:scrgbClr r="0" g="0" b="0"/>
          </a:fillRef>
          <a:effectRef idx="0">
            <a:scrgbClr r="0" g="0" b="0"/>
          </a:effectRef>
          <a:fontRef idx="minor">
            <a:schemeClr val="lt1"/>
          </a:fontRef>
        </p:style>
        <p:txBody>
          <a:bodyPr spcFirstLastPara="0" vert="horz" wrap="square" lIns="49530" tIns="49530" rIns="49530" bIns="49530" numCol="1" spcCol="1270" anchor="ctr" anchorCtr="0">
            <a:noAutofit/>
          </a:bodyPr>
          <a:lstStyle/>
          <a:p>
            <a:pPr lvl="0" algn="ctr" defTabSz="444500">
              <a:lnSpc>
                <a:spcPct val="90000"/>
              </a:lnSpc>
              <a:spcAft>
                <a:spcPct val="35000"/>
              </a:spcAft>
            </a:pPr>
            <a:r>
              <a:rPr lang="ru-RU" sz="1000" dirty="0">
                <a:solidFill>
                  <a:schemeClr val="tx1"/>
                </a:solidFill>
                <a:latin typeface="Times New Roman" panose="02020603050405020304" pitchFamily="18" charset="0"/>
                <a:cs typeface="Times New Roman" panose="02020603050405020304" pitchFamily="18" charset="0"/>
              </a:rPr>
              <a:t>Организация обязательного медицинского страхования граждан Российской Федерации</a:t>
            </a:r>
          </a:p>
        </p:txBody>
      </p:sp>
      <p:sp>
        <p:nvSpPr>
          <p:cNvPr id="31" name="Полилиния 30"/>
          <p:cNvSpPr/>
          <p:nvPr/>
        </p:nvSpPr>
        <p:spPr>
          <a:xfrm>
            <a:off x="4845308" y="6201344"/>
            <a:ext cx="2916000" cy="324000"/>
          </a:xfrm>
          <a:custGeom>
            <a:avLst/>
            <a:gdLst>
              <a:gd name="connsiteX0" fmla="*/ 0 w 2926877"/>
              <a:gd name="connsiteY0" fmla="*/ 47719 h 477185"/>
              <a:gd name="connsiteX1" fmla="*/ 47719 w 2926877"/>
              <a:gd name="connsiteY1" fmla="*/ 0 h 477185"/>
              <a:gd name="connsiteX2" fmla="*/ 2879159 w 2926877"/>
              <a:gd name="connsiteY2" fmla="*/ 0 h 477185"/>
              <a:gd name="connsiteX3" fmla="*/ 2926878 w 2926877"/>
              <a:gd name="connsiteY3" fmla="*/ 47719 h 477185"/>
              <a:gd name="connsiteX4" fmla="*/ 2926877 w 2926877"/>
              <a:gd name="connsiteY4" fmla="*/ 429467 h 477185"/>
              <a:gd name="connsiteX5" fmla="*/ 2879158 w 2926877"/>
              <a:gd name="connsiteY5" fmla="*/ 477186 h 477185"/>
              <a:gd name="connsiteX6" fmla="*/ 47719 w 2926877"/>
              <a:gd name="connsiteY6" fmla="*/ 477185 h 477185"/>
              <a:gd name="connsiteX7" fmla="*/ 0 w 2926877"/>
              <a:gd name="connsiteY7" fmla="*/ 429466 h 477185"/>
              <a:gd name="connsiteX8" fmla="*/ 0 w 2926877"/>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26877" h="477185">
                <a:moveTo>
                  <a:pt x="0" y="47719"/>
                </a:moveTo>
                <a:cubicBezTo>
                  <a:pt x="0" y="21365"/>
                  <a:pt x="21365" y="0"/>
                  <a:pt x="47719" y="0"/>
                </a:cubicBezTo>
                <a:lnTo>
                  <a:pt x="2879159" y="0"/>
                </a:lnTo>
                <a:cubicBezTo>
                  <a:pt x="2905513" y="0"/>
                  <a:pt x="2926878" y="21365"/>
                  <a:pt x="2926878" y="47719"/>
                </a:cubicBezTo>
                <a:cubicBezTo>
                  <a:pt x="2926878" y="174968"/>
                  <a:pt x="2926877" y="302218"/>
                  <a:pt x="2926877" y="429467"/>
                </a:cubicBezTo>
                <a:cubicBezTo>
                  <a:pt x="2926877" y="455821"/>
                  <a:pt x="2905512" y="477186"/>
                  <a:pt x="2879158"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506" tIns="63506" rIns="63506" bIns="63506" numCol="1" spcCol="1270" anchor="ctr" anchorCtr="0">
            <a:noAutofit/>
          </a:bodyPr>
          <a:lstStyle/>
          <a:p>
            <a:pPr lvl="0" algn="ctr" defTabSz="444500">
              <a:lnSpc>
                <a:spcPct val="90000"/>
              </a:lnSpc>
              <a:spcAft>
                <a:spcPct val="35000"/>
              </a:spcAft>
            </a:pPr>
            <a:r>
              <a:rPr lang="ru-RU" sz="1000" dirty="0">
                <a:solidFill>
                  <a:schemeClr val="tx1"/>
                </a:solidFill>
                <a:latin typeface="Times New Roman" panose="02020603050405020304" pitchFamily="18" charset="0"/>
                <a:cs typeface="Times New Roman" panose="02020603050405020304" pitchFamily="18" charset="0"/>
              </a:rPr>
              <a:t>Обеспечение реализации государственной программы</a:t>
            </a:r>
          </a:p>
        </p:txBody>
      </p:sp>
      <p:sp>
        <p:nvSpPr>
          <p:cNvPr id="33" name="Полилиния 32"/>
          <p:cNvSpPr/>
          <p:nvPr/>
        </p:nvSpPr>
        <p:spPr>
          <a:xfrm>
            <a:off x="7849676" y="5851430"/>
            <a:ext cx="540000" cy="324000"/>
          </a:xfrm>
          <a:custGeom>
            <a:avLst/>
            <a:gdLst>
              <a:gd name="connsiteX0" fmla="*/ 0 w 720364"/>
              <a:gd name="connsiteY0" fmla="*/ 47719 h 477185"/>
              <a:gd name="connsiteX1" fmla="*/ 47719 w 720364"/>
              <a:gd name="connsiteY1" fmla="*/ 0 h 477185"/>
              <a:gd name="connsiteX2" fmla="*/ 672646 w 720364"/>
              <a:gd name="connsiteY2" fmla="*/ 0 h 477185"/>
              <a:gd name="connsiteX3" fmla="*/ 720365 w 720364"/>
              <a:gd name="connsiteY3" fmla="*/ 47719 h 477185"/>
              <a:gd name="connsiteX4" fmla="*/ 720364 w 720364"/>
              <a:gd name="connsiteY4" fmla="*/ 429467 h 477185"/>
              <a:gd name="connsiteX5" fmla="*/ 672645 w 720364"/>
              <a:gd name="connsiteY5" fmla="*/ 477186 h 477185"/>
              <a:gd name="connsiteX6" fmla="*/ 47719 w 720364"/>
              <a:gd name="connsiteY6" fmla="*/ 477185 h 477185"/>
              <a:gd name="connsiteX7" fmla="*/ 0 w 720364"/>
              <a:gd name="connsiteY7" fmla="*/ 429466 h 477185"/>
              <a:gd name="connsiteX8" fmla="*/ 0 w 720364"/>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364" h="477185">
                <a:moveTo>
                  <a:pt x="0" y="47719"/>
                </a:moveTo>
                <a:cubicBezTo>
                  <a:pt x="0" y="21365"/>
                  <a:pt x="21365" y="0"/>
                  <a:pt x="47719" y="0"/>
                </a:cubicBezTo>
                <a:lnTo>
                  <a:pt x="672646" y="0"/>
                </a:lnTo>
                <a:cubicBezTo>
                  <a:pt x="699000" y="0"/>
                  <a:pt x="720365" y="21365"/>
                  <a:pt x="720365" y="47719"/>
                </a:cubicBezTo>
                <a:cubicBezTo>
                  <a:pt x="720365" y="174968"/>
                  <a:pt x="720364" y="302218"/>
                  <a:pt x="720364" y="429467"/>
                </a:cubicBezTo>
                <a:cubicBezTo>
                  <a:pt x="720364" y="455821"/>
                  <a:pt x="698999" y="477186"/>
                  <a:pt x="672645"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63506" tIns="63506" rIns="63506" bIns="63506" numCol="1" spcCol="1270" anchor="ctr" anchorCtr="0">
            <a:noAutofit/>
          </a:bodyPr>
          <a:lstStyle/>
          <a:p>
            <a:pPr lvl="0" algn="ctr" defTabSz="577850">
              <a:lnSpc>
                <a:spcPct val="90000"/>
              </a:lnSpc>
              <a:spcAft>
                <a:spcPct val="35000"/>
              </a:spcAft>
            </a:pPr>
            <a:r>
              <a:rPr lang="ru-RU" sz="1000" dirty="0" smtClean="0">
                <a:solidFill>
                  <a:schemeClr val="tx1"/>
                </a:solidFill>
                <a:latin typeface="Times New Roman" panose="02020603050405020304" pitchFamily="18" charset="0"/>
                <a:cs typeface="Times New Roman" panose="02020603050405020304" pitchFamily="18" charset="0"/>
              </a:rPr>
              <a:t>5 088,7</a:t>
            </a:r>
            <a:endParaRPr lang="ru-RU" sz="1000" dirty="0">
              <a:solidFill>
                <a:schemeClr val="tx1"/>
              </a:solidFill>
              <a:latin typeface="Times New Roman" panose="02020603050405020304" pitchFamily="18" charset="0"/>
              <a:cs typeface="Times New Roman" panose="02020603050405020304" pitchFamily="18" charset="0"/>
            </a:endParaRPr>
          </a:p>
        </p:txBody>
      </p:sp>
      <p:sp>
        <p:nvSpPr>
          <p:cNvPr id="34" name="Полилиния 33"/>
          <p:cNvSpPr/>
          <p:nvPr/>
        </p:nvSpPr>
        <p:spPr>
          <a:xfrm>
            <a:off x="7849676" y="6201344"/>
            <a:ext cx="540000" cy="324000"/>
          </a:xfrm>
          <a:custGeom>
            <a:avLst/>
            <a:gdLst>
              <a:gd name="connsiteX0" fmla="*/ 0 w 720364"/>
              <a:gd name="connsiteY0" fmla="*/ 47719 h 477185"/>
              <a:gd name="connsiteX1" fmla="*/ 47719 w 720364"/>
              <a:gd name="connsiteY1" fmla="*/ 0 h 477185"/>
              <a:gd name="connsiteX2" fmla="*/ 672646 w 720364"/>
              <a:gd name="connsiteY2" fmla="*/ 0 h 477185"/>
              <a:gd name="connsiteX3" fmla="*/ 720365 w 720364"/>
              <a:gd name="connsiteY3" fmla="*/ 47719 h 477185"/>
              <a:gd name="connsiteX4" fmla="*/ 720364 w 720364"/>
              <a:gd name="connsiteY4" fmla="*/ 429467 h 477185"/>
              <a:gd name="connsiteX5" fmla="*/ 672645 w 720364"/>
              <a:gd name="connsiteY5" fmla="*/ 477186 h 477185"/>
              <a:gd name="connsiteX6" fmla="*/ 47719 w 720364"/>
              <a:gd name="connsiteY6" fmla="*/ 477185 h 477185"/>
              <a:gd name="connsiteX7" fmla="*/ 0 w 720364"/>
              <a:gd name="connsiteY7" fmla="*/ 429466 h 477185"/>
              <a:gd name="connsiteX8" fmla="*/ 0 w 720364"/>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364" h="477185">
                <a:moveTo>
                  <a:pt x="0" y="47719"/>
                </a:moveTo>
                <a:cubicBezTo>
                  <a:pt x="0" y="21365"/>
                  <a:pt x="21365" y="0"/>
                  <a:pt x="47719" y="0"/>
                </a:cubicBezTo>
                <a:lnTo>
                  <a:pt x="672646" y="0"/>
                </a:lnTo>
                <a:cubicBezTo>
                  <a:pt x="699000" y="0"/>
                  <a:pt x="720365" y="21365"/>
                  <a:pt x="720365" y="47719"/>
                </a:cubicBezTo>
                <a:cubicBezTo>
                  <a:pt x="720365" y="174968"/>
                  <a:pt x="720364" y="302218"/>
                  <a:pt x="720364" y="429467"/>
                </a:cubicBezTo>
                <a:cubicBezTo>
                  <a:pt x="720364" y="455821"/>
                  <a:pt x="698999" y="477186"/>
                  <a:pt x="672645"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solidFill>
              <a:schemeClr val="lt1">
                <a:hueOff val="0"/>
                <a:satOff val="0"/>
                <a:lumOff val="0"/>
                <a:alpha val="0"/>
              </a:schemeClr>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63506" tIns="63506" rIns="63506" bIns="63506" numCol="1" spcCol="1270" anchor="ctr" anchorCtr="0">
            <a:noAutofit/>
          </a:bodyPr>
          <a:lstStyle/>
          <a:p>
            <a:pPr lvl="0" algn="ctr" defTabSz="577850">
              <a:lnSpc>
                <a:spcPct val="90000"/>
              </a:lnSpc>
              <a:spcAft>
                <a:spcPct val="35000"/>
              </a:spcAft>
            </a:pPr>
            <a:r>
              <a:rPr lang="ru-RU" sz="1000" dirty="0" smtClean="0">
                <a:solidFill>
                  <a:schemeClr val="tx1"/>
                </a:solidFill>
                <a:latin typeface="Times New Roman" panose="02020603050405020304" pitchFamily="18" charset="0"/>
                <a:cs typeface="Times New Roman" panose="02020603050405020304" pitchFamily="18" charset="0"/>
              </a:rPr>
              <a:t>235,8</a:t>
            </a:r>
            <a:endParaRPr lang="ru-RU" sz="1000" dirty="0">
              <a:solidFill>
                <a:schemeClr val="tx1"/>
              </a:solidFill>
              <a:latin typeface="Times New Roman" panose="02020603050405020304" pitchFamily="18" charset="0"/>
              <a:cs typeface="Times New Roman" panose="02020603050405020304" pitchFamily="18" charset="0"/>
            </a:endParaRPr>
          </a:p>
        </p:txBody>
      </p:sp>
      <p:pic>
        <p:nvPicPr>
          <p:cNvPr id="38" name="Picture 3" descr="C:\Users\o.kudryavceva\Desktop\для слайдов_медицина фото\IMG_372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00706" y="774706"/>
            <a:ext cx="2543702" cy="132024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9" name="Полилиния 38"/>
          <p:cNvSpPr/>
          <p:nvPr/>
        </p:nvSpPr>
        <p:spPr>
          <a:xfrm>
            <a:off x="8477823" y="3038342"/>
            <a:ext cx="540000" cy="504000"/>
          </a:xfrm>
          <a:custGeom>
            <a:avLst/>
            <a:gdLst>
              <a:gd name="connsiteX0" fmla="*/ 0 w 736665"/>
              <a:gd name="connsiteY0" fmla="*/ 47719 h 477185"/>
              <a:gd name="connsiteX1" fmla="*/ 47719 w 736665"/>
              <a:gd name="connsiteY1" fmla="*/ 0 h 477185"/>
              <a:gd name="connsiteX2" fmla="*/ 688947 w 736665"/>
              <a:gd name="connsiteY2" fmla="*/ 0 h 477185"/>
              <a:gd name="connsiteX3" fmla="*/ 736666 w 736665"/>
              <a:gd name="connsiteY3" fmla="*/ 47719 h 477185"/>
              <a:gd name="connsiteX4" fmla="*/ 736665 w 736665"/>
              <a:gd name="connsiteY4" fmla="*/ 429467 h 477185"/>
              <a:gd name="connsiteX5" fmla="*/ 688946 w 736665"/>
              <a:gd name="connsiteY5" fmla="*/ 477186 h 477185"/>
              <a:gd name="connsiteX6" fmla="*/ 47719 w 736665"/>
              <a:gd name="connsiteY6" fmla="*/ 477185 h 477185"/>
              <a:gd name="connsiteX7" fmla="*/ 0 w 736665"/>
              <a:gd name="connsiteY7" fmla="*/ 429466 h 477185"/>
              <a:gd name="connsiteX8" fmla="*/ 0 w 736665"/>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6665" h="477185">
                <a:moveTo>
                  <a:pt x="0" y="47719"/>
                </a:moveTo>
                <a:cubicBezTo>
                  <a:pt x="0" y="21365"/>
                  <a:pt x="21365" y="0"/>
                  <a:pt x="47719" y="0"/>
                </a:cubicBezTo>
                <a:lnTo>
                  <a:pt x="688947" y="0"/>
                </a:lnTo>
                <a:cubicBezTo>
                  <a:pt x="715301" y="0"/>
                  <a:pt x="736666" y="21365"/>
                  <a:pt x="736666" y="47719"/>
                </a:cubicBezTo>
                <a:cubicBezTo>
                  <a:pt x="736666" y="174968"/>
                  <a:pt x="736665" y="302218"/>
                  <a:pt x="736665" y="429467"/>
                </a:cubicBezTo>
                <a:cubicBezTo>
                  <a:pt x="736665" y="455821"/>
                  <a:pt x="715300" y="477186"/>
                  <a:pt x="688946"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506" tIns="63506" rIns="63506" bIns="63506" numCol="1" spcCol="1270" anchor="ctr" anchorCtr="0">
            <a:noAutofit/>
          </a:bodyPr>
          <a:lstStyle/>
          <a:p>
            <a:pPr lvl="0" algn="ctr" defTabSz="577850">
              <a:lnSpc>
                <a:spcPct val="90000"/>
              </a:lnSpc>
              <a:spcAft>
                <a:spcPct val="35000"/>
              </a:spcAft>
            </a:pPr>
            <a:r>
              <a:rPr lang="ru-RU" sz="1000" dirty="0" smtClean="0">
                <a:solidFill>
                  <a:schemeClr val="tx1"/>
                </a:solidFill>
                <a:latin typeface="Times New Roman" panose="02020603050405020304" pitchFamily="18" charset="0"/>
                <a:cs typeface="Times New Roman" panose="02020603050405020304" pitchFamily="18" charset="0"/>
              </a:rPr>
              <a:t>3 398,3</a:t>
            </a:r>
            <a:endParaRPr lang="ru-RU" sz="1000" dirty="0">
              <a:solidFill>
                <a:schemeClr val="tx1"/>
              </a:solidFill>
              <a:latin typeface="Times New Roman" panose="02020603050405020304" pitchFamily="18" charset="0"/>
              <a:cs typeface="Times New Roman" panose="02020603050405020304" pitchFamily="18" charset="0"/>
            </a:endParaRPr>
          </a:p>
        </p:txBody>
      </p:sp>
      <p:sp>
        <p:nvSpPr>
          <p:cNvPr id="41" name="Полилиния 40"/>
          <p:cNvSpPr/>
          <p:nvPr/>
        </p:nvSpPr>
        <p:spPr>
          <a:xfrm>
            <a:off x="7844159" y="2642549"/>
            <a:ext cx="534987" cy="333494"/>
          </a:xfrm>
          <a:custGeom>
            <a:avLst/>
            <a:gdLst>
              <a:gd name="connsiteX0" fmla="*/ 0 w 736665"/>
              <a:gd name="connsiteY0" fmla="*/ 47719 h 477185"/>
              <a:gd name="connsiteX1" fmla="*/ 47719 w 736665"/>
              <a:gd name="connsiteY1" fmla="*/ 0 h 477185"/>
              <a:gd name="connsiteX2" fmla="*/ 688947 w 736665"/>
              <a:gd name="connsiteY2" fmla="*/ 0 h 477185"/>
              <a:gd name="connsiteX3" fmla="*/ 736666 w 736665"/>
              <a:gd name="connsiteY3" fmla="*/ 47719 h 477185"/>
              <a:gd name="connsiteX4" fmla="*/ 736665 w 736665"/>
              <a:gd name="connsiteY4" fmla="*/ 429467 h 477185"/>
              <a:gd name="connsiteX5" fmla="*/ 688946 w 736665"/>
              <a:gd name="connsiteY5" fmla="*/ 477186 h 477185"/>
              <a:gd name="connsiteX6" fmla="*/ 47719 w 736665"/>
              <a:gd name="connsiteY6" fmla="*/ 477185 h 477185"/>
              <a:gd name="connsiteX7" fmla="*/ 0 w 736665"/>
              <a:gd name="connsiteY7" fmla="*/ 429466 h 477185"/>
              <a:gd name="connsiteX8" fmla="*/ 0 w 736665"/>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6665" h="477185">
                <a:moveTo>
                  <a:pt x="0" y="47719"/>
                </a:moveTo>
                <a:cubicBezTo>
                  <a:pt x="0" y="21365"/>
                  <a:pt x="21365" y="0"/>
                  <a:pt x="47719" y="0"/>
                </a:cubicBezTo>
                <a:lnTo>
                  <a:pt x="688947" y="0"/>
                </a:lnTo>
                <a:cubicBezTo>
                  <a:pt x="715301" y="0"/>
                  <a:pt x="736666" y="21365"/>
                  <a:pt x="736666" y="47719"/>
                </a:cubicBezTo>
                <a:cubicBezTo>
                  <a:pt x="736666" y="174968"/>
                  <a:pt x="736665" y="302218"/>
                  <a:pt x="736665" y="429467"/>
                </a:cubicBezTo>
                <a:cubicBezTo>
                  <a:pt x="736665" y="455821"/>
                  <a:pt x="715300" y="477186"/>
                  <a:pt x="688946"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506" tIns="63506" rIns="63506" bIns="63506" numCol="1" spcCol="1270" anchor="ctr" anchorCtr="0">
            <a:noAutofit/>
          </a:bodyPr>
          <a:lstStyle/>
          <a:p>
            <a:pPr lvl="0" algn="ctr" defTabSz="577850">
              <a:lnSpc>
                <a:spcPct val="90000"/>
              </a:lnSpc>
              <a:spcBef>
                <a:spcPct val="0"/>
              </a:spcBef>
              <a:spcAft>
                <a:spcPct val="35000"/>
              </a:spcAft>
            </a:pPr>
            <a:r>
              <a:rPr lang="ru-RU" sz="1300" b="1" dirty="0">
                <a:solidFill>
                  <a:schemeClr val="tx1"/>
                </a:solidFill>
                <a:latin typeface="Times New Roman" panose="02020603050405020304" pitchFamily="18" charset="0"/>
                <a:cs typeface="Times New Roman" panose="02020603050405020304" pitchFamily="18" charset="0"/>
              </a:rPr>
              <a:t>План</a:t>
            </a:r>
          </a:p>
        </p:txBody>
      </p:sp>
      <p:sp>
        <p:nvSpPr>
          <p:cNvPr id="42" name="Полилиния 41"/>
          <p:cNvSpPr/>
          <p:nvPr/>
        </p:nvSpPr>
        <p:spPr>
          <a:xfrm>
            <a:off x="8422758" y="2642550"/>
            <a:ext cx="549302" cy="333493"/>
          </a:xfrm>
          <a:custGeom>
            <a:avLst/>
            <a:gdLst>
              <a:gd name="connsiteX0" fmla="*/ 0 w 736665"/>
              <a:gd name="connsiteY0" fmla="*/ 47719 h 477185"/>
              <a:gd name="connsiteX1" fmla="*/ 47719 w 736665"/>
              <a:gd name="connsiteY1" fmla="*/ 0 h 477185"/>
              <a:gd name="connsiteX2" fmla="*/ 688947 w 736665"/>
              <a:gd name="connsiteY2" fmla="*/ 0 h 477185"/>
              <a:gd name="connsiteX3" fmla="*/ 736666 w 736665"/>
              <a:gd name="connsiteY3" fmla="*/ 47719 h 477185"/>
              <a:gd name="connsiteX4" fmla="*/ 736665 w 736665"/>
              <a:gd name="connsiteY4" fmla="*/ 429467 h 477185"/>
              <a:gd name="connsiteX5" fmla="*/ 688946 w 736665"/>
              <a:gd name="connsiteY5" fmla="*/ 477186 h 477185"/>
              <a:gd name="connsiteX6" fmla="*/ 47719 w 736665"/>
              <a:gd name="connsiteY6" fmla="*/ 477185 h 477185"/>
              <a:gd name="connsiteX7" fmla="*/ 0 w 736665"/>
              <a:gd name="connsiteY7" fmla="*/ 429466 h 477185"/>
              <a:gd name="connsiteX8" fmla="*/ 0 w 736665"/>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6665" h="477185">
                <a:moveTo>
                  <a:pt x="0" y="47719"/>
                </a:moveTo>
                <a:cubicBezTo>
                  <a:pt x="0" y="21365"/>
                  <a:pt x="21365" y="0"/>
                  <a:pt x="47719" y="0"/>
                </a:cubicBezTo>
                <a:lnTo>
                  <a:pt x="688947" y="0"/>
                </a:lnTo>
                <a:cubicBezTo>
                  <a:pt x="715301" y="0"/>
                  <a:pt x="736666" y="21365"/>
                  <a:pt x="736666" y="47719"/>
                </a:cubicBezTo>
                <a:cubicBezTo>
                  <a:pt x="736666" y="174968"/>
                  <a:pt x="736665" y="302218"/>
                  <a:pt x="736665" y="429467"/>
                </a:cubicBezTo>
                <a:cubicBezTo>
                  <a:pt x="736665" y="455821"/>
                  <a:pt x="715300" y="477186"/>
                  <a:pt x="688946"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506" tIns="63506" rIns="63506" bIns="63506" numCol="1" spcCol="1270" anchor="ctr" anchorCtr="0">
            <a:noAutofit/>
          </a:bodyPr>
          <a:lstStyle/>
          <a:p>
            <a:pPr algn="ctr" defTabSz="577850">
              <a:lnSpc>
                <a:spcPct val="90000"/>
              </a:lnSpc>
              <a:spcAft>
                <a:spcPct val="35000"/>
              </a:spcAft>
            </a:pPr>
            <a:r>
              <a:rPr lang="ru-RU" sz="1300" b="1" dirty="0">
                <a:solidFill>
                  <a:schemeClr val="tx1"/>
                </a:solidFill>
                <a:latin typeface="Times New Roman" panose="02020603050405020304" pitchFamily="18" charset="0"/>
                <a:cs typeface="Times New Roman" panose="02020603050405020304" pitchFamily="18" charset="0"/>
              </a:rPr>
              <a:t>Факт</a:t>
            </a:r>
          </a:p>
        </p:txBody>
      </p:sp>
      <p:sp>
        <p:nvSpPr>
          <p:cNvPr id="43" name="Полилиния 42"/>
          <p:cNvSpPr/>
          <p:nvPr/>
        </p:nvSpPr>
        <p:spPr>
          <a:xfrm>
            <a:off x="4860032" y="2203302"/>
            <a:ext cx="4132674" cy="361602"/>
          </a:xfrm>
          <a:custGeom>
            <a:avLst/>
            <a:gdLst>
              <a:gd name="connsiteX0" fmla="*/ 0 w 3933156"/>
              <a:gd name="connsiteY0" fmla="*/ 47719 h 477185"/>
              <a:gd name="connsiteX1" fmla="*/ 47719 w 3933156"/>
              <a:gd name="connsiteY1" fmla="*/ 0 h 477185"/>
              <a:gd name="connsiteX2" fmla="*/ 3885438 w 3933156"/>
              <a:gd name="connsiteY2" fmla="*/ 0 h 477185"/>
              <a:gd name="connsiteX3" fmla="*/ 3933157 w 3933156"/>
              <a:gd name="connsiteY3" fmla="*/ 47719 h 477185"/>
              <a:gd name="connsiteX4" fmla="*/ 3933156 w 3933156"/>
              <a:gd name="connsiteY4" fmla="*/ 429467 h 477185"/>
              <a:gd name="connsiteX5" fmla="*/ 3885437 w 3933156"/>
              <a:gd name="connsiteY5" fmla="*/ 477186 h 477185"/>
              <a:gd name="connsiteX6" fmla="*/ 47719 w 3933156"/>
              <a:gd name="connsiteY6" fmla="*/ 477185 h 477185"/>
              <a:gd name="connsiteX7" fmla="*/ 0 w 3933156"/>
              <a:gd name="connsiteY7" fmla="*/ 429466 h 477185"/>
              <a:gd name="connsiteX8" fmla="*/ 0 w 3933156"/>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33156" h="477185">
                <a:moveTo>
                  <a:pt x="0" y="47719"/>
                </a:moveTo>
                <a:cubicBezTo>
                  <a:pt x="0" y="21365"/>
                  <a:pt x="21365" y="0"/>
                  <a:pt x="47719" y="0"/>
                </a:cubicBezTo>
                <a:lnTo>
                  <a:pt x="3885438" y="0"/>
                </a:lnTo>
                <a:cubicBezTo>
                  <a:pt x="3911792" y="0"/>
                  <a:pt x="3933157" y="21365"/>
                  <a:pt x="3933157" y="47719"/>
                </a:cubicBezTo>
                <a:cubicBezTo>
                  <a:pt x="3933157" y="174968"/>
                  <a:pt x="3933156" y="302218"/>
                  <a:pt x="3933156" y="429467"/>
                </a:cubicBezTo>
                <a:cubicBezTo>
                  <a:pt x="3933156" y="455821"/>
                  <a:pt x="3911791" y="477186"/>
                  <a:pt x="3885437"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506" tIns="63506" rIns="63506" bIns="63506" numCol="1" spcCol="1270" anchor="ctr" anchorCtr="0">
            <a:noAutofit/>
          </a:bodyPr>
          <a:lstStyle/>
          <a:p>
            <a:pPr lvl="0" algn="ctr" defTabSz="577850">
              <a:lnSpc>
                <a:spcPct val="90000"/>
              </a:lnSpc>
              <a:spcBef>
                <a:spcPct val="0"/>
              </a:spcBef>
              <a:spcAft>
                <a:spcPct val="35000"/>
              </a:spcAft>
            </a:pPr>
            <a:r>
              <a:rPr lang="ru-RU" sz="1300" b="1" i="1" kern="1200" dirty="0" smtClean="0">
                <a:solidFill>
                  <a:schemeClr val="tx1"/>
                </a:solidFill>
                <a:latin typeface="Times New Roman" panose="02020603050405020304" pitchFamily="18" charset="0"/>
                <a:cs typeface="Times New Roman" panose="02020603050405020304" pitchFamily="18" charset="0"/>
              </a:rPr>
              <a:t>Расходы в разрезе подпрограмм в 2019 г., млн. руб.</a:t>
            </a:r>
          </a:p>
        </p:txBody>
      </p:sp>
      <p:sp>
        <p:nvSpPr>
          <p:cNvPr id="44" name="Полилиния 43"/>
          <p:cNvSpPr/>
          <p:nvPr/>
        </p:nvSpPr>
        <p:spPr>
          <a:xfrm>
            <a:off x="8477823" y="3573016"/>
            <a:ext cx="540000" cy="432000"/>
          </a:xfrm>
          <a:custGeom>
            <a:avLst/>
            <a:gdLst>
              <a:gd name="connsiteX0" fmla="*/ 0 w 720352"/>
              <a:gd name="connsiteY0" fmla="*/ 47719 h 477185"/>
              <a:gd name="connsiteX1" fmla="*/ 47719 w 720352"/>
              <a:gd name="connsiteY1" fmla="*/ 0 h 477185"/>
              <a:gd name="connsiteX2" fmla="*/ 672634 w 720352"/>
              <a:gd name="connsiteY2" fmla="*/ 0 h 477185"/>
              <a:gd name="connsiteX3" fmla="*/ 720353 w 720352"/>
              <a:gd name="connsiteY3" fmla="*/ 47719 h 477185"/>
              <a:gd name="connsiteX4" fmla="*/ 720352 w 720352"/>
              <a:gd name="connsiteY4" fmla="*/ 429467 h 477185"/>
              <a:gd name="connsiteX5" fmla="*/ 672633 w 720352"/>
              <a:gd name="connsiteY5" fmla="*/ 477186 h 477185"/>
              <a:gd name="connsiteX6" fmla="*/ 47719 w 720352"/>
              <a:gd name="connsiteY6" fmla="*/ 477185 h 477185"/>
              <a:gd name="connsiteX7" fmla="*/ 0 w 720352"/>
              <a:gd name="connsiteY7" fmla="*/ 429466 h 477185"/>
              <a:gd name="connsiteX8" fmla="*/ 0 w 720352"/>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352" h="477185">
                <a:moveTo>
                  <a:pt x="0" y="47719"/>
                </a:moveTo>
                <a:cubicBezTo>
                  <a:pt x="0" y="21365"/>
                  <a:pt x="21365" y="0"/>
                  <a:pt x="47719" y="0"/>
                </a:cubicBezTo>
                <a:lnTo>
                  <a:pt x="672634" y="0"/>
                </a:lnTo>
                <a:cubicBezTo>
                  <a:pt x="698988" y="0"/>
                  <a:pt x="720353" y="21365"/>
                  <a:pt x="720353" y="47719"/>
                </a:cubicBezTo>
                <a:cubicBezTo>
                  <a:pt x="720353" y="174968"/>
                  <a:pt x="720352" y="302218"/>
                  <a:pt x="720352" y="429467"/>
                </a:cubicBezTo>
                <a:cubicBezTo>
                  <a:pt x="720352" y="455821"/>
                  <a:pt x="698987" y="477186"/>
                  <a:pt x="672633"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506" tIns="63506" rIns="63506" bIns="63506" numCol="1" spcCol="1270" anchor="ctr" anchorCtr="0">
            <a:noAutofit/>
          </a:bodyPr>
          <a:lstStyle/>
          <a:p>
            <a:pPr lvl="0" algn="ctr" defTabSz="577850">
              <a:lnSpc>
                <a:spcPct val="90000"/>
              </a:lnSpc>
              <a:spcBef>
                <a:spcPct val="0"/>
              </a:spcBef>
              <a:spcAft>
                <a:spcPct val="35000"/>
              </a:spcAft>
            </a:pPr>
            <a:r>
              <a:rPr lang="ru-RU" sz="1000" kern="1200" dirty="0" smtClean="0">
                <a:solidFill>
                  <a:schemeClr val="tx1"/>
                </a:solidFill>
                <a:latin typeface="Times New Roman" panose="02020603050405020304" pitchFamily="18" charset="0"/>
                <a:cs typeface="Times New Roman" panose="02020603050405020304" pitchFamily="18" charset="0"/>
              </a:rPr>
              <a:t>129,3</a:t>
            </a:r>
            <a:endParaRPr lang="ru-RU" sz="1000" kern="1200" dirty="0">
              <a:solidFill>
                <a:schemeClr val="tx1"/>
              </a:solidFill>
              <a:latin typeface="Times New Roman" panose="02020603050405020304" pitchFamily="18" charset="0"/>
              <a:cs typeface="Times New Roman" panose="02020603050405020304" pitchFamily="18" charset="0"/>
            </a:endParaRPr>
          </a:p>
        </p:txBody>
      </p:sp>
      <p:sp>
        <p:nvSpPr>
          <p:cNvPr id="45" name="Полилиния 44"/>
          <p:cNvSpPr/>
          <p:nvPr/>
        </p:nvSpPr>
        <p:spPr>
          <a:xfrm>
            <a:off x="8477823" y="4379771"/>
            <a:ext cx="540000" cy="324000"/>
          </a:xfrm>
          <a:custGeom>
            <a:avLst/>
            <a:gdLst>
              <a:gd name="connsiteX0" fmla="*/ 0 w 720355"/>
              <a:gd name="connsiteY0" fmla="*/ 47719 h 477185"/>
              <a:gd name="connsiteX1" fmla="*/ 47719 w 720355"/>
              <a:gd name="connsiteY1" fmla="*/ 0 h 477185"/>
              <a:gd name="connsiteX2" fmla="*/ 672637 w 720355"/>
              <a:gd name="connsiteY2" fmla="*/ 0 h 477185"/>
              <a:gd name="connsiteX3" fmla="*/ 720356 w 720355"/>
              <a:gd name="connsiteY3" fmla="*/ 47719 h 477185"/>
              <a:gd name="connsiteX4" fmla="*/ 720355 w 720355"/>
              <a:gd name="connsiteY4" fmla="*/ 429467 h 477185"/>
              <a:gd name="connsiteX5" fmla="*/ 672636 w 720355"/>
              <a:gd name="connsiteY5" fmla="*/ 477186 h 477185"/>
              <a:gd name="connsiteX6" fmla="*/ 47719 w 720355"/>
              <a:gd name="connsiteY6" fmla="*/ 477185 h 477185"/>
              <a:gd name="connsiteX7" fmla="*/ 0 w 720355"/>
              <a:gd name="connsiteY7" fmla="*/ 429466 h 477185"/>
              <a:gd name="connsiteX8" fmla="*/ 0 w 720355"/>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355" h="477185">
                <a:moveTo>
                  <a:pt x="0" y="47719"/>
                </a:moveTo>
                <a:cubicBezTo>
                  <a:pt x="0" y="21365"/>
                  <a:pt x="21365" y="0"/>
                  <a:pt x="47719" y="0"/>
                </a:cubicBezTo>
                <a:lnTo>
                  <a:pt x="672637" y="0"/>
                </a:lnTo>
                <a:cubicBezTo>
                  <a:pt x="698991" y="0"/>
                  <a:pt x="720356" y="21365"/>
                  <a:pt x="720356" y="47719"/>
                </a:cubicBezTo>
                <a:cubicBezTo>
                  <a:pt x="720356" y="174968"/>
                  <a:pt x="720355" y="302218"/>
                  <a:pt x="720355" y="429467"/>
                </a:cubicBezTo>
                <a:cubicBezTo>
                  <a:pt x="720355" y="455821"/>
                  <a:pt x="698990" y="477186"/>
                  <a:pt x="672636"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506" tIns="63506" rIns="63506" bIns="63506" numCol="1" spcCol="1270" anchor="ctr" anchorCtr="0">
            <a:noAutofit/>
          </a:bodyPr>
          <a:lstStyle/>
          <a:p>
            <a:pPr lvl="0" algn="ctr" defTabSz="577850">
              <a:lnSpc>
                <a:spcPct val="90000"/>
              </a:lnSpc>
              <a:spcAft>
                <a:spcPct val="35000"/>
              </a:spcAft>
            </a:pPr>
            <a:r>
              <a:rPr lang="ru-RU" sz="1000" dirty="0">
                <a:solidFill>
                  <a:schemeClr val="tx1"/>
                </a:solidFill>
                <a:latin typeface="Times New Roman" panose="02020603050405020304" pitchFamily="18" charset="0"/>
                <a:cs typeface="Times New Roman" panose="02020603050405020304" pitchFamily="18" charset="0"/>
              </a:rPr>
              <a:t>126,6</a:t>
            </a:r>
          </a:p>
        </p:txBody>
      </p:sp>
      <p:sp>
        <p:nvSpPr>
          <p:cNvPr id="46" name="Полилиния 45"/>
          <p:cNvSpPr/>
          <p:nvPr/>
        </p:nvSpPr>
        <p:spPr>
          <a:xfrm>
            <a:off x="8477823" y="4729684"/>
            <a:ext cx="540000" cy="324000"/>
          </a:xfrm>
          <a:custGeom>
            <a:avLst/>
            <a:gdLst>
              <a:gd name="connsiteX0" fmla="*/ 0 w 720374"/>
              <a:gd name="connsiteY0" fmla="*/ 47719 h 477185"/>
              <a:gd name="connsiteX1" fmla="*/ 47719 w 720374"/>
              <a:gd name="connsiteY1" fmla="*/ 0 h 477185"/>
              <a:gd name="connsiteX2" fmla="*/ 672656 w 720374"/>
              <a:gd name="connsiteY2" fmla="*/ 0 h 477185"/>
              <a:gd name="connsiteX3" fmla="*/ 720375 w 720374"/>
              <a:gd name="connsiteY3" fmla="*/ 47719 h 477185"/>
              <a:gd name="connsiteX4" fmla="*/ 720374 w 720374"/>
              <a:gd name="connsiteY4" fmla="*/ 429467 h 477185"/>
              <a:gd name="connsiteX5" fmla="*/ 672655 w 720374"/>
              <a:gd name="connsiteY5" fmla="*/ 477186 h 477185"/>
              <a:gd name="connsiteX6" fmla="*/ 47719 w 720374"/>
              <a:gd name="connsiteY6" fmla="*/ 477185 h 477185"/>
              <a:gd name="connsiteX7" fmla="*/ 0 w 720374"/>
              <a:gd name="connsiteY7" fmla="*/ 429466 h 477185"/>
              <a:gd name="connsiteX8" fmla="*/ 0 w 720374"/>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374" h="477185">
                <a:moveTo>
                  <a:pt x="0" y="47719"/>
                </a:moveTo>
                <a:cubicBezTo>
                  <a:pt x="0" y="21365"/>
                  <a:pt x="21365" y="0"/>
                  <a:pt x="47719" y="0"/>
                </a:cubicBezTo>
                <a:lnTo>
                  <a:pt x="672656" y="0"/>
                </a:lnTo>
                <a:cubicBezTo>
                  <a:pt x="699010" y="0"/>
                  <a:pt x="720375" y="21365"/>
                  <a:pt x="720375" y="47719"/>
                </a:cubicBezTo>
                <a:cubicBezTo>
                  <a:pt x="720375" y="174968"/>
                  <a:pt x="720374" y="302218"/>
                  <a:pt x="720374" y="429467"/>
                </a:cubicBezTo>
                <a:cubicBezTo>
                  <a:pt x="720374" y="455821"/>
                  <a:pt x="699009" y="477186"/>
                  <a:pt x="672655"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506" tIns="63506" rIns="63506" bIns="63506" numCol="1" spcCol="1270" anchor="ctr" anchorCtr="0">
            <a:noAutofit/>
          </a:bodyPr>
          <a:lstStyle/>
          <a:p>
            <a:pPr lvl="0" algn="ctr" defTabSz="577850">
              <a:lnSpc>
                <a:spcPct val="90000"/>
              </a:lnSpc>
              <a:spcAft>
                <a:spcPct val="35000"/>
              </a:spcAft>
            </a:pPr>
            <a:r>
              <a:rPr lang="ru-RU" sz="1000" dirty="0" smtClean="0">
                <a:solidFill>
                  <a:schemeClr val="tx1"/>
                </a:solidFill>
                <a:latin typeface="Times New Roman" panose="02020603050405020304" pitchFamily="18" charset="0"/>
                <a:cs typeface="Times New Roman" panose="02020603050405020304" pitchFamily="18" charset="0"/>
              </a:rPr>
              <a:t>139,9</a:t>
            </a:r>
            <a:endParaRPr lang="ru-RU" sz="1000" dirty="0">
              <a:solidFill>
                <a:schemeClr val="tx1"/>
              </a:solidFill>
              <a:latin typeface="Times New Roman" panose="02020603050405020304" pitchFamily="18" charset="0"/>
              <a:cs typeface="Times New Roman" panose="02020603050405020304" pitchFamily="18" charset="0"/>
            </a:endParaRPr>
          </a:p>
        </p:txBody>
      </p:sp>
      <p:sp>
        <p:nvSpPr>
          <p:cNvPr id="47" name="Полилиния 46"/>
          <p:cNvSpPr/>
          <p:nvPr/>
        </p:nvSpPr>
        <p:spPr>
          <a:xfrm>
            <a:off x="8477823" y="5079597"/>
            <a:ext cx="540000" cy="396000"/>
          </a:xfrm>
          <a:custGeom>
            <a:avLst/>
            <a:gdLst>
              <a:gd name="connsiteX0" fmla="*/ 0 w 720364"/>
              <a:gd name="connsiteY0" fmla="*/ 47719 h 477185"/>
              <a:gd name="connsiteX1" fmla="*/ 47719 w 720364"/>
              <a:gd name="connsiteY1" fmla="*/ 0 h 477185"/>
              <a:gd name="connsiteX2" fmla="*/ 672646 w 720364"/>
              <a:gd name="connsiteY2" fmla="*/ 0 h 477185"/>
              <a:gd name="connsiteX3" fmla="*/ 720365 w 720364"/>
              <a:gd name="connsiteY3" fmla="*/ 47719 h 477185"/>
              <a:gd name="connsiteX4" fmla="*/ 720364 w 720364"/>
              <a:gd name="connsiteY4" fmla="*/ 429467 h 477185"/>
              <a:gd name="connsiteX5" fmla="*/ 672645 w 720364"/>
              <a:gd name="connsiteY5" fmla="*/ 477186 h 477185"/>
              <a:gd name="connsiteX6" fmla="*/ 47719 w 720364"/>
              <a:gd name="connsiteY6" fmla="*/ 477185 h 477185"/>
              <a:gd name="connsiteX7" fmla="*/ 0 w 720364"/>
              <a:gd name="connsiteY7" fmla="*/ 429466 h 477185"/>
              <a:gd name="connsiteX8" fmla="*/ 0 w 720364"/>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364" h="477185">
                <a:moveTo>
                  <a:pt x="0" y="47719"/>
                </a:moveTo>
                <a:cubicBezTo>
                  <a:pt x="0" y="21365"/>
                  <a:pt x="21365" y="0"/>
                  <a:pt x="47719" y="0"/>
                </a:cubicBezTo>
                <a:lnTo>
                  <a:pt x="672646" y="0"/>
                </a:lnTo>
                <a:cubicBezTo>
                  <a:pt x="699000" y="0"/>
                  <a:pt x="720365" y="21365"/>
                  <a:pt x="720365" y="47719"/>
                </a:cubicBezTo>
                <a:cubicBezTo>
                  <a:pt x="720365" y="174968"/>
                  <a:pt x="720364" y="302218"/>
                  <a:pt x="720364" y="429467"/>
                </a:cubicBezTo>
                <a:cubicBezTo>
                  <a:pt x="720364" y="455821"/>
                  <a:pt x="698999" y="477186"/>
                  <a:pt x="672645"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506" tIns="63506" rIns="63506" bIns="63506" numCol="1" spcCol="1270" anchor="ctr" anchorCtr="0">
            <a:noAutofit/>
          </a:bodyPr>
          <a:lstStyle/>
          <a:p>
            <a:pPr lvl="0" algn="ctr" defTabSz="577850">
              <a:lnSpc>
                <a:spcPct val="90000"/>
              </a:lnSpc>
              <a:spcAft>
                <a:spcPct val="35000"/>
              </a:spcAft>
            </a:pPr>
            <a:r>
              <a:rPr lang="ru-RU" sz="1000" dirty="0">
                <a:solidFill>
                  <a:schemeClr val="tx1"/>
                </a:solidFill>
                <a:latin typeface="Times New Roman" panose="02020603050405020304" pitchFamily="18" charset="0"/>
                <a:cs typeface="Times New Roman" panose="02020603050405020304" pitchFamily="18" charset="0"/>
              </a:rPr>
              <a:t>672,8</a:t>
            </a:r>
          </a:p>
        </p:txBody>
      </p:sp>
      <p:sp>
        <p:nvSpPr>
          <p:cNvPr id="48" name="Полилиния 47"/>
          <p:cNvSpPr/>
          <p:nvPr/>
        </p:nvSpPr>
        <p:spPr>
          <a:xfrm>
            <a:off x="8477823" y="5501518"/>
            <a:ext cx="540000" cy="324000"/>
          </a:xfrm>
          <a:custGeom>
            <a:avLst/>
            <a:gdLst>
              <a:gd name="connsiteX0" fmla="*/ 0 w 720364"/>
              <a:gd name="connsiteY0" fmla="*/ 47719 h 477185"/>
              <a:gd name="connsiteX1" fmla="*/ 47719 w 720364"/>
              <a:gd name="connsiteY1" fmla="*/ 0 h 477185"/>
              <a:gd name="connsiteX2" fmla="*/ 672646 w 720364"/>
              <a:gd name="connsiteY2" fmla="*/ 0 h 477185"/>
              <a:gd name="connsiteX3" fmla="*/ 720365 w 720364"/>
              <a:gd name="connsiteY3" fmla="*/ 47719 h 477185"/>
              <a:gd name="connsiteX4" fmla="*/ 720364 w 720364"/>
              <a:gd name="connsiteY4" fmla="*/ 429467 h 477185"/>
              <a:gd name="connsiteX5" fmla="*/ 672645 w 720364"/>
              <a:gd name="connsiteY5" fmla="*/ 477186 h 477185"/>
              <a:gd name="connsiteX6" fmla="*/ 47719 w 720364"/>
              <a:gd name="connsiteY6" fmla="*/ 477185 h 477185"/>
              <a:gd name="connsiteX7" fmla="*/ 0 w 720364"/>
              <a:gd name="connsiteY7" fmla="*/ 429466 h 477185"/>
              <a:gd name="connsiteX8" fmla="*/ 0 w 720364"/>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364" h="477185">
                <a:moveTo>
                  <a:pt x="0" y="47719"/>
                </a:moveTo>
                <a:cubicBezTo>
                  <a:pt x="0" y="21365"/>
                  <a:pt x="21365" y="0"/>
                  <a:pt x="47719" y="0"/>
                </a:cubicBezTo>
                <a:lnTo>
                  <a:pt x="672646" y="0"/>
                </a:lnTo>
                <a:cubicBezTo>
                  <a:pt x="699000" y="0"/>
                  <a:pt x="720365" y="21365"/>
                  <a:pt x="720365" y="47719"/>
                </a:cubicBezTo>
                <a:cubicBezTo>
                  <a:pt x="720365" y="174968"/>
                  <a:pt x="720364" y="302218"/>
                  <a:pt x="720364" y="429467"/>
                </a:cubicBezTo>
                <a:cubicBezTo>
                  <a:pt x="720364" y="455821"/>
                  <a:pt x="698999" y="477186"/>
                  <a:pt x="672645"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63506" tIns="63506" rIns="63506" bIns="63506" numCol="1" spcCol="1270" anchor="ctr" anchorCtr="0">
            <a:noAutofit/>
          </a:bodyPr>
          <a:lstStyle/>
          <a:p>
            <a:pPr lvl="0" algn="ctr" defTabSz="577850">
              <a:lnSpc>
                <a:spcPct val="90000"/>
              </a:lnSpc>
              <a:spcAft>
                <a:spcPct val="35000"/>
              </a:spcAft>
            </a:pPr>
            <a:r>
              <a:rPr lang="ru-RU" sz="1000" dirty="0">
                <a:solidFill>
                  <a:schemeClr val="tx1"/>
                </a:solidFill>
                <a:latin typeface="Times New Roman" panose="02020603050405020304" pitchFamily="18" charset="0"/>
                <a:cs typeface="Times New Roman" panose="02020603050405020304" pitchFamily="18" charset="0"/>
              </a:rPr>
              <a:t>196,5</a:t>
            </a:r>
          </a:p>
        </p:txBody>
      </p:sp>
      <p:sp>
        <p:nvSpPr>
          <p:cNvPr id="49" name="Полилиния 48"/>
          <p:cNvSpPr/>
          <p:nvPr/>
        </p:nvSpPr>
        <p:spPr>
          <a:xfrm>
            <a:off x="8477823" y="5851431"/>
            <a:ext cx="540000" cy="324000"/>
          </a:xfrm>
          <a:custGeom>
            <a:avLst/>
            <a:gdLst>
              <a:gd name="connsiteX0" fmla="*/ 0 w 720364"/>
              <a:gd name="connsiteY0" fmla="*/ 47719 h 477185"/>
              <a:gd name="connsiteX1" fmla="*/ 47719 w 720364"/>
              <a:gd name="connsiteY1" fmla="*/ 0 h 477185"/>
              <a:gd name="connsiteX2" fmla="*/ 672646 w 720364"/>
              <a:gd name="connsiteY2" fmla="*/ 0 h 477185"/>
              <a:gd name="connsiteX3" fmla="*/ 720365 w 720364"/>
              <a:gd name="connsiteY3" fmla="*/ 47719 h 477185"/>
              <a:gd name="connsiteX4" fmla="*/ 720364 w 720364"/>
              <a:gd name="connsiteY4" fmla="*/ 429467 h 477185"/>
              <a:gd name="connsiteX5" fmla="*/ 672645 w 720364"/>
              <a:gd name="connsiteY5" fmla="*/ 477186 h 477185"/>
              <a:gd name="connsiteX6" fmla="*/ 47719 w 720364"/>
              <a:gd name="connsiteY6" fmla="*/ 477185 h 477185"/>
              <a:gd name="connsiteX7" fmla="*/ 0 w 720364"/>
              <a:gd name="connsiteY7" fmla="*/ 429466 h 477185"/>
              <a:gd name="connsiteX8" fmla="*/ 0 w 720364"/>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364" h="477185">
                <a:moveTo>
                  <a:pt x="0" y="47719"/>
                </a:moveTo>
                <a:cubicBezTo>
                  <a:pt x="0" y="21365"/>
                  <a:pt x="21365" y="0"/>
                  <a:pt x="47719" y="0"/>
                </a:cubicBezTo>
                <a:lnTo>
                  <a:pt x="672646" y="0"/>
                </a:lnTo>
                <a:cubicBezTo>
                  <a:pt x="699000" y="0"/>
                  <a:pt x="720365" y="21365"/>
                  <a:pt x="720365" y="47719"/>
                </a:cubicBezTo>
                <a:cubicBezTo>
                  <a:pt x="720365" y="174968"/>
                  <a:pt x="720364" y="302218"/>
                  <a:pt x="720364" y="429467"/>
                </a:cubicBezTo>
                <a:cubicBezTo>
                  <a:pt x="720364" y="455821"/>
                  <a:pt x="698999" y="477186"/>
                  <a:pt x="672645"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63506" tIns="63506" rIns="63506" bIns="63506" numCol="1" spcCol="1270" anchor="ctr" anchorCtr="0">
            <a:noAutofit/>
          </a:bodyPr>
          <a:lstStyle/>
          <a:p>
            <a:pPr lvl="0" algn="ctr" defTabSz="577850">
              <a:lnSpc>
                <a:spcPct val="90000"/>
              </a:lnSpc>
              <a:spcAft>
                <a:spcPct val="35000"/>
              </a:spcAft>
            </a:pPr>
            <a:r>
              <a:rPr lang="ru-RU" sz="1000" dirty="0">
                <a:solidFill>
                  <a:schemeClr val="tx1"/>
                </a:solidFill>
                <a:latin typeface="Times New Roman" panose="02020603050405020304" pitchFamily="18" charset="0"/>
                <a:cs typeface="Times New Roman" panose="02020603050405020304" pitchFamily="18" charset="0"/>
              </a:rPr>
              <a:t>5 </a:t>
            </a:r>
            <a:r>
              <a:rPr lang="ru-RU" sz="1000" dirty="0" smtClean="0">
                <a:solidFill>
                  <a:schemeClr val="tx1"/>
                </a:solidFill>
                <a:latin typeface="Times New Roman" panose="02020603050405020304" pitchFamily="18" charset="0"/>
                <a:cs typeface="Times New Roman" panose="02020603050405020304" pitchFamily="18" charset="0"/>
              </a:rPr>
              <a:t>088,7</a:t>
            </a:r>
            <a:endParaRPr lang="ru-RU" sz="1000" dirty="0">
              <a:solidFill>
                <a:schemeClr val="tx1"/>
              </a:solidFill>
              <a:latin typeface="Times New Roman" panose="02020603050405020304" pitchFamily="18" charset="0"/>
              <a:cs typeface="Times New Roman" panose="02020603050405020304" pitchFamily="18" charset="0"/>
            </a:endParaRPr>
          </a:p>
        </p:txBody>
      </p:sp>
      <p:sp>
        <p:nvSpPr>
          <p:cNvPr id="50" name="Полилиния 49"/>
          <p:cNvSpPr/>
          <p:nvPr/>
        </p:nvSpPr>
        <p:spPr>
          <a:xfrm>
            <a:off x="8477823" y="6201344"/>
            <a:ext cx="540000" cy="324000"/>
          </a:xfrm>
          <a:custGeom>
            <a:avLst/>
            <a:gdLst>
              <a:gd name="connsiteX0" fmla="*/ 0 w 720364"/>
              <a:gd name="connsiteY0" fmla="*/ 47719 h 477185"/>
              <a:gd name="connsiteX1" fmla="*/ 47719 w 720364"/>
              <a:gd name="connsiteY1" fmla="*/ 0 h 477185"/>
              <a:gd name="connsiteX2" fmla="*/ 672646 w 720364"/>
              <a:gd name="connsiteY2" fmla="*/ 0 h 477185"/>
              <a:gd name="connsiteX3" fmla="*/ 720365 w 720364"/>
              <a:gd name="connsiteY3" fmla="*/ 47719 h 477185"/>
              <a:gd name="connsiteX4" fmla="*/ 720364 w 720364"/>
              <a:gd name="connsiteY4" fmla="*/ 429467 h 477185"/>
              <a:gd name="connsiteX5" fmla="*/ 672645 w 720364"/>
              <a:gd name="connsiteY5" fmla="*/ 477186 h 477185"/>
              <a:gd name="connsiteX6" fmla="*/ 47719 w 720364"/>
              <a:gd name="connsiteY6" fmla="*/ 477185 h 477185"/>
              <a:gd name="connsiteX7" fmla="*/ 0 w 720364"/>
              <a:gd name="connsiteY7" fmla="*/ 429466 h 477185"/>
              <a:gd name="connsiteX8" fmla="*/ 0 w 720364"/>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364" h="477185">
                <a:moveTo>
                  <a:pt x="0" y="47719"/>
                </a:moveTo>
                <a:cubicBezTo>
                  <a:pt x="0" y="21365"/>
                  <a:pt x="21365" y="0"/>
                  <a:pt x="47719" y="0"/>
                </a:cubicBezTo>
                <a:lnTo>
                  <a:pt x="672646" y="0"/>
                </a:lnTo>
                <a:cubicBezTo>
                  <a:pt x="699000" y="0"/>
                  <a:pt x="720365" y="21365"/>
                  <a:pt x="720365" y="47719"/>
                </a:cubicBezTo>
                <a:cubicBezTo>
                  <a:pt x="720365" y="174968"/>
                  <a:pt x="720364" y="302218"/>
                  <a:pt x="720364" y="429467"/>
                </a:cubicBezTo>
                <a:cubicBezTo>
                  <a:pt x="720364" y="455821"/>
                  <a:pt x="698999" y="477186"/>
                  <a:pt x="672645"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63506" tIns="63506" rIns="63506" bIns="63506" numCol="1" spcCol="1270" anchor="ctr" anchorCtr="0">
            <a:noAutofit/>
          </a:bodyPr>
          <a:lstStyle/>
          <a:p>
            <a:pPr lvl="0" algn="ctr" defTabSz="577850">
              <a:lnSpc>
                <a:spcPct val="90000"/>
              </a:lnSpc>
              <a:spcAft>
                <a:spcPct val="35000"/>
              </a:spcAft>
            </a:pPr>
            <a:r>
              <a:rPr lang="ru-RU" sz="1000" dirty="0">
                <a:solidFill>
                  <a:schemeClr val="tx1"/>
                </a:solidFill>
                <a:latin typeface="Times New Roman" panose="02020603050405020304" pitchFamily="18" charset="0"/>
                <a:cs typeface="Times New Roman" panose="02020603050405020304" pitchFamily="18" charset="0"/>
              </a:rPr>
              <a:t>233,3</a:t>
            </a:r>
          </a:p>
        </p:txBody>
      </p:sp>
      <p:sp>
        <p:nvSpPr>
          <p:cNvPr id="54" name="Заголовок 1"/>
          <p:cNvSpPr txBox="1">
            <a:spLocks/>
          </p:cNvSpPr>
          <p:nvPr/>
        </p:nvSpPr>
        <p:spPr>
          <a:xfrm>
            <a:off x="259728" y="0"/>
            <a:ext cx="7613500" cy="504056"/>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l" fontAlgn="auto">
              <a:spcAft>
                <a:spcPts val="0"/>
              </a:spcAft>
              <a:buNone/>
            </a:pPr>
            <a:r>
              <a:rPr lang="ru-RU" sz="1800" dirty="0">
                <a:solidFill>
                  <a:schemeClr val="tx1"/>
                </a:solidFill>
                <a:effectLst/>
                <a:latin typeface="Times New Roman" panose="02020603050405020304" pitchFamily="18" charset="0"/>
                <a:cs typeface="Times New Roman" panose="02020603050405020304" pitchFamily="18" charset="0"/>
              </a:rPr>
              <a:t>Государственная программа Чувашской </a:t>
            </a:r>
            <a:r>
              <a:rPr lang="ru-RU" sz="1800" dirty="0" smtClean="0">
                <a:solidFill>
                  <a:schemeClr val="tx1"/>
                </a:solidFill>
                <a:effectLst/>
                <a:latin typeface="Times New Roman" panose="02020603050405020304" pitchFamily="18" charset="0"/>
                <a:cs typeface="Times New Roman" panose="02020603050405020304" pitchFamily="18" charset="0"/>
              </a:rPr>
              <a:t>Республики</a:t>
            </a:r>
          </a:p>
          <a:p>
            <a:pPr marL="0" indent="0" algn="l" fontAlgn="auto">
              <a:spcAft>
                <a:spcPts val="0"/>
              </a:spcAft>
              <a:buNone/>
            </a:pPr>
            <a:r>
              <a:rPr lang="ru-RU" sz="1800" dirty="0" smtClean="0">
                <a:solidFill>
                  <a:schemeClr val="tx1"/>
                </a:solidFill>
                <a:effectLst/>
                <a:latin typeface="Times New Roman" panose="02020603050405020304" pitchFamily="18" charset="0"/>
                <a:cs typeface="Times New Roman" panose="02020603050405020304" pitchFamily="18" charset="0"/>
              </a:rPr>
              <a:t>«</a:t>
            </a:r>
            <a:r>
              <a:rPr lang="ru-RU" sz="1800" dirty="0">
                <a:solidFill>
                  <a:schemeClr val="tx1"/>
                </a:solidFill>
                <a:effectLst/>
                <a:latin typeface="Times New Roman" panose="02020603050405020304" pitchFamily="18" charset="0"/>
                <a:cs typeface="Times New Roman" panose="02020603050405020304" pitchFamily="18" charset="0"/>
              </a:rPr>
              <a:t>Развитие </a:t>
            </a:r>
            <a:r>
              <a:rPr lang="ru-RU" sz="1800" dirty="0" smtClean="0">
                <a:solidFill>
                  <a:schemeClr val="tx1"/>
                </a:solidFill>
                <a:effectLst/>
                <a:latin typeface="Times New Roman" panose="02020603050405020304" pitchFamily="18" charset="0"/>
                <a:cs typeface="Times New Roman" panose="02020603050405020304" pitchFamily="18" charset="0"/>
              </a:rPr>
              <a:t>здравоохранения»</a:t>
            </a:r>
            <a:endParaRPr lang="ru-RU" sz="1800" dirty="0">
              <a:solidFill>
                <a:schemeClr val="tx1"/>
              </a:solidFill>
              <a:effectLst/>
              <a:latin typeface="Times New Roman" panose="02020603050405020304" pitchFamily="18" charset="0"/>
              <a:cs typeface="Times New Roman" panose="02020603050405020304" pitchFamily="18" charset="0"/>
            </a:endParaRPr>
          </a:p>
        </p:txBody>
      </p:sp>
      <p:cxnSp>
        <p:nvCxnSpPr>
          <p:cNvPr id="55" name="Прямая соединительная линия 54"/>
          <p:cNvCxnSpPr/>
          <p:nvPr/>
        </p:nvCxnSpPr>
        <p:spPr>
          <a:xfrm>
            <a:off x="0" y="620688"/>
            <a:ext cx="9144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56" name="TextBox 55"/>
          <p:cNvSpPr txBox="1"/>
          <p:nvPr/>
        </p:nvSpPr>
        <p:spPr>
          <a:xfrm>
            <a:off x="7873228" y="69850"/>
            <a:ext cx="1223412" cy="492443"/>
          </a:xfrm>
          <a:prstGeom prst="rect">
            <a:avLst/>
          </a:prstGeom>
          <a:noFill/>
        </p:spPr>
        <p:txBody>
          <a:bodyPr wrap="none" rtlCol="0">
            <a:spAutoFit/>
          </a:bodyPr>
          <a:lstStyle/>
          <a:p>
            <a:pPr algn="ctr"/>
            <a:r>
              <a:rPr lang="ru-RU" sz="1300" b="1" i="1" dirty="0" smtClean="0">
                <a:solidFill>
                  <a:schemeClr val="accent1"/>
                </a:solidFill>
                <a:latin typeface="+mn-lt"/>
              </a:rPr>
              <a:t>Бюджет</a:t>
            </a:r>
          </a:p>
          <a:p>
            <a:pPr algn="ctr"/>
            <a:r>
              <a:rPr lang="ru-RU" sz="1300" b="1" i="1" dirty="0" smtClean="0">
                <a:solidFill>
                  <a:schemeClr val="accent1"/>
                </a:solidFill>
                <a:latin typeface="+mn-lt"/>
              </a:rPr>
              <a:t>для граждан</a:t>
            </a:r>
            <a:endParaRPr lang="ru-RU" sz="1300" b="1" i="1" dirty="0">
              <a:solidFill>
                <a:schemeClr val="accent1"/>
              </a:solidFill>
              <a:latin typeface="+mn-lt"/>
            </a:endParaRPr>
          </a:p>
        </p:txBody>
      </p:sp>
      <p:sp>
        <p:nvSpPr>
          <p:cNvPr id="57" name="Полилиния 56"/>
          <p:cNvSpPr/>
          <p:nvPr/>
        </p:nvSpPr>
        <p:spPr>
          <a:xfrm>
            <a:off x="4845308" y="4030519"/>
            <a:ext cx="2916000" cy="324000"/>
          </a:xfrm>
          <a:custGeom>
            <a:avLst/>
            <a:gdLst>
              <a:gd name="connsiteX0" fmla="*/ 0 w 2926877"/>
              <a:gd name="connsiteY0" fmla="*/ 47719 h 477185"/>
              <a:gd name="connsiteX1" fmla="*/ 47719 w 2926877"/>
              <a:gd name="connsiteY1" fmla="*/ 0 h 477185"/>
              <a:gd name="connsiteX2" fmla="*/ 2879159 w 2926877"/>
              <a:gd name="connsiteY2" fmla="*/ 0 h 477185"/>
              <a:gd name="connsiteX3" fmla="*/ 2926878 w 2926877"/>
              <a:gd name="connsiteY3" fmla="*/ 47719 h 477185"/>
              <a:gd name="connsiteX4" fmla="*/ 2926877 w 2926877"/>
              <a:gd name="connsiteY4" fmla="*/ 429467 h 477185"/>
              <a:gd name="connsiteX5" fmla="*/ 2879158 w 2926877"/>
              <a:gd name="connsiteY5" fmla="*/ 477186 h 477185"/>
              <a:gd name="connsiteX6" fmla="*/ 47719 w 2926877"/>
              <a:gd name="connsiteY6" fmla="*/ 477185 h 477185"/>
              <a:gd name="connsiteX7" fmla="*/ 0 w 2926877"/>
              <a:gd name="connsiteY7" fmla="*/ 429466 h 477185"/>
              <a:gd name="connsiteX8" fmla="*/ 0 w 2926877"/>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26877" h="477185">
                <a:moveTo>
                  <a:pt x="0" y="47719"/>
                </a:moveTo>
                <a:cubicBezTo>
                  <a:pt x="0" y="21365"/>
                  <a:pt x="21365" y="0"/>
                  <a:pt x="47719" y="0"/>
                </a:cubicBezTo>
                <a:lnTo>
                  <a:pt x="2879159" y="0"/>
                </a:lnTo>
                <a:cubicBezTo>
                  <a:pt x="2905513" y="0"/>
                  <a:pt x="2926878" y="21365"/>
                  <a:pt x="2926878" y="47719"/>
                </a:cubicBezTo>
                <a:cubicBezTo>
                  <a:pt x="2926878" y="174968"/>
                  <a:pt x="2926877" y="302218"/>
                  <a:pt x="2926877" y="429467"/>
                </a:cubicBezTo>
                <a:cubicBezTo>
                  <a:pt x="2926877" y="455821"/>
                  <a:pt x="2905512" y="477186"/>
                  <a:pt x="2879158"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506" tIns="63506" rIns="63506" bIns="63506" numCol="1" spcCol="1270" anchor="ctr" anchorCtr="0">
            <a:noAutofit/>
          </a:bodyPr>
          <a:lstStyle/>
          <a:p>
            <a:pPr lvl="0" algn="ctr" defTabSz="444500">
              <a:lnSpc>
                <a:spcPct val="90000"/>
              </a:lnSpc>
              <a:spcAft>
                <a:spcPct val="35000"/>
              </a:spcAft>
            </a:pPr>
            <a:r>
              <a:rPr lang="ru-RU" sz="1000" dirty="0">
                <a:solidFill>
                  <a:schemeClr val="tx1"/>
                </a:solidFill>
                <a:latin typeface="Times New Roman" panose="02020603050405020304" pitchFamily="18" charset="0"/>
                <a:cs typeface="Times New Roman" panose="02020603050405020304" pitchFamily="18" charset="0"/>
              </a:rPr>
              <a:t>Охрана здоровья матери и ребенка</a:t>
            </a:r>
          </a:p>
        </p:txBody>
      </p:sp>
      <p:sp>
        <p:nvSpPr>
          <p:cNvPr id="59" name="Полилиния 58"/>
          <p:cNvSpPr/>
          <p:nvPr/>
        </p:nvSpPr>
        <p:spPr>
          <a:xfrm>
            <a:off x="7849676" y="4029857"/>
            <a:ext cx="540000" cy="324000"/>
          </a:xfrm>
          <a:custGeom>
            <a:avLst/>
            <a:gdLst>
              <a:gd name="connsiteX0" fmla="*/ 0 w 720352"/>
              <a:gd name="connsiteY0" fmla="*/ 47719 h 477185"/>
              <a:gd name="connsiteX1" fmla="*/ 47719 w 720352"/>
              <a:gd name="connsiteY1" fmla="*/ 0 h 477185"/>
              <a:gd name="connsiteX2" fmla="*/ 672634 w 720352"/>
              <a:gd name="connsiteY2" fmla="*/ 0 h 477185"/>
              <a:gd name="connsiteX3" fmla="*/ 720353 w 720352"/>
              <a:gd name="connsiteY3" fmla="*/ 47719 h 477185"/>
              <a:gd name="connsiteX4" fmla="*/ 720352 w 720352"/>
              <a:gd name="connsiteY4" fmla="*/ 429467 h 477185"/>
              <a:gd name="connsiteX5" fmla="*/ 672633 w 720352"/>
              <a:gd name="connsiteY5" fmla="*/ 477186 h 477185"/>
              <a:gd name="connsiteX6" fmla="*/ 47719 w 720352"/>
              <a:gd name="connsiteY6" fmla="*/ 477185 h 477185"/>
              <a:gd name="connsiteX7" fmla="*/ 0 w 720352"/>
              <a:gd name="connsiteY7" fmla="*/ 429466 h 477185"/>
              <a:gd name="connsiteX8" fmla="*/ 0 w 720352"/>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352" h="477185">
                <a:moveTo>
                  <a:pt x="0" y="47719"/>
                </a:moveTo>
                <a:cubicBezTo>
                  <a:pt x="0" y="21365"/>
                  <a:pt x="21365" y="0"/>
                  <a:pt x="47719" y="0"/>
                </a:cubicBezTo>
                <a:lnTo>
                  <a:pt x="672634" y="0"/>
                </a:lnTo>
                <a:cubicBezTo>
                  <a:pt x="698988" y="0"/>
                  <a:pt x="720353" y="21365"/>
                  <a:pt x="720353" y="47719"/>
                </a:cubicBezTo>
                <a:cubicBezTo>
                  <a:pt x="720353" y="174968"/>
                  <a:pt x="720352" y="302218"/>
                  <a:pt x="720352" y="429467"/>
                </a:cubicBezTo>
                <a:cubicBezTo>
                  <a:pt x="720352" y="455821"/>
                  <a:pt x="698987" y="477186"/>
                  <a:pt x="672633"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506" tIns="63506" rIns="63506" bIns="63506" numCol="1" spcCol="1270" anchor="ctr" anchorCtr="0">
            <a:noAutofit/>
          </a:bodyPr>
          <a:lstStyle/>
          <a:p>
            <a:pPr lvl="0" algn="ctr" defTabSz="577850">
              <a:lnSpc>
                <a:spcPct val="90000"/>
              </a:lnSpc>
              <a:spcAft>
                <a:spcPct val="35000"/>
              </a:spcAft>
            </a:pPr>
            <a:r>
              <a:rPr lang="ru-RU" sz="1000" dirty="0">
                <a:solidFill>
                  <a:schemeClr val="tx1"/>
                </a:solidFill>
                <a:latin typeface="Times New Roman" panose="02020603050405020304" pitchFamily="18" charset="0"/>
                <a:cs typeface="Times New Roman" panose="02020603050405020304" pitchFamily="18" charset="0"/>
              </a:rPr>
              <a:t>638,5</a:t>
            </a:r>
          </a:p>
        </p:txBody>
      </p:sp>
      <p:sp>
        <p:nvSpPr>
          <p:cNvPr id="60" name="Полилиния 59"/>
          <p:cNvSpPr/>
          <p:nvPr/>
        </p:nvSpPr>
        <p:spPr>
          <a:xfrm>
            <a:off x="8477823" y="4029858"/>
            <a:ext cx="540000" cy="324000"/>
          </a:xfrm>
          <a:custGeom>
            <a:avLst/>
            <a:gdLst>
              <a:gd name="connsiteX0" fmla="*/ 0 w 720352"/>
              <a:gd name="connsiteY0" fmla="*/ 47719 h 477185"/>
              <a:gd name="connsiteX1" fmla="*/ 47719 w 720352"/>
              <a:gd name="connsiteY1" fmla="*/ 0 h 477185"/>
              <a:gd name="connsiteX2" fmla="*/ 672634 w 720352"/>
              <a:gd name="connsiteY2" fmla="*/ 0 h 477185"/>
              <a:gd name="connsiteX3" fmla="*/ 720353 w 720352"/>
              <a:gd name="connsiteY3" fmla="*/ 47719 h 477185"/>
              <a:gd name="connsiteX4" fmla="*/ 720352 w 720352"/>
              <a:gd name="connsiteY4" fmla="*/ 429467 h 477185"/>
              <a:gd name="connsiteX5" fmla="*/ 672633 w 720352"/>
              <a:gd name="connsiteY5" fmla="*/ 477186 h 477185"/>
              <a:gd name="connsiteX6" fmla="*/ 47719 w 720352"/>
              <a:gd name="connsiteY6" fmla="*/ 477185 h 477185"/>
              <a:gd name="connsiteX7" fmla="*/ 0 w 720352"/>
              <a:gd name="connsiteY7" fmla="*/ 429466 h 477185"/>
              <a:gd name="connsiteX8" fmla="*/ 0 w 720352"/>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352" h="477185">
                <a:moveTo>
                  <a:pt x="0" y="47719"/>
                </a:moveTo>
                <a:cubicBezTo>
                  <a:pt x="0" y="21365"/>
                  <a:pt x="21365" y="0"/>
                  <a:pt x="47719" y="0"/>
                </a:cubicBezTo>
                <a:lnTo>
                  <a:pt x="672634" y="0"/>
                </a:lnTo>
                <a:cubicBezTo>
                  <a:pt x="698988" y="0"/>
                  <a:pt x="720353" y="21365"/>
                  <a:pt x="720353" y="47719"/>
                </a:cubicBezTo>
                <a:cubicBezTo>
                  <a:pt x="720353" y="174968"/>
                  <a:pt x="720352" y="302218"/>
                  <a:pt x="720352" y="429467"/>
                </a:cubicBezTo>
                <a:cubicBezTo>
                  <a:pt x="720352" y="455821"/>
                  <a:pt x="698987" y="477186"/>
                  <a:pt x="672633"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506" tIns="63506" rIns="63506" bIns="63506" numCol="1" spcCol="1270" anchor="ctr" anchorCtr="0">
            <a:noAutofit/>
          </a:bodyPr>
          <a:lstStyle/>
          <a:p>
            <a:pPr lvl="0" algn="ctr" defTabSz="577850">
              <a:lnSpc>
                <a:spcPct val="90000"/>
              </a:lnSpc>
              <a:spcAft>
                <a:spcPct val="35000"/>
              </a:spcAft>
            </a:pPr>
            <a:r>
              <a:rPr lang="ru-RU" sz="1000" dirty="0">
                <a:solidFill>
                  <a:schemeClr val="tx1"/>
                </a:solidFill>
                <a:latin typeface="Times New Roman" panose="02020603050405020304" pitchFamily="18" charset="0"/>
                <a:cs typeface="Times New Roman" panose="02020603050405020304" pitchFamily="18" charset="0"/>
              </a:rPr>
              <a:t>606,1</a:t>
            </a:r>
          </a:p>
        </p:txBody>
      </p:sp>
    </p:spTree>
    <p:extLst>
      <p:ext uri="{BB962C8B-B14F-4D97-AF65-F5344CB8AC3E}">
        <p14:creationId xmlns:p14="http://schemas.microsoft.com/office/powerpoint/2010/main" val="65302269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олилиния 3"/>
          <p:cNvSpPr/>
          <p:nvPr/>
        </p:nvSpPr>
        <p:spPr>
          <a:xfrm>
            <a:off x="5131895" y="982058"/>
            <a:ext cx="3903032" cy="642657"/>
          </a:xfrm>
          <a:custGeom>
            <a:avLst/>
            <a:gdLst>
              <a:gd name="connsiteX0" fmla="*/ 0 w 3903032"/>
              <a:gd name="connsiteY0" fmla="*/ 64266 h 642657"/>
              <a:gd name="connsiteX1" fmla="*/ 64266 w 3903032"/>
              <a:gd name="connsiteY1" fmla="*/ 0 h 642657"/>
              <a:gd name="connsiteX2" fmla="*/ 3838766 w 3903032"/>
              <a:gd name="connsiteY2" fmla="*/ 0 h 642657"/>
              <a:gd name="connsiteX3" fmla="*/ 3903032 w 3903032"/>
              <a:gd name="connsiteY3" fmla="*/ 64266 h 642657"/>
              <a:gd name="connsiteX4" fmla="*/ 3903032 w 3903032"/>
              <a:gd name="connsiteY4" fmla="*/ 578391 h 642657"/>
              <a:gd name="connsiteX5" fmla="*/ 3838766 w 3903032"/>
              <a:gd name="connsiteY5" fmla="*/ 642657 h 642657"/>
              <a:gd name="connsiteX6" fmla="*/ 64266 w 3903032"/>
              <a:gd name="connsiteY6" fmla="*/ 642657 h 642657"/>
              <a:gd name="connsiteX7" fmla="*/ 0 w 3903032"/>
              <a:gd name="connsiteY7" fmla="*/ 578391 h 642657"/>
              <a:gd name="connsiteX8" fmla="*/ 0 w 3903032"/>
              <a:gd name="connsiteY8" fmla="*/ 64266 h 642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3032" h="642657">
                <a:moveTo>
                  <a:pt x="0" y="64266"/>
                </a:moveTo>
                <a:cubicBezTo>
                  <a:pt x="0" y="28773"/>
                  <a:pt x="28773" y="0"/>
                  <a:pt x="64266" y="0"/>
                </a:cubicBezTo>
                <a:lnTo>
                  <a:pt x="3838766" y="0"/>
                </a:lnTo>
                <a:cubicBezTo>
                  <a:pt x="3874259" y="0"/>
                  <a:pt x="3903032" y="28773"/>
                  <a:pt x="3903032" y="64266"/>
                </a:cubicBezTo>
                <a:lnTo>
                  <a:pt x="3903032" y="578391"/>
                </a:lnTo>
                <a:cubicBezTo>
                  <a:pt x="3903032" y="613884"/>
                  <a:pt x="3874259" y="642657"/>
                  <a:pt x="3838766" y="642657"/>
                </a:cubicBezTo>
                <a:lnTo>
                  <a:pt x="64266" y="642657"/>
                </a:lnTo>
                <a:cubicBezTo>
                  <a:pt x="28773" y="642657"/>
                  <a:pt x="0" y="613884"/>
                  <a:pt x="0" y="578391"/>
                </a:cubicBezTo>
                <a:lnTo>
                  <a:pt x="0" y="64266"/>
                </a:lnTo>
                <a:close/>
              </a:path>
            </a:pathLst>
          </a:custGeom>
          <a:solidFill>
            <a:schemeClr val="accent2"/>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2163" tIns="72163" rIns="72163" bIns="72163" numCol="1" spcCol="1270" anchor="ctr" anchorCtr="0">
            <a:noAutofit/>
          </a:bodyPr>
          <a:lstStyle/>
          <a:p>
            <a:pPr lvl="0" algn="ctr" defTabSz="622300">
              <a:lnSpc>
                <a:spcPct val="90000"/>
              </a:lnSpc>
              <a:spcBef>
                <a:spcPct val="0"/>
              </a:spcBef>
              <a:spcAft>
                <a:spcPct val="35000"/>
              </a:spcAft>
            </a:pPr>
            <a:r>
              <a:rPr lang="ru-RU" sz="1400" b="1" kern="1200" smtClean="0">
                <a:solidFill>
                  <a:schemeClr val="accent1">
                    <a:lumMod val="50000"/>
                  </a:schemeClr>
                </a:solidFill>
                <a:latin typeface="Times New Roman" panose="02020603050405020304" pitchFamily="18" charset="0"/>
                <a:cs typeface="Times New Roman" panose="02020603050405020304" pitchFamily="18" charset="0"/>
              </a:rPr>
              <a:t>Достижение значений показателей (индикаторов) </a:t>
            </a:r>
            <a:endParaRPr lang="ru-RU" sz="1400" b="1" kern="1200" dirty="0">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7" name="Полилиния 6"/>
          <p:cNvSpPr/>
          <p:nvPr/>
        </p:nvSpPr>
        <p:spPr>
          <a:xfrm>
            <a:off x="5131895" y="1778231"/>
            <a:ext cx="731452" cy="642657"/>
          </a:xfrm>
          <a:custGeom>
            <a:avLst/>
            <a:gdLst>
              <a:gd name="connsiteX0" fmla="*/ 0 w 731452"/>
              <a:gd name="connsiteY0" fmla="*/ 64266 h 642657"/>
              <a:gd name="connsiteX1" fmla="*/ 64266 w 731452"/>
              <a:gd name="connsiteY1" fmla="*/ 0 h 642657"/>
              <a:gd name="connsiteX2" fmla="*/ 667186 w 731452"/>
              <a:gd name="connsiteY2" fmla="*/ 0 h 642657"/>
              <a:gd name="connsiteX3" fmla="*/ 731452 w 731452"/>
              <a:gd name="connsiteY3" fmla="*/ 64266 h 642657"/>
              <a:gd name="connsiteX4" fmla="*/ 731452 w 731452"/>
              <a:gd name="connsiteY4" fmla="*/ 578391 h 642657"/>
              <a:gd name="connsiteX5" fmla="*/ 667186 w 731452"/>
              <a:gd name="connsiteY5" fmla="*/ 642657 h 642657"/>
              <a:gd name="connsiteX6" fmla="*/ 64266 w 731452"/>
              <a:gd name="connsiteY6" fmla="*/ 642657 h 642657"/>
              <a:gd name="connsiteX7" fmla="*/ 0 w 731452"/>
              <a:gd name="connsiteY7" fmla="*/ 578391 h 642657"/>
              <a:gd name="connsiteX8" fmla="*/ 0 w 731452"/>
              <a:gd name="connsiteY8" fmla="*/ 64266 h 642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642657">
                <a:moveTo>
                  <a:pt x="0" y="64266"/>
                </a:moveTo>
                <a:cubicBezTo>
                  <a:pt x="0" y="28773"/>
                  <a:pt x="28773" y="0"/>
                  <a:pt x="64266" y="0"/>
                </a:cubicBezTo>
                <a:lnTo>
                  <a:pt x="667186" y="0"/>
                </a:lnTo>
                <a:cubicBezTo>
                  <a:pt x="702679" y="0"/>
                  <a:pt x="731452" y="28773"/>
                  <a:pt x="731452" y="64266"/>
                </a:cubicBezTo>
                <a:lnTo>
                  <a:pt x="731452" y="578391"/>
                </a:lnTo>
                <a:cubicBezTo>
                  <a:pt x="731452" y="613884"/>
                  <a:pt x="702679" y="642657"/>
                  <a:pt x="667186" y="642657"/>
                </a:cubicBezTo>
                <a:lnTo>
                  <a:pt x="64266" y="642657"/>
                </a:lnTo>
                <a:cubicBezTo>
                  <a:pt x="28773" y="642657"/>
                  <a:pt x="0" y="613884"/>
                  <a:pt x="0" y="578391"/>
                </a:cubicBezTo>
                <a:lnTo>
                  <a:pt x="0" y="64266"/>
                </a:lnTo>
                <a:close/>
              </a:path>
            </a:pathLst>
          </a:custGeom>
          <a:gradFill flip="none" rotWithShape="0">
            <a:gsLst>
              <a:gs pos="0">
                <a:srgbClr val="92D050">
                  <a:tint val="66000"/>
                  <a:satMod val="160000"/>
                </a:srgbClr>
              </a:gs>
              <a:gs pos="50000">
                <a:srgbClr val="92D050">
                  <a:tint val="44500"/>
                  <a:satMod val="160000"/>
                </a:srgbClr>
              </a:gs>
              <a:gs pos="100000">
                <a:srgbClr val="92D050">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2163" tIns="72163" rIns="72163" bIns="72163" numCol="1" spcCol="1270" anchor="ctr" anchorCtr="0">
            <a:noAutofit/>
          </a:bodyPr>
          <a:lstStyle/>
          <a:p>
            <a:pPr lvl="0" algn="ctr" defTabSz="622300">
              <a:lnSpc>
                <a:spcPct val="90000"/>
              </a:lnSpc>
              <a:spcBef>
                <a:spcPct val="0"/>
              </a:spcBef>
              <a:spcAft>
                <a:spcPct val="35000"/>
              </a:spcAft>
            </a:pPr>
            <a:r>
              <a:rPr lang="ru-RU" sz="1400" b="1" kern="1200" dirty="0" smtClean="0">
                <a:solidFill>
                  <a:schemeClr val="tx1"/>
                </a:solidFill>
                <a:latin typeface="Times New Roman" panose="02020603050405020304" pitchFamily="18" charset="0"/>
                <a:cs typeface="Times New Roman" panose="02020603050405020304" pitchFamily="18" charset="0"/>
              </a:rPr>
              <a:t>2019 план</a:t>
            </a:r>
            <a:endParaRPr lang="ru-RU" sz="1400" b="1" kern="1200" dirty="0">
              <a:solidFill>
                <a:schemeClr val="tx1"/>
              </a:solidFill>
              <a:latin typeface="Times New Roman" panose="02020603050405020304" pitchFamily="18" charset="0"/>
              <a:cs typeface="Times New Roman" panose="02020603050405020304" pitchFamily="18" charset="0"/>
            </a:endParaRPr>
          </a:p>
        </p:txBody>
      </p:sp>
      <p:sp>
        <p:nvSpPr>
          <p:cNvPr id="9" name="Полилиния 8"/>
          <p:cNvSpPr/>
          <p:nvPr/>
        </p:nvSpPr>
        <p:spPr>
          <a:xfrm>
            <a:off x="5131895" y="2723441"/>
            <a:ext cx="731452" cy="642657"/>
          </a:xfrm>
          <a:custGeom>
            <a:avLst/>
            <a:gdLst>
              <a:gd name="connsiteX0" fmla="*/ 0 w 731452"/>
              <a:gd name="connsiteY0" fmla="*/ 64266 h 642657"/>
              <a:gd name="connsiteX1" fmla="*/ 64266 w 731452"/>
              <a:gd name="connsiteY1" fmla="*/ 0 h 642657"/>
              <a:gd name="connsiteX2" fmla="*/ 667186 w 731452"/>
              <a:gd name="connsiteY2" fmla="*/ 0 h 642657"/>
              <a:gd name="connsiteX3" fmla="*/ 731452 w 731452"/>
              <a:gd name="connsiteY3" fmla="*/ 64266 h 642657"/>
              <a:gd name="connsiteX4" fmla="*/ 731452 w 731452"/>
              <a:gd name="connsiteY4" fmla="*/ 578391 h 642657"/>
              <a:gd name="connsiteX5" fmla="*/ 667186 w 731452"/>
              <a:gd name="connsiteY5" fmla="*/ 642657 h 642657"/>
              <a:gd name="connsiteX6" fmla="*/ 64266 w 731452"/>
              <a:gd name="connsiteY6" fmla="*/ 642657 h 642657"/>
              <a:gd name="connsiteX7" fmla="*/ 0 w 731452"/>
              <a:gd name="connsiteY7" fmla="*/ 578391 h 642657"/>
              <a:gd name="connsiteX8" fmla="*/ 0 w 731452"/>
              <a:gd name="connsiteY8" fmla="*/ 64266 h 642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642657">
                <a:moveTo>
                  <a:pt x="0" y="64266"/>
                </a:moveTo>
                <a:cubicBezTo>
                  <a:pt x="0" y="28773"/>
                  <a:pt x="28773" y="0"/>
                  <a:pt x="64266" y="0"/>
                </a:cubicBezTo>
                <a:lnTo>
                  <a:pt x="667186" y="0"/>
                </a:lnTo>
                <a:cubicBezTo>
                  <a:pt x="702679" y="0"/>
                  <a:pt x="731452" y="28773"/>
                  <a:pt x="731452" y="64266"/>
                </a:cubicBezTo>
                <a:lnTo>
                  <a:pt x="731452" y="578391"/>
                </a:lnTo>
                <a:cubicBezTo>
                  <a:pt x="731452" y="613884"/>
                  <a:pt x="702679" y="642657"/>
                  <a:pt x="667186" y="642657"/>
                </a:cubicBezTo>
                <a:lnTo>
                  <a:pt x="64266" y="642657"/>
                </a:lnTo>
                <a:cubicBezTo>
                  <a:pt x="28773" y="642657"/>
                  <a:pt x="0" y="613884"/>
                  <a:pt x="0" y="578391"/>
                </a:cubicBezTo>
                <a:lnTo>
                  <a:pt x="0" y="64266"/>
                </a:lnTo>
                <a:close/>
              </a:path>
            </a:pathLst>
          </a:custGeom>
          <a:gradFill flip="none" rotWithShape="0">
            <a:gsLst>
              <a:gs pos="0">
                <a:srgbClr val="92D050">
                  <a:tint val="66000"/>
                  <a:satMod val="160000"/>
                </a:srgbClr>
              </a:gs>
              <a:gs pos="50000">
                <a:srgbClr val="92D050">
                  <a:tint val="44500"/>
                  <a:satMod val="160000"/>
                </a:srgbClr>
              </a:gs>
              <a:gs pos="100000">
                <a:srgbClr val="92D050">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0733" tIns="60733" rIns="60733" bIns="60733" numCol="1" spcCol="1270" anchor="ctr" anchorCtr="0">
            <a:noAutofit/>
          </a:bodyPr>
          <a:lstStyle/>
          <a:p>
            <a:pPr lvl="0" algn="ctr" defTabSz="488950">
              <a:lnSpc>
                <a:spcPct val="90000"/>
              </a:lnSpc>
              <a:spcBef>
                <a:spcPct val="0"/>
              </a:spcBef>
              <a:spcAft>
                <a:spcPct val="35000"/>
              </a:spcAft>
            </a:pPr>
            <a:r>
              <a:rPr lang="ru-RU" sz="1200" b="1" kern="1200" dirty="0" smtClean="0">
                <a:solidFill>
                  <a:schemeClr val="tx1"/>
                </a:solidFill>
                <a:latin typeface="Times New Roman" panose="02020603050405020304" pitchFamily="18" charset="0"/>
                <a:cs typeface="Times New Roman" panose="02020603050405020304" pitchFamily="18" charset="0"/>
              </a:rPr>
              <a:t>12,6</a:t>
            </a:r>
            <a:endParaRPr lang="ru-RU" sz="1200" b="1" kern="1200" dirty="0">
              <a:solidFill>
                <a:schemeClr val="tx1"/>
              </a:solidFill>
              <a:latin typeface="Times New Roman" panose="02020603050405020304" pitchFamily="18" charset="0"/>
              <a:cs typeface="Times New Roman" panose="02020603050405020304" pitchFamily="18" charset="0"/>
            </a:endParaRPr>
          </a:p>
        </p:txBody>
      </p:sp>
      <p:sp>
        <p:nvSpPr>
          <p:cNvPr id="10" name="Полилиния 9"/>
          <p:cNvSpPr/>
          <p:nvPr/>
        </p:nvSpPr>
        <p:spPr>
          <a:xfrm>
            <a:off x="5131895" y="3392480"/>
            <a:ext cx="731452" cy="642657"/>
          </a:xfrm>
          <a:custGeom>
            <a:avLst/>
            <a:gdLst>
              <a:gd name="connsiteX0" fmla="*/ 0 w 731452"/>
              <a:gd name="connsiteY0" fmla="*/ 64266 h 642657"/>
              <a:gd name="connsiteX1" fmla="*/ 64266 w 731452"/>
              <a:gd name="connsiteY1" fmla="*/ 0 h 642657"/>
              <a:gd name="connsiteX2" fmla="*/ 667186 w 731452"/>
              <a:gd name="connsiteY2" fmla="*/ 0 h 642657"/>
              <a:gd name="connsiteX3" fmla="*/ 731452 w 731452"/>
              <a:gd name="connsiteY3" fmla="*/ 64266 h 642657"/>
              <a:gd name="connsiteX4" fmla="*/ 731452 w 731452"/>
              <a:gd name="connsiteY4" fmla="*/ 578391 h 642657"/>
              <a:gd name="connsiteX5" fmla="*/ 667186 w 731452"/>
              <a:gd name="connsiteY5" fmla="*/ 642657 h 642657"/>
              <a:gd name="connsiteX6" fmla="*/ 64266 w 731452"/>
              <a:gd name="connsiteY6" fmla="*/ 642657 h 642657"/>
              <a:gd name="connsiteX7" fmla="*/ 0 w 731452"/>
              <a:gd name="connsiteY7" fmla="*/ 578391 h 642657"/>
              <a:gd name="connsiteX8" fmla="*/ 0 w 731452"/>
              <a:gd name="connsiteY8" fmla="*/ 64266 h 642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642657">
                <a:moveTo>
                  <a:pt x="0" y="64266"/>
                </a:moveTo>
                <a:cubicBezTo>
                  <a:pt x="0" y="28773"/>
                  <a:pt x="28773" y="0"/>
                  <a:pt x="64266" y="0"/>
                </a:cubicBezTo>
                <a:lnTo>
                  <a:pt x="667186" y="0"/>
                </a:lnTo>
                <a:cubicBezTo>
                  <a:pt x="702679" y="0"/>
                  <a:pt x="731452" y="28773"/>
                  <a:pt x="731452" y="64266"/>
                </a:cubicBezTo>
                <a:lnTo>
                  <a:pt x="731452" y="578391"/>
                </a:lnTo>
                <a:cubicBezTo>
                  <a:pt x="731452" y="613884"/>
                  <a:pt x="702679" y="642657"/>
                  <a:pt x="667186" y="642657"/>
                </a:cubicBezTo>
                <a:lnTo>
                  <a:pt x="64266" y="642657"/>
                </a:lnTo>
                <a:cubicBezTo>
                  <a:pt x="28773" y="642657"/>
                  <a:pt x="0" y="613884"/>
                  <a:pt x="0" y="578391"/>
                </a:cubicBezTo>
                <a:lnTo>
                  <a:pt x="0" y="64266"/>
                </a:lnTo>
                <a:close/>
              </a:path>
            </a:pathLst>
          </a:custGeom>
          <a:gradFill flip="none" rotWithShape="0">
            <a:gsLst>
              <a:gs pos="0">
                <a:srgbClr val="92D050">
                  <a:tint val="66000"/>
                  <a:satMod val="160000"/>
                </a:srgbClr>
              </a:gs>
              <a:gs pos="50000">
                <a:srgbClr val="92D050">
                  <a:tint val="44500"/>
                  <a:satMod val="160000"/>
                </a:srgbClr>
              </a:gs>
              <a:gs pos="100000">
                <a:srgbClr val="92D050">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0733" tIns="60733" rIns="60733" bIns="60733" numCol="1" spcCol="1270" anchor="ctr" anchorCtr="0">
            <a:noAutofit/>
          </a:bodyPr>
          <a:lstStyle/>
          <a:p>
            <a:pPr lvl="0" algn="ctr" defTabSz="488950">
              <a:lnSpc>
                <a:spcPct val="90000"/>
              </a:lnSpc>
              <a:spcBef>
                <a:spcPct val="0"/>
              </a:spcBef>
              <a:spcAft>
                <a:spcPct val="35000"/>
              </a:spcAft>
            </a:pPr>
            <a:r>
              <a:rPr lang="ru-RU" sz="1200" b="1" kern="1200" dirty="0" smtClean="0">
                <a:solidFill>
                  <a:schemeClr val="tx1"/>
                </a:solidFill>
                <a:latin typeface="Times New Roman" panose="02020603050405020304" pitchFamily="18" charset="0"/>
                <a:cs typeface="Times New Roman" panose="02020603050405020304" pitchFamily="18" charset="0"/>
              </a:rPr>
              <a:t>4,3</a:t>
            </a:r>
            <a:endParaRPr lang="ru-RU" sz="1200" b="1" kern="1200" dirty="0">
              <a:solidFill>
                <a:schemeClr val="tx1"/>
              </a:solidFill>
              <a:latin typeface="Times New Roman" panose="02020603050405020304" pitchFamily="18" charset="0"/>
              <a:cs typeface="Times New Roman" panose="02020603050405020304" pitchFamily="18" charset="0"/>
            </a:endParaRPr>
          </a:p>
        </p:txBody>
      </p:sp>
      <p:sp>
        <p:nvSpPr>
          <p:cNvPr id="12" name="Полилиния 11"/>
          <p:cNvSpPr/>
          <p:nvPr/>
        </p:nvSpPr>
        <p:spPr>
          <a:xfrm>
            <a:off x="5131895" y="4061519"/>
            <a:ext cx="731452" cy="642657"/>
          </a:xfrm>
          <a:custGeom>
            <a:avLst/>
            <a:gdLst>
              <a:gd name="connsiteX0" fmla="*/ 0 w 731452"/>
              <a:gd name="connsiteY0" fmla="*/ 64266 h 642657"/>
              <a:gd name="connsiteX1" fmla="*/ 64266 w 731452"/>
              <a:gd name="connsiteY1" fmla="*/ 0 h 642657"/>
              <a:gd name="connsiteX2" fmla="*/ 667186 w 731452"/>
              <a:gd name="connsiteY2" fmla="*/ 0 h 642657"/>
              <a:gd name="connsiteX3" fmla="*/ 731452 w 731452"/>
              <a:gd name="connsiteY3" fmla="*/ 64266 h 642657"/>
              <a:gd name="connsiteX4" fmla="*/ 731452 w 731452"/>
              <a:gd name="connsiteY4" fmla="*/ 578391 h 642657"/>
              <a:gd name="connsiteX5" fmla="*/ 667186 w 731452"/>
              <a:gd name="connsiteY5" fmla="*/ 642657 h 642657"/>
              <a:gd name="connsiteX6" fmla="*/ 64266 w 731452"/>
              <a:gd name="connsiteY6" fmla="*/ 642657 h 642657"/>
              <a:gd name="connsiteX7" fmla="*/ 0 w 731452"/>
              <a:gd name="connsiteY7" fmla="*/ 578391 h 642657"/>
              <a:gd name="connsiteX8" fmla="*/ 0 w 731452"/>
              <a:gd name="connsiteY8" fmla="*/ 64266 h 642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642657">
                <a:moveTo>
                  <a:pt x="0" y="64266"/>
                </a:moveTo>
                <a:cubicBezTo>
                  <a:pt x="0" y="28773"/>
                  <a:pt x="28773" y="0"/>
                  <a:pt x="64266" y="0"/>
                </a:cubicBezTo>
                <a:lnTo>
                  <a:pt x="667186" y="0"/>
                </a:lnTo>
                <a:cubicBezTo>
                  <a:pt x="702679" y="0"/>
                  <a:pt x="731452" y="28773"/>
                  <a:pt x="731452" y="64266"/>
                </a:cubicBezTo>
                <a:lnTo>
                  <a:pt x="731452" y="578391"/>
                </a:lnTo>
                <a:cubicBezTo>
                  <a:pt x="731452" y="613884"/>
                  <a:pt x="702679" y="642657"/>
                  <a:pt x="667186" y="642657"/>
                </a:cubicBezTo>
                <a:lnTo>
                  <a:pt x="64266" y="642657"/>
                </a:lnTo>
                <a:cubicBezTo>
                  <a:pt x="28773" y="642657"/>
                  <a:pt x="0" y="613884"/>
                  <a:pt x="0" y="578391"/>
                </a:cubicBezTo>
                <a:lnTo>
                  <a:pt x="0" y="64266"/>
                </a:lnTo>
                <a:close/>
              </a:path>
            </a:pathLst>
          </a:custGeom>
          <a:gradFill flip="none" rotWithShape="0">
            <a:gsLst>
              <a:gs pos="0">
                <a:srgbClr val="92D050">
                  <a:tint val="66000"/>
                  <a:satMod val="160000"/>
                </a:srgbClr>
              </a:gs>
              <a:gs pos="50000">
                <a:srgbClr val="92D050">
                  <a:tint val="44500"/>
                  <a:satMod val="160000"/>
                </a:srgbClr>
              </a:gs>
              <a:gs pos="100000">
                <a:srgbClr val="92D050">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0733" tIns="60733" rIns="60733" bIns="60733" numCol="1" spcCol="1270" anchor="ctr" anchorCtr="0">
            <a:noAutofit/>
          </a:bodyPr>
          <a:lstStyle/>
          <a:p>
            <a:pPr lvl="0" algn="ctr" defTabSz="488950">
              <a:lnSpc>
                <a:spcPct val="90000"/>
              </a:lnSpc>
              <a:spcBef>
                <a:spcPct val="0"/>
              </a:spcBef>
              <a:spcAft>
                <a:spcPct val="35000"/>
              </a:spcAft>
            </a:pPr>
            <a:r>
              <a:rPr lang="ru-RU" sz="1200" b="1" kern="1200" dirty="0" smtClean="0">
                <a:solidFill>
                  <a:schemeClr val="tx1"/>
                </a:solidFill>
                <a:latin typeface="Times New Roman" panose="02020603050405020304" pitchFamily="18" charset="0"/>
                <a:cs typeface="Times New Roman" panose="02020603050405020304" pitchFamily="18" charset="0"/>
              </a:rPr>
              <a:t>73,5</a:t>
            </a:r>
            <a:endParaRPr lang="ru-RU" sz="1200" b="1" kern="1200" dirty="0">
              <a:solidFill>
                <a:schemeClr val="tx1"/>
              </a:solidFill>
              <a:latin typeface="Times New Roman" panose="02020603050405020304" pitchFamily="18" charset="0"/>
              <a:cs typeface="Times New Roman" panose="02020603050405020304" pitchFamily="18" charset="0"/>
            </a:endParaRPr>
          </a:p>
        </p:txBody>
      </p:sp>
      <p:sp>
        <p:nvSpPr>
          <p:cNvPr id="14" name="Полилиния 13"/>
          <p:cNvSpPr/>
          <p:nvPr/>
        </p:nvSpPr>
        <p:spPr>
          <a:xfrm>
            <a:off x="5131895" y="4730559"/>
            <a:ext cx="731452" cy="642657"/>
          </a:xfrm>
          <a:custGeom>
            <a:avLst/>
            <a:gdLst>
              <a:gd name="connsiteX0" fmla="*/ 0 w 731452"/>
              <a:gd name="connsiteY0" fmla="*/ 64266 h 642657"/>
              <a:gd name="connsiteX1" fmla="*/ 64266 w 731452"/>
              <a:gd name="connsiteY1" fmla="*/ 0 h 642657"/>
              <a:gd name="connsiteX2" fmla="*/ 667186 w 731452"/>
              <a:gd name="connsiteY2" fmla="*/ 0 h 642657"/>
              <a:gd name="connsiteX3" fmla="*/ 731452 w 731452"/>
              <a:gd name="connsiteY3" fmla="*/ 64266 h 642657"/>
              <a:gd name="connsiteX4" fmla="*/ 731452 w 731452"/>
              <a:gd name="connsiteY4" fmla="*/ 578391 h 642657"/>
              <a:gd name="connsiteX5" fmla="*/ 667186 w 731452"/>
              <a:gd name="connsiteY5" fmla="*/ 642657 h 642657"/>
              <a:gd name="connsiteX6" fmla="*/ 64266 w 731452"/>
              <a:gd name="connsiteY6" fmla="*/ 642657 h 642657"/>
              <a:gd name="connsiteX7" fmla="*/ 0 w 731452"/>
              <a:gd name="connsiteY7" fmla="*/ 578391 h 642657"/>
              <a:gd name="connsiteX8" fmla="*/ 0 w 731452"/>
              <a:gd name="connsiteY8" fmla="*/ 64266 h 642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642657">
                <a:moveTo>
                  <a:pt x="0" y="64266"/>
                </a:moveTo>
                <a:cubicBezTo>
                  <a:pt x="0" y="28773"/>
                  <a:pt x="28773" y="0"/>
                  <a:pt x="64266" y="0"/>
                </a:cubicBezTo>
                <a:lnTo>
                  <a:pt x="667186" y="0"/>
                </a:lnTo>
                <a:cubicBezTo>
                  <a:pt x="702679" y="0"/>
                  <a:pt x="731452" y="28773"/>
                  <a:pt x="731452" y="64266"/>
                </a:cubicBezTo>
                <a:lnTo>
                  <a:pt x="731452" y="578391"/>
                </a:lnTo>
                <a:cubicBezTo>
                  <a:pt x="731452" y="613884"/>
                  <a:pt x="702679" y="642657"/>
                  <a:pt x="667186" y="642657"/>
                </a:cubicBezTo>
                <a:lnTo>
                  <a:pt x="64266" y="642657"/>
                </a:lnTo>
                <a:cubicBezTo>
                  <a:pt x="28773" y="642657"/>
                  <a:pt x="0" y="613884"/>
                  <a:pt x="0" y="578391"/>
                </a:cubicBezTo>
                <a:lnTo>
                  <a:pt x="0" y="64266"/>
                </a:lnTo>
                <a:close/>
              </a:path>
            </a:pathLst>
          </a:custGeom>
          <a:gradFill flip="none" rotWithShape="0">
            <a:gsLst>
              <a:gs pos="0">
                <a:srgbClr val="92D050">
                  <a:tint val="66000"/>
                  <a:satMod val="160000"/>
                </a:srgbClr>
              </a:gs>
              <a:gs pos="50000">
                <a:srgbClr val="92D050">
                  <a:tint val="44500"/>
                  <a:satMod val="160000"/>
                </a:srgbClr>
              </a:gs>
              <a:gs pos="100000">
                <a:srgbClr val="92D050">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0733" tIns="60733" rIns="60733" bIns="60733" numCol="1" spcCol="1270" anchor="ctr" anchorCtr="0">
            <a:noAutofit/>
          </a:bodyPr>
          <a:lstStyle/>
          <a:p>
            <a:pPr lvl="0" algn="ctr" defTabSz="488950">
              <a:lnSpc>
                <a:spcPct val="90000"/>
              </a:lnSpc>
              <a:spcBef>
                <a:spcPct val="0"/>
              </a:spcBef>
              <a:spcAft>
                <a:spcPct val="35000"/>
              </a:spcAft>
            </a:pPr>
            <a:r>
              <a:rPr lang="en-US" sz="1200" b="1" kern="1200" dirty="0" smtClean="0">
                <a:solidFill>
                  <a:schemeClr val="tx1"/>
                </a:solidFill>
                <a:latin typeface="Times New Roman" panose="02020603050405020304" pitchFamily="18" charset="0"/>
                <a:cs typeface="Times New Roman" panose="02020603050405020304" pitchFamily="18" charset="0"/>
              </a:rPr>
              <a:t>4</a:t>
            </a:r>
            <a:r>
              <a:rPr lang="ru-RU" sz="1200" b="1" kern="1200" dirty="0" smtClean="0">
                <a:solidFill>
                  <a:schemeClr val="tx1"/>
                </a:solidFill>
                <a:latin typeface="Times New Roman" panose="02020603050405020304" pitchFamily="18" charset="0"/>
                <a:cs typeface="Times New Roman" panose="02020603050405020304" pitchFamily="18" charset="0"/>
              </a:rPr>
              <a:t>89,</a:t>
            </a:r>
            <a:r>
              <a:rPr lang="en-US" sz="1200" b="1" kern="1200" dirty="0" smtClean="0">
                <a:solidFill>
                  <a:schemeClr val="tx1"/>
                </a:solidFill>
                <a:latin typeface="Times New Roman" panose="02020603050405020304" pitchFamily="18" charset="0"/>
                <a:cs typeface="Times New Roman" panose="02020603050405020304" pitchFamily="18" charset="0"/>
              </a:rPr>
              <a:t>8</a:t>
            </a:r>
            <a:endParaRPr lang="ru-RU" sz="1200" b="1" kern="1200" dirty="0">
              <a:solidFill>
                <a:schemeClr val="tx1"/>
              </a:solidFill>
              <a:latin typeface="Times New Roman" panose="02020603050405020304" pitchFamily="18" charset="0"/>
              <a:cs typeface="Times New Roman" panose="02020603050405020304" pitchFamily="18" charset="0"/>
            </a:endParaRPr>
          </a:p>
        </p:txBody>
      </p:sp>
      <p:sp>
        <p:nvSpPr>
          <p:cNvPr id="20" name="Полилиния 19"/>
          <p:cNvSpPr/>
          <p:nvPr/>
        </p:nvSpPr>
        <p:spPr>
          <a:xfrm>
            <a:off x="5924790" y="1778231"/>
            <a:ext cx="731452" cy="642657"/>
          </a:xfrm>
          <a:custGeom>
            <a:avLst/>
            <a:gdLst>
              <a:gd name="connsiteX0" fmla="*/ 0 w 731452"/>
              <a:gd name="connsiteY0" fmla="*/ 64266 h 642657"/>
              <a:gd name="connsiteX1" fmla="*/ 64266 w 731452"/>
              <a:gd name="connsiteY1" fmla="*/ 0 h 642657"/>
              <a:gd name="connsiteX2" fmla="*/ 667186 w 731452"/>
              <a:gd name="connsiteY2" fmla="*/ 0 h 642657"/>
              <a:gd name="connsiteX3" fmla="*/ 731452 w 731452"/>
              <a:gd name="connsiteY3" fmla="*/ 64266 h 642657"/>
              <a:gd name="connsiteX4" fmla="*/ 731452 w 731452"/>
              <a:gd name="connsiteY4" fmla="*/ 578391 h 642657"/>
              <a:gd name="connsiteX5" fmla="*/ 667186 w 731452"/>
              <a:gd name="connsiteY5" fmla="*/ 642657 h 642657"/>
              <a:gd name="connsiteX6" fmla="*/ 64266 w 731452"/>
              <a:gd name="connsiteY6" fmla="*/ 642657 h 642657"/>
              <a:gd name="connsiteX7" fmla="*/ 0 w 731452"/>
              <a:gd name="connsiteY7" fmla="*/ 578391 h 642657"/>
              <a:gd name="connsiteX8" fmla="*/ 0 w 731452"/>
              <a:gd name="connsiteY8" fmla="*/ 64266 h 642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642657">
                <a:moveTo>
                  <a:pt x="0" y="64266"/>
                </a:moveTo>
                <a:cubicBezTo>
                  <a:pt x="0" y="28773"/>
                  <a:pt x="28773" y="0"/>
                  <a:pt x="64266" y="0"/>
                </a:cubicBezTo>
                <a:lnTo>
                  <a:pt x="667186" y="0"/>
                </a:lnTo>
                <a:cubicBezTo>
                  <a:pt x="702679" y="0"/>
                  <a:pt x="731452" y="28773"/>
                  <a:pt x="731452" y="64266"/>
                </a:cubicBezTo>
                <a:lnTo>
                  <a:pt x="731452" y="578391"/>
                </a:lnTo>
                <a:cubicBezTo>
                  <a:pt x="731452" y="613884"/>
                  <a:pt x="702679" y="642657"/>
                  <a:pt x="667186" y="642657"/>
                </a:cubicBezTo>
                <a:lnTo>
                  <a:pt x="64266" y="642657"/>
                </a:lnTo>
                <a:cubicBezTo>
                  <a:pt x="28773" y="642657"/>
                  <a:pt x="0" y="613884"/>
                  <a:pt x="0" y="578391"/>
                </a:cubicBezTo>
                <a:lnTo>
                  <a:pt x="0" y="64266"/>
                </a:lnTo>
                <a:close/>
              </a:path>
            </a:pathLst>
          </a:custGeom>
          <a:gradFill flip="none" rotWithShape="0">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2163" tIns="72163" rIns="72163" bIns="72163" numCol="1" spcCol="1270" anchor="ctr" anchorCtr="0">
            <a:noAutofit/>
          </a:bodyPr>
          <a:lstStyle/>
          <a:p>
            <a:pPr lvl="0" algn="ctr" defTabSz="622300">
              <a:lnSpc>
                <a:spcPct val="90000"/>
              </a:lnSpc>
              <a:spcBef>
                <a:spcPct val="0"/>
              </a:spcBef>
              <a:spcAft>
                <a:spcPct val="35000"/>
              </a:spcAft>
            </a:pPr>
            <a:r>
              <a:rPr lang="ru-RU" sz="1400" b="1" kern="1200" dirty="0" smtClean="0">
                <a:solidFill>
                  <a:schemeClr val="tx1"/>
                </a:solidFill>
                <a:latin typeface="Times New Roman" panose="02020603050405020304" pitchFamily="18" charset="0"/>
                <a:cs typeface="Times New Roman" panose="02020603050405020304" pitchFamily="18" charset="0"/>
              </a:rPr>
              <a:t>2019 факт</a:t>
            </a:r>
            <a:endParaRPr lang="ru-RU" sz="1400" b="1" kern="1200" dirty="0">
              <a:solidFill>
                <a:schemeClr val="tx1"/>
              </a:solidFill>
              <a:latin typeface="Times New Roman" panose="02020603050405020304" pitchFamily="18" charset="0"/>
              <a:cs typeface="Times New Roman" panose="02020603050405020304" pitchFamily="18" charset="0"/>
            </a:endParaRPr>
          </a:p>
        </p:txBody>
      </p:sp>
      <p:sp>
        <p:nvSpPr>
          <p:cNvPr id="21" name="Полилиния 20"/>
          <p:cNvSpPr/>
          <p:nvPr/>
        </p:nvSpPr>
        <p:spPr>
          <a:xfrm>
            <a:off x="5924790" y="2723441"/>
            <a:ext cx="731452" cy="642657"/>
          </a:xfrm>
          <a:custGeom>
            <a:avLst/>
            <a:gdLst>
              <a:gd name="connsiteX0" fmla="*/ 0 w 731452"/>
              <a:gd name="connsiteY0" fmla="*/ 64266 h 642657"/>
              <a:gd name="connsiteX1" fmla="*/ 64266 w 731452"/>
              <a:gd name="connsiteY1" fmla="*/ 0 h 642657"/>
              <a:gd name="connsiteX2" fmla="*/ 667186 w 731452"/>
              <a:gd name="connsiteY2" fmla="*/ 0 h 642657"/>
              <a:gd name="connsiteX3" fmla="*/ 731452 w 731452"/>
              <a:gd name="connsiteY3" fmla="*/ 64266 h 642657"/>
              <a:gd name="connsiteX4" fmla="*/ 731452 w 731452"/>
              <a:gd name="connsiteY4" fmla="*/ 578391 h 642657"/>
              <a:gd name="connsiteX5" fmla="*/ 667186 w 731452"/>
              <a:gd name="connsiteY5" fmla="*/ 642657 h 642657"/>
              <a:gd name="connsiteX6" fmla="*/ 64266 w 731452"/>
              <a:gd name="connsiteY6" fmla="*/ 642657 h 642657"/>
              <a:gd name="connsiteX7" fmla="*/ 0 w 731452"/>
              <a:gd name="connsiteY7" fmla="*/ 578391 h 642657"/>
              <a:gd name="connsiteX8" fmla="*/ 0 w 731452"/>
              <a:gd name="connsiteY8" fmla="*/ 64266 h 642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642657">
                <a:moveTo>
                  <a:pt x="0" y="64266"/>
                </a:moveTo>
                <a:cubicBezTo>
                  <a:pt x="0" y="28773"/>
                  <a:pt x="28773" y="0"/>
                  <a:pt x="64266" y="0"/>
                </a:cubicBezTo>
                <a:lnTo>
                  <a:pt x="667186" y="0"/>
                </a:lnTo>
                <a:cubicBezTo>
                  <a:pt x="702679" y="0"/>
                  <a:pt x="731452" y="28773"/>
                  <a:pt x="731452" y="64266"/>
                </a:cubicBezTo>
                <a:lnTo>
                  <a:pt x="731452" y="578391"/>
                </a:lnTo>
                <a:cubicBezTo>
                  <a:pt x="731452" y="613884"/>
                  <a:pt x="702679" y="642657"/>
                  <a:pt x="667186" y="642657"/>
                </a:cubicBezTo>
                <a:lnTo>
                  <a:pt x="64266" y="642657"/>
                </a:lnTo>
                <a:cubicBezTo>
                  <a:pt x="28773" y="642657"/>
                  <a:pt x="0" y="613884"/>
                  <a:pt x="0" y="578391"/>
                </a:cubicBezTo>
                <a:lnTo>
                  <a:pt x="0" y="64266"/>
                </a:lnTo>
                <a:close/>
              </a:path>
            </a:pathLst>
          </a:custGeom>
          <a:gradFill flip="none" rotWithShape="0">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0733" tIns="60733" rIns="60733" bIns="60733" numCol="1" spcCol="1270" anchor="ctr" anchorCtr="0">
            <a:noAutofit/>
          </a:bodyPr>
          <a:lstStyle/>
          <a:p>
            <a:pPr lvl="0" algn="ctr" defTabSz="488950">
              <a:lnSpc>
                <a:spcPct val="90000"/>
              </a:lnSpc>
              <a:spcBef>
                <a:spcPct val="0"/>
              </a:spcBef>
              <a:spcAft>
                <a:spcPct val="35000"/>
              </a:spcAft>
            </a:pPr>
            <a:r>
              <a:rPr lang="ru-RU" sz="1200" b="1" kern="1200" dirty="0" smtClean="0">
                <a:solidFill>
                  <a:schemeClr val="tx1"/>
                </a:solidFill>
                <a:latin typeface="Times New Roman" panose="02020603050405020304" pitchFamily="18" charset="0"/>
                <a:cs typeface="Times New Roman" panose="02020603050405020304" pitchFamily="18" charset="0"/>
              </a:rPr>
              <a:t>12,5</a:t>
            </a:r>
            <a:endParaRPr lang="ru-RU" sz="1200" b="1" kern="1200" dirty="0">
              <a:solidFill>
                <a:schemeClr val="tx1"/>
              </a:solidFill>
              <a:latin typeface="Times New Roman" panose="02020603050405020304" pitchFamily="18" charset="0"/>
              <a:cs typeface="Times New Roman" panose="02020603050405020304" pitchFamily="18" charset="0"/>
            </a:endParaRPr>
          </a:p>
        </p:txBody>
      </p:sp>
      <p:sp>
        <p:nvSpPr>
          <p:cNvPr id="22" name="Полилиния 21"/>
          <p:cNvSpPr/>
          <p:nvPr/>
        </p:nvSpPr>
        <p:spPr>
          <a:xfrm>
            <a:off x="5924790" y="3392480"/>
            <a:ext cx="731452" cy="642657"/>
          </a:xfrm>
          <a:custGeom>
            <a:avLst/>
            <a:gdLst>
              <a:gd name="connsiteX0" fmla="*/ 0 w 731452"/>
              <a:gd name="connsiteY0" fmla="*/ 64266 h 642657"/>
              <a:gd name="connsiteX1" fmla="*/ 64266 w 731452"/>
              <a:gd name="connsiteY1" fmla="*/ 0 h 642657"/>
              <a:gd name="connsiteX2" fmla="*/ 667186 w 731452"/>
              <a:gd name="connsiteY2" fmla="*/ 0 h 642657"/>
              <a:gd name="connsiteX3" fmla="*/ 731452 w 731452"/>
              <a:gd name="connsiteY3" fmla="*/ 64266 h 642657"/>
              <a:gd name="connsiteX4" fmla="*/ 731452 w 731452"/>
              <a:gd name="connsiteY4" fmla="*/ 578391 h 642657"/>
              <a:gd name="connsiteX5" fmla="*/ 667186 w 731452"/>
              <a:gd name="connsiteY5" fmla="*/ 642657 h 642657"/>
              <a:gd name="connsiteX6" fmla="*/ 64266 w 731452"/>
              <a:gd name="connsiteY6" fmla="*/ 642657 h 642657"/>
              <a:gd name="connsiteX7" fmla="*/ 0 w 731452"/>
              <a:gd name="connsiteY7" fmla="*/ 578391 h 642657"/>
              <a:gd name="connsiteX8" fmla="*/ 0 w 731452"/>
              <a:gd name="connsiteY8" fmla="*/ 64266 h 642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642657">
                <a:moveTo>
                  <a:pt x="0" y="64266"/>
                </a:moveTo>
                <a:cubicBezTo>
                  <a:pt x="0" y="28773"/>
                  <a:pt x="28773" y="0"/>
                  <a:pt x="64266" y="0"/>
                </a:cubicBezTo>
                <a:lnTo>
                  <a:pt x="667186" y="0"/>
                </a:lnTo>
                <a:cubicBezTo>
                  <a:pt x="702679" y="0"/>
                  <a:pt x="731452" y="28773"/>
                  <a:pt x="731452" y="64266"/>
                </a:cubicBezTo>
                <a:lnTo>
                  <a:pt x="731452" y="578391"/>
                </a:lnTo>
                <a:cubicBezTo>
                  <a:pt x="731452" y="613884"/>
                  <a:pt x="702679" y="642657"/>
                  <a:pt x="667186" y="642657"/>
                </a:cubicBezTo>
                <a:lnTo>
                  <a:pt x="64266" y="642657"/>
                </a:lnTo>
                <a:cubicBezTo>
                  <a:pt x="28773" y="642657"/>
                  <a:pt x="0" y="613884"/>
                  <a:pt x="0" y="578391"/>
                </a:cubicBezTo>
                <a:lnTo>
                  <a:pt x="0" y="64266"/>
                </a:lnTo>
                <a:close/>
              </a:path>
            </a:pathLst>
          </a:custGeom>
          <a:gradFill flip="none" rotWithShape="0">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0733" tIns="60733" rIns="60733" bIns="60733" numCol="1" spcCol="1270" anchor="ctr" anchorCtr="0">
            <a:noAutofit/>
          </a:bodyPr>
          <a:lstStyle/>
          <a:p>
            <a:pPr lvl="0" algn="ctr" defTabSz="488950">
              <a:lnSpc>
                <a:spcPct val="90000"/>
              </a:lnSpc>
              <a:spcBef>
                <a:spcPct val="0"/>
              </a:spcBef>
              <a:spcAft>
                <a:spcPct val="35000"/>
              </a:spcAft>
            </a:pPr>
            <a:r>
              <a:rPr lang="ru-RU" sz="1200" b="1" kern="1200" dirty="0" smtClean="0">
                <a:solidFill>
                  <a:schemeClr val="tx1"/>
                </a:solidFill>
                <a:latin typeface="Times New Roman" panose="02020603050405020304" pitchFamily="18" charset="0"/>
                <a:cs typeface="Times New Roman" panose="02020603050405020304" pitchFamily="18" charset="0"/>
              </a:rPr>
              <a:t>4,6</a:t>
            </a:r>
            <a:endParaRPr lang="ru-RU" sz="1200" b="1" kern="1200" dirty="0">
              <a:solidFill>
                <a:schemeClr val="tx1"/>
              </a:solidFill>
              <a:latin typeface="Times New Roman" panose="02020603050405020304" pitchFamily="18" charset="0"/>
              <a:cs typeface="Times New Roman" panose="02020603050405020304" pitchFamily="18" charset="0"/>
            </a:endParaRPr>
          </a:p>
        </p:txBody>
      </p:sp>
      <p:sp>
        <p:nvSpPr>
          <p:cNvPr id="23" name="Полилиния 22"/>
          <p:cNvSpPr/>
          <p:nvPr/>
        </p:nvSpPr>
        <p:spPr>
          <a:xfrm>
            <a:off x="5924790" y="4061519"/>
            <a:ext cx="731452" cy="642657"/>
          </a:xfrm>
          <a:custGeom>
            <a:avLst/>
            <a:gdLst>
              <a:gd name="connsiteX0" fmla="*/ 0 w 731452"/>
              <a:gd name="connsiteY0" fmla="*/ 64266 h 642657"/>
              <a:gd name="connsiteX1" fmla="*/ 64266 w 731452"/>
              <a:gd name="connsiteY1" fmla="*/ 0 h 642657"/>
              <a:gd name="connsiteX2" fmla="*/ 667186 w 731452"/>
              <a:gd name="connsiteY2" fmla="*/ 0 h 642657"/>
              <a:gd name="connsiteX3" fmla="*/ 731452 w 731452"/>
              <a:gd name="connsiteY3" fmla="*/ 64266 h 642657"/>
              <a:gd name="connsiteX4" fmla="*/ 731452 w 731452"/>
              <a:gd name="connsiteY4" fmla="*/ 578391 h 642657"/>
              <a:gd name="connsiteX5" fmla="*/ 667186 w 731452"/>
              <a:gd name="connsiteY5" fmla="*/ 642657 h 642657"/>
              <a:gd name="connsiteX6" fmla="*/ 64266 w 731452"/>
              <a:gd name="connsiteY6" fmla="*/ 642657 h 642657"/>
              <a:gd name="connsiteX7" fmla="*/ 0 w 731452"/>
              <a:gd name="connsiteY7" fmla="*/ 578391 h 642657"/>
              <a:gd name="connsiteX8" fmla="*/ 0 w 731452"/>
              <a:gd name="connsiteY8" fmla="*/ 64266 h 642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642657">
                <a:moveTo>
                  <a:pt x="0" y="64266"/>
                </a:moveTo>
                <a:cubicBezTo>
                  <a:pt x="0" y="28773"/>
                  <a:pt x="28773" y="0"/>
                  <a:pt x="64266" y="0"/>
                </a:cubicBezTo>
                <a:lnTo>
                  <a:pt x="667186" y="0"/>
                </a:lnTo>
                <a:cubicBezTo>
                  <a:pt x="702679" y="0"/>
                  <a:pt x="731452" y="28773"/>
                  <a:pt x="731452" y="64266"/>
                </a:cubicBezTo>
                <a:lnTo>
                  <a:pt x="731452" y="578391"/>
                </a:lnTo>
                <a:cubicBezTo>
                  <a:pt x="731452" y="613884"/>
                  <a:pt x="702679" y="642657"/>
                  <a:pt x="667186" y="642657"/>
                </a:cubicBezTo>
                <a:lnTo>
                  <a:pt x="64266" y="642657"/>
                </a:lnTo>
                <a:cubicBezTo>
                  <a:pt x="28773" y="642657"/>
                  <a:pt x="0" y="613884"/>
                  <a:pt x="0" y="578391"/>
                </a:cubicBezTo>
                <a:lnTo>
                  <a:pt x="0" y="64266"/>
                </a:lnTo>
                <a:close/>
              </a:path>
            </a:pathLst>
          </a:custGeom>
          <a:gradFill flip="none" rotWithShape="0">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0733" tIns="60733" rIns="60733" bIns="60733" numCol="1" spcCol="1270" anchor="ctr" anchorCtr="0">
            <a:noAutofit/>
          </a:bodyPr>
          <a:lstStyle/>
          <a:p>
            <a:pPr lvl="0" algn="ctr" defTabSz="488950">
              <a:lnSpc>
                <a:spcPct val="90000"/>
              </a:lnSpc>
              <a:spcBef>
                <a:spcPct val="0"/>
              </a:spcBef>
              <a:spcAft>
                <a:spcPct val="35000"/>
              </a:spcAft>
            </a:pPr>
            <a:r>
              <a:rPr lang="ru-RU" sz="1200" b="1" kern="1200" dirty="0" smtClean="0">
                <a:solidFill>
                  <a:schemeClr val="tx1"/>
                </a:solidFill>
                <a:latin typeface="Times New Roman" panose="02020603050405020304" pitchFamily="18" charset="0"/>
                <a:cs typeface="Times New Roman" panose="02020603050405020304" pitchFamily="18" charset="0"/>
              </a:rPr>
              <a:t>73,5</a:t>
            </a:r>
            <a:endParaRPr lang="ru-RU" sz="1200" b="1" kern="1200" dirty="0">
              <a:solidFill>
                <a:schemeClr val="tx1"/>
              </a:solidFill>
              <a:latin typeface="Times New Roman" panose="02020603050405020304" pitchFamily="18" charset="0"/>
              <a:cs typeface="Times New Roman" panose="02020603050405020304" pitchFamily="18" charset="0"/>
            </a:endParaRPr>
          </a:p>
        </p:txBody>
      </p:sp>
      <p:sp>
        <p:nvSpPr>
          <p:cNvPr id="24" name="Полилиния 23"/>
          <p:cNvSpPr/>
          <p:nvPr/>
        </p:nvSpPr>
        <p:spPr>
          <a:xfrm>
            <a:off x="5924790" y="4730559"/>
            <a:ext cx="731452" cy="642657"/>
          </a:xfrm>
          <a:custGeom>
            <a:avLst/>
            <a:gdLst>
              <a:gd name="connsiteX0" fmla="*/ 0 w 731452"/>
              <a:gd name="connsiteY0" fmla="*/ 64266 h 642657"/>
              <a:gd name="connsiteX1" fmla="*/ 64266 w 731452"/>
              <a:gd name="connsiteY1" fmla="*/ 0 h 642657"/>
              <a:gd name="connsiteX2" fmla="*/ 667186 w 731452"/>
              <a:gd name="connsiteY2" fmla="*/ 0 h 642657"/>
              <a:gd name="connsiteX3" fmla="*/ 731452 w 731452"/>
              <a:gd name="connsiteY3" fmla="*/ 64266 h 642657"/>
              <a:gd name="connsiteX4" fmla="*/ 731452 w 731452"/>
              <a:gd name="connsiteY4" fmla="*/ 578391 h 642657"/>
              <a:gd name="connsiteX5" fmla="*/ 667186 w 731452"/>
              <a:gd name="connsiteY5" fmla="*/ 642657 h 642657"/>
              <a:gd name="connsiteX6" fmla="*/ 64266 w 731452"/>
              <a:gd name="connsiteY6" fmla="*/ 642657 h 642657"/>
              <a:gd name="connsiteX7" fmla="*/ 0 w 731452"/>
              <a:gd name="connsiteY7" fmla="*/ 578391 h 642657"/>
              <a:gd name="connsiteX8" fmla="*/ 0 w 731452"/>
              <a:gd name="connsiteY8" fmla="*/ 64266 h 642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642657">
                <a:moveTo>
                  <a:pt x="0" y="64266"/>
                </a:moveTo>
                <a:cubicBezTo>
                  <a:pt x="0" y="28773"/>
                  <a:pt x="28773" y="0"/>
                  <a:pt x="64266" y="0"/>
                </a:cubicBezTo>
                <a:lnTo>
                  <a:pt x="667186" y="0"/>
                </a:lnTo>
                <a:cubicBezTo>
                  <a:pt x="702679" y="0"/>
                  <a:pt x="731452" y="28773"/>
                  <a:pt x="731452" y="64266"/>
                </a:cubicBezTo>
                <a:lnTo>
                  <a:pt x="731452" y="578391"/>
                </a:lnTo>
                <a:cubicBezTo>
                  <a:pt x="731452" y="613884"/>
                  <a:pt x="702679" y="642657"/>
                  <a:pt x="667186" y="642657"/>
                </a:cubicBezTo>
                <a:lnTo>
                  <a:pt x="64266" y="642657"/>
                </a:lnTo>
                <a:cubicBezTo>
                  <a:pt x="28773" y="642657"/>
                  <a:pt x="0" y="613884"/>
                  <a:pt x="0" y="578391"/>
                </a:cubicBezTo>
                <a:lnTo>
                  <a:pt x="0" y="64266"/>
                </a:lnTo>
                <a:close/>
              </a:path>
            </a:pathLst>
          </a:custGeom>
          <a:gradFill flip="none" rotWithShape="0">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0733" tIns="60733" rIns="60733" bIns="60733" numCol="1" spcCol="1270" anchor="ctr" anchorCtr="0">
            <a:noAutofit/>
          </a:bodyPr>
          <a:lstStyle/>
          <a:p>
            <a:pPr lvl="0" algn="ctr" defTabSz="488950">
              <a:lnSpc>
                <a:spcPct val="90000"/>
              </a:lnSpc>
              <a:spcBef>
                <a:spcPct val="0"/>
              </a:spcBef>
              <a:spcAft>
                <a:spcPct val="35000"/>
              </a:spcAft>
            </a:pPr>
            <a:r>
              <a:rPr lang="ru-RU" sz="1200" b="1" kern="1200" dirty="0" smtClean="0">
                <a:solidFill>
                  <a:schemeClr val="tx1"/>
                </a:solidFill>
                <a:latin typeface="Times New Roman" panose="02020603050405020304" pitchFamily="18" charset="0"/>
                <a:cs typeface="Times New Roman" panose="02020603050405020304" pitchFamily="18" charset="0"/>
              </a:rPr>
              <a:t>490,1</a:t>
            </a:r>
            <a:endParaRPr lang="ru-RU" sz="1200" b="1" kern="1200" dirty="0">
              <a:solidFill>
                <a:schemeClr val="tx1"/>
              </a:solidFill>
              <a:latin typeface="Times New Roman" panose="02020603050405020304" pitchFamily="18" charset="0"/>
              <a:cs typeface="Times New Roman" panose="02020603050405020304" pitchFamily="18" charset="0"/>
            </a:endParaRPr>
          </a:p>
        </p:txBody>
      </p:sp>
      <p:sp>
        <p:nvSpPr>
          <p:cNvPr id="27" name="Полилиния 26"/>
          <p:cNvSpPr/>
          <p:nvPr/>
        </p:nvSpPr>
        <p:spPr>
          <a:xfrm>
            <a:off x="6717685" y="1778231"/>
            <a:ext cx="731452" cy="642657"/>
          </a:xfrm>
          <a:custGeom>
            <a:avLst/>
            <a:gdLst>
              <a:gd name="connsiteX0" fmla="*/ 0 w 731452"/>
              <a:gd name="connsiteY0" fmla="*/ 64266 h 642657"/>
              <a:gd name="connsiteX1" fmla="*/ 64266 w 731452"/>
              <a:gd name="connsiteY1" fmla="*/ 0 h 642657"/>
              <a:gd name="connsiteX2" fmla="*/ 667186 w 731452"/>
              <a:gd name="connsiteY2" fmla="*/ 0 h 642657"/>
              <a:gd name="connsiteX3" fmla="*/ 731452 w 731452"/>
              <a:gd name="connsiteY3" fmla="*/ 64266 h 642657"/>
              <a:gd name="connsiteX4" fmla="*/ 731452 w 731452"/>
              <a:gd name="connsiteY4" fmla="*/ 578391 h 642657"/>
              <a:gd name="connsiteX5" fmla="*/ 667186 w 731452"/>
              <a:gd name="connsiteY5" fmla="*/ 642657 h 642657"/>
              <a:gd name="connsiteX6" fmla="*/ 64266 w 731452"/>
              <a:gd name="connsiteY6" fmla="*/ 642657 h 642657"/>
              <a:gd name="connsiteX7" fmla="*/ 0 w 731452"/>
              <a:gd name="connsiteY7" fmla="*/ 578391 h 642657"/>
              <a:gd name="connsiteX8" fmla="*/ 0 w 731452"/>
              <a:gd name="connsiteY8" fmla="*/ 64266 h 642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642657">
                <a:moveTo>
                  <a:pt x="0" y="64266"/>
                </a:moveTo>
                <a:cubicBezTo>
                  <a:pt x="0" y="28773"/>
                  <a:pt x="28773" y="0"/>
                  <a:pt x="64266" y="0"/>
                </a:cubicBezTo>
                <a:lnTo>
                  <a:pt x="667186" y="0"/>
                </a:lnTo>
                <a:cubicBezTo>
                  <a:pt x="702679" y="0"/>
                  <a:pt x="731452" y="28773"/>
                  <a:pt x="731452" y="64266"/>
                </a:cubicBezTo>
                <a:lnTo>
                  <a:pt x="731452" y="578391"/>
                </a:lnTo>
                <a:cubicBezTo>
                  <a:pt x="731452" y="613884"/>
                  <a:pt x="702679" y="642657"/>
                  <a:pt x="667186" y="642657"/>
                </a:cubicBezTo>
                <a:lnTo>
                  <a:pt x="64266" y="642657"/>
                </a:lnTo>
                <a:cubicBezTo>
                  <a:pt x="28773" y="642657"/>
                  <a:pt x="0" y="613884"/>
                  <a:pt x="0" y="578391"/>
                </a:cubicBezTo>
                <a:lnTo>
                  <a:pt x="0" y="64266"/>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2163" tIns="72163" rIns="72163" bIns="72163" numCol="1" spcCol="1270" anchor="ctr" anchorCtr="0">
            <a:noAutofit/>
          </a:bodyPr>
          <a:lstStyle/>
          <a:p>
            <a:pPr lvl="0" algn="ctr" defTabSz="622300">
              <a:lnSpc>
                <a:spcPct val="90000"/>
              </a:lnSpc>
              <a:spcBef>
                <a:spcPct val="0"/>
              </a:spcBef>
              <a:spcAft>
                <a:spcPct val="35000"/>
              </a:spcAft>
            </a:pPr>
            <a:r>
              <a:rPr lang="ru-RU" sz="1400" b="1" kern="1200" dirty="0" smtClean="0">
                <a:solidFill>
                  <a:schemeClr val="tx1"/>
                </a:solidFill>
                <a:latin typeface="Times New Roman" panose="02020603050405020304" pitchFamily="18" charset="0"/>
                <a:cs typeface="Times New Roman" panose="02020603050405020304" pitchFamily="18" charset="0"/>
              </a:rPr>
              <a:t>2020 </a:t>
            </a:r>
            <a:endParaRPr lang="ru-RU" sz="1400" b="1" kern="1200" dirty="0">
              <a:solidFill>
                <a:schemeClr val="tx1"/>
              </a:solidFill>
              <a:latin typeface="Times New Roman" panose="02020603050405020304" pitchFamily="18" charset="0"/>
              <a:cs typeface="Times New Roman" panose="02020603050405020304" pitchFamily="18" charset="0"/>
            </a:endParaRPr>
          </a:p>
        </p:txBody>
      </p:sp>
      <p:sp>
        <p:nvSpPr>
          <p:cNvPr id="28" name="Полилиния 27"/>
          <p:cNvSpPr/>
          <p:nvPr/>
        </p:nvSpPr>
        <p:spPr>
          <a:xfrm>
            <a:off x="6717685" y="2723441"/>
            <a:ext cx="731452" cy="642657"/>
          </a:xfrm>
          <a:custGeom>
            <a:avLst/>
            <a:gdLst>
              <a:gd name="connsiteX0" fmla="*/ 0 w 731452"/>
              <a:gd name="connsiteY0" fmla="*/ 64266 h 642657"/>
              <a:gd name="connsiteX1" fmla="*/ 64266 w 731452"/>
              <a:gd name="connsiteY1" fmla="*/ 0 h 642657"/>
              <a:gd name="connsiteX2" fmla="*/ 667186 w 731452"/>
              <a:gd name="connsiteY2" fmla="*/ 0 h 642657"/>
              <a:gd name="connsiteX3" fmla="*/ 731452 w 731452"/>
              <a:gd name="connsiteY3" fmla="*/ 64266 h 642657"/>
              <a:gd name="connsiteX4" fmla="*/ 731452 w 731452"/>
              <a:gd name="connsiteY4" fmla="*/ 578391 h 642657"/>
              <a:gd name="connsiteX5" fmla="*/ 667186 w 731452"/>
              <a:gd name="connsiteY5" fmla="*/ 642657 h 642657"/>
              <a:gd name="connsiteX6" fmla="*/ 64266 w 731452"/>
              <a:gd name="connsiteY6" fmla="*/ 642657 h 642657"/>
              <a:gd name="connsiteX7" fmla="*/ 0 w 731452"/>
              <a:gd name="connsiteY7" fmla="*/ 578391 h 642657"/>
              <a:gd name="connsiteX8" fmla="*/ 0 w 731452"/>
              <a:gd name="connsiteY8" fmla="*/ 64266 h 642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642657">
                <a:moveTo>
                  <a:pt x="0" y="64266"/>
                </a:moveTo>
                <a:cubicBezTo>
                  <a:pt x="0" y="28773"/>
                  <a:pt x="28773" y="0"/>
                  <a:pt x="64266" y="0"/>
                </a:cubicBezTo>
                <a:lnTo>
                  <a:pt x="667186" y="0"/>
                </a:lnTo>
                <a:cubicBezTo>
                  <a:pt x="702679" y="0"/>
                  <a:pt x="731452" y="28773"/>
                  <a:pt x="731452" y="64266"/>
                </a:cubicBezTo>
                <a:lnTo>
                  <a:pt x="731452" y="578391"/>
                </a:lnTo>
                <a:cubicBezTo>
                  <a:pt x="731452" y="613884"/>
                  <a:pt x="702679" y="642657"/>
                  <a:pt x="667186" y="642657"/>
                </a:cubicBezTo>
                <a:lnTo>
                  <a:pt x="64266" y="642657"/>
                </a:lnTo>
                <a:cubicBezTo>
                  <a:pt x="28773" y="642657"/>
                  <a:pt x="0" y="613884"/>
                  <a:pt x="0" y="578391"/>
                </a:cubicBezTo>
                <a:lnTo>
                  <a:pt x="0" y="64266"/>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0733" tIns="60733" rIns="60733" bIns="60733" numCol="1" spcCol="1270" anchor="ctr" anchorCtr="0">
            <a:noAutofit/>
          </a:bodyPr>
          <a:lstStyle/>
          <a:p>
            <a:pPr lvl="0" algn="ctr" defTabSz="488950">
              <a:lnSpc>
                <a:spcPct val="90000"/>
              </a:lnSpc>
              <a:spcBef>
                <a:spcPct val="0"/>
              </a:spcBef>
              <a:spcAft>
                <a:spcPct val="35000"/>
              </a:spcAft>
            </a:pPr>
            <a:r>
              <a:rPr lang="ru-RU" sz="1200" b="1" kern="1200" dirty="0" smtClean="0">
                <a:solidFill>
                  <a:schemeClr val="tx1"/>
                </a:solidFill>
                <a:latin typeface="Times New Roman" panose="02020603050405020304" pitchFamily="18" charset="0"/>
                <a:cs typeface="Times New Roman" panose="02020603050405020304" pitchFamily="18" charset="0"/>
              </a:rPr>
              <a:t>12,4</a:t>
            </a:r>
            <a:endParaRPr lang="ru-RU" sz="1200" b="1" kern="1200" dirty="0">
              <a:solidFill>
                <a:schemeClr val="tx1"/>
              </a:solidFill>
              <a:latin typeface="Times New Roman" panose="02020603050405020304" pitchFamily="18" charset="0"/>
              <a:cs typeface="Times New Roman" panose="02020603050405020304" pitchFamily="18" charset="0"/>
            </a:endParaRPr>
          </a:p>
        </p:txBody>
      </p:sp>
      <p:sp>
        <p:nvSpPr>
          <p:cNvPr id="29" name="Полилиния 28"/>
          <p:cNvSpPr/>
          <p:nvPr/>
        </p:nvSpPr>
        <p:spPr>
          <a:xfrm>
            <a:off x="6717685" y="3392480"/>
            <a:ext cx="731452" cy="642657"/>
          </a:xfrm>
          <a:custGeom>
            <a:avLst/>
            <a:gdLst>
              <a:gd name="connsiteX0" fmla="*/ 0 w 731452"/>
              <a:gd name="connsiteY0" fmla="*/ 64266 h 642657"/>
              <a:gd name="connsiteX1" fmla="*/ 64266 w 731452"/>
              <a:gd name="connsiteY1" fmla="*/ 0 h 642657"/>
              <a:gd name="connsiteX2" fmla="*/ 667186 w 731452"/>
              <a:gd name="connsiteY2" fmla="*/ 0 h 642657"/>
              <a:gd name="connsiteX3" fmla="*/ 731452 w 731452"/>
              <a:gd name="connsiteY3" fmla="*/ 64266 h 642657"/>
              <a:gd name="connsiteX4" fmla="*/ 731452 w 731452"/>
              <a:gd name="connsiteY4" fmla="*/ 578391 h 642657"/>
              <a:gd name="connsiteX5" fmla="*/ 667186 w 731452"/>
              <a:gd name="connsiteY5" fmla="*/ 642657 h 642657"/>
              <a:gd name="connsiteX6" fmla="*/ 64266 w 731452"/>
              <a:gd name="connsiteY6" fmla="*/ 642657 h 642657"/>
              <a:gd name="connsiteX7" fmla="*/ 0 w 731452"/>
              <a:gd name="connsiteY7" fmla="*/ 578391 h 642657"/>
              <a:gd name="connsiteX8" fmla="*/ 0 w 731452"/>
              <a:gd name="connsiteY8" fmla="*/ 64266 h 642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642657">
                <a:moveTo>
                  <a:pt x="0" y="64266"/>
                </a:moveTo>
                <a:cubicBezTo>
                  <a:pt x="0" y="28773"/>
                  <a:pt x="28773" y="0"/>
                  <a:pt x="64266" y="0"/>
                </a:cubicBezTo>
                <a:lnTo>
                  <a:pt x="667186" y="0"/>
                </a:lnTo>
                <a:cubicBezTo>
                  <a:pt x="702679" y="0"/>
                  <a:pt x="731452" y="28773"/>
                  <a:pt x="731452" y="64266"/>
                </a:cubicBezTo>
                <a:lnTo>
                  <a:pt x="731452" y="578391"/>
                </a:lnTo>
                <a:cubicBezTo>
                  <a:pt x="731452" y="613884"/>
                  <a:pt x="702679" y="642657"/>
                  <a:pt x="667186" y="642657"/>
                </a:cubicBezTo>
                <a:lnTo>
                  <a:pt x="64266" y="642657"/>
                </a:lnTo>
                <a:cubicBezTo>
                  <a:pt x="28773" y="642657"/>
                  <a:pt x="0" y="613884"/>
                  <a:pt x="0" y="578391"/>
                </a:cubicBezTo>
                <a:lnTo>
                  <a:pt x="0" y="64266"/>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0733" tIns="60733" rIns="60733" bIns="60733" numCol="1" spcCol="1270" anchor="ctr" anchorCtr="0">
            <a:noAutofit/>
          </a:bodyPr>
          <a:lstStyle/>
          <a:p>
            <a:pPr lvl="0" algn="ctr" defTabSz="488950">
              <a:lnSpc>
                <a:spcPct val="90000"/>
              </a:lnSpc>
              <a:spcBef>
                <a:spcPct val="0"/>
              </a:spcBef>
              <a:spcAft>
                <a:spcPct val="35000"/>
              </a:spcAft>
            </a:pPr>
            <a:r>
              <a:rPr lang="en-US" sz="1200" b="1" kern="1200" dirty="0" smtClean="0">
                <a:solidFill>
                  <a:schemeClr val="tx1"/>
                </a:solidFill>
                <a:latin typeface="Times New Roman" panose="02020603050405020304" pitchFamily="18" charset="0"/>
                <a:cs typeface="Times New Roman" panose="02020603050405020304" pitchFamily="18" charset="0"/>
              </a:rPr>
              <a:t>3</a:t>
            </a:r>
            <a:r>
              <a:rPr lang="ru-RU" sz="1200" b="1" kern="1200" dirty="0" smtClean="0">
                <a:solidFill>
                  <a:schemeClr val="tx1"/>
                </a:solidFill>
                <a:latin typeface="Times New Roman" panose="02020603050405020304" pitchFamily="18" charset="0"/>
                <a:cs typeface="Times New Roman" panose="02020603050405020304" pitchFamily="18" charset="0"/>
              </a:rPr>
              <a:t>,2</a:t>
            </a:r>
            <a:endParaRPr lang="ru-RU" sz="1200" b="1" kern="1200" dirty="0">
              <a:solidFill>
                <a:schemeClr val="tx1"/>
              </a:solidFill>
              <a:latin typeface="Times New Roman" panose="02020603050405020304" pitchFamily="18" charset="0"/>
              <a:cs typeface="Times New Roman" panose="02020603050405020304" pitchFamily="18" charset="0"/>
            </a:endParaRPr>
          </a:p>
        </p:txBody>
      </p:sp>
      <p:sp>
        <p:nvSpPr>
          <p:cNvPr id="30" name="Полилиния 29"/>
          <p:cNvSpPr/>
          <p:nvPr/>
        </p:nvSpPr>
        <p:spPr>
          <a:xfrm>
            <a:off x="6717685" y="4061519"/>
            <a:ext cx="731452" cy="642657"/>
          </a:xfrm>
          <a:custGeom>
            <a:avLst/>
            <a:gdLst>
              <a:gd name="connsiteX0" fmla="*/ 0 w 731452"/>
              <a:gd name="connsiteY0" fmla="*/ 64266 h 642657"/>
              <a:gd name="connsiteX1" fmla="*/ 64266 w 731452"/>
              <a:gd name="connsiteY1" fmla="*/ 0 h 642657"/>
              <a:gd name="connsiteX2" fmla="*/ 667186 w 731452"/>
              <a:gd name="connsiteY2" fmla="*/ 0 h 642657"/>
              <a:gd name="connsiteX3" fmla="*/ 731452 w 731452"/>
              <a:gd name="connsiteY3" fmla="*/ 64266 h 642657"/>
              <a:gd name="connsiteX4" fmla="*/ 731452 w 731452"/>
              <a:gd name="connsiteY4" fmla="*/ 578391 h 642657"/>
              <a:gd name="connsiteX5" fmla="*/ 667186 w 731452"/>
              <a:gd name="connsiteY5" fmla="*/ 642657 h 642657"/>
              <a:gd name="connsiteX6" fmla="*/ 64266 w 731452"/>
              <a:gd name="connsiteY6" fmla="*/ 642657 h 642657"/>
              <a:gd name="connsiteX7" fmla="*/ 0 w 731452"/>
              <a:gd name="connsiteY7" fmla="*/ 578391 h 642657"/>
              <a:gd name="connsiteX8" fmla="*/ 0 w 731452"/>
              <a:gd name="connsiteY8" fmla="*/ 64266 h 642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642657">
                <a:moveTo>
                  <a:pt x="0" y="64266"/>
                </a:moveTo>
                <a:cubicBezTo>
                  <a:pt x="0" y="28773"/>
                  <a:pt x="28773" y="0"/>
                  <a:pt x="64266" y="0"/>
                </a:cubicBezTo>
                <a:lnTo>
                  <a:pt x="667186" y="0"/>
                </a:lnTo>
                <a:cubicBezTo>
                  <a:pt x="702679" y="0"/>
                  <a:pt x="731452" y="28773"/>
                  <a:pt x="731452" y="64266"/>
                </a:cubicBezTo>
                <a:lnTo>
                  <a:pt x="731452" y="578391"/>
                </a:lnTo>
                <a:cubicBezTo>
                  <a:pt x="731452" y="613884"/>
                  <a:pt x="702679" y="642657"/>
                  <a:pt x="667186" y="642657"/>
                </a:cubicBezTo>
                <a:lnTo>
                  <a:pt x="64266" y="642657"/>
                </a:lnTo>
                <a:cubicBezTo>
                  <a:pt x="28773" y="642657"/>
                  <a:pt x="0" y="613884"/>
                  <a:pt x="0" y="578391"/>
                </a:cubicBezTo>
                <a:lnTo>
                  <a:pt x="0" y="64266"/>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0733" tIns="60733" rIns="60733" bIns="60733" numCol="1" spcCol="1270" anchor="ctr" anchorCtr="0">
            <a:noAutofit/>
          </a:bodyPr>
          <a:lstStyle/>
          <a:p>
            <a:pPr lvl="0" algn="ctr" defTabSz="488950">
              <a:lnSpc>
                <a:spcPct val="90000"/>
              </a:lnSpc>
              <a:spcBef>
                <a:spcPct val="0"/>
              </a:spcBef>
              <a:spcAft>
                <a:spcPct val="35000"/>
              </a:spcAft>
            </a:pPr>
            <a:r>
              <a:rPr lang="ru-RU" sz="1200" b="1" kern="1200" dirty="0" smtClean="0">
                <a:solidFill>
                  <a:schemeClr val="tx1"/>
                </a:solidFill>
                <a:latin typeface="Times New Roman" panose="02020603050405020304" pitchFamily="18" charset="0"/>
                <a:cs typeface="Times New Roman" panose="02020603050405020304" pitchFamily="18" charset="0"/>
              </a:rPr>
              <a:t>74,4</a:t>
            </a:r>
            <a:endParaRPr lang="ru-RU" sz="1200" b="1" kern="1200" dirty="0">
              <a:solidFill>
                <a:schemeClr val="tx1"/>
              </a:solidFill>
              <a:latin typeface="Times New Roman" panose="02020603050405020304" pitchFamily="18" charset="0"/>
              <a:cs typeface="Times New Roman" panose="02020603050405020304" pitchFamily="18" charset="0"/>
            </a:endParaRPr>
          </a:p>
        </p:txBody>
      </p:sp>
      <p:sp>
        <p:nvSpPr>
          <p:cNvPr id="31" name="Полилиния 30"/>
          <p:cNvSpPr/>
          <p:nvPr/>
        </p:nvSpPr>
        <p:spPr>
          <a:xfrm>
            <a:off x="6717685" y="4730559"/>
            <a:ext cx="731452" cy="642657"/>
          </a:xfrm>
          <a:custGeom>
            <a:avLst/>
            <a:gdLst>
              <a:gd name="connsiteX0" fmla="*/ 0 w 731452"/>
              <a:gd name="connsiteY0" fmla="*/ 64266 h 642657"/>
              <a:gd name="connsiteX1" fmla="*/ 64266 w 731452"/>
              <a:gd name="connsiteY1" fmla="*/ 0 h 642657"/>
              <a:gd name="connsiteX2" fmla="*/ 667186 w 731452"/>
              <a:gd name="connsiteY2" fmla="*/ 0 h 642657"/>
              <a:gd name="connsiteX3" fmla="*/ 731452 w 731452"/>
              <a:gd name="connsiteY3" fmla="*/ 64266 h 642657"/>
              <a:gd name="connsiteX4" fmla="*/ 731452 w 731452"/>
              <a:gd name="connsiteY4" fmla="*/ 578391 h 642657"/>
              <a:gd name="connsiteX5" fmla="*/ 667186 w 731452"/>
              <a:gd name="connsiteY5" fmla="*/ 642657 h 642657"/>
              <a:gd name="connsiteX6" fmla="*/ 64266 w 731452"/>
              <a:gd name="connsiteY6" fmla="*/ 642657 h 642657"/>
              <a:gd name="connsiteX7" fmla="*/ 0 w 731452"/>
              <a:gd name="connsiteY7" fmla="*/ 578391 h 642657"/>
              <a:gd name="connsiteX8" fmla="*/ 0 w 731452"/>
              <a:gd name="connsiteY8" fmla="*/ 64266 h 642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642657">
                <a:moveTo>
                  <a:pt x="0" y="64266"/>
                </a:moveTo>
                <a:cubicBezTo>
                  <a:pt x="0" y="28773"/>
                  <a:pt x="28773" y="0"/>
                  <a:pt x="64266" y="0"/>
                </a:cubicBezTo>
                <a:lnTo>
                  <a:pt x="667186" y="0"/>
                </a:lnTo>
                <a:cubicBezTo>
                  <a:pt x="702679" y="0"/>
                  <a:pt x="731452" y="28773"/>
                  <a:pt x="731452" y="64266"/>
                </a:cubicBezTo>
                <a:lnTo>
                  <a:pt x="731452" y="578391"/>
                </a:lnTo>
                <a:cubicBezTo>
                  <a:pt x="731452" y="613884"/>
                  <a:pt x="702679" y="642657"/>
                  <a:pt x="667186" y="642657"/>
                </a:cubicBezTo>
                <a:lnTo>
                  <a:pt x="64266" y="642657"/>
                </a:lnTo>
                <a:cubicBezTo>
                  <a:pt x="28773" y="642657"/>
                  <a:pt x="0" y="613884"/>
                  <a:pt x="0" y="578391"/>
                </a:cubicBezTo>
                <a:lnTo>
                  <a:pt x="0" y="64266"/>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0733" tIns="60733" rIns="60733" bIns="60733" numCol="1" spcCol="1270" anchor="ctr" anchorCtr="0">
            <a:noAutofit/>
          </a:bodyPr>
          <a:lstStyle/>
          <a:p>
            <a:pPr lvl="0" algn="ctr" defTabSz="488950">
              <a:lnSpc>
                <a:spcPct val="90000"/>
              </a:lnSpc>
              <a:spcBef>
                <a:spcPct val="0"/>
              </a:spcBef>
              <a:spcAft>
                <a:spcPct val="35000"/>
              </a:spcAft>
            </a:pPr>
            <a:r>
              <a:rPr lang="ru-RU" sz="1200" b="1" kern="1200" dirty="0" smtClean="0">
                <a:solidFill>
                  <a:schemeClr val="tx1"/>
                </a:solidFill>
                <a:latin typeface="Times New Roman" panose="02020603050405020304" pitchFamily="18" charset="0"/>
                <a:cs typeface="Times New Roman" panose="02020603050405020304" pitchFamily="18" charset="0"/>
              </a:rPr>
              <a:t>477,</a:t>
            </a:r>
            <a:r>
              <a:rPr lang="en-US" sz="1200" b="1" kern="1200" dirty="0" smtClean="0">
                <a:solidFill>
                  <a:schemeClr val="tx1"/>
                </a:solidFill>
                <a:latin typeface="Times New Roman" panose="02020603050405020304" pitchFamily="18" charset="0"/>
                <a:cs typeface="Times New Roman" panose="02020603050405020304" pitchFamily="18" charset="0"/>
              </a:rPr>
              <a:t>1</a:t>
            </a:r>
            <a:endParaRPr lang="ru-RU" sz="1200" b="1" kern="1200" dirty="0">
              <a:solidFill>
                <a:schemeClr val="tx1"/>
              </a:solidFill>
              <a:latin typeface="Times New Roman" panose="02020603050405020304" pitchFamily="18" charset="0"/>
              <a:cs typeface="Times New Roman" panose="02020603050405020304" pitchFamily="18" charset="0"/>
            </a:endParaRPr>
          </a:p>
        </p:txBody>
      </p:sp>
      <p:sp>
        <p:nvSpPr>
          <p:cNvPr id="32" name="Полилиния 31"/>
          <p:cNvSpPr/>
          <p:nvPr/>
        </p:nvSpPr>
        <p:spPr>
          <a:xfrm>
            <a:off x="7510580" y="1778231"/>
            <a:ext cx="731452" cy="642657"/>
          </a:xfrm>
          <a:custGeom>
            <a:avLst/>
            <a:gdLst>
              <a:gd name="connsiteX0" fmla="*/ 0 w 731452"/>
              <a:gd name="connsiteY0" fmla="*/ 64266 h 642657"/>
              <a:gd name="connsiteX1" fmla="*/ 64266 w 731452"/>
              <a:gd name="connsiteY1" fmla="*/ 0 h 642657"/>
              <a:gd name="connsiteX2" fmla="*/ 667186 w 731452"/>
              <a:gd name="connsiteY2" fmla="*/ 0 h 642657"/>
              <a:gd name="connsiteX3" fmla="*/ 731452 w 731452"/>
              <a:gd name="connsiteY3" fmla="*/ 64266 h 642657"/>
              <a:gd name="connsiteX4" fmla="*/ 731452 w 731452"/>
              <a:gd name="connsiteY4" fmla="*/ 578391 h 642657"/>
              <a:gd name="connsiteX5" fmla="*/ 667186 w 731452"/>
              <a:gd name="connsiteY5" fmla="*/ 642657 h 642657"/>
              <a:gd name="connsiteX6" fmla="*/ 64266 w 731452"/>
              <a:gd name="connsiteY6" fmla="*/ 642657 h 642657"/>
              <a:gd name="connsiteX7" fmla="*/ 0 w 731452"/>
              <a:gd name="connsiteY7" fmla="*/ 578391 h 642657"/>
              <a:gd name="connsiteX8" fmla="*/ 0 w 731452"/>
              <a:gd name="connsiteY8" fmla="*/ 64266 h 642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642657">
                <a:moveTo>
                  <a:pt x="0" y="64266"/>
                </a:moveTo>
                <a:cubicBezTo>
                  <a:pt x="0" y="28773"/>
                  <a:pt x="28773" y="0"/>
                  <a:pt x="64266" y="0"/>
                </a:cubicBezTo>
                <a:lnTo>
                  <a:pt x="667186" y="0"/>
                </a:lnTo>
                <a:cubicBezTo>
                  <a:pt x="702679" y="0"/>
                  <a:pt x="731452" y="28773"/>
                  <a:pt x="731452" y="64266"/>
                </a:cubicBezTo>
                <a:lnTo>
                  <a:pt x="731452" y="578391"/>
                </a:lnTo>
                <a:cubicBezTo>
                  <a:pt x="731452" y="613884"/>
                  <a:pt x="702679" y="642657"/>
                  <a:pt x="667186" y="642657"/>
                </a:cubicBezTo>
                <a:lnTo>
                  <a:pt x="64266" y="642657"/>
                </a:lnTo>
                <a:cubicBezTo>
                  <a:pt x="28773" y="642657"/>
                  <a:pt x="0" y="613884"/>
                  <a:pt x="0" y="578391"/>
                </a:cubicBezTo>
                <a:lnTo>
                  <a:pt x="0" y="64266"/>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2163" tIns="72163" rIns="72163" bIns="72163" numCol="1" spcCol="1270" anchor="ctr" anchorCtr="0">
            <a:noAutofit/>
          </a:bodyPr>
          <a:lstStyle/>
          <a:p>
            <a:pPr lvl="0" algn="ctr" defTabSz="622300">
              <a:lnSpc>
                <a:spcPct val="90000"/>
              </a:lnSpc>
              <a:spcBef>
                <a:spcPct val="0"/>
              </a:spcBef>
              <a:spcAft>
                <a:spcPct val="35000"/>
              </a:spcAft>
            </a:pPr>
            <a:r>
              <a:rPr lang="ru-RU" sz="1400" b="1" kern="1200" dirty="0" smtClean="0">
                <a:solidFill>
                  <a:schemeClr val="tx1"/>
                </a:solidFill>
                <a:latin typeface="Times New Roman" panose="02020603050405020304" pitchFamily="18" charset="0"/>
                <a:cs typeface="Times New Roman" panose="02020603050405020304" pitchFamily="18" charset="0"/>
              </a:rPr>
              <a:t>202</a:t>
            </a:r>
            <a:r>
              <a:rPr lang="en-US" sz="1400" b="1" kern="1200" dirty="0" smtClean="0">
                <a:solidFill>
                  <a:schemeClr val="tx1"/>
                </a:solidFill>
                <a:latin typeface="Times New Roman" panose="02020603050405020304" pitchFamily="18" charset="0"/>
                <a:cs typeface="Times New Roman" panose="02020603050405020304" pitchFamily="18" charset="0"/>
              </a:rPr>
              <a:t>1</a:t>
            </a:r>
            <a:endParaRPr lang="ru-RU" sz="1400" b="1" kern="1200" dirty="0">
              <a:solidFill>
                <a:schemeClr val="tx1"/>
              </a:solidFill>
              <a:latin typeface="Times New Roman" panose="02020603050405020304" pitchFamily="18" charset="0"/>
              <a:cs typeface="Times New Roman" panose="02020603050405020304" pitchFamily="18" charset="0"/>
            </a:endParaRPr>
          </a:p>
        </p:txBody>
      </p:sp>
      <p:sp>
        <p:nvSpPr>
          <p:cNvPr id="38" name="Полилиния 37"/>
          <p:cNvSpPr/>
          <p:nvPr/>
        </p:nvSpPr>
        <p:spPr>
          <a:xfrm>
            <a:off x="7510580" y="2723441"/>
            <a:ext cx="731452" cy="642657"/>
          </a:xfrm>
          <a:custGeom>
            <a:avLst/>
            <a:gdLst>
              <a:gd name="connsiteX0" fmla="*/ 0 w 731452"/>
              <a:gd name="connsiteY0" fmla="*/ 64266 h 642657"/>
              <a:gd name="connsiteX1" fmla="*/ 64266 w 731452"/>
              <a:gd name="connsiteY1" fmla="*/ 0 h 642657"/>
              <a:gd name="connsiteX2" fmla="*/ 667186 w 731452"/>
              <a:gd name="connsiteY2" fmla="*/ 0 h 642657"/>
              <a:gd name="connsiteX3" fmla="*/ 731452 w 731452"/>
              <a:gd name="connsiteY3" fmla="*/ 64266 h 642657"/>
              <a:gd name="connsiteX4" fmla="*/ 731452 w 731452"/>
              <a:gd name="connsiteY4" fmla="*/ 578391 h 642657"/>
              <a:gd name="connsiteX5" fmla="*/ 667186 w 731452"/>
              <a:gd name="connsiteY5" fmla="*/ 642657 h 642657"/>
              <a:gd name="connsiteX6" fmla="*/ 64266 w 731452"/>
              <a:gd name="connsiteY6" fmla="*/ 642657 h 642657"/>
              <a:gd name="connsiteX7" fmla="*/ 0 w 731452"/>
              <a:gd name="connsiteY7" fmla="*/ 578391 h 642657"/>
              <a:gd name="connsiteX8" fmla="*/ 0 w 731452"/>
              <a:gd name="connsiteY8" fmla="*/ 64266 h 642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642657">
                <a:moveTo>
                  <a:pt x="0" y="64266"/>
                </a:moveTo>
                <a:cubicBezTo>
                  <a:pt x="0" y="28773"/>
                  <a:pt x="28773" y="0"/>
                  <a:pt x="64266" y="0"/>
                </a:cubicBezTo>
                <a:lnTo>
                  <a:pt x="667186" y="0"/>
                </a:lnTo>
                <a:cubicBezTo>
                  <a:pt x="702679" y="0"/>
                  <a:pt x="731452" y="28773"/>
                  <a:pt x="731452" y="64266"/>
                </a:cubicBezTo>
                <a:lnTo>
                  <a:pt x="731452" y="578391"/>
                </a:lnTo>
                <a:cubicBezTo>
                  <a:pt x="731452" y="613884"/>
                  <a:pt x="702679" y="642657"/>
                  <a:pt x="667186" y="642657"/>
                </a:cubicBezTo>
                <a:lnTo>
                  <a:pt x="64266" y="642657"/>
                </a:lnTo>
                <a:cubicBezTo>
                  <a:pt x="28773" y="642657"/>
                  <a:pt x="0" y="613884"/>
                  <a:pt x="0" y="578391"/>
                </a:cubicBezTo>
                <a:lnTo>
                  <a:pt x="0" y="64266"/>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0733" tIns="60733" rIns="60733" bIns="60733" numCol="1" spcCol="1270" anchor="ctr" anchorCtr="0">
            <a:noAutofit/>
          </a:bodyPr>
          <a:lstStyle/>
          <a:p>
            <a:pPr lvl="0" algn="ctr" defTabSz="488950">
              <a:lnSpc>
                <a:spcPct val="90000"/>
              </a:lnSpc>
              <a:spcBef>
                <a:spcPct val="0"/>
              </a:spcBef>
              <a:spcAft>
                <a:spcPct val="35000"/>
              </a:spcAft>
            </a:pPr>
            <a:r>
              <a:rPr lang="ru-RU" sz="1200" b="1" kern="1200" dirty="0" smtClean="0">
                <a:solidFill>
                  <a:schemeClr val="tx1"/>
                </a:solidFill>
                <a:latin typeface="Times New Roman" panose="02020603050405020304" pitchFamily="18" charset="0"/>
                <a:cs typeface="Times New Roman" panose="02020603050405020304" pitchFamily="18" charset="0"/>
              </a:rPr>
              <a:t>12,2</a:t>
            </a:r>
          </a:p>
        </p:txBody>
      </p:sp>
      <p:sp>
        <p:nvSpPr>
          <p:cNvPr id="39" name="Полилиния 38"/>
          <p:cNvSpPr/>
          <p:nvPr/>
        </p:nvSpPr>
        <p:spPr>
          <a:xfrm>
            <a:off x="7510580" y="3392480"/>
            <a:ext cx="731452" cy="642657"/>
          </a:xfrm>
          <a:custGeom>
            <a:avLst/>
            <a:gdLst>
              <a:gd name="connsiteX0" fmla="*/ 0 w 731452"/>
              <a:gd name="connsiteY0" fmla="*/ 64266 h 642657"/>
              <a:gd name="connsiteX1" fmla="*/ 64266 w 731452"/>
              <a:gd name="connsiteY1" fmla="*/ 0 h 642657"/>
              <a:gd name="connsiteX2" fmla="*/ 667186 w 731452"/>
              <a:gd name="connsiteY2" fmla="*/ 0 h 642657"/>
              <a:gd name="connsiteX3" fmla="*/ 731452 w 731452"/>
              <a:gd name="connsiteY3" fmla="*/ 64266 h 642657"/>
              <a:gd name="connsiteX4" fmla="*/ 731452 w 731452"/>
              <a:gd name="connsiteY4" fmla="*/ 578391 h 642657"/>
              <a:gd name="connsiteX5" fmla="*/ 667186 w 731452"/>
              <a:gd name="connsiteY5" fmla="*/ 642657 h 642657"/>
              <a:gd name="connsiteX6" fmla="*/ 64266 w 731452"/>
              <a:gd name="connsiteY6" fmla="*/ 642657 h 642657"/>
              <a:gd name="connsiteX7" fmla="*/ 0 w 731452"/>
              <a:gd name="connsiteY7" fmla="*/ 578391 h 642657"/>
              <a:gd name="connsiteX8" fmla="*/ 0 w 731452"/>
              <a:gd name="connsiteY8" fmla="*/ 64266 h 642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642657">
                <a:moveTo>
                  <a:pt x="0" y="64266"/>
                </a:moveTo>
                <a:cubicBezTo>
                  <a:pt x="0" y="28773"/>
                  <a:pt x="28773" y="0"/>
                  <a:pt x="64266" y="0"/>
                </a:cubicBezTo>
                <a:lnTo>
                  <a:pt x="667186" y="0"/>
                </a:lnTo>
                <a:cubicBezTo>
                  <a:pt x="702679" y="0"/>
                  <a:pt x="731452" y="28773"/>
                  <a:pt x="731452" y="64266"/>
                </a:cubicBezTo>
                <a:lnTo>
                  <a:pt x="731452" y="578391"/>
                </a:lnTo>
                <a:cubicBezTo>
                  <a:pt x="731452" y="613884"/>
                  <a:pt x="702679" y="642657"/>
                  <a:pt x="667186" y="642657"/>
                </a:cubicBezTo>
                <a:lnTo>
                  <a:pt x="64266" y="642657"/>
                </a:lnTo>
                <a:cubicBezTo>
                  <a:pt x="28773" y="642657"/>
                  <a:pt x="0" y="613884"/>
                  <a:pt x="0" y="578391"/>
                </a:cubicBezTo>
                <a:lnTo>
                  <a:pt x="0" y="64266"/>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0733" tIns="60733" rIns="60733" bIns="60733" numCol="1" spcCol="1270" anchor="ctr" anchorCtr="0">
            <a:noAutofit/>
          </a:bodyPr>
          <a:lstStyle/>
          <a:p>
            <a:pPr lvl="0" algn="ctr" defTabSz="488950">
              <a:lnSpc>
                <a:spcPct val="90000"/>
              </a:lnSpc>
              <a:spcBef>
                <a:spcPct val="0"/>
              </a:spcBef>
              <a:spcAft>
                <a:spcPct val="35000"/>
              </a:spcAft>
            </a:pPr>
            <a:r>
              <a:rPr lang="ru-RU" sz="1200" b="1" kern="1200" dirty="0" smtClean="0">
                <a:solidFill>
                  <a:schemeClr val="tx1"/>
                </a:solidFill>
                <a:latin typeface="Times New Roman" panose="02020603050405020304" pitchFamily="18" charset="0"/>
                <a:cs typeface="Times New Roman" panose="02020603050405020304" pitchFamily="18" charset="0"/>
              </a:rPr>
              <a:t>3,2</a:t>
            </a:r>
            <a:endParaRPr lang="ru-RU" sz="1200" b="1" kern="1200" dirty="0">
              <a:solidFill>
                <a:schemeClr val="tx1"/>
              </a:solidFill>
              <a:latin typeface="Times New Roman" panose="02020603050405020304" pitchFamily="18" charset="0"/>
              <a:cs typeface="Times New Roman" panose="02020603050405020304" pitchFamily="18" charset="0"/>
            </a:endParaRPr>
          </a:p>
        </p:txBody>
      </p:sp>
      <p:sp>
        <p:nvSpPr>
          <p:cNvPr id="40" name="Полилиния 39"/>
          <p:cNvSpPr/>
          <p:nvPr/>
        </p:nvSpPr>
        <p:spPr>
          <a:xfrm>
            <a:off x="7510580" y="4061519"/>
            <a:ext cx="731452" cy="642657"/>
          </a:xfrm>
          <a:custGeom>
            <a:avLst/>
            <a:gdLst>
              <a:gd name="connsiteX0" fmla="*/ 0 w 731452"/>
              <a:gd name="connsiteY0" fmla="*/ 64266 h 642657"/>
              <a:gd name="connsiteX1" fmla="*/ 64266 w 731452"/>
              <a:gd name="connsiteY1" fmla="*/ 0 h 642657"/>
              <a:gd name="connsiteX2" fmla="*/ 667186 w 731452"/>
              <a:gd name="connsiteY2" fmla="*/ 0 h 642657"/>
              <a:gd name="connsiteX3" fmla="*/ 731452 w 731452"/>
              <a:gd name="connsiteY3" fmla="*/ 64266 h 642657"/>
              <a:gd name="connsiteX4" fmla="*/ 731452 w 731452"/>
              <a:gd name="connsiteY4" fmla="*/ 578391 h 642657"/>
              <a:gd name="connsiteX5" fmla="*/ 667186 w 731452"/>
              <a:gd name="connsiteY5" fmla="*/ 642657 h 642657"/>
              <a:gd name="connsiteX6" fmla="*/ 64266 w 731452"/>
              <a:gd name="connsiteY6" fmla="*/ 642657 h 642657"/>
              <a:gd name="connsiteX7" fmla="*/ 0 w 731452"/>
              <a:gd name="connsiteY7" fmla="*/ 578391 h 642657"/>
              <a:gd name="connsiteX8" fmla="*/ 0 w 731452"/>
              <a:gd name="connsiteY8" fmla="*/ 64266 h 642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642657">
                <a:moveTo>
                  <a:pt x="0" y="64266"/>
                </a:moveTo>
                <a:cubicBezTo>
                  <a:pt x="0" y="28773"/>
                  <a:pt x="28773" y="0"/>
                  <a:pt x="64266" y="0"/>
                </a:cubicBezTo>
                <a:lnTo>
                  <a:pt x="667186" y="0"/>
                </a:lnTo>
                <a:cubicBezTo>
                  <a:pt x="702679" y="0"/>
                  <a:pt x="731452" y="28773"/>
                  <a:pt x="731452" y="64266"/>
                </a:cubicBezTo>
                <a:lnTo>
                  <a:pt x="731452" y="578391"/>
                </a:lnTo>
                <a:cubicBezTo>
                  <a:pt x="731452" y="613884"/>
                  <a:pt x="702679" y="642657"/>
                  <a:pt x="667186" y="642657"/>
                </a:cubicBezTo>
                <a:lnTo>
                  <a:pt x="64266" y="642657"/>
                </a:lnTo>
                <a:cubicBezTo>
                  <a:pt x="28773" y="642657"/>
                  <a:pt x="0" y="613884"/>
                  <a:pt x="0" y="578391"/>
                </a:cubicBezTo>
                <a:lnTo>
                  <a:pt x="0" y="64266"/>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0733" tIns="60733" rIns="60733" bIns="60733" numCol="1" spcCol="1270" anchor="ctr" anchorCtr="0">
            <a:noAutofit/>
          </a:bodyPr>
          <a:lstStyle/>
          <a:p>
            <a:pPr lvl="0" algn="ctr" defTabSz="488950">
              <a:lnSpc>
                <a:spcPct val="90000"/>
              </a:lnSpc>
              <a:spcBef>
                <a:spcPct val="0"/>
              </a:spcBef>
              <a:spcAft>
                <a:spcPct val="35000"/>
              </a:spcAft>
            </a:pPr>
            <a:r>
              <a:rPr lang="ru-RU" sz="1200" b="1" kern="1200" dirty="0" smtClean="0">
                <a:solidFill>
                  <a:schemeClr val="tx1"/>
                </a:solidFill>
                <a:latin typeface="Times New Roman" panose="02020603050405020304" pitchFamily="18" charset="0"/>
                <a:cs typeface="Times New Roman" panose="02020603050405020304" pitchFamily="18" charset="0"/>
              </a:rPr>
              <a:t>75,3</a:t>
            </a:r>
            <a:endParaRPr lang="ru-RU" sz="1200" b="1" kern="1200" dirty="0">
              <a:solidFill>
                <a:schemeClr val="tx1"/>
              </a:solidFill>
              <a:latin typeface="Times New Roman" panose="02020603050405020304" pitchFamily="18" charset="0"/>
              <a:cs typeface="Times New Roman" panose="02020603050405020304" pitchFamily="18" charset="0"/>
            </a:endParaRPr>
          </a:p>
        </p:txBody>
      </p:sp>
      <p:sp>
        <p:nvSpPr>
          <p:cNvPr id="41" name="Полилиния 40"/>
          <p:cNvSpPr/>
          <p:nvPr/>
        </p:nvSpPr>
        <p:spPr>
          <a:xfrm>
            <a:off x="7510580" y="4730559"/>
            <a:ext cx="731452" cy="642657"/>
          </a:xfrm>
          <a:custGeom>
            <a:avLst/>
            <a:gdLst>
              <a:gd name="connsiteX0" fmla="*/ 0 w 731452"/>
              <a:gd name="connsiteY0" fmla="*/ 64266 h 642657"/>
              <a:gd name="connsiteX1" fmla="*/ 64266 w 731452"/>
              <a:gd name="connsiteY1" fmla="*/ 0 h 642657"/>
              <a:gd name="connsiteX2" fmla="*/ 667186 w 731452"/>
              <a:gd name="connsiteY2" fmla="*/ 0 h 642657"/>
              <a:gd name="connsiteX3" fmla="*/ 731452 w 731452"/>
              <a:gd name="connsiteY3" fmla="*/ 64266 h 642657"/>
              <a:gd name="connsiteX4" fmla="*/ 731452 w 731452"/>
              <a:gd name="connsiteY4" fmla="*/ 578391 h 642657"/>
              <a:gd name="connsiteX5" fmla="*/ 667186 w 731452"/>
              <a:gd name="connsiteY5" fmla="*/ 642657 h 642657"/>
              <a:gd name="connsiteX6" fmla="*/ 64266 w 731452"/>
              <a:gd name="connsiteY6" fmla="*/ 642657 h 642657"/>
              <a:gd name="connsiteX7" fmla="*/ 0 w 731452"/>
              <a:gd name="connsiteY7" fmla="*/ 578391 h 642657"/>
              <a:gd name="connsiteX8" fmla="*/ 0 w 731452"/>
              <a:gd name="connsiteY8" fmla="*/ 64266 h 642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642657">
                <a:moveTo>
                  <a:pt x="0" y="64266"/>
                </a:moveTo>
                <a:cubicBezTo>
                  <a:pt x="0" y="28773"/>
                  <a:pt x="28773" y="0"/>
                  <a:pt x="64266" y="0"/>
                </a:cubicBezTo>
                <a:lnTo>
                  <a:pt x="667186" y="0"/>
                </a:lnTo>
                <a:cubicBezTo>
                  <a:pt x="702679" y="0"/>
                  <a:pt x="731452" y="28773"/>
                  <a:pt x="731452" y="64266"/>
                </a:cubicBezTo>
                <a:lnTo>
                  <a:pt x="731452" y="578391"/>
                </a:lnTo>
                <a:cubicBezTo>
                  <a:pt x="731452" y="613884"/>
                  <a:pt x="702679" y="642657"/>
                  <a:pt x="667186" y="642657"/>
                </a:cubicBezTo>
                <a:lnTo>
                  <a:pt x="64266" y="642657"/>
                </a:lnTo>
                <a:cubicBezTo>
                  <a:pt x="28773" y="642657"/>
                  <a:pt x="0" y="613884"/>
                  <a:pt x="0" y="578391"/>
                </a:cubicBezTo>
                <a:lnTo>
                  <a:pt x="0" y="64266"/>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0733" tIns="60733" rIns="60733" bIns="60733" numCol="1" spcCol="1270" anchor="ctr" anchorCtr="0">
            <a:noAutofit/>
          </a:bodyPr>
          <a:lstStyle/>
          <a:p>
            <a:pPr lvl="0" algn="ctr" defTabSz="488950">
              <a:lnSpc>
                <a:spcPct val="90000"/>
              </a:lnSpc>
              <a:spcBef>
                <a:spcPct val="0"/>
              </a:spcBef>
              <a:spcAft>
                <a:spcPct val="35000"/>
              </a:spcAft>
            </a:pPr>
            <a:r>
              <a:rPr lang="ru-RU" sz="1200" b="1" kern="1200" dirty="0" smtClean="0">
                <a:solidFill>
                  <a:schemeClr val="tx1"/>
                </a:solidFill>
                <a:latin typeface="Times New Roman" panose="02020603050405020304" pitchFamily="18" charset="0"/>
                <a:cs typeface="Times New Roman" panose="02020603050405020304" pitchFamily="18" charset="0"/>
              </a:rPr>
              <a:t>464,</a:t>
            </a:r>
            <a:r>
              <a:rPr lang="en-US" sz="1200" b="1" kern="1200" dirty="0" smtClean="0">
                <a:solidFill>
                  <a:schemeClr val="tx1"/>
                </a:solidFill>
                <a:latin typeface="Times New Roman" panose="02020603050405020304" pitchFamily="18" charset="0"/>
                <a:cs typeface="Times New Roman" panose="02020603050405020304" pitchFamily="18" charset="0"/>
              </a:rPr>
              <a:t>3</a:t>
            </a:r>
            <a:endParaRPr lang="ru-RU" sz="1200" b="1" kern="1200" dirty="0">
              <a:solidFill>
                <a:schemeClr val="tx1"/>
              </a:solidFill>
              <a:latin typeface="Times New Roman" panose="02020603050405020304" pitchFamily="18" charset="0"/>
              <a:cs typeface="Times New Roman" panose="02020603050405020304" pitchFamily="18" charset="0"/>
            </a:endParaRPr>
          </a:p>
        </p:txBody>
      </p:sp>
      <p:sp>
        <p:nvSpPr>
          <p:cNvPr id="42" name="Полилиния 41"/>
          <p:cNvSpPr/>
          <p:nvPr/>
        </p:nvSpPr>
        <p:spPr>
          <a:xfrm>
            <a:off x="8303475" y="1778231"/>
            <a:ext cx="731452" cy="642657"/>
          </a:xfrm>
          <a:custGeom>
            <a:avLst/>
            <a:gdLst>
              <a:gd name="connsiteX0" fmla="*/ 0 w 731452"/>
              <a:gd name="connsiteY0" fmla="*/ 64266 h 642657"/>
              <a:gd name="connsiteX1" fmla="*/ 64266 w 731452"/>
              <a:gd name="connsiteY1" fmla="*/ 0 h 642657"/>
              <a:gd name="connsiteX2" fmla="*/ 667186 w 731452"/>
              <a:gd name="connsiteY2" fmla="*/ 0 h 642657"/>
              <a:gd name="connsiteX3" fmla="*/ 731452 w 731452"/>
              <a:gd name="connsiteY3" fmla="*/ 64266 h 642657"/>
              <a:gd name="connsiteX4" fmla="*/ 731452 w 731452"/>
              <a:gd name="connsiteY4" fmla="*/ 578391 h 642657"/>
              <a:gd name="connsiteX5" fmla="*/ 667186 w 731452"/>
              <a:gd name="connsiteY5" fmla="*/ 642657 h 642657"/>
              <a:gd name="connsiteX6" fmla="*/ 64266 w 731452"/>
              <a:gd name="connsiteY6" fmla="*/ 642657 h 642657"/>
              <a:gd name="connsiteX7" fmla="*/ 0 w 731452"/>
              <a:gd name="connsiteY7" fmla="*/ 578391 h 642657"/>
              <a:gd name="connsiteX8" fmla="*/ 0 w 731452"/>
              <a:gd name="connsiteY8" fmla="*/ 64266 h 642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642657">
                <a:moveTo>
                  <a:pt x="0" y="64266"/>
                </a:moveTo>
                <a:cubicBezTo>
                  <a:pt x="0" y="28773"/>
                  <a:pt x="28773" y="0"/>
                  <a:pt x="64266" y="0"/>
                </a:cubicBezTo>
                <a:lnTo>
                  <a:pt x="667186" y="0"/>
                </a:lnTo>
                <a:cubicBezTo>
                  <a:pt x="702679" y="0"/>
                  <a:pt x="731452" y="28773"/>
                  <a:pt x="731452" y="64266"/>
                </a:cubicBezTo>
                <a:lnTo>
                  <a:pt x="731452" y="578391"/>
                </a:lnTo>
                <a:cubicBezTo>
                  <a:pt x="731452" y="613884"/>
                  <a:pt x="702679" y="642657"/>
                  <a:pt x="667186" y="642657"/>
                </a:cubicBezTo>
                <a:lnTo>
                  <a:pt x="64266" y="642657"/>
                </a:lnTo>
                <a:cubicBezTo>
                  <a:pt x="28773" y="642657"/>
                  <a:pt x="0" y="613884"/>
                  <a:pt x="0" y="578391"/>
                </a:cubicBezTo>
                <a:lnTo>
                  <a:pt x="0" y="64266"/>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2163" tIns="72163" rIns="72163" bIns="72163" numCol="1" spcCol="1270" anchor="ctr" anchorCtr="0">
            <a:noAutofit/>
          </a:bodyPr>
          <a:lstStyle/>
          <a:p>
            <a:pPr lvl="0" algn="ctr" defTabSz="622300">
              <a:lnSpc>
                <a:spcPct val="90000"/>
              </a:lnSpc>
              <a:spcBef>
                <a:spcPct val="0"/>
              </a:spcBef>
              <a:spcAft>
                <a:spcPct val="35000"/>
              </a:spcAft>
            </a:pPr>
            <a:r>
              <a:rPr lang="ru-RU" sz="1400" b="1" kern="1200" smtClean="0">
                <a:solidFill>
                  <a:schemeClr val="tx1"/>
                </a:solidFill>
                <a:latin typeface="Times New Roman" panose="02020603050405020304" pitchFamily="18" charset="0"/>
                <a:cs typeface="Times New Roman" panose="02020603050405020304" pitchFamily="18" charset="0"/>
              </a:rPr>
              <a:t>2021</a:t>
            </a:r>
            <a:endParaRPr lang="ru-RU" sz="1400" b="1" kern="1200" dirty="0">
              <a:solidFill>
                <a:schemeClr val="tx1"/>
              </a:solidFill>
              <a:latin typeface="Times New Roman" panose="02020603050405020304" pitchFamily="18" charset="0"/>
              <a:cs typeface="Times New Roman" panose="02020603050405020304" pitchFamily="18" charset="0"/>
            </a:endParaRPr>
          </a:p>
        </p:txBody>
      </p:sp>
      <p:sp>
        <p:nvSpPr>
          <p:cNvPr id="43" name="Полилиния 42"/>
          <p:cNvSpPr/>
          <p:nvPr/>
        </p:nvSpPr>
        <p:spPr>
          <a:xfrm>
            <a:off x="8303475" y="2723441"/>
            <a:ext cx="731452" cy="642657"/>
          </a:xfrm>
          <a:custGeom>
            <a:avLst/>
            <a:gdLst>
              <a:gd name="connsiteX0" fmla="*/ 0 w 731452"/>
              <a:gd name="connsiteY0" fmla="*/ 64266 h 642657"/>
              <a:gd name="connsiteX1" fmla="*/ 64266 w 731452"/>
              <a:gd name="connsiteY1" fmla="*/ 0 h 642657"/>
              <a:gd name="connsiteX2" fmla="*/ 667186 w 731452"/>
              <a:gd name="connsiteY2" fmla="*/ 0 h 642657"/>
              <a:gd name="connsiteX3" fmla="*/ 731452 w 731452"/>
              <a:gd name="connsiteY3" fmla="*/ 64266 h 642657"/>
              <a:gd name="connsiteX4" fmla="*/ 731452 w 731452"/>
              <a:gd name="connsiteY4" fmla="*/ 578391 h 642657"/>
              <a:gd name="connsiteX5" fmla="*/ 667186 w 731452"/>
              <a:gd name="connsiteY5" fmla="*/ 642657 h 642657"/>
              <a:gd name="connsiteX6" fmla="*/ 64266 w 731452"/>
              <a:gd name="connsiteY6" fmla="*/ 642657 h 642657"/>
              <a:gd name="connsiteX7" fmla="*/ 0 w 731452"/>
              <a:gd name="connsiteY7" fmla="*/ 578391 h 642657"/>
              <a:gd name="connsiteX8" fmla="*/ 0 w 731452"/>
              <a:gd name="connsiteY8" fmla="*/ 64266 h 642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642657">
                <a:moveTo>
                  <a:pt x="0" y="64266"/>
                </a:moveTo>
                <a:cubicBezTo>
                  <a:pt x="0" y="28773"/>
                  <a:pt x="28773" y="0"/>
                  <a:pt x="64266" y="0"/>
                </a:cubicBezTo>
                <a:lnTo>
                  <a:pt x="667186" y="0"/>
                </a:lnTo>
                <a:cubicBezTo>
                  <a:pt x="702679" y="0"/>
                  <a:pt x="731452" y="28773"/>
                  <a:pt x="731452" y="64266"/>
                </a:cubicBezTo>
                <a:lnTo>
                  <a:pt x="731452" y="578391"/>
                </a:lnTo>
                <a:cubicBezTo>
                  <a:pt x="731452" y="613884"/>
                  <a:pt x="702679" y="642657"/>
                  <a:pt x="667186" y="642657"/>
                </a:cubicBezTo>
                <a:lnTo>
                  <a:pt x="64266" y="642657"/>
                </a:lnTo>
                <a:cubicBezTo>
                  <a:pt x="28773" y="642657"/>
                  <a:pt x="0" y="613884"/>
                  <a:pt x="0" y="578391"/>
                </a:cubicBezTo>
                <a:lnTo>
                  <a:pt x="0" y="64266"/>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0733" tIns="60733" rIns="60733" bIns="60733" numCol="1" spcCol="1270" anchor="ctr" anchorCtr="0">
            <a:noAutofit/>
          </a:bodyPr>
          <a:lstStyle/>
          <a:p>
            <a:pPr lvl="0" algn="ctr" defTabSz="488950">
              <a:lnSpc>
                <a:spcPct val="90000"/>
              </a:lnSpc>
              <a:spcBef>
                <a:spcPct val="0"/>
              </a:spcBef>
              <a:spcAft>
                <a:spcPct val="35000"/>
              </a:spcAft>
            </a:pPr>
            <a:r>
              <a:rPr lang="ru-RU" sz="1200" b="1" kern="1200" dirty="0" smtClean="0">
                <a:solidFill>
                  <a:schemeClr val="tx1"/>
                </a:solidFill>
                <a:latin typeface="Times New Roman" panose="02020603050405020304" pitchFamily="18" charset="0"/>
                <a:cs typeface="Times New Roman" panose="02020603050405020304" pitchFamily="18" charset="0"/>
              </a:rPr>
              <a:t>12,1</a:t>
            </a:r>
            <a:endParaRPr lang="ru-RU" sz="1200" b="1" kern="1200" dirty="0">
              <a:solidFill>
                <a:schemeClr val="tx1"/>
              </a:solidFill>
              <a:latin typeface="Times New Roman" panose="02020603050405020304" pitchFamily="18" charset="0"/>
              <a:cs typeface="Times New Roman" panose="02020603050405020304" pitchFamily="18" charset="0"/>
            </a:endParaRPr>
          </a:p>
        </p:txBody>
      </p:sp>
      <p:sp>
        <p:nvSpPr>
          <p:cNvPr id="44" name="Полилиния 43"/>
          <p:cNvSpPr/>
          <p:nvPr/>
        </p:nvSpPr>
        <p:spPr>
          <a:xfrm>
            <a:off x="8303475" y="3392480"/>
            <a:ext cx="731452" cy="642657"/>
          </a:xfrm>
          <a:custGeom>
            <a:avLst/>
            <a:gdLst>
              <a:gd name="connsiteX0" fmla="*/ 0 w 731452"/>
              <a:gd name="connsiteY0" fmla="*/ 64266 h 642657"/>
              <a:gd name="connsiteX1" fmla="*/ 64266 w 731452"/>
              <a:gd name="connsiteY1" fmla="*/ 0 h 642657"/>
              <a:gd name="connsiteX2" fmla="*/ 667186 w 731452"/>
              <a:gd name="connsiteY2" fmla="*/ 0 h 642657"/>
              <a:gd name="connsiteX3" fmla="*/ 731452 w 731452"/>
              <a:gd name="connsiteY3" fmla="*/ 64266 h 642657"/>
              <a:gd name="connsiteX4" fmla="*/ 731452 w 731452"/>
              <a:gd name="connsiteY4" fmla="*/ 578391 h 642657"/>
              <a:gd name="connsiteX5" fmla="*/ 667186 w 731452"/>
              <a:gd name="connsiteY5" fmla="*/ 642657 h 642657"/>
              <a:gd name="connsiteX6" fmla="*/ 64266 w 731452"/>
              <a:gd name="connsiteY6" fmla="*/ 642657 h 642657"/>
              <a:gd name="connsiteX7" fmla="*/ 0 w 731452"/>
              <a:gd name="connsiteY7" fmla="*/ 578391 h 642657"/>
              <a:gd name="connsiteX8" fmla="*/ 0 w 731452"/>
              <a:gd name="connsiteY8" fmla="*/ 64266 h 642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642657">
                <a:moveTo>
                  <a:pt x="0" y="64266"/>
                </a:moveTo>
                <a:cubicBezTo>
                  <a:pt x="0" y="28773"/>
                  <a:pt x="28773" y="0"/>
                  <a:pt x="64266" y="0"/>
                </a:cubicBezTo>
                <a:lnTo>
                  <a:pt x="667186" y="0"/>
                </a:lnTo>
                <a:cubicBezTo>
                  <a:pt x="702679" y="0"/>
                  <a:pt x="731452" y="28773"/>
                  <a:pt x="731452" y="64266"/>
                </a:cubicBezTo>
                <a:lnTo>
                  <a:pt x="731452" y="578391"/>
                </a:lnTo>
                <a:cubicBezTo>
                  <a:pt x="731452" y="613884"/>
                  <a:pt x="702679" y="642657"/>
                  <a:pt x="667186" y="642657"/>
                </a:cubicBezTo>
                <a:lnTo>
                  <a:pt x="64266" y="642657"/>
                </a:lnTo>
                <a:cubicBezTo>
                  <a:pt x="28773" y="642657"/>
                  <a:pt x="0" y="613884"/>
                  <a:pt x="0" y="578391"/>
                </a:cubicBezTo>
                <a:lnTo>
                  <a:pt x="0" y="64266"/>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0733" tIns="60733" rIns="60733" bIns="60733" numCol="1" spcCol="1270" anchor="ctr" anchorCtr="0">
            <a:noAutofit/>
          </a:bodyPr>
          <a:lstStyle/>
          <a:p>
            <a:pPr lvl="0" algn="ctr" defTabSz="488950">
              <a:lnSpc>
                <a:spcPct val="90000"/>
              </a:lnSpc>
              <a:spcBef>
                <a:spcPct val="0"/>
              </a:spcBef>
              <a:spcAft>
                <a:spcPct val="35000"/>
              </a:spcAft>
            </a:pPr>
            <a:r>
              <a:rPr lang="ru-RU" sz="1200" b="1" kern="1200" dirty="0" smtClean="0">
                <a:solidFill>
                  <a:schemeClr val="tx1"/>
                </a:solidFill>
                <a:latin typeface="Times New Roman" panose="02020603050405020304" pitchFamily="18" charset="0"/>
                <a:cs typeface="Times New Roman" panose="02020603050405020304" pitchFamily="18" charset="0"/>
              </a:rPr>
              <a:t>3,2</a:t>
            </a:r>
            <a:endParaRPr lang="ru-RU" sz="1200" b="1" kern="1200" dirty="0">
              <a:solidFill>
                <a:schemeClr val="tx1"/>
              </a:solidFill>
              <a:latin typeface="Times New Roman" panose="02020603050405020304" pitchFamily="18" charset="0"/>
              <a:cs typeface="Times New Roman" panose="02020603050405020304" pitchFamily="18" charset="0"/>
            </a:endParaRPr>
          </a:p>
        </p:txBody>
      </p:sp>
      <p:sp>
        <p:nvSpPr>
          <p:cNvPr id="45" name="Полилиния 44"/>
          <p:cNvSpPr/>
          <p:nvPr/>
        </p:nvSpPr>
        <p:spPr>
          <a:xfrm>
            <a:off x="8303475" y="4061519"/>
            <a:ext cx="731452" cy="642657"/>
          </a:xfrm>
          <a:custGeom>
            <a:avLst/>
            <a:gdLst>
              <a:gd name="connsiteX0" fmla="*/ 0 w 731452"/>
              <a:gd name="connsiteY0" fmla="*/ 64266 h 642657"/>
              <a:gd name="connsiteX1" fmla="*/ 64266 w 731452"/>
              <a:gd name="connsiteY1" fmla="*/ 0 h 642657"/>
              <a:gd name="connsiteX2" fmla="*/ 667186 w 731452"/>
              <a:gd name="connsiteY2" fmla="*/ 0 h 642657"/>
              <a:gd name="connsiteX3" fmla="*/ 731452 w 731452"/>
              <a:gd name="connsiteY3" fmla="*/ 64266 h 642657"/>
              <a:gd name="connsiteX4" fmla="*/ 731452 w 731452"/>
              <a:gd name="connsiteY4" fmla="*/ 578391 h 642657"/>
              <a:gd name="connsiteX5" fmla="*/ 667186 w 731452"/>
              <a:gd name="connsiteY5" fmla="*/ 642657 h 642657"/>
              <a:gd name="connsiteX6" fmla="*/ 64266 w 731452"/>
              <a:gd name="connsiteY6" fmla="*/ 642657 h 642657"/>
              <a:gd name="connsiteX7" fmla="*/ 0 w 731452"/>
              <a:gd name="connsiteY7" fmla="*/ 578391 h 642657"/>
              <a:gd name="connsiteX8" fmla="*/ 0 w 731452"/>
              <a:gd name="connsiteY8" fmla="*/ 64266 h 642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642657">
                <a:moveTo>
                  <a:pt x="0" y="64266"/>
                </a:moveTo>
                <a:cubicBezTo>
                  <a:pt x="0" y="28773"/>
                  <a:pt x="28773" y="0"/>
                  <a:pt x="64266" y="0"/>
                </a:cubicBezTo>
                <a:lnTo>
                  <a:pt x="667186" y="0"/>
                </a:lnTo>
                <a:cubicBezTo>
                  <a:pt x="702679" y="0"/>
                  <a:pt x="731452" y="28773"/>
                  <a:pt x="731452" y="64266"/>
                </a:cubicBezTo>
                <a:lnTo>
                  <a:pt x="731452" y="578391"/>
                </a:lnTo>
                <a:cubicBezTo>
                  <a:pt x="731452" y="613884"/>
                  <a:pt x="702679" y="642657"/>
                  <a:pt x="667186" y="642657"/>
                </a:cubicBezTo>
                <a:lnTo>
                  <a:pt x="64266" y="642657"/>
                </a:lnTo>
                <a:cubicBezTo>
                  <a:pt x="28773" y="642657"/>
                  <a:pt x="0" y="613884"/>
                  <a:pt x="0" y="578391"/>
                </a:cubicBezTo>
                <a:lnTo>
                  <a:pt x="0" y="64266"/>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0733" tIns="60733" rIns="60733" bIns="60733" numCol="1" spcCol="1270" anchor="ctr" anchorCtr="0">
            <a:noAutofit/>
          </a:bodyPr>
          <a:lstStyle/>
          <a:p>
            <a:pPr lvl="0" algn="ctr" defTabSz="488950">
              <a:lnSpc>
                <a:spcPct val="90000"/>
              </a:lnSpc>
              <a:spcBef>
                <a:spcPct val="0"/>
              </a:spcBef>
              <a:spcAft>
                <a:spcPct val="35000"/>
              </a:spcAft>
            </a:pPr>
            <a:r>
              <a:rPr lang="ru-RU" sz="1200" b="1" kern="1200" dirty="0" smtClean="0">
                <a:solidFill>
                  <a:schemeClr val="tx1"/>
                </a:solidFill>
                <a:latin typeface="Times New Roman" panose="02020603050405020304" pitchFamily="18" charset="0"/>
                <a:cs typeface="Times New Roman" panose="02020603050405020304" pitchFamily="18" charset="0"/>
              </a:rPr>
              <a:t>76,1</a:t>
            </a:r>
            <a:endParaRPr lang="ru-RU" sz="1200" b="1" kern="1200" dirty="0">
              <a:solidFill>
                <a:schemeClr val="tx1"/>
              </a:solidFill>
              <a:latin typeface="Times New Roman" panose="02020603050405020304" pitchFamily="18" charset="0"/>
              <a:cs typeface="Times New Roman" panose="02020603050405020304" pitchFamily="18" charset="0"/>
            </a:endParaRPr>
          </a:p>
        </p:txBody>
      </p:sp>
      <p:sp>
        <p:nvSpPr>
          <p:cNvPr id="46" name="Полилиния 45"/>
          <p:cNvSpPr/>
          <p:nvPr/>
        </p:nvSpPr>
        <p:spPr>
          <a:xfrm>
            <a:off x="8303475" y="4730559"/>
            <a:ext cx="731452" cy="642657"/>
          </a:xfrm>
          <a:custGeom>
            <a:avLst/>
            <a:gdLst>
              <a:gd name="connsiteX0" fmla="*/ 0 w 731452"/>
              <a:gd name="connsiteY0" fmla="*/ 64266 h 642657"/>
              <a:gd name="connsiteX1" fmla="*/ 64266 w 731452"/>
              <a:gd name="connsiteY1" fmla="*/ 0 h 642657"/>
              <a:gd name="connsiteX2" fmla="*/ 667186 w 731452"/>
              <a:gd name="connsiteY2" fmla="*/ 0 h 642657"/>
              <a:gd name="connsiteX3" fmla="*/ 731452 w 731452"/>
              <a:gd name="connsiteY3" fmla="*/ 64266 h 642657"/>
              <a:gd name="connsiteX4" fmla="*/ 731452 w 731452"/>
              <a:gd name="connsiteY4" fmla="*/ 578391 h 642657"/>
              <a:gd name="connsiteX5" fmla="*/ 667186 w 731452"/>
              <a:gd name="connsiteY5" fmla="*/ 642657 h 642657"/>
              <a:gd name="connsiteX6" fmla="*/ 64266 w 731452"/>
              <a:gd name="connsiteY6" fmla="*/ 642657 h 642657"/>
              <a:gd name="connsiteX7" fmla="*/ 0 w 731452"/>
              <a:gd name="connsiteY7" fmla="*/ 578391 h 642657"/>
              <a:gd name="connsiteX8" fmla="*/ 0 w 731452"/>
              <a:gd name="connsiteY8" fmla="*/ 64266 h 642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642657">
                <a:moveTo>
                  <a:pt x="0" y="64266"/>
                </a:moveTo>
                <a:cubicBezTo>
                  <a:pt x="0" y="28773"/>
                  <a:pt x="28773" y="0"/>
                  <a:pt x="64266" y="0"/>
                </a:cubicBezTo>
                <a:lnTo>
                  <a:pt x="667186" y="0"/>
                </a:lnTo>
                <a:cubicBezTo>
                  <a:pt x="702679" y="0"/>
                  <a:pt x="731452" y="28773"/>
                  <a:pt x="731452" y="64266"/>
                </a:cubicBezTo>
                <a:lnTo>
                  <a:pt x="731452" y="578391"/>
                </a:lnTo>
                <a:cubicBezTo>
                  <a:pt x="731452" y="613884"/>
                  <a:pt x="702679" y="642657"/>
                  <a:pt x="667186" y="642657"/>
                </a:cubicBezTo>
                <a:lnTo>
                  <a:pt x="64266" y="642657"/>
                </a:lnTo>
                <a:cubicBezTo>
                  <a:pt x="28773" y="642657"/>
                  <a:pt x="0" y="613884"/>
                  <a:pt x="0" y="578391"/>
                </a:cubicBezTo>
                <a:lnTo>
                  <a:pt x="0" y="64266"/>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0733" tIns="60733" rIns="60733" bIns="60733" numCol="1" spcCol="1270" anchor="ctr" anchorCtr="0">
            <a:noAutofit/>
          </a:bodyPr>
          <a:lstStyle/>
          <a:p>
            <a:pPr lvl="0" algn="ctr" defTabSz="488950">
              <a:lnSpc>
                <a:spcPct val="90000"/>
              </a:lnSpc>
              <a:spcBef>
                <a:spcPct val="0"/>
              </a:spcBef>
              <a:spcAft>
                <a:spcPct val="35000"/>
              </a:spcAft>
            </a:pPr>
            <a:r>
              <a:rPr lang="ru-RU" sz="1200" b="1" kern="1200" dirty="0" smtClean="0">
                <a:solidFill>
                  <a:schemeClr val="tx1"/>
                </a:solidFill>
                <a:latin typeface="Times New Roman" panose="02020603050405020304" pitchFamily="18" charset="0"/>
                <a:cs typeface="Times New Roman" panose="02020603050405020304" pitchFamily="18" charset="0"/>
              </a:rPr>
              <a:t>451,9</a:t>
            </a:r>
            <a:endParaRPr lang="ru-RU" sz="1200" b="1" kern="1200" dirty="0">
              <a:solidFill>
                <a:schemeClr val="tx1"/>
              </a:solidFill>
              <a:latin typeface="Times New Roman" panose="02020603050405020304" pitchFamily="18" charset="0"/>
              <a:cs typeface="Times New Roman" panose="02020603050405020304" pitchFamily="18" charset="0"/>
            </a:endParaRPr>
          </a:p>
        </p:txBody>
      </p:sp>
      <p:sp>
        <p:nvSpPr>
          <p:cNvPr id="5" name="Скругленный прямоугольник 4"/>
          <p:cNvSpPr/>
          <p:nvPr/>
        </p:nvSpPr>
        <p:spPr>
          <a:xfrm>
            <a:off x="74927" y="2797778"/>
            <a:ext cx="4928978" cy="5436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fontAlgn="t"/>
            <a:r>
              <a:rPr lang="ru-RU" sz="1200" dirty="0">
                <a:solidFill>
                  <a:schemeClr val="tx1"/>
                </a:solidFill>
                <a:latin typeface="Times New Roman" panose="02020603050405020304" pitchFamily="18" charset="0"/>
                <a:cs typeface="Times New Roman" panose="02020603050405020304" pitchFamily="18" charset="0"/>
              </a:rPr>
              <a:t>Смертность от всех причин (случаев на 1 тыс. населения)</a:t>
            </a:r>
          </a:p>
        </p:txBody>
      </p:sp>
      <p:sp>
        <p:nvSpPr>
          <p:cNvPr id="33" name="Скругленный прямоугольник 32"/>
          <p:cNvSpPr/>
          <p:nvPr/>
        </p:nvSpPr>
        <p:spPr>
          <a:xfrm>
            <a:off x="82167" y="3460454"/>
            <a:ext cx="4921882" cy="542129"/>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fontAlgn="t"/>
            <a:r>
              <a:rPr lang="ru-RU" sz="1200" dirty="0">
                <a:solidFill>
                  <a:schemeClr val="tx1"/>
                </a:solidFill>
                <a:latin typeface="Times New Roman" panose="02020603050405020304" pitchFamily="18" charset="0"/>
                <a:cs typeface="Times New Roman" panose="02020603050405020304" pitchFamily="18" charset="0"/>
              </a:rPr>
              <a:t>Младенческая смертность (случаев на 1 тыс. родившихся живыми)</a:t>
            </a:r>
          </a:p>
        </p:txBody>
      </p:sp>
      <p:sp>
        <p:nvSpPr>
          <p:cNvPr id="35" name="Скругленный прямоугольник 34"/>
          <p:cNvSpPr/>
          <p:nvPr/>
        </p:nvSpPr>
        <p:spPr>
          <a:xfrm>
            <a:off x="67573" y="4121660"/>
            <a:ext cx="4921883" cy="5436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fontAlgn="t"/>
            <a:r>
              <a:rPr lang="ru-RU" sz="1200" dirty="0">
                <a:solidFill>
                  <a:schemeClr val="tx1"/>
                </a:solidFill>
                <a:latin typeface="Times New Roman" panose="02020603050405020304" pitchFamily="18" charset="0"/>
                <a:cs typeface="Times New Roman" panose="02020603050405020304" pitchFamily="18" charset="0"/>
              </a:rPr>
              <a:t>Ожидаемая продолжительность жизни при рождении (лет)</a:t>
            </a:r>
          </a:p>
        </p:txBody>
      </p:sp>
      <p:sp>
        <p:nvSpPr>
          <p:cNvPr id="36" name="Скругленный прямоугольник 35"/>
          <p:cNvSpPr/>
          <p:nvPr/>
        </p:nvSpPr>
        <p:spPr>
          <a:xfrm>
            <a:off x="67575" y="4788307"/>
            <a:ext cx="4921882" cy="5436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fontAlgn="t"/>
            <a:r>
              <a:rPr lang="ru-RU" sz="1200" dirty="0">
                <a:solidFill>
                  <a:schemeClr val="tx1"/>
                </a:solidFill>
                <a:latin typeface="Times New Roman" panose="02020603050405020304" pitchFamily="18" charset="0"/>
                <a:cs typeface="Times New Roman" panose="02020603050405020304" pitchFamily="18" charset="0"/>
              </a:rPr>
              <a:t>Смертность от болезней системы кровообращения (случаев на 100 тыс. населения) </a:t>
            </a:r>
          </a:p>
        </p:txBody>
      </p:sp>
      <p:sp>
        <p:nvSpPr>
          <p:cNvPr id="11" name="Скругленный прямоугольник 10"/>
          <p:cNvSpPr/>
          <p:nvPr/>
        </p:nvSpPr>
        <p:spPr>
          <a:xfrm>
            <a:off x="74926" y="1844824"/>
            <a:ext cx="2592288" cy="504056"/>
          </a:xfrm>
          <a:prstGeom prst="roundRect">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ru-RU" sz="1400" b="1" dirty="0" smtClean="0">
                <a:solidFill>
                  <a:schemeClr val="accent1">
                    <a:lumMod val="50000"/>
                  </a:schemeClr>
                </a:solidFill>
                <a:latin typeface="Times New Roman" panose="02020603050405020304" pitchFamily="18" charset="0"/>
                <a:cs typeface="Times New Roman" panose="02020603050405020304" pitchFamily="18" charset="0"/>
              </a:rPr>
              <a:t>Основные индикаторы</a:t>
            </a:r>
            <a:endParaRPr lang="ru-RU" sz="1400" b="1" dirty="0">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6" name="Номер слайда 5"/>
          <p:cNvSpPr>
            <a:spLocks noGrp="1"/>
          </p:cNvSpPr>
          <p:nvPr>
            <p:ph type="sldNum" sz="quarter" idx="12"/>
          </p:nvPr>
        </p:nvSpPr>
        <p:spPr/>
        <p:txBody>
          <a:bodyPr/>
          <a:lstStyle/>
          <a:p>
            <a:pPr>
              <a:defRPr/>
            </a:pPr>
            <a:fld id="{667CCBFA-BFB9-4E9F-B6F6-694D72409F22}" type="slidenum">
              <a:rPr lang="ru-RU" smtClean="0"/>
              <a:pPr>
                <a:defRPr/>
              </a:pPr>
              <a:t>49</a:t>
            </a:fld>
            <a:endParaRPr lang="ru-RU" dirty="0"/>
          </a:p>
        </p:txBody>
      </p:sp>
      <p:pic>
        <p:nvPicPr>
          <p:cNvPr id="34" name="Picture 2" descr="C:\Users\o.kudryavceva\Desktop\для слайдов_медицина фото\IMG_369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88909" y="1195794"/>
            <a:ext cx="2300076" cy="1225094"/>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
        <p:nvSpPr>
          <p:cNvPr id="15" name="Заголовок 1"/>
          <p:cNvSpPr txBox="1">
            <a:spLocks/>
          </p:cNvSpPr>
          <p:nvPr/>
        </p:nvSpPr>
        <p:spPr>
          <a:xfrm>
            <a:off x="259728" y="0"/>
            <a:ext cx="6904560" cy="620688"/>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l" fontAlgn="auto">
              <a:spcAft>
                <a:spcPts val="0"/>
              </a:spcAft>
              <a:buNone/>
            </a:pPr>
            <a:r>
              <a:rPr lang="ru-RU" sz="1800" dirty="0">
                <a:solidFill>
                  <a:schemeClr val="tx1"/>
                </a:solidFill>
                <a:effectLst/>
                <a:latin typeface="Times New Roman" panose="02020603050405020304" pitchFamily="18" charset="0"/>
                <a:cs typeface="Times New Roman" panose="02020603050405020304" pitchFamily="18" charset="0"/>
              </a:rPr>
              <a:t>Государственная программа Чувашской </a:t>
            </a:r>
            <a:r>
              <a:rPr lang="ru-RU" sz="1800" dirty="0" smtClean="0">
                <a:solidFill>
                  <a:schemeClr val="tx1"/>
                </a:solidFill>
                <a:effectLst/>
                <a:latin typeface="Times New Roman" panose="02020603050405020304" pitchFamily="18" charset="0"/>
                <a:cs typeface="Times New Roman" panose="02020603050405020304" pitchFamily="18" charset="0"/>
              </a:rPr>
              <a:t>Республики</a:t>
            </a:r>
          </a:p>
          <a:p>
            <a:pPr marL="0" indent="0" algn="l" fontAlgn="auto">
              <a:spcAft>
                <a:spcPts val="0"/>
              </a:spcAft>
              <a:buNone/>
            </a:pPr>
            <a:r>
              <a:rPr lang="ru-RU" sz="1800" dirty="0" smtClean="0">
                <a:solidFill>
                  <a:schemeClr val="tx1"/>
                </a:solidFill>
                <a:effectLst/>
                <a:latin typeface="Times New Roman" panose="02020603050405020304" pitchFamily="18" charset="0"/>
                <a:cs typeface="Times New Roman" panose="02020603050405020304" pitchFamily="18" charset="0"/>
              </a:rPr>
              <a:t>«</a:t>
            </a:r>
            <a:r>
              <a:rPr lang="ru-RU" sz="1800" dirty="0">
                <a:solidFill>
                  <a:schemeClr val="tx1"/>
                </a:solidFill>
                <a:effectLst/>
                <a:latin typeface="Times New Roman" panose="02020603050405020304" pitchFamily="18" charset="0"/>
                <a:cs typeface="Times New Roman" panose="02020603050405020304" pitchFamily="18" charset="0"/>
              </a:rPr>
              <a:t>Развитие </a:t>
            </a:r>
            <a:r>
              <a:rPr lang="ru-RU" sz="1800" dirty="0" smtClean="0">
                <a:solidFill>
                  <a:schemeClr val="tx1"/>
                </a:solidFill>
                <a:effectLst/>
                <a:latin typeface="Times New Roman" panose="02020603050405020304" pitchFamily="18" charset="0"/>
                <a:cs typeface="Times New Roman" panose="02020603050405020304" pitchFamily="18" charset="0"/>
              </a:rPr>
              <a:t>здравоохранения»</a:t>
            </a:r>
            <a:endParaRPr lang="ru-RU" sz="1800" dirty="0">
              <a:solidFill>
                <a:schemeClr val="tx1"/>
              </a:solidFill>
              <a:effectLst/>
              <a:latin typeface="Times New Roman" panose="02020603050405020304" pitchFamily="18" charset="0"/>
              <a:cs typeface="Times New Roman" panose="02020603050405020304" pitchFamily="18" charset="0"/>
            </a:endParaRPr>
          </a:p>
        </p:txBody>
      </p:sp>
      <p:cxnSp>
        <p:nvCxnSpPr>
          <p:cNvPr id="17" name="Прямая соединительная линия 16"/>
          <p:cNvCxnSpPr/>
          <p:nvPr/>
        </p:nvCxnSpPr>
        <p:spPr>
          <a:xfrm>
            <a:off x="0" y="620688"/>
            <a:ext cx="9144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7873228" y="69850"/>
            <a:ext cx="1223412" cy="492443"/>
          </a:xfrm>
          <a:prstGeom prst="rect">
            <a:avLst/>
          </a:prstGeom>
          <a:noFill/>
        </p:spPr>
        <p:txBody>
          <a:bodyPr wrap="none" rtlCol="0">
            <a:spAutoFit/>
          </a:bodyPr>
          <a:lstStyle/>
          <a:p>
            <a:pPr algn="ctr"/>
            <a:r>
              <a:rPr lang="ru-RU" sz="1300" b="1" i="1" dirty="0" smtClean="0">
                <a:solidFill>
                  <a:schemeClr val="accent1"/>
                </a:solidFill>
                <a:latin typeface="+mn-lt"/>
              </a:rPr>
              <a:t>Бюджет</a:t>
            </a:r>
          </a:p>
          <a:p>
            <a:pPr algn="ctr"/>
            <a:r>
              <a:rPr lang="ru-RU" sz="1300" b="1" i="1" dirty="0" smtClean="0">
                <a:solidFill>
                  <a:schemeClr val="accent1"/>
                </a:solidFill>
                <a:latin typeface="+mn-lt"/>
              </a:rPr>
              <a:t>для граждан</a:t>
            </a:r>
            <a:endParaRPr lang="ru-RU" sz="1300" b="1" i="1" dirty="0">
              <a:solidFill>
                <a:schemeClr val="accent1"/>
              </a:solidFill>
              <a:latin typeface="+mn-lt"/>
            </a:endParaRPr>
          </a:p>
        </p:txBody>
      </p:sp>
    </p:spTree>
    <p:extLst>
      <p:ext uri="{BB962C8B-B14F-4D97-AF65-F5344CB8AC3E}">
        <p14:creationId xmlns:p14="http://schemas.microsoft.com/office/powerpoint/2010/main" val="128749469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3" name="Подзаголовок 2"/>
          <p:cNvSpPr txBox="1">
            <a:spLocks/>
          </p:cNvSpPr>
          <p:nvPr/>
        </p:nvSpPr>
        <p:spPr bwMode="auto">
          <a:xfrm>
            <a:off x="214282" y="571480"/>
            <a:ext cx="3571900" cy="428625"/>
          </a:xfrm>
          <a:prstGeom prst="rect">
            <a:avLst/>
          </a:prstGeom>
          <a:noFill/>
          <a:ln w="9525">
            <a:noFill/>
            <a:miter lim="800000"/>
            <a:headEnd/>
            <a:tailEnd/>
          </a:ln>
        </p:spPr>
        <p:txBody>
          <a:bodyPr/>
          <a:lstStyle/>
          <a:p>
            <a:pPr algn="ctr">
              <a:spcBef>
                <a:spcPct val="20000"/>
              </a:spcBef>
              <a:buFont typeface="Arial" charset="0"/>
              <a:buNone/>
            </a:pPr>
            <a:endParaRPr lang="ru-RU" sz="2000" b="1" dirty="0">
              <a:gradFill flip="none" rotWithShape="1">
                <a:gsLst>
                  <a:gs pos="0">
                    <a:srgbClr val="953735">
                      <a:shade val="30000"/>
                      <a:satMod val="115000"/>
                    </a:srgbClr>
                  </a:gs>
                  <a:gs pos="50000">
                    <a:srgbClr val="953735">
                      <a:shade val="67500"/>
                      <a:satMod val="115000"/>
                    </a:srgbClr>
                  </a:gs>
                  <a:gs pos="100000">
                    <a:srgbClr val="953735">
                      <a:shade val="100000"/>
                      <a:satMod val="115000"/>
                    </a:srgbClr>
                  </a:gs>
                </a:gsLst>
                <a:lin ang="5400000" scaled="1"/>
                <a:tileRect/>
              </a:gradFill>
              <a:latin typeface="Arial" pitchFamily="34" charset="0"/>
              <a:cs typeface="Arial" pitchFamily="34" charset="0"/>
            </a:endParaRPr>
          </a:p>
        </p:txBody>
      </p:sp>
      <p:sp>
        <p:nvSpPr>
          <p:cNvPr id="1044" name="Rectangle 89"/>
          <p:cNvSpPr>
            <a:spLocks noChangeAspect="1" noChangeArrowheads="1"/>
          </p:cNvSpPr>
          <p:nvPr/>
        </p:nvSpPr>
        <p:spPr bwMode="auto">
          <a:xfrm>
            <a:off x="4311650" y="1839913"/>
            <a:ext cx="366713" cy="100012"/>
          </a:xfrm>
          <a:prstGeom prst="rect">
            <a:avLst/>
          </a:prstGeom>
          <a:noFill/>
          <a:ln w="12700">
            <a:noFill/>
            <a:miter lim="800000"/>
            <a:headEnd/>
            <a:tailEnd/>
          </a:ln>
        </p:spPr>
        <p:txBody>
          <a:bodyPr lIns="90488" tIns="44450" rIns="90488" bIns="44450"/>
          <a:lstStyle/>
          <a:p>
            <a:pPr eaLnBrk="0" hangingPunct="0"/>
            <a:r>
              <a:rPr lang="en-US" sz="1600" i="1">
                <a:solidFill>
                  <a:prstClr val="black"/>
                </a:solidFill>
                <a:latin typeface="Arial" pitchFamily="34" charset="0"/>
                <a:cs typeface="Arial" pitchFamily="34" charset="0"/>
              </a:rPr>
              <a:t> </a:t>
            </a:r>
          </a:p>
        </p:txBody>
      </p:sp>
      <p:sp>
        <p:nvSpPr>
          <p:cNvPr id="1048" name="Rectangle 172"/>
          <p:cNvSpPr>
            <a:spLocks noChangeArrowheads="1"/>
          </p:cNvSpPr>
          <p:nvPr/>
        </p:nvSpPr>
        <p:spPr bwMode="auto">
          <a:xfrm>
            <a:off x="7524750" y="1469509"/>
            <a:ext cx="184731" cy="369332"/>
          </a:xfrm>
          <a:prstGeom prst="rect">
            <a:avLst/>
          </a:prstGeom>
          <a:noFill/>
          <a:ln w="9525" algn="ctr">
            <a:noFill/>
            <a:miter lim="800000"/>
            <a:headEnd/>
            <a:tailEnd/>
          </a:ln>
        </p:spPr>
        <p:txBody>
          <a:bodyPr wrap="none" anchor="ctr">
            <a:spAutoFit/>
          </a:bodyPr>
          <a:lstStyle/>
          <a:p>
            <a:endParaRPr lang="ru-RU">
              <a:solidFill>
                <a:prstClr val="black"/>
              </a:solidFill>
              <a:latin typeface="Arial" pitchFamily="34" charset="0"/>
              <a:cs typeface="Arial" pitchFamily="34" charset="0"/>
            </a:endParaRPr>
          </a:p>
        </p:txBody>
      </p:sp>
      <p:sp>
        <p:nvSpPr>
          <p:cNvPr id="15" name="Скругленный прямоугольник 14"/>
          <p:cNvSpPr/>
          <p:nvPr/>
        </p:nvSpPr>
        <p:spPr>
          <a:xfrm>
            <a:off x="234746" y="4074222"/>
            <a:ext cx="5561390" cy="714380"/>
          </a:xfrm>
          <a:prstGeom prst="roundRect">
            <a:avLst/>
          </a:prstGeom>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fontAlgn="auto">
              <a:spcBef>
                <a:spcPts val="0"/>
              </a:spcBef>
              <a:spcAft>
                <a:spcPts val="0"/>
              </a:spcAft>
              <a:defRPr/>
            </a:pPr>
            <a:r>
              <a:rPr lang="ru-RU" sz="1400" b="1" dirty="0">
                <a:solidFill>
                  <a:schemeClr val="tx1"/>
                </a:solidFill>
                <a:latin typeface="Times New Roman" panose="02020603050405020304" pitchFamily="18" charset="0"/>
                <a:cs typeface="Times New Roman" panose="02020603050405020304" pitchFamily="18" charset="0"/>
              </a:rPr>
              <a:t>Собственные средства </a:t>
            </a:r>
            <a:r>
              <a:rPr lang="ru-RU" sz="1400" dirty="0">
                <a:solidFill>
                  <a:schemeClr val="tx1"/>
                </a:solidFill>
                <a:latin typeface="Times New Roman" panose="02020603050405020304" pitchFamily="18" charset="0"/>
                <a:cs typeface="Times New Roman" panose="02020603050405020304" pitchFamily="18" charset="0"/>
              </a:rPr>
              <a:t>– это средства,  не имеющие определенной цели </a:t>
            </a:r>
            <a:r>
              <a:rPr lang="ru-RU" sz="1400" dirty="0" smtClean="0">
                <a:solidFill>
                  <a:schemeClr val="tx1"/>
                </a:solidFill>
                <a:latin typeface="Times New Roman" panose="02020603050405020304" pitchFamily="18" charset="0"/>
                <a:cs typeface="Times New Roman" panose="02020603050405020304" pitchFamily="18" charset="0"/>
              </a:rPr>
              <a:t>расходования (за исключением поступлений в дорожный фонд)</a:t>
            </a:r>
            <a:endParaRPr lang="ru-RU" sz="1400" dirty="0">
              <a:solidFill>
                <a:schemeClr val="tx1"/>
              </a:solidFill>
              <a:latin typeface="Times New Roman" panose="02020603050405020304" pitchFamily="18" charset="0"/>
              <a:cs typeface="Times New Roman" panose="02020603050405020304" pitchFamily="18" charset="0"/>
            </a:endParaRPr>
          </a:p>
        </p:txBody>
      </p:sp>
      <p:sp>
        <p:nvSpPr>
          <p:cNvPr id="16" name="Скругленный прямоугольник 15"/>
          <p:cNvSpPr/>
          <p:nvPr/>
        </p:nvSpPr>
        <p:spPr>
          <a:xfrm>
            <a:off x="5940152" y="4074222"/>
            <a:ext cx="3063112" cy="714380"/>
          </a:xfrm>
          <a:prstGeom prst="roundRect">
            <a:avLst/>
          </a:prstGeom>
          <a:ln/>
        </p:spPr>
        <p:style>
          <a:lnRef idx="1">
            <a:schemeClr val="accent6"/>
          </a:lnRef>
          <a:fillRef idx="2">
            <a:schemeClr val="accent6"/>
          </a:fillRef>
          <a:effectRef idx="1">
            <a:schemeClr val="accent6"/>
          </a:effectRef>
          <a:fontRef idx="minor">
            <a:schemeClr val="dk1"/>
          </a:fontRef>
        </p:style>
        <p:txBody>
          <a:bodyPr anchor="ctr"/>
          <a:lstStyle/>
          <a:p>
            <a:pPr algn="ctr" fontAlgn="auto">
              <a:spcBef>
                <a:spcPts val="0"/>
              </a:spcBef>
              <a:spcAft>
                <a:spcPts val="0"/>
              </a:spcAft>
              <a:defRPr/>
            </a:pPr>
            <a:r>
              <a:rPr lang="ru-RU" sz="1400" b="1" dirty="0">
                <a:solidFill>
                  <a:schemeClr val="tx1"/>
                </a:solidFill>
                <a:latin typeface="Times New Roman" panose="02020603050405020304" pitchFamily="18" charset="0"/>
                <a:cs typeface="Times New Roman" panose="02020603050405020304" pitchFamily="18" charset="0"/>
              </a:rPr>
              <a:t>Целевые </a:t>
            </a:r>
            <a:r>
              <a:rPr lang="ru-RU" sz="1400" b="1" dirty="0" smtClean="0">
                <a:solidFill>
                  <a:schemeClr val="tx1"/>
                </a:solidFill>
                <a:latin typeface="Times New Roman" panose="02020603050405020304" pitchFamily="18" charset="0"/>
                <a:cs typeface="Times New Roman" panose="02020603050405020304" pitchFamily="18" charset="0"/>
              </a:rPr>
              <a:t>средства - </a:t>
            </a:r>
            <a:r>
              <a:rPr lang="ru-RU" sz="1400" dirty="0" smtClean="0">
                <a:solidFill>
                  <a:schemeClr val="tx1"/>
                </a:solidFill>
                <a:latin typeface="Times New Roman" panose="02020603050405020304" pitchFamily="18" charset="0"/>
                <a:cs typeface="Times New Roman" panose="02020603050405020304" pitchFamily="18" charset="0"/>
              </a:rPr>
              <a:t>должны </a:t>
            </a:r>
            <a:r>
              <a:rPr lang="ru-RU" sz="1400" dirty="0">
                <a:solidFill>
                  <a:schemeClr val="tx1"/>
                </a:solidFill>
                <a:latin typeface="Times New Roman" panose="02020603050405020304" pitchFamily="18" charset="0"/>
                <a:cs typeface="Times New Roman" panose="02020603050405020304" pitchFamily="18" charset="0"/>
              </a:rPr>
              <a:t>быть израсходованы строго по целевому назначению.</a:t>
            </a:r>
            <a:endParaRPr lang="ru-RU" sz="1400" b="1" dirty="0">
              <a:solidFill>
                <a:schemeClr val="tx1"/>
              </a:solidFill>
              <a:latin typeface="Times New Roman" panose="02020603050405020304" pitchFamily="18" charset="0"/>
              <a:cs typeface="Times New Roman" panose="02020603050405020304" pitchFamily="18" charset="0"/>
            </a:endParaRPr>
          </a:p>
        </p:txBody>
      </p:sp>
      <p:sp>
        <p:nvSpPr>
          <p:cNvPr id="23" name="Скругленный прямоугольник 22"/>
          <p:cNvSpPr/>
          <p:nvPr/>
        </p:nvSpPr>
        <p:spPr>
          <a:xfrm>
            <a:off x="1604730" y="4881841"/>
            <a:ext cx="1332781" cy="612934"/>
          </a:xfrm>
          <a:prstGeom prst="roundRect">
            <a:avLst/>
          </a:prstGeom>
          <a:ln/>
        </p:spPr>
        <p:style>
          <a:lnRef idx="1">
            <a:schemeClr val="accent2"/>
          </a:lnRef>
          <a:fillRef idx="2">
            <a:schemeClr val="accent2"/>
          </a:fillRef>
          <a:effectRef idx="1">
            <a:schemeClr val="accent2"/>
          </a:effectRef>
          <a:fontRef idx="minor">
            <a:schemeClr val="dk1"/>
          </a:fontRef>
        </p:style>
        <p:txBody>
          <a:bodyPr wrap="square" anchor="ctr">
            <a:spAutoFit/>
          </a:bodyPr>
          <a:lstStyle/>
          <a:p>
            <a:pPr algn="ctr" fontAlgn="auto">
              <a:spcBef>
                <a:spcPts val="0"/>
              </a:spcBef>
              <a:spcAft>
                <a:spcPts val="0"/>
              </a:spcAft>
              <a:defRPr/>
            </a:pPr>
            <a:r>
              <a:rPr lang="ru-RU" sz="1500" dirty="0">
                <a:solidFill>
                  <a:prstClr val="black"/>
                </a:solidFill>
                <a:latin typeface="Times New Roman" panose="02020603050405020304" pitchFamily="18" charset="0"/>
                <a:cs typeface="Times New Roman" panose="02020603050405020304" pitchFamily="18" charset="0"/>
              </a:rPr>
              <a:t>Налоговые </a:t>
            </a:r>
            <a:r>
              <a:rPr lang="ru-RU" sz="1500" dirty="0" smtClean="0">
                <a:solidFill>
                  <a:prstClr val="black"/>
                </a:solidFill>
                <a:latin typeface="Times New Roman" panose="02020603050405020304" pitchFamily="18" charset="0"/>
                <a:cs typeface="Times New Roman" panose="02020603050405020304" pitchFamily="18" charset="0"/>
              </a:rPr>
              <a:t>доходы</a:t>
            </a:r>
            <a:endParaRPr lang="ru-RU" sz="1500" dirty="0">
              <a:solidFill>
                <a:prstClr val="black"/>
              </a:solidFill>
              <a:latin typeface="Times New Roman" panose="02020603050405020304" pitchFamily="18" charset="0"/>
              <a:cs typeface="Times New Roman" panose="02020603050405020304" pitchFamily="18" charset="0"/>
            </a:endParaRPr>
          </a:p>
        </p:txBody>
      </p:sp>
      <p:sp>
        <p:nvSpPr>
          <p:cNvPr id="24" name="Скругленный прямоугольник 23"/>
          <p:cNvSpPr/>
          <p:nvPr/>
        </p:nvSpPr>
        <p:spPr>
          <a:xfrm>
            <a:off x="3033481" y="4881841"/>
            <a:ext cx="1428750" cy="612934"/>
          </a:xfrm>
          <a:prstGeom prst="roundRect">
            <a:avLst/>
          </a:prstGeom>
          <a:ln/>
        </p:spPr>
        <p:style>
          <a:lnRef idx="1">
            <a:schemeClr val="accent2"/>
          </a:lnRef>
          <a:fillRef idx="2">
            <a:schemeClr val="accent2"/>
          </a:fillRef>
          <a:effectRef idx="1">
            <a:schemeClr val="accent2"/>
          </a:effectRef>
          <a:fontRef idx="minor">
            <a:schemeClr val="dk1"/>
          </a:fontRef>
        </p:style>
        <p:txBody>
          <a:bodyPr anchor="ctr">
            <a:spAutoFit/>
          </a:bodyPr>
          <a:lstStyle/>
          <a:p>
            <a:pPr algn="ctr" fontAlgn="auto">
              <a:spcBef>
                <a:spcPts val="0"/>
              </a:spcBef>
              <a:spcAft>
                <a:spcPts val="0"/>
              </a:spcAft>
              <a:defRPr/>
            </a:pPr>
            <a:r>
              <a:rPr lang="ru-RU" sz="1500" dirty="0">
                <a:solidFill>
                  <a:prstClr val="black"/>
                </a:solidFill>
                <a:latin typeface="Times New Roman" panose="02020603050405020304" pitchFamily="18" charset="0"/>
                <a:cs typeface="Times New Roman" panose="02020603050405020304" pitchFamily="18" charset="0"/>
              </a:rPr>
              <a:t>Неналоговые </a:t>
            </a:r>
            <a:r>
              <a:rPr lang="ru-RU" sz="1500" dirty="0" smtClean="0">
                <a:solidFill>
                  <a:prstClr val="black"/>
                </a:solidFill>
                <a:latin typeface="Times New Roman" panose="02020603050405020304" pitchFamily="18" charset="0"/>
                <a:cs typeface="Times New Roman" panose="02020603050405020304" pitchFamily="18" charset="0"/>
              </a:rPr>
              <a:t>доходы</a:t>
            </a:r>
            <a:endParaRPr lang="ru-RU" sz="1500" dirty="0">
              <a:solidFill>
                <a:prstClr val="black"/>
              </a:solidFill>
              <a:latin typeface="Times New Roman" panose="02020603050405020304" pitchFamily="18" charset="0"/>
              <a:cs typeface="Times New Roman" panose="02020603050405020304" pitchFamily="18" charset="0"/>
            </a:endParaRPr>
          </a:p>
        </p:txBody>
      </p:sp>
      <p:sp>
        <p:nvSpPr>
          <p:cNvPr id="25" name="Скругленный прямоугольник 24"/>
          <p:cNvSpPr/>
          <p:nvPr/>
        </p:nvSpPr>
        <p:spPr>
          <a:xfrm>
            <a:off x="1208441" y="5589240"/>
            <a:ext cx="3607457" cy="987504"/>
          </a:xfrm>
          <a:prstGeom prst="roundRect">
            <a:avLst/>
          </a:prstGeom>
          <a:ln/>
        </p:spPr>
        <p:style>
          <a:lnRef idx="1">
            <a:schemeClr val="accent2"/>
          </a:lnRef>
          <a:fillRef idx="2">
            <a:schemeClr val="accent2"/>
          </a:fillRef>
          <a:effectRef idx="1">
            <a:schemeClr val="accent2"/>
          </a:effectRef>
          <a:fontRef idx="minor">
            <a:schemeClr val="dk1"/>
          </a:fontRef>
        </p:style>
        <p:txBody>
          <a:bodyPr wrap="square" anchor="ctr">
            <a:spAutoFit/>
          </a:bodyPr>
          <a:lstStyle/>
          <a:p>
            <a:pPr fontAlgn="auto">
              <a:spcBef>
                <a:spcPts val="0"/>
              </a:spcBef>
              <a:spcAft>
                <a:spcPts val="0"/>
              </a:spcAft>
              <a:defRPr/>
            </a:pPr>
            <a:r>
              <a:rPr lang="ru-RU" sz="1300" dirty="0">
                <a:solidFill>
                  <a:prstClr val="black"/>
                </a:solidFill>
                <a:latin typeface="Times New Roman" pitchFamily="18" charset="0"/>
                <a:cs typeface="Times New Roman" pitchFamily="18" charset="0"/>
              </a:rPr>
              <a:t>- дотации на выравнивание  бюджетной  обеспеченности;</a:t>
            </a:r>
          </a:p>
          <a:p>
            <a:pPr fontAlgn="auto">
              <a:spcBef>
                <a:spcPts val="0"/>
              </a:spcBef>
              <a:spcAft>
                <a:spcPts val="0"/>
              </a:spcAft>
              <a:defRPr/>
            </a:pPr>
            <a:r>
              <a:rPr lang="ru-RU" sz="1300" dirty="0">
                <a:solidFill>
                  <a:prstClr val="black"/>
                </a:solidFill>
                <a:latin typeface="Times New Roman" pitchFamily="18" charset="0"/>
                <a:cs typeface="Times New Roman" pitchFamily="18" charset="0"/>
              </a:rPr>
              <a:t>-  дотации на поддержку мер по обеспечению </a:t>
            </a:r>
            <a:r>
              <a:rPr lang="ru-RU" sz="1300" dirty="0" smtClean="0">
                <a:solidFill>
                  <a:prstClr val="black"/>
                </a:solidFill>
                <a:latin typeface="Times New Roman" pitchFamily="18" charset="0"/>
                <a:cs typeface="Times New Roman" pitchFamily="18" charset="0"/>
              </a:rPr>
              <a:t>сбалансированности </a:t>
            </a:r>
            <a:r>
              <a:rPr lang="ru-RU" sz="1300" dirty="0">
                <a:solidFill>
                  <a:prstClr val="black"/>
                </a:solidFill>
                <a:latin typeface="Times New Roman" pitchFamily="18" charset="0"/>
                <a:cs typeface="Times New Roman" pitchFamily="18" charset="0"/>
              </a:rPr>
              <a:t>бюджетов.</a:t>
            </a:r>
          </a:p>
        </p:txBody>
      </p:sp>
      <p:sp>
        <p:nvSpPr>
          <p:cNvPr id="32" name="Скругленный прямоугольник 31"/>
          <p:cNvSpPr/>
          <p:nvPr/>
        </p:nvSpPr>
        <p:spPr>
          <a:xfrm>
            <a:off x="7591142" y="5036624"/>
            <a:ext cx="1200746" cy="357545"/>
          </a:xfrm>
          <a:prstGeom prst="roundRect">
            <a:avLst/>
          </a:prstGeom>
          <a:ln/>
        </p:spPr>
        <p:style>
          <a:lnRef idx="1">
            <a:schemeClr val="accent5"/>
          </a:lnRef>
          <a:fillRef idx="2">
            <a:schemeClr val="accent5"/>
          </a:fillRef>
          <a:effectRef idx="1">
            <a:schemeClr val="accent5"/>
          </a:effectRef>
          <a:fontRef idx="minor">
            <a:schemeClr val="dk1"/>
          </a:fontRef>
        </p:style>
        <p:txBody>
          <a:bodyPr wrap="square" anchor="ctr">
            <a:spAutoFit/>
          </a:bodyPr>
          <a:lstStyle/>
          <a:p>
            <a:pPr algn="ctr" fontAlgn="auto">
              <a:spcBef>
                <a:spcPts val="0"/>
              </a:spcBef>
              <a:spcAft>
                <a:spcPts val="0"/>
              </a:spcAft>
              <a:defRPr/>
            </a:pPr>
            <a:r>
              <a:rPr lang="ru-RU" sz="1500" dirty="0">
                <a:solidFill>
                  <a:prstClr val="black"/>
                </a:solidFill>
                <a:latin typeface="Times New Roman" panose="02020603050405020304" pitchFamily="18" charset="0"/>
                <a:cs typeface="Times New Roman" panose="02020603050405020304" pitchFamily="18" charset="0"/>
              </a:rPr>
              <a:t>Субвенции </a:t>
            </a:r>
          </a:p>
        </p:txBody>
      </p:sp>
      <p:sp>
        <p:nvSpPr>
          <p:cNvPr id="33" name="Скругленный прямоугольник 32"/>
          <p:cNvSpPr/>
          <p:nvPr/>
        </p:nvSpPr>
        <p:spPr>
          <a:xfrm>
            <a:off x="6257270" y="5045137"/>
            <a:ext cx="1214438" cy="357545"/>
          </a:xfrm>
          <a:prstGeom prst="roundRect">
            <a:avLst/>
          </a:prstGeom>
          <a:ln/>
        </p:spPr>
        <p:style>
          <a:lnRef idx="1">
            <a:schemeClr val="accent5"/>
          </a:lnRef>
          <a:fillRef idx="2">
            <a:schemeClr val="accent5"/>
          </a:fillRef>
          <a:effectRef idx="1">
            <a:schemeClr val="accent5"/>
          </a:effectRef>
          <a:fontRef idx="minor">
            <a:schemeClr val="dk1"/>
          </a:fontRef>
        </p:style>
        <p:txBody>
          <a:bodyPr anchor="ctr">
            <a:spAutoFit/>
          </a:bodyPr>
          <a:lstStyle/>
          <a:p>
            <a:pPr algn="ctr" fontAlgn="auto">
              <a:spcBef>
                <a:spcPts val="0"/>
              </a:spcBef>
              <a:spcAft>
                <a:spcPts val="0"/>
              </a:spcAft>
              <a:defRPr/>
            </a:pPr>
            <a:r>
              <a:rPr lang="ru-RU" sz="1500" dirty="0" smtClean="0">
                <a:solidFill>
                  <a:prstClr val="black"/>
                </a:solidFill>
                <a:latin typeface="Times New Roman" panose="02020603050405020304" pitchFamily="18" charset="0"/>
                <a:cs typeface="Times New Roman" panose="02020603050405020304" pitchFamily="18" charset="0"/>
              </a:rPr>
              <a:t>Субсидии</a:t>
            </a:r>
          </a:p>
        </p:txBody>
      </p:sp>
      <p:sp>
        <p:nvSpPr>
          <p:cNvPr id="34" name="Скругленный прямоугольник 33"/>
          <p:cNvSpPr/>
          <p:nvPr/>
        </p:nvSpPr>
        <p:spPr>
          <a:xfrm>
            <a:off x="6776255" y="5527294"/>
            <a:ext cx="1449678" cy="766167"/>
          </a:xfrm>
          <a:prstGeom prst="roundRect">
            <a:avLst/>
          </a:prstGeom>
          <a:ln/>
        </p:spPr>
        <p:style>
          <a:lnRef idx="1">
            <a:schemeClr val="accent5"/>
          </a:lnRef>
          <a:fillRef idx="2">
            <a:schemeClr val="accent5"/>
          </a:fillRef>
          <a:effectRef idx="1">
            <a:schemeClr val="accent5"/>
          </a:effectRef>
          <a:fontRef idx="minor">
            <a:schemeClr val="dk1"/>
          </a:fontRef>
        </p:style>
        <p:txBody>
          <a:bodyPr wrap="square" anchor="ctr">
            <a:spAutoFit/>
          </a:bodyPr>
          <a:lstStyle/>
          <a:p>
            <a:pPr algn="ctr" fontAlgn="auto">
              <a:spcBef>
                <a:spcPts val="0"/>
              </a:spcBef>
              <a:spcAft>
                <a:spcPts val="0"/>
              </a:spcAft>
              <a:defRPr/>
            </a:pPr>
            <a:r>
              <a:rPr lang="ru-RU" sz="1300" dirty="0">
                <a:solidFill>
                  <a:prstClr val="black"/>
                </a:solidFill>
                <a:latin typeface="Times New Roman" panose="02020603050405020304" pitchFamily="18" charset="0"/>
                <a:cs typeface="Times New Roman" panose="02020603050405020304" pitchFamily="18" charset="0"/>
              </a:rPr>
              <a:t>Иные межбюджетные трансферты</a:t>
            </a:r>
          </a:p>
        </p:txBody>
      </p:sp>
      <p:sp>
        <p:nvSpPr>
          <p:cNvPr id="2" name="Номер слайда 1"/>
          <p:cNvSpPr>
            <a:spLocks noGrp="1"/>
          </p:cNvSpPr>
          <p:nvPr>
            <p:ph type="sldNum" sz="quarter" idx="12"/>
          </p:nvPr>
        </p:nvSpPr>
        <p:spPr/>
        <p:txBody>
          <a:bodyPr/>
          <a:lstStyle/>
          <a:p>
            <a:pPr>
              <a:defRPr/>
            </a:pPr>
            <a:fld id="{667CCBFA-BFB9-4E9F-B6F6-694D72409F22}" type="slidenum">
              <a:rPr lang="ru-RU" smtClean="0"/>
              <a:pPr>
                <a:defRPr/>
              </a:pPr>
              <a:t>5</a:t>
            </a:fld>
            <a:endParaRPr lang="ru-RU" dirty="0"/>
          </a:p>
        </p:txBody>
      </p:sp>
      <p:sp>
        <p:nvSpPr>
          <p:cNvPr id="40" name="Заголовок 1"/>
          <p:cNvSpPr txBox="1">
            <a:spLocks/>
          </p:cNvSpPr>
          <p:nvPr/>
        </p:nvSpPr>
        <p:spPr>
          <a:xfrm>
            <a:off x="259730" y="69850"/>
            <a:ext cx="4572000" cy="536032"/>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l" fontAlgn="auto">
              <a:spcAft>
                <a:spcPts val="0"/>
              </a:spcAft>
              <a:buFont typeface="Georgia" pitchFamily="18" charset="0"/>
              <a:buNone/>
            </a:pPr>
            <a:r>
              <a:rPr lang="ru-RU" sz="2400" dirty="0" smtClean="0">
                <a:solidFill>
                  <a:schemeClr val="tx1"/>
                </a:solidFill>
                <a:effectLst/>
                <a:latin typeface="Times New Roman" panose="02020603050405020304" pitchFamily="18" charset="0"/>
                <a:cs typeface="Times New Roman" panose="02020603050405020304" pitchFamily="18" charset="0"/>
              </a:rPr>
              <a:t>Основные термины и понятия</a:t>
            </a:r>
            <a:endParaRPr lang="ru-RU" sz="2400" dirty="0">
              <a:solidFill>
                <a:schemeClr val="tx1"/>
              </a:solidFill>
              <a:effectLst/>
              <a:latin typeface="Times New Roman" panose="02020603050405020304" pitchFamily="18" charset="0"/>
              <a:cs typeface="Times New Roman" panose="02020603050405020304" pitchFamily="18" charset="0"/>
            </a:endParaRPr>
          </a:p>
        </p:txBody>
      </p:sp>
      <p:cxnSp>
        <p:nvCxnSpPr>
          <p:cNvPr id="41" name="Прямая соединительная линия 40"/>
          <p:cNvCxnSpPr/>
          <p:nvPr/>
        </p:nvCxnSpPr>
        <p:spPr>
          <a:xfrm>
            <a:off x="0" y="620688"/>
            <a:ext cx="9144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7873228" y="69850"/>
            <a:ext cx="1223412" cy="492443"/>
          </a:xfrm>
          <a:prstGeom prst="rect">
            <a:avLst/>
          </a:prstGeom>
          <a:noFill/>
        </p:spPr>
        <p:txBody>
          <a:bodyPr wrap="none" rtlCol="0">
            <a:spAutoFit/>
          </a:bodyPr>
          <a:lstStyle/>
          <a:p>
            <a:pPr algn="ctr"/>
            <a:r>
              <a:rPr lang="ru-RU" sz="1300" b="1" i="1" dirty="0" smtClean="0">
                <a:solidFill>
                  <a:schemeClr val="accent1"/>
                </a:solidFill>
                <a:latin typeface="+mn-lt"/>
              </a:rPr>
              <a:t>Бюджет</a:t>
            </a:r>
          </a:p>
          <a:p>
            <a:pPr algn="ctr"/>
            <a:r>
              <a:rPr lang="ru-RU" sz="1300" b="1" i="1" dirty="0" smtClean="0">
                <a:solidFill>
                  <a:schemeClr val="accent1"/>
                </a:solidFill>
                <a:latin typeface="+mn-lt"/>
              </a:rPr>
              <a:t>для граждан</a:t>
            </a:r>
            <a:endParaRPr lang="ru-RU" sz="1300" b="1" i="1" dirty="0">
              <a:solidFill>
                <a:schemeClr val="accent1"/>
              </a:solidFill>
              <a:latin typeface="+mn-lt"/>
            </a:endParaRPr>
          </a:p>
        </p:txBody>
      </p:sp>
      <p:sp>
        <p:nvSpPr>
          <p:cNvPr id="35" name="TextBox 34"/>
          <p:cNvSpPr txBox="1"/>
          <p:nvPr/>
        </p:nvSpPr>
        <p:spPr>
          <a:xfrm>
            <a:off x="214282" y="689419"/>
            <a:ext cx="8788982" cy="646986"/>
          </a:xfrm>
          <a:prstGeom prst="round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algn="ctr" fontAlgn="auto">
              <a:spcBef>
                <a:spcPts val="0"/>
              </a:spcBef>
              <a:spcAft>
                <a:spcPts val="0"/>
              </a:spcAft>
              <a:defRPr/>
            </a:pPr>
            <a:r>
              <a:rPr lang="ru-RU" sz="1600" b="1" i="1" dirty="0">
                <a:solidFill>
                  <a:prstClr val="black"/>
                </a:solidFill>
                <a:latin typeface="Times New Roman" panose="02020603050405020304" pitchFamily="18" charset="0"/>
                <a:cs typeface="Times New Roman" panose="02020603050405020304" pitchFamily="18" charset="0"/>
              </a:rPr>
              <a:t>Доходы бюджета</a:t>
            </a:r>
            <a:r>
              <a:rPr lang="ru-RU" sz="1600" dirty="0">
                <a:solidFill>
                  <a:prstClr val="black"/>
                </a:solidFill>
                <a:latin typeface="Times New Roman" panose="02020603050405020304" pitchFamily="18" charset="0"/>
                <a:cs typeface="Times New Roman" panose="02020603050405020304" pitchFamily="18" charset="0"/>
              </a:rPr>
              <a:t> – денежные средства, поступающие в распоряжение органов государственной </a:t>
            </a:r>
            <a:r>
              <a:rPr lang="ru-RU" sz="1600" dirty="0" smtClean="0">
                <a:solidFill>
                  <a:prstClr val="black"/>
                </a:solidFill>
                <a:latin typeface="Times New Roman" panose="02020603050405020304" pitchFamily="18" charset="0"/>
                <a:cs typeface="Times New Roman" panose="02020603050405020304" pitchFamily="18" charset="0"/>
              </a:rPr>
              <a:t>власти</a:t>
            </a:r>
            <a:endParaRPr lang="ru-RU" sz="1600" dirty="0">
              <a:solidFill>
                <a:prstClr val="black"/>
              </a:solidFill>
              <a:latin typeface="Times New Roman" panose="02020603050405020304" pitchFamily="18" charset="0"/>
              <a:cs typeface="Times New Roman" panose="02020603050405020304" pitchFamily="18" charset="0"/>
            </a:endParaRPr>
          </a:p>
        </p:txBody>
      </p:sp>
      <p:sp>
        <p:nvSpPr>
          <p:cNvPr id="36" name="Скругленный прямоугольник 35"/>
          <p:cNvSpPr/>
          <p:nvPr/>
        </p:nvSpPr>
        <p:spPr>
          <a:xfrm>
            <a:off x="2795894" y="1489593"/>
            <a:ext cx="2337775" cy="350320"/>
          </a:xfrm>
          <a:prstGeom prst="roundRect">
            <a:avLst/>
          </a:prstGeom>
          <a:ln/>
        </p:spPr>
        <p:style>
          <a:lnRef idx="1">
            <a:schemeClr val="accent4"/>
          </a:lnRef>
          <a:fillRef idx="2">
            <a:schemeClr val="accent4"/>
          </a:fillRef>
          <a:effectRef idx="1">
            <a:schemeClr val="accent4"/>
          </a:effectRef>
          <a:fontRef idx="minor">
            <a:schemeClr val="dk1"/>
          </a:fontRef>
        </p:style>
        <p:txBody>
          <a:bodyPr anchor="ctr"/>
          <a:lstStyle/>
          <a:p>
            <a:pPr algn="ctr" fontAlgn="auto">
              <a:spcBef>
                <a:spcPts val="0"/>
              </a:spcBef>
              <a:spcAft>
                <a:spcPts val="0"/>
              </a:spcAft>
              <a:defRPr/>
            </a:pPr>
            <a:r>
              <a:rPr lang="ru-RU" sz="1500" b="1" dirty="0">
                <a:solidFill>
                  <a:prstClr val="black"/>
                </a:solidFill>
                <a:latin typeface="Times New Roman" panose="02020603050405020304" pitchFamily="18" charset="0"/>
                <a:cs typeface="Times New Roman" panose="02020603050405020304" pitchFamily="18" charset="0"/>
              </a:rPr>
              <a:t>Неналоговые доходы</a:t>
            </a:r>
          </a:p>
        </p:txBody>
      </p:sp>
      <p:sp>
        <p:nvSpPr>
          <p:cNvPr id="37" name="Скругленный прямоугольник 36"/>
          <p:cNvSpPr/>
          <p:nvPr/>
        </p:nvSpPr>
        <p:spPr>
          <a:xfrm>
            <a:off x="5292080" y="1481507"/>
            <a:ext cx="3711184" cy="350320"/>
          </a:xfrm>
          <a:prstGeom prst="roundRect">
            <a:avLst/>
          </a:prstGeom>
          <a:ln/>
        </p:spPr>
        <p:style>
          <a:lnRef idx="1">
            <a:schemeClr val="accent4"/>
          </a:lnRef>
          <a:fillRef idx="2">
            <a:schemeClr val="accent4"/>
          </a:fillRef>
          <a:effectRef idx="1">
            <a:schemeClr val="accent4"/>
          </a:effectRef>
          <a:fontRef idx="minor">
            <a:schemeClr val="dk1"/>
          </a:fontRef>
        </p:style>
        <p:txBody>
          <a:bodyPr anchor="ctr"/>
          <a:lstStyle/>
          <a:p>
            <a:pPr algn="ctr" fontAlgn="auto">
              <a:spcBef>
                <a:spcPts val="0"/>
              </a:spcBef>
              <a:spcAft>
                <a:spcPts val="0"/>
              </a:spcAft>
              <a:defRPr/>
            </a:pPr>
            <a:r>
              <a:rPr lang="ru-RU" sz="1500" b="1" dirty="0">
                <a:solidFill>
                  <a:prstClr val="black"/>
                </a:solidFill>
                <a:latin typeface="Times New Roman" panose="02020603050405020304" pitchFamily="18" charset="0"/>
                <a:cs typeface="Times New Roman" panose="02020603050405020304" pitchFamily="18" charset="0"/>
              </a:rPr>
              <a:t>Безвозмездные поступления</a:t>
            </a:r>
          </a:p>
        </p:txBody>
      </p:sp>
      <p:sp>
        <p:nvSpPr>
          <p:cNvPr id="38" name="Прямоугольник 37"/>
          <p:cNvSpPr/>
          <p:nvPr/>
        </p:nvSpPr>
        <p:spPr>
          <a:xfrm>
            <a:off x="234746" y="1956746"/>
            <a:ext cx="2348685" cy="1824927"/>
          </a:xfrm>
          <a:prstGeom prst="rect">
            <a:avLst/>
          </a:prstGeom>
          <a:ln w="28575"/>
        </p:spPr>
        <p:style>
          <a:lnRef idx="1">
            <a:schemeClr val="accent4"/>
          </a:lnRef>
          <a:fillRef idx="2">
            <a:schemeClr val="accent4"/>
          </a:fillRef>
          <a:effectRef idx="1">
            <a:schemeClr val="accent4"/>
          </a:effectRef>
          <a:fontRef idx="minor">
            <a:schemeClr val="dk1"/>
          </a:fontRef>
        </p:style>
        <p:txBody>
          <a:bodyPr anchor="ctr"/>
          <a:lstStyle/>
          <a:p>
            <a:pPr algn="just" fontAlgn="auto">
              <a:spcBef>
                <a:spcPts val="0"/>
              </a:spcBef>
              <a:spcAft>
                <a:spcPts val="0"/>
              </a:spcAft>
              <a:defRPr/>
            </a:pPr>
            <a:r>
              <a:rPr lang="ru-RU" sz="1300" dirty="0">
                <a:solidFill>
                  <a:prstClr val="black"/>
                </a:solidFill>
                <a:latin typeface="Times New Roman" panose="02020603050405020304" pitchFamily="18" charset="0"/>
                <a:cs typeface="Times New Roman" panose="02020603050405020304" pitchFamily="18" charset="0"/>
              </a:rPr>
              <a:t>- налог на прибыль организаций;</a:t>
            </a:r>
          </a:p>
          <a:p>
            <a:pPr algn="just" fontAlgn="auto">
              <a:spcBef>
                <a:spcPts val="0"/>
              </a:spcBef>
              <a:spcAft>
                <a:spcPts val="0"/>
              </a:spcAft>
              <a:defRPr/>
            </a:pPr>
            <a:r>
              <a:rPr lang="ru-RU" sz="1300" dirty="0">
                <a:solidFill>
                  <a:prstClr val="black"/>
                </a:solidFill>
                <a:latin typeface="Times New Roman" panose="02020603050405020304" pitchFamily="18" charset="0"/>
                <a:cs typeface="Times New Roman" panose="02020603050405020304" pitchFamily="18" charset="0"/>
              </a:rPr>
              <a:t>- налог на доходы физических лиц;</a:t>
            </a:r>
          </a:p>
          <a:p>
            <a:pPr algn="just" fontAlgn="auto">
              <a:spcBef>
                <a:spcPts val="0"/>
              </a:spcBef>
              <a:spcAft>
                <a:spcPts val="0"/>
              </a:spcAft>
              <a:defRPr/>
            </a:pPr>
            <a:r>
              <a:rPr lang="ru-RU" sz="1300" dirty="0">
                <a:solidFill>
                  <a:prstClr val="black"/>
                </a:solidFill>
                <a:latin typeface="Times New Roman" panose="02020603050405020304" pitchFamily="18" charset="0"/>
                <a:cs typeface="Times New Roman" panose="02020603050405020304" pitchFamily="18" charset="0"/>
              </a:rPr>
              <a:t>- налог на имущество организаций;</a:t>
            </a:r>
          </a:p>
          <a:p>
            <a:pPr algn="just" fontAlgn="auto">
              <a:spcBef>
                <a:spcPts val="0"/>
              </a:spcBef>
              <a:spcAft>
                <a:spcPts val="0"/>
              </a:spcAft>
              <a:defRPr/>
            </a:pPr>
            <a:r>
              <a:rPr lang="ru-RU" sz="1300" dirty="0">
                <a:solidFill>
                  <a:prstClr val="black"/>
                </a:solidFill>
                <a:latin typeface="Times New Roman" panose="02020603050405020304" pitchFamily="18" charset="0"/>
                <a:cs typeface="Times New Roman" panose="02020603050405020304" pitchFamily="18" charset="0"/>
              </a:rPr>
              <a:t> - иные налоговые доходы</a:t>
            </a:r>
            <a:r>
              <a:rPr lang="ru-RU" sz="1300" dirty="0" smtClean="0">
                <a:solidFill>
                  <a:prstClr val="black"/>
                </a:solidFill>
                <a:latin typeface="Times New Roman" panose="02020603050405020304" pitchFamily="18" charset="0"/>
                <a:cs typeface="Times New Roman" panose="02020603050405020304" pitchFamily="18" charset="0"/>
              </a:rPr>
              <a:t>.</a:t>
            </a:r>
          </a:p>
        </p:txBody>
      </p:sp>
      <p:sp>
        <p:nvSpPr>
          <p:cNvPr id="39" name="Прямоугольник 38"/>
          <p:cNvSpPr/>
          <p:nvPr/>
        </p:nvSpPr>
        <p:spPr>
          <a:xfrm>
            <a:off x="5292080" y="1956746"/>
            <a:ext cx="3711184" cy="1824927"/>
          </a:xfrm>
          <a:prstGeom prst="rect">
            <a:avLst/>
          </a:prstGeom>
          <a:ln w="28575"/>
        </p:spPr>
        <p:style>
          <a:lnRef idx="1">
            <a:schemeClr val="accent4"/>
          </a:lnRef>
          <a:fillRef idx="2">
            <a:schemeClr val="accent4"/>
          </a:fillRef>
          <a:effectRef idx="1">
            <a:schemeClr val="accent4"/>
          </a:effectRef>
          <a:fontRef idx="minor">
            <a:schemeClr val="dk1"/>
          </a:fontRef>
        </p:style>
        <p:txBody>
          <a:bodyPr anchor="ctr"/>
          <a:lstStyle/>
          <a:p>
            <a:pPr fontAlgn="auto">
              <a:spcBef>
                <a:spcPts val="0"/>
              </a:spcBef>
              <a:spcAft>
                <a:spcPts val="0"/>
              </a:spcAft>
              <a:defRPr/>
            </a:pPr>
            <a:r>
              <a:rPr lang="ru-RU" sz="1400" dirty="0" smtClean="0">
                <a:solidFill>
                  <a:prstClr val="black"/>
                </a:solidFill>
                <a:latin typeface="Times New Roman" panose="02020603050405020304" pitchFamily="18" charset="0"/>
                <a:cs typeface="Times New Roman" panose="02020603050405020304" pitchFamily="18" charset="0"/>
              </a:rPr>
              <a:t>-</a:t>
            </a:r>
            <a:r>
              <a:rPr lang="ru-RU" sz="1300" dirty="0">
                <a:solidFill>
                  <a:prstClr val="black"/>
                </a:solidFill>
                <a:latin typeface="Times New Roman" panose="02020603050405020304" pitchFamily="18" charset="0"/>
                <a:cs typeface="Times New Roman" panose="02020603050405020304" pitchFamily="18" charset="0"/>
              </a:rPr>
              <a:t>безвозмездные поступления из федерального бюджета </a:t>
            </a:r>
            <a:r>
              <a:rPr lang="ru-RU" sz="1100" dirty="0">
                <a:solidFill>
                  <a:prstClr val="black"/>
                </a:solidFill>
                <a:latin typeface="Times New Roman" panose="02020603050405020304" pitchFamily="18" charset="0"/>
                <a:cs typeface="Times New Roman" panose="02020603050405020304" pitchFamily="18" charset="0"/>
              </a:rPr>
              <a:t>(</a:t>
            </a:r>
            <a:r>
              <a:rPr lang="ru-RU" sz="1100" i="1" dirty="0">
                <a:solidFill>
                  <a:prstClr val="black"/>
                </a:solidFill>
                <a:latin typeface="Times New Roman" panose="02020603050405020304" pitchFamily="18" charset="0"/>
                <a:cs typeface="Times New Roman" panose="02020603050405020304" pitchFamily="18" charset="0"/>
              </a:rPr>
              <a:t>дотации, субсидии, субвенции, </a:t>
            </a:r>
            <a:r>
              <a:rPr lang="ru-RU" sz="1100" i="1" dirty="0" smtClean="0">
                <a:solidFill>
                  <a:prstClr val="black"/>
                </a:solidFill>
                <a:latin typeface="Times New Roman" panose="02020603050405020304" pitchFamily="18" charset="0"/>
                <a:cs typeface="Times New Roman" panose="02020603050405020304" pitchFamily="18" charset="0"/>
              </a:rPr>
              <a:t>иные </a:t>
            </a:r>
            <a:r>
              <a:rPr lang="ru-RU" sz="1100" i="1" dirty="0">
                <a:solidFill>
                  <a:prstClr val="black"/>
                </a:solidFill>
                <a:latin typeface="Times New Roman" panose="02020603050405020304" pitchFamily="18" charset="0"/>
                <a:cs typeface="Times New Roman" panose="02020603050405020304" pitchFamily="18" charset="0"/>
              </a:rPr>
              <a:t>межбюджетные трансферты</a:t>
            </a:r>
            <a:r>
              <a:rPr lang="ru-RU" sz="1100" dirty="0">
                <a:solidFill>
                  <a:prstClr val="black"/>
                </a:solidFill>
                <a:latin typeface="Times New Roman" panose="02020603050405020304" pitchFamily="18" charset="0"/>
                <a:cs typeface="Times New Roman" panose="02020603050405020304" pitchFamily="18" charset="0"/>
              </a:rPr>
              <a:t>);</a:t>
            </a:r>
          </a:p>
          <a:p>
            <a:pPr fontAlgn="auto">
              <a:spcBef>
                <a:spcPts val="0"/>
              </a:spcBef>
              <a:spcAft>
                <a:spcPts val="0"/>
              </a:spcAft>
              <a:defRPr/>
            </a:pPr>
            <a:r>
              <a:rPr lang="ru-RU" sz="1400" dirty="0">
                <a:solidFill>
                  <a:prstClr val="black"/>
                </a:solidFill>
                <a:latin typeface="Times New Roman" panose="02020603050405020304" pitchFamily="18" charset="0"/>
                <a:cs typeface="Times New Roman" panose="02020603050405020304" pitchFamily="18" charset="0"/>
              </a:rPr>
              <a:t>- </a:t>
            </a:r>
            <a:r>
              <a:rPr lang="ru-RU" sz="1300" dirty="0">
                <a:solidFill>
                  <a:prstClr val="black"/>
                </a:solidFill>
                <a:latin typeface="Times New Roman" panose="02020603050405020304" pitchFamily="18" charset="0"/>
                <a:cs typeface="Times New Roman" panose="02020603050405020304" pitchFamily="18" charset="0"/>
              </a:rPr>
              <a:t>безвозмездные поступления от других бюджетов бюджетной системы </a:t>
            </a:r>
            <a:r>
              <a:rPr lang="ru-RU" sz="1400" dirty="0">
                <a:solidFill>
                  <a:prstClr val="black"/>
                </a:solidFill>
                <a:latin typeface="Times New Roman" panose="02020603050405020304" pitchFamily="18" charset="0"/>
                <a:cs typeface="Times New Roman" panose="02020603050405020304" pitchFamily="18" charset="0"/>
              </a:rPr>
              <a:t>(</a:t>
            </a:r>
            <a:r>
              <a:rPr lang="ru-RU" sz="1100" i="1" dirty="0">
                <a:solidFill>
                  <a:prstClr val="black"/>
                </a:solidFill>
                <a:latin typeface="Times New Roman" panose="02020603050405020304" pitchFamily="18" charset="0"/>
                <a:cs typeface="Times New Roman" panose="02020603050405020304" pitchFamily="18" charset="0"/>
              </a:rPr>
              <a:t>Пенсионный фонд РФ, ФСС РФ);</a:t>
            </a:r>
          </a:p>
          <a:p>
            <a:pPr fontAlgn="auto">
              <a:spcBef>
                <a:spcPts val="0"/>
              </a:spcBef>
              <a:spcAft>
                <a:spcPts val="0"/>
              </a:spcAft>
              <a:defRPr/>
            </a:pPr>
            <a:r>
              <a:rPr lang="ru-RU" sz="1400" dirty="0">
                <a:solidFill>
                  <a:prstClr val="black"/>
                </a:solidFill>
                <a:latin typeface="Times New Roman" panose="02020603050405020304" pitchFamily="18" charset="0"/>
                <a:cs typeface="Times New Roman" panose="02020603050405020304" pitchFamily="18" charset="0"/>
              </a:rPr>
              <a:t>- </a:t>
            </a:r>
            <a:r>
              <a:rPr lang="ru-RU" sz="1300" dirty="0">
                <a:solidFill>
                  <a:prstClr val="black"/>
                </a:solidFill>
                <a:latin typeface="Times New Roman" panose="02020603050405020304" pitchFamily="18" charset="0"/>
                <a:cs typeface="Times New Roman" panose="02020603050405020304" pitchFamily="18" charset="0"/>
              </a:rPr>
              <a:t>безвозмездные поступления от </a:t>
            </a:r>
            <a:r>
              <a:rPr lang="ru-RU" sz="1300" dirty="0" smtClean="0">
                <a:solidFill>
                  <a:prstClr val="black"/>
                </a:solidFill>
                <a:latin typeface="Times New Roman" panose="02020603050405020304" pitchFamily="18" charset="0"/>
                <a:cs typeface="Times New Roman" panose="02020603050405020304" pitchFamily="18" charset="0"/>
              </a:rPr>
              <a:t>государственных организаций (</a:t>
            </a:r>
            <a:r>
              <a:rPr lang="ru-RU" sz="1100" i="1" dirty="0" smtClean="0">
                <a:solidFill>
                  <a:prstClr val="black"/>
                </a:solidFill>
                <a:latin typeface="Times New Roman" panose="02020603050405020304" pitchFamily="18" charset="0"/>
                <a:cs typeface="Times New Roman" panose="02020603050405020304" pitchFamily="18" charset="0"/>
              </a:rPr>
              <a:t>Фонд содействия реформированию ЖКХ)</a:t>
            </a:r>
            <a:r>
              <a:rPr lang="ru-RU" sz="1200" dirty="0" smtClean="0">
                <a:solidFill>
                  <a:prstClr val="black"/>
                </a:solidFill>
                <a:latin typeface="Times New Roman" panose="02020603050405020304" pitchFamily="18" charset="0"/>
                <a:cs typeface="Times New Roman" panose="02020603050405020304" pitchFamily="18" charset="0"/>
              </a:rPr>
              <a:t>.</a:t>
            </a:r>
            <a:endParaRPr lang="ru-RU" sz="1100" i="1" dirty="0">
              <a:solidFill>
                <a:prstClr val="black"/>
              </a:solidFill>
              <a:latin typeface="Times New Roman" panose="02020603050405020304" pitchFamily="18" charset="0"/>
              <a:cs typeface="Times New Roman" panose="02020603050405020304" pitchFamily="18" charset="0"/>
            </a:endParaRPr>
          </a:p>
        </p:txBody>
      </p:sp>
      <p:sp>
        <p:nvSpPr>
          <p:cNvPr id="43" name="Скругленный прямоугольник 42"/>
          <p:cNvSpPr/>
          <p:nvPr/>
        </p:nvSpPr>
        <p:spPr>
          <a:xfrm>
            <a:off x="214282" y="1489593"/>
            <a:ext cx="2348685" cy="350320"/>
          </a:xfrm>
          <a:prstGeom prst="roundRect">
            <a:avLst/>
          </a:prstGeom>
          <a:ln/>
        </p:spPr>
        <p:style>
          <a:lnRef idx="1">
            <a:schemeClr val="accent4"/>
          </a:lnRef>
          <a:fillRef idx="2">
            <a:schemeClr val="accent4"/>
          </a:fillRef>
          <a:effectRef idx="1">
            <a:schemeClr val="accent4"/>
          </a:effectRef>
          <a:fontRef idx="minor">
            <a:schemeClr val="dk1"/>
          </a:fontRef>
        </p:style>
        <p:txBody>
          <a:bodyPr anchor="ctr"/>
          <a:lstStyle/>
          <a:p>
            <a:pPr algn="ctr" fontAlgn="auto">
              <a:spcBef>
                <a:spcPts val="0"/>
              </a:spcBef>
              <a:spcAft>
                <a:spcPts val="0"/>
              </a:spcAft>
              <a:defRPr/>
            </a:pPr>
            <a:r>
              <a:rPr lang="ru-RU" sz="1500" b="1" dirty="0">
                <a:solidFill>
                  <a:prstClr val="black"/>
                </a:solidFill>
                <a:latin typeface="Times New Roman" panose="02020603050405020304" pitchFamily="18" charset="0"/>
                <a:cs typeface="Times New Roman" panose="02020603050405020304" pitchFamily="18" charset="0"/>
              </a:rPr>
              <a:t>Налоговые доходы</a:t>
            </a:r>
          </a:p>
        </p:txBody>
      </p:sp>
      <p:sp>
        <p:nvSpPr>
          <p:cNvPr id="44" name="Прямоугольник 43"/>
          <p:cNvSpPr/>
          <p:nvPr/>
        </p:nvSpPr>
        <p:spPr>
          <a:xfrm>
            <a:off x="2816359" y="1956746"/>
            <a:ext cx="2337775" cy="1824927"/>
          </a:xfrm>
          <a:prstGeom prst="rect">
            <a:avLst/>
          </a:prstGeom>
          <a:ln w="28575"/>
        </p:spPr>
        <p:style>
          <a:lnRef idx="1">
            <a:schemeClr val="accent4"/>
          </a:lnRef>
          <a:fillRef idx="2">
            <a:schemeClr val="accent4"/>
          </a:fillRef>
          <a:effectRef idx="1">
            <a:schemeClr val="accent4"/>
          </a:effectRef>
          <a:fontRef idx="minor">
            <a:schemeClr val="dk1"/>
          </a:fontRef>
        </p:style>
        <p:txBody>
          <a:bodyPr anchor="ctr"/>
          <a:lstStyle/>
          <a:p>
            <a:pPr fontAlgn="auto">
              <a:spcBef>
                <a:spcPts val="0"/>
              </a:spcBef>
              <a:spcAft>
                <a:spcPts val="0"/>
              </a:spcAft>
              <a:defRPr/>
            </a:pPr>
            <a:endParaRPr lang="ru-RU" sz="1300" dirty="0">
              <a:solidFill>
                <a:prstClr val="black"/>
              </a:solidFill>
              <a:latin typeface="Times New Roman" panose="02020603050405020304" pitchFamily="18" charset="0"/>
              <a:cs typeface="Times New Roman" panose="02020603050405020304" pitchFamily="18" charset="0"/>
            </a:endParaRPr>
          </a:p>
          <a:p>
            <a:pPr algn="just" fontAlgn="auto">
              <a:spcBef>
                <a:spcPts val="0"/>
              </a:spcBef>
              <a:spcAft>
                <a:spcPts val="0"/>
              </a:spcAft>
              <a:defRPr/>
            </a:pPr>
            <a:r>
              <a:rPr lang="ru-RU" sz="1300" dirty="0">
                <a:solidFill>
                  <a:prstClr val="black"/>
                </a:solidFill>
                <a:latin typeface="Times New Roman" panose="02020603050405020304" pitchFamily="18" charset="0"/>
                <a:cs typeface="Times New Roman" panose="02020603050405020304" pitchFamily="18" charset="0"/>
              </a:rPr>
              <a:t>- доходы от использования государственного имущества;</a:t>
            </a:r>
          </a:p>
          <a:p>
            <a:pPr algn="just" fontAlgn="auto">
              <a:spcBef>
                <a:spcPts val="0"/>
              </a:spcBef>
              <a:spcAft>
                <a:spcPts val="0"/>
              </a:spcAft>
              <a:defRPr/>
            </a:pPr>
            <a:r>
              <a:rPr lang="ru-RU" sz="1300" dirty="0">
                <a:solidFill>
                  <a:prstClr val="black"/>
                </a:solidFill>
                <a:latin typeface="Times New Roman" panose="02020603050405020304" pitchFamily="18" charset="0"/>
                <a:cs typeface="Times New Roman" panose="02020603050405020304" pitchFamily="18" charset="0"/>
              </a:rPr>
              <a:t>- доходы от платных услуг;</a:t>
            </a:r>
          </a:p>
          <a:p>
            <a:pPr algn="just" fontAlgn="auto">
              <a:spcBef>
                <a:spcPts val="0"/>
              </a:spcBef>
              <a:spcAft>
                <a:spcPts val="0"/>
              </a:spcAft>
              <a:defRPr/>
            </a:pPr>
            <a:r>
              <a:rPr lang="ru-RU" sz="1300" dirty="0">
                <a:solidFill>
                  <a:prstClr val="black"/>
                </a:solidFill>
                <a:latin typeface="Times New Roman" panose="02020603050405020304" pitchFamily="18" charset="0"/>
                <a:cs typeface="Times New Roman" panose="02020603050405020304" pitchFamily="18" charset="0"/>
              </a:rPr>
              <a:t>- штрафы за нарушения законодательства о налогах и сборах;</a:t>
            </a:r>
          </a:p>
          <a:p>
            <a:pPr algn="just" fontAlgn="auto">
              <a:spcBef>
                <a:spcPts val="0"/>
              </a:spcBef>
              <a:spcAft>
                <a:spcPts val="0"/>
              </a:spcAft>
              <a:defRPr/>
            </a:pPr>
            <a:r>
              <a:rPr lang="ru-RU" sz="1300" dirty="0">
                <a:solidFill>
                  <a:prstClr val="black"/>
                </a:solidFill>
                <a:latin typeface="Times New Roman" panose="02020603050405020304" pitchFamily="18" charset="0"/>
                <a:cs typeface="Times New Roman" panose="02020603050405020304" pitchFamily="18" charset="0"/>
              </a:rPr>
              <a:t>- иные неналоговые доходы.</a:t>
            </a:r>
          </a:p>
          <a:p>
            <a:pPr fontAlgn="auto">
              <a:spcBef>
                <a:spcPts val="0"/>
              </a:spcBef>
              <a:spcAft>
                <a:spcPts val="0"/>
              </a:spcAft>
              <a:defRPr/>
            </a:pPr>
            <a:r>
              <a:rPr lang="ru-RU" sz="1300" dirty="0">
                <a:solidFill>
                  <a:prstClr val="black"/>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985433352"/>
      </p:ext>
    </p:extLst>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p:cNvSpPr>
            <a:spLocks noGrp="1"/>
          </p:cNvSpPr>
          <p:nvPr>
            <p:ph type="sldNum" sz="quarter" idx="12"/>
          </p:nvPr>
        </p:nvSpPr>
        <p:spPr/>
        <p:txBody>
          <a:bodyPr/>
          <a:lstStyle/>
          <a:p>
            <a:pPr>
              <a:defRPr/>
            </a:pPr>
            <a:fld id="{667CCBFA-BFB9-4E9F-B6F6-694D72409F22}" type="slidenum">
              <a:rPr lang="ru-RU" smtClean="0">
                <a:solidFill>
                  <a:prstClr val="black"/>
                </a:solidFill>
              </a:rPr>
              <a:pPr>
                <a:defRPr/>
              </a:pPr>
              <a:t>50</a:t>
            </a:fld>
            <a:endParaRPr lang="ru-RU" dirty="0">
              <a:solidFill>
                <a:prstClr val="black"/>
              </a:solidFill>
            </a:endParaRPr>
          </a:p>
        </p:txBody>
      </p:sp>
      <p:sp>
        <p:nvSpPr>
          <p:cNvPr id="5" name="Скругленный прямоугольник 4"/>
          <p:cNvSpPr/>
          <p:nvPr/>
        </p:nvSpPr>
        <p:spPr>
          <a:xfrm>
            <a:off x="147780" y="836712"/>
            <a:ext cx="5720364" cy="108012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r>
              <a:rPr lang="ru-RU" sz="1600" b="1" i="1" dirty="0" smtClean="0">
                <a:solidFill>
                  <a:prstClr val="black"/>
                </a:solidFill>
                <a:latin typeface="Times New Roman" panose="02020603050405020304" pitchFamily="18" charset="0"/>
                <a:cs typeface="Times New Roman" panose="02020603050405020304" pitchFamily="18" charset="0"/>
              </a:rPr>
              <a:t>Цели программы:</a:t>
            </a:r>
            <a:r>
              <a:rPr lang="ru-RU" sz="1600" dirty="0" smtClean="0">
                <a:solidFill>
                  <a:prstClr val="black"/>
                </a:solidFill>
                <a:latin typeface="Times New Roman" panose="02020603050405020304" pitchFamily="18" charset="0"/>
                <a:cs typeface="Times New Roman" panose="02020603050405020304" pitchFamily="18" charset="0"/>
              </a:rPr>
              <a:t> </a:t>
            </a:r>
          </a:p>
          <a:p>
            <a:pPr marL="285750" indent="-285750">
              <a:buFont typeface="Wingdings" panose="05000000000000000000" pitchFamily="2" charset="2"/>
              <a:buChar char="v"/>
            </a:pPr>
            <a:r>
              <a:rPr lang="ru-RU" sz="1400" dirty="0" smtClean="0">
                <a:solidFill>
                  <a:prstClr val="black"/>
                </a:solidFill>
                <a:latin typeface="Times New Roman" panose="02020603050405020304" pitchFamily="18" charset="0"/>
                <a:cs typeface="Times New Roman" panose="02020603050405020304" pitchFamily="18" charset="0"/>
              </a:rPr>
              <a:t>создание условий для роста благосостояния граждан – получателей мер социальной поддержки; </a:t>
            </a:r>
          </a:p>
          <a:p>
            <a:pPr marL="285750" indent="-285750">
              <a:buFont typeface="Wingdings" panose="05000000000000000000" pitchFamily="2" charset="2"/>
              <a:buChar char="v"/>
            </a:pPr>
            <a:r>
              <a:rPr lang="ru-RU" sz="1400" dirty="0" smtClean="0">
                <a:solidFill>
                  <a:prstClr val="black"/>
                </a:solidFill>
                <a:latin typeface="Times New Roman" panose="02020603050405020304" pitchFamily="18" charset="0"/>
                <a:cs typeface="Times New Roman" panose="02020603050405020304" pitchFamily="18" charset="0"/>
              </a:rPr>
              <a:t>повышение доступности социального обслуживания.</a:t>
            </a:r>
          </a:p>
          <a:p>
            <a:pPr marL="285750" indent="-285750">
              <a:buFont typeface="Wingdings" panose="05000000000000000000" pitchFamily="2" charset="2"/>
              <a:buChar char="v"/>
            </a:pPr>
            <a:endParaRPr lang="ru-RU" sz="1400" dirty="0" smtClean="0">
              <a:solidFill>
                <a:prstClr val="black"/>
              </a:solidFill>
              <a:latin typeface="Times New Roman" panose="02020603050405020304" pitchFamily="18" charset="0"/>
              <a:cs typeface="Times New Roman" panose="02020603050405020304" pitchFamily="18" charset="0"/>
            </a:endParaRPr>
          </a:p>
        </p:txBody>
      </p:sp>
      <p:graphicFrame>
        <p:nvGraphicFramePr>
          <p:cNvPr id="6" name="Диаграмма 5"/>
          <p:cNvGraphicFramePr>
            <a:graphicFrameLocks/>
          </p:cNvGraphicFramePr>
          <p:nvPr>
            <p:extLst>
              <p:ext uri="{D42A27DB-BD31-4B8C-83A1-F6EECF244321}">
                <p14:modId xmlns:p14="http://schemas.microsoft.com/office/powerpoint/2010/main" val="3018767319"/>
              </p:ext>
            </p:extLst>
          </p:nvPr>
        </p:nvGraphicFramePr>
        <p:xfrm>
          <a:off x="146314" y="2946383"/>
          <a:ext cx="3920164" cy="3311678"/>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p:cNvSpPr txBox="1"/>
          <p:nvPr/>
        </p:nvSpPr>
        <p:spPr>
          <a:xfrm>
            <a:off x="150360" y="2401143"/>
            <a:ext cx="4032448" cy="307777"/>
          </a:xfrm>
          <a:prstGeom prst="rect">
            <a:avLst/>
          </a:prstGeom>
          <a:noFill/>
        </p:spPr>
        <p:txBody>
          <a:bodyPr wrap="square" rtlCol="0">
            <a:spAutoFit/>
          </a:bodyPr>
          <a:lstStyle/>
          <a:p>
            <a:r>
              <a:rPr lang="ru-RU" sz="1400" b="1" dirty="0" smtClean="0">
                <a:solidFill>
                  <a:prstClr val="black"/>
                </a:solidFill>
                <a:latin typeface="Times New Roman" panose="02020603050405020304" pitchFamily="18" charset="0"/>
                <a:cs typeface="Times New Roman" panose="02020603050405020304" pitchFamily="18" charset="0"/>
              </a:rPr>
              <a:t>Расходы республиканского бюджета, млн. руб.</a:t>
            </a:r>
            <a:endParaRPr lang="ru-RU" sz="1400" b="1" dirty="0">
              <a:solidFill>
                <a:prstClr val="black"/>
              </a:solidFill>
              <a:latin typeface="Times New Roman" panose="02020603050405020304" pitchFamily="18" charset="0"/>
              <a:cs typeface="Times New Roman" panose="02020603050405020304" pitchFamily="18" charset="0"/>
            </a:endParaRPr>
          </a:p>
        </p:txBody>
      </p:sp>
      <p:pic>
        <p:nvPicPr>
          <p:cNvPr id="8" name="Рисунок 7" descr="http://www.pfrf.ru/files/branches/rostov/invaliddd.jpg"/>
          <p:cNvPicPr/>
          <p:nvPr/>
        </p:nvPicPr>
        <p:blipFill>
          <a:blip r:embed="rId3" cstate="print"/>
          <a:srcRect/>
          <a:stretch>
            <a:fillRect/>
          </a:stretch>
        </p:blipFill>
        <p:spPr bwMode="auto">
          <a:xfrm>
            <a:off x="6228184" y="674694"/>
            <a:ext cx="2448271" cy="1530170"/>
          </a:xfrm>
          <a:prstGeom prst="rect">
            <a:avLst/>
          </a:prstGeom>
          <a:ln>
            <a:noFill/>
          </a:ln>
          <a:effectLst>
            <a:softEdge rad="112500"/>
          </a:effectLst>
        </p:spPr>
      </p:pic>
      <p:sp>
        <p:nvSpPr>
          <p:cNvPr id="4" name="Полилиния 3"/>
          <p:cNvSpPr/>
          <p:nvPr/>
        </p:nvSpPr>
        <p:spPr>
          <a:xfrm>
            <a:off x="4351526" y="2377909"/>
            <a:ext cx="4380388" cy="354837"/>
          </a:xfrm>
          <a:custGeom>
            <a:avLst/>
            <a:gdLst>
              <a:gd name="connsiteX0" fmla="*/ 0 w 4681654"/>
              <a:gd name="connsiteY0" fmla="*/ 25162 h 251615"/>
              <a:gd name="connsiteX1" fmla="*/ 25162 w 4681654"/>
              <a:gd name="connsiteY1" fmla="*/ 0 h 251615"/>
              <a:gd name="connsiteX2" fmla="*/ 4656493 w 4681654"/>
              <a:gd name="connsiteY2" fmla="*/ 0 h 251615"/>
              <a:gd name="connsiteX3" fmla="*/ 4681655 w 4681654"/>
              <a:gd name="connsiteY3" fmla="*/ 25162 h 251615"/>
              <a:gd name="connsiteX4" fmla="*/ 4681654 w 4681654"/>
              <a:gd name="connsiteY4" fmla="*/ 226454 h 251615"/>
              <a:gd name="connsiteX5" fmla="*/ 4656492 w 4681654"/>
              <a:gd name="connsiteY5" fmla="*/ 251616 h 251615"/>
              <a:gd name="connsiteX6" fmla="*/ 25162 w 4681654"/>
              <a:gd name="connsiteY6" fmla="*/ 251615 h 251615"/>
              <a:gd name="connsiteX7" fmla="*/ 0 w 4681654"/>
              <a:gd name="connsiteY7" fmla="*/ 226453 h 251615"/>
              <a:gd name="connsiteX8" fmla="*/ 0 w 4681654"/>
              <a:gd name="connsiteY8" fmla="*/ 25162 h 251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81654" h="251615">
                <a:moveTo>
                  <a:pt x="0" y="25162"/>
                </a:moveTo>
                <a:cubicBezTo>
                  <a:pt x="0" y="11265"/>
                  <a:pt x="11265" y="0"/>
                  <a:pt x="25162" y="0"/>
                </a:cubicBezTo>
                <a:lnTo>
                  <a:pt x="4656493" y="0"/>
                </a:lnTo>
                <a:cubicBezTo>
                  <a:pt x="4670390" y="0"/>
                  <a:pt x="4681655" y="11265"/>
                  <a:pt x="4681655" y="25162"/>
                </a:cubicBezTo>
                <a:cubicBezTo>
                  <a:pt x="4681655" y="92259"/>
                  <a:pt x="4681654" y="159357"/>
                  <a:pt x="4681654" y="226454"/>
                </a:cubicBezTo>
                <a:cubicBezTo>
                  <a:pt x="4681654" y="240351"/>
                  <a:pt x="4670389" y="251616"/>
                  <a:pt x="4656492" y="251616"/>
                </a:cubicBezTo>
                <a:lnTo>
                  <a:pt x="25162" y="251615"/>
                </a:lnTo>
                <a:cubicBezTo>
                  <a:pt x="11265" y="251615"/>
                  <a:pt x="0" y="240350"/>
                  <a:pt x="0" y="226453"/>
                </a:cubicBezTo>
                <a:lnTo>
                  <a:pt x="0" y="25162"/>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56900" tIns="56900" rIns="56900" bIns="56900" numCol="1" spcCol="1270" anchor="ctr" anchorCtr="0">
            <a:noAutofit/>
          </a:bodyPr>
          <a:lstStyle/>
          <a:p>
            <a:pPr algn="ctr" defTabSz="577850">
              <a:lnSpc>
                <a:spcPct val="90000"/>
              </a:lnSpc>
              <a:spcAft>
                <a:spcPct val="35000"/>
              </a:spcAft>
            </a:pPr>
            <a:r>
              <a:rPr lang="ru-RU" sz="1400" b="1" i="1" dirty="0" smtClean="0">
                <a:solidFill>
                  <a:prstClr val="black"/>
                </a:solidFill>
                <a:latin typeface="Times New Roman" panose="02020603050405020304" pitchFamily="18" charset="0"/>
                <a:cs typeface="Times New Roman" panose="02020603050405020304" pitchFamily="18" charset="0"/>
              </a:rPr>
              <a:t>Расходы в разрезе подпрограмм в 2019 г., млн. руб.</a:t>
            </a:r>
          </a:p>
        </p:txBody>
      </p:sp>
      <p:sp>
        <p:nvSpPr>
          <p:cNvPr id="10" name="Полилиния 9"/>
          <p:cNvSpPr/>
          <p:nvPr/>
        </p:nvSpPr>
        <p:spPr>
          <a:xfrm>
            <a:off x="4351524" y="2795521"/>
            <a:ext cx="2668747" cy="286843"/>
          </a:xfrm>
          <a:custGeom>
            <a:avLst/>
            <a:gdLst>
              <a:gd name="connsiteX0" fmla="*/ 0 w 2518794"/>
              <a:gd name="connsiteY0" fmla="*/ 28684 h 286843"/>
              <a:gd name="connsiteX1" fmla="*/ 28684 w 2518794"/>
              <a:gd name="connsiteY1" fmla="*/ 0 h 286843"/>
              <a:gd name="connsiteX2" fmla="*/ 2490110 w 2518794"/>
              <a:gd name="connsiteY2" fmla="*/ 0 h 286843"/>
              <a:gd name="connsiteX3" fmla="*/ 2518794 w 2518794"/>
              <a:gd name="connsiteY3" fmla="*/ 28684 h 286843"/>
              <a:gd name="connsiteX4" fmla="*/ 2518794 w 2518794"/>
              <a:gd name="connsiteY4" fmla="*/ 258159 h 286843"/>
              <a:gd name="connsiteX5" fmla="*/ 2490110 w 2518794"/>
              <a:gd name="connsiteY5" fmla="*/ 286843 h 286843"/>
              <a:gd name="connsiteX6" fmla="*/ 28684 w 2518794"/>
              <a:gd name="connsiteY6" fmla="*/ 286843 h 286843"/>
              <a:gd name="connsiteX7" fmla="*/ 0 w 2518794"/>
              <a:gd name="connsiteY7" fmla="*/ 258159 h 286843"/>
              <a:gd name="connsiteX8" fmla="*/ 0 w 2518794"/>
              <a:gd name="connsiteY8" fmla="*/ 28684 h 286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8794" h="286843">
                <a:moveTo>
                  <a:pt x="0" y="28684"/>
                </a:moveTo>
                <a:cubicBezTo>
                  <a:pt x="0" y="12842"/>
                  <a:pt x="12842" y="0"/>
                  <a:pt x="28684" y="0"/>
                </a:cubicBezTo>
                <a:lnTo>
                  <a:pt x="2490110" y="0"/>
                </a:lnTo>
                <a:cubicBezTo>
                  <a:pt x="2505952" y="0"/>
                  <a:pt x="2518794" y="12842"/>
                  <a:pt x="2518794" y="28684"/>
                </a:cubicBezTo>
                <a:lnTo>
                  <a:pt x="2518794" y="258159"/>
                </a:lnTo>
                <a:cubicBezTo>
                  <a:pt x="2518794" y="274001"/>
                  <a:pt x="2505952" y="286843"/>
                  <a:pt x="2490110" y="286843"/>
                </a:cubicBezTo>
                <a:lnTo>
                  <a:pt x="28684" y="286843"/>
                </a:lnTo>
                <a:cubicBezTo>
                  <a:pt x="12842" y="286843"/>
                  <a:pt x="0" y="274001"/>
                  <a:pt x="0" y="258159"/>
                </a:cubicBezTo>
                <a:lnTo>
                  <a:pt x="0" y="28684"/>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54121" tIns="54121" rIns="54121" bIns="54121" numCol="1" spcCol="1270" anchor="ctr" anchorCtr="0">
            <a:noAutofit/>
          </a:bodyPr>
          <a:lstStyle/>
          <a:p>
            <a:pPr algn="ctr" defTabSz="533400">
              <a:lnSpc>
                <a:spcPct val="90000"/>
              </a:lnSpc>
              <a:spcAft>
                <a:spcPct val="35000"/>
              </a:spcAft>
            </a:pPr>
            <a:r>
              <a:rPr lang="ru-RU" sz="1300" b="1" dirty="0" smtClean="0">
                <a:solidFill>
                  <a:prstClr val="black"/>
                </a:solidFill>
                <a:latin typeface="Times New Roman" panose="02020603050405020304" pitchFamily="18" charset="0"/>
                <a:cs typeface="Times New Roman" panose="02020603050405020304" pitchFamily="18" charset="0"/>
              </a:rPr>
              <a:t>Подпрограмма</a:t>
            </a:r>
            <a:endParaRPr lang="ru-RU" sz="1300" b="1" dirty="0">
              <a:solidFill>
                <a:prstClr val="black"/>
              </a:solidFill>
              <a:latin typeface="Times New Roman" panose="02020603050405020304" pitchFamily="18" charset="0"/>
              <a:cs typeface="Times New Roman" panose="02020603050405020304" pitchFamily="18" charset="0"/>
            </a:endParaRPr>
          </a:p>
        </p:txBody>
      </p:sp>
      <p:sp>
        <p:nvSpPr>
          <p:cNvPr id="12" name="Полилиния 11"/>
          <p:cNvSpPr/>
          <p:nvPr/>
        </p:nvSpPr>
        <p:spPr>
          <a:xfrm>
            <a:off x="4351524" y="3163871"/>
            <a:ext cx="2668747" cy="469388"/>
          </a:xfrm>
          <a:custGeom>
            <a:avLst/>
            <a:gdLst>
              <a:gd name="connsiteX0" fmla="*/ 0 w 2518794"/>
              <a:gd name="connsiteY0" fmla="*/ 46939 h 469388"/>
              <a:gd name="connsiteX1" fmla="*/ 46939 w 2518794"/>
              <a:gd name="connsiteY1" fmla="*/ 0 h 469388"/>
              <a:gd name="connsiteX2" fmla="*/ 2471855 w 2518794"/>
              <a:gd name="connsiteY2" fmla="*/ 0 h 469388"/>
              <a:gd name="connsiteX3" fmla="*/ 2518794 w 2518794"/>
              <a:gd name="connsiteY3" fmla="*/ 46939 h 469388"/>
              <a:gd name="connsiteX4" fmla="*/ 2518794 w 2518794"/>
              <a:gd name="connsiteY4" fmla="*/ 422449 h 469388"/>
              <a:gd name="connsiteX5" fmla="*/ 2471855 w 2518794"/>
              <a:gd name="connsiteY5" fmla="*/ 469388 h 469388"/>
              <a:gd name="connsiteX6" fmla="*/ 46939 w 2518794"/>
              <a:gd name="connsiteY6" fmla="*/ 469388 h 469388"/>
              <a:gd name="connsiteX7" fmla="*/ 0 w 2518794"/>
              <a:gd name="connsiteY7" fmla="*/ 422449 h 469388"/>
              <a:gd name="connsiteX8" fmla="*/ 0 w 2518794"/>
              <a:gd name="connsiteY8" fmla="*/ 46939 h 469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8794" h="469388">
                <a:moveTo>
                  <a:pt x="0" y="46939"/>
                </a:moveTo>
                <a:cubicBezTo>
                  <a:pt x="0" y="21015"/>
                  <a:pt x="21015" y="0"/>
                  <a:pt x="46939" y="0"/>
                </a:cubicBezTo>
                <a:lnTo>
                  <a:pt x="2471855" y="0"/>
                </a:lnTo>
                <a:cubicBezTo>
                  <a:pt x="2497779" y="0"/>
                  <a:pt x="2518794" y="21015"/>
                  <a:pt x="2518794" y="46939"/>
                </a:cubicBezTo>
                <a:lnTo>
                  <a:pt x="2518794" y="422449"/>
                </a:lnTo>
                <a:cubicBezTo>
                  <a:pt x="2518794" y="448373"/>
                  <a:pt x="2497779" y="469388"/>
                  <a:pt x="2471855" y="469388"/>
                </a:cubicBezTo>
                <a:lnTo>
                  <a:pt x="46939" y="469388"/>
                </a:lnTo>
                <a:cubicBezTo>
                  <a:pt x="21015" y="469388"/>
                  <a:pt x="0" y="448373"/>
                  <a:pt x="0" y="422449"/>
                </a:cubicBezTo>
                <a:lnTo>
                  <a:pt x="0" y="46939"/>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59468" tIns="59468" rIns="59468" bIns="59468" numCol="1" spcCol="1270" anchor="ctr" anchorCtr="0">
            <a:noAutofit/>
          </a:bodyPr>
          <a:lstStyle/>
          <a:p>
            <a:pPr algn="ctr" defTabSz="533400">
              <a:lnSpc>
                <a:spcPct val="90000"/>
              </a:lnSpc>
              <a:spcAft>
                <a:spcPct val="35000"/>
              </a:spcAft>
            </a:pPr>
            <a:r>
              <a:rPr lang="ru-RU" sz="1200" dirty="0" smtClean="0">
                <a:solidFill>
                  <a:prstClr val="black"/>
                </a:solidFill>
                <a:latin typeface="Times New Roman" panose="02020603050405020304" pitchFamily="18" charset="0"/>
                <a:cs typeface="Times New Roman" panose="02020603050405020304" pitchFamily="18" charset="0"/>
              </a:rPr>
              <a:t>Социальное обеспечение граждан</a:t>
            </a:r>
            <a:endParaRPr lang="ru-RU" sz="1200" dirty="0">
              <a:solidFill>
                <a:prstClr val="black"/>
              </a:solidFill>
              <a:latin typeface="Times New Roman" panose="02020603050405020304" pitchFamily="18" charset="0"/>
              <a:cs typeface="Times New Roman" panose="02020603050405020304" pitchFamily="18" charset="0"/>
            </a:endParaRPr>
          </a:p>
        </p:txBody>
      </p:sp>
      <p:sp>
        <p:nvSpPr>
          <p:cNvPr id="16" name="Полилиния 15"/>
          <p:cNvSpPr/>
          <p:nvPr/>
        </p:nvSpPr>
        <p:spPr>
          <a:xfrm>
            <a:off x="4351524" y="3672462"/>
            <a:ext cx="2668747" cy="536861"/>
          </a:xfrm>
          <a:custGeom>
            <a:avLst/>
            <a:gdLst>
              <a:gd name="connsiteX0" fmla="*/ 0 w 2518794"/>
              <a:gd name="connsiteY0" fmla="*/ 46939 h 469388"/>
              <a:gd name="connsiteX1" fmla="*/ 46939 w 2518794"/>
              <a:gd name="connsiteY1" fmla="*/ 0 h 469388"/>
              <a:gd name="connsiteX2" fmla="*/ 2471855 w 2518794"/>
              <a:gd name="connsiteY2" fmla="*/ 0 h 469388"/>
              <a:gd name="connsiteX3" fmla="*/ 2518794 w 2518794"/>
              <a:gd name="connsiteY3" fmla="*/ 46939 h 469388"/>
              <a:gd name="connsiteX4" fmla="*/ 2518794 w 2518794"/>
              <a:gd name="connsiteY4" fmla="*/ 422449 h 469388"/>
              <a:gd name="connsiteX5" fmla="*/ 2471855 w 2518794"/>
              <a:gd name="connsiteY5" fmla="*/ 469388 h 469388"/>
              <a:gd name="connsiteX6" fmla="*/ 46939 w 2518794"/>
              <a:gd name="connsiteY6" fmla="*/ 469388 h 469388"/>
              <a:gd name="connsiteX7" fmla="*/ 0 w 2518794"/>
              <a:gd name="connsiteY7" fmla="*/ 422449 h 469388"/>
              <a:gd name="connsiteX8" fmla="*/ 0 w 2518794"/>
              <a:gd name="connsiteY8" fmla="*/ 46939 h 469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8794" h="469388">
                <a:moveTo>
                  <a:pt x="0" y="46939"/>
                </a:moveTo>
                <a:cubicBezTo>
                  <a:pt x="0" y="21015"/>
                  <a:pt x="21015" y="0"/>
                  <a:pt x="46939" y="0"/>
                </a:cubicBezTo>
                <a:lnTo>
                  <a:pt x="2471855" y="0"/>
                </a:lnTo>
                <a:cubicBezTo>
                  <a:pt x="2497779" y="0"/>
                  <a:pt x="2518794" y="21015"/>
                  <a:pt x="2518794" y="46939"/>
                </a:cubicBezTo>
                <a:lnTo>
                  <a:pt x="2518794" y="422449"/>
                </a:lnTo>
                <a:cubicBezTo>
                  <a:pt x="2518794" y="448373"/>
                  <a:pt x="2497779" y="469388"/>
                  <a:pt x="2471855" y="469388"/>
                </a:cubicBezTo>
                <a:lnTo>
                  <a:pt x="46939" y="469388"/>
                </a:lnTo>
                <a:cubicBezTo>
                  <a:pt x="21015" y="469388"/>
                  <a:pt x="0" y="448373"/>
                  <a:pt x="0" y="422449"/>
                </a:cubicBezTo>
                <a:lnTo>
                  <a:pt x="0" y="46939"/>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59468" tIns="59468" rIns="59468" bIns="59468" numCol="1" spcCol="1270" anchor="ctr" anchorCtr="0">
            <a:noAutofit/>
          </a:bodyPr>
          <a:lstStyle/>
          <a:p>
            <a:pPr algn="ctr" defTabSz="533400">
              <a:lnSpc>
                <a:spcPct val="90000"/>
              </a:lnSpc>
              <a:spcAft>
                <a:spcPct val="35000"/>
              </a:spcAft>
            </a:pPr>
            <a:r>
              <a:rPr lang="ru-RU" sz="1200" dirty="0" smtClean="0">
                <a:solidFill>
                  <a:prstClr val="black"/>
                </a:solidFill>
                <a:latin typeface="Times New Roman" panose="02020603050405020304" pitchFamily="18" charset="0"/>
                <a:cs typeface="Times New Roman" panose="02020603050405020304" pitchFamily="18" charset="0"/>
              </a:rPr>
              <a:t>Поддержка социально ориентированных некоммерческих организаций</a:t>
            </a:r>
            <a:endParaRPr lang="ru-RU" sz="1200" dirty="0">
              <a:solidFill>
                <a:prstClr val="black"/>
              </a:solidFill>
              <a:latin typeface="Times New Roman" panose="02020603050405020304" pitchFamily="18" charset="0"/>
              <a:cs typeface="Times New Roman" panose="02020603050405020304" pitchFamily="18" charset="0"/>
            </a:endParaRPr>
          </a:p>
        </p:txBody>
      </p:sp>
      <p:sp>
        <p:nvSpPr>
          <p:cNvPr id="25" name="Полилиния 24"/>
          <p:cNvSpPr/>
          <p:nvPr/>
        </p:nvSpPr>
        <p:spPr>
          <a:xfrm>
            <a:off x="4351524" y="4592432"/>
            <a:ext cx="2668747" cy="469388"/>
          </a:xfrm>
          <a:custGeom>
            <a:avLst/>
            <a:gdLst>
              <a:gd name="connsiteX0" fmla="*/ 0 w 2518794"/>
              <a:gd name="connsiteY0" fmla="*/ 46939 h 469388"/>
              <a:gd name="connsiteX1" fmla="*/ 46939 w 2518794"/>
              <a:gd name="connsiteY1" fmla="*/ 0 h 469388"/>
              <a:gd name="connsiteX2" fmla="*/ 2471855 w 2518794"/>
              <a:gd name="connsiteY2" fmla="*/ 0 h 469388"/>
              <a:gd name="connsiteX3" fmla="*/ 2518794 w 2518794"/>
              <a:gd name="connsiteY3" fmla="*/ 46939 h 469388"/>
              <a:gd name="connsiteX4" fmla="*/ 2518794 w 2518794"/>
              <a:gd name="connsiteY4" fmla="*/ 422449 h 469388"/>
              <a:gd name="connsiteX5" fmla="*/ 2471855 w 2518794"/>
              <a:gd name="connsiteY5" fmla="*/ 469388 h 469388"/>
              <a:gd name="connsiteX6" fmla="*/ 46939 w 2518794"/>
              <a:gd name="connsiteY6" fmla="*/ 469388 h 469388"/>
              <a:gd name="connsiteX7" fmla="*/ 0 w 2518794"/>
              <a:gd name="connsiteY7" fmla="*/ 422449 h 469388"/>
              <a:gd name="connsiteX8" fmla="*/ 0 w 2518794"/>
              <a:gd name="connsiteY8" fmla="*/ 46939 h 469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8794" h="469388">
                <a:moveTo>
                  <a:pt x="0" y="46939"/>
                </a:moveTo>
                <a:cubicBezTo>
                  <a:pt x="0" y="21015"/>
                  <a:pt x="21015" y="0"/>
                  <a:pt x="46939" y="0"/>
                </a:cubicBezTo>
                <a:lnTo>
                  <a:pt x="2471855" y="0"/>
                </a:lnTo>
                <a:cubicBezTo>
                  <a:pt x="2497779" y="0"/>
                  <a:pt x="2518794" y="21015"/>
                  <a:pt x="2518794" y="46939"/>
                </a:cubicBezTo>
                <a:lnTo>
                  <a:pt x="2518794" y="422449"/>
                </a:lnTo>
                <a:cubicBezTo>
                  <a:pt x="2518794" y="448373"/>
                  <a:pt x="2497779" y="469388"/>
                  <a:pt x="2471855" y="469388"/>
                </a:cubicBezTo>
                <a:lnTo>
                  <a:pt x="46939" y="469388"/>
                </a:lnTo>
                <a:cubicBezTo>
                  <a:pt x="21015" y="469388"/>
                  <a:pt x="0" y="448373"/>
                  <a:pt x="0" y="422449"/>
                </a:cubicBezTo>
                <a:lnTo>
                  <a:pt x="0" y="46939"/>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59468" tIns="59468" rIns="59468" bIns="59468" numCol="1" spcCol="1270" anchor="ctr" anchorCtr="0">
            <a:noAutofit/>
          </a:bodyPr>
          <a:lstStyle/>
          <a:p>
            <a:pPr algn="ctr" defTabSz="533400">
              <a:lnSpc>
                <a:spcPct val="90000"/>
              </a:lnSpc>
              <a:spcAft>
                <a:spcPct val="35000"/>
              </a:spcAft>
            </a:pPr>
            <a:r>
              <a:rPr lang="ru-RU" sz="1200" dirty="0" smtClean="0">
                <a:solidFill>
                  <a:prstClr val="black"/>
                </a:solidFill>
                <a:latin typeface="Times New Roman" panose="02020603050405020304" pitchFamily="18" charset="0"/>
                <a:cs typeface="Times New Roman" panose="02020603050405020304" pitchFamily="18" charset="0"/>
              </a:rPr>
              <a:t>Совершенствование социальной поддержки семьи и детей</a:t>
            </a:r>
            <a:endParaRPr lang="ru-RU" sz="1200" dirty="0">
              <a:solidFill>
                <a:prstClr val="black"/>
              </a:solidFill>
              <a:latin typeface="Times New Roman" panose="02020603050405020304" pitchFamily="18" charset="0"/>
              <a:cs typeface="Times New Roman" panose="02020603050405020304" pitchFamily="18" charset="0"/>
            </a:endParaRPr>
          </a:p>
        </p:txBody>
      </p:sp>
      <p:sp>
        <p:nvSpPr>
          <p:cNvPr id="26" name="Полилиния 25"/>
          <p:cNvSpPr/>
          <p:nvPr/>
        </p:nvSpPr>
        <p:spPr>
          <a:xfrm>
            <a:off x="4351524" y="5104916"/>
            <a:ext cx="2668747" cy="616093"/>
          </a:xfrm>
          <a:custGeom>
            <a:avLst/>
            <a:gdLst>
              <a:gd name="connsiteX0" fmla="*/ 0 w 2518794"/>
              <a:gd name="connsiteY0" fmla="*/ 46939 h 469388"/>
              <a:gd name="connsiteX1" fmla="*/ 46939 w 2518794"/>
              <a:gd name="connsiteY1" fmla="*/ 0 h 469388"/>
              <a:gd name="connsiteX2" fmla="*/ 2471855 w 2518794"/>
              <a:gd name="connsiteY2" fmla="*/ 0 h 469388"/>
              <a:gd name="connsiteX3" fmla="*/ 2518794 w 2518794"/>
              <a:gd name="connsiteY3" fmla="*/ 46939 h 469388"/>
              <a:gd name="connsiteX4" fmla="*/ 2518794 w 2518794"/>
              <a:gd name="connsiteY4" fmla="*/ 422449 h 469388"/>
              <a:gd name="connsiteX5" fmla="*/ 2471855 w 2518794"/>
              <a:gd name="connsiteY5" fmla="*/ 469388 h 469388"/>
              <a:gd name="connsiteX6" fmla="*/ 46939 w 2518794"/>
              <a:gd name="connsiteY6" fmla="*/ 469388 h 469388"/>
              <a:gd name="connsiteX7" fmla="*/ 0 w 2518794"/>
              <a:gd name="connsiteY7" fmla="*/ 422449 h 469388"/>
              <a:gd name="connsiteX8" fmla="*/ 0 w 2518794"/>
              <a:gd name="connsiteY8" fmla="*/ 46939 h 469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8794" h="469388">
                <a:moveTo>
                  <a:pt x="0" y="46939"/>
                </a:moveTo>
                <a:cubicBezTo>
                  <a:pt x="0" y="21015"/>
                  <a:pt x="21015" y="0"/>
                  <a:pt x="46939" y="0"/>
                </a:cubicBezTo>
                <a:lnTo>
                  <a:pt x="2471855" y="0"/>
                </a:lnTo>
                <a:cubicBezTo>
                  <a:pt x="2497779" y="0"/>
                  <a:pt x="2518794" y="21015"/>
                  <a:pt x="2518794" y="46939"/>
                </a:cubicBezTo>
                <a:lnTo>
                  <a:pt x="2518794" y="422449"/>
                </a:lnTo>
                <a:cubicBezTo>
                  <a:pt x="2518794" y="448373"/>
                  <a:pt x="2497779" y="469388"/>
                  <a:pt x="2471855" y="469388"/>
                </a:cubicBezTo>
                <a:lnTo>
                  <a:pt x="46939" y="469388"/>
                </a:lnTo>
                <a:cubicBezTo>
                  <a:pt x="21015" y="469388"/>
                  <a:pt x="0" y="448373"/>
                  <a:pt x="0" y="422449"/>
                </a:cubicBezTo>
                <a:lnTo>
                  <a:pt x="0" y="46939"/>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55658" tIns="55658" rIns="55658" bIns="55658" numCol="1" spcCol="1270" anchor="ctr" anchorCtr="0">
            <a:noAutofit/>
          </a:bodyPr>
          <a:lstStyle/>
          <a:p>
            <a:pPr algn="ctr" defTabSz="488950">
              <a:lnSpc>
                <a:spcPct val="90000"/>
              </a:lnSpc>
              <a:spcAft>
                <a:spcPct val="35000"/>
              </a:spcAft>
            </a:pPr>
            <a:r>
              <a:rPr lang="ru-RU" sz="1100" dirty="0" smtClean="0">
                <a:solidFill>
                  <a:prstClr val="black"/>
                </a:solidFill>
                <a:latin typeface="Times New Roman" panose="02020603050405020304" pitchFamily="18" charset="0"/>
                <a:cs typeface="Times New Roman" panose="02020603050405020304" pitchFamily="18" charset="0"/>
              </a:rPr>
              <a:t>Оказание содействия добровольному переселению соотечественников, проживающих за рубежом</a:t>
            </a:r>
            <a:endParaRPr lang="ru-RU" sz="1100" dirty="0">
              <a:solidFill>
                <a:prstClr val="black"/>
              </a:solidFill>
              <a:latin typeface="Times New Roman" panose="02020603050405020304" pitchFamily="18" charset="0"/>
              <a:cs typeface="Times New Roman" panose="02020603050405020304" pitchFamily="18" charset="0"/>
            </a:endParaRPr>
          </a:p>
        </p:txBody>
      </p:sp>
      <p:sp>
        <p:nvSpPr>
          <p:cNvPr id="27" name="Полилиния 26"/>
          <p:cNvSpPr/>
          <p:nvPr/>
        </p:nvSpPr>
        <p:spPr>
          <a:xfrm>
            <a:off x="4351524" y="5764104"/>
            <a:ext cx="2668747" cy="469388"/>
          </a:xfrm>
          <a:custGeom>
            <a:avLst/>
            <a:gdLst>
              <a:gd name="connsiteX0" fmla="*/ 0 w 2518794"/>
              <a:gd name="connsiteY0" fmla="*/ 46939 h 469388"/>
              <a:gd name="connsiteX1" fmla="*/ 46939 w 2518794"/>
              <a:gd name="connsiteY1" fmla="*/ 0 h 469388"/>
              <a:gd name="connsiteX2" fmla="*/ 2471855 w 2518794"/>
              <a:gd name="connsiteY2" fmla="*/ 0 h 469388"/>
              <a:gd name="connsiteX3" fmla="*/ 2518794 w 2518794"/>
              <a:gd name="connsiteY3" fmla="*/ 46939 h 469388"/>
              <a:gd name="connsiteX4" fmla="*/ 2518794 w 2518794"/>
              <a:gd name="connsiteY4" fmla="*/ 422449 h 469388"/>
              <a:gd name="connsiteX5" fmla="*/ 2471855 w 2518794"/>
              <a:gd name="connsiteY5" fmla="*/ 469388 h 469388"/>
              <a:gd name="connsiteX6" fmla="*/ 46939 w 2518794"/>
              <a:gd name="connsiteY6" fmla="*/ 469388 h 469388"/>
              <a:gd name="connsiteX7" fmla="*/ 0 w 2518794"/>
              <a:gd name="connsiteY7" fmla="*/ 422449 h 469388"/>
              <a:gd name="connsiteX8" fmla="*/ 0 w 2518794"/>
              <a:gd name="connsiteY8" fmla="*/ 46939 h 469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8794" h="469388">
                <a:moveTo>
                  <a:pt x="0" y="46939"/>
                </a:moveTo>
                <a:cubicBezTo>
                  <a:pt x="0" y="21015"/>
                  <a:pt x="21015" y="0"/>
                  <a:pt x="46939" y="0"/>
                </a:cubicBezTo>
                <a:lnTo>
                  <a:pt x="2471855" y="0"/>
                </a:lnTo>
                <a:cubicBezTo>
                  <a:pt x="2497779" y="0"/>
                  <a:pt x="2518794" y="21015"/>
                  <a:pt x="2518794" y="46939"/>
                </a:cubicBezTo>
                <a:lnTo>
                  <a:pt x="2518794" y="422449"/>
                </a:lnTo>
                <a:cubicBezTo>
                  <a:pt x="2518794" y="448373"/>
                  <a:pt x="2497779" y="469388"/>
                  <a:pt x="2471855" y="469388"/>
                </a:cubicBezTo>
                <a:lnTo>
                  <a:pt x="46939" y="469388"/>
                </a:lnTo>
                <a:cubicBezTo>
                  <a:pt x="21015" y="469388"/>
                  <a:pt x="0" y="448373"/>
                  <a:pt x="0" y="422449"/>
                </a:cubicBezTo>
                <a:lnTo>
                  <a:pt x="0" y="46939"/>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59468" tIns="59468" rIns="59468" bIns="59468" numCol="1" spcCol="1270" anchor="ctr" anchorCtr="0">
            <a:noAutofit/>
          </a:bodyPr>
          <a:lstStyle/>
          <a:p>
            <a:pPr algn="ctr" defTabSz="533400">
              <a:lnSpc>
                <a:spcPct val="90000"/>
              </a:lnSpc>
              <a:spcAft>
                <a:spcPct val="35000"/>
              </a:spcAft>
            </a:pPr>
            <a:r>
              <a:rPr lang="ru-RU" sz="1200" dirty="0" smtClean="0">
                <a:solidFill>
                  <a:prstClr val="black"/>
                </a:solidFill>
                <a:latin typeface="Times New Roman" panose="02020603050405020304" pitchFamily="18" charset="0"/>
                <a:cs typeface="Times New Roman" panose="02020603050405020304" pitchFamily="18" charset="0"/>
              </a:rPr>
              <a:t>Обеспечение реализации государственной программы</a:t>
            </a:r>
            <a:endParaRPr lang="ru-RU" sz="1200" dirty="0">
              <a:solidFill>
                <a:prstClr val="black"/>
              </a:solidFill>
              <a:latin typeface="Times New Roman" panose="02020603050405020304" pitchFamily="18" charset="0"/>
              <a:cs typeface="Times New Roman" panose="02020603050405020304" pitchFamily="18" charset="0"/>
            </a:endParaRPr>
          </a:p>
        </p:txBody>
      </p:sp>
      <p:sp>
        <p:nvSpPr>
          <p:cNvPr id="28" name="Полилиния 27"/>
          <p:cNvSpPr/>
          <p:nvPr/>
        </p:nvSpPr>
        <p:spPr>
          <a:xfrm>
            <a:off x="8078773" y="2801363"/>
            <a:ext cx="648000" cy="286843"/>
          </a:xfrm>
          <a:custGeom>
            <a:avLst/>
            <a:gdLst>
              <a:gd name="connsiteX0" fmla="*/ 0 w 836567"/>
              <a:gd name="connsiteY0" fmla="*/ 28684 h 286843"/>
              <a:gd name="connsiteX1" fmla="*/ 28684 w 836567"/>
              <a:gd name="connsiteY1" fmla="*/ 0 h 286843"/>
              <a:gd name="connsiteX2" fmla="*/ 807883 w 836567"/>
              <a:gd name="connsiteY2" fmla="*/ 0 h 286843"/>
              <a:gd name="connsiteX3" fmla="*/ 836567 w 836567"/>
              <a:gd name="connsiteY3" fmla="*/ 28684 h 286843"/>
              <a:gd name="connsiteX4" fmla="*/ 836567 w 836567"/>
              <a:gd name="connsiteY4" fmla="*/ 258159 h 286843"/>
              <a:gd name="connsiteX5" fmla="*/ 807883 w 836567"/>
              <a:gd name="connsiteY5" fmla="*/ 286843 h 286843"/>
              <a:gd name="connsiteX6" fmla="*/ 28684 w 836567"/>
              <a:gd name="connsiteY6" fmla="*/ 286843 h 286843"/>
              <a:gd name="connsiteX7" fmla="*/ 0 w 836567"/>
              <a:gd name="connsiteY7" fmla="*/ 258159 h 286843"/>
              <a:gd name="connsiteX8" fmla="*/ 0 w 836567"/>
              <a:gd name="connsiteY8" fmla="*/ 28684 h 286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567" h="286843">
                <a:moveTo>
                  <a:pt x="0" y="28684"/>
                </a:moveTo>
                <a:cubicBezTo>
                  <a:pt x="0" y="12842"/>
                  <a:pt x="12842" y="0"/>
                  <a:pt x="28684" y="0"/>
                </a:cubicBezTo>
                <a:lnTo>
                  <a:pt x="807883" y="0"/>
                </a:lnTo>
                <a:cubicBezTo>
                  <a:pt x="823725" y="0"/>
                  <a:pt x="836567" y="12842"/>
                  <a:pt x="836567" y="28684"/>
                </a:cubicBezTo>
                <a:lnTo>
                  <a:pt x="836567" y="258159"/>
                </a:lnTo>
                <a:cubicBezTo>
                  <a:pt x="836567" y="274001"/>
                  <a:pt x="823725" y="286843"/>
                  <a:pt x="807883" y="286843"/>
                </a:cubicBezTo>
                <a:lnTo>
                  <a:pt x="28684" y="286843"/>
                </a:lnTo>
                <a:cubicBezTo>
                  <a:pt x="12842" y="286843"/>
                  <a:pt x="0" y="274001"/>
                  <a:pt x="0" y="258159"/>
                </a:cubicBezTo>
                <a:lnTo>
                  <a:pt x="0" y="28684"/>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54121" tIns="54121" rIns="54121" bIns="54121" numCol="1" spcCol="1270" anchor="ctr" anchorCtr="0">
            <a:noAutofit/>
          </a:bodyPr>
          <a:lstStyle/>
          <a:p>
            <a:pPr algn="ctr" defTabSz="533400">
              <a:lnSpc>
                <a:spcPct val="90000"/>
              </a:lnSpc>
              <a:spcAft>
                <a:spcPct val="35000"/>
              </a:spcAft>
            </a:pPr>
            <a:r>
              <a:rPr lang="ru-RU" sz="1300" b="1" dirty="0">
                <a:solidFill>
                  <a:prstClr val="black"/>
                </a:solidFill>
                <a:latin typeface="Times New Roman" panose="02020603050405020304" pitchFamily="18" charset="0"/>
                <a:cs typeface="Times New Roman" panose="02020603050405020304" pitchFamily="18" charset="0"/>
              </a:rPr>
              <a:t>Ф</a:t>
            </a:r>
            <a:r>
              <a:rPr lang="ru-RU" sz="1300" b="1" dirty="0" smtClean="0">
                <a:solidFill>
                  <a:prstClr val="black"/>
                </a:solidFill>
                <a:latin typeface="Times New Roman" panose="02020603050405020304" pitchFamily="18" charset="0"/>
                <a:cs typeface="Times New Roman" panose="02020603050405020304" pitchFamily="18" charset="0"/>
              </a:rPr>
              <a:t>акт</a:t>
            </a:r>
            <a:endParaRPr lang="ru-RU" sz="1300" b="1" dirty="0">
              <a:solidFill>
                <a:prstClr val="black"/>
              </a:solidFill>
              <a:latin typeface="Times New Roman" panose="02020603050405020304" pitchFamily="18" charset="0"/>
              <a:cs typeface="Times New Roman" panose="02020603050405020304" pitchFamily="18" charset="0"/>
            </a:endParaRPr>
          </a:p>
        </p:txBody>
      </p:sp>
      <p:sp>
        <p:nvSpPr>
          <p:cNvPr id="29" name="Полилиния 28"/>
          <p:cNvSpPr/>
          <p:nvPr/>
        </p:nvSpPr>
        <p:spPr>
          <a:xfrm>
            <a:off x="8083913" y="3160143"/>
            <a:ext cx="648000" cy="469388"/>
          </a:xfrm>
          <a:custGeom>
            <a:avLst/>
            <a:gdLst>
              <a:gd name="connsiteX0" fmla="*/ 0 w 833304"/>
              <a:gd name="connsiteY0" fmla="*/ 46939 h 469388"/>
              <a:gd name="connsiteX1" fmla="*/ 46939 w 833304"/>
              <a:gd name="connsiteY1" fmla="*/ 0 h 469388"/>
              <a:gd name="connsiteX2" fmla="*/ 786365 w 833304"/>
              <a:gd name="connsiteY2" fmla="*/ 0 h 469388"/>
              <a:gd name="connsiteX3" fmla="*/ 833304 w 833304"/>
              <a:gd name="connsiteY3" fmla="*/ 46939 h 469388"/>
              <a:gd name="connsiteX4" fmla="*/ 833304 w 833304"/>
              <a:gd name="connsiteY4" fmla="*/ 422449 h 469388"/>
              <a:gd name="connsiteX5" fmla="*/ 786365 w 833304"/>
              <a:gd name="connsiteY5" fmla="*/ 469388 h 469388"/>
              <a:gd name="connsiteX6" fmla="*/ 46939 w 833304"/>
              <a:gd name="connsiteY6" fmla="*/ 469388 h 469388"/>
              <a:gd name="connsiteX7" fmla="*/ 0 w 833304"/>
              <a:gd name="connsiteY7" fmla="*/ 422449 h 469388"/>
              <a:gd name="connsiteX8" fmla="*/ 0 w 833304"/>
              <a:gd name="connsiteY8" fmla="*/ 46939 h 469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3304" h="469388">
                <a:moveTo>
                  <a:pt x="0" y="46939"/>
                </a:moveTo>
                <a:cubicBezTo>
                  <a:pt x="0" y="21015"/>
                  <a:pt x="21015" y="0"/>
                  <a:pt x="46939" y="0"/>
                </a:cubicBezTo>
                <a:lnTo>
                  <a:pt x="786365" y="0"/>
                </a:lnTo>
                <a:cubicBezTo>
                  <a:pt x="812289" y="0"/>
                  <a:pt x="833304" y="21015"/>
                  <a:pt x="833304" y="46939"/>
                </a:cubicBezTo>
                <a:lnTo>
                  <a:pt x="833304" y="422449"/>
                </a:lnTo>
                <a:cubicBezTo>
                  <a:pt x="833304" y="448373"/>
                  <a:pt x="812289" y="469388"/>
                  <a:pt x="786365" y="469388"/>
                </a:cubicBezTo>
                <a:lnTo>
                  <a:pt x="46939" y="469388"/>
                </a:lnTo>
                <a:cubicBezTo>
                  <a:pt x="21015" y="469388"/>
                  <a:pt x="0" y="448373"/>
                  <a:pt x="0" y="422449"/>
                </a:cubicBezTo>
                <a:lnTo>
                  <a:pt x="0" y="46939"/>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59468" tIns="59468" rIns="59468" bIns="59468" numCol="1" spcCol="1270" anchor="ctr" anchorCtr="0">
            <a:noAutofit/>
          </a:bodyPr>
          <a:lstStyle/>
          <a:p>
            <a:pPr algn="ctr" defTabSz="533400">
              <a:lnSpc>
                <a:spcPct val="90000"/>
              </a:lnSpc>
              <a:spcAft>
                <a:spcPct val="35000"/>
              </a:spcAft>
            </a:pPr>
            <a:r>
              <a:rPr lang="ru-RU" sz="1200" dirty="0" smtClean="0">
                <a:solidFill>
                  <a:prstClr val="black"/>
                </a:solidFill>
                <a:latin typeface="Times New Roman" panose="02020603050405020304" pitchFamily="18" charset="0"/>
                <a:cs typeface="Times New Roman" panose="02020603050405020304" pitchFamily="18" charset="0"/>
              </a:rPr>
              <a:t>3 495,6</a:t>
            </a:r>
            <a:endParaRPr lang="ru-RU" sz="1200" dirty="0">
              <a:solidFill>
                <a:prstClr val="black"/>
              </a:solidFill>
              <a:latin typeface="Times New Roman" panose="02020603050405020304" pitchFamily="18" charset="0"/>
              <a:cs typeface="Times New Roman" panose="02020603050405020304" pitchFamily="18" charset="0"/>
            </a:endParaRPr>
          </a:p>
        </p:txBody>
      </p:sp>
      <p:sp>
        <p:nvSpPr>
          <p:cNvPr id="30" name="Полилиния 29"/>
          <p:cNvSpPr/>
          <p:nvPr/>
        </p:nvSpPr>
        <p:spPr>
          <a:xfrm>
            <a:off x="8083913" y="3665607"/>
            <a:ext cx="648000" cy="545923"/>
          </a:xfrm>
          <a:custGeom>
            <a:avLst/>
            <a:gdLst>
              <a:gd name="connsiteX0" fmla="*/ 0 w 826816"/>
              <a:gd name="connsiteY0" fmla="*/ 46939 h 469388"/>
              <a:gd name="connsiteX1" fmla="*/ 46939 w 826816"/>
              <a:gd name="connsiteY1" fmla="*/ 0 h 469388"/>
              <a:gd name="connsiteX2" fmla="*/ 779877 w 826816"/>
              <a:gd name="connsiteY2" fmla="*/ 0 h 469388"/>
              <a:gd name="connsiteX3" fmla="*/ 826816 w 826816"/>
              <a:gd name="connsiteY3" fmla="*/ 46939 h 469388"/>
              <a:gd name="connsiteX4" fmla="*/ 826816 w 826816"/>
              <a:gd name="connsiteY4" fmla="*/ 422449 h 469388"/>
              <a:gd name="connsiteX5" fmla="*/ 779877 w 826816"/>
              <a:gd name="connsiteY5" fmla="*/ 469388 h 469388"/>
              <a:gd name="connsiteX6" fmla="*/ 46939 w 826816"/>
              <a:gd name="connsiteY6" fmla="*/ 469388 h 469388"/>
              <a:gd name="connsiteX7" fmla="*/ 0 w 826816"/>
              <a:gd name="connsiteY7" fmla="*/ 422449 h 469388"/>
              <a:gd name="connsiteX8" fmla="*/ 0 w 826816"/>
              <a:gd name="connsiteY8" fmla="*/ 46939 h 469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6816" h="469388">
                <a:moveTo>
                  <a:pt x="0" y="46939"/>
                </a:moveTo>
                <a:cubicBezTo>
                  <a:pt x="0" y="21015"/>
                  <a:pt x="21015" y="0"/>
                  <a:pt x="46939" y="0"/>
                </a:cubicBezTo>
                <a:lnTo>
                  <a:pt x="779877" y="0"/>
                </a:lnTo>
                <a:cubicBezTo>
                  <a:pt x="805801" y="0"/>
                  <a:pt x="826816" y="21015"/>
                  <a:pt x="826816" y="46939"/>
                </a:cubicBezTo>
                <a:lnTo>
                  <a:pt x="826816" y="422449"/>
                </a:lnTo>
                <a:cubicBezTo>
                  <a:pt x="826816" y="448373"/>
                  <a:pt x="805801" y="469388"/>
                  <a:pt x="779877" y="469388"/>
                </a:cubicBezTo>
                <a:lnTo>
                  <a:pt x="46939" y="469388"/>
                </a:lnTo>
                <a:cubicBezTo>
                  <a:pt x="21015" y="469388"/>
                  <a:pt x="0" y="448373"/>
                  <a:pt x="0" y="422449"/>
                </a:cubicBezTo>
                <a:lnTo>
                  <a:pt x="0" y="46939"/>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59468" tIns="59468" rIns="59468" bIns="59468" numCol="1" spcCol="1270" anchor="ctr" anchorCtr="0">
            <a:noAutofit/>
          </a:bodyPr>
          <a:lstStyle/>
          <a:p>
            <a:pPr algn="ctr" defTabSz="533400">
              <a:lnSpc>
                <a:spcPct val="90000"/>
              </a:lnSpc>
              <a:spcAft>
                <a:spcPct val="35000"/>
              </a:spcAft>
            </a:pPr>
            <a:r>
              <a:rPr lang="ru-RU" sz="1200" dirty="0" smtClean="0">
                <a:solidFill>
                  <a:prstClr val="black"/>
                </a:solidFill>
                <a:latin typeface="Times New Roman" panose="02020603050405020304" pitchFamily="18" charset="0"/>
                <a:cs typeface="Times New Roman" panose="02020603050405020304" pitchFamily="18" charset="0"/>
              </a:rPr>
              <a:t>3,7</a:t>
            </a:r>
            <a:endParaRPr lang="ru-RU" sz="1200" dirty="0">
              <a:solidFill>
                <a:prstClr val="black"/>
              </a:solidFill>
              <a:latin typeface="Times New Roman" panose="02020603050405020304" pitchFamily="18" charset="0"/>
              <a:cs typeface="Times New Roman" panose="02020603050405020304" pitchFamily="18" charset="0"/>
            </a:endParaRPr>
          </a:p>
        </p:txBody>
      </p:sp>
      <p:sp>
        <p:nvSpPr>
          <p:cNvPr id="32" name="Полилиния 31"/>
          <p:cNvSpPr/>
          <p:nvPr/>
        </p:nvSpPr>
        <p:spPr>
          <a:xfrm>
            <a:off x="8083913" y="4590913"/>
            <a:ext cx="648000" cy="469388"/>
          </a:xfrm>
          <a:custGeom>
            <a:avLst/>
            <a:gdLst>
              <a:gd name="connsiteX0" fmla="*/ 0 w 788935"/>
              <a:gd name="connsiteY0" fmla="*/ 46939 h 469388"/>
              <a:gd name="connsiteX1" fmla="*/ 46939 w 788935"/>
              <a:gd name="connsiteY1" fmla="*/ 0 h 469388"/>
              <a:gd name="connsiteX2" fmla="*/ 741996 w 788935"/>
              <a:gd name="connsiteY2" fmla="*/ 0 h 469388"/>
              <a:gd name="connsiteX3" fmla="*/ 788935 w 788935"/>
              <a:gd name="connsiteY3" fmla="*/ 46939 h 469388"/>
              <a:gd name="connsiteX4" fmla="*/ 788935 w 788935"/>
              <a:gd name="connsiteY4" fmla="*/ 422449 h 469388"/>
              <a:gd name="connsiteX5" fmla="*/ 741996 w 788935"/>
              <a:gd name="connsiteY5" fmla="*/ 469388 h 469388"/>
              <a:gd name="connsiteX6" fmla="*/ 46939 w 788935"/>
              <a:gd name="connsiteY6" fmla="*/ 469388 h 469388"/>
              <a:gd name="connsiteX7" fmla="*/ 0 w 788935"/>
              <a:gd name="connsiteY7" fmla="*/ 422449 h 469388"/>
              <a:gd name="connsiteX8" fmla="*/ 0 w 788935"/>
              <a:gd name="connsiteY8" fmla="*/ 46939 h 469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8935" h="469388">
                <a:moveTo>
                  <a:pt x="0" y="46939"/>
                </a:moveTo>
                <a:cubicBezTo>
                  <a:pt x="0" y="21015"/>
                  <a:pt x="21015" y="0"/>
                  <a:pt x="46939" y="0"/>
                </a:cubicBezTo>
                <a:lnTo>
                  <a:pt x="741996" y="0"/>
                </a:lnTo>
                <a:cubicBezTo>
                  <a:pt x="767920" y="0"/>
                  <a:pt x="788935" y="21015"/>
                  <a:pt x="788935" y="46939"/>
                </a:cubicBezTo>
                <a:lnTo>
                  <a:pt x="788935" y="422449"/>
                </a:lnTo>
                <a:cubicBezTo>
                  <a:pt x="788935" y="448373"/>
                  <a:pt x="767920" y="469388"/>
                  <a:pt x="741996" y="469388"/>
                </a:cubicBezTo>
                <a:lnTo>
                  <a:pt x="46939" y="469388"/>
                </a:lnTo>
                <a:cubicBezTo>
                  <a:pt x="21015" y="469388"/>
                  <a:pt x="0" y="448373"/>
                  <a:pt x="0" y="422449"/>
                </a:cubicBezTo>
                <a:lnTo>
                  <a:pt x="0" y="46939"/>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59468" tIns="59468" rIns="59468" bIns="59468" numCol="1" spcCol="1270" anchor="ctr" anchorCtr="0">
            <a:noAutofit/>
          </a:bodyPr>
          <a:lstStyle/>
          <a:p>
            <a:pPr algn="ctr" defTabSz="533400">
              <a:lnSpc>
                <a:spcPct val="90000"/>
              </a:lnSpc>
              <a:spcAft>
                <a:spcPct val="35000"/>
              </a:spcAft>
            </a:pPr>
            <a:r>
              <a:rPr lang="ru-RU" sz="1200" dirty="0" smtClean="0">
                <a:solidFill>
                  <a:prstClr val="black"/>
                </a:solidFill>
                <a:latin typeface="Times New Roman" panose="02020603050405020304" pitchFamily="18" charset="0"/>
                <a:cs typeface="Times New Roman" panose="02020603050405020304" pitchFamily="18" charset="0"/>
              </a:rPr>
              <a:t>2 461,2</a:t>
            </a:r>
            <a:endParaRPr lang="ru-RU" sz="1200" dirty="0">
              <a:solidFill>
                <a:prstClr val="black"/>
              </a:solidFill>
              <a:latin typeface="Times New Roman" panose="02020603050405020304" pitchFamily="18" charset="0"/>
              <a:cs typeface="Times New Roman" panose="02020603050405020304" pitchFamily="18" charset="0"/>
            </a:endParaRPr>
          </a:p>
        </p:txBody>
      </p:sp>
      <p:sp>
        <p:nvSpPr>
          <p:cNvPr id="33" name="Полилиния 32"/>
          <p:cNvSpPr/>
          <p:nvPr/>
        </p:nvSpPr>
        <p:spPr>
          <a:xfrm>
            <a:off x="8083913" y="5100270"/>
            <a:ext cx="648000" cy="627684"/>
          </a:xfrm>
          <a:custGeom>
            <a:avLst/>
            <a:gdLst>
              <a:gd name="connsiteX0" fmla="*/ 0 w 741113"/>
              <a:gd name="connsiteY0" fmla="*/ 46939 h 469388"/>
              <a:gd name="connsiteX1" fmla="*/ 46939 w 741113"/>
              <a:gd name="connsiteY1" fmla="*/ 0 h 469388"/>
              <a:gd name="connsiteX2" fmla="*/ 694174 w 741113"/>
              <a:gd name="connsiteY2" fmla="*/ 0 h 469388"/>
              <a:gd name="connsiteX3" fmla="*/ 741113 w 741113"/>
              <a:gd name="connsiteY3" fmla="*/ 46939 h 469388"/>
              <a:gd name="connsiteX4" fmla="*/ 741113 w 741113"/>
              <a:gd name="connsiteY4" fmla="*/ 422449 h 469388"/>
              <a:gd name="connsiteX5" fmla="*/ 694174 w 741113"/>
              <a:gd name="connsiteY5" fmla="*/ 469388 h 469388"/>
              <a:gd name="connsiteX6" fmla="*/ 46939 w 741113"/>
              <a:gd name="connsiteY6" fmla="*/ 469388 h 469388"/>
              <a:gd name="connsiteX7" fmla="*/ 0 w 741113"/>
              <a:gd name="connsiteY7" fmla="*/ 422449 h 469388"/>
              <a:gd name="connsiteX8" fmla="*/ 0 w 741113"/>
              <a:gd name="connsiteY8" fmla="*/ 46939 h 469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1113" h="469388">
                <a:moveTo>
                  <a:pt x="0" y="46939"/>
                </a:moveTo>
                <a:cubicBezTo>
                  <a:pt x="0" y="21015"/>
                  <a:pt x="21015" y="0"/>
                  <a:pt x="46939" y="0"/>
                </a:cubicBezTo>
                <a:lnTo>
                  <a:pt x="694174" y="0"/>
                </a:lnTo>
                <a:cubicBezTo>
                  <a:pt x="720098" y="0"/>
                  <a:pt x="741113" y="21015"/>
                  <a:pt x="741113" y="46939"/>
                </a:cubicBezTo>
                <a:lnTo>
                  <a:pt x="741113" y="422449"/>
                </a:lnTo>
                <a:cubicBezTo>
                  <a:pt x="741113" y="448373"/>
                  <a:pt x="720098" y="469388"/>
                  <a:pt x="694174" y="469388"/>
                </a:cubicBezTo>
                <a:lnTo>
                  <a:pt x="46939" y="469388"/>
                </a:lnTo>
                <a:cubicBezTo>
                  <a:pt x="21015" y="469388"/>
                  <a:pt x="0" y="448373"/>
                  <a:pt x="0" y="422449"/>
                </a:cubicBezTo>
                <a:lnTo>
                  <a:pt x="0" y="46939"/>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59468" tIns="59468" rIns="59468" bIns="59468" numCol="1" spcCol="1270" anchor="ctr" anchorCtr="0">
            <a:noAutofit/>
          </a:bodyPr>
          <a:lstStyle/>
          <a:p>
            <a:pPr algn="ctr" defTabSz="533400">
              <a:lnSpc>
                <a:spcPct val="90000"/>
              </a:lnSpc>
              <a:spcAft>
                <a:spcPct val="35000"/>
              </a:spcAft>
            </a:pPr>
            <a:r>
              <a:rPr lang="ru-RU" sz="1200" dirty="0" smtClean="0">
                <a:solidFill>
                  <a:prstClr val="black"/>
                </a:solidFill>
                <a:latin typeface="Times New Roman" panose="02020603050405020304" pitchFamily="18" charset="0"/>
                <a:cs typeface="Times New Roman" panose="02020603050405020304" pitchFamily="18" charset="0"/>
              </a:rPr>
              <a:t>0,3</a:t>
            </a:r>
            <a:endParaRPr lang="ru-RU" sz="1200" dirty="0">
              <a:solidFill>
                <a:prstClr val="black"/>
              </a:solidFill>
              <a:latin typeface="Times New Roman" panose="02020603050405020304" pitchFamily="18" charset="0"/>
              <a:cs typeface="Times New Roman" panose="02020603050405020304" pitchFamily="18" charset="0"/>
            </a:endParaRPr>
          </a:p>
        </p:txBody>
      </p:sp>
      <p:sp>
        <p:nvSpPr>
          <p:cNvPr id="34" name="Полилиния 33"/>
          <p:cNvSpPr/>
          <p:nvPr/>
        </p:nvSpPr>
        <p:spPr>
          <a:xfrm>
            <a:off x="8083913" y="5767924"/>
            <a:ext cx="648000" cy="469388"/>
          </a:xfrm>
          <a:custGeom>
            <a:avLst/>
            <a:gdLst>
              <a:gd name="connsiteX0" fmla="*/ 0 w 741113"/>
              <a:gd name="connsiteY0" fmla="*/ 46939 h 469388"/>
              <a:gd name="connsiteX1" fmla="*/ 46939 w 741113"/>
              <a:gd name="connsiteY1" fmla="*/ 0 h 469388"/>
              <a:gd name="connsiteX2" fmla="*/ 694174 w 741113"/>
              <a:gd name="connsiteY2" fmla="*/ 0 h 469388"/>
              <a:gd name="connsiteX3" fmla="*/ 741113 w 741113"/>
              <a:gd name="connsiteY3" fmla="*/ 46939 h 469388"/>
              <a:gd name="connsiteX4" fmla="*/ 741113 w 741113"/>
              <a:gd name="connsiteY4" fmla="*/ 422449 h 469388"/>
              <a:gd name="connsiteX5" fmla="*/ 694174 w 741113"/>
              <a:gd name="connsiteY5" fmla="*/ 469388 h 469388"/>
              <a:gd name="connsiteX6" fmla="*/ 46939 w 741113"/>
              <a:gd name="connsiteY6" fmla="*/ 469388 h 469388"/>
              <a:gd name="connsiteX7" fmla="*/ 0 w 741113"/>
              <a:gd name="connsiteY7" fmla="*/ 422449 h 469388"/>
              <a:gd name="connsiteX8" fmla="*/ 0 w 741113"/>
              <a:gd name="connsiteY8" fmla="*/ 46939 h 469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1113" h="469388">
                <a:moveTo>
                  <a:pt x="0" y="46939"/>
                </a:moveTo>
                <a:cubicBezTo>
                  <a:pt x="0" y="21015"/>
                  <a:pt x="21015" y="0"/>
                  <a:pt x="46939" y="0"/>
                </a:cubicBezTo>
                <a:lnTo>
                  <a:pt x="694174" y="0"/>
                </a:lnTo>
                <a:cubicBezTo>
                  <a:pt x="720098" y="0"/>
                  <a:pt x="741113" y="21015"/>
                  <a:pt x="741113" y="46939"/>
                </a:cubicBezTo>
                <a:lnTo>
                  <a:pt x="741113" y="422449"/>
                </a:lnTo>
                <a:cubicBezTo>
                  <a:pt x="741113" y="448373"/>
                  <a:pt x="720098" y="469388"/>
                  <a:pt x="694174" y="469388"/>
                </a:cubicBezTo>
                <a:lnTo>
                  <a:pt x="46939" y="469388"/>
                </a:lnTo>
                <a:cubicBezTo>
                  <a:pt x="21015" y="469388"/>
                  <a:pt x="0" y="448373"/>
                  <a:pt x="0" y="422449"/>
                </a:cubicBezTo>
                <a:lnTo>
                  <a:pt x="0" y="46939"/>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59468" tIns="59468" rIns="59468" bIns="59468" numCol="1" spcCol="1270" anchor="ctr" anchorCtr="0">
            <a:noAutofit/>
          </a:bodyPr>
          <a:lstStyle/>
          <a:p>
            <a:pPr algn="ctr" defTabSz="533400">
              <a:lnSpc>
                <a:spcPct val="90000"/>
              </a:lnSpc>
              <a:spcAft>
                <a:spcPct val="35000"/>
              </a:spcAft>
            </a:pPr>
            <a:r>
              <a:rPr lang="ru-RU" sz="1200" dirty="0" smtClean="0">
                <a:solidFill>
                  <a:prstClr val="black"/>
                </a:solidFill>
                <a:latin typeface="Times New Roman" panose="02020603050405020304" pitchFamily="18" charset="0"/>
                <a:cs typeface="Times New Roman" panose="02020603050405020304" pitchFamily="18" charset="0"/>
              </a:rPr>
              <a:t>140,4</a:t>
            </a:r>
            <a:endParaRPr lang="ru-RU" sz="1200" dirty="0">
              <a:solidFill>
                <a:prstClr val="black"/>
              </a:solidFill>
              <a:latin typeface="Times New Roman" panose="02020603050405020304" pitchFamily="18" charset="0"/>
              <a:cs typeface="Times New Roman" panose="02020603050405020304" pitchFamily="18" charset="0"/>
            </a:endParaRPr>
          </a:p>
        </p:txBody>
      </p:sp>
      <p:sp>
        <p:nvSpPr>
          <p:cNvPr id="11" name="Скругленный прямоугольник 10"/>
          <p:cNvSpPr/>
          <p:nvPr/>
        </p:nvSpPr>
        <p:spPr>
          <a:xfrm>
            <a:off x="4351524" y="4261336"/>
            <a:ext cx="2670025" cy="288000"/>
          </a:xfrm>
          <a:prstGeom prst="roundRect">
            <a:avLst>
              <a:gd name="adj" fmla="val 10000"/>
            </a:avLst>
          </a:pr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pPr algn="ctr"/>
            <a:r>
              <a:rPr lang="ru-RU" sz="1200" dirty="0" smtClean="0">
                <a:solidFill>
                  <a:prstClr val="black"/>
                </a:solidFill>
                <a:latin typeface="Times New Roman" panose="02020603050405020304" pitchFamily="18" charset="0"/>
                <a:cs typeface="Times New Roman" panose="02020603050405020304" pitchFamily="18" charset="0"/>
              </a:rPr>
              <a:t>Старшее поколение</a:t>
            </a:r>
            <a:endParaRPr lang="ru-RU" sz="1200" dirty="0">
              <a:solidFill>
                <a:prstClr val="black"/>
              </a:solidFill>
              <a:latin typeface="Times New Roman" panose="02020603050405020304" pitchFamily="18" charset="0"/>
              <a:cs typeface="Times New Roman" panose="02020603050405020304" pitchFamily="18" charset="0"/>
            </a:endParaRPr>
          </a:p>
        </p:txBody>
      </p:sp>
      <p:grpSp>
        <p:nvGrpSpPr>
          <p:cNvPr id="13" name="Группа 12"/>
          <p:cNvGrpSpPr/>
          <p:nvPr/>
        </p:nvGrpSpPr>
        <p:grpSpPr>
          <a:xfrm>
            <a:off x="8083913" y="4262944"/>
            <a:ext cx="648000" cy="288000"/>
            <a:chOff x="3168352" y="3242473"/>
            <a:chExt cx="793384" cy="429706"/>
          </a:xfr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p:grpSpPr>
        <p:sp>
          <p:nvSpPr>
            <p:cNvPr id="14" name="Скругленный прямоугольник 13"/>
            <p:cNvSpPr/>
            <p:nvPr/>
          </p:nvSpPr>
          <p:spPr>
            <a:xfrm>
              <a:off x="3168352" y="3242473"/>
              <a:ext cx="793384" cy="429706"/>
            </a:xfrm>
            <a:prstGeom prst="roundRect">
              <a:avLst>
                <a:gd name="adj" fmla="val 10000"/>
              </a:avLst>
            </a:prstGeom>
            <a:grp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5" name="Скругленный прямоугольник 4"/>
            <p:cNvSpPr/>
            <p:nvPr/>
          </p:nvSpPr>
          <p:spPr>
            <a:xfrm>
              <a:off x="3180938" y="3255059"/>
              <a:ext cx="768212" cy="404534"/>
            </a:xfrm>
            <a:prstGeom prst="rect">
              <a:avLst/>
            </a:prstGeom>
            <a:grpFill/>
            <a:ln>
              <a:noFill/>
            </a:ln>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numCol="1" spcCol="1270" anchor="ctr" anchorCtr="0">
              <a:noAutofit/>
            </a:bodyPr>
            <a:lstStyle/>
            <a:p>
              <a:pPr algn="ctr" defTabSz="622300">
                <a:lnSpc>
                  <a:spcPct val="90000"/>
                </a:lnSpc>
                <a:spcAft>
                  <a:spcPct val="35000"/>
                </a:spcAft>
              </a:pPr>
              <a:r>
                <a:rPr lang="ru-RU" sz="1200" dirty="0" smtClean="0">
                  <a:solidFill>
                    <a:prstClr val="black"/>
                  </a:solidFill>
                  <a:latin typeface="Times New Roman" panose="02020603050405020304" pitchFamily="18" charset="0"/>
                  <a:cs typeface="Times New Roman" panose="02020603050405020304" pitchFamily="18" charset="0"/>
                </a:rPr>
                <a:t>154,7</a:t>
              </a:r>
              <a:endParaRPr lang="ru-RU" sz="1200" dirty="0">
                <a:solidFill>
                  <a:prstClr val="black"/>
                </a:solidFill>
                <a:latin typeface="Times New Roman" panose="02020603050405020304" pitchFamily="18" charset="0"/>
                <a:cs typeface="Times New Roman" panose="02020603050405020304" pitchFamily="18" charset="0"/>
              </a:endParaRPr>
            </a:p>
          </p:txBody>
        </p:sp>
      </p:grpSp>
      <p:sp>
        <p:nvSpPr>
          <p:cNvPr id="22" name="Заголовок 1"/>
          <p:cNvSpPr txBox="1">
            <a:spLocks/>
          </p:cNvSpPr>
          <p:nvPr/>
        </p:nvSpPr>
        <p:spPr>
          <a:xfrm>
            <a:off x="259728" y="0"/>
            <a:ext cx="7613500" cy="504056"/>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l" fontAlgn="auto">
              <a:spcAft>
                <a:spcPts val="0"/>
              </a:spcAft>
              <a:buClr>
                <a:srgbClr val="F14124">
                  <a:lumMod val="75000"/>
                </a:srgbClr>
              </a:buClr>
              <a:buFont typeface="Georgia" pitchFamily="18" charset="0"/>
              <a:buNone/>
            </a:pPr>
            <a:r>
              <a:rPr lang="ru-RU" sz="1800" dirty="0">
                <a:solidFill>
                  <a:prstClr val="black"/>
                </a:solidFill>
                <a:effectLst/>
                <a:latin typeface="Times New Roman" panose="02020603050405020304" pitchFamily="18" charset="0"/>
                <a:cs typeface="Times New Roman" panose="02020603050405020304" pitchFamily="18" charset="0"/>
              </a:rPr>
              <a:t>Государственная программа Чувашской </a:t>
            </a:r>
            <a:r>
              <a:rPr lang="ru-RU" sz="1800" dirty="0" smtClean="0">
                <a:solidFill>
                  <a:prstClr val="black"/>
                </a:solidFill>
                <a:effectLst/>
                <a:latin typeface="Times New Roman" panose="02020603050405020304" pitchFamily="18" charset="0"/>
                <a:cs typeface="Times New Roman" panose="02020603050405020304" pitchFamily="18" charset="0"/>
              </a:rPr>
              <a:t>Республики</a:t>
            </a:r>
          </a:p>
          <a:p>
            <a:pPr marL="0" indent="0" algn="l" fontAlgn="auto">
              <a:spcAft>
                <a:spcPts val="0"/>
              </a:spcAft>
              <a:buClr>
                <a:srgbClr val="F14124">
                  <a:lumMod val="75000"/>
                </a:srgbClr>
              </a:buClr>
              <a:buFont typeface="Georgia" pitchFamily="18" charset="0"/>
              <a:buNone/>
            </a:pPr>
            <a:r>
              <a:rPr lang="ru-RU" sz="1800" dirty="0" smtClean="0">
                <a:solidFill>
                  <a:prstClr val="black"/>
                </a:solidFill>
                <a:effectLst/>
                <a:latin typeface="Times New Roman" panose="02020603050405020304" pitchFamily="18" charset="0"/>
                <a:cs typeface="Times New Roman" panose="02020603050405020304" pitchFamily="18" charset="0"/>
              </a:rPr>
              <a:t>«Социальная поддержка граждан»</a:t>
            </a:r>
            <a:endParaRPr lang="ru-RU" sz="1800" dirty="0">
              <a:solidFill>
                <a:prstClr val="black"/>
              </a:solidFill>
              <a:effectLst/>
              <a:latin typeface="Times New Roman" panose="02020603050405020304" pitchFamily="18" charset="0"/>
              <a:cs typeface="Times New Roman" panose="02020603050405020304" pitchFamily="18" charset="0"/>
            </a:endParaRPr>
          </a:p>
        </p:txBody>
      </p:sp>
      <p:cxnSp>
        <p:nvCxnSpPr>
          <p:cNvPr id="23" name="Прямая соединительная линия 22"/>
          <p:cNvCxnSpPr/>
          <p:nvPr/>
        </p:nvCxnSpPr>
        <p:spPr>
          <a:xfrm>
            <a:off x="0" y="620688"/>
            <a:ext cx="9144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7873228" y="69850"/>
            <a:ext cx="1223412" cy="492443"/>
          </a:xfrm>
          <a:prstGeom prst="rect">
            <a:avLst/>
          </a:prstGeom>
          <a:noFill/>
        </p:spPr>
        <p:txBody>
          <a:bodyPr wrap="none" rtlCol="0">
            <a:spAutoFit/>
          </a:bodyPr>
          <a:lstStyle/>
          <a:p>
            <a:pPr algn="ctr"/>
            <a:r>
              <a:rPr lang="ru-RU" sz="1300" b="1" i="1" dirty="0" smtClean="0">
                <a:solidFill>
                  <a:srgbClr val="4E67C8"/>
                </a:solidFill>
                <a:latin typeface="Trebuchet MS"/>
              </a:rPr>
              <a:t>Бюджет</a:t>
            </a:r>
          </a:p>
          <a:p>
            <a:pPr algn="ctr"/>
            <a:r>
              <a:rPr lang="ru-RU" sz="1300" b="1" i="1" dirty="0" smtClean="0">
                <a:solidFill>
                  <a:srgbClr val="4E67C8"/>
                </a:solidFill>
                <a:latin typeface="Trebuchet MS"/>
              </a:rPr>
              <a:t>для граждан</a:t>
            </a:r>
            <a:endParaRPr lang="ru-RU" sz="1300" b="1" i="1" dirty="0">
              <a:solidFill>
                <a:srgbClr val="4E67C8"/>
              </a:solidFill>
              <a:latin typeface="Trebuchet MS"/>
            </a:endParaRPr>
          </a:p>
        </p:txBody>
      </p:sp>
      <p:sp>
        <p:nvSpPr>
          <p:cNvPr id="42" name="Полилиния 41"/>
          <p:cNvSpPr/>
          <p:nvPr/>
        </p:nvSpPr>
        <p:spPr>
          <a:xfrm>
            <a:off x="7164288" y="2795520"/>
            <a:ext cx="648000" cy="286843"/>
          </a:xfrm>
          <a:custGeom>
            <a:avLst/>
            <a:gdLst>
              <a:gd name="connsiteX0" fmla="*/ 0 w 836567"/>
              <a:gd name="connsiteY0" fmla="*/ 28684 h 286843"/>
              <a:gd name="connsiteX1" fmla="*/ 28684 w 836567"/>
              <a:gd name="connsiteY1" fmla="*/ 0 h 286843"/>
              <a:gd name="connsiteX2" fmla="*/ 807883 w 836567"/>
              <a:gd name="connsiteY2" fmla="*/ 0 h 286843"/>
              <a:gd name="connsiteX3" fmla="*/ 836567 w 836567"/>
              <a:gd name="connsiteY3" fmla="*/ 28684 h 286843"/>
              <a:gd name="connsiteX4" fmla="*/ 836567 w 836567"/>
              <a:gd name="connsiteY4" fmla="*/ 258159 h 286843"/>
              <a:gd name="connsiteX5" fmla="*/ 807883 w 836567"/>
              <a:gd name="connsiteY5" fmla="*/ 286843 h 286843"/>
              <a:gd name="connsiteX6" fmla="*/ 28684 w 836567"/>
              <a:gd name="connsiteY6" fmla="*/ 286843 h 286843"/>
              <a:gd name="connsiteX7" fmla="*/ 0 w 836567"/>
              <a:gd name="connsiteY7" fmla="*/ 258159 h 286843"/>
              <a:gd name="connsiteX8" fmla="*/ 0 w 836567"/>
              <a:gd name="connsiteY8" fmla="*/ 28684 h 286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567" h="286843">
                <a:moveTo>
                  <a:pt x="0" y="28684"/>
                </a:moveTo>
                <a:cubicBezTo>
                  <a:pt x="0" y="12842"/>
                  <a:pt x="12842" y="0"/>
                  <a:pt x="28684" y="0"/>
                </a:cubicBezTo>
                <a:lnTo>
                  <a:pt x="807883" y="0"/>
                </a:lnTo>
                <a:cubicBezTo>
                  <a:pt x="823725" y="0"/>
                  <a:pt x="836567" y="12842"/>
                  <a:pt x="836567" y="28684"/>
                </a:cubicBezTo>
                <a:lnTo>
                  <a:pt x="836567" y="258159"/>
                </a:lnTo>
                <a:cubicBezTo>
                  <a:pt x="836567" y="274001"/>
                  <a:pt x="823725" y="286843"/>
                  <a:pt x="807883" y="286843"/>
                </a:cubicBezTo>
                <a:lnTo>
                  <a:pt x="28684" y="286843"/>
                </a:lnTo>
                <a:cubicBezTo>
                  <a:pt x="12842" y="286843"/>
                  <a:pt x="0" y="274001"/>
                  <a:pt x="0" y="258159"/>
                </a:cubicBezTo>
                <a:lnTo>
                  <a:pt x="0" y="28684"/>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54121" tIns="54121" rIns="54121" bIns="54121" numCol="1" spcCol="1270" anchor="ctr" anchorCtr="0">
            <a:noAutofit/>
          </a:bodyPr>
          <a:lstStyle/>
          <a:p>
            <a:pPr algn="ctr" defTabSz="533400">
              <a:lnSpc>
                <a:spcPct val="90000"/>
              </a:lnSpc>
              <a:spcAft>
                <a:spcPct val="35000"/>
              </a:spcAft>
            </a:pPr>
            <a:r>
              <a:rPr lang="ru-RU" sz="1300" b="1" dirty="0" smtClean="0">
                <a:solidFill>
                  <a:prstClr val="black"/>
                </a:solidFill>
                <a:latin typeface="Times New Roman" panose="02020603050405020304" pitchFamily="18" charset="0"/>
                <a:cs typeface="Times New Roman" panose="02020603050405020304" pitchFamily="18" charset="0"/>
              </a:rPr>
              <a:t>План</a:t>
            </a:r>
            <a:endParaRPr lang="ru-RU" sz="1300" b="1" dirty="0">
              <a:solidFill>
                <a:prstClr val="black"/>
              </a:solidFill>
              <a:latin typeface="Times New Roman" panose="02020603050405020304" pitchFamily="18" charset="0"/>
              <a:cs typeface="Times New Roman" panose="02020603050405020304" pitchFamily="18" charset="0"/>
            </a:endParaRPr>
          </a:p>
        </p:txBody>
      </p:sp>
      <p:sp>
        <p:nvSpPr>
          <p:cNvPr id="43" name="Полилиния 42"/>
          <p:cNvSpPr/>
          <p:nvPr/>
        </p:nvSpPr>
        <p:spPr>
          <a:xfrm>
            <a:off x="7174771" y="3154300"/>
            <a:ext cx="648000" cy="469388"/>
          </a:xfrm>
          <a:custGeom>
            <a:avLst/>
            <a:gdLst>
              <a:gd name="connsiteX0" fmla="*/ 0 w 833304"/>
              <a:gd name="connsiteY0" fmla="*/ 46939 h 469388"/>
              <a:gd name="connsiteX1" fmla="*/ 46939 w 833304"/>
              <a:gd name="connsiteY1" fmla="*/ 0 h 469388"/>
              <a:gd name="connsiteX2" fmla="*/ 786365 w 833304"/>
              <a:gd name="connsiteY2" fmla="*/ 0 h 469388"/>
              <a:gd name="connsiteX3" fmla="*/ 833304 w 833304"/>
              <a:gd name="connsiteY3" fmla="*/ 46939 h 469388"/>
              <a:gd name="connsiteX4" fmla="*/ 833304 w 833304"/>
              <a:gd name="connsiteY4" fmla="*/ 422449 h 469388"/>
              <a:gd name="connsiteX5" fmla="*/ 786365 w 833304"/>
              <a:gd name="connsiteY5" fmla="*/ 469388 h 469388"/>
              <a:gd name="connsiteX6" fmla="*/ 46939 w 833304"/>
              <a:gd name="connsiteY6" fmla="*/ 469388 h 469388"/>
              <a:gd name="connsiteX7" fmla="*/ 0 w 833304"/>
              <a:gd name="connsiteY7" fmla="*/ 422449 h 469388"/>
              <a:gd name="connsiteX8" fmla="*/ 0 w 833304"/>
              <a:gd name="connsiteY8" fmla="*/ 46939 h 469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3304" h="469388">
                <a:moveTo>
                  <a:pt x="0" y="46939"/>
                </a:moveTo>
                <a:cubicBezTo>
                  <a:pt x="0" y="21015"/>
                  <a:pt x="21015" y="0"/>
                  <a:pt x="46939" y="0"/>
                </a:cubicBezTo>
                <a:lnTo>
                  <a:pt x="786365" y="0"/>
                </a:lnTo>
                <a:cubicBezTo>
                  <a:pt x="812289" y="0"/>
                  <a:pt x="833304" y="21015"/>
                  <a:pt x="833304" y="46939"/>
                </a:cubicBezTo>
                <a:lnTo>
                  <a:pt x="833304" y="422449"/>
                </a:lnTo>
                <a:cubicBezTo>
                  <a:pt x="833304" y="448373"/>
                  <a:pt x="812289" y="469388"/>
                  <a:pt x="786365" y="469388"/>
                </a:cubicBezTo>
                <a:lnTo>
                  <a:pt x="46939" y="469388"/>
                </a:lnTo>
                <a:cubicBezTo>
                  <a:pt x="21015" y="469388"/>
                  <a:pt x="0" y="448373"/>
                  <a:pt x="0" y="422449"/>
                </a:cubicBezTo>
                <a:lnTo>
                  <a:pt x="0" y="46939"/>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59468" tIns="59468" rIns="59468" bIns="59468" numCol="1" spcCol="1270" anchor="ctr" anchorCtr="0">
            <a:noAutofit/>
          </a:bodyPr>
          <a:lstStyle/>
          <a:p>
            <a:pPr algn="ctr" defTabSz="533400">
              <a:lnSpc>
                <a:spcPct val="90000"/>
              </a:lnSpc>
              <a:spcAft>
                <a:spcPct val="35000"/>
              </a:spcAft>
            </a:pPr>
            <a:r>
              <a:rPr lang="ru-RU" sz="1200" dirty="0" smtClean="0">
                <a:solidFill>
                  <a:prstClr val="black"/>
                </a:solidFill>
                <a:latin typeface="Times New Roman" panose="02020603050405020304" pitchFamily="18" charset="0"/>
                <a:cs typeface="Times New Roman" panose="02020603050405020304" pitchFamily="18" charset="0"/>
              </a:rPr>
              <a:t>3 528,5</a:t>
            </a:r>
            <a:endParaRPr lang="ru-RU" sz="1200" dirty="0">
              <a:solidFill>
                <a:prstClr val="black"/>
              </a:solidFill>
              <a:latin typeface="Times New Roman" panose="02020603050405020304" pitchFamily="18" charset="0"/>
              <a:cs typeface="Times New Roman" panose="02020603050405020304" pitchFamily="18" charset="0"/>
            </a:endParaRPr>
          </a:p>
        </p:txBody>
      </p:sp>
      <p:sp>
        <p:nvSpPr>
          <p:cNvPr id="44" name="Полилиния 43"/>
          <p:cNvSpPr/>
          <p:nvPr/>
        </p:nvSpPr>
        <p:spPr>
          <a:xfrm>
            <a:off x="7174771" y="3663405"/>
            <a:ext cx="648000" cy="542762"/>
          </a:xfrm>
          <a:custGeom>
            <a:avLst/>
            <a:gdLst>
              <a:gd name="connsiteX0" fmla="*/ 0 w 826816"/>
              <a:gd name="connsiteY0" fmla="*/ 46939 h 469388"/>
              <a:gd name="connsiteX1" fmla="*/ 46939 w 826816"/>
              <a:gd name="connsiteY1" fmla="*/ 0 h 469388"/>
              <a:gd name="connsiteX2" fmla="*/ 779877 w 826816"/>
              <a:gd name="connsiteY2" fmla="*/ 0 h 469388"/>
              <a:gd name="connsiteX3" fmla="*/ 826816 w 826816"/>
              <a:gd name="connsiteY3" fmla="*/ 46939 h 469388"/>
              <a:gd name="connsiteX4" fmla="*/ 826816 w 826816"/>
              <a:gd name="connsiteY4" fmla="*/ 422449 h 469388"/>
              <a:gd name="connsiteX5" fmla="*/ 779877 w 826816"/>
              <a:gd name="connsiteY5" fmla="*/ 469388 h 469388"/>
              <a:gd name="connsiteX6" fmla="*/ 46939 w 826816"/>
              <a:gd name="connsiteY6" fmla="*/ 469388 h 469388"/>
              <a:gd name="connsiteX7" fmla="*/ 0 w 826816"/>
              <a:gd name="connsiteY7" fmla="*/ 422449 h 469388"/>
              <a:gd name="connsiteX8" fmla="*/ 0 w 826816"/>
              <a:gd name="connsiteY8" fmla="*/ 46939 h 469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6816" h="469388">
                <a:moveTo>
                  <a:pt x="0" y="46939"/>
                </a:moveTo>
                <a:cubicBezTo>
                  <a:pt x="0" y="21015"/>
                  <a:pt x="21015" y="0"/>
                  <a:pt x="46939" y="0"/>
                </a:cubicBezTo>
                <a:lnTo>
                  <a:pt x="779877" y="0"/>
                </a:lnTo>
                <a:cubicBezTo>
                  <a:pt x="805801" y="0"/>
                  <a:pt x="826816" y="21015"/>
                  <a:pt x="826816" y="46939"/>
                </a:cubicBezTo>
                <a:lnTo>
                  <a:pt x="826816" y="422449"/>
                </a:lnTo>
                <a:cubicBezTo>
                  <a:pt x="826816" y="448373"/>
                  <a:pt x="805801" y="469388"/>
                  <a:pt x="779877" y="469388"/>
                </a:cubicBezTo>
                <a:lnTo>
                  <a:pt x="46939" y="469388"/>
                </a:lnTo>
                <a:cubicBezTo>
                  <a:pt x="21015" y="469388"/>
                  <a:pt x="0" y="448373"/>
                  <a:pt x="0" y="422449"/>
                </a:cubicBezTo>
                <a:lnTo>
                  <a:pt x="0" y="46939"/>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59468" tIns="59468" rIns="59468" bIns="59468" numCol="1" spcCol="1270" anchor="ctr" anchorCtr="0">
            <a:noAutofit/>
          </a:bodyPr>
          <a:lstStyle/>
          <a:p>
            <a:pPr algn="ctr" defTabSz="533400">
              <a:lnSpc>
                <a:spcPct val="90000"/>
              </a:lnSpc>
              <a:spcAft>
                <a:spcPct val="35000"/>
              </a:spcAft>
            </a:pPr>
            <a:r>
              <a:rPr lang="ru-RU" sz="1200" dirty="0" smtClean="0">
                <a:solidFill>
                  <a:prstClr val="black"/>
                </a:solidFill>
                <a:latin typeface="Times New Roman" panose="02020603050405020304" pitchFamily="18" charset="0"/>
                <a:cs typeface="Times New Roman" panose="02020603050405020304" pitchFamily="18" charset="0"/>
              </a:rPr>
              <a:t>4,7</a:t>
            </a:r>
            <a:endParaRPr lang="ru-RU" sz="1200" dirty="0">
              <a:solidFill>
                <a:prstClr val="black"/>
              </a:solidFill>
              <a:latin typeface="Times New Roman" panose="02020603050405020304" pitchFamily="18" charset="0"/>
              <a:cs typeface="Times New Roman" panose="02020603050405020304" pitchFamily="18" charset="0"/>
            </a:endParaRPr>
          </a:p>
        </p:txBody>
      </p:sp>
      <p:sp>
        <p:nvSpPr>
          <p:cNvPr id="46" name="Полилиния 45"/>
          <p:cNvSpPr/>
          <p:nvPr/>
        </p:nvSpPr>
        <p:spPr>
          <a:xfrm>
            <a:off x="7174771" y="4587903"/>
            <a:ext cx="648000" cy="469388"/>
          </a:xfrm>
          <a:custGeom>
            <a:avLst/>
            <a:gdLst>
              <a:gd name="connsiteX0" fmla="*/ 0 w 788935"/>
              <a:gd name="connsiteY0" fmla="*/ 46939 h 469388"/>
              <a:gd name="connsiteX1" fmla="*/ 46939 w 788935"/>
              <a:gd name="connsiteY1" fmla="*/ 0 h 469388"/>
              <a:gd name="connsiteX2" fmla="*/ 741996 w 788935"/>
              <a:gd name="connsiteY2" fmla="*/ 0 h 469388"/>
              <a:gd name="connsiteX3" fmla="*/ 788935 w 788935"/>
              <a:gd name="connsiteY3" fmla="*/ 46939 h 469388"/>
              <a:gd name="connsiteX4" fmla="*/ 788935 w 788935"/>
              <a:gd name="connsiteY4" fmla="*/ 422449 h 469388"/>
              <a:gd name="connsiteX5" fmla="*/ 741996 w 788935"/>
              <a:gd name="connsiteY5" fmla="*/ 469388 h 469388"/>
              <a:gd name="connsiteX6" fmla="*/ 46939 w 788935"/>
              <a:gd name="connsiteY6" fmla="*/ 469388 h 469388"/>
              <a:gd name="connsiteX7" fmla="*/ 0 w 788935"/>
              <a:gd name="connsiteY7" fmla="*/ 422449 h 469388"/>
              <a:gd name="connsiteX8" fmla="*/ 0 w 788935"/>
              <a:gd name="connsiteY8" fmla="*/ 46939 h 469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8935" h="469388">
                <a:moveTo>
                  <a:pt x="0" y="46939"/>
                </a:moveTo>
                <a:cubicBezTo>
                  <a:pt x="0" y="21015"/>
                  <a:pt x="21015" y="0"/>
                  <a:pt x="46939" y="0"/>
                </a:cubicBezTo>
                <a:lnTo>
                  <a:pt x="741996" y="0"/>
                </a:lnTo>
                <a:cubicBezTo>
                  <a:pt x="767920" y="0"/>
                  <a:pt x="788935" y="21015"/>
                  <a:pt x="788935" y="46939"/>
                </a:cubicBezTo>
                <a:lnTo>
                  <a:pt x="788935" y="422449"/>
                </a:lnTo>
                <a:cubicBezTo>
                  <a:pt x="788935" y="448373"/>
                  <a:pt x="767920" y="469388"/>
                  <a:pt x="741996" y="469388"/>
                </a:cubicBezTo>
                <a:lnTo>
                  <a:pt x="46939" y="469388"/>
                </a:lnTo>
                <a:cubicBezTo>
                  <a:pt x="21015" y="469388"/>
                  <a:pt x="0" y="448373"/>
                  <a:pt x="0" y="422449"/>
                </a:cubicBezTo>
                <a:lnTo>
                  <a:pt x="0" y="46939"/>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59468" tIns="59468" rIns="59468" bIns="59468" numCol="1" spcCol="1270" anchor="ctr" anchorCtr="0">
            <a:noAutofit/>
          </a:bodyPr>
          <a:lstStyle/>
          <a:p>
            <a:pPr algn="ctr" defTabSz="533400">
              <a:lnSpc>
                <a:spcPct val="90000"/>
              </a:lnSpc>
              <a:spcAft>
                <a:spcPct val="35000"/>
              </a:spcAft>
            </a:pPr>
            <a:r>
              <a:rPr lang="ru-RU" sz="1200" dirty="0" smtClean="0">
                <a:solidFill>
                  <a:prstClr val="black"/>
                </a:solidFill>
                <a:latin typeface="Times New Roman" panose="02020603050405020304" pitchFamily="18" charset="0"/>
                <a:cs typeface="Times New Roman" panose="02020603050405020304" pitchFamily="18" charset="0"/>
              </a:rPr>
              <a:t>2 5</a:t>
            </a:r>
            <a:r>
              <a:rPr lang="en-US" sz="1200" dirty="0" smtClean="0">
                <a:solidFill>
                  <a:prstClr val="black"/>
                </a:solidFill>
                <a:latin typeface="Times New Roman" panose="02020603050405020304" pitchFamily="18" charset="0"/>
                <a:cs typeface="Times New Roman" panose="02020603050405020304" pitchFamily="18" charset="0"/>
              </a:rPr>
              <a:t>12</a:t>
            </a:r>
            <a:r>
              <a:rPr lang="ru-RU" sz="1200" dirty="0" smtClean="0">
                <a:solidFill>
                  <a:prstClr val="black"/>
                </a:solidFill>
                <a:latin typeface="Times New Roman" panose="02020603050405020304" pitchFamily="18" charset="0"/>
                <a:cs typeface="Times New Roman" panose="02020603050405020304" pitchFamily="18" charset="0"/>
              </a:rPr>
              <a:t>,</a:t>
            </a:r>
            <a:r>
              <a:rPr lang="en-US" sz="1200" dirty="0" smtClean="0">
                <a:solidFill>
                  <a:prstClr val="black"/>
                </a:solidFill>
                <a:latin typeface="Times New Roman" panose="02020603050405020304" pitchFamily="18" charset="0"/>
                <a:cs typeface="Times New Roman" panose="02020603050405020304" pitchFamily="18" charset="0"/>
              </a:rPr>
              <a:t>7</a:t>
            </a:r>
            <a:endParaRPr lang="ru-RU" sz="1200" dirty="0">
              <a:solidFill>
                <a:prstClr val="black"/>
              </a:solidFill>
              <a:latin typeface="Times New Roman" panose="02020603050405020304" pitchFamily="18" charset="0"/>
              <a:cs typeface="Times New Roman" panose="02020603050405020304" pitchFamily="18" charset="0"/>
            </a:endParaRPr>
          </a:p>
        </p:txBody>
      </p:sp>
      <p:sp>
        <p:nvSpPr>
          <p:cNvPr id="47" name="Полилиния 46"/>
          <p:cNvSpPr/>
          <p:nvPr/>
        </p:nvSpPr>
        <p:spPr>
          <a:xfrm>
            <a:off x="7174771" y="5098878"/>
            <a:ext cx="648000" cy="623640"/>
          </a:xfrm>
          <a:custGeom>
            <a:avLst/>
            <a:gdLst>
              <a:gd name="connsiteX0" fmla="*/ 0 w 741113"/>
              <a:gd name="connsiteY0" fmla="*/ 46939 h 469388"/>
              <a:gd name="connsiteX1" fmla="*/ 46939 w 741113"/>
              <a:gd name="connsiteY1" fmla="*/ 0 h 469388"/>
              <a:gd name="connsiteX2" fmla="*/ 694174 w 741113"/>
              <a:gd name="connsiteY2" fmla="*/ 0 h 469388"/>
              <a:gd name="connsiteX3" fmla="*/ 741113 w 741113"/>
              <a:gd name="connsiteY3" fmla="*/ 46939 h 469388"/>
              <a:gd name="connsiteX4" fmla="*/ 741113 w 741113"/>
              <a:gd name="connsiteY4" fmla="*/ 422449 h 469388"/>
              <a:gd name="connsiteX5" fmla="*/ 694174 w 741113"/>
              <a:gd name="connsiteY5" fmla="*/ 469388 h 469388"/>
              <a:gd name="connsiteX6" fmla="*/ 46939 w 741113"/>
              <a:gd name="connsiteY6" fmla="*/ 469388 h 469388"/>
              <a:gd name="connsiteX7" fmla="*/ 0 w 741113"/>
              <a:gd name="connsiteY7" fmla="*/ 422449 h 469388"/>
              <a:gd name="connsiteX8" fmla="*/ 0 w 741113"/>
              <a:gd name="connsiteY8" fmla="*/ 46939 h 469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1113" h="469388">
                <a:moveTo>
                  <a:pt x="0" y="46939"/>
                </a:moveTo>
                <a:cubicBezTo>
                  <a:pt x="0" y="21015"/>
                  <a:pt x="21015" y="0"/>
                  <a:pt x="46939" y="0"/>
                </a:cubicBezTo>
                <a:lnTo>
                  <a:pt x="694174" y="0"/>
                </a:lnTo>
                <a:cubicBezTo>
                  <a:pt x="720098" y="0"/>
                  <a:pt x="741113" y="21015"/>
                  <a:pt x="741113" y="46939"/>
                </a:cubicBezTo>
                <a:lnTo>
                  <a:pt x="741113" y="422449"/>
                </a:lnTo>
                <a:cubicBezTo>
                  <a:pt x="741113" y="448373"/>
                  <a:pt x="720098" y="469388"/>
                  <a:pt x="694174" y="469388"/>
                </a:cubicBezTo>
                <a:lnTo>
                  <a:pt x="46939" y="469388"/>
                </a:lnTo>
                <a:cubicBezTo>
                  <a:pt x="21015" y="469388"/>
                  <a:pt x="0" y="448373"/>
                  <a:pt x="0" y="422449"/>
                </a:cubicBezTo>
                <a:lnTo>
                  <a:pt x="0" y="46939"/>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59468" tIns="59468" rIns="59468" bIns="59468" numCol="1" spcCol="1270" anchor="ctr" anchorCtr="0">
            <a:noAutofit/>
          </a:bodyPr>
          <a:lstStyle/>
          <a:p>
            <a:pPr algn="ctr" defTabSz="533400">
              <a:lnSpc>
                <a:spcPct val="90000"/>
              </a:lnSpc>
              <a:spcAft>
                <a:spcPct val="35000"/>
              </a:spcAft>
            </a:pPr>
            <a:r>
              <a:rPr lang="ru-RU" sz="1200" dirty="0" smtClean="0">
                <a:solidFill>
                  <a:prstClr val="black"/>
                </a:solidFill>
                <a:latin typeface="Times New Roman" panose="02020603050405020304" pitchFamily="18" charset="0"/>
                <a:cs typeface="Times New Roman" panose="02020603050405020304" pitchFamily="18" charset="0"/>
              </a:rPr>
              <a:t>0,3</a:t>
            </a:r>
            <a:endParaRPr lang="ru-RU" sz="1200" dirty="0">
              <a:solidFill>
                <a:prstClr val="black"/>
              </a:solidFill>
              <a:latin typeface="Times New Roman" panose="02020603050405020304" pitchFamily="18" charset="0"/>
              <a:cs typeface="Times New Roman" panose="02020603050405020304" pitchFamily="18" charset="0"/>
            </a:endParaRPr>
          </a:p>
        </p:txBody>
      </p:sp>
      <p:sp>
        <p:nvSpPr>
          <p:cNvPr id="48" name="Полилиния 47"/>
          <p:cNvSpPr/>
          <p:nvPr/>
        </p:nvSpPr>
        <p:spPr>
          <a:xfrm>
            <a:off x="7174771" y="5762081"/>
            <a:ext cx="648000" cy="469388"/>
          </a:xfrm>
          <a:custGeom>
            <a:avLst/>
            <a:gdLst>
              <a:gd name="connsiteX0" fmla="*/ 0 w 741113"/>
              <a:gd name="connsiteY0" fmla="*/ 46939 h 469388"/>
              <a:gd name="connsiteX1" fmla="*/ 46939 w 741113"/>
              <a:gd name="connsiteY1" fmla="*/ 0 h 469388"/>
              <a:gd name="connsiteX2" fmla="*/ 694174 w 741113"/>
              <a:gd name="connsiteY2" fmla="*/ 0 h 469388"/>
              <a:gd name="connsiteX3" fmla="*/ 741113 w 741113"/>
              <a:gd name="connsiteY3" fmla="*/ 46939 h 469388"/>
              <a:gd name="connsiteX4" fmla="*/ 741113 w 741113"/>
              <a:gd name="connsiteY4" fmla="*/ 422449 h 469388"/>
              <a:gd name="connsiteX5" fmla="*/ 694174 w 741113"/>
              <a:gd name="connsiteY5" fmla="*/ 469388 h 469388"/>
              <a:gd name="connsiteX6" fmla="*/ 46939 w 741113"/>
              <a:gd name="connsiteY6" fmla="*/ 469388 h 469388"/>
              <a:gd name="connsiteX7" fmla="*/ 0 w 741113"/>
              <a:gd name="connsiteY7" fmla="*/ 422449 h 469388"/>
              <a:gd name="connsiteX8" fmla="*/ 0 w 741113"/>
              <a:gd name="connsiteY8" fmla="*/ 46939 h 469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1113" h="469388">
                <a:moveTo>
                  <a:pt x="0" y="46939"/>
                </a:moveTo>
                <a:cubicBezTo>
                  <a:pt x="0" y="21015"/>
                  <a:pt x="21015" y="0"/>
                  <a:pt x="46939" y="0"/>
                </a:cubicBezTo>
                <a:lnTo>
                  <a:pt x="694174" y="0"/>
                </a:lnTo>
                <a:cubicBezTo>
                  <a:pt x="720098" y="0"/>
                  <a:pt x="741113" y="21015"/>
                  <a:pt x="741113" y="46939"/>
                </a:cubicBezTo>
                <a:lnTo>
                  <a:pt x="741113" y="422449"/>
                </a:lnTo>
                <a:cubicBezTo>
                  <a:pt x="741113" y="448373"/>
                  <a:pt x="720098" y="469388"/>
                  <a:pt x="694174" y="469388"/>
                </a:cubicBezTo>
                <a:lnTo>
                  <a:pt x="46939" y="469388"/>
                </a:lnTo>
                <a:cubicBezTo>
                  <a:pt x="21015" y="469388"/>
                  <a:pt x="0" y="448373"/>
                  <a:pt x="0" y="422449"/>
                </a:cubicBezTo>
                <a:lnTo>
                  <a:pt x="0" y="46939"/>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59468" tIns="59468" rIns="59468" bIns="59468" numCol="1" spcCol="1270" anchor="ctr" anchorCtr="0">
            <a:noAutofit/>
          </a:bodyPr>
          <a:lstStyle/>
          <a:p>
            <a:pPr algn="ctr" defTabSz="533400">
              <a:lnSpc>
                <a:spcPct val="90000"/>
              </a:lnSpc>
              <a:spcAft>
                <a:spcPct val="35000"/>
              </a:spcAft>
            </a:pPr>
            <a:r>
              <a:rPr lang="ru-RU" sz="1200" dirty="0" smtClean="0">
                <a:solidFill>
                  <a:prstClr val="black"/>
                </a:solidFill>
                <a:latin typeface="Times New Roman" panose="02020603050405020304" pitchFamily="18" charset="0"/>
                <a:cs typeface="Times New Roman" panose="02020603050405020304" pitchFamily="18" charset="0"/>
              </a:rPr>
              <a:t>144,1</a:t>
            </a:r>
          </a:p>
        </p:txBody>
      </p:sp>
      <p:grpSp>
        <p:nvGrpSpPr>
          <p:cNvPr id="49" name="Группа 48"/>
          <p:cNvGrpSpPr/>
          <p:nvPr/>
        </p:nvGrpSpPr>
        <p:grpSpPr>
          <a:xfrm>
            <a:off x="7174771" y="4258316"/>
            <a:ext cx="648000" cy="288000"/>
            <a:chOff x="3168352" y="3242473"/>
            <a:chExt cx="793384" cy="429706"/>
          </a:xfr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p:grpSpPr>
        <p:sp>
          <p:nvSpPr>
            <p:cNvPr id="50" name="Скругленный прямоугольник 49"/>
            <p:cNvSpPr/>
            <p:nvPr/>
          </p:nvSpPr>
          <p:spPr>
            <a:xfrm>
              <a:off x="3168352" y="3242473"/>
              <a:ext cx="793384" cy="429706"/>
            </a:xfrm>
            <a:prstGeom prst="roundRect">
              <a:avLst>
                <a:gd name="adj" fmla="val 10000"/>
              </a:avLst>
            </a:prstGeom>
            <a:grp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51" name="Скругленный прямоугольник 4"/>
            <p:cNvSpPr/>
            <p:nvPr/>
          </p:nvSpPr>
          <p:spPr>
            <a:xfrm>
              <a:off x="3180938" y="3255059"/>
              <a:ext cx="768212" cy="404534"/>
            </a:xfrm>
            <a:prstGeom prst="rect">
              <a:avLst/>
            </a:prstGeom>
            <a:grpFill/>
            <a:ln>
              <a:noFill/>
            </a:ln>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numCol="1" spcCol="1270" anchor="ctr" anchorCtr="0">
              <a:noAutofit/>
            </a:bodyPr>
            <a:lstStyle/>
            <a:p>
              <a:pPr algn="ctr" defTabSz="622300">
                <a:lnSpc>
                  <a:spcPct val="90000"/>
                </a:lnSpc>
                <a:spcAft>
                  <a:spcPct val="35000"/>
                </a:spcAft>
              </a:pPr>
              <a:r>
                <a:rPr lang="ru-RU" sz="1200" dirty="0" smtClean="0">
                  <a:solidFill>
                    <a:prstClr val="black"/>
                  </a:solidFill>
                  <a:latin typeface="Times New Roman" panose="02020603050405020304" pitchFamily="18" charset="0"/>
                  <a:cs typeface="Times New Roman" panose="02020603050405020304" pitchFamily="18" charset="0"/>
                </a:rPr>
                <a:t>154,7</a:t>
              </a:r>
              <a:endParaRPr lang="ru-RU" sz="1200" dirty="0">
                <a:solidFill>
                  <a:prstClr val="black"/>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7145838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Скругленный прямоугольник 4"/>
          <p:cNvSpPr/>
          <p:nvPr/>
        </p:nvSpPr>
        <p:spPr>
          <a:xfrm>
            <a:off x="62959" y="2392878"/>
            <a:ext cx="4932000" cy="504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r>
              <a:rPr lang="ru-RU" sz="1100" dirty="0">
                <a:solidFill>
                  <a:prstClr val="black"/>
                </a:solidFill>
                <a:latin typeface="Times New Roman" panose="02020603050405020304" pitchFamily="18" charset="0"/>
                <a:cs typeface="Times New Roman" panose="02020603050405020304" pitchFamily="18" charset="0"/>
              </a:rPr>
              <a:t>Доля населения с доходами ниже величины </a:t>
            </a:r>
            <a:r>
              <a:rPr lang="ru-RU" sz="1100" dirty="0" smtClean="0">
                <a:solidFill>
                  <a:prstClr val="black"/>
                </a:solidFill>
                <a:latin typeface="Times New Roman" panose="02020603050405020304" pitchFamily="18" charset="0"/>
                <a:cs typeface="Times New Roman" panose="02020603050405020304" pitchFamily="18" charset="0"/>
              </a:rPr>
              <a:t>прожиточного минимума,%</a:t>
            </a:r>
            <a:endParaRPr lang="ru-RU" sz="1100" dirty="0">
              <a:solidFill>
                <a:prstClr val="black"/>
              </a:solidFill>
              <a:latin typeface="Times New Roman" panose="02020603050405020304" pitchFamily="18" charset="0"/>
              <a:cs typeface="Times New Roman" panose="02020603050405020304" pitchFamily="18" charset="0"/>
            </a:endParaRPr>
          </a:p>
        </p:txBody>
      </p:sp>
      <p:sp>
        <p:nvSpPr>
          <p:cNvPr id="24" name="Скругленный прямоугольник 23"/>
          <p:cNvSpPr/>
          <p:nvPr/>
        </p:nvSpPr>
        <p:spPr>
          <a:xfrm>
            <a:off x="62959" y="2959478"/>
            <a:ext cx="4932000" cy="864096"/>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just"/>
            <a:r>
              <a:rPr lang="ru-RU" sz="1100" dirty="0">
                <a:solidFill>
                  <a:prstClr val="black"/>
                </a:solidFill>
                <a:latin typeface="Times New Roman" panose="02020603050405020304" pitchFamily="18" charset="0"/>
                <a:cs typeface="Times New Roman" panose="02020603050405020304" pitchFamily="18" charset="0"/>
              </a:rPr>
              <a:t>Доля средств республиканского </a:t>
            </a:r>
            <a:r>
              <a:rPr lang="ru-RU" sz="1100" dirty="0" smtClean="0">
                <a:solidFill>
                  <a:prstClr val="black"/>
                </a:solidFill>
                <a:latin typeface="Times New Roman" panose="02020603050405020304" pitchFamily="18" charset="0"/>
                <a:cs typeface="Times New Roman" panose="02020603050405020304" pitchFamily="18" charset="0"/>
              </a:rPr>
              <a:t>бюджета </a:t>
            </a:r>
            <a:r>
              <a:rPr lang="ru-RU" sz="1100" dirty="0">
                <a:solidFill>
                  <a:prstClr val="black"/>
                </a:solidFill>
                <a:latin typeface="Times New Roman" panose="02020603050405020304" pitchFamily="18" charset="0"/>
                <a:cs typeface="Times New Roman" panose="02020603050405020304" pitchFamily="18" charset="0"/>
              </a:rPr>
              <a:t>Чувашской Республики, </a:t>
            </a:r>
            <a:r>
              <a:rPr lang="ru-RU" sz="1100" dirty="0" smtClean="0">
                <a:solidFill>
                  <a:prstClr val="black"/>
                </a:solidFill>
                <a:latin typeface="Times New Roman" panose="02020603050405020304" pitchFamily="18" charset="0"/>
                <a:cs typeface="Times New Roman" panose="02020603050405020304" pitchFamily="18" charset="0"/>
              </a:rPr>
              <a:t>                    выделяемых </a:t>
            </a:r>
            <a:r>
              <a:rPr lang="ru-RU" sz="1100" dirty="0">
                <a:solidFill>
                  <a:prstClr val="black"/>
                </a:solidFill>
                <a:latin typeface="Times New Roman" panose="02020603050405020304" pitchFamily="18" charset="0"/>
                <a:cs typeface="Times New Roman" panose="02020603050405020304" pitchFamily="18" charset="0"/>
              </a:rPr>
              <a:t>социально ориентированным некоммерческим организациям на предоставление социальных услуг на дому, в общем объеме средств </a:t>
            </a:r>
            <a:r>
              <a:rPr lang="ru-RU" sz="1100" dirty="0" smtClean="0">
                <a:solidFill>
                  <a:prstClr val="black"/>
                </a:solidFill>
                <a:latin typeface="Times New Roman" panose="02020603050405020304" pitchFamily="18" charset="0"/>
                <a:cs typeface="Times New Roman" panose="02020603050405020304" pitchFamily="18" charset="0"/>
              </a:rPr>
              <a:t>                республиканского </a:t>
            </a:r>
            <a:r>
              <a:rPr lang="ru-RU" sz="1100" dirty="0">
                <a:solidFill>
                  <a:prstClr val="black"/>
                </a:solidFill>
                <a:latin typeface="Times New Roman" panose="02020603050405020304" pitchFamily="18" charset="0"/>
                <a:cs typeface="Times New Roman" panose="02020603050405020304" pitchFamily="18" charset="0"/>
              </a:rPr>
              <a:t>бюджета Чувашской </a:t>
            </a:r>
            <a:r>
              <a:rPr lang="ru-RU" sz="1100" dirty="0" smtClean="0">
                <a:solidFill>
                  <a:prstClr val="black"/>
                </a:solidFill>
                <a:latin typeface="Times New Roman" panose="02020603050405020304" pitchFamily="18" charset="0"/>
                <a:cs typeface="Times New Roman" panose="02020603050405020304" pitchFamily="18" charset="0"/>
              </a:rPr>
              <a:t>Республики</a:t>
            </a:r>
            <a:r>
              <a:rPr lang="ru-RU" sz="1100" dirty="0">
                <a:solidFill>
                  <a:prstClr val="black"/>
                </a:solidFill>
                <a:latin typeface="Times New Roman" panose="02020603050405020304" pitchFamily="18" charset="0"/>
                <a:cs typeface="Times New Roman" panose="02020603050405020304" pitchFamily="18" charset="0"/>
              </a:rPr>
              <a:t>, выделяемых на </a:t>
            </a:r>
            <a:r>
              <a:rPr lang="ru-RU" sz="1100" dirty="0" smtClean="0">
                <a:solidFill>
                  <a:prstClr val="black"/>
                </a:solidFill>
                <a:latin typeface="Times New Roman" panose="02020603050405020304" pitchFamily="18" charset="0"/>
                <a:cs typeface="Times New Roman" panose="02020603050405020304" pitchFamily="18" charset="0"/>
              </a:rPr>
              <a:t>предоставление </a:t>
            </a:r>
            <a:r>
              <a:rPr lang="ru-RU" sz="1100" dirty="0">
                <a:solidFill>
                  <a:prstClr val="black"/>
                </a:solidFill>
                <a:latin typeface="Times New Roman" panose="02020603050405020304" pitchFamily="18" charset="0"/>
                <a:cs typeface="Times New Roman" panose="02020603050405020304" pitchFamily="18" charset="0"/>
              </a:rPr>
              <a:t>этих услуг в сфере социального обслуживания, </a:t>
            </a:r>
            <a:r>
              <a:rPr lang="ru-RU" sz="1100" dirty="0" smtClean="0">
                <a:solidFill>
                  <a:prstClr val="black"/>
                </a:solidFill>
                <a:latin typeface="Times New Roman" panose="02020603050405020304" pitchFamily="18" charset="0"/>
                <a:cs typeface="Times New Roman" panose="02020603050405020304" pitchFamily="18" charset="0"/>
              </a:rPr>
              <a:t>%</a:t>
            </a:r>
            <a:endParaRPr lang="ru-RU" sz="1100" dirty="0">
              <a:solidFill>
                <a:prstClr val="black"/>
              </a:solidFill>
              <a:latin typeface="Times New Roman" panose="02020603050405020304" pitchFamily="18" charset="0"/>
              <a:cs typeface="Times New Roman" panose="02020603050405020304" pitchFamily="18" charset="0"/>
            </a:endParaRPr>
          </a:p>
        </p:txBody>
      </p:sp>
      <p:sp>
        <p:nvSpPr>
          <p:cNvPr id="33" name="Скругленный прямоугольник 32"/>
          <p:cNvSpPr/>
          <p:nvPr/>
        </p:nvSpPr>
        <p:spPr>
          <a:xfrm>
            <a:off x="62959" y="3861048"/>
            <a:ext cx="4932000" cy="49575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just"/>
            <a:r>
              <a:rPr lang="ru-RU" sz="1100" dirty="0">
                <a:solidFill>
                  <a:prstClr val="black"/>
                </a:solidFill>
                <a:latin typeface="Times New Roman" panose="02020603050405020304" pitchFamily="18" charset="0"/>
                <a:cs typeface="Times New Roman" panose="02020603050405020304" pitchFamily="18" charset="0"/>
              </a:rPr>
              <a:t>Доля граждан, получивших </a:t>
            </a:r>
            <a:r>
              <a:rPr lang="ru-RU" sz="1100" dirty="0" smtClean="0">
                <a:solidFill>
                  <a:prstClr val="black"/>
                </a:solidFill>
                <a:latin typeface="Times New Roman" panose="02020603050405020304" pitchFamily="18" charset="0"/>
                <a:cs typeface="Times New Roman" panose="02020603050405020304" pitchFamily="18" charset="0"/>
              </a:rPr>
              <a:t>социальные </a:t>
            </a:r>
            <a:r>
              <a:rPr lang="ru-RU" sz="1100" dirty="0">
                <a:solidFill>
                  <a:prstClr val="black"/>
                </a:solidFill>
                <a:latin typeface="Times New Roman" panose="02020603050405020304" pitchFamily="18" charset="0"/>
                <a:cs typeface="Times New Roman" panose="02020603050405020304" pitchFamily="18" charset="0"/>
              </a:rPr>
              <a:t>услуги в организациях </a:t>
            </a:r>
            <a:r>
              <a:rPr lang="ru-RU" sz="1100" dirty="0" smtClean="0">
                <a:solidFill>
                  <a:prstClr val="black"/>
                </a:solidFill>
                <a:latin typeface="Times New Roman" panose="02020603050405020304" pitchFamily="18" charset="0"/>
                <a:cs typeface="Times New Roman" panose="02020603050405020304" pitchFamily="18" charset="0"/>
              </a:rPr>
              <a:t>социального </a:t>
            </a:r>
            <a:r>
              <a:rPr lang="ru-RU" sz="1100" dirty="0">
                <a:solidFill>
                  <a:prstClr val="black"/>
                </a:solidFill>
                <a:latin typeface="Times New Roman" panose="02020603050405020304" pitchFamily="18" charset="0"/>
                <a:cs typeface="Times New Roman" panose="02020603050405020304" pitchFamily="18" charset="0"/>
              </a:rPr>
              <a:t>обслуживания, в общем числе </a:t>
            </a:r>
            <a:r>
              <a:rPr lang="ru-RU" sz="1100" dirty="0" smtClean="0">
                <a:solidFill>
                  <a:prstClr val="black"/>
                </a:solidFill>
                <a:latin typeface="Times New Roman" panose="02020603050405020304" pitchFamily="18" charset="0"/>
                <a:cs typeface="Times New Roman" panose="02020603050405020304" pitchFamily="18" charset="0"/>
              </a:rPr>
              <a:t>граждан</a:t>
            </a:r>
            <a:r>
              <a:rPr lang="ru-RU" sz="1100" dirty="0">
                <a:solidFill>
                  <a:prstClr val="black"/>
                </a:solidFill>
                <a:latin typeface="Times New Roman" panose="02020603050405020304" pitchFamily="18" charset="0"/>
                <a:cs typeface="Times New Roman" panose="02020603050405020304" pitchFamily="18" charset="0"/>
              </a:rPr>
              <a:t>, обратившихся за получением </a:t>
            </a:r>
            <a:r>
              <a:rPr lang="ru-RU" sz="1100" dirty="0" smtClean="0">
                <a:solidFill>
                  <a:prstClr val="black"/>
                </a:solidFill>
                <a:latin typeface="Times New Roman" panose="02020603050405020304" pitchFamily="18" charset="0"/>
                <a:cs typeface="Times New Roman" panose="02020603050405020304" pitchFamily="18" charset="0"/>
              </a:rPr>
              <a:t>                  социальных </a:t>
            </a:r>
            <a:r>
              <a:rPr lang="ru-RU" sz="1100" dirty="0">
                <a:solidFill>
                  <a:prstClr val="black"/>
                </a:solidFill>
                <a:latin typeface="Times New Roman" panose="02020603050405020304" pitchFamily="18" charset="0"/>
                <a:cs typeface="Times New Roman" panose="02020603050405020304" pitchFamily="18" charset="0"/>
              </a:rPr>
              <a:t>услуг в организации </a:t>
            </a:r>
            <a:r>
              <a:rPr lang="ru-RU" sz="1100" dirty="0" smtClean="0">
                <a:solidFill>
                  <a:prstClr val="black"/>
                </a:solidFill>
                <a:latin typeface="Times New Roman" panose="02020603050405020304" pitchFamily="18" charset="0"/>
                <a:cs typeface="Times New Roman" panose="02020603050405020304" pitchFamily="18" charset="0"/>
              </a:rPr>
              <a:t>социального </a:t>
            </a:r>
            <a:r>
              <a:rPr lang="ru-RU" sz="1100" dirty="0">
                <a:solidFill>
                  <a:prstClr val="black"/>
                </a:solidFill>
                <a:latin typeface="Times New Roman" panose="02020603050405020304" pitchFamily="18" charset="0"/>
                <a:cs typeface="Times New Roman" panose="02020603050405020304" pitchFamily="18" charset="0"/>
              </a:rPr>
              <a:t>обслуживания, </a:t>
            </a:r>
            <a:r>
              <a:rPr lang="ru-RU" sz="1100" dirty="0" smtClean="0">
                <a:solidFill>
                  <a:prstClr val="black"/>
                </a:solidFill>
                <a:latin typeface="Times New Roman" panose="02020603050405020304" pitchFamily="18" charset="0"/>
                <a:cs typeface="Times New Roman" panose="02020603050405020304" pitchFamily="18" charset="0"/>
              </a:rPr>
              <a:t>%</a:t>
            </a:r>
            <a:endParaRPr lang="ru-RU" sz="1100" dirty="0">
              <a:solidFill>
                <a:prstClr val="black"/>
              </a:solidFill>
              <a:latin typeface="Times New Roman" panose="02020603050405020304" pitchFamily="18" charset="0"/>
              <a:cs typeface="Times New Roman" panose="02020603050405020304" pitchFamily="18" charset="0"/>
            </a:endParaRPr>
          </a:p>
        </p:txBody>
      </p:sp>
      <p:sp>
        <p:nvSpPr>
          <p:cNvPr id="35" name="Скругленный прямоугольник 34"/>
          <p:cNvSpPr/>
          <p:nvPr/>
        </p:nvSpPr>
        <p:spPr>
          <a:xfrm>
            <a:off x="62959" y="4388644"/>
            <a:ext cx="4932000" cy="613428"/>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just"/>
            <a:r>
              <a:rPr lang="ru-RU" sz="1100" dirty="0">
                <a:solidFill>
                  <a:prstClr val="black"/>
                </a:solidFill>
                <a:latin typeface="Times New Roman" panose="02020603050405020304" pitchFamily="18" charset="0"/>
                <a:cs typeface="Times New Roman" panose="02020603050405020304" pitchFamily="18" charset="0"/>
              </a:rPr>
              <a:t>Охват граждан пожилого возраста стационарным, полустационарным и надомным социальным </a:t>
            </a:r>
            <a:r>
              <a:rPr lang="ru-RU" sz="1100" dirty="0" smtClean="0">
                <a:solidFill>
                  <a:prstClr val="black"/>
                </a:solidFill>
                <a:latin typeface="Times New Roman" panose="02020603050405020304" pitchFamily="18" charset="0"/>
                <a:cs typeface="Times New Roman" panose="02020603050405020304" pitchFamily="18" charset="0"/>
              </a:rPr>
              <a:t>обслуживан</a:t>
            </a:r>
            <a:r>
              <a:rPr lang="ru-RU" sz="1100" dirty="0">
                <a:solidFill>
                  <a:prstClr val="black"/>
                </a:solidFill>
                <a:latin typeface="Times New Roman" panose="02020603050405020304" pitchFamily="18" charset="0"/>
                <a:cs typeface="Times New Roman" panose="02020603050405020304" pitchFamily="18" charset="0"/>
              </a:rPr>
              <a:t>и</a:t>
            </a:r>
            <a:r>
              <a:rPr lang="ru-RU" sz="1100" dirty="0" smtClean="0">
                <a:solidFill>
                  <a:prstClr val="black"/>
                </a:solidFill>
                <a:latin typeface="Times New Roman" panose="02020603050405020304" pitchFamily="18" charset="0"/>
                <a:cs typeface="Times New Roman" panose="02020603050405020304" pitchFamily="18" charset="0"/>
              </a:rPr>
              <a:t>ем </a:t>
            </a:r>
            <a:r>
              <a:rPr lang="ru-RU" sz="1100" dirty="0">
                <a:solidFill>
                  <a:prstClr val="black"/>
                </a:solidFill>
                <a:latin typeface="Times New Roman" panose="02020603050405020304" pitchFamily="18" charset="0"/>
                <a:cs typeface="Times New Roman" panose="02020603050405020304" pitchFamily="18" charset="0"/>
              </a:rPr>
              <a:t>на 10 тыс. получателей трудовых пенсий по </a:t>
            </a:r>
            <a:r>
              <a:rPr lang="ru-RU" sz="1100" dirty="0" smtClean="0">
                <a:solidFill>
                  <a:prstClr val="black"/>
                </a:solidFill>
                <a:latin typeface="Times New Roman" panose="02020603050405020304" pitchFamily="18" charset="0"/>
                <a:cs typeface="Times New Roman" panose="02020603050405020304" pitchFamily="18" charset="0"/>
              </a:rPr>
              <a:t>старости, человек</a:t>
            </a:r>
            <a:endParaRPr lang="ru-RU" sz="1100" dirty="0">
              <a:solidFill>
                <a:prstClr val="black"/>
              </a:solidFill>
              <a:latin typeface="Times New Roman" panose="02020603050405020304" pitchFamily="18" charset="0"/>
              <a:cs typeface="Times New Roman" panose="02020603050405020304" pitchFamily="18" charset="0"/>
            </a:endParaRPr>
          </a:p>
        </p:txBody>
      </p:sp>
      <p:sp>
        <p:nvSpPr>
          <p:cNvPr id="36" name="Скругленный прямоугольник 35"/>
          <p:cNvSpPr/>
          <p:nvPr/>
        </p:nvSpPr>
        <p:spPr>
          <a:xfrm>
            <a:off x="62959" y="5076000"/>
            <a:ext cx="4932000" cy="540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just"/>
            <a:r>
              <a:rPr lang="ru-RU" sz="1100" dirty="0">
                <a:solidFill>
                  <a:prstClr val="black"/>
                </a:solidFill>
                <a:latin typeface="Times New Roman" panose="02020603050405020304" pitchFamily="18" charset="0"/>
                <a:cs typeface="Times New Roman" panose="02020603050405020304" pitchFamily="18" charset="0"/>
              </a:rPr>
              <a:t>Количество пунктов проката средств и предметов ухода за пожилыми людьми нарастающим итогом за период, </a:t>
            </a:r>
            <a:r>
              <a:rPr lang="ru-RU" sz="1100" dirty="0" smtClean="0">
                <a:solidFill>
                  <a:prstClr val="black"/>
                </a:solidFill>
                <a:latin typeface="Times New Roman" panose="02020603050405020304" pitchFamily="18" charset="0"/>
                <a:cs typeface="Times New Roman" panose="02020603050405020304" pitchFamily="18" charset="0"/>
              </a:rPr>
              <a:t>единиц</a:t>
            </a:r>
            <a:endParaRPr lang="ru-RU" sz="1100" dirty="0">
              <a:solidFill>
                <a:prstClr val="black"/>
              </a:solidFill>
              <a:latin typeface="Times New Roman" panose="02020603050405020304" pitchFamily="18" charset="0"/>
              <a:cs typeface="Times New Roman" panose="02020603050405020304" pitchFamily="18" charset="0"/>
            </a:endParaRPr>
          </a:p>
        </p:txBody>
      </p:sp>
      <p:sp>
        <p:nvSpPr>
          <p:cNvPr id="37" name="Скругленный прямоугольник 36"/>
          <p:cNvSpPr/>
          <p:nvPr/>
        </p:nvSpPr>
        <p:spPr>
          <a:xfrm>
            <a:off x="62959" y="5709549"/>
            <a:ext cx="4932000" cy="576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just"/>
            <a:r>
              <a:rPr lang="ru-RU" sz="1100" dirty="0">
                <a:solidFill>
                  <a:prstClr val="black"/>
                </a:solidFill>
                <a:latin typeface="Times New Roman" panose="02020603050405020304" pitchFamily="18" charset="0"/>
                <a:cs typeface="Times New Roman" panose="02020603050405020304" pitchFamily="18" charset="0"/>
              </a:rPr>
              <a:t>Численность пожилых людей, </a:t>
            </a:r>
            <a:r>
              <a:rPr lang="ru-RU" sz="1100" dirty="0" smtClean="0">
                <a:solidFill>
                  <a:prstClr val="black"/>
                </a:solidFill>
                <a:latin typeface="Times New Roman" panose="02020603050405020304" pitchFamily="18" charset="0"/>
                <a:cs typeface="Times New Roman" panose="02020603050405020304" pitchFamily="18" charset="0"/>
              </a:rPr>
              <a:t>прошедших </a:t>
            </a:r>
            <a:r>
              <a:rPr lang="ru-RU" sz="1100" dirty="0">
                <a:solidFill>
                  <a:prstClr val="black"/>
                </a:solidFill>
                <a:latin typeface="Times New Roman" panose="02020603050405020304" pitchFamily="18" charset="0"/>
                <a:cs typeface="Times New Roman" panose="02020603050405020304" pitchFamily="18" charset="0"/>
              </a:rPr>
              <a:t>обучение компьютерной </a:t>
            </a:r>
            <a:r>
              <a:rPr lang="ru-RU" sz="1100" dirty="0" smtClean="0">
                <a:solidFill>
                  <a:prstClr val="black"/>
                </a:solidFill>
                <a:latin typeface="Times New Roman" panose="02020603050405020304" pitchFamily="18" charset="0"/>
                <a:cs typeface="Times New Roman" panose="02020603050405020304" pitchFamily="18" charset="0"/>
              </a:rPr>
              <a:t>                        грамотности </a:t>
            </a:r>
            <a:r>
              <a:rPr lang="ru-RU" sz="1100" dirty="0">
                <a:solidFill>
                  <a:prstClr val="black"/>
                </a:solidFill>
                <a:latin typeface="Times New Roman" panose="02020603050405020304" pitchFamily="18" charset="0"/>
                <a:cs typeface="Times New Roman" panose="02020603050405020304" pitchFamily="18" charset="0"/>
              </a:rPr>
              <a:t>в течение </a:t>
            </a:r>
            <a:r>
              <a:rPr lang="ru-RU" sz="1100" dirty="0" smtClean="0">
                <a:solidFill>
                  <a:prstClr val="black"/>
                </a:solidFill>
                <a:latin typeface="Times New Roman" panose="02020603050405020304" pitchFamily="18" charset="0"/>
                <a:cs typeface="Times New Roman" panose="02020603050405020304" pitchFamily="18" charset="0"/>
              </a:rPr>
              <a:t>года, человек</a:t>
            </a:r>
          </a:p>
        </p:txBody>
      </p:sp>
      <p:sp>
        <p:nvSpPr>
          <p:cNvPr id="11" name="Скругленный прямоугольник 10"/>
          <p:cNvSpPr/>
          <p:nvPr/>
        </p:nvSpPr>
        <p:spPr>
          <a:xfrm>
            <a:off x="244113" y="1688057"/>
            <a:ext cx="3437077" cy="504056"/>
          </a:xfrm>
          <a:prstGeom prst="roundRect">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ru-RU" sz="1400" b="1" dirty="0" smtClean="0">
                <a:solidFill>
                  <a:srgbClr val="4E67C8">
                    <a:lumMod val="50000"/>
                  </a:srgbClr>
                </a:solidFill>
                <a:latin typeface="Times New Roman" panose="02020603050405020304" pitchFamily="18" charset="0"/>
                <a:cs typeface="Times New Roman" panose="02020603050405020304" pitchFamily="18" charset="0"/>
              </a:rPr>
              <a:t>Основные индикаторы</a:t>
            </a:r>
            <a:endParaRPr lang="ru-RU" sz="1400" b="1" dirty="0">
              <a:solidFill>
                <a:srgbClr val="4E67C8">
                  <a:lumMod val="50000"/>
                </a:srgbClr>
              </a:solidFill>
              <a:latin typeface="Times New Roman" panose="02020603050405020304" pitchFamily="18" charset="0"/>
              <a:cs typeface="Times New Roman" panose="02020603050405020304" pitchFamily="18" charset="0"/>
            </a:endParaRPr>
          </a:p>
        </p:txBody>
      </p:sp>
      <p:sp>
        <p:nvSpPr>
          <p:cNvPr id="6" name="Номер слайда 5"/>
          <p:cNvSpPr>
            <a:spLocks noGrp="1"/>
          </p:cNvSpPr>
          <p:nvPr>
            <p:ph type="sldNum" sz="quarter" idx="12"/>
          </p:nvPr>
        </p:nvSpPr>
        <p:spPr/>
        <p:txBody>
          <a:bodyPr/>
          <a:lstStyle/>
          <a:p>
            <a:pPr>
              <a:defRPr/>
            </a:pPr>
            <a:fld id="{667CCBFA-BFB9-4E9F-B6F6-694D72409F22}" type="slidenum">
              <a:rPr lang="ru-RU" smtClean="0">
                <a:solidFill>
                  <a:prstClr val="black"/>
                </a:solidFill>
              </a:rPr>
              <a:pPr>
                <a:defRPr/>
              </a:pPr>
              <a:t>51</a:t>
            </a:fld>
            <a:endParaRPr lang="ru-RU" dirty="0">
              <a:solidFill>
                <a:prstClr val="black"/>
              </a:solidFill>
            </a:endParaRPr>
          </a:p>
        </p:txBody>
      </p:sp>
      <p:pic>
        <p:nvPicPr>
          <p:cNvPr id="49" name="Рисунок 48" descr="http://upravafilipark.ru/wp-content/uploads/2015/06/sobranie-2.jpg"/>
          <p:cNvPicPr/>
          <p:nvPr/>
        </p:nvPicPr>
        <p:blipFill>
          <a:blip r:embed="rId3" cstate="print"/>
          <a:srcRect/>
          <a:stretch>
            <a:fillRect/>
          </a:stretch>
        </p:blipFill>
        <p:spPr bwMode="auto">
          <a:xfrm>
            <a:off x="1376934" y="823961"/>
            <a:ext cx="1080120" cy="792087"/>
          </a:xfrm>
          <a:prstGeom prst="rect">
            <a:avLst/>
          </a:prstGeom>
          <a:ln>
            <a:noFill/>
          </a:ln>
          <a:effectLst>
            <a:softEdge rad="112500"/>
          </a:effectLst>
        </p:spPr>
      </p:pic>
      <p:pic>
        <p:nvPicPr>
          <p:cNvPr id="50" name="Рисунок 49" descr="http://blog.yarcenter.ru/media/5/0.2/0506.jpg"/>
          <p:cNvPicPr/>
          <p:nvPr/>
        </p:nvPicPr>
        <p:blipFill>
          <a:blip r:embed="rId4" cstate="print"/>
          <a:srcRect/>
          <a:stretch>
            <a:fillRect/>
          </a:stretch>
        </p:blipFill>
        <p:spPr bwMode="auto">
          <a:xfrm>
            <a:off x="244113" y="823961"/>
            <a:ext cx="1060813" cy="813577"/>
          </a:xfrm>
          <a:prstGeom prst="rect">
            <a:avLst/>
          </a:prstGeom>
          <a:ln>
            <a:noFill/>
          </a:ln>
          <a:effectLst>
            <a:softEdge rad="112500"/>
          </a:effectLst>
        </p:spPr>
      </p:pic>
      <p:pic>
        <p:nvPicPr>
          <p:cNvPr id="51" name="Рисунок 50" descr="http://www.prav-net.ru/img/zolotoslov/5064-1.jpg"/>
          <p:cNvPicPr/>
          <p:nvPr/>
        </p:nvPicPr>
        <p:blipFill>
          <a:blip r:embed="rId5" cstate="print"/>
          <a:srcRect/>
          <a:stretch>
            <a:fillRect/>
          </a:stretch>
        </p:blipFill>
        <p:spPr bwMode="auto">
          <a:xfrm>
            <a:off x="2528959" y="823961"/>
            <a:ext cx="1152231" cy="792088"/>
          </a:xfrm>
          <a:prstGeom prst="rect">
            <a:avLst/>
          </a:prstGeom>
          <a:ln>
            <a:noFill/>
          </a:ln>
          <a:effectLst>
            <a:softEdge rad="112500"/>
          </a:effectLst>
        </p:spPr>
      </p:pic>
      <p:pic>
        <p:nvPicPr>
          <p:cNvPr id="52" name="Рисунок 51" descr="http://zaoblakami.ru/uploads/content/small/200_123423423435_dostupnaya-sreda.jpg"/>
          <p:cNvPicPr/>
          <p:nvPr/>
        </p:nvPicPr>
        <p:blipFill>
          <a:blip r:embed="rId6" cstate="print"/>
          <a:srcRect/>
          <a:stretch>
            <a:fillRect/>
          </a:stretch>
        </p:blipFill>
        <p:spPr bwMode="auto">
          <a:xfrm>
            <a:off x="3897214" y="1688057"/>
            <a:ext cx="1008112" cy="504056"/>
          </a:xfrm>
          <a:prstGeom prst="rect">
            <a:avLst/>
          </a:prstGeom>
          <a:noFill/>
          <a:ln w="9525">
            <a:noFill/>
            <a:miter lim="800000"/>
            <a:headEnd/>
            <a:tailEnd/>
          </a:ln>
        </p:spPr>
      </p:pic>
      <p:pic>
        <p:nvPicPr>
          <p:cNvPr id="53" name="Рисунок 52" descr="http://riarealty.ru/images/39662/77/396627757.jpg"/>
          <p:cNvPicPr/>
          <p:nvPr/>
        </p:nvPicPr>
        <p:blipFill>
          <a:blip r:embed="rId7" cstate="print"/>
          <a:srcRect/>
          <a:stretch>
            <a:fillRect/>
          </a:stretch>
        </p:blipFill>
        <p:spPr bwMode="auto">
          <a:xfrm>
            <a:off x="3756248" y="815744"/>
            <a:ext cx="1149078" cy="800304"/>
          </a:xfrm>
          <a:prstGeom prst="rect">
            <a:avLst/>
          </a:prstGeom>
          <a:ln>
            <a:noFill/>
          </a:ln>
          <a:effectLst>
            <a:softEdge rad="112500"/>
          </a:effectLst>
        </p:spPr>
      </p:pic>
      <p:sp>
        <p:nvSpPr>
          <p:cNvPr id="3" name="Полилиния 2"/>
          <p:cNvSpPr/>
          <p:nvPr/>
        </p:nvSpPr>
        <p:spPr>
          <a:xfrm>
            <a:off x="5131895" y="907677"/>
            <a:ext cx="3903032" cy="624655"/>
          </a:xfrm>
          <a:custGeom>
            <a:avLst/>
            <a:gdLst>
              <a:gd name="connsiteX0" fmla="*/ 0 w 3903032"/>
              <a:gd name="connsiteY0" fmla="*/ 62466 h 624655"/>
              <a:gd name="connsiteX1" fmla="*/ 62466 w 3903032"/>
              <a:gd name="connsiteY1" fmla="*/ 0 h 624655"/>
              <a:gd name="connsiteX2" fmla="*/ 3840567 w 3903032"/>
              <a:gd name="connsiteY2" fmla="*/ 0 h 624655"/>
              <a:gd name="connsiteX3" fmla="*/ 3903033 w 3903032"/>
              <a:gd name="connsiteY3" fmla="*/ 62466 h 624655"/>
              <a:gd name="connsiteX4" fmla="*/ 3903032 w 3903032"/>
              <a:gd name="connsiteY4" fmla="*/ 562190 h 624655"/>
              <a:gd name="connsiteX5" fmla="*/ 3840566 w 3903032"/>
              <a:gd name="connsiteY5" fmla="*/ 624656 h 624655"/>
              <a:gd name="connsiteX6" fmla="*/ 62466 w 3903032"/>
              <a:gd name="connsiteY6" fmla="*/ 624655 h 624655"/>
              <a:gd name="connsiteX7" fmla="*/ 0 w 3903032"/>
              <a:gd name="connsiteY7" fmla="*/ 562189 h 624655"/>
              <a:gd name="connsiteX8" fmla="*/ 0 w 3903032"/>
              <a:gd name="connsiteY8" fmla="*/ 62466 h 624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3032" h="624655">
                <a:moveTo>
                  <a:pt x="0" y="62466"/>
                </a:moveTo>
                <a:cubicBezTo>
                  <a:pt x="0" y="27967"/>
                  <a:pt x="27967" y="0"/>
                  <a:pt x="62466" y="0"/>
                </a:cubicBezTo>
                <a:lnTo>
                  <a:pt x="3840567" y="0"/>
                </a:lnTo>
                <a:cubicBezTo>
                  <a:pt x="3875066" y="0"/>
                  <a:pt x="3903033" y="27967"/>
                  <a:pt x="3903033" y="62466"/>
                </a:cubicBezTo>
                <a:cubicBezTo>
                  <a:pt x="3903033" y="229041"/>
                  <a:pt x="3903032" y="395615"/>
                  <a:pt x="3903032" y="562190"/>
                </a:cubicBezTo>
                <a:cubicBezTo>
                  <a:pt x="3903032" y="596689"/>
                  <a:pt x="3875065" y="624656"/>
                  <a:pt x="3840566" y="624656"/>
                </a:cubicBezTo>
                <a:lnTo>
                  <a:pt x="62466" y="624655"/>
                </a:lnTo>
                <a:cubicBezTo>
                  <a:pt x="27967" y="624655"/>
                  <a:pt x="0" y="596688"/>
                  <a:pt x="0" y="562189"/>
                </a:cubicBezTo>
                <a:lnTo>
                  <a:pt x="0" y="62466"/>
                </a:lnTo>
                <a:close/>
              </a:path>
            </a:pathLst>
          </a:custGeom>
        </p:spPr>
        <p:style>
          <a:lnRef idx="3">
            <a:schemeClr val="lt1"/>
          </a:lnRef>
          <a:fillRef idx="1">
            <a:schemeClr val="accent2"/>
          </a:fillRef>
          <a:effectRef idx="1">
            <a:schemeClr val="accent2"/>
          </a:effectRef>
          <a:fontRef idx="minor">
            <a:schemeClr val="lt1"/>
          </a:fontRef>
        </p:style>
        <p:txBody>
          <a:bodyPr spcFirstLastPara="0" vert="horz" wrap="square" lIns="71636" tIns="71636" rIns="71636" bIns="71636" numCol="1" spcCol="1270" anchor="ctr" anchorCtr="0">
            <a:noAutofit/>
          </a:bodyPr>
          <a:lstStyle/>
          <a:p>
            <a:pPr algn="ctr" defTabSz="622300">
              <a:lnSpc>
                <a:spcPct val="90000"/>
              </a:lnSpc>
              <a:spcAft>
                <a:spcPct val="35000"/>
              </a:spcAft>
            </a:pPr>
            <a:r>
              <a:rPr lang="ru-RU" sz="1400" b="1" dirty="0" smtClean="0">
                <a:solidFill>
                  <a:srgbClr val="4E67C8">
                    <a:lumMod val="50000"/>
                  </a:srgbClr>
                </a:solidFill>
                <a:latin typeface="Times New Roman" panose="02020603050405020304" pitchFamily="18" charset="0"/>
                <a:cs typeface="Times New Roman" panose="02020603050405020304" pitchFamily="18" charset="0"/>
              </a:rPr>
              <a:t>Достижение значений показателей (индикаторов) </a:t>
            </a:r>
            <a:endParaRPr lang="ru-RU" sz="1400" b="1" dirty="0">
              <a:solidFill>
                <a:srgbClr val="4E67C8">
                  <a:lumMod val="50000"/>
                </a:srgbClr>
              </a:solidFill>
              <a:latin typeface="Times New Roman" panose="02020603050405020304" pitchFamily="18" charset="0"/>
              <a:cs typeface="Times New Roman" panose="02020603050405020304" pitchFamily="18" charset="0"/>
            </a:endParaRPr>
          </a:p>
        </p:txBody>
      </p:sp>
      <p:sp>
        <p:nvSpPr>
          <p:cNvPr id="4" name="Полилиния 3"/>
          <p:cNvSpPr/>
          <p:nvPr/>
        </p:nvSpPr>
        <p:spPr>
          <a:xfrm>
            <a:off x="5131895" y="1700808"/>
            <a:ext cx="731452" cy="624655"/>
          </a:xfrm>
          <a:custGeom>
            <a:avLst/>
            <a:gdLst>
              <a:gd name="connsiteX0" fmla="*/ 0 w 731452"/>
              <a:gd name="connsiteY0" fmla="*/ 62466 h 624655"/>
              <a:gd name="connsiteX1" fmla="*/ 62466 w 731452"/>
              <a:gd name="connsiteY1" fmla="*/ 0 h 624655"/>
              <a:gd name="connsiteX2" fmla="*/ 668987 w 731452"/>
              <a:gd name="connsiteY2" fmla="*/ 0 h 624655"/>
              <a:gd name="connsiteX3" fmla="*/ 731453 w 731452"/>
              <a:gd name="connsiteY3" fmla="*/ 62466 h 624655"/>
              <a:gd name="connsiteX4" fmla="*/ 731452 w 731452"/>
              <a:gd name="connsiteY4" fmla="*/ 562190 h 624655"/>
              <a:gd name="connsiteX5" fmla="*/ 668986 w 731452"/>
              <a:gd name="connsiteY5" fmla="*/ 624656 h 624655"/>
              <a:gd name="connsiteX6" fmla="*/ 62466 w 731452"/>
              <a:gd name="connsiteY6" fmla="*/ 624655 h 624655"/>
              <a:gd name="connsiteX7" fmla="*/ 0 w 731452"/>
              <a:gd name="connsiteY7" fmla="*/ 562189 h 624655"/>
              <a:gd name="connsiteX8" fmla="*/ 0 w 731452"/>
              <a:gd name="connsiteY8" fmla="*/ 62466 h 624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624655">
                <a:moveTo>
                  <a:pt x="0" y="62466"/>
                </a:moveTo>
                <a:cubicBezTo>
                  <a:pt x="0" y="27967"/>
                  <a:pt x="27967" y="0"/>
                  <a:pt x="62466" y="0"/>
                </a:cubicBezTo>
                <a:lnTo>
                  <a:pt x="668987" y="0"/>
                </a:lnTo>
                <a:cubicBezTo>
                  <a:pt x="703486" y="0"/>
                  <a:pt x="731453" y="27967"/>
                  <a:pt x="731453" y="62466"/>
                </a:cubicBezTo>
                <a:cubicBezTo>
                  <a:pt x="731453" y="229041"/>
                  <a:pt x="731452" y="395615"/>
                  <a:pt x="731452" y="562190"/>
                </a:cubicBezTo>
                <a:cubicBezTo>
                  <a:pt x="731452" y="596689"/>
                  <a:pt x="703485" y="624656"/>
                  <a:pt x="668986" y="624656"/>
                </a:cubicBezTo>
                <a:lnTo>
                  <a:pt x="62466" y="624655"/>
                </a:lnTo>
                <a:cubicBezTo>
                  <a:pt x="27967" y="624655"/>
                  <a:pt x="0" y="596688"/>
                  <a:pt x="0" y="562189"/>
                </a:cubicBezTo>
                <a:lnTo>
                  <a:pt x="0" y="62466"/>
                </a:lnTo>
                <a:close/>
              </a:path>
            </a:pathLst>
          </a:custGeom>
          <a:gradFill flip="none" rotWithShape="0">
            <a:gsLst>
              <a:gs pos="0">
                <a:srgbClr val="92D050">
                  <a:tint val="66000"/>
                  <a:satMod val="160000"/>
                </a:srgbClr>
              </a:gs>
              <a:gs pos="50000">
                <a:srgbClr val="92D050">
                  <a:tint val="44500"/>
                  <a:satMod val="160000"/>
                </a:srgbClr>
              </a:gs>
              <a:gs pos="100000">
                <a:srgbClr val="92D050">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1636" tIns="71636" rIns="71636" bIns="71636" numCol="1" spcCol="1270" anchor="ctr" anchorCtr="0">
            <a:noAutofit/>
          </a:bodyPr>
          <a:lstStyle/>
          <a:p>
            <a:pPr algn="ctr" defTabSz="622300">
              <a:lnSpc>
                <a:spcPct val="90000"/>
              </a:lnSpc>
              <a:spcAft>
                <a:spcPct val="35000"/>
              </a:spcAft>
            </a:pPr>
            <a:r>
              <a:rPr lang="ru-RU" sz="1400" b="1" dirty="0" smtClean="0">
                <a:solidFill>
                  <a:prstClr val="black"/>
                </a:solidFill>
                <a:latin typeface="Times New Roman" panose="02020603050405020304" pitchFamily="18" charset="0"/>
                <a:cs typeface="Times New Roman" panose="02020603050405020304" pitchFamily="18" charset="0"/>
              </a:rPr>
              <a:t>2019 план</a:t>
            </a:r>
            <a:endParaRPr lang="ru-RU" sz="1400" b="1" dirty="0">
              <a:solidFill>
                <a:prstClr val="black"/>
              </a:solidFill>
              <a:latin typeface="Times New Roman" panose="02020603050405020304" pitchFamily="18" charset="0"/>
              <a:cs typeface="Times New Roman" panose="02020603050405020304" pitchFamily="18" charset="0"/>
            </a:endParaRPr>
          </a:p>
        </p:txBody>
      </p:sp>
      <p:sp>
        <p:nvSpPr>
          <p:cNvPr id="7" name="Полилиния 6"/>
          <p:cNvSpPr/>
          <p:nvPr/>
        </p:nvSpPr>
        <p:spPr>
          <a:xfrm>
            <a:off x="5131895" y="2428188"/>
            <a:ext cx="731452" cy="504000"/>
          </a:xfrm>
          <a:custGeom>
            <a:avLst/>
            <a:gdLst>
              <a:gd name="connsiteX0" fmla="*/ 0 w 731452"/>
              <a:gd name="connsiteY0" fmla="*/ 62466 h 624655"/>
              <a:gd name="connsiteX1" fmla="*/ 62466 w 731452"/>
              <a:gd name="connsiteY1" fmla="*/ 0 h 624655"/>
              <a:gd name="connsiteX2" fmla="*/ 668987 w 731452"/>
              <a:gd name="connsiteY2" fmla="*/ 0 h 624655"/>
              <a:gd name="connsiteX3" fmla="*/ 731453 w 731452"/>
              <a:gd name="connsiteY3" fmla="*/ 62466 h 624655"/>
              <a:gd name="connsiteX4" fmla="*/ 731452 w 731452"/>
              <a:gd name="connsiteY4" fmla="*/ 562190 h 624655"/>
              <a:gd name="connsiteX5" fmla="*/ 668986 w 731452"/>
              <a:gd name="connsiteY5" fmla="*/ 624656 h 624655"/>
              <a:gd name="connsiteX6" fmla="*/ 62466 w 731452"/>
              <a:gd name="connsiteY6" fmla="*/ 624655 h 624655"/>
              <a:gd name="connsiteX7" fmla="*/ 0 w 731452"/>
              <a:gd name="connsiteY7" fmla="*/ 562189 h 624655"/>
              <a:gd name="connsiteX8" fmla="*/ 0 w 731452"/>
              <a:gd name="connsiteY8" fmla="*/ 62466 h 624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624655">
                <a:moveTo>
                  <a:pt x="0" y="62466"/>
                </a:moveTo>
                <a:cubicBezTo>
                  <a:pt x="0" y="27967"/>
                  <a:pt x="27967" y="0"/>
                  <a:pt x="62466" y="0"/>
                </a:cubicBezTo>
                <a:lnTo>
                  <a:pt x="668987" y="0"/>
                </a:lnTo>
                <a:cubicBezTo>
                  <a:pt x="703486" y="0"/>
                  <a:pt x="731453" y="27967"/>
                  <a:pt x="731453" y="62466"/>
                </a:cubicBezTo>
                <a:cubicBezTo>
                  <a:pt x="731453" y="229041"/>
                  <a:pt x="731452" y="395615"/>
                  <a:pt x="731452" y="562190"/>
                </a:cubicBezTo>
                <a:cubicBezTo>
                  <a:pt x="731452" y="596689"/>
                  <a:pt x="703485" y="624656"/>
                  <a:pt x="668986" y="624656"/>
                </a:cubicBezTo>
                <a:lnTo>
                  <a:pt x="62466" y="624655"/>
                </a:lnTo>
                <a:cubicBezTo>
                  <a:pt x="27967" y="624655"/>
                  <a:pt x="0" y="596688"/>
                  <a:pt x="0" y="562189"/>
                </a:cubicBezTo>
                <a:lnTo>
                  <a:pt x="0" y="62466"/>
                </a:lnTo>
                <a:close/>
              </a:path>
            </a:pathLst>
          </a:custGeom>
          <a:gradFill flip="none" rotWithShape="0">
            <a:gsLst>
              <a:gs pos="0">
                <a:srgbClr val="92D050">
                  <a:tint val="66000"/>
                  <a:satMod val="160000"/>
                </a:srgbClr>
              </a:gs>
              <a:gs pos="50000">
                <a:srgbClr val="92D050">
                  <a:tint val="44500"/>
                  <a:satMod val="160000"/>
                </a:srgbClr>
              </a:gs>
              <a:gs pos="100000">
                <a:srgbClr val="92D050">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0206" tIns="60206" rIns="60206" bIns="60206" numCol="1" spcCol="1270" anchor="ctr" anchorCtr="0">
            <a:noAutofit/>
          </a:bodyPr>
          <a:lstStyle/>
          <a:p>
            <a:pPr algn="ctr" defTabSz="488950">
              <a:lnSpc>
                <a:spcPct val="90000"/>
              </a:lnSpc>
              <a:spcAft>
                <a:spcPct val="35000"/>
              </a:spcAft>
            </a:pPr>
            <a:r>
              <a:rPr lang="ru-RU" sz="1100" b="1" dirty="0" smtClean="0">
                <a:solidFill>
                  <a:prstClr val="black"/>
                </a:solidFill>
                <a:latin typeface="Times New Roman" panose="02020603050405020304" pitchFamily="18" charset="0"/>
                <a:cs typeface="Times New Roman" panose="02020603050405020304" pitchFamily="18" charset="0"/>
              </a:rPr>
              <a:t>18,5</a:t>
            </a:r>
          </a:p>
        </p:txBody>
      </p:sp>
      <p:sp>
        <p:nvSpPr>
          <p:cNvPr id="8" name="Полилиния 7"/>
          <p:cNvSpPr/>
          <p:nvPr/>
        </p:nvSpPr>
        <p:spPr>
          <a:xfrm>
            <a:off x="5131895" y="3079199"/>
            <a:ext cx="731452" cy="624655"/>
          </a:xfrm>
          <a:custGeom>
            <a:avLst/>
            <a:gdLst>
              <a:gd name="connsiteX0" fmla="*/ 0 w 731452"/>
              <a:gd name="connsiteY0" fmla="*/ 62466 h 624655"/>
              <a:gd name="connsiteX1" fmla="*/ 62466 w 731452"/>
              <a:gd name="connsiteY1" fmla="*/ 0 h 624655"/>
              <a:gd name="connsiteX2" fmla="*/ 668987 w 731452"/>
              <a:gd name="connsiteY2" fmla="*/ 0 h 624655"/>
              <a:gd name="connsiteX3" fmla="*/ 731453 w 731452"/>
              <a:gd name="connsiteY3" fmla="*/ 62466 h 624655"/>
              <a:gd name="connsiteX4" fmla="*/ 731452 w 731452"/>
              <a:gd name="connsiteY4" fmla="*/ 562190 h 624655"/>
              <a:gd name="connsiteX5" fmla="*/ 668986 w 731452"/>
              <a:gd name="connsiteY5" fmla="*/ 624656 h 624655"/>
              <a:gd name="connsiteX6" fmla="*/ 62466 w 731452"/>
              <a:gd name="connsiteY6" fmla="*/ 624655 h 624655"/>
              <a:gd name="connsiteX7" fmla="*/ 0 w 731452"/>
              <a:gd name="connsiteY7" fmla="*/ 562189 h 624655"/>
              <a:gd name="connsiteX8" fmla="*/ 0 w 731452"/>
              <a:gd name="connsiteY8" fmla="*/ 62466 h 624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624655">
                <a:moveTo>
                  <a:pt x="0" y="62466"/>
                </a:moveTo>
                <a:cubicBezTo>
                  <a:pt x="0" y="27967"/>
                  <a:pt x="27967" y="0"/>
                  <a:pt x="62466" y="0"/>
                </a:cubicBezTo>
                <a:lnTo>
                  <a:pt x="668987" y="0"/>
                </a:lnTo>
                <a:cubicBezTo>
                  <a:pt x="703486" y="0"/>
                  <a:pt x="731453" y="27967"/>
                  <a:pt x="731453" y="62466"/>
                </a:cubicBezTo>
                <a:cubicBezTo>
                  <a:pt x="731453" y="229041"/>
                  <a:pt x="731452" y="395615"/>
                  <a:pt x="731452" y="562190"/>
                </a:cubicBezTo>
                <a:cubicBezTo>
                  <a:pt x="731452" y="596689"/>
                  <a:pt x="703485" y="624656"/>
                  <a:pt x="668986" y="624656"/>
                </a:cubicBezTo>
                <a:lnTo>
                  <a:pt x="62466" y="624655"/>
                </a:lnTo>
                <a:cubicBezTo>
                  <a:pt x="27967" y="624655"/>
                  <a:pt x="0" y="596688"/>
                  <a:pt x="0" y="562189"/>
                </a:cubicBezTo>
                <a:lnTo>
                  <a:pt x="0" y="62466"/>
                </a:lnTo>
                <a:close/>
              </a:path>
            </a:pathLst>
          </a:custGeom>
          <a:gradFill flip="none" rotWithShape="0">
            <a:gsLst>
              <a:gs pos="0">
                <a:srgbClr val="92D050">
                  <a:tint val="66000"/>
                  <a:satMod val="160000"/>
                </a:srgbClr>
              </a:gs>
              <a:gs pos="50000">
                <a:srgbClr val="92D050">
                  <a:tint val="44500"/>
                  <a:satMod val="160000"/>
                </a:srgbClr>
              </a:gs>
              <a:gs pos="100000">
                <a:srgbClr val="92D050">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0206" tIns="60206" rIns="60206" bIns="60206" numCol="1" spcCol="1270" anchor="ctr" anchorCtr="0">
            <a:noAutofit/>
          </a:bodyPr>
          <a:lstStyle/>
          <a:p>
            <a:pPr algn="ctr" defTabSz="488950">
              <a:lnSpc>
                <a:spcPct val="90000"/>
              </a:lnSpc>
              <a:spcAft>
                <a:spcPct val="35000"/>
              </a:spcAft>
            </a:pPr>
            <a:r>
              <a:rPr lang="ru-RU" sz="1100" b="1" dirty="0" smtClean="0">
                <a:solidFill>
                  <a:prstClr val="black"/>
                </a:solidFill>
                <a:latin typeface="Times New Roman" panose="02020603050405020304" pitchFamily="18" charset="0"/>
                <a:cs typeface="Times New Roman" panose="02020603050405020304" pitchFamily="18" charset="0"/>
              </a:rPr>
              <a:t>8,0</a:t>
            </a:r>
            <a:endParaRPr lang="ru-RU" sz="1100" b="1" dirty="0">
              <a:solidFill>
                <a:prstClr val="black"/>
              </a:solidFill>
              <a:latin typeface="Times New Roman" panose="02020603050405020304" pitchFamily="18" charset="0"/>
              <a:cs typeface="Times New Roman" panose="02020603050405020304" pitchFamily="18" charset="0"/>
            </a:endParaRPr>
          </a:p>
        </p:txBody>
      </p:sp>
      <p:sp>
        <p:nvSpPr>
          <p:cNvPr id="9" name="Полилиния 8"/>
          <p:cNvSpPr/>
          <p:nvPr/>
        </p:nvSpPr>
        <p:spPr>
          <a:xfrm>
            <a:off x="5131895" y="3861104"/>
            <a:ext cx="731452" cy="504000"/>
          </a:xfrm>
          <a:custGeom>
            <a:avLst/>
            <a:gdLst>
              <a:gd name="connsiteX0" fmla="*/ 0 w 731452"/>
              <a:gd name="connsiteY0" fmla="*/ 62466 h 624655"/>
              <a:gd name="connsiteX1" fmla="*/ 62466 w 731452"/>
              <a:gd name="connsiteY1" fmla="*/ 0 h 624655"/>
              <a:gd name="connsiteX2" fmla="*/ 668987 w 731452"/>
              <a:gd name="connsiteY2" fmla="*/ 0 h 624655"/>
              <a:gd name="connsiteX3" fmla="*/ 731453 w 731452"/>
              <a:gd name="connsiteY3" fmla="*/ 62466 h 624655"/>
              <a:gd name="connsiteX4" fmla="*/ 731452 w 731452"/>
              <a:gd name="connsiteY4" fmla="*/ 562190 h 624655"/>
              <a:gd name="connsiteX5" fmla="*/ 668986 w 731452"/>
              <a:gd name="connsiteY5" fmla="*/ 624656 h 624655"/>
              <a:gd name="connsiteX6" fmla="*/ 62466 w 731452"/>
              <a:gd name="connsiteY6" fmla="*/ 624655 h 624655"/>
              <a:gd name="connsiteX7" fmla="*/ 0 w 731452"/>
              <a:gd name="connsiteY7" fmla="*/ 562189 h 624655"/>
              <a:gd name="connsiteX8" fmla="*/ 0 w 731452"/>
              <a:gd name="connsiteY8" fmla="*/ 62466 h 624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624655">
                <a:moveTo>
                  <a:pt x="0" y="62466"/>
                </a:moveTo>
                <a:cubicBezTo>
                  <a:pt x="0" y="27967"/>
                  <a:pt x="27967" y="0"/>
                  <a:pt x="62466" y="0"/>
                </a:cubicBezTo>
                <a:lnTo>
                  <a:pt x="668987" y="0"/>
                </a:lnTo>
                <a:cubicBezTo>
                  <a:pt x="703486" y="0"/>
                  <a:pt x="731453" y="27967"/>
                  <a:pt x="731453" y="62466"/>
                </a:cubicBezTo>
                <a:cubicBezTo>
                  <a:pt x="731453" y="229041"/>
                  <a:pt x="731452" y="395615"/>
                  <a:pt x="731452" y="562190"/>
                </a:cubicBezTo>
                <a:cubicBezTo>
                  <a:pt x="731452" y="596689"/>
                  <a:pt x="703485" y="624656"/>
                  <a:pt x="668986" y="624656"/>
                </a:cubicBezTo>
                <a:lnTo>
                  <a:pt x="62466" y="624655"/>
                </a:lnTo>
                <a:cubicBezTo>
                  <a:pt x="27967" y="624655"/>
                  <a:pt x="0" y="596688"/>
                  <a:pt x="0" y="562189"/>
                </a:cubicBezTo>
                <a:lnTo>
                  <a:pt x="0" y="62466"/>
                </a:lnTo>
                <a:close/>
              </a:path>
            </a:pathLst>
          </a:custGeom>
          <a:gradFill flip="none" rotWithShape="0">
            <a:gsLst>
              <a:gs pos="0">
                <a:srgbClr val="92D050">
                  <a:tint val="66000"/>
                  <a:satMod val="160000"/>
                </a:srgbClr>
              </a:gs>
              <a:gs pos="50000">
                <a:srgbClr val="92D050">
                  <a:tint val="44500"/>
                  <a:satMod val="160000"/>
                </a:srgbClr>
              </a:gs>
              <a:gs pos="100000">
                <a:srgbClr val="92D050">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0206" tIns="60206" rIns="60206" bIns="60206" numCol="1" spcCol="1270" anchor="ctr" anchorCtr="0">
            <a:noAutofit/>
          </a:bodyPr>
          <a:lstStyle/>
          <a:p>
            <a:pPr algn="ctr" defTabSz="488950">
              <a:lnSpc>
                <a:spcPct val="90000"/>
              </a:lnSpc>
              <a:spcAft>
                <a:spcPct val="35000"/>
              </a:spcAft>
            </a:pPr>
            <a:r>
              <a:rPr lang="ru-RU" sz="1100" b="1" dirty="0" smtClean="0">
                <a:solidFill>
                  <a:prstClr val="black"/>
                </a:solidFill>
                <a:latin typeface="Times New Roman" panose="02020603050405020304" pitchFamily="18" charset="0"/>
                <a:cs typeface="Times New Roman" panose="02020603050405020304" pitchFamily="18" charset="0"/>
              </a:rPr>
              <a:t>100,0</a:t>
            </a:r>
            <a:endParaRPr lang="ru-RU" sz="1100" b="1" dirty="0">
              <a:solidFill>
                <a:prstClr val="black"/>
              </a:solidFill>
              <a:latin typeface="Times New Roman" panose="02020603050405020304" pitchFamily="18" charset="0"/>
              <a:cs typeface="Times New Roman" panose="02020603050405020304" pitchFamily="18" charset="0"/>
            </a:endParaRPr>
          </a:p>
        </p:txBody>
      </p:sp>
      <p:sp>
        <p:nvSpPr>
          <p:cNvPr id="10" name="Полилиния 9"/>
          <p:cNvSpPr/>
          <p:nvPr/>
        </p:nvSpPr>
        <p:spPr>
          <a:xfrm>
            <a:off x="5131895" y="4473176"/>
            <a:ext cx="731452" cy="540000"/>
          </a:xfrm>
          <a:custGeom>
            <a:avLst/>
            <a:gdLst>
              <a:gd name="connsiteX0" fmla="*/ 0 w 731452"/>
              <a:gd name="connsiteY0" fmla="*/ 62466 h 624655"/>
              <a:gd name="connsiteX1" fmla="*/ 62466 w 731452"/>
              <a:gd name="connsiteY1" fmla="*/ 0 h 624655"/>
              <a:gd name="connsiteX2" fmla="*/ 668987 w 731452"/>
              <a:gd name="connsiteY2" fmla="*/ 0 h 624655"/>
              <a:gd name="connsiteX3" fmla="*/ 731453 w 731452"/>
              <a:gd name="connsiteY3" fmla="*/ 62466 h 624655"/>
              <a:gd name="connsiteX4" fmla="*/ 731452 w 731452"/>
              <a:gd name="connsiteY4" fmla="*/ 562190 h 624655"/>
              <a:gd name="connsiteX5" fmla="*/ 668986 w 731452"/>
              <a:gd name="connsiteY5" fmla="*/ 624656 h 624655"/>
              <a:gd name="connsiteX6" fmla="*/ 62466 w 731452"/>
              <a:gd name="connsiteY6" fmla="*/ 624655 h 624655"/>
              <a:gd name="connsiteX7" fmla="*/ 0 w 731452"/>
              <a:gd name="connsiteY7" fmla="*/ 562189 h 624655"/>
              <a:gd name="connsiteX8" fmla="*/ 0 w 731452"/>
              <a:gd name="connsiteY8" fmla="*/ 62466 h 624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624655">
                <a:moveTo>
                  <a:pt x="0" y="62466"/>
                </a:moveTo>
                <a:cubicBezTo>
                  <a:pt x="0" y="27967"/>
                  <a:pt x="27967" y="0"/>
                  <a:pt x="62466" y="0"/>
                </a:cubicBezTo>
                <a:lnTo>
                  <a:pt x="668987" y="0"/>
                </a:lnTo>
                <a:cubicBezTo>
                  <a:pt x="703486" y="0"/>
                  <a:pt x="731453" y="27967"/>
                  <a:pt x="731453" y="62466"/>
                </a:cubicBezTo>
                <a:cubicBezTo>
                  <a:pt x="731453" y="229041"/>
                  <a:pt x="731452" y="395615"/>
                  <a:pt x="731452" y="562190"/>
                </a:cubicBezTo>
                <a:cubicBezTo>
                  <a:pt x="731452" y="596689"/>
                  <a:pt x="703485" y="624656"/>
                  <a:pt x="668986" y="624656"/>
                </a:cubicBezTo>
                <a:lnTo>
                  <a:pt x="62466" y="624655"/>
                </a:lnTo>
                <a:cubicBezTo>
                  <a:pt x="27967" y="624655"/>
                  <a:pt x="0" y="596688"/>
                  <a:pt x="0" y="562189"/>
                </a:cubicBezTo>
                <a:lnTo>
                  <a:pt x="0" y="62466"/>
                </a:lnTo>
                <a:close/>
              </a:path>
            </a:pathLst>
          </a:custGeom>
          <a:gradFill flip="none" rotWithShape="0">
            <a:gsLst>
              <a:gs pos="0">
                <a:srgbClr val="92D050">
                  <a:tint val="66000"/>
                  <a:satMod val="160000"/>
                </a:srgbClr>
              </a:gs>
              <a:gs pos="50000">
                <a:srgbClr val="92D050">
                  <a:tint val="44500"/>
                  <a:satMod val="160000"/>
                </a:srgbClr>
              </a:gs>
              <a:gs pos="100000">
                <a:srgbClr val="92D050">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0206" tIns="60206" rIns="60206" bIns="60206" numCol="1" spcCol="1270" anchor="ctr" anchorCtr="0">
            <a:noAutofit/>
          </a:bodyPr>
          <a:lstStyle/>
          <a:p>
            <a:pPr algn="ctr" defTabSz="488950">
              <a:lnSpc>
                <a:spcPct val="90000"/>
              </a:lnSpc>
              <a:spcAft>
                <a:spcPct val="35000"/>
              </a:spcAft>
            </a:pPr>
            <a:r>
              <a:rPr lang="ru-RU" sz="1100" b="1" dirty="0" smtClean="0">
                <a:solidFill>
                  <a:prstClr val="black"/>
                </a:solidFill>
                <a:latin typeface="Times New Roman" panose="02020603050405020304" pitchFamily="18" charset="0"/>
                <a:cs typeface="Times New Roman" panose="02020603050405020304" pitchFamily="18" charset="0"/>
              </a:rPr>
              <a:t>350</a:t>
            </a:r>
            <a:endParaRPr lang="ru-RU" sz="1100" b="1" dirty="0">
              <a:solidFill>
                <a:prstClr val="black"/>
              </a:solidFill>
              <a:latin typeface="Times New Roman" panose="02020603050405020304" pitchFamily="18" charset="0"/>
              <a:cs typeface="Times New Roman" panose="02020603050405020304" pitchFamily="18" charset="0"/>
            </a:endParaRPr>
          </a:p>
        </p:txBody>
      </p:sp>
      <p:sp>
        <p:nvSpPr>
          <p:cNvPr id="12" name="Полилиния 11"/>
          <p:cNvSpPr/>
          <p:nvPr/>
        </p:nvSpPr>
        <p:spPr>
          <a:xfrm>
            <a:off x="5131895" y="5121248"/>
            <a:ext cx="731452" cy="540000"/>
          </a:xfrm>
          <a:custGeom>
            <a:avLst/>
            <a:gdLst>
              <a:gd name="connsiteX0" fmla="*/ 0 w 731452"/>
              <a:gd name="connsiteY0" fmla="*/ 62466 h 624655"/>
              <a:gd name="connsiteX1" fmla="*/ 62466 w 731452"/>
              <a:gd name="connsiteY1" fmla="*/ 0 h 624655"/>
              <a:gd name="connsiteX2" fmla="*/ 668987 w 731452"/>
              <a:gd name="connsiteY2" fmla="*/ 0 h 624655"/>
              <a:gd name="connsiteX3" fmla="*/ 731453 w 731452"/>
              <a:gd name="connsiteY3" fmla="*/ 62466 h 624655"/>
              <a:gd name="connsiteX4" fmla="*/ 731452 w 731452"/>
              <a:gd name="connsiteY4" fmla="*/ 562190 h 624655"/>
              <a:gd name="connsiteX5" fmla="*/ 668986 w 731452"/>
              <a:gd name="connsiteY5" fmla="*/ 624656 h 624655"/>
              <a:gd name="connsiteX6" fmla="*/ 62466 w 731452"/>
              <a:gd name="connsiteY6" fmla="*/ 624655 h 624655"/>
              <a:gd name="connsiteX7" fmla="*/ 0 w 731452"/>
              <a:gd name="connsiteY7" fmla="*/ 562189 h 624655"/>
              <a:gd name="connsiteX8" fmla="*/ 0 w 731452"/>
              <a:gd name="connsiteY8" fmla="*/ 62466 h 624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624655">
                <a:moveTo>
                  <a:pt x="0" y="62466"/>
                </a:moveTo>
                <a:cubicBezTo>
                  <a:pt x="0" y="27967"/>
                  <a:pt x="27967" y="0"/>
                  <a:pt x="62466" y="0"/>
                </a:cubicBezTo>
                <a:lnTo>
                  <a:pt x="668987" y="0"/>
                </a:lnTo>
                <a:cubicBezTo>
                  <a:pt x="703486" y="0"/>
                  <a:pt x="731453" y="27967"/>
                  <a:pt x="731453" y="62466"/>
                </a:cubicBezTo>
                <a:cubicBezTo>
                  <a:pt x="731453" y="229041"/>
                  <a:pt x="731452" y="395615"/>
                  <a:pt x="731452" y="562190"/>
                </a:cubicBezTo>
                <a:cubicBezTo>
                  <a:pt x="731452" y="596689"/>
                  <a:pt x="703485" y="624656"/>
                  <a:pt x="668986" y="624656"/>
                </a:cubicBezTo>
                <a:lnTo>
                  <a:pt x="62466" y="624655"/>
                </a:lnTo>
                <a:cubicBezTo>
                  <a:pt x="27967" y="624655"/>
                  <a:pt x="0" y="596688"/>
                  <a:pt x="0" y="562189"/>
                </a:cubicBezTo>
                <a:lnTo>
                  <a:pt x="0" y="62466"/>
                </a:lnTo>
                <a:close/>
              </a:path>
            </a:pathLst>
          </a:custGeom>
          <a:gradFill flip="none" rotWithShape="0">
            <a:gsLst>
              <a:gs pos="0">
                <a:srgbClr val="92D050">
                  <a:tint val="66000"/>
                  <a:satMod val="160000"/>
                </a:srgbClr>
              </a:gs>
              <a:gs pos="50000">
                <a:srgbClr val="92D050">
                  <a:tint val="44500"/>
                  <a:satMod val="160000"/>
                </a:srgbClr>
              </a:gs>
              <a:gs pos="100000">
                <a:srgbClr val="92D050">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0206" tIns="60206" rIns="60206" bIns="60206" numCol="1" spcCol="1270" anchor="ctr" anchorCtr="0">
            <a:noAutofit/>
          </a:bodyPr>
          <a:lstStyle/>
          <a:p>
            <a:pPr algn="ctr" defTabSz="488950">
              <a:lnSpc>
                <a:spcPct val="90000"/>
              </a:lnSpc>
              <a:spcAft>
                <a:spcPct val="35000"/>
              </a:spcAft>
            </a:pPr>
            <a:r>
              <a:rPr lang="ru-RU" sz="1100" b="1" dirty="0" smtClean="0">
                <a:solidFill>
                  <a:prstClr val="black"/>
                </a:solidFill>
                <a:latin typeface="Times New Roman" panose="02020603050405020304" pitchFamily="18" charset="0"/>
                <a:cs typeface="Times New Roman" panose="02020603050405020304" pitchFamily="18" charset="0"/>
              </a:rPr>
              <a:t>4</a:t>
            </a:r>
            <a:endParaRPr lang="ru-RU" sz="1100" b="1" dirty="0">
              <a:solidFill>
                <a:prstClr val="black"/>
              </a:solidFill>
              <a:latin typeface="Times New Roman" panose="02020603050405020304" pitchFamily="18" charset="0"/>
              <a:cs typeface="Times New Roman" panose="02020603050405020304" pitchFamily="18" charset="0"/>
            </a:endParaRPr>
          </a:p>
        </p:txBody>
      </p:sp>
      <p:sp>
        <p:nvSpPr>
          <p:cNvPr id="13" name="Полилиния 12"/>
          <p:cNvSpPr/>
          <p:nvPr/>
        </p:nvSpPr>
        <p:spPr>
          <a:xfrm>
            <a:off x="5131895" y="5733256"/>
            <a:ext cx="731452" cy="540000"/>
          </a:xfrm>
          <a:custGeom>
            <a:avLst/>
            <a:gdLst>
              <a:gd name="connsiteX0" fmla="*/ 0 w 731452"/>
              <a:gd name="connsiteY0" fmla="*/ 62466 h 624655"/>
              <a:gd name="connsiteX1" fmla="*/ 62466 w 731452"/>
              <a:gd name="connsiteY1" fmla="*/ 0 h 624655"/>
              <a:gd name="connsiteX2" fmla="*/ 668987 w 731452"/>
              <a:gd name="connsiteY2" fmla="*/ 0 h 624655"/>
              <a:gd name="connsiteX3" fmla="*/ 731453 w 731452"/>
              <a:gd name="connsiteY3" fmla="*/ 62466 h 624655"/>
              <a:gd name="connsiteX4" fmla="*/ 731452 w 731452"/>
              <a:gd name="connsiteY4" fmla="*/ 562190 h 624655"/>
              <a:gd name="connsiteX5" fmla="*/ 668986 w 731452"/>
              <a:gd name="connsiteY5" fmla="*/ 624656 h 624655"/>
              <a:gd name="connsiteX6" fmla="*/ 62466 w 731452"/>
              <a:gd name="connsiteY6" fmla="*/ 624655 h 624655"/>
              <a:gd name="connsiteX7" fmla="*/ 0 w 731452"/>
              <a:gd name="connsiteY7" fmla="*/ 562189 h 624655"/>
              <a:gd name="connsiteX8" fmla="*/ 0 w 731452"/>
              <a:gd name="connsiteY8" fmla="*/ 62466 h 624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624655">
                <a:moveTo>
                  <a:pt x="0" y="62466"/>
                </a:moveTo>
                <a:cubicBezTo>
                  <a:pt x="0" y="27967"/>
                  <a:pt x="27967" y="0"/>
                  <a:pt x="62466" y="0"/>
                </a:cubicBezTo>
                <a:lnTo>
                  <a:pt x="668987" y="0"/>
                </a:lnTo>
                <a:cubicBezTo>
                  <a:pt x="703486" y="0"/>
                  <a:pt x="731453" y="27967"/>
                  <a:pt x="731453" y="62466"/>
                </a:cubicBezTo>
                <a:cubicBezTo>
                  <a:pt x="731453" y="229041"/>
                  <a:pt x="731452" y="395615"/>
                  <a:pt x="731452" y="562190"/>
                </a:cubicBezTo>
                <a:cubicBezTo>
                  <a:pt x="731452" y="596689"/>
                  <a:pt x="703485" y="624656"/>
                  <a:pt x="668986" y="624656"/>
                </a:cubicBezTo>
                <a:lnTo>
                  <a:pt x="62466" y="624655"/>
                </a:lnTo>
                <a:cubicBezTo>
                  <a:pt x="27967" y="624655"/>
                  <a:pt x="0" y="596688"/>
                  <a:pt x="0" y="562189"/>
                </a:cubicBezTo>
                <a:lnTo>
                  <a:pt x="0" y="62466"/>
                </a:lnTo>
                <a:close/>
              </a:path>
            </a:pathLst>
          </a:custGeom>
          <a:gradFill flip="none" rotWithShape="0">
            <a:gsLst>
              <a:gs pos="0">
                <a:srgbClr val="92D050">
                  <a:tint val="66000"/>
                  <a:satMod val="160000"/>
                </a:srgbClr>
              </a:gs>
              <a:gs pos="50000">
                <a:srgbClr val="92D050">
                  <a:tint val="44500"/>
                  <a:satMod val="160000"/>
                </a:srgbClr>
              </a:gs>
              <a:gs pos="100000">
                <a:srgbClr val="92D050">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0206" tIns="60206" rIns="60206" bIns="60206" numCol="1" spcCol="1270" anchor="ctr" anchorCtr="0">
            <a:noAutofit/>
          </a:bodyPr>
          <a:lstStyle/>
          <a:p>
            <a:pPr algn="ctr" defTabSz="488950">
              <a:lnSpc>
                <a:spcPct val="90000"/>
              </a:lnSpc>
              <a:spcAft>
                <a:spcPct val="35000"/>
              </a:spcAft>
            </a:pPr>
            <a:r>
              <a:rPr lang="ru-RU" sz="1100" b="1" dirty="0" smtClean="0">
                <a:solidFill>
                  <a:prstClr val="black"/>
                </a:solidFill>
                <a:latin typeface="Times New Roman" panose="02020603050405020304" pitchFamily="18" charset="0"/>
                <a:cs typeface="Times New Roman" panose="02020603050405020304" pitchFamily="18" charset="0"/>
              </a:rPr>
              <a:t>2500</a:t>
            </a:r>
            <a:endParaRPr lang="ru-RU" sz="1100" b="1" dirty="0">
              <a:solidFill>
                <a:prstClr val="black"/>
              </a:solidFill>
              <a:latin typeface="Times New Roman" panose="02020603050405020304" pitchFamily="18" charset="0"/>
              <a:cs typeface="Times New Roman" panose="02020603050405020304" pitchFamily="18" charset="0"/>
            </a:endParaRPr>
          </a:p>
        </p:txBody>
      </p:sp>
      <p:sp>
        <p:nvSpPr>
          <p:cNvPr id="14" name="Полилиния 13"/>
          <p:cNvSpPr/>
          <p:nvPr/>
        </p:nvSpPr>
        <p:spPr>
          <a:xfrm>
            <a:off x="5924790" y="1700808"/>
            <a:ext cx="731452" cy="624655"/>
          </a:xfrm>
          <a:custGeom>
            <a:avLst/>
            <a:gdLst>
              <a:gd name="connsiteX0" fmla="*/ 0 w 731452"/>
              <a:gd name="connsiteY0" fmla="*/ 62466 h 624655"/>
              <a:gd name="connsiteX1" fmla="*/ 62466 w 731452"/>
              <a:gd name="connsiteY1" fmla="*/ 0 h 624655"/>
              <a:gd name="connsiteX2" fmla="*/ 668987 w 731452"/>
              <a:gd name="connsiteY2" fmla="*/ 0 h 624655"/>
              <a:gd name="connsiteX3" fmla="*/ 731453 w 731452"/>
              <a:gd name="connsiteY3" fmla="*/ 62466 h 624655"/>
              <a:gd name="connsiteX4" fmla="*/ 731452 w 731452"/>
              <a:gd name="connsiteY4" fmla="*/ 562190 h 624655"/>
              <a:gd name="connsiteX5" fmla="*/ 668986 w 731452"/>
              <a:gd name="connsiteY5" fmla="*/ 624656 h 624655"/>
              <a:gd name="connsiteX6" fmla="*/ 62466 w 731452"/>
              <a:gd name="connsiteY6" fmla="*/ 624655 h 624655"/>
              <a:gd name="connsiteX7" fmla="*/ 0 w 731452"/>
              <a:gd name="connsiteY7" fmla="*/ 562189 h 624655"/>
              <a:gd name="connsiteX8" fmla="*/ 0 w 731452"/>
              <a:gd name="connsiteY8" fmla="*/ 62466 h 624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624655">
                <a:moveTo>
                  <a:pt x="0" y="62466"/>
                </a:moveTo>
                <a:cubicBezTo>
                  <a:pt x="0" y="27967"/>
                  <a:pt x="27967" y="0"/>
                  <a:pt x="62466" y="0"/>
                </a:cubicBezTo>
                <a:lnTo>
                  <a:pt x="668987" y="0"/>
                </a:lnTo>
                <a:cubicBezTo>
                  <a:pt x="703486" y="0"/>
                  <a:pt x="731453" y="27967"/>
                  <a:pt x="731453" y="62466"/>
                </a:cubicBezTo>
                <a:cubicBezTo>
                  <a:pt x="731453" y="229041"/>
                  <a:pt x="731452" y="395615"/>
                  <a:pt x="731452" y="562190"/>
                </a:cubicBezTo>
                <a:cubicBezTo>
                  <a:pt x="731452" y="596689"/>
                  <a:pt x="703485" y="624656"/>
                  <a:pt x="668986" y="624656"/>
                </a:cubicBezTo>
                <a:lnTo>
                  <a:pt x="62466" y="624655"/>
                </a:lnTo>
                <a:cubicBezTo>
                  <a:pt x="27967" y="624655"/>
                  <a:pt x="0" y="596688"/>
                  <a:pt x="0" y="562189"/>
                </a:cubicBezTo>
                <a:lnTo>
                  <a:pt x="0" y="62466"/>
                </a:lnTo>
                <a:close/>
              </a:path>
            </a:pathLst>
          </a:custGeom>
          <a:gradFill flip="none" rotWithShape="0">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1636" tIns="71636" rIns="71636" bIns="71636" numCol="1" spcCol="1270" anchor="ctr" anchorCtr="0">
            <a:noAutofit/>
          </a:bodyPr>
          <a:lstStyle/>
          <a:p>
            <a:pPr algn="ctr" defTabSz="622300">
              <a:lnSpc>
                <a:spcPct val="90000"/>
              </a:lnSpc>
              <a:spcAft>
                <a:spcPct val="35000"/>
              </a:spcAft>
            </a:pPr>
            <a:r>
              <a:rPr lang="ru-RU" sz="1400" b="1" dirty="0" smtClean="0">
                <a:solidFill>
                  <a:prstClr val="black"/>
                </a:solidFill>
                <a:latin typeface="Times New Roman" panose="02020603050405020304" pitchFamily="18" charset="0"/>
                <a:cs typeface="Times New Roman" panose="02020603050405020304" pitchFamily="18" charset="0"/>
              </a:rPr>
              <a:t>2019 факт</a:t>
            </a:r>
            <a:endParaRPr lang="ru-RU" sz="1400" b="1" dirty="0">
              <a:solidFill>
                <a:prstClr val="black"/>
              </a:solidFill>
              <a:latin typeface="Times New Roman" panose="02020603050405020304" pitchFamily="18" charset="0"/>
              <a:cs typeface="Times New Roman" panose="02020603050405020304" pitchFamily="18" charset="0"/>
            </a:endParaRPr>
          </a:p>
        </p:txBody>
      </p:sp>
      <p:sp>
        <p:nvSpPr>
          <p:cNvPr id="15" name="Полилиния 14"/>
          <p:cNvSpPr/>
          <p:nvPr/>
        </p:nvSpPr>
        <p:spPr>
          <a:xfrm>
            <a:off x="5924790" y="2428188"/>
            <a:ext cx="731452" cy="504000"/>
          </a:xfrm>
          <a:custGeom>
            <a:avLst/>
            <a:gdLst>
              <a:gd name="connsiteX0" fmla="*/ 0 w 731452"/>
              <a:gd name="connsiteY0" fmla="*/ 62466 h 624655"/>
              <a:gd name="connsiteX1" fmla="*/ 62466 w 731452"/>
              <a:gd name="connsiteY1" fmla="*/ 0 h 624655"/>
              <a:gd name="connsiteX2" fmla="*/ 668987 w 731452"/>
              <a:gd name="connsiteY2" fmla="*/ 0 h 624655"/>
              <a:gd name="connsiteX3" fmla="*/ 731453 w 731452"/>
              <a:gd name="connsiteY3" fmla="*/ 62466 h 624655"/>
              <a:gd name="connsiteX4" fmla="*/ 731452 w 731452"/>
              <a:gd name="connsiteY4" fmla="*/ 562190 h 624655"/>
              <a:gd name="connsiteX5" fmla="*/ 668986 w 731452"/>
              <a:gd name="connsiteY5" fmla="*/ 624656 h 624655"/>
              <a:gd name="connsiteX6" fmla="*/ 62466 w 731452"/>
              <a:gd name="connsiteY6" fmla="*/ 624655 h 624655"/>
              <a:gd name="connsiteX7" fmla="*/ 0 w 731452"/>
              <a:gd name="connsiteY7" fmla="*/ 562189 h 624655"/>
              <a:gd name="connsiteX8" fmla="*/ 0 w 731452"/>
              <a:gd name="connsiteY8" fmla="*/ 62466 h 624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624655">
                <a:moveTo>
                  <a:pt x="0" y="62466"/>
                </a:moveTo>
                <a:cubicBezTo>
                  <a:pt x="0" y="27967"/>
                  <a:pt x="27967" y="0"/>
                  <a:pt x="62466" y="0"/>
                </a:cubicBezTo>
                <a:lnTo>
                  <a:pt x="668987" y="0"/>
                </a:lnTo>
                <a:cubicBezTo>
                  <a:pt x="703486" y="0"/>
                  <a:pt x="731453" y="27967"/>
                  <a:pt x="731453" y="62466"/>
                </a:cubicBezTo>
                <a:cubicBezTo>
                  <a:pt x="731453" y="229041"/>
                  <a:pt x="731452" y="395615"/>
                  <a:pt x="731452" y="562190"/>
                </a:cubicBezTo>
                <a:cubicBezTo>
                  <a:pt x="731452" y="596689"/>
                  <a:pt x="703485" y="624656"/>
                  <a:pt x="668986" y="624656"/>
                </a:cubicBezTo>
                <a:lnTo>
                  <a:pt x="62466" y="624655"/>
                </a:lnTo>
                <a:cubicBezTo>
                  <a:pt x="27967" y="624655"/>
                  <a:pt x="0" y="596688"/>
                  <a:pt x="0" y="562189"/>
                </a:cubicBezTo>
                <a:lnTo>
                  <a:pt x="0" y="62466"/>
                </a:lnTo>
                <a:close/>
              </a:path>
            </a:pathLst>
          </a:custGeom>
          <a:gradFill flip="none" rotWithShape="0">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0206" tIns="60206" rIns="60206" bIns="60206" numCol="1" spcCol="1270" anchor="ctr" anchorCtr="0">
            <a:noAutofit/>
          </a:bodyPr>
          <a:lstStyle/>
          <a:p>
            <a:pPr algn="ctr" defTabSz="488950">
              <a:lnSpc>
                <a:spcPct val="90000"/>
              </a:lnSpc>
              <a:spcAft>
                <a:spcPct val="35000"/>
              </a:spcAft>
            </a:pPr>
            <a:r>
              <a:rPr lang="ru-RU" sz="1100" b="1" dirty="0" smtClean="0">
                <a:solidFill>
                  <a:prstClr val="black"/>
                </a:solidFill>
                <a:latin typeface="Times New Roman" panose="02020603050405020304" pitchFamily="18" charset="0"/>
                <a:cs typeface="Times New Roman" panose="02020603050405020304" pitchFamily="18" charset="0"/>
              </a:rPr>
              <a:t>18,5</a:t>
            </a:r>
            <a:endParaRPr lang="ru-RU" sz="1100" b="1" dirty="0">
              <a:solidFill>
                <a:prstClr val="black"/>
              </a:solidFill>
              <a:latin typeface="Times New Roman" panose="02020603050405020304" pitchFamily="18" charset="0"/>
              <a:cs typeface="Times New Roman" panose="02020603050405020304" pitchFamily="18" charset="0"/>
            </a:endParaRPr>
          </a:p>
        </p:txBody>
      </p:sp>
      <p:sp>
        <p:nvSpPr>
          <p:cNvPr id="16" name="Полилиния 15"/>
          <p:cNvSpPr/>
          <p:nvPr/>
        </p:nvSpPr>
        <p:spPr>
          <a:xfrm>
            <a:off x="5924790" y="3079199"/>
            <a:ext cx="731452" cy="624655"/>
          </a:xfrm>
          <a:custGeom>
            <a:avLst/>
            <a:gdLst>
              <a:gd name="connsiteX0" fmla="*/ 0 w 731452"/>
              <a:gd name="connsiteY0" fmla="*/ 62466 h 624655"/>
              <a:gd name="connsiteX1" fmla="*/ 62466 w 731452"/>
              <a:gd name="connsiteY1" fmla="*/ 0 h 624655"/>
              <a:gd name="connsiteX2" fmla="*/ 668987 w 731452"/>
              <a:gd name="connsiteY2" fmla="*/ 0 h 624655"/>
              <a:gd name="connsiteX3" fmla="*/ 731453 w 731452"/>
              <a:gd name="connsiteY3" fmla="*/ 62466 h 624655"/>
              <a:gd name="connsiteX4" fmla="*/ 731452 w 731452"/>
              <a:gd name="connsiteY4" fmla="*/ 562190 h 624655"/>
              <a:gd name="connsiteX5" fmla="*/ 668986 w 731452"/>
              <a:gd name="connsiteY5" fmla="*/ 624656 h 624655"/>
              <a:gd name="connsiteX6" fmla="*/ 62466 w 731452"/>
              <a:gd name="connsiteY6" fmla="*/ 624655 h 624655"/>
              <a:gd name="connsiteX7" fmla="*/ 0 w 731452"/>
              <a:gd name="connsiteY7" fmla="*/ 562189 h 624655"/>
              <a:gd name="connsiteX8" fmla="*/ 0 w 731452"/>
              <a:gd name="connsiteY8" fmla="*/ 62466 h 624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624655">
                <a:moveTo>
                  <a:pt x="0" y="62466"/>
                </a:moveTo>
                <a:cubicBezTo>
                  <a:pt x="0" y="27967"/>
                  <a:pt x="27967" y="0"/>
                  <a:pt x="62466" y="0"/>
                </a:cubicBezTo>
                <a:lnTo>
                  <a:pt x="668987" y="0"/>
                </a:lnTo>
                <a:cubicBezTo>
                  <a:pt x="703486" y="0"/>
                  <a:pt x="731453" y="27967"/>
                  <a:pt x="731453" y="62466"/>
                </a:cubicBezTo>
                <a:cubicBezTo>
                  <a:pt x="731453" y="229041"/>
                  <a:pt x="731452" y="395615"/>
                  <a:pt x="731452" y="562190"/>
                </a:cubicBezTo>
                <a:cubicBezTo>
                  <a:pt x="731452" y="596689"/>
                  <a:pt x="703485" y="624656"/>
                  <a:pt x="668986" y="624656"/>
                </a:cubicBezTo>
                <a:lnTo>
                  <a:pt x="62466" y="624655"/>
                </a:lnTo>
                <a:cubicBezTo>
                  <a:pt x="27967" y="624655"/>
                  <a:pt x="0" y="596688"/>
                  <a:pt x="0" y="562189"/>
                </a:cubicBezTo>
                <a:lnTo>
                  <a:pt x="0" y="62466"/>
                </a:lnTo>
                <a:close/>
              </a:path>
            </a:pathLst>
          </a:custGeom>
          <a:gradFill flip="none" rotWithShape="0">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0206" tIns="60206" rIns="60206" bIns="60206" numCol="1" spcCol="1270" anchor="ctr" anchorCtr="0">
            <a:noAutofit/>
          </a:bodyPr>
          <a:lstStyle/>
          <a:p>
            <a:pPr algn="ctr" defTabSz="488950">
              <a:lnSpc>
                <a:spcPct val="90000"/>
              </a:lnSpc>
              <a:spcAft>
                <a:spcPct val="35000"/>
              </a:spcAft>
            </a:pPr>
            <a:r>
              <a:rPr lang="ru-RU" sz="1100" b="1" dirty="0">
                <a:solidFill>
                  <a:prstClr val="black"/>
                </a:solidFill>
                <a:latin typeface="Times New Roman" panose="02020603050405020304" pitchFamily="18" charset="0"/>
                <a:cs typeface="Times New Roman" panose="02020603050405020304" pitchFamily="18" charset="0"/>
              </a:rPr>
              <a:t>8</a:t>
            </a:r>
            <a:r>
              <a:rPr lang="ru-RU" sz="1100" b="1" dirty="0" smtClean="0">
                <a:solidFill>
                  <a:prstClr val="black"/>
                </a:solidFill>
                <a:latin typeface="Times New Roman" panose="02020603050405020304" pitchFamily="18" charset="0"/>
                <a:cs typeface="Times New Roman" panose="02020603050405020304" pitchFamily="18" charset="0"/>
              </a:rPr>
              <a:t>,0</a:t>
            </a:r>
            <a:endParaRPr lang="ru-RU" sz="1100" b="1" dirty="0">
              <a:solidFill>
                <a:prstClr val="black"/>
              </a:solidFill>
              <a:latin typeface="Times New Roman" panose="02020603050405020304" pitchFamily="18" charset="0"/>
              <a:cs typeface="Times New Roman" panose="02020603050405020304" pitchFamily="18" charset="0"/>
            </a:endParaRPr>
          </a:p>
        </p:txBody>
      </p:sp>
      <p:sp>
        <p:nvSpPr>
          <p:cNvPr id="17" name="Полилиния 16"/>
          <p:cNvSpPr/>
          <p:nvPr/>
        </p:nvSpPr>
        <p:spPr>
          <a:xfrm>
            <a:off x="5924790" y="3861104"/>
            <a:ext cx="731452" cy="504000"/>
          </a:xfrm>
          <a:custGeom>
            <a:avLst/>
            <a:gdLst>
              <a:gd name="connsiteX0" fmla="*/ 0 w 731452"/>
              <a:gd name="connsiteY0" fmla="*/ 62466 h 624655"/>
              <a:gd name="connsiteX1" fmla="*/ 62466 w 731452"/>
              <a:gd name="connsiteY1" fmla="*/ 0 h 624655"/>
              <a:gd name="connsiteX2" fmla="*/ 668987 w 731452"/>
              <a:gd name="connsiteY2" fmla="*/ 0 h 624655"/>
              <a:gd name="connsiteX3" fmla="*/ 731453 w 731452"/>
              <a:gd name="connsiteY3" fmla="*/ 62466 h 624655"/>
              <a:gd name="connsiteX4" fmla="*/ 731452 w 731452"/>
              <a:gd name="connsiteY4" fmla="*/ 562190 h 624655"/>
              <a:gd name="connsiteX5" fmla="*/ 668986 w 731452"/>
              <a:gd name="connsiteY5" fmla="*/ 624656 h 624655"/>
              <a:gd name="connsiteX6" fmla="*/ 62466 w 731452"/>
              <a:gd name="connsiteY6" fmla="*/ 624655 h 624655"/>
              <a:gd name="connsiteX7" fmla="*/ 0 w 731452"/>
              <a:gd name="connsiteY7" fmla="*/ 562189 h 624655"/>
              <a:gd name="connsiteX8" fmla="*/ 0 w 731452"/>
              <a:gd name="connsiteY8" fmla="*/ 62466 h 624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624655">
                <a:moveTo>
                  <a:pt x="0" y="62466"/>
                </a:moveTo>
                <a:cubicBezTo>
                  <a:pt x="0" y="27967"/>
                  <a:pt x="27967" y="0"/>
                  <a:pt x="62466" y="0"/>
                </a:cubicBezTo>
                <a:lnTo>
                  <a:pt x="668987" y="0"/>
                </a:lnTo>
                <a:cubicBezTo>
                  <a:pt x="703486" y="0"/>
                  <a:pt x="731453" y="27967"/>
                  <a:pt x="731453" y="62466"/>
                </a:cubicBezTo>
                <a:cubicBezTo>
                  <a:pt x="731453" y="229041"/>
                  <a:pt x="731452" y="395615"/>
                  <a:pt x="731452" y="562190"/>
                </a:cubicBezTo>
                <a:cubicBezTo>
                  <a:pt x="731452" y="596689"/>
                  <a:pt x="703485" y="624656"/>
                  <a:pt x="668986" y="624656"/>
                </a:cubicBezTo>
                <a:lnTo>
                  <a:pt x="62466" y="624655"/>
                </a:lnTo>
                <a:cubicBezTo>
                  <a:pt x="27967" y="624655"/>
                  <a:pt x="0" y="596688"/>
                  <a:pt x="0" y="562189"/>
                </a:cubicBezTo>
                <a:lnTo>
                  <a:pt x="0" y="62466"/>
                </a:lnTo>
                <a:close/>
              </a:path>
            </a:pathLst>
          </a:custGeom>
          <a:gradFill flip="none" rotWithShape="0">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0206" tIns="60206" rIns="60206" bIns="60206" numCol="1" spcCol="1270" anchor="ctr" anchorCtr="0">
            <a:noAutofit/>
          </a:bodyPr>
          <a:lstStyle/>
          <a:p>
            <a:pPr algn="ctr" defTabSz="488950">
              <a:lnSpc>
                <a:spcPct val="90000"/>
              </a:lnSpc>
              <a:spcAft>
                <a:spcPct val="35000"/>
              </a:spcAft>
            </a:pPr>
            <a:r>
              <a:rPr lang="ru-RU" sz="1100" b="1" dirty="0" smtClean="0">
                <a:solidFill>
                  <a:prstClr val="black"/>
                </a:solidFill>
                <a:latin typeface="Times New Roman" panose="02020603050405020304" pitchFamily="18" charset="0"/>
                <a:cs typeface="Times New Roman" panose="02020603050405020304" pitchFamily="18" charset="0"/>
              </a:rPr>
              <a:t>100,0</a:t>
            </a:r>
            <a:endParaRPr lang="ru-RU" sz="1100" b="1" dirty="0">
              <a:solidFill>
                <a:prstClr val="black"/>
              </a:solidFill>
              <a:latin typeface="Times New Roman" panose="02020603050405020304" pitchFamily="18" charset="0"/>
              <a:cs typeface="Times New Roman" panose="02020603050405020304" pitchFamily="18" charset="0"/>
            </a:endParaRPr>
          </a:p>
        </p:txBody>
      </p:sp>
      <p:sp>
        <p:nvSpPr>
          <p:cNvPr id="18" name="Полилиния 17"/>
          <p:cNvSpPr/>
          <p:nvPr/>
        </p:nvSpPr>
        <p:spPr>
          <a:xfrm>
            <a:off x="5924790" y="4473176"/>
            <a:ext cx="731452" cy="540000"/>
          </a:xfrm>
          <a:custGeom>
            <a:avLst/>
            <a:gdLst>
              <a:gd name="connsiteX0" fmla="*/ 0 w 731452"/>
              <a:gd name="connsiteY0" fmla="*/ 62466 h 624655"/>
              <a:gd name="connsiteX1" fmla="*/ 62466 w 731452"/>
              <a:gd name="connsiteY1" fmla="*/ 0 h 624655"/>
              <a:gd name="connsiteX2" fmla="*/ 668987 w 731452"/>
              <a:gd name="connsiteY2" fmla="*/ 0 h 624655"/>
              <a:gd name="connsiteX3" fmla="*/ 731453 w 731452"/>
              <a:gd name="connsiteY3" fmla="*/ 62466 h 624655"/>
              <a:gd name="connsiteX4" fmla="*/ 731452 w 731452"/>
              <a:gd name="connsiteY4" fmla="*/ 562190 h 624655"/>
              <a:gd name="connsiteX5" fmla="*/ 668986 w 731452"/>
              <a:gd name="connsiteY5" fmla="*/ 624656 h 624655"/>
              <a:gd name="connsiteX6" fmla="*/ 62466 w 731452"/>
              <a:gd name="connsiteY6" fmla="*/ 624655 h 624655"/>
              <a:gd name="connsiteX7" fmla="*/ 0 w 731452"/>
              <a:gd name="connsiteY7" fmla="*/ 562189 h 624655"/>
              <a:gd name="connsiteX8" fmla="*/ 0 w 731452"/>
              <a:gd name="connsiteY8" fmla="*/ 62466 h 624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624655">
                <a:moveTo>
                  <a:pt x="0" y="62466"/>
                </a:moveTo>
                <a:cubicBezTo>
                  <a:pt x="0" y="27967"/>
                  <a:pt x="27967" y="0"/>
                  <a:pt x="62466" y="0"/>
                </a:cubicBezTo>
                <a:lnTo>
                  <a:pt x="668987" y="0"/>
                </a:lnTo>
                <a:cubicBezTo>
                  <a:pt x="703486" y="0"/>
                  <a:pt x="731453" y="27967"/>
                  <a:pt x="731453" y="62466"/>
                </a:cubicBezTo>
                <a:cubicBezTo>
                  <a:pt x="731453" y="229041"/>
                  <a:pt x="731452" y="395615"/>
                  <a:pt x="731452" y="562190"/>
                </a:cubicBezTo>
                <a:cubicBezTo>
                  <a:pt x="731452" y="596689"/>
                  <a:pt x="703485" y="624656"/>
                  <a:pt x="668986" y="624656"/>
                </a:cubicBezTo>
                <a:lnTo>
                  <a:pt x="62466" y="624655"/>
                </a:lnTo>
                <a:cubicBezTo>
                  <a:pt x="27967" y="624655"/>
                  <a:pt x="0" y="596688"/>
                  <a:pt x="0" y="562189"/>
                </a:cubicBezTo>
                <a:lnTo>
                  <a:pt x="0" y="62466"/>
                </a:lnTo>
                <a:close/>
              </a:path>
            </a:pathLst>
          </a:custGeom>
          <a:gradFill flip="none" rotWithShape="0">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0206" tIns="60206" rIns="60206" bIns="60206" numCol="1" spcCol="1270" anchor="ctr" anchorCtr="0">
            <a:noAutofit/>
          </a:bodyPr>
          <a:lstStyle/>
          <a:p>
            <a:pPr algn="ctr" defTabSz="488950">
              <a:lnSpc>
                <a:spcPct val="90000"/>
              </a:lnSpc>
              <a:spcAft>
                <a:spcPct val="35000"/>
              </a:spcAft>
            </a:pPr>
            <a:r>
              <a:rPr lang="ru-RU" sz="1100" b="1" dirty="0" smtClean="0">
                <a:solidFill>
                  <a:prstClr val="black"/>
                </a:solidFill>
                <a:latin typeface="Times New Roman" panose="02020603050405020304" pitchFamily="18" charset="0"/>
                <a:cs typeface="Times New Roman" panose="02020603050405020304" pitchFamily="18" charset="0"/>
              </a:rPr>
              <a:t>350</a:t>
            </a:r>
            <a:endParaRPr lang="ru-RU" sz="1100" b="1" dirty="0">
              <a:solidFill>
                <a:prstClr val="black"/>
              </a:solidFill>
              <a:latin typeface="Times New Roman" panose="02020603050405020304" pitchFamily="18" charset="0"/>
              <a:cs typeface="Times New Roman" panose="02020603050405020304" pitchFamily="18" charset="0"/>
            </a:endParaRPr>
          </a:p>
        </p:txBody>
      </p:sp>
      <p:sp>
        <p:nvSpPr>
          <p:cNvPr id="22" name="Полилиния 21"/>
          <p:cNvSpPr/>
          <p:nvPr/>
        </p:nvSpPr>
        <p:spPr>
          <a:xfrm>
            <a:off x="5924790" y="5121248"/>
            <a:ext cx="731452" cy="540000"/>
          </a:xfrm>
          <a:custGeom>
            <a:avLst/>
            <a:gdLst>
              <a:gd name="connsiteX0" fmla="*/ 0 w 731452"/>
              <a:gd name="connsiteY0" fmla="*/ 62466 h 624655"/>
              <a:gd name="connsiteX1" fmla="*/ 62466 w 731452"/>
              <a:gd name="connsiteY1" fmla="*/ 0 h 624655"/>
              <a:gd name="connsiteX2" fmla="*/ 668987 w 731452"/>
              <a:gd name="connsiteY2" fmla="*/ 0 h 624655"/>
              <a:gd name="connsiteX3" fmla="*/ 731453 w 731452"/>
              <a:gd name="connsiteY3" fmla="*/ 62466 h 624655"/>
              <a:gd name="connsiteX4" fmla="*/ 731452 w 731452"/>
              <a:gd name="connsiteY4" fmla="*/ 562190 h 624655"/>
              <a:gd name="connsiteX5" fmla="*/ 668986 w 731452"/>
              <a:gd name="connsiteY5" fmla="*/ 624656 h 624655"/>
              <a:gd name="connsiteX6" fmla="*/ 62466 w 731452"/>
              <a:gd name="connsiteY6" fmla="*/ 624655 h 624655"/>
              <a:gd name="connsiteX7" fmla="*/ 0 w 731452"/>
              <a:gd name="connsiteY7" fmla="*/ 562189 h 624655"/>
              <a:gd name="connsiteX8" fmla="*/ 0 w 731452"/>
              <a:gd name="connsiteY8" fmla="*/ 62466 h 624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624655">
                <a:moveTo>
                  <a:pt x="0" y="62466"/>
                </a:moveTo>
                <a:cubicBezTo>
                  <a:pt x="0" y="27967"/>
                  <a:pt x="27967" y="0"/>
                  <a:pt x="62466" y="0"/>
                </a:cubicBezTo>
                <a:lnTo>
                  <a:pt x="668987" y="0"/>
                </a:lnTo>
                <a:cubicBezTo>
                  <a:pt x="703486" y="0"/>
                  <a:pt x="731453" y="27967"/>
                  <a:pt x="731453" y="62466"/>
                </a:cubicBezTo>
                <a:cubicBezTo>
                  <a:pt x="731453" y="229041"/>
                  <a:pt x="731452" y="395615"/>
                  <a:pt x="731452" y="562190"/>
                </a:cubicBezTo>
                <a:cubicBezTo>
                  <a:pt x="731452" y="596689"/>
                  <a:pt x="703485" y="624656"/>
                  <a:pt x="668986" y="624656"/>
                </a:cubicBezTo>
                <a:lnTo>
                  <a:pt x="62466" y="624655"/>
                </a:lnTo>
                <a:cubicBezTo>
                  <a:pt x="27967" y="624655"/>
                  <a:pt x="0" y="596688"/>
                  <a:pt x="0" y="562189"/>
                </a:cubicBezTo>
                <a:lnTo>
                  <a:pt x="0" y="62466"/>
                </a:lnTo>
                <a:close/>
              </a:path>
            </a:pathLst>
          </a:custGeom>
          <a:gradFill flip="none" rotWithShape="0">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0206" tIns="60206" rIns="60206" bIns="60206" numCol="1" spcCol="1270" anchor="ctr" anchorCtr="0">
            <a:noAutofit/>
          </a:bodyPr>
          <a:lstStyle/>
          <a:p>
            <a:pPr algn="ctr" defTabSz="488950">
              <a:lnSpc>
                <a:spcPct val="90000"/>
              </a:lnSpc>
              <a:spcAft>
                <a:spcPct val="35000"/>
              </a:spcAft>
            </a:pPr>
            <a:r>
              <a:rPr lang="ru-RU" sz="1100" b="1" dirty="0">
                <a:solidFill>
                  <a:prstClr val="black"/>
                </a:solidFill>
                <a:latin typeface="Times New Roman" panose="02020603050405020304" pitchFamily="18" charset="0"/>
                <a:cs typeface="Times New Roman" panose="02020603050405020304" pitchFamily="18" charset="0"/>
              </a:rPr>
              <a:t>4</a:t>
            </a:r>
          </a:p>
        </p:txBody>
      </p:sp>
      <p:sp>
        <p:nvSpPr>
          <p:cNvPr id="23" name="Полилиния 22"/>
          <p:cNvSpPr/>
          <p:nvPr/>
        </p:nvSpPr>
        <p:spPr>
          <a:xfrm>
            <a:off x="5924790" y="5733256"/>
            <a:ext cx="731452" cy="540000"/>
          </a:xfrm>
          <a:custGeom>
            <a:avLst/>
            <a:gdLst>
              <a:gd name="connsiteX0" fmla="*/ 0 w 731452"/>
              <a:gd name="connsiteY0" fmla="*/ 62466 h 624655"/>
              <a:gd name="connsiteX1" fmla="*/ 62466 w 731452"/>
              <a:gd name="connsiteY1" fmla="*/ 0 h 624655"/>
              <a:gd name="connsiteX2" fmla="*/ 668987 w 731452"/>
              <a:gd name="connsiteY2" fmla="*/ 0 h 624655"/>
              <a:gd name="connsiteX3" fmla="*/ 731453 w 731452"/>
              <a:gd name="connsiteY3" fmla="*/ 62466 h 624655"/>
              <a:gd name="connsiteX4" fmla="*/ 731452 w 731452"/>
              <a:gd name="connsiteY4" fmla="*/ 562190 h 624655"/>
              <a:gd name="connsiteX5" fmla="*/ 668986 w 731452"/>
              <a:gd name="connsiteY5" fmla="*/ 624656 h 624655"/>
              <a:gd name="connsiteX6" fmla="*/ 62466 w 731452"/>
              <a:gd name="connsiteY6" fmla="*/ 624655 h 624655"/>
              <a:gd name="connsiteX7" fmla="*/ 0 w 731452"/>
              <a:gd name="connsiteY7" fmla="*/ 562189 h 624655"/>
              <a:gd name="connsiteX8" fmla="*/ 0 w 731452"/>
              <a:gd name="connsiteY8" fmla="*/ 62466 h 624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624655">
                <a:moveTo>
                  <a:pt x="0" y="62466"/>
                </a:moveTo>
                <a:cubicBezTo>
                  <a:pt x="0" y="27967"/>
                  <a:pt x="27967" y="0"/>
                  <a:pt x="62466" y="0"/>
                </a:cubicBezTo>
                <a:lnTo>
                  <a:pt x="668987" y="0"/>
                </a:lnTo>
                <a:cubicBezTo>
                  <a:pt x="703486" y="0"/>
                  <a:pt x="731453" y="27967"/>
                  <a:pt x="731453" y="62466"/>
                </a:cubicBezTo>
                <a:cubicBezTo>
                  <a:pt x="731453" y="229041"/>
                  <a:pt x="731452" y="395615"/>
                  <a:pt x="731452" y="562190"/>
                </a:cubicBezTo>
                <a:cubicBezTo>
                  <a:pt x="731452" y="596689"/>
                  <a:pt x="703485" y="624656"/>
                  <a:pt x="668986" y="624656"/>
                </a:cubicBezTo>
                <a:lnTo>
                  <a:pt x="62466" y="624655"/>
                </a:lnTo>
                <a:cubicBezTo>
                  <a:pt x="27967" y="624655"/>
                  <a:pt x="0" y="596688"/>
                  <a:pt x="0" y="562189"/>
                </a:cubicBezTo>
                <a:lnTo>
                  <a:pt x="0" y="62466"/>
                </a:lnTo>
                <a:close/>
              </a:path>
            </a:pathLst>
          </a:custGeom>
          <a:gradFill flip="none" rotWithShape="0">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0206" tIns="60206" rIns="60206" bIns="60206" numCol="1" spcCol="1270" anchor="ctr" anchorCtr="0">
            <a:noAutofit/>
          </a:bodyPr>
          <a:lstStyle/>
          <a:p>
            <a:pPr algn="ctr" defTabSz="488950">
              <a:lnSpc>
                <a:spcPct val="90000"/>
              </a:lnSpc>
              <a:spcAft>
                <a:spcPct val="35000"/>
              </a:spcAft>
            </a:pPr>
            <a:r>
              <a:rPr lang="ru-RU" sz="1100" b="1" dirty="0" smtClean="0">
                <a:solidFill>
                  <a:prstClr val="black"/>
                </a:solidFill>
                <a:latin typeface="Times New Roman" panose="02020603050405020304" pitchFamily="18" charset="0"/>
                <a:cs typeface="Times New Roman" panose="02020603050405020304" pitchFamily="18" charset="0"/>
              </a:rPr>
              <a:t>2500</a:t>
            </a:r>
            <a:endParaRPr lang="ru-RU" sz="1100" b="1" dirty="0">
              <a:solidFill>
                <a:prstClr val="black"/>
              </a:solidFill>
              <a:latin typeface="Times New Roman" panose="02020603050405020304" pitchFamily="18" charset="0"/>
              <a:cs typeface="Times New Roman" panose="02020603050405020304" pitchFamily="18" charset="0"/>
            </a:endParaRPr>
          </a:p>
        </p:txBody>
      </p:sp>
      <p:sp>
        <p:nvSpPr>
          <p:cNvPr id="25" name="Полилиния 24"/>
          <p:cNvSpPr/>
          <p:nvPr/>
        </p:nvSpPr>
        <p:spPr>
          <a:xfrm>
            <a:off x="6717685" y="1700808"/>
            <a:ext cx="731452" cy="624655"/>
          </a:xfrm>
          <a:custGeom>
            <a:avLst/>
            <a:gdLst>
              <a:gd name="connsiteX0" fmla="*/ 0 w 731452"/>
              <a:gd name="connsiteY0" fmla="*/ 62466 h 624655"/>
              <a:gd name="connsiteX1" fmla="*/ 62466 w 731452"/>
              <a:gd name="connsiteY1" fmla="*/ 0 h 624655"/>
              <a:gd name="connsiteX2" fmla="*/ 668987 w 731452"/>
              <a:gd name="connsiteY2" fmla="*/ 0 h 624655"/>
              <a:gd name="connsiteX3" fmla="*/ 731453 w 731452"/>
              <a:gd name="connsiteY3" fmla="*/ 62466 h 624655"/>
              <a:gd name="connsiteX4" fmla="*/ 731452 w 731452"/>
              <a:gd name="connsiteY4" fmla="*/ 562190 h 624655"/>
              <a:gd name="connsiteX5" fmla="*/ 668986 w 731452"/>
              <a:gd name="connsiteY5" fmla="*/ 624656 h 624655"/>
              <a:gd name="connsiteX6" fmla="*/ 62466 w 731452"/>
              <a:gd name="connsiteY6" fmla="*/ 624655 h 624655"/>
              <a:gd name="connsiteX7" fmla="*/ 0 w 731452"/>
              <a:gd name="connsiteY7" fmla="*/ 562189 h 624655"/>
              <a:gd name="connsiteX8" fmla="*/ 0 w 731452"/>
              <a:gd name="connsiteY8" fmla="*/ 62466 h 624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624655">
                <a:moveTo>
                  <a:pt x="0" y="62466"/>
                </a:moveTo>
                <a:cubicBezTo>
                  <a:pt x="0" y="27967"/>
                  <a:pt x="27967" y="0"/>
                  <a:pt x="62466" y="0"/>
                </a:cubicBezTo>
                <a:lnTo>
                  <a:pt x="668987" y="0"/>
                </a:lnTo>
                <a:cubicBezTo>
                  <a:pt x="703486" y="0"/>
                  <a:pt x="731453" y="27967"/>
                  <a:pt x="731453" y="62466"/>
                </a:cubicBezTo>
                <a:cubicBezTo>
                  <a:pt x="731453" y="229041"/>
                  <a:pt x="731452" y="395615"/>
                  <a:pt x="731452" y="562190"/>
                </a:cubicBezTo>
                <a:cubicBezTo>
                  <a:pt x="731452" y="596689"/>
                  <a:pt x="703485" y="624656"/>
                  <a:pt x="668986" y="624656"/>
                </a:cubicBezTo>
                <a:lnTo>
                  <a:pt x="62466" y="624655"/>
                </a:lnTo>
                <a:cubicBezTo>
                  <a:pt x="27967" y="624655"/>
                  <a:pt x="0" y="596688"/>
                  <a:pt x="0" y="562189"/>
                </a:cubicBezTo>
                <a:lnTo>
                  <a:pt x="0" y="62466"/>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1636" tIns="71636" rIns="71636" bIns="71636" numCol="1" spcCol="1270" anchor="ctr" anchorCtr="0">
            <a:noAutofit/>
          </a:bodyPr>
          <a:lstStyle/>
          <a:p>
            <a:pPr algn="ctr" defTabSz="622300">
              <a:lnSpc>
                <a:spcPct val="90000"/>
              </a:lnSpc>
              <a:spcAft>
                <a:spcPct val="35000"/>
              </a:spcAft>
            </a:pPr>
            <a:r>
              <a:rPr lang="ru-RU" sz="1400" b="1" dirty="0" smtClean="0">
                <a:solidFill>
                  <a:prstClr val="black"/>
                </a:solidFill>
                <a:latin typeface="Times New Roman" panose="02020603050405020304" pitchFamily="18" charset="0"/>
                <a:cs typeface="Times New Roman" panose="02020603050405020304" pitchFamily="18" charset="0"/>
              </a:rPr>
              <a:t>2020</a:t>
            </a:r>
            <a:endParaRPr lang="ru-RU" sz="1400" b="1" dirty="0">
              <a:solidFill>
                <a:prstClr val="black"/>
              </a:solidFill>
              <a:latin typeface="Times New Roman" panose="02020603050405020304" pitchFamily="18" charset="0"/>
              <a:cs typeface="Times New Roman" panose="02020603050405020304" pitchFamily="18" charset="0"/>
            </a:endParaRPr>
          </a:p>
        </p:txBody>
      </p:sp>
      <p:sp>
        <p:nvSpPr>
          <p:cNvPr id="26" name="Полилиния 25"/>
          <p:cNvSpPr/>
          <p:nvPr/>
        </p:nvSpPr>
        <p:spPr>
          <a:xfrm>
            <a:off x="6717685" y="2428188"/>
            <a:ext cx="731452" cy="504000"/>
          </a:xfrm>
          <a:custGeom>
            <a:avLst/>
            <a:gdLst>
              <a:gd name="connsiteX0" fmla="*/ 0 w 731452"/>
              <a:gd name="connsiteY0" fmla="*/ 62466 h 624655"/>
              <a:gd name="connsiteX1" fmla="*/ 62466 w 731452"/>
              <a:gd name="connsiteY1" fmla="*/ 0 h 624655"/>
              <a:gd name="connsiteX2" fmla="*/ 668987 w 731452"/>
              <a:gd name="connsiteY2" fmla="*/ 0 h 624655"/>
              <a:gd name="connsiteX3" fmla="*/ 731453 w 731452"/>
              <a:gd name="connsiteY3" fmla="*/ 62466 h 624655"/>
              <a:gd name="connsiteX4" fmla="*/ 731452 w 731452"/>
              <a:gd name="connsiteY4" fmla="*/ 562190 h 624655"/>
              <a:gd name="connsiteX5" fmla="*/ 668986 w 731452"/>
              <a:gd name="connsiteY5" fmla="*/ 624656 h 624655"/>
              <a:gd name="connsiteX6" fmla="*/ 62466 w 731452"/>
              <a:gd name="connsiteY6" fmla="*/ 624655 h 624655"/>
              <a:gd name="connsiteX7" fmla="*/ 0 w 731452"/>
              <a:gd name="connsiteY7" fmla="*/ 562189 h 624655"/>
              <a:gd name="connsiteX8" fmla="*/ 0 w 731452"/>
              <a:gd name="connsiteY8" fmla="*/ 62466 h 624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624655">
                <a:moveTo>
                  <a:pt x="0" y="62466"/>
                </a:moveTo>
                <a:cubicBezTo>
                  <a:pt x="0" y="27967"/>
                  <a:pt x="27967" y="0"/>
                  <a:pt x="62466" y="0"/>
                </a:cubicBezTo>
                <a:lnTo>
                  <a:pt x="668987" y="0"/>
                </a:lnTo>
                <a:cubicBezTo>
                  <a:pt x="703486" y="0"/>
                  <a:pt x="731453" y="27967"/>
                  <a:pt x="731453" y="62466"/>
                </a:cubicBezTo>
                <a:cubicBezTo>
                  <a:pt x="731453" y="229041"/>
                  <a:pt x="731452" y="395615"/>
                  <a:pt x="731452" y="562190"/>
                </a:cubicBezTo>
                <a:cubicBezTo>
                  <a:pt x="731452" y="596689"/>
                  <a:pt x="703485" y="624656"/>
                  <a:pt x="668986" y="624656"/>
                </a:cubicBezTo>
                <a:lnTo>
                  <a:pt x="62466" y="624655"/>
                </a:lnTo>
                <a:cubicBezTo>
                  <a:pt x="27967" y="624655"/>
                  <a:pt x="0" y="596688"/>
                  <a:pt x="0" y="562189"/>
                </a:cubicBezTo>
                <a:lnTo>
                  <a:pt x="0" y="62466"/>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0206" tIns="60206" rIns="60206" bIns="60206" numCol="1" spcCol="1270" anchor="ctr" anchorCtr="0">
            <a:noAutofit/>
          </a:bodyPr>
          <a:lstStyle/>
          <a:p>
            <a:pPr algn="ctr" defTabSz="488950">
              <a:lnSpc>
                <a:spcPct val="90000"/>
              </a:lnSpc>
              <a:spcAft>
                <a:spcPct val="35000"/>
              </a:spcAft>
            </a:pPr>
            <a:r>
              <a:rPr lang="ru-RU" sz="1100" b="1" dirty="0" smtClean="0">
                <a:solidFill>
                  <a:prstClr val="black"/>
                </a:solidFill>
                <a:latin typeface="Times New Roman" panose="02020603050405020304" pitchFamily="18" charset="0"/>
                <a:cs typeface="Times New Roman" panose="02020603050405020304" pitchFamily="18" charset="0"/>
              </a:rPr>
              <a:t>16,1</a:t>
            </a:r>
            <a:endParaRPr lang="ru-RU" sz="1100" b="1" dirty="0">
              <a:solidFill>
                <a:prstClr val="black"/>
              </a:solidFill>
              <a:latin typeface="Times New Roman" panose="02020603050405020304" pitchFamily="18" charset="0"/>
              <a:cs typeface="Times New Roman" panose="02020603050405020304" pitchFamily="18" charset="0"/>
            </a:endParaRPr>
          </a:p>
        </p:txBody>
      </p:sp>
      <p:sp>
        <p:nvSpPr>
          <p:cNvPr id="27" name="Полилиния 26"/>
          <p:cNvSpPr/>
          <p:nvPr/>
        </p:nvSpPr>
        <p:spPr>
          <a:xfrm>
            <a:off x="6717685" y="3079199"/>
            <a:ext cx="731452" cy="624655"/>
          </a:xfrm>
          <a:custGeom>
            <a:avLst/>
            <a:gdLst>
              <a:gd name="connsiteX0" fmla="*/ 0 w 731452"/>
              <a:gd name="connsiteY0" fmla="*/ 62466 h 624655"/>
              <a:gd name="connsiteX1" fmla="*/ 62466 w 731452"/>
              <a:gd name="connsiteY1" fmla="*/ 0 h 624655"/>
              <a:gd name="connsiteX2" fmla="*/ 668987 w 731452"/>
              <a:gd name="connsiteY2" fmla="*/ 0 h 624655"/>
              <a:gd name="connsiteX3" fmla="*/ 731453 w 731452"/>
              <a:gd name="connsiteY3" fmla="*/ 62466 h 624655"/>
              <a:gd name="connsiteX4" fmla="*/ 731452 w 731452"/>
              <a:gd name="connsiteY4" fmla="*/ 562190 h 624655"/>
              <a:gd name="connsiteX5" fmla="*/ 668986 w 731452"/>
              <a:gd name="connsiteY5" fmla="*/ 624656 h 624655"/>
              <a:gd name="connsiteX6" fmla="*/ 62466 w 731452"/>
              <a:gd name="connsiteY6" fmla="*/ 624655 h 624655"/>
              <a:gd name="connsiteX7" fmla="*/ 0 w 731452"/>
              <a:gd name="connsiteY7" fmla="*/ 562189 h 624655"/>
              <a:gd name="connsiteX8" fmla="*/ 0 w 731452"/>
              <a:gd name="connsiteY8" fmla="*/ 62466 h 624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624655">
                <a:moveTo>
                  <a:pt x="0" y="62466"/>
                </a:moveTo>
                <a:cubicBezTo>
                  <a:pt x="0" y="27967"/>
                  <a:pt x="27967" y="0"/>
                  <a:pt x="62466" y="0"/>
                </a:cubicBezTo>
                <a:lnTo>
                  <a:pt x="668987" y="0"/>
                </a:lnTo>
                <a:cubicBezTo>
                  <a:pt x="703486" y="0"/>
                  <a:pt x="731453" y="27967"/>
                  <a:pt x="731453" y="62466"/>
                </a:cubicBezTo>
                <a:cubicBezTo>
                  <a:pt x="731453" y="229041"/>
                  <a:pt x="731452" y="395615"/>
                  <a:pt x="731452" y="562190"/>
                </a:cubicBezTo>
                <a:cubicBezTo>
                  <a:pt x="731452" y="596689"/>
                  <a:pt x="703485" y="624656"/>
                  <a:pt x="668986" y="624656"/>
                </a:cubicBezTo>
                <a:lnTo>
                  <a:pt x="62466" y="624655"/>
                </a:lnTo>
                <a:cubicBezTo>
                  <a:pt x="27967" y="624655"/>
                  <a:pt x="0" y="596688"/>
                  <a:pt x="0" y="562189"/>
                </a:cubicBezTo>
                <a:lnTo>
                  <a:pt x="0" y="62466"/>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0206" tIns="60206" rIns="60206" bIns="60206" numCol="1" spcCol="1270" anchor="ctr" anchorCtr="0">
            <a:noAutofit/>
          </a:bodyPr>
          <a:lstStyle/>
          <a:p>
            <a:pPr algn="ctr" defTabSz="488950">
              <a:lnSpc>
                <a:spcPct val="90000"/>
              </a:lnSpc>
              <a:spcAft>
                <a:spcPct val="35000"/>
              </a:spcAft>
            </a:pPr>
            <a:r>
              <a:rPr lang="ru-RU" sz="1100" b="1" dirty="0" smtClean="0">
                <a:solidFill>
                  <a:prstClr val="black"/>
                </a:solidFill>
                <a:latin typeface="Times New Roman" panose="02020603050405020304" pitchFamily="18" charset="0"/>
                <a:cs typeface="Times New Roman" panose="02020603050405020304" pitchFamily="18" charset="0"/>
              </a:rPr>
              <a:t>10,0</a:t>
            </a:r>
            <a:endParaRPr lang="ru-RU" sz="1100" b="1" dirty="0">
              <a:solidFill>
                <a:prstClr val="black"/>
              </a:solidFill>
              <a:latin typeface="Times New Roman" panose="02020603050405020304" pitchFamily="18" charset="0"/>
              <a:cs typeface="Times New Roman" panose="02020603050405020304" pitchFamily="18" charset="0"/>
            </a:endParaRPr>
          </a:p>
        </p:txBody>
      </p:sp>
      <p:sp>
        <p:nvSpPr>
          <p:cNvPr id="28" name="Полилиния 27"/>
          <p:cNvSpPr/>
          <p:nvPr/>
        </p:nvSpPr>
        <p:spPr>
          <a:xfrm>
            <a:off x="6717685" y="3861104"/>
            <a:ext cx="731452" cy="504000"/>
          </a:xfrm>
          <a:custGeom>
            <a:avLst/>
            <a:gdLst>
              <a:gd name="connsiteX0" fmla="*/ 0 w 731452"/>
              <a:gd name="connsiteY0" fmla="*/ 62466 h 624655"/>
              <a:gd name="connsiteX1" fmla="*/ 62466 w 731452"/>
              <a:gd name="connsiteY1" fmla="*/ 0 h 624655"/>
              <a:gd name="connsiteX2" fmla="*/ 668987 w 731452"/>
              <a:gd name="connsiteY2" fmla="*/ 0 h 624655"/>
              <a:gd name="connsiteX3" fmla="*/ 731453 w 731452"/>
              <a:gd name="connsiteY3" fmla="*/ 62466 h 624655"/>
              <a:gd name="connsiteX4" fmla="*/ 731452 w 731452"/>
              <a:gd name="connsiteY4" fmla="*/ 562190 h 624655"/>
              <a:gd name="connsiteX5" fmla="*/ 668986 w 731452"/>
              <a:gd name="connsiteY5" fmla="*/ 624656 h 624655"/>
              <a:gd name="connsiteX6" fmla="*/ 62466 w 731452"/>
              <a:gd name="connsiteY6" fmla="*/ 624655 h 624655"/>
              <a:gd name="connsiteX7" fmla="*/ 0 w 731452"/>
              <a:gd name="connsiteY7" fmla="*/ 562189 h 624655"/>
              <a:gd name="connsiteX8" fmla="*/ 0 w 731452"/>
              <a:gd name="connsiteY8" fmla="*/ 62466 h 624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624655">
                <a:moveTo>
                  <a:pt x="0" y="62466"/>
                </a:moveTo>
                <a:cubicBezTo>
                  <a:pt x="0" y="27967"/>
                  <a:pt x="27967" y="0"/>
                  <a:pt x="62466" y="0"/>
                </a:cubicBezTo>
                <a:lnTo>
                  <a:pt x="668987" y="0"/>
                </a:lnTo>
                <a:cubicBezTo>
                  <a:pt x="703486" y="0"/>
                  <a:pt x="731453" y="27967"/>
                  <a:pt x="731453" y="62466"/>
                </a:cubicBezTo>
                <a:cubicBezTo>
                  <a:pt x="731453" y="229041"/>
                  <a:pt x="731452" y="395615"/>
                  <a:pt x="731452" y="562190"/>
                </a:cubicBezTo>
                <a:cubicBezTo>
                  <a:pt x="731452" y="596689"/>
                  <a:pt x="703485" y="624656"/>
                  <a:pt x="668986" y="624656"/>
                </a:cubicBezTo>
                <a:lnTo>
                  <a:pt x="62466" y="624655"/>
                </a:lnTo>
                <a:cubicBezTo>
                  <a:pt x="27967" y="624655"/>
                  <a:pt x="0" y="596688"/>
                  <a:pt x="0" y="562189"/>
                </a:cubicBezTo>
                <a:lnTo>
                  <a:pt x="0" y="62466"/>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0206" tIns="60206" rIns="60206" bIns="60206" numCol="1" spcCol="1270" anchor="ctr" anchorCtr="0">
            <a:noAutofit/>
          </a:bodyPr>
          <a:lstStyle/>
          <a:p>
            <a:pPr algn="ctr" defTabSz="488950">
              <a:lnSpc>
                <a:spcPct val="90000"/>
              </a:lnSpc>
              <a:spcAft>
                <a:spcPct val="35000"/>
              </a:spcAft>
            </a:pPr>
            <a:r>
              <a:rPr lang="ru-RU" sz="1100" b="1" dirty="0" smtClean="0">
                <a:solidFill>
                  <a:prstClr val="black"/>
                </a:solidFill>
                <a:latin typeface="Times New Roman" panose="02020603050405020304" pitchFamily="18" charset="0"/>
                <a:cs typeface="Times New Roman" panose="02020603050405020304" pitchFamily="18" charset="0"/>
              </a:rPr>
              <a:t>99,9</a:t>
            </a:r>
            <a:endParaRPr lang="ru-RU" sz="1100" b="1" dirty="0">
              <a:solidFill>
                <a:prstClr val="black"/>
              </a:solidFill>
              <a:latin typeface="Times New Roman" panose="02020603050405020304" pitchFamily="18" charset="0"/>
              <a:cs typeface="Times New Roman" panose="02020603050405020304" pitchFamily="18" charset="0"/>
            </a:endParaRPr>
          </a:p>
        </p:txBody>
      </p:sp>
      <p:sp>
        <p:nvSpPr>
          <p:cNvPr id="29" name="Полилиния 28"/>
          <p:cNvSpPr/>
          <p:nvPr/>
        </p:nvSpPr>
        <p:spPr>
          <a:xfrm>
            <a:off x="6717685" y="4473176"/>
            <a:ext cx="731452" cy="540000"/>
          </a:xfrm>
          <a:custGeom>
            <a:avLst/>
            <a:gdLst>
              <a:gd name="connsiteX0" fmla="*/ 0 w 731452"/>
              <a:gd name="connsiteY0" fmla="*/ 62466 h 624655"/>
              <a:gd name="connsiteX1" fmla="*/ 62466 w 731452"/>
              <a:gd name="connsiteY1" fmla="*/ 0 h 624655"/>
              <a:gd name="connsiteX2" fmla="*/ 668987 w 731452"/>
              <a:gd name="connsiteY2" fmla="*/ 0 h 624655"/>
              <a:gd name="connsiteX3" fmla="*/ 731453 w 731452"/>
              <a:gd name="connsiteY3" fmla="*/ 62466 h 624655"/>
              <a:gd name="connsiteX4" fmla="*/ 731452 w 731452"/>
              <a:gd name="connsiteY4" fmla="*/ 562190 h 624655"/>
              <a:gd name="connsiteX5" fmla="*/ 668986 w 731452"/>
              <a:gd name="connsiteY5" fmla="*/ 624656 h 624655"/>
              <a:gd name="connsiteX6" fmla="*/ 62466 w 731452"/>
              <a:gd name="connsiteY6" fmla="*/ 624655 h 624655"/>
              <a:gd name="connsiteX7" fmla="*/ 0 w 731452"/>
              <a:gd name="connsiteY7" fmla="*/ 562189 h 624655"/>
              <a:gd name="connsiteX8" fmla="*/ 0 w 731452"/>
              <a:gd name="connsiteY8" fmla="*/ 62466 h 624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624655">
                <a:moveTo>
                  <a:pt x="0" y="62466"/>
                </a:moveTo>
                <a:cubicBezTo>
                  <a:pt x="0" y="27967"/>
                  <a:pt x="27967" y="0"/>
                  <a:pt x="62466" y="0"/>
                </a:cubicBezTo>
                <a:lnTo>
                  <a:pt x="668987" y="0"/>
                </a:lnTo>
                <a:cubicBezTo>
                  <a:pt x="703486" y="0"/>
                  <a:pt x="731453" y="27967"/>
                  <a:pt x="731453" y="62466"/>
                </a:cubicBezTo>
                <a:cubicBezTo>
                  <a:pt x="731453" y="229041"/>
                  <a:pt x="731452" y="395615"/>
                  <a:pt x="731452" y="562190"/>
                </a:cubicBezTo>
                <a:cubicBezTo>
                  <a:pt x="731452" y="596689"/>
                  <a:pt x="703485" y="624656"/>
                  <a:pt x="668986" y="624656"/>
                </a:cubicBezTo>
                <a:lnTo>
                  <a:pt x="62466" y="624655"/>
                </a:lnTo>
                <a:cubicBezTo>
                  <a:pt x="27967" y="624655"/>
                  <a:pt x="0" y="596688"/>
                  <a:pt x="0" y="562189"/>
                </a:cubicBezTo>
                <a:lnTo>
                  <a:pt x="0" y="62466"/>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0206" tIns="60206" rIns="60206" bIns="60206" numCol="1" spcCol="1270" anchor="ctr" anchorCtr="0">
            <a:noAutofit/>
          </a:bodyPr>
          <a:lstStyle/>
          <a:p>
            <a:pPr algn="ctr" defTabSz="488950">
              <a:lnSpc>
                <a:spcPct val="90000"/>
              </a:lnSpc>
              <a:spcAft>
                <a:spcPct val="35000"/>
              </a:spcAft>
            </a:pPr>
            <a:r>
              <a:rPr lang="ru-RU" sz="1100" b="1" dirty="0" smtClean="0">
                <a:solidFill>
                  <a:prstClr val="black"/>
                </a:solidFill>
                <a:latin typeface="Times New Roman" panose="02020603050405020304" pitchFamily="18" charset="0"/>
                <a:cs typeface="Times New Roman" panose="02020603050405020304" pitchFamily="18" charset="0"/>
              </a:rPr>
              <a:t>350</a:t>
            </a:r>
            <a:endParaRPr lang="ru-RU" sz="1100" b="1" dirty="0">
              <a:solidFill>
                <a:prstClr val="black"/>
              </a:solidFill>
              <a:latin typeface="Times New Roman" panose="02020603050405020304" pitchFamily="18" charset="0"/>
              <a:cs typeface="Times New Roman" panose="02020603050405020304" pitchFamily="18" charset="0"/>
            </a:endParaRPr>
          </a:p>
        </p:txBody>
      </p:sp>
      <p:sp>
        <p:nvSpPr>
          <p:cNvPr id="30" name="Полилиния 29"/>
          <p:cNvSpPr/>
          <p:nvPr/>
        </p:nvSpPr>
        <p:spPr>
          <a:xfrm>
            <a:off x="6717685" y="5121248"/>
            <a:ext cx="731452" cy="540000"/>
          </a:xfrm>
          <a:custGeom>
            <a:avLst/>
            <a:gdLst>
              <a:gd name="connsiteX0" fmla="*/ 0 w 731452"/>
              <a:gd name="connsiteY0" fmla="*/ 62466 h 624655"/>
              <a:gd name="connsiteX1" fmla="*/ 62466 w 731452"/>
              <a:gd name="connsiteY1" fmla="*/ 0 h 624655"/>
              <a:gd name="connsiteX2" fmla="*/ 668987 w 731452"/>
              <a:gd name="connsiteY2" fmla="*/ 0 h 624655"/>
              <a:gd name="connsiteX3" fmla="*/ 731453 w 731452"/>
              <a:gd name="connsiteY3" fmla="*/ 62466 h 624655"/>
              <a:gd name="connsiteX4" fmla="*/ 731452 w 731452"/>
              <a:gd name="connsiteY4" fmla="*/ 562190 h 624655"/>
              <a:gd name="connsiteX5" fmla="*/ 668986 w 731452"/>
              <a:gd name="connsiteY5" fmla="*/ 624656 h 624655"/>
              <a:gd name="connsiteX6" fmla="*/ 62466 w 731452"/>
              <a:gd name="connsiteY6" fmla="*/ 624655 h 624655"/>
              <a:gd name="connsiteX7" fmla="*/ 0 w 731452"/>
              <a:gd name="connsiteY7" fmla="*/ 562189 h 624655"/>
              <a:gd name="connsiteX8" fmla="*/ 0 w 731452"/>
              <a:gd name="connsiteY8" fmla="*/ 62466 h 624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624655">
                <a:moveTo>
                  <a:pt x="0" y="62466"/>
                </a:moveTo>
                <a:cubicBezTo>
                  <a:pt x="0" y="27967"/>
                  <a:pt x="27967" y="0"/>
                  <a:pt x="62466" y="0"/>
                </a:cubicBezTo>
                <a:lnTo>
                  <a:pt x="668987" y="0"/>
                </a:lnTo>
                <a:cubicBezTo>
                  <a:pt x="703486" y="0"/>
                  <a:pt x="731453" y="27967"/>
                  <a:pt x="731453" y="62466"/>
                </a:cubicBezTo>
                <a:cubicBezTo>
                  <a:pt x="731453" y="229041"/>
                  <a:pt x="731452" y="395615"/>
                  <a:pt x="731452" y="562190"/>
                </a:cubicBezTo>
                <a:cubicBezTo>
                  <a:pt x="731452" y="596689"/>
                  <a:pt x="703485" y="624656"/>
                  <a:pt x="668986" y="624656"/>
                </a:cubicBezTo>
                <a:lnTo>
                  <a:pt x="62466" y="624655"/>
                </a:lnTo>
                <a:cubicBezTo>
                  <a:pt x="27967" y="624655"/>
                  <a:pt x="0" y="596688"/>
                  <a:pt x="0" y="562189"/>
                </a:cubicBezTo>
                <a:lnTo>
                  <a:pt x="0" y="62466"/>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0206" tIns="60206" rIns="60206" bIns="60206" numCol="1" spcCol="1270" anchor="ctr" anchorCtr="0">
            <a:noAutofit/>
          </a:bodyPr>
          <a:lstStyle/>
          <a:p>
            <a:pPr algn="ctr" defTabSz="488950">
              <a:lnSpc>
                <a:spcPct val="90000"/>
              </a:lnSpc>
              <a:spcAft>
                <a:spcPct val="35000"/>
              </a:spcAft>
            </a:pPr>
            <a:r>
              <a:rPr lang="ru-RU" sz="1100" b="1" dirty="0" smtClean="0">
                <a:solidFill>
                  <a:prstClr val="black"/>
                </a:solidFill>
                <a:latin typeface="Times New Roman" panose="02020603050405020304" pitchFamily="18" charset="0"/>
                <a:cs typeface="Times New Roman" panose="02020603050405020304" pitchFamily="18" charset="0"/>
              </a:rPr>
              <a:t>5</a:t>
            </a:r>
            <a:endParaRPr lang="ru-RU" sz="1100" b="1" dirty="0">
              <a:solidFill>
                <a:prstClr val="black"/>
              </a:solidFill>
              <a:latin typeface="Times New Roman" panose="02020603050405020304" pitchFamily="18" charset="0"/>
              <a:cs typeface="Times New Roman" panose="02020603050405020304" pitchFamily="18" charset="0"/>
            </a:endParaRPr>
          </a:p>
        </p:txBody>
      </p:sp>
      <p:sp>
        <p:nvSpPr>
          <p:cNvPr id="31" name="Полилиния 30"/>
          <p:cNvSpPr/>
          <p:nvPr/>
        </p:nvSpPr>
        <p:spPr>
          <a:xfrm>
            <a:off x="6717685" y="5733256"/>
            <a:ext cx="731452" cy="540000"/>
          </a:xfrm>
          <a:custGeom>
            <a:avLst/>
            <a:gdLst>
              <a:gd name="connsiteX0" fmla="*/ 0 w 731452"/>
              <a:gd name="connsiteY0" fmla="*/ 62466 h 624655"/>
              <a:gd name="connsiteX1" fmla="*/ 62466 w 731452"/>
              <a:gd name="connsiteY1" fmla="*/ 0 h 624655"/>
              <a:gd name="connsiteX2" fmla="*/ 668987 w 731452"/>
              <a:gd name="connsiteY2" fmla="*/ 0 h 624655"/>
              <a:gd name="connsiteX3" fmla="*/ 731453 w 731452"/>
              <a:gd name="connsiteY3" fmla="*/ 62466 h 624655"/>
              <a:gd name="connsiteX4" fmla="*/ 731452 w 731452"/>
              <a:gd name="connsiteY4" fmla="*/ 562190 h 624655"/>
              <a:gd name="connsiteX5" fmla="*/ 668986 w 731452"/>
              <a:gd name="connsiteY5" fmla="*/ 624656 h 624655"/>
              <a:gd name="connsiteX6" fmla="*/ 62466 w 731452"/>
              <a:gd name="connsiteY6" fmla="*/ 624655 h 624655"/>
              <a:gd name="connsiteX7" fmla="*/ 0 w 731452"/>
              <a:gd name="connsiteY7" fmla="*/ 562189 h 624655"/>
              <a:gd name="connsiteX8" fmla="*/ 0 w 731452"/>
              <a:gd name="connsiteY8" fmla="*/ 62466 h 624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624655">
                <a:moveTo>
                  <a:pt x="0" y="62466"/>
                </a:moveTo>
                <a:cubicBezTo>
                  <a:pt x="0" y="27967"/>
                  <a:pt x="27967" y="0"/>
                  <a:pt x="62466" y="0"/>
                </a:cubicBezTo>
                <a:lnTo>
                  <a:pt x="668987" y="0"/>
                </a:lnTo>
                <a:cubicBezTo>
                  <a:pt x="703486" y="0"/>
                  <a:pt x="731453" y="27967"/>
                  <a:pt x="731453" y="62466"/>
                </a:cubicBezTo>
                <a:cubicBezTo>
                  <a:pt x="731453" y="229041"/>
                  <a:pt x="731452" y="395615"/>
                  <a:pt x="731452" y="562190"/>
                </a:cubicBezTo>
                <a:cubicBezTo>
                  <a:pt x="731452" y="596689"/>
                  <a:pt x="703485" y="624656"/>
                  <a:pt x="668986" y="624656"/>
                </a:cubicBezTo>
                <a:lnTo>
                  <a:pt x="62466" y="624655"/>
                </a:lnTo>
                <a:cubicBezTo>
                  <a:pt x="27967" y="624655"/>
                  <a:pt x="0" y="596688"/>
                  <a:pt x="0" y="562189"/>
                </a:cubicBezTo>
                <a:lnTo>
                  <a:pt x="0" y="62466"/>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0206" tIns="60206" rIns="60206" bIns="60206" numCol="1" spcCol="1270" anchor="ctr" anchorCtr="0">
            <a:noAutofit/>
          </a:bodyPr>
          <a:lstStyle/>
          <a:p>
            <a:pPr algn="ctr" defTabSz="488950">
              <a:lnSpc>
                <a:spcPct val="90000"/>
              </a:lnSpc>
              <a:spcAft>
                <a:spcPct val="35000"/>
              </a:spcAft>
            </a:pPr>
            <a:r>
              <a:rPr lang="ru-RU" sz="1100" b="1" dirty="0" smtClean="0">
                <a:solidFill>
                  <a:prstClr val="black"/>
                </a:solidFill>
                <a:latin typeface="Times New Roman" panose="02020603050405020304" pitchFamily="18" charset="0"/>
                <a:cs typeface="Times New Roman" panose="02020603050405020304" pitchFamily="18" charset="0"/>
              </a:rPr>
              <a:t>2500</a:t>
            </a:r>
            <a:endParaRPr lang="ru-RU" sz="1100" b="1" dirty="0">
              <a:solidFill>
                <a:prstClr val="black"/>
              </a:solidFill>
              <a:latin typeface="Times New Roman" panose="02020603050405020304" pitchFamily="18" charset="0"/>
              <a:cs typeface="Times New Roman" panose="02020603050405020304" pitchFamily="18" charset="0"/>
            </a:endParaRPr>
          </a:p>
        </p:txBody>
      </p:sp>
      <p:sp>
        <p:nvSpPr>
          <p:cNvPr id="32" name="Полилиния 31"/>
          <p:cNvSpPr/>
          <p:nvPr/>
        </p:nvSpPr>
        <p:spPr>
          <a:xfrm>
            <a:off x="7510580" y="1700808"/>
            <a:ext cx="731452" cy="624655"/>
          </a:xfrm>
          <a:custGeom>
            <a:avLst/>
            <a:gdLst>
              <a:gd name="connsiteX0" fmla="*/ 0 w 731452"/>
              <a:gd name="connsiteY0" fmla="*/ 62466 h 624655"/>
              <a:gd name="connsiteX1" fmla="*/ 62466 w 731452"/>
              <a:gd name="connsiteY1" fmla="*/ 0 h 624655"/>
              <a:gd name="connsiteX2" fmla="*/ 668987 w 731452"/>
              <a:gd name="connsiteY2" fmla="*/ 0 h 624655"/>
              <a:gd name="connsiteX3" fmla="*/ 731453 w 731452"/>
              <a:gd name="connsiteY3" fmla="*/ 62466 h 624655"/>
              <a:gd name="connsiteX4" fmla="*/ 731452 w 731452"/>
              <a:gd name="connsiteY4" fmla="*/ 562190 h 624655"/>
              <a:gd name="connsiteX5" fmla="*/ 668986 w 731452"/>
              <a:gd name="connsiteY5" fmla="*/ 624656 h 624655"/>
              <a:gd name="connsiteX6" fmla="*/ 62466 w 731452"/>
              <a:gd name="connsiteY6" fmla="*/ 624655 h 624655"/>
              <a:gd name="connsiteX7" fmla="*/ 0 w 731452"/>
              <a:gd name="connsiteY7" fmla="*/ 562189 h 624655"/>
              <a:gd name="connsiteX8" fmla="*/ 0 w 731452"/>
              <a:gd name="connsiteY8" fmla="*/ 62466 h 624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624655">
                <a:moveTo>
                  <a:pt x="0" y="62466"/>
                </a:moveTo>
                <a:cubicBezTo>
                  <a:pt x="0" y="27967"/>
                  <a:pt x="27967" y="0"/>
                  <a:pt x="62466" y="0"/>
                </a:cubicBezTo>
                <a:lnTo>
                  <a:pt x="668987" y="0"/>
                </a:lnTo>
                <a:cubicBezTo>
                  <a:pt x="703486" y="0"/>
                  <a:pt x="731453" y="27967"/>
                  <a:pt x="731453" y="62466"/>
                </a:cubicBezTo>
                <a:cubicBezTo>
                  <a:pt x="731453" y="229041"/>
                  <a:pt x="731452" y="395615"/>
                  <a:pt x="731452" y="562190"/>
                </a:cubicBezTo>
                <a:cubicBezTo>
                  <a:pt x="731452" y="596689"/>
                  <a:pt x="703485" y="624656"/>
                  <a:pt x="668986" y="624656"/>
                </a:cubicBezTo>
                <a:lnTo>
                  <a:pt x="62466" y="624655"/>
                </a:lnTo>
                <a:cubicBezTo>
                  <a:pt x="27967" y="624655"/>
                  <a:pt x="0" y="596688"/>
                  <a:pt x="0" y="562189"/>
                </a:cubicBezTo>
                <a:lnTo>
                  <a:pt x="0" y="62466"/>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1636" tIns="71636" rIns="71636" bIns="71636" numCol="1" spcCol="1270" anchor="ctr" anchorCtr="0">
            <a:noAutofit/>
          </a:bodyPr>
          <a:lstStyle/>
          <a:p>
            <a:pPr algn="ctr" defTabSz="622300">
              <a:lnSpc>
                <a:spcPct val="90000"/>
              </a:lnSpc>
              <a:spcAft>
                <a:spcPct val="35000"/>
              </a:spcAft>
            </a:pPr>
            <a:r>
              <a:rPr lang="ru-RU" sz="1400" b="1" dirty="0" smtClean="0">
                <a:solidFill>
                  <a:prstClr val="black"/>
                </a:solidFill>
                <a:latin typeface="Times New Roman" panose="02020603050405020304" pitchFamily="18" charset="0"/>
                <a:cs typeface="Times New Roman" panose="02020603050405020304" pitchFamily="18" charset="0"/>
              </a:rPr>
              <a:t>2021</a:t>
            </a:r>
            <a:endParaRPr lang="ru-RU" sz="1400" b="1" dirty="0">
              <a:solidFill>
                <a:prstClr val="black"/>
              </a:solidFill>
              <a:latin typeface="Times New Roman" panose="02020603050405020304" pitchFamily="18" charset="0"/>
              <a:cs typeface="Times New Roman" panose="02020603050405020304" pitchFamily="18" charset="0"/>
            </a:endParaRPr>
          </a:p>
        </p:txBody>
      </p:sp>
      <p:sp>
        <p:nvSpPr>
          <p:cNvPr id="34" name="Полилиния 33"/>
          <p:cNvSpPr/>
          <p:nvPr/>
        </p:nvSpPr>
        <p:spPr>
          <a:xfrm>
            <a:off x="7510580" y="2428188"/>
            <a:ext cx="731452" cy="504000"/>
          </a:xfrm>
          <a:custGeom>
            <a:avLst/>
            <a:gdLst>
              <a:gd name="connsiteX0" fmla="*/ 0 w 731452"/>
              <a:gd name="connsiteY0" fmla="*/ 62466 h 624655"/>
              <a:gd name="connsiteX1" fmla="*/ 62466 w 731452"/>
              <a:gd name="connsiteY1" fmla="*/ 0 h 624655"/>
              <a:gd name="connsiteX2" fmla="*/ 668987 w 731452"/>
              <a:gd name="connsiteY2" fmla="*/ 0 h 624655"/>
              <a:gd name="connsiteX3" fmla="*/ 731453 w 731452"/>
              <a:gd name="connsiteY3" fmla="*/ 62466 h 624655"/>
              <a:gd name="connsiteX4" fmla="*/ 731452 w 731452"/>
              <a:gd name="connsiteY4" fmla="*/ 562190 h 624655"/>
              <a:gd name="connsiteX5" fmla="*/ 668986 w 731452"/>
              <a:gd name="connsiteY5" fmla="*/ 624656 h 624655"/>
              <a:gd name="connsiteX6" fmla="*/ 62466 w 731452"/>
              <a:gd name="connsiteY6" fmla="*/ 624655 h 624655"/>
              <a:gd name="connsiteX7" fmla="*/ 0 w 731452"/>
              <a:gd name="connsiteY7" fmla="*/ 562189 h 624655"/>
              <a:gd name="connsiteX8" fmla="*/ 0 w 731452"/>
              <a:gd name="connsiteY8" fmla="*/ 62466 h 624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624655">
                <a:moveTo>
                  <a:pt x="0" y="62466"/>
                </a:moveTo>
                <a:cubicBezTo>
                  <a:pt x="0" y="27967"/>
                  <a:pt x="27967" y="0"/>
                  <a:pt x="62466" y="0"/>
                </a:cubicBezTo>
                <a:lnTo>
                  <a:pt x="668987" y="0"/>
                </a:lnTo>
                <a:cubicBezTo>
                  <a:pt x="703486" y="0"/>
                  <a:pt x="731453" y="27967"/>
                  <a:pt x="731453" y="62466"/>
                </a:cubicBezTo>
                <a:cubicBezTo>
                  <a:pt x="731453" y="229041"/>
                  <a:pt x="731452" y="395615"/>
                  <a:pt x="731452" y="562190"/>
                </a:cubicBezTo>
                <a:cubicBezTo>
                  <a:pt x="731452" y="596689"/>
                  <a:pt x="703485" y="624656"/>
                  <a:pt x="668986" y="624656"/>
                </a:cubicBezTo>
                <a:lnTo>
                  <a:pt x="62466" y="624655"/>
                </a:lnTo>
                <a:cubicBezTo>
                  <a:pt x="27967" y="624655"/>
                  <a:pt x="0" y="596688"/>
                  <a:pt x="0" y="562189"/>
                </a:cubicBezTo>
                <a:lnTo>
                  <a:pt x="0" y="62466"/>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0206" tIns="60206" rIns="60206" bIns="60206" numCol="1" spcCol="1270" anchor="ctr" anchorCtr="0">
            <a:noAutofit/>
          </a:bodyPr>
          <a:lstStyle/>
          <a:p>
            <a:pPr algn="ctr" defTabSz="488950">
              <a:lnSpc>
                <a:spcPct val="90000"/>
              </a:lnSpc>
              <a:spcAft>
                <a:spcPct val="35000"/>
              </a:spcAft>
            </a:pPr>
            <a:r>
              <a:rPr lang="ru-RU" sz="1100" b="1" dirty="0" smtClean="0">
                <a:solidFill>
                  <a:prstClr val="black"/>
                </a:solidFill>
                <a:latin typeface="Times New Roman" panose="02020603050405020304" pitchFamily="18" charset="0"/>
                <a:cs typeface="Times New Roman" panose="02020603050405020304" pitchFamily="18" charset="0"/>
              </a:rPr>
              <a:t>14,0</a:t>
            </a:r>
          </a:p>
        </p:txBody>
      </p:sp>
      <p:sp>
        <p:nvSpPr>
          <p:cNvPr id="38" name="Полилиния 37"/>
          <p:cNvSpPr/>
          <p:nvPr/>
        </p:nvSpPr>
        <p:spPr>
          <a:xfrm>
            <a:off x="7510580" y="3079199"/>
            <a:ext cx="731452" cy="624655"/>
          </a:xfrm>
          <a:custGeom>
            <a:avLst/>
            <a:gdLst>
              <a:gd name="connsiteX0" fmla="*/ 0 w 731452"/>
              <a:gd name="connsiteY0" fmla="*/ 62466 h 624655"/>
              <a:gd name="connsiteX1" fmla="*/ 62466 w 731452"/>
              <a:gd name="connsiteY1" fmla="*/ 0 h 624655"/>
              <a:gd name="connsiteX2" fmla="*/ 668987 w 731452"/>
              <a:gd name="connsiteY2" fmla="*/ 0 h 624655"/>
              <a:gd name="connsiteX3" fmla="*/ 731453 w 731452"/>
              <a:gd name="connsiteY3" fmla="*/ 62466 h 624655"/>
              <a:gd name="connsiteX4" fmla="*/ 731452 w 731452"/>
              <a:gd name="connsiteY4" fmla="*/ 562190 h 624655"/>
              <a:gd name="connsiteX5" fmla="*/ 668986 w 731452"/>
              <a:gd name="connsiteY5" fmla="*/ 624656 h 624655"/>
              <a:gd name="connsiteX6" fmla="*/ 62466 w 731452"/>
              <a:gd name="connsiteY6" fmla="*/ 624655 h 624655"/>
              <a:gd name="connsiteX7" fmla="*/ 0 w 731452"/>
              <a:gd name="connsiteY7" fmla="*/ 562189 h 624655"/>
              <a:gd name="connsiteX8" fmla="*/ 0 w 731452"/>
              <a:gd name="connsiteY8" fmla="*/ 62466 h 624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624655">
                <a:moveTo>
                  <a:pt x="0" y="62466"/>
                </a:moveTo>
                <a:cubicBezTo>
                  <a:pt x="0" y="27967"/>
                  <a:pt x="27967" y="0"/>
                  <a:pt x="62466" y="0"/>
                </a:cubicBezTo>
                <a:lnTo>
                  <a:pt x="668987" y="0"/>
                </a:lnTo>
                <a:cubicBezTo>
                  <a:pt x="703486" y="0"/>
                  <a:pt x="731453" y="27967"/>
                  <a:pt x="731453" y="62466"/>
                </a:cubicBezTo>
                <a:cubicBezTo>
                  <a:pt x="731453" y="229041"/>
                  <a:pt x="731452" y="395615"/>
                  <a:pt x="731452" y="562190"/>
                </a:cubicBezTo>
                <a:cubicBezTo>
                  <a:pt x="731452" y="596689"/>
                  <a:pt x="703485" y="624656"/>
                  <a:pt x="668986" y="624656"/>
                </a:cubicBezTo>
                <a:lnTo>
                  <a:pt x="62466" y="624655"/>
                </a:lnTo>
                <a:cubicBezTo>
                  <a:pt x="27967" y="624655"/>
                  <a:pt x="0" y="596688"/>
                  <a:pt x="0" y="562189"/>
                </a:cubicBezTo>
                <a:lnTo>
                  <a:pt x="0" y="62466"/>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0206" tIns="60206" rIns="60206" bIns="60206" numCol="1" spcCol="1270" anchor="ctr" anchorCtr="0">
            <a:noAutofit/>
          </a:bodyPr>
          <a:lstStyle/>
          <a:p>
            <a:pPr algn="ctr" defTabSz="488950">
              <a:lnSpc>
                <a:spcPct val="90000"/>
              </a:lnSpc>
              <a:spcAft>
                <a:spcPct val="35000"/>
              </a:spcAft>
            </a:pPr>
            <a:r>
              <a:rPr lang="ru-RU" sz="1100" b="1" dirty="0" smtClean="0">
                <a:solidFill>
                  <a:prstClr val="black"/>
                </a:solidFill>
                <a:latin typeface="Times New Roman" panose="02020603050405020304" pitchFamily="18" charset="0"/>
                <a:cs typeface="Times New Roman" panose="02020603050405020304" pitchFamily="18" charset="0"/>
              </a:rPr>
              <a:t>10,0</a:t>
            </a:r>
            <a:endParaRPr lang="ru-RU" sz="1100" b="1" dirty="0">
              <a:solidFill>
                <a:prstClr val="black"/>
              </a:solidFill>
              <a:latin typeface="Times New Roman" panose="02020603050405020304" pitchFamily="18" charset="0"/>
              <a:cs typeface="Times New Roman" panose="02020603050405020304" pitchFamily="18" charset="0"/>
            </a:endParaRPr>
          </a:p>
        </p:txBody>
      </p:sp>
      <p:sp>
        <p:nvSpPr>
          <p:cNvPr id="39" name="Полилиния 38"/>
          <p:cNvSpPr/>
          <p:nvPr/>
        </p:nvSpPr>
        <p:spPr>
          <a:xfrm>
            <a:off x="7510580" y="3861104"/>
            <a:ext cx="731452" cy="504000"/>
          </a:xfrm>
          <a:custGeom>
            <a:avLst/>
            <a:gdLst>
              <a:gd name="connsiteX0" fmla="*/ 0 w 731452"/>
              <a:gd name="connsiteY0" fmla="*/ 62466 h 624655"/>
              <a:gd name="connsiteX1" fmla="*/ 62466 w 731452"/>
              <a:gd name="connsiteY1" fmla="*/ 0 h 624655"/>
              <a:gd name="connsiteX2" fmla="*/ 668987 w 731452"/>
              <a:gd name="connsiteY2" fmla="*/ 0 h 624655"/>
              <a:gd name="connsiteX3" fmla="*/ 731453 w 731452"/>
              <a:gd name="connsiteY3" fmla="*/ 62466 h 624655"/>
              <a:gd name="connsiteX4" fmla="*/ 731452 w 731452"/>
              <a:gd name="connsiteY4" fmla="*/ 562190 h 624655"/>
              <a:gd name="connsiteX5" fmla="*/ 668986 w 731452"/>
              <a:gd name="connsiteY5" fmla="*/ 624656 h 624655"/>
              <a:gd name="connsiteX6" fmla="*/ 62466 w 731452"/>
              <a:gd name="connsiteY6" fmla="*/ 624655 h 624655"/>
              <a:gd name="connsiteX7" fmla="*/ 0 w 731452"/>
              <a:gd name="connsiteY7" fmla="*/ 562189 h 624655"/>
              <a:gd name="connsiteX8" fmla="*/ 0 w 731452"/>
              <a:gd name="connsiteY8" fmla="*/ 62466 h 624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624655">
                <a:moveTo>
                  <a:pt x="0" y="62466"/>
                </a:moveTo>
                <a:cubicBezTo>
                  <a:pt x="0" y="27967"/>
                  <a:pt x="27967" y="0"/>
                  <a:pt x="62466" y="0"/>
                </a:cubicBezTo>
                <a:lnTo>
                  <a:pt x="668987" y="0"/>
                </a:lnTo>
                <a:cubicBezTo>
                  <a:pt x="703486" y="0"/>
                  <a:pt x="731453" y="27967"/>
                  <a:pt x="731453" y="62466"/>
                </a:cubicBezTo>
                <a:cubicBezTo>
                  <a:pt x="731453" y="229041"/>
                  <a:pt x="731452" y="395615"/>
                  <a:pt x="731452" y="562190"/>
                </a:cubicBezTo>
                <a:cubicBezTo>
                  <a:pt x="731452" y="596689"/>
                  <a:pt x="703485" y="624656"/>
                  <a:pt x="668986" y="624656"/>
                </a:cubicBezTo>
                <a:lnTo>
                  <a:pt x="62466" y="624655"/>
                </a:lnTo>
                <a:cubicBezTo>
                  <a:pt x="27967" y="624655"/>
                  <a:pt x="0" y="596688"/>
                  <a:pt x="0" y="562189"/>
                </a:cubicBezTo>
                <a:lnTo>
                  <a:pt x="0" y="62466"/>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0206" tIns="60206" rIns="60206" bIns="60206" numCol="1" spcCol="1270" anchor="ctr" anchorCtr="0">
            <a:noAutofit/>
          </a:bodyPr>
          <a:lstStyle/>
          <a:p>
            <a:pPr algn="ctr" defTabSz="488950">
              <a:lnSpc>
                <a:spcPct val="90000"/>
              </a:lnSpc>
              <a:spcAft>
                <a:spcPct val="35000"/>
              </a:spcAft>
            </a:pPr>
            <a:r>
              <a:rPr lang="ru-RU" sz="1100" b="1" dirty="0" smtClean="0">
                <a:solidFill>
                  <a:prstClr val="black"/>
                </a:solidFill>
                <a:latin typeface="Times New Roman" panose="02020603050405020304" pitchFamily="18" charset="0"/>
                <a:cs typeface="Times New Roman" panose="02020603050405020304" pitchFamily="18" charset="0"/>
              </a:rPr>
              <a:t>100,0</a:t>
            </a:r>
            <a:endParaRPr lang="ru-RU" sz="1100" b="1" dirty="0">
              <a:solidFill>
                <a:prstClr val="black"/>
              </a:solidFill>
              <a:latin typeface="Times New Roman" panose="02020603050405020304" pitchFamily="18" charset="0"/>
              <a:cs typeface="Times New Roman" panose="02020603050405020304" pitchFamily="18" charset="0"/>
            </a:endParaRPr>
          </a:p>
        </p:txBody>
      </p:sp>
      <p:sp>
        <p:nvSpPr>
          <p:cNvPr id="40" name="Полилиния 39"/>
          <p:cNvSpPr/>
          <p:nvPr/>
        </p:nvSpPr>
        <p:spPr>
          <a:xfrm>
            <a:off x="7510580" y="4473176"/>
            <a:ext cx="731452" cy="540000"/>
          </a:xfrm>
          <a:custGeom>
            <a:avLst/>
            <a:gdLst>
              <a:gd name="connsiteX0" fmla="*/ 0 w 731452"/>
              <a:gd name="connsiteY0" fmla="*/ 62466 h 624655"/>
              <a:gd name="connsiteX1" fmla="*/ 62466 w 731452"/>
              <a:gd name="connsiteY1" fmla="*/ 0 h 624655"/>
              <a:gd name="connsiteX2" fmla="*/ 668987 w 731452"/>
              <a:gd name="connsiteY2" fmla="*/ 0 h 624655"/>
              <a:gd name="connsiteX3" fmla="*/ 731453 w 731452"/>
              <a:gd name="connsiteY3" fmla="*/ 62466 h 624655"/>
              <a:gd name="connsiteX4" fmla="*/ 731452 w 731452"/>
              <a:gd name="connsiteY4" fmla="*/ 562190 h 624655"/>
              <a:gd name="connsiteX5" fmla="*/ 668986 w 731452"/>
              <a:gd name="connsiteY5" fmla="*/ 624656 h 624655"/>
              <a:gd name="connsiteX6" fmla="*/ 62466 w 731452"/>
              <a:gd name="connsiteY6" fmla="*/ 624655 h 624655"/>
              <a:gd name="connsiteX7" fmla="*/ 0 w 731452"/>
              <a:gd name="connsiteY7" fmla="*/ 562189 h 624655"/>
              <a:gd name="connsiteX8" fmla="*/ 0 w 731452"/>
              <a:gd name="connsiteY8" fmla="*/ 62466 h 624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624655">
                <a:moveTo>
                  <a:pt x="0" y="62466"/>
                </a:moveTo>
                <a:cubicBezTo>
                  <a:pt x="0" y="27967"/>
                  <a:pt x="27967" y="0"/>
                  <a:pt x="62466" y="0"/>
                </a:cubicBezTo>
                <a:lnTo>
                  <a:pt x="668987" y="0"/>
                </a:lnTo>
                <a:cubicBezTo>
                  <a:pt x="703486" y="0"/>
                  <a:pt x="731453" y="27967"/>
                  <a:pt x="731453" y="62466"/>
                </a:cubicBezTo>
                <a:cubicBezTo>
                  <a:pt x="731453" y="229041"/>
                  <a:pt x="731452" y="395615"/>
                  <a:pt x="731452" y="562190"/>
                </a:cubicBezTo>
                <a:cubicBezTo>
                  <a:pt x="731452" y="596689"/>
                  <a:pt x="703485" y="624656"/>
                  <a:pt x="668986" y="624656"/>
                </a:cubicBezTo>
                <a:lnTo>
                  <a:pt x="62466" y="624655"/>
                </a:lnTo>
                <a:cubicBezTo>
                  <a:pt x="27967" y="624655"/>
                  <a:pt x="0" y="596688"/>
                  <a:pt x="0" y="562189"/>
                </a:cubicBezTo>
                <a:lnTo>
                  <a:pt x="0" y="62466"/>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0206" tIns="60206" rIns="60206" bIns="60206" numCol="1" spcCol="1270" anchor="ctr" anchorCtr="0">
            <a:noAutofit/>
          </a:bodyPr>
          <a:lstStyle/>
          <a:p>
            <a:pPr algn="ctr" defTabSz="488950">
              <a:lnSpc>
                <a:spcPct val="90000"/>
              </a:lnSpc>
              <a:spcAft>
                <a:spcPct val="35000"/>
              </a:spcAft>
            </a:pPr>
            <a:r>
              <a:rPr lang="ru-RU" sz="1100" b="1" dirty="0" smtClean="0">
                <a:solidFill>
                  <a:prstClr val="black"/>
                </a:solidFill>
                <a:latin typeface="Times New Roman" panose="02020603050405020304" pitchFamily="18" charset="0"/>
                <a:cs typeface="Times New Roman" panose="02020603050405020304" pitchFamily="18" charset="0"/>
              </a:rPr>
              <a:t>350</a:t>
            </a:r>
            <a:endParaRPr lang="ru-RU" sz="1100" b="1" dirty="0">
              <a:solidFill>
                <a:prstClr val="black"/>
              </a:solidFill>
              <a:latin typeface="Times New Roman" panose="02020603050405020304" pitchFamily="18" charset="0"/>
              <a:cs typeface="Times New Roman" panose="02020603050405020304" pitchFamily="18" charset="0"/>
            </a:endParaRPr>
          </a:p>
        </p:txBody>
      </p:sp>
      <p:sp>
        <p:nvSpPr>
          <p:cNvPr id="41" name="Полилиния 40"/>
          <p:cNvSpPr/>
          <p:nvPr/>
        </p:nvSpPr>
        <p:spPr>
          <a:xfrm>
            <a:off x="7510580" y="5121248"/>
            <a:ext cx="731452" cy="540000"/>
          </a:xfrm>
          <a:custGeom>
            <a:avLst/>
            <a:gdLst>
              <a:gd name="connsiteX0" fmla="*/ 0 w 731452"/>
              <a:gd name="connsiteY0" fmla="*/ 62466 h 624655"/>
              <a:gd name="connsiteX1" fmla="*/ 62466 w 731452"/>
              <a:gd name="connsiteY1" fmla="*/ 0 h 624655"/>
              <a:gd name="connsiteX2" fmla="*/ 668987 w 731452"/>
              <a:gd name="connsiteY2" fmla="*/ 0 h 624655"/>
              <a:gd name="connsiteX3" fmla="*/ 731453 w 731452"/>
              <a:gd name="connsiteY3" fmla="*/ 62466 h 624655"/>
              <a:gd name="connsiteX4" fmla="*/ 731452 w 731452"/>
              <a:gd name="connsiteY4" fmla="*/ 562190 h 624655"/>
              <a:gd name="connsiteX5" fmla="*/ 668986 w 731452"/>
              <a:gd name="connsiteY5" fmla="*/ 624656 h 624655"/>
              <a:gd name="connsiteX6" fmla="*/ 62466 w 731452"/>
              <a:gd name="connsiteY6" fmla="*/ 624655 h 624655"/>
              <a:gd name="connsiteX7" fmla="*/ 0 w 731452"/>
              <a:gd name="connsiteY7" fmla="*/ 562189 h 624655"/>
              <a:gd name="connsiteX8" fmla="*/ 0 w 731452"/>
              <a:gd name="connsiteY8" fmla="*/ 62466 h 624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624655">
                <a:moveTo>
                  <a:pt x="0" y="62466"/>
                </a:moveTo>
                <a:cubicBezTo>
                  <a:pt x="0" y="27967"/>
                  <a:pt x="27967" y="0"/>
                  <a:pt x="62466" y="0"/>
                </a:cubicBezTo>
                <a:lnTo>
                  <a:pt x="668987" y="0"/>
                </a:lnTo>
                <a:cubicBezTo>
                  <a:pt x="703486" y="0"/>
                  <a:pt x="731453" y="27967"/>
                  <a:pt x="731453" y="62466"/>
                </a:cubicBezTo>
                <a:cubicBezTo>
                  <a:pt x="731453" y="229041"/>
                  <a:pt x="731452" y="395615"/>
                  <a:pt x="731452" y="562190"/>
                </a:cubicBezTo>
                <a:cubicBezTo>
                  <a:pt x="731452" y="596689"/>
                  <a:pt x="703485" y="624656"/>
                  <a:pt x="668986" y="624656"/>
                </a:cubicBezTo>
                <a:lnTo>
                  <a:pt x="62466" y="624655"/>
                </a:lnTo>
                <a:cubicBezTo>
                  <a:pt x="27967" y="624655"/>
                  <a:pt x="0" y="596688"/>
                  <a:pt x="0" y="562189"/>
                </a:cubicBezTo>
                <a:lnTo>
                  <a:pt x="0" y="62466"/>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0206" tIns="60206" rIns="60206" bIns="60206" numCol="1" spcCol="1270" anchor="ctr" anchorCtr="0">
            <a:noAutofit/>
          </a:bodyPr>
          <a:lstStyle/>
          <a:p>
            <a:pPr algn="ctr" defTabSz="488950">
              <a:lnSpc>
                <a:spcPct val="90000"/>
              </a:lnSpc>
              <a:spcAft>
                <a:spcPct val="35000"/>
              </a:spcAft>
            </a:pPr>
            <a:r>
              <a:rPr lang="ru-RU" sz="1100" b="1" dirty="0" smtClean="0">
                <a:solidFill>
                  <a:prstClr val="black"/>
                </a:solidFill>
                <a:latin typeface="Times New Roman" panose="02020603050405020304" pitchFamily="18" charset="0"/>
                <a:cs typeface="Times New Roman" panose="02020603050405020304" pitchFamily="18" charset="0"/>
              </a:rPr>
              <a:t>6</a:t>
            </a:r>
            <a:endParaRPr lang="ru-RU" sz="1100" b="1" dirty="0">
              <a:solidFill>
                <a:prstClr val="black"/>
              </a:solidFill>
              <a:latin typeface="Times New Roman" panose="02020603050405020304" pitchFamily="18" charset="0"/>
              <a:cs typeface="Times New Roman" panose="02020603050405020304" pitchFamily="18" charset="0"/>
            </a:endParaRPr>
          </a:p>
        </p:txBody>
      </p:sp>
      <p:sp>
        <p:nvSpPr>
          <p:cNvPr id="42" name="Полилиния 41"/>
          <p:cNvSpPr/>
          <p:nvPr/>
        </p:nvSpPr>
        <p:spPr>
          <a:xfrm>
            <a:off x="7510580" y="5733256"/>
            <a:ext cx="731452" cy="540000"/>
          </a:xfrm>
          <a:custGeom>
            <a:avLst/>
            <a:gdLst>
              <a:gd name="connsiteX0" fmla="*/ 0 w 731452"/>
              <a:gd name="connsiteY0" fmla="*/ 62466 h 624655"/>
              <a:gd name="connsiteX1" fmla="*/ 62466 w 731452"/>
              <a:gd name="connsiteY1" fmla="*/ 0 h 624655"/>
              <a:gd name="connsiteX2" fmla="*/ 668987 w 731452"/>
              <a:gd name="connsiteY2" fmla="*/ 0 h 624655"/>
              <a:gd name="connsiteX3" fmla="*/ 731453 w 731452"/>
              <a:gd name="connsiteY3" fmla="*/ 62466 h 624655"/>
              <a:gd name="connsiteX4" fmla="*/ 731452 w 731452"/>
              <a:gd name="connsiteY4" fmla="*/ 562190 h 624655"/>
              <a:gd name="connsiteX5" fmla="*/ 668986 w 731452"/>
              <a:gd name="connsiteY5" fmla="*/ 624656 h 624655"/>
              <a:gd name="connsiteX6" fmla="*/ 62466 w 731452"/>
              <a:gd name="connsiteY6" fmla="*/ 624655 h 624655"/>
              <a:gd name="connsiteX7" fmla="*/ 0 w 731452"/>
              <a:gd name="connsiteY7" fmla="*/ 562189 h 624655"/>
              <a:gd name="connsiteX8" fmla="*/ 0 w 731452"/>
              <a:gd name="connsiteY8" fmla="*/ 62466 h 624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624655">
                <a:moveTo>
                  <a:pt x="0" y="62466"/>
                </a:moveTo>
                <a:cubicBezTo>
                  <a:pt x="0" y="27967"/>
                  <a:pt x="27967" y="0"/>
                  <a:pt x="62466" y="0"/>
                </a:cubicBezTo>
                <a:lnTo>
                  <a:pt x="668987" y="0"/>
                </a:lnTo>
                <a:cubicBezTo>
                  <a:pt x="703486" y="0"/>
                  <a:pt x="731453" y="27967"/>
                  <a:pt x="731453" y="62466"/>
                </a:cubicBezTo>
                <a:cubicBezTo>
                  <a:pt x="731453" y="229041"/>
                  <a:pt x="731452" y="395615"/>
                  <a:pt x="731452" y="562190"/>
                </a:cubicBezTo>
                <a:cubicBezTo>
                  <a:pt x="731452" y="596689"/>
                  <a:pt x="703485" y="624656"/>
                  <a:pt x="668986" y="624656"/>
                </a:cubicBezTo>
                <a:lnTo>
                  <a:pt x="62466" y="624655"/>
                </a:lnTo>
                <a:cubicBezTo>
                  <a:pt x="27967" y="624655"/>
                  <a:pt x="0" y="596688"/>
                  <a:pt x="0" y="562189"/>
                </a:cubicBezTo>
                <a:lnTo>
                  <a:pt x="0" y="62466"/>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0206" tIns="60206" rIns="60206" bIns="60206" numCol="1" spcCol="1270" anchor="ctr" anchorCtr="0">
            <a:noAutofit/>
          </a:bodyPr>
          <a:lstStyle/>
          <a:p>
            <a:pPr algn="ctr" defTabSz="488950">
              <a:lnSpc>
                <a:spcPct val="90000"/>
              </a:lnSpc>
              <a:spcAft>
                <a:spcPct val="35000"/>
              </a:spcAft>
            </a:pPr>
            <a:r>
              <a:rPr lang="ru-RU" sz="1100" b="1" dirty="0" smtClean="0">
                <a:solidFill>
                  <a:prstClr val="black"/>
                </a:solidFill>
                <a:latin typeface="Times New Roman" panose="02020603050405020304" pitchFamily="18" charset="0"/>
                <a:cs typeface="Times New Roman" panose="02020603050405020304" pitchFamily="18" charset="0"/>
              </a:rPr>
              <a:t>2500</a:t>
            </a:r>
            <a:endParaRPr lang="ru-RU" sz="1100" b="1" dirty="0">
              <a:solidFill>
                <a:prstClr val="black"/>
              </a:solidFill>
              <a:latin typeface="Times New Roman" panose="02020603050405020304" pitchFamily="18" charset="0"/>
              <a:cs typeface="Times New Roman" panose="02020603050405020304" pitchFamily="18" charset="0"/>
            </a:endParaRPr>
          </a:p>
        </p:txBody>
      </p:sp>
      <p:sp>
        <p:nvSpPr>
          <p:cNvPr id="43" name="Полилиния 42"/>
          <p:cNvSpPr/>
          <p:nvPr/>
        </p:nvSpPr>
        <p:spPr>
          <a:xfrm>
            <a:off x="8303475" y="1700808"/>
            <a:ext cx="731452" cy="624655"/>
          </a:xfrm>
          <a:custGeom>
            <a:avLst/>
            <a:gdLst>
              <a:gd name="connsiteX0" fmla="*/ 0 w 731452"/>
              <a:gd name="connsiteY0" fmla="*/ 62466 h 624655"/>
              <a:gd name="connsiteX1" fmla="*/ 62466 w 731452"/>
              <a:gd name="connsiteY1" fmla="*/ 0 h 624655"/>
              <a:gd name="connsiteX2" fmla="*/ 668987 w 731452"/>
              <a:gd name="connsiteY2" fmla="*/ 0 h 624655"/>
              <a:gd name="connsiteX3" fmla="*/ 731453 w 731452"/>
              <a:gd name="connsiteY3" fmla="*/ 62466 h 624655"/>
              <a:gd name="connsiteX4" fmla="*/ 731452 w 731452"/>
              <a:gd name="connsiteY4" fmla="*/ 562190 h 624655"/>
              <a:gd name="connsiteX5" fmla="*/ 668986 w 731452"/>
              <a:gd name="connsiteY5" fmla="*/ 624656 h 624655"/>
              <a:gd name="connsiteX6" fmla="*/ 62466 w 731452"/>
              <a:gd name="connsiteY6" fmla="*/ 624655 h 624655"/>
              <a:gd name="connsiteX7" fmla="*/ 0 w 731452"/>
              <a:gd name="connsiteY7" fmla="*/ 562189 h 624655"/>
              <a:gd name="connsiteX8" fmla="*/ 0 w 731452"/>
              <a:gd name="connsiteY8" fmla="*/ 62466 h 624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624655">
                <a:moveTo>
                  <a:pt x="0" y="62466"/>
                </a:moveTo>
                <a:cubicBezTo>
                  <a:pt x="0" y="27967"/>
                  <a:pt x="27967" y="0"/>
                  <a:pt x="62466" y="0"/>
                </a:cubicBezTo>
                <a:lnTo>
                  <a:pt x="668987" y="0"/>
                </a:lnTo>
                <a:cubicBezTo>
                  <a:pt x="703486" y="0"/>
                  <a:pt x="731453" y="27967"/>
                  <a:pt x="731453" y="62466"/>
                </a:cubicBezTo>
                <a:cubicBezTo>
                  <a:pt x="731453" y="229041"/>
                  <a:pt x="731452" y="395615"/>
                  <a:pt x="731452" y="562190"/>
                </a:cubicBezTo>
                <a:cubicBezTo>
                  <a:pt x="731452" y="596689"/>
                  <a:pt x="703485" y="624656"/>
                  <a:pt x="668986" y="624656"/>
                </a:cubicBezTo>
                <a:lnTo>
                  <a:pt x="62466" y="624655"/>
                </a:lnTo>
                <a:cubicBezTo>
                  <a:pt x="27967" y="624655"/>
                  <a:pt x="0" y="596688"/>
                  <a:pt x="0" y="562189"/>
                </a:cubicBezTo>
                <a:lnTo>
                  <a:pt x="0" y="62466"/>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1636" tIns="71636" rIns="71636" bIns="71636" numCol="1" spcCol="1270" anchor="ctr" anchorCtr="0">
            <a:noAutofit/>
          </a:bodyPr>
          <a:lstStyle/>
          <a:p>
            <a:pPr algn="ctr" defTabSz="622300">
              <a:lnSpc>
                <a:spcPct val="90000"/>
              </a:lnSpc>
              <a:spcAft>
                <a:spcPct val="35000"/>
              </a:spcAft>
            </a:pPr>
            <a:r>
              <a:rPr lang="ru-RU" sz="1400" b="1" dirty="0" smtClean="0">
                <a:solidFill>
                  <a:prstClr val="black"/>
                </a:solidFill>
                <a:latin typeface="Times New Roman" panose="02020603050405020304" pitchFamily="18" charset="0"/>
                <a:cs typeface="Times New Roman" panose="02020603050405020304" pitchFamily="18" charset="0"/>
              </a:rPr>
              <a:t>2022</a:t>
            </a:r>
            <a:endParaRPr lang="ru-RU" sz="1400" b="1" dirty="0">
              <a:solidFill>
                <a:prstClr val="black"/>
              </a:solidFill>
              <a:latin typeface="Times New Roman" panose="02020603050405020304" pitchFamily="18" charset="0"/>
              <a:cs typeface="Times New Roman" panose="02020603050405020304" pitchFamily="18" charset="0"/>
            </a:endParaRPr>
          </a:p>
        </p:txBody>
      </p:sp>
      <p:sp>
        <p:nvSpPr>
          <p:cNvPr id="44" name="Полилиния 43"/>
          <p:cNvSpPr/>
          <p:nvPr/>
        </p:nvSpPr>
        <p:spPr>
          <a:xfrm>
            <a:off x="8303475" y="2428188"/>
            <a:ext cx="731452" cy="504000"/>
          </a:xfrm>
          <a:custGeom>
            <a:avLst/>
            <a:gdLst>
              <a:gd name="connsiteX0" fmla="*/ 0 w 731452"/>
              <a:gd name="connsiteY0" fmla="*/ 62466 h 624655"/>
              <a:gd name="connsiteX1" fmla="*/ 62466 w 731452"/>
              <a:gd name="connsiteY1" fmla="*/ 0 h 624655"/>
              <a:gd name="connsiteX2" fmla="*/ 668987 w 731452"/>
              <a:gd name="connsiteY2" fmla="*/ 0 h 624655"/>
              <a:gd name="connsiteX3" fmla="*/ 731453 w 731452"/>
              <a:gd name="connsiteY3" fmla="*/ 62466 h 624655"/>
              <a:gd name="connsiteX4" fmla="*/ 731452 w 731452"/>
              <a:gd name="connsiteY4" fmla="*/ 562190 h 624655"/>
              <a:gd name="connsiteX5" fmla="*/ 668986 w 731452"/>
              <a:gd name="connsiteY5" fmla="*/ 624656 h 624655"/>
              <a:gd name="connsiteX6" fmla="*/ 62466 w 731452"/>
              <a:gd name="connsiteY6" fmla="*/ 624655 h 624655"/>
              <a:gd name="connsiteX7" fmla="*/ 0 w 731452"/>
              <a:gd name="connsiteY7" fmla="*/ 562189 h 624655"/>
              <a:gd name="connsiteX8" fmla="*/ 0 w 731452"/>
              <a:gd name="connsiteY8" fmla="*/ 62466 h 624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624655">
                <a:moveTo>
                  <a:pt x="0" y="62466"/>
                </a:moveTo>
                <a:cubicBezTo>
                  <a:pt x="0" y="27967"/>
                  <a:pt x="27967" y="0"/>
                  <a:pt x="62466" y="0"/>
                </a:cubicBezTo>
                <a:lnTo>
                  <a:pt x="668987" y="0"/>
                </a:lnTo>
                <a:cubicBezTo>
                  <a:pt x="703486" y="0"/>
                  <a:pt x="731453" y="27967"/>
                  <a:pt x="731453" y="62466"/>
                </a:cubicBezTo>
                <a:cubicBezTo>
                  <a:pt x="731453" y="229041"/>
                  <a:pt x="731452" y="395615"/>
                  <a:pt x="731452" y="562190"/>
                </a:cubicBezTo>
                <a:cubicBezTo>
                  <a:pt x="731452" y="596689"/>
                  <a:pt x="703485" y="624656"/>
                  <a:pt x="668986" y="624656"/>
                </a:cubicBezTo>
                <a:lnTo>
                  <a:pt x="62466" y="624655"/>
                </a:lnTo>
                <a:cubicBezTo>
                  <a:pt x="27967" y="624655"/>
                  <a:pt x="0" y="596688"/>
                  <a:pt x="0" y="562189"/>
                </a:cubicBezTo>
                <a:lnTo>
                  <a:pt x="0" y="62466"/>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0206" tIns="60206" rIns="60206" bIns="60206" numCol="1" spcCol="1270" anchor="ctr" anchorCtr="0">
            <a:noAutofit/>
          </a:bodyPr>
          <a:lstStyle/>
          <a:p>
            <a:pPr algn="ctr" defTabSz="488950">
              <a:lnSpc>
                <a:spcPct val="90000"/>
              </a:lnSpc>
              <a:spcAft>
                <a:spcPct val="35000"/>
              </a:spcAft>
            </a:pPr>
            <a:r>
              <a:rPr lang="ru-RU" sz="1100" b="1" dirty="0" smtClean="0">
                <a:solidFill>
                  <a:prstClr val="black"/>
                </a:solidFill>
                <a:latin typeface="Times New Roman" panose="02020603050405020304" pitchFamily="18" charset="0"/>
                <a:cs typeface="Times New Roman" panose="02020603050405020304" pitchFamily="18" charset="0"/>
              </a:rPr>
              <a:t>12,2</a:t>
            </a:r>
            <a:endParaRPr lang="ru-RU" sz="1100" b="1" dirty="0">
              <a:solidFill>
                <a:prstClr val="black"/>
              </a:solidFill>
              <a:latin typeface="Times New Roman" panose="02020603050405020304" pitchFamily="18" charset="0"/>
              <a:cs typeface="Times New Roman" panose="02020603050405020304" pitchFamily="18" charset="0"/>
            </a:endParaRPr>
          </a:p>
        </p:txBody>
      </p:sp>
      <p:sp>
        <p:nvSpPr>
          <p:cNvPr id="45" name="Полилиния 44"/>
          <p:cNvSpPr/>
          <p:nvPr/>
        </p:nvSpPr>
        <p:spPr>
          <a:xfrm>
            <a:off x="8303475" y="3079199"/>
            <a:ext cx="731452" cy="624655"/>
          </a:xfrm>
          <a:custGeom>
            <a:avLst/>
            <a:gdLst>
              <a:gd name="connsiteX0" fmla="*/ 0 w 731452"/>
              <a:gd name="connsiteY0" fmla="*/ 62466 h 624655"/>
              <a:gd name="connsiteX1" fmla="*/ 62466 w 731452"/>
              <a:gd name="connsiteY1" fmla="*/ 0 h 624655"/>
              <a:gd name="connsiteX2" fmla="*/ 668987 w 731452"/>
              <a:gd name="connsiteY2" fmla="*/ 0 h 624655"/>
              <a:gd name="connsiteX3" fmla="*/ 731453 w 731452"/>
              <a:gd name="connsiteY3" fmla="*/ 62466 h 624655"/>
              <a:gd name="connsiteX4" fmla="*/ 731452 w 731452"/>
              <a:gd name="connsiteY4" fmla="*/ 562190 h 624655"/>
              <a:gd name="connsiteX5" fmla="*/ 668986 w 731452"/>
              <a:gd name="connsiteY5" fmla="*/ 624656 h 624655"/>
              <a:gd name="connsiteX6" fmla="*/ 62466 w 731452"/>
              <a:gd name="connsiteY6" fmla="*/ 624655 h 624655"/>
              <a:gd name="connsiteX7" fmla="*/ 0 w 731452"/>
              <a:gd name="connsiteY7" fmla="*/ 562189 h 624655"/>
              <a:gd name="connsiteX8" fmla="*/ 0 w 731452"/>
              <a:gd name="connsiteY8" fmla="*/ 62466 h 624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624655">
                <a:moveTo>
                  <a:pt x="0" y="62466"/>
                </a:moveTo>
                <a:cubicBezTo>
                  <a:pt x="0" y="27967"/>
                  <a:pt x="27967" y="0"/>
                  <a:pt x="62466" y="0"/>
                </a:cubicBezTo>
                <a:lnTo>
                  <a:pt x="668987" y="0"/>
                </a:lnTo>
                <a:cubicBezTo>
                  <a:pt x="703486" y="0"/>
                  <a:pt x="731453" y="27967"/>
                  <a:pt x="731453" y="62466"/>
                </a:cubicBezTo>
                <a:cubicBezTo>
                  <a:pt x="731453" y="229041"/>
                  <a:pt x="731452" y="395615"/>
                  <a:pt x="731452" y="562190"/>
                </a:cubicBezTo>
                <a:cubicBezTo>
                  <a:pt x="731452" y="596689"/>
                  <a:pt x="703485" y="624656"/>
                  <a:pt x="668986" y="624656"/>
                </a:cubicBezTo>
                <a:lnTo>
                  <a:pt x="62466" y="624655"/>
                </a:lnTo>
                <a:cubicBezTo>
                  <a:pt x="27967" y="624655"/>
                  <a:pt x="0" y="596688"/>
                  <a:pt x="0" y="562189"/>
                </a:cubicBezTo>
                <a:lnTo>
                  <a:pt x="0" y="62466"/>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0206" tIns="60206" rIns="60206" bIns="60206" numCol="1" spcCol="1270" anchor="ctr" anchorCtr="0">
            <a:noAutofit/>
          </a:bodyPr>
          <a:lstStyle/>
          <a:p>
            <a:pPr algn="ctr" defTabSz="488950">
              <a:lnSpc>
                <a:spcPct val="90000"/>
              </a:lnSpc>
              <a:spcAft>
                <a:spcPct val="35000"/>
              </a:spcAft>
            </a:pPr>
            <a:r>
              <a:rPr lang="ru-RU" sz="1100" b="1" dirty="0" smtClean="0">
                <a:solidFill>
                  <a:prstClr val="black"/>
                </a:solidFill>
                <a:latin typeface="Times New Roman" panose="02020603050405020304" pitchFamily="18" charset="0"/>
                <a:cs typeface="Times New Roman" panose="02020603050405020304" pitchFamily="18" charset="0"/>
              </a:rPr>
              <a:t>10,0</a:t>
            </a:r>
            <a:endParaRPr lang="ru-RU" sz="1100" b="1" dirty="0">
              <a:solidFill>
                <a:prstClr val="black"/>
              </a:solidFill>
              <a:latin typeface="Times New Roman" panose="02020603050405020304" pitchFamily="18" charset="0"/>
              <a:cs typeface="Times New Roman" panose="02020603050405020304" pitchFamily="18" charset="0"/>
            </a:endParaRPr>
          </a:p>
        </p:txBody>
      </p:sp>
      <p:sp>
        <p:nvSpPr>
          <p:cNvPr id="46" name="Полилиния 45"/>
          <p:cNvSpPr/>
          <p:nvPr/>
        </p:nvSpPr>
        <p:spPr>
          <a:xfrm>
            <a:off x="8303475" y="3861104"/>
            <a:ext cx="731452" cy="504000"/>
          </a:xfrm>
          <a:custGeom>
            <a:avLst/>
            <a:gdLst>
              <a:gd name="connsiteX0" fmla="*/ 0 w 731452"/>
              <a:gd name="connsiteY0" fmla="*/ 62466 h 624655"/>
              <a:gd name="connsiteX1" fmla="*/ 62466 w 731452"/>
              <a:gd name="connsiteY1" fmla="*/ 0 h 624655"/>
              <a:gd name="connsiteX2" fmla="*/ 668987 w 731452"/>
              <a:gd name="connsiteY2" fmla="*/ 0 h 624655"/>
              <a:gd name="connsiteX3" fmla="*/ 731453 w 731452"/>
              <a:gd name="connsiteY3" fmla="*/ 62466 h 624655"/>
              <a:gd name="connsiteX4" fmla="*/ 731452 w 731452"/>
              <a:gd name="connsiteY4" fmla="*/ 562190 h 624655"/>
              <a:gd name="connsiteX5" fmla="*/ 668986 w 731452"/>
              <a:gd name="connsiteY5" fmla="*/ 624656 h 624655"/>
              <a:gd name="connsiteX6" fmla="*/ 62466 w 731452"/>
              <a:gd name="connsiteY6" fmla="*/ 624655 h 624655"/>
              <a:gd name="connsiteX7" fmla="*/ 0 w 731452"/>
              <a:gd name="connsiteY7" fmla="*/ 562189 h 624655"/>
              <a:gd name="connsiteX8" fmla="*/ 0 w 731452"/>
              <a:gd name="connsiteY8" fmla="*/ 62466 h 624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624655">
                <a:moveTo>
                  <a:pt x="0" y="62466"/>
                </a:moveTo>
                <a:cubicBezTo>
                  <a:pt x="0" y="27967"/>
                  <a:pt x="27967" y="0"/>
                  <a:pt x="62466" y="0"/>
                </a:cubicBezTo>
                <a:lnTo>
                  <a:pt x="668987" y="0"/>
                </a:lnTo>
                <a:cubicBezTo>
                  <a:pt x="703486" y="0"/>
                  <a:pt x="731453" y="27967"/>
                  <a:pt x="731453" y="62466"/>
                </a:cubicBezTo>
                <a:cubicBezTo>
                  <a:pt x="731453" y="229041"/>
                  <a:pt x="731452" y="395615"/>
                  <a:pt x="731452" y="562190"/>
                </a:cubicBezTo>
                <a:cubicBezTo>
                  <a:pt x="731452" y="596689"/>
                  <a:pt x="703485" y="624656"/>
                  <a:pt x="668986" y="624656"/>
                </a:cubicBezTo>
                <a:lnTo>
                  <a:pt x="62466" y="624655"/>
                </a:lnTo>
                <a:cubicBezTo>
                  <a:pt x="27967" y="624655"/>
                  <a:pt x="0" y="596688"/>
                  <a:pt x="0" y="562189"/>
                </a:cubicBezTo>
                <a:lnTo>
                  <a:pt x="0" y="62466"/>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0206" tIns="60206" rIns="60206" bIns="60206" numCol="1" spcCol="1270" anchor="ctr" anchorCtr="0">
            <a:noAutofit/>
          </a:bodyPr>
          <a:lstStyle/>
          <a:p>
            <a:pPr algn="ctr" defTabSz="488950">
              <a:lnSpc>
                <a:spcPct val="90000"/>
              </a:lnSpc>
              <a:spcAft>
                <a:spcPct val="35000"/>
              </a:spcAft>
            </a:pPr>
            <a:r>
              <a:rPr lang="ru-RU" sz="1100" b="1" dirty="0" smtClean="0">
                <a:solidFill>
                  <a:prstClr val="black"/>
                </a:solidFill>
                <a:latin typeface="Times New Roman" panose="02020603050405020304" pitchFamily="18" charset="0"/>
                <a:cs typeface="Times New Roman" panose="02020603050405020304" pitchFamily="18" charset="0"/>
              </a:rPr>
              <a:t>100,</a:t>
            </a:r>
            <a:r>
              <a:rPr lang="ru-RU" sz="1100" b="1" dirty="0">
                <a:solidFill>
                  <a:prstClr val="black"/>
                </a:solidFill>
                <a:latin typeface="Times New Roman" panose="02020603050405020304" pitchFamily="18" charset="0"/>
                <a:cs typeface="Times New Roman" panose="02020603050405020304" pitchFamily="18" charset="0"/>
              </a:rPr>
              <a:t>0</a:t>
            </a:r>
          </a:p>
        </p:txBody>
      </p:sp>
      <p:sp>
        <p:nvSpPr>
          <p:cNvPr id="47" name="Полилиния 46"/>
          <p:cNvSpPr/>
          <p:nvPr/>
        </p:nvSpPr>
        <p:spPr>
          <a:xfrm>
            <a:off x="8303475" y="4473176"/>
            <a:ext cx="731452" cy="540000"/>
          </a:xfrm>
          <a:custGeom>
            <a:avLst/>
            <a:gdLst>
              <a:gd name="connsiteX0" fmla="*/ 0 w 731452"/>
              <a:gd name="connsiteY0" fmla="*/ 62466 h 624655"/>
              <a:gd name="connsiteX1" fmla="*/ 62466 w 731452"/>
              <a:gd name="connsiteY1" fmla="*/ 0 h 624655"/>
              <a:gd name="connsiteX2" fmla="*/ 668987 w 731452"/>
              <a:gd name="connsiteY2" fmla="*/ 0 h 624655"/>
              <a:gd name="connsiteX3" fmla="*/ 731453 w 731452"/>
              <a:gd name="connsiteY3" fmla="*/ 62466 h 624655"/>
              <a:gd name="connsiteX4" fmla="*/ 731452 w 731452"/>
              <a:gd name="connsiteY4" fmla="*/ 562190 h 624655"/>
              <a:gd name="connsiteX5" fmla="*/ 668986 w 731452"/>
              <a:gd name="connsiteY5" fmla="*/ 624656 h 624655"/>
              <a:gd name="connsiteX6" fmla="*/ 62466 w 731452"/>
              <a:gd name="connsiteY6" fmla="*/ 624655 h 624655"/>
              <a:gd name="connsiteX7" fmla="*/ 0 w 731452"/>
              <a:gd name="connsiteY7" fmla="*/ 562189 h 624655"/>
              <a:gd name="connsiteX8" fmla="*/ 0 w 731452"/>
              <a:gd name="connsiteY8" fmla="*/ 62466 h 624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624655">
                <a:moveTo>
                  <a:pt x="0" y="62466"/>
                </a:moveTo>
                <a:cubicBezTo>
                  <a:pt x="0" y="27967"/>
                  <a:pt x="27967" y="0"/>
                  <a:pt x="62466" y="0"/>
                </a:cubicBezTo>
                <a:lnTo>
                  <a:pt x="668987" y="0"/>
                </a:lnTo>
                <a:cubicBezTo>
                  <a:pt x="703486" y="0"/>
                  <a:pt x="731453" y="27967"/>
                  <a:pt x="731453" y="62466"/>
                </a:cubicBezTo>
                <a:cubicBezTo>
                  <a:pt x="731453" y="229041"/>
                  <a:pt x="731452" y="395615"/>
                  <a:pt x="731452" y="562190"/>
                </a:cubicBezTo>
                <a:cubicBezTo>
                  <a:pt x="731452" y="596689"/>
                  <a:pt x="703485" y="624656"/>
                  <a:pt x="668986" y="624656"/>
                </a:cubicBezTo>
                <a:lnTo>
                  <a:pt x="62466" y="624655"/>
                </a:lnTo>
                <a:cubicBezTo>
                  <a:pt x="27967" y="624655"/>
                  <a:pt x="0" y="596688"/>
                  <a:pt x="0" y="562189"/>
                </a:cubicBezTo>
                <a:lnTo>
                  <a:pt x="0" y="62466"/>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0206" tIns="60206" rIns="60206" bIns="60206" numCol="1" spcCol="1270" anchor="ctr" anchorCtr="0">
            <a:noAutofit/>
          </a:bodyPr>
          <a:lstStyle/>
          <a:p>
            <a:pPr algn="ctr" defTabSz="488950">
              <a:lnSpc>
                <a:spcPct val="90000"/>
              </a:lnSpc>
              <a:spcAft>
                <a:spcPct val="35000"/>
              </a:spcAft>
            </a:pPr>
            <a:r>
              <a:rPr lang="ru-RU" sz="1100" b="1" dirty="0" smtClean="0">
                <a:solidFill>
                  <a:prstClr val="black"/>
                </a:solidFill>
                <a:latin typeface="Times New Roman" panose="02020603050405020304" pitchFamily="18" charset="0"/>
                <a:cs typeface="Times New Roman" panose="02020603050405020304" pitchFamily="18" charset="0"/>
              </a:rPr>
              <a:t>350</a:t>
            </a:r>
            <a:endParaRPr lang="ru-RU" sz="1100" b="1" dirty="0">
              <a:solidFill>
                <a:prstClr val="black"/>
              </a:solidFill>
              <a:latin typeface="Times New Roman" panose="02020603050405020304" pitchFamily="18" charset="0"/>
              <a:cs typeface="Times New Roman" panose="02020603050405020304" pitchFamily="18" charset="0"/>
            </a:endParaRPr>
          </a:p>
        </p:txBody>
      </p:sp>
      <p:sp>
        <p:nvSpPr>
          <p:cNvPr id="48" name="Полилиния 47"/>
          <p:cNvSpPr/>
          <p:nvPr/>
        </p:nvSpPr>
        <p:spPr>
          <a:xfrm>
            <a:off x="8303475" y="5121248"/>
            <a:ext cx="731452" cy="540000"/>
          </a:xfrm>
          <a:custGeom>
            <a:avLst/>
            <a:gdLst>
              <a:gd name="connsiteX0" fmla="*/ 0 w 731452"/>
              <a:gd name="connsiteY0" fmla="*/ 62466 h 624655"/>
              <a:gd name="connsiteX1" fmla="*/ 62466 w 731452"/>
              <a:gd name="connsiteY1" fmla="*/ 0 h 624655"/>
              <a:gd name="connsiteX2" fmla="*/ 668987 w 731452"/>
              <a:gd name="connsiteY2" fmla="*/ 0 h 624655"/>
              <a:gd name="connsiteX3" fmla="*/ 731453 w 731452"/>
              <a:gd name="connsiteY3" fmla="*/ 62466 h 624655"/>
              <a:gd name="connsiteX4" fmla="*/ 731452 w 731452"/>
              <a:gd name="connsiteY4" fmla="*/ 562190 h 624655"/>
              <a:gd name="connsiteX5" fmla="*/ 668986 w 731452"/>
              <a:gd name="connsiteY5" fmla="*/ 624656 h 624655"/>
              <a:gd name="connsiteX6" fmla="*/ 62466 w 731452"/>
              <a:gd name="connsiteY6" fmla="*/ 624655 h 624655"/>
              <a:gd name="connsiteX7" fmla="*/ 0 w 731452"/>
              <a:gd name="connsiteY7" fmla="*/ 562189 h 624655"/>
              <a:gd name="connsiteX8" fmla="*/ 0 w 731452"/>
              <a:gd name="connsiteY8" fmla="*/ 62466 h 624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624655">
                <a:moveTo>
                  <a:pt x="0" y="62466"/>
                </a:moveTo>
                <a:cubicBezTo>
                  <a:pt x="0" y="27967"/>
                  <a:pt x="27967" y="0"/>
                  <a:pt x="62466" y="0"/>
                </a:cubicBezTo>
                <a:lnTo>
                  <a:pt x="668987" y="0"/>
                </a:lnTo>
                <a:cubicBezTo>
                  <a:pt x="703486" y="0"/>
                  <a:pt x="731453" y="27967"/>
                  <a:pt x="731453" y="62466"/>
                </a:cubicBezTo>
                <a:cubicBezTo>
                  <a:pt x="731453" y="229041"/>
                  <a:pt x="731452" y="395615"/>
                  <a:pt x="731452" y="562190"/>
                </a:cubicBezTo>
                <a:cubicBezTo>
                  <a:pt x="731452" y="596689"/>
                  <a:pt x="703485" y="624656"/>
                  <a:pt x="668986" y="624656"/>
                </a:cubicBezTo>
                <a:lnTo>
                  <a:pt x="62466" y="624655"/>
                </a:lnTo>
                <a:cubicBezTo>
                  <a:pt x="27967" y="624655"/>
                  <a:pt x="0" y="596688"/>
                  <a:pt x="0" y="562189"/>
                </a:cubicBezTo>
                <a:lnTo>
                  <a:pt x="0" y="62466"/>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0206" tIns="60206" rIns="60206" bIns="60206" numCol="1" spcCol="1270" anchor="ctr" anchorCtr="0">
            <a:noAutofit/>
          </a:bodyPr>
          <a:lstStyle/>
          <a:p>
            <a:pPr algn="ctr" defTabSz="488950">
              <a:lnSpc>
                <a:spcPct val="90000"/>
              </a:lnSpc>
              <a:spcAft>
                <a:spcPct val="35000"/>
              </a:spcAft>
            </a:pPr>
            <a:r>
              <a:rPr lang="ru-RU" sz="1100" b="1" dirty="0">
                <a:solidFill>
                  <a:prstClr val="black"/>
                </a:solidFill>
                <a:latin typeface="Times New Roman" panose="02020603050405020304" pitchFamily="18" charset="0"/>
                <a:cs typeface="Times New Roman" panose="02020603050405020304" pitchFamily="18" charset="0"/>
              </a:rPr>
              <a:t>6</a:t>
            </a:r>
          </a:p>
        </p:txBody>
      </p:sp>
      <p:sp>
        <p:nvSpPr>
          <p:cNvPr id="55" name="Полилиния 54"/>
          <p:cNvSpPr/>
          <p:nvPr/>
        </p:nvSpPr>
        <p:spPr>
          <a:xfrm>
            <a:off x="8303475" y="5733256"/>
            <a:ext cx="731452" cy="540000"/>
          </a:xfrm>
          <a:custGeom>
            <a:avLst/>
            <a:gdLst>
              <a:gd name="connsiteX0" fmla="*/ 0 w 731452"/>
              <a:gd name="connsiteY0" fmla="*/ 62466 h 624655"/>
              <a:gd name="connsiteX1" fmla="*/ 62466 w 731452"/>
              <a:gd name="connsiteY1" fmla="*/ 0 h 624655"/>
              <a:gd name="connsiteX2" fmla="*/ 668987 w 731452"/>
              <a:gd name="connsiteY2" fmla="*/ 0 h 624655"/>
              <a:gd name="connsiteX3" fmla="*/ 731453 w 731452"/>
              <a:gd name="connsiteY3" fmla="*/ 62466 h 624655"/>
              <a:gd name="connsiteX4" fmla="*/ 731452 w 731452"/>
              <a:gd name="connsiteY4" fmla="*/ 562190 h 624655"/>
              <a:gd name="connsiteX5" fmla="*/ 668986 w 731452"/>
              <a:gd name="connsiteY5" fmla="*/ 624656 h 624655"/>
              <a:gd name="connsiteX6" fmla="*/ 62466 w 731452"/>
              <a:gd name="connsiteY6" fmla="*/ 624655 h 624655"/>
              <a:gd name="connsiteX7" fmla="*/ 0 w 731452"/>
              <a:gd name="connsiteY7" fmla="*/ 562189 h 624655"/>
              <a:gd name="connsiteX8" fmla="*/ 0 w 731452"/>
              <a:gd name="connsiteY8" fmla="*/ 62466 h 624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624655">
                <a:moveTo>
                  <a:pt x="0" y="62466"/>
                </a:moveTo>
                <a:cubicBezTo>
                  <a:pt x="0" y="27967"/>
                  <a:pt x="27967" y="0"/>
                  <a:pt x="62466" y="0"/>
                </a:cubicBezTo>
                <a:lnTo>
                  <a:pt x="668987" y="0"/>
                </a:lnTo>
                <a:cubicBezTo>
                  <a:pt x="703486" y="0"/>
                  <a:pt x="731453" y="27967"/>
                  <a:pt x="731453" y="62466"/>
                </a:cubicBezTo>
                <a:cubicBezTo>
                  <a:pt x="731453" y="229041"/>
                  <a:pt x="731452" y="395615"/>
                  <a:pt x="731452" y="562190"/>
                </a:cubicBezTo>
                <a:cubicBezTo>
                  <a:pt x="731452" y="596689"/>
                  <a:pt x="703485" y="624656"/>
                  <a:pt x="668986" y="624656"/>
                </a:cubicBezTo>
                <a:lnTo>
                  <a:pt x="62466" y="624655"/>
                </a:lnTo>
                <a:cubicBezTo>
                  <a:pt x="27967" y="624655"/>
                  <a:pt x="0" y="596688"/>
                  <a:pt x="0" y="562189"/>
                </a:cubicBezTo>
                <a:lnTo>
                  <a:pt x="0" y="62466"/>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0206" tIns="60206" rIns="60206" bIns="60206" numCol="1" spcCol="1270" anchor="ctr" anchorCtr="0">
            <a:noAutofit/>
          </a:bodyPr>
          <a:lstStyle/>
          <a:p>
            <a:pPr algn="ctr" defTabSz="488950">
              <a:lnSpc>
                <a:spcPct val="90000"/>
              </a:lnSpc>
              <a:spcAft>
                <a:spcPct val="35000"/>
              </a:spcAft>
            </a:pPr>
            <a:r>
              <a:rPr lang="ru-RU" sz="1100" b="1" dirty="0" smtClean="0">
                <a:solidFill>
                  <a:prstClr val="black"/>
                </a:solidFill>
                <a:latin typeface="Times New Roman" panose="02020603050405020304" pitchFamily="18" charset="0"/>
                <a:cs typeface="Times New Roman" panose="02020603050405020304" pitchFamily="18" charset="0"/>
              </a:rPr>
              <a:t>2500</a:t>
            </a:r>
            <a:endParaRPr lang="ru-RU" sz="1100" b="1" dirty="0">
              <a:solidFill>
                <a:prstClr val="black"/>
              </a:solidFill>
              <a:latin typeface="Times New Roman" panose="02020603050405020304" pitchFamily="18" charset="0"/>
              <a:cs typeface="Times New Roman" panose="02020603050405020304" pitchFamily="18" charset="0"/>
            </a:endParaRPr>
          </a:p>
        </p:txBody>
      </p:sp>
      <p:sp>
        <p:nvSpPr>
          <p:cNvPr id="19" name="Заголовок 1"/>
          <p:cNvSpPr txBox="1">
            <a:spLocks/>
          </p:cNvSpPr>
          <p:nvPr/>
        </p:nvSpPr>
        <p:spPr>
          <a:xfrm>
            <a:off x="259728" y="0"/>
            <a:ext cx="7264600" cy="620688"/>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l" fontAlgn="auto">
              <a:spcAft>
                <a:spcPts val="0"/>
              </a:spcAft>
              <a:buClr>
                <a:srgbClr val="F14124">
                  <a:lumMod val="75000"/>
                </a:srgbClr>
              </a:buClr>
              <a:buFont typeface="Georgia" pitchFamily="18" charset="0"/>
              <a:buNone/>
            </a:pPr>
            <a:r>
              <a:rPr lang="ru-RU" sz="1800" dirty="0">
                <a:solidFill>
                  <a:prstClr val="black"/>
                </a:solidFill>
                <a:effectLst/>
                <a:latin typeface="Times New Roman" panose="02020603050405020304" pitchFamily="18" charset="0"/>
                <a:cs typeface="Times New Roman" panose="02020603050405020304" pitchFamily="18" charset="0"/>
              </a:rPr>
              <a:t>Государственная программа Чувашской </a:t>
            </a:r>
            <a:r>
              <a:rPr lang="ru-RU" sz="1800" dirty="0" smtClean="0">
                <a:solidFill>
                  <a:prstClr val="black"/>
                </a:solidFill>
                <a:effectLst/>
                <a:latin typeface="Times New Roman" panose="02020603050405020304" pitchFamily="18" charset="0"/>
                <a:cs typeface="Times New Roman" panose="02020603050405020304" pitchFamily="18" charset="0"/>
              </a:rPr>
              <a:t>Республики</a:t>
            </a:r>
          </a:p>
          <a:p>
            <a:pPr marL="0" indent="0" algn="l" fontAlgn="auto">
              <a:spcAft>
                <a:spcPts val="0"/>
              </a:spcAft>
              <a:buClr>
                <a:srgbClr val="F14124">
                  <a:lumMod val="75000"/>
                </a:srgbClr>
              </a:buClr>
              <a:buFont typeface="Georgia" pitchFamily="18" charset="0"/>
              <a:buNone/>
            </a:pPr>
            <a:r>
              <a:rPr lang="ru-RU" sz="1800" dirty="0" smtClean="0">
                <a:solidFill>
                  <a:prstClr val="black"/>
                </a:solidFill>
                <a:effectLst/>
                <a:latin typeface="Times New Roman" panose="02020603050405020304" pitchFamily="18" charset="0"/>
                <a:cs typeface="Times New Roman" panose="02020603050405020304" pitchFamily="18" charset="0"/>
              </a:rPr>
              <a:t>«Социальная поддержка граждан»</a:t>
            </a:r>
            <a:endParaRPr lang="ru-RU" sz="1800" dirty="0">
              <a:solidFill>
                <a:prstClr val="black"/>
              </a:solidFill>
              <a:effectLst/>
              <a:latin typeface="Times New Roman" panose="02020603050405020304" pitchFamily="18" charset="0"/>
              <a:cs typeface="Times New Roman" panose="02020603050405020304" pitchFamily="18" charset="0"/>
            </a:endParaRPr>
          </a:p>
        </p:txBody>
      </p:sp>
      <p:cxnSp>
        <p:nvCxnSpPr>
          <p:cNvPr id="20" name="Прямая соединительная линия 19"/>
          <p:cNvCxnSpPr/>
          <p:nvPr/>
        </p:nvCxnSpPr>
        <p:spPr>
          <a:xfrm>
            <a:off x="0" y="620688"/>
            <a:ext cx="9144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7873228" y="69850"/>
            <a:ext cx="1223412" cy="492443"/>
          </a:xfrm>
          <a:prstGeom prst="rect">
            <a:avLst/>
          </a:prstGeom>
          <a:noFill/>
        </p:spPr>
        <p:txBody>
          <a:bodyPr wrap="none" rtlCol="0">
            <a:spAutoFit/>
          </a:bodyPr>
          <a:lstStyle/>
          <a:p>
            <a:pPr algn="ctr"/>
            <a:r>
              <a:rPr lang="ru-RU" sz="1300" b="1" i="1" dirty="0" smtClean="0">
                <a:solidFill>
                  <a:srgbClr val="4E67C8"/>
                </a:solidFill>
                <a:latin typeface="Trebuchet MS"/>
              </a:rPr>
              <a:t>Бюджет</a:t>
            </a:r>
          </a:p>
          <a:p>
            <a:pPr algn="ctr"/>
            <a:r>
              <a:rPr lang="ru-RU" sz="1300" b="1" i="1" dirty="0" smtClean="0">
                <a:solidFill>
                  <a:srgbClr val="4E67C8"/>
                </a:solidFill>
                <a:latin typeface="Trebuchet MS"/>
              </a:rPr>
              <a:t>для граждан</a:t>
            </a:r>
            <a:endParaRPr lang="ru-RU" sz="1300" b="1" i="1" dirty="0">
              <a:solidFill>
                <a:srgbClr val="4E67C8"/>
              </a:solidFill>
              <a:latin typeface="Trebuchet MS"/>
            </a:endParaRPr>
          </a:p>
        </p:txBody>
      </p:sp>
    </p:spTree>
    <p:extLst>
      <p:ext uri="{BB962C8B-B14F-4D97-AF65-F5344CB8AC3E}">
        <p14:creationId xmlns:p14="http://schemas.microsoft.com/office/powerpoint/2010/main" val="393280245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Прямоугольник 7"/>
          <p:cNvSpPr/>
          <p:nvPr/>
        </p:nvSpPr>
        <p:spPr>
          <a:xfrm>
            <a:off x="4516" y="4293096"/>
            <a:ext cx="1944216" cy="3610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black"/>
              </a:solidFill>
              <a:latin typeface="Times New Roman" panose="02020603050405020304" pitchFamily="18" charset="0"/>
              <a:cs typeface="Times New Roman" panose="02020603050405020304" pitchFamily="18" charset="0"/>
            </a:endParaRPr>
          </a:p>
        </p:txBody>
      </p:sp>
      <p:sp>
        <p:nvSpPr>
          <p:cNvPr id="9" name="Прямоугольник 8"/>
          <p:cNvSpPr/>
          <p:nvPr/>
        </p:nvSpPr>
        <p:spPr>
          <a:xfrm>
            <a:off x="30791" y="4662186"/>
            <a:ext cx="1512168" cy="5040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u-RU" dirty="0">
              <a:solidFill>
                <a:prstClr val="black"/>
              </a:solidFill>
              <a:latin typeface="Times New Roman" panose="02020603050405020304" pitchFamily="18" charset="0"/>
              <a:cs typeface="Times New Roman" panose="02020603050405020304" pitchFamily="18" charset="0"/>
            </a:endParaRPr>
          </a:p>
        </p:txBody>
      </p:sp>
      <p:sp>
        <p:nvSpPr>
          <p:cNvPr id="5" name="Скругленный прямоугольник 4"/>
          <p:cNvSpPr/>
          <p:nvPr/>
        </p:nvSpPr>
        <p:spPr>
          <a:xfrm>
            <a:off x="147780" y="851187"/>
            <a:ext cx="5648356" cy="116015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r>
              <a:rPr lang="ru-RU" sz="1600" b="1" i="1" dirty="0" smtClean="0">
                <a:solidFill>
                  <a:prstClr val="black"/>
                </a:solidFill>
                <a:latin typeface="Times New Roman" panose="02020603050405020304" pitchFamily="18" charset="0"/>
                <a:cs typeface="Times New Roman" panose="02020603050405020304" pitchFamily="18" charset="0"/>
              </a:rPr>
              <a:t>Цель программы:</a:t>
            </a:r>
            <a:r>
              <a:rPr lang="ru-RU" sz="1600" dirty="0" smtClean="0">
                <a:solidFill>
                  <a:prstClr val="black"/>
                </a:solidFill>
                <a:latin typeface="Times New Roman" panose="02020603050405020304" pitchFamily="18" charset="0"/>
                <a:cs typeface="Times New Roman" panose="02020603050405020304" pitchFamily="18" charset="0"/>
              </a:rPr>
              <a:t> </a:t>
            </a:r>
          </a:p>
          <a:p>
            <a:pPr marL="285750" indent="-285750">
              <a:buFont typeface="Wingdings" panose="05000000000000000000" pitchFamily="2" charset="2"/>
              <a:buChar char="v"/>
            </a:pPr>
            <a:r>
              <a:rPr lang="ru-RU" sz="1400" dirty="0">
                <a:solidFill>
                  <a:prstClr val="black"/>
                </a:solidFill>
                <a:latin typeface="Times New Roman" panose="02020603050405020304" pitchFamily="18" charset="0"/>
                <a:cs typeface="Times New Roman" panose="02020603050405020304" pitchFamily="18" charset="0"/>
              </a:rPr>
              <a:t>обеспечение продуктивной занятости экономически активного </a:t>
            </a:r>
            <a:r>
              <a:rPr lang="ru-RU" sz="1400" dirty="0" smtClean="0">
                <a:solidFill>
                  <a:prstClr val="black"/>
                </a:solidFill>
                <a:latin typeface="Times New Roman" panose="02020603050405020304" pitchFamily="18" charset="0"/>
                <a:cs typeface="Times New Roman" panose="02020603050405020304" pitchFamily="18" charset="0"/>
              </a:rPr>
              <a:t>населения</a:t>
            </a:r>
            <a:endParaRPr lang="ru-RU" sz="1400" dirty="0">
              <a:solidFill>
                <a:prstClr val="black"/>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167376" y="2386304"/>
            <a:ext cx="4209357" cy="323165"/>
          </a:xfrm>
          <a:prstGeom prst="rect">
            <a:avLst/>
          </a:prstGeom>
          <a:noFill/>
        </p:spPr>
        <p:txBody>
          <a:bodyPr wrap="none" rtlCol="0">
            <a:spAutoFit/>
          </a:bodyPr>
          <a:lstStyle/>
          <a:p>
            <a:r>
              <a:rPr lang="ru-RU" sz="1500" b="1" dirty="0" smtClean="0">
                <a:solidFill>
                  <a:prstClr val="black"/>
                </a:solidFill>
                <a:latin typeface="Times New Roman" panose="02020603050405020304" pitchFamily="18" charset="0"/>
                <a:cs typeface="Times New Roman" panose="02020603050405020304" pitchFamily="18" charset="0"/>
              </a:rPr>
              <a:t>Расходы республиканского бюджета, млн. руб.</a:t>
            </a:r>
            <a:endParaRPr lang="ru-RU" sz="1500" b="1" dirty="0">
              <a:solidFill>
                <a:prstClr val="black"/>
              </a:solidFill>
              <a:latin typeface="Times New Roman" panose="02020603050405020304" pitchFamily="18" charset="0"/>
              <a:cs typeface="Times New Roman" panose="02020603050405020304" pitchFamily="18" charset="0"/>
            </a:endParaRPr>
          </a:p>
        </p:txBody>
      </p:sp>
      <p:graphicFrame>
        <p:nvGraphicFramePr>
          <p:cNvPr id="12" name="Диаграмма 11"/>
          <p:cNvGraphicFramePr>
            <a:graphicFrameLocks/>
          </p:cNvGraphicFramePr>
          <p:nvPr>
            <p:extLst>
              <p:ext uri="{D42A27DB-BD31-4B8C-83A1-F6EECF244321}">
                <p14:modId xmlns:p14="http://schemas.microsoft.com/office/powerpoint/2010/main" val="551163592"/>
              </p:ext>
            </p:extLst>
          </p:nvPr>
        </p:nvGraphicFramePr>
        <p:xfrm>
          <a:off x="183207" y="2821119"/>
          <a:ext cx="4388794" cy="3409519"/>
        </p:xfrm>
        <a:graphic>
          <a:graphicData uri="http://schemas.openxmlformats.org/drawingml/2006/chart">
            <c:chart xmlns:c="http://schemas.openxmlformats.org/drawingml/2006/chart" xmlns:r="http://schemas.openxmlformats.org/officeDocument/2006/relationships" r:id="rId3"/>
          </a:graphicData>
        </a:graphic>
      </p:graphicFrame>
      <p:sp>
        <p:nvSpPr>
          <p:cNvPr id="7" name="Номер слайда 6"/>
          <p:cNvSpPr>
            <a:spLocks noGrp="1"/>
          </p:cNvSpPr>
          <p:nvPr>
            <p:ph type="sldNum" sz="quarter" idx="12"/>
          </p:nvPr>
        </p:nvSpPr>
        <p:spPr/>
        <p:txBody>
          <a:bodyPr/>
          <a:lstStyle/>
          <a:p>
            <a:pPr>
              <a:defRPr/>
            </a:pPr>
            <a:fld id="{667CCBFA-BFB9-4E9F-B6F6-694D72409F22}" type="slidenum">
              <a:rPr lang="ru-RU" smtClean="0">
                <a:solidFill>
                  <a:prstClr val="black"/>
                </a:solidFill>
              </a:rPr>
              <a:pPr>
                <a:defRPr/>
              </a:pPr>
              <a:t>52</a:t>
            </a:fld>
            <a:endParaRPr lang="ru-RU" dirty="0">
              <a:solidFill>
                <a:prstClr val="black"/>
              </a:solidFill>
            </a:endParaRPr>
          </a:p>
        </p:txBody>
      </p:sp>
      <p:graphicFrame>
        <p:nvGraphicFramePr>
          <p:cNvPr id="17" name="Схема 16"/>
          <p:cNvGraphicFramePr/>
          <p:nvPr>
            <p:extLst>
              <p:ext uri="{D42A27DB-BD31-4B8C-83A1-F6EECF244321}">
                <p14:modId xmlns:p14="http://schemas.microsoft.com/office/powerpoint/2010/main" val="1438227135"/>
              </p:ext>
            </p:extLst>
          </p:nvPr>
        </p:nvGraphicFramePr>
        <p:xfrm>
          <a:off x="4859732" y="2011337"/>
          <a:ext cx="3935760" cy="372177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026"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12160" y="717656"/>
            <a:ext cx="2851527" cy="1555656"/>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Полилиния 13"/>
          <p:cNvSpPr/>
          <p:nvPr/>
        </p:nvSpPr>
        <p:spPr>
          <a:xfrm>
            <a:off x="4540731" y="2547887"/>
            <a:ext cx="4161268" cy="546465"/>
          </a:xfrm>
          <a:custGeom>
            <a:avLst/>
            <a:gdLst>
              <a:gd name="connsiteX0" fmla="*/ 0 w 3933156"/>
              <a:gd name="connsiteY0" fmla="*/ 47719 h 477185"/>
              <a:gd name="connsiteX1" fmla="*/ 47719 w 3933156"/>
              <a:gd name="connsiteY1" fmla="*/ 0 h 477185"/>
              <a:gd name="connsiteX2" fmla="*/ 3885438 w 3933156"/>
              <a:gd name="connsiteY2" fmla="*/ 0 h 477185"/>
              <a:gd name="connsiteX3" fmla="*/ 3933157 w 3933156"/>
              <a:gd name="connsiteY3" fmla="*/ 47719 h 477185"/>
              <a:gd name="connsiteX4" fmla="*/ 3933156 w 3933156"/>
              <a:gd name="connsiteY4" fmla="*/ 429467 h 477185"/>
              <a:gd name="connsiteX5" fmla="*/ 3885437 w 3933156"/>
              <a:gd name="connsiteY5" fmla="*/ 477186 h 477185"/>
              <a:gd name="connsiteX6" fmla="*/ 47719 w 3933156"/>
              <a:gd name="connsiteY6" fmla="*/ 477185 h 477185"/>
              <a:gd name="connsiteX7" fmla="*/ 0 w 3933156"/>
              <a:gd name="connsiteY7" fmla="*/ 429466 h 477185"/>
              <a:gd name="connsiteX8" fmla="*/ 0 w 3933156"/>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33156" h="477185">
                <a:moveTo>
                  <a:pt x="0" y="47719"/>
                </a:moveTo>
                <a:cubicBezTo>
                  <a:pt x="0" y="21365"/>
                  <a:pt x="21365" y="0"/>
                  <a:pt x="47719" y="0"/>
                </a:cubicBezTo>
                <a:lnTo>
                  <a:pt x="3885438" y="0"/>
                </a:lnTo>
                <a:cubicBezTo>
                  <a:pt x="3911792" y="0"/>
                  <a:pt x="3933157" y="21365"/>
                  <a:pt x="3933157" y="47719"/>
                </a:cubicBezTo>
                <a:cubicBezTo>
                  <a:pt x="3933157" y="174968"/>
                  <a:pt x="3933156" y="302218"/>
                  <a:pt x="3933156" y="429467"/>
                </a:cubicBezTo>
                <a:cubicBezTo>
                  <a:pt x="3933156" y="455821"/>
                  <a:pt x="3911791" y="477186"/>
                  <a:pt x="3885437"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506" tIns="63506" rIns="63506" bIns="63506" numCol="1" spcCol="1270" anchor="ctr" anchorCtr="0">
            <a:noAutofit/>
          </a:bodyPr>
          <a:lstStyle/>
          <a:p>
            <a:pPr algn="ctr" defTabSz="577850">
              <a:lnSpc>
                <a:spcPct val="90000"/>
              </a:lnSpc>
              <a:spcAft>
                <a:spcPct val="35000"/>
              </a:spcAft>
            </a:pPr>
            <a:r>
              <a:rPr lang="ru-RU" sz="1300" b="1" i="1" dirty="0" smtClean="0">
                <a:solidFill>
                  <a:prstClr val="black"/>
                </a:solidFill>
                <a:latin typeface="Times New Roman" panose="02020603050405020304" pitchFamily="18" charset="0"/>
                <a:cs typeface="Times New Roman" panose="02020603050405020304" pitchFamily="18" charset="0"/>
              </a:rPr>
              <a:t>Расходы в разрезе подпрограмм в 2019 г., млн. руб.</a:t>
            </a:r>
          </a:p>
        </p:txBody>
      </p:sp>
      <p:sp>
        <p:nvSpPr>
          <p:cNvPr id="15" name="Полилиния 14"/>
          <p:cNvSpPr/>
          <p:nvPr/>
        </p:nvSpPr>
        <p:spPr>
          <a:xfrm>
            <a:off x="4572001" y="3202226"/>
            <a:ext cx="2378696" cy="317167"/>
          </a:xfrm>
          <a:custGeom>
            <a:avLst/>
            <a:gdLst>
              <a:gd name="connsiteX0" fmla="*/ 0 w 2926877"/>
              <a:gd name="connsiteY0" fmla="*/ 47719 h 477185"/>
              <a:gd name="connsiteX1" fmla="*/ 47719 w 2926877"/>
              <a:gd name="connsiteY1" fmla="*/ 0 h 477185"/>
              <a:gd name="connsiteX2" fmla="*/ 2879159 w 2926877"/>
              <a:gd name="connsiteY2" fmla="*/ 0 h 477185"/>
              <a:gd name="connsiteX3" fmla="*/ 2926878 w 2926877"/>
              <a:gd name="connsiteY3" fmla="*/ 47719 h 477185"/>
              <a:gd name="connsiteX4" fmla="*/ 2926877 w 2926877"/>
              <a:gd name="connsiteY4" fmla="*/ 429467 h 477185"/>
              <a:gd name="connsiteX5" fmla="*/ 2879158 w 2926877"/>
              <a:gd name="connsiteY5" fmla="*/ 477186 h 477185"/>
              <a:gd name="connsiteX6" fmla="*/ 47719 w 2926877"/>
              <a:gd name="connsiteY6" fmla="*/ 477185 h 477185"/>
              <a:gd name="connsiteX7" fmla="*/ 0 w 2926877"/>
              <a:gd name="connsiteY7" fmla="*/ 429466 h 477185"/>
              <a:gd name="connsiteX8" fmla="*/ 0 w 2926877"/>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26877" h="477185">
                <a:moveTo>
                  <a:pt x="0" y="47719"/>
                </a:moveTo>
                <a:cubicBezTo>
                  <a:pt x="0" y="21365"/>
                  <a:pt x="21365" y="0"/>
                  <a:pt x="47719" y="0"/>
                </a:cubicBezTo>
                <a:lnTo>
                  <a:pt x="2879159" y="0"/>
                </a:lnTo>
                <a:cubicBezTo>
                  <a:pt x="2905513" y="0"/>
                  <a:pt x="2926878" y="21365"/>
                  <a:pt x="2926878" y="47719"/>
                </a:cubicBezTo>
                <a:cubicBezTo>
                  <a:pt x="2926878" y="174968"/>
                  <a:pt x="2926877" y="302218"/>
                  <a:pt x="2926877" y="429467"/>
                </a:cubicBezTo>
                <a:cubicBezTo>
                  <a:pt x="2926877" y="455821"/>
                  <a:pt x="2905512" y="477186"/>
                  <a:pt x="2879158"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506" tIns="63506" rIns="63506" bIns="63506" numCol="1" spcCol="1270" anchor="ctr" anchorCtr="0">
            <a:noAutofit/>
          </a:bodyPr>
          <a:lstStyle/>
          <a:p>
            <a:pPr algn="ctr" defTabSz="577850">
              <a:lnSpc>
                <a:spcPct val="90000"/>
              </a:lnSpc>
              <a:spcAft>
                <a:spcPct val="35000"/>
              </a:spcAft>
            </a:pPr>
            <a:r>
              <a:rPr lang="ru-RU" sz="1300" b="1" dirty="0" smtClean="0">
                <a:solidFill>
                  <a:prstClr val="black"/>
                </a:solidFill>
                <a:latin typeface="Times New Roman" panose="02020603050405020304" pitchFamily="18" charset="0"/>
                <a:cs typeface="Times New Roman" panose="02020603050405020304" pitchFamily="18" charset="0"/>
              </a:rPr>
              <a:t>Подпрограмма</a:t>
            </a:r>
            <a:endParaRPr lang="ru-RU" sz="1300" b="1" dirty="0">
              <a:solidFill>
                <a:prstClr val="black"/>
              </a:solidFill>
              <a:latin typeface="Times New Roman" panose="02020603050405020304" pitchFamily="18" charset="0"/>
              <a:cs typeface="Times New Roman" panose="02020603050405020304" pitchFamily="18" charset="0"/>
            </a:endParaRPr>
          </a:p>
        </p:txBody>
      </p:sp>
      <p:sp>
        <p:nvSpPr>
          <p:cNvPr id="16" name="Полилиния 15"/>
          <p:cNvSpPr/>
          <p:nvPr/>
        </p:nvSpPr>
        <p:spPr>
          <a:xfrm>
            <a:off x="4556106" y="3645023"/>
            <a:ext cx="2392157" cy="576064"/>
          </a:xfrm>
          <a:custGeom>
            <a:avLst/>
            <a:gdLst>
              <a:gd name="connsiteX0" fmla="*/ 0 w 2926877"/>
              <a:gd name="connsiteY0" fmla="*/ 47719 h 477185"/>
              <a:gd name="connsiteX1" fmla="*/ 47719 w 2926877"/>
              <a:gd name="connsiteY1" fmla="*/ 0 h 477185"/>
              <a:gd name="connsiteX2" fmla="*/ 2879159 w 2926877"/>
              <a:gd name="connsiteY2" fmla="*/ 0 h 477185"/>
              <a:gd name="connsiteX3" fmla="*/ 2926878 w 2926877"/>
              <a:gd name="connsiteY3" fmla="*/ 47719 h 477185"/>
              <a:gd name="connsiteX4" fmla="*/ 2926877 w 2926877"/>
              <a:gd name="connsiteY4" fmla="*/ 429467 h 477185"/>
              <a:gd name="connsiteX5" fmla="*/ 2879158 w 2926877"/>
              <a:gd name="connsiteY5" fmla="*/ 477186 h 477185"/>
              <a:gd name="connsiteX6" fmla="*/ 47719 w 2926877"/>
              <a:gd name="connsiteY6" fmla="*/ 477185 h 477185"/>
              <a:gd name="connsiteX7" fmla="*/ 0 w 2926877"/>
              <a:gd name="connsiteY7" fmla="*/ 429466 h 477185"/>
              <a:gd name="connsiteX8" fmla="*/ 0 w 2926877"/>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26877" h="477185">
                <a:moveTo>
                  <a:pt x="0" y="47719"/>
                </a:moveTo>
                <a:cubicBezTo>
                  <a:pt x="0" y="21365"/>
                  <a:pt x="21365" y="0"/>
                  <a:pt x="47719" y="0"/>
                </a:cubicBezTo>
                <a:lnTo>
                  <a:pt x="2879159" y="0"/>
                </a:lnTo>
                <a:cubicBezTo>
                  <a:pt x="2905513" y="0"/>
                  <a:pt x="2926878" y="21365"/>
                  <a:pt x="2926878" y="47719"/>
                </a:cubicBezTo>
                <a:cubicBezTo>
                  <a:pt x="2926878" y="174968"/>
                  <a:pt x="2926877" y="302218"/>
                  <a:pt x="2926877" y="429467"/>
                </a:cubicBezTo>
                <a:cubicBezTo>
                  <a:pt x="2926877" y="455821"/>
                  <a:pt x="2905512" y="477186"/>
                  <a:pt x="2879158"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506" tIns="63506" rIns="63506" bIns="63506" numCol="1" spcCol="1270" anchor="ctr" anchorCtr="0">
            <a:noAutofit/>
          </a:bodyPr>
          <a:lstStyle/>
          <a:p>
            <a:pPr algn="ctr" defTabSz="577850">
              <a:lnSpc>
                <a:spcPct val="90000"/>
              </a:lnSpc>
              <a:spcAft>
                <a:spcPct val="35000"/>
              </a:spcAft>
            </a:pPr>
            <a:r>
              <a:rPr lang="ru-RU" sz="1100" dirty="0" smtClean="0">
                <a:solidFill>
                  <a:prstClr val="black"/>
                </a:solidFill>
                <a:latin typeface="Times New Roman" panose="02020603050405020304" pitchFamily="18" charset="0"/>
                <a:cs typeface="Times New Roman" panose="02020603050405020304" pitchFamily="18" charset="0"/>
              </a:rPr>
              <a:t>Активная политика занятости населения и социальная поддержка безработных граждан</a:t>
            </a:r>
            <a:endParaRPr lang="ru-RU" sz="1100" dirty="0">
              <a:solidFill>
                <a:prstClr val="black"/>
              </a:solidFill>
              <a:latin typeface="Times New Roman" panose="02020603050405020304" pitchFamily="18" charset="0"/>
              <a:cs typeface="Times New Roman" panose="02020603050405020304" pitchFamily="18" charset="0"/>
            </a:endParaRPr>
          </a:p>
        </p:txBody>
      </p:sp>
      <p:sp>
        <p:nvSpPr>
          <p:cNvPr id="19" name="Полилиния 18"/>
          <p:cNvSpPr/>
          <p:nvPr/>
        </p:nvSpPr>
        <p:spPr>
          <a:xfrm>
            <a:off x="4606812" y="5752327"/>
            <a:ext cx="2378696" cy="432047"/>
          </a:xfrm>
          <a:custGeom>
            <a:avLst/>
            <a:gdLst>
              <a:gd name="connsiteX0" fmla="*/ 0 w 2926877"/>
              <a:gd name="connsiteY0" fmla="*/ 47719 h 477185"/>
              <a:gd name="connsiteX1" fmla="*/ 47719 w 2926877"/>
              <a:gd name="connsiteY1" fmla="*/ 0 h 477185"/>
              <a:gd name="connsiteX2" fmla="*/ 2879159 w 2926877"/>
              <a:gd name="connsiteY2" fmla="*/ 0 h 477185"/>
              <a:gd name="connsiteX3" fmla="*/ 2926878 w 2926877"/>
              <a:gd name="connsiteY3" fmla="*/ 47719 h 477185"/>
              <a:gd name="connsiteX4" fmla="*/ 2926877 w 2926877"/>
              <a:gd name="connsiteY4" fmla="*/ 429467 h 477185"/>
              <a:gd name="connsiteX5" fmla="*/ 2879158 w 2926877"/>
              <a:gd name="connsiteY5" fmla="*/ 477186 h 477185"/>
              <a:gd name="connsiteX6" fmla="*/ 47719 w 2926877"/>
              <a:gd name="connsiteY6" fmla="*/ 477185 h 477185"/>
              <a:gd name="connsiteX7" fmla="*/ 0 w 2926877"/>
              <a:gd name="connsiteY7" fmla="*/ 429466 h 477185"/>
              <a:gd name="connsiteX8" fmla="*/ 0 w 2926877"/>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26877" h="477185">
                <a:moveTo>
                  <a:pt x="0" y="47719"/>
                </a:moveTo>
                <a:cubicBezTo>
                  <a:pt x="0" y="21365"/>
                  <a:pt x="21365" y="0"/>
                  <a:pt x="47719" y="0"/>
                </a:cubicBezTo>
                <a:lnTo>
                  <a:pt x="2879159" y="0"/>
                </a:lnTo>
                <a:cubicBezTo>
                  <a:pt x="2905513" y="0"/>
                  <a:pt x="2926878" y="21365"/>
                  <a:pt x="2926878" y="47719"/>
                </a:cubicBezTo>
                <a:cubicBezTo>
                  <a:pt x="2926878" y="174968"/>
                  <a:pt x="2926877" y="302218"/>
                  <a:pt x="2926877" y="429467"/>
                </a:cubicBezTo>
                <a:cubicBezTo>
                  <a:pt x="2926877" y="455821"/>
                  <a:pt x="2905512" y="477186"/>
                  <a:pt x="2879158"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506" tIns="63506" rIns="63506" bIns="63506" numCol="1" spcCol="1270" anchor="ctr" anchorCtr="0">
            <a:noAutofit/>
          </a:bodyPr>
          <a:lstStyle/>
          <a:p>
            <a:pPr algn="ctr" defTabSz="577850">
              <a:lnSpc>
                <a:spcPct val="90000"/>
              </a:lnSpc>
              <a:spcAft>
                <a:spcPct val="35000"/>
              </a:spcAft>
            </a:pPr>
            <a:r>
              <a:rPr lang="ru-RU" sz="1100" dirty="0">
                <a:solidFill>
                  <a:prstClr val="black"/>
                </a:solidFill>
                <a:latin typeface="Times New Roman" panose="02020603050405020304" pitchFamily="18" charset="0"/>
                <a:cs typeface="Times New Roman" panose="02020603050405020304" pitchFamily="18" charset="0"/>
              </a:rPr>
              <a:t>Обеспечение реализации государственной </a:t>
            </a:r>
            <a:r>
              <a:rPr lang="ru-RU" sz="1100" dirty="0" smtClean="0">
                <a:solidFill>
                  <a:prstClr val="black"/>
                </a:solidFill>
                <a:latin typeface="Times New Roman" panose="02020603050405020304" pitchFamily="18" charset="0"/>
                <a:cs typeface="Times New Roman" panose="02020603050405020304" pitchFamily="18" charset="0"/>
              </a:rPr>
              <a:t>программы</a:t>
            </a:r>
            <a:endParaRPr lang="ru-RU" sz="1100" dirty="0">
              <a:solidFill>
                <a:prstClr val="black"/>
              </a:solidFill>
              <a:latin typeface="Times New Roman" panose="02020603050405020304" pitchFamily="18" charset="0"/>
              <a:cs typeface="Times New Roman" panose="02020603050405020304" pitchFamily="18" charset="0"/>
            </a:endParaRPr>
          </a:p>
        </p:txBody>
      </p:sp>
      <p:sp>
        <p:nvSpPr>
          <p:cNvPr id="20" name="Полилиния 19"/>
          <p:cNvSpPr/>
          <p:nvPr/>
        </p:nvSpPr>
        <p:spPr>
          <a:xfrm>
            <a:off x="8028384" y="3202225"/>
            <a:ext cx="648000" cy="317167"/>
          </a:xfrm>
          <a:custGeom>
            <a:avLst/>
            <a:gdLst>
              <a:gd name="connsiteX0" fmla="*/ 0 w 736665"/>
              <a:gd name="connsiteY0" fmla="*/ 47719 h 477185"/>
              <a:gd name="connsiteX1" fmla="*/ 47719 w 736665"/>
              <a:gd name="connsiteY1" fmla="*/ 0 h 477185"/>
              <a:gd name="connsiteX2" fmla="*/ 688947 w 736665"/>
              <a:gd name="connsiteY2" fmla="*/ 0 h 477185"/>
              <a:gd name="connsiteX3" fmla="*/ 736666 w 736665"/>
              <a:gd name="connsiteY3" fmla="*/ 47719 h 477185"/>
              <a:gd name="connsiteX4" fmla="*/ 736665 w 736665"/>
              <a:gd name="connsiteY4" fmla="*/ 429467 h 477185"/>
              <a:gd name="connsiteX5" fmla="*/ 688946 w 736665"/>
              <a:gd name="connsiteY5" fmla="*/ 477186 h 477185"/>
              <a:gd name="connsiteX6" fmla="*/ 47719 w 736665"/>
              <a:gd name="connsiteY6" fmla="*/ 477185 h 477185"/>
              <a:gd name="connsiteX7" fmla="*/ 0 w 736665"/>
              <a:gd name="connsiteY7" fmla="*/ 429466 h 477185"/>
              <a:gd name="connsiteX8" fmla="*/ 0 w 736665"/>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6665" h="477185">
                <a:moveTo>
                  <a:pt x="0" y="47719"/>
                </a:moveTo>
                <a:cubicBezTo>
                  <a:pt x="0" y="21365"/>
                  <a:pt x="21365" y="0"/>
                  <a:pt x="47719" y="0"/>
                </a:cubicBezTo>
                <a:lnTo>
                  <a:pt x="688947" y="0"/>
                </a:lnTo>
                <a:cubicBezTo>
                  <a:pt x="715301" y="0"/>
                  <a:pt x="736666" y="21365"/>
                  <a:pt x="736666" y="47719"/>
                </a:cubicBezTo>
                <a:cubicBezTo>
                  <a:pt x="736666" y="174968"/>
                  <a:pt x="736665" y="302218"/>
                  <a:pt x="736665" y="429467"/>
                </a:cubicBezTo>
                <a:cubicBezTo>
                  <a:pt x="736665" y="455821"/>
                  <a:pt x="715300" y="477186"/>
                  <a:pt x="688946"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506" tIns="63506" rIns="63506" bIns="63506" numCol="1" spcCol="1270" anchor="ctr" anchorCtr="0">
            <a:noAutofit/>
          </a:bodyPr>
          <a:lstStyle/>
          <a:p>
            <a:pPr algn="ctr" defTabSz="577850">
              <a:lnSpc>
                <a:spcPct val="90000"/>
              </a:lnSpc>
              <a:spcAft>
                <a:spcPct val="35000"/>
              </a:spcAft>
            </a:pPr>
            <a:r>
              <a:rPr lang="ru-RU" sz="1300" b="1" dirty="0" smtClean="0">
                <a:solidFill>
                  <a:prstClr val="black"/>
                </a:solidFill>
                <a:latin typeface="Times New Roman" panose="02020603050405020304" pitchFamily="18" charset="0"/>
                <a:cs typeface="Times New Roman" panose="02020603050405020304" pitchFamily="18" charset="0"/>
              </a:rPr>
              <a:t>Факт</a:t>
            </a:r>
            <a:endParaRPr lang="ru-RU" sz="1300" b="1" dirty="0">
              <a:solidFill>
                <a:prstClr val="black"/>
              </a:solidFill>
              <a:latin typeface="Times New Roman" panose="02020603050405020304" pitchFamily="18" charset="0"/>
              <a:cs typeface="Times New Roman" panose="02020603050405020304" pitchFamily="18" charset="0"/>
            </a:endParaRPr>
          </a:p>
        </p:txBody>
      </p:sp>
      <p:sp>
        <p:nvSpPr>
          <p:cNvPr id="25" name="Полилиния 24"/>
          <p:cNvSpPr/>
          <p:nvPr/>
        </p:nvSpPr>
        <p:spPr>
          <a:xfrm>
            <a:off x="8028384" y="3641415"/>
            <a:ext cx="648000" cy="576064"/>
          </a:xfrm>
          <a:custGeom>
            <a:avLst/>
            <a:gdLst>
              <a:gd name="connsiteX0" fmla="*/ 0 w 720374"/>
              <a:gd name="connsiteY0" fmla="*/ 47719 h 477185"/>
              <a:gd name="connsiteX1" fmla="*/ 47719 w 720374"/>
              <a:gd name="connsiteY1" fmla="*/ 0 h 477185"/>
              <a:gd name="connsiteX2" fmla="*/ 672656 w 720374"/>
              <a:gd name="connsiteY2" fmla="*/ 0 h 477185"/>
              <a:gd name="connsiteX3" fmla="*/ 720375 w 720374"/>
              <a:gd name="connsiteY3" fmla="*/ 47719 h 477185"/>
              <a:gd name="connsiteX4" fmla="*/ 720374 w 720374"/>
              <a:gd name="connsiteY4" fmla="*/ 429467 h 477185"/>
              <a:gd name="connsiteX5" fmla="*/ 672655 w 720374"/>
              <a:gd name="connsiteY5" fmla="*/ 477186 h 477185"/>
              <a:gd name="connsiteX6" fmla="*/ 47719 w 720374"/>
              <a:gd name="connsiteY6" fmla="*/ 477185 h 477185"/>
              <a:gd name="connsiteX7" fmla="*/ 0 w 720374"/>
              <a:gd name="connsiteY7" fmla="*/ 429466 h 477185"/>
              <a:gd name="connsiteX8" fmla="*/ 0 w 720374"/>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374" h="477185">
                <a:moveTo>
                  <a:pt x="0" y="47719"/>
                </a:moveTo>
                <a:cubicBezTo>
                  <a:pt x="0" y="21365"/>
                  <a:pt x="21365" y="0"/>
                  <a:pt x="47719" y="0"/>
                </a:cubicBezTo>
                <a:lnTo>
                  <a:pt x="672656" y="0"/>
                </a:lnTo>
                <a:cubicBezTo>
                  <a:pt x="699010" y="0"/>
                  <a:pt x="720375" y="21365"/>
                  <a:pt x="720375" y="47719"/>
                </a:cubicBezTo>
                <a:cubicBezTo>
                  <a:pt x="720375" y="174968"/>
                  <a:pt x="720374" y="302218"/>
                  <a:pt x="720374" y="429467"/>
                </a:cubicBezTo>
                <a:cubicBezTo>
                  <a:pt x="720374" y="455821"/>
                  <a:pt x="699009" y="477186"/>
                  <a:pt x="672655"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506" tIns="63506" rIns="63506" bIns="63506" numCol="1" spcCol="1270" anchor="ctr" anchorCtr="0">
            <a:noAutofit/>
          </a:bodyPr>
          <a:lstStyle/>
          <a:p>
            <a:pPr algn="ctr" defTabSz="577850">
              <a:lnSpc>
                <a:spcPct val="90000"/>
              </a:lnSpc>
              <a:spcAft>
                <a:spcPct val="35000"/>
              </a:spcAft>
            </a:pPr>
            <a:r>
              <a:rPr lang="ru-RU" sz="1100" dirty="0" smtClean="0">
                <a:solidFill>
                  <a:prstClr val="black"/>
                </a:solidFill>
                <a:latin typeface="Times New Roman" panose="02020603050405020304" pitchFamily="18" charset="0"/>
                <a:cs typeface="Times New Roman" panose="02020603050405020304" pitchFamily="18" charset="0"/>
              </a:rPr>
              <a:t>481,6</a:t>
            </a:r>
            <a:endParaRPr lang="ru-RU" sz="1100" dirty="0">
              <a:solidFill>
                <a:prstClr val="black"/>
              </a:solidFill>
              <a:latin typeface="Times New Roman" panose="02020603050405020304" pitchFamily="18" charset="0"/>
              <a:cs typeface="Times New Roman" panose="02020603050405020304" pitchFamily="18" charset="0"/>
            </a:endParaRPr>
          </a:p>
        </p:txBody>
      </p:sp>
      <p:sp>
        <p:nvSpPr>
          <p:cNvPr id="27" name="Полилиния 26"/>
          <p:cNvSpPr/>
          <p:nvPr/>
        </p:nvSpPr>
        <p:spPr>
          <a:xfrm>
            <a:off x="8053999" y="5771739"/>
            <a:ext cx="648000" cy="432047"/>
          </a:xfrm>
          <a:custGeom>
            <a:avLst/>
            <a:gdLst>
              <a:gd name="connsiteX0" fmla="*/ 0 w 720364"/>
              <a:gd name="connsiteY0" fmla="*/ 47719 h 477185"/>
              <a:gd name="connsiteX1" fmla="*/ 47719 w 720364"/>
              <a:gd name="connsiteY1" fmla="*/ 0 h 477185"/>
              <a:gd name="connsiteX2" fmla="*/ 672646 w 720364"/>
              <a:gd name="connsiteY2" fmla="*/ 0 h 477185"/>
              <a:gd name="connsiteX3" fmla="*/ 720365 w 720364"/>
              <a:gd name="connsiteY3" fmla="*/ 47719 h 477185"/>
              <a:gd name="connsiteX4" fmla="*/ 720364 w 720364"/>
              <a:gd name="connsiteY4" fmla="*/ 429467 h 477185"/>
              <a:gd name="connsiteX5" fmla="*/ 672645 w 720364"/>
              <a:gd name="connsiteY5" fmla="*/ 477186 h 477185"/>
              <a:gd name="connsiteX6" fmla="*/ 47719 w 720364"/>
              <a:gd name="connsiteY6" fmla="*/ 477185 h 477185"/>
              <a:gd name="connsiteX7" fmla="*/ 0 w 720364"/>
              <a:gd name="connsiteY7" fmla="*/ 429466 h 477185"/>
              <a:gd name="connsiteX8" fmla="*/ 0 w 720364"/>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364" h="477185">
                <a:moveTo>
                  <a:pt x="0" y="47719"/>
                </a:moveTo>
                <a:cubicBezTo>
                  <a:pt x="0" y="21365"/>
                  <a:pt x="21365" y="0"/>
                  <a:pt x="47719" y="0"/>
                </a:cubicBezTo>
                <a:lnTo>
                  <a:pt x="672646" y="0"/>
                </a:lnTo>
                <a:cubicBezTo>
                  <a:pt x="699000" y="0"/>
                  <a:pt x="720365" y="21365"/>
                  <a:pt x="720365" y="47719"/>
                </a:cubicBezTo>
                <a:cubicBezTo>
                  <a:pt x="720365" y="174968"/>
                  <a:pt x="720364" y="302218"/>
                  <a:pt x="720364" y="429467"/>
                </a:cubicBezTo>
                <a:cubicBezTo>
                  <a:pt x="720364" y="455821"/>
                  <a:pt x="698999" y="477186"/>
                  <a:pt x="672645"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solidFill>
              <a:schemeClr val="lt1">
                <a:hueOff val="0"/>
                <a:satOff val="0"/>
                <a:lumOff val="0"/>
                <a:alpha val="0"/>
              </a:schemeClr>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63506" tIns="63506" rIns="63506" bIns="63506" numCol="1" spcCol="1270" anchor="ctr" anchorCtr="0">
            <a:noAutofit/>
          </a:bodyPr>
          <a:lstStyle/>
          <a:p>
            <a:pPr algn="ctr" defTabSz="577850">
              <a:lnSpc>
                <a:spcPct val="90000"/>
              </a:lnSpc>
              <a:spcAft>
                <a:spcPct val="35000"/>
              </a:spcAft>
            </a:pPr>
            <a:r>
              <a:rPr lang="ru-RU" sz="1100" dirty="0" smtClean="0">
                <a:solidFill>
                  <a:prstClr val="black"/>
                </a:solidFill>
                <a:latin typeface="Times New Roman" panose="02020603050405020304" pitchFamily="18" charset="0"/>
                <a:cs typeface="Times New Roman" panose="02020603050405020304" pitchFamily="18" charset="0"/>
              </a:rPr>
              <a:t>184,7</a:t>
            </a:r>
            <a:endParaRPr lang="ru-RU" sz="1100" dirty="0">
              <a:solidFill>
                <a:prstClr val="black"/>
              </a:solidFill>
              <a:latin typeface="Times New Roman" panose="02020603050405020304" pitchFamily="18" charset="0"/>
              <a:cs typeface="Times New Roman" panose="02020603050405020304" pitchFamily="18" charset="0"/>
            </a:endParaRPr>
          </a:p>
        </p:txBody>
      </p:sp>
      <p:sp>
        <p:nvSpPr>
          <p:cNvPr id="28" name="Полилиния 27"/>
          <p:cNvSpPr/>
          <p:nvPr/>
        </p:nvSpPr>
        <p:spPr>
          <a:xfrm>
            <a:off x="4572001" y="4858510"/>
            <a:ext cx="2378696" cy="771603"/>
          </a:xfrm>
          <a:custGeom>
            <a:avLst/>
            <a:gdLst>
              <a:gd name="connsiteX0" fmla="*/ 0 w 2926877"/>
              <a:gd name="connsiteY0" fmla="*/ 47719 h 477185"/>
              <a:gd name="connsiteX1" fmla="*/ 47719 w 2926877"/>
              <a:gd name="connsiteY1" fmla="*/ 0 h 477185"/>
              <a:gd name="connsiteX2" fmla="*/ 2879159 w 2926877"/>
              <a:gd name="connsiteY2" fmla="*/ 0 h 477185"/>
              <a:gd name="connsiteX3" fmla="*/ 2926878 w 2926877"/>
              <a:gd name="connsiteY3" fmla="*/ 47719 h 477185"/>
              <a:gd name="connsiteX4" fmla="*/ 2926877 w 2926877"/>
              <a:gd name="connsiteY4" fmla="*/ 429467 h 477185"/>
              <a:gd name="connsiteX5" fmla="*/ 2879158 w 2926877"/>
              <a:gd name="connsiteY5" fmla="*/ 477186 h 477185"/>
              <a:gd name="connsiteX6" fmla="*/ 47719 w 2926877"/>
              <a:gd name="connsiteY6" fmla="*/ 477185 h 477185"/>
              <a:gd name="connsiteX7" fmla="*/ 0 w 2926877"/>
              <a:gd name="connsiteY7" fmla="*/ 429466 h 477185"/>
              <a:gd name="connsiteX8" fmla="*/ 0 w 2926877"/>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26877" h="477185">
                <a:moveTo>
                  <a:pt x="0" y="47719"/>
                </a:moveTo>
                <a:cubicBezTo>
                  <a:pt x="0" y="21365"/>
                  <a:pt x="21365" y="0"/>
                  <a:pt x="47719" y="0"/>
                </a:cubicBezTo>
                <a:lnTo>
                  <a:pt x="2879159" y="0"/>
                </a:lnTo>
                <a:cubicBezTo>
                  <a:pt x="2905513" y="0"/>
                  <a:pt x="2926878" y="21365"/>
                  <a:pt x="2926878" y="47719"/>
                </a:cubicBezTo>
                <a:cubicBezTo>
                  <a:pt x="2926878" y="174968"/>
                  <a:pt x="2926877" y="302218"/>
                  <a:pt x="2926877" y="429467"/>
                </a:cubicBezTo>
                <a:cubicBezTo>
                  <a:pt x="2926877" y="455821"/>
                  <a:pt x="2905512" y="477186"/>
                  <a:pt x="2879158"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506" tIns="63506" rIns="63506" bIns="63506" numCol="1" spcCol="1270" anchor="ctr" anchorCtr="0">
            <a:noAutofit/>
          </a:bodyPr>
          <a:lstStyle/>
          <a:p>
            <a:pPr algn="ctr" defTabSz="577850">
              <a:lnSpc>
                <a:spcPct val="90000"/>
              </a:lnSpc>
              <a:spcAft>
                <a:spcPct val="35000"/>
              </a:spcAft>
            </a:pPr>
            <a:r>
              <a:rPr lang="ru-RU" sz="1100" dirty="0">
                <a:solidFill>
                  <a:prstClr val="black"/>
                </a:solidFill>
                <a:latin typeface="Times New Roman" panose="02020603050405020304" pitchFamily="18" charset="0"/>
                <a:cs typeface="Times New Roman" panose="02020603050405020304" pitchFamily="18" charset="0"/>
              </a:rPr>
              <a:t>Сопровождение инвалидов молодого возраста при получении ими профессионального образования и содействие в последующем трудоустройстве</a:t>
            </a:r>
          </a:p>
        </p:txBody>
      </p:sp>
      <p:sp>
        <p:nvSpPr>
          <p:cNvPr id="30" name="Полилиния 29"/>
          <p:cNvSpPr/>
          <p:nvPr/>
        </p:nvSpPr>
        <p:spPr>
          <a:xfrm>
            <a:off x="8042944" y="4856018"/>
            <a:ext cx="648000" cy="771603"/>
          </a:xfrm>
          <a:custGeom>
            <a:avLst/>
            <a:gdLst>
              <a:gd name="connsiteX0" fmla="*/ 0 w 720364"/>
              <a:gd name="connsiteY0" fmla="*/ 47719 h 477185"/>
              <a:gd name="connsiteX1" fmla="*/ 47719 w 720364"/>
              <a:gd name="connsiteY1" fmla="*/ 0 h 477185"/>
              <a:gd name="connsiteX2" fmla="*/ 672646 w 720364"/>
              <a:gd name="connsiteY2" fmla="*/ 0 h 477185"/>
              <a:gd name="connsiteX3" fmla="*/ 720365 w 720364"/>
              <a:gd name="connsiteY3" fmla="*/ 47719 h 477185"/>
              <a:gd name="connsiteX4" fmla="*/ 720364 w 720364"/>
              <a:gd name="connsiteY4" fmla="*/ 429467 h 477185"/>
              <a:gd name="connsiteX5" fmla="*/ 672645 w 720364"/>
              <a:gd name="connsiteY5" fmla="*/ 477186 h 477185"/>
              <a:gd name="connsiteX6" fmla="*/ 47719 w 720364"/>
              <a:gd name="connsiteY6" fmla="*/ 477185 h 477185"/>
              <a:gd name="connsiteX7" fmla="*/ 0 w 720364"/>
              <a:gd name="connsiteY7" fmla="*/ 429466 h 477185"/>
              <a:gd name="connsiteX8" fmla="*/ 0 w 720364"/>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364" h="477185">
                <a:moveTo>
                  <a:pt x="0" y="47719"/>
                </a:moveTo>
                <a:cubicBezTo>
                  <a:pt x="0" y="21365"/>
                  <a:pt x="21365" y="0"/>
                  <a:pt x="47719" y="0"/>
                </a:cubicBezTo>
                <a:lnTo>
                  <a:pt x="672646" y="0"/>
                </a:lnTo>
                <a:cubicBezTo>
                  <a:pt x="699000" y="0"/>
                  <a:pt x="720365" y="21365"/>
                  <a:pt x="720365" y="47719"/>
                </a:cubicBezTo>
                <a:cubicBezTo>
                  <a:pt x="720365" y="174968"/>
                  <a:pt x="720364" y="302218"/>
                  <a:pt x="720364" y="429467"/>
                </a:cubicBezTo>
                <a:cubicBezTo>
                  <a:pt x="720364" y="455821"/>
                  <a:pt x="698999" y="477186"/>
                  <a:pt x="672645"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solidFill>
              <a:schemeClr val="lt1">
                <a:hueOff val="0"/>
                <a:satOff val="0"/>
                <a:lumOff val="0"/>
                <a:alpha val="0"/>
              </a:schemeClr>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63506" tIns="63506" rIns="63506" bIns="63506" numCol="1" spcCol="1270" anchor="ctr" anchorCtr="0">
            <a:noAutofit/>
          </a:bodyPr>
          <a:lstStyle/>
          <a:p>
            <a:pPr algn="ctr" defTabSz="577850">
              <a:lnSpc>
                <a:spcPct val="90000"/>
              </a:lnSpc>
              <a:spcAft>
                <a:spcPct val="35000"/>
              </a:spcAft>
            </a:pPr>
            <a:r>
              <a:rPr lang="ru-RU" sz="1100" dirty="0" smtClean="0">
                <a:solidFill>
                  <a:prstClr val="black"/>
                </a:solidFill>
                <a:latin typeface="Times New Roman" panose="02020603050405020304" pitchFamily="18" charset="0"/>
                <a:cs typeface="Times New Roman" panose="02020603050405020304" pitchFamily="18" charset="0"/>
              </a:rPr>
              <a:t>0,6</a:t>
            </a:r>
            <a:endParaRPr lang="ru-RU" sz="1100" dirty="0">
              <a:solidFill>
                <a:prstClr val="black"/>
              </a:solidFill>
              <a:latin typeface="Times New Roman" panose="02020603050405020304" pitchFamily="18" charset="0"/>
              <a:cs typeface="Times New Roman" panose="02020603050405020304" pitchFamily="18" charset="0"/>
            </a:endParaRPr>
          </a:p>
        </p:txBody>
      </p:sp>
      <p:sp>
        <p:nvSpPr>
          <p:cNvPr id="31" name="Заголовок 1"/>
          <p:cNvSpPr txBox="1">
            <a:spLocks/>
          </p:cNvSpPr>
          <p:nvPr/>
        </p:nvSpPr>
        <p:spPr>
          <a:xfrm>
            <a:off x="259728" y="0"/>
            <a:ext cx="6904560" cy="620688"/>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l" fontAlgn="auto">
              <a:spcAft>
                <a:spcPts val="0"/>
              </a:spcAft>
              <a:buClr>
                <a:srgbClr val="F14124">
                  <a:lumMod val="75000"/>
                </a:srgbClr>
              </a:buClr>
              <a:buFont typeface="Georgia" pitchFamily="18" charset="0"/>
              <a:buNone/>
            </a:pPr>
            <a:r>
              <a:rPr lang="ru-RU" sz="1800" dirty="0">
                <a:solidFill>
                  <a:prstClr val="black"/>
                </a:solidFill>
                <a:effectLst/>
                <a:latin typeface="Times New Roman" panose="02020603050405020304" pitchFamily="18" charset="0"/>
                <a:cs typeface="Times New Roman" panose="02020603050405020304" pitchFamily="18" charset="0"/>
              </a:rPr>
              <a:t>Государственная программа Чувашской </a:t>
            </a:r>
            <a:r>
              <a:rPr lang="ru-RU" sz="1800" dirty="0" smtClean="0">
                <a:solidFill>
                  <a:prstClr val="black"/>
                </a:solidFill>
                <a:effectLst/>
                <a:latin typeface="Times New Roman" panose="02020603050405020304" pitchFamily="18" charset="0"/>
                <a:cs typeface="Times New Roman" panose="02020603050405020304" pitchFamily="18" charset="0"/>
              </a:rPr>
              <a:t>Республики</a:t>
            </a:r>
          </a:p>
          <a:p>
            <a:pPr marL="0" indent="0" algn="l" fontAlgn="auto">
              <a:spcAft>
                <a:spcPts val="0"/>
              </a:spcAft>
              <a:buClr>
                <a:srgbClr val="F14124">
                  <a:lumMod val="75000"/>
                </a:srgbClr>
              </a:buClr>
              <a:buFont typeface="Georgia" pitchFamily="18" charset="0"/>
              <a:buNone/>
            </a:pPr>
            <a:r>
              <a:rPr lang="ru-RU" sz="1800" dirty="0" smtClean="0">
                <a:solidFill>
                  <a:prstClr val="black"/>
                </a:solidFill>
                <a:effectLst/>
                <a:latin typeface="Times New Roman" panose="02020603050405020304" pitchFamily="18" charset="0"/>
                <a:cs typeface="Times New Roman" panose="02020603050405020304" pitchFamily="18" charset="0"/>
              </a:rPr>
              <a:t>«Содействие занятости населения»</a:t>
            </a:r>
            <a:endParaRPr lang="ru-RU" sz="1800" dirty="0">
              <a:solidFill>
                <a:prstClr val="black"/>
              </a:solidFill>
              <a:effectLst/>
              <a:latin typeface="Times New Roman" panose="02020603050405020304" pitchFamily="18" charset="0"/>
              <a:cs typeface="Times New Roman" panose="02020603050405020304" pitchFamily="18" charset="0"/>
            </a:endParaRPr>
          </a:p>
        </p:txBody>
      </p:sp>
      <p:cxnSp>
        <p:nvCxnSpPr>
          <p:cNvPr id="32" name="Прямая соединительная линия 31"/>
          <p:cNvCxnSpPr/>
          <p:nvPr/>
        </p:nvCxnSpPr>
        <p:spPr>
          <a:xfrm>
            <a:off x="0" y="620688"/>
            <a:ext cx="9144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7873228" y="69850"/>
            <a:ext cx="1223412" cy="492443"/>
          </a:xfrm>
          <a:prstGeom prst="rect">
            <a:avLst/>
          </a:prstGeom>
          <a:noFill/>
        </p:spPr>
        <p:txBody>
          <a:bodyPr wrap="none" rtlCol="0">
            <a:spAutoFit/>
          </a:bodyPr>
          <a:lstStyle/>
          <a:p>
            <a:pPr algn="ctr"/>
            <a:r>
              <a:rPr lang="ru-RU" sz="1300" b="1" i="1" dirty="0" smtClean="0">
                <a:solidFill>
                  <a:srgbClr val="4E67C8"/>
                </a:solidFill>
                <a:latin typeface="Trebuchet MS"/>
              </a:rPr>
              <a:t>Бюджет</a:t>
            </a:r>
          </a:p>
          <a:p>
            <a:pPr algn="ctr"/>
            <a:r>
              <a:rPr lang="ru-RU" sz="1300" b="1" i="1" dirty="0" smtClean="0">
                <a:solidFill>
                  <a:srgbClr val="4E67C8"/>
                </a:solidFill>
                <a:latin typeface="Trebuchet MS"/>
              </a:rPr>
              <a:t>для граждан</a:t>
            </a:r>
            <a:endParaRPr lang="ru-RU" sz="1300" b="1" i="1" dirty="0">
              <a:solidFill>
                <a:srgbClr val="4E67C8"/>
              </a:solidFill>
              <a:latin typeface="Trebuchet MS"/>
            </a:endParaRPr>
          </a:p>
        </p:txBody>
      </p:sp>
      <p:sp>
        <p:nvSpPr>
          <p:cNvPr id="34" name="Полилиния 33"/>
          <p:cNvSpPr/>
          <p:nvPr/>
        </p:nvSpPr>
        <p:spPr>
          <a:xfrm>
            <a:off x="7113923" y="3202228"/>
            <a:ext cx="648000" cy="317167"/>
          </a:xfrm>
          <a:custGeom>
            <a:avLst/>
            <a:gdLst>
              <a:gd name="connsiteX0" fmla="*/ 0 w 736665"/>
              <a:gd name="connsiteY0" fmla="*/ 47719 h 477185"/>
              <a:gd name="connsiteX1" fmla="*/ 47719 w 736665"/>
              <a:gd name="connsiteY1" fmla="*/ 0 h 477185"/>
              <a:gd name="connsiteX2" fmla="*/ 688947 w 736665"/>
              <a:gd name="connsiteY2" fmla="*/ 0 h 477185"/>
              <a:gd name="connsiteX3" fmla="*/ 736666 w 736665"/>
              <a:gd name="connsiteY3" fmla="*/ 47719 h 477185"/>
              <a:gd name="connsiteX4" fmla="*/ 736665 w 736665"/>
              <a:gd name="connsiteY4" fmla="*/ 429467 h 477185"/>
              <a:gd name="connsiteX5" fmla="*/ 688946 w 736665"/>
              <a:gd name="connsiteY5" fmla="*/ 477186 h 477185"/>
              <a:gd name="connsiteX6" fmla="*/ 47719 w 736665"/>
              <a:gd name="connsiteY6" fmla="*/ 477185 h 477185"/>
              <a:gd name="connsiteX7" fmla="*/ 0 w 736665"/>
              <a:gd name="connsiteY7" fmla="*/ 429466 h 477185"/>
              <a:gd name="connsiteX8" fmla="*/ 0 w 736665"/>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6665" h="477185">
                <a:moveTo>
                  <a:pt x="0" y="47719"/>
                </a:moveTo>
                <a:cubicBezTo>
                  <a:pt x="0" y="21365"/>
                  <a:pt x="21365" y="0"/>
                  <a:pt x="47719" y="0"/>
                </a:cubicBezTo>
                <a:lnTo>
                  <a:pt x="688947" y="0"/>
                </a:lnTo>
                <a:cubicBezTo>
                  <a:pt x="715301" y="0"/>
                  <a:pt x="736666" y="21365"/>
                  <a:pt x="736666" y="47719"/>
                </a:cubicBezTo>
                <a:cubicBezTo>
                  <a:pt x="736666" y="174968"/>
                  <a:pt x="736665" y="302218"/>
                  <a:pt x="736665" y="429467"/>
                </a:cubicBezTo>
                <a:cubicBezTo>
                  <a:pt x="736665" y="455821"/>
                  <a:pt x="715300" y="477186"/>
                  <a:pt x="688946"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506" tIns="63506" rIns="63506" bIns="63506" numCol="1" spcCol="1270" anchor="ctr" anchorCtr="0">
            <a:noAutofit/>
          </a:bodyPr>
          <a:lstStyle/>
          <a:p>
            <a:pPr algn="ctr" defTabSz="577850">
              <a:lnSpc>
                <a:spcPct val="90000"/>
              </a:lnSpc>
              <a:spcAft>
                <a:spcPct val="35000"/>
              </a:spcAft>
            </a:pPr>
            <a:r>
              <a:rPr lang="ru-RU" sz="1300" b="1" dirty="0">
                <a:solidFill>
                  <a:prstClr val="black"/>
                </a:solidFill>
                <a:latin typeface="Times New Roman" panose="02020603050405020304" pitchFamily="18" charset="0"/>
                <a:cs typeface="Times New Roman" panose="02020603050405020304" pitchFamily="18" charset="0"/>
              </a:rPr>
              <a:t>П</a:t>
            </a:r>
            <a:r>
              <a:rPr lang="ru-RU" sz="1300" b="1" dirty="0" smtClean="0">
                <a:solidFill>
                  <a:prstClr val="black"/>
                </a:solidFill>
                <a:latin typeface="Times New Roman" panose="02020603050405020304" pitchFamily="18" charset="0"/>
                <a:cs typeface="Times New Roman" panose="02020603050405020304" pitchFamily="18" charset="0"/>
              </a:rPr>
              <a:t>лан</a:t>
            </a:r>
            <a:endParaRPr lang="ru-RU" sz="1300" b="1" dirty="0">
              <a:solidFill>
                <a:prstClr val="black"/>
              </a:solidFill>
              <a:latin typeface="Times New Roman" panose="02020603050405020304" pitchFamily="18" charset="0"/>
              <a:cs typeface="Times New Roman" panose="02020603050405020304" pitchFamily="18" charset="0"/>
            </a:endParaRPr>
          </a:p>
        </p:txBody>
      </p:sp>
      <p:sp>
        <p:nvSpPr>
          <p:cNvPr id="35" name="Полилиния 34"/>
          <p:cNvSpPr/>
          <p:nvPr/>
        </p:nvSpPr>
        <p:spPr>
          <a:xfrm>
            <a:off x="7113923" y="3645023"/>
            <a:ext cx="648000" cy="576064"/>
          </a:xfrm>
          <a:custGeom>
            <a:avLst/>
            <a:gdLst>
              <a:gd name="connsiteX0" fmla="*/ 0 w 720374"/>
              <a:gd name="connsiteY0" fmla="*/ 47719 h 477185"/>
              <a:gd name="connsiteX1" fmla="*/ 47719 w 720374"/>
              <a:gd name="connsiteY1" fmla="*/ 0 h 477185"/>
              <a:gd name="connsiteX2" fmla="*/ 672656 w 720374"/>
              <a:gd name="connsiteY2" fmla="*/ 0 h 477185"/>
              <a:gd name="connsiteX3" fmla="*/ 720375 w 720374"/>
              <a:gd name="connsiteY3" fmla="*/ 47719 h 477185"/>
              <a:gd name="connsiteX4" fmla="*/ 720374 w 720374"/>
              <a:gd name="connsiteY4" fmla="*/ 429467 h 477185"/>
              <a:gd name="connsiteX5" fmla="*/ 672655 w 720374"/>
              <a:gd name="connsiteY5" fmla="*/ 477186 h 477185"/>
              <a:gd name="connsiteX6" fmla="*/ 47719 w 720374"/>
              <a:gd name="connsiteY6" fmla="*/ 477185 h 477185"/>
              <a:gd name="connsiteX7" fmla="*/ 0 w 720374"/>
              <a:gd name="connsiteY7" fmla="*/ 429466 h 477185"/>
              <a:gd name="connsiteX8" fmla="*/ 0 w 720374"/>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374" h="477185">
                <a:moveTo>
                  <a:pt x="0" y="47719"/>
                </a:moveTo>
                <a:cubicBezTo>
                  <a:pt x="0" y="21365"/>
                  <a:pt x="21365" y="0"/>
                  <a:pt x="47719" y="0"/>
                </a:cubicBezTo>
                <a:lnTo>
                  <a:pt x="672656" y="0"/>
                </a:lnTo>
                <a:cubicBezTo>
                  <a:pt x="699010" y="0"/>
                  <a:pt x="720375" y="21365"/>
                  <a:pt x="720375" y="47719"/>
                </a:cubicBezTo>
                <a:cubicBezTo>
                  <a:pt x="720375" y="174968"/>
                  <a:pt x="720374" y="302218"/>
                  <a:pt x="720374" y="429467"/>
                </a:cubicBezTo>
                <a:cubicBezTo>
                  <a:pt x="720374" y="455821"/>
                  <a:pt x="699009" y="477186"/>
                  <a:pt x="672655"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506" tIns="63506" rIns="63506" bIns="63506" numCol="1" spcCol="1270" anchor="ctr" anchorCtr="0">
            <a:noAutofit/>
          </a:bodyPr>
          <a:lstStyle/>
          <a:p>
            <a:pPr algn="ctr" defTabSz="577850">
              <a:lnSpc>
                <a:spcPct val="90000"/>
              </a:lnSpc>
              <a:spcAft>
                <a:spcPct val="35000"/>
              </a:spcAft>
            </a:pPr>
            <a:r>
              <a:rPr lang="ru-RU" sz="1100" dirty="0" smtClean="0">
                <a:solidFill>
                  <a:prstClr val="black"/>
                </a:solidFill>
                <a:latin typeface="Times New Roman" panose="02020603050405020304" pitchFamily="18" charset="0"/>
                <a:cs typeface="Times New Roman" panose="02020603050405020304" pitchFamily="18" charset="0"/>
              </a:rPr>
              <a:t>496,9</a:t>
            </a:r>
            <a:endParaRPr lang="ru-RU" sz="1100" dirty="0">
              <a:solidFill>
                <a:prstClr val="black"/>
              </a:solidFill>
              <a:latin typeface="Times New Roman" panose="02020603050405020304" pitchFamily="18" charset="0"/>
              <a:cs typeface="Times New Roman" panose="02020603050405020304" pitchFamily="18" charset="0"/>
            </a:endParaRPr>
          </a:p>
        </p:txBody>
      </p:sp>
      <p:sp>
        <p:nvSpPr>
          <p:cNvPr id="37" name="Полилиния 36"/>
          <p:cNvSpPr/>
          <p:nvPr/>
        </p:nvSpPr>
        <p:spPr>
          <a:xfrm>
            <a:off x="7168089" y="5752326"/>
            <a:ext cx="648000" cy="432047"/>
          </a:xfrm>
          <a:custGeom>
            <a:avLst/>
            <a:gdLst>
              <a:gd name="connsiteX0" fmla="*/ 0 w 720364"/>
              <a:gd name="connsiteY0" fmla="*/ 47719 h 477185"/>
              <a:gd name="connsiteX1" fmla="*/ 47719 w 720364"/>
              <a:gd name="connsiteY1" fmla="*/ 0 h 477185"/>
              <a:gd name="connsiteX2" fmla="*/ 672646 w 720364"/>
              <a:gd name="connsiteY2" fmla="*/ 0 h 477185"/>
              <a:gd name="connsiteX3" fmla="*/ 720365 w 720364"/>
              <a:gd name="connsiteY3" fmla="*/ 47719 h 477185"/>
              <a:gd name="connsiteX4" fmla="*/ 720364 w 720364"/>
              <a:gd name="connsiteY4" fmla="*/ 429467 h 477185"/>
              <a:gd name="connsiteX5" fmla="*/ 672645 w 720364"/>
              <a:gd name="connsiteY5" fmla="*/ 477186 h 477185"/>
              <a:gd name="connsiteX6" fmla="*/ 47719 w 720364"/>
              <a:gd name="connsiteY6" fmla="*/ 477185 h 477185"/>
              <a:gd name="connsiteX7" fmla="*/ 0 w 720364"/>
              <a:gd name="connsiteY7" fmla="*/ 429466 h 477185"/>
              <a:gd name="connsiteX8" fmla="*/ 0 w 720364"/>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364" h="477185">
                <a:moveTo>
                  <a:pt x="0" y="47719"/>
                </a:moveTo>
                <a:cubicBezTo>
                  <a:pt x="0" y="21365"/>
                  <a:pt x="21365" y="0"/>
                  <a:pt x="47719" y="0"/>
                </a:cubicBezTo>
                <a:lnTo>
                  <a:pt x="672646" y="0"/>
                </a:lnTo>
                <a:cubicBezTo>
                  <a:pt x="699000" y="0"/>
                  <a:pt x="720365" y="21365"/>
                  <a:pt x="720365" y="47719"/>
                </a:cubicBezTo>
                <a:cubicBezTo>
                  <a:pt x="720365" y="174968"/>
                  <a:pt x="720364" y="302218"/>
                  <a:pt x="720364" y="429467"/>
                </a:cubicBezTo>
                <a:cubicBezTo>
                  <a:pt x="720364" y="455821"/>
                  <a:pt x="698999" y="477186"/>
                  <a:pt x="672645"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solidFill>
              <a:schemeClr val="lt1">
                <a:hueOff val="0"/>
                <a:satOff val="0"/>
                <a:lumOff val="0"/>
                <a:alpha val="0"/>
              </a:schemeClr>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63506" tIns="63506" rIns="63506" bIns="63506" numCol="1" spcCol="1270" anchor="ctr" anchorCtr="0">
            <a:noAutofit/>
          </a:bodyPr>
          <a:lstStyle/>
          <a:p>
            <a:pPr algn="ctr" defTabSz="577850">
              <a:lnSpc>
                <a:spcPct val="90000"/>
              </a:lnSpc>
              <a:spcAft>
                <a:spcPct val="35000"/>
              </a:spcAft>
            </a:pPr>
            <a:r>
              <a:rPr lang="ru-RU" sz="1100" dirty="0" smtClean="0">
                <a:solidFill>
                  <a:prstClr val="black"/>
                </a:solidFill>
                <a:latin typeface="Times New Roman" panose="02020603050405020304" pitchFamily="18" charset="0"/>
                <a:cs typeface="Times New Roman" panose="02020603050405020304" pitchFamily="18" charset="0"/>
              </a:rPr>
              <a:t>187,8</a:t>
            </a:r>
            <a:endParaRPr lang="ru-RU" sz="1100" dirty="0">
              <a:solidFill>
                <a:prstClr val="black"/>
              </a:solidFill>
              <a:latin typeface="Times New Roman" panose="02020603050405020304" pitchFamily="18" charset="0"/>
              <a:cs typeface="Times New Roman" panose="02020603050405020304" pitchFamily="18" charset="0"/>
            </a:endParaRPr>
          </a:p>
        </p:txBody>
      </p:sp>
      <p:sp>
        <p:nvSpPr>
          <p:cNvPr id="38" name="Полилиния 37"/>
          <p:cNvSpPr/>
          <p:nvPr/>
        </p:nvSpPr>
        <p:spPr>
          <a:xfrm>
            <a:off x="7135493" y="4859626"/>
            <a:ext cx="648000" cy="771603"/>
          </a:xfrm>
          <a:custGeom>
            <a:avLst/>
            <a:gdLst>
              <a:gd name="connsiteX0" fmla="*/ 0 w 720364"/>
              <a:gd name="connsiteY0" fmla="*/ 47719 h 477185"/>
              <a:gd name="connsiteX1" fmla="*/ 47719 w 720364"/>
              <a:gd name="connsiteY1" fmla="*/ 0 h 477185"/>
              <a:gd name="connsiteX2" fmla="*/ 672646 w 720364"/>
              <a:gd name="connsiteY2" fmla="*/ 0 h 477185"/>
              <a:gd name="connsiteX3" fmla="*/ 720365 w 720364"/>
              <a:gd name="connsiteY3" fmla="*/ 47719 h 477185"/>
              <a:gd name="connsiteX4" fmla="*/ 720364 w 720364"/>
              <a:gd name="connsiteY4" fmla="*/ 429467 h 477185"/>
              <a:gd name="connsiteX5" fmla="*/ 672645 w 720364"/>
              <a:gd name="connsiteY5" fmla="*/ 477186 h 477185"/>
              <a:gd name="connsiteX6" fmla="*/ 47719 w 720364"/>
              <a:gd name="connsiteY6" fmla="*/ 477185 h 477185"/>
              <a:gd name="connsiteX7" fmla="*/ 0 w 720364"/>
              <a:gd name="connsiteY7" fmla="*/ 429466 h 477185"/>
              <a:gd name="connsiteX8" fmla="*/ 0 w 720364"/>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364" h="477185">
                <a:moveTo>
                  <a:pt x="0" y="47719"/>
                </a:moveTo>
                <a:cubicBezTo>
                  <a:pt x="0" y="21365"/>
                  <a:pt x="21365" y="0"/>
                  <a:pt x="47719" y="0"/>
                </a:cubicBezTo>
                <a:lnTo>
                  <a:pt x="672646" y="0"/>
                </a:lnTo>
                <a:cubicBezTo>
                  <a:pt x="699000" y="0"/>
                  <a:pt x="720365" y="21365"/>
                  <a:pt x="720365" y="47719"/>
                </a:cubicBezTo>
                <a:cubicBezTo>
                  <a:pt x="720365" y="174968"/>
                  <a:pt x="720364" y="302218"/>
                  <a:pt x="720364" y="429467"/>
                </a:cubicBezTo>
                <a:cubicBezTo>
                  <a:pt x="720364" y="455821"/>
                  <a:pt x="698999" y="477186"/>
                  <a:pt x="672645"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solidFill>
              <a:schemeClr val="lt1">
                <a:hueOff val="0"/>
                <a:satOff val="0"/>
                <a:lumOff val="0"/>
                <a:alpha val="0"/>
              </a:schemeClr>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63506" tIns="63506" rIns="63506" bIns="63506" numCol="1" spcCol="1270" anchor="ctr" anchorCtr="0">
            <a:noAutofit/>
          </a:bodyPr>
          <a:lstStyle/>
          <a:p>
            <a:pPr algn="ctr" defTabSz="577850">
              <a:lnSpc>
                <a:spcPct val="90000"/>
              </a:lnSpc>
              <a:spcAft>
                <a:spcPct val="35000"/>
              </a:spcAft>
            </a:pPr>
            <a:r>
              <a:rPr lang="ru-RU" sz="1100" dirty="0" smtClean="0">
                <a:solidFill>
                  <a:prstClr val="black"/>
                </a:solidFill>
                <a:latin typeface="Times New Roman" panose="02020603050405020304" pitchFamily="18" charset="0"/>
                <a:cs typeface="Times New Roman" panose="02020603050405020304" pitchFamily="18" charset="0"/>
              </a:rPr>
              <a:t>0,8</a:t>
            </a:r>
            <a:endParaRPr lang="ru-RU" sz="1100" dirty="0">
              <a:solidFill>
                <a:prstClr val="black"/>
              </a:solidFill>
              <a:latin typeface="Times New Roman" panose="02020603050405020304" pitchFamily="18" charset="0"/>
              <a:cs typeface="Times New Roman" panose="02020603050405020304" pitchFamily="18" charset="0"/>
            </a:endParaRPr>
          </a:p>
        </p:txBody>
      </p:sp>
      <p:sp>
        <p:nvSpPr>
          <p:cNvPr id="39" name="Полилиния 38"/>
          <p:cNvSpPr/>
          <p:nvPr/>
        </p:nvSpPr>
        <p:spPr>
          <a:xfrm>
            <a:off x="4564716" y="4333028"/>
            <a:ext cx="2363871" cy="406191"/>
          </a:xfrm>
          <a:custGeom>
            <a:avLst/>
            <a:gdLst>
              <a:gd name="connsiteX0" fmla="*/ 0 w 2926877"/>
              <a:gd name="connsiteY0" fmla="*/ 47719 h 477185"/>
              <a:gd name="connsiteX1" fmla="*/ 47719 w 2926877"/>
              <a:gd name="connsiteY1" fmla="*/ 0 h 477185"/>
              <a:gd name="connsiteX2" fmla="*/ 2879159 w 2926877"/>
              <a:gd name="connsiteY2" fmla="*/ 0 h 477185"/>
              <a:gd name="connsiteX3" fmla="*/ 2926878 w 2926877"/>
              <a:gd name="connsiteY3" fmla="*/ 47719 h 477185"/>
              <a:gd name="connsiteX4" fmla="*/ 2926877 w 2926877"/>
              <a:gd name="connsiteY4" fmla="*/ 429467 h 477185"/>
              <a:gd name="connsiteX5" fmla="*/ 2879158 w 2926877"/>
              <a:gd name="connsiteY5" fmla="*/ 477186 h 477185"/>
              <a:gd name="connsiteX6" fmla="*/ 47719 w 2926877"/>
              <a:gd name="connsiteY6" fmla="*/ 477185 h 477185"/>
              <a:gd name="connsiteX7" fmla="*/ 0 w 2926877"/>
              <a:gd name="connsiteY7" fmla="*/ 429466 h 477185"/>
              <a:gd name="connsiteX8" fmla="*/ 0 w 2926877"/>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26877" h="477185">
                <a:moveTo>
                  <a:pt x="0" y="47719"/>
                </a:moveTo>
                <a:cubicBezTo>
                  <a:pt x="0" y="21365"/>
                  <a:pt x="21365" y="0"/>
                  <a:pt x="47719" y="0"/>
                </a:cubicBezTo>
                <a:lnTo>
                  <a:pt x="2879159" y="0"/>
                </a:lnTo>
                <a:cubicBezTo>
                  <a:pt x="2905513" y="0"/>
                  <a:pt x="2926878" y="21365"/>
                  <a:pt x="2926878" y="47719"/>
                </a:cubicBezTo>
                <a:cubicBezTo>
                  <a:pt x="2926878" y="174968"/>
                  <a:pt x="2926877" y="302218"/>
                  <a:pt x="2926877" y="429467"/>
                </a:cubicBezTo>
                <a:cubicBezTo>
                  <a:pt x="2926877" y="455821"/>
                  <a:pt x="2905512" y="477186"/>
                  <a:pt x="2879158"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506" tIns="63506" rIns="63506" bIns="63506" numCol="1" spcCol="1270" anchor="ctr" anchorCtr="0">
            <a:noAutofit/>
          </a:bodyPr>
          <a:lstStyle/>
          <a:p>
            <a:pPr algn="ctr" defTabSz="577850">
              <a:lnSpc>
                <a:spcPct val="90000"/>
              </a:lnSpc>
              <a:spcAft>
                <a:spcPct val="35000"/>
              </a:spcAft>
            </a:pPr>
            <a:r>
              <a:rPr lang="ru-RU" sz="1100" dirty="0" smtClean="0">
                <a:solidFill>
                  <a:prstClr val="black"/>
                </a:solidFill>
                <a:latin typeface="Times New Roman" panose="02020603050405020304" pitchFamily="18" charset="0"/>
                <a:cs typeface="Times New Roman" panose="02020603050405020304" pitchFamily="18" charset="0"/>
              </a:rPr>
              <a:t>Безопасный труд</a:t>
            </a:r>
            <a:endParaRPr lang="ru-RU" sz="1100" dirty="0">
              <a:solidFill>
                <a:prstClr val="black"/>
              </a:solidFill>
              <a:latin typeface="Times New Roman" panose="02020603050405020304" pitchFamily="18" charset="0"/>
              <a:cs typeface="Times New Roman" panose="02020603050405020304" pitchFamily="18" charset="0"/>
            </a:endParaRPr>
          </a:p>
        </p:txBody>
      </p:sp>
      <p:sp>
        <p:nvSpPr>
          <p:cNvPr id="41" name="Полилиния 40"/>
          <p:cNvSpPr/>
          <p:nvPr/>
        </p:nvSpPr>
        <p:spPr>
          <a:xfrm>
            <a:off x="7113923" y="4327238"/>
            <a:ext cx="648000" cy="406191"/>
          </a:xfrm>
          <a:custGeom>
            <a:avLst/>
            <a:gdLst>
              <a:gd name="connsiteX0" fmla="*/ 0 w 720364"/>
              <a:gd name="connsiteY0" fmla="*/ 47719 h 477185"/>
              <a:gd name="connsiteX1" fmla="*/ 47719 w 720364"/>
              <a:gd name="connsiteY1" fmla="*/ 0 h 477185"/>
              <a:gd name="connsiteX2" fmla="*/ 672646 w 720364"/>
              <a:gd name="connsiteY2" fmla="*/ 0 h 477185"/>
              <a:gd name="connsiteX3" fmla="*/ 720365 w 720364"/>
              <a:gd name="connsiteY3" fmla="*/ 47719 h 477185"/>
              <a:gd name="connsiteX4" fmla="*/ 720364 w 720364"/>
              <a:gd name="connsiteY4" fmla="*/ 429467 h 477185"/>
              <a:gd name="connsiteX5" fmla="*/ 672645 w 720364"/>
              <a:gd name="connsiteY5" fmla="*/ 477186 h 477185"/>
              <a:gd name="connsiteX6" fmla="*/ 47719 w 720364"/>
              <a:gd name="connsiteY6" fmla="*/ 477185 h 477185"/>
              <a:gd name="connsiteX7" fmla="*/ 0 w 720364"/>
              <a:gd name="connsiteY7" fmla="*/ 429466 h 477185"/>
              <a:gd name="connsiteX8" fmla="*/ 0 w 720364"/>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364" h="477185">
                <a:moveTo>
                  <a:pt x="0" y="47719"/>
                </a:moveTo>
                <a:cubicBezTo>
                  <a:pt x="0" y="21365"/>
                  <a:pt x="21365" y="0"/>
                  <a:pt x="47719" y="0"/>
                </a:cubicBezTo>
                <a:lnTo>
                  <a:pt x="672646" y="0"/>
                </a:lnTo>
                <a:cubicBezTo>
                  <a:pt x="699000" y="0"/>
                  <a:pt x="720365" y="21365"/>
                  <a:pt x="720365" y="47719"/>
                </a:cubicBezTo>
                <a:cubicBezTo>
                  <a:pt x="720365" y="174968"/>
                  <a:pt x="720364" y="302218"/>
                  <a:pt x="720364" y="429467"/>
                </a:cubicBezTo>
                <a:cubicBezTo>
                  <a:pt x="720364" y="455821"/>
                  <a:pt x="698999" y="477186"/>
                  <a:pt x="672645"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506" tIns="63506" rIns="63506" bIns="63506" numCol="1" spcCol="1270" anchor="ctr" anchorCtr="0">
            <a:noAutofit/>
          </a:bodyPr>
          <a:lstStyle/>
          <a:p>
            <a:pPr algn="ctr" defTabSz="577850">
              <a:lnSpc>
                <a:spcPct val="90000"/>
              </a:lnSpc>
              <a:spcAft>
                <a:spcPct val="35000"/>
              </a:spcAft>
            </a:pPr>
            <a:r>
              <a:rPr lang="ru-RU" sz="1100" dirty="0" smtClean="0">
                <a:solidFill>
                  <a:prstClr val="black"/>
                </a:solidFill>
                <a:latin typeface="Times New Roman" panose="02020603050405020304" pitchFamily="18" charset="0"/>
                <a:cs typeface="Times New Roman" panose="02020603050405020304" pitchFamily="18" charset="0"/>
              </a:rPr>
              <a:t>6,4</a:t>
            </a:r>
            <a:endParaRPr lang="ru-RU" sz="1100" dirty="0">
              <a:solidFill>
                <a:prstClr val="black"/>
              </a:solidFill>
              <a:latin typeface="Times New Roman" panose="02020603050405020304" pitchFamily="18" charset="0"/>
              <a:cs typeface="Times New Roman" panose="02020603050405020304" pitchFamily="18" charset="0"/>
            </a:endParaRPr>
          </a:p>
        </p:txBody>
      </p:sp>
      <p:sp>
        <p:nvSpPr>
          <p:cNvPr id="42" name="Полилиния 41"/>
          <p:cNvSpPr/>
          <p:nvPr/>
        </p:nvSpPr>
        <p:spPr>
          <a:xfrm>
            <a:off x="8028384" y="4341739"/>
            <a:ext cx="648000" cy="393872"/>
          </a:xfrm>
          <a:custGeom>
            <a:avLst/>
            <a:gdLst>
              <a:gd name="connsiteX0" fmla="*/ 0 w 720364"/>
              <a:gd name="connsiteY0" fmla="*/ 47719 h 477185"/>
              <a:gd name="connsiteX1" fmla="*/ 47719 w 720364"/>
              <a:gd name="connsiteY1" fmla="*/ 0 h 477185"/>
              <a:gd name="connsiteX2" fmla="*/ 672646 w 720364"/>
              <a:gd name="connsiteY2" fmla="*/ 0 h 477185"/>
              <a:gd name="connsiteX3" fmla="*/ 720365 w 720364"/>
              <a:gd name="connsiteY3" fmla="*/ 47719 h 477185"/>
              <a:gd name="connsiteX4" fmla="*/ 720364 w 720364"/>
              <a:gd name="connsiteY4" fmla="*/ 429467 h 477185"/>
              <a:gd name="connsiteX5" fmla="*/ 672645 w 720364"/>
              <a:gd name="connsiteY5" fmla="*/ 477186 h 477185"/>
              <a:gd name="connsiteX6" fmla="*/ 47719 w 720364"/>
              <a:gd name="connsiteY6" fmla="*/ 477185 h 477185"/>
              <a:gd name="connsiteX7" fmla="*/ 0 w 720364"/>
              <a:gd name="connsiteY7" fmla="*/ 429466 h 477185"/>
              <a:gd name="connsiteX8" fmla="*/ 0 w 720364"/>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364" h="477185">
                <a:moveTo>
                  <a:pt x="0" y="47719"/>
                </a:moveTo>
                <a:cubicBezTo>
                  <a:pt x="0" y="21365"/>
                  <a:pt x="21365" y="0"/>
                  <a:pt x="47719" y="0"/>
                </a:cubicBezTo>
                <a:lnTo>
                  <a:pt x="672646" y="0"/>
                </a:lnTo>
                <a:cubicBezTo>
                  <a:pt x="699000" y="0"/>
                  <a:pt x="720365" y="21365"/>
                  <a:pt x="720365" y="47719"/>
                </a:cubicBezTo>
                <a:cubicBezTo>
                  <a:pt x="720365" y="174968"/>
                  <a:pt x="720364" y="302218"/>
                  <a:pt x="720364" y="429467"/>
                </a:cubicBezTo>
                <a:cubicBezTo>
                  <a:pt x="720364" y="455821"/>
                  <a:pt x="698999" y="477186"/>
                  <a:pt x="672645"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506" tIns="63506" rIns="63506" bIns="63506" numCol="1" spcCol="1270" anchor="ctr" anchorCtr="0">
            <a:noAutofit/>
          </a:bodyPr>
          <a:lstStyle/>
          <a:p>
            <a:pPr algn="ctr" defTabSz="577850">
              <a:lnSpc>
                <a:spcPct val="90000"/>
              </a:lnSpc>
              <a:spcAft>
                <a:spcPct val="35000"/>
              </a:spcAft>
            </a:pPr>
            <a:r>
              <a:rPr lang="ru-RU" sz="1100" dirty="0" smtClean="0">
                <a:solidFill>
                  <a:prstClr val="black"/>
                </a:solidFill>
                <a:latin typeface="Times New Roman" panose="02020603050405020304" pitchFamily="18" charset="0"/>
                <a:cs typeface="Times New Roman" panose="02020603050405020304" pitchFamily="18" charset="0"/>
              </a:rPr>
              <a:t>6,4</a:t>
            </a:r>
            <a:endParaRPr lang="ru-RU" sz="11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7846143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олилиния 3"/>
          <p:cNvSpPr/>
          <p:nvPr/>
        </p:nvSpPr>
        <p:spPr>
          <a:xfrm>
            <a:off x="5161064" y="1059481"/>
            <a:ext cx="3903032" cy="744112"/>
          </a:xfrm>
          <a:custGeom>
            <a:avLst/>
            <a:gdLst>
              <a:gd name="connsiteX0" fmla="*/ 0 w 3903032"/>
              <a:gd name="connsiteY0" fmla="*/ 103163 h 1031634"/>
              <a:gd name="connsiteX1" fmla="*/ 103163 w 3903032"/>
              <a:gd name="connsiteY1" fmla="*/ 0 h 1031634"/>
              <a:gd name="connsiteX2" fmla="*/ 3799869 w 3903032"/>
              <a:gd name="connsiteY2" fmla="*/ 0 h 1031634"/>
              <a:gd name="connsiteX3" fmla="*/ 3903032 w 3903032"/>
              <a:gd name="connsiteY3" fmla="*/ 103163 h 1031634"/>
              <a:gd name="connsiteX4" fmla="*/ 3903032 w 3903032"/>
              <a:gd name="connsiteY4" fmla="*/ 928471 h 1031634"/>
              <a:gd name="connsiteX5" fmla="*/ 3799869 w 3903032"/>
              <a:gd name="connsiteY5" fmla="*/ 1031634 h 1031634"/>
              <a:gd name="connsiteX6" fmla="*/ 103163 w 3903032"/>
              <a:gd name="connsiteY6" fmla="*/ 1031634 h 1031634"/>
              <a:gd name="connsiteX7" fmla="*/ 0 w 3903032"/>
              <a:gd name="connsiteY7" fmla="*/ 928471 h 1031634"/>
              <a:gd name="connsiteX8" fmla="*/ 0 w 3903032"/>
              <a:gd name="connsiteY8" fmla="*/ 103163 h 1031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3032" h="1031634">
                <a:moveTo>
                  <a:pt x="0" y="103163"/>
                </a:moveTo>
                <a:cubicBezTo>
                  <a:pt x="0" y="46188"/>
                  <a:pt x="46188" y="0"/>
                  <a:pt x="103163" y="0"/>
                </a:cubicBezTo>
                <a:lnTo>
                  <a:pt x="3799869" y="0"/>
                </a:lnTo>
                <a:cubicBezTo>
                  <a:pt x="3856844" y="0"/>
                  <a:pt x="3903032" y="46188"/>
                  <a:pt x="3903032" y="103163"/>
                </a:cubicBezTo>
                <a:lnTo>
                  <a:pt x="3903032" y="928471"/>
                </a:lnTo>
                <a:cubicBezTo>
                  <a:pt x="3903032" y="985446"/>
                  <a:pt x="3856844" y="1031634"/>
                  <a:pt x="3799869" y="1031634"/>
                </a:cubicBezTo>
                <a:lnTo>
                  <a:pt x="103163" y="1031634"/>
                </a:lnTo>
                <a:cubicBezTo>
                  <a:pt x="46188" y="1031634"/>
                  <a:pt x="0" y="985446"/>
                  <a:pt x="0" y="928471"/>
                </a:cubicBezTo>
                <a:lnTo>
                  <a:pt x="0" y="103163"/>
                </a:lnTo>
                <a:close/>
              </a:path>
            </a:pathLst>
          </a:custGeom>
          <a:solidFill>
            <a:schemeClr val="accent2"/>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3556" tIns="83556" rIns="83556" bIns="83556" numCol="1" spcCol="1270" anchor="ctr" anchorCtr="0">
            <a:noAutofit/>
          </a:bodyPr>
          <a:lstStyle/>
          <a:p>
            <a:pPr algn="ctr" defTabSz="622300">
              <a:lnSpc>
                <a:spcPct val="90000"/>
              </a:lnSpc>
              <a:spcAft>
                <a:spcPct val="35000"/>
              </a:spcAft>
            </a:pPr>
            <a:r>
              <a:rPr lang="ru-RU" sz="1400" b="1" dirty="0" smtClean="0">
                <a:solidFill>
                  <a:srgbClr val="4E67C8">
                    <a:lumMod val="50000"/>
                  </a:srgbClr>
                </a:solidFill>
                <a:latin typeface="Times New Roman" panose="02020603050405020304" pitchFamily="18" charset="0"/>
                <a:cs typeface="Times New Roman" panose="02020603050405020304" pitchFamily="18" charset="0"/>
              </a:rPr>
              <a:t>Достижение значений показателей (индикаторов) </a:t>
            </a:r>
            <a:endParaRPr lang="ru-RU" sz="1400" b="1" dirty="0">
              <a:solidFill>
                <a:srgbClr val="4E67C8">
                  <a:lumMod val="50000"/>
                </a:srgbClr>
              </a:solidFill>
              <a:latin typeface="Times New Roman" panose="02020603050405020304" pitchFamily="18" charset="0"/>
              <a:cs typeface="Times New Roman" panose="02020603050405020304" pitchFamily="18" charset="0"/>
            </a:endParaRPr>
          </a:p>
        </p:txBody>
      </p:sp>
      <p:sp>
        <p:nvSpPr>
          <p:cNvPr id="7" name="Полилиния 6"/>
          <p:cNvSpPr/>
          <p:nvPr/>
        </p:nvSpPr>
        <p:spPr>
          <a:xfrm>
            <a:off x="5131895" y="2055222"/>
            <a:ext cx="731452" cy="1031634"/>
          </a:xfrm>
          <a:custGeom>
            <a:avLst/>
            <a:gdLst>
              <a:gd name="connsiteX0" fmla="*/ 0 w 731452"/>
              <a:gd name="connsiteY0" fmla="*/ 73145 h 1031634"/>
              <a:gd name="connsiteX1" fmla="*/ 73145 w 731452"/>
              <a:gd name="connsiteY1" fmla="*/ 0 h 1031634"/>
              <a:gd name="connsiteX2" fmla="*/ 658307 w 731452"/>
              <a:gd name="connsiteY2" fmla="*/ 0 h 1031634"/>
              <a:gd name="connsiteX3" fmla="*/ 731452 w 731452"/>
              <a:gd name="connsiteY3" fmla="*/ 73145 h 1031634"/>
              <a:gd name="connsiteX4" fmla="*/ 731452 w 731452"/>
              <a:gd name="connsiteY4" fmla="*/ 958489 h 1031634"/>
              <a:gd name="connsiteX5" fmla="*/ 658307 w 731452"/>
              <a:gd name="connsiteY5" fmla="*/ 1031634 h 1031634"/>
              <a:gd name="connsiteX6" fmla="*/ 73145 w 731452"/>
              <a:gd name="connsiteY6" fmla="*/ 1031634 h 1031634"/>
              <a:gd name="connsiteX7" fmla="*/ 0 w 731452"/>
              <a:gd name="connsiteY7" fmla="*/ 958489 h 1031634"/>
              <a:gd name="connsiteX8" fmla="*/ 0 w 731452"/>
              <a:gd name="connsiteY8" fmla="*/ 73145 h 1031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1031634">
                <a:moveTo>
                  <a:pt x="0" y="73145"/>
                </a:moveTo>
                <a:cubicBezTo>
                  <a:pt x="0" y="32748"/>
                  <a:pt x="32748" y="0"/>
                  <a:pt x="73145" y="0"/>
                </a:cubicBezTo>
                <a:lnTo>
                  <a:pt x="658307" y="0"/>
                </a:lnTo>
                <a:cubicBezTo>
                  <a:pt x="698704" y="0"/>
                  <a:pt x="731452" y="32748"/>
                  <a:pt x="731452" y="73145"/>
                </a:cubicBezTo>
                <a:lnTo>
                  <a:pt x="731452" y="958489"/>
                </a:lnTo>
                <a:cubicBezTo>
                  <a:pt x="731452" y="998886"/>
                  <a:pt x="698704" y="1031634"/>
                  <a:pt x="658307" y="1031634"/>
                </a:cubicBezTo>
                <a:lnTo>
                  <a:pt x="73145" y="1031634"/>
                </a:lnTo>
                <a:cubicBezTo>
                  <a:pt x="32748" y="1031634"/>
                  <a:pt x="0" y="998886"/>
                  <a:pt x="0" y="958489"/>
                </a:cubicBezTo>
                <a:lnTo>
                  <a:pt x="0" y="73145"/>
                </a:lnTo>
                <a:close/>
              </a:path>
            </a:pathLst>
          </a:cu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4763" tIns="74763" rIns="74763" bIns="74763" numCol="1" spcCol="1270" anchor="ctr" anchorCtr="0">
            <a:noAutofit/>
          </a:bodyPr>
          <a:lstStyle/>
          <a:p>
            <a:pPr algn="ctr" defTabSz="622300">
              <a:spcAft>
                <a:spcPct val="35000"/>
              </a:spcAft>
            </a:pPr>
            <a:r>
              <a:rPr lang="ru-RU" sz="1400" b="1" dirty="0" smtClean="0">
                <a:solidFill>
                  <a:prstClr val="black"/>
                </a:solidFill>
                <a:latin typeface="Times New Roman" panose="02020603050405020304" pitchFamily="18" charset="0"/>
                <a:cs typeface="Times New Roman" panose="02020603050405020304" pitchFamily="18" charset="0"/>
              </a:rPr>
              <a:t>2019 план</a:t>
            </a:r>
            <a:endParaRPr lang="ru-RU" sz="1400" b="1" dirty="0">
              <a:solidFill>
                <a:prstClr val="black"/>
              </a:solidFill>
              <a:latin typeface="Times New Roman" panose="02020603050405020304" pitchFamily="18" charset="0"/>
              <a:cs typeface="Times New Roman" panose="02020603050405020304" pitchFamily="18" charset="0"/>
            </a:endParaRPr>
          </a:p>
        </p:txBody>
      </p:sp>
      <p:sp>
        <p:nvSpPr>
          <p:cNvPr id="8" name="Полилиния 7"/>
          <p:cNvSpPr/>
          <p:nvPr/>
        </p:nvSpPr>
        <p:spPr>
          <a:xfrm>
            <a:off x="5131895" y="3129206"/>
            <a:ext cx="731452" cy="1031634"/>
          </a:xfrm>
          <a:custGeom>
            <a:avLst/>
            <a:gdLst>
              <a:gd name="connsiteX0" fmla="*/ 0 w 731452"/>
              <a:gd name="connsiteY0" fmla="*/ 73145 h 1031634"/>
              <a:gd name="connsiteX1" fmla="*/ 73145 w 731452"/>
              <a:gd name="connsiteY1" fmla="*/ 0 h 1031634"/>
              <a:gd name="connsiteX2" fmla="*/ 658307 w 731452"/>
              <a:gd name="connsiteY2" fmla="*/ 0 h 1031634"/>
              <a:gd name="connsiteX3" fmla="*/ 731452 w 731452"/>
              <a:gd name="connsiteY3" fmla="*/ 73145 h 1031634"/>
              <a:gd name="connsiteX4" fmla="*/ 731452 w 731452"/>
              <a:gd name="connsiteY4" fmla="*/ 958489 h 1031634"/>
              <a:gd name="connsiteX5" fmla="*/ 658307 w 731452"/>
              <a:gd name="connsiteY5" fmla="*/ 1031634 h 1031634"/>
              <a:gd name="connsiteX6" fmla="*/ 73145 w 731452"/>
              <a:gd name="connsiteY6" fmla="*/ 1031634 h 1031634"/>
              <a:gd name="connsiteX7" fmla="*/ 0 w 731452"/>
              <a:gd name="connsiteY7" fmla="*/ 958489 h 1031634"/>
              <a:gd name="connsiteX8" fmla="*/ 0 w 731452"/>
              <a:gd name="connsiteY8" fmla="*/ 73145 h 1031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1031634">
                <a:moveTo>
                  <a:pt x="0" y="73145"/>
                </a:moveTo>
                <a:cubicBezTo>
                  <a:pt x="0" y="32748"/>
                  <a:pt x="32748" y="0"/>
                  <a:pt x="73145" y="0"/>
                </a:cubicBezTo>
                <a:lnTo>
                  <a:pt x="658307" y="0"/>
                </a:lnTo>
                <a:cubicBezTo>
                  <a:pt x="698704" y="0"/>
                  <a:pt x="731452" y="32748"/>
                  <a:pt x="731452" y="73145"/>
                </a:cubicBezTo>
                <a:lnTo>
                  <a:pt x="731452" y="958489"/>
                </a:lnTo>
                <a:cubicBezTo>
                  <a:pt x="731452" y="998886"/>
                  <a:pt x="698704" y="1031634"/>
                  <a:pt x="658307" y="1031634"/>
                </a:cubicBezTo>
                <a:lnTo>
                  <a:pt x="73145" y="1031634"/>
                </a:lnTo>
                <a:cubicBezTo>
                  <a:pt x="32748" y="1031634"/>
                  <a:pt x="0" y="998886"/>
                  <a:pt x="0" y="958489"/>
                </a:cubicBezTo>
                <a:lnTo>
                  <a:pt x="0" y="73145"/>
                </a:lnTo>
                <a:close/>
              </a:path>
            </a:pathLst>
          </a:cu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7143" tIns="67143" rIns="67143" bIns="67143" numCol="1" spcCol="1270" anchor="ctr" anchorCtr="0">
            <a:noAutofit/>
          </a:bodyPr>
          <a:lstStyle/>
          <a:p>
            <a:pPr algn="ctr" defTabSz="533400">
              <a:lnSpc>
                <a:spcPct val="90000"/>
              </a:lnSpc>
              <a:spcAft>
                <a:spcPct val="35000"/>
              </a:spcAft>
            </a:pPr>
            <a:r>
              <a:rPr lang="ru-RU" sz="1200" b="1" dirty="0" smtClean="0">
                <a:solidFill>
                  <a:prstClr val="black"/>
                </a:solidFill>
                <a:latin typeface="Times New Roman" panose="02020603050405020304" pitchFamily="18" charset="0"/>
                <a:cs typeface="Times New Roman" panose="02020603050405020304" pitchFamily="18" charset="0"/>
              </a:rPr>
              <a:t>4,9</a:t>
            </a:r>
            <a:endParaRPr lang="ru-RU" sz="1200" b="1" dirty="0">
              <a:solidFill>
                <a:prstClr val="black"/>
              </a:solidFill>
              <a:latin typeface="Times New Roman" panose="02020603050405020304" pitchFamily="18" charset="0"/>
              <a:cs typeface="Times New Roman" panose="02020603050405020304" pitchFamily="18" charset="0"/>
            </a:endParaRPr>
          </a:p>
        </p:txBody>
      </p:sp>
      <p:sp>
        <p:nvSpPr>
          <p:cNvPr id="9" name="Полилиния 8"/>
          <p:cNvSpPr/>
          <p:nvPr/>
        </p:nvSpPr>
        <p:spPr>
          <a:xfrm>
            <a:off x="5131895" y="4203190"/>
            <a:ext cx="731452" cy="1031634"/>
          </a:xfrm>
          <a:custGeom>
            <a:avLst/>
            <a:gdLst>
              <a:gd name="connsiteX0" fmla="*/ 0 w 731452"/>
              <a:gd name="connsiteY0" fmla="*/ 73145 h 1031634"/>
              <a:gd name="connsiteX1" fmla="*/ 73145 w 731452"/>
              <a:gd name="connsiteY1" fmla="*/ 0 h 1031634"/>
              <a:gd name="connsiteX2" fmla="*/ 658307 w 731452"/>
              <a:gd name="connsiteY2" fmla="*/ 0 h 1031634"/>
              <a:gd name="connsiteX3" fmla="*/ 731452 w 731452"/>
              <a:gd name="connsiteY3" fmla="*/ 73145 h 1031634"/>
              <a:gd name="connsiteX4" fmla="*/ 731452 w 731452"/>
              <a:gd name="connsiteY4" fmla="*/ 958489 h 1031634"/>
              <a:gd name="connsiteX5" fmla="*/ 658307 w 731452"/>
              <a:gd name="connsiteY5" fmla="*/ 1031634 h 1031634"/>
              <a:gd name="connsiteX6" fmla="*/ 73145 w 731452"/>
              <a:gd name="connsiteY6" fmla="*/ 1031634 h 1031634"/>
              <a:gd name="connsiteX7" fmla="*/ 0 w 731452"/>
              <a:gd name="connsiteY7" fmla="*/ 958489 h 1031634"/>
              <a:gd name="connsiteX8" fmla="*/ 0 w 731452"/>
              <a:gd name="connsiteY8" fmla="*/ 73145 h 1031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1031634">
                <a:moveTo>
                  <a:pt x="0" y="73145"/>
                </a:moveTo>
                <a:cubicBezTo>
                  <a:pt x="0" y="32748"/>
                  <a:pt x="32748" y="0"/>
                  <a:pt x="73145" y="0"/>
                </a:cubicBezTo>
                <a:lnTo>
                  <a:pt x="658307" y="0"/>
                </a:lnTo>
                <a:cubicBezTo>
                  <a:pt x="698704" y="0"/>
                  <a:pt x="731452" y="32748"/>
                  <a:pt x="731452" y="73145"/>
                </a:cubicBezTo>
                <a:lnTo>
                  <a:pt x="731452" y="958489"/>
                </a:lnTo>
                <a:cubicBezTo>
                  <a:pt x="731452" y="998886"/>
                  <a:pt x="698704" y="1031634"/>
                  <a:pt x="658307" y="1031634"/>
                </a:cubicBezTo>
                <a:lnTo>
                  <a:pt x="73145" y="1031634"/>
                </a:lnTo>
                <a:cubicBezTo>
                  <a:pt x="32748" y="1031634"/>
                  <a:pt x="0" y="998886"/>
                  <a:pt x="0" y="958489"/>
                </a:cubicBezTo>
                <a:lnTo>
                  <a:pt x="0" y="73145"/>
                </a:lnTo>
                <a:close/>
              </a:path>
            </a:pathLst>
          </a:cu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7143" tIns="67143" rIns="67143" bIns="67143" numCol="1" spcCol="1270" anchor="ctr" anchorCtr="0">
            <a:noAutofit/>
          </a:bodyPr>
          <a:lstStyle/>
          <a:p>
            <a:pPr algn="ctr" defTabSz="533400">
              <a:lnSpc>
                <a:spcPct val="90000"/>
              </a:lnSpc>
              <a:spcAft>
                <a:spcPct val="35000"/>
              </a:spcAft>
            </a:pPr>
            <a:r>
              <a:rPr lang="ru-RU" sz="1200" b="1" dirty="0" smtClean="0">
                <a:solidFill>
                  <a:prstClr val="black"/>
                </a:solidFill>
                <a:latin typeface="Times New Roman" panose="02020603050405020304" pitchFamily="18" charset="0"/>
                <a:cs typeface="Times New Roman" panose="02020603050405020304" pitchFamily="18" charset="0"/>
              </a:rPr>
              <a:t>0,73</a:t>
            </a:r>
            <a:endParaRPr lang="ru-RU" sz="1200" b="1" dirty="0">
              <a:solidFill>
                <a:prstClr val="black"/>
              </a:solidFill>
              <a:latin typeface="Times New Roman" panose="02020603050405020304" pitchFamily="18" charset="0"/>
              <a:cs typeface="Times New Roman" panose="02020603050405020304" pitchFamily="18" charset="0"/>
            </a:endParaRPr>
          </a:p>
        </p:txBody>
      </p:sp>
      <p:sp>
        <p:nvSpPr>
          <p:cNvPr id="10" name="Полилиния 9"/>
          <p:cNvSpPr/>
          <p:nvPr/>
        </p:nvSpPr>
        <p:spPr>
          <a:xfrm>
            <a:off x="5131895" y="5277174"/>
            <a:ext cx="731452" cy="1031634"/>
          </a:xfrm>
          <a:custGeom>
            <a:avLst/>
            <a:gdLst>
              <a:gd name="connsiteX0" fmla="*/ 0 w 731452"/>
              <a:gd name="connsiteY0" fmla="*/ 73145 h 1031634"/>
              <a:gd name="connsiteX1" fmla="*/ 73145 w 731452"/>
              <a:gd name="connsiteY1" fmla="*/ 0 h 1031634"/>
              <a:gd name="connsiteX2" fmla="*/ 658307 w 731452"/>
              <a:gd name="connsiteY2" fmla="*/ 0 h 1031634"/>
              <a:gd name="connsiteX3" fmla="*/ 731452 w 731452"/>
              <a:gd name="connsiteY3" fmla="*/ 73145 h 1031634"/>
              <a:gd name="connsiteX4" fmla="*/ 731452 w 731452"/>
              <a:gd name="connsiteY4" fmla="*/ 958489 h 1031634"/>
              <a:gd name="connsiteX5" fmla="*/ 658307 w 731452"/>
              <a:gd name="connsiteY5" fmla="*/ 1031634 h 1031634"/>
              <a:gd name="connsiteX6" fmla="*/ 73145 w 731452"/>
              <a:gd name="connsiteY6" fmla="*/ 1031634 h 1031634"/>
              <a:gd name="connsiteX7" fmla="*/ 0 w 731452"/>
              <a:gd name="connsiteY7" fmla="*/ 958489 h 1031634"/>
              <a:gd name="connsiteX8" fmla="*/ 0 w 731452"/>
              <a:gd name="connsiteY8" fmla="*/ 73145 h 1031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1031634">
                <a:moveTo>
                  <a:pt x="0" y="73145"/>
                </a:moveTo>
                <a:cubicBezTo>
                  <a:pt x="0" y="32748"/>
                  <a:pt x="32748" y="0"/>
                  <a:pt x="73145" y="0"/>
                </a:cubicBezTo>
                <a:lnTo>
                  <a:pt x="658307" y="0"/>
                </a:lnTo>
                <a:cubicBezTo>
                  <a:pt x="698704" y="0"/>
                  <a:pt x="731452" y="32748"/>
                  <a:pt x="731452" y="73145"/>
                </a:cubicBezTo>
                <a:lnTo>
                  <a:pt x="731452" y="958489"/>
                </a:lnTo>
                <a:cubicBezTo>
                  <a:pt x="731452" y="998886"/>
                  <a:pt x="698704" y="1031634"/>
                  <a:pt x="658307" y="1031634"/>
                </a:cubicBezTo>
                <a:lnTo>
                  <a:pt x="73145" y="1031634"/>
                </a:lnTo>
                <a:cubicBezTo>
                  <a:pt x="32748" y="1031634"/>
                  <a:pt x="0" y="998886"/>
                  <a:pt x="0" y="958489"/>
                </a:cubicBezTo>
                <a:lnTo>
                  <a:pt x="0" y="73145"/>
                </a:lnTo>
                <a:close/>
              </a:path>
            </a:pathLst>
          </a:cu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7143" tIns="67143" rIns="67143" bIns="67143" numCol="1" spcCol="1270" anchor="ctr" anchorCtr="0">
            <a:noAutofit/>
          </a:bodyPr>
          <a:lstStyle/>
          <a:p>
            <a:pPr algn="ctr" defTabSz="533400">
              <a:lnSpc>
                <a:spcPct val="90000"/>
              </a:lnSpc>
              <a:spcAft>
                <a:spcPct val="35000"/>
              </a:spcAft>
            </a:pPr>
            <a:r>
              <a:rPr lang="ru-RU" sz="1200" b="1" dirty="0" smtClean="0">
                <a:solidFill>
                  <a:prstClr val="black"/>
                </a:solidFill>
                <a:latin typeface="Times New Roman" panose="02020603050405020304" pitchFamily="18" charset="0"/>
                <a:cs typeface="Times New Roman" panose="02020603050405020304" pitchFamily="18" charset="0"/>
              </a:rPr>
              <a:t>39,0</a:t>
            </a:r>
            <a:endParaRPr lang="ru-RU" sz="1200" b="1" dirty="0">
              <a:solidFill>
                <a:prstClr val="black"/>
              </a:solidFill>
              <a:latin typeface="Times New Roman" panose="02020603050405020304" pitchFamily="18" charset="0"/>
              <a:cs typeface="Times New Roman" panose="02020603050405020304" pitchFamily="18" charset="0"/>
            </a:endParaRPr>
          </a:p>
        </p:txBody>
      </p:sp>
      <p:sp>
        <p:nvSpPr>
          <p:cNvPr id="15" name="Полилиния 14"/>
          <p:cNvSpPr/>
          <p:nvPr/>
        </p:nvSpPr>
        <p:spPr>
          <a:xfrm>
            <a:off x="5924790" y="2055222"/>
            <a:ext cx="731452" cy="1031634"/>
          </a:xfrm>
          <a:custGeom>
            <a:avLst/>
            <a:gdLst>
              <a:gd name="connsiteX0" fmla="*/ 0 w 731452"/>
              <a:gd name="connsiteY0" fmla="*/ 73145 h 1031634"/>
              <a:gd name="connsiteX1" fmla="*/ 73145 w 731452"/>
              <a:gd name="connsiteY1" fmla="*/ 0 h 1031634"/>
              <a:gd name="connsiteX2" fmla="*/ 658307 w 731452"/>
              <a:gd name="connsiteY2" fmla="*/ 0 h 1031634"/>
              <a:gd name="connsiteX3" fmla="*/ 731452 w 731452"/>
              <a:gd name="connsiteY3" fmla="*/ 73145 h 1031634"/>
              <a:gd name="connsiteX4" fmla="*/ 731452 w 731452"/>
              <a:gd name="connsiteY4" fmla="*/ 958489 h 1031634"/>
              <a:gd name="connsiteX5" fmla="*/ 658307 w 731452"/>
              <a:gd name="connsiteY5" fmla="*/ 1031634 h 1031634"/>
              <a:gd name="connsiteX6" fmla="*/ 73145 w 731452"/>
              <a:gd name="connsiteY6" fmla="*/ 1031634 h 1031634"/>
              <a:gd name="connsiteX7" fmla="*/ 0 w 731452"/>
              <a:gd name="connsiteY7" fmla="*/ 958489 h 1031634"/>
              <a:gd name="connsiteX8" fmla="*/ 0 w 731452"/>
              <a:gd name="connsiteY8" fmla="*/ 73145 h 1031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1031634">
                <a:moveTo>
                  <a:pt x="0" y="73145"/>
                </a:moveTo>
                <a:cubicBezTo>
                  <a:pt x="0" y="32748"/>
                  <a:pt x="32748" y="0"/>
                  <a:pt x="73145" y="0"/>
                </a:cubicBezTo>
                <a:lnTo>
                  <a:pt x="658307" y="0"/>
                </a:lnTo>
                <a:cubicBezTo>
                  <a:pt x="698704" y="0"/>
                  <a:pt x="731452" y="32748"/>
                  <a:pt x="731452" y="73145"/>
                </a:cubicBezTo>
                <a:lnTo>
                  <a:pt x="731452" y="958489"/>
                </a:lnTo>
                <a:cubicBezTo>
                  <a:pt x="731452" y="998886"/>
                  <a:pt x="698704" y="1031634"/>
                  <a:pt x="658307" y="1031634"/>
                </a:cubicBezTo>
                <a:lnTo>
                  <a:pt x="73145" y="1031634"/>
                </a:lnTo>
                <a:cubicBezTo>
                  <a:pt x="32748" y="1031634"/>
                  <a:pt x="0" y="998886"/>
                  <a:pt x="0" y="958489"/>
                </a:cubicBezTo>
                <a:lnTo>
                  <a:pt x="0" y="73145"/>
                </a:lnTo>
                <a:close/>
              </a:path>
            </a:pathLst>
          </a:custGeom>
          <a:gradFill flip="none" rotWithShape="0">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4763" tIns="74763" rIns="74763" bIns="74763" numCol="1" spcCol="1270" anchor="ctr" anchorCtr="0">
            <a:noAutofit/>
          </a:bodyPr>
          <a:lstStyle/>
          <a:p>
            <a:pPr algn="ctr" defTabSz="622300">
              <a:lnSpc>
                <a:spcPct val="90000"/>
              </a:lnSpc>
              <a:spcAft>
                <a:spcPct val="35000"/>
              </a:spcAft>
            </a:pPr>
            <a:r>
              <a:rPr lang="ru-RU" sz="1400" b="1" dirty="0" smtClean="0">
                <a:solidFill>
                  <a:prstClr val="black"/>
                </a:solidFill>
                <a:latin typeface="Times New Roman" panose="02020603050405020304" pitchFamily="18" charset="0"/>
                <a:cs typeface="Times New Roman" panose="02020603050405020304" pitchFamily="18" charset="0"/>
              </a:rPr>
              <a:t>2019 факт</a:t>
            </a:r>
            <a:endParaRPr lang="ru-RU" sz="1400" b="1" dirty="0">
              <a:solidFill>
                <a:prstClr val="black"/>
              </a:solidFill>
              <a:latin typeface="Times New Roman" panose="02020603050405020304" pitchFamily="18" charset="0"/>
              <a:cs typeface="Times New Roman" panose="02020603050405020304" pitchFamily="18" charset="0"/>
            </a:endParaRPr>
          </a:p>
        </p:txBody>
      </p:sp>
      <p:sp>
        <p:nvSpPr>
          <p:cNvPr id="16" name="Полилиния 15"/>
          <p:cNvSpPr/>
          <p:nvPr/>
        </p:nvSpPr>
        <p:spPr>
          <a:xfrm>
            <a:off x="5924790" y="3129206"/>
            <a:ext cx="731452" cy="1031634"/>
          </a:xfrm>
          <a:custGeom>
            <a:avLst/>
            <a:gdLst>
              <a:gd name="connsiteX0" fmla="*/ 0 w 731452"/>
              <a:gd name="connsiteY0" fmla="*/ 73145 h 1031634"/>
              <a:gd name="connsiteX1" fmla="*/ 73145 w 731452"/>
              <a:gd name="connsiteY1" fmla="*/ 0 h 1031634"/>
              <a:gd name="connsiteX2" fmla="*/ 658307 w 731452"/>
              <a:gd name="connsiteY2" fmla="*/ 0 h 1031634"/>
              <a:gd name="connsiteX3" fmla="*/ 731452 w 731452"/>
              <a:gd name="connsiteY3" fmla="*/ 73145 h 1031634"/>
              <a:gd name="connsiteX4" fmla="*/ 731452 w 731452"/>
              <a:gd name="connsiteY4" fmla="*/ 958489 h 1031634"/>
              <a:gd name="connsiteX5" fmla="*/ 658307 w 731452"/>
              <a:gd name="connsiteY5" fmla="*/ 1031634 h 1031634"/>
              <a:gd name="connsiteX6" fmla="*/ 73145 w 731452"/>
              <a:gd name="connsiteY6" fmla="*/ 1031634 h 1031634"/>
              <a:gd name="connsiteX7" fmla="*/ 0 w 731452"/>
              <a:gd name="connsiteY7" fmla="*/ 958489 h 1031634"/>
              <a:gd name="connsiteX8" fmla="*/ 0 w 731452"/>
              <a:gd name="connsiteY8" fmla="*/ 73145 h 1031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1031634">
                <a:moveTo>
                  <a:pt x="0" y="73145"/>
                </a:moveTo>
                <a:cubicBezTo>
                  <a:pt x="0" y="32748"/>
                  <a:pt x="32748" y="0"/>
                  <a:pt x="73145" y="0"/>
                </a:cubicBezTo>
                <a:lnTo>
                  <a:pt x="658307" y="0"/>
                </a:lnTo>
                <a:cubicBezTo>
                  <a:pt x="698704" y="0"/>
                  <a:pt x="731452" y="32748"/>
                  <a:pt x="731452" y="73145"/>
                </a:cubicBezTo>
                <a:lnTo>
                  <a:pt x="731452" y="958489"/>
                </a:lnTo>
                <a:cubicBezTo>
                  <a:pt x="731452" y="998886"/>
                  <a:pt x="698704" y="1031634"/>
                  <a:pt x="658307" y="1031634"/>
                </a:cubicBezTo>
                <a:lnTo>
                  <a:pt x="73145" y="1031634"/>
                </a:lnTo>
                <a:cubicBezTo>
                  <a:pt x="32748" y="1031634"/>
                  <a:pt x="0" y="998886"/>
                  <a:pt x="0" y="958489"/>
                </a:cubicBezTo>
                <a:lnTo>
                  <a:pt x="0" y="73145"/>
                </a:lnTo>
                <a:close/>
              </a:path>
            </a:pathLst>
          </a:custGeom>
          <a:gradFill flip="none" rotWithShape="0">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7143" tIns="67143" rIns="67143" bIns="67143" numCol="1" spcCol="1270" anchor="ctr" anchorCtr="0">
            <a:noAutofit/>
          </a:bodyPr>
          <a:lstStyle/>
          <a:p>
            <a:pPr algn="ctr" defTabSz="533400">
              <a:lnSpc>
                <a:spcPct val="90000"/>
              </a:lnSpc>
              <a:spcAft>
                <a:spcPct val="35000"/>
              </a:spcAft>
            </a:pPr>
            <a:r>
              <a:rPr lang="ru-RU" sz="1200" b="1" dirty="0" smtClean="0">
                <a:solidFill>
                  <a:prstClr val="black"/>
                </a:solidFill>
                <a:latin typeface="Times New Roman" panose="02020603050405020304" pitchFamily="18" charset="0"/>
                <a:cs typeface="Times New Roman" panose="02020603050405020304" pitchFamily="18" charset="0"/>
              </a:rPr>
              <a:t>4,7</a:t>
            </a:r>
            <a:endParaRPr lang="ru-RU" sz="1200" b="1" dirty="0">
              <a:solidFill>
                <a:prstClr val="black"/>
              </a:solidFill>
              <a:latin typeface="Times New Roman" panose="02020603050405020304" pitchFamily="18" charset="0"/>
              <a:cs typeface="Times New Roman" panose="02020603050405020304" pitchFamily="18" charset="0"/>
            </a:endParaRPr>
          </a:p>
        </p:txBody>
      </p:sp>
      <p:sp>
        <p:nvSpPr>
          <p:cNvPr id="17" name="Полилиния 16"/>
          <p:cNvSpPr/>
          <p:nvPr/>
        </p:nvSpPr>
        <p:spPr>
          <a:xfrm>
            <a:off x="5924790" y="4203190"/>
            <a:ext cx="731452" cy="1031634"/>
          </a:xfrm>
          <a:custGeom>
            <a:avLst/>
            <a:gdLst>
              <a:gd name="connsiteX0" fmla="*/ 0 w 731452"/>
              <a:gd name="connsiteY0" fmla="*/ 73145 h 1031634"/>
              <a:gd name="connsiteX1" fmla="*/ 73145 w 731452"/>
              <a:gd name="connsiteY1" fmla="*/ 0 h 1031634"/>
              <a:gd name="connsiteX2" fmla="*/ 658307 w 731452"/>
              <a:gd name="connsiteY2" fmla="*/ 0 h 1031634"/>
              <a:gd name="connsiteX3" fmla="*/ 731452 w 731452"/>
              <a:gd name="connsiteY3" fmla="*/ 73145 h 1031634"/>
              <a:gd name="connsiteX4" fmla="*/ 731452 w 731452"/>
              <a:gd name="connsiteY4" fmla="*/ 958489 h 1031634"/>
              <a:gd name="connsiteX5" fmla="*/ 658307 w 731452"/>
              <a:gd name="connsiteY5" fmla="*/ 1031634 h 1031634"/>
              <a:gd name="connsiteX6" fmla="*/ 73145 w 731452"/>
              <a:gd name="connsiteY6" fmla="*/ 1031634 h 1031634"/>
              <a:gd name="connsiteX7" fmla="*/ 0 w 731452"/>
              <a:gd name="connsiteY7" fmla="*/ 958489 h 1031634"/>
              <a:gd name="connsiteX8" fmla="*/ 0 w 731452"/>
              <a:gd name="connsiteY8" fmla="*/ 73145 h 1031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1031634">
                <a:moveTo>
                  <a:pt x="0" y="73145"/>
                </a:moveTo>
                <a:cubicBezTo>
                  <a:pt x="0" y="32748"/>
                  <a:pt x="32748" y="0"/>
                  <a:pt x="73145" y="0"/>
                </a:cubicBezTo>
                <a:lnTo>
                  <a:pt x="658307" y="0"/>
                </a:lnTo>
                <a:cubicBezTo>
                  <a:pt x="698704" y="0"/>
                  <a:pt x="731452" y="32748"/>
                  <a:pt x="731452" y="73145"/>
                </a:cubicBezTo>
                <a:lnTo>
                  <a:pt x="731452" y="958489"/>
                </a:lnTo>
                <a:cubicBezTo>
                  <a:pt x="731452" y="998886"/>
                  <a:pt x="698704" y="1031634"/>
                  <a:pt x="658307" y="1031634"/>
                </a:cubicBezTo>
                <a:lnTo>
                  <a:pt x="73145" y="1031634"/>
                </a:lnTo>
                <a:cubicBezTo>
                  <a:pt x="32748" y="1031634"/>
                  <a:pt x="0" y="998886"/>
                  <a:pt x="0" y="958489"/>
                </a:cubicBezTo>
                <a:lnTo>
                  <a:pt x="0" y="73145"/>
                </a:lnTo>
                <a:close/>
              </a:path>
            </a:pathLst>
          </a:custGeom>
          <a:gradFill flip="none" rotWithShape="0">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7143" tIns="67143" rIns="67143" bIns="67143" numCol="1" spcCol="1270" anchor="ctr" anchorCtr="0">
            <a:noAutofit/>
          </a:bodyPr>
          <a:lstStyle/>
          <a:p>
            <a:pPr algn="ctr" defTabSz="533400">
              <a:lnSpc>
                <a:spcPct val="90000"/>
              </a:lnSpc>
              <a:spcAft>
                <a:spcPct val="35000"/>
              </a:spcAft>
            </a:pPr>
            <a:r>
              <a:rPr lang="ru-RU" sz="1200" b="1" dirty="0" smtClean="0">
                <a:solidFill>
                  <a:prstClr val="black"/>
                </a:solidFill>
                <a:latin typeface="Times New Roman" panose="02020603050405020304" pitchFamily="18" charset="0"/>
                <a:cs typeface="Times New Roman" panose="02020603050405020304" pitchFamily="18" charset="0"/>
              </a:rPr>
              <a:t>0,75</a:t>
            </a:r>
            <a:endParaRPr lang="ru-RU" sz="1200" b="1" dirty="0">
              <a:solidFill>
                <a:prstClr val="black"/>
              </a:solidFill>
              <a:latin typeface="Times New Roman" panose="02020603050405020304" pitchFamily="18" charset="0"/>
              <a:cs typeface="Times New Roman" panose="02020603050405020304" pitchFamily="18" charset="0"/>
            </a:endParaRPr>
          </a:p>
        </p:txBody>
      </p:sp>
      <p:sp>
        <p:nvSpPr>
          <p:cNvPr id="18" name="Полилиния 17"/>
          <p:cNvSpPr/>
          <p:nvPr/>
        </p:nvSpPr>
        <p:spPr>
          <a:xfrm>
            <a:off x="5924790" y="5277174"/>
            <a:ext cx="731452" cy="1031634"/>
          </a:xfrm>
          <a:custGeom>
            <a:avLst/>
            <a:gdLst>
              <a:gd name="connsiteX0" fmla="*/ 0 w 731452"/>
              <a:gd name="connsiteY0" fmla="*/ 73145 h 1031634"/>
              <a:gd name="connsiteX1" fmla="*/ 73145 w 731452"/>
              <a:gd name="connsiteY1" fmla="*/ 0 h 1031634"/>
              <a:gd name="connsiteX2" fmla="*/ 658307 w 731452"/>
              <a:gd name="connsiteY2" fmla="*/ 0 h 1031634"/>
              <a:gd name="connsiteX3" fmla="*/ 731452 w 731452"/>
              <a:gd name="connsiteY3" fmla="*/ 73145 h 1031634"/>
              <a:gd name="connsiteX4" fmla="*/ 731452 w 731452"/>
              <a:gd name="connsiteY4" fmla="*/ 958489 h 1031634"/>
              <a:gd name="connsiteX5" fmla="*/ 658307 w 731452"/>
              <a:gd name="connsiteY5" fmla="*/ 1031634 h 1031634"/>
              <a:gd name="connsiteX6" fmla="*/ 73145 w 731452"/>
              <a:gd name="connsiteY6" fmla="*/ 1031634 h 1031634"/>
              <a:gd name="connsiteX7" fmla="*/ 0 w 731452"/>
              <a:gd name="connsiteY7" fmla="*/ 958489 h 1031634"/>
              <a:gd name="connsiteX8" fmla="*/ 0 w 731452"/>
              <a:gd name="connsiteY8" fmla="*/ 73145 h 1031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1031634">
                <a:moveTo>
                  <a:pt x="0" y="73145"/>
                </a:moveTo>
                <a:cubicBezTo>
                  <a:pt x="0" y="32748"/>
                  <a:pt x="32748" y="0"/>
                  <a:pt x="73145" y="0"/>
                </a:cubicBezTo>
                <a:lnTo>
                  <a:pt x="658307" y="0"/>
                </a:lnTo>
                <a:cubicBezTo>
                  <a:pt x="698704" y="0"/>
                  <a:pt x="731452" y="32748"/>
                  <a:pt x="731452" y="73145"/>
                </a:cubicBezTo>
                <a:lnTo>
                  <a:pt x="731452" y="958489"/>
                </a:lnTo>
                <a:cubicBezTo>
                  <a:pt x="731452" y="998886"/>
                  <a:pt x="698704" y="1031634"/>
                  <a:pt x="658307" y="1031634"/>
                </a:cubicBezTo>
                <a:lnTo>
                  <a:pt x="73145" y="1031634"/>
                </a:lnTo>
                <a:cubicBezTo>
                  <a:pt x="32748" y="1031634"/>
                  <a:pt x="0" y="998886"/>
                  <a:pt x="0" y="958489"/>
                </a:cubicBezTo>
                <a:lnTo>
                  <a:pt x="0" y="73145"/>
                </a:lnTo>
                <a:close/>
              </a:path>
            </a:pathLst>
          </a:custGeom>
          <a:gradFill flip="none" rotWithShape="0">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7143" tIns="67143" rIns="67143" bIns="67143" numCol="1" spcCol="1270" anchor="ctr" anchorCtr="0">
            <a:noAutofit/>
          </a:bodyPr>
          <a:lstStyle/>
          <a:p>
            <a:pPr algn="ctr" defTabSz="533400">
              <a:lnSpc>
                <a:spcPct val="90000"/>
              </a:lnSpc>
              <a:spcAft>
                <a:spcPct val="35000"/>
              </a:spcAft>
            </a:pPr>
            <a:r>
              <a:rPr lang="ru-RU" sz="1200" b="1" dirty="0" smtClean="0">
                <a:solidFill>
                  <a:prstClr val="black"/>
                </a:solidFill>
                <a:latin typeface="Times New Roman" panose="02020603050405020304" pitchFamily="18" charset="0"/>
                <a:cs typeface="Times New Roman" panose="02020603050405020304" pitchFamily="18" charset="0"/>
              </a:rPr>
              <a:t>39,0*</a:t>
            </a:r>
            <a:endParaRPr lang="ru-RU" sz="1200" b="1" dirty="0">
              <a:solidFill>
                <a:prstClr val="black"/>
              </a:solidFill>
              <a:latin typeface="Times New Roman" panose="02020603050405020304" pitchFamily="18" charset="0"/>
              <a:cs typeface="Times New Roman" panose="02020603050405020304" pitchFamily="18" charset="0"/>
            </a:endParaRPr>
          </a:p>
        </p:txBody>
      </p:sp>
      <p:sp>
        <p:nvSpPr>
          <p:cNvPr id="19" name="Полилиния 18"/>
          <p:cNvSpPr/>
          <p:nvPr/>
        </p:nvSpPr>
        <p:spPr>
          <a:xfrm>
            <a:off x="6717685" y="2055222"/>
            <a:ext cx="731452" cy="1031634"/>
          </a:xfrm>
          <a:custGeom>
            <a:avLst/>
            <a:gdLst>
              <a:gd name="connsiteX0" fmla="*/ 0 w 731452"/>
              <a:gd name="connsiteY0" fmla="*/ 73145 h 1031634"/>
              <a:gd name="connsiteX1" fmla="*/ 73145 w 731452"/>
              <a:gd name="connsiteY1" fmla="*/ 0 h 1031634"/>
              <a:gd name="connsiteX2" fmla="*/ 658307 w 731452"/>
              <a:gd name="connsiteY2" fmla="*/ 0 h 1031634"/>
              <a:gd name="connsiteX3" fmla="*/ 731452 w 731452"/>
              <a:gd name="connsiteY3" fmla="*/ 73145 h 1031634"/>
              <a:gd name="connsiteX4" fmla="*/ 731452 w 731452"/>
              <a:gd name="connsiteY4" fmla="*/ 958489 h 1031634"/>
              <a:gd name="connsiteX5" fmla="*/ 658307 w 731452"/>
              <a:gd name="connsiteY5" fmla="*/ 1031634 h 1031634"/>
              <a:gd name="connsiteX6" fmla="*/ 73145 w 731452"/>
              <a:gd name="connsiteY6" fmla="*/ 1031634 h 1031634"/>
              <a:gd name="connsiteX7" fmla="*/ 0 w 731452"/>
              <a:gd name="connsiteY7" fmla="*/ 958489 h 1031634"/>
              <a:gd name="connsiteX8" fmla="*/ 0 w 731452"/>
              <a:gd name="connsiteY8" fmla="*/ 73145 h 1031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1031634">
                <a:moveTo>
                  <a:pt x="0" y="73145"/>
                </a:moveTo>
                <a:cubicBezTo>
                  <a:pt x="0" y="32748"/>
                  <a:pt x="32748" y="0"/>
                  <a:pt x="73145" y="0"/>
                </a:cubicBezTo>
                <a:lnTo>
                  <a:pt x="658307" y="0"/>
                </a:lnTo>
                <a:cubicBezTo>
                  <a:pt x="698704" y="0"/>
                  <a:pt x="731452" y="32748"/>
                  <a:pt x="731452" y="73145"/>
                </a:cubicBezTo>
                <a:lnTo>
                  <a:pt x="731452" y="958489"/>
                </a:lnTo>
                <a:cubicBezTo>
                  <a:pt x="731452" y="998886"/>
                  <a:pt x="698704" y="1031634"/>
                  <a:pt x="658307" y="1031634"/>
                </a:cubicBezTo>
                <a:lnTo>
                  <a:pt x="73145" y="1031634"/>
                </a:lnTo>
                <a:cubicBezTo>
                  <a:pt x="32748" y="1031634"/>
                  <a:pt x="0" y="998886"/>
                  <a:pt x="0" y="958489"/>
                </a:cubicBezTo>
                <a:lnTo>
                  <a:pt x="0" y="73145"/>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4763" tIns="74763" rIns="74763" bIns="74763" numCol="1" spcCol="1270" anchor="ctr" anchorCtr="0">
            <a:noAutofit/>
          </a:bodyPr>
          <a:lstStyle/>
          <a:p>
            <a:pPr algn="ctr" defTabSz="622300">
              <a:lnSpc>
                <a:spcPct val="90000"/>
              </a:lnSpc>
              <a:spcAft>
                <a:spcPct val="35000"/>
              </a:spcAft>
            </a:pPr>
            <a:r>
              <a:rPr lang="ru-RU" sz="1400" b="1" dirty="0" smtClean="0">
                <a:solidFill>
                  <a:prstClr val="black"/>
                </a:solidFill>
                <a:latin typeface="Times New Roman" panose="02020603050405020304" pitchFamily="18" charset="0"/>
                <a:cs typeface="Times New Roman" panose="02020603050405020304" pitchFamily="18" charset="0"/>
              </a:rPr>
              <a:t>2020</a:t>
            </a:r>
            <a:endParaRPr lang="ru-RU" sz="1400" b="1" dirty="0">
              <a:solidFill>
                <a:prstClr val="black"/>
              </a:solidFill>
              <a:latin typeface="Times New Roman" panose="02020603050405020304" pitchFamily="18" charset="0"/>
              <a:cs typeface="Times New Roman" panose="02020603050405020304" pitchFamily="18" charset="0"/>
            </a:endParaRPr>
          </a:p>
        </p:txBody>
      </p:sp>
      <p:sp>
        <p:nvSpPr>
          <p:cNvPr id="20" name="Полилиния 19"/>
          <p:cNvSpPr/>
          <p:nvPr/>
        </p:nvSpPr>
        <p:spPr>
          <a:xfrm>
            <a:off x="6717685" y="3129206"/>
            <a:ext cx="731452" cy="1031634"/>
          </a:xfrm>
          <a:custGeom>
            <a:avLst/>
            <a:gdLst>
              <a:gd name="connsiteX0" fmla="*/ 0 w 731452"/>
              <a:gd name="connsiteY0" fmla="*/ 73145 h 1031634"/>
              <a:gd name="connsiteX1" fmla="*/ 73145 w 731452"/>
              <a:gd name="connsiteY1" fmla="*/ 0 h 1031634"/>
              <a:gd name="connsiteX2" fmla="*/ 658307 w 731452"/>
              <a:gd name="connsiteY2" fmla="*/ 0 h 1031634"/>
              <a:gd name="connsiteX3" fmla="*/ 731452 w 731452"/>
              <a:gd name="connsiteY3" fmla="*/ 73145 h 1031634"/>
              <a:gd name="connsiteX4" fmla="*/ 731452 w 731452"/>
              <a:gd name="connsiteY4" fmla="*/ 958489 h 1031634"/>
              <a:gd name="connsiteX5" fmla="*/ 658307 w 731452"/>
              <a:gd name="connsiteY5" fmla="*/ 1031634 h 1031634"/>
              <a:gd name="connsiteX6" fmla="*/ 73145 w 731452"/>
              <a:gd name="connsiteY6" fmla="*/ 1031634 h 1031634"/>
              <a:gd name="connsiteX7" fmla="*/ 0 w 731452"/>
              <a:gd name="connsiteY7" fmla="*/ 958489 h 1031634"/>
              <a:gd name="connsiteX8" fmla="*/ 0 w 731452"/>
              <a:gd name="connsiteY8" fmla="*/ 73145 h 1031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1031634">
                <a:moveTo>
                  <a:pt x="0" y="73145"/>
                </a:moveTo>
                <a:cubicBezTo>
                  <a:pt x="0" y="32748"/>
                  <a:pt x="32748" y="0"/>
                  <a:pt x="73145" y="0"/>
                </a:cubicBezTo>
                <a:lnTo>
                  <a:pt x="658307" y="0"/>
                </a:lnTo>
                <a:cubicBezTo>
                  <a:pt x="698704" y="0"/>
                  <a:pt x="731452" y="32748"/>
                  <a:pt x="731452" y="73145"/>
                </a:cubicBezTo>
                <a:lnTo>
                  <a:pt x="731452" y="958489"/>
                </a:lnTo>
                <a:cubicBezTo>
                  <a:pt x="731452" y="998886"/>
                  <a:pt x="698704" y="1031634"/>
                  <a:pt x="658307" y="1031634"/>
                </a:cubicBezTo>
                <a:lnTo>
                  <a:pt x="73145" y="1031634"/>
                </a:lnTo>
                <a:cubicBezTo>
                  <a:pt x="32748" y="1031634"/>
                  <a:pt x="0" y="998886"/>
                  <a:pt x="0" y="958489"/>
                </a:cubicBezTo>
                <a:lnTo>
                  <a:pt x="0" y="73145"/>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7143" tIns="67143" rIns="67143" bIns="67143" numCol="1" spcCol="1270" anchor="ctr" anchorCtr="0">
            <a:noAutofit/>
          </a:bodyPr>
          <a:lstStyle/>
          <a:p>
            <a:pPr algn="ctr" defTabSz="533400">
              <a:lnSpc>
                <a:spcPct val="90000"/>
              </a:lnSpc>
              <a:spcAft>
                <a:spcPct val="35000"/>
              </a:spcAft>
            </a:pPr>
            <a:r>
              <a:rPr lang="ru-RU" sz="1200" b="1" dirty="0" smtClean="0">
                <a:solidFill>
                  <a:prstClr val="black"/>
                </a:solidFill>
                <a:latin typeface="Times New Roman" panose="02020603050405020304" pitchFamily="18" charset="0"/>
                <a:cs typeface="Times New Roman" panose="02020603050405020304" pitchFamily="18" charset="0"/>
              </a:rPr>
              <a:t>4,8</a:t>
            </a:r>
            <a:endParaRPr lang="ru-RU" sz="1200" b="1" dirty="0">
              <a:solidFill>
                <a:prstClr val="black"/>
              </a:solidFill>
              <a:latin typeface="Times New Roman" panose="02020603050405020304" pitchFamily="18" charset="0"/>
              <a:cs typeface="Times New Roman" panose="02020603050405020304" pitchFamily="18" charset="0"/>
            </a:endParaRPr>
          </a:p>
        </p:txBody>
      </p:sp>
      <p:sp>
        <p:nvSpPr>
          <p:cNvPr id="21" name="Полилиния 20"/>
          <p:cNvSpPr/>
          <p:nvPr/>
        </p:nvSpPr>
        <p:spPr>
          <a:xfrm>
            <a:off x="6717685" y="4203190"/>
            <a:ext cx="731452" cy="1031634"/>
          </a:xfrm>
          <a:custGeom>
            <a:avLst/>
            <a:gdLst>
              <a:gd name="connsiteX0" fmla="*/ 0 w 731452"/>
              <a:gd name="connsiteY0" fmla="*/ 73145 h 1031634"/>
              <a:gd name="connsiteX1" fmla="*/ 73145 w 731452"/>
              <a:gd name="connsiteY1" fmla="*/ 0 h 1031634"/>
              <a:gd name="connsiteX2" fmla="*/ 658307 w 731452"/>
              <a:gd name="connsiteY2" fmla="*/ 0 h 1031634"/>
              <a:gd name="connsiteX3" fmla="*/ 731452 w 731452"/>
              <a:gd name="connsiteY3" fmla="*/ 73145 h 1031634"/>
              <a:gd name="connsiteX4" fmla="*/ 731452 w 731452"/>
              <a:gd name="connsiteY4" fmla="*/ 958489 h 1031634"/>
              <a:gd name="connsiteX5" fmla="*/ 658307 w 731452"/>
              <a:gd name="connsiteY5" fmla="*/ 1031634 h 1031634"/>
              <a:gd name="connsiteX6" fmla="*/ 73145 w 731452"/>
              <a:gd name="connsiteY6" fmla="*/ 1031634 h 1031634"/>
              <a:gd name="connsiteX7" fmla="*/ 0 w 731452"/>
              <a:gd name="connsiteY7" fmla="*/ 958489 h 1031634"/>
              <a:gd name="connsiteX8" fmla="*/ 0 w 731452"/>
              <a:gd name="connsiteY8" fmla="*/ 73145 h 1031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1031634">
                <a:moveTo>
                  <a:pt x="0" y="73145"/>
                </a:moveTo>
                <a:cubicBezTo>
                  <a:pt x="0" y="32748"/>
                  <a:pt x="32748" y="0"/>
                  <a:pt x="73145" y="0"/>
                </a:cubicBezTo>
                <a:lnTo>
                  <a:pt x="658307" y="0"/>
                </a:lnTo>
                <a:cubicBezTo>
                  <a:pt x="698704" y="0"/>
                  <a:pt x="731452" y="32748"/>
                  <a:pt x="731452" y="73145"/>
                </a:cubicBezTo>
                <a:lnTo>
                  <a:pt x="731452" y="958489"/>
                </a:lnTo>
                <a:cubicBezTo>
                  <a:pt x="731452" y="998886"/>
                  <a:pt x="698704" y="1031634"/>
                  <a:pt x="658307" y="1031634"/>
                </a:cubicBezTo>
                <a:lnTo>
                  <a:pt x="73145" y="1031634"/>
                </a:lnTo>
                <a:cubicBezTo>
                  <a:pt x="32748" y="1031634"/>
                  <a:pt x="0" y="998886"/>
                  <a:pt x="0" y="958489"/>
                </a:cubicBezTo>
                <a:lnTo>
                  <a:pt x="0" y="73145"/>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7143" tIns="67143" rIns="67143" bIns="67143" numCol="1" spcCol="1270" anchor="ctr" anchorCtr="0">
            <a:noAutofit/>
          </a:bodyPr>
          <a:lstStyle/>
          <a:p>
            <a:pPr algn="ctr" defTabSz="533400">
              <a:lnSpc>
                <a:spcPct val="90000"/>
              </a:lnSpc>
              <a:spcAft>
                <a:spcPct val="35000"/>
              </a:spcAft>
            </a:pPr>
            <a:r>
              <a:rPr lang="ru-RU" sz="1200" b="1" dirty="0" smtClean="0">
                <a:solidFill>
                  <a:prstClr val="black"/>
                </a:solidFill>
                <a:latin typeface="Times New Roman" panose="02020603050405020304" pitchFamily="18" charset="0"/>
                <a:cs typeface="Times New Roman" panose="02020603050405020304" pitchFamily="18" charset="0"/>
              </a:rPr>
              <a:t>0,73</a:t>
            </a:r>
            <a:endParaRPr lang="ru-RU" sz="1200" b="1" dirty="0">
              <a:solidFill>
                <a:prstClr val="black"/>
              </a:solidFill>
              <a:latin typeface="Times New Roman" panose="02020603050405020304" pitchFamily="18" charset="0"/>
              <a:cs typeface="Times New Roman" panose="02020603050405020304" pitchFamily="18" charset="0"/>
            </a:endParaRPr>
          </a:p>
        </p:txBody>
      </p:sp>
      <p:sp>
        <p:nvSpPr>
          <p:cNvPr id="22" name="Полилиния 21"/>
          <p:cNvSpPr/>
          <p:nvPr/>
        </p:nvSpPr>
        <p:spPr>
          <a:xfrm>
            <a:off x="6717685" y="5277174"/>
            <a:ext cx="731452" cy="1031634"/>
          </a:xfrm>
          <a:custGeom>
            <a:avLst/>
            <a:gdLst>
              <a:gd name="connsiteX0" fmla="*/ 0 w 731452"/>
              <a:gd name="connsiteY0" fmla="*/ 73145 h 1031634"/>
              <a:gd name="connsiteX1" fmla="*/ 73145 w 731452"/>
              <a:gd name="connsiteY1" fmla="*/ 0 h 1031634"/>
              <a:gd name="connsiteX2" fmla="*/ 658307 w 731452"/>
              <a:gd name="connsiteY2" fmla="*/ 0 h 1031634"/>
              <a:gd name="connsiteX3" fmla="*/ 731452 w 731452"/>
              <a:gd name="connsiteY3" fmla="*/ 73145 h 1031634"/>
              <a:gd name="connsiteX4" fmla="*/ 731452 w 731452"/>
              <a:gd name="connsiteY4" fmla="*/ 958489 h 1031634"/>
              <a:gd name="connsiteX5" fmla="*/ 658307 w 731452"/>
              <a:gd name="connsiteY5" fmla="*/ 1031634 h 1031634"/>
              <a:gd name="connsiteX6" fmla="*/ 73145 w 731452"/>
              <a:gd name="connsiteY6" fmla="*/ 1031634 h 1031634"/>
              <a:gd name="connsiteX7" fmla="*/ 0 w 731452"/>
              <a:gd name="connsiteY7" fmla="*/ 958489 h 1031634"/>
              <a:gd name="connsiteX8" fmla="*/ 0 w 731452"/>
              <a:gd name="connsiteY8" fmla="*/ 73145 h 1031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1031634">
                <a:moveTo>
                  <a:pt x="0" y="73145"/>
                </a:moveTo>
                <a:cubicBezTo>
                  <a:pt x="0" y="32748"/>
                  <a:pt x="32748" y="0"/>
                  <a:pt x="73145" y="0"/>
                </a:cubicBezTo>
                <a:lnTo>
                  <a:pt x="658307" y="0"/>
                </a:lnTo>
                <a:cubicBezTo>
                  <a:pt x="698704" y="0"/>
                  <a:pt x="731452" y="32748"/>
                  <a:pt x="731452" y="73145"/>
                </a:cubicBezTo>
                <a:lnTo>
                  <a:pt x="731452" y="958489"/>
                </a:lnTo>
                <a:cubicBezTo>
                  <a:pt x="731452" y="998886"/>
                  <a:pt x="698704" y="1031634"/>
                  <a:pt x="658307" y="1031634"/>
                </a:cubicBezTo>
                <a:lnTo>
                  <a:pt x="73145" y="1031634"/>
                </a:lnTo>
                <a:cubicBezTo>
                  <a:pt x="32748" y="1031634"/>
                  <a:pt x="0" y="998886"/>
                  <a:pt x="0" y="958489"/>
                </a:cubicBezTo>
                <a:lnTo>
                  <a:pt x="0" y="73145"/>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7143" tIns="67143" rIns="67143" bIns="67143" numCol="1" spcCol="1270" anchor="ctr" anchorCtr="0">
            <a:noAutofit/>
          </a:bodyPr>
          <a:lstStyle/>
          <a:p>
            <a:pPr algn="ctr" defTabSz="533400">
              <a:lnSpc>
                <a:spcPct val="90000"/>
              </a:lnSpc>
              <a:spcAft>
                <a:spcPct val="35000"/>
              </a:spcAft>
            </a:pPr>
            <a:r>
              <a:rPr lang="ru-RU" sz="1200" b="1" dirty="0" smtClean="0">
                <a:solidFill>
                  <a:prstClr val="black"/>
                </a:solidFill>
                <a:latin typeface="Times New Roman" panose="02020603050405020304" pitchFamily="18" charset="0"/>
                <a:cs typeface="Times New Roman" panose="02020603050405020304" pitchFamily="18" charset="0"/>
              </a:rPr>
              <a:t>39,0</a:t>
            </a:r>
            <a:endParaRPr lang="ru-RU" sz="1200" b="1" dirty="0">
              <a:solidFill>
                <a:prstClr val="black"/>
              </a:solidFill>
              <a:latin typeface="Times New Roman" panose="02020603050405020304" pitchFamily="18" charset="0"/>
              <a:cs typeface="Times New Roman" panose="02020603050405020304" pitchFamily="18" charset="0"/>
            </a:endParaRPr>
          </a:p>
        </p:txBody>
      </p:sp>
      <p:sp>
        <p:nvSpPr>
          <p:cNvPr id="23" name="Полилиния 22"/>
          <p:cNvSpPr/>
          <p:nvPr/>
        </p:nvSpPr>
        <p:spPr>
          <a:xfrm>
            <a:off x="7510580" y="2055222"/>
            <a:ext cx="731452" cy="1031634"/>
          </a:xfrm>
          <a:custGeom>
            <a:avLst/>
            <a:gdLst>
              <a:gd name="connsiteX0" fmla="*/ 0 w 731452"/>
              <a:gd name="connsiteY0" fmla="*/ 73145 h 1031634"/>
              <a:gd name="connsiteX1" fmla="*/ 73145 w 731452"/>
              <a:gd name="connsiteY1" fmla="*/ 0 h 1031634"/>
              <a:gd name="connsiteX2" fmla="*/ 658307 w 731452"/>
              <a:gd name="connsiteY2" fmla="*/ 0 h 1031634"/>
              <a:gd name="connsiteX3" fmla="*/ 731452 w 731452"/>
              <a:gd name="connsiteY3" fmla="*/ 73145 h 1031634"/>
              <a:gd name="connsiteX4" fmla="*/ 731452 w 731452"/>
              <a:gd name="connsiteY4" fmla="*/ 958489 h 1031634"/>
              <a:gd name="connsiteX5" fmla="*/ 658307 w 731452"/>
              <a:gd name="connsiteY5" fmla="*/ 1031634 h 1031634"/>
              <a:gd name="connsiteX6" fmla="*/ 73145 w 731452"/>
              <a:gd name="connsiteY6" fmla="*/ 1031634 h 1031634"/>
              <a:gd name="connsiteX7" fmla="*/ 0 w 731452"/>
              <a:gd name="connsiteY7" fmla="*/ 958489 h 1031634"/>
              <a:gd name="connsiteX8" fmla="*/ 0 w 731452"/>
              <a:gd name="connsiteY8" fmla="*/ 73145 h 1031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1031634">
                <a:moveTo>
                  <a:pt x="0" y="73145"/>
                </a:moveTo>
                <a:cubicBezTo>
                  <a:pt x="0" y="32748"/>
                  <a:pt x="32748" y="0"/>
                  <a:pt x="73145" y="0"/>
                </a:cubicBezTo>
                <a:lnTo>
                  <a:pt x="658307" y="0"/>
                </a:lnTo>
                <a:cubicBezTo>
                  <a:pt x="698704" y="0"/>
                  <a:pt x="731452" y="32748"/>
                  <a:pt x="731452" y="73145"/>
                </a:cubicBezTo>
                <a:lnTo>
                  <a:pt x="731452" y="958489"/>
                </a:lnTo>
                <a:cubicBezTo>
                  <a:pt x="731452" y="998886"/>
                  <a:pt x="698704" y="1031634"/>
                  <a:pt x="658307" y="1031634"/>
                </a:cubicBezTo>
                <a:lnTo>
                  <a:pt x="73145" y="1031634"/>
                </a:lnTo>
                <a:cubicBezTo>
                  <a:pt x="32748" y="1031634"/>
                  <a:pt x="0" y="998886"/>
                  <a:pt x="0" y="958489"/>
                </a:cubicBezTo>
                <a:lnTo>
                  <a:pt x="0" y="73145"/>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4763" tIns="74763" rIns="74763" bIns="74763" numCol="1" spcCol="1270" anchor="ctr" anchorCtr="0">
            <a:noAutofit/>
          </a:bodyPr>
          <a:lstStyle/>
          <a:p>
            <a:pPr algn="ctr" defTabSz="622300">
              <a:lnSpc>
                <a:spcPct val="90000"/>
              </a:lnSpc>
              <a:spcAft>
                <a:spcPct val="35000"/>
              </a:spcAft>
            </a:pPr>
            <a:r>
              <a:rPr lang="ru-RU" sz="1400" b="1" dirty="0" smtClean="0">
                <a:solidFill>
                  <a:prstClr val="black"/>
                </a:solidFill>
                <a:latin typeface="Times New Roman" panose="02020603050405020304" pitchFamily="18" charset="0"/>
                <a:cs typeface="Times New Roman" panose="02020603050405020304" pitchFamily="18" charset="0"/>
              </a:rPr>
              <a:t>2021</a:t>
            </a:r>
            <a:endParaRPr lang="ru-RU" sz="1400" b="1" dirty="0">
              <a:solidFill>
                <a:prstClr val="black"/>
              </a:solidFill>
              <a:latin typeface="Times New Roman" panose="02020603050405020304" pitchFamily="18" charset="0"/>
              <a:cs typeface="Times New Roman" panose="02020603050405020304" pitchFamily="18" charset="0"/>
            </a:endParaRPr>
          </a:p>
        </p:txBody>
      </p:sp>
      <p:sp>
        <p:nvSpPr>
          <p:cNvPr id="25" name="Полилиния 24"/>
          <p:cNvSpPr/>
          <p:nvPr/>
        </p:nvSpPr>
        <p:spPr>
          <a:xfrm>
            <a:off x="7510580" y="3129206"/>
            <a:ext cx="731452" cy="1031634"/>
          </a:xfrm>
          <a:custGeom>
            <a:avLst/>
            <a:gdLst>
              <a:gd name="connsiteX0" fmla="*/ 0 w 731452"/>
              <a:gd name="connsiteY0" fmla="*/ 73145 h 1031634"/>
              <a:gd name="connsiteX1" fmla="*/ 73145 w 731452"/>
              <a:gd name="connsiteY1" fmla="*/ 0 h 1031634"/>
              <a:gd name="connsiteX2" fmla="*/ 658307 w 731452"/>
              <a:gd name="connsiteY2" fmla="*/ 0 h 1031634"/>
              <a:gd name="connsiteX3" fmla="*/ 731452 w 731452"/>
              <a:gd name="connsiteY3" fmla="*/ 73145 h 1031634"/>
              <a:gd name="connsiteX4" fmla="*/ 731452 w 731452"/>
              <a:gd name="connsiteY4" fmla="*/ 958489 h 1031634"/>
              <a:gd name="connsiteX5" fmla="*/ 658307 w 731452"/>
              <a:gd name="connsiteY5" fmla="*/ 1031634 h 1031634"/>
              <a:gd name="connsiteX6" fmla="*/ 73145 w 731452"/>
              <a:gd name="connsiteY6" fmla="*/ 1031634 h 1031634"/>
              <a:gd name="connsiteX7" fmla="*/ 0 w 731452"/>
              <a:gd name="connsiteY7" fmla="*/ 958489 h 1031634"/>
              <a:gd name="connsiteX8" fmla="*/ 0 w 731452"/>
              <a:gd name="connsiteY8" fmla="*/ 73145 h 1031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1031634">
                <a:moveTo>
                  <a:pt x="0" y="73145"/>
                </a:moveTo>
                <a:cubicBezTo>
                  <a:pt x="0" y="32748"/>
                  <a:pt x="32748" y="0"/>
                  <a:pt x="73145" y="0"/>
                </a:cubicBezTo>
                <a:lnTo>
                  <a:pt x="658307" y="0"/>
                </a:lnTo>
                <a:cubicBezTo>
                  <a:pt x="698704" y="0"/>
                  <a:pt x="731452" y="32748"/>
                  <a:pt x="731452" y="73145"/>
                </a:cubicBezTo>
                <a:lnTo>
                  <a:pt x="731452" y="958489"/>
                </a:lnTo>
                <a:cubicBezTo>
                  <a:pt x="731452" y="998886"/>
                  <a:pt x="698704" y="1031634"/>
                  <a:pt x="658307" y="1031634"/>
                </a:cubicBezTo>
                <a:lnTo>
                  <a:pt x="73145" y="1031634"/>
                </a:lnTo>
                <a:cubicBezTo>
                  <a:pt x="32748" y="1031634"/>
                  <a:pt x="0" y="998886"/>
                  <a:pt x="0" y="958489"/>
                </a:cubicBezTo>
                <a:lnTo>
                  <a:pt x="0" y="73145"/>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7143" tIns="67143" rIns="67143" bIns="67143" numCol="1" spcCol="1270" anchor="ctr" anchorCtr="0">
            <a:noAutofit/>
          </a:bodyPr>
          <a:lstStyle/>
          <a:p>
            <a:pPr algn="ctr" defTabSz="533400">
              <a:lnSpc>
                <a:spcPct val="90000"/>
              </a:lnSpc>
              <a:spcAft>
                <a:spcPct val="35000"/>
              </a:spcAft>
            </a:pPr>
            <a:r>
              <a:rPr lang="ru-RU" sz="1200" b="1" dirty="0" smtClean="0">
                <a:solidFill>
                  <a:prstClr val="black"/>
                </a:solidFill>
                <a:latin typeface="Times New Roman" panose="02020603050405020304" pitchFamily="18" charset="0"/>
                <a:cs typeface="Times New Roman" panose="02020603050405020304" pitchFamily="18" charset="0"/>
              </a:rPr>
              <a:t>4,7</a:t>
            </a:r>
          </a:p>
        </p:txBody>
      </p:sp>
      <p:sp>
        <p:nvSpPr>
          <p:cNvPr id="26" name="Полилиния 25"/>
          <p:cNvSpPr/>
          <p:nvPr/>
        </p:nvSpPr>
        <p:spPr>
          <a:xfrm>
            <a:off x="7510580" y="4203190"/>
            <a:ext cx="731452" cy="1031634"/>
          </a:xfrm>
          <a:custGeom>
            <a:avLst/>
            <a:gdLst>
              <a:gd name="connsiteX0" fmla="*/ 0 w 731452"/>
              <a:gd name="connsiteY0" fmla="*/ 73145 h 1031634"/>
              <a:gd name="connsiteX1" fmla="*/ 73145 w 731452"/>
              <a:gd name="connsiteY1" fmla="*/ 0 h 1031634"/>
              <a:gd name="connsiteX2" fmla="*/ 658307 w 731452"/>
              <a:gd name="connsiteY2" fmla="*/ 0 h 1031634"/>
              <a:gd name="connsiteX3" fmla="*/ 731452 w 731452"/>
              <a:gd name="connsiteY3" fmla="*/ 73145 h 1031634"/>
              <a:gd name="connsiteX4" fmla="*/ 731452 w 731452"/>
              <a:gd name="connsiteY4" fmla="*/ 958489 h 1031634"/>
              <a:gd name="connsiteX5" fmla="*/ 658307 w 731452"/>
              <a:gd name="connsiteY5" fmla="*/ 1031634 h 1031634"/>
              <a:gd name="connsiteX6" fmla="*/ 73145 w 731452"/>
              <a:gd name="connsiteY6" fmla="*/ 1031634 h 1031634"/>
              <a:gd name="connsiteX7" fmla="*/ 0 w 731452"/>
              <a:gd name="connsiteY7" fmla="*/ 958489 h 1031634"/>
              <a:gd name="connsiteX8" fmla="*/ 0 w 731452"/>
              <a:gd name="connsiteY8" fmla="*/ 73145 h 1031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1031634">
                <a:moveTo>
                  <a:pt x="0" y="73145"/>
                </a:moveTo>
                <a:cubicBezTo>
                  <a:pt x="0" y="32748"/>
                  <a:pt x="32748" y="0"/>
                  <a:pt x="73145" y="0"/>
                </a:cubicBezTo>
                <a:lnTo>
                  <a:pt x="658307" y="0"/>
                </a:lnTo>
                <a:cubicBezTo>
                  <a:pt x="698704" y="0"/>
                  <a:pt x="731452" y="32748"/>
                  <a:pt x="731452" y="73145"/>
                </a:cubicBezTo>
                <a:lnTo>
                  <a:pt x="731452" y="958489"/>
                </a:lnTo>
                <a:cubicBezTo>
                  <a:pt x="731452" y="998886"/>
                  <a:pt x="698704" y="1031634"/>
                  <a:pt x="658307" y="1031634"/>
                </a:cubicBezTo>
                <a:lnTo>
                  <a:pt x="73145" y="1031634"/>
                </a:lnTo>
                <a:cubicBezTo>
                  <a:pt x="32748" y="1031634"/>
                  <a:pt x="0" y="998886"/>
                  <a:pt x="0" y="958489"/>
                </a:cubicBezTo>
                <a:lnTo>
                  <a:pt x="0" y="73145"/>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7143" tIns="67143" rIns="67143" bIns="67143" numCol="1" spcCol="1270" anchor="ctr" anchorCtr="0">
            <a:noAutofit/>
          </a:bodyPr>
          <a:lstStyle/>
          <a:p>
            <a:pPr algn="ctr" defTabSz="533400">
              <a:lnSpc>
                <a:spcPct val="90000"/>
              </a:lnSpc>
              <a:spcAft>
                <a:spcPct val="35000"/>
              </a:spcAft>
            </a:pPr>
            <a:r>
              <a:rPr lang="ru-RU" sz="1200" b="1" dirty="0" smtClean="0">
                <a:solidFill>
                  <a:prstClr val="black"/>
                </a:solidFill>
                <a:latin typeface="Times New Roman" panose="02020603050405020304" pitchFamily="18" charset="0"/>
                <a:cs typeface="Times New Roman" panose="02020603050405020304" pitchFamily="18" charset="0"/>
              </a:rPr>
              <a:t>0,70</a:t>
            </a:r>
            <a:endParaRPr lang="ru-RU" sz="1200" b="1" dirty="0">
              <a:solidFill>
                <a:prstClr val="black"/>
              </a:solidFill>
              <a:latin typeface="Times New Roman" panose="02020603050405020304" pitchFamily="18" charset="0"/>
              <a:cs typeface="Times New Roman" panose="02020603050405020304" pitchFamily="18" charset="0"/>
            </a:endParaRPr>
          </a:p>
        </p:txBody>
      </p:sp>
      <p:sp>
        <p:nvSpPr>
          <p:cNvPr id="27" name="Полилиния 26"/>
          <p:cNvSpPr/>
          <p:nvPr/>
        </p:nvSpPr>
        <p:spPr>
          <a:xfrm>
            <a:off x="7510580" y="5277174"/>
            <a:ext cx="731452" cy="1031634"/>
          </a:xfrm>
          <a:custGeom>
            <a:avLst/>
            <a:gdLst>
              <a:gd name="connsiteX0" fmla="*/ 0 w 731452"/>
              <a:gd name="connsiteY0" fmla="*/ 73145 h 1031634"/>
              <a:gd name="connsiteX1" fmla="*/ 73145 w 731452"/>
              <a:gd name="connsiteY1" fmla="*/ 0 h 1031634"/>
              <a:gd name="connsiteX2" fmla="*/ 658307 w 731452"/>
              <a:gd name="connsiteY2" fmla="*/ 0 h 1031634"/>
              <a:gd name="connsiteX3" fmla="*/ 731452 w 731452"/>
              <a:gd name="connsiteY3" fmla="*/ 73145 h 1031634"/>
              <a:gd name="connsiteX4" fmla="*/ 731452 w 731452"/>
              <a:gd name="connsiteY4" fmla="*/ 958489 h 1031634"/>
              <a:gd name="connsiteX5" fmla="*/ 658307 w 731452"/>
              <a:gd name="connsiteY5" fmla="*/ 1031634 h 1031634"/>
              <a:gd name="connsiteX6" fmla="*/ 73145 w 731452"/>
              <a:gd name="connsiteY6" fmla="*/ 1031634 h 1031634"/>
              <a:gd name="connsiteX7" fmla="*/ 0 w 731452"/>
              <a:gd name="connsiteY7" fmla="*/ 958489 h 1031634"/>
              <a:gd name="connsiteX8" fmla="*/ 0 w 731452"/>
              <a:gd name="connsiteY8" fmla="*/ 73145 h 1031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1031634">
                <a:moveTo>
                  <a:pt x="0" y="73145"/>
                </a:moveTo>
                <a:cubicBezTo>
                  <a:pt x="0" y="32748"/>
                  <a:pt x="32748" y="0"/>
                  <a:pt x="73145" y="0"/>
                </a:cubicBezTo>
                <a:lnTo>
                  <a:pt x="658307" y="0"/>
                </a:lnTo>
                <a:cubicBezTo>
                  <a:pt x="698704" y="0"/>
                  <a:pt x="731452" y="32748"/>
                  <a:pt x="731452" y="73145"/>
                </a:cubicBezTo>
                <a:lnTo>
                  <a:pt x="731452" y="958489"/>
                </a:lnTo>
                <a:cubicBezTo>
                  <a:pt x="731452" y="998886"/>
                  <a:pt x="698704" y="1031634"/>
                  <a:pt x="658307" y="1031634"/>
                </a:cubicBezTo>
                <a:lnTo>
                  <a:pt x="73145" y="1031634"/>
                </a:lnTo>
                <a:cubicBezTo>
                  <a:pt x="32748" y="1031634"/>
                  <a:pt x="0" y="998886"/>
                  <a:pt x="0" y="958489"/>
                </a:cubicBezTo>
                <a:lnTo>
                  <a:pt x="0" y="73145"/>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7143" tIns="67143" rIns="67143" bIns="67143" numCol="1" spcCol="1270" anchor="ctr" anchorCtr="0">
            <a:noAutofit/>
          </a:bodyPr>
          <a:lstStyle/>
          <a:p>
            <a:pPr algn="ctr" defTabSz="533400">
              <a:lnSpc>
                <a:spcPct val="90000"/>
              </a:lnSpc>
              <a:spcAft>
                <a:spcPct val="35000"/>
              </a:spcAft>
            </a:pPr>
            <a:r>
              <a:rPr lang="ru-RU" sz="1200" b="1" dirty="0" smtClean="0">
                <a:solidFill>
                  <a:prstClr val="black"/>
                </a:solidFill>
                <a:latin typeface="Times New Roman" panose="02020603050405020304" pitchFamily="18" charset="0"/>
                <a:cs typeface="Times New Roman" panose="02020603050405020304" pitchFamily="18" charset="0"/>
              </a:rPr>
              <a:t>39,0</a:t>
            </a:r>
            <a:endParaRPr lang="ru-RU" sz="1200" b="1" dirty="0">
              <a:solidFill>
                <a:prstClr val="black"/>
              </a:solidFill>
              <a:latin typeface="Times New Roman" panose="02020603050405020304" pitchFamily="18" charset="0"/>
              <a:cs typeface="Times New Roman" panose="02020603050405020304" pitchFamily="18" charset="0"/>
            </a:endParaRPr>
          </a:p>
        </p:txBody>
      </p:sp>
      <p:sp>
        <p:nvSpPr>
          <p:cNvPr id="28" name="Полилиния 27"/>
          <p:cNvSpPr/>
          <p:nvPr/>
        </p:nvSpPr>
        <p:spPr>
          <a:xfrm>
            <a:off x="8303475" y="2055222"/>
            <a:ext cx="731452" cy="1031634"/>
          </a:xfrm>
          <a:custGeom>
            <a:avLst/>
            <a:gdLst>
              <a:gd name="connsiteX0" fmla="*/ 0 w 731452"/>
              <a:gd name="connsiteY0" fmla="*/ 73145 h 1031634"/>
              <a:gd name="connsiteX1" fmla="*/ 73145 w 731452"/>
              <a:gd name="connsiteY1" fmla="*/ 0 h 1031634"/>
              <a:gd name="connsiteX2" fmla="*/ 658307 w 731452"/>
              <a:gd name="connsiteY2" fmla="*/ 0 h 1031634"/>
              <a:gd name="connsiteX3" fmla="*/ 731452 w 731452"/>
              <a:gd name="connsiteY3" fmla="*/ 73145 h 1031634"/>
              <a:gd name="connsiteX4" fmla="*/ 731452 w 731452"/>
              <a:gd name="connsiteY4" fmla="*/ 958489 h 1031634"/>
              <a:gd name="connsiteX5" fmla="*/ 658307 w 731452"/>
              <a:gd name="connsiteY5" fmla="*/ 1031634 h 1031634"/>
              <a:gd name="connsiteX6" fmla="*/ 73145 w 731452"/>
              <a:gd name="connsiteY6" fmla="*/ 1031634 h 1031634"/>
              <a:gd name="connsiteX7" fmla="*/ 0 w 731452"/>
              <a:gd name="connsiteY7" fmla="*/ 958489 h 1031634"/>
              <a:gd name="connsiteX8" fmla="*/ 0 w 731452"/>
              <a:gd name="connsiteY8" fmla="*/ 73145 h 1031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1031634">
                <a:moveTo>
                  <a:pt x="0" y="73145"/>
                </a:moveTo>
                <a:cubicBezTo>
                  <a:pt x="0" y="32748"/>
                  <a:pt x="32748" y="0"/>
                  <a:pt x="73145" y="0"/>
                </a:cubicBezTo>
                <a:lnTo>
                  <a:pt x="658307" y="0"/>
                </a:lnTo>
                <a:cubicBezTo>
                  <a:pt x="698704" y="0"/>
                  <a:pt x="731452" y="32748"/>
                  <a:pt x="731452" y="73145"/>
                </a:cubicBezTo>
                <a:lnTo>
                  <a:pt x="731452" y="958489"/>
                </a:lnTo>
                <a:cubicBezTo>
                  <a:pt x="731452" y="998886"/>
                  <a:pt x="698704" y="1031634"/>
                  <a:pt x="658307" y="1031634"/>
                </a:cubicBezTo>
                <a:lnTo>
                  <a:pt x="73145" y="1031634"/>
                </a:lnTo>
                <a:cubicBezTo>
                  <a:pt x="32748" y="1031634"/>
                  <a:pt x="0" y="998886"/>
                  <a:pt x="0" y="958489"/>
                </a:cubicBezTo>
                <a:lnTo>
                  <a:pt x="0" y="73145"/>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4763" tIns="74763" rIns="74763" bIns="74763" numCol="1" spcCol="1270" anchor="ctr" anchorCtr="0">
            <a:noAutofit/>
          </a:bodyPr>
          <a:lstStyle/>
          <a:p>
            <a:pPr algn="ctr" defTabSz="622300">
              <a:lnSpc>
                <a:spcPct val="90000"/>
              </a:lnSpc>
              <a:spcAft>
                <a:spcPct val="35000"/>
              </a:spcAft>
            </a:pPr>
            <a:r>
              <a:rPr lang="ru-RU" sz="1400" b="1" dirty="0" smtClean="0">
                <a:solidFill>
                  <a:prstClr val="black"/>
                </a:solidFill>
                <a:latin typeface="Times New Roman" panose="02020603050405020304" pitchFamily="18" charset="0"/>
                <a:cs typeface="Times New Roman" panose="02020603050405020304" pitchFamily="18" charset="0"/>
              </a:rPr>
              <a:t>2022</a:t>
            </a:r>
            <a:endParaRPr lang="ru-RU" sz="1400" b="1" dirty="0">
              <a:solidFill>
                <a:prstClr val="black"/>
              </a:solidFill>
              <a:latin typeface="Times New Roman" panose="02020603050405020304" pitchFamily="18" charset="0"/>
              <a:cs typeface="Times New Roman" panose="02020603050405020304" pitchFamily="18" charset="0"/>
            </a:endParaRPr>
          </a:p>
        </p:txBody>
      </p:sp>
      <p:sp>
        <p:nvSpPr>
          <p:cNvPr id="29" name="Полилиния 28"/>
          <p:cNvSpPr/>
          <p:nvPr/>
        </p:nvSpPr>
        <p:spPr>
          <a:xfrm>
            <a:off x="8303475" y="3129206"/>
            <a:ext cx="731452" cy="1031634"/>
          </a:xfrm>
          <a:custGeom>
            <a:avLst/>
            <a:gdLst>
              <a:gd name="connsiteX0" fmla="*/ 0 w 731452"/>
              <a:gd name="connsiteY0" fmla="*/ 73145 h 1031634"/>
              <a:gd name="connsiteX1" fmla="*/ 73145 w 731452"/>
              <a:gd name="connsiteY1" fmla="*/ 0 h 1031634"/>
              <a:gd name="connsiteX2" fmla="*/ 658307 w 731452"/>
              <a:gd name="connsiteY2" fmla="*/ 0 h 1031634"/>
              <a:gd name="connsiteX3" fmla="*/ 731452 w 731452"/>
              <a:gd name="connsiteY3" fmla="*/ 73145 h 1031634"/>
              <a:gd name="connsiteX4" fmla="*/ 731452 w 731452"/>
              <a:gd name="connsiteY4" fmla="*/ 958489 h 1031634"/>
              <a:gd name="connsiteX5" fmla="*/ 658307 w 731452"/>
              <a:gd name="connsiteY5" fmla="*/ 1031634 h 1031634"/>
              <a:gd name="connsiteX6" fmla="*/ 73145 w 731452"/>
              <a:gd name="connsiteY6" fmla="*/ 1031634 h 1031634"/>
              <a:gd name="connsiteX7" fmla="*/ 0 w 731452"/>
              <a:gd name="connsiteY7" fmla="*/ 958489 h 1031634"/>
              <a:gd name="connsiteX8" fmla="*/ 0 w 731452"/>
              <a:gd name="connsiteY8" fmla="*/ 73145 h 1031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1031634">
                <a:moveTo>
                  <a:pt x="0" y="73145"/>
                </a:moveTo>
                <a:cubicBezTo>
                  <a:pt x="0" y="32748"/>
                  <a:pt x="32748" y="0"/>
                  <a:pt x="73145" y="0"/>
                </a:cubicBezTo>
                <a:lnTo>
                  <a:pt x="658307" y="0"/>
                </a:lnTo>
                <a:cubicBezTo>
                  <a:pt x="698704" y="0"/>
                  <a:pt x="731452" y="32748"/>
                  <a:pt x="731452" y="73145"/>
                </a:cubicBezTo>
                <a:lnTo>
                  <a:pt x="731452" y="958489"/>
                </a:lnTo>
                <a:cubicBezTo>
                  <a:pt x="731452" y="998886"/>
                  <a:pt x="698704" y="1031634"/>
                  <a:pt x="658307" y="1031634"/>
                </a:cubicBezTo>
                <a:lnTo>
                  <a:pt x="73145" y="1031634"/>
                </a:lnTo>
                <a:cubicBezTo>
                  <a:pt x="32748" y="1031634"/>
                  <a:pt x="0" y="998886"/>
                  <a:pt x="0" y="958489"/>
                </a:cubicBezTo>
                <a:lnTo>
                  <a:pt x="0" y="73145"/>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7143" tIns="67143" rIns="67143" bIns="67143" numCol="1" spcCol="1270" anchor="ctr" anchorCtr="0">
            <a:noAutofit/>
          </a:bodyPr>
          <a:lstStyle/>
          <a:p>
            <a:pPr algn="ctr" defTabSz="533400">
              <a:lnSpc>
                <a:spcPct val="90000"/>
              </a:lnSpc>
              <a:spcAft>
                <a:spcPct val="35000"/>
              </a:spcAft>
            </a:pPr>
            <a:r>
              <a:rPr lang="ru-RU" sz="1200" b="1" dirty="0" smtClean="0">
                <a:solidFill>
                  <a:prstClr val="black"/>
                </a:solidFill>
                <a:latin typeface="Times New Roman" panose="02020603050405020304" pitchFamily="18" charset="0"/>
                <a:cs typeface="Times New Roman" panose="02020603050405020304" pitchFamily="18" charset="0"/>
              </a:rPr>
              <a:t>4,6</a:t>
            </a:r>
            <a:endParaRPr lang="ru-RU" sz="1200" b="1" dirty="0">
              <a:solidFill>
                <a:prstClr val="black"/>
              </a:solidFill>
              <a:latin typeface="Times New Roman" panose="02020603050405020304" pitchFamily="18" charset="0"/>
              <a:cs typeface="Times New Roman" panose="02020603050405020304" pitchFamily="18" charset="0"/>
            </a:endParaRPr>
          </a:p>
        </p:txBody>
      </p:sp>
      <p:sp>
        <p:nvSpPr>
          <p:cNvPr id="30" name="Полилиния 29"/>
          <p:cNvSpPr/>
          <p:nvPr/>
        </p:nvSpPr>
        <p:spPr>
          <a:xfrm>
            <a:off x="8303475" y="4203190"/>
            <a:ext cx="731452" cy="1031634"/>
          </a:xfrm>
          <a:custGeom>
            <a:avLst/>
            <a:gdLst>
              <a:gd name="connsiteX0" fmla="*/ 0 w 731452"/>
              <a:gd name="connsiteY0" fmla="*/ 73145 h 1031634"/>
              <a:gd name="connsiteX1" fmla="*/ 73145 w 731452"/>
              <a:gd name="connsiteY1" fmla="*/ 0 h 1031634"/>
              <a:gd name="connsiteX2" fmla="*/ 658307 w 731452"/>
              <a:gd name="connsiteY2" fmla="*/ 0 h 1031634"/>
              <a:gd name="connsiteX3" fmla="*/ 731452 w 731452"/>
              <a:gd name="connsiteY3" fmla="*/ 73145 h 1031634"/>
              <a:gd name="connsiteX4" fmla="*/ 731452 w 731452"/>
              <a:gd name="connsiteY4" fmla="*/ 958489 h 1031634"/>
              <a:gd name="connsiteX5" fmla="*/ 658307 w 731452"/>
              <a:gd name="connsiteY5" fmla="*/ 1031634 h 1031634"/>
              <a:gd name="connsiteX6" fmla="*/ 73145 w 731452"/>
              <a:gd name="connsiteY6" fmla="*/ 1031634 h 1031634"/>
              <a:gd name="connsiteX7" fmla="*/ 0 w 731452"/>
              <a:gd name="connsiteY7" fmla="*/ 958489 h 1031634"/>
              <a:gd name="connsiteX8" fmla="*/ 0 w 731452"/>
              <a:gd name="connsiteY8" fmla="*/ 73145 h 1031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1031634">
                <a:moveTo>
                  <a:pt x="0" y="73145"/>
                </a:moveTo>
                <a:cubicBezTo>
                  <a:pt x="0" y="32748"/>
                  <a:pt x="32748" y="0"/>
                  <a:pt x="73145" y="0"/>
                </a:cubicBezTo>
                <a:lnTo>
                  <a:pt x="658307" y="0"/>
                </a:lnTo>
                <a:cubicBezTo>
                  <a:pt x="698704" y="0"/>
                  <a:pt x="731452" y="32748"/>
                  <a:pt x="731452" y="73145"/>
                </a:cubicBezTo>
                <a:lnTo>
                  <a:pt x="731452" y="958489"/>
                </a:lnTo>
                <a:cubicBezTo>
                  <a:pt x="731452" y="998886"/>
                  <a:pt x="698704" y="1031634"/>
                  <a:pt x="658307" y="1031634"/>
                </a:cubicBezTo>
                <a:lnTo>
                  <a:pt x="73145" y="1031634"/>
                </a:lnTo>
                <a:cubicBezTo>
                  <a:pt x="32748" y="1031634"/>
                  <a:pt x="0" y="998886"/>
                  <a:pt x="0" y="958489"/>
                </a:cubicBezTo>
                <a:lnTo>
                  <a:pt x="0" y="73145"/>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7143" tIns="67143" rIns="67143" bIns="67143" numCol="1" spcCol="1270" anchor="ctr" anchorCtr="0">
            <a:noAutofit/>
          </a:bodyPr>
          <a:lstStyle/>
          <a:p>
            <a:pPr algn="ctr" defTabSz="533400">
              <a:lnSpc>
                <a:spcPct val="90000"/>
              </a:lnSpc>
              <a:spcAft>
                <a:spcPct val="35000"/>
              </a:spcAft>
            </a:pPr>
            <a:r>
              <a:rPr lang="ru-RU" sz="1200" b="1" dirty="0" smtClean="0">
                <a:solidFill>
                  <a:prstClr val="black"/>
                </a:solidFill>
                <a:latin typeface="Times New Roman" panose="02020603050405020304" pitchFamily="18" charset="0"/>
                <a:cs typeface="Times New Roman" panose="02020603050405020304" pitchFamily="18" charset="0"/>
              </a:rPr>
              <a:t>0,69</a:t>
            </a:r>
            <a:endParaRPr lang="ru-RU" sz="1200" b="1" dirty="0">
              <a:solidFill>
                <a:prstClr val="black"/>
              </a:solidFill>
              <a:latin typeface="Times New Roman" panose="02020603050405020304" pitchFamily="18" charset="0"/>
              <a:cs typeface="Times New Roman" panose="02020603050405020304" pitchFamily="18" charset="0"/>
            </a:endParaRPr>
          </a:p>
        </p:txBody>
      </p:sp>
      <p:sp>
        <p:nvSpPr>
          <p:cNvPr id="31" name="Полилиния 30"/>
          <p:cNvSpPr/>
          <p:nvPr/>
        </p:nvSpPr>
        <p:spPr>
          <a:xfrm>
            <a:off x="8303475" y="5277174"/>
            <a:ext cx="731452" cy="1031634"/>
          </a:xfrm>
          <a:custGeom>
            <a:avLst/>
            <a:gdLst>
              <a:gd name="connsiteX0" fmla="*/ 0 w 731452"/>
              <a:gd name="connsiteY0" fmla="*/ 73145 h 1031634"/>
              <a:gd name="connsiteX1" fmla="*/ 73145 w 731452"/>
              <a:gd name="connsiteY1" fmla="*/ 0 h 1031634"/>
              <a:gd name="connsiteX2" fmla="*/ 658307 w 731452"/>
              <a:gd name="connsiteY2" fmla="*/ 0 h 1031634"/>
              <a:gd name="connsiteX3" fmla="*/ 731452 w 731452"/>
              <a:gd name="connsiteY3" fmla="*/ 73145 h 1031634"/>
              <a:gd name="connsiteX4" fmla="*/ 731452 w 731452"/>
              <a:gd name="connsiteY4" fmla="*/ 958489 h 1031634"/>
              <a:gd name="connsiteX5" fmla="*/ 658307 w 731452"/>
              <a:gd name="connsiteY5" fmla="*/ 1031634 h 1031634"/>
              <a:gd name="connsiteX6" fmla="*/ 73145 w 731452"/>
              <a:gd name="connsiteY6" fmla="*/ 1031634 h 1031634"/>
              <a:gd name="connsiteX7" fmla="*/ 0 w 731452"/>
              <a:gd name="connsiteY7" fmla="*/ 958489 h 1031634"/>
              <a:gd name="connsiteX8" fmla="*/ 0 w 731452"/>
              <a:gd name="connsiteY8" fmla="*/ 73145 h 1031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1031634">
                <a:moveTo>
                  <a:pt x="0" y="73145"/>
                </a:moveTo>
                <a:cubicBezTo>
                  <a:pt x="0" y="32748"/>
                  <a:pt x="32748" y="0"/>
                  <a:pt x="73145" y="0"/>
                </a:cubicBezTo>
                <a:lnTo>
                  <a:pt x="658307" y="0"/>
                </a:lnTo>
                <a:cubicBezTo>
                  <a:pt x="698704" y="0"/>
                  <a:pt x="731452" y="32748"/>
                  <a:pt x="731452" y="73145"/>
                </a:cubicBezTo>
                <a:lnTo>
                  <a:pt x="731452" y="958489"/>
                </a:lnTo>
                <a:cubicBezTo>
                  <a:pt x="731452" y="998886"/>
                  <a:pt x="698704" y="1031634"/>
                  <a:pt x="658307" y="1031634"/>
                </a:cubicBezTo>
                <a:lnTo>
                  <a:pt x="73145" y="1031634"/>
                </a:lnTo>
                <a:cubicBezTo>
                  <a:pt x="32748" y="1031634"/>
                  <a:pt x="0" y="998886"/>
                  <a:pt x="0" y="958489"/>
                </a:cubicBezTo>
                <a:lnTo>
                  <a:pt x="0" y="73145"/>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7143" tIns="67143" rIns="67143" bIns="67143" numCol="1" spcCol="1270" anchor="ctr" anchorCtr="0">
            <a:noAutofit/>
          </a:bodyPr>
          <a:lstStyle/>
          <a:p>
            <a:pPr algn="ctr" defTabSz="533400">
              <a:lnSpc>
                <a:spcPct val="90000"/>
              </a:lnSpc>
              <a:spcAft>
                <a:spcPct val="35000"/>
              </a:spcAft>
            </a:pPr>
            <a:r>
              <a:rPr lang="ru-RU" sz="1200" b="1" dirty="0" smtClean="0">
                <a:solidFill>
                  <a:prstClr val="black"/>
                </a:solidFill>
                <a:latin typeface="Times New Roman" panose="02020603050405020304" pitchFamily="18" charset="0"/>
                <a:cs typeface="Times New Roman" panose="02020603050405020304" pitchFamily="18" charset="0"/>
              </a:rPr>
              <a:t>38,0</a:t>
            </a:r>
            <a:endParaRPr lang="ru-RU" sz="1200" b="1" dirty="0">
              <a:solidFill>
                <a:prstClr val="black"/>
              </a:solidFill>
              <a:latin typeface="Times New Roman" panose="02020603050405020304" pitchFamily="18" charset="0"/>
              <a:cs typeface="Times New Roman" panose="02020603050405020304" pitchFamily="18" charset="0"/>
            </a:endParaRPr>
          </a:p>
        </p:txBody>
      </p:sp>
      <p:sp>
        <p:nvSpPr>
          <p:cNvPr id="5" name="Скругленный прямоугольник 4"/>
          <p:cNvSpPr/>
          <p:nvPr/>
        </p:nvSpPr>
        <p:spPr>
          <a:xfrm>
            <a:off x="107502" y="3140968"/>
            <a:ext cx="4953999" cy="1008112"/>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r>
              <a:rPr lang="ru-RU" sz="1400" dirty="0" smtClean="0">
                <a:solidFill>
                  <a:prstClr val="black"/>
                </a:solidFill>
                <a:latin typeface="Times New Roman" panose="02020603050405020304" pitchFamily="18" charset="0"/>
                <a:cs typeface="Times New Roman" panose="02020603050405020304" pitchFamily="18" charset="0"/>
              </a:rPr>
              <a:t>Уровень безработицы в среднем за год, % </a:t>
            </a:r>
            <a:endParaRPr lang="ru-RU" sz="1400" dirty="0">
              <a:solidFill>
                <a:prstClr val="black"/>
              </a:solidFill>
              <a:latin typeface="Times New Roman" panose="02020603050405020304" pitchFamily="18" charset="0"/>
              <a:cs typeface="Times New Roman" panose="02020603050405020304" pitchFamily="18" charset="0"/>
            </a:endParaRPr>
          </a:p>
        </p:txBody>
      </p:sp>
      <p:sp>
        <p:nvSpPr>
          <p:cNvPr id="24" name="Скругленный прямоугольник 23"/>
          <p:cNvSpPr/>
          <p:nvPr/>
        </p:nvSpPr>
        <p:spPr>
          <a:xfrm>
            <a:off x="107503" y="4243242"/>
            <a:ext cx="4953999" cy="910649"/>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r>
              <a:rPr lang="ru-RU" sz="1400" dirty="0" smtClean="0">
                <a:solidFill>
                  <a:prstClr val="black"/>
                </a:solidFill>
                <a:latin typeface="Times New Roman" panose="02020603050405020304" pitchFamily="18" charset="0"/>
                <a:cs typeface="Times New Roman" panose="02020603050405020304" pitchFamily="18" charset="0"/>
              </a:rPr>
              <a:t>Уровень регистрируемой безработицы в  среднем за год, %</a:t>
            </a:r>
            <a:endParaRPr lang="ru-RU" sz="1400" dirty="0">
              <a:solidFill>
                <a:prstClr val="black"/>
              </a:solidFill>
              <a:latin typeface="Times New Roman" panose="02020603050405020304" pitchFamily="18" charset="0"/>
              <a:cs typeface="Times New Roman" panose="02020603050405020304" pitchFamily="18" charset="0"/>
            </a:endParaRPr>
          </a:p>
        </p:txBody>
      </p:sp>
      <p:sp>
        <p:nvSpPr>
          <p:cNvPr id="33" name="Скругленный прямоугольник 32"/>
          <p:cNvSpPr/>
          <p:nvPr/>
        </p:nvSpPr>
        <p:spPr>
          <a:xfrm>
            <a:off x="107502" y="5301208"/>
            <a:ext cx="4953999" cy="1008112"/>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r>
              <a:rPr lang="ru-RU" sz="1400" dirty="0" smtClean="0">
                <a:solidFill>
                  <a:prstClr val="black"/>
                </a:solidFill>
                <a:latin typeface="Times New Roman" panose="02020603050405020304" pitchFamily="18" charset="0"/>
                <a:cs typeface="Times New Roman" panose="02020603050405020304" pitchFamily="18" charset="0"/>
              </a:rPr>
              <a:t>Удельный вес работников, занятых во вредных и (или) опасных условиях труда, в общей численности работников, %</a:t>
            </a:r>
            <a:endParaRPr lang="ru-RU" sz="1400" dirty="0">
              <a:solidFill>
                <a:prstClr val="black"/>
              </a:solidFill>
              <a:latin typeface="Times New Roman" panose="02020603050405020304" pitchFamily="18" charset="0"/>
              <a:cs typeface="Times New Roman" panose="02020603050405020304" pitchFamily="18" charset="0"/>
            </a:endParaRPr>
          </a:p>
        </p:txBody>
      </p:sp>
      <p:sp>
        <p:nvSpPr>
          <p:cNvPr id="11" name="Скругленный прямоугольник 10"/>
          <p:cNvSpPr/>
          <p:nvPr/>
        </p:nvSpPr>
        <p:spPr>
          <a:xfrm>
            <a:off x="131539" y="1803593"/>
            <a:ext cx="2592288" cy="504056"/>
          </a:xfrm>
          <a:prstGeom prst="roundRect">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ru-RU" sz="1400" b="1" dirty="0" smtClean="0">
                <a:solidFill>
                  <a:srgbClr val="4E67C8">
                    <a:lumMod val="50000"/>
                  </a:srgbClr>
                </a:solidFill>
                <a:latin typeface="Times New Roman" panose="02020603050405020304" pitchFamily="18" charset="0"/>
                <a:cs typeface="Times New Roman" panose="02020603050405020304" pitchFamily="18" charset="0"/>
              </a:rPr>
              <a:t>Основные индикаторы</a:t>
            </a:r>
            <a:endParaRPr lang="ru-RU" sz="1400" b="1" dirty="0">
              <a:solidFill>
                <a:srgbClr val="4E67C8">
                  <a:lumMod val="50000"/>
                </a:srgbClr>
              </a:solidFill>
              <a:latin typeface="Times New Roman" panose="02020603050405020304" pitchFamily="18" charset="0"/>
              <a:cs typeface="Times New Roman" panose="02020603050405020304" pitchFamily="18" charset="0"/>
            </a:endParaRPr>
          </a:p>
        </p:txBody>
      </p:sp>
      <p:sp>
        <p:nvSpPr>
          <p:cNvPr id="6" name="Номер слайда 5"/>
          <p:cNvSpPr>
            <a:spLocks noGrp="1"/>
          </p:cNvSpPr>
          <p:nvPr>
            <p:ph type="sldNum" sz="quarter" idx="12"/>
          </p:nvPr>
        </p:nvSpPr>
        <p:spPr/>
        <p:txBody>
          <a:bodyPr/>
          <a:lstStyle/>
          <a:p>
            <a:pPr>
              <a:defRPr/>
            </a:pPr>
            <a:fld id="{667CCBFA-BFB9-4E9F-B6F6-694D72409F22}" type="slidenum">
              <a:rPr lang="ru-RU" smtClean="0">
                <a:solidFill>
                  <a:prstClr val="black"/>
                </a:solidFill>
              </a:rPr>
              <a:pPr>
                <a:defRPr/>
              </a:pPr>
              <a:t>53</a:t>
            </a:fld>
            <a:endParaRPr lang="ru-RU" dirty="0">
              <a:solidFill>
                <a:prstClr val="black"/>
              </a:solidFill>
            </a:endParaRPr>
          </a:p>
        </p:txBody>
      </p:sp>
      <p:sp>
        <p:nvSpPr>
          <p:cNvPr id="12" name="Заголовок 1"/>
          <p:cNvSpPr txBox="1">
            <a:spLocks/>
          </p:cNvSpPr>
          <p:nvPr/>
        </p:nvSpPr>
        <p:spPr>
          <a:xfrm>
            <a:off x="259728" y="0"/>
            <a:ext cx="6904560" cy="620688"/>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l" fontAlgn="auto">
              <a:spcAft>
                <a:spcPts val="0"/>
              </a:spcAft>
              <a:buClr>
                <a:srgbClr val="F14124">
                  <a:lumMod val="75000"/>
                </a:srgbClr>
              </a:buClr>
              <a:buFont typeface="Georgia" pitchFamily="18" charset="0"/>
              <a:buNone/>
            </a:pPr>
            <a:r>
              <a:rPr lang="ru-RU" sz="1800" dirty="0">
                <a:solidFill>
                  <a:prstClr val="black"/>
                </a:solidFill>
                <a:effectLst/>
                <a:latin typeface="Times New Roman" panose="02020603050405020304" pitchFamily="18" charset="0"/>
                <a:cs typeface="Times New Roman" panose="02020603050405020304" pitchFamily="18" charset="0"/>
              </a:rPr>
              <a:t>Государственная программа Чувашской </a:t>
            </a:r>
            <a:r>
              <a:rPr lang="ru-RU" sz="1800" dirty="0" smtClean="0">
                <a:solidFill>
                  <a:prstClr val="black"/>
                </a:solidFill>
                <a:effectLst/>
                <a:latin typeface="Times New Roman" panose="02020603050405020304" pitchFamily="18" charset="0"/>
                <a:cs typeface="Times New Roman" panose="02020603050405020304" pitchFamily="18" charset="0"/>
              </a:rPr>
              <a:t>Республики</a:t>
            </a:r>
          </a:p>
          <a:p>
            <a:pPr marL="0" indent="0" algn="l" fontAlgn="auto">
              <a:spcAft>
                <a:spcPts val="0"/>
              </a:spcAft>
              <a:buClr>
                <a:srgbClr val="F14124">
                  <a:lumMod val="75000"/>
                </a:srgbClr>
              </a:buClr>
              <a:buFont typeface="Georgia" pitchFamily="18" charset="0"/>
              <a:buNone/>
            </a:pPr>
            <a:r>
              <a:rPr lang="ru-RU" sz="1800" dirty="0" smtClean="0">
                <a:solidFill>
                  <a:prstClr val="black"/>
                </a:solidFill>
                <a:effectLst/>
                <a:latin typeface="Times New Roman" panose="02020603050405020304" pitchFamily="18" charset="0"/>
                <a:cs typeface="Times New Roman" panose="02020603050405020304" pitchFamily="18" charset="0"/>
              </a:rPr>
              <a:t>«Содействие занятости населения»</a:t>
            </a:r>
            <a:endParaRPr lang="ru-RU" sz="1800" dirty="0">
              <a:solidFill>
                <a:prstClr val="black"/>
              </a:solidFill>
              <a:effectLst/>
              <a:latin typeface="Times New Roman" panose="02020603050405020304" pitchFamily="18" charset="0"/>
              <a:cs typeface="Times New Roman" panose="02020603050405020304" pitchFamily="18" charset="0"/>
            </a:endParaRPr>
          </a:p>
        </p:txBody>
      </p:sp>
      <p:cxnSp>
        <p:nvCxnSpPr>
          <p:cNvPr id="13" name="Прямая соединительная линия 12"/>
          <p:cNvCxnSpPr/>
          <p:nvPr/>
        </p:nvCxnSpPr>
        <p:spPr>
          <a:xfrm>
            <a:off x="0" y="620688"/>
            <a:ext cx="9144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7873228" y="69850"/>
            <a:ext cx="1223412" cy="492443"/>
          </a:xfrm>
          <a:prstGeom prst="rect">
            <a:avLst/>
          </a:prstGeom>
          <a:noFill/>
        </p:spPr>
        <p:txBody>
          <a:bodyPr wrap="none" rtlCol="0">
            <a:spAutoFit/>
          </a:bodyPr>
          <a:lstStyle/>
          <a:p>
            <a:pPr algn="ctr"/>
            <a:r>
              <a:rPr lang="ru-RU" sz="1300" b="1" i="1" dirty="0" smtClean="0">
                <a:solidFill>
                  <a:srgbClr val="4E67C8"/>
                </a:solidFill>
                <a:latin typeface="Trebuchet MS"/>
              </a:rPr>
              <a:t>Бюджет</a:t>
            </a:r>
          </a:p>
          <a:p>
            <a:pPr algn="ctr"/>
            <a:r>
              <a:rPr lang="ru-RU" sz="1300" b="1" i="1" dirty="0" smtClean="0">
                <a:solidFill>
                  <a:srgbClr val="4E67C8"/>
                </a:solidFill>
                <a:latin typeface="Trebuchet MS"/>
              </a:rPr>
              <a:t>для граждан</a:t>
            </a:r>
            <a:endParaRPr lang="ru-RU" sz="1300" b="1" i="1" dirty="0">
              <a:solidFill>
                <a:srgbClr val="4E67C8"/>
              </a:solidFill>
              <a:latin typeface="Trebuchet MS"/>
            </a:endParaRPr>
          </a:p>
        </p:txBody>
      </p:sp>
      <p:pic>
        <p:nvPicPr>
          <p:cNvPr id="3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07311" y="908720"/>
            <a:ext cx="2254190" cy="2026678"/>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 name="Скругленный прямоугольник 33"/>
          <p:cNvSpPr/>
          <p:nvPr/>
        </p:nvSpPr>
        <p:spPr>
          <a:xfrm>
            <a:off x="3579408" y="6477017"/>
            <a:ext cx="4753326" cy="243408"/>
          </a:xfrm>
          <a:prstGeom prst="roundRect">
            <a:avLst/>
          </a:prstGeom>
          <a:solidFill>
            <a:schemeClr val="bg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ru-RU" sz="900" b="1" dirty="0" smtClean="0">
                <a:solidFill>
                  <a:srgbClr val="4E67C8">
                    <a:lumMod val="50000"/>
                  </a:srgbClr>
                </a:solidFill>
                <a:latin typeface="Times New Roman" panose="02020603050405020304" pitchFamily="18" charset="0"/>
                <a:cs typeface="Times New Roman" panose="02020603050405020304" pitchFamily="18" charset="0"/>
              </a:rPr>
              <a:t>* Прогнозный показатель. Данные </a:t>
            </a:r>
            <a:r>
              <a:rPr lang="ru-RU" sz="900" b="1" dirty="0" err="1" smtClean="0">
                <a:solidFill>
                  <a:srgbClr val="4E67C8">
                    <a:lumMod val="50000"/>
                  </a:srgbClr>
                </a:solidFill>
                <a:latin typeface="Times New Roman" panose="02020603050405020304" pitchFamily="18" charset="0"/>
                <a:cs typeface="Times New Roman" panose="02020603050405020304" pitchFamily="18" charset="0"/>
              </a:rPr>
              <a:t>Чувашстата</a:t>
            </a:r>
            <a:r>
              <a:rPr lang="ru-RU" sz="900" b="1" dirty="0" smtClean="0">
                <a:solidFill>
                  <a:srgbClr val="4E67C8">
                    <a:lumMod val="50000"/>
                  </a:srgbClr>
                </a:solidFill>
                <a:latin typeface="Times New Roman" panose="02020603050405020304" pitchFamily="18" charset="0"/>
                <a:cs typeface="Times New Roman" panose="02020603050405020304" pitchFamily="18" charset="0"/>
              </a:rPr>
              <a:t> будут опубликованы 30.04.2020</a:t>
            </a:r>
          </a:p>
        </p:txBody>
      </p:sp>
    </p:spTree>
    <p:extLst>
      <p:ext uri="{BB962C8B-B14F-4D97-AF65-F5344CB8AC3E}">
        <p14:creationId xmlns:p14="http://schemas.microsoft.com/office/powerpoint/2010/main" val="1363099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6" descr="C:\Users\e.babaeva\Desktop\img_009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32343" y="908710"/>
            <a:ext cx="2664297" cy="167746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8" name="Прямоугольник 7"/>
          <p:cNvSpPr/>
          <p:nvPr/>
        </p:nvSpPr>
        <p:spPr>
          <a:xfrm>
            <a:off x="4516" y="4293096"/>
            <a:ext cx="1944216" cy="3610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chemeClr val="tx1"/>
              </a:solidFill>
              <a:latin typeface="Times New Roman" panose="02020603050405020304" pitchFamily="18" charset="0"/>
              <a:cs typeface="Times New Roman" panose="02020603050405020304" pitchFamily="18" charset="0"/>
            </a:endParaRPr>
          </a:p>
        </p:txBody>
      </p:sp>
      <p:sp>
        <p:nvSpPr>
          <p:cNvPr id="9" name="Прямоугольник 8"/>
          <p:cNvSpPr/>
          <p:nvPr/>
        </p:nvSpPr>
        <p:spPr>
          <a:xfrm>
            <a:off x="30791" y="4662186"/>
            <a:ext cx="1512168" cy="5040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u-RU" dirty="0">
              <a:solidFill>
                <a:schemeClr val="tx1"/>
              </a:solidFill>
              <a:latin typeface="Times New Roman" panose="02020603050405020304" pitchFamily="18" charset="0"/>
              <a:cs typeface="Times New Roman" panose="02020603050405020304" pitchFamily="18" charset="0"/>
            </a:endParaRPr>
          </a:p>
        </p:txBody>
      </p:sp>
      <p:sp>
        <p:nvSpPr>
          <p:cNvPr id="40" name="Прямоугольник 39"/>
          <p:cNvSpPr/>
          <p:nvPr/>
        </p:nvSpPr>
        <p:spPr>
          <a:xfrm>
            <a:off x="107504" y="6230638"/>
            <a:ext cx="4104456" cy="400110"/>
          </a:xfrm>
          <a:prstGeom prst="rect">
            <a:avLst/>
          </a:prstGeom>
        </p:spPr>
        <p:txBody>
          <a:bodyPr wrap="square">
            <a:spAutoFit/>
          </a:bodyPr>
          <a:lstStyle/>
          <a:p>
            <a:endParaRPr lang="ru-RU" sz="1000" i="1" dirty="0">
              <a:latin typeface="Times New Roman" panose="02020603050405020304" pitchFamily="18" charset="0"/>
              <a:cs typeface="Times New Roman" panose="02020603050405020304" pitchFamily="18" charset="0"/>
            </a:endParaRPr>
          </a:p>
          <a:p>
            <a:endParaRPr lang="ru-RU" sz="1000" i="1" dirty="0">
              <a:latin typeface="Times New Roman" panose="02020603050405020304" pitchFamily="18" charset="0"/>
              <a:cs typeface="Times New Roman" panose="02020603050405020304" pitchFamily="18" charset="0"/>
            </a:endParaRPr>
          </a:p>
        </p:txBody>
      </p:sp>
      <p:sp>
        <p:nvSpPr>
          <p:cNvPr id="5" name="Скругленный прямоугольник 4"/>
          <p:cNvSpPr/>
          <p:nvPr/>
        </p:nvSpPr>
        <p:spPr>
          <a:xfrm>
            <a:off x="147779" y="772096"/>
            <a:ext cx="6152413" cy="1950696"/>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r>
              <a:rPr lang="ru-RU" sz="1600" b="1" i="1" dirty="0" smtClean="0">
                <a:solidFill>
                  <a:schemeClr val="tx1"/>
                </a:solidFill>
                <a:latin typeface="Times New Roman" panose="02020603050405020304" pitchFamily="18" charset="0"/>
                <a:cs typeface="Times New Roman" panose="02020603050405020304" pitchFamily="18" charset="0"/>
              </a:rPr>
              <a:t>Цели программы:</a:t>
            </a:r>
            <a:r>
              <a:rPr lang="ru-RU" sz="1600" dirty="0" smtClean="0">
                <a:solidFill>
                  <a:schemeClr val="tx1"/>
                </a:solidFill>
                <a:latin typeface="Times New Roman" panose="02020603050405020304" pitchFamily="18" charset="0"/>
                <a:cs typeface="Times New Roman" panose="02020603050405020304" pitchFamily="18" charset="0"/>
              </a:rPr>
              <a:t> </a:t>
            </a:r>
          </a:p>
          <a:p>
            <a:pPr marL="285750" indent="-285750" algn="just">
              <a:buFont typeface="Wingdings" panose="05000000000000000000" pitchFamily="2" charset="2"/>
              <a:buChar char="v"/>
            </a:pPr>
            <a:r>
              <a:rPr lang="ru-RU" sz="1350" dirty="0">
                <a:solidFill>
                  <a:schemeClr val="tx1"/>
                </a:solidFill>
                <a:latin typeface="Times New Roman" panose="02020603050405020304" pitchFamily="18" charset="0"/>
                <a:cs typeface="Times New Roman" panose="02020603050405020304" pitchFamily="18" charset="0"/>
              </a:rPr>
              <a:t>активизация культурного потенциала Чувашской </a:t>
            </a:r>
            <a:r>
              <a:rPr lang="ru-RU" sz="1350" dirty="0" smtClean="0">
                <a:solidFill>
                  <a:schemeClr val="tx1"/>
                </a:solidFill>
                <a:latin typeface="Times New Roman" panose="02020603050405020304" pitchFamily="18" charset="0"/>
                <a:cs typeface="Times New Roman" panose="02020603050405020304" pitchFamily="18" charset="0"/>
              </a:rPr>
              <a:t>Республики</a:t>
            </a:r>
            <a:r>
              <a:rPr lang="ru-RU" sz="1350" dirty="0">
                <a:solidFill>
                  <a:schemeClr val="tx1"/>
                </a:solidFill>
                <a:latin typeface="Times New Roman" panose="02020603050405020304" pitchFamily="18" charset="0"/>
                <a:cs typeface="Times New Roman" panose="02020603050405020304" pitchFamily="18" charset="0"/>
              </a:rPr>
              <a:t>;</a:t>
            </a:r>
            <a:endParaRPr lang="ru-RU" sz="1350" dirty="0" smtClean="0">
              <a:solidFill>
                <a:schemeClr val="tx1"/>
              </a:solidFill>
              <a:latin typeface="Times New Roman" panose="02020603050405020304" pitchFamily="18" charset="0"/>
              <a:cs typeface="Times New Roman" panose="02020603050405020304" pitchFamily="18" charset="0"/>
            </a:endParaRPr>
          </a:p>
          <a:p>
            <a:pPr marL="285750" indent="-285750" algn="just">
              <a:buFont typeface="Wingdings" panose="05000000000000000000" pitchFamily="2" charset="2"/>
              <a:buChar char="v"/>
            </a:pPr>
            <a:r>
              <a:rPr lang="ru-RU" sz="1350" dirty="0">
                <a:solidFill>
                  <a:schemeClr val="tx1"/>
                </a:solidFill>
                <a:latin typeface="Times New Roman" panose="02020603050405020304" pitchFamily="18" charset="0"/>
                <a:cs typeface="Times New Roman" panose="02020603050405020304" pitchFamily="18" charset="0"/>
              </a:rPr>
              <a:t>повышение роли институтов гражданского общества как субъектов культурной политики;</a:t>
            </a:r>
            <a:endParaRPr lang="ru-RU" sz="1350" dirty="0" smtClean="0">
              <a:solidFill>
                <a:schemeClr val="tx1"/>
              </a:solidFill>
              <a:latin typeface="Times New Roman" panose="02020603050405020304" pitchFamily="18" charset="0"/>
              <a:cs typeface="Times New Roman" panose="02020603050405020304" pitchFamily="18" charset="0"/>
            </a:endParaRPr>
          </a:p>
          <a:p>
            <a:pPr marL="285750" indent="-285750" algn="just">
              <a:buFont typeface="Wingdings" panose="05000000000000000000" pitchFamily="2" charset="2"/>
              <a:buChar char="v"/>
            </a:pPr>
            <a:r>
              <a:rPr lang="ru-RU" sz="1350" dirty="0">
                <a:solidFill>
                  <a:schemeClr val="tx1"/>
                </a:solidFill>
                <a:latin typeface="Times New Roman" panose="02020603050405020304" pitchFamily="18" charset="0"/>
                <a:cs typeface="Times New Roman" panose="02020603050405020304" pitchFamily="18" charset="0"/>
              </a:rPr>
              <a:t>содействие  формированию гармонично развитой </a:t>
            </a:r>
            <a:r>
              <a:rPr lang="ru-RU" sz="1350" dirty="0" smtClean="0">
                <a:solidFill>
                  <a:schemeClr val="tx1"/>
                </a:solidFill>
                <a:latin typeface="Times New Roman" panose="02020603050405020304" pitchFamily="18" charset="0"/>
                <a:cs typeface="Times New Roman" panose="02020603050405020304" pitchFamily="18" charset="0"/>
              </a:rPr>
              <a:t>личности</a:t>
            </a:r>
            <a:r>
              <a:rPr lang="ru-RU" sz="1350" dirty="0">
                <a:solidFill>
                  <a:schemeClr val="tx1"/>
                </a:solidFill>
                <a:latin typeface="Times New Roman" panose="02020603050405020304" pitchFamily="18" charset="0"/>
                <a:cs typeface="Times New Roman" panose="02020603050405020304" pitchFamily="18" charset="0"/>
              </a:rPr>
              <a:t>, способной к активному участию в реализации государственной культурной </a:t>
            </a:r>
            <a:r>
              <a:rPr lang="ru-RU" sz="1350" dirty="0" smtClean="0">
                <a:solidFill>
                  <a:schemeClr val="tx1"/>
                </a:solidFill>
                <a:latin typeface="Times New Roman" panose="02020603050405020304" pitchFamily="18" charset="0"/>
                <a:cs typeface="Times New Roman" panose="02020603050405020304" pitchFamily="18" charset="0"/>
              </a:rPr>
              <a:t>политики;</a:t>
            </a:r>
          </a:p>
          <a:p>
            <a:pPr marL="285750" indent="-285750" algn="just">
              <a:buFont typeface="Wingdings" panose="05000000000000000000" pitchFamily="2" charset="2"/>
              <a:buChar char="v"/>
            </a:pPr>
            <a:r>
              <a:rPr lang="ru-RU" sz="1350" dirty="0">
                <a:solidFill>
                  <a:schemeClr val="tx1"/>
                </a:solidFill>
                <a:latin typeface="Times New Roman" panose="02020603050405020304" pitchFamily="18" charset="0"/>
                <a:cs typeface="Times New Roman" panose="02020603050405020304" pitchFamily="18" charset="0"/>
              </a:rPr>
              <a:t>сохранение культурного наследия и создание условий для развития культуры.</a:t>
            </a:r>
          </a:p>
        </p:txBody>
      </p:sp>
      <p:sp>
        <p:nvSpPr>
          <p:cNvPr id="6" name="TextBox 5"/>
          <p:cNvSpPr txBox="1"/>
          <p:nvPr/>
        </p:nvSpPr>
        <p:spPr>
          <a:xfrm>
            <a:off x="147779" y="2903549"/>
            <a:ext cx="4209357" cy="323165"/>
          </a:xfrm>
          <a:prstGeom prst="rect">
            <a:avLst/>
          </a:prstGeom>
          <a:noFill/>
        </p:spPr>
        <p:txBody>
          <a:bodyPr wrap="none" rtlCol="0">
            <a:spAutoFit/>
          </a:bodyPr>
          <a:lstStyle/>
          <a:p>
            <a:r>
              <a:rPr lang="ru-RU" sz="1500" b="1" dirty="0" smtClean="0">
                <a:latin typeface="Times New Roman" panose="02020603050405020304" pitchFamily="18" charset="0"/>
                <a:cs typeface="Times New Roman" panose="02020603050405020304" pitchFamily="18" charset="0"/>
              </a:rPr>
              <a:t>Расходы республиканского бюджета, млн. руб.</a:t>
            </a:r>
            <a:endParaRPr lang="ru-RU" sz="1500" b="1" dirty="0">
              <a:latin typeface="Times New Roman" panose="02020603050405020304" pitchFamily="18" charset="0"/>
              <a:cs typeface="Times New Roman" panose="02020603050405020304" pitchFamily="18" charset="0"/>
            </a:endParaRPr>
          </a:p>
        </p:txBody>
      </p:sp>
      <p:graphicFrame>
        <p:nvGraphicFramePr>
          <p:cNvPr id="12" name="Диаграмма 11"/>
          <p:cNvGraphicFramePr>
            <a:graphicFrameLocks/>
          </p:cNvGraphicFramePr>
          <p:nvPr>
            <p:extLst>
              <p:ext uri="{D42A27DB-BD31-4B8C-83A1-F6EECF244321}">
                <p14:modId xmlns:p14="http://schemas.microsoft.com/office/powerpoint/2010/main" val="451774726"/>
              </p:ext>
            </p:extLst>
          </p:nvPr>
        </p:nvGraphicFramePr>
        <p:xfrm>
          <a:off x="147780" y="3356992"/>
          <a:ext cx="4856268" cy="3073700"/>
        </p:xfrm>
        <a:graphic>
          <a:graphicData uri="http://schemas.openxmlformats.org/drawingml/2006/chart">
            <c:chart xmlns:c="http://schemas.openxmlformats.org/drawingml/2006/chart" xmlns:r="http://schemas.openxmlformats.org/officeDocument/2006/relationships" r:id="rId4"/>
          </a:graphicData>
        </a:graphic>
      </p:graphicFrame>
      <p:sp>
        <p:nvSpPr>
          <p:cNvPr id="7" name="Номер слайда 6"/>
          <p:cNvSpPr>
            <a:spLocks noGrp="1"/>
          </p:cNvSpPr>
          <p:nvPr>
            <p:ph type="sldNum" sz="quarter" idx="12"/>
          </p:nvPr>
        </p:nvSpPr>
        <p:spPr/>
        <p:txBody>
          <a:bodyPr/>
          <a:lstStyle/>
          <a:p>
            <a:pPr>
              <a:defRPr/>
            </a:pPr>
            <a:fld id="{667CCBFA-BFB9-4E9F-B6F6-694D72409F22}" type="slidenum">
              <a:rPr lang="ru-RU" smtClean="0"/>
              <a:pPr>
                <a:defRPr/>
              </a:pPr>
              <a:t>54</a:t>
            </a:fld>
            <a:endParaRPr lang="ru-RU" dirty="0"/>
          </a:p>
        </p:txBody>
      </p:sp>
      <p:sp>
        <p:nvSpPr>
          <p:cNvPr id="15" name="Заголовок 1"/>
          <p:cNvSpPr txBox="1">
            <a:spLocks/>
          </p:cNvSpPr>
          <p:nvPr/>
        </p:nvSpPr>
        <p:spPr>
          <a:xfrm>
            <a:off x="259728" y="0"/>
            <a:ext cx="7264600" cy="620688"/>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l" fontAlgn="auto">
              <a:spcAft>
                <a:spcPts val="0"/>
              </a:spcAft>
              <a:buNone/>
            </a:pPr>
            <a:r>
              <a:rPr lang="ru-RU" sz="1800" dirty="0">
                <a:solidFill>
                  <a:schemeClr val="tx1"/>
                </a:solidFill>
                <a:effectLst/>
                <a:latin typeface="Times New Roman" panose="02020603050405020304" pitchFamily="18" charset="0"/>
                <a:cs typeface="Times New Roman" panose="02020603050405020304" pitchFamily="18" charset="0"/>
              </a:rPr>
              <a:t>Государственная программа Чувашской </a:t>
            </a:r>
            <a:r>
              <a:rPr lang="ru-RU" sz="1800" dirty="0" smtClean="0">
                <a:solidFill>
                  <a:schemeClr val="tx1"/>
                </a:solidFill>
                <a:effectLst/>
                <a:latin typeface="Times New Roman" panose="02020603050405020304" pitchFamily="18" charset="0"/>
                <a:cs typeface="Times New Roman" panose="02020603050405020304" pitchFamily="18" charset="0"/>
              </a:rPr>
              <a:t>Республики</a:t>
            </a:r>
          </a:p>
          <a:p>
            <a:pPr marL="0" indent="0" algn="l" fontAlgn="auto">
              <a:spcAft>
                <a:spcPts val="0"/>
              </a:spcAft>
              <a:buNone/>
            </a:pPr>
            <a:r>
              <a:rPr lang="ru-RU" sz="1800" dirty="0" smtClean="0">
                <a:solidFill>
                  <a:schemeClr val="tx1"/>
                </a:solidFill>
                <a:effectLst/>
                <a:latin typeface="Times New Roman" panose="02020603050405020304" pitchFamily="18" charset="0"/>
                <a:cs typeface="Times New Roman" panose="02020603050405020304" pitchFamily="18" charset="0"/>
              </a:rPr>
              <a:t>«Развитие культуры и туризма»</a:t>
            </a:r>
            <a:endParaRPr lang="ru-RU" sz="1800" dirty="0">
              <a:solidFill>
                <a:schemeClr val="tx1"/>
              </a:solidFill>
              <a:effectLst/>
              <a:latin typeface="Times New Roman" panose="02020603050405020304" pitchFamily="18" charset="0"/>
              <a:cs typeface="Times New Roman" panose="02020603050405020304" pitchFamily="18" charset="0"/>
            </a:endParaRPr>
          </a:p>
        </p:txBody>
      </p:sp>
      <p:cxnSp>
        <p:nvCxnSpPr>
          <p:cNvPr id="16" name="Прямая соединительная линия 15"/>
          <p:cNvCxnSpPr/>
          <p:nvPr/>
        </p:nvCxnSpPr>
        <p:spPr>
          <a:xfrm>
            <a:off x="0" y="620688"/>
            <a:ext cx="9144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7873228" y="69850"/>
            <a:ext cx="1223412" cy="492443"/>
          </a:xfrm>
          <a:prstGeom prst="rect">
            <a:avLst/>
          </a:prstGeom>
          <a:noFill/>
        </p:spPr>
        <p:txBody>
          <a:bodyPr wrap="none" rtlCol="0">
            <a:spAutoFit/>
          </a:bodyPr>
          <a:lstStyle/>
          <a:p>
            <a:pPr algn="ctr"/>
            <a:r>
              <a:rPr lang="ru-RU" sz="1300" b="1" i="1" dirty="0" smtClean="0">
                <a:solidFill>
                  <a:schemeClr val="accent1"/>
                </a:solidFill>
                <a:latin typeface="+mn-lt"/>
              </a:rPr>
              <a:t>Бюджет</a:t>
            </a:r>
          </a:p>
          <a:p>
            <a:pPr algn="ctr"/>
            <a:r>
              <a:rPr lang="ru-RU" sz="1300" b="1" i="1" dirty="0" smtClean="0">
                <a:solidFill>
                  <a:schemeClr val="accent1"/>
                </a:solidFill>
                <a:latin typeface="+mn-lt"/>
              </a:rPr>
              <a:t>для граждан</a:t>
            </a:r>
            <a:endParaRPr lang="ru-RU" sz="1300" b="1" i="1" dirty="0">
              <a:solidFill>
                <a:schemeClr val="accent1"/>
              </a:solidFill>
              <a:latin typeface="+mn-lt"/>
            </a:endParaRPr>
          </a:p>
        </p:txBody>
      </p:sp>
      <p:sp>
        <p:nvSpPr>
          <p:cNvPr id="18" name="Полилиния 17"/>
          <p:cNvSpPr/>
          <p:nvPr/>
        </p:nvSpPr>
        <p:spPr>
          <a:xfrm>
            <a:off x="5004049" y="2819284"/>
            <a:ext cx="3778796" cy="591406"/>
          </a:xfrm>
          <a:custGeom>
            <a:avLst/>
            <a:gdLst>
              <a:gd name="connsiteX0" fmla="*/ 0 w 4145917"/>
              <a:gd name="connsiteY0" fmla="*/ 70616 h 706156"/>
              <a:gd name="connsiteX1" fmla="*/ 70616 w 4145917"/>
              <a:gd name="connsiteY1" fmla="*/ 0 h 706156"/>
              <a:gd name="connsiteX2" fmla="*/ 4075301 w 4145917"/>
              <a:gd name="connsiteY2" fmla="*/ 0 h 706156"/>
              <a:gd name="connsiteX3" fmla="*/ 4145917 w 4145917"/>
              <a:gd name="connsiteY3" fmla="*/ 70616 h 706156"/>
              <a:gd name="connsiteX4" fmla="*/ 4145917 w 4145917"/>
              <a:gd name="connsiteY4" fmla="*/ 635540 h 706156"/>
              <a:gd name="connsiteX5" fmla="*/ 4075301 w 4145917"/>
              <a:gd name="connsiteY5" fmla="*/ 706156 h 706156"/>
              <a:gd name="connsiteX6" fmla="*/ 70616 w 4145917"/>
              <a:gd name="connsiteY6" fmla="*/ 706156 h 706156"/>
              <a:gd name="connsiteX7" fmla="*/ 0 w 4145917"/>
              <a:gd name="connsiteY7" fmla="*/ 635540 h 706156"/>
              <a:gd name="connsiteX8" fmla="*/ 0 w 4145917"/>
              <a:gd name="connsiteY8" fmla="*/ 70616 h 706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45917" h="706156">
                <a:moveTo>
                  <a:pt x="0" y="70616"/>
                </a:moveTo>
                <a:cubicBezTo>
                  <a:pt x="0" y="31616"/>
                  <a:pt x="31616" y="0"/>
                  <a:pt x="70616" y="0"/>
                </a:cubicBezTo>
                <a:lnTo>
                  <a:pt x="4075301" y="0"/>
                </a:lnTo>
                <a:cubicBezTo>
                  <a:pt x="4114301" y="0"/>
                  <a:pt x="4145917" y="31616"/>
                  <a:pt x="4145917" y="70616"/>
                </a:cubicBezTo>
                <a:lnTo>
                  <a:pt x="4145917" y="635540"/>
                </a:lnTo>
                <a:cubicBezTo>
                  <a:pt x="4145917" y="674540"/>
                  <a:pt x="4114301" y="706156"/>
                  <a:pt x="4075301" y="706156"/>
                </a:cubicBezTo>
                <a:lnTo>
                  <a:pt x="70616" y="706156"/>
                </a:lnTo>
                <a:cubicBezTo>
                  <a:pt x="31616" y="706156"/>
                  <a:pt x="0" y="674540"/>
                  <a:pt x="0" y="635540"/>
                </a:cubicBezTo>
                <a:lnTo>
                  <a:pt x="0" y="70616"/>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1643" tIns="81643" rIns="81643" bIns="81643" numCol="1" spcCol="1270" anchor="ctr" anchorCtr="0">
            <a:noAutofit/>
          </a:bodyPr>
          <a:lstStyle/>
          <a:p>
            <a:pPr lvl="0" algn="ctr" defTabSz="711200">
              <a:lnSpc>
                <a:spcPct val="90000"/>
              </a:lnSpc>
              <a:spcBef>
                <a:spcPct val="0"/>
              </a:spcBef>
              <a:spcAft>
                <a:spcPct val="35000"/>
              </a:spcAft>
            </a:pPr>
            <a:r>
              <a:rPr lang="ru-RU" sz="1600" b="1" i="1" kern="1200" dirty="0" smtClean="0">
                <a:solidFill>
                  <a:schemeClr val="tx1"/>
                </a:solidFill>
                <a:latin typeface="Times New Roman" panose="02020603050405020304" pitchFamily="18" charset="0"/>
                <a:cs typeface="Times New Roman" panose="02020603050405020304" pitchFamily="18" charset="0"/>
              </a:rPr>
              <a:t>Расходы в разрезе подпрограмм, </a:t>
            </a:r>
          </a:p>
          <a:p>
            <a:pPr lvl="0" algn="ctr" defTabSz="711200">
              <a:lnSpc>
                <a:spcPct val="90000"/>
              </a:lnSpc>
              <a:spcBef>
                <a:spcPct val="0"/>
              </a:spcBef>
              <a:spcAft>
                <a:spcPct val="35000"/>
              </a:spcAft>
            </a:pPr>
            <a:r>
              <a:rPr lang="ru-RU" sz="1600" b="1" i="1" kern="1200" dirty="0" smtClean="0">
                <a:solidFill>
                  <a:schemeClr val="tx1"/>
                </a:solidFill>
                <a:latin typeface="Times New Roman" panose="02020603050405020304" pitchFamily="18" charset="0"/>
                <a:cs typeface="Times New Roman" panose="02020603050405020304" pitchFamily="18" charset="0"/>
              </a:rPr>
              <a:t>млн. руб.</a:t>
            </a:r>
          </a:p>
        </p:txBody>
      </p:sp>
      <p:sp>
        <p:nvSpPr>
          <p:cNvPr id="19" name="Полилиния 18"/>
          <p:cNvSpPr/>
          <p:nvPr/>
        </p:nvSpPr>
        <p:spPr>
          <a:xfrm>
            <a:off x="5004048" y="3453499"/>
            <a:ext cx="2448000" cy="385761"/>
          </a:xfrm>
          <a:custGeom>
            <a:avLst/>
            <a:gdLst>
              <a:gd name="connsiteX0" fmla="*/ 0 w 2423890"/>
              <a:gd name="connsiteY0" fmla="*/ 49092 h 490919"/>
              <a:gd name="connsiteX1" fmla="*/ 49092 w 2423890"/>
              <a:gd name="connsiteY1" fmla="*/ 0 h 490919"/>
              <a:gd name="connsiteX2" fmla="*/ 2374798 w 2423890"/>
              <a:gd name="connsiteY2" fmla="*/ 0 h 490919"/>
              <a:gd name="connsiteX3" fmla="*/ 2423890 w 2423890"/>
              <a:gd name="connsiteY3" fmla="*/ 49092 h 490919"/>
              <a:gd name="connsiteX4" fmla="*/ 2423890 w 2423890"/>
              <a:gd name="connsiteY4" fmla="*/ 441827 h 490919"/>
              <a:gd name="connsiteX5" fmla="*/ 2374798 w 2423890"/>
              <a:gd name="connsiteY5" fmla="*/ 490919 h 490919"/>
              <a:gd name="connsiteX6" fmla="*/ 49092 w 2423890"/>
              <a:gd name="connsiteY6" fmla="*/ 490919 h 490919"/>
              <a:gd name="connsiteX7" fmla="*/ 0 w 2423890"/>
              <a:gd name="connsiteY7" fmla="*/ 441827 h 490919"/>
              <a:gd name="connsiteX8" fmla="*/ 0 w 2423890"/>
              <a:gd name="connsiteY8" fmla="*/ 49092 h 49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23890" h="490919">
                <a:moveTo>
                  <a:pt x="0" y="49092"/>
                </a:moveTo>
                <a:cubicBezTo>
                  <a:pt x="0" y="21979"/>
                  <a:pt x="21979" y="0"/>
                  <a:pt x="49092" y="0"/>
                </a:cubicBezTo>
                <a:lnTo>
                  <a:pt x="2374798" y="0"/>
                </a:lnTo>
                <a:cubicBezTo>
                  <a:pt x="2401911" y="0"/>
                  <a:pt x="2423890" y="21979"/>
                  <a:pt x="2423890" y="49092"/>
                </a:cubicBezTo>
                <a:lnTo>
                  <a:pt x="2423890" y="441827"/>
                </a:lnTo>
                <a:cubicBezTo>
                  <a:pt x="2423890" y="468940"/>
                  <a:pt x="2401911" y="490919"/>
                  <a:pt x="2374798" y="490919"/>
                </a:cubicBezTo>
                <a:lnTo>
                  <a:pt x="49092" y="490919"/>
                </a:lnTo>
                <a:cubicBezTo>
                  <a:pt x="21979" y="490919"/>
                  <a:pt x="0" y="468940"/>
                  <a:pt x="0" y="441827"/>
                </a:cubicBezTo>
                <a:lnTo>
                  <a:pt x="0" y="49092"/>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71529" tIns="71529" rIns="71529" bIns="71529" numCol="1" spcCol="1270" anchor="ctr" anchorCtr="0">
            <a:noAutofit/>
          </a:bodyPr>
          <a:lstStyle/>
          <a:p>
            <a:pPr lvl="0" algn="ctr" defTabSz="666750">
              <a:lnSpc>
                <a:spcPct val="90000"/>
              </a:lnSpc>
              <a:spcBef>
                <a:spcPct val="0"/>
              </a:spcBef>
              <a:spcAft>
                <a:spcPct val="35000"/>
              </a:spcAft>
            </a:pPr>
            <a:r>
              <a:rPr lang="ru-RU" sz="1500" b="1" kern="1200" dirty="0" smtClean="0">
                <a:solidFill>
                  <a:schemeClr val="tx1"/>
                </a:solidFill>
                <a:latin typeface="Times New Roman" panose="02020603050405020304" pitchFamily="18" charset="0"/>
                <a:cs typeface="Times New Roman" panose="02020603050405020304" pitchFamily="18" charset="0"/>
              </a:rPr>
              <a:t>Подпрограмма</a:t>
            </a:r>
            <a:endParaRPr lang="ru-RU" sz="1500" b="1" kern="1200" dirty="0">
              <a:solidFill>
                <a:schemeClr val="tx1"/>
              </a:solidFill>
              <a:latin typeface="Times New Roman" panose="02020603050405020304" pitchFamily="18" charset="0"/>
              <a:cs typeface="Times New Roman" panose="02020603050405020304" pitchFamily="18" charset="0"/>
            </a:endParaRPr>
          </a:p>
        </p:txBody>
      </p:sp>
      <p:sp>
        <p:nvSpPr>
          <p:cNvPr id="20" name="Полилиния 19"/>
          <p:cNvSpPr/>
          <p:nvPr/>
        </p:nvSpPr>
        <p:spPr>
          <a:xfrm>
            <a:off x="5004048" y="3869514"/>
            <a:ext cx="2448000" cy="422924"/>
          </a:xfrm>
          <a:custGeom>
            <a:avLst/>
            <a:gdLst>
              <a:gd name="connsiteX0" fmla="*/ 0 w 2414435"/>
              <a:gd name="connsiteY0" fmla="*/ 42292 h 422924"/>
              <a:gd name="connsiteX1" fmla="*/ 42292 w 2414435"/>
              <a:gd name="connsiteY1" fmla="*/ 0 h 422924"/>
              <a:gd name="connsiteX2" fmla="*/ 2372143 w 2414435"/>
              <a:gd name="connsiteY2" fmla="*/ 0 h 422924"/>
              <a:gd name="connsiteX3" fmla="*/ 2414435 w 2414435"/>
              <a:gd name="connsiteY3" fmla="*/ 42292 h 422924"/>
              <a:gd name="connsiteX4" fmla="*/ 2414435 w 2414435"/>
              <a:gd name="connsiteY4" fmla="*/ 380632 h 422924"/>
              <a:gd name="connsiteX5" fmla="*/ 2372143 w 2414435"/>
              <a:gd name="connsiteY5" fmla="*/ 422924 h 422924"/>
              <a:gd name="connsiteX6" fmla="*/ 42292 w 2414435"/>
              <a:gd name="connsiteY6" fmla="*/ 422924 h 422924"/>
              <a:gd name="connsiteX7" fmla="*/ 0 w 2414435"/>
              <a:gd name="connsiteY7" fmla="*/ 380632 h 422924"/>
              <a:gd name="connsiteX8" fmla="*/ 0 w 2414435"/>
              <a:gd name="connsiteY8" fmla="*/ 42292 h 422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14435" h="422924">
                <a:moveTo>
                  <a:pt x="0" y="42292"/>
                </a:moveTo>
                <a:cubicBezTo>
                  <a:pt x="0" y="18935"/>
                  <a:pt x="18935" y="0"/>
                  <a:pt x="42292" y="0"/>
                </a:cubicBezTo>
                <a:lnTo>
                  <a:pt x="2372143" y="0"/>
                </a:lnTo>
                <a:cubicBezTo>
                  <a:pt x="2395500" y="0"/>
                  <a:pt x="2414435" y="18935"/>
                  <a:pt x="2414435" y="42292"/>
                </a:cubicBezTo>
                <a:lnTo>
                  <a:pt x="2414435" y="380632"/>
                </a:lnTo>
                <a:cubicBezTo>
                  <a:pt x="2414435" y="403989"/>
                  <a:pt x="2395500" y="422924"/>
                  <a:pt x="2372143" y="422924"/>
                </a:cubicBezTo>
                <a:lnTo>
                  <a:pt x="42292" y="422924"/>
                </a:lnTo>
                <a:cubicBezTo>
                  <a:pt x="18935" y="422924"/>
                  <a:pt x="0" y="403989"/>
                  <a:pt x="0" y="380632"/>
                </a:cubicBezTo>
                <a:lnTo>
                  <a:pt x="0" y="42292"/>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58107" tIns="58107" rIns="58107" bIns="58107" numCol="1" spcCol="1270" anchor="ctr" anchorCtr="0">
            <a:noAutofit/>
          </a:bodyPr>
          <a:lstStyle/>
          <a:p>
            <a:pPr lvl="0" algn="ctr" defTabSz="533400">
              <a:lnSpc>
                <a:spcPct val="90000"/>
              </a:lnSpc>
              <a:spcBef>
                <a:spcPct val="0"/>
              </a:spcBef>
              <a:spcAft>
                <a:spcPct val="35000"/>
              </a:spcAft>
            </a:pPr>
            <a:r>
              <a:rPr lang="ru-RU" sz="1200" kern="1200" dirty="0" smtClean="0">
                <a:solidFill>
                  <a:schemeClr val="tx1"/>
                </a:solidFill>
                <a:latin typeface="Times New Roman" panose="02020603050405020304" pitchFamily="18" charset="0"/>
                <a:cs typeface="Times New Roman" panose="02020603050405020304" pitchFamily="18" charset="0"/>
              </a:rPr>
              <a:t>Развитие культуры в Чувашской Республике</a:t>
            </a:r>
            <a:endParaRPr lang="ru-RU" sz="1200" kern="1200" dirty="0">
              <a:solidFill>
                <a:schemeClr val="tx1"/>
              </a:solidFill>
              <a:latin typeface="Times New Roman" panose="02020603050405020304" pitchFamily="18" charset="0"/>
              <a:cs typeface="Times New Roman" panose="02020603050405020304" pitchFamily="18" charset="0"/>
            </a:endParaRPr>
          </a:p>
        </p:txBody>
      </p:sp>
      <p:sp>
        <p:nvSpPr>
          <p:cNvPr id="21" name="Полилиния 20"/>
          <p:cNvSpPr/>
          <p:nvPr/>
        </p:nvSpPr>
        <p:spPr>
          <a:xfrm>
            <a:off x="4995728" y="4331042"/>
            <a:ext cx="2448000" cy="590345"/>
          </a:xfrm>
          <a:custGeom>
            <a:avLst/>
            <a:gdLst>
              <a:gd name="connsiteX0" fmla="*/ 0 w 2395637"/>
              <a:gd name="connsiteY0" fmla="*/ 70616 h 706156"/>
              <a:gd name="connsiteX1" fmla="*/ 70616 w 2395637"/>
              <a:gd name="connsiteY1" fmla="*/ 0 h 706156"/>
              <a:gd name="connsiteX2" fmla="*/ 2325021 w 2395637"/>
              <a:gd name="connsiteY2" fmla="*/ 0 h 706156"/>
              <a:gd name="connsiteX3" fmla="*/ 2395637 w 2395637"/>
              <a:gd name="connsiteY3" fmla="*/ 70616 h 706156"/>
              <a:gd name="connsiteX4" fmla="*/ 2395637 w 2395637"/>
              <a:gd name="connsiteY4" fmla="*/ 635540 h 706156"/>
              <a:gd name="connsiteX5" fmla="*/ 2325021 w 2395637"/>
              <a:gd name="connsiteY5" fmla="*/ 706156 h 706156"/>
              <a:gd name="connsiteX6" fmla="*/ 70616 w 2395637"/>
              <a:gd name="connsiteY6" fmla="*/ 706156 h 706156"/>
              <a:gd name="connsiteX7" fmla="*/ 0 w 2395637"/>
              <a:gd name="connsiteY7" fmla="*/ 635540 h 706156"/>
              <a:gd name="connsiteX8" fmla="*/ 0 w 2395637"/>
              <a:gd name="connsiteY8" fmla="*/ 70616 h 706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95637" h="706156">
                <a:moveTo>
                  <a:pt x="0" y="70616"/>
                </a:moveTo>
                <a:cubicBezTo>
                  <a:pt x="0" y="31616"/>
                  <a:pt x="31616" y="0"/>
                  <a:pt x="70616" y="0"/>
                </a:cubicBezTo>
                <a:lnTo>
                  <a:pt x="2325021" y="0"/>
                </a:lnTo>
                <a:cubicBezTo>
                  <a:pt x="2364021" y="0"/>
                  <a:pt x="2395637" y="31616"/>
                  <a:pt x="2395637" y="70616"/>
                </a:cubicBezTo>
                <a:lnTo>
                  <a:pt x="2395637" y="635540"/>
                </a:lnTo>
                <a:cubicBezTo>
                  <a:pt x="2395637" y="674540"/>
                  <a:pt x="2364021" y="706156"/>
                  <a:pt x="2325021" y="706156"/>
                </a:cubicBezTo>
                <a:lnTo>
                  <a:pt x="70616" y="706156"/>
                </a:lnTo>
                <a:cubicBezTo>
                  <a:pt x="31616" y="706156"/>
                  <a:pt x="0" y="674540"/>
                  <a:pt x="0" y="635540"/>
                </a:cubicBezTo>
                <a:lnTo>
                  <a:pt x="0" y="70616"/>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66403" tIns="66403" rIns="66403" bIns="66403" numCol="1" spcCol="1270" anchor="ctr" anchorCtr="0">
            <a:noAutofit/>
          </a:bodyPr>
          <a:lstStyle/>
          <a:p>
            <a:pPr lvl="0" algn="ctr" defTabSz="533400">
              <a:lnSpc>
                <a:spcPct val="90000"/>
              </a:lnSpc>
              <a:spcBef>
                <a:spcPct val="0"/>
              </a:spcBef>
              <a:spcAft>
                <a:spcPct val="35000"/>
              </a:spcAft>
            </a:pPr>
            <a:r>
              <a:rPr lang="ru-RU" sz="1200" kern="1200" dirty="0" smtClean="0">
                <a:solidFill>
                  <a:schemeClr val="tx1"/>
                </a:solidFill>
                <a:latin typeface="Times New Roman" panose="02020603050405020304" pitchFamily="18" charset="0"/>
                <a:cs typeface="Times New Roman" panose="02020603050405020304" pitchFamily="18" charset="0"/>
              </a:rPr>
              <a:t>Укрепление единства российской нации и этно-культурное развитие народов Чувашской Республики</a:t>
            </a:r>
            <a:endParaRPr lang="ru-RU" sz="1200" kern="1200" dirty="0">
              <a:solidFill>
                <a:schemeClr val="tx1"/>
              </a:solidFill>
              <a:latin typeface="Times New Roman" panose="02020603050405020304" pitchFamily="18" charset="0"/>
              <a:cs typeface="Times New Roman" panose="02020603050405020304" pitchFamily="18" charset="0"/>
            </a:endParaRPr>
          </a:p>
        </p:txBody>
      </p:sp>
      <p:sp>
        <p:nvSpPr>
          <p:cNvPr id="22" name="Полилиния 21"/>
          <p:cNvSpPr/>
          <p:nvPr/>
        </p:nvSpPr>
        <p:spPr>
          <a:xfrm>
            <a:off x="5004048" y="5545942"/>
            <a:ext cx="2448000" cy="406901"/>
          </a:xfrm>
          <a:custGeom>
            <a:avLst/>
            <a:gdLst>
              <a:gd name="connsiteX0" fmla="*/ 0 w 2358478"/>
              <a:gd name="connsiteY0" fmla="*/ 40690 h 406901"/>
              <a:gd name="connsiteX1" fmla="*/ 40690 w 2358478"/>
              <a:gd name="connsiteY1" fmla="*/ 0 h 406901"/>
              <a:gd name="connsiteX2" fmla="*/ 2317788 w 2358478"/>
              <a:gd name="connsiteY2" fmla="*/ 0 h 406901"/>
              <a:gd name="connsiteX3" fmla="*/ 2358478 w 2358478"/>
              <a:gd name="connsiteY3" fmla="*/ 40690 h 406901"/>
              <a:gd name="connsiteX4" fmla="*/ 2358478 w 2358478"/>
              <a:gd name="connsiteY4" fmla="*/ 366211 h 406901"/>
              <a:gd name="connsiteX5" fmla="*/ 2317788 w 2358478"/>
              <a:gd name="connsiteY5" fmla="*/ 406901 h 406901"/>
              <a:gd name="connsiteX6" fmla="*/ 40690 w 2358478"/>
              <a:gd name="connsiteY6" fmla="*/ 406901 h 406901"/>
              <a:gd name="connsiteX7" fmla="*/ 0 w 2358478"/>
              <a:gd name="connsiteY7" fmla="*/ 366211 h 406901"/>
              <a:gd name="connsiteX8" fmla="*/ 0 w 2358478"/>
              <a:gd name="connsiteY8" fmla="*/ 40690 h 406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58478" h="406901">
                <a:moveTo>
                  <a:pt x="0" y="40690"/>
                </a:moveTo>
                <a:cubicBezTo>
                  <a:pt x="0" y="18218"/>
                  <a:pt x="18218" y="0"/>
                  <a:pt x="40690" y="0"/>
                </a:cubicBezTo>
                <a:lnTo>
                  <a:pt x="2317788" y="0"/>
                </a:lnTo>
                <a:cubicBezTo>
                  <a:pt x="2340260" y="0"/>
                  <a:pt x="2358478" y="18218"/>
                  <a:pt x="2358478" y="40690"/>
                </a:cubicBezTo>
                <a:lnTo>
                  <a:pt x="2358478" y="366211"/>
                </a:lnTo>
                <a:cubicBezTo>
                  <a:pt x="2358478" y="388683"/>
                  <a:pt x="2340260" y="406901"/>
                  <a:pt x="2317788" y="406901"/>
                </a:cubicBezTo>
                <a:lnTo>
                  <a:pt x="40690" y="406901"/>
                </a:lnTo>
                <a:cubicBezTo>
                  <a:pt x="18218" y="406901"/>
                  <a:pt x="0" y="388683"/>
                  <a:pt x="0" y="366211"/>
                </a:cubicBezTo>
                <a:lnTo>
                  <a:pt x="0" y="40690"/>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57638" tIns="57638" rIns="57638" bIns="57638" numCol="1" spcCol="1270" anchor="ctr" anchorCtr="0">
            <a:noAutofit/>
          </a:bodyPr>
          <a:lstStyle/>
          <a:p>
            <a:pPr lvl="0" algn="ctr" defTabSz="533400">
              <a:lnSpc>
                <a:spcPct val="90000"/>
              </a:lnSpc>
              <a:spcBef>
                <a:spcPct val="0"/>
              </a:spcBef>
              <a:spcAft>
                <a:spcPct val="35000"/>
              </a:spcAft>
            </a:pPr>
            <a:r>
              <a:rPr lang="ru-RU" sz="1200" kern="1200" dirty="0" smtClean="0">
                <a:solidFill>
                  <a:schemeClr val="tx1"/>
                </a:solidFill>
                <a:latin typeface="Times New Roman" panose="02020603050405020304" pitchFamily="18" charset="0"/>
                <a:cs typeface="Times New Roman" panose="02020603050405020304" pitchFamily="18" charset="0"/>
              </a:rPr>
              <a:t>Туризм</a:t>
            </a:r>
            <a:endParaRPr lang="ru-RU" sz="1200" kern="1200" dirty="0">
              <a:solidFill>
                <a:schemeClr val="tx1"/>
              </a:solidFill>
              <a:latin typeface="Times New Roman" panose="02020603050405020304" pitchFamily="18" charset="0"/>
              <a:cs typeface="Times New Roman" panose="02020603050405020304" pitchFamily="18" charset="0"/>
            </a:endParaRPr>
          </a:p>
        </p:txBody>
      </p:sp>
      <p:sp>
        <p:nvSpPr>
          <p:cNvPr id="23" name="Полилиния 22"/>
          <p:cNvSpPr/>
          <p:nvPr/>
        </p:nvSpPr>
        <p:spPr>
          <a:xfrm>
            <a:off x="5004048" y="5994774"/>
            <a:ext cx="2448000" cy="484223"/>
          </a:xfrm>
          <a:custGeom>
            <a:avLst/>
            <a:gdLst>
              <a:gd name="connsiteX0" fmla="*/ 0 w 2358478"/>
              <a:gd name="connsiteY0" fmla="*/ 70616 h 706156"/>
              <a:gd name="connsiteX1" fmla="*/ 70616 w 2358478"/>
              <a:gd name="connsiteY1" fmla="*/ 0 h 706156"/>
              <a:gd name="connsiteX2" fmla="*/ 2287862 w 2358478"/>
              <a:gd name="connsiteY2" fmla="*/ 0 h 706156"/>
              <a:gd name="connsiteX3" fmla="*/ 2358478 w 2358478"/>
              <a:gd name="connsiteY3" fmla="*/ 70616 h 706156"/>
              <a:gd name="connsiteX4" fmla="*/ 2358478 w 2358478"/>
              <a:gd name="connsiteY4" fmla="*/ 635540 h 706156"/>
              <a:gd name="connsiteX5" fmla="*/ 2287862 w 2358478"/>
              <a:gd name="connsiteY5" fmla="*/ 706156 h 706156"/>
              <a:gd name="connsiteX6" fmla="*/ 70616 w 2358478"/>
              <a:gd name="connsiteY6" fmla="*/ 706156 h 706156"/>
              <a:gd name="connsiteX7" fmla="*/ 0 w 2358478"/>
              <a:gd name="connsiteY7" fmla="*/ 635540 h 706156"/>
              <a:gd name="connsiteX8" fmla="*/ 0 w 2358478"/>
              <a:gd name="connsiteY8" fmla="*/ 70616 h 706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58478" h="706156">
                <a:moveTo>
                  <a:pt x="0" y="70616"/>
                </a:moveTo>
                <a:cubicBezTo>
                  <a:pt x="0" y="31616"/>
                  <a:pt x="31616" y="0"/>
                  <a:pt x="70616" y="0"/>
                </a:cubicBezTo>
                <a:lnTo>
                  <a:pt x="2287862" y="0"/>
                </a:lnTo>
                <a:cubicBezTo>
                  <a:pt x="2326862" y="0"/>
                  <a:pt x="2358478" y="31616"/>
                  <a:pt x="2358478" y="70616"/>
                </a:cubicBezTo>
                <a:lnTo>
                  <a:pt x="2358478" y="635540"/>
                </a:lnTo>
                <a:cubicBezTo>
                  <a:pt x="2358478" y="674540"/>
                  <a:pt x="2326862" y="706156"/>
                  <a:pt x="2287862" y="706156"/>
                </a:cubicBezTo>
                <a:lnTo>
                  <a:pt x="70616" y="706156"/>
                </a:lnTo>
                <a:cubicBezTo>
                  <a:pt x="31616" y="706156"/>
                  <a:pt x="0" y="674540"/>
                  <a:pt x="0" y="635540"/>
                </a:cubicBezTo>
                <a:lnTo>
                  <a:pt x="0" y="70616"/>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66403" tIns="66403" rIns="66403" bIns="66403" numCol="1" spcCol="1270" anchor="ctr" anchorCtr="0">
            <a:noAutofit/>
          </a:bodyPr>
          <a:lstStyle/>
          <a:p>
            <a:pPr lvl="0" algn="ctr" defTabSz="533400">
              <a:lnSpc>
                <a:spcPct val="90000"/>
              </a:lnSpc>
              <a:spcBef>
                <a:spcPct val="0"/>
              </a:spcBef>
              <a:spcAft>
                <a:spcPct val="35000"/>
              </a:spcAft>
            </a:pPr>
            <a:r>
              <a:rPr lang="ru-RU" sz="1200" kern="1200" dirty="0" smtClean="0">
                <a:solidFill>
                  <a:schemeClr val="tx1"/>
                </a:solidFill>
                <a:latin typeface="Times New Roman" panose="02020603050405020304" pitchFamily="18" charset="0"/>
                <a:cs typeface="Times New Roman" panose="02020603050405020304" pitchFamily="18" charset="0"/>
              </a:rPr>
              <a:t>Обеспечение реализации государственной программы</a:t>
            </a:r>
            <a:endParaRPr lang="ru-RU" sz="1200" kern="1200" dirty="0">
              <a:solidFill>
                <a:schemeClr val="tx1"/>
              </a:solidFill>
              <a:latin typeface="Times New Roman" panose="02020603050405020304" pitchFamily="18" charset="0"/>
              <a:cs typeface="Times New Roman" panose="02020603050405020304" pitchFamily="18" charset="0"/>
            </a:endParaRPr>
          </a:p>
        </p:txBody>
      </p:sp>
      <p:sp>
        <p:nvSpPr>
          <p:cNvPr id="24" name="Полилиния 23"/>
          <p:cNvSpPr/>
          <p:nvPr/>
        </p:nvSpPr>
        <p:spPr>
          <a:xfrm>
            <a:off x="7511947" y="3455476"/>
            <a:ext cx="612000" cy="385761"/>
          </a:xfrm>
          <a:custGeom>
            <a:avLst/>
            <a:gdLst>
              <a:gd name="connsiteX0" fmla="*/ 0 w 648923"/>
              <a:gd name="connsiteY0" fmla="*/ 49092 h 490919"/>
              <a:gd name="connsiteX1" fmla="*/ 49092 w 648923"/>
              <a:gd name="connsiteY1" fmla="*/ 0 h 490919"/>
              <a:gd name="connsiteX2" fmla="*/ 599831 w 648923"/>
              <a:gd name="connsiteY2" fmla="*/ 0 h 490919"/>
              <a:gd name="connsiteX3" fmla="*/ 648923 w 648923"/>
              <a:gd name="connsiteY3" fmla="*/ 49092 h 490919"/>
              <a:gd name="connsiteX4" fmla="*/ 648923 w 648923"/>
              <a:gd name="connsiteY4" fmla="*/ 441827 h 490919"/>
              <a:gd name="connsiteX5" fmla="*/ 599831 w 648923"/>
              <a:gd name="connsiteY5" fmla="*/ 490919 h 490919"/>
              <a:gd name="connsiteX6" fmla="*/ 49092 w 648923"/>
              <a:gd name="connsiteY6" fmla="*/ 490919 h 490919"/>
              <a:gd name="connsiteX7" fmla="*/ 0 w 648923"/>
              <a:gd name="connsiteY7" fmla="*/ 441827 h 490919"/>
              <a:gd name="connsiteX8" fmla="*/ 0 w 648923"/>
              <a:gd name="connsiteY8" fmla="*/ 49092 h 49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8923" h="490919">
                <a:moveTo>
                  <a:pt x="0" y="49092"/>
                </a:moveTo>
                <a:cubicBezTo>
                  <a:pt x="0" y="21979"/>
                  <a:pt x="21979" y="0"/>
                  <a:pt x="49092" y="0"/>
                </a:cubicBezTo>
                <a:lnTo>
                  <a:pt x="599831" y="0"/>
                </a:lnTo>
                <a:cubicBezTo>
                  <a:pt x="626944" y="0"/>
                  <a:pt x="648923" y="21979"/>
                  <a:pt x="648923" y="49092"/>
                </a:cubicBezTo>
                <a:lnTo>
                  <a:pt x="648923" y="441827"/>
                </a:lnTo>
                <a:cubicBezTo>
                  <a:pt x="648923" y="468940"/>
                  <a:pt x="626944" y="490919"/>
                  <a:pt x="599831" y="490919"/>
                </a:cubicBezTo>
                <a:lnTo>
                  <a:pt x="49092" y="490919"/>
                </a:lnTo>
                <a:cubicBezTo>
                  <a:pt x="21979" y="490919"/>
                  <a:pt x="0" y="468940"/>
                  <a:pt x="0" y="441827"/>
                </a:cubicBezTo>
                <a:lnTo>
                  <a:pt x="0" y="49092"/>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71529" tIns="71529" rIns="71529" bIns="71529" numCol="1" spcCol="1270" anchor="ctr" anchorCtr="0">
            <a:noAutofit/>
          </a:bodyPr>
          <a:lstStyle/>
          <a:p>
            <a:pPr lvl="0" algn="ctr" defTabSz="666750">
              <a:lnSpc>
                <a:spcPct val="90000"/>
              </a:lnSpc>
              <a:spcBef>
                <a:spcPct val="0"/>
              </a:spcBef>
              <a:spcAft>
                <a:spcPct val="35000"/>
              </a:spcAft>
            </a:pPr>
            <a:r>
              <a:rPr lang="ru-RU" sz="1500" b="1" kern="1200" dirty="0" smtClean="0">
                <a:solidFill>
                  <a:schemeClr val="tx1"/>
                </a:solidFill>
                <a:latin typeface="Times New Roman" panose="02020603050405020304" pitchFamily="18" charset="0"/>
                <a:cs typeface="Times New Roman" panose="02020603050405020304" pitchFamily="18" charset="0"/>
              </a:rPr>
              <a:t>План</a:t>
            </a:r>
            <a:endParaRPr lang="ru-RU" sz="1500" b="1" kern="1200" dirty="0">
              <a:solidFill>
                <a:schemeClr val="tx1"/>
              </a:solidFill>
              <a:latin typeface="Times New Roman" panose="02020603050405020304" pitchFamily="18" charset="0"/>
              <a:cs typeface="Times New Roman" panose="02020603050405020304" pitchFamily="18" charset="0"/>
            </a:endParaRPr>
          </a:p>
        </p:txBody>
      </p:sp>
      <p:sp>
        <p:nvSpPr>
          <p:cNvPr id="25" name="Полилиния 24"/>
          <p:cNvSpPr/>
          <p:nvPr/>
        </p:nvSpPr>
        <p:spPr>
          <a:xfrm>
            <a:off x="7519063" y="3869638"/>
            <a:ext cx="612000" cy="422924"/>
          </a:xfrm>
          <a:custGeom>
            <a:avLst/>
            <a:gdLst>
              <a:gd name="connsiteX0" fmla="*/ 0 w 653563"/>
              <a:gd name="connsiteY0" fmla="*/ 42292 h 422924"/>
              <a:gd name="connsiteX1" fmla="*/ 42292 w 653563"/>
              <a:gd name="connsiteY1" fmla="*/ 0 h 422924"/>
              <a:gd name="connsiteX2" fmla="*/ 611271 w 653563"/>
              <a:gd name="connsiteY2" fmla="*/ 0 h 422924"/>
              <a:gd name="connsiteX3" fmla="*/ 653563 w 653563"/>
              <a:gd name="connsiteY3" fmla="*/ 42292 h 422924"/>
              <a:gd name="connsiteX4" fmla="*/ 653563 w 653563"/>
              <a:gd name="connsiteY4" fmla="*/ 380632 h 422924"/>
              <a:gd name="connsiteX5" fmla="*/ 611271 w 653563"/>
              <a:gd name="connsiteY5" fmla="*/ 422924 h 422924"/>
              <a:gd name="connsiteX6" fmla="*/ 42292 w 653563"/>
              <a:gd name="connsiteY6" fmla="*/ 422924 h 422924"/>
              <a:gd name="connsiteX7" fmla="*/ 0 w 653563"/>
              <a:gd name="connsiteY7" fmla="*/ 380632 h 422924"/>
              <a:gd name="connsiteX8" fmla="*/ 0 w 653563"/>
              <a:gd name="connsiteY8" fmla="*/ 42292 h 422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3563" h="422924">
                <a:moveTo>
                  <a:pt x="0" y="42292"/>
                </a:moveTo>
                <a:cubicBezTo>
                  <a:pt x="0" y="18935"/>
                  <a:pt x="18935" y="0"/>
                  <a:pt x="42292" y="0"/>
                </a:cubicBezTo>
                <a:lnTo>
                  <a:pt x="611271" y="0"/>
                </a:lnTo>
                <a:cubicBezTo>
                  <a:pt x="634628" y="0"/>
                  <a:pt x="653563" y="18935"/>
                  <a:pt x="653563" y="42292"/>
                </a:cubicBezTo>
                <a:lnTo>
                  <a:pt x="653563" y="380632"/>
                </a:lnTo>
                <a:cubicBezTo>
                  <a:pt x="653563" y="403989"/>
                  <a:pt x="634628" y="422924"/>
                  <a:pt x="611271" y="422924"/>
                </a:cubicBezTo>
                <a:lnTo>
                  <a:pt x="42292" y="422924"/>
                </a:lnTo>
                <a:cubicBezTo>
                  <a:pt x="18935" y="422924"/>
                  <a:pt x="0" y="403989"/>
                  <a:pt x="0" y="380632"/>
                </a:cubicBezTo>
                <a:lnTo>
                  <a:pt x="0" y="42292"/>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65727" tIns="65727" rIns="65727" bIns="65727" numCol="1" spcCol="1270" anchor="ctr" anchorCtr="0">
            <a:noAutofit/>
          </a:bodyPr>
          <a:lstStyle/>
          <a:p>
            <a:pPr lvl="0" algn="ctr" defTabSz="622300">
              <a:lnSpc>
                <a:spcPct val="90000"/>
              </a:lnSpc>
              <a:spcBef>
                <a:spcPct val="0"/>
              </a:spcBef>
              <a:spcAft>
                <a:spcPct val="35000"/>
              </a:spcAft>
            </a:pPr>
            <a:r>
              <a:rPr lang="ru-RU" sz="1200" kern="1200" dirty="0" smtClean="0">
                <a:solidFill>
                  <a:schemeClr val="tx1"/>
                </a:solidFill>
                <a:latin typeface="Times New Roman" panose="02020603050405020304" pitchFamily="18" charset="0"/>
                <a:cs typeface="Times New Roman" panose="02020603050405020304" pitchFamily="18" charset="0"/>
              </a:rPr>
              <a:t>1 969,4</a:t>
            </a:r>
            <a:endParaRPr lang="ru-RU" sz="1200" kern="1200" dirty="0">
              <a:solidFill>
                <a:schemeClr val="tx1"/>
              </a:solidFill>
              <a:latin typeface="Times New Roman" panose="02020603050405020304" pitchFamily="18" charset="0"/>
              <a:cs typeface="Times New Roman" panose="02020603050405020304" pitchFamily="18" charset="0"/>
            </a:endParaRPr>
          </a:p>
        </p:txBody>
      </p:sp>
      <p:sp>
        <p:nvSpPr>
          <p:cNvPr id="26" name="Полилиния 25"/>
          <p:cNvSpPr/>
          <p:nvPr/>
        </p:nvSpPr>
        <p:spPr>
          <a:xfrm>
            <a:off x="7508353" y="4331166"/>
            <a:ext cx="612000" cy="590345"/>
          </a:xfrm>
          <a:custGeom>
            <a:avLst/>
            <a:gdLst>
              <a:gd name="connsiteX0" fmla="*/ 0 w 654823"/>
              <a:gd name="connsiteY0" fmla="*/ 65482 h 706156"/>
              <a:gd name="connsiteX1" fmla="*/ 65482 w 654823"/>
              <a:gd name="connsiteY1" fmla="*/ 0 h 706156"/>
              <a:gd name="connsiteX2" fmla="*/ 589341 w 654823"/>
              <a:gd name="connsiteY2" fmla="*/ 0 h 706156"/>
              <a:gd name="connsiteX3" fmla="*/ 654823 w 654823"/>
              <a:gd name="connsiteY3" fmla="*/ 65482 h 706156"/>
              <a:gd name="connsiteX4" fmla="*/ 654823 w 654823"/>
              <a:gd name="connsiteY4" fmla="*/ 640674 h 706156"/>
              <a:gd name="connsiteX5" fmla="*/ 589341 w 654823"/>
              <a:gd name="connsiteY5" fmla="*/ 706156 h 706156"/>
              <a:gd name="connsiteX6" fmla="*/ 65482 w 654823"/>
              <a:gd name="connsiteY6" fmla="*/ 706156 h 706156"/>
              <a:gd name="connsiteX7" fmla="*/ 0 w 654823"/>
              <a:gd name="connsiteY7" fmla="*/ 640674 h 706156"/>
              <a:gd name="connsiteX8" fmla="*/ 0 w 654823"/>
              <a:gd name="connsiteY8" fmla="*/ 65482 h 706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4823" h="706156">
                <a:moveTo>
                  <a:pt x="0" y="65482"/>
                </a:moveTo>
                <a:cubicBezTo>
                  <a:pt x="0" y="29317"/>
                  <a:pt x="29317" y="0"/>
                  <a:pt x="65482" y="0"/>
                </a:cubicBezTo>
                <a:lnTo>
                  <a:pt x="589341" y="0"/>
                </a:lnTo>
                <a:cubicBezTo>
                  <a:pt x="625506" y="0"/>
                  <a:pt x="654823" y="29317"/>
                  <a:pt x="654823" y="65482"/>
                </a:cubicBezTo>
                <a:lnTo>
                  <a:pt x="654823" y="640674"/>
                </a:lnTo>
                <a:cubicBezTo>
                  <a:pt x="654823" y="676839"/>
                  <a:pt x="625506" y="706156"/>
                  <a:pt x="589341" y="706156"/>
                </a:cubicBezTo>
                <a:lnTo>
                  <a:pt x="65482" y="706156"/>
                </a:lnTo>
                <a:cubicBezTo>
                  <a:pt x="29317" y="706156"/>
                  <a:pt x="0" y="676839"/>
                  <a:pt x="0" y="640674"/>
                </a:cubicBezTo>
                <a:lnTo>
                  <a:pt x="0" y="65482"/>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72519" tIns="72519" rIns="72519" bIns="72519" numCol="1" spcCol="1270" anchor="ctr" anchorCtr="0">
            <a:noAutofit/>
          </a:bodyPr>
          <a:lstStyle/>
          <a:p>
            <a:pPr lvl="0" algn="ctr" defTabSz="622300">
              <a:lnSpc>
                <a:spcPct val="90000"/>
              </a:lnSpc>
              <a:spcBef>
                <a:spcPct val="0"/>
              </a:spcBef>
              <a:spcAft>
                <a:spcPct val="35000"/>
              </a:spcAft>
            </a:pPr>
            <a:r>
              <a:rPr lang="ru-RU" sz="1300" kern="1200" dirty="0" smtClean="0">
                <a:solidFill>
                  <a:schemeClr val="tx1"/>
                </a:solidFill>
                <a:latin typeface="Times New Roman" panose="02020603050405020304" pitchFamily="18" charset="0"/>
                <a:cs typeface="Times New Roman" panose="02020603050405020304" pitchFamily="18" charset="0"/>
              </a:rPr>
              <a:t>36,1</a:t>
            </a:r>
            <a:endParaRPr lang="ru-RU" sz="1300" kern="1200" dirty="0">
              <a:solidFill>
                <a:schemeClr val="tx1"/>
              </a:solidFill>
              <a:latin typeface="Times New Roman" panose="02020603050405020304" pitchFamily="18" charset="0"/>
              <a:cs typeface="Times New Roman" panose="02020603050405020304" pitchFamily="18" charset="0"/>
            </a:endParaRPr>
          </a:p>
        </p:txBody>
      </p:sp>
      <p:sp>
        <p:nvSpPr>
          <p:cNvPr id="27" name="Полилиния 26"/>
          <p:cNvSpPr/>
          <p:nvPr/>
        </p:nvSpPr>
        <p:spPr>
          <a:xfrm>
            <a:off x="7511947" y="5546066"/>
            <a:ext cx="612000" cy="406901"/>
          </a:xfrm>
          <a:custGeom>
            <a:avLst/>
            <a:gdLst>
              <a:gd name="connsiteX0" fmla="*/ 0 w 657402"/>
              <a:gd name="connsiteY0" fmla="*/ 40690 h 406901"/>
              <a:gd name="connsiteX1" fmla="*/ 40690 w 657402"/>
              <a:gd name="connsiteY1" fmla="*/ 0 h 406901"/>
              <a:gd name="connsiteX2" fmla="*/ 616712 w 657402"/>
              <a:gd name="connsiteY2" fmla="*/ 0 h 406901"/>
              <a:gd name="connsiteX3" fmla="*/ 657402 w 657402"/>
              <a:gd name="connsiteY3" fmla="*/ 40690 h 406901"/>
              <a:gd name="connsiteX4" fmla="*/ 657402 w 657402"/>
              <a:gd name="connsiteY4" fmla="*/ 366211 h 406901"/>
              <a:gd name="connsiteX5" fmla="*/ 616712 w 657402"/>
              <a:gd name="connsiteY5" fmla="*/ 406901 h 406901"/>
              <a:gd name="connsiteX6" fmla="*/ 40690 w 657402"/>
              <a:gd name="connsiteY6" fmla="*/ 406901 h 406901"/>
              <a:gd name="connsiteX7" fmla="*/ 0 w 657402"/>
              <a:gd name="connsiteY7" fmla="*/ 366211 h 406901"/>
              <a:gd name="connsiteX8" fmla="*/ 0 w 657402"/>
              <a:gd name="connsiteY8" fmla="*/ 40690 h 406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7402" h="406901">
                <a:moveTo>
                  <a:pt x="0" y="40690"/>
                </a:moveTo>
                <a:cubicBezTo>
                  <a:pt x="0" y="18218"/>
                  <a:pt x="18218" y="0"/>
                  <a:pt x="40690" y="0"/>
                </a:cubicBezTo>
                <a:lnTo>
                  <a:pt x="616712" y="0"/>
                </a:lnTo>
                <a:cubicBezTo>
                  <a:pt x="639184" y="0"/>
                  <a:pt x="657402" y="18218"/>
                  <a:pt x="657402" y="40690"/>
                </a:cubicBezTo>
                <a:lnTo>
                  <a:pt x="657402" y="366211"/>
                </a:lnTo>
                <a:cubicBezTo>
                  <a:pt x="657402" y="388683"/>
                  <a:pt x="639184" y="406901"/>
                  <a:pt x="616712" y="406901"/>
                </a:cubicBezTo>
                <a:lnTo>
                  <a:pt x="40690" y="406901"/>
                </a:lnTo>
                <a:cubicBezTo>
                  <a:pt x="18218" y="406901"/>
                  <a:pt x="0" y="388683"/>
                  <a:pt x="0" y="366211"/>
                </a:cubicBezTo>
                <a:lnTo>
                  <a:pt x="0" y="40690"/>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65258" tIns="65258" rIns="65258" bIns="65258" numCol="1" spcCol="1270" anchor="ctr" anchorCtr="0">
            <a:noAutofit/>
          </a:bodyPr>
          <a:lstStyle/>
          <a:p>
            <a:pPr lvl="0" algn="ctr" defTabSz="622300">
              <a:lnSpc>
                <a:spcPct val="90000"/>
              </a:lnSpc>
              <a:spcBef>
                <a:spcPct val="0"/>
              </a:spcBef>
              <a:spcAft>
                <a:spcPct val="35000"/>
              </a:spcAft>
            </a:pPr>
            <a:r>
              <a:rPr lang="ru-RU" sz="1300" kern="1200" dirty="0" smtClean="0">
                <a:solidFill>
                  <a:schemeClr val="tx1"/>
                </a:solidFill>
                <a:latin typeface="Times New Roman" panose="02020603050405020304" pitchFamily="18" charset="0"/>
                <a:cs typeface="Times New Roman" panose="02020603050405020304" pitchFamily="18" charset="0"/>
              </a:rPr>
              <a:t>517,5</a:t>
            </a:r>
            <a:endParaRPr lang="ru-RU" sz="1300" kern="1200" dirty="0">
              <a:solidFill>
                <a:schemeClr val="tx1"/>
              </a:solidFill>
              <a:latin typeface="Times New Roman" panose="02020603050405020304" pitchFamily="18" charset="0"/>
              <a:cs typeface="Times New Roman" panose="02020603050405020304" pitchFamily="18" charset="0"/>
            </a:endParaRPr>
          </a:p>
        </p:txBody>
      </p:sp>
      <p:sp>
        <p:nvSpPr>
          <p:cNvPr id="28" name="Полилиния 27"/>
          <p:cNvSpPr/>
          <p:nvPr/>
        </p:nvSpPr>
        <p:spPr>
          <a:xfrm>
            <a:off x="7511947" y="5994774"/>
            <a:ext cx="612000" cy="484348"/>
          </a:xfrm>
          <a:custGeom>
            <a:avLst/>
            <a:gdLst>
              <a:gd name="connsiteX0" fmla="*/ 0 w 683605"/>
              <a:gd name="connsiteY0" fmla="*/ 68361 h 706156"/>
              <a:gd name="connsiteX1" fmla="*/ 68361 w 683605"/>
              <a:gd name="connsiteY1" fmla="*/ 0 h 706156"/>
              <a:gd name="connsiteX2" fmla="*/ 615245 w 683605"/>
              <a:gd name="connsiteY2" fmla="*/ 0 h 706156"/>
              <a:gd name="connsiteX3" fmla="*/ 683606 w 683605"/>
              <a:gd name="connsiteY3" fmla="*/ 68361 h 706156"/>
              <a:gd name="connsiteX4" fmla="*/ 683605 w 683605"/>
              <a:gd name="connsiteY4" fmla="*/ 637796 h 706156"/>
              <a:gd name="connsiteX5" fmla="*/ 615244 w 683605"/>
              <a:gd name="connsiteY5" fmla="*/ 706157 h 706156"/>
              <a:gd name="connsiteX6" fmla="*/ 68361 w 683605"/>
              <a:gd name="connsiteY6" fmla="*/ 706156 h 706156"/>
              <a:gd name="connsiteX7" fmla="*/ 0 w 683605"/>
              <a:gd name="connsiteY7" fmla="*/ 637795 h 706156"/>
              <a:gd name="connsiteX8" fmla="*/ 0 w 683605"/>
              <a:gd name="connsiteY8" fmla="*/ 68361 h 706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3605" h="706156">
                <a:moveTo>
                  <a:pt x="0" y="68361"/>
                </a:moveTo>
                <a:cubicBezTo>
                  <a:pt x="0" y="30606"/>
                  <a:pt x="30606" y="0"/>
                  <a:pt x="68361" y="0"/>
                </a:cubicBezTo>
                <a:lnTo>
                  <a:pt x="615245" y="0"/>
                </a:lnTo>
                <a:cubicBezTo>
                  <a:pt x="653000" y="0"/>
                  <a:pt x="683606" y="30606"/>
                  <a:pt x="683606" y="68361"/>
                </a:cubicBezTo>
                <a:cubicBezTo>
                  <a:pt x="683606" y="258173"/>
                  <a:pt x="683605" y="447984"/>
                  <a:pt x="683605" y="637796"/>
                </a:cubicBezTo>
                <a:cubicBezTo>
                  <a:pt x="683605" y="675551"/>
                  <a:pt x="652999" y="706157"/>
                  <a:pt x="615244" y="706157"/>
                </a:cubicBezTo>
                <a:lnTo>
                  <a:pt x="68361" y="706156"/>
                </a:lnTo>
                <a:cubicBezTo>
                  <a:pt x="30606" y="706156"/>
                  <a:pt x="0" y="675550"/>
                  <a:pt x="0" y="637795"/>
                </a:cubicBezTo>
                <a:lnTo>
                  <a:pt x="0" y="68361"/>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73362" tIns="73362" rIns="73362" bIns="73362" numCol="1" spcCol="1270" anchor="ctr" anchorCtr="0">
            <a:noAutofit/>
          </a:bodyPr>
          <a:lstStyle/>
          <a:p>
            <a:pPr lvl="0" algn="ctr" defTabSz="622300">
              <a:lnSpc>
                <a:spcPct val="90000"/>
              </a:lnSpc>
              <a:spcBef>
                <a:spcPct val="0"/>
              </a:spcBef>
              <a:spcAft>
                <a:spcPct val="35000"/>
              </a:spcAft>
            </a:pPr>
            <a:r>
              <a:rPr lang="ru-RU" sz="1300" kern="1200" dirty="0" smtClean="0">
                <a:solidFill>
                  <a:schemeClr val="tx1"/>
                </a:solidFill>
                <a:latin typeface="Times New Roman" panose="02020603050405020304" pitchFamily="18" charset="0"/>
                <a:cs typeface="Times New Roman" panose="02020603050405020304" pitchFamily="18" charset="0"/>
              </a:rPr>
              <a:t>24,9</a:t>
            </a:r>
            <a:endParaRPr lang="ru-RU" sz="1300" kern="1200" dirty="0">
              <a:solidFill>
                <a:schemeClr val="tx1"/>
              </a:solidFill>
              <a:latin typeface="Times New Roman" panose="02020603050405020304" pitchFamily="18" charset="0"/>
              <a:cs typeface="Times New Roman" panose="02020603050405020304" pitchFamily="18" charset="0"/>
            </a:endParaRPr>
          </a:p>
        </p:txBody>
      </p:sp>
      <p:sp>
        <p:nvSpPr>
          <p:cNvPr id="29" name="Полилиния 28"/>
          <p:cNvSpPr/>
          <p:nvPr/>
        </p:nvSpPr>
        <p:spPr>
          <a:xfrm>
            <a:off x="8163728" y="3455476"/>
            <a:ext cx="612000" cy="385761"/>
          </a:xfrm>
          <a:custGeom>
            <a:avLst/>
            <a:gdLst>
              <a:gd name="connsiteX0" fmla="*/ 0 w 648923"/>
              <a:gd name="connsiteY0" fmla="*/ 49092 h 490919"/>
              <a:gd name="connsiteX1" fmla="*/ 49092 w 648923"/>
              <a:gd name="connsiteY1" fmla="*/ 0 h 490919"/>
              <a:gd name="connsiteX2" fmla="*/ 599831 w 648923"/>
              <a:gd name="connsiteY2" fmla="*/ 0 h 490919"/>
              <a:gd name="connsiteX3" fmla="*/ 648923 w 648923"/>
              <a:gd name="connsiteY3" fmla="*/ 49092 h 490919"/>
              <a:gd name="connsiteX4" fmla="*/ 648923 w 648923"/>
              <a:gd name="connsiteY4" fmla="*/ 441827 h 490919"/>
              <a:gd name="connsiteX5" fmla="*/ 599831 w 648923"/>
              <a:gd name="connsiteY5" fmla="*/ 490919 h 490919"/>
              <a:gd name="connsiteX6" fmla="*/ 49092 w 648923"/>
              <a:gd name="connsiteY6" fmla="*/ 490919 h 490919"/>
              <a:gd name="connsiteX7" fmla="*/ 0 w 648923"/>
              <a:gd name="connsiteY7" fmla="*/ 441827 h 490919"/>
              <a:gd name="connsiteX8" fmla="*/ 0 w 648923"/>
              <a:gd name="connsiteY8" fmla="*/ 49092 h 49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8923" h="490919">
                <a:moveTo>
                  <a:pt x="0" y="49092"/>
                </a:moveTo>
                <a:cubicBezTo>
                  <a:pt x="0" y="21979"/>
                  <a:pt x="21979" y="0"/>
                  <a:pt x="49092" y="0"/>
                </a:cubicBezTo>
                <a:lnTo>
                  <a:pt x="599831" y="0"/>
                </a:lnTo>
                <a:cubicBezTo>
                  <a:pt x="626944" y="0"/>
                  <a:pt x="648923" y="21979"/>
                  <a:pt x="648923" y="49092"/>
                </a:cubicBezTo>
                <a:lnTo>
                  <a:pt x="648923" y="441827"/>
                </a:lnTo>
                <a:cubicBezTo>
                  <a:pt x="648923" y="468940"/>
                  <a:pt x="626944" y="490919"/>
                  <a:pt x="599831" y="490919"/>
                </a:cubicBezTo>
                <a:lnTo>
                  <a:pt x="49092" y="490919"/>
                </a:lnTo>
                <a:cubicBezTo>
                  <a:pt x="21979" y="490919"/>
                  <a:pt x="0" y="468940"/>
                  <a:pt x="0" y="441827"/>
                </a:cubicBezTo>
                <a:lnTo>
                  <a:pt x="0" y="49092"/>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71529" tIns="71529" rIns="71529" bIns="71529" numCol="1" spcCol="1270" anchor="ctr" anchorCtr="0">
            <a:noAutofit/>
          </a:bodyPr>
          <a:lstStyle/>
          <a:p>
            <a:pPr lvl="0" algn="ctr" defTabSz="666750">
              <a:lnSpc>
                <a:spcPct val="90000"/>
              </a:lnSpc>
              <a:spcBef>
                <a:spcPct val="0"/>
              </a:spcBef>
              <a:spcAft>
                <a:spcPct val="35000"/>
              </a:spcAft>
            </a:pPr>
            <a:r>
              <a:rPr lang="ru-RU" sz="1500" b="1" kern="1200" dirty="0" smtClean="0">
                <a:solidFill>
                  <a:schemeClr val="tx1"/>
                </a:solidFill>
                <a:latin typeface="Times New Roman" panose="02020603050405020304" pitchFamily="18" charset="0"/>
                <a:cs typeface="Times New Roman" panose="02020603050405020304" pitchFamily="18" charset="0"/>
              </a:rPr>
              <a:t>Факт</a:t>
            </a:r>
            <a:endParaRPr lang="ru-RU" sz="1500" b="1" kern="1200" dirty="0">
              <a:solidFill>
                <a:schemeClr val="tx1"/>
              </a:solidFill>
              <a:latin typeface="Times New Roman" panose="02020603050405020304" pitchFamily="18" charset="0"/>
              <a:cs typeface="Times New Roman" panose="02020603050405020304" pitchFamily="18" charset="0"/>
            </a:endParaRPr>
          </a:p>
        </p:txBody>
      </p:sp>
      <p:sp>
        <p:nvSpPr>
          <p:cNvPr id="30" name="Полилиния 29"/>
          <p:cNvSpPr/>
          <p:nvPr/>
        </p:nvSpPr>
        <p:spPr>
          <a:xfrm>
            <a:off x="8170844" y="3869638"/>
            <a:ext cx="612000" cy="422924"/>
          </a:xfrm>
          <a:custGeom>
            <a:avLst/>
            <a:gdLst>
              <a:gd name="connsiteX0" fmla="*/ 0 w 653563"/>
              <a:gd name="connsiteY0" fmla="*/ 42292 h 422924"/>
              <a:gd name="connsiteX1" fmla="*/ 42292 w 653563"/>
              <a:gd name="connsiteY1" fmla="*/ 0 h 422924"/>
              <a:gd name="connsiteX2" fmla="*/ 611271 w 653563"/>
              <a:gd name="connsiteY2" fmla="*/ 0 h 422924"/>
              <a:gd name="connsiteX3" fmla="*/ 653563 w 653563"/>
              <a:gd name="connsiteY3" fmla="*/ 42292 h 422924"/>
              <a:gd name="connsiteX4" fmla="*/ 653563 w 653563"/>
              <a:gd name="connsiteY4" fmla="*/ 380632 h 422924"/>
              <a:gd name="connsiteX5" fmla="*/ 611271 w 653563"/>
              <a:gd name="connsiteY5" fmla="*/ 422924 h 422924"/>
              <a:gd name="connsiteX6" fmla="*/ 42292 w 653563"/>
              <a:gd name="connsiteY6" fmla="*/ 422924 h 422924"/>
              <a:gd name="connsiteX7" fmla="*/ 0 w 653563"/>
              <a:gd name="connsiteY7" fmla="*/ 380632 h 422924"/>
              <a:gd name="connsiteX8" fmla="*/ 0 w 653563"/>
              <a:gd name="connsiteY8" fmla="*/ 42292 h 422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3563" h="422924">
                <a:moveTo>
                  <a:pt x="0" y="42292"/>
                </a:moveTo>
                <a:cubicBezTo>
                  <a:pt x="0" y="18935"/>
                  <a:pt x="18935" y="0"/>
                  <a:pt x="42292" y="0"/>
                </a:cubicBezTo>
                <a:lnTo>
                  <a:pt x="611271" y="0"/>
                </a:lnTo>
                <a:cubicBezTo>
                  <a:pt x="634628" y="0"/>
                  <a:pt x="653563" y="18935"/>
                  <a:pt x="653563" y="42292"/>
                </a:cubicBezTo>
                <a:lnTo>
                  <a:pt x="653563" y="380632"/>
                </a:lnTo>
                <a:cubicBezTo>
                  <a:pt x="653563" y="403989"/>
                  <a:pt x="634628" y="422924"/>
                  <a:pt x="611271" y="422924"/>
                </a:cubicBezTo>
                <a:lnTo>
                  <a:pt x="42292" y="422924"/>
                </a:lnTo>
                <a:cubicBezTo>
                  <a:pt x="18935" y="422924"/>
                  <a:pt x="0" y="403989"/>
                  <a:pt x="0" y="380632"/>
                </a:cubicBezTo>
                <a:lnTo>
                  <a:pt x="0" y="42292"/>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65727" tIns="65727" rIns="65727" bIns="65727" numCol="1" spcCol="1270" anchor="ctr" anchorCtr="0">
            <a:noAutofit/>
          </a:bodyPr>
          <a:lstStyle/>
          <a:p>
            <a:pPr lvl="0" algn="ctr" defTabSz="622300">
              <a:lnSpc>
                <a:spcPct val="90000"/>
              </a:lnSpc>
              <a:spcBef>
                <a:spcPct val="0"/>
              </a:spcBef>
              <a:spcAft>
                <a:spcPct val="35000"/>
              </a:spcAft>
            </a:pPr>
            <a:r>
              <a:rPr lang="ru-RU" sz="1200" kern="1200" dirty="0" smtClean="0">
                <a:solidFill>
                  <a:schemeClr val="tx1"/>
                </a:solidFill>
                <a:latin typeface="Times New Roman" panose="02020603050405020304" pitchFamily="18" charset="0"/>
                <a:cs typeface="Times New Roman" panose="02020603050405020304" pitchFamily="18" charset="0"/>
              </a:rPr>
              <a:t>1 815,9</a:t>
            </a:r>
            <a:endParaRPr lang="ru-RU" sz="1200" kern="1200" dirty="0">
              <a:solidFill>
                <a:schemeClr val="tx1"/>
              </a:solidFill>
              <a:latin typeface="Times New Roman" panose="02020603050405020304" pitchFamily="18" charset="0"/>
              <a:cs typeface="Times New Roman" panose="02020603050405020304" pitchFamily="18" charset="0"/>
            </a:endParaRPr>
          </a:p>
        </p:txBody>
      </p:sp>
      <p:sp>
        <p:nvSpPr>
          <p:cNvPr id="31" name="Полилиния 30"/>
          <p:cNvSpPr/>
          <p:nvPr/>
        </p:nvSpPr>
        <p:spPr>
          <a:xfrm>
            <a:off x="8160134" y="4331166"/>
            <a:ext cx="612000" cy="590345"/>
          </a:xfrm>
          <a:custGeom>
            <a:avLst/>
            <a:gdLst>
              <a:gd name="connsiteX0" fmla="*/ 0 w 654823"/>
              <a:gd name="connsiteY0" fmla="*/ 65482 h 706156"/>
              <a:gd name="connsiteX1" fmla="*/ 65482 w 654823"/>
              <a:gd name="connsiteY1" fmla="*/ 0 h 706156"/>
              <a:gd name="connsiteX2" fmla="*/ 589341 w 654823"/>
              <a:gd name="connsiteY2" fmla="*/ 0 h 706156"/>
              <a:gd name="connsiteX3" fmla="*/ 654823 w 654823"/>
              <a:gd name="connsiteY3" fmla="*/ 65482 h 706156"/>
              <a:gd name="connsiteX4" fmla="*/ 654823 w 654823"/>
              <a:gd name="connsiteY4" fmla="*/ 640674 h 706156"/>
              <a:gd name="connsiteX5" fmla="*/ 589341 w 654823"/>
              <a:gd name="connsiteY5" fmla="*/ 706156 h 706156"/>
              <a:gd name="connsiteX6" fmla="*/ 65482 w 654823"/>
              <a:gd name="connsiteY6" fmla="*/ 706156 h 706156"/>
              <a:gd name="connsiteX7" fmla="*/ 0 w 654823"/>
              <a:gd name="connsiteY7" fmla="*/ 640674 h 706156"/>
              <a:gd name="connsiteX8" fmla="*/ 0 w 654823"/>
              <a:gd name="connsiteY8" fmla="*/ 65482 h 706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4823" h="706156">
                <a:moveTo>
                  <a:pt x="0" y="65482"/>
                </a:moveTo>
                <a:cubicBezTo>
                  <a:pt x="0" y="29317"/>
                  <a:pt x="29317" y="0"/>
                  <a:pt x="65482" y="0"/>
                </a:cubicBezTo>
                <a:lnTo>
                  <a:pt x="589341" y="0"/>
                </a:lnTo>
                <a:cubicBezTo>
                  <a:pt x="625506" y="0"/>
                  <a:pt x="654823" y="29317"/>
                  <a:pt x="654823" y="65482"/>
                </a:cubicBezTo>
                <a:lnTo>
                  <a:pt x="654823" y="640674"/>
                </a:lnTo>
                <a:cubicBezTo>
                  <a:pt x="654823" y="676839"/>
                  <a:pt x="625506" y="706156"/>
                  <a:pt x="589341" y="706156"/>
                </a:cubicBezTo>
                <a:lnTo>
                  <a:pt x="65482" y="706156"/>
                </a:lnTo>
                <a:cubicBezTo>
                  <a:pt x="29317" y="706156"/>
                  <a:pt x="0" y="676839"/>
                  <a:pt x="0" y="640674"/>
                </a:cubicBezTo>
                <a:lnTo>
                  <a:pt x="0" y="65482"/>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72519" tIns="72519" rIns="72519" bIns="72519" numCol="1" spcCol="1270" anchor="ctr" anchorCtr="0">
            <a:noAutofit/>
          </a:bodyPr>
          <a:lstStyle/>
          <a:p>
            <a:pPr lvl="0" algn="ctr" defTabSz="622300">
              <a:lnSpc>
                <a:spcPct val="90000"/>
              </a:lnSpc>
              <a:spcBef>
                <a:spcPct val="0"/>
              </a:spcBef>
              <a:spcAft>
                <a:spcPct val="35000"/>
              </a:spcAft>
            </a:pPr>
            <a:r>
              <a:rPr lang="ru-RU" sz="1300" dirty="0" smtClean="0">
                <a:solidFill>
                  <a:schemeClr val="tx1"/>
                </a:solidFill>
                <a:latin typeface="Times New Roman" panose="02020603050405020304" pitchFamily="18" charset="0"/>
                <a:cs typeface="Times New Roman" panose="02020603050405020304" pitchFamily="18" charset="0"/>
              </a:rPr>
              <a:t>36,0</a:t>
            </a:r>
            <a:endParaRPr lang="ru-RU" sz="1300" kern="1200" dirty="0">
              <a:solidFill>
                <a:schemeClr val="tx1"/>
              </a:solidFill>
              <a:latin typeface="Times New Roman" panose="02020603050405020304" pitchFamily="18" charset="0"/>
              <a:cs typeface="Times New Roman" panose="02020603050405020304" pitchFamily="18" charset="0"/>
            </a:endParaRPr>
          </a:p>
        </p:txBody>
      </p:sp>
      <p:sp>
        <p:nvSpPr>
          <p:cNvPr id="32" name="Полилиния 31"/>
          <p:cNvSpPr/>
          <p:nvPr/>
        </p:nvSpPr>
        <p:spPr>
          <a:xfrm>
            <a:off x="8163728" y="5546066"/>
            <a:ext cx="612000" cy="406901"/>
          </a:xfrm>
          <a:custGeom>
            <a:avLst/>
            <a:gdLst>
              <a:gd name="connsiteX0" fmla="*/ 0 w 657402"/>
              <a:gd name="connsiteY0" fmla="*/ 40690 h 406901"/>
              <a:gd name="connsiteX1" fmla="*/ 40690 w 657402"/>
              <a:gd name="connsiteY1" fmla="*/ 0 h 406901"/>
              <a:gd name="connsiteX2" fmla="*/ 616712 w 657402"/>
              <a:gd name="connsiteY2" fmla="*/ 0 h 406901"/>
              <a:gd name="connsiteX3" fmla="*/ 657402 w 657402"/>
              <a:gd name="connsiteY3" fmla="*/ 40690 h 406901"/>
              <a:gd name="connsiteX4" fmla="*/ 657402 w 657402"/>
              <a:gd name="connsiteY4" fmla="*/ 366211 h 406901"/>
              <a:gd name="connsiteX5" fmla="*/ 616712 w 657402"/>
              <a:gd name="connsiteY5" fmla="*/ 406901 h 406901"/>
              <a:gd name="connsiteX6" fmla="*/ 40690 w 657402"/>
              <a:gd name="connsiteY6" fmla="*/ 406901 h 406901"/>
              <a:gd name="connsiteX7" fmla="*/ 0 w 657402"/>
              <a:gd name="connsiteY7" fmla="*/ 366211 h 406901"/>
              <a:gd name="connsiteX8" fmla="*/ 0 w 657402"/>
              <a:gd name="connsiteY8" fmla="*/ 40690 h 406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7402" h="406901">
                <a:moveTo>
                  <a:pt x="0" y="40690"/>
                </a:moveTo>
                <a:cubicBezTo>
                  <a:pt x="0" y="18218"/>
                  <a:pt x="18218" y="0"/>
                  <a:pt x="40690" y="0"/>
                </a:cubicBezTo>
                <a:lnTo>
                  <a:pt x="616712" y="0"/>
                </a:lnTo>
                <a:cubicBezTo>
                  <a:pt x="639184" y="0"/>
                  <a:pt x="657402" y="18218"/>
                  <a:pt x="657402" y="40690"/>
                </a:cubicBezTo>
                <a:lnTo>
                  <a:pt x="657402" y="366211"/>
                </a:lnTo>
                <a:cubicBezTo>
                  <a:pt x="657402" y="388683"/>
                  <a:pt x="639184" y="406901"/>
                  <a:pt x="616712" y="406901"/>
                </a:cubicBezTo>
                <a:lnTo>
                  <a:pt x="40690" y="406901"/>
                </a:lnTo>
                <a:cubicBezTo>
                  <a:pt x="18218" y="406901"/>
                  <a:pt x="0" y="388683"/>
                  <a:pt x="0" y="366211"/>
                </a:cubicBezTo>
                <a:lnTo>
                  <a:pt x="0" y="40690"/>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65258" tIns="65258" rIns="65258" bIns="65258" numCol="1" spcCol="1270" anchor="ctr" anchorCtr="0">
            <a:noAutofit/>
          </a:bodyPr>
          <a:lstStyle/>
          <a:p>
            <a:pPr lvl="0" algn="ctr" defTabSz="622300">
              <a:lnSpc>
                <a:spcPct val="90000"/>
              </a:lnSpc>
              <a:spcBef>
                <a:spcPct val="0"/>
              </a:spcBef>
              <a:spcAft>
                <a:spcPct val="35000"/>
              </a:spcAft>
            </a:pPr>
            <a:r>
              <a:rPr lang="ru-RU" sz="1300" kern="1200" dirty="0" smtClean="0">
                <a:solidFill>
                  <a:schemeClr val="tx1"/>
                </a:solidFill>
                <a:latin typeface="Times New Roman" panose="02020603050405020304" pitchFamily="18" charset="0"/>
                <a:cs typeface="Times New Roman" panose="02020603050405020304" pitchFamily="18" charset="0"/>
              </a:rPr>
              <a:t>505,9</a:t>
            </a:r>
            <a:endParaRPr lang="ru-RU" sz="1300" kern="1200" dirty="0">
              <a:solidFill>
                <a:schemeClr val="tx1"/>
              </a:solidFill>
              <a:latin typeface="Times New Roman" panose="02020603050405020304" pitchFamily="18" charset="0"/>
              <a:cs typeface="Times New Roman" panose="02020603050405020304" pitchFamily="18" charset="0"/>
            </a:endParaRPr>
          </a:p>
        </p:txBody>
      </p:sp>
      <p:sp>
        <p:nvSpPr>
          <p:cNvPr id="33" name="Полилиния 32"/>
          <p:cNvSpPr/>
          <p:nvPr/>
        </p:nvSpPr>
        <p:spPr>
          <a:xfrm>
            <a:off x="8163728" y="5994774"/>
            <a:ext cx="612000" cy="484348"/>
          </a:xfrm>
          <a:custGeom>
            <a:avLst/>
            <a:gdLst>
              <a:gd name="connsiteX0" fmla="*/ 0 w 683605"/>
              <a:gd name="connsiteY0" fmla="*/ 68361 h 706156"/>
              <a:gd name="connsiteX1" fmla="*/ 68361 w 683605"/>
              <a:gd name="connsiteY1" fmla="*/ 0 h 706156"/>
              <a:gd name="connsiteX2" fmla="*/ 615245 w 683605"/>
              <a:gd name="connsiteY2" fmla="*/ 0 h 706156"/>
              <a:gd name="connsiteX3" fmla="*/ 683606 w 683605"/>
              <a:gd name="connsiteY3" fmla="*/ 68361 h 706156"/>
              <a:gd name="connsiteX4" fmla="*/ 683605 w 683605"/>
              <a:gd name="connsiteY4" fmla="*/ 637796 h 706156"/>
              <a:gd name="connsiteX5" fmla="*/ 615244 w 683605"/>
              <a:gd name="connsiteY5" fmla="*/ 706157 h 706156"/>
              <a:gd name="connsiteX6" fmla="*/ 68361 w 683605"/>
              <a:gd name="connsiteY6" fmla="*/ 706156 h 706156"/>
              <a:gd name="connsiteX7" fmla="*/ 0 w 683605"/>
              <a:gd name="connsiteY7" fmla="*/ 637795 h 706156"/>
              <a:gd name="connsiteX8" fmla="*/ 0 w 683605"/>
              <a:gd name="connsiteY8" fmla="*/ 68361 h 706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3605" h="706156">
                <a:moveTo>
                  <a:pt x="0" y="68361"/>
                </a:moveTo>
                <a:cubicBezTo>
                  <a:pt x="0" y="30606"/>
                  <a:pt x="30606" y="0"/>
                  <a:pt x="68361" y="0"/>
                </a:cubicBezTo>
                <a:lnTo>
                  <a:pt x="615245" y="0"/>
                </a:lnTo>
                <a:cubicBezTo>
                  <a:pt x="653000" y="0"/>
                  <a:pt x="683606" y="30606"/>
                  <a:pt x="683606" y="68361"/>
                </a:cubicBezTo>
                <a:cubicBezTo>
                  <a:pt x="683606" y="258173"/>
                  <a:pt x="683605" y="447984"/>
                  <a:pt x="683605" y="637796"/>
                </a:cubicBezTo>
                <a:cubicBezTo>
                  <a:pt x="683605" y="675551"/>
                  <a:pt x="652999" y="706157"/>
                  <a:pt x="615244" y="706157"/>
                </a:cubicBezTo>
                <a:lnTo>
                  <a:pt x="68361" y="706156"/>
                </a:lnTo>
                <a:cubicBezTo>
                  <a:pt x="30606" y="706156"/>
                  <a:pt x="0" y="675550"/>
                  <a:pt x="0" y="637795"/>
                </a:cubicBezTo>
                <a:lnTo>
                  <a:pt x="0" y="68361"/>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73362" tIns="73362" rIns="73362" bIns="73362" numCol="1" spcCol="1270" anchor="ctr" anchorCtr="0">
            <a:noAutofit/>
          </a:bodyPr>
          <a:lstStyle/>
          <a:p>
            <a:pPr lvl="0" algn="ctr" defTabSz="622300">
              <a:lnSpc>
                <a:spcPct val="90000"/>
              </a:lnSpc>
              <a:spcBef>
                <a:spcPct val="0"/>
              </a:spcBef>
              <a:spcAft>
                <a:spcPct val="35000"/>
              </a:spcAft>
            </a:pPr>
            <a:r>
              <a:rPr lang="ru-RU" sz="1300" kern="1200" dirty="0" smtClean="0">
                <a:solidFill>
                  <a:schemeClr val="tx1"/>
                </a:solidFill>
                <a:latin typeface="Times New Roman" panose="02020603050405020304" pitchFamily="18" charset="0"/>
                <a:cs typeface="Times New Roman" panose="02020603050405020304" pitchFamily="18" charset="0"/>
              </a:rPr>
              <a:t>24,9</a:t>
            </a:r>
            <a:endParaRPr lang="ru-RU" sz="1300" kern="1200" dirty="0">
              <a:solidFill>
                <a:schemeClr val="tx1"/>
              </a:solidFill>
              <a:latin typeface="Times New Roman" panose="02020603050405020304" pitchFamily="18" charset="0"/>
              <a:cs typeface="Times New Roman" panose="02020603050405020304" pitchFamily="18" charset="0"/>
            </a:endParaRPr>
          </a:p>
        </p:txBody>
      </p:sp>
      <p:sp>
        <p:nvSpPr>
          <p:cNvPr id="34" name="Полилиния 33"/>
          <p:cNvSpPr/>
          <p:nvPr/>
        </p:nvSpPr>
        <p:spPr>
          <a:xfrm>
            <a:off x="5004048" y="4959991"/>
            <a:ext cx="2448000" cy="557539"/>
          </a:xfrm>
          <a:custGeom>
            <a:avLst/>
            <a:gdLst>
              <a:gd name="connsiteX0" fmla="*/ 0 w 2358478"/>
              <a:gd name="connsiteY0" fmla="*/ 40690 h 406901"/>
              <a:gd name="connsiteX1" fmla="*/ 40690 w 2358478"/>
              <a:gd name="connsiteY1" fmla="*/ 0 h 406901"/>
              <a:gd name="connsiteX2" fmla="*/ 2317788 w 2358478"/>
              <a:gd name="connsiteY2" fmla="*/ 0 h 406901"/>
              <a:gd name="connsiteX3" fmla="*/ 2358478 w 2358478"/>
              <a:gd name="connsiteY3" fmla="*/ 40690 h 406901"/>
              <a:gd name="connsiteX4" fmla="*/ 2358478 w 2358478"/>
              <a:gd name="connsiteY4" fmla="*/ 366211 h 406901"/>
              <a:gd name="connsiteX5" fmla="*/ 2317788 w 2358478"/>
              <a:gd name="connsiteY5" fmla="*/ 406901 h 406901"/>
              <a:gd name="connsiteX6" fmla="*/ 40690 w 2358478"/>
              <a:gd name="connsiteY6" fmla="*/ 406901 h 406901"/>
              <a:gd name="connsiteX7" fmla="*/ 0 w 2358478"/>
              <a:gd name="connsiteY7" fmla="*/ 366211 h 406901"/>
              <a:gd name="connsiteX8" fmla="*/ 0 w 2358478"/>
              <a:gd name="connsiteY8" fmla="*/ 40690 h 406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58478" h="406901">
                <a:moveTo>
                  <a:pt x="0" y="40690"/>
                </a:moveTo>
                <a:cubicBezTo>
                  <a:pt x="0" y="18218"/>
                  <a:pt x="18218" y="0"/>
                  <a:pt x="40690" y="0"/>
                </a:cubicBezTo>
                <a:lnTo>
                  <a:pt x="2317788" y="0"/>
                </a:lnTo>
                <a:cubicBezTo>
                  <a:pt x="2340260" y="0"/>
                  <a:pt x="2358478" y="18218"/>
                  <a:pt x="2358478" y="40690"/>
                </a:cubicBezTo>
                <a:lnTo>
                  <a:pt x="2358478" y="366211"/>
                </a:lnTo>
                <a:cubicBezTo>
                  <a:pt x="2358478" y="388683"/>
                  <a:pt x="2340260" y="406901"/>
                  <a:pt x="2317788" y="406901"/>
                </a:cubicBezTo>
                <a:lnTo>
                  <a:pt x="40690" y="406901"/>
                </a:lnTo>
                <a:cubicBezTo>
                  <a:pt x="18218" y="406901"/>
                  <a:pt x="0" y="388683"/>
                  <a:pt x="0" y="366211"/>
                </a:cubicBezTo>
                <a:lnTo>
                  <a:pt x="0" y="40690"/>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57638" tIns="57638" rIns="57638" bIns="57638" numCol="1" spcCol="1270" anchor="ctr" anchorCtr="0">
            <a:noAutofit/>
          </a:bodyPr>
          <a:lstStyle/>
          <a:p>
            <a:pPr lvl="0" algn="ctr" defTabSz="533400">
              <a:lnSpc>
                <a:spcPct val="90000"/>
              </a:lnSpc>
              <a:spcAft>
                <a:spcPct val="35000"/>
              </a:spcAft>
            </a:pPr>
            <a:r>
              <a:rPr lang="ru-RU" sz="1200" dirty="0">
                <a:solidFill>
                  <a:schemeClr val="tx1"/>
                </a:solidFill>
                <a:latin typeface="Times New Roman" panose="02020603050405020304" pitchFamily="18" charset="0"/>
                <a:cs typeface="Times New Roman" panose="02020603050405020304" pitchFamily="18" charset="0"/>
              </a:rPr>
              <a:t>Поддержка и развитие чтения в Чувашской Республике</a:t>
            </a:r>
            <a:endParaRPr lang="ru-RU" sz="1200" kern="1200" dirty="0">
              <a:solidFill>
                <a:schemeClr val="tx1"/>
              </a:solidFill>
              <a:latin typeface="Times New Roman" panose="02020603050405020304" pitchFamily="18" charset="0"/>
              <a:cs typeface="Times New Roman" panose="02020603050405020304" pitchFamily="18" charset="0"/>
            </a:endParaRPr>
          </a:p>
        </p:txBody>
      </p:sp>
      <p:sp>
        <p:nvSpPr>
          <p:cNvPr id="35" name="Полилиния 34"/>
          <p:cNvSpPr/>
          <p:nvPr/>
        </p:nvSpPr>
        <p:spPr>
          <a:xfrm>
            <a:off x="7511947" y="4960115"/>
            <a:ext cx="612000" cy="557539"/>
          </a:xfrm>
          <a:custGeom>
            <a:avLst/>
            <a:gdLst>
              <a:gd name="connsiteX0" fmla="*/ 0 w 657402"/>
              <a:gd name="connsiteY0" fmla="*/ 40690 h 406901"/>
              <a:gd name="connsiteX1" fmla="*/ 40690 w 657402"/>
              <a:gd name="connsiteY1" fmla="*/ 0 h 406901"/>
              <a:gd name="connsiteX2" fmla="*/ 616712 w 657402"/>
              <a:gd name="connsiteY2" fmla="*/ 0 h 406901"/>
              <a:gd name="connsiteX3" fmla="*/ 657402 w 657402"/>
              <a:gd name="connsiteY3" fmla="*/ 40690 h 406901"/>
              <a:gd name="connsiteX4" fmla="*/ 657402 w 657402"/>
              <a:gd name="connsiteY4" fmla="*/ 366211 h 406901"/>
              <a:gd name="connsiteX5" fmla="*/ 616712 w 657402"/>
              <a:gd name="connsiteY5" fmla="*/ 406901 h 406901"/>
              <a:gd name="connsiteX6" fmla="*/ 40690 w 657402"/>
              <a:gd name="connsiteY6" fmla="*/ 406901 h 406901"/>
              <a:gd name="connsiteX7" fmla="*/ 0 w 657402"/>
              <a:gd name="connsiteY7" fmla="*/ 366211 h 406901"/>
              <a:gd name="connsiteX8" fmla="*/ 0 w 657402"/>
              <a:gd name="connsiteY8" fmla="*/ 40690 h 406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7402" h="406901">
                <a:moveTo>
                  <a:pt x="0" y="40690"/>
                </a:moveTo>
                <a:cubicBezTo>
                  <a:pt x="0" y="18218"/>
                  <a:pt x="18218" y="0"/>
                  <a:pt x="40690" y="0"/>
                </a:cubicBezTo>
                <a:lnTo>
                  <a:pt x="616712" y="0"/>
                </a:lnTo>
                <a:cubicBezTo>
                  <a:pt x="639184" y="0"/>
                  <a:pt x="657402" y="18218"/>
                  <a:pt x="657402" y="40690"/>
                </a:cubicBezTo>
                <a:lnTo>
                  <a:pt x="657402" y="366211"/>
                </a:lnTo>
                <a:cubicBezTo>
                  <a:pt x="657402" y="388683"/>
                  <a:pt x="639184" y="406901"/>
                  <a:pt x="616712" y="406901"/>
                </a:cubicBezTo>
                <a:lnTo>
                  <a:pt x="40690" y="406901"/>
                </a:lnTo>
                <a:cubicBezTo>
                  <a:pt x="18218" y="406901"/>
                  <a:pt x="0" y="388683"/>
                  <a:pt x="0" y="366211"/>
                </a:cubicBezTo>
                <a:lnTo>
                  <a:pt x="0" y="40690"/>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65258" tIns="65258" rIns="65258" bIns="65258" numCol="1" spcCol="1270" anchor="ctr" anchorCtr="0">
            <a:noAutofit/>
          </a:bodyPr>
          <a:lstStyle/>
          <a:p>
            <a:pPr lvl="0" algn="ctr" defTabSz="622300">
              <a:lnSpc>
                <a:spcPct val="90000"/>
              </a:lnSpc>
              <a:spcBef>
                <a:spcPct val="0"/>
              </a:spcBef>
              <a:spcAft>
                <a:spcPct val="35000"/>
              </a:spcAft>
            </a:pPr>
            <a:r>
              <a:rPr lang="ru-RU" sz="1300" kern="1200" dirty="0" smtClean="0">
                <a:solidFill>
                  <a:schemeClr val="tx1"/>
                </a:solidFill>
                <a:latin typeface="Times New Roman" panose="02020603050405020304" pitchFamily="18" charset="0"/>
                <a:cs typeface="Times New Roman" panose="02020603050405020304" pitchFamily="18" charset="0"/>
              </a:rPr>
              <a:t>7,4</a:t>
            </a:r>
            <a:endParaRPr lang="ru-RU" sz="1300" kern="1200" dirty="0">
              <a:solidFill>
                <a:schemeClr val="tx1"/>
              </a:solidFill>
              <a:latin typeface="Times New Roman" panose="02020603050405020304" pitchFamily="18" charset="0"/>
              <a:cs typeface="Times New Roman" panose="02020603050405020304" pitchFamily="18" charset="0"/>
            </a:endParaRPr>
          </a:p>
        </p:txBody>
      </p:sp>
      <p:sp>
        <p:nvSpPr>
          <p:cNvPr id="36" name="Полилиния 35"/>
          <p:cNvSpPr/>
          <p:nvPr/>
        </p:nvSpPr>
        <p:spPr>
          <a:xfrm>
            <a:off x="8163728" y="4960115"/>
            <a:ext cx="612000" cy="557539"/>
          </a:xfrm>
          <a:custGeom>
            <a:avLst/>
            <a:gdLst>
              <a:gd name="connsiteX0" fmla="*/ 0 w 657402"/>
              <a:gd name="connsiteY0" fmla="*/ 40690 h 406901"/>
              <a:gd name="connsiteX1" fmla="*/ 40690 w 657402"/>
              <a:gd name="connsiteY1" fmla="*/ 0 h 406901"/>
              <a:gd name="connsiteX2" fmla="*/ 616712 w 657402"/>
              <a:gd name="connsiteY2" fmla="*/ 0 h 406901"/>
              <a:gd name="connsiteX3" fmla="*/ 657402 w 657402"/>
              <a:gd name="connsiteY3" fmla="*/ 40690 h 406901"/>
              <a:gd name="connsiteX4" fmla="*/ 657402 w 657402"/>
              <a:gd name="connsiteY4" fmla="*/ 366211 h 406901"/>
              <a:gd name="connsiteX5" fmla="*/ 616712 w 657402"/>
              <a:gd name="connsiteY5" fmla="*/ 406901 h 406901"/>
              <a:gd name="connsiteX6" fmla="*/ 40690 w 657402"/>
              <a:gd name="connsiteY6" fmla="*/ 406901 h 406901"/>
              <a:gd name="connsiteX7" fmla="*/ 0 w 657402"/>
              <a:gd name="connsiteY7" fmla="*/ 366211 h 406901"/>
              <a:gd name="connsiteX8" fmla="*/ 0 w 657402"/>
              <a:gd name="connsiteY8" fmla="*/ 40690 h 406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7402" h="406901">
                <a:moveTo>
                  <a:pt x="0" y="40690"/>
                </a:moveTo>
                <a:cubicBezTo>
                  <a:pt x="0" y="18218"/>
                  <a:pt x="18218" y="0"/>
                  <a:pt x="40690" y="0"/>
                </a:cubicBezTo>
                <a:lnTo>
                  <a:pt x="616712" y="0"/>
                </a:lnTo>
                <a:cubicBezTo>
                  <a:pt x="639184" y="0"/>
                  <a:pt x="657402" y="18218"/>
                  <a:pt x="657402" y="40690"/>
                </a:cubicBezTo>
                <a:lnTo>
                  <a:pt x="657402" y="366211"/>
                </a:lnTo>
                <a:cubicBezTo>
                  <a:pt x="657402" y="388683"/>
                  <a:pt x="639184" y="406901"/>
                  <a:pt x="616712" y="406901"/>
                </a:cubicBezTo>
                <a:lnTo>
                  <a:pt x="40690" y="406901"/>
                </a:lnTo>
                <a:cubicBezTo>
                  <a:pt x="18218" y="406901"/>
                  <a:pt x="0" y="388683"/>
                  <a:pt x="0" y="366211"/>
                </a:cubicBezTo>
                <a:lnTo>
                  <a:pt x="0" y="40690"/>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65258" tIns="65258" rIns="65258" bIns="65258" numCol="1" spcCol="1270" anchor="ctr" anchorCtr="0">
            <a:noAutofit/>
          </a:bodyPr>
          <a:lstStyle/>
          <a:p>
            <a:pPr lvl="0" algn="ctr" defTabSz="622300">
              <a:lnSpc>
                <a:spcPct val="90000"/>
              </a:lnSpc>
              <a:spcBef>
                <a:spcPct val="0"/>
              </a:spcBef>
              <a:spcAft>
                <a:spcPct val="35000"/>
              </a:spcAft>
            </a:pPr>
            <a:r>
              <a:rPr lang="ru-RU" sz="1300" kern="1200" dirty="0" smtClean="0">
                <a:solidFill>
                  <a:schemeClr val="tx1"/>
                </a:solidFill>
                <a:latin typeface="Times New Roman" panose="02020603050405020304" pitchFamily="18" charset="0"/>
                <a:cs typeface="Times New Roman" panose="02020603050405020304" pitchFamily="18" charset="0"/>
              </a:rPr>
              <a:t>7,4</a:t>
            </a:r>
            <a:endParaRPr lang="ru-RU" sz="1300" kern="12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3800115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Скругленный прямоугольник 23"/>
          <p:cNvSpPr/>
          <p:nvPr/>
        </p:nvSpPr>
        <p:spPr>
          <a:xfrm>
            <a:off x="177515" y="3530220"/>
            <a:ext cx="4835964" cy="735005"/>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just"/>
            <a:r>
              <a:rPr lang="ru-RU" sz="1200" dirty="0">
                <a:solidFill>
                  <a:schemeClr val="tx1"/>
                </a:solidFill>
                <a:latin typeface="Times New Roman" panose="02020603050405020304" pitchFamily="18" charset="0"/>
                <a:cs typeface="Times New Roman" panose="02020603050405020304" pitchFamily="18" charset="0"/>
              </a:rPr>
              <a:t>Уровень удовлетворенности населения качеством предоставления государственных и муниципальных услуг в сфере </a:t>
            </a:r>
            <a:r>
              <a:rPr lang="ru-RU" sz="1200" dirty="0" smtClean="0">
                <a:solidFill>
                  <a:schemeClr val="tx1"/>
                </a:solidFill>
                <a:latin typeface="Times New Roman" panose="02020603050405020304" pitchFamily="18" charset="0"/>
                <a:cs typeface="Times New Roman" panose="02020603050405020304" pitchFamily="18" charset="0"/>
              </a:rPr>
              <a:t>культуры, %</a:t>
            </a:r>
            <a:endParaRPr lang="ru-RU" sz="1200" dirty="0">
              <a:solidFill>
                <a:schemeClr val="tx1"/>
              </a:solidFill>
              <a:latin typeface="Times New Roman" panose="02020603050405020304" pitchFamily="18" charset="0"/>
              <a:cs typeface="Times New Roman" panose="02020603050405020304" pitchFamily="18" charset="0"/>
            </a:endParaRPr>
          </a:p>
        </p:txBody>
      </p:sp>
      <p:sp>
        <p:nvSpPr>
          <p:cNvPr id="33" name="Скругленный прямоугольник 32"/>
          <p:cNvSpPr/>
          <p:nvPr/>
        </p:nvSpPr>
        <p:spPr>
          <a:xfrm>
            <a:off x="175973" y="4465747"/>
            <a:ext cx="4828075" cy="719575"/>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just"/>
            <a:r>
              <a:rPr lang="ru-RU" sz="1200" dirty="0">
                <a:solidFill>
                  <a:schemeClr val="tx1"/>
                </a:solidFill>
                <a:latin typeface="Times New Roman" panose="02020603050405020304" pitchFamily="18" charset="0"/>
                <a:cs typeface="Times New Roman" panose="02020603050405020304" pitchFamily="18" charset="0"/>
              </a:rPr>
              <a:t>Увеличение числа посещений </a:t>
            </a:r>
            <a:r>
              <a:rPr lang="ru-RU" sz="1200" dirty="0" smtClean="0">
                <a:solidFill>
                  <a:schemeClr val="tx1"/>
                </a:solidFill>
                <a:latin typeface="Times New Roman" panose="02020603050405020304" pitchFamily="18" charset="0"/>
                <a:cs typeface="Times New Roman" panose="02020603050405020304" pitchFamily="18" charset="0"/>
              </a:rPr>
              <a:t>организаций культуры, </a:t>
            </a:r>
          </a:p>
          <a:p>
            <a:pPr algn="just"/>
            <a:r>
              <a:rPr lang="ru-RU" sz="1200" dirty="0" smtClean="0">
                <a:solidFill>
                  <a:schemeClr val="tx1"/>
                </a:solidFill>
                <a:latin typeface="Times New Roman" panose="02020603050405020304" pitchFamily="18" charset="0"/>
                <a:cs typeface="Times New Roman" panose="02020603050405020304" pitchFamily="18" charset="0"/>
              </a:rPr>
              <a:t>в процентах по отношению к 2017 году</a:t>
            </a:r>
            <a:endParaRPr lang="ru-RU" sz="1200" dirty="0">
              <a:solidFill>
                <a:schemeClr val="tx1"/>
              </a:solidFill>
              <a:latin typeface="Times New Roman" panose="02020603050405020304" pitchFamily="18" charset="0"/>
              <a:cs typeface="Times New Roman" panose="02020603050405020304" pitchFamily="18" charset="0"/>
            </a:endParaRPr>
          </a:p>
        </p:txBody>
      </p:sp>
      <p:sp>
        <p:nvSpPr>
          <p:cNvPr id="35" name="Скругленный прямоугольник 34"/>
          <p:cNvSpPr/>
          <p:nvPr/>
        </p:nvSpPr>
        <p:spPr>
          <a:xfrm>
            <a:off x="175973" y="5383483"/>
            <a:ext cx="4828075" cy="785004"/>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just"/>
            <a:r>
              <a:rPr lang="ru-RU" sz="1200" dirty="0">
                <a:solidFill>
                  <a:schemeClr val="tx1"/>
                </a:solidFill>
                <a:latin typeface="Times New Roman" panose="02020603050405020304" pitchFamily="18" charset="0"/>
                <a:cs typeface="Times New Roman" panose="02020603050405020304" pitchFamily="18" charset="0"/>
              </a:rPr>
              <a:t>Увеличение числа обращений к </a:t>
            </a:r>
            <a:r>
              <a:rPr lang="ru-RU" sz="1200" dirty="0" smtClean="0">
                <a:solidFill>
                  <a:schemeClr val="tx1"/>
                </a:solidFill>
                <a:latin typeface="Times New Roman" panose="02020603050405020304" pitchFamily="18" charset="0"/>
                <a:cs typeface="Times New Roman" panose="02020603050405020304" pitchFamily="18" charset="0"/>
              </a:rPr>
              <a:t>цифровым </a:t>
            </a:r>
            <a:r>
              <a:rPr lang="ru-RU" sz="1200" dirty="0">
                <a:solidFill>
                  <a:schemeClr val="tx1"/>
                </a:solidFill>
                <a:latin typeface="Times New Roman" panose="02020603050405020304" pitchFamily="18" charset="0"/>
                <a:cs typeface="Times New Roman" panose="02020603050405020304" pitchFamily="18" charset="0"/>
              </a:rPr>
              <a:t>ресурсам </a:t>
            </a:r>
            <a:r>
              <a:rPr lang="ru-RU" sz="1200" dirty="0" smtClean="0">
                <a:solidFill>
                  <a:schemeClr val="tx1"/>
                </a:solidFill>
                <a:latin typeface="Times New Roman" panose="02020603050405020304" pitchFamily="18" charset="0"/>
                <a:cs typeface="Times New Roman" panose="02020603050405020304" pitchFamily="18" charset="0"/>
              </a:rPr>
              <a:t>культуры,</a:t>
            </a:r>
          </a:p>
          <a:p>
            <a:pPr algn="just"/>
            <a:r>
              <a:rPr lang="ru-RU" sz="1200" dirty="0">
                <a:solidFill>
                  <a:schemeClr val="tx1"/>
                </a:solidFill>
                <a:latin typeface="Times New Roman" panose="02020603050405020304" pitchFamily="18" charset="0"/>
                <a:cs typeface="Times New Roman" panose="02020603050405020304" pitchFamily="18" charset="0"/>
              </a:rPr>
              <a:t>в процентах по отношению к 2017 </a:t>
            </a:r>
            <a:r>
              <a:rPr lang="ru-RU" sz="1200" dirty="0" smtClean="0">
                <a:solidFill>
                  <a:schemeClr val="tx1"/>
                </a:solidFill>
                <a:latin typeface="Times New Roman" panose="02020603050405020304" pitchFamily="18" charset="0"/>
                <a:cs typeface="Times New Roman" panose="02020603050405020304" pitchFamily="18" charset="0"/>
              </a:rPr>
              <a:t>году</a:t>
            </a:r>
            <a:endParaRPr lang="ru-RU" sz="1200" dirty="0">
              <a:solidFill>
                <a:schemeClr val="tx1"/>
              </a:solidFill>
              <a:latin typeface="Times New Roman" panose="02020603050405020304" pitchFamily="18" charset="0"/>
              <a:cs typeface="Times New Roman" panose="02020603050405020304" pitchFamily="18" charset="0"/>
            </a:endParaRPr>
          </a:p>
        </p:txBody>
      </p:sp>
      <p:sp>
        <p:nvSpPr>
          <p:cNvPr id="11" name="Скругленный прямоугольник 10"/>
          <p:cNvSpPr/>
          <p:nvPr/>
        </p:nvSpPr>
        <p:spPr>
          <a:xfrm>
            <a:off x="192547" y="2057316"/>
            <a:ext cx="1580081" cy="921569"/>
          </a:xfrm>
          <a:prstGeom prst="roundRect">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ru-RU" sz="1400" b="1" dirty="0" smtClean="0">
                <a:solidFill>
                  <a:schemeClr val="accent1">
                    <a:lumMod val="50000"/>
                  </a:schemeClr>
                </a:solidFill>
                <a:latin typeface="Times New Roman" panose="02020603050405020304" pitchFamily="18" charset="0"/>
                <a:cs typeface="Times New Roman" panose="02020603050405020304" pitchFamily="18" charset="0"/>
              </a:rPr>
              <a:t>Основные индикаторы</a:t>
            </a:r>
            <a:endParaRPr lang="ru-RU" sz="1400" b="1" dirty="0">
              <a:solidFill>
                <a:schemeClr val="accent1">
                  <a:lumMod val="50000"/>
                </a:schemeClr>
              </a:solidFill>
              <a:latin typeface="Times New Roman" panose="02020603050405020304" pitchFamily="18" charset="0"/>
              <a:cs typeface="Times New Roman" panose="02020603050405020304" pitchFamily="18" charset="0"/>
            </a:endParaRPr>
          </a:p>
        </p:txBody>
      </p:sp>
      <p:pic>
        <p:nvPicPr>
          <p:cNvPr id="1031" name="Picture 7" descr="C:\Users\e.babaeva\Desktop\img_064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35032" y="1052736"/>
            <a:ext cx="3178447" cy="223838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4" name="Номер слайда 3"/>
          <p:cNvSpPr>
            <a:spLocks noGrp="1"/>
          </p:cNvSpPr>
          <p:nvPr>
            <p:ph type="sldNum" sz="quarter" idx="12"/>
          </p:nvPr>
        </p:nvSpPr>
        <p:spPr/>
        <p:txBody>
          <a:bodyPr/>
          <a:lstStyle/>
          <a:p>
            <a:pPr>
              <a:defRPr/>
            </a:pPr>
            <a:fld id="{5134FBE4-DC40-4A96-AB83-42E61AAB2036}" type="slidenum">
              <a:rPr lang="ru-RU" smtClean="0"/>
              <a:pPr>
                <a:defRPr/>
              </a:pPr>
              <a:t>55</a:t>
            </a:fld>
            <a:endParaRPr lang="ru-RU" dirty="0"/>
          </a:p>
        </p:txBody>
      </p:sp>
      <p:sp>
        <p:nvSpPr>
          <p:cNvPr id="3" name="Полилиния 2"/>
          <p:cNvSpPr/>
          <p:nvPr/>
        </p:nvSpPr>
        <p:spPr>
          <a:xfrm>
            <a:off x="5148064" y="1564976"/>
            <a:ext cx="3903032" cy="921569"/>
          </a:xfrm>
          <a:custGeom>
            <a:avLst/>
            <a:gdLst>
              <a:gd name="connsiteX0" fmla="*/ 0 w 3903032"/>
              <a:gd name="connsiteY0" fmla="*/ 113342 h 1133420"/>
              <a:gd name="connsiteX1" fmla="*/ 113342 w 3903032"/>
              <a:gd name="connsiteY1" fmla="*/ 0 h 1133420"/>
              <a:gd name="connsiteX2" fmla="*/ 3789690 w 3903032"/>
              <a:gd name="connsiteY2" fmla="*/ 0 h 1133420"/>
              <a:gd name="connsiteX3" fmla="*/ 3903032 w 3903032"/>
              <a:gd name="connsiteY3" fmla="*/ 113342 h 1133420"/>
              <a:gd name="connsiteX4" fmla="*/ 3903032 w 3903032"/>
              <a:gd name="connsiteY4" fmla="*/ 1020078 h 1133420"/>
              <a:gd name="connsiteX5" fmla="*/ 3789690 w 3903032"/>
              <a:gd name="connsiteY5" fmla="*/ 1133420 h 1133420"/>
              <a:gd name="connsiteX6" fmla="*/ 113342 w 3903032"/>
              <a:gd name="connsiteY6" fmla="*/ 1133420 h 1133420"/>
              <a:gd name="connsiteX7" fmla="*/ 0 w 3903032"/>
              <a:gd name="connsiteY7" fmla="*/ 1020078 h 1133420"/>
              <a:gd name="connsiteX8" fmla="*/ 0 w 3903032"/>
              <a:gd name="connsiteY8" fmla="*/ 113342 h 1133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3032" h="1133420">
                <a:moveTo>
                  <a:pt x="0" y="113342"/>
                </a:moveTo>
                <a:cubicBezTo>
                  <a:pt x="0" y="50745"/>
                  <a:pt x="50745" y="0"/>
                  <a:pt x="113342" y="0"/>
                </a:cubicBezTo>
                <a:lnTo>
                  <a:pt x="3789690" y="0"/>
                </a:lnTo>
                <a:cubicBezTo>
                  <a:pt x="3852287" y="0"/>
                  <a:pt x="3903032" y="50745"/>
                  <a:pt x="3903032" y="113342"/>
                </a:cubicBezTo>
                <a:lnTo>
                  <a:pt x="3903032" y="1020078"/>
                </a:lnTo>
                <a:cubicBezTo>
                  <a:pt x="3903032" y="1082675"/>
                  <a:pt x="3852287" y="1133420"/>
                  <a:pt x="3789690" y="1133420"/>
                </a:cubicBezTo>
                <a:lnTo>
                  <a:pt x="113342" y="1133420"/>
                </a:lnTo>
                <a:cubicBezTo>
                  <a:pt x="50745" y="1133420"/>
                  <a:pt x="0" y="1082675"/>
                  <a:pt x="0" y="1020078"/>
                </a:cubicBezTo>
                <a:lnTo>
                  <a:pt x="0" y="113342"/>
                </a:lnTo>
                <a:close/>
              </a:path>
            </a:pathLst>
          </a:custGeom>
          <a:solidFill>
            <a:schemeClr val="accent2"/>
          </a:solidFill>
        </p:spPr>
        <p:style>
          <a:lnRef idx="2">
            <a:schemeClr val="lt1">
              <a:hueOff val="0"/>
              <a:satOff val="0"/>
              <a:lumOff val="0"/>
              <a:alphaOff val="0"/>
            </a:schemeClr>
          </a:lnRef>
          <a:fillRef idx="1">
            <a:scrgbClr r="0" g="0" b="0"/>
          </a:fillRef>
          <a:effectRef idx="0">
            <a:schemeClr val="accent1">
              <a:shade val="80000"/>
              <a:hueOff val="0"/>
              <a:satOff val="0"/>
              <a:lumOff val="0"/>
              <a:alphaOff val="0"/>
            </a:schemeClr>
          </a:effectRef>
          <a:fontRef idx="minor">
            <a:schemeClr val="lt1"/>
          </a:fontRef>
        </p:style>
        <p:txBody>
          <a:bodyPr spcFirstLastPara="0" vert="horz" wrap="square" lIns="86537" tIns="86537" rIns="86537" bIns="86537" numCol="1" spcCol="1270" anchor="ctr" anchorCtr="0">
            <a:noAutofit/>
          </a:bodyPr>
          <a:lstStyle/>
          <a:p>
            <a:pPr lvl="0" algn="ctr" defTabSz="622300">
              <a:lnSpc>
                <a:spcPct val="90000"/>
              </a:lnSpc>
              <a:spcBef>
                <a:spcPct val="0"/>
              </a:spcBef>
              <a:spcAft>
                <a:spcPct val="35000"/>
              </a:spcAft>
            </a:pPr>
            <a:r>
              <a:rPr lang="ru-RU" sz="1400" b="1" kern="1200" dirty="0" smtClean="0">
                <a:solidFill>
                  <a:schemeClr val="accent1">
                    <a:lumMod val="50000"/>
                  </a:schemeClr>
                </a:solidFill>
                <a:latin typeface="Times New Roman" panose="02020603050405020304" pitchFamily="18" charset="0"/>
                <a:cs typeface="Times New Roman" panose="02020603050405020304" pitchFamily="18" charset="0"/>
              </a:rPr>
              <a:t>Достижение значений показателей (индикаторов) </a:t>
            </a:r>
            <a:endParaRPr lang="ru-RU" sz="1400" b="1" kern="1200" dirty="0">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5" name="Полилиния 4"/>
          <p:cNvSpPr/>
          <p:nvPr/>
        </p:nvSpPr>
        <p:spPr>
          <a:xfrm>
            <a:off x="5148064" y="2604977"/>
            <a:ext cx="731452" cy="747816"/>
          </a:xfrm>
          <a:custGeom>
            <a:avLst/>
            <a:gdLst>
              <a:gd name="connsiteX0" fmla="*/ 0 w 731452"/>
              <a:gd name="connsiteY0" fmla="*/ 73145 h 747816"/>
              <a:gd name="connsiteX1" fmla="*/ 73145 w 731452"/>
              <a:gd name="connsiteY1" fmla="*/ 0 h 747816"/>
              <a:gd name="connsiteX2" fmla="*/ 658307 w 731452"/>
              <a:gd name="connsiteY2" fmla="*/ 0 h 747816"/>
              <a:gd name="connsiteX3" fmla="*/ 731452 w 731452"/>
              <a:gd name="connsiteY3" fmla="*/ 73145 h 747816"/>
              <a:gd name="connsiteX4" fmla="*/ 731452 w 731452"/>
              <a:gd name="connsiteY4" fmla="*/ 674671 h 747816"/>
              <a:gd name="connsiteX5" fmla="*/ 658307 w 731452"/>
              <a:gd name="connsiteY5" fmla="*/ 747816 h 747816"/>
              <a:gd name="connsiteX6" fmla="*/ 73145 w 731452"/>
              <a:gd name="connsiteY6" fmla="*/ 747816 h 747816"/>
              <a:gd name="connsiteX7" fmla="*/ 0 w 731452"/>
              <a:gd name="connsiteY7" fmla="*/ 674671 h 747816"/>
              <a:gd name="connsiteX8" fmla="*/ 0 w 731452"/>
              <a:gd name="connsiteY8" fmla="*/ 73145 h 747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747816">
                <a:moveTo>
                  <a:pt x="0" y="73145"/>
                </a:moveTo>
                <a:cubicBezTo>
                  <a:pt x="0" y="32748"/>
                  <a:pt x="32748" y="0"/>
                  <a:pt x="73145" y="0"/>
                </a:cubicBezTo>
                <a:lnTo>
                  <a:pt x="658307" y="0"/>
                </a:lnTo>
                <a:cubicBezTo>
                  <a:pt x="698704" y="0"/>
                  <a:pt x="731452" y="32748"/>
                  <a:pt x="731452" y="73145"/>
                </a:cubicBezTo>
                <a:lnTo>
                  <a:pt x="731452" y="674671"/>
                </a:lnTo>
                <a:cubicBezTo>
                  <a:pt x="731452" y="715068"/>
                  <a:pt x="698704" y="747816"/>
                  <a:pt x="658307" y="747816"/>
                </a:cubicBezTo>
                <a:lnTo>
                  <a:pt x="73145" y="747816"/>
                </a:lnTo>
                <a:cubicBezTo>
                  <a:pt x="32748" y="747816"/>
                  <a:pt x="0" y="715068"/>
                  <a:pt x="0" y="674671"/>
                </a:cubicBezTo>
                <a:lnTo>
                  <a:pt x="0" y="73145"/>
                </a:lnTo>
                <a:close/>
              </a:path>
            </a:pathLst>
          </a:custGeom>
          <a:gradFill flip="none" rotWithShape="0">
            <a:gsLst>
              <a:gs pos="0">
                <a:srgbClr val="92D050">
                  <a:tint val="66000"/>
                  <a:satMod val="160000"/>
                </a:srgbClr>
              </a:gs>
              <a:gs pos="50000">
                <a:srgbClr val="92D050">
                  <a:tint val="44500"/>
                  <a:satMod val="160000"/>
                </a:srgbClr>
              </a:gs>
              <a:gs pos="100000">
                <a:srgbClr val="92D050">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tint val="99000"/>
              <a:hueOff val="0"/>
              <a:satOff val="0"/>
              <a:lumOff val="0"/>
              <a:alphaOff val="0"/>
            </a:schemeClr>
          </a:effectRef>
          <a:fontRef idx="minor">
            <a:schemeClr val="lt1"/>
          </a:fontRef>
        </p:style>
        <p:txBody>
          <a:bodyPr spcFirstLastPara="0" vert="horz" wrap="square" lIns="74763" tIns="74763" rIns="74763" bIns="74763" numCol="1" spcCol="1270" anchor="ctr" anchorCtr="0">
            <a:noAutofit/>
          </a:bodyPr>
          <a:lstStyle/>
          <a:p>
            <a:pPr algn="ctr" defTabSz="622300">
              <a:lnSpc>
                <a:spcPct val="90000"/>
              </a:lnSpc>
              <a:spcAft>
                <a:spcPct val="35000"/>
              </a:spcAft>
            </a:pPr>
            <a:endParaRPr lang="ru-RU" sz="1400" b="1" dirty="0" smtClean="0">
              <a:solidFill>
                <a:schemeClr val="tx1"/>
              </a:solidFill>
              <a:latin typeface="Times New Roman" panose="02020603050405020304" pitchFamily="18" charset="0"/>
              <a:cs typeface="Times New Roman" panose="02020603050405020304" pitchFamily="18" charset="0"/>
            </a:endParaRPr>
          </a:p>
          <a:p>
            <a:pPr algn="ctr" defTabSz="622300">
              <a:lnSpc>
                <a:spcPct val="90000"/>
              </a:lnSpc>
              <a:spcAft>
                <a:spcPts val="0"/>
              </a:spcAft>
            </a:pPr>
            <a:r>
              <a:rPr lang="ru-RU" sz="1400" b="1" dirty="0" smtClean="0">
                <a:solidFill>
                  <a:schemeClr val="tx1"/>
                </a:solidFill>
                <a:latin typeface="Times New Roman" panose="02020603050405020304" pitchFamily="18" charset="0"/>
                <a:cs typeface="Times New Roman" panose="02020603050405020304" pitchFamily="18" charset="0"/>
              </a:rPr>
              <a:t>2019 план</a:t>
            </a:r>
            <a:endParaRPr lang="ru-RU" sz="1400" b="1" dirty="0">
              <a:solidFill>
                <a:schemeClr val="tx1"/>
              </a:solidFill>
              <a:latin typeface="Times New Roman" panose="02020603050405020304" pitchFamily="18" charset="0"/>
              <a:cs typeface="Times New Roman" panose="02020603050405020304" pitchFamily="18" charset="0"/>
            </a:endParaRPr>
          </a:p>
          <a:p>
            <a:pPr lvl="0" algn="ctr" defTabSz="622300">
              <a:lnSpc>
                <a:spcPct val="90000"/>
              </a:lnSpc>
              <a:spcBef>
                <a:spcPct val="0"/>
              </a:spcBef>
              <a:spcAft>
                <a:spcPct val="35000"/>
              </a:spcAft>
            </a:pPr>
            <a:endParaRPr lang="ru-RU" sz="1400" b="1" kern="1200" dirty="0">
              <a:solidFill>
                <a:schemeClr val="tx1"/>
              </a:solidFill>
              <a:latin typeface="Times New Roman" panose="02020603050405020304" pitchFamily="18" charset="0"/>
              <a:cs typeface="Times New Roman" panose="02020603050405020304" pitchFamily="18" charset="0"/>
            </a:endParaRPr>
          </a:p>
        </p:txBody>
      </p:sp>
      <p:sp>
        <p:nvSpPr>
          <p:cNvPr id="6" name="Полилиния 5"/>
          <p:cNvSpPr/>
          <p:nvPr/>
        </p:nvSpPr>
        <p:spPr>
          <a:xfrm>
            <a:off x="5148064" y="3530220"/>
            <a:ext cx="731452" cy="747816"/>
          </a:xfrm>
          <a:custGeom>
            <a:avLst/>
            <a:gdLst>
              <a:gd name="connsiteX0" fmla="*/ 0 w 731452"/>
              <a:gd name="connsiteY0" fmla="*/ 73145 h 747816"/>
              <a:gd name="connsiteX1" fmla="*/ 73145 w 731452"/>
              <a:gd name="connsiteY1" fmla="*/ 0 h 747816"/>
              <a:gd name="connsiteX2" fmla="*/ 658307 w 731452"/>
              <a:gd name="connsiteY2" fmla="*/ 0 h 747816"/>
              <a:gd name="connsiteX3" fmla="*/ 731452 w 731452"/>
              <a:gd name="connsiteY3" fmla="*/ 73145 h 747816"/>
              <a:gd name="connsiteX4" fmla="*/ 731452 w 731452"/>
              <a:gd name="connsiteY4" fmla="*/ 674671 h 747816"/>
              <a:gd name="connsiteX5" fmla="*/ 658307 w 731452"/>
              <a:gd name="connsiteY5" fmla="*/ 747816 h 747816"/>
              <a:gd name="connsiteX6" fmla="*/ 73145 w 731452"/>
              <a:gd name="connsiteY6" fmla="*/ 747816 h 747816"/>
              <a:gd name="connsiteX7" fmla="*/ 0 w 731452"/>
              <a:gd name="connsiteY7" fmla="*/ 674671 h 747816"/>
              <a:gd name="connsiteX8" fmla="*/ 0 w 731452"/>
              <a:gd name="connsiteY8" fmla="*/ 73145 h 747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747816">
                <a:moveTo>
                  <a:pt x="0" y="73145"/>
                </a:moveTo>
                <a:cubicBezTo>
                  <a:pt x="0" y="32748"/>
                  <a:pt x="32748" y="0"/>
                  <a:pt x="73145" y="0"/>
                </a:cubicBezTo>
                <a:lnTo>
                  <a:pt x="658307" y="0"/>
                </a:lnTo>
                <a:cubicBezTo>
                  <a:pt x="698704" y="0"/>
                  <a:pt x="731452" y="32748"/>
                  <a:pt x="731452" y="73145"/>
                </a:cubicBezTo>
                <a:lnTo>
                  <a:pt x="731452" y="674671"/>
                </a:lnTo>
                <a:cubicBezTo>
                  <a:pt x="731452" y="715068"/>
                  <a:pt x="698704" y="747816"/>
                  <a:pt x="658307" y="747816"/>
                </a:cubicBezTo>
                <a:lnTo>
                  <a:pt x="73145" y="747816"/>
                </a:lnTo>
                <a:cubicBezTo>
                  <a:pt x="32748" y="747816"/>
                  <a:pt x="0" y="715068"/>
                  <a:pt x="0" y="674671"/>
                </a:cubicBezTo>
                <a:lnTo>
                  <a:pt x="0" y="73145"/>
                </a:lnTo>
                <a:close/>
              </a:path>
            </a:pathLst>
          </a:custGeom>
          <a:gradFill flip="none" rotWithShape="0">
            <a:gsLst>
              <a:gs pos="0">
                <a:srgbClr val="92D050">
                  <a:tint val="66000"/>
                  <a:satMod val="160000"/>
                </a:srgbClr>
              </a:gs>
              <a:gs pos="50000">
                <a:srgbClr val="92D050">
                  <a:tint val="44500"/>
                  <a:satMod val="160000"/>
                </a:srgbClr>
              </a:gs>
              <a:gs pos="100000">
                <a:srgbClr val="92D050">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tint val="80000"/>
              <a:hueOff val="0"/>
              <a:satOff val="0"/>
              <a:lumOff val="0"/>
              <a:alphaOff val="0"/>
            </a:schemeClr>
          </a:effectRef>
          <a:fontRef idx="minor">
            <a:schemeClr val="lt1"/>
          </a:fontRef>
        </p:style>
        <p:txBody>
          <a:bodyPr spcFirstLastPara="0" vert="horz" wrap="square" lIns="63333" tIns="63333" rIns="63333" bIns="63333" numCol="1" spcCol="1270" anchor="ctr" anchorCtr="0">
            <a:noAutofit/>
          </a:bodyPr>
          <a:lstStyle/>
          <a:p>
            <a:pPr lvl="0" algn="ctr" defTabSz="488950">
              <a:lnSpc>
                <a:spcPct val="90000"/>
              </a:lnSpc>
              <a:spcAft>
                <a:spcPct val="35000"/>
              </a:spcAft>
            </a:pPr>
            <a:r>
              <a:rPr lang="ru-RU" sz="1100" b="1" dirty="0" smtClean="0">
                <a:solidFill>
                  <a:schemeClr val="tx1"/>
                </a:solidFill>
                <a:latin typeface="Times New Roman" panose="02020603050405020304" pitchFamily="18" charset="0"/>
                <a:cs typeface="Times New Roman" panose="02020603050405020304" pitchFamily="18" charset="0"/>
              </a:rPr>
              <a:t>90,0</a:t>
            </a:r>
            <a:endParaRPr lang="ru-RU" sz="1100" b="1" kern="1200" dirty="0">
              <a:solidFill>
                <a:schemeClr val="tx1"/>
              </a:solidFill>
              <a:latin typeface="Times New Roman" panose="02020603050405020304" pitchFamily="18" charset="0"/>
              <a:cs typeface="Times New Roman" panose="02020603050405020304" pitchFamily="18" charset="0"/>
            </a:endParaRPr>
          </a:p>
        </p:txBody>
      </p:sp>
      <p:sp>
        <p:nvSpPr>
          <p:cNvPr id="7" name="Полилиния 6"/>
          <p:cNvSpPr/>
          <p:nvPr/>
        </p:nvSpPr>
        <p:spPr>
          <a:xfrm>
            <a:off x="5149606" y="4437506"/>
            <a:ext cx="731452" cy="747816"/>
          </a:xfrm>
          <a:custGeom>
            <a:avLst/>
            <a:gdLst>
              <a:gd name="connsiteX0" fmla="*/ 0 w 731452"/>
              <a:gd name="connsiteY0" fmla="*/ 73145 h 747816"/>
              <a:gd name="connsiteX1" fmla="*/ 73145 w 731452"/>
              <a:gd name="connsiteY1" fmla="*/ 0 h 747816"/>
              <a:gd name="connsiteX2" fmla="*/ 658307 w 731452"/>
              <a:gd name="connsiteY2" fmla="*/ 0 h 747816"/>
              <a:gd name="connsiteX3" fmla="*/ 731452 w 731452"/>
              <a:gd name="connsiteY3" fmla="*/ 73145 h 747816"/>
              <a:gd name="connsiteX4" fmla="*/ 731452 w 731452"/>
              <a:gd name="connsiteY4" fmla="*/ 674671 h 747816"/>
              <a:gd name="connsiteX5" fmla="*/ 658307 w 731452"/>
              <a:gd name="connsiteY5" fmla="*/ 747816 h 747816"/>
              <a:gd name="connsiteX6" fmla="*/ 73145 w 731452"/>
              <a:gd name="connsiteY6" fmla="*/ 747816 h 747816"/>
              <a:gd name="connsiteX7" fmla="*/ 0 w 731452"/>
              <a:gd name="connsiteY7" fmla="*/ 674671 h 747816"/>
              <a:gd name="connsiteX8" fmla="*/ 0 w 731452"/>
              <a:gd name="connsiteY8" fmla="*/ 73145 h 747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747816">
                <a:moveTo>
                  <a:pt x="0" y="73145"/>
                </a:moveTo>
                <a:cubicBezTo>
                  <a:pt x="0" y="32748"/>
                  <a:pt x="32748" y="0"/>
                  <a:pt x="73145" y="0"/>
                </a:cubicBezTo>
                <a:lnTo>
                  <a:pt x="658307" y="0"/>
                </a:lnTo>
                <a:cubicBezTo>
                  <a:pt x="698704" y="0"/>
                  <a:pt x="731452" y="32748"/>
                  <a:pt x="731452" y="73145"/>
                </a:cubicBezTo>
                <a:lnTo>
                  <a:pt x="731452" y="674671"/>
                </a:lnTo>
                <a:cubicBezTo>
                  <a:pt x="731452" y="715068"/>
                  <a:pt x="698704" y="747816"/>
                  <a:pt x="658307" y="747816"/>
                </a:cubicBezTo>
                <a:lnTo>
                  <a:pt x="73145" y="747816"/>
                </a:lnTo>
                <a:cubicBezTo>
                  <a:pt x="32748" y="747816"/>
                  <a:pt x="0" y="715068"/>
                  <a:pt x="0" y="674671"/>
                </a:cubicBezTo>
                <a:lnTo>
                  <a:pt x="0" y="73145"/>
                </a:lnTo>
                <a:close/>
              </a:path>
            </a:pathLst>
          </a:custGeom>
          <a:gradFill flip="none" rotWithShape="0">
            <a:gsLst>
              <a:gs pos="0">
                <a:srgbClr val="92D050">
                  <a:tint val="66000"/>
                  <a:satMod val="160000"/>
                </a:srgbClr>
              </a:gs>
              <a:gs pos="50000">
                <a:srgbClr val="92D050">
                  <a:tint val="44500"/>
                  <a:satMod val="160000"/>
                </a:srgbClr>
              </a:gs>
              <a:gs pos="100000">
                <a:srgbClr val="92D050">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tint val="70000"/>
              <a:hueOff val="0"/>
              <a:satOff val="0"/>
              <a:lumOff val="0"/>
              <a:alphaOff val="0"/>
            </a:schemeClr>
          </a:effectRef>
          <a:fontRef idx="minor">
            <a:schemeClr val="lt1"/>
          </a:fontRef>
        </p:style>
        <p:txBody>
          <a:bodyPr spcFirstLastPara="0" vert="horz" wrap="square" lIns="63333" tIns="63333" rIns="63333" bIns="63333" numCol="1" spcCol="1270" anchor="ctr" anchorCtr="0">
            <a:noAutofit/>
          </a:bodyPr>
          <a:lstStyle/>
          <a:p>
            <a:pPr algn="ctr" defTabSz="488950">
              <a:lnSpc>
                <a:spcPct val="90000"/>
              </a:lnSpc>
              <a:spcAft>
                <a:spcPct val="35000"/>
              </a:spcAft>
            </a:pPr>
            <a:endParaRPr lang="ru-RU" sz="1100" b="1" dirty="0" smtClean="0">
              <a:solidFill>
                <a:schemeClr val="tx1"/>
              </a:solidFill>
              <a:latin typeface="Times New Roman" panose="02020603050405020304" pitchFamily="18" charset="0"/>
              <a:cs typeface="Times New Roman" panose="02020603050405020304" pitchFamily="18" charset="0"/>
            </a:endParaRPr>
          </a:p>
          <a:p>
            <a:pPr algn="ctr" defTabSz="488950">
              <a:lnSpc>
                <a:spcPct val="90000"/>
              </a:lnSpc>
              <a:spcAft>
                <a:spcPct val="35000"/>
              </a:spcAft>
            </a:pPr>
            <a:r>
              <a:rPr lang="ru-RU" sz="1100" b="1" dirty="0" smtClean="0">
                <a:solidFill>
                  <a:schemeClr val="tx1"/>
                </a:solidFill>
                <a:latin typeface="Times New Roman" panose="02020603050405020304" pitchFamily="18" charset="0"/>
                <a:cs typeface="Times New Roman" panose="02020603050405020304" pitchFamily="18" charset="0"/>
              </a:rPr>
              <a:t>1,0</a:t>
            </a:r>
            <a:endParaRPr lang="ru-RU" sz="1100" b="1" dirty="0">
              <a:solidFill>
                <a:schemeClr val="tx1"/>
              </a:solidFill>
              <a:latin typeface="Times New Roman" panose="02020603050405020304" pitchFamily="18" charset="0"/>
              <a:cs typeface="Times New Roman" panose="02020603050405020304" pitchFamily="18" charset="0"/>
            </a:endParaRPr>
          </a:p>
          <a:p>
            <a:pPr lvl="0" algn="ctr" defTabSz="488950">
              <a:lnSpc>
                <a:spcPct val="90000"/>
              </a:lnSpc>
              <a:spcBef>
                <a:spcPct val="0"/>
              </a:spcBef>
              <a:spcAft>
                <a:spcPct val="35000"/>
              </a:spcAft>
            </a:pPr>
            <a:endParaRPr lang="ru-RU" sz="1100" b="1" kern="1200" dirty="0">
              <a:solidFill>
                <a:schemeClr val="tx1"/>
              </a:solidFill>
              <a:latin typeface="Times New Roman" panose="02020603050405020304" pitchFamily="18" charset="0"/>
              <a:cs typeface="Times New Roman" panose="02020603050405020304" pitchFamily="18" charset="0"/>
            </a:endParaRPr>
          </a:p>
        </p:txBody>
      </p:sp>
      <p:sp>
        <p:nvSpPr>
          <p:cNvPr id="8" name="Полилиния 7"/>
          <p:cNvSpPr/>
          <p:nvPr/>
        </p:nvSpPr>
        <p:spPr>
          <a:xfrm>
            <a:off x="5153353" y="5383483"/>
            <a:ext cx="731452" cy="747816"/>
          </a:xfrm>
          <a:custGeom>
            <a:avLst/>
            <a:gdLst>
              <a:gd name="connsiteX0" fmla="*/ 0 w 731452"/>
              <a:gd name="connsiteY0" fmla="*/ 73145 h 747816"/>
              <a:gd name="connsiteX1" fmla="*/ 73145 w 731452"/>
              <a:gd name="connsiteY1" fmla="*/ 0 h 747816"/>
              <a:gd name="connsiteX2" fmla="*/ 658307 w 731452"/>
              <a:gd name="connsiteY2" fmla="*/ 0 h 747816"/>
              <a:gd name="connsiteX3" fmla="*/ 731452 w 731452"/>
              <a:gd name="connsiteY3" fmla="*/ 73145 h 747816"/>
              <a:gd name="connsiteX4" fmla="*/ 731452 w 731452"/>
              <a:gd name="connsiteY4" fmla="*/ 674671 h 747816"/>
              <a:gd name="connsiteX5" fmla="*/ 658307 w 731452"/>
              <a:gd name="connsiteY5" fmla="*/ 747816 h 747816"/>
              <a:gd name="connsiteX6" fmla="*/ 73145 w 731452"/>
              <a:gd name="connsiteY6" fmla="*/ 747816 h 747816"/>
              <a:gd name="connsiteX7" fmla="*/ 0 w 731452"/>
              <a:gd name="connsiteY7" fmla="*/ 674671 h 747816"/>
              <a:gd name="connsiteX8" fmla="*/ 0 w 731452"/>
              <a:gd name="connsiteY8" fmla="*/ 73145 h 747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747816">
                <a:moveTo>
                  <a:pt x="0" y="73145"/>
                </a:moveTo>
                <a:cubicBezTo>
                  <a:pt x="0" y="32748"/>
                  <a:pt x="32748" y="0"/>
                  <a:pt x="73145" y="0"/>
                </a:cubicBezTo>
                <a:lnTo>
                  <a:pt x="658307" y="0"/>
                </a:lnTo>
                <a:cubicBezTo>
                  <a:pt x="698704" y="0"/>
                  <a:pt x="731452" y="32748"/>
                  <a:pt x="731452" y="73145"/>
                </a:cubicBezTo>
                <a:lnTo>
                  <a:pt x="731452" y="674671"/>
                </a:lnTo>
                <a:cubicBezTo>
                  <a:pt x="731452" y="715068"/>
                  <a:pt x="698704" y="747816"/>
                  <a:pt x="658307" y="747816"/>
                </a:cubicBezTo>
                <a:lnTo>
                  <a:pt x="73145" y="747816"/>
                </a:lnTo>
                <a:cubicBezTo>
                  <a:pt x="32748" y="747816"/>
                  <a:pt x="0" y="715068"/>
                  <a:pt x="0" y="674671"/>
                </a:cubicBezTo>
                <a:lnTo>
                  <a:pt x="0" y="73145"/>
                </a:lnTo>
                <a:close/>
              </a:path>
            </a:pathLst>
          </a:custGeom>
          <a:gradFill flip="none" rotWithShape="0">
            <a:gsLst>
              <a:gs pos="0">
                <a:srgbClr val="92D050">
                  <a:tint val="66000"/>
                  <a:satMod val="160000"/>
                </a:srgbClr>
              </a:gs>
              <a:gs pos="50000">
                <a:srgbClr val="92D050">
                  <a:tint val="44500"/>
                  <a:satMod val="160000"/>
                </a:srgbClr>
              </a:gs>
              <a:gs pos="100000">
                <a:srgbClr val="92D050">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tint val="70000"/>
              <a:hueOff val="0"/>
              <a:satOff val="0"/>
              <a:lumOff val="0"/>
              <a:alphaOff val="0"/>
            </a:schemeClr>
          </a:effectRef>
          <a:fontRef idx="minor">
            <a:schemeClr val="lt1"/>
          </a:fontRef>
        </p:style>
        <p:txBody>
          <a:bodyPr spcFirstLastPara="0" vert="horz" wrap="square" lIns="63333" tIns="63333" rIns="63333" bIns="63333" numCol="1" spcCol="1270" anchor="ctr" anchorCtr="0">
            <a:noAutofit/>
          </a:bodyPr>
          <a:lstStyle/>
          <a:p>
            <a:pPr algn="ctr" defTabSz="488950">
              <a:lnSpc>
                <a:spcPct val="90000"/>
              </a:lnSpc>
              <a:spcAft>
                <a:spcPct val="35000"/>
              </a:spcAft>
            </a:pPr>
            <a:endParaRPr lang="ru-RU" sz="1100" b="1" dirty="0" smtClean="0">
              <a:solidFill>
                <a:schemeClr val="tx1"/>
              </a:solidFill>
              <a:latin typeface="Times New Roman" panose="02020603050405020304" pitchFamily="18" charset="0"/>
              <a:cs typeface="Times New Roman" panose="02020603050405020304" pitchFamily="18" charset="0"/>
            </a:endParaRPr>
          </a:p>
          <a:p>
            <a:pPr algn="ctr" defTabSz="488950">
              <a:lnSpc>
                <a:spcPct val="90000"/>
              </a:lnSpc>
              <a:spcAft>
                <a:spcPct val="35000"/>
              </a:spcAft>
            </a:pPr>
            <a:r>
              <a:rPr lang="ru-RU" sz="1100" b="1" dirty="0" smtClean="0">
                <a:solidFill>
                  <a:schemeClr val="tx1"/>
                </a:solidFill>
                <a:latin typeface="Times New Roman" panose="02020603050405020304" pitchFamily="18" charset="0"/>
                <a:cs typeface="Times New Roman" panose="02020603050405020304" pitchFamily="18" charset="0"/>
              </a:rPr>
              <a:t>100,0</a:t>
            </a:r>
            <a:endParaRPr lang="ru-RU" sz="1100" b="1" dirty="0">
              <a:solidFill>
                <a:schemeClr val="tx1"/>
              </a:solidFill>
              <a:latin typeface="Times New Roman" panose="02020603050405020304" pitchFamily="18" charset="0"/>
              <a:cs typeface="Times New Roman" panose="02020603050405020304" pitchFamily="18" charset="0"/>
            </a:endParaRPr>
          </a:p>
          <a:p>
            <a:pPr lvl="0" algn="ctr" defTabSz="488950">
              <a:lnSpc>
                <a:spcPct val="90000"/>
              </a:lnSpc>
              <a:spcBef>
                <a:spcPct val="0"/>
              </a:spcBef>
              <a:spcAft>
                <a:spcPct val="35000"/>
              </a:spcAft>
            </a:pPr>
            <a:endParaRPr lang="ru-RU" sz="1100" b="1" kern="1200" dirty="0">
              <a:solidFill>
                <a:schemeClr val="tx1"/>
              </a:solidFill>
              <a:latin typeface="Times New Roman" panose="02020603050405020304" pitchFamily="18" charset="0"/>
              <a:cs typeface="Times New Roman" panose="02020603050405020304" pitchFamily="18" charset="0"/>
            </a:endParaRPr>
          </a:p>
        </p:txBody>
      </p:sp>
      <p:sp>
        <p:nvSpPr>
          <p:cNvPr id="10" name="Полилиния 9"/>
          <p:cNvSpPr/>
          <p:nvPr/>
        </p:nvSpPr>
        <p:spPr>
          <a:xfrm>
            <a:off x="5940959" y="2604977"/>
            <a:ext cx="731452" cy="747816"/>
          </a:xfrm>
          <a:custGeom>
            <a:avLst/>
            <a:gdLst>
              <a:gd name="connsiteX0" fmla="*/ 0 w 731452"/>
              <a:gd name="connsiteY0" fmla="*/ 73145 h 747816"/>
              <a:gd name="connsiteX1" fmla="*/ 73145 w 731452"/>
              <a:gd name="connsiteY1" fmla="*/ 0 h 747816"/>
              <a:gd name="connsiteX2" fmla="*/ 658307 w 731452"/>
              <a:gd name="connsiteY2" fmla="*/ 0 h 747816"/>
              <a:gd name="connsiteX3" fmla="*/ 731452 w 731452"/>
              <a:gd name="connsiteY3" fmla="*/ 73145 h 747816"/>
              <a:gd name="connsiteX4" fmla="*/ 731452 w 731452"/>
              <a:gd name="connsiteY4" fmla="*/ 674671 h 747816"/>
              <a:gd name="connsiteX5" fmla="*/ 658307 w 731452"/>
              <a:gd name="connsiteY5" fmla="*/ 747816 h 747816"/>
              <a:gd name="connsiteX6" fmla="*/ 73145 w 731452"/>
              <a:gd name="connsiteY6" fmla="*/ 747816 h 747816"/>
              <a:gd name="connsiteX7" fmla="*/ 0 w 731452"/>
              <a:gd name="connsiteY7" fmla="*/ 674671 h 747816"/>
              <a:gd name="connsiteX8" fmla="*/ 0 w 731452"/>
              <a:gd name="connsiteY8" fmla="*/ 73145 h 747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747816">
                <a:moveTo>
                  <a:pt x="0" y="73145"/>
                </a:moveTo>
                <a:cubicBezTo>
                  <a:pt x="0" y="32748"/>
                  <a:pt x="32748" y="0"/>
                  <a:pt x="73145" y="0"/>
                </a:cubicBezTo>
                <a:lnTo>
                  <a:pt x="658307" y="0"/>
                </a:lnTo>
                <a:cubicBezTo>
                  <a:pt x="698704" y="0"/>
                  <a:pt x="731452" y="32748"/>
                  <a:pt x="731452" y="73145"/>
                </a:cubicBezTo>
                <a:lnTo>
                  <a:pt x="731452" y="674671"/>
                </a:lnTo>
                <a:cubicBezTo>
                  <a:pt x="731452" y="715068"/>
                  <a:pt x="698704" y="747816"/>
                  <a:pt x="658307" y="747816"/>
                </a:cubicBezTo>
                <a:lnTo>
                  <a:pt x="73145" y="747816"/>
                </a:lnTo>
                <a:cubicBezTo>
                  <a:pt x="32748" y="747816"/>
                  <a:pt x="0" y="715068"/>
                  <a:pt x="0" y="674671"/>
                </a:cubicBezTo>
                <a:lnTo>
                  <a:pt x="0" y="73145"/>
                </a:lnTo>
                <a:close/>
              </a:path>
            </a:pathLst>
          </a:custGeom>
          <a:gradFill flip="none" rotWithShape="0">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0" scaled="1"/>
            <a:tileRect/>
          </a:gradFill>
        </p:spPr>
        <p:style>
          <a:lnRef idx="2">
            <a:schemeClr val="lt1">
              <a:hueOff val="0"/>
              <a:satOff val="0"/>
              <a:lumOff val="0"/>
              <a:alphaOff val="0"/>
            </a:schemeClr>
          </a:lnRef>
          <a:fillRef idx="1">
            <a:scrgbClr r="0" g="0" b="0"/>
          </a:fillRef>
          <a:effectRef idx="0">
            <a:schemeClr val="accent1">
              <a:tint val="99000"/>
              <a:hueOff val="0"/>
              <a:satOff val="0"/>
              <a:lumOff val="0"/>
              <a:alphaOff val="0"/>
            </a:schemeClr>
          </a:effectRef>
          <a:fontRef idx="minor">
            <a:schemeClr val="lt1"/>
          </a:fontRef>
        </p:style>
        <p:txBody>
          <a:bodyPr spcFirstLastPara="0" vert="horz" wrap="square" lIns="74763" tIns="74763" rIns="74763" bIns="74763" numCol="1" spcCol="1270" anchor="ctr" anchorCtr="0">
            <a:noAutofit/>
          </a:bodyPr>
          <a:lstStyle/>
          <a:p>
            <a:pPr algn="ctr" defTabSz="622300">
              <a:lnSpc>
                <a:spcPct val="90000"/>
              </a:lnSpc>
              <a:spcAft>
                <a:spcPct val="35000"/>
              </a:spcAft>
            </a:pPr>
            <a:endParaRPr lang="ru-RU" sz="1400" b="1" dirty="0" smtClean="0">
              <a:solidFill>
                <a:schemeClr val="tx1"/>
              </a:solidFill>
              <a:latin typeface="Times New Roman" panose="02020603050405020304" pitchFamily="18" charset="0"/>
              <a:cs typeface="Times New Roman" panose="02020603050405020304" pitchFamily="18" charset="0"/>
            </a:endParaRPr>
          </a:p>
          <a:p>
            <a:pPr algn="ctr" defTabSz="622300">
              <a:lnSpc>
                <a:spcPct val="90000"/>
              </a:lnSpc>
              <a:spcAft>
                <a:spcPts val="0"/>
              </a:spcAft>
            </a:pPr>
            <a:r>
              <a:rPr lang="ru-RU" sz="1400" b="1" dirty="0" smtClean="0">
                <a:solidFill>
                  <a:schemeClr val="tx1"/>
                </a:solidFill>
                <a:latin typeface="Times New Roman" panose="02020603050405020304" pitchFamily="18" charset="0"/>
                <a:cs typeface="Times New Roman" panose="02020603050405020304" pitchFamily="18" charset="0"/>
              </a:rPr>
              <a:t>2019 факт</a:t>
            </a:r>
            <a:endParaRPr lang="ru-RU" sz="1400" b="1" dirty="0">
              <a:solidFill>
                <a:schemeClr val="tx1"/>
              </a:solidFill>
              <a:latin typeface="Times New Roman" panose="02020603050405020304" pitchFamily="18" charset="0"/>
              <a:cs typeface="Times New Roman" panose="02020603050405020304" pitchFamily="18" charset="0"/>
            </a:endParaRPr>
          </a:p>
          <a:p>
            <a:pPr lvl="0" algn="ctr" defTabSz="622300">
              <a:lnSpc>
                <a:spcPct val="90000"/>
              </a:lnSpc>
              <a:spcBef>
                <a:spcPct val="0"/>
              </a:spcBef>
              <a:spcAft>
                <a:spcPct val="35000"/>
              </a:spcAft>
            </a:pPr>
            <a:endParaRPr lang="ru-RU" sz="1400" b="1" kern="1200" dirty="0">
              <a:solidFill>
                <a:schemeClr val="tx1"/>
              </a:solidFill>
              <a:latin typeface="Times New Roman" panose="02020603050405020304" pitchFamily="18" charset="0"/>
              <a:cs typeface="Times New Roman" panose="02020603050405020304" pitchFamily="18" charset="0"/>
            </a:endParaRPr>
          </a:p>
        </p:txBody>
      </p:sp>
      <p:sp>
        <p:nvSpPr>
          <p:cNvPr id="17" name="Полилиния 16"/>
          <p:cNvSpPr/>
          <p:nvPr/>
        </p:nvSpPr>
        <p:spPr>
          <a:xfrm>
            <a:off x="5940959" y="3530220"/>
            <a:ext cx="731452" cy="747816"/>
          </a:xfrm>
          <a:custGeom>
            <a:avLst/>
            <a:gdLst>
              <a:gd name="connsiteX0" fmla="*/ 0 w 731452"/>
              <a:gd name="connsiteY0" fmla="*/ 73145 h 747816"/>
              <a:gd name="connsiteX1" fmla="*/ 73145 w 731452"/>
              <a:gd name="connsiteY1" fmla="*/ 0 h 747816"/>
              <a:gd name="connsiteX2" fmla="*/ 658307 w 731452"/>
              <a:gd name="connsiteY2" fmla="*/ 0 h 747816"/>
              <a:gd name="connsiteX3" fmla="*/ 731452 w 731452"/>
              <a:gd name="connsiteY3" fmla="*/ 73145 h 747816"/>
              <a:gd name="connsiteX4" fmla="*/ 731452 w 731452"/>
              <a:gd name="connsiteY4" fmla="*/ 674671 h 747816"/>
              <a:gd name="connsiteX5" fmla="*/ 658307 w 731452"/>
              <a:gd name="connsiteY5" fmla="*/ 747816 h 747816"/>
              <a:gd name="connsiteX6" fmla="*/ 73145 w 731452"/>
              <a:gd name="connsiteY6" fmla="*/ 747816 h 747816"/>
              <a:gd name="connsiteX7" fmla="*/ 0 w 731452"/>
              <a:gd name="connsiteY7" fmla="*/ 674671 h 747816"/>
              <a:gd name="connsiteX8" fmla="*/ 0 w 731452"/>
              <a:gd name="connsiteY8" fmla="*/ 73145 h 747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747816">
                <a:moveTo>
                  <a:pt x="0" y="73145"/>
                </a:moveTo>
                <a:cubicBezTo>
                  <a:pt x="0" y="32748"/>
                  <a:pt x="32748" y="0"/>
                  <a:pt x="73145" y="0"/>
                </a:cubicBezTo>
                <a:lnTo>
                  <a:pt x="658307" y="0"/>
                </a:lnTo>
                <a:cubicBezTo>
                  <a:pt x="698704" y="0"/>
                  <a:pt x="731452" y="32748"/>
                  <a:pt x="731452" y="73145"/>
                </a:cubicBezTo>
                <a:lnTo>
                  <a:pt x="731452" y="674671"/>
                </a:lnTo>
                <a:cubicBezTo>
                  <a:pt x="731452" y="715068"/>
                  <a:pt x="698704" y="747816"/>
                  <a:pt x="658307" y="747816"/>
                </a:cubicBezTo>
                <a:lnTo>
                  <a:pt x="73145" y="747816"/>
                </a:lnTo>
                <a:cubicBezTo>
                  <a:pt x="32748" y="747816"/>
                  <a:pt x="0" y="715068"/>
                  <a:pt x="0" y="674671"/>
                </a:cubicBezTo>
                <a:lnTo>
                  <a:pt x="0" y="73145"/>
                </a:lnTo>
                <a:close/>
              </a:path>
            </a:pathLst>
          </a:custGeom>
          <a:gradFill flip="none" rotWithShape="0">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0" scaled="1"/>
            <a:tileRect/>
          </a:gradFill>
        </p:spPr>
        <p:style>
          <a:lnRef idx="2">
            <a:schemeClr val="lt1">
              <a:hueOff val="0"/>
              <a:satOff val="0"/>
              <a:lumOff val="0"/>
              <a:alphaOff val="0"/>
            </a:schemeClr>
          </a:lnRef>
          <a:fillRef idx="1">
            <a:scrgbClr r="0" g="0" b="0"/>
          </a:fillRef>
          <a:effectRef idx="0">
            <a:schemeClr val="accent1">
              <a:tint val="80000"/>
              <a:hueOff val="0"/>
              <a:satOff val="0"/>
              <a:lumOff val="0"/>
              <a:alphaOff val="0"/>
            </a:schemeClr>
          </a:effectRef>
          <a:fontRef idx="minor">
            <a:schemeClr val="lt1"/>
          </a:fontRef>
        </p:style>
        <p:txBody>
          <a:bodyPr spcFirstLastPara="0" vert="horz" wrap="square" lIns="63333" tIns="63333" rIns="63333" bIns="63333" numCol="1" spcCol="1270" anchor="ctr" anchorCtr="0">
            <a:noAutofit/>
          </a:bodyPr>
          <a:lstStyle/>
          <a:p>
            <a:pPr lvl="0" algn="ctr" defTabSz="488950">
              <a:lnSpc>
                <a:spcPct val="90000"/>
              </a:lnSpc>
              <a:spcAft>
                <a:spcPct val="35000"/>
              </a:spcAft>
            </a:pPr>
            <a:r>
              <a:rPr lang="ru-RU" sz="1100" b="1" dirty="0">
                <a:solidFill>
                  <a:schemeClr val="tx1"/>
                </a:solidFill>
                <a:latin typeface="Times New Roman" panose="02020603050405020304" pitchFamily="18" charset="0"/>
                <a:cs typeface="Times New Roman" panose="02020603050405020304" pitchFamily="18" charset="0"/>
              </a:rPr>
              <a:t>90,0</a:t>
            </a:r>
            <a:endParaRPr lang="ru-RU" sz="1100" b="1" kern="1200" dirty="0">
              <a:solidFill>
                <a:schemeClr val="tx1"/>
              </a:solidFill>
              <a:latin typeface="Times New Roman" panose="02020603050405020304" pitchFamily="18" charset="0"/>
              <a:cs typeface="Times New Roman" panose="02020603050405020304" pitchFamily="18" charset="0"/>
            </a:endParaRPr>
          </a:p>
        </p:txBody>
      </p:sp>
      <p:sp>
        <p:nvSpPr>
          <p:cNvPr id="18" name="Полилиния 17"/>
          <p:cNvSpPr/>
          <p:nvPr/>
        </p:nvSpPr>
        <p:spPr>
          <a:xfrm>
            <a:off x="5942501" y="4437506"/>
            <a:ext cx="731452" cy="747816"/>
          </a:xfrm>
          <a:custGeom>
            <a:avLst/>
            <a:gdLst>
              <a:gd name="connsiteX0" fmla="*/ 0 w 731452"/>
              <a:gd name="connsiteY0" fmla="*/ 73145 h 747816"/>
              <a:gd name="connsiteX1" fmla="*/ 73145 w 731452"/>
              <a:gd name="connsiteY1" fmla="*/ 0 h 747816"/>
              <a:gd name="connsiteX2" fmla="*/ 658307 w 731452"/>
              <a:gd name="connsiteY2" fmla="*/ 0 h 747816"/>
              <a:gd name="connsiteX3" fmla="*/ 731452 w 731452"/>
              <a:gd name="connsiteY3" fmla="*/ 73145 h 747816"/>
              <a:gd name="connsiteX4" fmla="*/ 731452 w 731452"/>
              <a:gd name="connsiteY4" fmla="*/ 674671 h 747816"/>
              <a:gd name="connsiteX5" fmla="*/ 658307 w 731452"/>
              <a:gd name="connsiteY5" fmla="*/ 747816 h 747816"/>
              <a:gd name="connsiteX6" fmla="*/ 73145 w 731452"/>
              <a:gd name="connsiteY6" fmla="*/ 747816 h 747816"/>
              <a:gd name="connsiteX7" fmla="*/ 0 w 731452"/>
              <a:gd name="connsiteY7" fmla="*/ 674671 h 747816"/>
              <a:gd name="connsiteX8" fmla="*/ 0 w 731452"/>
              <a:gd name="connsiteY8" fmla="*/ 73145 h 747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747816">
                <a:moveTo>
                  <a:pt x="0" y="73145"/>
                </a:moveTo>
                <a:cubicBezTo>
                  <a:pt x="0" y="32748"/>
                  <a:pt x="32748" y="0"/>
                  <a:pt x="73145" y="0"/>
                </a:cubicBezTo>
                <a:lnTo>
                  <a:pt x="658307" y="0"/>
                </a:lnTo>
                <a:cubicBezTo>
                  <a:pt x="698704" y="0"/>
                  <a:pt x="731452" y="32748"/>
                  <a:pt x="731452" y="73145"/>
                </a:cubicBezTo>
                <a:lnTo>
                  <a:pt x="731452" y="674671"/>
                </a:lnTo>
                <a:cubicBezTo>
                  <a:pt x="731452" y="715068"/>
                  <a:pt x="698704" y="747816"/>
                  <a:pt x="658307" y="747816"/>
                </a:cubicBezTo>
                <a:lnTo>
                  <a:pt x="73145" y="747816"/>
                </a:lnTo>
                <a:cubicBezTo>
                  <a:pt x="32748" y="747816"/>
                  <a:pt x="0" y="715068"/>
                  <a:pt x="0" y="674671"/>
                </a:cubicBezTo>
                <a:lnTo>
                  <a:pt x="0" y="73145"/>
                </a:lnTo>
                <a:close/>
              </a:path>
            </a:pathLst>
          </a:custGeom>
          <a:gradFill flip="none" rotWithShape="0">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0" scaled="1"/>
            <a:tileRect/>
          </a:gradFill>
        </p:spPr>
        <p:style>
          <a:lnRef idx="2">
            <a:schemeClr val="lt1">
              <a:hueOff val="0"/>
              <a:satOff val="0"/>
              <a:lumOff val="0"/>
              <a:alphaOff val="0"/>
            </a:schemeClr>
          </a:lnRef>
          <a:fillRef idx="1">
            <a:scrgbClr r="0" g="0" b="0"/>
          </a:fillRef>
          <a:effectRef idx="0">
            <a:schemeClr val="accent1">
              <a:tint val="70000"/>
              <a:hueOff val="0"/>
              <a:satOff val="0"/>
              <a:lumOff val="0"/>
              <a:alphaOff val="0"/>
            </a:schemeClr>
          </a:effectRef>
          <a:fontRef idx="minor">
            <a:schemeClr val="lt1"/>
          </a:fontRef>
        </p:style>
        <p:txBody>
          <a:bodyPr spcFirstLastPara="0" vert="horz" wrap="square" lIns="63333" tIns="63333" rIns="63333" bIns="63333" numCol="1" spcCol="1270" anchor="ctr" anchorCtr="0">
            <a:noAutofit/>
          </a:bodyPr>
          <a:lstStyle/>
          <a:p>
            <a:pPr algn="ctr" defTabSz="488950">
              <a:lnSpc>
                <a:spcPct val="90000"/>
              </a:lnSpc>
              <a:spcAft>
                <a:spcPct val="35000"/>
              </a:spcAft>
            </a:pPr>
            <a:endParaRPr lang="ru-RU" sz="1100" b="1" dirty="0" smtClean="0">
              <a:solidFill>
                <a:schemeClr val="tx1"/>
              </a:solidFill>
              <a:latin typeface="Times New Roman" panose="02020603050405020304" pitchFamily="18" charset="0"/>
              <a:cs typeface="Times New Roman" panose="02020603050405020304" pitchFamily="18" charset="0"/>
            </a:endParaRPr>
          </a:p>
          <a:p>
            <a:pPr algn="ctr" defTabSz="488950">
              <a:lnSpc>
                <a:spcPct val="90000"/>
              </a:lnSpc>
              <a:spcAft>
                <a:spcPct val="35000"/>
              </a:spcAft>
            </a:pPr>
            <a:r>
              <a:rPr lang="ru-RU" sz="1100" b="1" dirty="0" smtClean="0">
                <a:solidFill>
                  <a:schemeClr val="tx1"/>
                </a:solidFill>
                <a:latin typeface="Times New Roman" panose="02020603050405020304" pitchFamily="18" charset="0"/>
                <a:cs typeface="Times New Roman" panose="02020603050405020304" pitchFamily="18" charset="0"/>
              </a:rPr>
              <a:t>2,7</a:t>
            </a:r>
            <a:endParaRPr lang="ru-RU" sz="1100" b="1" dirty="0">
              <a:solidFill>
                <a:schemeClr val="tx1"/>
              </a:solidFill>
              <a:latin typeface="Times New Roman" panose="02020603050405020304" pitchFamily="18" charset="0"/>
              <a:cs typeface="Times New Roman" panose="02020603050405020304" pitchFamily="18" charset="0"/>
            </a:endParaRPr>
          </a:p>
          <a:p>
            <a:pPr lvl="0" algn="ctr" defTabSz="488950">
              <a:lnSpc>
                <a:spcPct val="90000"/>
              </a:lnSpc>
              <a:spcBef>
                <a:spcPct val="0"/>
              </a:spcBef>
              <a:spcAft>
                <a:spcPct val="35000"/>
              </a:spcAft>
            </a:pPr>
            <a:endParaRPr lang="ru-RU" sz="1100" b="1" kern="1200" dirty="0">
              <a:solidFill>
                <a:schemeClr val="tx1"/>
              </a:solidFill>
              <a:latin typeface="Times New Roman" panose="02020603050405020304" pitchFamily="18" charset="0"/>
              <a:cs typeface="Times New Roman" panose="02020603050405020304" pitchFamily="18" charset="0"/>
            </a:endParaRPr>
          </a:p>
        </p:txBody>
      </p:sp>
      <p:sp>
        <p:nvSpPr>
          <p:cNvPr id="19" name="Полилиния 18"/>
          <p:cNvSpPr/>
          <p:nvPr/>
        </p:nvSpPr>
        <p:spPr>
          <a:xfrm>
            <a:off x="5946248" y="5383483"/>
            <a:ext cx="731452" cy="747816"/>
          </a:xfrm>
          <a:custGeom>
            <a:avLst/>
            <a:gdLst>
              <a:gd name="connsiteX0" fmla="*/ 0 w 731452"/>
              <a:gd name="connsiteY0" fmla="*/ 73145 h 747816"/>
              <a:gd name="connsiteX1" fmla="*/ 73145 w 731452"/>
              <a:gd name="connsiteY1" fmla="*/ 0 h 747816"/>
              <a:gd name="connsiteX2" fmla="*/ 658307 w 731452"/>
              <a:gd name="connsiteY2" fmla="*/ 0 h 747816"/>
              <a:gd name="connsiteX3" fmla="*/ 731452 w 731452"/>
              <a:gd name="connsiteY3" fmla="*/ 73145 h 747816"/>
              <a:gd name="connsiteX4" fmla="*/ 731452 w 731452"/>
              <a:gd name="connsiteY4" fmla="*/ 674671 h 747816"/>
              <a:gd name="connsiteX5" fmla="*/ 658307 w 731452"/>
              <a:gd name="connsiteY5" fmla="*/ 747816 h 747816"/>
              <a:gd name="connsiteX6" fmla="*/ 73145 w 731452"/>
              <a:gd name="connsiteY6" fmla="*/ 747816 h 747816"/>
              <a:gd name="connsiteX7" fmla="*/ 0 w 731452"/>
              <a:gd name="connsiteY7" fmla="*/ 674671 h 747816"/>
              <a:gd name="connsiteX8" fmla="*/ 0 w 731452"/>
              <a:gd name="connsiteY8" fmla="*/ 73145 h 747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747816">
                <a:moveTo>
                  <a:pt x="0" y="73145"/>
                </a:moveTo>
                <a:cubicBezTo>
                  <a:pt x="0" y="32748"/>
                  <a:pt x="32748" y="0"/>
                  <a:pt x="73145" y="0"/>
                </a:cubicBezTo>
                <a:lnTo>
                  <a:pt x="658307" y="0"/>
                </a:lnTo>
                <a:cubicBezTo>
                  <a:pt x="698704" y="0"/>
                  <a:pt x="731452" y="32748"/>
                  <a:pt x="731452" y="73145"/>
                </a:cubicBezTo>
                <a:lnTo>
                  <a:pt x="731452" y="674671"/>
                </a:lnTo>
                <a:cubicBezTo>
                  <a:pt x="731452" y="715068"/>
                  <a:pt x="698704" y="747816"/>
                  <a:pt x="658307" y="747816"/>
                </a:cubicBezTo>
                <a:lnTo>
                  <a:pt x="73145" y="747816"/>
                </a:lnTo>
                <a:cubicBezTo>
                  <a:pt x="32748" y="747816"/>
                  <a:pt x="0" y="715068"/>
                  <a:pt x="0" y="674671"/>
                </a:cubicBezTo>
                <a:lnTo>
                  <a:pt x="0" y="73145"/>
                </a:lnTo>
                <a:close/>
              </a:path>
            </a:pathLst>
          </a:custGeom>
          <a:gradFill flip="none" rotWithShape="0">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0" scaled="1"/>
            <a:tileRect/>
          </a:gradFill>
        </p:spPr>
        <p:style>
          <a:lnRef idx="2">
            <a:schemeClr val="lt1">
              <a:hueOff val="0"/>
              <a:satOff val="0"/>
              <a:lumOff val="0"/>
              <a:alphaOff val="0"/>
            </a:schemeClr>
          </a:lnRef>
          <a:fillRef idx="1">
            <a:scrgbClr r="0" g="0" b="0"/>
          </a:fillRef>
          <a:effectRef idx="0">
            <a:schemeClr val="accent1">
              <a:tint val="70000"/>
              <a:hueOff val="0"/>
              <a:satOff val="0"/>
              <a:lumOff val="0"/>
              <a:alphaOff val="0"/>
            </a:schemeClr>
          </a:effectRef>
          <a:fontRef idx="minor">
            <a:schemeClr val="lt1"/>
          </a:fontRef>
        </p:style>
        <p:txBody>
          <a:bodyPr spcFirstLastPara="0" vert="horz" wrap="square" lIns="63333" tIns="63333" rIns="63333" bIns="63333" numCol="1" spcCol="1270" anchor="ctr" anchorCtr="0">
            <a:noAutofit/>
          </a:bodyPr>
          <a:lstStyle/>
          <a:p>
            <a:pPr algn="ctr" defTabSz="488950">
              <a:lnSpc>
                <a:spcPct val="90000"/>
              </a:lnSpc>
              <a:spcAft>
                <a:spcPct val="35000"/>
              </a:spcAft>
            </a:pPr>
            <a:endParaRPr lang="ru-RU" sz="1100" b="1" dirty="0" smtClean="0">
              <a:solidFill>
                <a:schemeClr val="tx1"/>
              </a:solidFill>
              <a:latin typeface="Times New Roman" panose="02020603050405020304" pitchFamily="18" charset="0"/>
              <a:cs typeface="Times New Roman" panose="02020603050405020304" pitchFamily="18" charset="0"/>
            </a:endParaRPr>
          </a:p>
          <a:p>
            <a:pPr algn="ctr" defTabSz="488950">
              <a:lnSpc>
                <a:spcPct val="90000"/>
              </a:lnSpc>
              <a:spcAft>
                <a:spcPct val="35000"/>
              </a:spcAft>
            </a:pPr>
            <a:r>
              <a:rPr lang="ru-RU" sz="1100" b="1" dirty="0" smtClean="0">
                <a:solidFill>
                  <a:schemeClr val="tx1"/>
                </a:solidFill>
                <a:latin typeface="Times New Roman" panose="02020603050405020304" pitchFamily="18" charset="0"/>
                <a:cs typeface="Times New Roman" panose="02020603050405020304" pitchFamily="18" charset="0"/>
              </a:rPr>
              <a:t>100,0</a:t>
            </a:r>
            <a:endParaRPr lang="ru-RU" sz="1100" b="1" dirty="0">
              <a:solidFill>
                <a:schemeClr val="tx1"/>
              </a:solidFill>
              <a:latin typeface="Times New Roman" panose="02020603050405020304" pitchFamily="18" charset="0"/>
              <a:cs typeface="Times New Roman" panose="02020603050405020304" pitchFamily="18" charset="0"/>
            </a:endParaRPr>
          </a:p>
          <a:p>
            <a:pPr lvl="0" algn="ctr" defTabSz="488950">
              <a:lnSpc>
                <a:spcPct val="90000"/>
              </a:lnSpc>
              <a:spcBef>
                <a:spcPct val="0"/>
              </a:spcBef>
              <a:spcAft>
                <a:spcPct val="35000"/>
              </a:spcAft>
            </a:pPr>
            <a:endParaRPr lang="ru-RU" sz="1100" b="1" kern="1200" dirty="0">
              <a:solidFill>
                <a:schemeClr val="tx1"/>
              </a:solidFill>
              <a:latin typeface="Times New Roman" panose="02020603050405020304" pitchFamily="18" charset="0"/>
              <a:cs typeface="Times New Roman" panose="02020603050405020304" pitchFamily="18" charset="0"/>
            </a:endParaRPr>
          </a:p>
        </p:txBody>
      </p:sp>
      <p:sp>
        <p:nvSpPr>
          <p:cNvPr id="21" name="Полилиния 20"/>
          <p:cNvSpPr/>
          <p:nvPr/>
        </p:nvSpPr>
        <p:spPr>
          <a:xfrm>
            <a:off x="6733854" y="2604977"/>
            <a:ext cx="731452" cy="747816"/>
          </a:xfrm>
          <a:custGeom>
            <a:avLst/>
            <a:gdLst>
              <a:gd name="connsiteX0" fmla="*/ 0 w 731452"/>
              <a:gd name="connsiteY0" fmla="*/ 73145 h 747816"/>
              <a:gd name="connsiteX1" fmla="*/ 73145 w 731452"/>
              <a:gd name="connsiteY1" fmla="*/ 0 h 747816"/>
              <a:gd name="connsiteX2" fmla="*/ 658307 w 731452"/>
              <a:gd name="connsiteY2" fmla="*/ 0 h 747816"/>
              <a:gd name="connsiteX3" fmla="*/ 731452 w 731452"/>
              <a:gd name="connsiteY3" fmla="*/ 73145 h 747816"/>
              <a:gd name="connsiteX4" fmla="*/ 731452 w 731452"/>
              <a:gd name="connsiteY4" fmla="*/ 674671 h 747816"/>
              <a:gd name="connsiteX5" fmla="*/ 658307 w 731452"/>
              <a:gd name="connsiteY5" fmla="*/ 747816 h 747816"/>
              <a:gd name="connsiteX6" fmla="*/ 73145 w 731452"/>
              <a:gd name="connsiteY6" fmla="*/ 747816 h 747816"/>
              <a:gd name="connsiteX7" fmla="*/ 0 w 731452"/>
              <a:gd name="connsiteY7" fmla="*/ 674671 h 747816"/>
              <a:gd name="connsiteX8" fmla="*/ 0 w 731452"/>
              <a:gd name="connsiteY8" fmla="*/ 73145 h 747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747816">
                <a:moveTo>
                  <a:pt x="0" y="73145"/>
                </a:moveTo>
                <a:cubicBezTo>
                  <a:pt x="0" y="32748"/>
                  <a:pt x="32748" y="0"/>
                  <a:pt x="73145" y="0"/>
                </a:cubicBezTo>
                <a:lnTo>
                  <a:pt x="658307" y="0"/>
                </a:lnTo>
                <a:cubicBezTo>
                  <a:pt x="698704" y="0"/>
                  <a:pt x="731452" y="32748"/>
                  <a:pt x="731452" y="73145"/>
                </a:cubicBezTo>
                <a:lnTo>
                  <a:pt x="731452" y="674671"/>
                </a:lnTo>
                <a:cubicBezTo>
                  <a:pt x="731452" y="715068"/>
                  <a:pt x="698704" y="747816"/>
                  <a:pt x="658307" y="747816"/>
                </a:cubicBezTo>
                <a:lnTo>
                  <a:pt x="73145" y="747816"/>
                </a:lnTo>
                <a:cubicBezTo>
                  <a:pt x="32748" y="747816"/>
                  <a:pt x="0" y="715068"/>
                  <a:pt x="0" y="674671"/>
                </a:cubicBezTo>
                <a:lnTo>
                  <a:pt x="0" y="73145"/>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tint val="99000"/>
              <a:hueOff val="0"/>
              <a:satOff val="0"/>
              <a:lumOff val="0"/>
              <a:alphaOff val="0"/>
            </a:schemeClr>
          </a:effectRef>
          <a:fontRef idx="minor">
            <a:schemeClr val="lt1"/>
          </a:fontRef>
        </p:style>
        <p:txBody>
          <a:bodyPr spcFirstLastPara="0" vert="horz" wrap="square" lIns="74763" tIns="74763" rIns="74763" bIns="74763" numCol="1" spcCol="1270" anchor="ctr" anchorCtr="0">
            <a:noAutofit/>
          </a:bodyPr>
          <a:lstStyle/>
          <a:p>
            <a:pPr algn="ctr" defTabSz="622300">
              <a:lnSpc>
                <a:spcPct val="90000"/>
              </a:lnSpc>
              <a:spcAft>
                <a:spcPct val="35000"/>
              </a:spcAft>
            </a:pPr>
            <a:endParaRPr lang="ru-RU" sz="1400" b="1" dirty="0" smtClean="0">
              <a:solidFill>
                <a:schemeClr val="tx1"/>
              </a:solidFill>
              <a:latin typeface="Times New Roman" panose="02020603050405020304" pitchFamily="18" charset="0"/>
              <a:cs typeface="Times New Roman" panose="02020603050405020304" pitchFamily="18" charset="0"/>
            </a:endParaRPr>
          </a:p>
          <a:p>
            <a:pPr algn="ctr" defTabSz="622300">
              <a:lnSpc>
                <a:spcPct val="90000"/>
              </a:lnSpc>
              <a:spcAft>
                <a:spcPct val="35000"/>
              </a:spcAft>
            </a:pPr>
            <a:r>
              <a:rPr lang="ru-RU" sz="1400" b="1" dirty="0" smtClean="0">
                <a:solidFill>
                  <a:schemeClr val="tx1"/>
                </a:solidFill>
                <a:latin typeface="Times New Roman" panose="02020603050405020304" pitchFamily="18" charset="0"/>
                <a:cs typeface="Times New Roman" panose="02020603050405020304" pitchFamily="18" charset="0"/>
              </a:rPr>
              <a:t>2020</a:t>
            </a:r>
            <a:endParaRPr lang="ru-RU" sz="1400" b="1" dirty="0">
              <a:solidFill>
                <a:schemeClr val="tx1"/>
              </a:solidFill>
              <a:latin typeface="Times New Roman" panose="02020603050405020304" pitchFamily="18" charset="0"/>
              <a:cs typeface="Times New Roman" panose="02020603050405020304" pitchFamily="18" charset="0"/>
            </a:endParaRPr>
          </a:p>
          <a:p>
            <a:pPr lvl="0" algn="ctr" defTabSz="622300">
              <a:lnSpc>
                <a:spcPct val="90000"/>
              </a:lnSpc>
              <a:spcBef>
                <a:spcPct val="0"/>
              </a:spcBef>
              <a:spcAft>
                <a:spcPct val="35000"/>
              </a:spcAft>
            </a:pPr>
            <a:endParaRPr lang="ru-RU" sz="1400" b="1" kern="1200" dirty="0">
              <a:solidFill>
                <a:schemeClr val="tx1"/>
              </a:solidFill>
              <a:latin typeface="Times New Roman" panose="02020603050405020304" pitchFamily="18" charset="0"/>
              <a:cs typeface="Times New Roman" panose="02020603050405020304" pitchFamily="18" charset="0"/>
            </a:endParaRPr>
          </a:p>
        </p:txBody>
      </p:sp>
      <p:sp>
        <p:nvSpPr>
          <p:cNvPr id="22" name="Полилиния 21"/>
          <p:cNvSpPr/>
          <p:nvPr/>
        </p:nvSpPr>
        <p:spPr>
          <a:xfrm>
            <a:off x="6733854" y="3530220"/>
            <a:ext cx="731452" cy="747816"/>
          </a:xfrm>
          <a:custGeom>
            <a:avLst/>
            <a:gdLst>
              <a:gd name="connsiteX0" fmla="*/ 0 w 731452"/>
              <a:gd name="connsiteY0" fmla="*/ 73145 h 747816"/>
              <a:gd name="connsiteX1" fmla="*/ 73145 w 731452"/>
              <a:gd name="connsiteY1" fmla="*/ 0 h 747816"/>
              <a:gd name="connsiteX2" fmla="*/ 658307 w 731452"/>
              <a:gd name="connsiteY2" fmla="*/ 0 h 747816"/>
              <a:gd name="connsiteX3" fmla="*/ 731452 w 731452"/>
              <a:gd name="connsiteY3" fmla="*/ 73145 h 747816"/>
              <a:gd name="connsiteX4" fmla="*/ 731452 w 731452"/>
              <a:gd name="connsiteY4" fmla="*/ 674671 h 747816"/>
              <a:gd name="connsiteX5" fmla="*/ 658307 w 731452"/>
              <a:gd name="connsiteY5" fmla="*/ 747816 h 747816"/>
              <a:gd name="connsiteX6" fmla="*/ 73145 w 731452"/>
              <a:gd name="connsiteY6" fmla="*/ 747816 h 747816"/>
              <a:gd name="connsiteX7" fmla="*/ 0 w 731452"/>
              <a:gd name="connsiteY7" fmla="*/ 674671 h 747816"/>
              <a:gd name="connsiteX8" fmla="*/ 0 w 731452"/>
              <a:gd name="connsiteY8" fmla="*/ 73145 h 747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747816">
                <a:moveTo>
                  <a:pt x="0" y="73145"/>
                </a:moveTo>
                <a:cubicBezTo>
                  <a:pt x="0" y="32748"/>
                  <a:pt x="32748" y="0"/>
                  <a:pt x="73145" y="0"/>
                </a:cubicBezTo>
                <a:lnTo>
                  <a:pt x="658307" y="0"/>
                </a:lnTo>
                <a:cubicBezTo>
                  <a:pt x="698704" y="0"/>
                  <a:pt x="731452" y="32748"/>
                  <a:pt x="731452" y="73145"/>
                </a:cubicBezTo>
                <a:lnTo>
                  <a:pt x="731452" y="674671"/>
                </a:lnTo>
                <a:cubicBezTo>
                  <a:pt x="731452" y="715068"/>
                  <a:pt x="698704" y="747816"/>
                  <a:pt x="658307" y="747816"/>
                </a:cubicBezTo>
                <a:lnTo>
                  <a:pt x="73145" y="747816"/>
                </a:lnTo>
                <a:cubicBezTo>
                  <a:pt x="32748" y="747816"/>
                  <a:pt x="0" y="715068"/>
                  <a:pt x="0" y="674671"/>
                </a:cubicBezTo>
                <a:lnTo>
                  <a:pt x="0" y="73145"/>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tint val="80000"/>
              <a:hueOff val="0"/>
              <a:satOff val="0"/>
              <a:lumOff val="0"/>
              <a:alphaOff val="0"/>
            </a:schemeClr>
          </a:effectRef>
          <a:fontRef idx="minor">
            <a:schemeClr val="lt1"/>
          </a:fontRef>
        </p:style>
        <p:txBody>
          <a:bodyPr spcFirstLastPara="0" vert="horz" wrap="square" lIns="63333" tIns="63333" rIns="63333" bIns="63333" numCol="1" spcCol="1270" anchor="ctr" anchorCtr="0">
            <a:noAutofit/>
          </a:bodyPr>
          <a:lstStyle/>
          <a:p>
            <a:pPr lvl="0" algn="ctr" defTabSz="488950">
              <a:lnSpc>
                <a:spcPct val="90000"/>
              </a:lnSpc>
              <a:spcAft>
                <a:spcPct val="35000"/>
              </a:spcAft>
            </a:pPr>
            <a:r>
              <a:rPr lang="ru-RU" sz="1100" b="1" dirty="0">
                <a:solidFill>
                  <a:schemeClr val="tx1"/>
                </a:solidFill>
                <a:latin typeface="Times New Roman" panose="02020603050405020304" pitchFamily="18" charset="0"/>
                <a:cs typeface="Times New Roman" panose="02020603050405020304" pitchFamily="18" charset="0"/>
              </a:rPr>
              <a:t>90,0</a:t>
            </a:r>
            <a:endParaRPr lang="ru-RU" sz="1100" b="1" kern="1200" dirty="0">
              <a:solidFill>
                <a:schemeClr val="tx1"/>
              </a:solidFill>
              <a:latin typeface="Times New Roman" panose="02020603050405020304" pitchFamily="18" charset="0"/>
              <a:cs typeface="Times New Roman" panose="02020603050405020304" pitchFamily="18" charset="0"/>
            </a:endParaRPr>
          </a:p>
        </p:txBody>
      </p:sp>
      <p:sp>
        <p:nvSpPr>
          <p:cNvPr id="23" name="Полилиния 22"/>
          <p:cNvSpPr/>
          <p:nvPr/>
        </p:nvSpPr>
        <p:spPr>
          <a:xfrm>
            <a:off x="6735396" y="4437506"/>
            <a:ext cx="731452" cy="747816"/>
          </a:xfrm>
          <a:custGeom>
            <a:avLst/>
            <a:gdLst>
              <a:gd name="connsiteX0" fmla="*/ 0 w 731452"/>
              <a:gd name="connsiteY0" fmla="*/ 73145 h 747816"/>
              <a:gd name="connsiteX1" fmla="*/ 73145 w 731452"/>
              <a:gd name="connsiteY1" fmla="*/ 0 h 747816"/>
              <a:gd name="connsiteX2" fmla="*/ 658307 w 731452"/>
              <a:gd name="connsiteY2" fmla="*/ 0 h 747816"/>
              <a:gd name="connsiteX3" fmla="*/ 731452 w 731452"/>
              <a:gd name="connsiteY3" fmla="*/ 73145 h 747816"/>
              <a:gd name="connsiteX4" fmla="*/ 731452 w 731452"/>
              <a:gd name="connsiteY4" fmla="*/ 674671 h 747816"/>
              <a:gd name="connsiteX5" fmla="*/ 658307 w 731452"/>
              <a:gd name="connsiteY5" fmla="*/ 747816 h 747816"/>
              <a:gd name="connsiteX6" fmla="*/ 73145 w 731452"/>
              <a:gd name="connsiteY6" fmla="*/ 747816 h 747816"/>
              <a:gd name="connsiteX7" fmla="*/ 0 w 731452"/>
              <a:gd name="connsiteY7" fmla="*/ 674671 h 747816"/>
              <a:gd name="connsiteX8" fmla="*/ 0 w 731452"/>
              <a:gd name="connsiteY8" fmla="*/ 73145 h 747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747816">
                <a:moveTo>
                  <a:pt x="0" y="73145"/>
                </a:moveTo>
                <a:cubicBezTo>
                  <a:pt x="0" y="32748"/>
                  <a:pt x="32748" y="0"/>
                  <a:pt x="73145" y="0"/>
                </a:cubicBezTo>
                <a:lnTo>
                  <a:pt x="658307" y="0"/>
                </a:lnTo>
                <a:cubicBezTo>
                  <a:pt x="698704" y="0"/>
                  <a:pt x="731452" y="32748"/>
                  <a:pt x="731452" y="73145"/>
                </a:cubicBezTo>
                <a:lnTo>
                  <a:pt x="731452" y="674671"/>
                </a:lnTo>
                <a:cubicBezTo>
                  <a:pt x="731452" y="715068"/>
                  <a:pt x="698704" y="747816"/>
                  <a:pt x="658307" y="747816"/>
                </a:cubicBezTo>
                <a:lnTo>
                  <a:pt x="73145" y="747816"/>
                </a:lnTo>
                <a:cubicBezTo>
                  <a:pt x="32748" y="747816"/>
                  <a:pt x="0" y="715068"/>
                  <a:pt x="0" y="674671"/>
                </a:cubicBezTo>
                <a:lnTo>
                  <a:pt x="0" y="73145"/>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tint val="70000"/>
              <a:hueOff val="0"/>
              <a:satOff val="0"/>
              <a:lumOff val="0"/>
              <a:alphaOff val="0"/>
            </a:schemeClr>
          </a:effectRef>
          <a:fontRef idx="minor">
            <a:schemeClr val="lt1"/>
          </a:fontRef>
        </p:style>
        <p:txBody>
          <a:bodyPr spcFirstLastPara="0" vert="horz" wrap="square" lIns="63333" tIns="63333" rIns="63333" bIns="63333" numCol="1" spcCol="1270" anchor="ctr" anchorCtr="0">
            <a:noAutofit/>
          </a:bodyPr>
          <a:lstStyle/>
          <a:p>
            <a:pPr lvl="0" algn="ctr" defTabSz="488950">
              <a:lnSpc>
                <a:spcPct val="90000"/>
              </a:lnSpc>
              <a:spcBef>
                <a:spcPct val="0"/>
              </a:spcBef>
              <a:spcAft>
                <a:spcPct val="35000"/>
              </a:spcAft>
            </a:pPr>
            <a:r>
              <a:rPr lang="ru-RU" sz="1100" b="1" kern="1200" dirty="0" smtClean="0">
                <a:solidFill>
                  <a:schemeClr val="tx1"/>
                </a:solidFill>
                <a:latin typeface="Times New Roman" panose="02020603050405020304" pitchFamily="18" charset="0"/>
                <a:cs typeface="Times New Roman" panose="02020603050405020304" pitchFamily="18" charset="0"/>
              </a:rPr>
              <a:t>3,0</a:t>
            </a:r>
            <a:endParaRPr lang="ru-RU" sz="1100" b="1" kern="1200" dirty="0">
              <a:solidFill>
                <a:schemeClr val="tx1"/>
              </a:solidFill>
              <a:latin typeface="Times New Roman" panose="02020603050405020304" pitchFamily="18" charset="0"/>
              <a:cs typeface="Times New Roman" panose="02020603050405020304" pitchFamily="18" charset="0"/>
            </a:endParaRPr>
          </a:p>
        </p:txBody>
      </p:sp>
      <p:sp>
        <p:nvSpPr>
          <p:cNvPr id="25" name="Полилиния 24"/>
          <p:cNvSpPr/>
          <p:nvPr/>
        </p:nvSpPr>
        <p:spPr>
          <a:xfrm>
            <a:off x="6739143" y="5383483"/>
            <a:ext cx="731452" cy="747816"/>
          </a:xfrm>
          <a:custGeom>
            <a:avLst/>
            <a:gdLst>
              <a:gd name="connsiteX0" fmla="*/ 0 w 731452"/>
              <a:gd name="connsiteY0" fmla="*/ 73145 h 747816"/>
              <a:gd name="connsiteX1" fmla="*/ 73145 w 731452"/>
              <a:gd name="connsiteY1" fmla="*/ 0 h 747816"/>
              <a:gd name="connsiteX2" fmla="*/ 658307 w 731452"/>
              <a:gd name="connsiteY2" fmla="*/ 0 h 747816"/>
              <a:gd name="connsiteX3" fmla="*/ 731452 w 731452"/>
              <a:gd name="connsiteY3" fmla="*/ 73145 h 747816"/>
              <a:gd name="connsiteX4" fmla="*/ 731452 w 731452"/>
              <a:gd name="connsiteY4" fmla="*/ 674671 h 747816"/>
              <a:gd name="connsiteX5" fmla="*/ 658307 w 731452"/>
              <a:gd name="connsiteY5" fmla="*/ 747816 h 747816"/>
              <a:gd name="connsiteX6" fmla="*/ 73145 w 731452"/>
              <a:gd name="connsiteY6" fmla="*/ 747816 h 747816"/>
              <a:gd name="connsiteX7" fmla="*/ 0 w 731452"/>
              <a:gd name="connsiteY7" fmla="*/ 674671 h 747816"/>
              <a:gd name="connsiteX8" fmla="*/ 0 w 731452"/>
              <a:gd name="connsiteY8" fmla="*/ 73145 h 747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747816">
                <a:moveTo>
                  <a:pt x="0" y="73145"/>
                </a:moveTo>
                <a:cubicBezTo>
                  <a:pt x="0" y="32748"/>
                  <a:pt x="32748" y="0"/>
                  <a:pt x="73145" y="0"/>
                </a:cubicBezTo>
                <a:lnTo>
                  <a:pt x="658307" y="0"/>
                </a:lnTo>
                <a:cubicBezTo>
                  <a:pt x="698704" y="0"/>
                  <a:pt x="731452" y="32748"/>
                  <a:pt x="731452" y="73145"/>
                </a:cubicBezTo>
                <a:lnTo>
                  <a:pt x="731452" y="674671"/>
                </a:lnTo>
                <a:cubicBezTo>
                  <a:pt x="731452" y="715068"/>
                  <a:pt x="698704" y="747816"/>
                  <a:pt x="658307" y="747816"/>
                </a:cubicBezTo>
                <a:lnTo>
                  <a:pt x="73145" y="747816"/>
                </a:lnTo>
                <a:cubicBezTo>
                  <a:pt x="32748" y="747816"/>
                  <a:pt x="0" y="715068"/>
                  <a:pt x="0" y="674671"/>
                </a:cubicBezTo>
                <a:lnTo>
                  <a:pt x="0" y="73145"/>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tint val="70000"/>
              <a:hueOff val="0"/>
              <a:satOff val="0"/>
              <a:lumOff val="0"/>
              <a:alphaOff val="0"/>
            </a:schemeClr>
          </a:effectRef>
          <a:fontRef idx="minor">
            <a:schemeClr val="lt1"/>
          </a:fontRef>
        </p:style>
        <p:txBody>
          <a:bodyPr spcFirstLastPara="0" vert="horz" wrap="square" lIns="63333" tIns="63333" rIns="63333" bIns="63333" numCol="1" spcCol="1270" anchor="ctr" anchorCtr="0">
            <a:noAutofit/>
          </a:bodyPr>
          <a:lstStyle/>
          <a:p>
            <a:pPr lvl="0" algn="ctr" defTabSz="488950">
              <a:lnSpc>
                <a:spcPct val="90000"/>
              </a:lnSpc>
              <a:spcBef>
                <a:spcPct val="0"/>
              </a:spcBef>
              <a:spcAft>
                <a:spcPct val="35000"/>
              </a:spcAft>
            </a:pPr>
            <a:r>
              <a:rPr lang="ru-RU" sz="1100" b="1" kern="1200" dirty="0" smtClean="0">
                <a:solidFill>
                  <a:schemeClr val="tx1"/>
                </a:solidFill>
                <a:latin typeface="Times New Roman" panose="02020603050405020304" pitchFamily="18" charset="0"/>
                <a:cs typeface="Times New Roman" panose="02020603050405020304" pitchFamily="18" charset="0"/>
              </a:rPr>
              <a:t>150,0</a:t>
            </a:r>
            <a:endParaRPr lang="ru-RU" sz="1100" b="1" kern="1200" dirty="0">
              <a:solidFill>
                <a:schemeClr val="tx1"/>
              </a:solidFill>
              <a:latin typeface="Times New Roman" panose="02020603050405020304" pitchFamily="18" charset="0"/>
              <a:cs typeface="Times New Roman" panose="02020603050405020304" pitchFamily="18" charset="0"/>
            </a:endParaRPr>
          </a:p>
        </p:txBody>
      </p:sp>
      <p:sp>
        <p:nvSpPr>
          <p:cNvPr id="27" name="Полилиния 26"/>
          <p:cNvSpPr/>
          <p:nvPr/>
        </p:nvSpPr>
        <p:spPr>
          <a:xfrm>
            <a:off x="7526749" y="2604977"/>
            <a:ext cx="731452" cy="747816"/>
          </a:xfrm>
          <a:custGeom>
            <a:avLst/>
            <a:gdLst>
              <a:gd name="connsiteX0" fmla="*/ 0 w 731452"/>
              <a:gd name="connsiteY0" fmla="*/ 73145 h 747816"/>
              <a:gd name="connsiteX1" fmla="*/ 73145 w 731452"/>
              <a:gd name="connsiteY1" fmla="*/ 0 h 747816"/>
              <a:gd name="connsiteX2" fmla="*/ 658307 w 731452"/>
              <a:gd name="connsiteY2" fmla="*/ 0 h 747816"/>
              <a:gd name="connsiteX3" fmla="*/ 731452 w 731452"/>
              <a:gd name="connsiteY3" fmla="*/ 73145 h 747816"/>
              <a:gd name="connsiteX4" fmla="*/ 731452 w 731452"/>
              <a:gd name="connsiteY4" fmla="*/ 674671 h 747816"/>
              <a:gd name="connsiteX5" fmla="*/ 658307 w 731452"/>
              <a:gd name="connsiteY5" fmla="*/ 747816 h 747816"/>
              <a:gd name="connsiteX6" fmla="*/ 73145 w 731452"/>
              <a:gd name="connsiteY6" fmla="*/ 747816 h 747816"/>
              <a:gd name="connsiteX7" fmla="*/ 0 w 731452"/>
              <a:gd name="connsiteY7" fmla="*/ 674671 h 747816"/>
              <a:gd name="connsiteX8" fmla="*/ 0 w 731452"/>
              <a:gd name="connsiteY8" fmla="*/ 73145 h 747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747816">
                <a:moveTo>
                  <a:pt x="0" y="73145"/>
                </a:moveTo>
                <a:cubicBezTo>
                  <a:pt x="0" y="32748"/>
                  <a:pt x="32748" y="0"/>
                  <a:pt x="73145" y="0"/>
                </a:cubicBezTo>
                <a:lnTo>
                  <a:pt x="658307" y="0"/>
                </a:lnTo>
                <a:cubicBezTo>
                  <a:pt x="698704" y="0"/>
                  <a:pt x="731452" y="32748"/>
                  <a:pt x="731452" y="73145"/>
                </a:cubicBezTo>
                <a:lnTo>
                  <a:pt x="731452" y="674671"/>
                </a:lnTo>
                <a:cubicBezTo>
                  <a:pt x="731452" y="715068"/>
                  <a:pt x="698704" y="747816"/>
                  <a:pt x="658307" y="747816"/>
                </a:cubicBezTo>
                <a:lnTo>
                  <a:pt x="73145" y="747816"/>
                </a:lnTo>
                <a:cubicBezTo>
                  <a:pt x="32748" y="747816"/>
                  <a:pt x="0" y="715068"/>
                  <a:pt x="0" y="674671"/>
                </a:cubicBezTo>
                <a:lnTo>
                  <a:pt x="0" y="73145"/>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tint val="99000"/>
              <a:hueOff val="0"/>
              <a:satOff val="0"/>
              <a:lumOff val="0"/>
              <a:alphaOff val="0"/>
            </a:schemeClr>
          </a:effectRef>
          <a:fontRef idx="minor">
            <a:schemeClr val="lt1"/>
          </a:fontRef>
        </p:style>
        <p:txBody>
          <a:bodyPr spcFirstLastPara="0" vert="horz" wrap="square" lIns="74763" tIns="74763" rIns="74763" bIns="74763" numCol="1" spcCol="1270" anchor="ctr" anchorCtr="0">
            <a:noAutofit/>
          </a:bodyPr>
          <a:lstStyle/>
          <a:p>
            <a:pPr algn="ctr" defTabSz="622300">
              <a:lnSpc>
                <a:spcPct val="90000"/>
              </a:lnSpc>
              <a:spcAft>
                <a:spcPct val="35000"/>
              </a:spcAft>
            </a:pPr>
            <a:endParaRPr lang="ru-RU" sz="1400" b="1" dirty="0" smtClean="0">
              <a:solidFill>
                <a:schemeClr val="tx1"/>
              </a:solidFill>
              <a:latin typeface="Times New Roman" panose="02020603050405020304" pitchFamily="18" charset="0"/>
              <a:cs typeface="Times New Roman" panose="02020603050405020304" pitchFamily="18" charset="0"/>
            </a:endParaRPr>
          </a:p>
          <a:p>
            <a:pPr algn="ctr" defTabSz="622300">
              <a:lnSpc>
                <a:spcPct val="90000"/>
              </a:lnSpc>
              <a:spcAft>
                <a:spcPct val="35000"/>
              </a:spcAft>
            </a:pPr>
            <a:r>
              <a:rPr lang="ru-RU" sz="1400" b="1" dirty="0" smtClean="0">
                <a:solidFill>
                  <a:schemeClr val="tx1"/>
                </a:solidFill>
                <a:latin typeface="Times New Roman" panose="02020603050405020304" pitchFamily="18" charset="0"/>
                <a:cs typeface="Times New Roman" panose="02020603050405020304" pitchFamily="18" charset="0"/>
              </a:rPr>
              <a:t>2021</a:t>
            </a:r>
            <a:endParaRPr lang="ru-RU" sz="1400" b="1" dirty="0">
              <a:solidFill>
                <a:schemeClr val="tx1"/>
              </a:solidFill>
              <a:latin typeface="Times New Roman" panose="02020603050405020304" pitchFamily="18" charset="0"/>
              <a:cs typeface="Times New Roman" panose="02020603050405020304" pitchFamily="18" charset="0"/>
            </a:endParaRPr>
          </a:p>
          <a:p>
            <a:pPr lvl="0" algn="ctr" defTabSz="622300">
              <a:lnSpc>
                <a:spcPct val="90000"/>
              </a:lnSpc>
              <a:spcBef>
                <a:spcPct val="0"/>
              </a:spcBef>
              <a:spcAft>
                <a:spcPct val="35000"/>
              </a:spcAft>
            </a:pPr>
            <a:endParaRPr lang="ru-RU" sz="1400" b="1" kern="1200" dirty="0">
              <a:solidFill>
                <a:schemeClr val="tx1"/>
              </a:solidFill>
              <a:latin typeface="Times New Roman" panose="02020603050405020304" pitchFamily="18" charset="0"/>
              <a:cs typeface="Times New Roman" panose="02020603050405020304" pitchFamily="18" charset="0"/>
            </a:endParaRPr>
          </a:p>
        </p:txBody>
      </p:sp>
      <p:sp>
        <p:nvSpPr>
          <p:cNvPr id="28" name="Полилиния 27"/>
          <p:cNvSpPr/>
          <p:nvPr/>
        </p:nvSpPr>
        <p:spPr>
          <a:xfrm>
            <a:off x="7526749" y="3530220"/>
            <a:ext cx="731452" cy="747816"/>
          </a:xfrm>
          <a:custGeom>
            <a:avLst/>
            <a:gdLst>
              <a:gd name="connsiteX0" fmla="*/ 0 w 731452"/>
              <a:gd name="connsiteY0" fmla="*/ 73145 h 747816"/>
              <a:gd name="connsiteX1" fmla="*/ 73145 w 731452"/>
              <a:gd name="connsiteY1" fmla="*/ 0 h 747816"/>
              <a:gd name="connsiteX2" fmla="*/ 658307 w 731452"/>
              <a:gd name="connsiteY2" fmla="*/ 0 h 747816"/>
              <a:gd name="connsiteX3" fmla="*/ 731452 w 731452"/>
              <a:gd name="connsiteY3" fmla="*/ 73145 h 747816"/>
              <a:gd name="connsiteX4" fmla="*/ 731452 w 731452"/>
              <a:gd name="connsiteY4" fmla="*/ 674671 h 747816"/>
              <a:gd name="connsiteX5" fmla="*/ 658307 w 731452"/>
              <a:gd name="connsiteY5" fmla="*/ 747816 h 747816"/>
              <a:gd name="connsiteX6" fmla="*/ 73145 w 731452"/>
              <a:gd name="connsiteY6" fmla="*/ 747816 h 747816"/>
              <a:gd name="connsiteX7" fmla="*/ 0 w 731452"/>
              <a:gd name="connsiteY7" fmla="*/ 674671 h 747816"/>
              <a:gd name="connsiteX8" fmla="*/ 0 w 731452"/>
              <a:gd name="connsiteY8" fmla="*/ 73145 h 747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747816">
                <a:moveTo>
                  <a:pt x="0" y="73145"/>
                </a:moveTo>
                <a:cubicBezTo>
                  <a:pt x="0" y="32748"/>
                  <a:pt x="32748" y="0"/>
                  <a:pt x="73145" y="0"/>
                </a:cubicBezTo>
                <a:lnTo>
                  <a:pt x="658307" y="0"/>
                </a:lnTo>
                <a:cubicBezTo>
                  <a:pt x="698704" y="0"/>
                  <a:pt x="731452" y="32748"/>
                  <a:pt x="731452" y="73145"/>
                </a:cubicBezTo>
                <a:lnTo>
                  <a:pt x="731452" y="674671"/>
                </a:lnTo>
                <a:cubicBezTo>
                  <a:pt x="731452" y="715068"/>
                  <a:pt x="698704" y="747816"/>
                  <a:pt x="658307" y="747816"/>
                </a:cubicBezTo>
                <a:lnTo>
                  <a:pt x="73145" y="747816"/>
                </a:lnTo>
                <a:cubicBezTo>
                  <a:pt x="32748" y="747816"/>
                  <a:pt x="0" y="715068"/>
                  <a:pt x="0" y="674671"/>
                </a:cubicBezTo>
                <a:lnTo>
                  <a:pt x="0" y="73145"/>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tint val="80000"/>
              <a:hueOff val="0"/>
              <a:satOff val="0"/>
              <a:lumOff val="0"/>
              <a:alphaOff val="0"/>
            </a:schemeClr>
          </a:effectRef>
          <a:fontRef idx="minor">
            <a:schemeClr val="lt1"/>
          </a:fontRef>
        </p:style>
        <p:txBody>
          <a:bodyPr spcFirstLastPara="0" vert="horz" wrap="square" lIns="63333" tIns="63333" rIns="63333" bIns="63333" numCol="1" spcCol="1270" anchor="ctr" anchorCtr="0">
            <a:noAutofit/>
          </a:bodyPr>
          <a:lstStyle/>
          <a:p>
            <a:pPr lvl="0" algn="ctr" defTabSz="488950">
              <a:lnSpc>
                <a:spcPct val="90000"/>
              </a:lnSpc>
              <a:spcBef>
                <a:spcPct val="0"/>
              </a:spcBef>
              <a:spcAft>
                <a:spcPct val="35000"/>
              </a:spcAft>
            </a:pPr>
            <a:r>
              <a:rPr lang="ru-RU" sz="1100" b="1" kern="1200" dirty="0" smtClean="0">
                <a:solidFill>
                  <a:schemeClr val="tx1"/>
                </a:solidFill>
                <a:latin typeface="Times New Roman" panose="02020603050405020304" pitchFamily="18" charset="0"/>
                <a:cs typeface="Times New Roman" panose="02020603050405020304" pitchFamily="18" charset="0"/>
              </a:rPr>
              <a:t>90,5</a:t>
            </a:r>
            <a:endParaRPr lang="ru-RU" sz="1100" b="1" kern="1200" dirty="0">
              <a:solidFill>
                <a:schemeClr val="tx1"/>
              </a:solidFill>
              <a:latin typeface="Times New Roman" panose="02020603050405020304" pitchFamily="18" charset="0"/>
              <a:cs typeface="Times New Roman" panose="02020603050405020304" pitchFamily="18" charset="0"/>
            </a:endParaRPr>
          </a:p>
        </p:txBody>
      </p:sp>
      <p:sp>
        <p:nvSpPr>
          <p:cNvPr id="29" name="Полилиния 28"/>
          <p:cNvSpPr/>
          <p:nvPr/>
        </p:nvSpPr>
        <p:spPr>
          <a:xfrm>
            <a:off x="7528291" y="4437506"/>
            <a:ext cx="731452" cy="747816"/>
          </a:xfrm>
          <a:custGeom>
            <a:avLst/>
            <a:gdLst>
              <a:gd name="connsiteX0" fmla="*/ 0 w 731452"/>
              <a:gd name="connsiteY0" fmla="*/ 73145 h 747816"/>
              <a:gd name="connsiteX1" fmla="*/ 73145 w 731452"/>
              <a:gd name="connsiteY1" fmla="*/ 0 h 747816"/>
              <a:gd name="connsiteX2" fmla="*/ 658307 w 731452"/>
              <a:gd name="connsiteY2" fmla="*/ 0 h 747816"/>
              <a:gd name="connsiteX3" fmla="*/ 731452 w 731452"/>
              <a:gd name="connsiteY3" fmla="*/ 73145 h 747816"/>
              <a:gd name="connsiteX4" fmla="*/ 731452 w 731452"/>
              <a:gd name="connsiteY4" fmla="*/ 674671 h 747816"/>
              <a:gd name="connsiteX5" fmla="*/ 658307 w 731452"/>
              <a:gd name="connsiteY5" fmla="*/ 747816 h 747816"/>
              <a:gd name="connsiteX6" fmla="*/ 73145 w 731452"/>
              <a:gd name="connsiteY6" fmla="*/ 747816 h 747816"/>
              <a:gd name="connsiteX7" fmla="*/ 0 w 731452"/>
              <a:gd name="connsiteY7" fmla="*/ 674671 h 747816"/>
              <a:gd name="connsiteX8" fmla="*/ 0 w 731452"/>
              <a:gd name="connsiteY8" fmla="*/ 73145 h 747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747816">
                <a:moveTo>
                  <a:pt x="0" y="73145"/>
                </a:moveTo>
                <a:cubicBezTo>
                  <a:pt x="0" y="32748"/>
                  <a:pt x="32748" y="0"/>
                  <a:pt x="73145" y="0"/>
                </a:cubicBezTo>
                <a:lnTo>
                  <a:pt x="658307" y="0"/>
                </a:lnTo>
                <a:cubicBezTo>
                  <a:pt x="698704" y="0"/>
                  <a:pt x="731452" y="32748"/>
                  <a:pt x="731452" y="73145"/>
                </a:cubicBezTo>
                <a:lnTo>
                  <a:pt x="731452" y="674671"/>
                </a:lnTo>
                <a:cubicBezTo>
                  <a:pt x="731452" y="715068"/>
                  <a:pt x="698704" y="747816"/>
                  <a:pt x="658307" y="747816"/>
                </a:cubicBezTo>
                <a:lnTo>
                  <a:pt x="73145" y="747816"/>
                </a:lnTo>
                <a:cubicBezTo>
                  <a:pt x="32748" y="747816"/>
                  <a:pt x="0" y="715068"/>
                  <a:pt x="0" y="674671"/>
                </a:cubicBezTo>
                <a:lnTo>
                  <a:pt x="0" y="73145"/>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tint val="70000"/>
              <a:hueOff val="0"/>
              <a:satOff val="0"/>
              <a:lumOff val="0"/>
              <a:alphaOff val="0"/>
            </a:schemeClr>
          </a:effectRef>
          <a:fontRef idx="minor">
            <a:schemeClr val="lt1"/>
          </a:fontRef>
        </p:style>
        <p:txBody>
          <a:bodyPr spcFirstLastPara="0" vert="horz" wrap="square" lIns="63333" tIns="63333" rIns="63333" bIns="63333" numCol="1" spcCol="1270" anchor="ctr" anchorCtr="0">
            <a:noAutofit/>
          </a:bodyPr>
          <a:lstStyle/>
          <a:p>
            <a:pPr lvl="0" algn="ctr" defTabSz="488950">
              <a:lnSpc>
                <a:spcPct val="90000"/>
              </a:lnSpc>
              <a:spcBef>
                <a:spcPct val="0"/>
              </a:spcBef>
              <a:spcAft>
                <a:spcPct val="35000"/>
              </a:spcAft>
            </a:pPr>
            <a:r>
              <a:rPr lang="ru-RU" sz="1100" b="1" kern="1200" dirty="0" smtClean="0">
                <a:solidFill>
                  <a:schemeClr val="tx1"/>
                </a:solidFill>
                <a:latin typeface="Times New Roman" panose="02020603050405020304" pitchFamily="18" charset="0"/>
                <a:cs typeface="Times New Roman" panose="02020603050405020304" pitchFamily="18" charset="0"/>
              </a:rPr>
              <a:t>5,0</a:t>
            </a:r>
            <a:endParaRPr lang="ru-RU" sz="1100" b="1" kern="1200" dirty="0">
              <a:solidFill>
                <a:schemeClr val="tx1"/>
              </a:solidFill>
              <a:latin typeface="Times New Roman" panose="02020603050405020304" pitchFamily="18" charset="0"/>
              <a:cs typeface="Times New Roman" panose="02020603050405020304" pitchFamily="18" charset="0"/>
            </a:endParaRPr>
          </a:p>
        </p:txBody>
      </p:sp>
      <p:sp>
        <p:nvSpPr>
          <p:cNvPr id="30" name="Полилиния 29"/>
          <p:cNvSpPr/>
          <p:nvPr/>
        </p:nvSpPr>
        <p:spPr>
          <a:xfrm>
            <a:off x="7532038" y="5383483"/>
            <a:ext cx="731452" cy="747816"/>
          </a:xfrm>
          <a:custGeom>
            <a:avLst/>
            <a:gdLst>
              <a:gd name="connsiteX0" fmla="*/ 0 w 731452"/>
              <a:gd name="connsiteY0" fmla="*/ 73145 h 747816"/>
              <a:gd name="connsiteX1" fmla="*/ 73145 w 731452"/>
              <a:gd name="connsiteY1" fmla="*/ 0 h 747816"/>
              <a:gd name="connsiteX2" fmla="*/ 658307 w 731452"/>
              <a:gd name="connsiteY2" fmla="*/ 0 h 747816"/>
              <a:gd name="connsiteX3" fmla="*/ 731452 w 731452"/>
              <a:gd name="connsiteY3" fmla="*/ 73145 h 747816"/>
              <a:gd name="connsiteX4" fmla="*/ 731452 w 731452"/>
              <a:gd name="connsiteY4" fmla="*/ 674671 h 747816"/>
              <a:gd name="connsiteX5" fmla="*/ 658307 w 731452"/>
              <a:gd name="connsiteY5" fmla="*/ 747816 h 747816"/>
              <a:gd name="connsiteX6" fmla="*/ 73145 w 731452"/>
              <a:gd name="connsiteY6" fmla="*/ 747816 h 747816"/>
              <a:gd name="connsiteX7" fmla="*/ 0 w 731452"/>
              <a:gd name="connsiteY7" fmla="*/ 674671 h 747816"/>
              <a:gd name="connsiteX8" fmla="*/ 0 w 731452"/>
              <a:gd name="connsiteY8" fmla="*/ 73145 h 747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747816">
                <a:moveTo>
                  <a:pt x="0" y="73145"/>
                </a:moveTo>
                <a:cubicBezTo>
                  <a:pt x="0" y="32748"/>
                  <a:pt x="32748" y="0"/>
                  <a:pt x="73145" y="0"/>
                </a:cubicBezTo>
                <a:lnTo>
                  <a:pt x="658307" y="0"/>
                </a:lnTo>
                <a:cubicBezTo>
                  <a:pt x="698704" y="0"/>
                  <a:pt x="731452" y="32748"/>
                  <a:pt x="731452" y="73145"/>
                </a:cubicBezTo>
                <a:lnTo>
                  <a:pt x="731452" y="674671"/>
                </a:lnTo>
                <a:cubicBezTo>
                  <a:pt x="731452" y="715068"/>
                  <a:pt x="698704" y="747816"/>
                  <a:pt x="658307" y="747816"/>
                </a:cubicBezTo>
                <a:lnTo>
                  <a:pt x="73145" y="747816"/>
                </a:lnTo>
                <a:cubicBezTo>
                  <a:pt x="32748" y="747816"/>
                  <a:pt x="0" y="715068"/>
                  <a:pt x="0" y="674671"/>
                </a:cubicBezTo>
                <a:lnTo>
                  <a:pt x="0" y="73145"/>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tint val="70000"/>
              <a:hueOff val="0"/>
              <a:satOff val="0"/>
              <a:lumOff val="0"/>
              <a:alphaOff val="0"/>
            </a:schemeClr>
          </a:effectRef>
          <a:fontRef idx="minor">
            <a:schemeClr val="lt1"/>
          </a:fontRef>
        </p:style>
        <p:txBody>
          <a:bodyPr spcFirstLastPara="0" vert="horz" wrap="square" lIns="63333" tIns="63333" rIns="63333" bIns="63333" numCol="1" spcCol="1270" anchor="ctr" anchorCtr="0">
            <a:noAutofit/>
          </a:bodyPr>
          <a:lstStyle/>
          <a:p>
            <a:pPr lvl="0" algn="ctr" defTabSz="488950">
              <a:lnSpc>
                <a:spcPct val="90000"/>
              </a:lnSpc>
              <a:spcBef>
                <a:spcPct val="0"/>
              </a:spcBef>
              <a:spcAft>
                <a:spcPct val="35000"/>
              </a:spcAft>
            </a:pPr>
            <a:r>
              <a:rPr lang="ru-RU" sz="1100" b="1" kern="1200" dirty="0" smtClean="0">
                <a:solidFill>
                  <a:schemeClr val="tx1"/>
                </a:solidFill>
                <a:latin typeface="Times New Roman" panose="02020603050405020304" pitchFamily="18" charset="0"/>
                <a:cs typeface="Times New Roman" panose="02020603050405020304" pitchFamily="18" charset="0"/>
              </a:rPr>
              <a:t>200,0</a:t>
            </a:r>
            <a:endParaRPr lang="ru-RU" sz="1100" b="1" kern="1200" dirty="0">
              <a:solidFill>
                <a:schemeClr val="tx1"/>
              </a:solidFill>
              <a:latin typeface="Times New Roman" panose="02020603050405020304" pitchFamily="18" charset="0"/>
              <a:cs typeface="Times New Roman" panose="02020603050405020304" pitchFamily="18" charset="0"/>
            </a:endParaRPr>
          </a:p>
        </p:txBody>
      </p:sp>
      <p:sp>
        <p:nvSpPr>
          <p:cNvPr id="32" name="Полилиния 31"/>
          <p:cNvSpPr/>
          <p:nvPr/>
        </p:nvSpPr>
        <p:spPr>
          <a:xfrm>
            <a:off x="8319644" y="2604977"/>
            <a:ext cx="731452" cy="747816"/>
          </a:xfrm>
          <a:custGeom>
            <a:avLst/>
            <a:gdLst>
              <a:gd name="connsiteX0" fmla="*/ 0 w 731452"/>
              <a:gd name="connsiteY0" fmla="*/ 73145 h 747816"/>
              <a:gd name="connsiteX1" fmla="*/ 73145 w 731452"/>
              <a:gd name="connsiteY1" fmla="*/ 0 h 747816"/>
              <a:gd name="connsiteX2" fmla="*/ 658307 w 731452"/>
              <a:gd name="connsiteY2" fmla="*/ 0 h 747816"/>
              <a:gd name="connsiteX3" fmla="*/ 731452 w 731452"/>
              <a:gd name="connsiteY3" fmla="*/ 73145 h 747816"/>
              <a:gd name="connsiteX4" fmla="*/ 731452 w 731452"/>
              <a:gd name="connsiteY4" fmla="*/ 674671 h 747816"/>
              <a:gd name="connsiteX5" fmla="*/ 658307 w 731452"/>
              <a:gd name="connsiteY5" fmla="*/ 747816 h 747816"/>
              <a:gd name="connsiteX6" fmla="*/ 73145 w 731452"/>
              <a:gd name="connsiteY6" fmla="*/ 747816 h 747816"/>
              <a:gd name="connsiteX7" fmla="*/ 0 w 731452"/>
              <a:gd name="connsiteY7" fmla="*/ 674671 h 747816"/>
              <a:gd name="connsiteX8" fmla="*/ 0 w 731452"/>
              <a:gd name="connsiteY8" fmla="*/ 73145 h 747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747816">
                <a:moveTo>
                  <a:pt x="0" y="73145"/>
                </a:moveTo>
                <a:cubicBezTo>
                  <a:pt x="0" y="32748"/>
                  <a:pt x="32748" y="0"/>
                  <a:pt x="73145" y="0"/>
                </a:cubicBezTo>
                <a:lnTo>
                  <a:pt x="658307" y="0"/>
                </a:lnTo>
                <a:cubicBezTo>
                  <a:pt x="698704" y="0"/>
                  <a:pt x="731452" y="32748"/>
                  <a:pt x="731452" y="73145"/>
                </a:cubicBezTo>
                <a:lnTo>
                  <a:pt x="731452" y="674671"/>
                </a:lnTo>
                <a:cubicBezTo>
                  <a:pt x="731452" y="715068"/>
                  <a:pt x="698704" y="747816"/>
                  <a:pt x="658307" y="747816"/>
                </a:cubicBezTo>
                <a:lnTo>
                  <a:pt x="73145" y="747816"/>
                </a:lnTo>
                <a:cubicBezTo>
                  <a:pt x="32748" y="747816"/>
                  <a:pt x="0" y="715068"/>
                  <a:pt x="0" y="674671"/>
                </a:cubicBezTo>
                <a:lnTo>
                  <a:pt x="0" y="73145"/>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tint val="99000"/>
              <a:hueOff val="0"/>
              <a:satOff val="0"/>
              <a:lumOff val="0"/>
              <a:alphaOff val="0"/>
            </a:schemeClr>
          </a:effectRef>
          <a:fontRef idx="minor">
            <a:schemeClr val="lt1"/>
          </a:fontRef>
        </p:style>
        <p:txBody>
          <a:bodyPr spcFirstLastPara="0" vert="horz" wrap="square" lIns="74763" tIns="74763" rIns="74763" bIns="74763" numCol="1" spcCol="1270" anchor="ctr" anchorCtr="0">
            <a:noAutofit/>
          </a:bodyPr>
          <a:lstStyle/>
          <a:p>
            <a:pPr lvl="0" algn="ctr" defTabSz="622300">
              <a:lnSpc>
                <a:spcPct val="90000"/>
              </a:lnSpc>
              <a:spcBef>
                <a:spcPct val="0"/>
              </a:spcBef>
              <a:spcAft>
                <a:spcPct val="35000"/>
              </a:spcAft>
            </a:pPr>
            <a:r>
              <a:rPr lang="ru-RU" sz="1400" b="1" kern="1200" dirty="0" smtClean="0">
                <a:solidFill>
                  <a:schemeClr val="tx1"/>
                </a:solidFill>
                <a:latin typeface="Times New Roman" panose="02020603050405020304" pitchFamily="18" charset="0"/>
                <a:cs typeface="Times New Roman" panose="02020603050405020304" pitchFamily="18" charset="0"/>
              </a:rPr>
              <a:t>202</a:t>
            </a:r>
            <a:r>
              <a:rPr lang="en-US" sz="1400" b="1" kern="1200" smtClean="0">
                <a:solidFill>
                  <a:schemeClr val="tx1"/>
                </a:solidFill>
                <a:latin typeface="Times New Roman" panose="02020603050405020304" pitchFamily="18" charset="0"/>
                <a:cs typeface="Times New Roman" panose="02020603050405020304" pitchFamily="18" charset="0"/>
              </a:rPr>
              <a:t>2</a:t>
            </a:r>
            <a:endParaRPr lang="ru-RU" sz="1400" b="1" kern="1200" dirty="0">
              <a:solidFill>
                <a:schemeClr val="tx1"/>
              </a:solidFill>
              <a:latin typeface="Times New Roman" panose="02020603050405020304" pitchFamily="18" charset="0"/>
              <a:cs typeface="Times New Roman" panose="02020603050405020304" pitchFamily="18" charset="0"/>
            </a:endParaRPr>
          </a:p>
        </p:txBody>
      </p:sp>
      <p:sp>
        <p:nvSpPr>
          <p:cNvPr id="34" name="Полилиния 33"/>
          <p:cNvSpPr/>
          <p:nvPr/>
        </p:nvSpPr>
        <p:spPr>
          <a:xfrm>
            <a:off x="8319644" y="3530220"/>
            <a:ext cx="731452" cy="747816"/>
          </a:xfrm>
          <a:custGeom>
            <a:avLst/>
            <a:gdLst>
              <a:gd name="connsiteX0" fmla="*/ 0 w 731452"/>
              <a:gd name="connsiteY0" fmla="*/ 73145 h 747816"/>
              <a:gd name="connsiteX1" fmla="*/ 73145 w 731452"/>
              <a:gd name="connsiteY1" fmla="*/ 0 h 747816"/>
              <a:gd name="connsiteX2" fmla="*/ 658307 w 731452"/>
              <a:gd name="connsiteY2" fmla="*/ 0 h 747816"/>
              <a:gd name="connsiteX3" fmla="*/ 731452 w 731452"/>
              <a:gd name="connsiteY3" fmla="*/ 73145 h 747816"/>
              <a:gd name="connsiteX4" fmla="*/ 731452 w 731452"/>
              <a:gd name="connsiteY4" fmla="*/ 674671 h 747816"/>
              <a:gd name="connsiteX5" fmla="*/ 658307 w 731452"/>
              <a:gd name="connsiteY5" fmla="*/ 747816 h 747816"/>
              <a:gd name="connsiteX6" fmla="*/ 73145 w 731452"/>
              <a:gd name="connsiteY6" fmla="*/ 747816 h 747816"/>
              <a:gd name="connsiteX7" fmla="*/ 0 w 731452"/>
              <a:gd name="connsiteY7" fmla="*/ 674671 h 747816"/>
              <a:gd name="connsiteX8" fmla="*/ 0 w 731452"/>
              <a:gd name="connsiteY8" fmla="*/ 73145 h 747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747816">
                <a:moveTo>
                  <a:pt x="0" y="73145"/>
                </a:moveTo>
                <a:cubicBezTo>
                  <a:pt x="0" y="32748"/>
                  <a:pt x="32748" y="0"/>
                  <a:pt x="73145" y="0"/>
                </a:cubicBezTo>
                <a:lnTo>
                  <a:pt x="658307" y="0"/>
                </a:lnTo>
                <a:cubicBezTo>
                  <a:pt x="698704" y="0"/>
                  <a:pt x="731452" y="32748"/>
                  <a:pt x="731452" y="73145"/>
                </a:cubicBezTo>
                <a:lnTo>
                  <a:pt x="731452" y="674671"/>
                </a:lnTo>
                <a:cubicBezTo>
                  <a:pt x="731452" y="715068"/>
                  <a:pt x="698704" y="747816"/>
                  <a:pt x="658307" y="747816"/>
                </a:cubicBezTo>
                <a:lnTo>
                  <a:pt x="73145" y="747816"/>
                </a:lnTo>
                <a:cubicBezTo>
                  <a:pt x="32748" y="747816"/>
                  <a:pt x="0" y="715068"/>
                  <a:pt x="0" y="674671"/>
                </a:cubicBezTo>
                <a:lnTo>
                  <a:pt x="0" y="73145"/>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tint val="80000"/>
              <a:hueOff val="0"/>
              <a:satOff val="0"/>
              <a:lumOff val="0"/>
              <a:alphaOff val="0"/>
            </a:schemeClr>
          </a:effectRef>
          <a:fontRef idx="minor">
            <a:schemeClr val="lt1"/>
          </a:fontRef>
        </p:style>
        <p:txBody>
          <a:bodyPr spcFirstLastPara="0" vert="horz" wrap="square" lIns="63333" tIns="63333" rIns="63333" bIns="63333" numCol="1" spcCol="1270" anchor="ctr" anchorCtr="0">
            <a:noAutofit/>
          </a:bodyPr>
          <a:lstStyle/>
          <a:p>
            <a:pPr lvl="0" algn="ctr" defTabSz="488950">
              <a:lnSpc>
                <a:spcPct val="90000"/>
              </a:lnSpc>
              <a:spcBef>
                <a:spcPct val="0"/>
              </a:spcBef>
              <a:spcAft>
                <a:spcPct val="35000"/>
              </a:spcAft>
            </a:pPr>
            <a:r>
              <a:rPr lang="ru-RU" sz="1100" b="1" kern="1200" dirty="0" smtClean="0">
                <a:solidFill>
                  <a:schemeClr val="tx1"/>
                </a:solidFill>
                <a:latin typeface="Times New Roman" panose="02020603050405020304" pitchFamily="18" charset="0"/>
                <a:cs typeface="Times New Roman" panose="02020603050405020304" pitchFamily="18" charset="0"/>
              </a:rPr>
              <a:t>91,0</a:t>
            </a:r>
            <a:endParaRPr lang="ru-RU" sz="1100" b="1" kern="1200" dirty="0">
              <a:solidFill>
                <a:schemeClr val="tx1"/>
              </a:solidFill>
              <a:latin typeface="Times New Roman" panose="02020603050405020304" pitchFamily="18" charset="0"/>
              <a:cs typeface="Times New Roman" panose="02020603050405020304" pitchFamily="18" charset="0"/>
            </a:endParaRPr>
          </a:p>
        </p:txBody>
      </p:sp>
      <p:sp>
        <p:nvSpPr>
          <p:cNvPr id="36" name="Полилиния 35"/>
          <p:cNvSpPr/>
          <p:nvPr/>
        </p:nvSpPr>
        <p:spPr>
          <a:xfrm>
            <a:off x="8321186" y="4437506"/>
            <a:ext cx="731452" cy="747816"/>
          </a:xfrm>
          <a:custGeom>
            <a:avLst/>
            <a:gdLst>
              <a:gd name="connsiteX0" fmla="*/ 0 w 731452"/>
              <a:gd name="connsiteY0" fmla="*/ 73145 h 747816"/>
              <a:gd name="connsiteX1" fmla="*/ 73145 w 731452"/>
              <a:gd name="connsiteY1" fmla="*/ 0 h 747816"/>
              <a:gd name="connsiteX2" fmla="*/ 658307 w 731452"/>
              <a:gd name="connsiteY2" fmla="*/ 0 h 747816"/>
              <a:gd name="connsiteX3" fmla="*/ 731452 w 731452"/>
              <a:gd name="connsiteY3" fmla="*/ 73145 h 747816"/>
              <a:gd name="connsiteX4" fmla="*/ 731452 w 731452"/>
              <a:gd name="connsiteY4" fmla="*/ 674671 h 747816"/>
              <a:gd name="connsiteX5" fmla="*/ 658307 w 731452"/>
              <a:gd name="connsiteY5" fmla="*/ 747816 h 747816"/>
              <a:gd name="connsiteX6" fmla="*/ 73145 w 731452"/>
              <a:gd name="connsiteY6" fmla="*/ 747816 h 747816"/>
              <a:gd name="connsiteX7" fmla="*/ 0 w 731452"/>
              <a:gd name="connsiteY7" fmla="*/ 674671 h 747816"/>
              <a:gd name="connsiteX8" fmla="*/ 0 w 731452"/>
              <a:gd name="connsiteY8" fmla="*/ 73145 h 747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747816">
                <a:moveTo>
                  <a:pt x="0" y="73145"/>
                </a:moveTo>
                <a:cubicBezTo>
                  <a:pt x="0" y="32748"/>
                  <a:pt x="32748" y="0"/>
                  <a:pt x="73145" y="0"/>
                </a:cubicBezTo>
                <a:lnTo>
                  <a:pt x="658307" y="0"/>
                </a:lnTo>
                <a:cubicBezTo>
                  <a:pt x="698704" y="0"/>
                  <a:pt x="731452" y="32748"/>
                  <a:pt x="731452" y="73145"/>
                </a:cubicBezTo>
                <a:lnTo>
                  <a:pt x="731452" y="674671"/>
                </a:lnTo>
                <a:cubicBezTo>
                  <a:pt x="731452" y="715068"/>
                  <a:pt x="698704" y="747816"/>
                  <a:pt x="658307" y="747816"/>
                </a:cubicBezTo>
                <a:lnTo>
                  <a:pt x="73145" y="747816"/>
                </a:lnTo>
                <a:cubicBezTo>
                  <a:pt x="32748" y="747816"/>
                  <a:pt x="0" y="715068"/>
                  <a:pt x="0" y="674671"/>
                </a:cubicBezTo>
                <a:lnTo>
                  <a:pt x="0" y="73145"/>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tint val="70000"/>
              <a:hueOff val="0"/>
              <a:satOff val="0"/>
              <a:lumOff val="0"/>
              <a:alphaOff val="0"/>
            </a:schemeClr>
          </a:effectRef>
          <a:fontRef idx="minor">
            <a:schemeClr val="lt1"/>
          </a:fontRef>
        </p:style>
        <p:txBody>
          <a:bodyPr spcFirstLastPara="0" vert="horz" wrap="square" lIns="63333" tIns="63333" rIns="63333" bIns="63333" numCol="1" spcCol="1270" anchor="ctr" anchorCtr="0">
            <a:noAutofit/>
          </a:bodyPr>
          <a:lstStyle/>
          <a:p>
            <a:pPr lvl="0" algn="ctr" defTabSz="488950">
              <a:lnSpc>
                <a:spcPct val="90000"/>
              </a:lnSpc>
              <a:spcBef>
                <a:spcPct val="0"/>
              </a:spcBef>
              <a:spcAft>
                <a:spcPct val="35000"/>
              </a:spcAft>
            </a:pPr>
            <a:r>
              <a:rPr lang="ru-RU" sz="1100" b="1" kern="1200" dirty="0" smtClean="0">
                <a:solidFill>
                  <a:schemeClr val="tx1"/>
                </a:solidFill>
                <a:latin typeface="Times New Roman" panose="02020603050405020304" pitchFamily="18" charset="0"/>
                <a:cs typeface="Times New Roman" panose="02020603050405020304" pitchFamily="18" charset="0"/>
              </a:rPr>
              <a:t>7,0</a:t>
            </a:r>
            <a:endParaRPr lang="ru-RU" sz="1100" b="1" kern="1200" dirty="0">
              <a:solidFill>
                <a:schemeClr val="tx1"/>
              </a:solidFill>
              <a:latin typeface="Times New Roman" panose="02020603050405020304" pitchFamily="18" charset="0"/>
              <a:cs typeface="Times New Roman" panose="02020603050405020304" pitchFamily="18" charset="0"/>
            </a:endParaRPr>
          </a:p>
        </p:txBody>
      </p:sp>
      <p:sp>
        <p:nvSpPr>
          <p:cNvPr id="37" name="Полилиния 36"/>
          <p:cNvSpPr/>
          <p:nvPr/>
        </p:nvSpPr>
        <p:spPr>
          <a:xfrm>
            <a:off x="8324933" y="5383483"/>
            <a:ext cx="731452" cy="747816"/>
          </a:xfrm>
          <a:custGeom>
            <a:avLst/>
            <a:gdLst>
              <a:gd name="connsiteX0" fmla="*/ 0 w 731452"/>
              <a:gd name="connsiteY0" fmla="*/ 73145 h 747816"/>
              <a:gd name="connsiteX1" fmla="*/ 73145 w 731452"/>
              <a:gd name="connsiteY1" fmla="*/ 0 h 747816"/>
              <a:gd name="connsiteX2" fmla="*/ 658307 w 731452"/>
              <a:gd name="connsiteY2" fmla="*/ 0 h 747816"/>
              <a:gd name="connsiteX3" fmla="*/ 731452 w 731452"/>
              <a:gd name="connsiteY3" fmla="*/ 73145 h 747816"/>
              <a:gd name="connsiteX4" fmla="*/ 731452 w 731452"/>
              <a:gd name="connsiteY4" fmla="*/ 674671 h 747816"/>
              <a:gd name="connsiteX5" fmla="*/ 658307 w 731452"/>
              <a:gd name="connsiteY5" fmla="*/ 747816 h 747816"/>
              <a:gd name="connsiteX6" fmla="*/ 73145 w 731452"/>
              <a:gd name="connsiteY6" fmla="*/ 747816 h 747816"/>
              <a:gd name="connsiteX7" fmla="*/ 0 w 731452"/>
              <a:gd name="connsiteY7" fmla="*/ 674671 h 747816"/>
              <a:gd name="connsiteX8" fmla="*/ 0 w 731452"/>
              <a:gd name="connsiteY8" fmla="*/ 73145 h 747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747816">
                <a:moveTo>
                  <a:pt x="0" y="73145"/>
                </a:moveTo>
                <a:cubicBezTo>
                  <a:pt x="0" y="32748"/>
                  <a:pt x="32748" y="0"/>
                  <a:pt x="73145" y="0"/>
                </a:cubicBezTo>
                <a:lnTo>
                  <a:pt x="658307" y="0"/>
                </a:lnTo>
                <a:cubicBezTo>
                  <a:pt x="698704" y="0"/>
                  <a:pt x="731452" y="32748"/>
                  <a:pt x="731452" y="73145"/>
                </a:cubicBezTo>
                <a:lnTo>
                  <a:pt x="731452" y="674671"/>
                </a:lnTo>
                <a:cubicBezTo>
                  <a:pt x="731452" y="715068"/>
                  <a:pt x="698704" y="747816"/>
                  <a:pt x="658307" y="747816"/>
                </a:cubicBezTo>
                <a:lnTo>
                  <a:pt x="73145" y="747816"/>
                </a:lnTo>
                <a:cubicBezTo>
                  <a:pt x="32748" y="747816"/>
                  <a:pt x="0" y="715068"/>
                  <a:pt x="0" y="674671"/>
                </a:cubicBezTo>
                <a:lnTo>
                  <a:pt x="0" y="73145"/>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tint val="70000"/>
              <a:hueOff val="0"/>
              <a:satOff val="0"/>
              <a:lumOff val="0"/>
              <a:alphaOff val="0"/>
            </a:schemeClr>
          </a:effectRef>
          <a:fontRef idx="minor">
            <a:schemeClr val="lt1"/>
          </a:fontRef>
        </p:style>
        <p:txBody>
          <a:bodyPr spcFirstLastPara="0" vert="horz" wrap="square" lIns="63333" tIns="63333" rIns="63333" bIns="63333" numCol="1" spcCol="1270" anchor="ctr" anchorCtr="0">
            <a:noAutofit/>
          </a:bodyPr>
          <a:lstStyle/>
          <a:p>
            <a:pPr lvl="0" algn="ctr" defTabSz="488950">
              <a:lnSpc>
                <a:spcPct val="90000"/>
              </a:lnSpc>
              <a:spcBef>
                <a:spcPct val="0"/>
              </a:spcBef>
              <a:spcAft>
                <a:spcPct val="35000"/>
              </a:spcAft>
            </a:pPr>
            <a:r>
              <a:rPr lang="ru-RU" sz="1100" b="1" kern="1200" dirty="0" smtClean="0">
                <a:solidFill>
                  <a:schemeClr val="tx1"/>
                </a:solidFill>
                <a:latin typeface="Times New Roman" panose="02020603050405020304" pitchFamily="18" charset="0"/>
                <a:cs typeface="Times New Roman" panose="02020603050405020304" pitchFamily="18" charset="0"/>
              </a:rPr>
              <a:t>300,0</a:t>
            </a:r>
            <a:endParaRPr lang="ru-RU" sz="1100" b="1" kern="1200" dirty="0">
              <a:solidFill>
                <a:schemeClr val="tx1"/>
              </a:solidFill>
              <a:latin typeface="Times New Roman" panose="02020603050405020304" pitchFamily="18" charset="0"/>
              <a:cs typeface="Times New Roman" panose="02020603050405020304" pitchFamily="18" charset="0"/>
            </a:endParaRPr>
          </a:p>
        </p:txBody>
      </p:sp>
      <p:sp>
        <p:nvSpPr>
          <p:cNvPr id="12" name="Заголовок 1"/>
          <p:cNvSpPr txBox="1">
            <a:spLocks/>
          </p:cNvSpPr>
          <p:nvPr/>
        </p:nvSpPr>
        <p:spPr>
          <a:xfrm>
            <a:off x="259728" y="0"/>
            <a:ext cx="7264600" cy="620688"/>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l" fontAlgn="auto">
              <a:spcAft>
                <a:spcPts val="0"/>
              </a:spcAft>
              <a:buNone/>
            </a:pPr>
            <a:r>
              <a:rPr lang="ru-RU" sz="1800" dirty="0">
                <a:solidFill>
                  <a:schemeClr val="tx1"/>
                </a:solidFill>
                <a:effectLst/>
                <a:latin typeface="Times New Roman" panose="02020603050405020304" pitchFamily="18" charset="0"/>
                <a:cs typeface="Times New Roman" panose="02020603050405020304" pitchFamily="18" charset="0"/>
              </a:rPr>
              <a:t>Государственная программа Чувашской </a:t>
            </a:r>
            <a:r>
              <a:rPr lang="ru-RU" sz="1800" dirty="0" smtClean="0">
                <a:solidFill>
                  <a:schemeClr val="tx1"/>
                </a:solidFill>
                <a:effectLst/>
                <a:latin typeface="Times New Roman" panose="02020603050405020304" pitchFamily="18" charset="0"/>
                <a:cs typeface="Times New Roman" panose="02020603050405020304" pitchFamily="18" charset="0"/>
              </a:rPr>
              <a:t>Республики</a:t>
            </a:r>
          </a:p>
          <a:p>
            <a:pPr marL="0" indent="0" algn="l" fontAlgn="auto">
              <a:spcAft>
                <a:spcPts val="0"/>
              </a:spcAft>
              <a:buNone/>
            </a:pPr>
            <a:r>
              <a:rPr lang="ru-RU" sz="1800" dirty="0" smtClean="0">
                <a:solidFill>
                  <a:schemeClr val="tx1"/>
                </a:solidFill>
                <a:effectLst/>
                <a:latin typeface="Times New Roman" panose="02020603050405020304" pitchFamily="18" charset="0"/>
                <a:cs typeface="Times New Roman" panose="02020603050405020304" pitchFamily="18" charset="0"/>
              </a:rPr>
              <a:t>«Развитие культуры и туризма»</a:t>
            </a:r>
            <a:endParaRPr lang="ru-RU" sz="1800" dirty="0">
              <a:solidFill>
                <a:schemeClr val="tx1"/>
              </a:solidFill>
              <a:effectLst/>
              <a:latin typeface="Times New Roman" panose="02020603050405020304" pitchFamily="18" charset="0"/>
              <a:cs typeface="Times New Roman" panose="02020603050405020304" pitchFamily="18" charset="0"/>
            </a:endParaRPr>
          </a:p>
        </p:txBody>
      </p:sp>
      <p:cxnSp>
        <p:nvCxnSpPr>
          <p:cNvPr id="13" name="Прямая соединительная линия 12"/>
          <p:cNvCxnSpPr/>
          <p:nvPr/>
        </p:nvCxnSpPr>
        <p:spPr>
          <a:xfrm>
            <a:off x="0" y="620688"/>
            <a:ext cx="9144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7873228" y="69850"/>
            <a:ext cx="1223412" cy="492443"/>
          </a:xfrm>
          <a:prstGeom prst="rect">
            <a:avLst/>
          </a:prstGeom>
          <a:noFill/>
        </p:spPr>
        <p:txBody>
          <a:bodyPr wrap="none" rtlCol="0">
            <a:spAutoFit/>
          </a:bodyPr>
          <a:lstStyle/>
          <a:p>
            <a:pPr algn="ctr"/>
            <a:r>
              <a:rPr lang="ru-RU" sz="1300" b="1" i="1" dirty="0" smtClean="0">
                <a:solidFill>
                  <a:schemeClr val="accent1"/>
                </a:solidFill>
                <a:latin typeface="+mn-lt"/>
              </a:rPr>
              <a:t>Бюджет</a:t>
            </a:r>
          </a:p>
          <a:p>
            <a:pPr algn="ctr"/>
            <a:r>
              <a:rPr lang="ru-RU" sz="1300" b="1" i="1" dirty="0" smtClean="0">
                <a:solidFill>
                  <a:schemeClr val="accent1"/>
                </a:solidFill>
                <a:latin typeface="+mn-lt"/>
              </a:rPr>
              <a:t>для граждан</a:t>
            </a:r>
            <a:endParaRPr lang="ru-RU" sz="1300" b="1" i="1" dirty="0">
              <a:solidFill>
                <a:schemeClr val="accent1"/>
              </a:solidFill>
              <a:latin typeface="+mn-lt"/>
            </a:endParaRPr>
          </a:p>
        </p:txBody>
      </p:sp>
    </p:spTree>
    <p:extLst>
      <p:ext uri="{BB962C8B-B14F-4D97-AF65-F5344CB8AC3E}">
        <p14:creationId xmlns:p14="http://schemas.microsoft.com/office/powerpoint/2010/main" val="312974642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Прямоугольник 7"/>
          <p:cNvSpPr/>
          <p:nvPr/>
        </p:nvSpPr>
        <p:spPr>
          <a:xfrm>
            <a:off x="4516" y="4293096"/>
            <a:ext cx="1944216" cy="3610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black"/>
              </a:solidFill>
              <a:latin typeface="Times New Roman" panose="02020603050405020304" pitchFamily="18" charset="0"/>
              <a:cs typeface="Times New Roman" panose="02020603050405020304" pitchFamily="18" charset="0"/>
            </a:endParaRPr>
          </a:p>
        </p:txBody>
      </p:sp>
      <p:sp>
        <p:nvSpPr>
          <p:cNvPr id="9" name="Прямоугольник 8"/>
          <p:cNvSpPr/>
          <p:nvPr/>
        </p:nvSpPr>
        <p:spPr>
          <a:xfrm>
            <a:off x="30791" y="4662186"/>
            <a:ext cx="1512168" cy="5040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u-RU" dirty="0">
              <a:solidFill>
                <a:prstClr val="black"/>
              </a:solidFill>
              <a:latin typeface="Times New Roman" panose="02020603050405020304" pitchFamily="18" charset="0"/>
              <a:cs typeface="Times New Roman" panose="02020603050405020304" pitchFamily="18" charset="0"/>
            </a:endParaRPr>
          </a:p>
        </p:txBody>
      </p:sp>
      <p:sp>
        <p:nvSpPr>
          <p:cNvPr id="40" name="Прямоугольник 39"/>
          <p:cNvSpPr/>
          <p:nvPr/>
        </p:nvSpPr>
        <p:spPr>
          <a:xfrm>
            <a:off x="107504" y="6230638"/>
            <a:ext cx="4104456" cy="400110"/>
          </a:xfrm>
          <a:prstGeom prst="rect">
            <a:avLst/>
          </a:prstGeom>
        </p:spPr>
        <p:txBody>
          <a:bodyPr wrap="square">
            <a:spAutoFit/>
          </a:bodyPr>
          <a:lstStyle/>
          <a:p>
            <a:endParaRPr lang="ru-RU" sz="1000" i="1" dirty="0">
              <a:solidFill>
                <a:prstClr val="black"/>
              </a:solidFill>
              <a:latin typeface="Times New Roman" panose="02020603050405020304" pitchFamily="18" charset="0"/>
              <a:cs typeface="Times New Roman" panose="02020603050405020304" pitchFamily="18" charset="0"/>
            </a:endParaRPr>
          </a:p>
          <a:p>
            <a:endParaRPr lang="ru-RU" sz="1000" i="1" dirty="0">
              <a:solidFill>
                <a:prstClr val="black"/>
              </a:solidFill>
              <a:latin typeface="Times New Roman" panose="02020603050405020304" pitchFamily="18" charset="0"/>
              <a:cs typeface="Times New Roman" panose="02020603050405020304" pitchFamily="18" charset="0"/>
            </a:endParaRPr>
          </a:p>
        </p:txBody>
      </p:sp>
      <p:sp>
        <p:nvSpPr>
          <p:cNvPr id="5" name="Скругленный прямоугольник 4"/>
          <p:cNvSpPr/>
          <p:nvPr/>
        </p:nvSpPr>
        <p:spPr>
          <a:xfrm>
            <a:off x="107504" y="764704"/>
            <a:ext cx="6728478" cy="1928872"/>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r>
              <a:rPr lang="ru-RU" sz="1600" b="1" i="1" dirty="0" smtClean="0">
                <a:solidFill>
                  <a:prstClr val="black"/>
                </a:solidFill>
                <a:latin typeface="Times New Roman" panose="02020603050405020304" pitchFamily="18" charset="0"/>
                <a:cs typeface="Times New Roman" panose="02020603050405020304" pitchFamily="18" charset="0"/>
              </a:rPr>
              <a:t>Цели программы:</a:t>
            </a:r>
            <a:r>
              <a:rPr lang="ru-RU" sz="1600" dirty="0" smtClean="0">
                <a:solidFill>
                  <a:prstClr val="black"/>
                </a:solidFill>
                <a:latin typeface="Times New Roman" panose="02020603050405020304" pitchFamily="18" charset="0"/>
                <a:cs typeface="Times New Roman" panose="02020603050405020304" pitchFamily="18" charset="0"/>
              </a:rPr>
              <a:t> </a:t>
            </a:r>
          </a:p>
          <a:p>
            <a:pPr marL="285750" indent="-285750">
              <a:buFont typeface="Wingdings" panose="05000000000000000000" pitchFamily="2" charset="2"/>
              <a:buChar char="v"/>
            </a:pPr>
            <a:r>
              <a:rPr lang="ru-RU" sz="1400" dirty="0">
                <a:solidFill>
                  <a:prstClr val="black"/>
                </a:solidFill>
                <a:latin typeface="Times New Roman" panose="02020603050405020304" pitchFamily="18" charset="0"/>
                <a:cs typeface="Times New Roman" panose="02020603050405020304" pitchFamily="18" charset="0"/>
              </a:rPr>
              <a:t>создание условий, обеспечивающих возможность гражданам систематически заниматься физической культурой и спортом, путем развития инфраструктуры спорта, популяризации массового и профессионального спорта (включая спорт высших достижений) и приобщения различных слоев общества к регулярным занятиям физической культурой и </a:t>
            </a:r>
            <a:r>
              <a:rPr lang="ru-RU" sz="1400" dirty="0" smtClean="0">
                <a:solidFill>
                  <a:prstClr val="black"/>
                </a:solidFill>
                <a:latin typeface="Times New Roman" panose="02020603050405020304" pitchFamily="18" charset="0"/>
                <a:cs typeface="Times New Roman" panose="02020603050405020304" pitchFamily="18" charset="0"/>
              </a:rPr>
              <a:t>спортом;</a:t>
            </a:r>
          </a:p>
          <a:p>
            <a:pPr marL="285750" indent="-285750">
              <a:buFont typeface="Wingdings" panose="05000000000000000000" pitchFamily="2" charset="2"/>
              <a:buChar char="v"/>
            </a:pPr>
            <a:r>
              <a:rPr lang="ru-RU" sz="1400" dirty="0">
                <a:solidFill>
                  <a:prstClr val="black"/>
                </a:solidFill>
                <a:latin typeface="Times New Roman" panose="02020603050405020304" pitchFamily="18" charset="0"/>
                <a:cs typeface="Times New Roman" panose="02020603050405020304" pitchFamily="18" charset="0"/>
              </a:rPr>
              <a:t>повышение эффективности подготовки спортсменов в спорте высших </a:t>
            </a:r>
            <a:r>
              <a:rPr lang="ru-RU" sz="1400" dirty="0" smtClean="0">
                <a:solidFill>
                  <a:prstClr val="black"/>
                </a:solidFill>
                <a:latin typeface="Times New Roman" panose="02020603050405020304" pitchFamily="18" charset="0"/>
                <a:cs typeface="Times New Roman" panose="02020603050405020304" pitchFamily="18" charset="0"/>
              </a:rPr>
              <a:t>достижений</a:t>
            </a:r>
            <a:r>
              <a:rPr lang="ru-RU" sz="1400" dirty="0">
                <a:solidFill>
                  <a:prstClr val="black"/>
                </a:solidFill>
                <a:latin typeface="Times New Roman" panose="02020603050405020304" pitchFamily="18" charset="0"/>
                <a:cs typeface="Times New Roman" panose="02020603050405020304" pitchFamily="18" charset="0"/>
              </a:rPr>
              <a:t>.</a:t>
            </a:r>
          </a:p>
        </p:txBody>
      </p:sp>
      <p:sp>
        <p:nvSpPr>
          <p:cNvPr id="6" name="TextBox 5"/>
          <p:cNvSpPr txBox="1"/>
          <p:nvPr/>
        </p:nvSpPr>
        <p:spPr>
          <a:xfrm>
            <a:off x="231063" y="3112848"/>
            <a:ext cx="3952749" cy="323165"/>
          </a:xfrm>
          <a:prstGeom prst="rect">
            <a:avLst/>
          </a:prstGeom>
          <a:noFill/>
        </p:spPr>
        <p:txBody>
          <a:bodyPr wrap="none" rtlCol="0">
            <a:spAutoFit/>
          </a:bodyPr>
          <a:lstStyle/>
          <a:p>
            <a:r>
              <a:rPr lang="ru-RU" sz="1400" b="1" dirty="0" smtClean="0">
                <a:solidFill>
                  <a:prstClr val="black"/>
                </a:solidFill>
                <a:latin typeface="Times New Roman" panose="02020603050405020304" pitchFamily="18" charset="0"/>
                <a:cs typeface="Times New Roman" panose="02020603050405020304" pitchFamily="18" charset="0"/>
              </a:rPr>
              <a:t>Расходы республиканского бюджета, млн. руб</a:t>
            </a:r>
            <a:r>
              <a:rPr lang="ru-RU" sz="1500" b="1" dirty="0" smtClean="0">
                <a:solidFill>
                  <a:prstClr val="black"/>
                </a:solidFill>
                <a:latin typeface="Times New Roman" panose="02020603050405020304" pitchFamily="18" charset="0"/>
                <a:cs typeface="Times New Roman" panose="02020603050405020304" pitchFamily="18" charset="0"/>
              </a:rPr>
              <a:t>.</a:t>
            </a:r>
            <a:endParaRPr lang="ru-RU" sz="1500" b="1" dirty="0">
              <a:solidFill>
                <a:prstClr val="black"/>
              </a:solidFill>
              <a:latin typeface="Times New Roman" panose="02020603050405020304" pitchFamily="18" charset="0"/>
              <a:cs typeface="Times New Roman" panose="02020603050405020304" pitchFamily="18" charset="0"/>
            </a:endParaRPr>
          </a:p>
        </p:txBody>
      </p:sp>
      <p:sp>
        <p:nvSpPr>
          <p:cNvPr id="7" name="Номер слайда 6"/>
          <p:cNvSpPr>
            <a:spLocks noGrp="1"/>
          </p:cNvSpPr>
          <p:nvPr>
            <p:ph type="sldNum" sz="quarter" idx="12"/>
          </p:nvPr>
        </p:nvSpPr>
        <p:spPr>
          <a:xfrm>
            <a:off x="8089900" y="6492875"/>
            <a:ext cx="1054100" cy="365125"/>
          </a:xfrm>
        </p:spPr>
        <p:txBody>
          <a:bodyPr/>
          <a:lstStyle/>
          <a:p>
            <a:pPr>
              <a:defRPr/>
            </a:pPr>
            <a:fld id="{667CCBFA-BFB9-4E9F-B6F6-694D72409F22}" type="slidenum">
              <a:rPr lang="ru-RU" smtClean="0">
                <a:solidFill>
                  <a:prstClr val="black"/>
                </a:solidFill>
              </a:rPr>
              <a:pPr>
                <a:defRPr/>
              </a:pPr>
              <a:t>56</a:t>
            </a:fld>
            <a:endParaRPr lang="ru-RU" dirty="0">
              <a:solidFill>
                <a:prstClr val="black"/>
              </a:solidFill>
            </a:endParaRPr>
          </a:p>
        </p:txBody>
      </p:sp>
      <p:sp>
        <p:nvSpPr>
          <p:cNvPr id="3" name="Полилиния 2"/>
          <p:cNvSpPr/>
          <p:nvPr/>
        </p:nvSpPr>
        <p:spPr>
          <a:xfrm>
            <a:off x="4789431" y="2926043"/>
            <a:ext cx="4228186" cy="509970"/>
          </a:xfrm>
          <a:custGeom>
            <a:avLst/>
            <a:gdLst>
              <a:gd name="connsiteX0" fmla="*/ 0 w 4265959"/>
              <a:gd name="connsiteY0" fmla="*/ 50997 h 509970"/>
              <a:gd name="connsiteX1" fmla="*/ 50997 w 4265959"/>
              <a:gd name="connsiteY1" fmla="*/ 0 h 509970"/>
              <a:gd name="connsiteX2" fmla="*/ 4214962 w 4265959"/>
              <a:gd name="connsiteY2" fmla="*/ 0 h 509970"/>
              <a:gd name="connsiteX3" fmla="*/ 4265959 w 4265959"/>
              <a:gd name="connsiteY3" fmla="*/ 50997 h 509970"/>
              <a:gd name="connsiteX4" fmla="*/ 4265959 w 4265959"/>
              <a:gd name="connsiteY4" fmla="*/ 458973 h 509970"/>
              <a:gd name="connsiteX5" fmla="*/ 4214962 w 4265959"/>
              <a:gd name="connsiteY5" fmla="*/ 509970 h 509970"/>
              <a:gd name="connsiteX6" fmla="*/ 50997 w 4265959"/>
              <a:gd name="connsiteY6" fmla="*/ 509970 h 509970"/>
              <a:gd name="connsiteX7" fmla="*/ 0 w 4265959"/>
              <a:gd name="connsiteY7" fmla="*/ 458973 h 509970"/>
              <a:gd name="connsiteX8" fmla="*/ 0 w 4265959"/>
              <a:gd name="connsiteY8" fmla="*/ 50997 h 509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65959" h="509970">
                <a:moveTo>
                  <a:pt x="0" y="50997"/>
                </a:moveTo>
                <a:cubicBezTo>
                  <a:pt x="0" y="22832"/>
                  <a:pt x="22832" y="0"/>
                  <a:pt x="50997" y="0"/>
                </a:cubicBezTo>
                <a:lnTo>
                  <a:pt x="4214962" y="0"/>
                </a:lnTo>
                <a:cubicBezTo>
                  <a:pt x="4243127" y="0"/>
                  <a:pt x="4265959" y="22832"/>
                  <a:pt x="4265959" y="50997"/>
                </a:cubicBezTo>
                <a:lnTo>
                  <a:pt x="4265959" y="458973"/>
                </a:lnTo>
                <a:cubicBezTo>
                  <a:pt x="4265959" y="487138"/>
                  <a:pt x="4243127" y="509970"/>
                  <a:pt x="4214962" y="509970"/>
                </a:cubicBezTo>
                <a:lnTo>
                  <a:pt x="50997" y="509970"/>
                </a:lnTo>
                <a:cubicBezTo>
                  <a:pt x="22832" y="509970"/>
                  <a:pt x="0" y="487138"/>
                  <a:pt x="0" y="458973"/>
                </a:cubicBezTo>
                <a:lnTo>
                  <a:pt x="0" y="50997"/>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75897" tIns="75897" rIns="75897" bIns="75897" numCol="1" spcCol="1270" anchor="ctr" anchorCtr="0">
            <a:noAutofit/>
          </a:bodyPr>
          <a:lstStyle/>
          <a:p>
            <a:pPr lvl="0" algn="ctr" defTabSz="711200">
              <a:lnSpc>
                <a:spcPct val="90000"/>
              </a:lnSpc>
              <a:spcBef>
                <a:spcPct val="0"/>
              </a:spcBef>
              <a:spcAft>
                <a:spcPct val="35000"/>
              </a:spcAft>
            </a:pPr>
            <a:r>
              <a:rPr lang="ru-RU" sz="1600" b="1" i="1" kern="1200" dirty="0" smtClean="0">
                <a:solidFill>
                  <a:schemeClr val="tx1"/>
                </a:solidFill>
                <a:latin typeface="Times New Roman" panose="02020603050405020304" pitchFamily="18" charset="0"/>
                <a:cs typeface="Times New Roman" panose="02020603050405020304" pitchFamily="18" charset="0"/>
              </a:rPr>
              <a:t>Расходы в разрезе подпрограмм в 2019г., </a:t>
            </a:r>
          </a:p>
          <a:p>
            <a:pPr lvl="0" algn="ctr" defTabSz="711200">
              <a:lnSpc>
                <a:spcPct val="90000"/>
              </a:lnSpc>
              <a:spcBef>
                <a:spcPct val="0"/>
              </a:spcBef>
              <a:spcAft>
                <a:spcPct val="35000"/>
              </a:spcAft>
            </a:pPr>
            <a:r>
              <a:rPr lang="ru-RU" sz="1600" b="1" i="1" kern="1200" dirty="0" smtClean="0">
                <a:solidFill>
                  <a:schemeClr val="tx1"/>
                </a:solidFill>
                <a:latin typeface="Times New Roman" panose="02020603050405020304" pitchFamily="18" charset="0"/>
                <a:cs typeface="Times New Roman" panose="02020603050405020304" pitchFamily="18" charset="0"/>
              </a:rPr>
              <a:t>млн. руб.</a:t>
            </a:r>
          </a:p>
        </p:txBody>
      </p:sp>
      <p:sp>
        <p:nvSpPr>
          <p:cNvPr id="4" name="Полилиния 3"/>
          <p:cNvSpPr/>
          <p:nvPr/>
        </p:nvSpPr>
        <p:spPr>
          <a:xfrm>
            <a:off x="4799787" y="3487256"/>
            <a:ext cx="2433942" cy="332865"/>
          </a:xfrm>
          <a:custGeom>
            <a:avLst/>
            <a:gdLst>
              <a:gd name="connsiteX0" fmla="*/ 0 w 2433942"/>
              <a:gd name="connsiteY0" fmla="*/ 33287 h 332865"/>
              <a:gd name="connsiteX1" fmla="*/ 33287 w 2433942"/>
              <a:gd name="connsiteY1" fmla="*/ 0 h 332865"/>
              <a:gd name="connsiteX2" fmla="*/ 2400656 w 2433942"/>
              <a:gd name="connsiteY2" fmla="*/ 0 h 332865"/>
              <a:gd name="connsiteX3" fmla="*/ 2433943 w 2433942"/>
              <a:gd name="connsiteY3" fmla="*/ 33287 h 332865"/>
              <a:gd name="connsiteX4" fmla="*/ 2433942 w 2433942"/>
              <a:gd name="connsiteY4" fmla="*/ 299579 h 332865"/>
              <a:gd name="connsiteX5" fmla="*/ 2400655 w 2433942"/>
              <a:gd name="connsiteY5" fmla="*/ 332866 h 332865"/>
              <a:gd name="connsiteX6" fmla="*/ 33287 w 2433942"/>
              <a:gd name="connsiteY6" fmla="*/ 332865 h 332865"/>
              <a:gd name="connsiteX7" fmla="*/ 0 w 2433942"/>
              <a:gd name="connsiteY7" fmla="*/ 299578 h 332865"/>
              <a:gd name="connsiteX8" fmla="*/ 0 w 2433942"/>
              <a:gd name="connsiteY8" fmla="*/ 33287 h 332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3942" h="332865">
                <a:moveTo>
                  <a:pt x="0" y="33287"/>
                </a:moveTo>
                <a:cubicBezTo>
                  <a:pt x="0" y="14903"/>
                  <a:pt x="14903" y="0"/>
                  <a:pt x="33287" y="0"/>
                </a:cubicBezTo>
                <a:lnTo>
                  <a:pt x="2400656" y="0"/>
                </a:lnTo>
                <a:cubicBezTo>
                  <a:pt x="2419040" y="0"/>
                  <a:pt x="2433943" y="14903"/>
                  <a:pt x="2433943" y="33287"/>
                </a:cubicBezTo>
                <a:cubicBezTo>
                  <a:pt x="2433943" y="122051"/>
                  <a:pt x="2433942" y="210815"/>
                  <a:pt x="2433942" y="299579"/>
                </a:cubicBezTo>
                <a:cubicBezTo>
                  <a:pt x="2433942" y="317963"/>
                  <a:pt x="2419039" y="332866"/>
                  <a:pt x="2400655" y="332866"/>
                </a:cubicBezTo>
                <a:lnTo>
                  <a:pt x="33287" y="332865"/>
                </a:lnTo>
                <a:cubicBezTo>
                  <a:pt x="14903" y="332865"/>
                  <a:pt x="0" y="317962"/>
                  <a:pt x="0" y="299578"/>
                </a:cubicBezTo>
                <a:lnTo>
                  <a:pt x="0" y="33287"/>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63089" tIns="63089" rIns="63089" bIns="63089" numCol="1" spcCol="1270" anchor="ctr" anchorCtr="0">
            <a:noAutofit/>
          </a:bodyPr>
          <a:lstStyle/>
          <a:p>
            <a:pPr lvl="0" algn="ctr" defTabSz="622300">
              <a:lnSpc>
                <a:spcPct val="90000"/>
              </a:lnSpc>
              <a:spcBef>
                <a:spcPct val="0"/>
              </a:spcBef>
              <a:spcAft>
                <a:spcPct val="35000"/>
              </a:spcAft>
            </a:pPr>
            <a:r>
              <a:rPr lang="ru-RU" sz="1400" b="1" kern="1200" dirty="0" smtClean="0">
                <a:solidFill>
                  <a:schemeClr val="tx1"/>
                </a:solidFill>
                <a:latin typeface="Times New Roman" panose="02020603050405020304" pitchFamily="18" charset="0"/>
                <a:cs typeface="Times New Roman" panose="02020603050405020304" pitchFamily="18" charset="0"/>
              </a:rPr>
              <a:t>Подпрограмма</a:t>
            </a:r>
          </a:p>
        </p:txBody>
      </p:sp>
      <p:sp>
        <p:nvSpPr>
          <p:cNvPr id="10" name="Полилиния 9"/>
          <p:cNvSpPr/>
          <p:nvPr/>
        </p:nvSpPr>
        <p:spPr>
          <a:xfrm>
            <a:off x="4804534" y="3871363"/>
            <a:ext cx="2424448" cy="663540"/>
          </a:xfrm>
          <a:custGeom>
            <a:avLst/>
            <a:gdLst>
              <a:gd name="connsiteX0" fmla="*/ 0 w 2424448"/>
              <a:gd name="connsiteY0" fmla="*/ 66354 h 663540"/>
              <a:gd name="connsiteX1" fmla="*/ 66354 w 2424448"/>
              <a:gd name="connsiteY1" fmla="*/ 0 h 663540"/>
              <a:gd name="connsiteX2" fmla="*/ 2358094 w 2424448"/>
              <a:gd name="connsiteY2" fmla="*/ 0 h 663540"/>
              <a:gd name="connsiteX3" fmla="*/ 2424448 w 2424448"/>
              <a:gd name="connsiteY3" fmla="*/ 66354 h 663540"/>
              <a:gd name="connsiteX4" fmla="*/ 2424448 w 2424448"/>
              <a:gd name="connsiteY4" fmla="*/ 597186 h 663540"/>
              <a:gd name="connsiteX5" fmla="*/ 2358094 w 2424448"/>
              <a:gd name="connsiteY5" fmla="*/ 663540 h 663540"/>
              <a:gd name="connsiteX6" fmla="*/ 66354 w 2424448"/>
              <a:gd name="connsiteY6" fmla="*/ 663540 h 663540"/>
              <a:gd name="connsiteX7" fmla="*/ 0 w 2424448"/>
              <a:gd name="connsiteY7" fmla="*/ 597186 h 663540"/>
              <a:gd name="connsiteX8" fmla="*/ 0 w 2424448"/>
              <a:gd name="connsiteY8" fmla="*/ 66354 h 66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24448" h="663540">
                <a:moveTo>
                  <a:pt x="0" y="66354"/>
                </a:moveTo>
                <a:cubicBezTo>
                  <a:pt x="0" y="29708"/>
                  <a:pt x="29708" y="0"/>
                  <a:pt x="66354" y="0"/>
                </a:cubicBezTo>
                <a:lnTo>
                  <a:pt x="2358094" y="0"/>
                </a:lnTo>
                <a:cubicBezTo>
                  <a:pt x="2394740" y="0"/>
                  <a:pt x="2424448" y="29708"/>
                  <a:pt x="2424448" y="66354"/>
                </a:cubicBezTo>
                <a:lnTo>
                  <a:pt x="2424448" y="597186"/>
                </a:lnTo>
                <a:cubicBezTo>
                  <a:pt x="2424448" y="633832"/>
                  <a:pt x="2394740" y="663540"/>
                  <a:pt x="2358094" y="663540"/>
                </a:cubicBezTo>
                <a:lnTo>
                  <a:pt x="66354" y="663540"/>
                </a:lnTo>
                <a:cubicBezTo>
                  <a:pt x="29708" y="663540"/>
                  <a:pt x="0" y="633832"/>
                  <a:pt x="0" y="597186"/>
                </a:cubicBezTo>
                <a:lnTo>
                  <a:pt x="0" y="66354"/>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65154" tIns="65154" rIns="65154" bIns="65154" numCol="1" spcCol="1270" anchor="ctr" anchorCtr="0">
            <a:noAutofit/>
          </a:bodyPr>
          <a:lstStyle/>
          <a:p>
            <a:pPr lvl="0" algn="ctr" defTabSz="533400">
              <a:lnSpc>
                <a:spcPct val="90000"/>
              </a:lnSpc>
              <a:spcBef>
                <a:spcPct val="0"/>
              </a:spcBef>
              <a:spcAft>
                <a:spcPct val="35000"/>
              </a:spcAft>
            </a:pPr>
            <a:r>
              <a:rPr lang="ru-RU" sz="1200" kern="1200" dirty="0" smtClean="0">
                <a:solidFill>
                  <a:schemeClr val="tx1"/>
                </a:solidFill>
                <a:latin typeface="Times New Roman" panose="02020603050405020304" pitchFamily="18" charset="0"/>
                <a:cs typeface="Times New Roman" panose="02020603050405020304" pitchFamily="18" charset="0"/>
              </a:rPr>
              <a:t>Развитие физической культуры и массового спорта*</a:t>
            </a:r>
          </a:p>
        </p:txBody>
      </p:sp>
      <p:sp>
        <p:nvSpPr>
          <p:cNvPr id="11" name="Полилиния 10"/>
          <p:cNvSpPr/>
          <p:nvPr/>
        </p:nvSpPr>
        <p:spPr>
          <a:xfrm>
            <a:off x="4813972" y="4586146"/>
            <a:ext cx="2405572" cy="663540"/>
          </a:xfrm>
          <a:custGeom>
            <a:avLst/>
            <a:gdLst>
              <a:gd name="connsiteX0" fmla="*/ 0 w 2405572"/>
              <a:gd name="connsiteY0" fmla="*/ 66354 h 663540"/>
              <a:gd name="connsiteX1" fmla="*/ 66354 w 2405572"/>
              <a:gd name="connsiteY1" fmla="*/ 0 h 663540"/>
              <a:gd name="connsiteX2" fmla="*/ 2339218 w 2405572"/>
              <a:gd name="connsiteY2" fmla="*/ 0 h 663540"/>
              <a:gd name="connsiteX3" fmla="*/ 2405572 w 2405572"/>
              <a:gd name="connsiteY3" fmla="*/ 66354 h 663540"/>
              <a:gd name="connsiteX4" fmla="*/ 2405572 w 2405572"/>
              <a:gd name="connsiteY4" fmla="*/ 597186 h 663540"/>
              <a:gd name="connsiteX5" fmla="*/ 2339218 w 2405572"/>
              <a:gd name="connsiteY5" fmla="*/ 663540 h 663540"/>
              <a:gd name="connsiteX6" fmla="*/ 66354 w 2405572"/>
              <a:gd name="connsiteY6" fmla="*/ 663540 h 663540"/>
              <a:gd name="connsiteX7" fmla="*/ 0 w 2405572"/>
              <a:gd name="connsiteY7" fmla="*/ 597186 h 663540"/>
              <a:gd name="connsiteX8" fmla="*/ 0 w 2405572"/>
              <a:gd name="connsiteY8" fmla="*/ 66354 h 66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05572" h="663540">
                <a:moveTo>
                  <a:pt x="0" y="66354"/>
                </a:moveTo>
                <a:cubicBezTo>
                  <a:pt x="0" y="29708"/>
                  <a:pt x="29708" y="0"/>
                  <a:pt x="66354" y="0"/>
                </a:cubicBezTo>
                <a:lnTo>
                  <a:pt x="2339218" y="0"/>
                </a:lnTo>
                <a:cubicBezTo>
                  <a:pt x="2375864" y="0"/>
                  <a:pt x="2405572" y="29708"/>
                  <a:pt x="2405572" y="66354"/>
                </a:cubicBezTo>
                <a:lnTo>
                  <a:pt x="2405572" y="597186"/>
                </a:lnTo>
                <a:cubicBezTo>
                  <a:pt x="2405572" y="633832"/>
                  <a:pt x="2375864" y="663540"/>
                  <a:pt x="2339218" y="663540"/>
                </a:cubicBezTo>
                <a:lnTo>
                  <a:pt x="66354" y="663540"/>
                </a:lnTo>
                <a:cubicBezTo>
                  <a:pt x="29708" y="663540"/>
                  <a:pt x="0" y="633832"/>
                  <a:pt x="0" y="597186"/>
                </a:cubicBezTo>
                <a:lnTo>
                  <a:pt x="0" y="66354"/>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65154" tIns="65154" rIns="65154" bIns="65154" numCol="1" spcCol="1270" anchor="ctr" anchorCtr="0">
            <a:noAutofit/>
          </a:bodyPr>
          <a:lstStyle/>
          <a:p>
            <a:pPr lvl="0" algn="ctr" defTabSz="533400">
              <a:lnSpc>
                <a:spcPct val="90000"/>
              </a:lnSpc>
              <a:spcBef>
                <a:spcPct val="0"/>
              </a:spcBef>
              <a:spcAft>
                <a:spcPct val="35000"/>
              </a:spcAft>
            </a:pPr>
            <a:r>
              <a:rPr lang="ru-RU" sz="1200" kern="1200" dirty="0" smtClean="0">
                <a:solidFill>
                  <a:schemeClr val="tx1"/>
                </a:solidFill>
                <a:latin typeface="Times New Roman" panose="02020603050405020304" pitchFamily="18" charset="0"/>
                <a:cs typeface="Times New Roman" panose="02020603050405020304" pitchFamily="18" charset="0"/>
              </a:rPr>
              <a:t>Развитие спорта высших достижений и системы подготовки спортивного резерва</a:t>
            </a:r>
          </a:p>
        </p:txBody>
      </p:sp>
      <p:sp>
        <p:nvSpPr>
          <p:cNvPr id="19" name="Полилиния 18"/>
          <p:cNvSpPr/>
          <p:nvPr/>
        </p:nvSpPr>
        <p:spPr>
          <a:xfrm>
            <a:off x="4832629" y="5302068"/>
            <a:ext cx="2368259" cy="662400"/>
          </a:xfrm>
          <a:custGeom>
            <a:avLst/>
            <a:gdLst>
              <a:gd name="connsiteX0" fmla="*/ 0 w 2368259"/>
              <a:gd name="connsiteY0" fmla="*/ 72009 h 720087"/>
              <a:gd name="connsiteX1" fmla="*/ 72009 w 2368259"/>
              <a:gd name="connsiteY1" fmla="*/ 0 h 720087"/>
              <a:gd name="connsiteX2" fmla="*/ 2296250 w 2368259"/>
              <a:gd name="connsiteY2" fmla="*/ 0 h 720087"/>
              <a:gd name="connsiteX3" fmla="*/ 2368259 w 2368259"/>
              <a:gd name="connsiteY3" fmla="*/ 72009 h 720087"/>
              <a:gd name="connsiteX4" fmla="*/ 2368259 w 2368259"/>
              <a:gd name="connsiteY4" fmla="*/ 648078 h 720087"/>
              <a:gd name="connsiteX5" fmla="*/ 2296250 w 2368259"/>
              <a:gd name="connsiteY5" fmla="*/ 720087 h 720087"/>
              <a:gd name="connsiteX6" fmla="*/ 72009 w 2368259"/>
              <a:gd name="connsiteY6" fmla="*/ 720087 h 720087"/>
              <a:gd name="connsiteX7" fmla="*/ 0 w 2368259"/>
              <a:gd name="connsiteY7" fmla="*/ 648078 h 720087"/>
              <a:gd name="connsiteX8" fmla="*/ 0 w 2368259"/>
              <a:gd name="connsiteY8" fmla="*/ 72009 h 720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68259" h="720087">
                <a:moveTo>
                  <a:pt x="0" y="72009"/>
                </a:moveTo>
                <a:cubicBezTo>
                  <a:pt x="0" y="32240"/>
                  <a:pt x="32240" y="0"/>
                  <a:pt x="72009" y="0"/>
                </a:cubicBezTo>
                <a:lnTo>
                  <a:pt x="2296250" y="0"/>
                </a:lnTo>
                <a:cubicBezTo>
                  <a:pt x="2336019" y="0"/>
                  <a:pt x="2368259" y="32240"/>
                  <a:pt x="2368259" y="72009"/>
                </a:cubicBezTo>
                <a:lnTo>
                  <a:pt x="2368259" y="648078"/>
                </a:lnTo>
                <a:cubicBezTo>
                  <a:pt x="2368259" y="687847"/>
                  <a:pt x="2336019" y="720087"/>
                  <a:pt x="2296250" y="720087"/>
                </a:cubicBezTo>
                <a:lnTo>
                  <a:pt x="72009" y="720087"/>
                </a:lnTo>
                <a:cubicBezTo>
                  <a:pt x="32240" y="720087"/>
                  <a:pt x="0" y="687847"/>
                  <a:pt x="0" y="648078"/>
                </a:cubicBezTo>
                <a:lnTo>
                  <a:pt x="0" y="72009"/>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66811" tIns="66811" rIns="66811" bIns="66811" numCol="1" spcCol="1270" anchor="ctr" anchorCtr="0">
            <a:noAutofit/>
          </a:bodyPr>
          <a:lstStyle/>
          <a:p>
            <a:pPr lvl="0" algn="ctr" defTabSz="533400">
              <a:lnSpc>
                <a:spcPct val="90000"/>
              </a:lnSpc>
              <a:spcBef>
                <a:spcPct val="0"/>
              </a:spcBef>
              <a:spcAft>
                <a:spcPct val="35000"/>
              </a:spcAft>
            </a:pPr>
            <a:r>
              <a:rPr lang="ru-RU" sz="1200" kern="1200" dirty="0" smtClean="0">
                <a:solidFill>
                  <a:schemeClr val="tx1"/>
                </a:solidFill>
                <a:latin typeface="Times New Roman" panose="02020603050405020304" pitchFamily="18" charset="0"/>
                <a:cs typeface="Times New Roman" panose="02020603050405020304" pitchFamily="18" charset="0"/>
              </a:rPr>
              <a:t>Обеспечение реализации государственной программы</a:t>
            </a:r>
          </a:p>
        </p:txBody>
      </p:sp>
      <p:sp>
        <p:nvSpPr>
          <p:cNvPr id="20" name="Полилиния 19"/>
          <p:cNvSpPr/>
          <p:nvPr/>
        </p:nvSpPr>
        <p:spPr>
          <a:xfrm>
            <a:off x="7438184" y="3487256"/>
            <a:ext cx="701194" cy="332865"/>
          </a:xfrm>
          <a:custGeom>
            <a:avLst/>
            <a:gdLst>
              <a:gd name="connsiteX0" fmla="*/ 0 w 701194"/>
              <a:gd name="connsiteY0" fmla="*/ 33287 h 332865"/>
              <a:gd name="connsiteX1" fmla="*/ 33287 w 701194"/>
              <a:gd name="connsiteY1" fmla="*/ 0 h 332865"/>
              <a:gd name="connsiteX2" fmla="*/ 667908 w 701194"/>
              <a:gd name="connsiteY2" fmla="*/ 0 h 332865"/>
              <a:gd name="connsiteX3" fmla="*/ 701195 w 701194"/>
              <a:gd name="connsiteY3" fmla="*/ 33287 h 332865"/>
              <a:gd name="connsiteX4" fmla="*/ 701194 w 701194"/>
              <a:gd name="connsiteY4" fmla="*/ 299579 h 332865"/>
              <a:gd name="connsiteX5" fmla="*/ 667907 w 701194"/>
              <a:gd name="connsiteY5" fmla="*/ 332866 h 332865"/>
              <a:gd name="connsiteX6" fmla="*/ 33287 w 701194"/>
              <a:gd name="connsiteY6" fmla="*/ 332865 h 332865"/>
              <a:gd name="connsiteX7" fmla="*/ 0 w 701194"/>
              <a:gd name="connsiteY7" fmla="*/ 299578 h 332865"/>
              <a:gd name="connsiteX8" fmla="*/ 0 w 701194"/>
              <a:gd name="connsiteY8" fmla="*/ 33287 h 332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1194" h="332865">
                <a:moveTo>
                  <a:pt x="0" y="33287"/>
                </a:moveTo>
                <a:cubicBezTo>
                  <a:pt x="0" y="14903"/>
                  <a:pt x="14903" y="0"/>
                  <a:pt x="33287" y="0"/>
                </a:cubicBezTo>
                <a:lnTo>
                  <a:pt x="667908" y="0"/>
                </a:lnTo>
                <a:cubicBezTo>
                  <a:pt x="686292" y="0"/>
                  <a:pt x="701195" y="14903"/>
                  <a:pt x="701195" y="33287"/>
                </a:cubicBezTo>
                <a:cubicBezTo>
                  <a:pt x="701195" y="122051"/>
                  <a:pt x="701194" y="210815"/>
                  <a:pt x="701194" y="299579"/>
                </a:cubicBezTo>
                <a:cubicBezTo>
                  <a:pt x="701194" y="317963"/>
                  <a:pt x="686291" y="332866"/>
                  <a:pt x="667907" y="332866"/>
                </a:cubicBezTo>
                <a:lnTo>
                  <a:pt x="33287" y="332865"/>
                </a:lnTo>
                <a:cubicBezTo>
                  <a:pt x="14903" y="332865"/>
                  <a:pt x="0" y="317962"/>
                  <a:pt x="0" y="299578"/>
                </a:cubicBezTo>
                <a:lnTo>
                  <a:pt x="0" y="33287"/>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63089" tIns="63089" rIns="63089" bIns="63089" numCol="1" spcCol="1270" anchor="ctr" anchorCtr="0">
            <a:noAutofit/>
          </a:bodyPr>
          <a:lstStyle/>
          <a:p>
            <a:pPr lvl="0" algn="ctr" defTabSz="622300">
              <a:lnSpc>
                <a:spcPct val="90000"/>
              </a:lnSpc>
              <a:spcBef>
                <a:spcPct val="0"/>
              </a:spcBef>
              <a:spcAft>
                <a:spcPct val="35000"/>
              </a:spcAft>
            </a:pPr>
            <a:r>
              <a:rPr lang="ru-RU" sz="1400" b="1" kern="1200" dirty="0" smtClean="0">
                <a:solidFill>
                  <a:schemeClr val="tx1"/>
                </a:solidFill>
                <a:latin typeface="Times New Roman" panose="02020603050405020304" pitchFamily="18" charset="0"/>
                <a:cs typeface="Times New Roman" panose="02020603050405020304" pitchFamily="18" charset="0"/>
              </a:rPr>
              <a:t>План</a:t>
            </a:r>
            <a:endParaRPr lang="ru-RU" sz="1400" b="1" kern="1200" dirty="0">
              <a:solidFill>
                <a:schemeClr val="tx1"/>
              </a:solidFill>
              <a:latin typeface="Times New Roman" panose="02020603050405020304" pitchFamily="18" charset="0"/>
              <a:cs typeface="Times New Roman" panose="02020603050405020304" pitchFamily="18" charset="0"/>
            </a:endParaRPr>
          </a:p>
        </p:txBody>
      </p:sp>
      <p:sp>
        <p:nvSpPr>
          <p:cNvPr id="21" name="Полилиния 20"/>
          <p:cNvSpPr/>
          <p:nvPr/>
        </p:nvSpPr>
        <p:spPr>
          <a:xfrm>
            <a:off x="7438182" y="3871363"/>
            <a:ext cx="701199" cy="663540"/>
          </a:xfrm>
          <a:custGeom>
            <a:avLst/>
            <a:gdLst>
              <a:gd name="connsiteX0" fmla="*/ 0 w 701199"/>
              <a:gd name="connsiteY0" fmla="*/ 66354 h 663540"/>
              <a:gd name="connsiteX1" fmla="*/ 66354 w 701199"/>
              <a:gd name="connsiteY1" fmla="*/ 0 h 663540"/>
              <a:gd name="connsiteX2" fmla="*/ 634845 w 701199"/>
              <a:gd name="connsiteY2" fmla="*/ 0 h 663540"/>
              <a:gd name="connsiteX3" fmla="*/ 701199 w 701199"/>
              <a:gd name="connsiteY3" fmla="*/ 66354 h 663540"/>
              <a:gd name="connsiteX4" fmla="*/ 701199 w 701199"/>
              <a:gd name="connsiteY4" fmla="*/ 597186 h 663540"/>
              <a:gd name="connsiteX5" fmla="*/ 634845 w 701199"/>
              <a:gd name="connsiteY5" fmla="*/ 663540 h 663540"/>
              <a:gd name="connsiteX6" fmla="*/ 66354 w 701199"/>
              <a:gd name="connsiteY6" fmla="*/ 663540 h 663540"/>
              <a:gd name="connsiteX7" fmla="*/ 0 w 701199"/>
              <a:gd name="connsiteY7" fmla="*/ 597186 h 663540"/>
              <a:gd name="connsiteX8" fmla="*/ 0 w 701199"/>
              <a:gd name="connsiteY8" fmla="*/ 66354 h 66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1199" h="663540">
                <a:moveTo>
                  <a:pt x="0" y="66354"/>
                </a:moveTo>
                <a:cubicBezTo>
                  <a:pt x="0" y="29708"/>
                  <a:pt x="29708" y="0"/>
                  <a:pt x="66354" y="0"/>
                </a:cubicBezTo>
                <a:lnTo>
                  <a:pt x="634845" y="0"/>
                </a:lnTo>
                <a:cubicBezTo>
                  <a:pt x="671491" y="0"/>
                  <a:pt x="701199" y="29708"/>
                  <a:pt x="701199" y="66354"/>
                </a:cubicBezTo>
                <a:lnTo>
                  <a:pt x="701199" y="597186"/>
                </a:lnTo>
                <a:cubicBezTo>
                  <a:pt x="701199" y="633832"/>
                  <a:pt x="671491" y="663540"/>
                  <a:pt x="634845" y="663540"/>
                </a:cubicBezTo>
                <a:lnTo>
                  <a:pt x="66354" y="663540"/>
                </a:lnTo>
                <a:cubicBezTo>
                  <a:pt x="29708" y="663540"/>
                  <a:pt x="0" y="633832"/>
                  <a:pt x="0" y="597186"/>
                </a:cubicBezTo>
                <a:lnTo>
                  <a:pt x="0" y="66354"/>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0394" tIns="80394" rIns="80394" bIns="80394" numCol="1" spcCol="1270" anchor="ctr" anchorCtr="0">
            <a:noAutofit/>
          </a:bodyPr>
          <a:lstStyle/>
          <a:p>
            <a:pPr lvl="0" algn="ctr" defTabSz="711200">
              <a:lnSpc>
                <a:spcPct val="90000"/>
              </a:lnSpc>
              <a:spcBef>
                <a:spcPct val="0"/>
              </a:spcBef>
              <a:spcAft>
                <a:spcPct val="35000"/>
              </a:spcAft>
            </a:pPr>
            <a:r>
              <a:rPr lang="ru-RU" sz="1600" b="0" kern="1200" dirty="0" smtClean="0">
                <a:solidFill>
                  <a:schemeClr val="tx1"/>
                </a:solidFill>
                <a:latin typeface="Times New Roman" panose="02020603050405020304" pitchFamily="18" charset="0"/>
                <a:cs typeface="Times New Roman" panose="02020603050405020304" pitchFamily="18" charset="0"/>
              </a:rPr>
              <a:t>458</a:t>
            </a:r>
            <a:endParaRPr lang="ru-RU" sz="1600" b="0" kern="1200" dirty="0">
              <a:solidFill>
                <a:schemeClr val="tx1"/>
              </a:solidFill>
              <a:latin typeface="Times New Roman" panose="02020603050405020304" pitchFamily="18" charset="0"/>
              <a:cs typeface="Times New Roman" panose="02020603050405020304" pitchFamily="18" charset="0"/>
            </a:endParaRPr>
          </a:p>
        </p:txBody>
      </p:sp>
      <p:sp>
        <p:nvSpPr>
          <p:cNvPr id="22" name="Полилиния 21"/>
          <p:cNvSpPr/>
          <p:nvPr/>
        </p:nvSpPr>
        <p:spPr>
          <a:xfrm>
            <a:off x="7438181" y="4586146"/>
            <a:ext cx="701200" cy="663540"/>
          </a:xfrm>
          <a:custGeom>
            <a:avLst/>
            <a:gdLst>
              <a:gd name="connsiteX0" fmla="*/ 0 w 701200"/>
              <a:gd name="connsiteY0" fmla="*/ 66354 h 663540"/>
              <a:gd name="connsiteX1" fmla="*/ 66354 w 701200"/>
              <a:gd name="connsiteY1" fmla="*/ 0 h 663540"/>
              <a:gd name="connsiteX2" fmla="*/ 634846 w 701200"/>
              <a:gd name="connsiteY2" fmla="*/ 0 h 663540"/>
              <a:gd name="connsiteX3" fmla="*/ 701200 w 701200"/>
              <a:gd name="connsiteY3" fmla="*/ 66354 h 663540"/>
              <a:gd name="connsiteX4" fmla="*/ 701200 w 701200"/>
              <a:gd name="connsiteY4" fmla="*/ 597186 h 663540"/>
              <a:gd name="connsiteX5" fmla="*/ 634846 w 701200"/>
              <a:gd name="connsiteY5" fmla="*/ 663540 h 663540"/>
              <a:gd name="connsiteX6" fmla="*/ 66354 w 701200"/>
              <a:gd name="connsiteY6" fmla="*/ 663540 h 663540"/>
              <a:gd name="connsiteX7" fmla="*/ 0 w 701200"/>
              <a:gd name="connsiteY7" fmla="*/ 597186 h 663540"/>
              <a:gd name="connsiteX8" fmla="*/ 0 w 701200"/>
              <a:gd name="connsiteY8" fmla="*/ 66354 h 66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1200" h="663540">
                <a:moveTo>
                  <a:pt x="0" y="66354"/>
                </a:moveTo>
                <a:cubicBezTo>
                  <a:pt x="0" y="29708"/>
                  <a:pt x="29708" y="0"/>
                  <a:pt x="66354" y="0"/>
                </a:cubicBezTo>
                <a:lnTo>
                  <a:pt x="634846" y="0"/>
                </a:lnTo>
                <a:cubicBezTo>
                  <a:pt x="671492" y="0"/>
                  <a:pt x="701200" y="29708"/>
                  <a:pt x="701200" y="66354"/>
                </a:cubicBezTo>
                <a:lnTo>
                  <a:pt x="701200" y="597186"/>
                </a:lnTo>
                <a:cubicBezTo>
                  <a:pt x="701200" y="633832"/>
                  <a:pt x="671492" y="663540"/>
                  <a:pt x="634846" y="663540"/>
                </a:cubicBezTo>
                <a:lnTo>
                  <a:pt x="66354" y="663540"/>
                </a:lnTo>
                <a:cubicBezTo>
                  <a:pt x="29708" y="663540"/>
                  <a:pt x="0" y="633832"/>
                  <a:pt x="0" y="597186"/>
                </a:cubicBezTo>
                <a:lnTo>
                  <a:pt x="0" y="66354"/>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0394" tIns="80394" rIns="80394" bIns="80394" numCol="1" spcCol="1270" anchor="ctr" anchorCtr="0">
            <a:noAutofit/>
          </a:bodyPr>
          <a:lstStyle/>
          <a:p>
            <a:pPr lvl="0" algn="ctr" defTabSz="711200">
              <a:lnSpc>
                <a:spcPct val="90000"/>
              </a:lnSpc>
              <a:spcBef>
                <a:spcPct val="0"/>
              </a:spcBef>
              <a:spcAft>
                <a:spcPct val="35000"/>
              </a:spcAft>
            </a:pPr>
            <a:r>
              <a:rPr lang="ru-RU" sz="1600" b="0" kern="1200" dirty="0" smtClean="0">
                <a:solidFill>
                  <a:schemeClr val="tx1"/>
                </a:solidFill>
                <a:latin typeface="Times New Roman" panose="02020603050405020304" pitchFamily="18" charset="0"/>
                <a:cs typeface="Times New Roman" panose="02020603050405020304" pitchFamily="18" charset="0"/>
              </a:rPr>
              <a:t>747</a:t>
            </a:r>
            <a:endParaRPr lang="ru-RU" sz="1600" b="0" kern="1200" dirty="0">
              <a:solidFill>
                <a:schemeClr val="tx1"/>
              </a:solidFill>
              <a:latin typeface="Times New Roman" panose="02020603050405020304" pitchFamily="18" charset="0"/>
              <a:cs typeface="Times New Roman" panose="02020603050405020304" pitchFamily="18" charset="0"/>
            </a:endParaRPr>
          </a:p>
        </p:txBody>
      </p:sp>
      <p:sp>
        <p:nvSpPr>
          <p:cNvPr id="23" name="Полилиния 22"/>
          <p:cNvSpPr/>
          <p:nvPr/>
        </p:nvSpPr>
        <p:spPr>
          <a:xfrm>
            <a:off x="7438181" y="5300928"/>
            <a:ext cx="701200" cy="663540"/>
          </a:xfrm>
          <a:custGeom>
            <a:avLst/>
            <a:gdLst>
              <a:gd name="connsiteX0" fmla="*/ 0 w 701200"/>
              <a:gd name="connsiteY0" fmla="*/ 66354 h 663540"/>
              <a:gd name="connsiteX1" fmla="*/ 66354 w 701200"/>
              <a:gd name="connsiteY1" fmla="*/ 0 h 663540"/>
              <a:gd name="connsiteX2" fmla="*/ 634846 w 701200"/>
              <a:gd name="connsiteY2" fmla="*/ 0 h 663540"/>
              <a:gd name="connsiteX3" fmla="*/ 701200 w 701200"/>
              <a:gd name="connsiteY3" fmla="*/ 66354 h 663540"/>
              <a:gd name="connsiteX4" fmla="*/ 701200 w 701200"/>
              <a:gd name="connsiteY4" fmla="*/ 597186 h 663540"/>
              <a:gd name="connsiteX5" fmla="*/ 634846 w 701200"/>
              <a:gd name="connsiteY5" fmla="*/ 663540 h 663540"/>
              <a:gd name="connsiteX6" fmla="*/ 66354 w 701200"/>
              <a:gd name="connsiteY6" fmla="*/ 663540 h 663540"/>
              <a:gd name="connsiteX7" fmla="*/ 0 w 701200"/>
              <a:gd name="connsiteY7" fmla="*/ 597186 h 663540"/>
              <a:gd name="connsiteX8" fmla="*/ 0 w 701200"/>
              <a:gd name="connsiteY8" fmla="*/ 66354 h 66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1200" h="663540">
                <a:moveTo>
                  <a:pt x="0" y="66354"/>
                </a:moveTo>
                <a:cubicBezTo>
                  <a:pt x="0" y="29708"/>
                  <a:pt x="29708" y="0"/>
                  <a:pt x="66354" y="0"/>
                </a:cubicBezTo>
                <a:lnTo>
                  <a:pt x="634846" y="0"/>
                </a:lnTo>
                <a:cubicBezTo>
                  <a:pt x="671492" y="0"/>
                  <a:pt x="701200" y="29708"/>
                  <a:pt x="701200" y="66354"/>
                </a:cubicBezTo>
                <a:lnTo>
                  <a:pt x="701200" y="597186"/>
                </a:lnTo>
                <a:cubicBezTo>
                  <a:pt x="701200" y="633832"/>
                  <a:pt x="671492" y="663540"/>
                  <a:pt x="634846" y="663540"/>
                </a:cubicBezTo>
                <a:lnTo>
                  <a:pt x="66354" y="663540"/>
                </a:lnTo>
                <a:cubicBezTo>
                  <a:pt x="29708" y="663540"/>
                  <a:pt x="0" y="633832"/>
                  <a:pt x="0" y="597186"/>
                </a:cubicBezTo>
                <a:lnTo>
                  <a:pt x="0" y="66354"/>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0394" tIns="80394" rIns="80394" bIns="80394" numCol="1" spcCol="1270" anchor="ctr" anchorCtr="0">
            <a:noAutofit/>
          </a:bodyPr>
          <a:lstStyle/>
          <a:p>
            <a:pPr lvl="0" algn="ctr" defTabSz="711200">
              <a:lnSpc>
                <a:spcPct val="90000"/>
              </a:lnSpc>
              <a:spcBef>
                <a:spcPct val="0"/>
              </a:spcBef>
              <a:spcAft>
                <a:spcPct val="35000"/>
              </a:spcAft>
            </a:pPr>
            <a:r>
              <a:rPr lang="ru-RU" sz="1600" b="0" kern="1200" dirty="0" smtClean="0">
                <a:solidFill>
                  <a:schemeClr val="tx1"/>
                </a:solidFill>
                <a:latin typeface="Times New Roman" panose="02020603050405020304" pitchFamily="18" charset="0"/>
                <a:cs typeface="Times New Roman" panose="02020603050405020304" pitchFamily="18" charset="0"/>
              </a:rPr>
              <a:t>26</a:t>
            </a:r>
            <a:endParaRPr lang="ru-RU" sz="1600" b="0" kern="1200" dirty="0">
              <a:solidFill>
                <a:schemeClr val="tx1"/>
              </a:solidFill>
              <a:latin typeface="Times New Roman" panose="02020603050405020304" pitchFamily="18" charset="0"/>
              <a:cs typeface="Times New Roman" panose="02020603050405020304" pitchFamily="18" charset="0"/>
            </a:endParaRPr>
          </a:p>
        </p:txBody>
      </p:sp>
      <p:sp>
        <p:nvSpPr>
          <p:cNvPr id="24" name="Полилиния 23"/>
          <p:cNvSpPr/>
          <p:nvPr/>
        </p:nvSpPr>
        <p:spPr>
          <a:xfrm>
            <a:off x="8316422" y="3487256"/>
            <a:ext cx="701194" cy="332865"/>
          </a:xfrm>
          <a:custGeom>
            <a:avLst/>
            <a:gdLst>
              <a:gd name="connsiteX0" fmla="*/ 0 w 701194"/>
              <a:gd name="connsiteY0" fmla="*/ 33287 h 332865"/>
              <a:gd name="connsiteX1" fmla="*/ 33287 w 701194"/>
              <a:gd name="connsiteY1" fmla="*/ 0 h 332865"/>
              <a:gd name="connsiteX2" fmla="*/ 667908 w 701194"/>
              <a:gd name="connsiteY2" fmla="*/ 0 h 332865"/>
              <a:gd name="connsiteX3" fmla="*/ 701195 w 701194"/>
              <a:gd name="connsiteY3" fmla="*/ 33287 h 332865"/>
              <a:gd name="connsiteX4" fmla="*/ 701194 w 701194"/>
              <a:gd name="connsiteY4" fmla="*/ 299579 h 332865"/>
              <a:gd name="connsiteX5" fmla="*/ 667907 w 701194"/>
              <a:gd name="connsiteY5" fmla="*/ 332866 h 332865"/>
              <a:gd name="connsiteX6" fmla="*/ 33287 w 701194"/>
              <a:gd name="connsiteY6" fmla="*/ 332865 h 332865"/>
              <a:gd name="connsiteX7" fmla="*/ 0 w 701194"/>
              <a:gd name="connsiteY7" fmla="*/ 299578 h 332865"/>
              <a:gd name="connsiteX8" fmla="*/ 0 w 701194"/>
              <a:gd name="connsiteY8" fmla="*/ 33287 h 332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1194" h="332865">
                <a:moveTo>
                  <a:pt x="0" y="33287"/>
                </a:moveTo>
                <a:cubicBezTo>
                  <a:pt x="0" y="14903"/>
                  <a:pt x="14903" y="0"/>
                  <a:pt x="33287" y="0"/>
                </a:cubicBezTo>
                <a:lnTo>
                  <a:pt x="667908" y="0"/>
                </a:lnTo>
                <a:cubicBezTo>
                  <a:pt x="686292" y="0"/>
                  <a:pt x="701195" y="14903"/>
                  <a:pt x="701195" y="33287"/>
                </a:cubicBezTo>
                <a:cubicBezTo>
                  <a:pt x="701195" y="122051"/>
                  <a:pt x="701194" y="210815"/>
                  <a:pt x="701194" y="299579"/>
                </a:cubicBezTo>
                <a:cubicBezTo>
                  <a:pt x="701194" y="317963"/>
                  <a:pt x="686291" y="332866"/>
                  <a:pt x="667907" y="332866"/>
                </a:cubicBezTo>
                <a:lnTo>
                  <a:pt x="33287" y="332865"/>
                </a:lnTo>
                <a:cubicBezTo>
                  <a:pt x="14903" y="332865"/>
                  <a:pt x="0" y="317962"/>
                  <a:pt x="0" y="299578"/>
                </a:cubicBezTo>
                <a:lnTo>
                  <a:pt x="0" y="33287"/>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63089" tIns="63089" rIns="63089" bIns="63089" numCol="1" spcCol="1270" anchor="ctr" anchorCtr="0">
            <a:noAutofit/>
          </a:bodyPr>
          <a:lstStyle/>
          <a:p>
            <a:pPr lvl="0" algn="ctr" defTabSz="622300">
              <a:lnSpc>
                <a:spcPct val="90000"/>
              </a:lnSpc>
              <a:spcBef>
                <a:spcPct val="0"/>
              </a:spcBef>
              <a:spcAft>
                <a:spcPct val="35000"/>
              </a:spcAft>
            </a:pPr>
            <a:r>
              <a:rPr lang="ru-RU" sz="1400" b="1" kern="1200" dirty="0" smtClean="0">
                <a:solidFill>
                  <a:schemeClr val="tx1"/>
                </a:solidFill>
                <a:latin typeface="Times New Roman" panose="02020603050405020304" pitchFamily="18" charset="0"/>
                <a:cs typeface="Times New Roman" panose="02020603050405020304" pitchFamily="18" charset="0"/>
              </a:rPr>
              <a:t>Факт</a:t>
            </a:r>
            <a:endParaRPr lang="ru-RU" sz="1400" b="1" kern="1200" dirty="0">
              <a:solidFill>
                <a:schemeClr val="tx1"/>
              </a:solidFill>
              <a:latin typeface="Times New Roman" panose="02020603050405020304" pitchFamily="18" charset="0"/>
              <a:cs typeface="Times New Roman" panose="02020603050405020304" pitchFamily="18" charset="0"/>
            </a:endParaRPr>
          </a:p>
        </p:txBody>
      </p:sp>
      <p:sp>
        <p:nvSpPr>
          <p:cNvPr id="25" name="Полилиния 24"/>
          <p:cNvSpPr/>
          <p:nvPr/>
        </p:nvSpPr>
        <p:spPr>
          <a:xfrm>
            <a:off x="8316417" y="3871363"/>
            <a:ext cx="701199" cy="663540"/>
          </a:xfrm>
          <a:custGeom>
            <a:avLst/>
            <a:gdLst>
              <a:gd name="connsiteX0" fmla="*/ 0 w 701199"/>
              <a:gd name="connsiteY0" fmla="*/ 66354 h 663540"/>
              <a:gd name="connsiteX1" fmla="*/ 66354 w 701199"/>
              <a:gd name="connsiteY1" fmla="*/ 0 h 663540"/>
              <a:gd name="connsiteX2" fmla="*/ 634845 w 701199"/>
              <a:gd name="connsiteY2" fmla="*/ 0 h 663540"/>
              <a:gd name="connsiteX3" fmla="*/ 701199 w 701199"/>
              <a:gd name="connsiteY3" fmla="*/ 66354 h 663540"/>
              <a:gd name="connsiteX4" fmla="*/ 701199 w 701199"/>
              <a:gd name="connsiteY4" fmla="*/ 597186 h 663540"/>
              <a:gd name="connsiteX5" fmla="*/ 634845 w 701199"/>
              <a:gd name="connsiteY5" fmla="*/ 663540 h 663540"/>
              <a:gd name="connsiteX6" fmla="*/ 66354 w 701199"/>
              <a:gd name="connsiteY6" fmla="*/ 663540 h 663540"/>
              <a:gd name="connsiteX7" fmla="*/ 0 w 701199"/>
              <a:gd name="connsiteY7" fmla="*/ 597186 h 663540"/>
              <a:gd name="connsiteX8" fmla="*/ 0 w 701199"/>
              <a:gd name="connsiteY8" fmla="*/ 66354 h 66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1199" h="663540">
                <a:moveTo>
                  <a:pt x="0" y="66354"/>
                </a:moveTo>
                <a:cubicBezTo>
                  <a:pt x="0" y="29708"/>
                  <a:pt x="29708" y="0"/>
                  <a:pt x="66354" y="0"/>
                </a:cubicBezTo>
                <a:lnTo>
                  <a:pt x="634845" y="0"/>
                </a:lnTo>
                <a:cubicBezTo>
                  <a:pt x="671491" y="0"/>
                  <a:pt x="701199" y="29708"/>
                  <a:pt x="701199" y="66354"/>
                </a:cubicBezTo>
                <a:lnTo>
                  <a:pt x="701199" y="597186"/>
                </a:lnTo>
                <a:cubicBezTo>
                  <a:pt x="701199" y="633832"/>
                  <a:pt x="671491" y="663540"/>
                  <a:pt x="634845" y="663540"/>
                </a:cubicBezTo>
                <a:lnTo>
                  <a:pt x="66354" y="663540"/>
                </a:lnTo>
                <a:cubicBezTo>
                  <a:pt x="29708" y="663540"/>
                  <a:pt x="0" y="633832"/>
                  <a:pt x="0" y="597186"/>
                </a:cubicBezTo>
                <a:lnTo>
                  <a:pt x="0" y="66354"/>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0394" tIns="80394" rIns="80394" bIns="80394" numCol="1" spcCol="1270" anchor="ctr" anchorCtr="0">
            <a:noAutofit/>
          </a:bodyPr>
          <a:lstStyle/>
          <a:p>
            <a:pPr lvl="0" algn="ctr" defTabSz="711200">
              <a:lnSpc>
                <a:spcPct val="90000"/>
              </a:lnSpc>
              <a:spcBef>
                <a:spcPct val="0"/>
              </a:spcBef>
              <a:spcAft>
                <a:spcPct val="35000"/>
              </a:spcAft>
            </a:pPr>
            <a:r>
              <a:rPr lang="ru-RU" sz="1600" b="0" kern="1200" dirty="0" smtClean="0">
                <a:solidFill>
                  <a:schemeClr val="tx1"/>
                </a:solidFill>
                <a:latin typeface="Times New Roman" panose="02020603050405020304" pitchFamily="18" charset="0"/>
                <a:cs typeface="Times New Roman" panose="02020603050405020304" pitchFamily="18" charset="0"/>
              </a:rPr>
              <a:t>352</a:t>
            </a:r>
            <a:endParaRPr lang="ru-RU" sz="1600" b="0" kern="1200" dirty="0">
              <a:solidFill>
                <a:schemeClr val="tx1"/>
              </a:solidFill>
              <a:latin typeface="Times New Roman" panose="02020603050405020304" pitchFamily="18" charset="0"/>
              <a:cs typeface="Times New Roman" panose="02020603050405020304" pitchFamily="18" charset="0"/>
            </a:endParaRPr>
          </a:p>
        </p:txBody>
      </p:sp>
      <p:sp>
        <p:nvSpPr>
          <p:cNvPr id="26" name="Полилиния 25"/>
          <p:cNvSpPr/>
          <p:nvPr/>
        </p:nvSpPr>
        <p:spPr>
          <a:xfrm>
            <a:off x="8316416" y="4582443"/>
            <a:ext cx="701200" cy="663540"/>
          </a:xfrm>
          <a:custGeom>
            <a:avLst/>
            <a:gdLst>
              <a:gd name="connsiteX0" fmla="*/ 0 w 701200"/>
              <a:gd name="connsiteY0" fmla="*/ 66354 h 663540"/>
              <a:gd name="connsiteX1" fmla="*/ 66354 w 701200"/>
              <a:gd name="connsiteY1" fmla="*/ 0 h 663540"/>
              <a:gd name="connsiteX2" fmla="*/ 634846 w 701200"/>
              <a:gd name="connsiteY2" fmla="*/ 0 h 663540"/>
              <a:gd name="connsiteX3" fmla="*/ 701200 w 701200"/>
              <a:gd name="connsiteY3" fmla="*/ 66354 h 663540"/>
              <a:gd name="connsiteX4" fmla="*/ 701200 w 701200"/>
              <a:gd name="connsiteY4" fmla="*/ 597186 h 663540"/>
              <a:gd name="connsiteX5" fmla="*/ 634846 w 701200"/>
              <a:gd name="connsiteY5" fmla="*/ 663540 h 663540"/>
              <a:gd name="connsiteX6" fmla="*/ 66354 w 701200"/>
              <a:gd name="connsiteY6" fmla="*/ 663540 h 663540"/>
              <a:gd name="connsiteX7" fmla="*/ 0 w 701200"/>
              <a:gd name="connsiteY7" fmla="*/ 597186 h 663540"/>
              <a:gd name="connsiteX8" fmla="*/ 0 w 701200"/>
              <a:gd name="connsiteY8" fmla="*/ 66354 h 66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1200" h="663540">
                <a:moveTo>
                  <a:pt x="0" y="66354"/>
                </a:moveTo>
                <a:cubicBezTo>
                  <a:pt x="0" y="29708"/>
                  <a:pt x="29708" y="0"/>
                  <a:pt x="66354" y="0"/>
                </a:cubicBezTo>
                <a:lnTo>
                  <a:pt x="634846" y="0"/>
                </a:lnTo>
                <a:cubicBezTo>
                  <a:pt x="671492" y="0"/>
                  <a:pt x="701200" y="29708"/>
                  <a:pt x="701200" y="66354"/>
                </a:cubicBezTo>
                <a:lnTo>
                  <a:pt x="701200" y="597186"/>
                </a:lnTo>
                <a:cubicBezTo>
                  <a:pt x="701200" y="633832"/>
                  <a:pt x="671492" y="663540"/>
                  <a:pt x="634846" y="663540"/>
                </a:cubicBezTo>
                <a:lnTo>
                  <a:pt x="66354" y="663540"/>
                </a:lnTo>
                <a:cubicBezTo>
                  <a:pt x="29708" y="663540"/>
                  <a:pt x="0" y="633832"/>
                  <a:pt x="0" y="597186"/>
                </a:cubicBezTo>
                <a:lnTo>
                  <a:pt x="0" y="66354"/>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0394" tIns="80394" rIns="80394" bIns="80394" numCol="1" spcCol="1270" anchor="ctr" anchorCtr="0">
            <a:noAutofit/>
          </a:bodyPr>
          <a:lstStyle/>
          <a:p>
            <a:pPr lvl="0" algn="ctr" defTabSz="711200">
              <a:lnSpc>
                <a:spcPct val="90000"/>
              </a:lnSpc>
              <a:spcBef>
                <a:spcPct val="0"/>
              </a:spcBef>
              <a:spcAft>
                <a:spcPct val="35000"/>
              </a:spcAft>
            </a:pPr>
            <a:r>
              <a:rPr lang="ru-RU" sz="1600" dirty="0" smtClean="0">
                <a:solidFill>
                  <a:schemeClr val="tx1"/>
                </a:solidFill>
                <a:latin typeface="Times New Roman" panose="02020603050405020304" pitchFamily="18" charset="0"/>
                <a:cs typeface="Times New Roman" panose="02020603050405020304" pitchFamily="18" charset="0"/>
              </a:rPr>
              <a:t>716</a:t>
            </a:r>
            <a:endParaRPr lang="ru-RU" sz="1600" b="0" kern="1200" dirty="0">
              <a:solidFill>
                <a:schemeClr val="tx1"/>
              </a:solidFill>
              <a:latin typeface="Times New Roman" panose="02020603050405020304" pitchFamily="18" charset="0"/>
              <a:cs typeface="Times New Roman" panose="02020603050405020304" pitchFamily="18" charset="0"/>
            </a:endParaRPr>
          </a:p>
        </p:txBody>
      </p:sp>
      <p:sp>
        <p:nvSpPr>
          <p:cNvPr id="27" name="Полилиния 26"/>
          <p:cNvSpPr/>
          <p:nvPr/>
        </p:nvSpPr>
        <p:spPr>
          <a:xfrm>
            <a:off x="8316416" y="5300928"/>
            <a:ext cx="701200" cy="663540"/>
          </a:xfrm>
          <a:custGeom>
            <a:avLst/>
            <a:gdLst>
              <a:gd name="connsiteX0" fmla="*/ 0 w 701200"/>
              <a:gd name="connsiteY0" fmla="*/ 66354 h 663540"/>
              <a:gd name="connsiteX1" fmla="*/ 66354 w 701200"/>
              <a:gd name="connsiteY1" fmla="*/ 0 h 663540"/>
              <a:gd name="connsiteX2" fmla="*/ 634846 w 701200"/>
              <a:gd name="connsiteY2" fmla="*/ 0 h 663540"/>
              <a:gd name="connsiteX3" fmla="*/ 701200 w 701200"/>
              <a:gd name="connsiteY3" fmla="*/ 66354 h 663540"/>
              <a:gd name="connsiteX4" fmla="*/ 701200 w 701200"/>
              <a:gd name="connsiteY4" fmla="*/ 597186 h 663540"/>
              <a:gd name="connsiteX5" fmla="*/ 634846 w 701200"/>
              <a:gd name="connsiteY5" fmla="*/ 663540 h 663540"/>
              <a:gd name="connsiteX6" fmla="*/ 66354 w 701200"/>
              <a:gd name="connsiteY6" fmla="*/ 663540 h 663540"/>
              <a:gd name="connsiteX7" fmla="*/ 0 w 701200"/>
              <a:gd name="connsiteY7" fmla="*/ 597186 h 663540"/>
              <a:gd name="connsiteX8" fmla="*/ 0 w 701200"/>
              <a:gd name="connsiteY8" fmla="*/ 66354 h 66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1200" h="663540">
                <a:moveTo>
                  <a:pt x="0" y="66354"/>
                </a:moveTo>
                <a:cubicBezTo>
                  <a:pt x="0" y="29708"/>
                  <a:pt x="29708" y="0"/>
                  <a:pt x="66354" y="0"/>
                </a:cubicBezTo>
                <a:lnTo>
                  <a:pt x="634846" y="0"/>
                </a:lnTo>
                <a:cubicBezTo>
                  <a:pt x="671492" y="0"/>
                  <a:pt x="701200" y="29708"/>
                  <a:pt x="701200" y="66354"/>
                </a:cubicBezTo>
                <a:lnTo>
                  <a:pt x="701200" y="597186"/>
                </a:lnTo>
                <a:cubicBezTo>
                  <a:pt x="701200" y="633832"/>
                  <a:pt x="671492" y="663540"/>
                  <a:pt x="634846" y="663540"/>
                </a:cubicBezTo>
                <a:lnTo>
                  <a:pt x="66354" y="663540"/>
                </a:lnTo>
                <a:cubicBezTo>
                  <a:pt x="29708" y="663540"/>
                  <a:pt x="0" y="633832"/>
                  <a:pt x="0" y="597186"/>
                </a:cubicBezTo>
                <a:lnTo>
                  <a:pt x="0" y="66354"/>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0394" tIns="80394" rIns="80394" bIns="80394" numCol="1" spcCol="1270" anchor="ctr" anchorCtr="0">
            <a:noAutofit/>
          </a:bodyPr>
          <a:lstStyle/>
          <a:p>
            <a:pPr lvl="0" algn="ctr" defTabSz="711200">
              <a:lnSpc>
                <a:spcPct val="90000"/>
              </a:lnSpc>
              <a:spcBef>
                <a:spcPct val="0"/>
              </a:spcBef>
              <a:spcAft>
                <a:spcPct val="35000"/>
              </a:spcAft>
            </a:pPr>
            <a:r>
              <a:rPr lang="ru-RU" sz="1600" b="0" kern="1200" dirty="0" smtClean="0">
                <a:solidFill>
                  <a:schemeClr val="tx1"/>
                </a:solidFill>
                <a:latin typeface="Times New Roman" panose="02020603050405020304" pitchFamily="18" charset="0"/>
                <a:cs typeface="Times New Roman" panose="02020603050405020304" pitchFamily="18" charset="0"/>
              </a:rPr>
              <a:t>25</a:t>
            </a:r>
            <a:endParaRPr lang="ru-RU" sz="1600" b="0" kern="1200" dirty="0">
              <a:solidFill>
                <a:schemeClr val="tx1"/>
              </a:solidFill>
              <a:latin typeface="Times New Roman" panose="02020603050405020304" pitchFamily="18" charset="0"/>
              <a:cs typeface="Times New Roman" panose="02020603050405020304" pitchFamily="18" charset="0"/>
            </a:endParaRPr>
          </a:p>
        </p:txBody>
      </p:sp>
      <p:pic>
        <p:nvPicPr>
          <p:cNvPr id="13" name="Picture 3" descr="C:\Users\e.babaeva\Desktop\картинки\IMG_312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00626" y="750888"/>
            <a:ext cx="1891854" cy="203425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4" name="Заголовок 1"/>
          <p:cNvSpPr txBox="1">
            <a:spLocks/>
          </p:cNvSpPr>
          <p:nvPr/>
        </p:nvSpPr>
        <p:spPr>
          <a:xfrm>
            <a:off x="259728" y="0"/>
            <a:ext cx="7264600" cy="620688"/>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l" fontAlgn="auto">
              <a:spcAft>
                <a:spcPts val="0"/>
              </a:spcAft>
              <a:buNone/>
            </a:pPr>
            <a:r>
              <a:rPr lang="ru-RU" sz="1800" dirty="0">
                <a:solidFill>
                  <a:schemeClr val="tx1"/>
                </a:solidFill>
                <a:effectLst/>
                <a:latin typeface="Times New Roman" panose="02020603050405020304" pitchFamily="18" charset="0"/>
                <a:cs typeface="Times New Roman" panose="02020603050405020304" pitchFamily="18" charset="0"/>
              </a:rPr>
              <a:t>Государственная программа Чувашской </a:t>
            </a:r>
            <a:r>
              <a:rPr lang="ru-RU" sz="1800" dirty="0" smtClean="0">
                <a:solidFill>
                  <a:schemeClr val="tx1"/>
                </a:solidFill>
                <a:effectLst/>
                <a:latin typeface="Times New Roman" panose="02020603050405020304" pitchFamily="18" charset="0"/>
                <a:cs typeface="Times New Roman" panose="02020603050405020304" pitchFamily="18" charset="0"/>
              </a:rPr>
              <a:t>Республики</a:t>
            </a:r>
          </a:p>
          <a:p>
            <a:pPr marL="0" indent="0" algn="l" fontAlgn="auto">
              <a:spcAft>
                <a:spcPts val="0"/>
              </a:spcAft>
              <a:buNone/>
            </a:pPr>
            <a:r>
              <a:rPr lang="ru-RU" sz="1800" dirty="0" smtClean="0">
                <a:solidFill>
                  <a:schemeClr val="tx1"/>
                </a:solidFill>
                <a:effectLst/>
                <a:latin typeface="Times New Roman" panose="02020603050405020304" pitchFamily="18" charset="0"/>
                <a:cs typeface="Times New Roman" panose="02020603050405020304" pitchFamily="18" charset="0"/>
              </a:rPr>
              <a:t>«Развитие физической культуры и спорта»</a:t>
            </a:r>
            <a:endParaRPr lang="ru-RU" sz="1800" dirty="0">
              <a:solidFill>
                <a:schemeClr val="tx1"/>
              </a:solidFill>
              <a:effectLst/>
              <a:latin typeface="Times New Roman" panose="02020603050405020304" pitchFamily="18" charset="0"/>
              <a:cs typeface="Times New Roman" panose="02020603050405020304" pitchFamily="18" charset="0"/>
            </a:endParaRPr>
          </a:p>
        </p:txBody>
      </p:sp>
      <p:cxnSp>
        <p:nvCxnSpPr>
          <p:cNvPr id="15" name="Прямая соединительная линия 14"/>
          <p:cNvCxnSpPr/>
          <p:nvPr/>
        </p:nvCxnSpPr>
        <p:spPr>
          <a:xfrm>
            <a:off x="0" y="620688"/>
            <a:ext cx="9144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7873228" y="69850"/>
            <a:ext cx="1223412" cy="492443"/>
          </a:xfrm>
          <a:prstGeom prst="rect">
            <a:avLst/>
          </a:prstGeom>
          <a:noFill/>
        </p:spPr>
        <p:txBody>
          <a:bodyPr wrap="none" rtlCol="0">
            <a:spAutoFit/>
          </a:bodyPr>
          <a:lstStyle/>
          <a:p>
            <a:pPr algn="ctr"/>
            <a:r>
              <a:rPr lang="ru-RU" sz="1300" b="1" i="1" dirty="0" smtClean="0">
                <a:solidFill>
                  <a:schemeClr val="accent1"/>
                </a:solidFill>
                <a:latin typeface="+mn-lt"/>
              </a:rPr>
              <a:t>Бюджет</a:t>
            </a:r>
          </a:p>
          <a:p>
            <a:pPr algn="ctr"/>
            <a:r>
              <a:rPr lang="ru-RU" sz="1300" b="1" i="1" dirty="0" smtClean="0">
                <a:solidFill>
                  <a:schemeClr val="accent1"/>
                </a:solidFill>
                <a:latin typeface="+mn-lt"/>
              </a:rPr>
              <a:t>для граждан</a:t>
            </a:r>
            <a:endParaRPr lang="ru-RU" sz="1300" b="1" i="1" dirty="0">
              <a:solidFill>
                <a:schemeClr val="accent1"/>
              </a:solidFill>
              <a:latin typeface="+mn-lt"/>
            </a:endParaRPr>
          </a:p>
        </p:txBody>
      </p:sp>
      <p:graphicFrame>
        <p:nvGraphicFramePr>
          <p:cNvPr id="28" name="Диаграмма 27"/>
          <p:cNvGraphicFramePr>
            <a:graphicFrameLocks/>
          </p:cNvGraphicFramePr>
          <p:nvPr>
            <p:extLst>
              <p:ext uri="{D42A27DB-BD31-4B8C-83A1-F6EECF244321}">
                <p14:modId xmlns:p14="http://schemas.microsoft.com/office/powerpoint/2010/main" val="1605462756"/>
              </p:ext>
            </p:extLst>
          </p:nvPr>
        </p:nvGraphicFramePr>
        <p:xfrm>
          <a:off x="80750" y="3570403"/>
          <a:ext cx="4188937" cy="2695025"/>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75261115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Скругленный прямоугольник 23"/>
          <p:cNvSpPr/>
          <p:nvPr/>
        </p:nvSpPr>
        <p:spPr>
          <a:xfrm>
            <a:off x="194618" y="3348274"/>
            <a:ext cx="4914848" cy="601742"/>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just"/>
            <a:r>
              <a:rPr lang="ru-RU" sz="1200" dirty="0">
                <a:solidFill>
                  <a:schemeClr val="tx1"/>
                </a:solidFill>
                <a:latin typeface="Times New Roman" panose="02020603050405020304" pitchFamily="18" charset="0"/>
                <a:cs typeface="Times New Roman" panose="02020603050405020304" pitchFamily="18" charset="0"/>
              </a:rPr>
              <a:t>Доля населения Чувашской Республики, систематически занимающегося физической культурой и </a:t>
            </a:r>
            <a:r>
              <a:rPr lang="ru-RU" sz="1200" dirty="0" smtClean="0">
                <a:solidFill>
                  <a:schemeClr val="tx1"/>
                </a:solidFill>
                <a:latin typeface="Times New Roman" panose="02020603050405020304" pitchFamily="18" charset="0"/>
                <a:cs typeface="Times New Roman" panose="02020603050405020304" pitchFamily="18" charset="0"/>
              </a:rPr>
              <a:t>спортом, %</a:t>
            </a:r>
            <a:endParaRPr lang="ru-RU" sz="1200" dirty="0">
              <a:solidFill>
                <a:schemeClr val="tx1"/>
              </a:solidFill>
              <a:latin typeface="Times New Roman" panose="02020603050405020304" pitchFamily="18" charset="0"/>
              <a:cs typeface="Times New Roman" panose="02020603050405020304" pitchFamily="18" charset="0"/>
            </a:endParaRPr>
          </a:p>
        </p:txBody>
      </p:sp>
      <p:sp>
        <p:nvSpPr>
          <p:cNvPr id="33" name="Скругленный прямоугольник 32"/>
          <p:cNvSpPr/>
          <p:nvPr/>
        </p:nvSpPr>
        <p:spPr>
          <a:xfrm>
            <a:off x="174368" y="4221088"/>
            <a:ext cx="4906832" cy="643934"/>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just"/>
            <a:r>
              <a:rPr lang="ru-RU" sz="1200" dirty="0">
                <a:solidFill>
                  <a:schemeClr val="tx1"/>
                </a:solidFill>
                <a:latin typeface="Times New Roman" panose="02020603050405020304" pitchFamily="18" charset="0"/>
                <a:cs typeface="Times New Roman" panose="02020603050405020304" pitchFamily="18" charset="0"/>
              </a:rPr>
              <a:t>Уровень обеспеченности спортивными сооружениями исходя из единовременной пропускной способности объектов </a:t>
            </a:r>
            <a:r>
              <a:rPr lang="ru-RU" sz="1200" dirty="0" smtClean="0">
                <a:solidFill>
                  <a:schemeClr val="tx1"/>
                </a:solidFill>
                <a:latin typeface="Times New Roman" panose="02020603050405020304" pitchFamily="18" charset="0"/>
                <a:cs typeface="Times New Roman" panose="02020603050405020304" pitchFamily="18" charset="0"/>
              </a:rPr>
              <a:t>спорта, %</a:t>
            </a:r>
            <a:endParaRPr lang="ru-RU" sz="1200" dirty="0">
              <a:solidFill>
                <a:schemeClr val="tx1"/>
              </a:solidFill>
              <a:latin typeface="Times New Roman" panose="02020603050405020304" pitchFamily="18" charset="0"/>
              <a:cs typeface="Times New Roman" panose="02020603050405020304" pitchFamily="18" charset="0"/>
            </a:endParaRPr>
          </a:p>
        </p:txBody>
      </p:sp>
      <p:sp>
        <p:nvSpPr>
          <p:cNvPr id="35" name="Скругленный прямоугольник 34"/>
          <p:cNvSpPr/>
          <p:nvPr/>
        </p:nvSpPr>
        <p:spPr>
          <a:xfrm>
            <a:off x="174368" y="5060121"/>
            <a:ext cx="4906832" cy="72008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just"/>
            <a:r>
              <a:rPr lang="ru-RU" sz="1200" dirty="0">
                <a:solidFill>
                  <a:schemeClr val="tx1"/>
                </a:solidFill>
                <a:latin typeface="Times New Roman" panose="02020603050405020304" pitchFamily="18" charset="0"/>
                <a:cs typeface="Times New Roman" panose="02020603050405020304" pitchFamily="18" charset="0"/>
              </a:rPr>
              <a:t>Доля спортсменов Чувашской Республики, принявших участие во всероссийских и международных соревнованиях, в общей </a:t>
            </a:r>
            <a:r>
              <a:rPr lang="ru-RU" sz="1200" dirty="0" smtClean="0">
                <a:solidFill>
                  <a:schemeClr val="tx1"/>
                </a:solidFill>
                <a:latin typeface="Times New Roman" panose="02020603050405020304" pitchFamily="18" charset="0"/>
                <a:cs typeface="Times New Roman" panose="02020603050405020304" pitchFamily="18" charset="0"/>
              </a:rPr>
              <a:t>численности </a:t>
            </a:r>
            <a:r>
              <a:rPr lang="ru-RU" sz="1200" dirty="0">
                <a:solidFill>
                  <a:schemeClr val="tx1"/>
                </a:solidFill>
                <a:latin typeface="Times New Roman" panose="02020603050405020304" pitchFamily="18" charset="0"/>
                <a:cs typeface="Times New Roman" panose="02020603050405020304" pitchFamily="18" charset="0"/>
              </a:rPr>
              <a:t>занимающихся в спортивных </a:t>
            </a:r>
            <a:r>
              <a:rPr lang="ru-RU" sz="1200" dirty="0" smtClean="0">
                <a:solidFill>
                  <a:schemeClr val="tx1"/>
                </a:solidFill>
                <a:latin typeface="Times New Roman" panose="02020603050405020304" pitchFamily="18" charset="0"/>
                <a:cs typeface="Times New Roman" panose="02020603050405020304" pitchFamily="18" charset="0"/>
              </a:rPr>
              <a:t>учреждениях, %</a:t>
            </a:r>
            <a:endParaRPr lang="ru-RU" sz="1200" dirty="0">
              <a:solidFill>
                <a:schemeClr val="tx1"/>
              </a:solidFill>
              <a:latin typeface="Times New Roman" panose="02020603050405020304" pitchFamily="18" charset="0"/>
              <a:cs typeface="Times New Roman" panose="02020603050405020304" pitchFamily="18" charset="0"/>
            </a:endParaRPr>
          </a:p>
        </p:txBody>
      </p:sp>
      <p:sp>
        <p:nvSpPr>
          <p:cNvPr id="11" name="Скругленный прямоугольник 10"/>
          <p:cNvSpPr/>
          <p:nvPr/>
        </p:nvSpPr>
        <p:spPr>
          <a:xfrm>
            <a:off x="126254" y="2121059"/>
            <a:ext cx="2592288" cy="504056"/>
          </a:xfrm>
          <a:prstGeom prst="roundRect">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ru-RU" sz="1400" b="1" dirty="0" smtClean="0">
                <a:solidFill>
                  <a:schemeClr val="accent1">
                    <a:lumMod val="50000"/>
                  </a:schemeClr>
                </a:solidFill>
                <a:latin typeface="Times New Roman" panose="02020603050405020304" pitchFamily="18" charset="0"/>
                <a:cs typeface="Times New Roman" panose="02020603050405020304" pitchFamily="18" charset="0"/>
              </a:rPr>
              <a:t>Основные индикаторы</a:t>
            </a:r>
            <a:endParaRPr lang="ru-RU" sz="1400" b="1" dirty="0">
              <a:solidFill>
                <a:schemeClr val="accent1">
                  <a:lumMod val="50000"/>
                </a:schemeClr>
              </a:solidFill>
              <a:latin typeface="Times New Roman" panose="02020603050405020304" pitchFamily="18" charset="0"/>
              <a:cs typeface="Times New Roman" panose="02020603050405020304" pitchFamily="18" charset="0"/>
            </a:endParaRPr>
          </a:p>
        </p:txBody>
      </p:sp>
      <p:pic>
        <p:nvPicPr>
          <p:cNvPr id="4" name="Picture 2" descr="C:\Users\e.babaeva\Desktop\картинки\IMG_312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38991" y="1029142"/>
            <a:ext cx="2284266" cy="189580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7" name="Номер слайда 6"/>
          <p:cNvSpPr>
            <a:spLocks noGrp="1"/>
          </p:cNvSpPr>
          <p:nvPr>
            <p:ph type="sldNum" sz="quarter" idx="12"/>
          </p:nvPr>
        </p:nvSpPr>
        <p:spPr/>
        <p:txBody>
          <a:bodyPr/>
          <a:lstStyle/>
          <a:p>
            <a:pPr>
              <a:defRPr/>
            </a:pPr>
            <a:fld id="{667CCBFA-BFB9-4E9F-B6F6-694D72409F22}" type="slidenum">
              <a:rPr lang="ru-RU" smtClean="0"/>
              <a:pPr>
                <a:defRPr/>
              </a:pPr>
              <a:t>57</a:t>
            </a:fld>
            <a:endParaRPr lang="ru-RU" dirty="0"/>
          </a:p>
        </p:txBody>
      </p:sp>
      <p:sp>
        <p:nvSpPr>
          <p:cNvPr id="13" name="Заголовок 1"/>
          <p:cNvSpPr txBox="1">
            <a:spLocks/>
          </p:cNvSpPr>
          <p:nvPr/>
        </p:nvSpPr>
        <p:spPr>
          <a:xfrm>
            <a:off x="259728" y="0"/>
            <a:ext cx="7264600" cy="620688"/>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l" fontAlgn="auto">
              <a:spcAft>
                <a:spcPts val="0"/>
              </a:spcAft>
              <a:buNone/>
            </a:pPr>
            <a:r>
              <a:rPr lang="ru-RU" sz="1800" dirty="0">
                <a:solidFill>
                  <a:schemeClr val="tx1"/>
                </a:solidFill>
                <a:effectLst/>
                <a:latin typeface="Times New Roman" panose="02020603050405020304" pitchFamily="18" charset="0"/>
                <a:cs typeface="Times New Roman" panose="02020603050405020304" pitchFamily="18" charset="0"/>
              </a:rPr>
              <a:t>Государственная программа Чувашской </a:t>
            </a:r>
            <a:r>
              <a:rPr lang="ru-RU" sz="1800" dirty="0" smtClean="0">
                <a:solidFill>
                  <a:schemeClr val="tx1"/>
                </a:solidFill>
                <a:effectLst/>
                <a:latin typeface="Times New Roman" panose="02020603050405020304" pitchFamily="18" charset="0"/>
                <a:cs typeface="Times New Roman" panose="02020603050405020304" pitchFamily="18" charset="0"/>
              </a:rPr>
              <a:t>Республики</a:t>
            </a:r>
          </a:p>
          <a:p>
            <a:pPr marL="0" indent="0" algn="l" fontAlgn="auto">
              <a:spcAft>
                <a:spcPts val="0"/>
              </a:spcAft>
              <a:buNone/>
            </a:pPr>
            <a:r>
              <a:rPr lang="ru-RU" sz="1800" dirty="0" smtClean="0">
                <a:solidFill>
                  <a:schemeClr val="tx1"/>
                </a:solidFill>
                <a:effectLst/>
                <a:latin typeface="Times New Roman" panose="02020603050405020304" pitchFamily="18" charset="0"/>
                <a:cs typeface="Times New Roman" panose="02020603050405020304" pitchFamily="18" charset="0"/>
              </a:rPr>
              <a:t>«Развитие физической культуры и спорта»</a:t>
            </a:r>
            <a:endParaRPr lang="ru-RU" sz="1800" dirty="0">
              <a:solidFill>
                <a:schemeClr val="tx1"/>
              </a:solidFill>
              <a:effectLst/>
              <a:latin typeface="Times New Roman" panose="02020603050405020304" pitchFamily="18" charset="0"/>
              <a:cs typeface="Times New Roman" panose="02020603050405020304" pitchFamily="18" charset="0"/>
            </a:endParaRPr>
          </a:p>
        </p:txBody>
      </p:sp>
      <p:cxnSp>
        <p:nvCxnSpPr>
          <p:cNvPr id="14" name="Прямая соединительная линия 13"/>
          <p:cNvCxnSpPr/>
          <p:nvPr/>
        </p:nvCxnSpPr>
        <p:spPr>
          <a:xfrm>
            <a:off x="0" y="620688"/>
            <a:ext cx="9144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7873228" y="69850"/>
            <a:ext cx="1223412" cy="492443"/>
          </a:xfrm>
          <a:prstGeom prst="rect">
            <a:avLst/>
          </a:prstGeom>
          <a:noFill/>
        </p:spPr>
        <p:txBody>
          <a:bodyPr wrap="none" rtlCol="0">
            <a:spAutoFit/>
          </a:bodyPr>
          <a:lstStyle/>
          <a:p>
            <a:pPr algn="ctr"/>
            <a:r>
              <a:rPr lang="ru-RU" sz="1300" b="1" i="1" dirty="0" smtClean="0">
                <a:solidFill>
                  <a:schemeClr val="accent1"/>
                </a:solidFill>
                <a:latin typeface="+mn-lt"/>
              </a:rPr>
              <a:t>Бюджет</a:t>
            </a:r>
          </a:p>
          <a:p>
            <a:pPr algn="ctr"/>
            <a:r>
              <a:rPr lang="ru-RU" sz="1300" b="1" i="1" dirty="0" smtClean="0">
                <a:solidFill>
                  <a:schemeClr val="accent1"/>
                </a:solidFill>
                <a:latin typeface="+mn-lt"/>
              </a:rPr>
              <a:t>для граждан</a:t>
            </a:r>
            <a:endParaRPr lang="ru-RU" sz="1300" b="1" i="1" dirty="0">
              <a:solidFill>
                <a:schemeClr val="accent1"/>
              </a:solidFill>
              <a:latin typeface="+mn-lt"/>
            </a:endParaRPr>
          </a:p>
        </p:txBody>
      </p:sp>
      <p:sp>
        <p:nvSpPr>
          <p:cNvPr id="3" name="Полилиния 2"/>
          <p:cNvSpPr/>
          <p:nvPr/>
        </p:nvSpPr>
        <p:spPr>
          <a:xfrm>
            <a:off x="5204846" y="1208882"/>
            <a:ext cx="3550347" cy="827759"/>
          </a:xfrm>
          <a:custGeom>
            <a:avLst/>
            <a:gdLst>
              <a:gd name="connsiteX0" fmla="*/ 0 w 3550347"/>
              <a:gd name="connsiteY0" fmla="*/ 82776 h 827759"/>
              <a:gd name="connsiteX1" fmla="*/ 82776 w 3550347"/>
              <a:gd name="connsiteY1" fmla="*/ 0 h 827759"/>
              <a:gd name="connsiteX2" fmla="*/ 3467571 w 3550347"/>
              <a:gd name="connsiteY2" fmla="*/ 0 h 827759"/>
              <a:gd name="connsiteX3" fmla="*/ 3550347 w 3550347"/>
              <a:gd name="connsiteY3" fmla="*/ 82776 h 827759"/>
              <a:gd name="connsiteX4" fmla="*/ 3550347 w 3550347"/>
              <a:gd name="connsiteY4" fmla="*/ 744983 h 827759"/>
              <a:gd name="connsiteX5" fmla="*/ 3467571 w 3550347"/>
              <a:gd name="connsiteY5" fmla="*/ 827759 h 827759"/>
              <a:gd name="connsiteX6" fmla="*/ 82776 w 3550347"/>
              <a:gd name="connsiteY6" fmla="*/ 827759 h 827759"/>
              <a:gd name="connsiteX7" fmla="*/ 0 w 3550347"/>
              <a:gd name="connsiteY7" fmla="*/ 744983 h 827759"/>
              <a:gd name="connsiteX8" fmla="*/ 0 w 3550347"/>
              <a:gd name="connsiteY8" fmla="*/ 82776 h 827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50347" h="827759">
                <a:moveTo>
                  <a:pt x="0" y="82776"/>
                </a:moveTo>
                <a:cubicBezTo>
                  <a:pt x="0" y="37060"/>
                  <a:pt x="37060" y="0"/>
                  <a:pt x="82776" y="0"/>
                </a:cubicBezTo>
                <a:lnTo>
                  <a:pt x="3467571" y="0"/>
                </a:lnTo>
                <a:cubicBezTo>
                  <a:pt x="3513287" y="0"/>
                  <a:pt x="3550347" y="37060"/>
                  <a:pt x="3550347" y="82776"/>
                </a:cubicBezTo>
                <a:lnTo>
                  <a:pt x="3550347" y="744983"/>
                </a:lnTo>
                <a:cubicBezTo>
                  <a:pt x="3550347" y="790699"/>
                  <a:pt x="3513287" y="827759"/>
                  <a:pt x="3467571" y="827759"/>
                </a:cubicBezTo>
                <a:lnTo>
                  <a:pt x="82776" y="827759"/>
                </a:lnTo>
                <a:cubicBezTo>
                  <a:pt x="37060" y="827759"/>
                  <a:pt x="0" y="790699"/>
                  <a:pt x="0" y="744983"/>
                </a:cubicBezTo>
                <a:lnTo>
                  <a:pt x="0" y="82776"/>
                </a:lnTo>
                <a:close/>
              </a:path>
            </a:pathLst>
          </a:custGeom>
        </p:spPr>
        <p:style>
          <a:lnRef idx="3">
            <a:schemeClr val="lt1"/>
          </a:lnRef>
          <a:fillRef idx="1">
            <a:schemeClr val="accent2"/>
          </a:fillRef>
          <a:effectRef idx="1">
            <a:schemeClr val="accent2"/>
          </a:effectRef>
          <a:fontRef idx="minor">
            <a:schemeClr val="lt1"/>
          </a:fontRef>
        </p:style>
        <p:txBody>
          <a:bodyPr spcFirstLastPara="0" vert="horz" wrap="square" lIns="77584" tIns="77584" rIns="77584" bIns="77584" numCol="1" spcCol="1270" anchor="ctr" anchorCtr="0">
            <a:noAutofit/>
          </a:bodyPr>
          <a:lstStyle/>
          <a:p>
            <a:pPr lvl="0" algn="ctr" defTabSz="622300">
              <a:lnSpc>
                <a:spcPct val="90000"/>
              </a:lnSpc>
              <a:spcBef>
                <a:spcPct val="0"/>
              </a:spcBef>
              <a:spcAft>
                <a:spcPct val="35000"/>
              </a:spcAft>
            </a:pPr>
            <a:r>
              <a:rPr lang="ru-RU" sz="1400" b="1" kern="1200" dirty="0" smtClean="0">
                <a:solidFill>
                  <a:schemeClr val="accent1">
                    <a:lumMod val="50000"/>
                  </a:schemeClr>
                </a:solidFill>
                <a:latin typeface="Times New Roman" panose="02020603050405020304" pitchFamily="18" charset="0"/>
                <a:cs typeface="Times New Roman" panose="02020603050405020304" pitchFamily="18" charset="0"/>
              </a:rPr>
              <a:t>Достижение значений показателей (индикаторов) </a:t>
            </a:r>
            <a:endParaRPr lang="ru-RU" sz="1400" b="1" kern="1200" dirty="0">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5" name="Полилиния 4"/>
          <p:cNvSpPr/>
          <p:nvPr/>
        </p:nvSpPr>
        <p:spPr>
          <a:xfrm>
            <a:off x="5231341" y="2204864"/>
            <a:ext cx="665357" cy="843430"/>
          </a:xfrm>
          <a:custGeom>
            <a:avLst/>
            <a:gdLst>
              <a:gd name="connsiteX0" fmla="*/ 0 w 665357"/>
              <a:gd name="connsiteY0" fmla="*/ 66536 h 843430"/>
              <a:gd name="connsiteX1" fmla="*/ 66536 w 665357"/>
              <a:gd name="connsiteY1" fmla="*/ 0 h 843430"/>
              <a:gd name="connsiteX2" fmla="*/ 598821 w 665357"/>
              <a:gd name="connsiteY2" fmla="*/ 0 h 843430"/>
              <a:gd name="connsiteX3" fmla="*/ 665357 w 665357"/>
              <a:gd name="connsiteY3" fmla="*/ 66536 h 843430"/>
              <a:gd name="connsiteX4" fmla="*/ 665357 w 665357"/>
              <a:gd name="connsiteY4" fmla="*/ 776894 h 843430"/>
              <a:gd name="connsiteX5" fmla="*/ 598821 w 665357"/>
              <a:gd name="connsiteY5" fmla="*/ 843430 h 843430"/>
              <a:gd name="connsiteX6" fmla="*/ 66536 w 665357"/>
              <a:gd name="connsiteY6" fmla="*/ 843430 h 843430"/>
              <a:gd name="connsiteX7" fmla="*/ 0 w 665357"/>
              <a:gd name="connsiteY7" fmla="*/ 776894 h 843430"/>
              <a:gd name="connsiteX8" fmla="*/ 0 w 665357"/>
              <a:gd name="connsiteY8" fmla="*/ 66536 h 843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5357" h="843430">
                <a:moveTo>
                  <a:pt x="0" y="66536"/>
                </a:moveTo>
                <a:cubicBezTo>
                  <a:pt x="0" y="29789"/>
                  <a:pt x="29789" y="0"/>
                  <a:pt x="66536" y="0"/>
                </a:cubicBezTo>
                <a:lnTo>
                  <a:pt x="598821" y="0"/>
                </a:lnTo>
                <a:cubicBezTo>
                  <a:pt x="635568" y="0"/>
                  <a:pt x="665357" y="29789"/>
                  <a:pt x="665357" y="66536"/>
                </a:cubicBezTo>
                <a:lnTo>
                  <a:pt x="665357" y="776894"/>
                </a:lnTo>
                <a:cubicBezTo>
                  <a:pt x="665357" y="813641"/>
                  <a:pt x="635568" y="843430"/>
                  <a:pt x="598821" y="843430"/>
                </a:cubicBezTo>
                <a:lnTo>
                  <a:pt x="66536" y="843430"/>
                </a:lnTo>
                <a:cubicBezTo>
                  <a:pt x="29789" y="843430"/>
                  <a:pt x="0" y="813641"/>
                  <a:pt x="0" y="776894"/>
                </a:cubicBezTo>
                <a:lnTo>
                  <a:pt x="0" y="66536"/>
                </a:lnTo>
                <a:close/>
              </a:path>
            </a:pathLst>
          </a:custGeom>
          <a:gradFill flip="none" rotWithShape="0">
            <a:gsLst>
              <a:gs pos="0">
                <a:srgbClr val="92D050">
                  <a:tint val="66000"/>
                  <a:satMod val="160000"/>
                </a:srgbClr>
              </a:gs>
              <a:gs pos="50000">
                <a:srgbClr val="92D050">
                  <a:tint val="44500"/>
                  <a:satMod val="160000"/>
                </a:srgbClr>
              </a:gs>
              <a:gs pos="100000">
                <a:srgbClr val="92D050">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2828" tIns="72828" rIns="72828" bIns="72828" numCol="1" spcCol="1270" anchor="ctr" anchorCtr="0">
            <a:noAutofit/>
          </a:bodyPr>
          <a:lstStyle/>
          <a:p>
            <a:pPr lvl="0" algn="ctr" defTabSz="622300">
              <a:lnSpc>
                <a:spcPct val="90000"/>
              </a:lnSpc>
              <a:spcBef>
                <a:spcPct val="0"/>
              </a:spcBef>
              <a:spcAft>
                <a:spcPct val="35000"/>
              </a:spcAft>
            </a:pPr>
            <a:r>
              <a:rPr lang="ru-RU" sz="1400" b="1" kern="1200" dirty="0" smtClean="0">
                <a:solidFill>
                  <a:schemeClr val="tx1"/>
                </a:solidFill>
                <a:latin typeface="Times New Roman" panose="02020603050405020304" pitchFamily="18" charset="0"/>
                <a:cs typeface="Times New Roman" panose="02020603050405020304" pitchFamily="18" charset="0"/>
              </a:rPr>
              <a:t>2019 план</a:t>
            </a:r>
            <a:endParaRPr lang="ru-RU" sz="1400" b="1" kern="1200" dirty="0">
              <a:solidFill>
                <a:schemeClr val="tx1"/>
              </a:solidFill>
              <a:latin typeface="Times New Roman" panose="02020603050405020304" pitchFamily="18" charset="0"/>
              <a:cs typeface="Times New Roman" panose="02020603050405020304" pitchFamily="18" charset="0"/>
            </a:endParaRPr>
          </a:p>
        </p:txBody>
      </p:sp>
      <p:sp>
        <p:nvSpPr>
          <p:cNvPr id="6" name="Полилиния 5"/>
          <p:cNvSpPr/>
          <p:nvPr/>
        </p:nvSpPr>
        <p:spPr>
          <a:xfrm>
            <a:off x="5231341" y="3219594"/>
            <a:ext cx="665357" cy="843430"/>
          </a:xfrm>
          <a:custGeom>
            <a:avLst/>
            <a:gdLst>
              <a:gd name="connsiteX0" fmla="*/ 0 w 665357"/>
              <a:gd name="connsiteY0" fmla="*/ 66536 h 843430"/>
              <a:gd name="connsiteX1" fmla="*/ 66536 w 665357"/>
              <a:gd name="connsiteY1" fmla="*/ 0 h 843430"/>
              <a:gd name="connsiteX2" fmla="*/ 598821 w 665357"/>
              <a:gd name="connsiteY2" fmla="*/ 0 h 843430"/>
              <a:gd name="connsiteX3" fmla="*/ 665357 w 665357"/>
              <a:gd name="connsiteY3" fmla="*/ 66536 h 843430"/>
              <a:gd name="connsiteX4" fmla="*/ 665357 w 665357"/>
              <a:gd name="connsiteY4" fmla="*/ 776894 h 843430"/>
              <a:gd name="connsiteX5" fmla="*/ 598821 w 665357"/>
              <a:gd name="connsiteY5" fmla="*/ 843430 h 843430"/>
              <a:gd name="connsiteX6" fmla="*/ 66536 w 665357"/>
              <a:gd name="connsiteY6" fmla="*/ 843430 h 843430"/>
              <a:gd name="connsiteX7" fmla="*/ 0 w 665357"/>
              <a:gd name="connsiteY7" fmla="*/ 776894 h 843430"/>
              <a:gd name="connsiteX8" fmla="*/ 0 w 665357"/>
              <a:gd name="connsiteY8" fmla="*/ 66536 h 843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5357" h="843430">
                <a:moveTo>
                  <a:pt x="0" y="66536"/>
                </a:moveTo>
                <a:cubicBezTo>
                  <a:pt x="0" y="29789"/>
                  <a:pt x="29789" y="0"/>
                  <a:pt x="66536" y="0"/>
                </a:cubicBezTo>
                <a:lnTo>
                  <a:pt x="598821" y="0"/>
                </a:lnTo>
                <a:cubicBezTo>
                  <a:pt x="635568" y="0"/>
                  <a:pt x="665357" y="29789"/>
                  <a:pt x="665357" y="66536"/>
                </a:cubicBezTo>
                <a:lnTo>
                  <a:pt x="665357" y="776894"/>
                </a:lnTo>
                <a:cubicBezTo>
                  <a:pt x="665357" y="813641"/>
                  <a:pt x="635568" y="843430"/>
                  <a:pt x="598821" y="843430"/>
                </a:cubicBezTo>
                <a:lnTo>
                  <a:pt x="66536" y="843430"/>
                </a:lnTo>
                <a:cubicBezTo>
                  <a:pt x="29789" y="843430"/>
                  <a:pt x="0" y="813641"/>
                  <a:pt x="0" y="776894"/>
                </a:cubicBezTo>
                <a:lnTo>
                  <a:pt x="0" y="66536"/>
                </a:lnTo>
                <a:close/>
              </a:path>
            </a:pathLst>
          </a:custGeom>
          <a:gradFill flip="none" rotWithShape="0">
            <a:gsLst>
              <a:gs pos="0">
                <a:srgbClr val="92D050">
                  <a:tint val="66000"/>
                  <a:satMod val="160000"/>
                </a:srgbClr>
              </a:gs>
              <a:gs pos="50000">
                <a:srgbClr val="92D050">
                  <a:tint val="44500"/>
                  <a:satMod val="160000"/>
                </a:srgbClr>
              </a:gs>
              <a:gs pos="100000">
                <a:srgbClr val="92D050">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1398" tIns="61398" rIns="61398" bIns="61398" numCol="1" spcCol="1270" anchor="ctr" anchorCtr="0">
            <a:noAutofit/>
          </a:bodyPr>
          <a:lstStyle/>
          <a:p>
            <a:pPr lvl="0" algn="ctr" defTabSz="488950">
              <a:lnSpc>
                <a:spcPct val="90000"/>
              </a:lnSpc>
              <a:spcBef>
                <a:spcPct val="0"/>
              </a:spcBef>
              <a:spcAft>
                <a:spcPct val="35000"/>
              </a:spcAft>
            </a:pPr>
            <a:r>
              <a:rPr lang="ru-RU" sz="1100" b="1" kern="1200" dirty="0" smtClean="0">
                <a:solidFill>
                  <a:schemeClr val="tx1"/>
                </a:solidFill>
                <a:latin typeface="Times New Roman" panose="02020603050405020304" pitchFamily="18" charset="0"/>
                <a:cs typeface="Times New Roman" panose="02020603050405020304" pitchFamily="18" charset="0"/>
              </a:rPr>
              <a:t>43,5</a:t>
            </a:r>
            <a:endParaRPr lang="ru-RU" sz="1100" b="1" kern="1200" dirty="0">
              <a:solidFill>
                <a:schemeClr val="tx1"/>
              </a:solidFill>
              <a:latin typeface="Times New Roman" panose="02020603050405020304" pitchFamily="18" charset="0"/>
              <a:cs typeface="Times New Roman" panose="02020603050405020304" pitchFamily="18" charset="0"/>
            </a:endParaRPr>
          </a:p>
        </p:txBody>
      </p:sp>
      <p:sp>
        <p:nvSpPr>
          <p:cNvPr id="8" name="Полилиния 7"/>
          <p:cNvSpPr/>
          <p:nvPr/>
        </p:nvSpPr>
        <p:spPr>
          <a:xfrm>
            <a:off x="5231341" y="4101547"/>
            <a:ext cx="665357" cy="843430"/>
          </a:xfrm>
          <a:custGeom>
            <a:avLst/>
            <a:gdLst>
              <a:gd name="connsiteX0" fmla="*/ 0 w 665357"/>
              <a:gd name="connsiteY0" fmla="*/ 66536 h 843430"/>
              <a:gd name="connsiteX1" fmla="*/ 66536 w 665357"/>
              <a:gd name="connsiteY1" fmla="*/ 0 h 843430"/>
              <a:gd name="connsiteX2" fmla="*/ 598821 w 665357"/>
              <a:gd name="connsiteY2" fmla="*/ 0 h 843430"/>
              <a:gd name="connsiteX3" fmla="*/ 665357 w 665357"/>
              <a:gd name="connsiteY3" fmla="*/ 66536 h 843430"/>
              <a:gd name="connsiteX4" fmla="*/ 665357 w 665357"/>
              <a:gd name="connsiteY4" fmla="*/ 776894 h 843430"/>
              <a:gd name="connsiteX5" fmla="*/ 598821 w 665357"/>
              <a:gd name="connsiteY5" fmla="*/ 843430 h 843430"/>
              <a:gd name="connsiteX6" fmla="*/ 66536 w 665357"/>
              <a:gd name="connsiteY6" fmla="*/ 843430 h 843430"/>
              <a:gd name="connsiteX7" fmla="*/ 0 w 665357"/>
              <a:gd name="connsiteY7" fmla="*/ 776894 h 843430"/>
              <a:gd name="connsiteX8" fmla="*/ 0 w 665357"/>
              <a:gd name="connsiteY8" fmla="*/ 66536 h 843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5357" h="843430">
                <a:moveTo>
                  <a:pt x="0" y="66536"/>
                </a:moveTo>
                <a:cubicBezTo>
                  <a:pt x="0" y="29789"/>
                  <a:pt x="29789" y="0"/>
                  <a:pt x="66536" y="0"/>
                </a:cubicBezTo>
                <a:lnTo>
                  <a:pt x="598821" y="0"/>
                </a:lnTo>
                <a:cubicBezTo>
                  <a:pt x="635568" y="0"/>
                  <a:pt x="665357" y="29789"/>
                  <a:pt x="665357" y="66536"/>
                </a:cubicBezTo>
                <a:lnTo>
                  <a:pt x="665357" y="776894"/>
                </a:lnTo>
                <a:cubicBezTo>
                  <a:pt x="665357" y="813641"/>
                  <a:pt x="635568" y="843430"/>
                  <a:pt x="598821" y="843430"/>
                </a:cubicBezTo>
                <a:lnTo>
                  <a:pt x="66536" y="843430"/>
                </a:lnTo>
                <a:cubicBezTo>
                  <a:pt x="29789" y="843430"/>
                  <a:pt x="0" y="813641"/>
                  <a:pt x="0" y="776894"/>
                </a:cubicBezTo>
                <a:lnTo>
                  <a:pt x="0" y="66536"/>
                </a:lnTo>
                <a:close/>
              </a:path>
            </a:pathLst>
          </a:custGeom>
          <a:gradFill flip="none" rotWithShape="0">
            <a:gsLst>
              <a:gs pos="0">
                <a:srgbClr val="92D050">
                  <a:tint val="66000"/>
                  <a:satMod val="160000"/>
                </a:srgbClr>
              </a:gs>
              <a:gs pos="50000">
                <a:srgbClr val="92D050">
                  <a:tint val="44500"/>
                  <a:satMod val="160000"/>
                </a:srgbClr>
              </a:gs>
              <a:gs pos="100000">
                <a:srgbClr val="92D050">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1398" tIns="61398" rIns="61398" bIns="61398" numCol="1" spcCol="1270" anchor="ctr" anchorCtr="0">
            <a:noAutofit/>
          </a:bodyPr>
          <a:lstStyle/>
          <a:p>
            <a:pPr lvl="0" algn="ctr" defTabSz="488950">
              <a:lnSpc>
                <a:spcPct val="90000"/>
              </a:lnSpc>
              <a:spcBef>
                <a:spcPct val="0"/>
              </a:spcBef>
              <a:spcAft>
                <a:spcPct val="35000"/>
              </a:spcAft>
            </a:pPr>
            <a:r>
              <a:rPr lang="ru-RU" sz="1100" b="1" kern="1200" dirty="0" smtClean="0">
                <a:solidFill>
                  <a:schemeClr val="tx1"/>
                </a:solidFill>
                <a:latin typeface="Times New Roman" panose="02020603050405020304" pitchFamily="18" charset="0"/>
                <a:cs typeface="Times New Roman" panose="02020603050405020304" pitchFamily="18" charset="0"/>
              </a:rPr>
              <a:t>73,3</a:t>
            </a:r>
            <a:endParaRPr lang="ru-RU" sz="1100" b="1" kern="1200" dirty="0">
              <a:solidFill>
                <a:schemeClr val="tx1"/>
              </a:solidFill>
              <a:latin typeface="Times New Roman" panose="02020603050405020304" pitchFamily="18" charset="0"/>
              <a:cs typeface="Times New Roman" panose="02020603050405020304" pitchFamily="18" charset="0"/>
            </a:endParaRPr>
          </a:p>
        </p:txBody>
      </p:sp>
      <p:sp>
        <p:nvSpPr>
          <p:cNvPr id="9" name="Полилиния 8"/>
          <p:cNvSpPr/>
          <p:nvPr/>
        </p:nvSpPr>
        <p:spPr>
          <a:xfrm>
            <a:off x="5231341" y="4983501"/>
            <a:ext cx="665357" cy="843430"/>
          </a:xfrm>
          <a:custGeom>
            <a:avLst/>
            <a:gdLst>
              <a:gd name="connsiteX0" fmla="*/ 0 w 665357"/>
              <a:gd name="connsiteY0" fmla="*/ 66536 h 843430"/>
              <a:gd name="connsiteX1" fmla="*/ 66536 w 665357"/>
              <a:gd name="connsiteY1" fmla="*/ 0 h 843430"/>
              <a:gd name="connsiteX2" fmla="*/ 598821 w 665357"/>
              <a:gd name="connsiteY2" fmla="*/ 0 h 843430"/>
              <a:gd name="connsiteX3" fmla="*/ 665357 w 665357"/>
              <a:gd name="connsiteY3" fmla="*/ 66536 h 843430"/>
              <a:gd name="connsiteX4" fmla="*/ 665357 w 665357"/>
              <a:gd name="connsiteY4" fmla="*/ 776894 h 843430"/>
              <a:gd name="connsiteX5" fmla="*/ 598821 w 665357"/>
              <a:gd name="connsiteY5" fmla="*/ 843430 h 843430"/>
              <a:gd name="connsiteX6" fmla="*/ 66536 w 665357"/>
              <a:gd name="connsiteY6" fmla="*/ 843430 h 843430"/>
              <a:gd name="connsiteX7" fmla="*/ 0 w 665357"/>
              <a:gd name="connsiteY7" fmla="*/ 776894 h 843430"/>
              <a:gd name="connsiteX8" fmla="*/ 0 w 665357"/>
              <a:gd name="connsiteY8" fmla="*/ 66536 h 843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5357" h="843430">
                <a:moveTo>
                  <a:pt x="0" y="66536"/>
                </a:moveTo>
                <a:cubicBezTo>
                  <a:pt x="0" y="29789"/>
                  <a:pt x="29789" y="0"/>
                  <a:pt x="66536" y="0"/>
                </a:cubicBezTo>
                <a:lnTo>
                  <a:pt x="598821" y="0"/>
                </a:lnTo>
                <a:cubicBezTo>
                  <a:pt x="635568" y="0"/>
                  <a:pt x="665357" y="29789"/>
                  <a:pt x="665357" y="66536"/>
                </a:cubicBezTo>
                <a:lnTo>
                  <a:pt x="665357" y="776894"/>
                </a:lnTo>
                <a:cubicBezTo>
                  <a:pt x="665357" y="813641"/>
                  <a:pt x="635568" y="843430"/>
                  <a:pt x="598821" y="843430"/>
                </a:cubicBezTo>
                <a:lnTo>
                  <a:pt x="66536" y="843430"/>
                </a:lnTo>
                <a:cubicBezTo>
                  <a:pt x="29789" y="843430"/>
                  <a:pt x="0" y="813641"/>
                  <a:pt x="0" y="776894"/>
                </a:cubicBezTo>
                <a:lnTo>
                  <a:pt x="0" y="66536"/>
                </a:lnTo>
                <a:close/>
              </a:path>
            </a:pathLst>
          </a:custGeom>
          <a:gradFill flip="none" rotWithShape="0">
            <a:gsLst>
              <a:gs pos="0">
                <a:srgbClr val="92D050">
                  <a:tint val="66000"/>
                  <a:satMod val="160000"/>
                </a:srgbClr>
              </a:gs>
              <a:gs pos="50000">
                <a:srgbClr val="92D050">
                  <a:tint val="44500"/>
                  <a:satMod val="160000"/>
                </a:srgbClr>
              </a:gs>
              <a:gs pos="100000">
                <a:srgbClr val="92D050">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1398" tIns="61398" rIns="61398" bIns="61398" numCol="1" spcCol="1270" anchor="ctr" anchorCtr="0">
            <a:noAutofit/>
          </a:bodyPr>
          <a:lstStyle/>
          <a:p>
            <a:pPr lvl="0" algn="ctr" defTabSz="488950">
              <a:lnSpc>
                <a:spcPct val="90000"/>
              </a:lnSpc>
              <a:spcBef>
                <a:spcPct val="0"/>
              </a:spcBef>
              <a:spcAft>
                <a:spcPct val="35000"/>
              </a:spcAft>
            </a:pPr>
            <a:r>
              <a:rPr lang="ru-RU" sz="1100" b="1" kern="1200" smtClean="0">
                <a:solidFill>
                  <a:schemeClr val="tx1"/>
                </a:solidFill>
                <a:latin typeface="Times New Roman" panose="02020603050405020304" pitchFamily="18" charset="0"/>
                <a:cs typeface="Times New Roman" panose="02020603050405020304" pitchFamily="18" charset="0"/>
              </a:rPr>
              <a:t>3,9</a:t>
            </a:r>
            <a:endParaRPr lang="ru-RU" sz="1100" b="1" kern="1200" dirty="0">
              <a:solidFill>
                <a:schemeClr val="tx1"/>
              </a:solidFill>
              <a:latin typeface="Times New Roman" panose="02020603050405020304" pitchFamily="18" charset="0"/>
              <a:cs typeface="Times New Roman" panose="02020603050405020304" pitchFamily="18" charset="0"/>
            </a:endParaRPr>
          </a:p>
        </p:txBody>
      </p:sp>
      <p:sp>
        <p:nvSpPr>
          <p:cNvPr id="10" name="Полилиния 9"/>
          <p:cNvSpPr/>
          <p:nvPr/>
        </p:nvSpPr>
        <p:spPr>
          <a:xfrm>
            <a:off x="5952588" y="2204864"/>
            <a:ext cx="665357" cy="843430"/>
          </a:xfrm>
          <a:custGeom>
            <a:avLst/>
            <a:gdLst>
              <a:gd name="connsiteX0" fmla="*/ 0 w 665357"/>
              <a:gd name="connsiteY0" fmla="*/ 66536 h 843430"/>
              <a:gd name="connsiteX1" fmla="*/ 66536 w 665357"/>
              <a:gd name="connsiteY1" fmla="*/ 0 h 843430"/>
              <a:gd name="connsiteX2" fmla="*/ 598821 w 665357"/>
              <a:gd name="connsiteY2" fmla="*/ 0 h 843430"/>
              <a:gd name="connsiteX3" fmla="*/ 665357 w 665357"/>
              <a:gd name="connsiteY3" fmla="*/ 66536 h 843430"/>
              <a:gd name="connsiteX4" fmla="*/ 665357 w 665357"/>
              <a:gd name="connsiteY4" fmla="*/ 776894 h 843430"/>
              <a:gd name="connsiteX5" fmla="*/ 598821 w 665357"/>
              <a:gd name="connsiteY5" fmla="*/ 843430 h 843430"/>
              <a:gd name="connsiteX6" fmla="*/ 66536 w 665357"/>
              <a:gd name="connsiteY6" fmla="*/ 843430 h 843430"/>
              <a:gd name="connsiteX7" fmla="*/ 0 w 665357"/>
              <a:gd name="connsiteY7" fmla="*/ 776894 h 843430"/>
              <a:gd name="connsiteX8" fmla="*/ 0 w 665357"/>
              <a:gd name="connsiteY8" fmla="*/ 66536 h 843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5357" h="843430">
                <a:moveTo>
                  <a:pt x="0" y="66536"/>
                </a:moveTo>
                <a:cubicBezTo>
                  <a:pt x="0" y="29789"/>
                  <a:pt x="29789" y="0"/>
                  <a:pt x="66536" y="0"/>
                </a:cubicBezTo>
                <a:lnTo>
                  <a:pt x="598821" y="0"/>
                </a:lnTo>
                <a:cubicBezTo>
                  <a:pt x="635568" y="0"/>
                  <a:pt x="665357" y="29789"/>
                  <a:pt x="665357" y="66536"/>
                </a:cubicBezTo>
                <a:lnTo>
                  <a:pt x="665357" y="776894"/>
                </a:lnTo>
                <a:cubicBezTo>
                  <a:pt x="665357" y="813641"/>
                  <a:pt x="635568" y="843430"/>
                  <a:pt x="598821" y="843430"/>
                </a:cubicBezTo>
                <a:lnTo>
                  <a:pt x="66536" y="843430"/>
                </a:lnTo>
                <a:cubicBezTo>
                  <a:pt x="29789" y="843430"/>
                  <a:pt x="0" y="813641"/>
                  <a:pt x="0" y="776894"/>
                </a:cubicBezTo>
                <a:lnTo>
                  <a:pt x="0" y="66536"/>
                </a:lnTo>
                <a:close/>
              </a:path>
            </a:pathLst>
          </a:custGeom>
          <a:gradFill flip="none" rotWithShape="0">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2828" tIns="72828" rIns="72828" bIns="72828" numCol="1" spcCol="1270" anchor="ctr" anchorCtr="0">
            <a:noAutofit/>
          </a:bodyPr>
          <a:lstStyle/>
          <a:p>
            <a:pPr lvl="0" algn="ctr" defTabSz="622300">
              <a:lnSpc>
                <a:spcPct val="90000"/>
              </a:lnSpc>
              <a:spcBef>
                <a:spcPct val="0"/>
              </a:spcBef>
              <a:spcAft>
                <a:spcPct val="35000"/>
              </a:spcAft>
            </a:pPr>
            <a:r>
              <a:rPr lang="ru-RU" sz="1400" b="1" kern="1200" dirty="0" smtClean="0">
                <a:solidFill>
                  <a:schemeClr val="tx1"/>
                </a:solidFill>
                <a:latin typeface="Times New Roman" panose="02020603050405020304" pitchFamily="18" charset="0"/>
                <a:cs typeface="Times New Roman" panose="02020603050405020304" pitchFamily="18" charset="0"/>
              </a:rPr>
              <a:t>2019 факт</a:t>
            </a:r>
            <a:endParaRPr lang="ru-RU" sz="1400" b="1" kern="1200" dirty="0">
              <a:solidFill>
                <a:schemeClr val="tx1"/>
              </a:solidFill>
              <a:latin typeface="Times New Roman" panose="02020603050405020304" pitchFamily="18" charset="0"/>
              <a:cs typeface="Times New Roman" panose="02020603050405020304" pitchFamily="18" charset="0"/>
            </a:endParaRPr>
          </a:p>
        </p:txBody>
      </p:sp>
      <p:sp>
        <p:nvSpPr>
          <p:cNvPr id="12" name="Полилиния 11"/>
          <p:cNvSpPr/>
          <p:nvPr/>
        </p:nvSpPr>
        <p:spPr>
          <a:xfrm>
            <a:off x="5952588" y="3219594"/>
            <a:ext cx="665357" cy="843430"/>
          </a:xfrm>
          <a:custGeom>
            <a:avLst/>
            <a:gdLst>
              <a:gd name="connsiteX0" fmla="*/ 0 w 665357"/>
              <a:gd name="connsiteY0" fmla="*/ 66536 h 843430"/>
              <a:gd name="connsiteX1" fmla="*/ 66536 w 665357"/>
              <a:gd name="connsiteY1" fmla="*/ 0 h 843430"/>
              <a:gd name="connsiteX2" fmla="*/ 598821 w 665357"/>
              <a:gd name="connsiteY2" fmla="*/ 0 h 843430"/>
              <a:gd name="connsiteX3" fmla="*/ 665357 w 665357"/>
              <a:gd name="connsiteY3" fmla="*/ 66536 h 843430"/>
              <a:gd name="connsiteX4" fmla="*/ 665357 w 665357"/>
              <a:gd name="connsiteY4" fmla="*/ 776894 h 843430"/>
              <a:gd name="connsiteX5" fmla="*/ 598821 w 665357"/>
              <a:gd name="connsiteY5" fmla="*/ 843430 h 843430"/>
              <a:gd name="connsiteX6" fmla="*/ 66536 w 665357"/>
              <a:gd name="connsiteY6" fmla="*/ 843430 h 843430"/>
              <a:gd name="connsiteX7" fmla="*/ 0 w 665357"/>
              <a:gd name="connsiteY7" fmla="*/ 776894 h 843430"/>
              <a:gd name="connsiteX8" fmla="*/ 0 w 665357"/>
              <a:gd name="connsiteY8" fmla="*/ 66536 h 843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5357" h="843430">
                <a:moveTo>
                  <a:pt x="0" y="66536"/>
                </a:moveTo>
                <a:cubicBezTo>
                  <a:pt x="0" y="29789"/>
                  <a:pt x="29789" y="0"/>
                  <a:pt x="66536" y="0"/>
                </a:cubicBezTo>
                <a:lnTo>
                  <a:pt x="598821" y="0"/>
                </a:lnTo>
                <a:cubicBezTo>
                  <a:pt x="635568" y="0"/>
                  <a:pt x="665357" y="29789"/>
                  <a:pt x="665357" y="66536"/>
                </a:cubicBezTo>
                <a:lnTo>
                  <a:pt x="665357" y="776894"/>
                </a:lnTo>
                <a:cubicBezTo>
                  <a:pt x="665357" y="813641"/>
                  <a:pt x="635568" y="843430"/>
                  <a:pt x="598821" y="843430"/>
                </a:cubicBezTo>
                <a:lnTo>
                  <a:pt x="66536" y="843430"/>
                </a:lnTo>
                <a:cubicBezTo>
                  <a:pt x="29789" y="843430"/>
                  <a:pt x="0" y="813641"/>
                  <a:pt x="0" y="776894"/>
                </a:cubicBezTo>
                <a:lnTo>
                  <a:pt x="0" y="66536"/>
                </a:lnTo>
                <a:close/>
              </a:path>
            </a:pathLst>
          </a:custGeom>
          <a:gradFill flip="none" rotWithShape="0">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1398" tIns="61398" rIns="61398" bIns="61398" numCol="1" spcCol="1270" anchor="ctr" anchorCtr="0">
            <a:noAutofit/>
          </a:bodyPr>
          <a:lstStyle/>
          <a:p>
            <a:pPr lvl="0" algn="ctr" defTabSz="488950">
              <a:lnSpc>
                <a:spcPct val="90000"/>
              </a:lnSpc>
              <a:spcBef>
                <a:spcPct val="0"/>
              </a:spcBef>
              <a:spcAft>
                <a:spcPct val="35000"/>
              </a:spcAft>
            </a:pPr>
            <a:r>
              <a:rPr lang="ru-RU" sz="1100" b="1" kern="1200" dirty="0" smtClean="0">
                <a:solidFill>
                  <a:schemeClr val="tx1"/>
                </a:solidFill>
                <a:latin typeface="Times New Roman" panose="02020603050405020304" pitchFamily="18" charset="0"/>
                <a:cs typeface="Times New Roman" panose="02020603050405020304" pitchFamily="18" charset="0"/>
              </a:rPr>
              <a:t>45,8</a:t>
            </a:r>
            <a:endParaRPr lang="ru-RU" sz="1100" b="1" kern="1200" dirty="0">
              <a:solidFill>
                <a:schemeClr val="tx1"/>
              </a:solidFill>
              <a:latin typeface="Times New Roman" panose="02020603050405020304" pitchFamily="18" charset="0"/>
              <a:cs typeface="Times New Roman" panose="02020603050405020304" pitchFamily="18" charset="0"/>
            </a:endParaRPr>
          </a:p>
        </p:txBody>
      </p:sp>
      <p:sp>
        <p:nvSpPr>
          <p:cNvPr id="16" name="Полилиния 15"/>
          <p:cNvSpPr/>
          <p:nvPr/>
        </p:nvSpPr>
        <p:spPr>
          <a:xfrm>
            <a:off x="5952588" y="4101547"/>
            <a:ext cx="665357" cy="843430"/>
          </a:xfrm>
          <a:custGeom>
            <a:avLst/>
            <a:gdLst>
              <a:gd name="connsiteX0" fmla="*/ 0 w 665357"/>
              <a:gd name="connsiteY0" fmla="*/ 66536 h 843430"/>
              <a:gd name="connsiteX1" fmla="*/ 66536 w 665357"/>
              <a:gd name="connsiteY1" fmla="*/ 0 h 843430"/>
              <a:gd name="connsiteX2" fmla="*/ 598821 w 665357"/>
              <a:gd name="connsiteY2" fmla="*/ 0 h 843430"/>
              <a:gd name="connsiteX3" fmla="*/ 665357 w 665357"/>
              <a:gd name="connsiteY3" fmla="*/ 66536 h 843430"/>
              <a:gd name="connsiteX4" fmla="*/ 665357 w 665357"/>
              <a:gd name="connsiteY4" fmla="*/ 776894 h 843430"/>
              <a:gd name="connsiteX5" fmla="*/ 598821 w 665357"/>
              <a:gd name="connsiteY5" fmla="*/ 843430 h 843430"/>
              <a:gd name="connsiteX6" fmla="*/ 66536 w 665357"/>
              <a:gd name="connsiteY6" fmla="*/ 843430 h 843430"/>
              <a:gd name="connsiteX7" fmla="*/ 0 w 665357"/>
              <a:gd name="connsiteY7" fmla="*/ 776894 h 843430"/>
              <a:gd name="connsiteX8" fmla="*/ 0 w 665357"/>
              <a:gd name="connsiteY8" fmla="*/ 66536 h 843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5357" h="843430">
                <a:moveTo>
                  <a:pt x="0" y="66536"/>
                </a:moveTo>
                <a:cubicBezTo>
                  <a:pt x="0" y="29789"/>
                  <a:pt x="29789" y="0"/>
                  <a:pt x="66536" y="0"/>
                </a:cubicBezTo>
                <a:lnTo>
                  <a:pt x="598821" y="0"/>
                </a:lnTo>
                <a:cubicBezTo>
                  <a:pt x="635568" y="0"/>
                  <a:pt x="665357" y="29789"/>
                  <a:pt x="665357" y="66536"/>
                </a:cubicBezTo>
                <a:lnTo>
                  <a:pt x="665357" y="776894"/>
                </a:lnTo>
                <a:cubicBezTo>
                  <a:pt x="665357" y="813641"/>
                  <a:pt x="635568" y="843430"/>
                  <a:pt x="598821" y="843430"/>
                </a:cubicBezTo>
                <a:lnTo>
                  <a:pt x="66536" y="843430"/>
                </a:lnTo>
                <a:cubicBezTo>
                  <a:pt x="29789" y="843430"/>
                  <a:pt x="0" y="813641"/>
                  <a:pt x="0" y="776894"/>
                </a:cubicBezTo>
                <a:lnTo>
                  <a:pt x="0" y="66536"/>
                </a:lnTo>
                <a:close/>
              </a:path>
            </a:pathLst>
          </a:custGeom>
          <a:gradFill flip="none" rotWithShape="0">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1398" tIns="61398" rIns="61398" bIns="61398" numCol="1" spcCol="1270" anchor="ctr" anchorCtr="0">
            <a:noAutofit/>
          </a:bodyPr>
          <a:lstStyle/>
          <a:p>
            <a:pPr lvl="0" algn="ctr" defTabSz="488950">
              <a:lnSpc>
                <a:spcPct val="90000"/>
              </a:lnSpc>
              <a:spcBef>
                <a:spcPct val="0"/>
              </a:spcBef>
              <a:spcAft>
                <a:spcPct val="35000"/>
              </a:spcAft>
            </a:pPr>
            <a:r>
              <a:rPr lang="ru-RU" sz="1100" b="1" kern="1200" dirty="0" smtClean="0">
                <a:solidFill>
                  <a:schemeClr val="tx1"/>
                </a:solidFill>
                <a:latin typeface="Times New Roman" panose="02020603050405020304" pitchFamily="18" charset="0"/>
                <a:cs typeface="Times New Roman" panose="02020603050405020304" pitchFamily="18" charset="0"/>
              </a:rPr>
              <a:t>78,4</a:t>
            </a:r>
            <a:endParaRPr lang="ru-RU" sz="1100" b="1" kern="1200" dirty="0">
              <a:solidFill>
                <a:schemeClr val="tx1"/>
              </a:solidFill>
              <a:latin typeface="Times New Roman" panose="02020603050405020304" pitchFamily="18" charset="0"/>
              <a:cs typeface="Times New Roman" panose="02020603050405020304" pitchFamily="18" charset="0"/>
            </a:endParaRPr>
          </a:p>
        </p:txBody>
      </p:sp>
      <p:sp>
        <p:nvSpPr>
          <p:cNvPr id="18" name="Полилиния 17"/>
          <p:cNvSpPr/>
          <p:nvPr/>
        </p:nvSpPr>
        <p:spPr>
          <a:xfrm>
            <a:off x="5952588" y="4983501"/>
            <a:ext cx="665357" cy="843430"/>
          </a:xfrm>
          <a:custGeom>
            <a:avLst/>
            <a:gdLst>
              <a:gd name="connsiteX0" fmla="*/ 0 w 665357"/>
              <a:gd name="connsiteY0" fmla="*/ 66536 h 843430"/>
              <a:gd name="connsiteX1" fmla="*/ 66536 w 665357"/>
              <a:gd name="connsiteY1" fmla="*/ 0 h 843430"/>
              <a:gd name="connsiteX2" fmla="*/ 598821 w 665357"/>
              <a:gd name="connsiteY2" fmla="*/ 0 h 843430"/>
              <a:gd name="connsiteX3" fmla="*/ 665357 w 665357"/>
              <a:gd name="connsiteY3" fmla="*/ 66536 h 843430"/>
              <a:gd name="connsiteX4" fmla="*/ 665357 w 665357"/>
              <a:gd name="connsiteY4" fmla="*/ 776894 h 843430"/>
              <a:gd name="connsiteX5" fmla="*/ 598821 w 665357"/>
              <a:gd name="connsiteY5" fmla="*/ 843430 h 843430"/>
              <a:gd name="connsiteX6" fmla="*/ 66536 w 665357"/>
              <a:gd name="connsiteY6" fmla="*/ 843430 h 843430"/>
              <a:gd name="connsiteX7" fmla="*/ 0 w 665357"/>
              <a:gd name="connsiteY7" fmla="*/ 776894 h 843430"/>
              <a:gd name="connsiteX8" fmla="*/ 0 w 665357"/>
              <a:gd name="connsiteY8" fmla="*/ 66536 h 843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5357" h="843430">
                <a:moveTo>
                  <a:pt x="0" y="66536"/>
                </a:moveTo>
                <a:cubicBezTo>
                  <a:pt x="0" y="29789"/>
                  <a:pt x="29789" y="0"/>
                  <a:pt x="66536" y="0"/>
                </a:cubicBezTo>
                <a:lnTo>
                  <a:pt x="598821" y="0"/>
                </a:lnTo>
                <a:cubicBezTo>
                  <a:pt x="635568" y="0"/>
                  <a:pt x="665357" y="29789"/>
                  <a:pt x="665357" y="66536"/>
                </a:cubicBezTo>
                <a:lnTo>
                  <a:pt x="665357" y="776894"/>
                </a:lnTo>
                <a:cubicBezTo>
                  <a:pt x="665357" y="813641"/>
                  <a:pt x="635568" y="843430"/>
                  <a:pt x="598821" y="843430"/>
                </a:cubicBezTo>
                <a:lnTo>
                  <a:pt x="66536" y="843430"/>
                </a:lnTo>
                <a:cubicBezTo>
                  <a:pt x="29789" y="843430"/>
                  <a:pt x="0" y="813641"/>
                  <a:pt x="0" y="776894"/>
                </a:cubicBezTo>
                <a:lnTo>
                  <a:pt x="0" y="66536"/>
                </a:lnTo>
                <a:close/>
              </a:path>
            </a:pathLst>
          </a:custGeom>
          <a:gradFill flip="none" rotWithShape="0">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1398" tIns="61398" rIns="61398" bIns="61398" numCol="1" spcCol="1270" anchor="ctr" anchorCtr="0">
            <a:noAutofit/>
          </a:bodyPr>
          <a:lstStyle/>
          <a:p>
            <a:pPr lvl="0" algn="ctr" defTabSz="488950">
              <a:lnSpc>
                <a:spcPct val="90000"/>
              </a:lnSpc>
              <a:spcBef>
                <a:spcPct val="0"/>
              </a:spcBef>
              <a:spcAft>
                <a:spcPct val="35000"/>
              </a:spcAft>
            </a:pPr>
            <a:r>
              <a:rPr lang="ru-RU" sz="1100" b="1" kern="1200" dirty="0" smtClean="0">
                <a:solidFill>
                  <a:schemeClr val="tx1"/>
                </a:solidFill>
                <a:latin typeface="Times New Roman" panose="02020603050405020304" pitchFamily="18" charset="0"/>
                <a:cs typeface="Times New Roman" panose="02020603050405020304" pitchFamily="18" charset="0"/>
              </a:rPr>
              <a:t>10,6</a:t>
            </a:r>
            <a:endParaRPr lang="ru-RU" sz="1100" b="1" kern="1200" dirty="0">
              <a:solidFill>
                <a:schemeClr val="tx1"/>
              </a:solidFill>
              <a:latin typeface="Times New Roman" panose="02020603050405020304" pitchFamily="18" charset="0"/>
              <a:cs typeface="Times New Roman" panose="02020603050405020304" pitchFamily="18" charset="0"/>
            </a:endParaRPr>
          </a:p>
        </p:txBody>
      </p:sp>
      <p:sp>
        <p:nvSpPr>
          <p:cNvPr id="19" name="Полилиния 18"/>
          <p:cNvSpPr/>
          <p:nvPr/>
        </p:nvSpPr>
        <p:spPr>
          <a:xfrm>
            <a:off x="6673836" y="2204864"/>
            <a:ext cx="665357" cy="843430"/>
          </a:xfrm>
          <a:custGeom>
            <a:avLst/>
            <a:gdLst>
              <a:gd name="connsiteX0" fmla="*/ 0 w 665357"/>
              <a:gd name="connsiteY0" fmla="*/ 66536 h 843430"/>
              <a:gd name="connsiteX1" fmla="*/ 66536 w 665357"/>
              <a:gd name="connsiteY1" fmla="*/ 0 h 843430"/>
              <a:gd name="connsiteX2" fmla="*/ 598821 w 665357"/>
              <a:gd name="connsiteY2" fmla="*/ 0 h 843430"/>
              <a:gd name="connsiteX3" fmla="*/ 665357 w 665357"/>
              <a:gd name="connsiteY3" fmla="*/ 66536 h 843430"/>
              <a:gd name="connsiteX4" fmla="*/ 665357 w 665357"/>
              <a:gd name="connsiteY4" fmla="*/ 776894 h 843430"/>
              <a:gd name="connsiteX5" fmla="*/ 598821 w 665357"/>
              <a:gd name="connsiteY5" fmla="*/ 843430 h 843430"/>
              <a:gd name="connsiteX6" fmla="*/ 66536 w 665357"/>
              <a:gd name="connsiteY6" fmla="*/ 843430 h 843430"/>
              <a:gd name="connsiteX7" fmla="*/ 0 w 665357"/>
              <a:gd name="connsiteY7" fmla="*/ 776894 h 843430"/>
              <a:gd name="connsiteX8" fmla="*/ 0 w 665357"/>
              <a:gd name="connsiteY8" fmla="*/ 66536 h 843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5357" h="843430">
                <a:moveTo>
                  <a:pt x="0" y="66536"/>
                </a:moveTo>
                <a:cubicBezTo>
                  <a:pt x="0" y="29789"/>
                  <a:pt x="29789" y="0"/>
                  <a:pt x="66536" y="0"/>
                </a:cubicBezTo>
                <a:lnTo>
                  <a:pt x="598821" y="0"/>
                </a:lnTo>
                <a:cubicBezTo>
                  <a:pt x="635568" y="0"/>
                  <a:pt x="665357" y="29789"/>
                  <a:pt x="665357" y="66536"/>
                </a:cubicBezTo>
                <a:lnTo>
                  <a:pt x="665357" y="776894"/>
                </a:lnTo>
                <a:cubicBezTo>
                  <a:pt x="665357" y="813641"/>
                  <a:pt x="635568" y="843430"/>
                  <a:pt x="598821" y="843430"/>
                </a:cubicBezTo>
                <a:lnTo>
                  <a:pt x="66536" y="843430"/>
                </a:lnTo>
                <a:cubicBezTo>
                  <a:pt x="29789" y="843430"/>
                  <a:pt x="0" y="813641"/>
                  <a:pt x="0" y="776894"/>
                </a:cubicBezTo>
                <a:lnTo>
                  <a:pt x="0" y="66536"/>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2828" tIns="72828" rIns="72828" bIns="72828" numCol="1" spcCol="1270" anchor="ctr" anchorCtr="0">
            <a:noAutofit/>
          </a:bodyPr>
          <a:lstStyle/>
          <a:p>
            <a:pPr lvl="0" algn="ctr" defTabSz="622300">
              <a:lnSpc>
                <a:spcPct val="90000"/>
              </a:lnSpc>
              <a:spcBef>
                <a:spcPct val="0"/>
              </a:spcBef>
              <a:spcAft>
                <a:spcPct val="35000"/>
              </a:spcAft>
            </a:pPr>
            <a:r>
              <a:rPr lang="ru-RU" sz="1400" b="1" kern="1200" dirty="0" smtClean="0">
                <a:solidFill>
                  <a:schemeClr val="tx1"/>
                </a:solidFill>
                <a:latin typeface="Times New Roman" panose="02020603050405020304" pitchFamily="18" charset="0"/>
                <a:cs typeface="Times New Roman" panose="02020603050405020304" pitchFamily="18" charset="0"/>
              </a:rPr>
              <a:t>2020</a:t>
            </a:r>
            <a:endParaRPr lang="ru-RU" sz="1400" b="1" kern="1200" dirty="0">
              <a:solidFill>
                <a:schemeClr val="tx1"/>
              </a:solidFill>
              <a:latin typeface="Times New Roman" panose="02020603050405020304" pitchFamily="18" charset="0"/>
              <a:cs typeface="Times New Roman" panose="02020603050405020304" pitchFamily="18" charset="0"/>
            </a:endParaRPr>
          </a:p>
        </p:txBody>
      </p:sp>
      <p:sp>
        <p:nvSpPr>
          <p:cNvPr id="20" name="Полилиния 19"/>
          <p:cNvSpPr/>
          <p:nvPr/>
        </p:nvSpPr>
        <p:spPr>
          <a:xfrm>
            <a:off x="6673836" y="3219594"/>
            <a:ext cx="665357" cy="843430"/>
          </a:xfrm>
          <a:custGeom>
            <a:avLst/>
            <a:gdLst>
              <a:gd name="connsiteX0" fmla="*/ 0 w 665357"/>
              <a:gd name="connsiteY0" fmla="*/ 66536 h 843430"/>
              <a:gd name="connsiteX1" fmla="*/ 66536 w 665357"/>
              <a:gd name="connsiteY1" fmla="*/ 0 h 843430"/>
              <a:gd name="connsiteX2" fmla="*/ 598821 w 665357"/>
              <a:gd name="connsiteY2" fmla="*/ 0 h 843430"/>
              <a:gd name="connsiteX3" fmla="*/ 665357 w 665357"/>
              <a:gd name="connsiteY3" fmla="*/ 66536 h 843430"/>
              <a:gd name="connsiteX4" fmla="*/ 665357 w 665357"/>
              <a:gd name="connsiteY4" fmla="*/ 776894 h 843430"/>
              <a:gd name="connsiteX5" fmla="*/ 598821 w 665357"/>
              <a:gd name="connsiteY5" fmla="*/ 843430 h 843430"/>
              <a:gd name="connsiteX6" fmla="*/ 66536 w 665357"/>
              <a:gd name="connsiteY6" fmla="*/ 843430 h 843430"/>
              <a:gd name="connsiteX7" fmla="*/ 0 w 665357"/>
              <a:gd name="connsiteY7" fmla="*/ 776894 h 843430"/>
              <a:gd name="connsiteX8" fmla="*/ 0 w 665357"/>
              <a:gd name="connsiteY8" fmla="*/ 66536 h 843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5357" h="843430">
                <a:moveTo>
                  <a:pt x="0" y="66536"/>
                </a:moveTo>
                <a:cubicBezTo>
                  <a:pt x="0" y="29789"/>
                  <a:pt x="29789" y="0"/>
                  <a:pt x="66536" y="0"/>
                </a:cubicBezTo>
                <a:lnTo>
                  <a:pt x="598821" y="0"/>
                </a:lnTo>
                <a:cubicBezTo>
                  <a:pt x="635568" y="0"/>
                  <a:pt x="665357" y="29789"/>
                  <a:pt x="665357" y="66536"/>
                </a:cubicBezTo>
                <a:lnTo>
                  <a:pt x="665357" y="776894"/>
                </a:lnTo>
                <a:cubicBezTo>
                  <a:pt x="665357" y="813641"/>
                  <a:pt x="635568" y="843430"/>
                  <a:pt x="598821" y="843430"/>
                </a:cubicBezTo>
                <a:lnTo>
                  <a:pt x="66536" y="843430"/>
                </a:lnTo>
                <a:cubicBezTo>
                  <a:pt x="29789" y="843430"/>
                  <a:pt x="0" y="813641"/>
                  <a:pt x="0" y="776894"/>
                </a:cubicBezTo>
                <a:lnTo>
                  <a:pt x="0" y="66536"/>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1398" tIns="61398" rIns="61398" bIns="61398" numCol="1" spcCol="1270" anchor="ctr" anchorCtr="0">
            <a:noAutofit/>
          </a:bodyPr>
          <a:lstStyle/>
          <a:p>
            <a:pPr lvl="0" algn="ctr" defTabSz="488950">
              <a:lnSpc>
                <a:spcPct val="90000"/>
              </a:lnSpc>
              <a:spcBef>
                <a:spcPct val="0"/>
              </a:spcBef>
              <a:spcAft>
                <a:spcPct val="35000"/>
              </a:spcAft>
            </a:pPr>
            <a:r>
              <a:rPr lang="ru-RU" sz="1100" b="1" kern="1200" dirty="0" smtClean="0">
                <a:solidFill>
                  <a:schemeClr val="tx1"/>
                </a:solidFill>
                <a:latin typeface="Times New Roman" panose="02020603050405020304" pitchFamily="18" charset="0"/>
                <a:cs typeface="Times New Roman" panose="02020603050405020304" pitchFamily="18" charset="0"/>
              </a:rPr>
              <a:t>47,0</a:t>
            </a:r>
            <a:endParaRPr lang="ru-RU" sz="1100" b="1" kern="1200" dirty="0">
              <a:solidFill>
                <a:schemeClr val="tx1"/>
              </a:solidFill>
              <a:latin typeface="Times New Roman" panose="02020603050405020304" pitchFamily="18" charset="0"/>
              <a:cs typeface="Times New Roman" panose="02020603050405020304" pitchFamily="18" charset="0"/>
            </a:endParaRPr>
          </a:p>
        </p:txBody>
      </p:sp>
      <p:sp>
        <p:nvSpPr>
          <p:cNvPr id="21" name="Полилиния 20"/>
          <p:cNvSpPr/>
          <p:nvPr/>
        </p:nvSpPr>
        <p:spPr>
          <a:xfrm>
            <a:off x="6673836" y="4101547"/>
            <a:ext cx="665357" cy="843430"/>
          </a:xfrm>
          <a:custGeom>
            <a:avLst/>
            <a:gdLst>
              <a:gd name="connsiteX0" fmla="*/ 0 w 665357"/>
              <a:gd name="connsiteY0" fmla="*/ 66536 h 843430"/>
              <a:gd name="connsiteX1" fmla="*/ 66536 w 665357"/>
              <a:gd name="connsiteY1" fmla="*/ 0 h 843430"/>
              <a:gd name="connsiteX2" fmla="*/ 598821 w 665357"/>
              <a:gd name="connsiteY2" fmla="*/ 0 h 843430"/>
              <a:gd name="connsiteX3" fmla="*/ 665357 w 665357"/>
              <a:gd name="connsiteY3" fmla="*/ 66536 h 843430"/>
              <a:gd name="connsiteX4" fmla="*/ 665357 w 665357"/>
              <a:gd name="connsiteY4" fmla="*/ 776894 h 843430"/>
              <a:gd name="connsiteX5" fmla="*/ 598821 w 665357"/>
              <a:gd name="connsiteY5" fmla="*/ 843430 h 843430"/>
              <a:gd name="connsiteX6" fmla="*/ 66536 w 665357"/>
              <a:gd name="connsiteY6" fmla="*/ 843430 h 843430"/>
              <a:gd name="connsiteX7" fmla="*/ 0 w 665357"/>
              <a:gd name="connsiteY7" fmla="*/ 776894 h 843430"/>
              <a:gd name="connsiteX8" fmla="*/ 0 w 665357"/>
              <a:gd name="connsiteY8" fmla="*/ 66536 h 843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5357" h="843430">
                <a:moveTo>
                  <a:pt x="0" y="66536"/>
                </a:moveTo>
                <a:cubicBezTo>
                  <a:pt x="0" y="29789"/>
                  <a:pt x="29789" y="0"/>
                  <a:pt x="66536" y="0"/>
                </a:cubicBezTo>
                <a:lnTo>
                  <a:pt x="598821" y="0"/>
                </a:lnTo>
                <a:cubicBezTo>
                  <a:pt x="635568" y="0"/>
                  <a:pt x="665357" y="29789"/>
                  <a:pt x="665357" y="66536"/>
                </a:cubicBezTo>
                <a:lnTo>
                  <a:pt x="665357" y="776894"/>
                </a:lnTo>
                <a:cubicBezTo>
                  <a:pt x="665357" y="813641"/>
                  <a:pt x="635568" y="843430"/>
                  <a:pt x="598821" y="843430"/>
                </a:cubicBezTo>
                <a:lnTo>
                  <a:pt x="66536" y="843430"/>
                </a:lnTo>
                <a:cubicBezTo>
                  <a:pt x="29789" y="843430"/>
                  <a:pt x="0" y="813641"/>
                  <a:pt x="0" y="776894"/>
                </a:cubicBezTo>
                <a:lnTo>
                  <a:pt x="0" y="66536"/>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1398" tIns="61398" rIns="61398" bIns="61398" numCol="1" spcCol="1270" anchor="ctr" anchorCtr="0">
            <a:noAutofit/>
          </a:bodyPr>
          <a:lstStyle/>
          <a:p>
            <a:pPr lvl="0" algn="ctr" defTabSz="488950">
              <a:lnSpc>
                <a:spcPct val="90000"/>
              </a:lnSpc>
              <a:spcBef>
                <a:spcPct val="0"/>
              </a:spcBef>
              <a:spcAft>
                <a:spcPct val="35000"/>
              </a:spcAft>
            </a:pPr>
            <a:r>
              <a:rPr lang="ru-RU" sz="1100" b="1" kern="1200" dirty="0" smtClean="0">
                <a:solidFill>
                  <a:schemeClr val="tx1"/>
                </a:solidFill>
                <a:latin typeface="Times New Roman" panose="02020603050405020304" pitchFamily="18" charset="0"/>
                <a:cs typeface="Times New Roman" panose="02020603050405020304" pitchFamily="18" charset="0"/>
              </a:rPr>
              <a:t>78,6</a:t>
            </a:r>
            <a:endParaRPr lang="ru-RU" sz="1100" b="1" kern="1200" dirty="0">
              <a:solidFill>
                <a:schemeClr val="tx1"/>
              </a:solidFill>
              <a:latin typeface="Times New Roman" panose="02020603050405020304" pitchFamily="18" charset="0"/>
              <a:cs typeface="Times New Roman" panose="02020603050405020304" pitchFamily="18" charset="0"/>
            </a:endParaRPr>
          </a:p>
        </p:txBody>
      </p:sp>
      <p:sp>
        <p:nvSpPr>
          <p:cNvPr id="22" name="Полилиния 21"/>
          <p:cNvSpPr/>
          <p:nvPr/>
        </p:nvSpPr>
        <p:spPr>
          <a:xfrm>
            <a:off x="6673836" y="4983501"/>
            <a:ext cx="665357" cy="843430"/>
          </a:xfrm>
          <a:custGeom>
            <a:avLst/>
            <a:gdLst>
              <a:gd name="connsiteX0" fmla="*/ 0 w 665357"/>
              <a:gd name="connsiteY0" fmla="*/ 66536 h 843430"/>
              <a:gd name="connsiteX1" fmla="*/ 66536 w 665357"/>
              <a:gd name="connsiteY1" fmla="*/ 0 h 843430"/>
              <a:gd name="connsiteX2" fmla="*/ 598821 w 665357"/>
              <a:gd name="connsiteY2" fmla="*/ 0 h 843430"/>
              <a:gd name="connsiteX3" fmla="*/ 665357 w 665357"/>
              <a:gd name="connsiteY3" fmla="*/ 66536 h 843430"/>
              <a:gd name="connsiteX4" fmla="*/ 665357 w 665357"/>
              <a:gd name="connsiteY4" fmla="*/ 776894 h 843430"/>
              <a:gd name="connsiteX5" fmla="*/ 598821 w 665357"/>
              <a:gd name="connsiteY5" fmla="*/ 843430 h 843430"/>
              <a:gd name="connsiteX6" fmla="*/ 66536 w 665357"/>
              <a:gd name="connsiteY6" fmla="*/ 843430 h 843430"/>
              <a:gd name="connsiteX7" fmla="*/ 0 w 665357"/>
              <a:gd name="connsiteY7" fmla="*/ 776894 h 843430"/>
              <a:gd name="connsiteX8" fmla="*/ 0 w 665357"/>
              <a:gd name="connsiteY8" fmla="*/ 66536 h 843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5357" h="843430">
                <a:moveTo>
                  <a:pt x="0" y="66536"/>
                </a:moveTo>
                <a:cubicBezTo>
                  <a:pt x="0" y="29789"/>
                  <a:pt x="29789" y="0"/>
                  <a:pt x="66536" y="0"/>
                </a:cubicBezTo>
                <a:lnTo>
                  <a:pt x="598821" y="0"/>
                </a:lnTo>
                <a:cubicBezTo>
                  <a:pt x="635568" y="0"/>
                  <a:pt x="665357" y="29789"/>
                  <a:pt x="665357" y="66536"/>
                </a:cubicBezTo>
                <a:lnTo>
                  <a:pt x="665357" y="776894"/>
                </a:lnTo>
                <a:cubicBezTo>
                  <a:pt x="665357" y="813641"/>
                  <a:pt x="635568" y="843430"/>
                  <a:pt x="598821" y="843430"/>
                </a:cubicBezTo>
                <a:lnTo>
                  <a:pt x="66536" y="843430"/>
                </a:lnTo>
                <a:cubicBezTo>
                  <a:pt x="29789" y="843430"/>
                  <a:pt x="0" y="813641"/>
                  <a:pt x="0" y="776894"/>
                </a:cubicBezTo>
                <a:lnTo>
                  <a:pt x="0" y="66536"/>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1398" tIns="61398" rIns="61398" bIns="61398" numCol="1" spcCol="1270" anchor="ctr" anchorCtr="0">
            <a:noAutofit/>
          </a:bodyPr>
          <a:lstStyle/>
          <a:p>
            <a:pPr lvl="0" algn="ctr" defTabSz="488950">
              <a:lnSpc>
                <a:spcPct val="90000"/>
              </a:lnSpc>
              <a:spcBef>
                <a:spcPct val="0"/>
              </a:spcBef>
              <a:spcAft>
                <a:spcPct val="35000"/>
              </a:spcAft>
            </a:pPr>
            <a:r>
              <a:rPr lang="ru-RU" sz="1100" b="1" kern="1200" dirty="0" smtClean="0">
                <a:solidFill>
                  <a:schemeClr val="tx1"/>
                </a:solidFill>
                <a:latin typeface="Times New Roman" panose="02020603050405020304" pitchFamily="18" charset="0"/>
                <a:cs typeface="Times New Roman" panose="02020603050405020304" pitchFamily="18" charset="0"/>
              </a:rPr>
              <a:t>11,0</a:t>
            </a:r>
            <a:endParaRPr lang="ru-RU" sz="1100" b="1" kern="1200" dirty="0">
              <a:solidFill>
                <a:schemeClr val="tx1"/>
              </a:solidFill>
              <a:latin typeface="Times New Roman" panose="02020603050405020304" pitchFamily="18" charset="0"/>
              <a:cs typeface="Times New Roman" panose="02020603050405020304" pitchFamily="18" charset="0"/>
            </a:endParaRPr>
          </a:p>
        </p:txBody>
      </p:sp>
      <p:sp>
        <p:nvSpPr>
          <p:cNvPr id="23" name="Полилиния 22"/>
          <p:cNvSpPr/>
          <p:nvPr/>
        </p:nvSpPr>
        <p:spPr>
          <a:xfrm>
            <a:off x="7395083" y="2204864"/>
            <a:ext cx="665357" cy="843430"/>
          </a:xfrm>
          <a:custGeom>
            <a:avLst/>
            <a:gdLst>
              <a:gd name="connsiteX0" fmla="*/ 0 w 665357"/>
              <a:gd name="connsiteY0" fmla="*/ 66536 h 843430"/>
              <a:gd name="connsiteX1" fmla="*/ 66536 w 665357"/>
              <a:gd name="connsiteY1" fmla="*/ 0 h 843430"/>
              <a:gd name="connsiteX2" fmla="*/ 598821 w 665357"/>
              <a:gd name="connsiteY2" fmla="*/ 0 h 843430"/>
              <a:gd name="connsiteX3" fmla="*/ 665357 w 665357"/>
              <a:gd name="connsiteY3" fmla="*/ 66536 h 843430"/>
              <a:gd name="connsiteX4" fmla="*/ 665357 w 665357"/>
              <a:gd name="connsiteY4" fmla="*/ 776894 h 843430"/>
              <a:gd name="connsiteX5" fmla="*/ 598821 w 665357"/>
              <a:gd name="connsiteY5" fmla="*/ 843430 h 843430"/>
              <a:gd name="connsiteX6" fmla="*/ 66536 w 665357"/>
              <a:gd name="connsiteY6" fmla="*/ 843430 h 843430"/>
              <a:gd name="connsiteX7" fmla="*/ 0 w 665357"/>
              <a:gd name="connsiteY7" fmla="*/ 776894 h 843430"/>
              <a:gd name="connsiteX8" fmla="*/ 0 w 665357"/>
              <a:gd name="connsiteY8" fmla="*/ 66536 h 843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5357" h="843430">
                <a:moveTo>
                  <a:pt x="0" y="66536"/>
                </a:moveTo>
                <a:cubicBezTo>
                  <a:pt x="0" y="29789"/>
                  <a:pt x="29789" y="0"/>
                  <a:pt x="66536" y="0"/>
                </a:cubicBezTo>
                <a:lnTo>
                  <a:pt x="598821" y="0"/>
                </a:lnTo>
                <a:cubicBezTo>
                  <a:pt x="635568" y="0"/>
                  <a:pt x="665357" y="29789"/>
                  <a:pt x="665357" y="66536"/>
                </a:cubicBezTo>
                <a:lnTo>
                  <a:pt x="665357" y="776894"/>
                </a:lnTo>
                <a:cubicBezTo>
                  <a:pt x="665357" y="813641"/>
                  <a:pt x="635568" y="843430"/>
                  <a:pt x="598821" y="843430"/>
                </a:cubicBezTo>
                <a:lnTo>
                  <a:pt x="66536" y="843430"/>
                </a:lnTo>
                <a:cubicBezTo>
                  <a:pt x="29789" y="843430"/>
                  <a:pt x="0" y="813641"/>
                  <a:pt x="0" y="776894"/>
                </a:cubicBezTo>
                <a:lnTo>
                  <a:pt x="0" y="66536"/>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2828" tIns="72828" rIns="72828" bIns="72828" numCol="1" spcCol="1270" anchor="ctr" anchorCtr="0">
            <a:noAutofit/>
          </a:bodyPr>
          <a:lstStyle/>
          <a:p>
            <a:pPr lvl="0" algn="ctr" defTabSz="622300">
              <a:lnSpc>
                <a:spcPct val="90000"/>
              </a:lnSpc>
              <a:spcBef>
                <a:spcPct val="0"/>
              </a:spcBef>
              <a:spcAft>
                <a:spcPct val="35000"/>
              </a:spcAft>
            </a:pPr>
            <a:r>
              <a:rPr lang="ru-RU" sz="1400" b="1" kern="1200" dirty="0" smtClean="0">
                <a:solidFill>
                  <a:schemeClr val="tx1"/>
                </a:solidFill>
                <a:latin typeface="Times New Roman" panose="02020603050405020304" pitchFamily="18" charset="0"/>
                <a:cs typeface="Times New Roman" panose="02020603050405020304" pitchFamily="18" charset="0"/>
              </a:rPr>
              <a:t>2021</a:t>
            </a:r>
            <a:endParaRPr lang="ru-RU" sz="1400" b="1" kern="1200" dirty="0">
              <a:solidFill>
                <a:schemeClr val="tx1"/>
              </a:solidFill>
              <a:latin typeface="Times New Roman" panose="02020603050405020304" pitchFamily="18" charset="0"/>
              <a:cs typeface="Times New Roman" panose="02020603050405020304" pitchFamily="18" charset="0"/>
            </a:endParaRPr>
          </a:p>
        </p:txBody>
      </p:sp>
      <p:sp>
        <p:nvSpPr>
          <p:cNvPr id="25" name="Полилиния 24"/>
          <p:cNvSpPr/>
          <p:nvPr/>
        </p:nvSpPr>
        <p:spPr>
          <a:xfrm>
            <a:off x="7395083" y="3219594"/>
            <a:ext cx="665357" cy="843430"/>
          </a:xfrm>
          <a:custGeom>
            <a:avLst/>
            <a:gdLst>
              <a:gd name="connsiteX0" fmla="*/ 0 w 665357"/>
              <a:gd name="connsiteY0" fmla="*/ 66536 h 843430"/>
              <a:gd name="connsiteX1" fmla="*/ 66536 w 665357"/>
              <a:gd name="connsiteY1" fmla="*/ 0 h 843430"/>
              <a:gd name="connsiteX2" fmla="*/ 598821 w 665357"/>
              <a:gd name="connsiteY2" fmla="*/ 0 h 843430"/>
              <a:gd name="connsiteX3" fmla="*/ 665357 w 665357"/>
              <a:gd name="connsiteY3" fmla="*/ 66536 h 843430"/>
              <a:gd name="connsiteX4" fmla="*/ 665357 w 665357"/>
              <a:gd name="connsiteY4" fmla="*/ 776894 h 843430"/>
              <a:gd name="connsiteX5" fmla="*/ 598821 w 665357"/>
              <a:gd name="connsiteY5" fmla="*/ 843430 h 843430"/>
              <a:gd name="connsiteX6" fmla="*/ 66536 w 665357"/>
              <a:gd name="connsiteY6" fmla="*/ 843430 h 843430"/>
              <a:gd name="connsiteX7" fmla="*/ 0 w 665357"/>
              <a:gd name="connsiteY7" fmla="*/ 776894 h 843430"/>
              <a:gd name="connsiteX8" fmla="*/ 0 w 665357"/>
              <a:gd name="connsiteY8" fmla="*/ 66536 h 843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5357" h="843430">
                <a:moveTo>
                  <a:pt x="0" y="66536"/>
                </a:moveTo>
                <a:cubicBezTo>
                  <a:pt x="0" y="29789"/>
                  <a:pt x="29789" y="0"/>
                  <a:pt x="66536" y="0"/>
                </a:cubicBezTo>
                <a:lnTo>
                  <a:pt x="598821" y="0"/>
                </a:lnTo>
                <a:cubicBezTo>
                  <a:pt x="635568" y="0"/>
                  <a:pt x="665357" y="29789"/>
                  <a:pt x="665357" y="66536"/>
                </a:cubicBezTo>
                <a:lnTo>
                  <a:pt x="665357" y="776894"/>
                </a:lnTo>
                <a:cubicBezTo>
                  <a:pt x="665357" y="813641"/>
                  <a:pt x="635568" y="843430"/>
                  <a:pt x="598821" y="843430"/>
                </a:cubicBezTo>
                <a:lnTo>
                  <a:pt x="66536" y="843430"/>
                </a:lnTo>
                <a:cubicBezTo>
                  <a:pt x="29789" y="843430"/>
                  <a:pt x="0" y="813641"/>
                  <a:pt x="0" y="776894"/>
                </a:cubicBezTo>
                <a:lnTo>
                  <a:pt x="0" y="66536"/>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1398" tIns="61398" rIns="61398" bIns="61398" numCol="1" spcCol="1270" anchor="ctr" anchorCtr="0">
            <a:noAutofit/>
          </a:bodyPr>
          <a:lstStyle/>
          <a:p>
            <a:pPr lvl="0" algn="ctr" defTabSz="488950">
              <a:lnSpc>
                <a:spcPct val="90000"/>
              </a:lnSpc>
              <a:spcBef>
                <a:spcPct val="0"/>
              </a:spcBef>
              <a:spcAft>
                <a:spcPct val="35000"/>
              </a:spcAft>
            </a:pPr>
            <a:r>
              <a:rPr lang="ru-RU" sz="1100" b="1" kern="1200" dirty="0" smtClean="0">
                <a:solidFill>
                  <a:schemeClr val="tx1"/>
                </a:solidFill>
                <a:latin typeface="Times New Roman" panose="02020603050405020304" pitchFamily="18" charset="0"/>
                <a:cs typeface="Times New Roman" panose="02020603050405020304" pitchFamily="18" charset="0"/>
              </a:rPr>
              <a:t>48,3</a:t>
            </a:r>
            <a:endParaRPr lang="ru-RU" sz="1100" b="1" kern="1200" dirty="0">
              <a:solidFill>
                <a:schemeClr val="tx1"/>
              </a:solidFill>
              <a:latin typeface="Times New Roman" panose="02020603050405020304" pitchFamily="18" charset="0"/>
              <a:cs typeface="Times New Roman" panose="02020603050405020304" pitchFamily="18" charset="0"/>
            </a:endParaRPr>
          </a:p>
        </p:txBody>
      </p:sp>
      <p:sp>
        <p:nvSpPr>
          <p:cNvPr id="26" name="Полилиния 25"/>
          <p:cNvSpPr/>
          <p:nvPr/>
        </p:nvSpPr>
        <p:spPr>
          <a:xfrm>
            <a:off x="7395083" y="4101547"/>
            <a:ext cx="665357" cy="843430"/>
          </a:xfrm>
          <a:custGeom>
            <a:avLst/>
            <a:gdLst>
              <a:gd name="connsiteX0" fmla="*/ 0 w 665357"/>
              <a:gd name="connsiteY0" fmla="*/ 66536 h 843430"/>
              <a:gd name="connsiteX1" fmla="*/ 66536 w 665357"/>
              <a:gd name="connsiteY1" fmla="*/ 0 h 843430"/>
              <a:gd name="connsiteX2" fmla="*/ 598821 w 665357"/>
              <a:gd name="connsiteY2" fmla="*/ 0 h 843430"/>
              <a:gd name="connsiteX3" fmla="*/ 665357 w 665357"/>
              <a:gd name="connsiteY3" fmla="*/ 66536 h 843430"/>
              <a:gd name="connsiteX4" fmla="*/ 665357 w 665357"/>
              <a:gd name="connsiteY4" fmla="*/ 776894 h 843430"/>
              <a:gd name="connsiteX5" fmla="*/ 598821 w 665357"/>
              <a:gd name="connsiteY5" fmla="*/ 843430 h 843430"/>
              <a:gd name="connsiteX6" fmla="*/ 66536 w 665357"/>
              <a:gd name="connsiteY6" fmla="*/ 843430 h 843430"/>
              <a:gd name="connsiteX7" fmla="*/ 0 w 665357"/>
              <a:gd name="connsiteY7" fmla="*/ 776894 h 843430"/>
              <a:gd name="connsiteX8" fmla="*/ 0 w 665357"/>
              <a:gd name="connsiteY8" fmla="*/ 66536 h 843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5357" h="843430">
                <a:moveTo>
                  <a:pt x="0" y="66536"/>
                </a:moveTo>
                <a:cubicBezTo>
                  <a:pt x="0" y="29789"/>
                  <a:pt x="29789" y="0"/>
                  <a:pt x="66536" y="0"/>
                </a:cubicBezTo>
                <a:lnTo>
                  <a:pt x="598821" y="0"/>
                </a:lnTo>
                <a:cubicBezTo>
                  <a:pt x="635568" y="0"/>
                  <a:pt x="665357" y="29789"/>
                  <a:pt x="665357" y="66536"/>
                </a:cubicBezTo>
                <a:lnTo>
                  <a:pt x="665357" y="776894"/>
                </a:lnTo>
                <a:cubicBezTo>
                  <a:pt x="665357" y="813641"/>
                  <a:pt x="635568" y="843430"/>
                  <a:pt x="598821" y="843430"/>
                </a:cubicBezTo>
                <a:lnTo>
                  <a:pt x="66536" y="843430"/>
                </a:lnTo>
                <a:cubicBezTo>
                  <a:pt x="29789" y="843430"/>
                  <a:pt x="0" y="813641"/>
                  <a:pt x="0" y="776894"/>
                </a:cubicBezTo>
                <a:lnTo>
                  <a:pt x="0" y="66536"/>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1398" tIns="61398" rIns="61398" bIns="61398" numCol="1" spcCol="1270" anchor="ctr" anchorCtr="0">
            <a:noAutofit/>
          </a:bodyPr>
          <a:lstStyle/>
          <a:p>
            <a:pPr lvl="0" algn="ctr" defTabSz="488950">
              <a:lnSpc>
                <a:spcPct val="90000"/>
              </a:lnSpc>
              <a:spcBef>
                <a:spcPct val="0"/>
              </a:spcBef>
              <a:spcAft>
                <a:spcPct val="35000"/>
              </a:spcAft>
            </a:pPr>
            <a:r>
              <a:rPr lang="ru-RU" sz="1100" b="1" kern="1200" dirty="0" smtClean="0">
                <a:solidFill>
                  <a:schemeClr val="tx1"/>
                </a:solidFill>
                <a:latin typeface="Times New Roman" panose="02020603050405020304" pitchFamily="18" charset="0"/>
                <a:cs typeface="Times New Roman" panose="02020603050405020304" pitchFamily="18" charset="0"/>
              </a:rPr>
              <a:t>78,9</a:t>
            </a:r>
            <a:endParaRPr lang="ru-RU" sz="1100" b="1" kern="1200" dirty="0">
              <a:solidFill>
                <a:schemeClr val="tx1"/>
              </a:solidFill>
              <a:latin typeface="Times New Roman" panose="02020603050405020304" pitchFamily="18" charset="0"/>
              <a:cs typeface="Times New Roman" panose="02020603050405020304" pitchFamily="18" charset="0"/>
            </a:endParaRPr>
          </a:p>
        </p:txBody>
      </p:sp>
      <p:sp>
        <p:nvSpPr>
          <p:cNvPr id="27" name="Полилиния 26"/>
          <p:cNvSpPr/>
          <p:nvPr/>
        </p:nvSpPr>
        <p:spPr>
          <a:xfrm>
            <a:off x="7395083" y="4983501"/>
            <a:ext cx="665357" cy="843430"/>
          </a:xfrm>
          <a:custGeom>
            <a:avLst/>
            <a:gdLst>
              <a:gd name="connsiteX0" fmla="*/ 0 w 665357"/>
              <a:gd name="connsiteY0" fmla="*/ 66536 h 843430"/>
              <a:gd name="connsiteX1" fmla="*/ 66536 w 665357"/>
              <a:gd name="connsiteY1" fmla="*/ 0 h 843430"/>
              <a:gd name="connsiteX2" fmla="*/ 598821 w 665357"/>
              <a:gd name="connsiteY2" fmla="*/ 0 h 843430"/>
              <a:gd name="connsiteX3" fmla="*/ 665357 w 665357"/>
              <a:gd name="connsiteY3" fmla="*/ 66536 h 843430"/>
              <a:gd name="connsiteX4" fmla="*/ 665357 w 665357"/>
              <a:gd name="connsiteY4" fmla="*/ 776894 h 843430"/>
              <a:gd name="connsiteX5" fmla="*/ 598821 w 665357"/>
              <a:gd name="connsiteY5" fmla="*/ 843430 h 843430"/>
              <a:gd name="connsiteX6" fmla="*/ 66536 w 665357"/>
              <a:gd name="connsiteY6" fmla="*/ 843430 h 843430"/>
              <a:gd name="connsiteX7" fmla="*/ 0 w 665357"/>
              <a:gd name="connsiteY7" fmla="*/ 776894 h 843430"/>
              <a:gd name="connsiteX8" fmla="*/ 0 w 665357"/>
              <a:gd name="connsiteY8" fmla="*/ 66536 h 843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5357" h="843430">
                <a:moveTo>
                  <a:pt x="0" y="66536"/>
                </a:moveTo>
                <a:cubicBezTo>
                  <a:pt x="0" y="29789"/>
                  <a:pt x="29789" y="0"/>
                  <a:pt x="66536" y="0"/>
                </a:cubicBezTo>
                <a:lnTo>
                  <a:pt x="598821" y="0"/>
                </a:lnTo>
                <a:cubicBezTo>
                  <a:pt x="635568" y="0"/>
                  <a:pt x="665357" y="29789"/>
                  <a:pt x="665357" y="66536"/>
                </a:cubicBezTo>
                <a:lnTo>
                  <a:pt x="665357" y="776894"/>
                </a:lnTo>
                <a:cubicBezTo>
                  <a:pt x="665357" y="813641"/>
                  <a:pt x="635568" y="843430"/>
                  <a:pt x="598821" y="843430"/>
                </a:cubicBezTo>
                <a:lnTo>
                  <a:pt x="66536" y="843430"/>
                </a:lnTo>
                <a:cubicBezTo>
                  <a:pt x="29789" y="843430"/>
                  <a:pt x="0" y="813641"/>
                  <a:pt x="0" y="776894"/>
                </a:cubicBezTo>
                <a:lnTo>
                  <a:pt x="0" y="66536"/>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1398" tIns="61398" rIns="61398" bIns="61398" numCol="1" spcCol="1270" anchor="ctr" anchorCtr="0">
            <a:noAutofit/>
          </a:bodyPr>
          <a:lstStyle/>
          <a:p>
            <a:pPr lvl="0" algn="ctr" defTabSz="488950">
              <a:lnSpc>
                <a:spcPct val="90000"/>
              </a:lnSpc>
              <a:spcBef>
                <a:spcPct val="0"/>
              </a:spcBef>
              <a:spcAft>
                <a:spcPct val="35000"/>
              </a:spcAft>
            </a:pPr>
            <a:r>
              <a:rPr lang="ru-RU" sz="1100" b="1" kern="1200" dirty="0" smtClean="0">
                <a:solidFill>
                  <a:schemeClr val="tx1"/>
                </a:solidFill>
                <a:latin typeface="Times New Roman" panose="02020603050405020304" pitchFamily="18" charset="0"/>
                <a:cs typeface="Times New Roman" panose="02020603050405020304" pitchFamily="18" charset="0"/>
              </a:rPr>
              <a:t>11,4</a:t>
            </a:r>
            <a:endParaRPr lang="ru-RU" sz="1100" b="1" kern="1200" dirty="0">
              <a:solidFill>
                <a:schemeClr val="tx1"/>
              </a:solidFill>
              <a:latin typeface="Times New Roman" panose="02020603050405020304" pitchFamily="18" charset="0"/>
              <a:cs typeface="Times New Roman" panose="02020603050405020304" pitchFamily="18" charset="0"/>
            </a:endParaRPr>
          </a:p>
        </p:txBody>
      </p:sp>
      <p:sp>
        <p:nvSpPr>
          <p:cNvPr id="28" name="Полилиния 27"/>
          <p:cNvSpPr/>
          <p:nvPr/>
        </p:nvSpPr>
        <p:spPr>
          <a:xfrm>
            <a:off x="8116331" y="2204864"/>
            <a:ext cx="665357" cy="843430"/>
          </a:xfrm>
          <a:custGeom>
            <a:avLst/>
            <a:gdLst>
              <a:gd name="connsiteX0" fmla="*/ 0 w 665357"/>
              <a:gd name="connsiteY0" fmla="*/ 66536 h 843430"/>
              <a:gd name="connsiteX1" fmla="*/ 66536 w 665357"/>
              <a:gd name="connsiteY1" fmla="*/ 0 h 843430"/>
              <a:gd name="connsiteX2" fmla="*/ 598821 w 665357"/>
              <a:gd name="connsiteY2" fmla="*/ 0 h 843430"/>
              <a:gd name="connsiteX3" fmla="*/ 665357 w 665357"/>
              <a:gd name="connsiteY3" fmla="*/ 66536 h 843430"/>
              <a:gd name="connsiteX4" fmla="*/ 665357 w 665357"/>
              <a:gd name="connsiteY4" fmla="*/ 776894 h 843430"/>
              <a:gd name="connsiteX5" fmla="*/ 598821 w 665357"/>
              <a:gd name="connsiteY5" fmla="*/ 843430 h 843430"/>
              <a:gd name="connsiteX6" fmla="*/ 66536 w 665357"/>
              <a:gd name="connsiteY6" fmla="*/ 843430 h 843430"/>
              <a:gd name="connsiteX7" fmla="*/ 0 w 665357"/>
              <a:gd name="connsiteY7" fmla="*/ 776894 h 843430"/>
              <a:gd name="connsiteX8" fmla="*/ 0 w 665357"/>
              <a:gd name="connsiteY8" fmla="*/ 66536 h 843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5357" h="843430">
                <a:moveTo>
                  <a:pt x="0" y="66536"/>
                </a:moveTo>
                <a:cubicBezTo>
                  <a:pt x="0" y="29789"/>
                  <a:pt x="29789" y="0"/>
                  <a:pt x="66536" y="0"/>
                </a:cubicBezTo>
                <a:lnTo>
                  <a:pt x="598821" y="0"/>
                </a:lnTo>
                <a:cubicBezTo>
                  <a:pt x="635568" y="0"/>
                  <a:pt x="665357" y="29789"/>
                  <a:pt x="665357" y="66536"/>
                </a:cubicBezTo>
                <a:lnTo>
                  <a:pt x="665357" y="776894"/>
                </a:lnTo>
                <a:cubicBezTo>
                  <a:pt x="665357" y="813641"/>
                  <a:pt x="635568" y="843430"/>
                  <a:pt x="598821" y="843430"/>
                </a:cubicBezTo>
                <a:lnTo>
                  <a:pt x="66536" y="843430"/>
                </a:lnTo>
                <a:cubicBezTo>
                  <a:pt x="29789" y="843430"/>
                  <a:pt x="0" y="813641"/>
                  <a:pt x="0" y="776894"/>
                </a:cubicBezTo>
                <a:lnTo>
                  <a:pt x="0" y="66536"/>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2828" tIns="72828" rIns="72828" bIns="72828" numCol="1" spcCol="1270" anchor="ctr" anchorCtr="0">
            <a:noAutofit/>
          </a:bodyPr>
          <a:lstStyle/>
          <a:p>
            <a:pPr lvl="0" algn="ctr" defTabSz="622300">
              <a:lnSpc>
                <a:spcPct val="90000"/>
              </a:lnSpc>
              <a:spcBef>
                <a:spcPct val="0"/>
              </a:spcBef>
              <a:spcAft>
                <a:spcPct val="35000"/>
              </a:spcAft>
            </a:pPr>
            <a:r>
              <a:rPr lang="ru-RU" sz="1400" b="1" kern="1200" dirty="0" smtClean="0">
                <a:solidFill>
                  <a:schemeClr val="tx1"/>
                </a:solidFill>
                <a:latin typeface="Times New Roman" panose="02020603050405020304" pitchFamily="18" charset="0"/>
                <a:cs typeface="Times New Roman" panose="02020603050405020304" pitchFamily="18" charset="0"/>
              </a:rPr>
              <a:t>2022</a:t>
            </a:r>
            <a:endParaRPr lang="ru-RU" sz="1400" b="1" kern="1200" dirty="0">
              <a:solidFill>
                <a:schemeClr val="tx1"/>
              </a:solidFill>
              <a:latin typeface="Times New Roman" panose="02020603050405020304" pitchFamily="18" charset="0"/>
              <a:cs typeface="Times New Roman" panose="02020603050405020304" pitchFamily="18" charset="0"/>
            </a:endParaRPr>
          </a:p>
        </p:txBody>
      </p:sp>
      <p:sp>
        <p:nvSpPr>
          <p:cNvPr id="29" name="Полилиния 28"/>
          <p:cNvSpPr/>
          <p:nvPr/>
        </p:nvSpPr>
        <p:spPr>
          <a:xfrm>
            <a:off x="8117757" y="3185896"/>
            <a:ext cx="665357" cy="843430"/>
          </a:xfrm>
          <a:custGeom>
            <a:avLst/>
            <a:gdLst>
              <a:gd name="connsiteX0" fmla="*/ 0 w 665357"/>
              <a:gd name="connsiteY0" fmla="*/ 66536 h 843430"/>
              <a:gd name="connsiteX1" fmla="*/ 66536 w 665357"/>
              <a:gd name="connsiteY1" fmla="*/ 0 h 843430"/>
              <a:gd name="connsiteX2" fmla="*/ 598821 w 665357"/>
              <a:gd name="connsiteY2" fmla="*/ 0 h 843430"/>
              <a:gd name="connsiteX3" fmla="*/ 665357 w 665357"/>
              <a:gd name="connsiteY3" fmla="*/ 66536 h 843430"/>
              <a:gd name="connsiteX4" fmla="*/ 665357 w 665357"/>
              <a:gd name="connsiteY4" fmla="*/ 776894 h 843430"/>
              <a:gd name="connsiteX5" fmla="*/ 598821 w 665357"/>
              <a:gd name="connsiteY5" fmla="*/ 843430 h 843430"/>
              <a:gd name="connsiteX6" fmla="*/ 66536 w 665357"/>
              <a:gd name="connsiteY6" fmla="*/ 843430 h 843430"/>
              <a:gd name="connsiteX7" fmla="*/ 0 w 665357"/>
              <a:gd name="connsiteY7" fmla="*/ 776894 h 843430"/>
              <a:gd name="connsiteX8" fmla="*/ 0 w 665357"/>
              <a:gd name="connsiteY8" fmla="*/ 66536 h 843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5357" h="843430">
                <a:moveTo>
                  <a:pt x="0" y="66536"/>
                </a:moveTo>
                <a:cubicBezTo>
                  <a:pt x="0" y="29789"/>
                  <a:pt x="29789" y="0"/>
                  <a:pt x="66536" y="0"/>
                </a:cubicBezTo>
                <a:lnTo>
                  <a:pt x="598821" y="0"/>
                </a:lnTo>
                <a:cubicBezTo>
                  <a:pt x="635568" y="0"/>
                  <a:pt x="665357" y="29789"/>
                  <a:pt x="665357" y="66536"/>
                </a:cubicBezTo>
                <a:lnTo>
                  <a:pt x="665357" y="776894"/>
                </a:lnTo>
                <a:cubicBezTo>
                  <a:pt x="665357" y="813641"/>
                  <a:pt x="635568" y="843430"/>
                  <a:pt x="598821" y="843430"/>
                </a:cubicBezTo>
                <a:lnTo>
                  <a:pt x="66536" y="843430"/>
                </a:lnTo>
                <a:cubicBezTo>
                  <a:pt x="29789" y="843430"/>
                  <a:pt x="0" y="813641"/>
                  <a:pt x="0" y="776894"/>
                </a:cubicBezTo>
                <a:lnTo>
                  <a:pt x="0" y="66536"/>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1398" tIns="61398" rIns="61398" bIns="61398" numCol="1" spcCol="1270" anchor="ctr" anchorCtr="0">
            <a:noAutofit/>
          </a:bodyPr>
          <a:lstStyle/>
          <a:p>
            <a:pPr lvl="0" algn="ctr" defTabSz="488950">
              <a:lnSpc>
                <a:spcPct val="90000"/>
              </a:lnSpc>
              <a:spcBef>
                <a:spcPct val="0"/>
              </a:spcBef>
              <a:spcAft>
                <a:spcPct val="35000"/>
              </a:spcAft>
            </a:pPr>
            <a:r>
              <a:rPr lang="ru-RU" sz="1100" b="1" kern="1200" dirty="0" smtClean="0">
                <a:solidFill>
                  <a:schemeClr val="tx1"/>
                </a:solidFill>
                <a:latin typeface="Times New Roman" panose="02020603050405020304" pitchFamily="18" charset="0"/>
                <a:cs typeface="Times New Roman" panose="02020603050405020304" pitchFamily="18" charset="0"/>
              </a:rPr>
              <a:t>50,4</a:t>
            </a:r>
            <a:endParaRPr lang="ru-RU" sz="1100" b="1" kern="1200" dirty="0">
              <a:solidFill>
                <a:schemeClr val="tx1"/>
              </a:solidFill>
              <a:latin typeface="Times New Roman" panose="02020603050405020304" pitchFamily="18" charset="0"/>
              <a:cs typeface="Times New Roman" panose="02020603050405020304" pitchFamily="18" charset="0"/>
            </a:endParaRPr>
          </a:p>
        </p:txBody>
      </p:sp>
      <p:sp>
        <p:nvSpPr>
          <p:cNvPr id="30" name="Полилиния 29"/>
          <p:cNvSpPr/>
          <p:nvPr/>
        </p:nvSpPr>
        <p:spPr>
          <a:xfrm>
            <a:off x="8116331" y="4101547"/>
            <a:ext cx="665357" cy="843430"/>
          </a:xfrm>
          <a:custGeom>
            <a:avLst/>
            <a:gdLst>
              <a:gd name="connsiteX0" fmla="*/ 0 w 665357"/>
              <a:gd name="connsiteY0" fmla="*/ 66536 h 843430"/>
              <a:gd name="connsiteX1" fmla="*/ 66536 w 665357"/>
              <a:gd name="connsiteY1" fmla="*/ 0 h 843430"/>
              <a:gd name="connsiteX2" fmla="*/ 598821 w 665357"/>
              <a:gd name="connsiteY2" fmla="*/ 0 h 843430"/>
              <a:gd name="connsiteX3" fmla="*/ 665357 w 665357"/>
              <a:gd name="connsiteY3" fmla="*/ 66536 h 843430"/>
              <a:gd name="connsiteX4" fmla="*/ 665357 w 665357"/>
              <a:gd name="connsiteY4" fmla="*/ 776894 h 843430"/>
              <a:gd name="connsiteX5" fmla="*/ 598821 w 665357"/>
              <a:gd name="connsiteY5" fmla="*/ 843430 h 843430"/>
              <a:gd name="connsiteX6" fmla="*/ 66536 w 665357"/>
              <a:gd name="connsiteY6" fmla="*/ 843430 h 843430"/>
              <a:gd name="connsiteX7" fmla="*/ 0 w 665357"/>
              <a:gd name="connsiteY7" fmla="*/ 776894 h 843430"/>
              <a:gd name="connsiteX8" fmla="*/ 0 w 665357"/>
              <a:gd name="connsiteY8" fmla="*/ 66536 h 843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5357" h="843430">
                <a:moveTo>
                  <a:pt x="0" y="66536"/>
                </a:moveTo>
                <a:cubicBezTo>
                  <a:pt x="0" y="29789"/>
                  <a:pt x="29789" y="0"/>
                  <a:pt x="66536" y="0"/>
                </a:cubicBezTo>
                <a:lnTo>
                  <a:pt x="598821" y="0"/>
                </a:lnTo>
                <a:cubicBezTo>
                  <a:pt x="635568" y="0"/>
                  <a:pt x="665357" y="29789"/>
                  <a:pt x="665357" y="66536"/>
                </a:cubicBezTo>
                <a:lnTo>
                  <a:pt x="665357" y="776894"/>
                </a:lnTo>
                <a:cubicBezTo>
                  <a:pt x="665357" y="813641"/>
                  <a:pt x="635568" y="843430"/>
                  <a:pt x="598821" y="843430"/>
                </a:cubicBezTo>
                <a:lnTo>
                  <a:pt x="66536" y="843430"/>
                </a:lnTo>
                <a:cubicBezTo>
                  <a:pt x="29789" y="843430"/>
                  <a:pt x="0" y="813641"/>
                  <a:pt x="0" y="776894"/>
                </a:cubicBezTo>
                <a:lnTo>
                  <a:pt x="0" y="66536"/>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1398" tIns="61398" rIns="61398" bIns="61398" numCol="1" spcCol="1270" anchor="ctr" anchorCtr="0">
            <a:noAutofit/>
          </a:bodyPr>
          <a:lstStyle/>
          <a:p>
            <a:pPr lvl="0" algn="ctr" defTabSz="488950">
              <a:lnSpc>
                <a:spcPct val="90000"/>
              </a:lnSpc>
              <a:spcBef>
                <a:spcPct val="0"/>
              </a:spcBef>
              <a:spcAft>
                <a:spcPct val="35000"/>
              </a:spcAft>
            </a:pPr>
            <a:r>
              <a:rPr lang="ru-RU" sz="1100" b="1" kern="1200" dirty="0" smtClean="0">
                <a:solidFill>
                  <a:schemeClr val="tx1"/>
                </a:solidFill>
                <a:latin typeface="Times New Roman" panose="02020603050405020304" pitchFamily="18" charset="0"/>
                <a:cs typeface="Times New Roman" panose="02020603050405020304" pitchFamily="18" charset="0"/>
              </a:rPr>
              <a:t>79,2</a:t>
            </a:r>
            <a:endParaRPr lang="ru-RU" sz="1100" b="1" kern="1200" dirty="0">
              <a:solidFill>
                <a:schemeClr val="tx1"/>
              </a:solidFill>
              <a:latin typeface="Times New Roman" panose="02020603050405020304" pitchFamily="18" charset="0"/>
              <a:cs typeface="Times New Roman" panose="02020603050405020304" pitchFamily="18" charset="0"/>
            </a:endParaRPr>
          </a:p>
        </p:txBody>
      </p:sp>
      <p:sp>
        <p:nvSpPr>
          <p:cNvPr id="31" name="Полилиния 30"/>
          <p:cNvSpPr/>
          <p:nvPr/>
        </p:nvSpPr>
        <p:spPr>
          <a:xfrm>
            <a:off x="8117757" y="4969686"/>
            <a:ext cx="665357" cy="843430"/>
          </a:xfrm>
          <a:custGeom>
            <a:avLst/>
            <a:gdLst>
              <a:gd name="connsiteX0" fmla="*/ 0 w 665357"/>
              <a:gd name="connsiteY0" fmla="*/ 66536 h 843430"/>
              <a:gd name="connsiteX1" fmla="*/ 66536 w 665357"/>
              <a:gd name="connsiteY1" fmla="*/ 0 h 843430"/>
              <a:gd name="connsiteX2" fmla="*/ 598821 w 665357"/>
              <a:gd name="connsiteY2" fmla="*/ 0 h 843430"/>
              <a:gd name="connsiteX3" fmla="*/ 665357 w 665357"/>
              <a:gd name="connsiteY3" fmla="*/ 66536 h 843430"/>
              <a:gd name="connsiteX4" fmla="*/ 665357 w 665357"/>
              <a:gd name="connsiteY4" fmla="*/ 776894 h 843430"/>
              <a:gd name="connsiteX5" fmla="*/ 598821 w 665357"/>
              <a:gd name="connsiteY5" fmla="*/ 843430 h 843430"/>
              <a:gd name="connsiteX6" fmla="*/ 66536 w 665357"/>
              <a:gd name="connsiteY6" fmla="*/ 843430 h 843430"/>
              <a:gd name="connsiteX7" fmla="*/ 0 w 665357"/>
              <a:gd name="connsiteY7" fmla="*/ 776894 h 843430"/>
              <a:gd name="connsiteX8" fmla="*/ 0 w 665357"/>
              <a:gd name="connsiteY8" fmla="*/ 66536 h 843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5357" h="843430">
                <a:moveTo>
                  <a:pt x="0" y="66536"/>
                </a:moveTo>
                <a:cubicBezTo>
                  <a:pt x="0" y="29789"/>
                  <a:pt x="29789" y="0"/>
                  <a:pt x="66536" y="0"/>
                </a:cubicBezTo>
                <a:lnTo>
                  <a:pt x="598821" y="0"/>
                </a:lnTo>
                <a:cubicBezTo>
                  <a:pt x="635568" y="0"/>
                  <a:pt x="665357" y="29789"/>
                  <a:pt x="665357" y="66536"/>
                </a:cubicBezTo>
                <a:lnTo>
                  <a:pt x="665357" y="776894"/>
                </a:lnTo>
                <a:cubicBezTo>
                  <a:pt x="665357" y="813641"/>
                  <a:pt x="635568" y="843430"/>
                  <a:pt x="598821" y="843430"/>
                </a:cubicBezTo>
                <a:lnTo>
                  <a:pt x="66536" y="843430"/>
                </a:lnTo>
                <a:cubicBezTo>
                  <a:pt x="29789" y="843430"/>
                  <a:pt x="0" y="813641"/>
                  <a:pt x="0" y="776894"/>
                </a:cubicBezTo>
                <a:lnTo>
                  <a:pt x="0" y="66536"/>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1398" tIns="61398" rIns="61398" bIns="61398" numCol="1" spcCol="1270" anchor="ctr" anchorCtr="0">
            <a:noAutofit/>
          </a:bodyPr>
          <a:lstStyle/>
          <a:p>
            <a:pPr lvl="0" algn="ctr" defTabSz="488950">
              <a:lnSpc>
                <a:spcPct val="90000"/>
              </a:lnSpc>
              <a:spcBef>
                <a:spcPct val="0"/>
              </a:spcBef>
              <a:spcAft>
                <a:spcPct val="35000"/>
              </a:spcAft>
            </a:pPr>
            <a:r>
              <a:rPr lang="ru-RU" sz="1100" b="1" kern="1200" dirty="0" smtClean="0">
                <a:solidFill>
                  <a:schemeClr val="tx1"/>
                </a:solidFill>
                <a:latin typeface="Times New Roman" panose="02020603050405020304" pitchFamily="18" charset="0"/>
                <a:cs typeface="Times New Roman" panose="02020603050405020304" pitchFamily="18" charset="0"/>
              </a:rPr>
              <a:t>11,8</a:t>
            </a:r>
            <a:endParaRPr lang="ru-RU" sz="1100" b="1" kern="12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900949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Прямоугольник 7"/>
          <p:cNvSpPr/>
          <p:nvPr/>
        </p:nvSpPr>
        <p:spPr>
          <a:xfrm>
            <a:off x="4516" y="4293096"/>
            <a:ext cx="1944216" cy="3610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black"/>
              </a:solidFill>
              <a:latin typeface="Times New Roman" panose="02020603050405020304" pitchFamily="18" charset="0"/>
              <a:cs typeface="Times New Roman" panose="02020603050405020304" pitchFamily="18" charset="0"/>
            </a:endParaRPr>
          </a:p>
        </p:txBody>
      </p:sp>
      <p:sp>
        <p:nvSpPr>
          <p:cNvPr id="9" name="Прямоугольник 8"/>
          <p:cNvSpPr/>
          <p:nvPr/>
        </p:nvSpPr>
        <p:spPr>
          <a:xfrm>
            <a:off x="30791" y="4662186"/>
            <a:ext cx="1512168" cy="5040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u-RU" dirty="0">
              <a:solidFill>
                <a:prstClr val="black"/>
              </a:solidFill>
              <a:latin typeface="Times New Roman" panose="02020603050405020304" pitchFamily="18" charset="0"/>
              <a:cs typeface="Times New Roman" panose="02020603050405020304" pitchFamily="18" charset="0"/>
            </a:endParaRPr>
          </a:p>
        </p:txBody>
      </p:sp>
      <p:sp>
        <p:nvSpPr>
          <p:cNvPr id="40" name="Прямоугольник 39"/>
          <p:cNvSpPr/>
          <p:nvPr/>
        </p:nvSpPr>
        <p:spPr>
          <a:xfrm>
            <a:off x="107504" y="6269250"/>
            <a:ext cx="4104456" cy="400110"/>
          </a:xfrm>
          <a:prstGeom prst="rect">
            <a:avLst/>
          </a:prstGeom>
        </p:spPr>
        <p:txBody>
          <a:bodyPr wrap="square">
            <a:spAutoFit/>
          </a:bodyPr>
          <a:lstStyle/>
          <a:p>
            <a:endParaRPr lang="ru-RU" sz="1000" i="1" dirty="0">
              <a:solidFill>
                <a:prstClr val="black"/>
              </a:solidFill>
              <a:latin typeface="Times New Roman" panose="02020603050405020304" pitchFamily="18" charset="0"/>
              <a:cs typeface="Times New Roman" panose="02020603050405020304" pitchFamily="18" charset="0"/>
            </a:endParaRPr>
          </a:p>
          <a:p>
            <a:endParaRPr lang="ru-RU" sz="1000" i="1" dirty="0">
              <a:solidFill>
                <a:prstClr val="black"/>
              </a:solidFill>
              <a:latin typeface="Times New Roman" panose="02020603050405020304" pitchFamily="18" charset="0"/>
              <a:cs typeface="Times New Roman" panose="02020603050405020304" pitchFamily="18" charset="0"/>
            </a:endParaRPr>
          </a:p>
        </p:txBody>
      </p:sp>
      <p:sp>
        <p:nvSpPr>
          <p:cNvPr id="5" name="Скругленный прямоугольник 4"/>
          <p:cNvSpPr/>
          <p:nvPr/>
        </p:nvSpPr>
        <p:spPr>
          <a:xfrm>
            <a:off x="153849" y="692696"/>
            <a:ext cx="5648356" cy="1037199"/>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r>
              <a:rPr lang="ru-RU" sz="1600" b="1" i="1" dirty="0" smtClean="0">
                <a:solidFill>
                  <a:prstClr val="black"/>
                </a:solidFill>
                <a:latin typeface="Times New Roman" panose="02020603050405020304" pitchFamily="18" charset="0"/>
                <a:cs typeface="Times New Roman" panose="02020603050405020304" pitchFamily="18" charset="0"/>
              </a:rPr>
              <a:t>Цель программы:</a:t>
            </a:r>
            <a:r>
              <a:rPr lang="ru-RU" sz="1600" dirty="0" smtClean="0">
                <a:solidFill>
                  <a:prstClr val="black"/>
                </a:solidFill>
                <a:latin typeface="Times New Roman" panose="02020603050405020304" pitchFamily="18" charset="0"/>
                <a:cs typeface="Times New Roman" panose="02020603050405020304" pitchFamily="18" charset="0"/>
              </a:rPr>
              <a:t> </a:t>
            </a:r>
          </a:p>
          <a:p>
            <a:pPr marL="285750" indent="-285750" algn="just">
              <a:buFont typeface="Wingdings" panose="05000000000000000000" pitchFamily="2" charset="2"/>
              <a:buChar char="v"/>
            </a:pPr>
            <a:r>
              <a:rPr lang="ru-RU" sz="1400" dirty="0">
                <a:solidFill>
                  <a:prstClr val="black"/>
                </a:solidFill>
                <a:latin typeface="Times New Roman" panose="02020603050405020304" pitchFamily="18" charset="0"/>
                <a:cs typeface="Times New Roman" panose="02020603050405020304" pitchFamily="18" charset="0"/>
              </a:rPr>
              <a:t>обеспечение </a:t>
            </a:r>
            <a:r>
              <a:rPr lang="ru-RU" sz="1400" dirty="0" smtClean="0">
                <a:solidFill>
                  <a:prstClr val="black"/>
                </a:solidFill>
                <a:latin typeface="Times New Roman" panose="02020603050405020304" pitchFamily="18" charset="0"/>
                <a:cs typeface="Times New Roman" panose="02020603050405020304" pitchFamily="18" charset="0"/>
              </a:rPr>
              <a:t>доступности приоритетных объектов и услуг в приоритетных сферах жизнедеятельности инвалидов и других маломобильных групп населения </a:t>
            </a:r>
            <a:endParaRPr lang="ru-RU" sz="1400" dirty="0">
              <a:solidFill>
                <a:prstClr val="black"/>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167376" y="2169731"/>
            <a:ext cx="4209357" cy="323165"/>
          </a:xfrm>
          <a:prstGeom prst="rect">
            <a:avLst/>
          </a:prstGeom>
          <a:noFill/>
        </p:spPr>
        <p:txBody>
          <a:bodyPr wrap="none" rtlCol="0">
            <a:spAutoFit/>
          </a:bodyPr>
          <a:lstStyle/>
          <a:p>
            <a:r>
              <a:rPr lang="ru-RU" sz="1500" b="1" dirty="0" smtClean="0">
                <a:solidFill>
                  <a:prstClr val="black"/>
                </a:solidFill>
                <a:latin typeface="Times New Roman" panose="02020603050405020304" pitchFamily="18" charset="0"/>
                <a:cs typeface="Times New Roman" panose="02020603050405020304" pitchFamily="18" charset="0"/>
              </a:rPr>
              <a:t>Расходы республиканского бюджета, млн. руб.</a:t>
            </a:r>
            <a:endParaRPr lang="ru-RU" sz="1500" b="1" dirty="0">
              <a:solidFill>
                <a:prstClr val="black"/>
              </a:solidFill>
              <a:latin typeface="Times New Roman" panose="02020603050405020304" pitchFamily="18" charset="0"/>
              <a:cs typeface="Times New Roman" panose="02020603050405020304" pitchFamily="18" charset="0"/>
            </a:endParaRPr>
          </a:p>
        </p:txBody>
      </p:sp>
      <p:graphicFrame>
        <p:nvGraphicFramePr>
          <p:cNvPr id="12" name="Диаграмма 11"/>
          <p:cNvGraphicFramePr>
            <a:graphicFrameLocks/>
          </p:cNvGraphicFramePr>
          <p:nvPr>
            <p:extLst>
              <p:ext uri="{D42A27DB-BD31-4B8C-83A1-F6EECF244321}">
                <p14:modId xmlns:p14="http://schemas.microsoft.com/office/powerpoint/2010/main" val="820771218"/>
              </p:ext>
            </p:extLst>
          </p:nvPr>
        </p:nvGraphicFramePr>
        <p:xfrm>
          <a:off x="77657" y="2865092"/>
          <a:ext cx="4388794" cy="3409519"/>
        </p:xfrm>
        <a:graphic>
          <a:graphicData uri="http://schemas.openxmlformats.org/drawingml/2006/chart">
            <c:chart xmlns:c="http://schemas.openxmlformats.org/drawingml/2006/chart" xmlns:r="http://schemas.openxmlformats.org/officeDocument/2006/relationships" r:id="rId3"/>
          </a:graphicData>
        </a:graphic>
      </p:graphicFrame>
      <p:sp>
        <p:nvSpPr>
          <p:cNvPr id="7" name="Номер слайда 6"/>
          <p:cNvSpPr>
            <a:spLocks noGrp="1"/>
          </p:cNvSpPr>
          <p:nvPr>
            <p:ph type="sldNum" sz="quarter" idx="12"/>
          </p:nvPr>
        </p:nvSpPr>
        <p:spPr/>
        <p:txBody>
          <a:bodyPr/>
          <a:lstStyle/>
          <a:p>
            <a:pPr>
              <a:defRPr/>
            </a:pPr>
            <a:fld id="{667CCBFA-BFB9-4E9F-B6F6-694D72409F22}" type="slidenum">
              <a:rPr lang="ru-RU" smtClean="0">
                <a:solidFill>
                  <a:prstClr val="black"/>
                </a:solidFill>
              </a:rPr>
              <a:pPr>
                <a:defRPr/>
              </a:pPr>
              <a:t>58</a:t>
            </a:fld>
            <a:endParaRPr lang="ru-RU" dirty="0">
              <a:solidFill>
                <a:prstClr val="black"/>
              </a:solidFill>
            </a:endParaRPr>
          </a:p>
        </p:txBody>
      </p:sp>
      <p:sp>
        <p:nvSpPr>
          <p:cNvPr id="14" name="Полилиния 13"/>
          <p:cNvSpPr/>
          <p:nvPr/>
        </p:nvSpPr>
        <p:spPr>
          <a:xfrm>
            <a:off x="4565218" y="2348880"/>
            <a:ext cx="4183174" cy="546465"/>
          </a:xfrm>
          <a:custGeom>
            <a:avLst/>
            <a:gdLst>
              <a:gd name="connsiteX0" fmla="*/ 0 w 3933156"/>
              <a:gd name="connsiteY0" fmla="*/ 47719 h 477185"/>
              <a:gd name="connsiteX1" fmla="*/ 47719 w 3933156"/>
              <a:gd name="connsiteY1" fmla="*/ 0 h 477185"/>
              <a:gd name="connsiteX2" fmla="*/ 3885438 w 3933156"/>
              <a:gd name="connsiteY2" fmla="*/ 0 h 477185"/>
              <a:gd name="connsiteX3" fmla="*/ 3933157 w 3933156"/>
              <a:gd name="connsiteY3" fmla="*/ 47719 h 477185"/>
              <a:gd name="connsiteX4" fmla="*/ 3933156 w 3933156"/>
              <a:gd name="connsiteY4" fmla="*/ 429467 h 477185"/>
              <a:gd name="connsiteX5" fmla="*/ 3885437 w 3933156"/>
              <a:gd name="connsiteY5" fmla="*/ 477186 h 477185"/>
              <a:gd name="connsiteX6" fmla="*/ 47719 w 3933156"/>
              <a:gd name="connsiteY6" fmla="*/ 477185 h 477185"/>
              <a:gd name="connsiteX7" fmla="*/ 0 w 3933156"/>
              <a:gd name="connsiteY7" fmla="*/ 429466 h 477185"/>
              <a:gd name="connsiteX8" fmla="*/ 0 w 3933156"/>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33156" h="477185">
                <a:moveTo>
                  <a:pt x="0" y="47719"/>
                </a:moveTo>
                <a:cubicBezTo>
                  <a:pt x="0" y="21365"/>
                  <a:pt x="21365" y="0"/>
                  <a:pt x="47719" y="0"/>
                </a:cubicBezTo>
                <a:lnTo>
                  <a:pt x="3885438" y="0"/>
                </a:lnTo>
                <a:cubicBezTo>
                  <a:pt x="3911792" y="0"/>
                  <a:pt x="3933157" y="21365"/>
                  <a:pt x="3933157" y="47719"/>
                </a:cubicBezTo>
                <a:cubicBezTo>
                  <a:pt x="3933157" y="174968"/>
                  <a:pt x="3933156" y="302218"/>
                  <a:pt x="3933156" y="429467"/>
                </a:cubicBezTo>
                <a:cubicBezTo>
                  <a:pt x="3933156" y="455821"/>
                  <a:pt x="3911791" y="477186"/>
                  <a:pt x="3885437"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506" tIns="63506" rIns="63506" bIns="63506" numCol="1" spcCol="1270" anchor="ctr" anchorCtr="0">
            <a:noAutofit/>
          </a:bodyPr>
          <a:lstStyle/>
          <a:p>
            <a:pPr algn="ctr" defTabSz="577850">
              <a:lnSpc>
                <a:spcPct val="90000"/>
              </a:lnSpc>
              <a:spcAft>
                <a:spcPct val="35000"/>
              </a:spcAft>
            </a:pPr>
            <a:r>
              <a:rPr lang="ru-RU" sz="1300" b="1" i="1" dirty="0" smtClean="0">
                <a:solidFill>
                  <a:prstClr val="black"/>
                </a:solidFill>
                <a:latin typeface="Times New Roman" panose="02020603050405020304" pitchFamily="18" charset="0"/>
                <a:cs typeface="Times New Roman" panose="02020603050405020304" pitchFamily="18" charset="0"/>
              </a:rPr>
              <a:t>Расходы в разрезе подпрограмм в 2019 г., млн. руб.</a:t>
            </a:r>
          </a:p>
        </p:txBody>
      </p:sp>
      <p:sp>
        <p:nvSpPr>
          <p:cNvPr id="15" name="Полилиния 14"/>
          <p:cNvSpPr/>
          <p:nvPr/>
        </p:nvSpPr>
        <p:spPr>
          <a:xfrm>
            <a:off x="4572000" y="2956603"/>
            <a:ext cx="2366085" cy="317167"/>
          </a:xfrm>
          <a:custGeom>
            <a:avLst/>
            <a:gdLst>
              <a:gd name="connsiteX0" fmla="*/ 0 w 2926877"/>
              <a:gd name="connsiteY0" fmla="*/ 47719 h 477185"/>
              <a:gd name="connsiteX1" fmla="*/ 47719 w 2926877"/>
              <a:gd name="connsiteY1" fmla="*/ 0 h 477185"/>
              <a:gd name="connsiteX2" fmla="*/ 2879159 w 2926877"/>
              <a:gd name="connsiteY2" fmla="*/ 0 h 477185"/>
              <a:gd name="connsiteX3" fmla="*/ 2926878 w 2926877"/>
              <a:gd name="connsiteY3" fmla="*/ 47719 h 477185"/>
              <a:gd name="connsiteX4" fmla="*/ 2926877 w 2926877"/>
              <a:gd name="connsiteY4" fmla="*/ 429467 h 477185"/>
              <a:gd name="connsiteX5" fmla="*/ 2879158 w 2926877"/>
              <a:gd name="connsiteY5" fmla="*/ 477186 h 477185"/>
              <a:gd name="connsiteX6" fmla="*/ 47719 w 2926877"/>
              <a:gd name="connsiteY6" fmla="*/ 477185 h 477185"/>
              <a:gd name="connsiteX7" fmla="*/ 0 w 2926877"/>
              <a:gd name="connsiteY7" fmla="*/ 429466 h 477185"/>
              <a:gd name="connsiteX8" fmla="*/ 0 w 2926877"/>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26877" h="477185">
                <a:moveTo>
                  <a:pt x="0" y="47719"/>
                </a:moveTo>
                <a:cubicBezTo>
                  <a:pt x="0" y="21365"/>
                  <a:pt x="21365" y="0"/>
                  <a:pt x="47719" y="0"/>
                </a:cubicBezTo>
                <a:lnTo>
                  <a:pt x="2879159" y="0"/>
                </a:lnTo>
                <a:cubicBezTo>
                  <a:pt x="2905513" y="0"/>
                  <a:pt x="2926878" y="21365"/>
                  <a:pt x="2926878" y="47719"/>
                </a:cubicBezTo>
                <a:cubicBezTo>
                  <a:pt x="2926878" y="174968"/>
                  <a:pt x="2926877" y="302218"/>
                  <a:pt x="2926877" y="429467"/>
                </a:cubicBezTo>
                <a:cubicBezTo>
                  <a:pt x="2926877" y="455821"/>
                  <a:pt x="2905512" y="477186"/>
                  <a:pt x="2879158"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506" tIns="63506" rIns="63506" bIns="63506" numCol="1" spcCol="1270" anchor="ctr" anchorCtr="0">
            <a:noAutofit/>
          </a:bodyPr>
          <a:lstStyle/>
          <a:p>
            <a:pPr algn="ctr" defTabSz="577850">
              <a:lnSpc>
                <a:spcPct val="90000"/>
              </a:lnSpc>
              <a:spcAft>
                <a:spcPct val="35000"/>
              </a:spcAft>
            </a:pPr>
            <a:r>
              <a:rPr lang="ru-RU" sz="1300" b="1" dirty="0" smtClean="0">
                <a:solidFill>
                  <a:prstClr val="black"/>
                </a:solidFill>
                <a:latin typeface="Times New Roman" panose="02020603050405020304" pitchFamily="18" charset="0"/>
                <a:cs typeface="Times New Roman" panose="02020603050405020304" pitchFamily="18" charset="0"/>
              </a:rPr>
              <a:t>Подпрограмма</a:t>
            </a:r>
            <a:endParaRPr lang="ru-RU" sz="1300" b="1" dirty="0">
              <a:solidFill>
                <a:prstClr val="black"/>
              </a:solidFill>
              <a:latin typeface="Times New Roman" panose="02020603050405020304" pitchFamily="18" charset="0"/>
              <a:cs typeface="Times New Roman" panose="02020603050405020304" pitchFamily="18" charset="0"/>
            </a:endParaRPr>
          </a:p>
        </p:txBody>
      </p:sp>
      <p:sp>
        <p:nvSpPr>
          <p:cNvPr id="16" name="Полилиния 15"/>
          <p:cNvSpPr/>
          <p:nvPr/>
        </p:nvSpPr>
        <p:spPr>
          <a:xfrm>
            <a:off x="4568788" y="3431948"/>
            <a:ext cx="2379475" cy="1332000"/>
          </a:xfrm>
          <a:custGeom>
            <a:avLst/>
            <a:gdLst>
              <a:gd name="connsiteX0" fmla="*/ 0 w 2926877"/>
              <a:gd name="connsiteY0" fmla="*/ 47719 h 477185"/>
              <a:gd name="connsiteX1" fmla="*/ 47719 w 2926877"/>
              <a:gd name="connsiteY1" fmla="*/ 0 h 477185"/>
              <a:gd name="connsiteX2" fmla="*/ 2879159 w 2926877"/>
              <a:gd name="connsiteY2" fmla="*/ 0 h 477185"/>
              <a:gd name="connsiteX3" fmla="*/ 2926878 w 2926877"/>
              <a:gd name="connsiteY3" fmla="*/ 47719 h 477185"/>
              <a:gd name="connsiteX4" fmla="*/ 2926877 w 2926877"/>
              <a:gd name="connsiteY4" fmla="*/ 429467 h 477185"/>
              <a:gd name="connsiteX5" fmla="*/ 2879158 w 2926877"/>
              <a:gd name="connsiteY5" fmla="*/ 477186 h 477185"/>
              <a:gd name="connsiteX6" fmla="*/ 47719 w 2926877"/>
              <a:gd name="connsiteY6" fmla="*/ 477185 h 477185"/>
              <a:gd name="connsiteX7" fmla="*/ 0 w 2926877"/>
              <a:gd name="connsiteY7" fmla="*/ 429466 h 477185"/>
              <a:gd name="connsiteX8" fmla="*/ 0 w 2926877"/>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26877" h="477185">
                <a:moveTo>
                  <a:pt x="0" y="47719"/>
                </a:moveTo>
                <a:cubicBezTo>
                  <a:pt x="0" y="21365"/>
                  <a:pt x="21365" y="0"/>
                  <a:pt x="47719" y="0"/>
                </a:cubicBezTo>
                <a:lnTo>
                  <a:pt x="2879159" y="0"/>
                </a:lnTo>
                <a:cubicBezTo>
                  <a:pt x="2905513" y="0"/>
                  <a:pt x="2926878" y="21365"/>
                  <a:pt x="2926878" y="47719"/>
                </a:cubicBezTo>
                <a:cubicBezTo>
                  <a:pt x="2926878" y="174968"/>
                  <a:pt x="2926877" y="302218"/>
                  <a:pt x="2926877" y="429467"/>
                </a:cubicBezTo>
                <a:cubicBezTo>
                  <a:pt x="2926877" y="455821"/>
                  <a:pt x="2905512" y="477186"/>
                  <a:pt x="2879158"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506" tIns="63506" rIns="63506" bIns="63506" numCol="1" spcCol="1270" anchor="ctr" anchorCtr="0">
            <a:noAutofit/>
          </a:bodyPr>
          <a:lstStyle/>
          <a:p>
            <a:pPr algn="just" defTabSz="577850">
              <a:lnSpc>
                <a:spcPct val="90000"/>
              </a:lnSpc>
              <a:spcAft>
                <a:spcPct val="35000"/>
              </a:spcAft>
            </a:pPr>
            <a:r>
              <a:rPr lang="ru-RU" sz="1200" dirty="0" smtClean="0">
                <a:solidFill>
                  <a:prstClr val="black"/>
                </a:solidFill>
                <a:latin typeface="Times New Roman" panose="02020603050405020304" pitchFamily="18" charset="0"/>
                <a:cs typeface="Times New Roman" panose="02020603050405020304" pitchFamily="18" charset="0"/>
              </a:rPr>
              <a:t>Обеспечение условий доступности приоритетных объектов и услуг в приоритетных сферах жизнедеятельности инвалидов и других маломобильных групп населения</a:t>
            </a:r>
            <a:endParaRPr lang="ru-RU" sz="1200" dirty="0">
              <a:solidFill>
                <a:prstClr val="black"/>
              </a:solidFill>
              <a:latin typeface="Times New Roman" panose="02020603050405020304" pitchFamily="18" charset="0"/>
              <a:cs typeface="Times New Roman" panose="02020603050405020304" pitchFamily="18" charset="0"/>
            </a:endParaRPr>
          </a:p>
        </p:txBody>
      </p:sp>
      <p:sp>
        <p:nvSpPr>
          <p:cNvPr id="18" name="Полилиния 17"/>
          <p:cNvSpPr/>
          <p:nvPr/>
        </p:nvSpPr>
        <p:spPr>
          <a:xfrm>
            <a:off x="4568582" y="4867579"/>
            <a:ext cx="2379917" cy="900000"/>
          </a:xfrm>
          <a:custGeom>
            <a:avLst/>
            <a:gdLst>
              <a:gd name="connsiteX0" fmla="*/ 0 w 2926877"/>
              <a:gd name="connsiteY0" fmla="*/ 47719 h 477185"/>
              <a:gd name="connsiteX1" fmla="*/ 47719 w 2926877"/>
              <a:gd name="connsiteY1" fmla="*/ 0 h 477185"/>
              <a:gd name="connsiteX2" fmla="*/ 2879159 w 2926877"/>
              <a:gd name="connsiteY2" fmla="*/ 0 h 477185"/>
              <a:gd name="connsiteX3" fmla="*/ 2926878 w 2926877"/>
              <a:gd name="connsiteY3" fmla="*/ 47719 h 477185"/>
              <a:gd name="connsiteX4" fmla="*/ 2926877 w 2926877"/>
              <a:gd name="connsiteY4" fmla="*/ 429467 h 477185"/>
              <a:gd name="connsiteX5" fmla="*/ 2879158 w 2926877"/>
              <a:gd name="connsiteY5" fmla="*/ 477186 h 477185"/>
              <a:gd name="connsiteX6" fmla="*/ 47719 w 2926877"/>
              <a:gd name="connsiteY6" fmla="*/ 477185 h 477185"/>
              <a:gd name="connsiteX7" fmla="*/ 0 w 2926877"/>
              <a:gd name="connsiteY7" fmla="*/ 429466 h 477185"/>
              <a:gd name="connsiteX8" fmla="*/ 0 w 2926877"/>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26877" h="477185">
                <a:moveTo>
                  <a:pt x="0" y="47719"/>
                </a:moveTo>
                <a:cubicBezTo>
                  <a:pt x="0" y="21365"/>
                  <a:pt x="21365" y="0"/>
                  <a:pt x="47719" y="0"/>
                </a:cubicBezTo>
                <a:lnTo>
                  <a:pt x="2879159" y="0"/>
                </a:lnTo>
                <a:cubicBezTo>
                  <a:pt x="2905513" y="0"/>
                  <a:pt x="2926878" y="21365"/>
                  <a:pt x="2926878" y="47719"/>
                </a:cubicBezTo>
                <a:cubicBezTo>
                  <a:pt x="2926878" y="174968"/>
                  <a:pt x="2926877" y="302218"/>
                  <a:pt x="2926877" y="429467"/>
                </a:cubicBezTo>
                <a:cubicBezTo>
                  <a:pt x="2926877" y="455821"/>
                  <a:pt x="2905512" y="477186"/>
                  <a:pt x="2879158"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506" tIns="63506" rIns="63506" bIns="63506" numCol="1" spcCol="1270" anchor="ctr" anchorCtr="0">
            <a:noAutofit/>
          </a:bodyPr>
          <a:lstStyle/>
          <a:p>
            <a:pPr algn="just" defTabSz="577850">
              <a:lnSpc>
                <a:spcPct val="90000"/>
              </a:lnSpc>
              <a:spcAft>
                <a:spcPct val="35000"/>
              </a:spcAft>
            </a:pPr>
            <a:r>
              <a:rPr lang="ru-RU" sz="1200" dirty="0" smtClean="0">
                <a:solidFill>
                  <a:prstClr val="black"/>
                </a:solidFill>
                <a:latin typeface="Times New Roman" panose="02020603050405020304" pitchFamily="18" charset="0"/>
                <a:cs typeface="Times New Roman" panose="02020603050405020304" pitchFamily="18" charset="0"/>
              </a:rPr>
              <a:t>Формирование системы комплексной реабилитации и абилитации инвалидов, в том числе детей-инвалидов, в Чувашской Республике</a:t>
            </a:r>
            <a:endParaRPr lang="ru-RU" sz="1200" dirty="0">
              <a:solidFill>
                <a:prstClr val="black"/>
              </a:solidFill>
              <a:latin typeface="Times New Roman" panose="02020603050405020304" pitchFamily="18" charset="0"/>
              <a:cs typeface="Times New Roman" panose="02020603050405020304" pitchFamily="18" charset="0"/>
            </a:endParaRPr>
          </a:p>
        </p:txBody>
      </p:sp>
      <p:sp>
        <p:nvSpPr>
          <p:cNvPr id="20" name="Полилиния 19"/>
          <p:cNvSpPr/>
          <p:nvPr/>
        </p:nvSpPr>
        <p:spPr>
          <a:xfrm>
            <a:off x="8100392" y="2956602"/>
            <a:ext cx="648000" cy="317167"/>
          </a:xfrm>
          <a:custGeom>
            <a:avLst/>
            <a:gdLst>
              <a:gd name="connsiteX0" fmla="*/ 0 w 736665"/>
              <a:gd name="connsiteY0" fmla="*/ 47719 h 477185"/>
              <a:gd name="connsiteX1" fmla="*/ 47719 w 736665"/>
              <a:gd name="connsiteY1" fmla="*/ 0 h 477185"/>
              <a:gd name="connsiteX2" fmla="*/ 688947 w 736665"/>
              <a:gd name="connsiteY2" fmla="*/ 0 h 477185"/>
              <a:gd name="connsiteX3" fmla="*/ 736666 w 736665"/>
              <a:gd name="connsiteY3" fmla="*/ 47719 h 477185"/>
              <a:gd name="connsiteX4" fmla="*/ 736665 w 736665"/>
              <a:gd name="connsiteY4" fmla="*/ 429467 h 477185"/>
              <a:gd name="connsiteX5" fmla="*/ 688946 w 736665"/>
              <a:gd name="connsiteY5" fmla="*/ 477186 h 477185"/>
              <a:gd name="connsiteX6" fmla="*/ 47719 w 736665"/>
              <a:gd name="connsiteY6" fmla="*/ 477185 h 477185"/>
              <a:gd name="connsiteX7" fmla="*/ 0 w 736665"/>
              <a:gd name="connsiteY7" fmla="*/ 429466 h 477185"/>
              <a:gd name="connsiteX8" fmla="*/ 0 w 736665"/>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6665" h="477185">
                <a:moveTo>
                  <a:pt x="0" y="47719"/>
                </a:moveTo>
                <a:cubicBezTo>
                  <a:pt x="0" y="21365"/>
                  <a:pt x="21365" y="0"/>
                  <a:pt x="47719" y="0"/>
                </a:cubicBezTo>
                <a:lnTo>
                  <a:pt x="688947" y="0"/>
                </a:lnTo>
                <a:cubicBezTo>
                  <a:pt x="715301" y="0"/>
                  <a:pt x="736666" y="21365"/>
                  <a:pt x="736666" y="47719"/>
                </a:cubicBezTo>
                <a:cubicBezTo>
                  <a:pt x="736666" y="174968"/>
                  <a:pt x="736665" y="302218"/>
                  <a:pt x="736665" y="429467"/>
                </a:cubicBezTo>
                <a:cubicBezTo>
                  <a:pt x="736665" y="455821"/>
                  <a:pt x="715300" y="477186"/>
                  <a:pt x="688946"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506" tIns="63506" rIns="63506" bIns="63506" numCol="1" spcCol="1270" anchor="ctr" anchorCtr="0">
            <a:noAutofit/>
          </a:bodyPr>
          <a:lstStyle/>
          <a:p>
            <a:pPr algn="ctr" defTabSz="577850">
              <a:lnSpc>
                <a:spcPct val="90000"/>
              </a:lnSpc>
              <a:spcAft>
                <a:spcPct val="35000"/>
              </a:spcAft>
            </a:pPr>
            <a:r>
              <a:rPr lang="ru-RU" sz="1300" b="1" dirty="0" smtClean="0">
                <a:solidFill>
                  <a:prstClr val="black"/>
                </a:solidFill>
                <a:latin typeface="Times New Roman" panose="02020603050405020304" pitchFamily="18" charset="0"/>
                <a:cs typeface="Times New Roman" panose="02020603050405020304" pitchFamily="18" charset="0"/>
              </a:rPr>
              <a:t>Факт</a:t>
            </a:r>
            <a:endParaRPr lang="ru-RU" sz="1300" b="1" dirty="0">
              <a:solidFill>
                <a:prstClr val="black"/>
              </a:solidFill>
              <a:latin typeface="Times New Roman" panose="02020603050405020304" pitchFamily="18" charset="0"/>
              <a:cs typeface="Times New Roman" panose="02020603050405020304" pitchFamily="18" charset="0"/>
            </a:endParaRPr>
          </a:p>
        </p:txBody>
      </p:sp>
      <p:sp>
        <p:nvSpPr>
          <p:cNvPr id="25" name="Полилиния 24"/>
          <p:cNvSpPr/>
          <p:nvPr/>
        </p:nvSpPr>
        <p:spPr>
          <a:xfrm>
            <a:off x="8100392" y="3431945"/>
            <a:ext cx="648000" cy="1332000"/>
          </a:xfrm>
          <a:custGeom>
            <a:avLst/>
            <a:gdLst>
              <a:gd name="connsiteX0" fmla="*/ 0 w 720374"/>
              <a:gd name="connsiteY0" fmla="*/ 47719 h 477185"/>
              <a:gd name="connsiteX1" fmla="*/ 47719 w 720374"/>
              <a:gd name="connsiteY1" fmla="*/ 0 h 477185"/>
              <a:gd name="connsiteX2" fmla="*/ 672656 w 720374"/>
              <a:gd name="connsiteY2" fmla="*/ 0 h 477185"/>
              <a:gd name="connsiteX3" fmla="*/ 720375 w 720374"/>
              <a:gd name="connsiteY3" fmla="*/ 47719 h 477185"/>
              <a:gd name="connsiteX4" fmla="*/ 720374 w 720374"/>
              <a:gd name="connsiteY4" fmla="*/ 429467 h 477185"/>
              <a:gd name="connsiteX5" fmla="*/ 672655 w 720374"/>
              <a:gd name="connsiteY5" fmla="*/ 477186 h 477185"/>
              <a:gd name="connsiteX6" fmla="*/ 47719 w 720374"/>
              <a:gd name="connsiteY6" fmla="*/ 477185 h 477185"/>
              <a:gd name="connsiteX7" fmla="*/ 0 w 720374"/>
              <a:gd name="connsiteY7" fmla="*/ 429466 h 477185"/>
              <a:gd name="connsiteX8" fmla="*/ 0 w 720374"/>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374" h="477185">
                <a:moveTo>
                  <a:pt x="0" y="47719"/>
                </a:moveTo>
                <a:cubicBezTo>
                  <a:pt x="0" y="21365"/>
                  <a:pt x="21365" y="0"/>
                  <a:pt x="47719" y="0"/>
                </a:cubicBezTo>
                <a:lnTo>
                  <a:pt x="672656" y="0"/>
                </a:lnTo>
                <a:cubicBezTo>
                  <a:pt x="699010" y="0"/>
                  <a:pt x="720375" y="21365"/>
                  <a:pt x="720375" y="47719"/>
                </a:cubicBezTo>
                <a:cubicBezTo>
                  <a:pt x="720375" y="174968"/>
                  <a:pt x="720374" y="302218"/>
                  <a:pt x="720374" y="429467"/>
                </a:cubicBezTo>
                <a:cubicBezTo>
                  <a:pt x="720374" y="455821"/>
                  <a:pt x="699009" y="477186"/>
                  <a:pt x="672655"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506" tIns="63506" rIns="63506" bIns="63506" numCol="1" spcCol="1270" anchor="ctr" anchorCtr="0">
            <a:noAutofit/>
          </a:bodyPr>
          <a:lstStyle/>
          <a:p>
            <a:pPr algn="ctr" defTabSz="577850">
              <a:lnSpc>
                <a:spcPct val="90000"/>
              </a:lnSpc>
              <a:spcAft>
                <a:spcPct val="35000"/>
              </a:spcAft>
            </a:pPr>
            <a:r>
              <a:rPr lang="ru-RU" sz="1200" dirty="0" smtClean="0">
                <a:solidFill>
                  <a:prstClr val="black"/>
                </a:solidFill>
                <a:latin typeface="Times New Roman" panose="02020603050405020304" pitchFamily="18" charset="0"/>
                <a:cs typeface="Times New Roman" panose="02020603050405020304" pitchFamily="18" charset="0"/>
              </a:rPr>
              <a:t>21,4</a:t>
            </a:r>
            <a:endParaRPr lang="ru-RU" sz="1200" dirty="0">
              <a:solidFill>
                <a:prstClr val="black"/>
              </a:solidFill>
              <a:latin typeface="Times New Roman" panose="02020603050405020304" pitchFamily="18" charset="0"/>
              <a:cs typeface="Times New Roman" panose="02020603050405020304" pitchFamily="18" charset="0"/>
            </a:endParaRPr>
          </a:p>
        </p:txBody>
      </p:sp>
      <p:sp>
        <p:nvSpPr>
          <p:cNvPr id="26" name="Полилиния 25"/>
          <p:cNvSpPr/>
          <p:nvPr/>
        </p:nvSpPr>
        <p:spPr>
          <a:xfrm>
            <a:off x="8100392" y="4872057"/>
            <a:ext cx="648000" cy="900000"/>
          </a:xfrm>
          <a:custGeom>
            <a:avLst/>
            <a:gdLst>
              <a:gd name="connsiteX0" fmla="*/ 0 w 720364"/>
              <a:gd name="connsiteY0" fmla="*/ 47719 h 477185"/>
              <a:gd name="connsiteX1" fmla="*/ 47719 w 720364"/>
              <a:gd name="connsiteY1" fmla="*/ 0 h 477185"/>
              <a:gd name="connsiteX2" fmla="*/ 672646 w 720364"/>
              <a:gd name="connsiteY2" fmla="*/ 0 h 477185"/>
              <a:gd name="connsiteX3" fmla="*/ 720365 w 720364"/>
              <a:gd name="connsiteY3" fmla="*/ 47719 h 477185"/>
              <a:gd name="connsiteX4" fmla="*/ 720364 w 720364"/>
              <a:gd name="connsiteY4" fmla="*/ 429467 h 477185"/>
              <a:gd name="connsiteX5" fmla="*/ 672645 w 720364"/>
              <a:gd name="connsiteY5" fmla="*/ 477186 h 477185"/>
              <a:gd name="connsiteX6" fmla="*/ 47719 w 720364"/>
              <a:gd name="connsiteY6" fmla="*/ 477185 h 477185"/>
              <a:gd name="connsiteX7" fmla="*/ 0 w 720364"/>
              <a:gd name="connsiteY7" fmla="*/ 429466 h 477185"/>
              <a:gd name="connsiteX8" fmla="*/ 0 w 720364"/>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364" h="477185">
                <a:moveTo>
                  <a:pt x="0" y="47719"/>
                </a:moveTo>
                <a:cubicBezTo>
                  <a:pt x="0" y="21365"/>
                  <a:pt x="21365" y="0"/>
                  <a:pt x="47719" y="0"/>
                </a:cubicBezTo>
                <a:lnTo>
                  <a:pt x="672646" y="0"/>
                </a:lnTo>
                <a:cubicBezTo>
                  <a:pt x="699000" y="0"/>
                  <a:pt x="720365" y="21365"/>
                  <a:pt x="720365" y="47719"/>
                </a:cubicBezTo>
                <a:cubicBezTo>
                  <a:pt x="720365" y="174968"/>
                  <a:pt x="720364" y="302218"/>
                  <a:pt x="720364" y="429467"/>
                </a:cubicBezTo>
                <a:cubicBezTo>
                  <a:pt x="720364" y="455821"/>
                  <a:pt x="698999" y="477186"/>
                  <a:pt x="672645"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506" tIns="63506" rIns="63506" bIns="63506" numCol="1" spcCol="1270" anchor="ctr" anchorCtr="0">
            <a:noAutofit/>
          </a:bodyPr>
          <a:lstStyle/>
          <a:p>
            <a:pPr algn="ctr" defTabSz="577850">
              <a:lnSpc>
                <a:spcPct val="90000"/>
              </a:lnSpc>
              <a:spcAft>
                <a:spcPct val="35000"/>
              </a:spcAft>
            </a:pPr>
            <a:r>
              <a:rPr lang="ru-RU" sz="1200" dirty="0" smtClean="0">
                <a:solidFill>
                  <a:prstClr val="black"/>
                </a:solidFill>
                <a:latin typeface="Times New Roman" panose="02020603050405020304" pitchFamily="18" charset="0"/>
                <a:cs typeface="Times New Roman" panose="02020603050405020304" pitchFamily="18" charset="0"/>
              </a:rPr>
              <a:t>0</a:t>
            </a:r>
            <a:endParaRPr lang="ru-RU" sz="1200" dirty="0">
              <a:solidFill>
                <a:prstClr val="black"/>
              </a:solidFill>
              <a:latin typeface="Times New Roman" panose="02020603050405020304" pitchFamily="18" charset="0"/>
              <a:cs typeface="Times New Roman" panose="02020603050405020304" pitchFamily="18" charset="0"/>
            </a:endParaRPr>
          </a:p>
        </p:txBody>
      </p:sp>
      <p:sp>
        <p:nvSpPr>
          <p:cNvPr id="31" name="Заголовок 1"/>
          <p:cNvSpPr txBox="1">
            <a:spLocks/>
          </p:cNvSpPr>
          <p:nvPr/>
        </p:nvSpPr>
        <p:spPr>
          <a:xfrm>
            <a:off x="259728" y="0"/>
            <a:ext cx="6904560" cy="620688"/>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l" fontAlgn="auto">
              <a:spcAft>
                <a:spcPts val="0"/>
              </a:spcAft>
              <a:buClr>
                <a:srgbClr val="F14124">
                  <a:lumMod val="75000"/>
                </a:srgbClr>
              </a:buClr>
              <a:buFont typeface="Georgia" pitchFamily="18" charset="0"/>
              <a:buNone/>
            </a:pPr>
            <a:r>
              <a:rPr lang="ru-RU" sz="1800" dirty="0">
                <a:solidFill>
                  <a:prstClr val="black"/>
                </a:solidFill>
                <a:effectLst/>
                <a:latin typeface="Times New Roman" panose="02020603050405020304" pitchFamily="18" charset="0"/>
                <a:cs typeface="Times New Roman" panose="02020603050405020304" pitchFamily="18" charset="0"/>
              </a:rPr>
              <a:t>Государственная программа Чувашской </a:t>
            </a:r>
            <a:r>
              <a:rPr lang="ru-RU" sz="1800" dirty="0" smtClean="0">
                <a:solidFill>
                  <a:prstClr val="black"/>
                </a:solidFill>
                <a:effectLst/>
                <a:latin typeface="Times New Roman" panose="02020603050405020304" pitchFamily="18" charset="0"/>
                <a:cs typeface="Times New Roman" panose="02020603050405020304" pitchFamily="18" charset="0"/>
              </a:rPr>
              <a:t>Республики</a:t>
            </a:r>
          </a:p>
          <a:p>
            <a:pPr marL="0" indent="0" algn="l" fontAlgn="auto">
              <a:spcAft>
                <a:spcPts val="0"/>
              </a:spcAft>
              <a:buClr>
                <a:srgbClr val="F14124">
                  <a:lumMod val="75000"/>
                </a:srgbClr>
              </a:buClr>
              <a:buFont typeface="Georgia" pitchFamily="18" charset="0"/>
              <a:buNone/>
            </a:pPr>
            <a:r>
              <a:rPr lang="ru-RU" sz="1800" dirty="0" smtClean="0">
                <a:solidFill>
                  <a:prstClr val="black"/>
                </a:solidFill>
                <a:effectLst/>
                <a:latin typeface="Times New Roman" panose="02020603050405020304" pitchFamily="18" charset="0"/>
                <a:cs typeface="Times New Roman" panose="02020603050405020304" pitchFamily="18" charset="0"/>
              </a:rPr>
              <a:t>«Доступная среда» </a:t>
            </a:r>
            <a:endParaRPr lang="ru-RU" sz="1800" dirty="0">
              <a:solidFill>
                <a:prstClr val="black"/>
              </a:solidFill>
              <a:effectLst/>
              <a:latin typeface="Times New Roman" panose="02020603050405020304" pitchFamily="18" charset="0"/>
              <a:cs typeface="Times New Roman" panose="02020603050405020304" pitchFamily="18" charset="0"/>
            </a:endParaRPr>
          </a:p>
        </p:txBody>
      </p:sp>
      <p:cxnSp>
        <p:nvCxnSpPr>
          <p:cNvPr id="32" name="Прямая соединительная линия 31"/>
          <p:cNvCxnSpPr/>
          <p:nvPr/>
        </p:nvCxnSpPr>
        <p:spPr>
          <a:xfrm>
            <a:off x="0" y="620688"/>
            <a:ext cx="9144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7873228" y="69850"/>
            <a:ext cx="1223412" cy="492443"/>
          </a:xfrm>
          <a:prstGeom prst="rect">
            <a:avLst/>
          </a:prstGeom>
          <a:noFill/>
        </p:spPr>
        <p:txBody>
          <a:bodyPr wrap="none" rtlCol="0">
            <a:spAutoFit/>
          </a:bodyPr>
          <a:lstStyle/>
          <a:p>
            <a:pPr algn="ctr"/>
            <a:r>
              <a:rPr lang="ru-RU" sz="1300" b="1" i="1" dirty="0" smtClean="0">
                <a:solidFill>
                  <a:srgbClr val="4E67C8"/>
                </a:solidFill>
                <a:latin typeface="Trebuchet MS"/>
              </a:rPr>
              <a:t>Бюджет</a:t>
            </a:r>
          </a:p>
          <a:p>
            <a:pPr algn="ctr"/>
            <a:r>
              <a:rPr lang="ru-RU" sz="1300" b="1" i="1" dirty="0" smtClean="0">
                <a:solidFill>
                  <a:srgbClr val="4E67C8"/>
                </a:solidFill>
                <a:latin typeface="Trebuchet MS"/>
              </a:rPr>
              <a:t>для граждан</a:t>
            </a:r>
            <a:endParaRPr lang="ru-RU" sz="1300" b="1" i="1" dirty="0">
              <a:solidFill>
                <a:srgbClr val="4E67C8"/>
              </a:solidFill>
              <a:latin typeface="Trebuchet MS"/>
            </a:endParaRPr>
          </a:p>
        </p:txBody>
      </p:sp>
      <p:sp>
        <p:nvSpPr>
          <p:cNvPr id="34" name="Полилиния 33"/>
          <p:cNvSpPr/>
          <p:nvPr/>
        </p:nvSpPr>
        <p:spPr>
          <a:xfrm>
            <a:off x="7204615" y="2943480"/>
            <a:ext cx="648000" cy="317167"/>
          </a:xfrm>
          <a:custGeom>
            <a:avLst/>
            <a:gdLst>
              <a:gd name="connsiteX0" fmla="*/ 0 w 736665"/>
              <a:gd name="connsiteY0" fmla="*/ 47719 h 477185"/>
              <a:gd name="connsiteX1" fmla="*/ 47719 w 736665"/>
              <a:gd name="connsiteY1" fmla="*/ 0 h 477185"/>
              <a:gd name="connsiteX2" fmla="*/ 688947 w 736665"/>
              <a:gd name="connsiteY2" fmla="*/ 0 h 477185"/>
              <a:gd name="connsiteX3" fmla="*/ 736666 w 736665"/>
              <a:gd name="connsiteY3" fmla="*/ 47719 h 477185"/>
              <a:gd name="connsiteX4" fmla="*/ 736665 w 736665"/>
              <a:gd name="connsiteY4" fmla="*/ 429467 h 477185"/>
              <a:gd name="connsiteX5" fmla="*/ 688946 w 736665"/>
              <a:gd name="connsiteY5" fmla="*/ 477186 h 477185"/>
              <a:gd name="connsiteX6" fmla="*/ 47719 w 736665"/>
              <a:gd name="connsiteY6" fmla="*/ 477185 h 477185"/>
              <a:gd name="connsiteX7" fmla="*/ 0 w 736665"/>
              <a:gd name="connsiteY7" fmla="*/ 429466 h 477185"/>
              <a:gd name="connsiteX8" fmla="*/ 0 w 736665"/>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6665" h="477185">
                <a:moveTo>
                  <a:pt x="0" y="47719"/>
                </a:moveTo>
                <a:cubicBezTo>
                  <a:pt x="0" y="21365"/>
                  <a:pt x="21365" y="0"/>
                  <a:pt x="47719" y="0"/>
                </a:cubicBezTo>
                <a:lnTo>
                  <a:pt x="688947" y="0"/>
                </a:lnTo>
                <a:cubicBezTo>
                  <a:pt x="715301" y="0"/>
                  <a:pt x="736666" y="21365"/>
                  <a:pt x="736666" y="47719"/>
                </a:cubicBezTo>
                <a:cubicBezTo>
                  <a:pt x="736666" y="174968"/>
                  <a:pt x="736665" y="302218"/>
                  <a:pt x="736665" y="429467"/>
                </a:cubicBezTo>
                <a:cubicBezTo>
                  <a:pt x="736665" y="455821"/>
                  <a:pt x="715300" y="477186"/>
                  <a:pt x="688946"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506" tIns="63506" rIns="63506" bIns="63506" numCol="1" spcCol="1270" anchor="ctr" anchorCtr="0">
            <a:noAutofit/>
          </a:bodyPr>
          <a:lstStyle/>
          <a:p>
            <a:pPr algn="ctr" defTabSz="577850">
              <a:lnSpc>
                <a:spcPct val="90000"/>
              </a:lnSpc>
              <a:spcAft>
                <a:spcPct val="35000"/>
              </a:spcAft>
            </a:pPr>
            <a:r>
              <a:rPr lang="ru-RU" sz="1300" b="1" dirty="0">
                <a:solidFill>
                  <a:prstClr val="black"/>
                </a:solidFill>
                <a:latin typeface="Times New Roman" panose="02020603050405020304" pitchFamily="18" charset="0"/>
                <a:cs typeface="Times New Roman" panose="02020603050405020304" pitchFamily="18" charset="0"/>
              </a:rPr>
              <a:t>П</a:t>
            </a:r>
            <a:r>
              <a:rPr lang="ru-RU" sz="1300" b="1" dirty="0" smtClean="0">
                <a:solidFill>
                  <a:prstClr val="black"/>
                </a:solidFill>
                <a:latin typeface="Times New Roman" panose="02020603050405020304" pitchFamily="18" charset="0"/>
                <a:cs typeface="Times New Roman" panose="02020603050405020304" pitchFamily="18" charset="0"/>
              </a:rPr>
              <a:t>лан</a:t>
            </a:r>
            <a:endParaRPr lang="ru-RU" sz="1300" b="1" dirty="0">
              <a:solidFill>
                <a:prstClr val="black"/>
              </a:solidFill>
              <a:latin typeface="Times New Roman" panose="02020603050405020304" pitchFamily="18" charset="0"/>
              <a:cs typeface="Times New Roman" panose="02020603050405020304" pitchFamily="18" charset="0"/>
            </a:endParaRPr>
          </a:p>
        </p:txBody>
      </p:sp>
      <p:sp>
        <p:nvSpPr>
          <p:cNvPr id="35" name="Полилиния 34"/>
          <p:cNvSpPr/>
          <p:nvPr/>
        </p:nvSpPr>
        <p:spPr>
          <a:xfrm>
            <a:off x="7204615" y="3418825"/>
            <a:ext cx="648000" cy="1332000"/>
          </a:xfrm>
          <a:custGeom>
            <a:avLst/>
            <a:gdLst>
              <a:gd name="connsiteX0" fmla="*/ 0 w 720374"/>
              <a:gd name="connsiteY0" fmla="*/ 47719 h 477185"/>
              <a:gd name="connsiteX1" fmla="*/ 47719 w 720374"/>
              <a:gd name="connsiteY1" fmla="*/ 0 h 477185"/>
              <a:gd name="connsiteX2" fmla="*/ 672656 w 720374"/>
              <a:gd name="connsiteY2" fmla="*/ 0 h 477185"/>
              <a:gd name="connsiteX3" fmla="*/ 720375 w 720374"/>
              <a:gd name="connsiteY3" fmla="*/ 47719 h 477185"/>
              <a:gd name="connsiteX4" fmla="*/ 720374 w 720374"/>
              <a:gd name="connsiteY4" fmla="*/ 429467 h 477185"/>
              <a:gd name="connsiteX5" fmla="*/ 672655 w 720374"/>
              <a:gd name="connsiteY5" fmla="*/ 477186 h 477185"/>
              <a:gd name="connsiteX6" fmla="*/ 47719 w 720374"/>
              <a:gd name="connsiteY6" fmla="*/ 477185 h 477185"/>
              <a:gd name="connsiteX7" fmla="*/ 0 w 720374"/>
              <a:gd name="connsiteY7" fmla="*/ 429466 h 477185"/>
              <a:gd name="connsiteX8" fmla="*/ 0 w 720374"/>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374" h="477185">
                <a:moveTo>
                  <a:pt x="0" y="47719"/>
                </a:moveTo>
                <a:cubicBezTo>
                  <a:pt x="0" y="21365"/>
                  <a:pt x="21365" y="0"/>
                  <a:pt x="47719" y="0"/>
                </a:cubicBezTo>
                <a:lnTo>
                  <a:pt x="672656" y="0"/>
                </a:lnTo>
                <a:cubicBezTo>
                  <a:pt x="699010" y="0"/>
                  <a:pt x="720375" y="21365"/>
                  <a:pt x="720375" y="47719"/>
                </a:cubicBezTo>
                <a:cubicBezTo>
                  <a:pt x="720375" y="174968"/>
                  <a:pt x="720374" y="302218"/>
                  <a:pt x="720374" y="429467"/>
                </a:cubicBezTo>
                <a:cubicBezTo>
                  <a:pt x="720374" y="455821"/>
                  <a:pt x="699009" y="477186"/>
                  <a:pt x="672655"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506" tIns="63506" rIns="63506" bIns="63506" numCol="1" spcCol="1270" anchor="ctr" anchorCtr="0">
            <a:noAutofit/>
          </a:bodyPr>
          <a:lstStyle/>
          <a:p>
            <a:pPr algn="ctr" defTabSz="577850">
              <a:lnSpc>
                <a:spcPct val="90000"/>
              </a:lnSpc>
              <a:spcAft>
                <a:spcPct val="35000"/>
              </a:spcAft>
            </a:pPr>
            <a:r>
              <a:rPr lang="ru-RU" sz="1200" dirty="0" smtClean="0">
                <a:solidFill>
                  <a:prstClr val="black"/>
                </a:solidFill>
                <a:latin typeface="Times New Roman" panose="02020603050405020304" pitchFamily="18" charset="0"/>
                <a:cs typeface="Times New Roman" panose="02020603050405020304" pitchFamily="18" charset="0"/>
              </a:rPr>
              <a:t>22,4</a:t>
            </a:r>
            <a:endParaRPr lang="ru-RU" sz="1200" dirty="0">
              <a:solidFill>
                <a:prstClr val="black"/>
              </a:solidFill>
              <a:latin typeface="Times New Roman" panose="02020603050405020304" pitchFamily="18" charset="0"/>
              <a:cs typeface="Times New Roman" panose="02020603050405020304" pitchFamily="18" charset="0"/>
            </a:endParaRPr>
          </a:p>
        </p:txBody>
      </p:sp>
      <p:sp>
        <p:nvSpPr>
          <p:cNvPr id="36" name="Полилиния 35"/>
          <p:cNvSpPr/>
          <p:nvPr/>
        </p:nvSpPr>
        <p:spPr>
          <a:xfrm>
            <a:off x="7204615" y="4862540"/>
            <a:ext cx="648000" cy="900000"/>
          </a:xfrm>
          <a:custGeom>
            <a:avLst/>
            <a:gdLst>
              <a:gd name="connsiteX0" fmla="*/ 0 w 720364"/>
              <a:gd name="connsiteY0" fmla="*/ 47719 h 477185"/>
              <a:gd name="connsiteX1" fmla="*/ 47719 w 720364"/>
              <a:gd name="connsiteY1" fmla="*/ 0 h 477185"/>
              <a:gd name="connsiteX2" fmla="*/ 672646 w 720364"/>
              <a:gd name="connsiteY2" fmla="*/ 0 h 477185"/>
              <a:gd name="connsiteX3" fmla="*/ 720365 w 720364"/>
              <a:gd name="connsiteY3" fmla="*/ 47719 h 477185"/>
              <a:gd name="connsiteX4" fmla="*/ 720364 w 720364"/>
              <a:gd name="connsiteY4" fmla="*/ 429467 h 477185"/>
              <a:gd name="connsiteX5" fmla="*/ 672645 w 720364"/>
              <a:gd name="connsiteY5" fmla="*/ 477186 h 477185"/>
              <a:gd name="connsiteX6" fmla="*/ 47719 w 720364"/>
              <a:gd name="connsiteY6" fmla="*/ 477185 h 477185"/>
              <a:gd name="connsiteX7" fmla="*/ 0 w 720364"/>
              <a:gd name="connsiteY7" fmla="*/ 429466 h 477185"/>
              <a:gd name="connsiteX8" fmla="*/ 0 w 720364"/>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364" h="477185">
                <a:moveTo>
                  <a:pt x="0" y="47719"/>
                </a:moveTo>
                <a:cubicBezTo>
                  <a:pt x="0" y="21365"/>
                  <a:pt x="21365" y="0"/>
                  <a:pt x="47719" y="0"/>
                </a:cubicBezTo>
                <a:lnTo>
                  <a:pt x="672646" y="0"/>
                </a:lnTo>
                <a:cubicBezTo>
                  <a:pt x="699000" y="0"/>
                  <a:pt x="720365" y="21365"/>
                  <a:pt x="720365" y="47719"/>
                </a:cubicBezTo>
                <a:cubicBezTo>
                  <a:pt x="720365" y="174968"/>
                  <a:pt x="720364" y="302218"/>
                  <a:pt x="720364" y="429467"/>
                </a:cubicBezTo>
                <a:cubicBezTo>
                  <a:pt x="720364" y="455821"/>
                  <a:pt x="698999" y="477186"/>
                  <a:pt x="672645"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506" tIns="63506" rIns="63506" bIns="63506" numCol="1" spcCol="1270" anchor="ctr" anchorCtr="0">
            <a:noAutofit/>
          </a:bodyPr>
          <a:lstStyle/>
          <a:p>
            <a:pPr algn="ctr" defTabSz="577850">
              <a:lnSpc>
                <a:spcPct val="90000"/>
              </a:lnSpc>
              <a:spcAft>
                <a:spcPct val="35000"/>
              </a:spcAft>
            </a:pPr>
            <a:r>
              <a:rPr lang="ru-RU" sz="1200" dirty="0" smtClean="0">
                <a:solidFill>
                  <a:prstClr val="black"/>
                </a:solidFill>
                <a:latin typeface="Times New Roman" panose="02020603050405020304" pitchFamily="18" charset="0"/>
                <a:cs typeface="Times New Roman" panose="02020603050405020304" pitchFamily="18" charset="0"/>
              </a:rPr>
              <a:t>0</a:t>
            </a:r>
            <a:endParaRPr lang="ru-RU" sz="1200" dirty="0">
              <a:solidFill>
                <a:prstClr val="black"/>
              </a:solidFill>
              <a:latin typeface="Times New Roman" panose="02020603050405020304" pitchFamily="18" charset="0"/>
              <a:cs typeface="Times New Roman" panose="02020603050405020304" pitchFamily="18" charset="0"/>
            </a:endParaRPr>
          </a:p>
        </p:txBody>
      </p:sp>
      <p:sp>
        <p:nvSpPr>
          <p:cNvPr id="2" name="Прямоугольник 1"/>
          <p:cNvSpPr/>
          <p:nvPr/>
        </p:nvSpPr>
        <p:spPr>
          <a:xfrm>
            <a:off x="191852" y="1775114"/>
            <a:ext cx="3935760" cy="3721772"/>
          </a:xfrm>
          <a:prstGeom prst="rect">
            <a:avLst/>
          </a:prstGeom>
        </p:spPr>
        <p:txBody>
          <a:bodyPr/>
          <a:lstStyle/>
          <a:p>
            <a:endParaRPr lang="ru-RU">
              <a:solidFill>
                <a:prstClr val="black"/>
              </a:solidFill>
            </a:endParaRPr>
          </a:p>
        </p:txBody>
      </p:sp>
      <p:pic>
        <p:nvPicPr>
          <p:cNvPr id="44" name="Рисунок 43" descr="http://www.prav-net.ru/img/zolotoslov/5064-1.jpg"/>
          <p:cNvPicPr/>
          <p:nvPr/>
        </p:nvPicPr>
        <p:blipFill>
          <a:blip r:embed="rId4" cstate="print"/>
          <a:srcRect/>
          <a:stretch>
            <a:fillRect/>
          </a:stretch>
        </p:blipFill>
        <p:spPr bwMode="auto">
          <a:xfrm>
            <a:off x="5868144" y="823960"/>
            <a:ext cx="1610089" cy="1380903"/>
          </a:xfrm>
          <a:prstGeom prst="rect">
            <a:avLst/>
          </a:prstGeom>
          <a:ln>
            <a:noFill/>
          </a:ln>
          <a:effectLst>
            <a:softEdge rad="112500"/>
          </a:effectLst>
        </p:spPr>
      </p:pic>
      <p:pic>
        <p:nvPicPr>
          <p:cNvPr id="45" name="Рисунок 44" descr="http://blog.yarcenter.ru/media/5/0.2/0506.jpg"/>
          <p:cNvPicPr/>
          <p:nvPr/>
        </p:nvPicPr>
        <p:blipFill>
          <a:blip r:embed="rId5" cstate="print"/>
          <a:srcRect/>
          <a:stretch>
            <a:fillRect/>
          </a:stretch>
        </p:blipFill>
        <p:spPr bwMode="auto">
          <a:xfrm>
            <a:off x="7480834" y="851187"/>
            <a:ext cx="1464319" cy="1353675"/>
          </a:xfrm>
          <a:prstGeom prst="rect">
            <a:avLst/>
          </a:prstGeom>
          <a:ln>
            <a:noFill/>
          </a:ln>
          <a:effectLst>
            <a:softEdge rad="112500"/>
          </a:effectLst>
        </p:spPr>
      </p:pic>
    </p:spTree>
    <p:extLst>
      <p:ext uri="{BB962C8B-B14F-4D97-AF65-F5344CB8AC3E}">
        <p14:creationId xmlns:p14="http://schemas.microsoft.com/office/powerpoint/2010/main" val="48847041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Полилиния 18"/>
          <p:cNvSpPr/>
          <p:nvPr/>
        </p:nvSpPr>
        <p:spPr>
          <a:xfrm>
            <a:off x="6811681" y="1708260"/>
            <a:ext cx="611968" cy="530772"/>
          </a:xfrm>
          <a:custGeom>
            <a:avLst/>
            <a:gdLst>
              <a:gd name="connsiteX0" fmla="*/ 0 w 731452"/>
              <a:gd name="connsiteY0" fmla="*/ 73145 h 1031634"/>
              <a:gd name="connsiteX1" fmla="*/ 73145 w 731452"/>
              <a:gd name="connsiteY1" fmla="*/ 0 h 1031634"/>
              <a:gd name="connsiteX2" fmla="*/ 658307 w 731452"/>
              <a:gd name="connsiteY2" fmla="*/ 0 h 1031634"/>
              <a:gd name="connsiteX3" fmla="*/ 731452 w 731452"/>
              <a:gd name="connsiteY3" fmla="*/ 73145 h 1031634"/>
              <a:gd name="connsiteX4" fmla="*/ 731452 w 731452"/>
              <a:gd name="connsiteY4" fmla="*/ 958489 h 1031634"/>
              <a:gd name="connsiteX5" fmla="*/ 658307 w 731452"/>
              <a:gd name="connsiteY5" fmla="*/ 1031634 h 1031634"/>
              <a:gd name="connsiteX6" fmla="*/ 73145 w 731452"/>
              <a:gd name="connsiteY6" fmla="*/ 1031634 h 1031634"/>
              <a:gd name="connsiteX7" fmla="*/ 0 w 731452"/>
              <a:gd name="connsiteY7" fmla="*/ 958489 h 1031634"/>
              <a:gd name="connsiteX8" fmla="*/ 0 w 731452"/>
              <a:gd name="connsiteY8" fmla="*/ 73145 h 1031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1031634">
                <a:moveTo>
                  <a:pt x="0" y="73145"/>
                </a:moveTo>
                <a:cubicBezTo>
                  <a:pt x="0" y="32748"/>
                  <a:pt x="32748" y="0"/>
                  <a:pt x="73145" y="0"/>
                </a:cubicBezTo>
                <a:lnTo>
                  <a:pt x="658307" y="0"/>
                </a:lnTo>
                <a:cubicBezTo>
                  <a:pt x="698704" y="0"/>
                  <a:pt x="731452" y="32748"/>
                  <a:pt x="731452" y="73145"/>
                </a:cubicBezTo>
                <a:lnTo>
                  <a:pt x="731452" y="958489"/>
                </a:lnTo>
                <a:cubicBezTo>
                  <a:pt x="731452" y="998886"/>
                  <a:pt x="698704" y="1031634"/>
                  <a:pt x="658307" y="1031634"/>
                </a:cubicBezTo>
                <a:lnTo>
                  <a:pt x="73145" y="1031634"/>
                </a:lnTo>
                <a:cubicBezTo>
                  <a:pt x="32748" y="1031634"/>
                  <a:pt x="0" y="998886"/>
                  <a:pt x="0" y="958489"/>
                </a:cubicBezTo>
                <a:lnTo>
                  <a:pt x="0" y="73145"/>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4763" tIns="74763" rIns="74763" bIns="74763" numCol="1" spcCol="1270" anchor="ctr" anchorCtr="0">
            <a:noAutofit/>
          </a:bodyPr>
          <a:lstStyle/>
          <a:p>
            <a:pPr algn="ctr" defTabSz="622300">
              <a:lnSpc>
                <a:spcPct val="90000"/>
              </a:lnSpc>
              <a:spcAft>
                <a:spcPct val="35000"/>
              </a:spcAft>
            </a:pPr>
            <a:r>
              <a:rPr lang="ru-RU" sz="1400" b="1" dirty="0" smtClean="0">
                <a:solidFill>
                  <a:prstClr val="black"/>
                </a:solidFill>
                <a:latin typeface="Times New Roman" panose="02020603050405020304" pitchFamily="18" charset="0"/>
                <a:cs typeface="Times New Roman" panose="02020603050405020304" pitchFamily="18" charset="0"/>
              </a:rPr>
              <a:t>2020</a:t>
            </a:r>
            <a:endParaRPr lang="ru-RU" sz="1400" b="1" dirty="0">
              <a:solidFill>
                <a:prstClr val="black"/>
              </a:solidFill>
              <a:latin typeface="Times New Roman" panose="02020603050405020304" pitchFamily="18" charset="0"/>
              <a:cs typeface="Times New Roman" panose="02020603050405020304" pitchFamily="18" charset="0"/>
            </a:endParaRPr>
          </a:p>
        </p:txBody>
      </p:sp>
      <p:sp>
        <p:nvSpPr>
          <p:cNvPr id="20" name="Полилиния 19"/>
          <p:cNvSpPr/>
          <p:nvPr/>
        </p:nvSpPr>
        <p:spPr>
          <a:xfrm>
            <a:off x="6811681" y="2356332"/>
            <a:ext cx="611968" cy="936015"/>
          </a:xfrm>
          <a:custGeom>
            <a:avLst/>
            <a:gdLst>
              <a:gd name="connsiteX0" fmla="*/ 0 w 731452"/>
              <a:gd name="connsiteY0" fmla="*/ 73145 h 1031634"/>
              <a:gd name="connsiteX1" fmla="*/ 73145 w 731452"/>
              <a:gd name="connsiteY1" fmla="*/ 0 h 1031634"/>
              <a:gd name="connsiteX2" fmla="*/ 658307 w 731452"/>
              <a:gd name="connsiteY2" fmla="*/ 0 h 1031634"/>
              <a:gd name="connsiteX3" fmla="*/ 731452 w 731452"/>
              <a:gd name="connsiteY3" fmla="*/ 73145 h 1031634"/>
              <a:gd name="connsiteX4" fmla="*/ 731452 w 731452"/>
              <a:gd name="connsiteY4" fmla="*/ 958489 h 1031634"/>
              <a:gd name="connsiteX5" fmla="*/ 658307 w 731452"/>
              <a:gd name="connsiteY5" fmla="*/ 1031634 h 1031634"/>
              <a:gd name="connsiteX6" fmla="*/ 73145 w 731452"/>
              <a:gd name="connsiteY6" fmla="*/ 1031634 h 1031634"/>
              <a:gd name="connsiteX7" fmla="*/ 0 w 731452"/>
              <a:gd name="connsiteY7" fmla="*/ 958489 h 1031634"/>
              <a:gd name="connsiteX8" fmla="*/ 0 w 731452"/>
              <a:gd name="connsiteY8" fmla="*/ 73145 h 1031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1031634">
                <a:moveTo>
                  <a:pt x="0" y="73145"/>
                </a:moveTo>
                <a:cubicBezTo>
                  <a:pt x="0" y="32748"/>
                  <a:pt x="32748" y="0"/>
                  <a:pt x="73145" y="0"/>
                </a:cubicBezTo>
                <a:lnTo>
                  <a:pt x="658307" y="0"/>
                </a:lnTo>
                <a:cubicBezTo>
                  <a:pt x="698704" y="0"/>
                  <a:pt x="731452" y="32748"/>
                  <a:pt x="731452" y="73145"/>
                </a:cubicBezTo>
                <a:lnTo>
                  <a:pt x="731452" y="958489"/>
                </a:lnTo>
                <a:cubicBezTo>
                  <a:pt x="731452" y="998886"/>
                  <a:pt x="698704" y="1031634"/>
                  <a:pt x="658307" y="1031634"/>
                </a:cubicBezTo>
                <a:lnTo>
                  <a:pt x="73145" y="1031634"/>
                </a:lnTo>
                <a:cubicBezTo>
                  <a:pt x="32748" y="1031634"/>
                  <a:pt x="0" y="998886"/>
                  <a:pt x="0" y="958489"/>
                </a:cubicBezTo>
                <a:lnTo>
                  <a:pt x="0" y="73145"/>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7143" tIns="67143" rIns="67143" bIns="67143" numCol="1" spcCol="1270" anchor="ctr" anchorCtr="0">
            <a:noAutofit/>
          </a:bodyPr>
          <a:lstStyle/>
          <a:p>
            <a:pPr algn="ctr" defTabSz="533400">
              <a:lnSpc>
                <a:spcPct val="90000"/>
              </a:lnSpc>
              <a:spcAft>
                <a:spcPct val="35000"/>
              </a:spcAft>
            </a:pPr>
            <a:r>
              <a:rPr lang="ru-RU" sz="1200" b="1" dirty="0" smtClean="0">
                <a:solidFill>
                  <a:prstClr val="black"/>
                </a:solidFill>
                <a:latin typeface="Times New Roman" panose="02020603050405020304" pitchFamily="18" charset="0"/>
                <a:cs typeface="Times New Roman" panose="02020603050405020304" pitchFamily="18" charset="0"/>
              </a:rPr>
              <a:t>100,0</a:t>
            </a:r>
            <a:endParaRPr lang="ru-RU" sz="1200" b="1" dirty="0">
              <a:solidFill>
                <a:prstClr val="black"/>
              </a:solidFill>
              <a:latin typeface="Times New Roman" panose="02020603050405020304" pitchFamily="18" charset="0"/>
              <a:cs typeface="Times New Roman" panose="02020603050405020304" pitchFamily="18" charset="0"/>
            </a:endParaRPr>
          </a:p>
        </p:txBody>
      </p:sp>
      <p:sp>
        <p:nvSpPr>
          <p:cNvPr id="21" name="Полилиния 20"/>
          <p:cNvSpPr/>
          <p:nvPr/>
        </p:nvSpPr>
        <p:spPr>
          <a:xfrm>
            <a:off x="6811681" y="3364445"/>
            <a:ext cx="611968" cy="792000"/>
          </a:xfrm>
          <a:custGeom>
            <a:avLst/>
            <a:gdLst>
              <a:gd name="connsiteX0" fmla="*/ 0 w 731452"/>
              <a:gd name="connsiteY0" fmla="*/ 73145 h 1031634"/>
              <a:gd name="connsiteX1" fmla="*/ 73145 w 731452"/>
              <a:gd name="connsiteY1" fmla="*/ 0 h 1031634"/>
              <a:gd name="connsiteX2" fmla="*/ 658307 w 731452"/>
              <a:gd name="connsiteY2" fmla="*/ 0 h 1031634"/>
              <a:gd name="connsiteX3" fmla="*/ 731452 w 731452"/>
              <a:gd name="connsiteY3" fmla="*/ 73145 h 1031634"/>
              <a:gd name="connsiteX4" fmla="*/ 731452 w 731452"/>
              <a:gd name="connsiteY4" fmla="*/ 958489 h 1031634"/>
              <a:gd name="connsiteX5" fmla="*/ 658307 w 731452"/>
              <a:gd name="connsiteY5" fmla="*/ 1031634 h 1031634"/>
              <a:gd name="connsiteX6" fmla="*/ 73145 w 731452"/>
              <a:gd name="connsiteY6" fmla="*/ 1031634 h 1031634"/>
              <a:gd name="connsiteX7" fmla="*/ 0 w 731452"/>
              <a:gd name="connsiteY7" fmla="*/ 958489 h 1031634"/>
              <a:gd name="connsiteX8" fmla="*/ 0 w 731452"/>
              <a:gd name="connsiteY8" fmla="*/ 73145 h 1031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1031634">
                <a:moveTo>
                  <a:pt x="0" y="73145"/>
                </a:moveTo>
                <a:cubicBezTo>
                  <a:pt x="0" y="32748"/>
                  <a:pt x="32748" y="0"/>
                  <a:pt x="73145" y="0"/>
                </a:cubicBezTo>
                <a:lnTo>
                  <a:pt x="658307" y="0"/>
                </a:lnTo>
                <a:cubicBezTo>
                  <a:pt x="698704" y="0"/>
                  <a:pt x="731452" y="32748"/>
                  <a:pt x="731452" y="73145"/>
                </a:cubicBezTo>
                <a:lnTo>
                  <a:pt x="731452" y="958489"/>
                </a:lnTo>
                <a:cubicBezTo>
                  <a:pt x="731452" y="998886"/>
                  <a:pt x="698704" y="1031634"/>
                  <a:pt x="658307" y="1031634"/>
                </a:cubicBezTo>
                <a:lnTo>
                  <a:pt x="73145" y="1031634"/>
                </a:lnTo>
                <a:cubicBezTo>
                  <a:pt x="32748" y="1031634"/>
                  <a:pt x="0" y="998886"/>
                  <a:pt x="0" y="958489"/>
                </a:cubicBezTo>
                <a:lnTo>
                  <a:pt x="0" y="73145"/>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7143" tIns="67143" rIns="67143" bIns="67143" numCol="1" spcCol="1270" anchor="ctr" anchorCtr="0">
            <a:noAutofit/>
          </a:bodyPr>
          <a:lstStyle/>
          <a:p>
            <a:pPr algn="ctr" defTabSz="533400">
              <a:lnSpc>
                <a:spcPct val="90000"/>
              </a:lnSpc>
              <a:spcAft>
                <a:spcPct val="35000"/>
              </a:spcAft>
            </a:pPr>
            <a:r>
              <a:rPr lang="ru-RU" sz="1200" b="1" dirty="0" smtClean="0">
                <a:solidFill>
                  <a:prstClr val="black"/>
                </a:solidFill>
                <a:latin typeface="Times New Roman" panose="02020603050405020304" pitchFamily="18" charset="0"/>
                <a:cs typeface="Times New Roman" panose="02020603050405020304" pitchFamily="18" charset="0"/>
              </a:rPr>
              <a:t>75,0</a:t>
            </a:r>
            <a:endParaRPr lang="ru-RU" sz="1200" b="1" dirty="0">
              <a:solidFill>
                <a:prstClr val="black"/>
              </a:solidFill>
              <a:latin typeface="Times New Roman" panose="02020603050405020304" pitchFamily="18" charset="0"/>
              <a:cs typeface="Times New Roman" panose="02020603050405020304" pitchFamily="18" charset="0"/>
            </a:endParaRPr>
          </a:p>
        </p:txBody>
      </p:sp>
      <p:sp>
        <p:nvSpPr>
          <p:cNvPr id="22" name="Полилиния 21"/>
          <p:cNvSpPr/>
          <p:nvPr/>
        </p:nvSpPr>
        <p:spPr>
          <a:xfrm>
            <a:off x="6811681" y="4228541"/>
            <a:ext cx="611968" cy="792000"/>
          </a:xfrm>
          <a:custGeom>
            <a:avLst/>
            <a:gdLst>
              <a:gd name="connsiteX0" fmla="*/ 0 w 731452"/>
              <a:gd name="connsiteY0" fmla="*/ 73145 h 1031634"/>
              <a:gd name="connsiteX1" fmla="*/ 73145 w 731452"/>
              <a:gd name="connsiteY1" fmla="*/ 0 h 1031634"/>
              <a:gd name="connsiteX2" fmla="*/ 658307 w 731452"/>
              <a:gd name="connsiteY2" fmla="*/ 0 h 1031634"/>
              <a:gd name="connsiteX3" fmla="*/ 731452 w 731452"/>
              <a:gd name="connsiteY3" fmla="*/ 73145 h 1031634"/>
              <a:gd name="connsiteX4" fmla="*/ 731452 w 731452"/>
              <a:gd name="connsiteY4" fmla="*/ 958489 h 1031634"/>
              <a:gd name="connsiteX5" fmla="*/ 658307 w 731452"/>
              <a:gd name="connsiteY5" fmla="*/ 1031634 h 1031634"/>
              <a:gd name="connsiteX6" fmla="*/ 73145 w 731452"/>
              <a:gd name="connsiteY6" fmla="*/ 1031634 h 1031634"/>
              <a:gd name="connsiteX7" fmla="*/ 0 w 731452"/>
              <a:gd name="connsiteY7" fmla="*/ 958489 h 1031634"/>
              <a:gd name="connsiteX8" fmla="*/ 0 w 731452"/>
              <a:gd name="connsiteY8" fmla="*/ 73145 h 1031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1031634">
                <a:moveTo>
                  <a:pt x="0" y="73145"/>
                </a:moveTo>
                <a:cubicBezTo>
                  <a:pt x="0" y="32748"/>
                  <a:pt x="32748" y="0"/>
                  <a:pt x="73145" y="0"/>
                </a:cubicBezTo>
                <a:lnTo>
                  <a:pt x="658307" y="0"/>
                </a:lnTo>
                <a:cubicBezTo>
                  <a:pt x="698704" y="0"/>
                  <a:pt x="731452" y="32748"/>
                  <a:pt x="731452" y="73145"/>
                </a:cubicBezTo>
                <a:lnTo>
                  <a:pt x="731452" y="958489"/>
                </a:lnTo>
                <a:cubicBezTo>
                  <a:pt x="731452" y="998886"/>
                  <a:pt x="698704" y="1031634"/>
                  <a:pt x="658307" y="1031634"/>
                </a:cubicBezTo>
                <a:lnTo>
                  <a:pt x="73145" y="1031634"/>
                </a:lnTo>
                <a:cubicBezTo>
                  <a:pt x="32748" y="1031634"/>
                  <a:pt x="0" y="998886"/>
                  <a:pt x="0" y="958489"/>
                </a:cubicBezTo>
                <a:lnTo>
                  <a:pt x="0" y="73145"/>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7143" tIns="67143" rIns="67143" bIns="67143" numCol="1" spcCol="1270" anchor="ctr" anchorCtr="0">
            <a:noAutofit/>
          </a:bodyPr>
          <a:lstStyle/>
          <a:p>
            <a:pPr algn="ctr" defTabSz="533400">
              <a:lnSpc>
                <a:spcPct val="90000"/>
              </a:lnSpc>
              <a:spcAft>
                <a:spcPct val="35000"/>
              </a:spcAft>
            </a:pPr>
            <a:r>
              <a:rPr lang="ru-RU" sz="1200" b="1" dirty="0" smtClean="0">
                <a:solidFill>
                  <a:prstClr val="black"/>
                </a:solidFill>
                <a:latin typeface="Times New Roman" panose="02020603050405020304" pitchFamily="18" charset="0"/>
                <a:cs typeface="Times New Roman" panose="02020603050405020304" pitchFamily="18" charset="0"/>
              </a:rPr>
              <a:t>100</a:t>
            </a:r>
            <a:endParaRPr lang="ru-RU" sz="1200" b="1" dirty="0">
              <a:solidFill>
                <a:prstClr val="black"/>
              </a:solidFill>
              <a:latin typeface="Times New Roman" panose="02020603050405020304" pitchFamily="18" charset="0"/>
              <a:cs typeface="Times New Roman" panose="02020603050405020304" pitchFamily="18" charset="0"/>
            </a:endParaRPr>
          </a:p>
        </p:txBody>
      </p:sp>
      <p:sp>
        <p:nvSpPr>
          <p:cNvPr id="23" name="Полилиния 22"/>
          <p:cNvSpPr/>
          <p:nvPr/>
        </p:nvSpPr>
        <p:spPr>
          <a:xfrm>
            <a:off x="7553156" y="1708260"/>
            <a:ext cx="633753" cy="530772"/>
          </a:xfrm>
          <a:custGeom>
            <a:avLst/>
            <a:gdLst>
              <a:gd name="connsiteX0" fmla="*/ 0 w 731452"/>
              <a:gd name="connsiteY0" fmla="*/ 73145 h 1031634"/>
              <a:gd name="connsiteX1" fmla="*/ 73145 w 731452"/>
              <a:gd name="connsiteY1" fmla="*/ 0 h 1031634"/>
              <a:gd name="connsiteX2" fmla="*/ 658307 w 731452"/>
              <a:gd name="connsiteY2" fmla="*/ 0 h 1031634"/>
              <a:gd name="connsiteX3" fmla="*/ 731452 w 731452"/>
              <a:gd name="connsiteY3" fmla="*/ 73145 h 1031634"/>
              <a:gd name="connsiteX4" fmla="*/ 731452 w 731452"/>
              <a:gd name="connsiteY4" fmla="*/ 958489 h 1031634"/>
              <a:gd name="connsiteX5" fmla="*/ 658307 w 731452"/>
              <a:gd name="connsiteY5" fmla="*/ 1031634 h 1031634"/>
              <a:gd name="connsiteX6" fmla="*/ 73145 w 731452"/>
              <a:gd name="connsiteY6" fmla="*/ 1031634 h 1031634"/>
              <a:gd name="connsiteX7" fmla="*/ 0 w 731452"/>
              <a:gd name="connsiteY7" fmla="*/ 958489 h 1031634"/>
              <a:gd name="connsiteX8" fmla="*/ 0 w 731452"/>
              <a:gd name="connsiteY8" fmla="*/ 73145 h 1031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1031634">
                <a:moveTo>
                  <a:pt x="0" y="73145"/>
                </a:moveTo>
                <a:cubicBezTo>
                  <a:pt x="0" y="32748"/>
                  <a:pt x="32748" y="0"/>
                  <a:pt x="73145" y="0"/>
                </a:cubicBezTo>
                <a:lnTo>
                  <a:pt x="658307" y="0"/>
                </a:lnTo>
                <a:cubicBezTo>
                  <a:pt x="698704" y="0"/>
                  <a:pt x="731452" y="32748"/>
                  <a:pt x="731452" y="73145"/>
                </a:cubicBezTo>
                <a:lnTo>
                  <a:pt x="731452" y="958489"/>
                </a:lnTo>
                <a:cubicBezTo>
                  <a:pt x="731452" y="998886"/>
                  <a:pt x="698704" y="1031634"/>
                  <a:pt x="658307" y="1031634"/>
                </a:cubicBezTo>
                <a:lnTo>
                  <a:pt x="73145" y="1031634"/>
                </a:lnTo>
                <a:cubicBezTo>
                  <a:pt x="32748" y="1031634"/>
                  <a:pt x="0" y="998886"/>
                  <a:pt x="0" y="958489"/>
                </a:cubicBezTo>
                <a:lnTo>
                  <a:pt x="0" y="73145"/>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4763" tIns="74763" rIns="74763" bIns="74763" numCol="1" spcCol="1270" anchor="ctr" anchorCtr="0">
            <a:noAutofit/>
          </a:bodyPr>
          <a:lstStyle/>
          <a:p>
            <a:pPr algn="ctr" defTabSz="622300">
              <a:lnSpc>
                <a:spcPct val="90000"/>
              </a:lnSpc>
              <a:spcAft>
                <a:spcPct val="35000"/>
              </a:spcAft>
            </a:pPr>
            <a:r>
              <a:rPr lang="ru-RU" sz="1400" b="1" dirty="0" smtClean="0">
                <a:solidFill>
                  <a:prstClr val="black"/>
                </a:solidFill>
                <a:latin typeface="Times New Roman" panose="02020603050405020304" pitchFamily="18" charset="0"/>
                <a:cs typeface="Times New Roman" panose="02020603050405020304" pitchFamily="18" charset="0"/>
              </a:rPr>
              <a:t>2021</a:t>
            </a:r>
            <a:endParaRPr lang="ru-RU" sz="1400" b="1" dirty="0">
              <a:solidFill>
                <a:prstClr val="black"/>
              </a:solidFill>
              <a:latin typeface="Times New Roman" panose="02020603050405020304" pitchFamily="18" charset="0"/>
              <a:cs typeface="Times New Roman" panose="02020603050405020304" pitchFamily="18" charset="0"/>
            </a:endParaRPr>
          </a:p>
        </p:txBody>
      </p:sp>
      <p:sp>
        <p:nvSpPr>
          <p:cNvPr id="25" name="Полилиния 24"/>
          <p:cNvSpPr/>
          <p:nvPr/>
        </p:nvSpPr>
        <p:spPr>
          <a:xfrm>
            <a:off x="7553156" y="2356331"/>
            <a:ext cx="633753" cy="936015"/>
          </a:xfrm>
          <a:custGeom>
            <a:avLst/>
            <a:gdLst>
              <a:gd name="connsiteX0" fmla="*/ 0 w 731452"/>
              <a:gd name="connsiteY0" fmla="*/ 73145 h 1031634"/>
              <a:gd name="connsiteX1" fmla="*/ 73145 w 731452"/>
              <a:gd name="connsiteY1" fmla="*/ 0 h 1031634"/>
              <a:gd name="connsiteX2" fmla="*/ 658307 w 731452"/>
              <a:gd name="connsiteY2" fmla="*/ 0 h 1031634"/>
              <a:gd name="connsiteX3" fmla="*/ 731452 w 731452"/>
              <a:gd name="connsiteY3" fmla="*/ 73145 h 1031634"/>
              <a:gd name="connsiteX4" fmla="*/ 731452 w 731452"/>
              <a:gd name="connsiteY4" fmla="*/ 958489 h 1031634"/>
              <a:gd name="connsiteX5" fmla="*/ 658307 w 731452"/>
              <a:gd name="connsiteY5" fmla="*/ 1031634 h 1031634"/>
              <a:gd name="connsiteX6" fmla="*/ 73145 w 731452"/>
              <a:gd name="connsiteY6" fmla="*/ 1031634 h 1031634"/>
              <a:gd name="connsiteX7" fmla="*/ 0 w 731452"/>
              <a:gd name="connsiteY7" fmla="*/ 958489 h 1031634"/>
              <a:gd name="connsiteX8" fmla="*/ 0 w 731452"/>
              <a:gd name="connsiteY8" fmla="*/ 73145 h 1031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1031634">
                <a:moveTo>
                  <a:pt x="0" y="73145"/>
                </a:moveTo>
                <a:cubicBezTo>
                  <a:pt x="0" y="32748"/>
                  <a:pt x="32748" y="0"/>
                  <a:pt x="73145" y="0"/>
                </a:cubicBezTo>
                <a:lnTo>
                  <a:pt x="658307" y="0"/>
                </a:lnTo>
                <a:cubicBezTo>
                  <a:pt x="698704" y="0"/>
                  <a:pt x="731452" y="32748"/>
                  <a:pt x="731452" y="73145"/>
                </a:cubicBezTo>
                <a:lnTo>
                  <a:pt x="731452" y="958489"/>
                </a:lnTo>
                <a:cubicBezTo>
                  <a:pt x="731452" y="998886"/>
                  <a:pt x="698704" y="1031634"/>
                  <a:pt x="658307" y="1031634"/>
                </a:cubicBezTo>
                <a:lnTo>
                  <a:pt x="73145" y="1031634"/>
                </a:lnTo>
                <a:cubicBezTo>
                  <a:pt x="32748" y="1031634"/>
                  <a:pt x="0" y="998886"/>
                  <a:pt x="0" y="958489"/>
                </a:cubicBezTo>
                <a:lnTo>
                  <a:pt x="0" y="73145"/>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7143" tIns="67143" rIns="67143" bIns="67143" numCol="1" spcCol="1270" anchor="ctr" anchorCtr="0">
            <a:noAutofit/>
          </a:bodyPr>
          <a:lstStyle/>
          <a:p>
            <a:pPr algn="ctr" defTabSz="533400">
              <a:lnSpc>
                <a:spcPct val="90000"/>
              </a:lnSpc>
              <a:spcAft>
                <a:spcPct val="35000"/>
              </a:spcAft>
            </a:pPr>
            <a:r>
              <a:rPr lang="ru-RU" sz="1200" b="1" dirty="0" smtClean="0">
                <a:solidFill>
                  <a:prstClr val="black"/>
                </a:solidFill>
                <a:latin typeface="Times New Roman" panose="02020603050405020304" pitchFamily="18" charset="0"/>
                <a:cs typeface="Times New Roman" panose="02020603050405020304" pitchFamily="18" charset="0"/>
              </a:rPr>
              <a:t>100,0</a:t>
            </a:r>
          </a:p>
        </p:txBody>
      </p:sp>
      <p:sp>
        <p:nvSpPr>
          <p:cNvPr id="26" name="Полилиния 25"/>
          <p:cNvSpPr/>
          <p:nvPr/>
        </p:nvSpPr>
        <p:spPr>
          <a:xfrm>
            <a:off x="7553156" y="3364444"/>
            <a:ext cx="633753" cy="792000"/>
          </a:xfrm>
          <a:custGeom>
            <a:avLst/>
            <a:gdLst>
              <a:gd name="connsiteX0" fmla="*/ 0 w 731452"/>
              <a:gd name="connsiteY0" fmla="*/ 73145 h 1031634"/>
              <a:gd name="connsiteX1" fmla="*/ 73145 w 731452"/>
              <a:gd name="connsiteY1" fmla="*/ 0 h 1031634"/>
              <a:gd name="connsiteX2" fmla="*/ 658307 w 731452"/>
              <a:gd name="connsiteY2" fmla="*/ 0 h 1031634"/>
              <a:gd name="connsiteX3" fmla="*/ 731452 w 731452"/>
              <a:gd name="connsiteY3" fmla="*/ 73145 h 1031634"/>
              <a:gd name="connsiteX4" fmla="*/ 731452 w 731452"/>
              <a:gd name="connsiteY4" fmla="*/ 958489 h 1031634"/>
              <a:gd name="connsiteX5" fmla="*/ 658307 w 731452"/>
              <a:gd name="connsiteY5" fmla="*/ 1031634 h 1031634"/>
              <a:gd name="connsiteX6" fmla="*/ 73145 w 731452"/>
              <a:gd name="connsiteY6" fmla="*/ 1031634 h 1031634"/>
              <a:gd name="connsiteX7" fmla="*/ 0 w 731452"/>
              <a:gd name="connsiteY7" fmla="*/ 958489 h 1031634"/>
              <a:gd name="connsiteX8" fmla="*/ 0 w 731452"/>
              <a:gd name="connsiteY8" fmla="*/ 73145 h 1031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1031634">
                <a:moveTo>
                  <a:pt x="0" y="73145"/>
                </a:moveTo>
                <a:cubicBezTo>
                  <a:pt x="0" y="32748"/>
                  <a:pt x="32748" y="0"/>
                  <a:pt x="73145" y="0"/>
                </a:cubicBezTo>
                <a:lnTo>
                  <a:pt x="658307" y="0"/>
                </a:lnTo>
                <a:cubicBezTo>
                  <a:pt x="698704" y="0"/>
                  <a:pt x="731452" y="32748"/>
                  <a:pt x="731452" y="73145"/>
                </a:cubicBezTo>
                <a:lnTo>
                  <a:pt x="731452" y="958489"/>
                </a:lnTo>
                <a:cubicBezTo>
                  <a:pt x="731452" y="998886"/>
                  <a:pt x="698704" y="1031634"/>
                  <a:pt x="658307" y="1031634"/>
                </a:cubicBezTo>
                <a:lnTo>
                  <a:pt x="73145" y="1031634"/>
                </a:lnTo>
                <a:cubicBezTo>
                  <a:pt x="32748" y="1031634"/>
                  <a:pt x="0" y="998886"/>
                  <a:pt x="0" y="958489"/>
                </a:cubicBezTo>
                <a:lnTo>
                  <a:pt x="0" y="73145"/>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7143" tIns="67143" rIns="67143" bIns="67143" numCol="1" spcCol="1270" anchor="ctr" anchorCtr="0">
            <a:noAutofit/>
          </a:bodyPr>
          <a:lstStyle/>
          <a:p>
            <a:pPr algn="ctr" defTabSz="533400">
              <a:lnSpc>
                <a:spcPct val="90000"/>
              </a:lnSpc>
              <a:spcAft>
                <a:spcPct val="35000"/>
              </a:spcAft>
            </a:pPr>
            <a:r>
              <a:rPr lang="ru-RU" sz="1200" b="1" dirty="0" smtClean="0">
                <a:solidFill>
                  <a:prstClr val="black"/>
                </a:solidFill>
                <a:latin typeface="Times New Roman" panose="02020603050405020304" pitchFamily="18" charset="0"/>
                <a:cs typeface="Times New Roman" panose="02020603050405020304" pitchFamily="18" charset="0"/>
              </a:rPr>
              <a:t>75,5</a:t>
            </a:r>
            <a:endParaRPr lang="ru-RU" sz="1200" b="1" dirty="0">
              <a:solidFill>
                <a:prstClr val="black"/>
              </a:solidFill>
              <a:latin typeface="Times New Roman" panose="02020603050405020304" pitchFamily="18" charset="0"/>
              <a:cs typeface="Times New Roman" panose="02020603050405020304" pitchFamily="18" charset="0"/>
            </a:endParaRPr>
          </a:p>
        </p:txBody>
      </p:sp>
      <p:sp>
        <p:nvSpPr>
          <p:cNvPr id="27" name="Полилиния 26"/>
          <p:cNvSpPr/>
          <p:nvPr/>
        </p:nvSpPr>
        <p:spPr>
          <a:xfrm>
            <a:off x="6811681" y="5106781"/>
            <a:ext cx="611968" cy="1116000"/>
          </a:xfrm>
          <a:custGeom>
            <a:avLst/>
            <a:gdLst>
              <a:gd name="connsiteX0" fmla="*/ 0 w 731452"/>
              <a:gd name="connsiteY0" fmla="*/ 73145 h 1031634"/>
              <a:gd name="connsiteX1" fmla="*/ 73145 w 731452"/>
              <a:gd name="connsiteY1" fmla="*/ 0 h 1031634"/>
              <a:gd name="connsiteX2" fmla="*/ 658307 w 731452"/>
              <a:gd name="connsiteY2" fmla="*/ 0 h 1031634"/>
              <a:gd name="connsiteX3" fmla="*/ 731452 w 731452"/>
              <a:gd name="connsiteY3" fmla="*/ 73145 h 1031634"/>
              <a:gd name="connsiteX4" fmla="*/ 731452 w 731452"/>
              <a:gd name="connsiteY4" fmla="*/ 958489 h 1031634"/>
              <a:gd name="connsiteX5" fmla="*/ 658307 w 731452"/>
              <a:gd name="connsiteY5" fmla="*/ 1031634 h 1031634"/>
              <a:gd name="connsiteX6" fmla="*/ 73145 w 731452"/>
              <a:gd name="connsiteY6" fmla="*/ 1031634 h 1031634"/>
              <a:gd name="connsiteX7" fmla="*/ 0 w 731452"/>
              <a:gd name="connsiteY7" fmla="*/ 958489 h 1031634"/>
              <a:gd name="connsiteX8" fmla="*/ 0 w 731452"/>
              <a:gd name="connsiteY8" fmla="*/ 73145 h 1031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1031634">
                <a:moveTo>
                  <a:pt x="0" y="73145"/>
                </a:moveTo>
                <a:cubicBezTo>
                  <a:pt x="0" y="32748"/>
                  <a:pt x="32748" y="0"/>
                  <a:pt x="73145" y="0"/>
                </a:cubicBezTo>
                <a:lnTo>
                  <a:pt x="658307" y="0"/>
                </a:lnTo>
                <a:cubicBezTo>
                  <a:pt x="698704" y="0"/>
                  <a:pt x="731452" y="32748"/>
                  <a:pt x="731452" y="73145"/>
                </a:cubicBezTo>
                <a:lnTo>
                  <a:pt x="731452" y="958489"/>
                </a:lnTo>
                <a:cubicBezTo>
                  <a:pt x="731452" y="998886"/>
                  <a:pt x="698704" y="1031634"/>
                  <a:pt x="658307" y="1031634"/>
                </a:cubicBezTo>
                <a:lnTo>
                  <a:pt x="73145" y="1031634"/>
                </a:lnTo>
                <a:cubicBezTo>
                  <a:pt x="32748" y="1031634"/>
                  <a:pt x="0" y="998886"/>
                  <a:pt x="0" y="958489"/>
                </a:cubicBezTo>
                <a:lnTo>
                  <a:pt x="0" y="73145"/>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7143" tIns="67143" rIns="67143" bIns="67143" numCol="1" spcCol="1270" anchor="ctr" anchorCtr="0">
            <a:noAutofit/>
          </a:bodyPr>
          <a:lstStyle/>
          <a:p>
            <a:pPr algn="ctr" defTabSz="533400">
              <a:lnSpc>
                <a:spcPct val="90000"/>
              </a:lnSpc>
              <a:spcAft>
                <a:spcPct val="35000"/>
              </a:spcAft>
            </a:pPr>
            <a:r>
              <a:rPr lang="ru-RU" sz="1200" b="1" dirty="0" smtClean="0">
                <a:solidFill>
                  <a:prstClr val="black"/>
                </a:solidFill>
                <a:latin typeface="Times New Roman" panose="02020603050405020304" pitchFamily="18" charset="0"/>
                <a:cs typeface="Times New Roman" panose="02020603050405020304" pitchFamily="18" charset="0"/>
              </a:rPr>
              <a:t>69,0</a:t>
            </a:r>
            <a:endParaRPr lang="ru-RU" sz="1200" b="1" dirty="0">
              <a:solidFill>
                <a:prstClr val="black"/>
              </a:solidFill>
              <a:latin typeface="Times New Roman" panose="02020603050405020304" pitchFamily="18" charset="0"/>
              <a:cs typeface="Times New Roman" panose="02020603050405020304" pitchFamily="18" charset="0"/>
            </a:endParaRPr>
          </a:p>
        </p:txBody>
      </p:sp>
      <p:sp>
        <p:nvSpPr>
          <p:cNvPr id="28" name="Полилиния 27"/>
          <p:cNvSpPr/>
          <p:nvPr/>
        </p:nvSpPr>
        <p:spPr>
          <a:xfrm>
            <a:off x="8316416" y="1700809"/>
            <a:ext cx="646532" cy="530772"/>
          </a:xfrm>
          <a:custGeom>
            <a:avLst/>
            <a:gdLst>
              <a:gd name="connsiteX0" fmla="*/ 0 w 731452"/>
              <a:gd name="connsiteY0" fmla="*/ 73145 h 1031634"/>
              <a:gd name="connsiteX1" fmla="*/ 73145 w 731452"/>
              <a:gd name="connsiteY1" fmla="*/ 0 h 1031634"/>
              <a:gd name="connsiteX2" fmla="*/ 658307 w 731452"/>
              <a:gd name="connsiteY2" fmla="*/ 0 h 1031634"/>
              <a:gd name="connsiteX3" fmla="*/ 731452 w 731452"/>
              <a:gd name="connsiteY3" fmla="*/ 73145 h 1031634"/>
              <a:gd name="connsiteX4" fmla="*/ 731452 w 731452"/>
              <a:gd name="connsiteY4" fmla="*/ 958489 h 1031634"/>
              <a:gd name="connsiteX5" fmla="*/ 658307 w 731452"/>
              <a:gd name="connsiteY5" fmla="*/ 1031634 h 1031634"/>
              <a:gd name="connsiteX6" fmla="*/ 73145 w 731452"/>
              <a:gd name="connsiteY6" fmla="*/ 1031634 h 1031634"/>
              <a:gd name="connsiteX7" fmla="*/ 0 w 731452"/>
              <a:gd name="connsiteY7" fmla="*/ 958489 h 1031634"/>
              <a:gd name="connsiteX8" fmla="*/ 0 w 731452"/>
              <a:gd name="connsiteY8" fmla="*/ 73145 h 1031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1031634">
                <a:moveTo>
                  <a:pt x="0" y="73145"/>
                </a:moveTo>
                <a:cubicBezTo>
                  <a:pt x="0" y="32748"/>
                  <a:pt x="32748" y="0"/>
                  <a:pt x="73145" y="0"/>
                </a:cubicBezTo>
                <a:lnTo>
                  <a:pt x="658307" y="0"/>
                </a:lnTo>
                <a:cubicBezTo>
                  <a:pt x="698704" y="0"/>
                  <a:pt x="731452" y="32748"/>
                  <a:pt x="731452" y="73145"/>
                </a:cubicBezTo>
                <a:lnTo>
                  <a:pt x="731452" y="958489"/>
                </a:lnTo>
                <a:cubicBezTo>
                  <a:pt x="731452" y="998886"/>
                  <a:pt x="698704" y="1031634"/>
                  <a:pt x="658307" y="1031634"/>
                </a:cubicBezTo>
                <a:lnTo>
                  <a:pt x="73145" y="1031634"/>
                </a:lnTo>
                <a:cubicBezTo>
                  <a:pt x="32748" y="1031634"/>
                  <a:pt x="0" y="998886"/>
                  <a:pt x="0" y="958489"/>
                </a:cubicBezTo>
                <a:lnTo>
                  <a:pt x="0" y="73145"/>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4763" tIns="74763" rIns="74763" bIns="74763" numCol="1" spcCol="1270" anchor="ctr" anchorCtr="0">
            <a:noAutofit/>
          </a:bodyPr>
          <a:lstStyle/>
          <a:p>
            <a:pPr algn="ctr" defTabSz="622300">
              <a:lnSpc>
                <a:spcPct val="90000"/>
              </a:lnSpc>
              <a:spcAft>
                <a:spcPct val="35000"/>
              </a:spcAft>
            </a:pPr>
            <a:r>
              <a:rPr lang="ru-RU" sz="1400" b="1" dirty="0" smtClean="0">
                <a:solidFill>
                  <a:prstClr val="black"/>
                </a:solidFill>
                <a:latin typeface="Times New Roman" panose="02020603050405020304" pitchFamily="18" charset="0"/>
                <a:cs typeface="Times New Roman" panose="02020603050405020304" pitchFamily="18" charset="0"/>
              </a:rPr>
              <a:t>2022</a:t>
            </a:r>
            <a:endParaRPr lang="ru-RU" sz="1400" b="1" dirty="0">
              <a:solidFill>
                <a:prstClr val="black"/>
              </a:solidFill>
              <a:latin typeface="Times New Roman" panose="02020603050405020304" pitchFamily="18" charset="0"/>
              <a:cs typeface="Times New Roman" panose="02020603050405020304" pitchFamily="18" charset="0"/>
            </a:endParaRPr>
          </a:p>
        </p:txBody>
      </p:sp>
      <p:sp>
        <p:nvSpPr>
          <p:cNvPr id="29" name="Полилиния 28"/>
          <p:cNvSpPr/>
          <p:nvPr/>
        </p:nvSpPr>
        <p:spPr>
          <a:xfrm>
            <a:off x="8316416" y="3356992"/>
            <a:ext cx="646532" cy="792000"/>
          </a:xfrm>
          <a:custGeom>
            <a:avLst/>
            <a:gdLst>
              <a:gd name="connsiteX0" fmla="*/ 0 w 731452"/>
              <a:gd name="connsiteY0" fmla="*/ 73145 h 1031634"/>
              <a:gd name="connsiteX1" fmla="*/ 73145 w 731452"/>
              <a:gd name="connsiteY1" fmla="*/ 0 h 1031634"/>
              <a:gd name="connsiteX2" fmla="*/ 658307 w 731452"/>
              <a:gd name="connsiteY2" fmla="*/ 0 h 1031634"/>
              <a:gd name="connsiteX3" fmla="*/ 731452 w 731452"/>
              <a:gd name="connsiteY3" fmla="*/ 73145 h 1031634"/>
              <a:gd name="connsiteX4" fmla="*/ 731452 w 731452"/>
              <a:gd name="connsiteY4" fmla="*/ 958489 h 1031634"/>
              <a:gd name="connsiteX5" fmla="*/ 658307 w 731452"/>
              <a:gd name="connsiteY5" fmla="*/ 1031634 h 1031634"/>
              <a:gd name="connsiteX6" fmla="*/ 73145 w 731452"/>
              <a:gd name="connsiteY6" fmla="*/ 1031634 h 1031634"/>
              <a:gd name="connsiteX7" fmla="*/ 0 w 731452"/>
              <a:gd name="connsiteY7" fmla="*/ 958489 h 1031634"/>
              <a:gd name="connsiteX8" fmla="*/ 0 w 731452"/>
              <a:gd name="connsiteY8" fmla="*/ 73145 h 1031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1031634">
                <a:moveTo>
                  <a:pt x="0" y="73145"/>
                </a:moveTo>
                <a:cubicBezTo>
                  <a:pt x="0" y="32748"/>
                  <a:pt x="32748" y="0"/>
                  <a:pt x="73145" y="0"/>
                </a:cubicBezTo>
                <a:lnTo>
                  <a:pt x="658307" y="0"/>
                </a:lnTo>
                <a:cubicBezTo>
                  <a:pt x="698704" y="0"/>
                  <a:pt x="731452" y="32748"/>
                  <a:pt x="731452" y="73145"/>
                </a:cubicBezTo>
                <a:lnTo>
                  <a:pt x="731452" y="958489"/>
                </a:lnTo>
                <a:cubicBezTo>
                  <a:pt x="731452" y="998886"/>
                  <a:pt x="698704" y="1031634"/>
                  <a:pt x="658307" y="1031634"/>
                </a:cubicBezTo>
                <a:lnTo>
                  <a:pt x="73145" y="1031634"/>
                </a:lnTo>
                <a:cubicBezTo>
                  <a:pt x="32748" y="1031634"/>
                  <a:pt x="0" y="998886"/>
                  <a:pt x="0" y="958489"/>
                </a:cubicBezTo>
                <a:lnTo>
                  <a:pt x="0" y="73145"/>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7143" tIns="67143" rIns="67143" bIns="67143" numCol="1" spcCol="1270" anchor="ctr" anchorCtr="0">
            <a:noAutofit/>
          </a:bodyPr>
          <a:lstStyle/>
          <a:p>
            <a:pPr algn="ctr" defTabSz="533400">
              <a:lnSpc>
                <a:spcPct val="90000"/>
              </a:lnSpc>
              <a:spcAft>
                <a:spcPct val="35000"/>
              </a:spcAft>
            </a:pPr>
            <a:r>
              <a:rPr lang="ru-RU" sz="1200" b="1" dirty="0" smtClean="0">
                <a:solidFill>
                  <a:prstClr val="black"/>
                </a:solidFill>
                <a:latin typeface="Times New Roman" panose="02020603050405020304" pitchFamily="18" charset="0"/>
                <a:cs typeface="Times New Roman" panose="02020603050405020304" pitchFamily="18" charset="0"/>
              </a:rPr>
              <a:t>76,0</a:t>
            </a:r>
          </a:p>
        </p:txBody>
      </p:sp>
      <p:sp>
        <p:nvSpPr>
          <p:cNvPr id="30" name="Полилиния 29"/>
          <p:cNvSpPr/>
          <p:nvPr/>
        </p:nvSpPr>
        <p:spPr>
          <a:xfrm>
            <a:off x="8316416" y="2348880"/>
            <a:ext cx="646532" cy="936015"/>
          </a:xfrm>
          <a:custGeom>
            <a:avLst/>
            <a:gdLst>
              <a:gd name="connsiteX0" fmla="*/ 0 w 731452"/>
              <a:gd name="connsiteY0" fmla="*/ 73145 h 1031634"/>
              <a:gd name="connsiteX1" fmla="*/ 73145 w 731452"/>
              <a:gd name="connsiteY1" fmla="*/ 0 h 1031634"/>
              <a:gd name="connsiteX2" fmla="*/ 658307 w 731452"/>
              <a:gd name="connsiteY2" fmla="*/ 0 h 1031634"/>
              <a:gd name="connsiteX3" fmla="*/ 731452 w 731452"/>
              <a:gd name="connsiteY3" fmla="*/ 73145 h 1031634"/>
              <a:gd name="connsiteX4" fmla="*/ 731452 w 731452"/>
              <a:gd name="connsiteY4" fmla="*/ 958489 h 1031634"/>
              <a:gd name="connsiteX5" fmla="*/ 658307 w 731452"/>
              <a:gd name="connsiteY5" fmla="*/ 1031634 h 1031634"/>
              <a:gd name="connsiteX6" fmla="*/ 73145 w 731452"/>
              <a:gd name="connsiteY6" fmla="*/ 1031634 h 1031634"/>
              <a:gd name="connsiteX7" fmla="*/ 0 w 731452"/>
              <a:gd name="connsiteY7" fmla="*/ 958489 h 1031634"/>
              <a:gd name="connsiteX8" fmla="*/ 0 w 731452"/>
              <a:gd name="connsiteY8" fmla="*/ 73145 h 1031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1031634">
                <a:moveTo>
                  <a:pt x="0" y="73145"/>
                </a:moveTo>
                <a:cubicBezTo>
                  <a:pt x="0" y="32748"/>
                  <a:pt x="32748" y="0"/>
                  <a:pt x="73145" y="0"/>
                </a:cubicBezTo>
                <a:lnTo>
                  <a:pt x="658307" y="0"/>
                </a:lnTo>
                <a:cubicBezTo>
                  <a:pt x="698704" y="0"/>
                  <a:pt x="731452" y="32748"/>
                  <a:pt x="731452" y="73145"/>
                </a:cubicBezTo>
                <a:lnTo>
                  <a:pt x="731452" y="958489"/>
                </a:lnTo>
                <a:cubicBezTo>
                  <a:pt x="731452" y="998886"/>
                  <a:pt x="698704" y="1031634"/>
                  <a:pt x="658307" y="1031634"/>
                </a:cubicBezTo>
                <a:lnTo>
                  <a:pt x="73145" y="1031634"/>
                </a:lnTo>
                <a:cubicBezTo>
                  <a:pt x="32748" y="1031634"/>
                  <a:pt x="0" y="998886"/>
                  <a:pt x="0" y="958489"/>
                </a:cubicBezTo>
                <a:lnTo>
                  <a:pt x="0" y="73145"/>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7143" tIns="67143" rIns="67143" bIns="67143" numCol="1" spcCol="1270" anchor="ctr" anchorCtr="0">
            <a:noAutofit/>
          </a:bodyPr>
          <a:lstStyle/>
          <a:p>
            <a:pPr algn="ctr" defTabSz="533400">
              <a:lnSpc>
                <a:spcPct val="90000"/>
              </a:lnSpc>
              <a:spcAft>
                <a:spcPct val="35000"/>
              </a:spcAft>
            </a:pPr>
            <a:r>
              <a:rPr lang="ru-RU" sz="1200" b="1" dirty="0" smtClean="0">
                <a:solidFill>
                  <a:prstClr val="black"/>
                </a:solidFill>
                <a:latin typeface="Times New Roman" panose="02020603050405020304" pitchFamily="18" charset="0"/>
                <a:cs typeface="Times New Roman" panose="02020603050405020304" pitchFamily="18" charset="0"/>
              </a:rPr>
              <a:t>100,0</a:t>
            </a:r>
            <a:endParaRPr lang="ru-RU" sz="1200" b="1" dirty="0">
              <a:solidFill>
                <a:prstClr val="black"/>
              </a:solidFill>
              <a:latin typeface="Times New Roman" panose="02020603050405020304" pitchFamily="18" charset="0"/>
              <a:cs typeface="Times New Roman" panose="02020603050405020304" pitchFamily="18" charset="0"/>
            </a:endParaRPr>
          </a:p>
        </p:txBody>
      </p:sp>
      <p:sp>
        <p:nvSpPr>
          <p:cNvPr id="31" name="Полилиния 30"/>
          <p:cNvSpPr/>
          <p:nvPr/>
        </p:nvSpPr>
        <p:spPr>
          <a:xfrm>
            <a:off x="7553156" y="4229780"/>
            <a:ext cx="633753" cy="792000"/>
          </a:xfrm>
          <a:custGeom>
            <a:avLst/>
            <a:gdLst>
              <a:gd name="connsiteX0" fmla="*/ 0 w 731452"/>
              <a:gd name="connsiteY0" fmla="*/ 73145 h 1031634"/>
              <a:gd name="connsiteX1" fmla="*/ 73145 w 731452"/>
              <a:gd name="connsiteY1" fmla="*/ 0 h 1031634"/>
              <a:gd name="connsiteX2" fmla="*/ 658307 w 731452"/>
              <a:gd name="connsiteY2" fmla="*/ 0 h 1031634"/>
              <a:gd name="connsiteX3" fmla="*/ 731452 w 731452"/>
              <a:gd name="connsiteY3" fmla="*/ 73145 h 1031634"/>
              <a:gd name="connsiteX4" fmla="*/ 731452 w 731452"/>
              <a:gd name="connsiteY4" fmla="*/ 958489 h 1031634"/>
              <a:gd name="connsiteX5" fmla="*/ 658307 w 731452"/>
              <a:gd name="connsiteY5" fmla="*/ 1031634 h 1031634"/>
              <a:gd name="connsiteX6" fmla="*/ 73145 w 731452"/>
              <a:gd name="connsiteY6" fmla="*/ 1031634 h 1031634"/>
              <a:gd name="connsiteX7" fmla="*/ 0 w 731452"/>
              <a:gd name="connsiteY7" fmla="*/ 958489 h 1031634"/>
              <a:gd name="connsiteX8" fmla="*/ 0 w 731452"/>
              <a:gd name="connsiteY8" fmla="*/ 73145 h 1031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1031634">
                <a:moveTo>
                  <a:pt x="0" y="73145"/>
                </a:moveTo>
                <a:cubicBezTo>
                  <a:pt x="0" y="32748"/>
                  <a:pt x="32748" y="0"/>
                  <a:pt x="73145" y="0"/>
                </a:cubicBezTo>
                <a:lnTo>
                  <a:pt x="658307" y="0"/>
                </a:lnTo>
                <a:cubicBezTo>
                  <a:pt x="698704" y="0"/>
                  <a:pt x="731452" y="32748"/>
                  <a:pt x="731452" y="73145"/>
                </a:cubicBezTo>
                <a:lnTo>
                  <a:pt x="731452" y="958489"/>
                </a:lnTo>
                <a:cubicBezTo>
                  <a:pt x="731452" y="998886"/>
                  <a:pt x="698704" y="1031634"/>
                  <a:pt x="658307" y="1031634"/>
                </a:cubicBezTo>
                <a:lnTo>
                  <a:pt x="73145" y="1031634"/>
                </a:lnTo>
                <a:cubicBezTo>
                  <a:pt x="32748" y="1031634"/>
                  <a:pt x="0" y="998886"/>
                  <a:pt x="0" y="958489"/>
                </a:cubicBezTo>
                <a:lnTo>
                  <a:pt x="0" y="73145"/>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7143" tIns="67143" rIns="67143" bIns="67143" numCol="1" spcCol="1270" anchor="ctr" anchorCtr="0">
            <a:noAutofit/>
          </a:bodyPr>
          <a:lstStyle/>
          <a:p>
            <a:pPr algn="ctr" defTabSz="533400">
              <a:lnSpc>
                <a:spcPct val="90000"/>
              </a:lnSpc>
              <a:spcAft>
                <a:spcPct val="35000"/>
              </a:spcAft>
            </a:pPr>
            <a:r>
              <a:rPr lang="ru-RU" sz="1200" b="1" dirty="0" smtClean="0">
                <a:solidFill>
                  <a:prstClr val="black"/>
                </a:solidFill>
                <a:latin typeface="Times New Roman" panose="02020603050405020304" pitchFamily="18" charset="0"/>
                <a:cs typeface="Times New Roman" panose="02020603050405020304" pitchFamily="18" charset="0"/>
              </a:rPr>
              <a:t>100</a:t>
            </a:r>
            <a:endParaRPr lang="ru-RU" sz="1200" b="1" dirty="0">
              <a:solidFill>
                <a:prstClr val="black"/>
              </a:solidFill>
              <a:latin typeface="Times New Roman" panose="02020603050405020304" pitchFamily="18" charset="0"/>
              <a:cs typeface="Times New Roman" panose="02020603050405020304" pitchFamily="18" charset="0"/>
            </a:endParaRPr>
          </a:p>
        </p:txBody>
      </p:sp>
      <p:sp>
        <p:nvSpPr>
          <p:cNvPr id="5" name="Скругленный прямоугольник 4"/>
          <p:cNvSpPr/>
          <p:nvPr/>
        </p:nvSpPr>
        <p:spPr>
          <a:xfrm>
            <a:off x="107502" y="2239032"/>
            <a:ext cx="4953999" cy="1045865"/>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just"/>
            <a:r>
              <a:rPr lang="ru-RU" sz="1400" dirty="0" smtClean="0">
                <a:solidFill>
                  <a:prstClr val="black"/>
                </a:solidFill>
                <a:latin typeface="Times New Roman" panose="02020603050405020304" pitchFamily="18" charset="0"/>
                <a:cs typeface="Times New Roman" panose="02020603050405020304" pitchFamily="18" charset="0"/>
              </a:rPr>
              <a:t>Доля </a:t>
            </a:r>
            <a:r>
              <a:rPr lang="ru-RU" sz="1400" dirty="0">
                <a:solidFill>
                  <a:prstClr val="black"/>
                </a:solidFill>
                <a:latin typeface="Times New Roman" panose="02020603050405020304" pitchFamily="18" charset="0"/>
                <a:cs typeface="Times New Roman" panose="02020603050405020304" pitchFamily="18" charset="0"/>
              </a:rPr>
              <a:t>детей-инвалидов, которым созданы условия для получения качественного дошкольного, начального общего, основного общего и среднего общего образования, среднего профессионального образования, высшего образования, в общей численности детей-инвалидов и </a:t>
            </a:r>
            <a:r>
              <a:rPr lang="ru-RU" sz="1400" dirty="0" smtClean="0">
                <a:solidFill>
                  <a:prstClr val="black"/>
                </a:solidFill>
                <a:latin typeface="Times New Roman" panose="02020603050405020304" pitchFamily="18" charset="0"/>
                <a:cs typeface="Times New Roman" panose="02020603050405020304" pitchFamily="18" charset="0"/>
              </a:rPr>
              <a:t>инвалидов, % </a:t>
            </a:r>
            <a:endParaRPr lang="ru-RU" sz="1400" dirty="0">
              <a:solidFill>
                <a:prstClr val="black"/>
              </a:solidFill>
              <a:latin typeface="Times New Roman" panose="02020603050405020304" pitchFamily="18" charset="0"/>
              <a:cs typeface="Times New Roman" panose="02020603050405020304" pitchFamily="18" charset="0"/>
            </a:endParaRPr>
          </a:p>
        </p:txBody>
      </p:sp>
      <p:sp>
        <p:nvSpPr>
          <p:cNvPr id="24" name="Скругленный прямоугольник 23"/>
          <p:cNvSpPr/>
          <p:nvPr/>
        </p:nvSpPr>
        <p:spPr>
          <a:xfrm>
            <a:off x="107503" y="3356993"/>
            <a:ext cx="4953999" cy="792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just"/>
            <a:r>
              <a:rPr lang="ru-RU" sz="1400" dirty="0">
                <a:solidFill>
                  <a:prstClr val="black"/>
                </a:solidFill>
                <a:latin typeface="Times New Roman" panose="02020603050405020304" pitchFamily="18" charset="0"/>
                <a:cs typeface="Times New Roman" panose="02020603050405020304" pitchFamily="18" charset="0"/>
              </a:rPr>
              <a:t>Доля детей-инвалидов в возрасте от 5 до 18 лет, получающих дополнительное образование, в общей численности детей-</a:t>
            </a:r>
          </a:p>
          <a:p>
            <a:r>
              <a:rPr lang="ru-RU" sz="1400" dirty="0">
                <a:solidFill>
                  <a:prstClr val="black"/>
                </a:solidFill>
                <a:latin typeface="Times New Roman" panose="02020603050405020304" pitchFamily="18" charset="0"/>
                <a:cs typeface="Times New Roman" panose="02020603050405020304" pitchFamily="18" charset="0"/>
              </a:rPr>
              <a:t>инвалидов данного </a:t>
            </a:r>
            <a:r>
              <a:rPr lang="ru-RU" sz="1400" dirty="0" smtClean="0">
                <a:solidFill>
                  <a:prstClr val="black"/>
                </a:solidFill>
                <a:latin typeface="Times New Roman" panose="02020603050405020304" pitchFamily="18" charset="0"/>
                <a:cs typeface="Times New Roman" panose="02020603050405020304" pitchFamily="18" charset="0"/>
              </a:rPr>
              <a:t>возраста, %</a:t>
            </a:r>
            <a:endParaRPr lang="ru-RU" sz="1400" dirty="0">
              <a:solidFill>
                <a:prstClr val="black"/>
              </a:solidFill>
              <a:latin typeface="Times New Roman" panose="02020603050405020304" pitchFamily="18" charset="0"/>
              <a:cs typeface="Times New Roman" panose="02020603050405020304" pitchFamily="18" charset="0"/>
            </a:endParaRPr>
          </a:p>
        </p:txBody>
      </p:sp>
      <p:sp>
        <p:nvSpPr>
          <p:cNvPr id="33" name="Скругленный прямоугольник 32"/>
          <p:cNvSpPr/>
          <p:nvPr/>
        </p:nvSpPr>
        <p:spPr>
          <a:xfrm>
            <a:off x="107502" y="4221089"/>
            <a:ext cx="4953999" cy="792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just"/>
            <a:r>
              <a:rPr lang="ru-RU" sz="1400" dirty="0" smtClean="0">
                <a:solidFill>
                  <a:prstClr val="black"/>
                </a:solidFill>
                <a:latin typeface="Times New Roman" panose="02020603050405020304" pitchFamily="18" charset="0"/>
                <a:cs typeface="Times New Roman" panose="02020603050405020304" pitchFamily="18" charset="0"/>
              </a:rPr>
              <a:t>Доля детей-инвалидов в возрасте от 1,5 до 7 лет, охваченных дошкольным образованием, в общей численности детей-инвалидов данного возраста, %</a:t>
            </a:r>
            <a:endParaRPr lang="ru-RU" sz="1400" dirty="0">
              <a:solidFill>
                <a:prstClr val="black"/>
              </a:solidFill>
              <a:latin typeface="Times New Roman" panose="02020603050405020304" pitchFamily="18" charset="0"/>
              <a:cs typeface="Times New Roman" panose="02020603050405020304" pitchFamily="18" charset="0"/>
            </a:endParaRPr>
          </a:p>
        </p:txBody>
      </p:sp>
      <p:sp>
        <p:nvSpPr>
          <p:cNvPr id="11" name="Скругленный прямоугольник 10"/>
          <p:cNvSpPr/>
          <p:nvPr/>
        </p:nvSpPr>
        <p:spPr>
          <a:xfrm>
            <a:off x="124086" y="1551565"/>
            <a:ext cx="2592288" cy="504056"/>
          </a:xfrm>
          <a:prstGeom prst="roundRect">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ru-RU" sz="1400" b="1" dirty="0" smtClean="0">
                <a:solidFill>
                  <a:srgbClr val="4E67C8">
                    <a:lumMod val="50000"/>
                  </a:srgbClr>
                </a:solidFill>
                <a:latin typeface="Times New Roman" panose="02020603050405020304" pitchFamily="18" charset="0"/>
                <a:cs typeface="Times New Roman" panose="02020603050405020304" pitchFamily="18" charset="0"/>
              </a:rPr>
              <a:t>Основные индикаторы</a:t>
            </a:r>
            <a:endParaRPr lang="ru-RU" sz="1400" b="1" dirty="0">
              <a:solidFill>
                <a:srgbClr val="4E67C8">
                  <a:lumMod val="50000"/>
                </a:srgbClr>
              </a:solidFill>
              <a:latin typeface="Times New Roman" panose="02020603050405020304" pitchFamily="18" charset="0"/>
              <a:cs typeface="Times New Roman" panose="02020603050405020304" pitchFamily="18" charset="0"/>
            </a:endParaRPr>
          </a:p>
        </p:txBody>
      </p:sp>
      <p:sp>
        <p:nvSpPr>
          <p:cNvPr id="6" name="Номер слайда 5"/>
          <p:cNvSpPr>
            <a:spLocks noGrp="1"/>
          </p:cNvSpPr>
          <p:nvPr>
            <p:ph type="sldNum" sz="quarter" idx="12"/>
          </p:nvPr>
        </p:nvSpPr>
        <p:spPr/>
        <p:txBody>
          <a:bodyPr/>
          <a:lstStyle/>
          <a:p>
            <a:pPr>
              <a:defRPr/>
            </a:pPr>
            <a:fld id="{667CCBFA-BFB9-4E9F-B6F6-694D72409F22}" type="slidenum">
              <a:rPr lang="ru-RU" smtClean="0">
                <a:solidFill>
                  <a:prstClr val="black"/>
                </a:solidFill>
              </a:rPr>
              <a:pPr>
                <a:defRPr/>
              </a:pPr>
              <a:t>59</a:t>
            </a:fld>
            <a:endParaRPr lang="ru-RU" dirty="0">
              <a:solidFill>
                <a:prstClr val="black"/>
              </a:solidFill>
            </a:endParaRPr>
          </a:p>
        </p:txBody>
      </p:sp>
      <p:sp>
        <p:nvSpPr>
          <p:cNvPr id="12" name="Заголовок 1"/>
          <p:cNvSpPr txBox="1">
            <a:spLocks/>
          </p:cNvSpPr>
          <p:nvPr/>
        </p:nvSpPr>
        <p:spPr>
          <a:xfrm>
            <a:off x="259728" y="0"/>
            <a:ext cx="6904560" cy="620688"/>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l" fontAlgn="auto">
              <a:spcAft>
                <a:spcPts val="0"/>
              </a:spcAft>
              <a:buClr>
                <a:srgbClr val="F14124">
                  <a:lumMod val="75000"/>
                </a:srgbClr>
              </a:buClr>
              <a:buFont typeface="Georgia" pitchFamily="18" charset="0"/>
              <a:buNone/>
            </a:pPr>
            <a:r>
              <a:rPr lang="ru-RU" sz="1800" dirty="0">
                <a:solidFill>
                  <a:prstClr val="black"/>
                </a:solidFill>
                <a:effectLst/>
                <a:latin typeface="Times New Roman" panose="02020603050405020304" pitchFamily="18" charset="0"/>
                <a:cs typeface="Times New Roman" panose="02020603050405020304" pitchFamily="18" charset="0"/>
              </a:rPr>
              <a:t>Государственная программа Чувашской </a:t>
            </a:r>
            <a:r>
              <a:rPr lang="ru-RU" sz="1800" dirty="0" smtClean="0">
                <a:solidFill>
                  <a:prstClr val="black"/>
                </a:solidFill>
                <a:effectLst/>
                <a:latin typeface="Times New Roman" panose="02020603050405020304" pitchFamily="18" charset="0"/>
                <a:cs typeface="Times New Roman" panose="02020603050405020304" pitchFamily="18" charset="0"/>
              </a:rPr>
              <a:t>Республики</a:t>
            </a:r>
          </a:p>
          <a:p>
            <a:pPr marL="0" indent="0" algn="l" fontAlgn="auto">
              <a:spcAft>
                <a:spcPts val="0"/>
              </a:spcAft>
              <a:buClr>
                <a:srgbClr val="F14124">
                  <a:lumMod val="75000"/>
                </a:srgbClr>
              </a:buClr>
              <a:buFont typeface="Georgia" pitchFamily="18" charset="0"/>
              <a:buNone/>
            </a:pPr>
            <a:r>
              <a:rPr lang="ru-RU" sz="1800" dirty="0" smtClean="0">
                <a:solidFill>
                  <a:prstClr val="black"/>
                </a:solidFill>
                <a:effectLst/>
                <a:latin typeface="Times New Roman" panose="02020603050405020304" pitchFamily="18" charset="0"/>
                <a:cs typeface="Times New Roman" panose="02020603050405020304" pitchFamily="18" charset="0"/>
              </a:rPr>
              <a:t>«Доступная среда»</a:t>
            </a:r>
            <a:endParaRPr lang="ru-RU" sz="1800" dirty="0">
              <a:solidFill>
                <a:prstClr val="black"/>
              </a:solidFill>
              <a:effectLst/>
              <a:latin typeface="Times New Roman" panose="02020603050405020304" pitchFamily="18" charset="0"/>
              <a:cs typeface="Times New Roman" panose="02020603050405020304" pitchFamily="18" charset="0"/>
            </a:endParaRPr>
          </a:p>
        </p:txBody>
      </p:sp>
      <p:cxnSp>
        <p:nvCxnSpPr>
          <p:cNvPr id="13" name="Прямая соединительная линия 12"/>
          <p:cNvCxnSpPr/>
          <p:nvPr/>
        </p:nvCxnSpPr>
        <p:spPr>
          <a:xfrm>
            <a:off x="0" y="620688"/>
            <a:ext cx="9144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7873228" y="69850"/>
            <a:ext cx="1223412" cy="492443"/>
          </a:xfrm>
          <a:prstGeom prst="rect">
            <a:avLst/>
          </a:prstGeom>
          <a:noFill/>
        </p:spPr>
        <p:txBody>
          <a:bodyPr wrap="none" rtlCol="0">
            <a:spAutoFit/>
          </a:bodyPr>
          <a:lstStyle/>
          <a:p>
            <a:pPr algn="ctr"/>
            <a:r>
              <a:rPr lang="ru-RU" sz="1300" b="1" i="1" dirty="0" smtClean="0">
                <a:solidFill>
                  <a:srgbClr val="4E67C8"/>
                </a:solidFill>
                <a:latin typeface="Trebuchet MS"/>
              </a:rPr>
              <a:t>Бюджет</a:t>
            </a:r>
          </a:p>
          <a:p>
            <a:pPr algn="ctr"/>
            <a:r>
              <a:rPr lang="ru-RU" sz="1300" b="1" i="1" dirty="0" smtClean="0">
                <a:solidFill>
                  <a:srgbClr val="4E67C8"/>
                </a:solidFill>
                <a:latin typeface="Trebuchet MS"/>
              </a:rPr>
              <a:t>для граждан</a:t>
            </a:r>
            <a:endParaRPr lang="ru-RU" sz="1300" b="1" i="1" dirty="0">
              <a:solidFill>
                <a:srgbClr val="4E67C8"/>
              </a:solidFill>
              <a:latin typeface="Trebuchet MS"/>
            </a:endParaRPr>
          </a:p>
        </p:txBody>
      </p:sp>
      <p:sp>
        <p:nvSpPr>
          <p:cNvPr id="32" name="Скругленный прямоугольник 31"/>
          <p:cNvSpPr/>
          <p:nvPr/>
        </p:nvSpPr>
        <p:spPr>
          <a:xfrm>
            <a:off x="131540" y="5085184"/>
            <a:ext cx="4929961" cy="1116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just"/>
            <a:r>
              <a:rPr lang="ru-RU" sz="1400" dirty="0" smtClean="0">
                <a:solidFill>
                  <a:prstClr val="black"/>
                </a:solidFill>
                <a:latin typeface="Times New Roman" panose="02020603050405020304" pitchFamily="18" charset="0"/>
                <a:cs typeface="Times New Roman" panose="02020603050405020304" pitchFamily="18" charset="0"/>
              </a:rPr>
              <a:t>Доля лиц с ограниченными возможностями здоровья и  инвалидов в возрасте от 6 до 18 лет, систематически занимающихся физической культурой и спортом, в общей численности этой категории населения в Чувашской Республике, %</a:t>
            </a:r>
            <a:endParaRPr lang="ru-RU" sz="1400" dirty="0">
              <a:solidFill>
                <a:prstClr val="black"/>
              </a:solidFill>
              <a:latin typeface="Times New Roman" panose="02020603050405020304" pitchFamily="18" charset="0"/>
              <a:cs typeface="Times New Roman" panose="02020603050405020304" pitchFamily="18" charset="0"/>
            </a:endParaRPr>
          </a:p>
        </p:txBody>
      </p:sp>
      <p:pic>
        <p:nvPicPr>
          <p:cNvPr id="35" name="Рисунок 34" descr="http://riarealty.ru/images/39662/77/396627757.jpg"/>
          <p:cNvPicPr/>
          <p:nvPr/>
        </p:nvPicPr>
        <p:blipFill>
          <a:blip r:embed="rId3" cstate="print"/>
          <a:srcRect/>
          <a:stretch>
            <a:fillRect/>
          </a:stretch>
        </p:blipFill>
        <p:spPr bwMode="auto">
          <a:xfrm>
            <a:off x="2843807" y="871550"/>
            <a:ext cx="2192169" cy="1360030"/>
          </a:xfrm>
          <a:prstGeom prst="rect">
            <a:avLst/>
          </a:prstGeom>
          <a:ln>
            <a:noFill/>
          </a:ln>
          <a:effectLst>
            <a:softEdge rad="112500"/>
          </a:effectLst>
        </p:spPr>
      </p:pic>
      <p:sp>
        <p:nvSpPr>
          <p:cNvPr id="37" name="Полилиния 36"/>
          <p:cNvSpPr/>
          <p:nvPr/>
        </p:nvSpPr>
        <p:spPr>
          <a:xfrm>
            <a:off x="8316416" y="4221088"/>
            <a:ext cx="646532" cy="792000"/>
          </a:xfrm>
          <a:custGeom>
            <a:avLst/>
            <a:gdLst>
              <a:gd name="connsiteX0" fmla="*/ 0 w 731452"/>
              <a:gd name="connsiteY0" fmla="*/ 73145 h 1031634"/>
              <a:gd name="connsiteX1" fmla="*/ 73145 w 731452"/>
              <a:gd name="connsiteY1" fmla="*/ 0 h 1031634"/>
              <a:gd name="connsiteX2" fmla="*/ 658307 w 731452"/>
              <a:gd name="connsiteY2" fmla="*/ 0 h 1031634"/>
              <a:gd name="connsiteX3" fmla="*/ 731452 w 731452"/>
              <a:gd name="connsiteY3" fmla="*/ 73145 h 1031634"/>
              <a:gd name="connsiteX4" fmla="*/ 731452 w 731452"/>
              <a:gd name="connsiteY4" fmla="*/ 958489 h 1031634"/>
              <a:gd name="connsiteX5" fmla="*/ 658307 w 731452"/>
              <a:gd name="connsiteY5" fmla="*/ 1031634 h 1031634"/>
              <a:gd name="connsiteX6" fmla="*/ 73145 w 731452"/>
              <a:gd name="connsiteY6" fmla="*/ 1031634 h 1031634"/>
              <a:gd name="connsiteX7" fmla="*/ 0 w 731452"/>
              <a:gd name="connsiteY7" fmla="*/ 958489 h 1031634"/>
              <a:gd name="connsiteX8" fmla="*/ 0 w 731452"/>
              <a:gd name="connsiteY8" fmla="*/ 73145 h 1031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1031634">
                <a:moveTo>
                  <a:pt x="0" y="73145"/>
                </a:moveTo>
                <a:cubicBezTo>
                  <a:pt x="0" y="32748"/>
                  <a:pt x="32748" y="0"/>
                  <a:pt x="73145" y="0"/>
                </a:cubicBezTo>
                <a:lnTo>
                  <a:pt x="658307" y="0"/>
                </a:lnTo>
                <a:cubicBezTo>
                  <a:pt x="698704" y="0"/>
                  <a:pt x="731452" y="32748"/>
                  <a:pt x="731452" y="73145"/>
                </a:cubicBezTo>
                <a:lnTo>
                  <a:pt x="731452" y="958489"/>
                </a:lnTo>
                <a:cubicBezTo>
                  <a:pt x="731452" y="998886"/>
                  <a:pt x="698704" y="1031634"/>
                  <a:pt x="658307" y="1031634"/>
                </a:cubicBezTo>
                <a:lnTo>
                  <a:pt x="73145" y="1031634"/>
                </a:lnTo>
                <a:cubicBezTo>
                  <a:pt x="32748" y="1031634"/>
                  <a:pt x="0" y="998886"/>
                  <a:pt x="0" y="958489"/>
                </a:cubicBezTo>
                <a:lnTo>
                  <a:pt x="0" y="73145"/>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7143" tIns="67143" rIns="67143" bIns="67143" numCol="1" spcCol="1270" anchor="ctr" anchorCtr="0">
            <a:noAutofit/>
          </a:bodyPr>
          <a:lstStyle/>
          <a:p>
            <a:pPr algn="ctr" defTabSz="533400">
              <a:lnSpc>
                <a:spcPct val="90000"/>
              </a:lnSpc>
              <a:spcAft>
                <a:spcPct val="35000"/>
              </a:spcAft>
            </a:pPr>
            <a:r>
              <a:rPr lang="ru-RU" sz="1200" b="1" dirty="0" smtClean="0">
                <a:solidFill>
                  <a:prstClr val="black"/>
                </a:solidFill>
                <a:latin typeface="Times New Roman" panose="02020603050405020304" pitchFamily="18" charset="0"/>
                <a:cs typeface="Times New Roman" panose="02020603050405020304" pitchFamily="18" charset="0"/>
              </a:rPr>
              <a:t>100</a:t>
            </a:r>
            <a:endParaRPr lang="ru-RU" sz="1200" b="1" dirty="0">
              <a:solidFill>
                <a:prstClr val="black"/>
              </a:solidFill>
              <a:latin typeface="Times New Roman" panose="02020603050405020304" pitchFamily="18" charset="0"/>
              <a:cs typeface="Times New Roman" panose="02020603050405020304" pitchFamily="18" charset="0"/>
            </a:endParaRPr>
          </a:p>
        </p:txBody>
      </p:sp>
      <p:sp>
        <p:nvSpPr>
          <p:cNvPr id="38" name="Полилиния 37"/>
          <p:cNvSpPr/>
          <p:nvPr/>
        </p:nvSpPr>
        <p:spPr>
          <a:xfrm>
            <a:off x="7553156" y="5106780"/>
            <a:ext cx="633753" cy="1116000"/>
          </a:xfrm>
          <a:custGeom>
            <a:avLst/>
            <a:gdLst>
              <a:gd name="connsiteX0" fmla="*/ 0 w 731452"/>
              <a:gd name="connsiteY0" fmla="*/ 73145 h 1031634"/>
              <a:gd name="connsiteX1" fmla="*/ 73145 w 731452"/>
              <a:gd name="connsiteY1" fmla="*/ 0 h 1031634"/>
              <a:gd name="connsiteX2" fmla="*/ 658307 w 731452"/>
              <a:gd name="connsiteY2" fmla="*/ 0 h 1031634"/>
              <a:gd name="connsiteX3" fmla="*/ 731452 w 731452"/>
              <a:gd name="connsiteY3" fmla="*/ 73145 h 1031634"/>
              <a:gd name="connsiteX4" fmla="*/ 731452 w 731452"/>
              <a:gd name="connsiteY4" fmla="*/ 958489 h 1031634"/>
              <a:gd name="connsiteX5" fmla="*/ 658307 w 731452"/>
              <a:gd name="connsiteY5" fmla="*/ 1031634 h 1031634"/>
              <a:gd name="connsiteX6" fmla="*/ 73145 w 731452"/>
              <a:gd name="connsiteY6" fmla="*/ 1031634 h 1031634"/>
              <a:gd name="connsiteX7" fmla="*/ 0 w 731452"/>
              <a:gd name="connsiteY7" fmla="*/ 958489 h 1031634"/>
              <a:gd name="connsiteX8" fmla="*/ 0 w 731452"/>
              <a:gd name="connsiteY8" fmla="*/ 73145 h 1031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1031634">
                <a:moveTo>
                  <a:pt x="0" y="73145"/>
                </a:moveTo>
                <a:cubicBezTo>
                  <a:pt x="0" y="32748"/>
                  <a:pt x="32748" y="0"/>
                  <a:pt x="73145" y="0"/>
                </a:cubicBezTo>
                <a:lnTo>
                  <a:pt x="658307" y="0"/>
                </a:lnTo>
                <a:cubicBezTo>
                  <a:pt x="698704" y="0"/>
                  <a:pt x="731452" y="32748"/>
                  <a:pt x="731452" y="73145"/>
                </a:cubicBezTo>
                <a:lnTo>
                  <a:pt x="731452" y="958489"/>
                </a:lnTo>
                <a:cubicBezTo>
                  <a:pt x="731452" y="998886"/>
                  <a:pt x="698704" y="1031634"/>
                  <a:pt x="658307" y="1031634"/>
                </a:cubicBezTo>
                <a:lnTo>
                  <a:pt x="73145" y="1031634"/>
                </a:lnTo>
                <a:cubicBezTo>
                  <a:pt x="32748" y="1031634"/>
                  <a:pt x="0" y="998886"/>
                  <a:pt x="0" y="958489"/>
                </a:cubicBezTo>
                <a:lnTo>
                  <a:pt x="0" y="73145"/>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7143" tIns="67143" rIns="67143" bIns="67143" numCol="1" spcCol="1270" anchor="ctr" anchorCtr="0">
            <a:noAutofit/>
          </a:bodyPr>
          <a:lstStyle/>
          <a:p>
            <a:pPr algn="ctr" defTabSz="533400">
              <a:lnSpc>
                <a:spcPct val="90000"/>
              </a:lnSpc>
              <a:spcAft>
                <a:spcPct val="35000"/>
              </a:spcAft>
            </a:pPr>
            <a:r>
              <a:rPr lang="ru-RU" sz="1200" b="1" dirty="0" smtClean="0">
                <a:solidFill>
                  <a:prstClr val="black"/>
                </a:solidFill>
                <a:latin typeface="Times New Roman" panose="02020603050405020304" pitchFamily="18" charset="0"/>
                <a:cs typeface="Times New Roman" panose="02020603050405020304" pitchFamily="18" charset="0"/>
              </a:rPr>
              <a:t>69,5</a:t>
            </a:r>
            <a:endParaRPr lang="ru-RU" sz="1200" b="1" dirty="0">
              <a:solidFill>
                <a:prstClr val="black"/>
              </a:solidFill>
              <a:latin typeface="Times New Roman" panose="02020603050405020304" pitchFamily="18" charset="0"/>
              <a:cs typeface="Times New Roman" panose="02020603050405020304" pitchFamily="18" charset="0"/>
            </a:endParaRPr>
          </a:p>
        </p:txBody>
      </p:sp>
      <p:sp>
        <p:nvSpPr>
          <p:cNvPr id="39" name="Полилиния 38"/>
          <p:cNvSpPr/>
          <p:nvPr/>
        </p:nvSpPr>
        <p:spPr>
          <a:xfrm>
            <a:off x="8316416" y="5099330"/>
            <a:ext cx="646532" cy="1116000"/>
          </a:xfrm>
          <a:custGeom>
            <a:avLst/>
            <a:gdLst>
              <a:gd name="connsiteX0" fmla="*/ 0 w 731452"/>
              <a:gd name="connsiteY0" fmla="*/ 73145 h 1031634"/>
              <a:gd name="connsiteX1" fmla="*/ 73145 w 731452"/>
              <a:gd name="connsiteY1" fmla="*/ 0 h 1031634"/>
              <a:gd name="connsiteX2" fmla="*/ 658307 w 731452"/>
              <a:gd name="connsiteY2" fmla="*/ 0 h 1031634"/>
              <a:gd name="connsiteX3" fmla="*/ 731452 w 731452"/>
              <a:gd name="connsiteY3" fmla="*/ 73145 h 1031634"/>
              <a:gd name="connsiteX4" fmla="*/ 731452 w 731452"/>
              <a:gd name="connsiteY4" fmla="*/ 958489 h 1031634"/>
              <a:gd name="connsiteX5" fmla="*/ 658307 w 731452"/>
              <a:gd name="connsiteY5" fmla="*/ 1031634 h 1031634"/>
              <a:gd name="connsiteX6" fmla="*/ 73145 w 731452"/>
              <a:gd name="connsiteY6" fmla="*/ 1031634 h 1031634"/>
              <a:gd name="connsiteX7" fmla="*/ 0 w 731452"/>
              <a:gd name="connsiteY7" fmla="*/ 958489 h 1031634"/>
              <a:gd name="connsiteX8" fmla="*/ 0 w 731452"/>
              <a:gd name="connsiteY8" fmla="*/ 73145 h 1031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1031634">
                <a:moveTo>
                  <a:pt x="0" y="73145"/>
                </a:moveTo>
                <a:cubicBezTo>
                  <a:pt x="0" y="32748"/>
                  <a:pt x="32748" y="0"/>
                  <a:pt x="73145" y="0"/>
                </a:cubicBezTo>
                <a:lnTo>
                  <a:pt x="658307" y="0"/>
                </a:lnTo>
                <a:cubicBezTo>
                  <a:pt x="698704" y="0"/>
                  <a:pt x="731452" y="32748"/>
                  <a:pt x="731452" y="73145"/>
                </a:cubicBezTo>
                <a:lnTo>
                  <a:pt x="731452" y="958489"/>
                </a:lnTo>
                <a:cubicBezTo>
                  <a:pt x="731452" y="998886"/>
                  <a:pt x="698704" y="1031634"/>
                  <a:pt x="658307" y="1031634"/>
                </a:cubicBezTo>
                <a:lnTo>
                  <a:pt x="73145" y="1031634"/>
                </a:lnTo>
                <a:cubicBezTo>
                  <a:pt x="32748" y="1031634"/>
                  <a:pt x="0" y="998886"/>
                  <a:pt x="0" y="958489"/>
                </a:cubicBezTo>
                <a:lnTo>
                  <a:pt x="0" y="73145"/>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7143" tIns="67143" rIns="67143" bIns="67143" numCol="1" spcCol="1270" anchor="ctr" anchorCtr="0">
            <a:noAutofit/>
          </a:bodyPr>
          <a:lstStyle/>
          <a:p>
            <a:pPr algn="ctr" defTabSz="533400">
              <a:lnSpc>
                <a:spcPct val="90000"/>
              </a:lnSpc>
              <a:spcAft>
                <a:spcPct val="35000"/>
              </a:spcAft>
            </a:pPr>
            <a:r>
              <a:rPr lang="ru-RU" sz="1200" b="1" dirty="0" smtClean="0">
                <a:solidFill>
                  <a:prstClr val="black"/>
                </a:solidFill>
                <a:latin typeface="Times New Roman" panose="02020603050405020304" pitchFamily="18" charset="0"/>
                <a:cs typeface="Times New Roman" panose="02020603050405020304" pitchFamily="18" charset="0"/>
              </a:rPr>
              <a:t>70,0</a:t>
            </a:r>
            <a:endParaRPr lang="ru-RU" sz="1200" b="1" dirty="0">
              <a:solidFill>
                <a:prstClr val="black"/>
              </a:solidFill>
              <a:latin typeface="Times New Roman" panose="02020603050405020304" pitchFamily="18" charset="0"/>
              <a:cs typeface="Times New Roman" panose="02020603050405020304" pitchFamily="18" charset="0"/>
            </a:endParaRPr>
          </a:p>
        </p:txBody>
      </p:sp>
      <p:sp>
        <p:nvSpPr>
          <p:cNvPr id="40" name="Полилиния 39"/>
          <p:cNvSpPr/>
          <p:nvPr/>
        </p:nvSpPr>
        <p:spPr>
          <a:xfrm>
            <a:off x="5220072" y="907677"/>
            <a:ext cx="3742876" cy="624655"/>
          </a:xfrm>
          <a:custGeom>
            <a:avLst/>
            <a:gdLst>
              <a:gd name="connsiteX0" fmla="*/ 0 w 3903032"/>
              <a:gd name="connsiteY0" fmla="*/ 62466 h 624655"/>
              <a:gd name="connsiteX1" fmla="*/ 62466 w 3903032"/>
              <a:gd name="connsiteY1" fmla="*/ 0 h 624655"/>
              <a:gd name="connsiteX2" fmla="*/ 3840567 w 3903032"/>
              <a:gd name="connsiteY2" fmla="*/ 0 h 624655"/>
              <a:gd name="connsiteX3" fmla="*/ 3903033 w 3903032"/>
              <a:gd name="connsiteY3" fmla="*/ 62466 h 624655"/>
              <a:gd name="connsiteX4" fmla="*/ 3903032 w 3903032"/>
              <a:gd name="connsiteY4" fmla="*/ 562190 h 624655"/>
              <a:gd name="connsiteX5" fmla="*/ 3840566 w 3903032"/>
              <a:gd name="connsiteY5" fmla="*/ 624656 h 624655"/>
              <a:gd name="connsiteX6" fmla="*/ 62466 w 3903032"/>
              <a:gd name="connsiteY6" fmla="*/ 624655 h 624655"/>
              <a:gd name="connsiteX7" fmla="*/ 0 w 3903032"/>
              <a:gd name="connsiteY7" fmla="*/ 562189 h 624655"/>
              <a:gd name="connsiteX8" fmla="*/ 0 w 3903032"/>
              <a:gd name="connsiteY8" fmla="*/ 62466 h 624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3032" h="624655">
                <a:moveTo>
                  <a:pt x="0" y="62466"/>
                </a:moveTo>
                <a:cubicBezTo>
                  <a:pt x="0" y="27967"/>
                  <a:pt x="27967" y="0"/>
                  <a:pt x="62466" y="0"/>
                </a:cubicBezTo>
                <a:lnTo>
                  <a:pt x="3840567" y="0"/>
                </a:lnTo>
                <a:cubicBezTo>
                  <a:pt x="3875066" y="0"/>
                  <a:pt x="3903033" y="27967"/>
                  <a:pt x="3903033" y="62466"/>
                </a:cubicBezTo>
                <a:cubicBezTo>
                  <a:pt x="3903033" y="229041"/>
                  <a:pt x="3903032" y="395615"/>
                  <a:pt x="3903032" y="562190"/>
                </a:cubicBezTo>
                <a:cubicBezTo>
                  <a:pt x="3903032" y="596689"/>
                  <a:pt x="3875065" y="624656"/>
                  <a:pt x="3840566" y="624656"/>
                </a:cubicBezTo>
                <a:lnTo>
                  <a:pt x="62466" y="624655"/>
                </a:lnTo>
                <a:cubicBezTo>
                  <a:pt x="27967" y="624655"/>
                  <a:pt x="0" y="596688"/>
                  <a:pt x="0" y="562189"/>
                </a:cubicBezTo>
                <a:lnTo>
                  <a:pt x="0" y="62466"/>
                </a:lnTo>
                <a:close/>
              </a:path>
            </a:pathLst>
          </a:custGeom>
        </p:spPr>
        <p:style>
          <a:lnRef idx="3">
            <a:schemeClr val="lt1"/>
          </a:lnRef>
          <a:fillRef idx="1">
            <a:schemeClr val="accent2"/>
          </a:fillRef>
          <a:effectRef idx="1">
            <a:schemeClr val="accent2"/>
          </a:effectRef>
          <a:fontRef idx="minor">
            <a:schemeClr val="lt1"/>
          </a:fontRef>
        </p:style>
        <p:txBody>
          <a:bodyPr spcFirstLastPara="0" vert="horz" wrap="square" lIns="71636" tIns="71636" rIns="71636" bIns="71636" numCol="1" spcCol="1270" anchor="ctr" anchorCtr="0">
            <a:noAutofit/>
          </a:bodyPr>
          <a:lstStyle/>
          <a:p>
            <a:pPr algn="ctr" defTabSz="622300">
              <a:lnSpc>
                <a:spcPct val="90000"/>
              </a:lnSpc>
              <a:spcAft>
                <a:spcPct val="35000"/>
              </a:spcAft>
            </a:pPr>
            <a:r>
              <a:rPr lang="ru-RU" sz="1400" b="1" dirty="0" smtClean="0">
                <a:solidFill>
                  <a:srgbClr val="4E67C8">
                    <a:lumMod val="50000"/>
                  </a:srgbClr>
                </a:solidFill>
                <a:latin typeface="Times New Roman" panose="02020603050405020304" pitchFamily="18" charset="0"/>
                <a:cs typeface="Times New Roman" panose="02020603050405020304" pitchFamily="18" charset="0"/>
              </a:rPr>
              <a:t>Достижение значений показателей (индикаторов) </a:t>
            </a:r>
            <a:endParaRPr lang="ru-RU" sz="1400" b="1" dirty="0">
              <a:solidFill>
                <a:srgbClr val="4E67C8">
                  <a:lumMod val="50000"/>
                </a:srgbClr>
              </a:solidFill>
              <a:latin typeface="Times New Roman" panose="02020603050405020304" pitchFamily="18" charset="0"/>
              <a:cs typeface="Times New Roman" panose="02020603050405020304" pitchFamily="18" charset="0"/>
            </a:endParaRPr>
          </a:p>
        </p:txBody>
      </p:sp>
      <p:sp>
        <p:nvSpPr>
          <p:cNvPr id="34" name="Полилиния 33"/>
          <p:cNvSpPr/>
          <p:nvPr/>
        </p:nvSpPr>
        <p:spPr>
          <a:xfrm>
            <a:off x="5994619" y="1708260"/>
            <a:ext cx="687554" cy="530772"/>
          </a:xfrm>
          <a:custGeom>
            <a:avLst/>
            <a:gdLst>
              <a:gd name="connsiteX0" fmla="*/ 0 w 731452"/>
              <a:gd name="connsiteY0" fmla="*/ 73145 h 1031634"/>
              <a:gd name="connsiteX1" fmla="*/ 73145 w 731452"/>
              <a:gd name="connsiteY1" fmla="*/ 0 h 1031634"/>
              <a:gd name="connsiteX2" fmla="*/ 658307 w 731452"/>
              <a:gd name="connsiteY2" fmla="*/ 0 h 1031634"/>
              <a:gd name="connsiteX3" fmla="*/ 731452 w 731452"/>
              <a:gd name="connsiteY3" fmla="*/ 73145 h 1031634"/>
              <a:gd name="connsiteX4" fmla="*/ 731452 w 731452"/>
              <a:gd name="connsiteY4" fmla="*/ 958489 h 1031634"/>
              <a:gd name="connsiteX5" fmla="*/ 658307 w 731452"/>
              <a:gd name="connsiteY5" fmla="*/ 1031634 h 1031634"/>
              <a:gd name="connsiteX6" fmla="*/ 73145 w 731452"/>
              <a:gd name="connsiteY6" fmla="*/ 1031634 h 1031634"/>
              <a:gd name="connsiteX7" fmla="*/ 0 w 731452"/>
              <a:gd name="connsiteY7" fmla="*/ 958489 h 1031634"/>
              <a:gd name="connsiteX8" fmla="*/ 0 w 731452"/>
              <a:gd name="connsiteY8" fmla="*/ 73145 h 1031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1031634">
                <a:moveTo>
                  <a:pt x="0" y="73145"/>
                </a:moveTo>
                <a:cubicBezTo>
                  <a:pt x="0" y="32748"/>
                  <a:pt x="32748" y="0"/>
                  <a:pt x="73145" y="0"/>
                </a:cubicBezTo>
                <a:lnTo>
                  <a:pt x="658307" y="0"/>
                </a:lnTo>
                <a:cubicBezTo>
                  <a:pt x="698704" y="0"/>
                  <a:pt x="731452" y="32748"/>
                  <a:pt x="731452" y="73145"/>
                </a:cubicBezTo>
                <a:lnTo>
                  <a:pt x="731452" y="958489"/>
                </a:lnTo>
                <a:cubicBezTo>
                  <a:pt x="731452" y="998886"/>
                  <a:pt x="698704" y="1031634"/>
                  <a:pt x="658307" y="1031634"/>
                </a:cubicBezTo>
                <a:lnTo>
                  <a:pt x="73145" y="1031634"/>
                </a:lnTo>
                <a:cubicBezTo>
                  <a:pt x="32748" y="1031634"/>
                  <a:pt x="0" y="998886"/>
                  <a:pt x="0" y="958489"/>
                </a:cubicBezTo>
                <a:lnTo>
                  <a:pt x="0" y="73145"/>
                </a:lnTo>
                <a:close/>
              </a:path>
            </a:pathLst>
          </a:custGeom>
          <a:gradFill flip="none" rotWithShape="0">
            <a:gsLst>
              <a:gs pos="0">
                <a:srgbClr val="BBF8E6"/>
              </a:gs>
              <a:gs pos="50000">
                <a:srgbClr val="D4FAEE"/>
              </a:gs>
              <a:gs pos="100000">
                <a:srgbClr val="E9FCF6"/>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4763" tIns="74763" rIns="74763" bIns="74763" numCol="1" spcCol="1270" anchor="ctr" anchorCtr="0">
            <a:noAutofit/>
          </a:bodyPr>
          <a:lstStyle/>
          <a:p>
            <a:pPr algn="ctr" defTabSz="622300">
              <a:lnSpc>
                <a:spcPct val="90000"/>
              </a:lnSpc>
              <a:spcAft>
                <a:spcPct val="35000"/>
              </a:spcAft>
            </a:pPr>
            <a:r>
              <a:rPr lang="ru-RU" sz="1400" b="1" dirty="0" smtClean="0">
                <a:solidFill>
                  <a:prstClr val="black"/>
                </a:solidFill>
                <a:latin typeface="Times New Roman" panose="02020603050405020304" pitchFamily="18" charset="0"/>
                <a:cs typeface="Times New Roman" panose="02020603050405020304" pitchFamily="18" charset="0"/>
              </a:rPr>
              <a:t>2019 факт</a:t>
            </a:r>
          </a:p>
        </p:txBody>
      </p:sp>
      <p:sp>
        <p:nvSpPr>
          <p:cNvPr id="36" name="Полилиния 35"/>
          <p:cNvSpPr/>
          <p:nvPr/>
        </p:nvSpPr>
        <p:spPr>
          <a:xfrm>
            <a:off x="5994619" y="2356332"/>
            <a:ext cx="687554" cy="936015"/>
          </a:xfrm>
          <a:custGeom>
            <a:avLst/>
            <a:gdLst>
              <a:gd name="connsiteX0" fmla="*/ 0 w 731452"/>
              <a:gd name="connsiteY0" fmla="*/ 73145 h 1031634"/>
              <a:gd name="connsiteX1" fmla="*/ 73145 w 731452"/>
              <a:gd name="connsiteY1" fmla="*/ 0 h 1031634"/>
              <a:gd name="connsiteX2" fmla="*/ 658307 w 731452"/>
              <a:gd name="connsiteY2" fmla="*/ 0 h 1031634"/>
              <a:gd name="connsiteX3" fmla="*/ 731452 w 731452"/>
              <a:gd name="connsiteY3" fmla="*/ 73145 h 1031634"/>
              <a:gd name="connsiteX4" fmla="*/ 731452 w 731452"/>
              <a:gd name="connsiteY4" fmla="*/ 958489 h 1031634"/>
              <a:gd name="connsiteX5" fmla="*/ 658307 w 731452"/>
              <a:gd name="connsiteY5" fmla="*/ 1031634 h 1031634"/>
              <a:gd name="connsiteX6" fmla="*/ 73145 w 731452"/>
              <a:gd name="connsiteY6" fmla="*/ 1031634 h 1031634"/>
              <a:gd name="connsiteX7" fmla="*/ 0 w 731452"/>
              <a:gd name="connsiteY7" fmla="*/ 958489 h 1031634"/>
              <a:gd name="connsiteX8" fmla="*/ 0 w 731452"/>
              <a:gd name="connsiteY8" fmla="*/ 73145 h 1031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1031634">
                <a:moveTo>
                  <a:pt x="0" y="73145"/>
                </a:moveTo>
                <a:cubicBezTo>
                  <a:pt x="0" y="32748"/>
                  <a:pt x="32748" y="0"/>
                  <a:pt x="73145" y="0"/>
                </a:cubicBezTo>
                <a:lnTo>
                  <a:pt x="658307" y="0"/>
                </a:lnTo>
                <a:cubicBezTo>
                  <a:pt x="698704" y="0"/>
                  <a:pt x="731452" y="32748"/>
                  <a:pt x="731452" y="73145"/>
                </a:cubicBezTo>
                <a:lnTo>
                  <a:pt x="731452" y="958489"/>
                </a:lnTo>
                <a:cubicBezTo>
                  <a:pt x="731452" y="998886"/>
                  <a:pt x="698704" y="1031634"/>
                  <a:pt x="658307" y="1031634"/>
                </a:cubicBezTo>
                <a:lnTo>
                  <a:pt x="73145" y="1031634"/>
                </a:lnTo>
                <a:cubicBezTo>
                  <a:pt x="32748" y="1031634"/>
                  <a:pt x="0" y="998886"/>
                  <a:pt x="0" y="958489"/>
                </a:cubicBezTo>
                <a:lnTo>
                  <a:pt x="0" y="73145"/>
                </a:lnTo>
                <a:close/>
              </a:path>
            </a:pathLst>
          </a:custGeom>
          <a:gradFill flip="none" rotWithShape="0">
            <a:gsLst>
              <a:gs pos="0">
                <a:srgbClr val="BBF8E6"/>
              </a:gs>
              <a:gs pos="50000">
                <a:srgbClr val="D4FAEE"/>
              </a:gs>
              <a:gs pos="100000">
                <a:srgbClr val="E9FCF6"/>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7143" tIns="67143" rIns="67143" bIns="67143" numCol="1" spcCol="1270" anchor="ctr" anchorCtr="0">
            <a:noAutofit/>
          </a:bodyPr>
          <a:lstStyle/>
          <a:p>
            <a:pPr algn="ctr" defTabSz="533400">
              <a:lnSpc>
                <a:spcPct val="90000"/>
              </a:lnSpc>
              <a:spcAft>
                <a:spcPct val="35000"/>
              </a:spcAft>
            </a:pPr>
            <a:r>
              <a:rPr lang="ru-RU" sz="1200" b="1" dirty="0" smtClean="0">
                <a:solidFill>
                  <a:prstClr val="black"/>
                </a:solidFill>
                <a:latin typeface="Times New Roman" panose="02020603050405020304" pitchFamily="18" charset="0"/>
                <a:cs typeface="Times New Roman" panose="02020603050405020304" pitchFamily="18" charset="0"/>
              </a:rPr>
              <a:t>99,0</a:t>
            </a:r>
            <a:endParaRPr lang="ru-RU" sz="1200" b="1" dirty="0">
              <a:solidFill>
                <a:prstClr val="black"/>
              </a:solidFill>
              <a:latin typeface="Times New Roman" panose="02020603050405020304" pitchFamily="18" charset="0"/>
              <a:cs typeface="Times New Roman" panose="02020603050405020304" pitchFamily="18" charset="0"/>
            </a:endParaRPr>
          </a:p>
        </p:txBody>
      </p:sp>
      <p:sp>
        <p:nvSpPr>
          <p:cNvPr id="41" name="Полилиния 40"/>
          <p:cNvSpPr/>
          <p:nvPr/>
        </p:nvSpPr>
        <p:spPr>
          <a:xfrm>
            <a:off x="5994619" y="3364445"/>
            <a:ext cx="687554" cy="792000"/>
          </a:xfrm>
          <a:custGeom>
            <a:avLst/>
            <a:gdLst>
              <a:gd name="connsiteX0" fmla="*/ 0 w 731452"/>
              <a:gd name="connsiteY0" fmla="*/ 73145 h 1031634"/>
              <a:gd name="connsiteX1" fmla="*/ 73145 w 731452"/>
              <a:gd name="connsiteY1" fmla="*/ 0 h 1031634"/>
              <a:gd name="connsiteX2" fmla="*/ 658307 w 731452"/>
              <a:gd name="connsiteY2" fmla="*/ 0 h 1031634"/>
              <a:gd name="connsiteX3" fmla="*/ 731452 w 731452"/>
              <a:gd name="connsiteY3" fmla="*/ 73145 h 1031634"/>
              <a:gd name="connsiteX4" fmla="*/ 731452 w 731452"/>
              <a:gd name="connsiteY4" fmla="*/ 958489 h 1031634"/>
              <a:gd name="connsiteX5" fmla="*/ 658307 w 731452"/>
              <a:gd name="connsiteY5" fmla="*/ 1031634 h 1031634"/>
              <a:gd name="connsiteX6" fmla="*/ 73145 w 731452"/>
              <a:gd name="connsiteY6" fmla="*/ 1031634 h 1031634"/>
              <a:gd name="connsiteX7" fmla="*/ 0 w 731452"/>
              <a:gd name="connsiteY7" fmla="*/ 958489 h 1031634"/>
              <a:gd name="connsiteX8" fmla="*/ 0 w 731452"/>
              <a:gd name="connsiteY8" fmla="*/ 73145 h 1031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1031634">
                <a:moveTo>
                  <a:pt x="0" y="73145"/>
                </a:moveTo>
                <a:cubicBezTo>
                  <a:pt x="0" y="32748"/>
                  <a:pt x="32748" y="0"/>
                  <a:pt x="73145" y="0"/>
                </a:cubicBezTo>
                <a:lnTo>
                  <a:pt x="658307" y="0"/>
                </a:lnTo>
                <a:cubicBezTo>
                  <a:pt x="698704" y="0"/>
                  <a:pt x="731452" y="32748"/>
                  <a:pt x="731452" y="73145"/>
                </a:cubicBezTo>
                <a:lnTo>
                  <a:pt x="731452" y="958489"/>
                </a:lnTo>
                <a:cubicBezTo>
                  <a:pt x="731452" y="998886"/>
                  <a:pt x="698704" y="1031634"/>
                  <a:pt x="658307" y="1031634"/>
                </a:cubicBezTo>
                <a:lnTo>
                  <a:pt x="73145" y="1031634"/>
                </a:lnTo>
                <a:cubicBezTo>
                  <a:pt x="32748" y="1031634"/>
                  <a:pt x="0" y="998886"/>
                  <a:pt x="0" y="958489"/>
                </a:cubicBezTo>
                <a:lnTo>
                  <a:pt x="0" y="73145"/>
                </a:lnTo>
                <a:close/>
              </a:path>
            </a:pathLst>
          </a:custGeom>
          <a:gradFill flip="none" rotWithShape="0">
            <a:gsLst>
              <a:gs pos="0">
                <a:srgbClr val="BBF8E6"/>
              </a:gs>
              <a:gs pos="50000">
                <a:srgbClr val="D4FAEE"/>
              </a:gs>
              <a:gs pos="100000">
                <a:srgbClr val="E9FCF6"/>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7143" tIns="67143" rIns="67143" bIns="67143" numCol="1" spcCol="1270" anchor="ctr" anchorCtr="0">
            <a:noAutofit/>
          </a:bodyPr>
          <a:lstStyle/>
          <a:p>
            <a:pPr algn="ctr" defTabSz="533400">
              <a:lnSpc>
                <a:spcPct val="90000"/>
              </a:lnSpc>
              <a:spcAft>
                <a:spcPct val="35000"/>
              </a:spcAft>
            </a:pPr>
            <a:r>
              <a:rPr lang="ru-RU" sz="1200" b="1" dirty="0" smtClean="0">
                <a:solidFill>
                  <a:prstClr val="black"/>
                </a:solidFill>
                <a:latin typeface="Times New Roman" panose="02020603050405020304" pitchFamily="18" charset="0"/>
                <a:cs typeface="Times New Roman" panose="02020603050405020304" pitchFamily="18" charset="0"/>
              </a:rPr>
              <a:t>50,0</a:t>
            </a:r>
            <a:endParaRPr lang="ru-RU" sz="1200" b="1" dirty="0">
              <a:solidFill>
                <a:prstClr val="black"/>
              </a:solidFill>
              <a:latin typeface="Times New Roman" panose="02020603050405020304" pitchFamily="18" charset="0"/>
              <a:cs typeface="Times New Roman" panose="02020603050405020304" pitchFamily="18" charset="0"/>
            </a:endParaRPr>
          </a:p>
        </p:txBody>
      </p:sp>
      <p:sp>
        <p:nvSpPr>
          <p:cNvPr id="42" name="Полилиния 41"/>
          <p:cNvSpPr/>
          <p:nvPr/>
        </p:nvSpPr>
        <p:spPr>
          <a:xfrm>
            <a:off x="5994619" y="4228541"/>
            <a:ext cx="687554" cy="792000"/>
          </a:xfrm>
          <a:custGeom>
            <a:avLst/>
            <a:gdLst>
              <a:gd name="connsiteX0" fmla="*/ 0 w 731452"/>
              <a:gd name="connsiteY0" fmla="*/ 73145 h 1031634"/>
              <a:gd name="connsiteX1" fmla="*/ 73145 w 731452"/>
              <a:gd name="connsiteY1" fmla="*/ 0 h 1031634"/>
              <a:gd name="connsiteX2" fmla="*/ 658307 w 731452"/>
              <a:gd name="connsiteY2" fmla="*/ 0 h 1031634"/>
              <a:gd name="connsiteX3" fmla="*/ 731452 w 731452"/>
              <a:gd name="connsiteY3" fmla="*/ 73145 h 1031634"/>
              <a:gd name="connsiteX4" fmla="*/ 731452 w 731452"/>
              <a:gd name="connsiteY4" fmla="*/ 958489 h 1031634"/>
              <a:gd name="connsiteX5" fmla="*/ 658307 w 731452"/>
              <a:gd name="connsiteY5" fmla="*/ 1031634 h 1031634"/>
              <a:gd name="connsiteX6" fmla="*/ 73145 w 731452"/>
              <a:gd name="connsiteY6" fmla="*/ 1031634 h 1031634"/>
              <a:gd name="connsiteX7" fmla="*/ 0 w 731452"/>
              <a:gd name="connsiteY7" fmla="*/ 958489 h 1031634"/>
              <a:gd name="connsiteX8" fmla="*/ 0 w 731452"/>
              <a:gd name="connsiteY8" fmla="*/ 73145 h 1031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1031634">
                <a:moveTo>
                  <a:pt x="0" y="73145"/>
                </a:moveTo>
                <a:cubicBezTo>
                  <a:pt x="0" y="32748"/>
                  <a:pt x="32748" y="0"/>
                  <a:pt x="73145" y="0"/>
                </a:cubicBezTo>
                <a:lnTo>
                  <a:pt x="658307" y="0"/>
                </a:lnTo>
                <a:cubicBezTo>
                  <a:pt x="698704" y="0"/>
                  <a:pt x="731452" y="32748"/>
                  <a:pt x="731452" y="73145"/>
                </a:cubicBezTo>
                <a:lnTo>
                  <a:pt x="731452" y="958489"/>
                </a:lnTo>
                <a:cubicBezTo>
                  <a:pt x="731452" y="998886"/>
                  <a:pt x="698704" y="1031634"/>
                  <a:pt x="658307" y="1031634"/>
                </a:cubicBezTo>
                <a:lnTo>
                  <a:pt x="73145" y="1031634"/>
                </a:lnTo>
                <a:cubicBezTo>
                  <a:pt x="32748" y="1031634"/>
                  <a:pt x="0" y="998886"/>
                  <a:pt x="0" y="958489"/>
                </a:cubicBezTo>
                <a:lnTo>
                  <a:pt x="0" y="73145"/>
                </a:lnTo>
                <a:close/>
              </a:path>
            </a:pathLst>
          </a:custGeom>
          <a:gradFill flip="none" rotWithShape="0">
            <a:gsLst>
              <a:gs pos="0">
                <a:srgbClr val="BBF8E6"/>
              </a:gs>
              <a:gs pos="50000">
                <a:srgbClr val="D4FAEE"/>
              </a:gs>
              <a:gs pos="100000">
                <a:srgbClr val="E9FCF6"/>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7143" tIns="67143" rIns="67143" bIns="67143" numCol="1" spcCol="1270" anchor="ctr" anchorCtr="0">
            <a:noAutofit/>
          </a:bodyPr>
          <a:lstStyle/>
          <a:p>
            <a:pPr algn="ctr" defTabSz="533400">
              <a:lnSpc>
                <a:spcPct val="90000"/>
              </a:lnSpc>
              <a:spcAft>
                <a:spcPct val="35000"/>
              </a:spcAft>
            </a:pPr>
            <a:r>
              <a:rPr lang="ru-RU" sz="1200" b="1" dirty="0" smtClean="0">
                <a:solidFill>
                  <a:prstClr val="black"/>
                </a:solidFill>
                <a:latin typeface="Times New Roman" panose="02020603050405020304" pitchFamily="18" charset="0"/>
                <a:cs typeface="Times New Roman" panose="02020603050405020304" pitchFamily="18" charset="0"/>
              </a:rPr>
              <a:t>95,0</a:t>
            </a:r>
            <a:endParaRPr lang="ru-RU" sz="1200" b="1" dirty="0">
              <a:solidFill>
                <a:prstClr val="black"/>
              </a:solidFill>
              <a:latin typeface="Times New Roman" panose="02020603050405020304" pitchFamily="18" charset="0"/>
              <a:cs typeface="Times New Roman" panose="02020603050405020304" pitchFamily="18" charset="0"/>
            </a:endParaRPr>
          </a:p>
        </p:txBody>
      </p:sp>
      <p:sp>
        <p:nvSpPr>
          <p:cNvPr id="43" name="Полилиния 42"/>
          <p:cNvSpPr/>
          <p:nvPr/>
        </p:nvSpPr>
        <p:spPr>
          <a:xfrm>
            <a:off x="5994619" y="5106781"/>
            <a:ext cx="687554" cy="1116000"/>
          </a:xfrm>
          <a:custGeom>
            <a:avLst/>
            <a:gdLst>
              <a:gd name="connsiteX0" fmla="*/ 0 w 731452"/>
              <a:gd name="connsiteY0" fmla="*/ 73145 h 1031634"/>
              <a:gd name="connsiteX1" fmla="*/ 73145 w 731452"/>
              <a:gd name="connsiteY1" fmla="*/ 0 h 1031634"/>
              <a:gd name="connsiteX2" fmla="*/ 658307 w 731452"/>
              <a:gd name="connsiteY2" fmla="*/ 0 h 1031634"/>
              <a:gd name="connsiteX3" fmla="*/ 731452 w 731452"/>
              <a:gd name="connsiteY3" fmla="*/ 73145 h 1031634"/>
              <a:gd name="connsiteX4" fmla="*/ 731452 w 731452"/>
              <a:gd name="connsiteY4" fmla="*/ 958489 h 1031634"/>
              <a:gd name="connsiteX5" fmla="*/ 658307 w 731452"/>
              <a:gd name="connsiteY5" fmla="*/ 1031634 h 1031634"/>
              <a:gd name="connsiteX6" fmla="*/ 73145 w 731452"/>
              <a:gd name="connsiteY6" fmla="*/ 1031634 h 1031634"/>
              <a:gd name="connsiteX7" fmla="*/ 0 w 731452"/>
              <a:gd name="connsiteY7" fmla="*/ 958489 h 1031634"/>
              <a:gd name="connsiteX8" fmla="*/ 0 w 731452"/>
              <a:gd name="connsiteY8" fmla="*/ 73145 h 1031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1031634">
                <a:moveTo>
                  <a:pt x="0" y="73145"/>
                </a:moveTo>
                <a:cubicBezTo>
                  <a:pt x="0" y="32748"/>
                  <a:pt x="32748" y="0"/>
                  <a:pt x="73145" y="0"/>
                </a:cubicBezTo>
                <a:lnTo>
                  <a:pt x="658307" y="0"/>
                </a:lnTo>
                <a:cubicBezTo>
                  <a:pt x="698704" y="0"/>
                  <a:pt x="731452" y="32748"/>
                  <a:pt x="731452" y="73145"/>
                </a:cubicBezTo>
                <a:lnTo>
                  <a:pt x="731452" y="958489"/>
                </a:lnTo>
                <a:cubicBezTo>
                  <a:pt x="731452" y="998886"/>
                  <a:pt x="698704" y="1031634"/>
                  <a:pt x="658307" y="1031634"/>
                </a:cubicBezTo>
                <a:lnTo>
                  <a:pt x="73145" y="1031634"/>
                </a:lnTo>
                <a:cubicBezTo>
                  <a:pt x="32748" y="1031634"/>
                  <a:pt x="0" y="998886"/>
                  <a:pt x="0" y="958489"/>
                </a:cubicBezTo>
                <a:lnTo>
                  <a:pt x="0" y="73145"/>
                </a:lnTo>
                <a:close/>
              </a:path>
            </a:pathLst>
          </a:custGeom>
          <a:gradFill flip="none" rotWithShape="0">
            <a:gsLst>
              <a:gs pos="0">
                <a:srgbClr val="BBF8E6"/>
              </a:gs>
              <a:gs pos="50000">
                <a:srgbClr val="D4FAEE"/>
              </a:gs>
              <a:gs pos="100000">
                <a:srgbClr val="E9FCF6"/>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7143" tIns="67143" rIns="67143" bIns="67143" numCol="1" spcCol="1270" anchor="ctr" anchorCtr="0">
            <a:noAutofit/>
          </a:bodyPr>
          <a:lstStyle/>
          <a:p>
            <a:pPr algn="ctr" defTabSz="533400">
              <a:lnSpc>
                <a:spcPct val="90000"/>
              </a:lnSpc>
              <a:spcAft>
                <a:spcPct val="35000"/>
              </a:spcAft>
            </a:pPr>
            <a:r>
              <a:rPr lang="ru-RU" sz="1200" b="1" dirty="0" smtClean="0">
                <a:solidFill>
                  <a:prstClr val="black"/>
                </a:solidFill>
                <a:latin typeface="Times New Roman" panose="02020603050405020304" pitchFamily="18" charset="0"/>
                <a:cs typeface="Times New Roman" panose="02020603050405020304" pitchFamily="18" charset="0"/>
              </a:rPr>
              <a:t>68,9</a:t>
            </a:r>
            <a:endParaRPr lang="ru-RU" sz="1200" b="1" dirty="0">
              <a:solidFill>
                <a:prstClr val="black"/>
              </a:solidFill>
              <a:latin typeface="Times New Roman" panose="02020603050405020304" pitchFamily="18" charset="0"/>
              <a:cs typeface="Times New Roman" panose="02020603050405020304" pitchFamily="18" charset="0"/>
            </a:endParaRPr>
          </a:p>
        </p:txBody>
      </p:sp>
      <p:sp>
        <p:nvSpPr>
          <p:cNvPr id="44" name="Полилиния 43"/>
          <p:cNvSpPr/>
          <p:nvPr/>
        </p:nvSpPr>
        <p:spPr>
          <a:xfrm>
            <a:off x="5177557" y="1708259"/>
            <a:ext cx="687554" cy="530772"/>
          </a:xfrm>
          <a:custGeom>
            <a:avLst/>
            <a:gdLst>
              <a:gd name="connsiteX0" fmla="*/ 0 w 731452"/>
              <a:gd name="connsiteY0" fmla="*/ 73145 h 1031634"/>
              <a:gd name="connsiteX1" fmla="*/ 73145 w 731452"/>
              <a:gd name="connsiteY1" fmla="*/ 0 h 1031634"/>
              <a:gd name="connsiteX2" fmla="*/ 658307 w 731452"/>
              <a:gd name="connsiteY2" fmla="*/ 0 h 1031634"/>
              <a:gd name="connsiteX3" fmla="*/ 731452 w 731452"/>
              <a:gd name="connsiteY3" fmla="*/ 73145 h 1031634"/>
              <a:gd name="connsiteX4" fmla="*/ 731452 w 731452"/>
              <a:gd name="connsiteY4" fmla="*/ 958489 h 1031634"/>
              <a:gd name="connsiteX5" fmla="*/ 658307 w 731452"/>
              <a:gd name="connsiteY5" fmla="*/ 1031634 h 1031634"/>
              <a:gd name="connsiteX6" fmla="*/ 73145 w 731452"/>
              <a:gd name="connsiteY6" fmla="*/ 1031634 h 1031634"/>
              <a:gd name="connsiteX7" fmla="*/ 0 w 731452"/>
              <a:gd name="connsiteY7" fmla="*/ 958489 h 1031634"/>
              <a:gd name="connsiteX8" fmla="*/ 0 w 731452"/>
              <a:gd name="connsiteY8" fmla="*/ 73145 h 1031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1031634">
                <a:moveTo>
                  <a:pt x="0" y="73145"/>
                </a:moveTo>
                <a:cubicBezTo>
                  <a:pt x="0" y="32748"/>
                  <a:pt x="32748" y="0"/>
                  <a:pt x="73145" y="0"/>
                </a:cubicBezTo>
                <a:lnTo>
                  <a:pt x="658307" y="0"/>
                </a:lnTo>
                <a:cubicBezTo>
                  <a:pt x="698704" y="0"/>
                  <a:pt x="731452" y="32748"/>
                  <a:pt x="731452" y="73145"/>
                </a:cubicBezTo>
                <a:lnTo>
                  <a:pt x="731452" y="958489"/>
                </a:lnTo>
                <a:cubicBezTo>
                  <a:pt x="731452" y="998886"/>
                  <a:pt x="698704" y="1031634"/>
                  <a:pt x="658307" y="1031634"/>
                </a:cubicBezTo>
                <a:lnTo>
                  <a:pt x="73145" y="1031634"/>
                </a:lnTo>
                <a:cubicBezTo>
                  <a:pt x="32748" y="1031634"/>
                  <a:pt x="0" y="998886"/>
                  <a:pt x="0" y="958489"/>
                </a:cubicBezTo>
                <a:lnTo>
                  <a:pt x="0" y="73145"/>
                </a:lnTo>
                <a:close/>
              </a:path>
            </a:pathLst>
          </a:custGeom>
          <a:gradFill flip="none" rotWithShape="0">
            <a:gsLst>
              <a:gs pos="0">
                <a:srgbClr val="BEF397"/>
              </a:gs>
              <a:gs pos="50000">
                <a:srgbClr val="D5F6C0"/>
              </a:gs>
              <a:gs pos="100000">
                <a:srgbClr val="EAFAE0"/>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4763" tIns="74763" rIns="74763" bIns="74763" numCol="1" spcCol="1270" anchor="ctr" anchorCtr="0">
            <a:noAutofit/>
          </a:bodyPr>
          <a:lstStyle/>
          <a:p>
            <a:pPr algn="ctr" defTabSz="622300">
              <a:lnSpc>
                <a:spcPct val="90000"/>
              </a:lnSpc>
              <a:spcAft>
                <a:spcPct val="35000"/>
              </a:spcAft>
            </a:pPr>
            <a:r>
              <a:rPr lang="ru-RU" sz="1400" b="1" dirty="0" smtClean="0">
                <a:solidFill>
                  <a:prstClr val="black"/>
                </a:solidFill>
                <a:latin typeface="Times New Roman" panose="02020603050405020304" pitchFamily="18" charset="0"/>
                <a:cs typeface="Times New Roman" panose="02020603050405020304" pitchFamily="18" charset="0"/>
              </a:rPr>
              <a:t>2019 план</a:t>
            </a:r>
          </a:p>
        </p:txBody>
      </p:sp>
      <p:sp>
        <p:nvSpPr>
          <p:cNvPr id="45" name="Полилиния 44"/>
          <p:cNvSpPr/>
          <p:nvPr/>
        </p:nvSpPr>
        <p:spPr>
          <a:xfrm>
            <a:off x="5177557" y="2356331"/>
            <a:ext cx="687554" cy="936015"/>
          </a:xfrm>
          <a:custGeom>
            <a:avLst/>
            <a:gdLst>
              <a:gd name="connsiteX0" fmla="*/ 0 w 731452"/>
              <a:gd name="connsiteY0" fmla="*/ 73145 h 1031634"/>
              <a:gd name="connsiteX1" fmla="*/ 73145 w 731452"/>
              <a:gd name="connsiteY1" fmla="*/ 0 h 1031634"/>
              <a:gd name="connsiteX2" fmla="*/ 658307 w 731452"/>
              <a:gd name="connsiteY2" fmla="*/ 0 h 1031634"/>
              <a:gd name="connsiteX3" fmla="*/ 731452 w 731452"/>
              <a:gd name="connsiteY3" fmla="*/ 73145 h 1031634"/>
              <a:gd name="connsiteX4" fmla="*/ 731452 w 731452"/>
              <a:gd name="connsiteY4" fmla="*/ 958489 h 1031634"/>
              <a:gd name="connsiteX5" fmla="*/ 658307 w 731452"/>
              <a:gd name="connsiteY5" fmla="*/ 1031634 h 1031634"/>
              <a:gd name="connsiteX6" fmla="*/ 73145 w 731452"/>
              <a:gd name="connsiteY6" fmla="*/ 1031634 h 1031634"/>
              <a:gd name="connsiteX7" fmla="*/ 0 w 731452"/>
              <a:gd name="connsiteY7" fmla="*/ 958489 h 1031634"/>
              <a:gd name="connsiteX8" fmla="*/ 0 w 731452"/>
              <a:gd name="connsiteY8" fmla="*/ 73145 h 1031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1031634">
                <a:moveTo>
                  <a:pt x="0" y="73145"/>
                </a:moveTo>
                <a:cubicBezTo>
                  <a:pt x="0" y="32748"/>
                  <a:pt x="32748" y="0"/>
                  <a:pt x="73145" y="0"/>
                </a:cubicBezTo>
                <a:lnTo>
                  <a:pt x="658307" y="0"/>
                </a:lnTo>
                <a:cubicBezTo>
                  <a:pt x="698704" y="0"/>
                  <a:pt x="731452" y="32748"/>
                  <a:pt x="731452" y="73145"/>
                </a:cubicBezTo>
                <a:lnTo>
                  <a:pt x="731452" y="958489"/>
                </a:lnTo>
                <a:cubicBezTo>
                  <a:pt x="731452" y="998886"/>
                  <a:pt x="698704" y="1031634"/>
                  <a:pt x="658307" y="1031634"/>
                </a:cubicBezTo>
                <a:lnTo>
                  <a:pt x="73145" y="1031634"/>
                </a:lnTo>
                <a:cubicBezTo>
                  <a:pt x="32748" y="1031634"/>
                  <a:pt x="0" y="998886"/>
                  <a:pt x="0" y="958489"/>
                </a:cubicBezTo>
                <a:lnTo>
                  <a:pt x="0" y="73145"/>
                </a:lnTo>
                <a:close/>
              </a:path>
            </a:pathLst>
          </a:custGeom>
          <a:gradFill flip="none" rotWithShape="0">
            <a:gsLst>
              <a:gs pos="0">
                <a:srgbClr val="BEF397"/>
              </a:gs>
              <a:gs pos="50000">
                <a:srgbClr val="D5F6C0"/>
              </a:gs>
              <a:gs pos="100000">
                <a:srgbClr val="EAFAE0"/>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7143" tIns="67143" rIns="67143" bIns="67143" numCol="1" spcCol="1270" anchor="ctr" anchorCtr="0">
            <a:noAutofit/>
          </a:bodyPr>
          <a:lstStyle/>
          <a:p>
            <a:pPr algn="ctr" defTabSz="533400">
              <a:lnSpc>
                <a:spcPct val="90000"/>
              </a:lnSpc>
              <a:spcAft>
                <a:spcPct val="35000"/>
              </a:spcAft>
            </a:pPr>
            <a:r>
              <a:rPr lang="ru-RU" sz="1200" b="1" dirty="0" smtClean="0">
                <a:solidFill>
                  <a:prstClr val="black"/>
                </a:solidFill>
                <a:latin typeface="Times New Roman" panose="02020603050405020304" pitchFamily="18" charset="0"/>
                <a:cs typeface="Times New Roman" panose="02020603050405020304" pitchFamily="18" charset="0"/>
              </a:rPr>
              <a:t>99,0</a:t>
            </a:r>
            <a:endParaRPr lang="ru-RU" sz="1200" b="1" dirty="0">
              <a:solidFill>
                <a:prstClr val="black"/>
              </a:solidFill>
              <a:latin typeface="Times New Roman" panose="02020603050405020304" pitchFamily="18" charset="0"/>
              <a:cs typeface="Times New Roman" panose="02020603050405020304" pitchFamily="18" charset="0"/>
            </a:endParaRPr>
          </a:p>
        </p:txBody>
      </p:sp>
      <p:sp>
        <p:nvSpPr>
          <p:cNvPr id="46" name="Полилиния 45"/>
          <p:cNvSpPr/>
          <p:nvPr/>
        </p:nvSpPr>
        <p:spPr>
          <a:xfrm>
            <a:off x="5177557" y="3364444"/>
            <a:ext cx="687554" cy="792000"/>
          </a:xfrm>
          <a:custGeom>
            <a:avLst/>
            <a:gdLst>
              <a:gd name="connsiteX0" fmla="*/ 0 w 731452"/>
              <a:gd name="connsiteY0" fmla="*/ 73145 h 1031634"/>
              <a:gd name="connsiteX1" fmla="*/ 73145 w 731452"/>
              <a:gd name="connsiteY1" fmla="*/ 0 h 1031634"/>
              <a:gd name="connsiteX2" fmla="*/ 658307 w 731452"/>
              <a:gd name="connsiteY2" fmla="*/ 0 h 1031634"/>
              <a:gd name="connsiteX3" fmla="*/ 731452 w 731452"/>
              <a:gd name="connsiteY3" fmla="*/ 73145 h 1031634"/>
              <a:gd name="connsiteX4" fmla="*/ 731452 w 731452"/>
              <a:gd name="connsiteY4" fmla="*/ 958489 h 1031634"/>
              <a:gd name="connsiteX5" fmla="*/ 658307 w 731452"/>
              <a:gd name="connsiteY5" fmla="*/ 1031634 h 1031634"/>
              <a:gd name="connsiteX6" fmla="*/ 73145 w 731452"/>
              <a:gd name="connsiteY6" fmla="*/ 1031634 h 1031634"/>
              <a:gd name="connsiteX7" fmla="*/ 0 w 731452"/>
              <a:gd name="connsiteY7" fmla="*/ 958489 h 1031634"/>
              <a:gd name="connsiteX8" fmla="*/ 0 w 731452"/>
              <a:gd name="connsiteY8" fmla="*/ 73145 h 1031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1031634">
                <a:moveTo>
                  <a:pt x="0" y="73145"/>
                </a:moveTo>
                <a:cubicBezTo>
                  <a:pt x="0" y="32748"/>
                  <a:pt x="32748" y="0"/>
                  <a:pt x="73145" y="0"/>
                </a:cubicBezTo>
                <a:lnTo>
                  <a:pt x="658307" y="0"/>
                </a:lnTo>
                <a:cubicBezTo>
                  <a:pt x="698704" y="0"/>
                  <a:pt x="731452" y="32748"/>
                  <a:pt x="731452" y="73145"/>
                </a:cubicBezTo>
                <a:lnTo>
                  <a:pt x="731452" y="958489"/>
                </a:lnTo>
                <a:cubicBezTo>
                  <a:pt x="731452" y="998886"/>
                  <a:pt x="698704" y="1031634"/>
                  <a:pt x="658307" y="1031634"/>
                </a:cubicBezTo>
                <a:lnTo>
                  <a:pt x="73145" y="1031634"/>
                </a:lnTo>
                <a:cubicBezTo>
                  <a:pt x="32748" y="1031634"/>
                  <a:pt x="0" y="998886"/>
                  <a:pt x="0" y="958489"/>
                </a:cubicBezTo>
                <a:lnTo>
                  <a:pt x="0" y="73145"/>
                </a:lnTo>
                <a:close/>
              </a:path>
            </a:pathLst>
          </a:custGeom>
          <a:gradFill flip="none" rotWithShape="0">
            <a:gsLst>
              <a:gs pos="0">
                <a:srgbClr val="BEF397"/>
              </a:gs>
              <a:gs pos="50000">
                <a:srgbClr val="D5F6C0"/>
              </a:gs>
              <a:gs pos="100000">
                <a:srgbClr val="EAFAE0"/>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7143" tIns="67143" rIns="67143" bIns="67143" numCol="1" spcCol="1270" anchor="ctr" anchorCtr="0">
            <a:noAutofit/>
          </a:bodyPr>
          <a:lstStyle/>
          <a:p>
            <a:pPr algn="ctr" defTabSz="533400">
              <a:lnSpc>
                <a:spcPct val="90000"/>
              </a:lnSpc>
              <a:spcAft>
                <a:spcPct val="35000"/>
              </a:spcAft>
            </a:pPr>
            <a:r>
              <a:rPr lang="ru-RU" sz="1200" b="1" dirty="0" smtClean="0">
                <a:solidFill>
                  <a:prstClr val="black"/>
                </a:solidFill>
                <a:latin typeface="Times New Roman" panose="02020603050405020304" pitchFamily="18" charset="0"/>
                <a:cs typeface="Times New Roman" panose="02020603050405020304" pitchFamily="18" charset="0"/>
              </a:rPr>
              <a:t>50,0</a:t>
            </a:r>
            <a:endParaRPr lang="ru-RU" sz="1200" b="1" dirty="0">
              <a:solidFill>
                <a:prstClr val="black"/>
              </a:solidFill>
              <a:latin typeface="Times New Roman" panose="02020603050405020304" pitchFamily="18" charset="0"/>
              <a:cs typeface="Times New Roman" panose="02020603050405020304" pitchFamily="18" charset="0"/>
            </a:endParaRPr>
          </a:p>
        </p:txBody>
      </p:sp>
      <p:sp>
        <p:nvSpPr>
          <p:cNvPr id="47" name="Полилиния 46"/>
          <p:cNvSpPr/>
          <p:nvPr/>
        </p:nvSpPr>
        <p:spPr>
          <a:xfrm>
            <a:off x="5177557" y="4229779"/>
            <a:ext cx="687554" cy="783309"/>
          </a:xfrm>
          <a:custGeom>
            <a:avLst/>
            <a:gdLst>
              <a:gd name="connsiteX0" fmla="*/ 0 w 731452"/>
              <a:gd name="connsiteY0" fmla="*/ 73145 h 1031634"/>
              <a:gd name="connsiteX1" fmla="*/ 73145 w 731452"/>
              <a:gd name="connsiteY1" fmla="*/ 0 h 1031634"/>
              <a:gd name="connsiteX2" fmla="*/ 658307 w 731452"/>
              <a:gd name="connsiteY2" fmla="*/ 0 h 1031634"/>
              <a:gd name="connsiteX3" fmla="*/ 731452 w 731452"/>
              <a:gd name="connsiteY3" fmla="*/ 73145 h 1031634"/>
              <a:gd name="connsiteX4" fmla="*/ 731452 w 731452"/>
              <a:gd name="connsiteY4" fmla="*/ 958489 h 1031634"/>
              <a:gd name="connsiteX5" fmla="*/ 658307 w 731452"/>
              <a:gd name="connsiteY5" fmla="*/ 1031634 h 1031634"/>
              <a:gd name="connsiteX6" fmla="*/ 73145 w 731452"/>
              <a:gd name="connsiteY6" fmla="*/ 1031634 h 1031634"/>
              <a:gd name="connsiteX7" fmla="*/ 0 w 731452"/>
              <a:gd name="connsiteY7" fmla="*/ 958489 h 1031634"/>
              <a:gd name="connsiteX8" fmla="*/ 0 w 731452"/>
              <a:gd name="connsiteY8" fmla="*/ 73145 h 1031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1031634">
                <a:moveTo>
                  <a:pt x="0" y="73145"/>
                </a:moveTo>
                <a:cubicBezTo>
                  <a:pt x="0" y="32748"/>
                  <a:pt x="32748" y="0"/>
                  <a:pt x="73145" y="0"/>
                </a:cubicBezTo>
                <a:lnTo>
                  <a:pt x="658307" y="0"/>
                </a:lnTo>
                <a:cubicBezTo>
                  <a:pt x="698704" y="0"/>
                  <a:pt x="731452" y="32748"/>
                  <a:pt x="731452" y="73145"/>
                </a:cubicBezTo>
                <a:lnTo>
                  <a:pt x="731452" y="958489"/>
                </a:lnTo>
                <a:cubicBezTo>
                  <a:pt x="731452" y="998886"/>
                  <a:pt x="698704" y="1031634"/>
                  <a:pt x="658307" y="1031634"/>
                </a:cubicBezTo>
                <a:lnTo>
                  <a:pt x="73145" y="1031634"/>
                </a:lnTo>
                <a:cubicBezTo>
                  <a:pt x="32748" y="1031634"/>
                  <a:pt x="0" y="998886"/>
                  <a:pt x="0" y="958489"/>
                </a:cubicBezTo>
                <a:lnTo>
                  <a:pt x="0" y="73145"/>
                </a:lnTo>
                <a:close/>
              </a:path>
            </a:pathLst>
          </a:custGeom>
          <a:gradFill flip="none" rotWithShape="0">
            <a:gsLst>
              <a:gs pos="0">
                <a:srgbClr val="BEF397"/>
              </a:gs>
              <a:gs pos="50000">
                <a:srgbClr val="D5F6C0"/>
              </a:gs>
              <a:gs pos="100000">
                <a:srgbClr val="EAFAE0"/>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7143" tIns="67143" rIns="67143" bIns="67143" numCol="1" spcCol="1270" anchor="ctr" anchorCtr="0">
            <a:noAutofit/>
          </a:bodyPr>
          <a:lstStyle/>
          <a:p>
            <a:pPr algn="ctr" defTabSz="533400">
              <a:lnSpc>
                <a:spcPct val="90000"/>
              </a:lnSpc>
              <a:spcAft>
                <a:spcPct val="35000"/>
              </a:spcAft>
            </a:pPr>
            <a:r>
              <a:rPr lang="ru-RU" sz="1200" b="1" dirty="0" smtClean="0">
                <a:solidFill>
                  <a:prstClr val="black"/>
                </a:solidFill>
                <a:latin typeface="Times New Roman" panose="02020603050405020304" pitchFamily="18" charset="0"/>
                <a:cs typeface="Times New Roman" panose="02020603050405020304" pitchFamily="18" charset="0"/>
              </a:rPr>
              <a:t>95,0</a:t>
            </a:r>
            <a:endParaRPr lang="ru-RU" sz="1200" b="1" dirty="0">
              <a:solidFill>
                <a:prstClr val="black"/>
              </a:solidFill>
              <a:latin typeface="Times New Roman" panose="02020603050405020304" pitchFamily="18" charset="0"/>
              <a:cs typeface="Times New Roman" panose="02020603050405020304" pitchFamily="18" charset="0"/>
            </a:endParaRPr>
          </a:p>
        </p:txBody>
      </p:sp>
      <p:sp>
        <p:nvSpPr>
          <p:cNvPr id="48" name="Полилиния 47"/>
          <p:cNvSpPr/>
          <p:nvPr/>
        </p:nvSpPr>
        <p:spPr>
          <a:xfrm>
            <a:off x="5177557" y="5106781"/>
            <a:ext cx="687554" cy="1116000"/>
          </a:xfrm>
          <a:custGeom>
            <a:avLst/>
            <a:gdLst>
              <a:gd name="connsiteX0" fmla="*/ 0 w 731452"/>
              <a:gd name="connsiteY0" fmla="*/ 73145 h 1031634"/>
              <a:gd name="connsiteX1" fmla="*/ 73145 w 731452"/>
              <a:gd name="connsiteY1" fmla="*/ 0 h 1031634"/>
              <a:gd name="connsiteX2" fmla="*/ 658307 w 731452"/>
              <a:gd name="connsiteY2" fmla="*/ 0 h 1031634"/>
              <a:gd name="connsiteX3" fmla="*/ 731452 w 731452"/>
              <a:gd name="connsiteY3" fmla="*/ 73145 h 1031634"/>
              <a:gd name="connsiteX4" fmla="*/ 731452 w 731452"/>
              <a:gd name="connsiteY4" fmla="*/ 958489 h 1031634"/>
              <a:gd name="connsiteX5" fmla="*/ 658307 w 731452"/>
              <a:gd name="connsiteY5" fmla="*/ 1031634 h 1031634"/>
              <a:gd name="connsiteX6" fmla="*/ 73145 w 731452"/>
              <a:gd name="connsiteY6" fmla="*/ 1031634 h 1031634"/>
              <a:gd name="connsiteX7" fmla="*/ 0 w 731452"/>
              <a:gd name="connsiteY7" fmla="*/ 958489 h 1031634"/>
              <a:gd name="connsiteX8" fmla="*/ 0 w 731452"/>
              <a:gd name="connsiteY8" fmla="*/ 73145 h 1031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1031634">
                <a:moveTo>
                  <a:pt x="0" y="73145"/>
                </a:moveTo>
                <a:cubicBezTo>
                  <a:pt x="0" y="32748"/>
                  <a:pt x="32748" y="0"/>
                  <a:pt x="73145" y="0"/>
                </a:cubicBezTo>
                <a:lnTo>
                  <a:pt x="658307" y="0"/>
                </a:lnTo>
                <a:cubicBezTo>
                  <a:pt x="698704" y="0"/>
                  <a:pt x="731452" y="32748"/>
                  <a:pt x="731452" y="73145"/>
                </a:cubicBezTo>
                <a:lnTo>
                  <a:pt x="731452" y="958489"/>
                </a:lnTo>
                <a:cubicBezTo>
                  <a:pt x="731452" y="998886"/>
                  <a:pt x="698704" y="1031634"/>
                  <a:pt x="658307" y="1031634"/>
                </a:cubicBezTo>
                <a:lnTo>
                  <a:pt x="73145" y="1031634"/>
                </a:lnTo>
                <a:cubicBezTo>
                  <a:pt x="32748" y="1031634"/>
                  <a:pt x="0" y="998886"/>
                  <a:pt x="0" y="958489"/>
                </a:cubicBezTo>
                <a:lnTo>
                  <a:pt x="0" y="73145"/>
                </a:lnTo>
                <a:close/>
              </a:path>
            </a:pathLst>
          </a:custGeom>
          <a:gradFill flip="none" rotWithShape="0">
            <a:gsLst>
              <a:gs pos="0">
                <a:srgbClr val="BEF397"/>
              </a:gs>
              <a:gs pos="50000">
                <a:srgbClr val="D5F6C0"/>
              </a:gs>
              <a:gs pos="100000">
                <a:srgbClr val="EAFAE0"/>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7143" tIns="67143" rIns="67143" bIns="67143" numCol="1" spcCol="1270" anchor="ctr" anchorCtr="0">
            <a:noAutofit/>
          </a:bodyPr>
          <a:lstStyle/>
          <a:p>
            <a:pPr algn="ctr" defTabSz="533400">
              <a:lnSpc>
                <a:spcPct val="90000"/>
              </a:lnSpc>
              <a:spcAft>
                <a:spcPct val="35000"/>
              </a:spcAft>
            </a:pPr>
            <a:r>
              <a:rPr lang="ru-RU" sz="1200" b="1" dirty="0" smtClean="0">
                <a:solidFill>
                  <a:prstClr val="black"/>
                </a:solidFill>
                <a:latin typeface="Times New Roman" panose="02020603050405020304" pitchFamily="18" charset="0"/>
                <a:cs typeface="Times New Roman" panose="02020603050405020304" pitchFamily="18" charset="0"/>
              </a:rPr>
              <a:t>68,9</a:t>
            </a:r>
            <a:endParaRPr lang="ru-RU" sz="1200" b="1"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1957293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9730" y="3600694"/>
            <a:ext cx="3240360" cy="243027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TextBox 12"/>
          <p:cNvSpPr txBox="1"/>
          <p:nvPr/>
        </p:nvSpPr>
        <p:spPr>
          <a:xfrm>
            <a:off x="539551" y="2983974"/>
            <a:ext cx="7872446" cy="369888"/>
          </a:xfrm>
          <a:prstGeom prst="rect">
            <a:avLst/>
          </a:prstGeom>
          <a:ln/>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pPr algn="just" fontAlgn="auto">
              <a:spcBef>
                <a:spcPts val="0"/>
              </a:spcBef>
              <a:spcAft>
                <a:spcPts val="0"/>
              </a:spcAft>
              <a:defRPr/>
            </a:pPr>
            <a:r>
              <a:rPr lang="ru-RU" dirty="0">
                <a:solidFill>
                  <a:schemeClr val="tx1"/>
                </a:solidFill>
                <a:latin typeface="Times New Roman" panose="02020603050405020304" pitchFamily="18" charset="0"/>
                <a:cs typeface="Times New Roman" panose="02020603050405020304" pitchFamily="18" charset="0"/>
              </a:rPr>
              <a:t>Структура государственного долга выглядит следующим образом:</a:t>
            </a:r>
          </a:p>
        </p:txBody>
      </p:sp>
      <p:grpSp>
        <p:nvGrpSpPr>
          <p:cNvPr id="14" name="Группа 136"/>
          <p:cNvGrpSpPr>
            <a:grpSpLocks/>
          </p:cNvGrpSpPr>
          <p:nvPr/>
        </p:nvGrpSpPr>
        <p:grpSpPr bwMode="auto">
          <a:xfrm>
            <a:off x="3690754" y="3412432"/>
            <a:ext cx="4099118" cy="2825700"/>
            <a:chOff x="2936230" y="2890313"/>
            <a:chExt cx="2621612" cy="2753265"/>
          </a:xfrm>
        </p:grpSpPr>
        <p:sp>
          <p:nvSpPr>
            <p:cNvPr id="15" name="Прямоугольник 14"/>
            <p:cNvSpPr/>
            <p:nvPr/>
          </p:nvSpPr>
          <p:spPr>
            <a:xfrm>
              <a:off x="3477735" y="2919723"/>
              <a:ext cx="2071702" cy="571504"/>
            </a:xfrm>
            <a:prstGeom prst="rect">
              <a:avLst/>
            </a:prstGeom>
          </p:spPr>
          <p:style>
            <a:lnRef idx="1">
              <a:schemeClr val="accent2"/>
            </a:lnRef>
            <a:fillRef idx="3">
              <a:schemeClr val="accent2"/>
            </a:fillRef>
            <a:effectRef idx="2">
              <a:schemeClr val="accent2"/>
            </a:effectRef>
            <a:fontRef idx="minor">
              <a:schemeClr val="lt1"/>
            </a:fontRef>
          </p:style>
          <p:txBody>
            <a:bodyPr anchor="ctr"/>
            <a:lstStyle/>
            <a:p>
              <a:pPr algn="ctr" fontAlgn="auto">
                <a:spcBef>
                  <a:spcPts val="0"/>
                </a:spcBef>
                <a:spcAft>
                  <a:spcPts val="0"/>
                </a:spcAft>
                <a:defRPr/>
              </a:pPr>
              <a:r>
                <a:rPr lang="ru-RU" dirty="0">
                  <a:solidFill>
                    <a:schemeClr val="tx1"/>
                  </a:solidFill>
                  <a:latin typeface="Times New Roman" panose="02020603050405020304" pitchFamily="18" charset="0"/>
                  <a:cs typeface="Times New Roman" panose="02020603050405020304" pitchFamily="18" charset="0"/>
                </a:rPr>
                <a:t>Размещение ценных бумаг (облигаций)</a:t>
              </a:r>
            </a:p>
          </p:txBody>
        </p:sp>
        <p:sp>
          <p:nvSpPr>
            <p:cNvPr id="16" name="Прямоугольник 15"/>
            <p:cNvSpPr/>
            <p:nvPr/>
          </p:nvSpPr>
          <p:spPr>
            <a:xfrm>
              <a:off x="3486140" y="3572780"/>
              <a:ext cx="2071702" cy="571504"/>
            </a:xfrm>
            <a:prstGeom prst="rect">
              <a:avLst/>
            </a:prstGeom>
          </p:spPr>
          <p:style>
            <a:lnRef idx="1">
              <a:schemeClr val="accent2"/>
            </a:lnRef>
            <a:fillRef idx="3">
              <a:schemeClr val="accent2"/>
            </a:fillRef>
            <a:effectRef idx="2">
              <a:schemeClr val="accent2"/>
            </a:effectRef>
            <a:fontRef idx="minor">
              <a:schemeClr val="lt1"/>
            </a:fontRef>
          </p:style>
          <p:txBody>
            <a:bodyPr anchor="ctr"/>
            <a:lstStyle/>
            <a:p>
              <a:pPr algn="ctr" fontAlgn="auto">
                <a:spcBef>
                  <a:spcPts val="0"/>
                </a:spcBef>
                <a:spcAft>
                  <a:spcPts val="0"/>
                </a:spcAft>
                <a:defRPr/>
              </a:pPr>
              <a:endParaRPr lang="ru-RU" sz="1600" dirty="0">
                <a:solidFill>
                  <a:schemeClr val="tx1"/>
                </a:solidFill>
              </a:endParaRPr>
            </a:p>
            <a:p>
              <a:pPr algn="ctr" fontAlgn="auto">
                <a:spcBef>
                  <a:spcPts val="0"/>
                </a:spcBef>
                <a:spcAft>
                  <a:spcPts val="0"/>
                </a:spcAft>
                <a:defRPr/>
              </a:pPr>
              <a:r>
                <a:rPr lang="ru-RU" dirty="0">
                  <a:solidFill>
                    <a:schemeClr val="tx1"/>
                  </a:solidFill>
                  <a:latin typeface="Times New Roman" panose="02020603050405020304" pitchFamily="18" charset="0"/>
                  <a:cs typeface="Times New Roman" panose="02020603050405020304" pitchFamily="18" charset="0"/>
                </a:rPr>
                <a:t>Привлечение бюджетных кредитов</a:t>
              </a:r>
            </a:p>
            <a:p>
              <a:pPr algn="ctr" fontAlgn="auto">
                <a:spcBef>
                  <a:spcPts val="0"/>
                </a:spcBef>
                <a:spcAft>
                  <a:spcPts val="0"/>
                </a:spcAft>
                <a:defRPr/>
              </a:pPr>
              <a:endParaRPr lang="ru-RU" sz="1600" dirty="0">
                <a:solidFill>
                  <a:schemeClr val="tx1"/>
                </a:solidFill>
              </a:endParaRPr>
            </a:p>
          </p:txBody>
        </p:sp>
        <p:sp>
          <p:nvSpPr>
            <p:cNvPr id="17" name="Прямоугольник 16"/>
            <p:cNvSpPr/>
            <p:nvPr/>
          </p:nvSpPr>
          <p:spPr>
            <a:xfrm>
              <a:off x="3486140" y="4257735"/>
              <a:ext cx="2071702" cy="571504"/>
            </a:xfrm>
            <a:prstGeom prst="rect">
              <a:avLst/>
            </a:prstGeom>
          </p:spPr>
          <p:style>
            <a:lnRef idx="1">
              <a:schemeClr val="accent2"/>
            </a:lnRef>
            <a:fillRef idx="3">
              <a:schemeClr val="accent2"/>
            </a:fillRef>
            <a:effectRef idx="2">
              <a:schemeClr val="accent2"/>
            </a:effectRef>
            <a:fontRef idx="minor">
              <a:schemeClr val="lt1"/>
            </a:fontRef>
          </p:style>
          <p:txBody>
            <a:bodyPr anchor="ctr"/>
            <a:lstStyle/>
            <a:p>
              <a:pPr algn="ctr" fontAlgn="auto">
                <a:spcBef>
                  <a:spcPts val="0"/>
                </a:spcBef>
                <a:spcAft>
                  <a:spcPts val="0"/>
                </a:spcAft>
                <a:defRPr/>
              </a:pPr>
              <a:endParaRPr lang="ru-RU" sz="1600" dirty="0">
                <a:solidFill>
                  <a:schemeClr val="tx1"/>
                </a:solidFill>
              </a:endParaRPr>
            </a:p>
            <a:p>
              <a:pPr algn="ctr" fontAlgn="auto">
                <a:spcBef>
                  <a:spcPts val="0"/>
                </a:spcBef>
                <a:spcAft>
                  <a:spcPts val="0"/>
                </a:spcAft>
                <a:defRPr/>
              </a:pPr>
              <a:r>
                <a:rPr lang="ru-RU" dirty="0">
                  <a:solidFill>
                    <a:schemeClr val="tx1"/>
                  </a:solidFill>
                  <a:latin typeface="Times New Roman" panose="02020603050405020304" pitchFamily="18" charset="0"/>
                  <a:cs typeface="Times New Roman" panose="02020603050405020304" pitchFamily="18" charset="0"/>
                </a:rPr>
                <a:t>Привлечение банковских кредитов</a:t>
              </a:r>
            </a:p>
            <a:p>
              <a:pPr algn="ctr" fontAlgn="auto">
                <a:spcBef>
                  <a:spcPts val="0"/>
                </a:spcBef>
                <a:spcAft>
                  <a:spcPts val="0"/>
                </a:spcAft>
                <a:defRPr/>
              </a:pPr>
              <a:endParaRPr lang="ru-RU" sz="1600" dirty="0">
                <a:solidFill>
                  <a:schemeClr val="tx1"/>
                </a:solidFill>
              </a:endParaRPr>
            </a:p>
          </p:txBody>
        </p:sp>
        <p:sp>
          <p:nvSpPr>
            <p:cNvPr id="18" name="Прямоугольник 17"/>
            <p:cNvSpPr/>
            <p:nvPr/>
          </p:nvSpPr>
          <p:spPr>
            <a:xfrm>
              <a:off x="3477735" y="4929198"/>
              <a:ext cx="2080107" cy="714380"/>
            </a:xfrm>
            <a:prstGeom prst="rect">
              <a:avLst/>
            </a:prstGeom>
          </p:spPr>
          <p:style>
            <a:lnRef idx="1">
              <a:schemeClr val="accent2"/>
            </a:lnRef>
            <a:fillRef idx="3">
              <a:schemeClr val="accent2"/>
            </a:fillRef>
            <a:effectRef idx="2">
              <a:schemeClr val="accent2"/>
            </a:effectRef>
            <a:fontRef idx="minor">
              <a:schemeClr val="lt1"/>
            </a:fontRef>
          </p:style>
          <p:txBody>
            <a:bodyPr anchor="ctr"/>
            <a:lstStyle/>
            <a:p>
              <a:pPr algn="ctr" fontAlgn="auto">
                <a:spcBef>
                  <a:spcPts val="0"/>
                </a:spcBef>
                <a:spcAft>
                  <a:spcPts val="0"/>
                </a:spcAft>
                <a:defRPr/>
              </a:pPr>
              <a:endParaRPr lang="ru-RU" sz="1600" dirty="0">
                <a:solidFill>
                  <a:schemeClr val="tx1"/>
                </a:solidFill>
              </a:endParaRPr>
            </a:p>
            <a:p>
              <a:pPr algn="ctr" fontAlgn="auto">
                <a:spcBef>
                  <a:spcPts val="0"/>
                </a:spcBef>
                <a:spcAft>
                  <a:spcPts val="0"/>
                </a:spcAft>
                <a:defRPr/>
              </a:pPr>
              <a:r>
                <a:rPr lang="ru-RU" dirty="0">
                  <a:solidFill>
                    <a:schemeClr val="tx1"/>
                  </a:solidFill>
                  <a:latin typeface="Times New Roman" panose="02020603050405020304" pitchFamily="18" charset="0"/>
                  <a:cs typeface="Times New Roman" panose="02020603050405020304" pitchFamily="18" charset="0"/>
                </a:rPr>
                <a:t>Предоставление государственных гарантий</a:t>
              </a:r>
            </a:p>
            <a:p>
              <a:pPr algn="ctr" fontAlgn="auto">
                <a:spcBef>
                  <a:spcPts val="0"/>
                </a:spcBef>
                <a:spcAft>
                  <a:spcPts val="0"/>
                </a:spcAft>
                <a:defRPr/>
              </a:pPr>
              <a:endParaRPr lang="ru-RU" sz="1600" dirty="0">
                <a:solidFill>
                  <a:schemeClr val="tx1"/>
                </a:solidFill>
              </a:endParaRPr>
            </a:p>
          </p:txBody>
        </p:sp>
        <p:grpSp>
          <p:nvGrpSpPr>
            <p:cNvPr id="19" name="Группа 114"/>
            <p:cNvGrpSpPr>
              <a:grpSpLocks/>
            </p:cNvGrpSpPr>
            <p:nvPr/>
          </p:nvGrpSpPr>
          <p:grpSpPr bwMode="auto">
            <a:xfrm rot="-5400000">
              <a:off x="1908058" y="3918485"/>
              <a:ext cx="2570791" cy="514448"/>
              <a:chOff x="1814470" y="3079116"/>
              <a:chExt cx="5643949" cy="514449"/>
            </a:xfrm>
          </p:grpSpPr>
          <p:cxnSp>
            <p:nvCxnSpPr>
              <p:cNvPr id="21" name="Прямая соединительная линия 20"/>
              <p:cNvCxnSpPr/>
              <p:nvPr/>
            </p:nvCxnSpPr>
            <p:spPr>
              <a:xfrm>
                <a:off x="1814470" y="3084403"/>
                <a:ext cx="5643949" cy="2011"/>
              </a:xfrm>
              <a:prstGeom prst="line">
                <a:avLst/>
              </a:prstGeom>
              <a:ln w="381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 name="Прямая соединительная линия 21"/>
              <p:cNvCxnSpPr/>
              <p:nvPr/>
            </p:nvCxnSpPr>
            <p:spPr>
              <a:xfrm rot="5400000">
                <a:off x="1561899" y="3340995"/>
                <a:ext cx="505141" cy="0"/>
              </a:xfrm>
              <a:prstGeom prst="line">
                <a:avLst/>
              </a:prstGeom>
              <a:ln w="381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23" name="Прямая соединительная линия 22"/>
              <p:cNvCxnSpPr/>
              <p:nvPr/>
            </p:nvCxnSpPr>
            <p:spPr>
              <a:xfrm rot="5400000">
                <a:off x="3513740" y="3339650"/>
                <a:ext cx="499696" cy="3397"/>
              </a:xfrm>
              <a:prstGeom prst="line">
                <a:avLst/>
              </a:prstGeom>
              <a:ln w="381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24" name="Прямая соединительная линия 23"/>
              <p:cNvCxnSpPr/>
              <p:nvPr/>
            </p:nvCxnSpPr>
            <p:spPr>
              <a:xfrm rot="5400000">
                <a:off x="6641087" y="3333457"/>
                <a:ext cx="512080" cy="3397"/>
              </a:xfrm>
              <a:prstGeom prst="line">
                <a:avLst/>
              </a:prstGeom>
              <a:ln w="381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grpSp>
        <p:cxnSp>
          <p:nvCxnSpPr>
            <p:cNvPr id="20" name="Прямая соединительная линия 19"/>
            <p:cNvCxnSpPr/>
            <p:nvPr/>
          </p:nvCxnSpPr>
          <p:spPr>
            <a:xfrm>
              <a:off x="2948613" y="3934780"/>
              <a:ext cx="499695" cy="1546"/>
            </a:xfrm>
            <a:prstGeom prst="line">
              <a:avLst/>
            </a:prstGeom>
            <a:ln w="381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grpSp>
      <p:sp>
        <p:nvSpPr>
          <p:cNvPr id="26" name="TextBox 25"/>
          <p:cNvSpPr txBox="1"/>
          <p:nvPr/>
        </p:nvSpPr>
        <p:spPr>
          <a:xfrm>
            <a:off x="521923" y="1844824"/>
            <a:ext cx="7890073" cy="919401"/>
          </a:xfrm>
          <a:prstGeom prst="round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just" fontAlgn="auto">
              <a:spcBef>
                <a:spcPts val="0"/>
              </a:spcBef>
              <a:spcAft>
                <a:spcPts val="0"/>
              </a:spcAft>
              <a:defRPr/>
            </a:pPr>
            <a:r>
              <a:rPr lang="ru-RU" sz="1600" dirty="0" smtClean="0">
                <a:solidFill>
                  <a:schemeClr val="tx1"/>
                </a:solidFill>
                <a:latin typeface="Times New Roman" panose="02020603050405020304" pitchFamily="18" charset="0"/>
                <a:cs typeface="Times New Roman" panose="02020603050405020304" pitchFamily="18" charset="0"/>
              </a:rPr>
              <a:t>Когда </a:t>
            </a:r>
            <a:r>
              <a:rPr lang="ru-RU" sz="1600" dirty="0">
                <a:solidFill>
                  <a:schemeClr val="tx1"/>
                </a:solidFill>
                <a:latin typeface="Times New Roman" panose="02020603050405020304" pitchFamily="18" charset="0"/>
                <a:cs typeface="Times New Roman" panose="02020603050405020304" pitchFamily="18" charset="0"/>
              </a:rPr>
              <a:t>бюджет </a:t>
            </a:r>
            <a:r>
              <a:rPr lang="ru-RU" sz="1600" dirty="0" smtClean="0">
                <a:solidFill>
                  <a:schemeClr val="tx1"/>
                </a:solidFill>
                <a:latin typeface="Times New Roman" panose="02020603050405020304" pitchFamily="18" charset="0"/>
                <a:cs typeface="Times New Roman" panose="02020603050405020304" pitchFamily="18" charset="0"/>
              </a:rPr>
              <a:t>формируется </a:t>
            </a:r>
            <a:r>
              <a:rPr lang="ru-RU" sz="1600" dirty="0">
                <a:solidFill>
                  <a:schemeClr val="tx1"/>
                </a:solidFill>
                <a:latin typeface="Times New Roman" panose="02020603050405020304" pitchFamily="18" charset="0"/>
                <a:cs typeface="Times New Roman" panose="02020603050405020304" pitchFamily="18" charset="0"/>
              </a:rPr>
              <a:t>с дефицитом</a:t>
            </a:r>
            <a:r>
              <a:rPr lang="ru-RU" sz="1600" dirty="0" smtClean="0">
                <a:solidFill>
                  <a:schemeClr val="tx1"/>
                </a:solidFill>
                <a:latin typeface="Times New Roman" panose="02020603050405020304" pitchFamily="18" charset="0"/>
                <a:cs typeface="Times New Roman" panose="02020603050405020304" pitchFamily="18" charset="0"/>
              </a:rPr>
              <a:t>, </a:t>
            </a:r>
            <a:r>
              <a:rPr lang="ru-RU" sz="1600" dirty="0">
                <a:solidFill>
                  <a:schemeClr val="tx1"/>
                </a:solidFill>
                <a:latin typeface="Times New Roman" panose="02020603050405020304" pitchFamily="18" charset="0"/>
                <a:cs typeface="Times New Roman" panose="02020603050405020304" pitchFamily="18" charset="0"/>
              </a:rPr>
              <a:t>для финансирования расходов, не обеспеченных доходами, привлекаются банковские кредиты, кредиты из федерального бюджета, размещаются облигационные займы</a:t>
            </a:r>
          </a:p>
        </p:txBody>
      </p:sp>
      <p:sp>
        <p:nvSpPr>
          <p:cNvPr id="25" name="TextBox 24"/>
          <p:cNvSpPr txBox="1"/>
          <p:nvPr/>
        </p:nvSpPr>
        <p:spPr>
          <a:xfrm>
            <a:off x="521924" y="836712"/>
            <a:ext cx="7890073" cy="783193"/>
          </a:xfrm>
          <a:prstGeom prst="roundRect">
            <a:avLst/>
          </a:prstGeom>
          <a:ln/>
        </p:spPr>
        <p:style>
          <a:lnRef idx="1">
            <a:schemeClr val="accent4"/>
          </a:lnRef>
          <a:fillRef idx="2">
            <a:schemeClr val="accent4"/>
          </a:fillRef>
          <a:effectRef idx="1">
            <a:schemeClr val="accent4"/>
          </a:effectRef>
          <a:fontRef idx="minor">
            <a:schemeClr val="dk1"/>
          </a:fontRef>
        </p:style>
        <p:txBody>
          <a:bodyPr wrap="square">
            <a:spAutoFit/>
          </a:bodyPr>
          <a:lstStyle/>
          <a:p>
            <a:pPr algn="ctr" fontAlgn="auto">
              <a:spcBef>
                <a:spcPts val="0"/>
              </a:spcBef>
              <a:spcAft>
                <a:spcPts val="0"/>
              </a:spcAft>
              <a:defRPr/>
            </a:pPr>
            <a:r>
              <a:rPr lang="ru-RU" sz="2000" b="1" dirty="0">
                <a:latin typeface="Times New Roman" panose="02020603050405020304" pitchFamily="18" charset="0"/>
                <a:cs typeface="Times New Roman" panose="02020603050405020304" pitchFamily="18" charset="0"/>
              </a:rPr>
              <a:t>Государственный долг - </a:t>
            </a:r>
            <a:r>
              <a:rPr lang="ru-RU" sz="2000" b="1" dirty="0" smtClean="0">
                <a:latin typeface="Times New Roman" panose="02020603050405020304" pitchFamily="18" charset="0"/>
                <a:cs typeface="Times New Roman" panose="02020603050405020304" pitchFamily="18" charset="0"/>
              </a:rPr>
              <a:t>долговые </a:t>
            </a:r>
            <a:r>
              <a:rPr lang="ru-RU" sz="2000" b="1" dirty="0">
                <a:latin typeface="Times New Roman" panose="02020603050405020304" pitchFamily="18" charset="0"/>
                <a:cs typeface="Times New Roman" panose="02020603050405020304" pitchFamily="18" charset="0"/>
              </a:rPr>
              <a:t>обязательства бюджета, выраженные в валюте Российской Федерации</a:t>
            </a:r>
          </a:p>
        </p:txBody>
      </p:sp>
      <p:sp>
        <p:nvSpPr>
          <p:cNvPr id="2" name="Номер слайда 1"/>
          <p:cNvSpPr>
            <a:spLocks noGrp="1"/>
          </p:cNvSpPr>
          <p:nvPr>
            <p:ph type="sldNum" sz="quarter" idx="12"/>
          </p:nvPr>
        </p:nvSpPr>
        <p:spPr/>
        <p:txBody>
          <a:bodyPr/>
          <a:lstStyle/>
          <a:p>
            <a:pPr>
              <a:defRPr/>
            </a:pPr>
            <a:fld id="{667CCBFA-BFB9-4E9F-B6F6-694D72409F22}" type="slidenum">
              <a:rPr lang="ru-RU" smtClean="0"/>
              <a:pPr>
                <a:defRPr/>
              </a:pPr>
              <a:t>6</a:t>
            </a:fld>
            <a:endParaRPr lang="ru-RU" dirty="0"/>
          </a:p>
        </p:txBody>
      </p:sp>
      <p:sp>
        <p:nvSpPr>
          <p:cNvPr id="32" name="Заголовок 1"/>
          <p:cNvSpPr txBox="1">
            <a:spLocks/>
          </p:cNvSpPr>
          <p:nvPr/>
        </p:nvSpPr>
        <p:spPr>
          <a:xfrm>
            <a:off x="259730" y="69850"/>
            <a:ext cx="4572000" cy="536032"/>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l" fontAlgn="auto">
              <a:spcAft>
                <a:spcPts val="0"/>
              </a:spcAft>
              <a:buFont typeface="Georgia" pitchFamily="18" charset="0"/>
              <a:buNone/>
            </a:pPr>
            <a:r>
              <a:rPr lang="ru-RU" sz="2400" dirty="0" smtClean="0">
                <a:solidFill>
                  <a:schemeClr val="tx1"/>
                </a:solidFill>
                <a:effectLst/>
                <a:latin typeface="Times New Roman" panose="02020603050405020304" pitchFamily="18" charset="0"/>
                <a:cs typeface="Times New Roman" panose="02020603050405020304" pitchFamily="18" charset="0"/>
              </a:rPr>
              <a:t>Основные термины и понятия</a:t>
            </a:r>
            <a:endParaRPr lang="ru-RU" sz="2400" dirty="0">
              <a:solidFill>
                <a:schemeClr val="tx1"/>
              </a:solidFill>
              <a:effectLst/>
              <a:latin typeface="Times New Roman" panose="02020603050405020304" pitchFamily="18" charset="0"/>
              <a:cs typeface="Times New Roman" panose="02020603050405020304" pitchFamily="18" charset="0"/>
            </a:endParaRPr>
          </a:p>
        </p:txBody>
      </p:sp>
      <p:cxnSp>
        <p:nvCxnSpPr>
          <p:cNvPr id="33" name="Прямая соединительная линия 32"/>
          <p:cNvCxnSpPr/>
          <p:nvPr/>
        </p:nvCxnSpPr>
        <p:spPr>
          <a:xfrm>
            <a:off x="0" y="620688"/>
            <a:ext cx="9144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7873228" y="69850"/>
            <a:ext cx="1223412" cy="492443"/>
          </a:xfrm>
          <a:prstGeom prst="rect">
            <a:avLst/>
          </a:prstGeom>
          <a:noFill/>
        </p:spPr>
        <p:txBody>
          <a:bodyPr wrap="none" rtlCol="0">
            <a:spAutoFit/>
          </a:bodyPr>
          <a:lstStyle/>
          <a:p>
            <a:pPr algn="ctr"/>
            <a:r>
              <a:rPr lang="ru-RU" sz="1300" b="1" i="1" dirty="0" smtClean="0">
                <a:solidFill>
                  <a:schemeClr val="accent1"/>
                </a:solidFill>
                <a:latin typeface="+mn-lt"/>
              </a:rPr>
              <a:t>Бюджет</a:t>
            </a:r>
          </a:p>
          <a:p>
            <a:pPr algn="ctr"/>
            <a:r>
              <a:rPr lang="ru-RU" sz="1300" b="1" i="1" dirty="0" smtClean="0">
                <a:solidFill>
                  <a:schemeClr val="accent1"/>
                </a:solidFill>
                <a:latin typeface="+mn-lt"/>
              </a:rPr>
              <a:t>для граждан</a:t>
            </a:r>
            <a:endParaRPr lang="ru-RU" sz="1300" b="1" i="1" dirty="0">
              <a:solidFill>
                <a:schemeClr val="accent1"/>
              </a:solidFill>
              <a:latin typeface="+mn-lt"/>
            </a:endParaRPr>
          </a:p>
        </p:txBody>
      </p:sp>
    </p:spTree>
    <p:extLst>
      <p:ext uri="{BB962C8B-B14F-4D97-AF65-F5344CB8AC3E}">
        <p14:creationId xmlns:p14="http://schemas.microsoft.com/office/powerpoint/2010/main" val="180770050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Скругленный прямоугольник 4"/>
          <p:cNvSpPr/>
          <p:nvPr/>
        </p:nvSpPr>
        <p:spPr>
          <a:xfrm>
            <a:off x="79602" y="679082"/>
            <a:ext cx="4276374" cy="2677911"/>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r>
              <a:rPr lang="ru-RU" sz="1100" b="1" i="1" dirty="0" smtClean="0">
                <a:solidFill>
                  <a:schemeClr val="tx1"/>
                </a:solidFill>
                <a:latin typeface="Times New Roman" panose="02020603050405020304" pitchFamily="18" charset="0"/>
                <a:cs typeface="Times New Roman" panose="02020603050405020304" pitchFamily="18" charset="0"/>
              </a:rPr>
              <a:t>Цели программы:</a:t>
            </a:r>
            <a:r>
              <a:rPr lang="ru-RU" sz="1100" dirty="0" smtClean="0">
                <a:solidFill>
                  <a:schemeClr val="tx1"/>
                </a:solidFill>
                <a:latin typeface="Times New Roman" panose="02020603050405020304" pitchFamily="18" charset="0"/>
                <a:cs typeface="Times New Roman" panose="02020603050405020304" pitchFamily="18" charset="0"/>
              </a:rPr>
              <a:t> </a:t>
            </a:r>
          </a:p>
          <a:p>
            <a:pPr marL="171450" indent="-171450" algn="just">
              <a:buFont typeface="Wingdings" panose="05000000000000000000" pitchFamily="2" charset="2"/>
              <a:buChar char="v"/>
            </a:pPr>
            <a:r>
              <a:rPr lang="ru-RU" sz="1100" dirty="0" smtClean="0">
                <a:solidFill>
                  <a:schemeClr val="tx1"/>
                </a:solidFill>
                <a:latin typeface="Times New Roman" panose="02020603050405020304" pitchFamily="18" charset="0"/>
                <a:cs typeface="Times New Roman" panose="02020603050405020304" pitchFamily="18" charset="0"/>
              </a:rPr>
              <a:t>обеспечение безопасности жизнедеятельности жителей республики, включая защищенность от преступных и противоправных действий, чрезвычайных ситуаций природного и техногенного характера;</a:t>
            </a:r>
          </a:p>
          <a:p>
            <a:pPr marL="171450" indent="-171450" algn="just">
              <a:buFont typeface="Wingdings" panose="05000000000000000000" pitchFamily="2" charset="2"/>
              <a:buChar char="v"/>
            </a:pPr>
            <a:r>
              <a:rPr lang="ru-RU" sz="1100" dirty="0" smtClean="0">
                <a:solidFill>
                  <a:schemeClr val="tx1"/>
                </a:solidFill>
                <a:latin typeface="Times New Roman" panose="02020603050405020304" pitchFamily="18" charset="0"/>
                <a:cs typeface="Times New Roman" panose="02020603050405020304" pitchFamily="18" charset="0"/>
              </a:rPr>
              <a:t>предупреждение возникновения и развития чрезвычайных ситуаций природного и техногенного характера;</a:t>
            </a:r>
          </a:p>
          <a:p>
            <a:pPr marL="171450" indent="-171450" algn="just">
              <a:buFont typeface="Wingdings" panose="05000000000000000000" pitchFamily="2" charset="2"/>
              <a:buChar char="v"/>
            </a:pPr>
            <a:r>
              <a:rPr lang="ru-RU" sz="1100" dirty="0" smtClean="0">
                <a:solidFill>
                  <a:schemeClr val="tx1"/>
                </a:solidFill>
                <a:latin typeface="Times New Roman" panose="02020603050405020304" pitchFamily="18" charset="0"/>
                <a:cs typeface="Times New Roman" panose="02020603050405020304" pitchFamily="18" charset="0"/>
              </a:rPr>
              <a:t>подготовка населения по вопросам гражданской обороны, защиты от чрезвычайных ситуаций природного и техногенного характера и террористических акций;</a:t>
            </a:r>
          </a:p>
          <a:p>
            <a:pPr marL="171450" indent="-171450" algn="just">
              <a:buFont typeface="Wingdings" panose="05000000000000000000" pitchFamily="2" charset="2"/>
              <a:buChar char="v"/>
            </a:pPr>
            <a:r>
              <a:rPr lang="ru-RU" sz="1100" dirty="0" smtClean="0">
                <a:solidFill>
                  <a:schemeClr val="tx1"/>
                </a:solidFill>
                <a:latin typeface="Times New Roman" panose="02020603050405020304" pitchFamily="18" charset="0"/>
                <a:cs typeface="Times New Roman" panose="02020603050405020304" pitchFamily="18" charset="0"/>
              </a:rPr>
              <a:t>создание на базе муниципальных образований комплексной информационной системы, обеспечивающей прогнозирование, мониторинг, предупреждение и ликвидацию возможных угроз, а также контроль устранения последствий чрезвычайных ситуаций и правонарушений.</a:t>
            </a:r>
            <a:endParaRPr lang="ru-RU" sz="1100" dirty="0">
              <a:solidFill>
                <a:schemeClr val="tx1"/>
              </a:solidFill>
              <a:latin typeface="Times New Roman" panose="02020603050405020304" pitchFamily="18" charset="0"/>
              <a:cs typeface="Times New Roman" panose="02020603050405020304" pitchFamily="18" charset="0"/>
            </a:endParaRPr>
          </a:p>
        </p:txBody>
      </p:sp>
      <p:graphicFrame>
        <p:nvGraphicFramePr>
          <p:cNvPr id="6" name="Диаграмма 5"/>
          <p:cNvGraphicFramePr>
            <a:graphicFrameLocks/>
          </p:cNvGraphicFramePr>
          <p:nvPr>
            <p:extLst>
              <p:ext uri="{D42A27DB-BD31-4B8C-83A1-F6EECF244321}">
                <p14:modId xmlns:p14="http://schemas.microsoft.com/office/powerpoint/2010/main" val="478831193"/>
              </p:ext>
            </p:extLst>
          </p:nvPr>
        </p:nvGraphicFramePr>
        <p:xfrm>
          <a:off x="157476" y="3789295"/>
          <a:ext cx="3920164" cy="2836275"/>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p:cNvSpPr txBox="1"/>
          <p:nvPr/>
        </p:nvSpPr>
        <p:spPr>
          <a:xfrm>
            <a:off x="82554" y="3481263"/>
            <a:ext cx="4032448" cy="307777"/>
          </a:xfrm>
          <a:prstGeom prst="rect">
            <a:avLst/>
          </a:prstGeom>
          <a:noFill/>
        </p:spPr>
        <p:txBody>
          <a:bodyPr wrap="square" rtlCol="0">
            <a:spAutoFit/>
          </a:bodyPr>
          <a:lstStyle/>
          <a:p>
            <a:r>
              <a:rPr lang="ru-RU" sz="1400" b="1" dirty="0" smtClean="0">
                <a:latin typeface="Times New Roman" panose="02020603050405020304" pitchFamily="18" charset="0"/>
                <a:cs typeface="Times New Roman" panose="02020603050405020304" pitchFamily="18" charset="0"/>
              </a:rPr>
              <a:t>Расходы республиканского бюджета, млн. руб.</a:t>
            </a:r>
            <a:endParaRPr lang="ru-RU" sz="1400" b="1" dirty="0">
              <a:latin typeface="Times New Roman" panose="02020603050405020304" pitchFamily="18" charset="0"/>
              <a:cs typeface="Times New Roman" panose="02020603050405020304" pitchFamily="18" charset="0"/>
            </a:endParaRPr>
          </a:p>
        </p:txBody>
      </p:sp>
      <p:sp>
        <p:nvSpPr>
          <p:cNvPr id="24" name="Полилиния 23"/>
          <p:cNvSpPr/>
          <p:nvPr/>
        </p:nvSpPr>
        <p:spPr>
          <a:xfrm>
            <a:off x="4584302" y="2421017"/>
            <a:ext cx="4426292" cy="431918"/>
          </a:xfrm>
          <a:custGeom>
            <a:avLst/>
            <a:gdLst>
              <a:gd name="connsiteX0" fmla="*/ 0 w 3933156"/>
              <a:gd name="connsiteY0" fmla="*/ 47719 h 477185"/>
              <a:gd name="connsiteX1" fmla="*/ 47719 w 3933156"/>
              <a:gd name="connsiteY1" fmla="*/ 0 h 477185"/>
              <a:gd name="connsiteX2" fmla="*/ 3885438 w 3933156"/>
              <a:gd name="connsiteY2" fmla="*/ 0 h 477185"/>
              <a:gd name="connsiteX3" fmla="*/ 3933157 w 3933156"/>
              <a:gd name="connsiteY3" fmla="*/ 47719 h 477185"/>
              <a:gd name="connsiteX4" fmla="*/ 3933156 w 3933156"/>
              <a:gd name="connsiteY4" fmla="*/ 429467 h 477185"/>
              <a:gd name="connsiteX5" fmla="*/ 3885437 w 3933156"/>
              <a:gd name="connsiteY5" fmla="*/ 477186 h 477185"/>
              <a:gd name="connsiteX6" fmla="*/ 47719 w 3933156"/>
              <a:gd name="connsiteY6" fmla="*/ 477185 h 477185"/>
              <a:gd name="connsiteX7" fmla="*/ 0 w 3933156"/>
              <a:gd name="connsiteY7" fmla="*/ 429466 h 477185"/>
              <a:gd name="connsiteX8" fmla="*/ 0 w 3933156"/>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33156" h="477185">
                <a:moveTo>
                  <a:pt x="0" y="47719"/>
                </a:moveTo>
                <a:cubicBezTo>
                  <a:pt x="0" y="21365"/>
                  <a:pt x="21365" y="0"/>
                  <a:pt x="47719" y="0"/>
                </a:cubicBezTo>
                <a:lnTo>
                  <a:pt x="3885438" y="0"/>
                </a:lnTo>
                <a:cubicBezTo>
                  <a:pt x="3911792" y="0"/>
                  <a:pt x="3933157" y="21365"/>
                  <a:pt x="3933157" y="47719"/>
                </a:cubicBezTo>
                <a:cubicBezTo>
                  <a:pt x="3933157" y="174968"/>
                  <a:pt x="3933156" y="302218"/>
                  <a:pt x="3933156" y="429467"/>
                </a:cubicBezTo>
                <a:cubicBezTo>
                  <a:pt x="3933156" y="455821"/>
                  <a:pt x="3911791" y="477186"/>
                  <a:pt x="3885437"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506" tIns="63506" rIns="63506" bIns="63506" numCol="1" spcCol="1270" anchor="ctr" anchorCtr="0">
            <a:noAutofit/>
          </a:bodyPr>
          <a:lstStyle/>
          <a:p>
            <a:pPr algn="ctr" defTabSz="577850">
              <a:lnSpc>
                <a:spcPct val="90000"/>
              </a:lnSpc>
              <a:spcAft>
                <a:spcPct val="35000"/>
              </a:spcAft>
            </a:pPr>
            <a:r>
              <a:rPr lang="ru-RU" sz="1400" b="1" i="1" dirty="0">
                <a:solidFill>
                  <a:schemeClr val="tx1"/>
                </a:solidFill>
                <a:latin typeface="Times New Roman" panose="02020603050405020304" pitchFamily="18" charset="0"/>
                <a:cs typeface="Times New Roman" panose="02020603050405020304" pitchFamily="18" charset="0"/>
              </a:rPr>
              <a:t>Расходы в разрезе </a:t>
            </a:r>
            <a:r>
              <a:rPr lang="ru-RU" sz="1400" b="1" i="1" dirty="0" smtClean="0">
                <a:solidFill>
                  <a:schemeClr val="tx1"/>
                </a:solidFill>
                <a:latin typeface="Times New Roman" panose="02020603050405020304" pitchFamily="18" charset="0"/>
                <a:cs typeface="Times New Roman" panose="02020603050405020304" pitchFamily="18" charset="0"/>
              </a:rPr>
              <a:t>подпрограмм за 2019 год, </a:t>
            </a:r>
            <a:r>
              <a:rPr lang="ru-RU" sz="1400" b="1" i="1" dirty="0">
                <a:solidFill>
                  <a:schemeClr val="tx1"/>
                </a:solidFill>
                <a:latin typeface="Times New Roman" panose="02020603050405020304" pitchFamily="18" charset="0"/>
                <a:cs typeface="Times New Roman" panose="02020603050405020304" pitchFamily="18" charset="0"/>
              </a:rPr>
              <a:t>млн. руб.</a:t>
            </a:r>
          </a:p>
        </p:txBody>
      </p:sp>
      <p:sp>
        <p:nvSpPr>
          <p:cNvPr id="25" name="Полилиния 24"/>
          <p:cNvSpPr/>
          <p:nvPr/>
        </p:nvSpPr>
        <p:spPr>
          <a:xfrm>
            <a:off x="4557776" y="3356992"/>
            <a:ext cx="2510568" cy="1152127"/>
          </a:xfrm>
          <a:custGeom>
            <a:avLst/>
            <a:gdLst>
              <a:gd name="connsiteX0" fmla="*/ 0 w 2926877"/>
              <a:gd name="connsiteY0" fmla="*/ 47719 h 477185"/>
              <a:gd name="connsiteX1" fmla="*/ 47719 w 2926877"/>
              <a:gd name="connsiteY1" fmla="*/ 0 h 477185"/>
              <a:gd name="connsiteX2" fmla="*/ 2879159 w 2926877"/>
              <a:gd name="connsiteY2" fmla="*/ 0 h 477185"/>
              <a:gd name="connsiteX3" fmla="*/ 2926878 w 2926877"/>
              <a:gd name="connsiteY3" fmla="*/ 47719 h 477185"/>
              <a:gd name="connsiteX4" fmla="*/ 2926877 w 2926877"/>
              <a:gd name="connsiteY4" fmla="*/ 429467 h 477185"/>
              <a:gd name="connsiteX5" fmla="*/ 2879158 w 2926877"/>
              <a:gd name="connsiteY5" fmla="*/ 477186 h 477185"/>
              <a:gd name="connsiteX6" fmla="*/ 47719 w 2926877"/>
              <a:gd name="connsiteY6" fmla="*/ 477185 h 477185"/>
              <a:gd name="connsiteX7" fmla="*/ 0 w 2926877"/>
              <a:gd name="connsiteY7" fmla="*/ 429466 h 477185"/>
              <a:gd name="connsiteX8" fmla="*/ 0 w 2926877"/>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26877" h="477185">
                <a:moveTo>
                  <a:pt x="0" y="47719"/>
                </a:moveTo>
                <a:cubicBezTo>
                  <a:pt x="0" y="21365"/>
                  <a:pt x="21365" y="0"/>
                  <a:pt x="47719" y="0"/>
                </a:cubicBezTo>
                <a:lnTo>
                  <a:pt x="2879159" y="0"/>
                </a:lnTo>
                <a:cubicBezTo>
                  <a:pt x="2905513" y="0"/>
                  <a:pt x="2926878" y="21365"/>
                  <a:pt x="2926878" y="47719"/>
                </a:cubicBezTo>
                <a:cubicBezTo>
                  <a:pt x="2926878" y="174968"/>
                  <a:pt x="2926877" y="302218"/>
                  <a:pt x="2926877" y="429467"/>
                </a:cubicBezTo>
                <a:cubicBezTo>
                  <a:pt x="2926877" y="455821"/>
                  <a:pt x="2905512" y="477186"/>
                  <a:pt x="2879158"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506" tIns="63506" rIns="63506" bIns="63506" numCol="1" spcCol="1270" anchor="ctr" anchorCtr="0">
            <a:noAutofit/>
          </a:bodyPr>
          <a:lstStyle/>
          <a:p>
            <a:pPr algn="ctr" defTabSz="577850">
              <a:lnSpc>
                <a:spcPct val="90000"/>
              </a:lnSpc>
              <a:spcAft>
                <a:spcPct val="35000"/>
              </a:spcAft>
            </a:pPr>
            <a:r>
              <a:rPr lang="ru-RU" sz="1200" dirty="0">
                <a:solidFill>
                  <a:schemeClr val="tx1"/>
                </a:solidFill>
                <a:latin typeface="Times New Roman" panose="02020603050405020304" pitchFamily="18" charset="0"/>
                <a:cs typeface="Times New Roman" panose="02020603050405020304" pitchFamily="18" charset="0"/>
              </a:rPr>
              <a:t>Защита населения и территорий от чрезвычайных </a:t>
            </a:r>
            <a:r>
              <a:rPr lang="ru-RU" sz="1200" dirty="0" smtClean="0">
                <a:solidFill>
                  <a:schemeClr val="tx1"/>
                </a:solidFill>
                <a:latin typeface="Times New Roman" panose="02020603050405020304" pitchFamily="18" charset="0"/>
                <a:cs typeface="Times New Roman" panose="02020603050405020304" pitchFamily="18" charset="0"/>
              </a:rPr>
              <a:t>ситуаций, </a:t>
            </a:r>
            <a:r>
              <a:rPr lang="ru-RU" sz="1200" dirty="0">
                <a:solidFill>
                  <a:schemeClr val="tx1"/>
                </a:solidFill>
                <a:latin typeface="Times New Roman" panose="02020603050405020304" pitchFamily="18" charset="0"/>
                <a:cs typeface="Times New Roman" panose="02020603050405020304" pitchFamily="18" charset="0"/>
              </a:rPr>
              <a:t>обеспечение пожарной безопасности и безопасности населения на водных </a:t>
            </a:r>
            <a:r>
              <a:rPr lang="ru-RU" sz="1200" dirty="0" smtClean="0">
                <a:solidFill>
                  <a:schemeClr val="tx1"/>
                </a:solidFill>
                <a:latin typeface="Times New Roman" panose="02020603050405020304" pitchFamily="18" charset="0"/>
                <a:cs typeface="Times New Roman" panose="02020603050405020304" pitchFamily="18" charset="0"/>
              </a:rPr>
              <a:t>объектах, обеспечение реализации госпрограммы</a:t>
            </a:r>
            <a:endParaRPr lang="ru-RU" sz="1200" dirty="0">
              <a:solidFill>
                <a:schemeClr val="tx1"/>
              </a:solidFill>
              <a:latin typeface="Times New Roman" panose="02020603050405020304" pitchFamily="18" charset="0"/>
              <a:cs typeface="Times New Roman" panose="02020603050405020304" pitchFamily="18" charset="0"/>
            </a:endParaRPr>
          </a:p>
        </p:txBody>
      </p:sp>
      <p:sp>
        <p:nvSpPr>
          <p:cNvPr id="27" name="Полилиния 26"/>
          <p:cNvSpPr/>
          <p:nvPr/>
        </p:nvSpPr>
        <p:spPr>
          <a:xfrm>
            <a:off x="4547964" y="4594053"/>
            <a:ext cx="2496344" cy="468000"/>
          </a:xfrm>
          <a:custGeom>
            <a:avLst/>
            <a:gdLst>
              <a:gd name="connsiteX0" fmla="*/ 0 w 2926877"/>
              <a:gd name="connsiteY0" fmla="*/ 47719 h 477185"/>
              <a:gd name="connsiteX1" fmla="*/ 47719 w 2926877"/>
              <a:gd name="connsiteY1" fmla="*/ 0 h 477185"/>
              <a:gd name="connsiteX2" fmla="*/ 2879159 w 2926877"/>
              <a:gd name="connsiteY2" fmla="*/ 0 h 477185"/>
              <a:gd name="connsiteX3" fmla="*/ 2926878 w 2926877"/>
              <a:gd name="connsiteY3" fmla="*/ 47719 h 477185"/>
              <a:gd name="connsiteX4" fmla="*/ 2926877 w 2926877"/>
              <a:gd name="connsiteY4" fmla="*/ 429467 h 477185"/>
              <a:gd name="connsiteX5" fmla="*/ 2879158 w 2926877"/>
              <a:gd name="connsiteY5" fmla="*/ 477186 h 477185"/>
              <a:gd name="connsiteX6" fmla="*/ 47719 w 2926877"/>
              <a:gd name="connsiteY6" fmla="*/ 477185 h 477185"/>
              <a:gd name="connsiteX7" fmla="*/ 0 w 2926877"/>
              <a:gd name="connsiteY7" fmla="*/ 429466 h 477185"/>
              <a:gd name="connsiteX8" fmla="*/ 0 w 2926877"/>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26877" h="477185">
                <a:moveTo>
                  <a:pt x="0" y="47719"/>
                </a:moveTo>
                <a:cubicBezTo>
                  <a:pt x="0" y="21365"/>
                  <a:pt x="21365" y="0"/>
                  <a:pt x="47719" y="0"/>
                </a:cubicBezTo>
                <a:lnTo>
                  <a:pt x="2879159" y="0"/>
                </a:lnTo>
                <a:cubicBezTo>
                  <a:pt x="2905513" y="0"/>
                  <a:pt x="2926878" y="21365"/>
                  <a:pt x="2926878" y="47719"/>
                </a:cubicBezTo>
                <a:cubicBezTo>
                  <a:pt x="2926878" y="174968"/>
                  <a:pt x="2926877" y="302218"/>
                  <a:pt x="2926877" y="429467"/>
                </a:cubicBezTo>
                <a:cubicBezTo>
                  <a:pt x="2926877" y="455821"/>
                  <a:pt x="2905512" y="477186"/>
                  <a:pt x="2879158"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506" tIns="63506" rIns="63506" bIns="63506" numCol="1" spcCol="1270" anchor="ctr" anchorCtr="0">
            <a:noAutofit/>
          </a:bodyPr>
          <a:lstStyle/>
          <a:p>
            <a:pPr algn="ctr" defTabSz="577850">
              <a:lnSpc>
                <a:spcPct val="90000"/>
              </a:lnSpc>
              <a:spcAft>
                <a:spcPct val="35000"/>
              </a:spcAft>
            </a:pPr>
            <a:r>
              <a:rPr lang="ru-RU" sz="1200" dirty="0">
                <a:solidFill>
                  <a:schemeClr val="tx1"/>
                </a:solidFill>
                <a:latin typeface="Times New Roman" panose="02020603050405020304" pitchFamily="18" charset="0"/>
                <a:cs typeface="Times New Roman" panose="02020603050405020304" pitchFamily="18" charset="0"/>
              </a:rPr>
              <a:t>Профилактика терроризма и экстремистской деятельности</a:t>
            </a:r>
          </a:p>
        </p:txBody>
      </p:sp>
      <p:sp>
        <p:nvSpPr>
          <p:cNvPr id="28" name="Полилиния 27"/>
          <p:cNvSpPr/>
          <p:nvPr/>
        </p:nvSpPr>
        <p:spPr>
          <a:xfrm>
            <a:off x="4557776" y="5115705"/>
            <a:ext cx="2496344" cy="555083"/>
          </a:xfrm>
          <a:custGeom>
            <a:avLst/>
            <a:gdLst>
              <a:gd name="connsiteX0" fmla="*/ 0 w 2926877"/>
              <a:gd name="connsiteY0" fmla="*/ 47719 h 477185"/>
              <a:gd name="connsiteX1" fmla="*/ 47719 w 2926877"/>
              <a:gd name="connsiteY1" fmla="*/ 0 h 477185"/>
              <a:gd name="connsiteX2" fmla="*/ 2879159 w 2926877"/>
              <a:gd name="connsiteY2" fmla="*/ 0 h 477185"/>
              <a:gd name="connsiteX3" fmla="*/ 2926878 w 2926877"/>
              <a:gd name="connsiteY3" fmla="*/ 47719 h 477185"/>
              <a:gd name="connsiteX4" fmla="*/ 2926877 w 2926877"/>
              <a:gd name="connsiteY4" fmla="*/ 429467 h 477185"/>
              <a:gd name="connsiteX5" fmla="*/ 2879158 w 2926877"/>
              <a:gd name="connsiteY5" fmla="*/ 477186 h 477185"/>
              <a:gd name="connsiteX6" fmla="*/ 47719 w 2926877"/>
              <a:gd name="connsiteY6" fmla="*/ 477185 h 477185"/>
              <a:gd name="connsiteX7" fmla="*/ 0 w 2926877"/>
              <a:gd name="connsiteY7" fmla="*/ 429466 h 477185"/>
              <a:gd name="connsiteX8" fmla="*/ 0 w 2926877"/>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26877" h="477185">
                <a:moveTo>
                  <a:pt x="0" y="47719"/>
                </a:moveTo>
                <a:cubicBezTo>
                  <a:pt x="0" y="21365"/>
                  <a:pt x="21365" y="0"/>
                  <a:pt x="47719" y="0"/>
                </a:cubicBezTo>
                <a:lnTo>
                  <a:pt x="2879159" y="0"/>
                </a:lnTo>
                <a:cubicBezTo>
                  <a:pt x="2905513" y="0"/>
                  <a:pt x="2926878" y="21365"/>
                  <a:pt x="2926878" y="47719"/>
                </a:cubicBezTo>
                <a:cubicBezTo>
                  <a:pt x="2926878" y="174968"/>
                  <a:pt x="2926877" y="302218"/>
                  <a:pt x="2926877" y="429467"/>
                </a:cubicBezTo>
                <a:cubicBezTo>
                  <a:pt x="2926877" y="455821"/>
                  <a:pt x="2905512" y="477186"/>
                  <a:pt x="2879158"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506" tIns="63506" rIns="63506" bIns="63506" numCol="1" spcCol="1270" anchor="ctr" anchorCtr="0">
            <a:noAutofit/>
          </a:bodyPr>
          <a:lstStyle/>
          <a:p>
            <a:pPr algn="ctr" defTabSz="577850">
              <a:lnSpc>
                <a:spcPct val="90000"/>
              </a:lnSpc>
              <a:spcAft>
                <a:spcPct val="35000"/>
              </a:spcAft>
            </a:pPr>
            <a:r>
              <a:rPr lang="ru-RU" sz="1200" dirty="0" smtClean="0">
                <a:solidFill>
                  <a:schemeClr val="tx1"/>
                </a:solidFill>
                <a:latin typeface="Times New Roman" panose="02020603050405020304" pitchFamily="18" charset="0"/>
                <a:cs typeface="Times New Roman" panose="02020603050405020304" pitchFamily="18" charset="0"/>
              </a:rPr>
              <a:t>Построение (развитие) аппаратно-программного комплекса «Безопасный город» </a:t>
            </a:r>
            <a:endParaRPr lang="ru-RU" sz="1200" dirty="0">
              <a:solidFill>
                <a:schemeClr val="tx1"/>
              </a:solidFill>
              <a:latin typeface="Times New Roman" panose="02020603050405020304" pitchFamily="18" charset="0"/>
              <a:cs typeface="Times New Roman" panose="02020603050405020304" pitchFamily="18" charset="0"/>
            </a:endParaRPr>
          </a:p>
        </p:txBody>
      </p:sp>
      <p:sp>
        <p:nvSpPr>
          <p:cNvPr id="31" name="Полилиния 30"/>
          <p:cNvSpPr/>
          <p:nvPr/>
        </p:nvSpPr>
        <p:spPr>
          <a:xfrm>
            <a:off x="8100392" y="4594053"/>
            <a:ext cx="793385" cy="468000"/>
          </a:xfrm>
          <a:custGeom>
            <a:avLst/>
            <a:gdLst>
              <a:gd name="connsiteX0" fmla="*/ 0 w 720364"/>
              <a:gd name="connsiteY0" fmla="*/ 47719 h 477185"/>
              <a:gd name="connsiteX1" fmla="*/ 47719 w 720364"/>
              <a:gd name="connsiteY1" fmla="*/ 0 h 477185"/>
              <a:gd name="connsiteX2" fmla="*/ 672646 w 720364"/>
              <a:gd name="connsiteY2" fmla="*/ 0 h 477185"/>
              <a:gd name="connsiteX3" fmla="*/ 720365 w 720364"/>
              <a:gd name="connsiteY3" fmla="*/ 47719 h 477185"/>
              <a:gd name="connsiteX4" fmla="*/ 720364 w 720364"/>
              <a:gd name="connsiteY4" fmla="*/ 429467 h 477185"/>
              <a:gd name="connsiteX5" fmla="*/ 672645 w 720364"/>
              <a:gd name="connsiteY5" fmla="*/ 477186 h 477185"/>
              <a:gd name="connsiteX6" fmla="*/ 47719 w 720364"/>
              <a:gd name="connsiteY6" fmla="*/ 477185 h 477185"/>
              <a:gd name="connsiteX7" fmla="*/ 0 w 720364"/>
              <a:gd name="connsiteY7" fmla="*/ 429466 h 477185"/>
              <a:gd name="connsiteX8" fmla="*/ 0 w 720364"/>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364" h="477185">
                <a:moveTo>
                  <a:pt x="0" y="47719"/>
                </a:moveTo>
                <a:cubicBezTo>
                  <a:pt x="0" y="21365"/>
                  <a:pt x="21365" y="0"/>
                  <a:pt x="47719" y="0"/>
                </a:cubicBezTo>
                <a:lnTo>
                  <a:pt x="672646" y="0"/>
                </a:lnTo>
                <a:cubicBezTo>
                  <a:pt x="699000" y="0"/>
                  <a:pt x="720365" y="21365"/>
                  <a:pt x="720365" y="47719"/>
                </a:cubicBezTo>
                <a:cubicBezTo>
                  <a:pt x="720365" y="174968"/>
                  <a:pt x="720364" y="302218"/>
                  <a:pt x="720364" y="429467"/>
                </a:cubicBezTo>
                <a:cubicBezTo>
                  <a:pt x="720364" y="455821"/>
                  <a:pt x="698999" y="477186"/>
                  <a:pt x="672645"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506" tIns="63506" rIns="63506" bIns="63506" numCol="1" spcCol="1270" anchor="ctr" anchorCtr="0">
            <a:noAutofit/>
          </a:bodyPr>
          <a:lstStyle/>
          <a:p>
            <a:pPr algn="ctr" defTabSz="577850">
              <a:lnSpc>
                <a:spcPct val="90000"/>
              </a:lnSpc>
              <a:spcAft>
                <a:spcPct val="35000"/>
              </a:spcAft>
            </a:pPr>
            <a:r>
              <a:rPr lang="ru-RU" sz="1200" dirty="0" smtClean="0">
                <a:solidFill>
                  <a:schemeClr val="tx1"/>
                </a:solidFill>
                <a:latin typeface="Times New Roman" panose="02020603050405020304" pitchFamily="18" charset="0"/>
                <a:cs typeface="Times New Roman" panose="02020603050405020304" pitchFamily="18" charset="0"/>
              </a:rPr>
              <a:t>220,2</a:t>
            </a:r>
            <a:endParaRPr lang="ru-RU" sz="1200" dirty="0">
              <a:solidFill>
                <a:schemeClr val="tx1"/>
              </a:solidFill>
              <a:latin typeface="Times New Roman" panose="02020603050405020304" pitchFamily="18" charset="0"/>
              <a:cs typeface="Times New Roman" panose="02020603050405020304" pitchFamily="18" charset="0"/>
            </a:endParaRPr>
          </a:p>
        </p:txBody>
      </p:sp>
      <p:sp>
        <p:nvSpPr>
          <p:cNvPr id="32" name="Полилиния 31"/>
          <p:cNvSpPr/>
          <p:nvPr/>
        </p:nvSpPr>
        <p:spPr>
          <a:xfrm>
            <a:off x="8155693" y="5722906"/>
            <a:ext cx="703016" cy="584879"/>
          </a:xfrm>
          <a:custGeom>
            <a:avLst/>
            <a:gdLst>
              <a:gd name="connsiteX0" fmla="*/ 0 w 720364"/>
              <a:gd name="connsiteY0" fmla="*/ 47719 h 477185"/>
              <a:gd name="connsiteX1" fmla="*/ 47719 w 720364"/>
              <a:gd name="connsiteY1" fmla="*/ 0 h 477185"/>
              <a:gd name="connsiteX2" fmla="*/ 672646 w 720364"/>
              <a:gd name="connsiteY2" fmla="*/ 0 h 477185"/>
              <a:gd name="connsiteX3" fmla="*/ 720365 w 720364"/>
              <a:gd name="connsiteY3" fmla="*/ 47719 h 477185"/>
              <a:gd name="connsiteX4" fmla="*/ 720364 w 720364"/>
              <a:gd name="connsiteY4" fmla="*/ 429467 h 477185"/>
              <a:gd name="connsiteX5" fmla="*/ 672645 w 720364"/>
              <a:gd name="connsiteY5" fmla="*/ 477186 h 477185"/>
              <a:gd name="connsiteX6" fmla="*/ 47719 w 720364"/>
              <a:gd name="connsiteY6" fmla="*/ 477185 h 477185"/>
              <a:gd name="connsiteX7" fmla="*/ 0 w 720364"/>
              <a:gd name="connsiteY7" fmla="*/ 429466 h 477185"/>
              <a:gd name="connsiteX8" fmla="*/ 0 w 720364"/>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364" h="477185">
                <a:moveTo>
                  <a:pt x="0" y="47719"/>
                </a:moveTo>
                <a:cubicBezTo>
                  <a:pt x="0" y="21365"/>
                  <a:pt x="21365" y="0"/>
                  <a:pt x="47719" y="0"/>
                </a:cubicBezTo>
                <a:lnTo>
                  <a:pt x="672646" y="0"/>
                </a:lnTo>
                <a:cubicBezTo>
                  <a:pt x="699000" y="0"/>
                  <a:pt x="720365" y="21365"/>
                  <a:pt x="720365" y="47719"/>
                </a:cubicBezTo>
                <a:cubicBezTo>
                  <a:pt x="720365" y="174968"/>
                  <a:pt x="720364" y="302218"/>
                  <a:pt x="720364" y="429467"/>
                </a:cubicBezTo>
                <a:cubicBezTo>
                  <a:pt x="720364" y="455821"/>
                  <a:pt x="698999" y="477186"/>
                  <a:pt x="672645"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506" tIns="63506" rIns="63506" bIns="63506" numCol="1" spcCol="1270" anchor="ctr" anchorCtr="0">
            <a:noAutofit/>
          </a:bodyPr>
          <a:lstStyle/>
          <a:p>
            <a:pPr algn="ctr" defTabSz="577850">
              <a:lnSpc>
                <a:spcPct val="90000"/>
              </a:lnSpc>
              <a:spcAft>
                <a:spcPct val="35000"/>
              </a:spcAft>
            </a:pPr>
            <a:r>
              <a:rPr lang="ru-RU" sz="1200" dirty="0" smtClean="0">
                <a:solidFill>
                  <a:schemeClr val="tx1"/>
                </a:solidFill>
                <a:latin typeface="Times New Roman" panose="02020603050405020304" pitchFamily="18" charset="0"/>
                <a:cs typeface="Times New Roman" panose="02020603050405020304" pitchFamily="18" charset="0"/>
              </a:rPr>
              <a:t>40,1</a:t>
            </a:r>
            <a:endParaRPr lang="ru-RU" sz="1200" dirty="0">
              <a:solidFill>
                <a:schemeClr val="tx1"/>
              </a:solidFill>
              <a:latin typeface="Times New Roman" panose="02020603050405020304" pitchFamily="18" charset="0"/>
              <a:cs typeface="Times New Roman" panose="02020603050405020304" pitchFamily="18" charset="0"/>
            </a:endParaRPr>
          </a:p>
        </p:txBody>
      </p:sp>
      <p:sp>
        <p:nvSpPr>
          <p:cNvPr id="33" name="Полилиния 32"/>
          <p:cNvSpPr/>
          <p:nvPr/>
        </p:nvSpPr>
        <p:spPr>
          <a:xfrm>
            <a:off x="8100392" y="3356991"/>
            <a:ext cx="793386" cy="1152127"/>
          </a:xfrm>
          <a:custGeom>
            <a:avLst/>
            <a:gdLst>
              <a:gd name="connsiteX0" fmla="*/ 0 w 736665"/>
              <a:gd name="connsiteY0" fmla="*/ 47719 h 477185"/>
              <a:gd name="connsiteX1" fmla="*/ 47719 w 736665"/>
              <a:gd name="connsiteY1" fmla="*/ 0 h 477185"/>
              <a:gd name="connsiteX2" fmla="*/ 688947 w 736665"/>
              <a:gd name="connsiteY2" fmla="*/ 0 h 477185"/>
              <a:gd name="connsiteX3" fmla="*/ 736666 w 736665"/>
              <a:gd name="connsiteY3" fmla="*/ 47719 h 477185"/>
              <a:gd name="connsiteX4" fmla="*/ 736665 w 736665"/>
              <a:gd name="connsiteY4" fmla="*/ 429467 h 477185"/>
              <a:gd name="connsiteX5" fmla="*/ 688946 w 736665"/>
              <a:gd name="connsiteY5" fmla="*/ 477186 h 477185"/>
              <a:gd name="connsiteX6" fmla="*/ 47719 w 736665"/>
              <a:gd name="connsiteY6" fmla="*/ 477185 h 477185"/>
              <a:gd name="connsiteX7" fmla="*/ 0 w 736665"/>
              <a:gd name="connsiteY7" fmla="*/ 429466 h 477185"/>
              <a:gd name="connsiteX8" fmla="*/ 0 w 736665"/>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6665" h="477185">
                <a:moveTo>
                  <a:pt x="0" y="47719"/>
                </a:moveTo>
                <a:cubicBezTo>
                  <a:pt x="0" y="21365"/>
                  <a:pt x="21365" y="0"/>
                  <a:pt x="47719" y="0"/>
                </a:cubicBezTo>
                <a:lnTo>
                  <a:pt x="688947" y="0"/>
                </a:lnTo>
                <a:cubicBezTo>
                  <a:pt x="715301" y="0"/>
                  <a:pt x="736666" y="21365"/>
                  <a:pt x="736666" y="47719"/>
                </a:cubicBezTo>
                <a:cubicBezTo>
                  <a:pt x="736666" y="174968"/>
                  <a:pt x="736665" y="302218"/>
                  <a:pt x="736665" y="429467"/>
                </a:cubicBezTo>
                <a:cubicBezTo>
                  <a:pt x="736665" y="455821"/>
                  <a:pt x="715300" y="477186"/>
                  <a:pt x="688946"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506" tIns="63506" rIns="63506" bIns="63506" numCol="1" spcCol="1270" anchor="ctr" anchorCtr="0">
            <a:noAutofit/>
          </a:bodyPr>
          <a:lstStyle/>
          <a:p>
            <a:pPr lvl="0" algn="ctr" defTabSz="577850">
              <a:lnSpc>
                <a:spcPct val="90000"/>
              </a:lnSpc>
              <a:spcBef>
                <a:spcPct val="0"/>
              </a:spcBef>
              <a:spcAft>
                <a:spcPct val="35000"/>
              </a:spcAft>
            </a:pPr>
            <a:r>
              <a:rPr lang="ru-RU" sz="1200" kern="1200" dirty="0" smtClean="0">
                <a:solidFill>
                  <a:schemeClr val="tx1"/>
                </a:solidFill>
                <a:latin typeface="Times New Roman" panose="02020603050405020304" pitchFamily="18" charset="0"/>
                <a:cs typeface="Times New Roman" panose="02020603050405020304" pitchFamily="18" charset="0"/>
              </a:rPr>
              <a:t>204,3</a:t>
            </a:r>
            <a:endParaRPr lang="ru-RU" sz="1200" kern="1200" dirty="0">
              <a:solidFill>
                <a:schemeClr val="tx1"/>
              </a:solidFill>
              <a:latin typeface="Times New Roman" panose="02020603050405020304" pitchFamily="18" charset="0"/>
              <a:cs typeface="Times New Roman" panose="02020603050405020304" pitchFamily="18" charset="0"/>
            </a:endParaRPr>
          </a:p>
        </p:txBody>
      </p:sp>
      <p:sp>
        <p:nvSpPr>
          <p:cNvPr id="34" name="Заголовок 1"/>
          <p:cNvSpPr txBox="1">
            <a:spLocks/>
          </p:cNvSpPr>
          <p:nvPr/>
        </p:nvSpPr>
        <p:spPr>
          <a:xfrm>
            <a:off x="259728" y="0"/>
            <a:ext cx="7613500" cy="620688"/>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l" fontAlgn="auto">
              <a:spcAft>
                <a:spcPts val="0"/>
              </a:spcAft>
              <a:buNone/>
            </a:pPr>
            <a:r>
              <a:rPr lang="ru-RU" sz="1600" dirty="0">
                <a:solidFill>
                  <a:schemeClr val="tx1"/>
                </a:solidFill>
                <a:effectLst/>
                <a:latin typeface="Times New Roman" panose="02020603050405020304" pitchFamily="18" charset="0"/>
                <a:cs typeface="Times New Roman" panose="02020603050405020304" pitchFamily="18" charset="0"/>
              </a:rPr>
              <a:t>Государственная программа Чувашской </a:t>
            </a:r>
            <a:r>
              <a:rPr lang="ru-RU" sz="1600" dirty="0" smtClean="0">
                <a:solidFill>
                  <a:schemeClr val="tx1"/>
                </a:solidFill>
                <a:effectLst/>
                <a:latin typeface="Times New Roman" panose="02020603050405020304" pitchFamily="18" charset="0"/>
                <a:cs typeface="Times New Roman" panose="02020603050405020304" pitchFamily="18" charset="0"/>
              </a:rPr>
              <a:t>Республики «Повышение </a:t>
            </a:r>
            <a:r>
              <a:rPr lang="ru-RU" sz="1600" dirty="0">
                <a:solidFill>
                  <a:schemeClr val="tx1"/>
                </a:solidFill>
                <a:effectLst/>
                <a:latin typeface="Times New Roman" panose="02020603050405020304" pitchFamily="18" charset="0"/>
                <a:cs typeface="Times New Roman" panose="02020603050405020304" pitchFamily="18" charset="0"/>
              </a:rPr>
              <a:t>безопасности жизнедеятельности населения и территорий Чувашской Республики»</a:t>
            </a:r>
          </a:p>
        </p:txBody>
      </p:sp>
      <p:cxnSp>
        <p:nvCxnSpPr>
          <p:cNvPr id="35" name="Прямая соединительная линия 34"/>
          <p:cNvCxnSpPr/>
          <p:nvPr/>
        </p:nvCxnSpPr>
        <p:spPr>
          <a:xfrm>
            <a:off x="0" y="620688"/>
            <a:ext cx="9144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7873228" y="69850"/>
            <a:ext cx="1223412" cy="492443"/>
          </a:xfrm>
          <a:prstGeom prst="rect">
            <a:avLst/>
          </a:prstGeom>
          <a:noFill/>
        </p:spPr>
        <p:txBody>
          <a:bodyPr wrap="none" rtlCol="0">
            <a:spAutoFit/>
          </a:bodyPr>
          <a:lstStyle/>
          <a:p>
            <a:pPr algn="ctr"/>
            <a:r>
              <a:rPr lang="ru-RU" sz="1300" b="1" i="1" dirty="0" smtClean="0">
                <a:solidFill>
                  <a:schemeClr val="accent1"/>
                </a:solidFill>
                <a:latin typeface="+mn-lt"/>
              </a:rPr>
              <a:t>Бюджет</a:t>
            </a:r>
          </a:p>
          <a:p>
            <a:pPr algn="ctr"/>
            <a:r>
              <a:rPr lang="ru-RU" sz="1300" b="1" i="1" dirty="0" smtClean="0">
                <a:solidFill>
                  <a:schemeClr val="accent1"/>
                </a:solidFill>
                <a:latin typeface="+mn-lt"/>
              </a:rPr>
              <a:t>для граждан</a:t>
            </a:r>
            <a:endParaRPr lang="ru-RU" sz="1300" b="1" i="1" dirty="0">
              <a:solidFill>
                <a:schemeClr val="accent1"/>
              </a:solidFill>
              <a:latin typeface="+mn-lt"/>
            </a:endParaRPr>
          </a:p>
        </p:txBody>
      </p:sp>
      <p:sp>
        <p:nvSpPr>
          <p:cNvPr id="47" name="Скругленный прямоугольник 46"/>
          <p:cNvSpPr/>
          <p:nvPr/>
        </p:nvSpPr>
        <p:spPr>
          <a:xfrm>
            <a:off x="4584301" y="2912311"/>
            <a:ext cx="2496342" cy="324000"/>
          </a:xfrm>
          <a:prstGeom prst="roundRect">
            <a:avLst>
              <a:gd name="adj" fmla="val 10000"/>
            </a:avLst>
          </a:pr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pPr algn="ctr"/>
            <a:r>
              <a:rPr lang="ru-RU" sz="1400" b="1" dirty="0" smtClean="0">
                <a:solidFill>
                  <a:schemeClr val="tx1"/>
                </a:solidFill>
                <a:latin typeface="Times New Roman" panose="02020603050405020304" pitchFamily="18" charset="0"/>
                <a:cs typeface="Times New Roman" panose="02020603050405020304" pitchFamily="18" charset="0"/>
              </a:rPr>
              <a:t>Подпрограмма</a:t>
            </a:r>
            <a:endParaRPr lang="ru-RU" sz="1400" b="1" dirty="0">
              <a:solidFill>
                <a:schemeClr val="tx1"/>
              </a:solidFill>
              <a:latin typeface="Times New Roman" panose="02020603050405020304" pitchFamily="18" charset="0"/>
              <a:cs typeface="Times New Roman" panose="02020603050405020304" pitchFamily="18" charset="0"/>
            </a:endParaRPr>
          </a:p>
        </p:txBody>
      </p:sp>
      <p:sp>
        <p:nvSpPr>
          <p:cNvPr id="45" name="Скругленный прямоугольник 44"/>
          <p:cNvSpPr/>
          <p:nvPr/>
        </p:nvSpPr>
        <p:spPr>
          <a:xfrm>
            <a:off x="8100392" y="2912311"/>
            <a:ext cx="793386" cy="324000"/>
          </a:xfrm>
          <a:prstGeom prst="roundRect">
            <a:avLst>
              <a:gd name="adj" fmla="val 10000"/>
            </a:avLst>
          </a:pr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r>
              <a:rPr lang="ru-RU" sz="1400" b="1" dirty="0" smtClean="0">
                <a:solidFill>
                  <a:schemeClr val="tx1"/>
                </a:solidFill>
                <a:latin typeface="Times New Roman" panose="02020603050405020304" pitchFamily="18" charset="0"/>
                <a:cs typeface="Times New Roman" panose="02020603050405020304" pitchFamily="18" charset="0"/>
              </a:rPr>
              <a:t>Факт</a:t>
            </a:r>
            <a:endParaRPr lang="ru-RU" sz="1400" b="1" dirty="0">
              <a:solidFill>
                <a:schemeClr val="tx1"/>
              </a:solidFill>
              <a:latin typeface="Times New Roman" panose="02020603050405020304" pitchFamily="18" charset="0"/>
              <a:cs typeface="Times New Roman" panose="02020603050405020304" pitchFamily="18" charset="0"/>
            </a:endParaRPr>
          </a:p>
        </p:txBody>
      </p:sp>
      <p:sp>
        <p:nvSpPr>
          <p:cNvPr id="50" name="Полилиния 49"/>
          <p:cNvSpPr/>
          <p:nvPr/>
        </p:nvSpPr>
        <p:spPr>
          <a:xfrm>
            <a:off x="7130701" y="4587391"/>
            <a:ext cx="782200" cy="468000"/>
          </a:xfrm>
          <a:custGeom>
            <a:avLst/>
            <a:gdLst>
              <a:gd name="connsiteX0" fmla="*/ 0 w 720364"/>
              <a:gd name="connsiteY0" fmla="*/ 47719 h 477185"/>
              <a:gd name="connsiteX1" fmla="*/ 47719 w 720364"/>
              <a:gd name="connsiteY1" fmla="*/ 0 h 477185"/>
              <a:gd name="connsiteX2" fmla="*/ 672646 w 720364"/>
              <a:gd name="connsiteY2" fmla="*/ 0 h 477185"/>
              <a:gd name="connsiteX3" fmla="*/ 720365 w 720364"/>
              <a:gd name="connsiteY3" fmla="*/ 47719 h 477185"/>
              <a:gd name="connsiteX4" fmla="*/ 720364 w 720364"/>
              <a:gd name="connsiteY4" fmla="*/ 429467 h 477185"/>
              <a:gd name="connsiteX5" fmla="*/ 672645 w 720364"/>
              <a:gd name="connsiteY5" fmla="*/ 477186 h 477185"/>
              <a:gd name="connsiteX6" fmla="*/ 47719 w 720364"/>
              <a:gd name="connsiteY6" fmla="*/ 477185 h 477185"/>
              <a:gd name="connsiteX7" fmla="*/ 0 w 720364"/>
              <a:gd name="connsiteY7" fmla="*/ 429466 h 477185"/>
              <a:gd name="connsiteX8" fmla="*/ 0 w 720364"/>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364" h="477185">
                <a:moveTo>
                  <a:pt x="0" y="47719"/>
                </a:moveTo>
                <a:cubicBezTo>
                  <a:pt x="0" y="21365"/>
                  <a:pt x="21365" y="0"/>
                  <a:pt x="47719" y="0"/>
                </a:cubicBezTo>
                <a:lnTo>
                  <a:pt x="672646" y="0"/>
                </a:lnTo>
                <a:cubicBezTo>
                  <a:pt x="699000" y="0"/>
                  <a:pt x="720365" y="21365"/>
                  <a:pt x="720365" y="47719"/>
                </a:cubicBezTo>
                <a:cubicBezTo>
                  <a:pt x="720365" y="174968"/>
                  <a:pt x="720364" y="302218"/>
                  <a:pt x="720364" y="429467"/>
                </a:cubicBezTo>
                <a:cubicBezTo>
                  <a:pt x="720364" y="455821"/>
                  <a:pt x="698999" y="477186"/>
                  <a:pt x="672645"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506" tIns="63506" rIns="63506" bIns="63506" numCol="1" spcCol="1270" anchor="ctr" anchorCtr="0">
            <a:noAutofit/>
          </a:bodyPr>
          <a:lstStyle/>
          <a:p>
            <a:pPr algn="ctr" defTabSz="577850">
              <a:lnSpc>
                <a:spcPct val="90000"/>
              </a:lnSpc>
              <a:spcAft>
                <a:spcPct val="35000"/>
              </a:spcAft>
            </a:pPr>
            <a:r>
              <a:rPr lang="ru-RU" sz="1200" dirty="0" smtClean="0">
                <a:solidFill>
                  <a:schemeClr val="tx1"/>
                </a:solidFill>
                <a:latin typeface="Times New Roman" panose="02020603050405020304" pitchFamily="18" charset="0"/>
                <a:cs typeface="Times New Roman" panose="02020603050405020304" pitchFamily="18" charset="0"/>
              </a:rPr>
              <a:t>236,1</a:t>
            </a:r>
            <a:endParaRPr lang="ru-RU" sz="1200" dirty="0">
              <a:solidFill>
                <a:schemeClr val="tx1"/>
              </a:solidFill>
              <a:latin typeface="Times New Roman" panose="02020603050405020304" pitchFamily="18" charset="0"/>
              <a:cs typeface="Times New Roman" panose="02020603050405020304" pitchFamily="18" charset="0"/>
            </a:endParaRPr>
          </a:p>
        </p:txBody>
      </p:sp>
      <p:sp>
        <p:nvSpPr>
          <p:cNvPr id="51" name="Полилиния 50"/>
          <p:cNvSpPr/>
          <p:nvPr/>
        </p:nvSpPr>
        <p:spPr>
          <a:xfrm>
            <a:off x="7130700" y="5724441"/>
            <a:ext cx="790585" cy="584879"/>
          </a:xfrm>
          <a:custGeom>
            <a:avLst/>
            <a:gdLst>
              <a:gd name="connsiteX0" fmla="*/ 0 w 720364"/>
              <a:gd name="connsiteY0" fmla="*/ 47719 h 477185"/>
              <a:gd name="connsiteX1" fmla="*/ 47719 w 720364"/>
              <a:gd name="connsiteY1" fmla="*/ 0 h 477185"/>
              <a:gd name="connsiteX2" fmla="*/ 672646 w 720364"/>
              <a:gd name="connsiteY2" fmla="*/ 0 h 477185"/>
              <a:gd name="connsiteX3" fmla="*/ 720365 w 720364"/>
              <a:gd name="connsiteY3" fmla="*/ 47719 h 477185"/>
              <a:gd name="connsiteX4" fmla="*/ 720364 w 720364"/>
              <a:gd name="connsiteY4" fmla="*/ 429467 h 477185"/>
              <a:gd name="connsiteX5" fmla="*/ 672645 w 720364"/>
              <a:gd name="connsiteY5" fmla="*/ 477186 h 477185"/>
              <a:gd name="connsiteX6" fmla="*/ 47719 w 720364"/>
              <a:gd name="connsiteY6" fmla="*/ 477185 h 477185"/>
              <a:gd name="connsiteX7" fmla="*/ 0 w 720364"/>
              <a:gd name="connsiteY7" fmla="*/ 429466 h 477185"/>
              <a:gd name="connsiteX8" fmla="*/ 0 w 720364"/>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364" h="477185">
                <a:moveTo>
                  <a:pt x="0" y="47719"/>
                </a:moveTo>
                <a:cubicBezTo>
                  <a:pt x="0" y="21365"/>
                  <a:pt x="21365" y="0"/>
                  <a:pt x="47719" y="0"/>
                </a:cubicBezTo>
                <a:lnTo>
                  <a:pt x="672646" y="0"/>
                </a:lnTo>
                <a:cubicBezTo>
                  <a:pt x="699000" y="0"/>
                  <a:pt x="720365" y="21365"/>
                  <a:pt x="720365" y="47719"/>
                </a:cubicBezTo>
                <a:cubicBezTo>
                  <a:pt x="720365" y="174968"/>
                  <a:pt x="720364" y="302218"/>
                  <a:pt x="720364" y="429467"/>
                </a:cubicBezTo>
                <a:cubicBezTo>
                  <a:pt x="720364" y="455821"/>
                  <a:pt x="698999" y="477186"/>
                  <a:pt x="672645"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506" tIns="63506" rIns="63506" bIns="63506" numCol="1" spcCol="1270" anchor="ctr" anchorCtr="0">
            <a:noAutofit/>
          </a:bodyPr>
          <a:lstStyle/>
          <a:p>
            <a:pPr algn="ctr" defTabSz="577850">
              <a:lnSpc>
                <a:spcPct val="90000"/>
              </a:lnSpc>
              <a:spcAft>
                <a:spcPct val="35000"/>
              </a:spcAft>
            </a:pPr>
            <a:r>
              <a:rPr lang="ru-RU" sz="1200" dirty="0" smtClean="0">
                <a:solidFill>
                  <a:schemeClr val="tx1"/>
                </a:solidFill>
                <a:latin typeface="Times New Roman" panose="02020603050405020304" pitchFamily="18" charset="0"/>
                <a:cs typeface="Times New Roman" panose="02020603050405020304" pitchFamily="18" charset="0"/>
              </a:rPr>
              <a:t>40,1</a:t>
            </a:r>
            <a:endParaRPr lang="ru-RU" sz="1200" dirty="0">
              <a:solidFill>
                <a:schemeClr val="tx1"/>
              </a:solidFill>
              <a:latin typeface="Times New Roman" panose="02020603050405020304" pitchFamily="18" charset="0"/>
              <a:cs typeface="Times New Roman" panose="02020603050405020304" pitchFamily="18" charset="0"/>
            </a:endParaRPr>
          </a:p>
        </p:txBody>
      </p:sp>
      <p:sp>
        <p:nvSpPr>
          <p:cNvPr id="52" name="Полилиния 51"/>
          <p:cNvSpPr/>
          <p:nvPr/>
        </p:nvSpPr>
        <p:spPr>
          <a:xfrm>
            <a:off x="7130700" y="3339117"/>
            <a:ext cx="782201" cy="1152127"/>
          </a:xfrm>
          <a:custGeom>
            <a:avLst/>
            <a:gdLst>
              <a:gd name="connsiteX0" fmla="*/ 0 w 736665"/>
              <a:gd name="connsiteY0" fmla="*/ 47719 h 477185"/>
              <a:gd name="connsiteX1" fmla="*/ 47719 w 736665"/>
              <a:gd name="connsiteY1" fmla="*/ 0 h 477185"/>
              <a:gd name="connsiteX2" fmla="*/ 688947 w 736665"/>
              <a:gd name="connsiteY2" fmla="*/ 0 h 477185"/>
              <a:gd name="connsiteX3" fmla="*/ 736666 w 736665"/>
              <a:gd name="connsiteY3" fmla="*/ 47719 h 477185"/>
              <a:gd name="connsiteX4" fmla="*/ 736665 w 736665"/>
              <a:gd name="connsiteY4" fmla="*/ 429467 h 477185"/>
              <a:gd name="connsiteX5" fmla="*/ 688946 w 736665"/>
              <a:gd name="connsiteY5" fmla="*/ 477186 h 477185"/>
              <a:gd name="connsiteX6" fmla="*/ 47719 w 736665"/>
              <a:gd name="connsiteY6" fmla="*/ 477185 h 477185"/>
              <a:gd name="connsiteX7" fmla="*/ 0 w 736665"/>
              <a:gd name="connsiteY7" fmla="*/ 429466 h 477185"/>
              <a:gd name="connsiteX8" fmla="*/ 0 w 736665"/>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6665" h="477185">
                <a:moveTo>
                  <a:pt x="0" y="47719"/>
                </a:moveTo>
                <a:cubicBezTo>
                  <a:pt x="0" y="21365"/>
                  <a:pt x="21365" y="0"/>
                  <a:pt x="47719" y="0"/>
                </a:cubicBezTo>
                <a:lnTo>
                  <a:pt x="688947" y="0"/>
                </a:lnTo>
                <a:cubicBezTo>
                  <a:pt x="715301" y="0"/>
                  <a:pt x="736666" y="21365"/>
                  <a:pt x="736666" y="47719"/>
                </a:cubicBezTo>
                <a:cubicBezTo>
                  <a:pt x="736666" y="174968"/>
                  <a:pt x="736665" y="302218"/>
                  <a:pt x="736665" y="429467"/>
                </a:cubicBezTo>
                <a:cubicBezTo>
                  <a:pt x="736665" y="455821"/>
                  <a:pt x="715300" y="477186"/>
                  <a:pt x="688946"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506" tIns="63506" rIns="63506" bIns="63506" numCol="1" spcCol="1270" anchor="ctr" anchorCtr="0">
            <a:noAutofit/>
          </a:bodyPr>
          <a:lstStyle/>
          <a:p>
            <a:pPr lvl="0" algn="ctr" defTabSz="577850">
              <a:lnSpc>
                <a:spcPct val="90000"/>
              </a:lnSpc>
              <a:spcBef>
                <a:spcPct val="0"/>
              </a:spcBef>
              <a:spcAft>
                <a:spcPct val="35000"/>
              </a:spcAft>
            </a:pPr>
            <a:r>
              <a:rPr lang="ru-RU" sz="1200" kern="1200" dirty="0" smtClean="0">
                <a:solidFill>
                  <a:schemeClr val="tx1"/>
                </a:solidFill>
                <a:latin typeface="Times New Roman" panose="02020603050405020304" pitchFamily="18" charset="0"/>
                <a:cs typeface="Times New Roman" panose="02020603050405020304" pitchFamily="18" charset="0"/>
              </a:rPr>
              <a:t>204,3</a:t>
            </a:r>
            <a:endParaRPr lang="ru-RU" sz="1200" kern="1200" dirty="0">
              <a:solidFill>
                <a:schemeClr val="tx1"/>
              </a:solidFill>
              <a:latin typeface="Times New Roman" panose="02020603050405020304" pitchFamily="18" charset="0"/>
              <a:cs typeface="Times New Roman" panose="02020603050405020304" pitchFamily="18" charset="0"/>
            </a:endParaRPr>
          </a:p>
        </p:txBody>
      </p:sp>
      <p:sp>
        <p:nvSpPr>
          <p:cNvPr id="54" name="Скругленный прямоугольник 53"/>
          <p:cNvSpPr/>
          <p:nvPr/>
        </p:nvSpPr>
        <p:spPr>
          <a:xfrm>
            <a:off x="7130700" y="2912311"/>
            <a:ext cx="790585" cy="324000"/>
          </a:xfrm>
          <a:prstGeom prst="roundRect">
            <a:avLst>
              <a:gd name="adj" fmla="val 10000"/>
            </a:avLst>
          </a:pr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pPr algn="ctr"/>
            <a:r>
              <a:rPr lang="ru-RU" sz="1400" b="1" dirty="0" smtClean="0">
                <a:solidFill>
                  <a:schemeClr val="tx1"/>
                </a:solidFill>
                <a:latin typeface="Times New Roman" panose="02020603050405020304" pitchFamily="18" charset="0"/>
                <a:cs typeface="Times New Roman" panose="02020603050405020304" pitchFamily="18" charset="0"/>
              </a:rPr>
              <a:t>План</a:t>
            </a:r>
            <a:endParaRPr lang="ru-RU" sz="1400" b="1" dirty="0">
              <a:solidFill>
                <a:schemeClr val="tx1"/>
              </a:solidFill>
              <a:latin typeface="Times New Roman" panose="02020603050405020304" pitchFamily="18" charset="0"/>
              <a:cs typeface="Times New Roman" panose="02020603050405020304" pitchFamily="18" charset="0"/>
            </a:endParaRPr>
          </a:p>
        </p:txBody>
      </p:sp>
      <p:pic>
        <p:nvPicPr>
          <p:cNvPr id="4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62797" y="822113"/>
            <a:ext cx="1058766" cy="1427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2"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21286" y="846019"/>
            <a:ext cx="1044815" cy="1428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 name="Рисунок 4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47964" y="821468"/>
            <a:ext cx="1133656" cy="1428455"/>
          </a:xfrm>
          <a:prstGeom prst="rect">
            <a:avLst/>
          </a:prstGeom>
        </p:spPr>
      </p:pic>
      <p:sp>
        <p:nvSpPr>
          <p:cNvPr id="48" name="Полилиния 47"/>
          <p:cNvSpPr/>
          <p:nvPr/>
        </p:nvSpPr>
        <p:spPr>
          <a:xfrm>
            <a:off x="4557776" y="5724441"/>
            <a:ext cx="2496344" cy="584879"/>
          </a:xfrm>
          <a:custGeom>
            <a:avLst/>
            <a:gdLst>
              <a:gd name="connsiteX0" fmla="*/ 0 w 2926877"/>
              <a:gd name="connsiteY0" fmla="*/ 47719 h 477185"/>
              <a:gd name="connsiteX1" fmla="*/ 47719 w 2926877"/>
              <a:gd name="connsiteY1" fmla="*/ 0 h 477185"/>
              <a:gd name="connsiteX2" fmla="*/ 2879159 w 2926877"/>
              <a:gd name="connsiteY2" fmla="*/ 0 h 477185"/>
              <a:gd name="connsiteX3" fmla="*/ 2926878 w 2926877"/>
              <a:gd name="connsiteY3" fmla="*/ 47719 h 477185"/>
              <a:gd name="connsiteX4" fmla="*/ 2926877 w 2926877"/>
              <a:gd name="connsiteY4" fmla="*/ 429467 h 477185"/>
              <a:gd name="connsiteX5" fmla="*/ 2879158 w 2926877"/>
              <a:gd name="connsiteY5" fmla="*/ 477186 h 477185"/>
              <a:gd name="connsiteX6" fmla="*/ 47719 w 2926877"/>
              <a:gd name="connsiteY6" fmla="*/ 477185 h 477185"/>
              <a:gd name="connsiteX7" fmla="*/ 0 w 2926877"/>
              <a:gd name="connsiteY7" fmla="*/ 429466 h 477185"/>
              <a:gd name="connsiteX8" fmla="*/ 0 w 2926877"/>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26877" h="477185">
                <a:moveTo>
                  <a:pt x="0" y="47719"/>
                </a:moveTo>
                <a:cubicBezTo>
                  <a:pt x="0" y="21365"/>
                  <a:pt x="21365" y="0"/>
                  <a:pt x="47719" y="0"/>
                </a:cubicBezTo>
                <a:lnTo>
                  <a:pt x="2879159" y="0"/>
                </a:lnTo>
                <a:cubicBezTo>
                  <a:pt x="2905513" y="0"/>
                  <a:pt x="2926878" y="21365"/>
                  <a:pt x="2926878" y="47719"/>
                </a:cubicBezTo>
                <a:cubicBezTo>
                  <a:pt x="2926878" y="174968"/>
                  <a:pt x="2926877" y="302218"/>
                  <a:pt x="2926877" y="429467"/>
                </a:cubicBezTo>
                <a:cubicBezTo>
                  <a:pt x="2926877" y="455821"/>
                  <a:pt x="2905512" y="477186"/>
                  <a:pt x="2879158"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506" tIns="63506" rIns="63506" bIns="63506" numCol="1" spcCol="1270" anchor="ctr" anchorCtr="0">
            <a:noAutofit/>
          </a:bodyPr>
          <a:lstStyle/>
          <a:p>
            <a:pPr algn="ctr" defTabSz="577850">
              <a:lnSpc>
                <a:spcPct val="90000"/>
              </a:lnSpc>
              <a:spcAft>
                <a:spcPct val="35000"/>
              </a:spcAft>
            </a:pPr>
            <a:r>
              <a:rPr lang="ru-RU" sz="1200" dirty="0">
                <a:solidFill>
                  <a:schemeClr val="tx1"/>
                </a:solidFill>
                <a:latin typeface="Times New Roman" panose="02020603050405020304" pitchFamily="18" charset="0"/>
                <a:cs typeface="Times New Roman" panose="02020603050405020304" pitchFamily="18" charset="0"/>
              </a:rPr>
              <a:t>Обеспечение реализации государственной </a:t>
            </a:r>
            <a:r>
              <a:rPr lang="ru-RU" sz="1200" dirty="0" smtClean="0">
                <a:solidFill>
                  <a:schemeClr val="tx1"/>
                </a:solidFill>
                <a:latin typeface="Times New Roman" panose="02020603050405020304" pitchFamily="18" charset="0"/>
                <a:cs typeface="Times New Roman" panose="02020603050405020304" pitchFamily="18" charset="0"/>
              </a:rPr>
              <a:t>программы</a:t>
            </a:r>
            <a:endParaRPr lang="ru-RU" sz="1200" dirty="0">
              <a:solidFill>
                <a:schemeClr val="tx1"/>
              </a:solidFill>
              <a:latin typeface="Times New Roman" panose="02020603050405020304" pitchFamily="18" charset="0"/>
              <a:cs typeface="Times New Roman" panose="02020603050405020304" pitchFamily="18" charset="0"/>
            </a:endParaRPr>
          </a:p>
        </p:txBody>
      </p:sp>
      <p:sp>
        <p:nvSpPr>
          <p:cNvPr id="53" name="Полилиния 52"/>
          <p:cNvSpPr/>
          <p:nvPr/>
        </p:nvSpPr>
        <p:spPr>
          <a:xfrm>
            <a:off x="8100392" y="5115705"/>
            <a:ext cx="758317" cy="540000"/>
          </a:xfrm>
          <a:custGeom>
            <a:avLst/>
            <a:gdLst>
              <a:gd name="connsiteX0" fmla="*/ 0 w 720364"/>
              <a:gd name="connsiteY0" fmla="*/ 47719 h 477185"/>
              <a:gd name="connsiteX1" fmla="*/ 47719 w 720364"/>
              <a:gd name="connsiteY1" fmla="*/ 0 h 477185"/>
              <a:gd name="connsiteX2" fmla="*/ 672646 w 720364"/>
              <a:gd name="connsiteY2" fmla="*/ 0 h 477185"/>
              <a:gd name="connsiteX3" fmla="*/ 720365 w 720364"/>
              <a:gd name="connsiteY3" fmla="*/ 47719 h 477185"/>
              <a:gd name="connsiteX4" fmla="*/ 720364 w 720364"/>
              <a:gd name="connsiteY4" fmla="*/ 429467 h 477185"/>
              <a:gd name="connsiteX5" fmla="*/ 672645 w 720364"/>
              <a:gd name="connsiteY5" fmla="*/ 477186 h 477185"/>
              <a:gd name="connsiteX6" fmla="*/ 47719 w 720364"/>
              <a:gd name="connsiteY6" fmla="*/ 477185 h 477185"/>
              <a:gd name="connsiteX7" fmla="*/ 0 w 720364"/>
              <a:gd name="connsiteY7" fmla="*/ 429466 h 477185"/>
              <a:gd name="connsiteX8" fmla="*/ 0 w 720364"/>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364" h="477185">
                <a:moveTo>
                  <a:pt x="0" y="47719"/>
                </a:moveTo>
                <a:cubicBezTo>
                  <a:pt x="0" y="21365"/>
                  <a:pt x="21365" y="0"/>
                  <a:pt x="47719" y="0"/>
                </a:cubicBezTo>
                <a:lnTo>
                  <a:pt x="672646" y="0"/>
                </a:lnTo>
                <a:cubicBezTo>
                  <a:pt x="699000" y="0"/>
                  <a:pt x="720365" y="21365"/>
                  <a:pt x="720365" y="47719"/>
                </a:cubicBezTo>
                <a:cubicBezTo>
                  <a:pt x="720365" y="174968"/>
                  <a:pt x="720364" y="302218"/>
                  <a:pt x="720364" y="429467"/>
                </a:cubicBezTo>
                <a:cubicBezTo>
                  <a:pt x="720364" y="455821"/>
                  <a:pt x="698999" y="477186"/>
                  <a:pt x="672645"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506" tIns="63506" rIns="63506" bIns="63506" numCol="1" spcCol="1270" anchor="ctr" anchorCtr="0">
            <a:noAutofit/>
          </a:bodyPr>
          <a:lstStyle/>
          <a:p>
            <a:pPr algn="ctr" defTabSz="577850">
              <a:lnSpc>
                <a:spcPct val="90000"/>
              </a:lnSpc>
              <a:spcAft>
                <a:spcPct val="35000"/>
              </a:spcAft>
            </a:pPr>
            <a:r>
              <a:rPr lang="ru-RU" sz="1200" dirty="0" smtClean="0">
                <a:solidFill>
                  <a:schemeClr val="tx1"/>
                </a:solidFill>
                <a:latin typeface="Times New Roman" panose="02020603050405020304" pitchFamily="18" charset="0"/>
                <a:cs typeface="Times New Roman" panose="02020603050405020304" pitchFamily="18" charset="0"/>
              </a:rPr>
              <a:t>10,8</a:t>
            </a:r>
            <a:endParaRPr lang="ru-RU" sz="1200" dirty="0">
              <a:solidFill>
                <a:schemeClr val="tx1"/>
              </a:solidFill>
              <a:latin typeface="Times New Roman" panose="02020603050405020304" pitchFamily="18" charset="0"/>
              <a:cs typeface="Times New Roman" panose="02020603050405020304" pitchFamily="18" charset="0"/>
            </a:endParaRPr>
          </a:p>
        </p:txBody>
      </p:sp>
      <p:sp>
        <p:nvSpPr>
          <p:cNvPr id="56" name="Полилиния 55"/>
          <p:cNvSpPr/>
          <p:nvPr/>
        </p:nvSpPr>
        <p:spPr>
          <a:xfrm>
            <a:off x="7130701" y="5123246"/>
            <a:ext cx="782200" cy="540000"/>
          </a:xfrm>
          <a:custGeom>
            <a:avLst/>
            <a:gdLst>
              <a:gd name="connsiteX0" fmla="*/ 0 w 720364"/>
              <a:gd name="connsiteY0" fmla="*/ 47719 h 477185"/>
              <a:gd name="connsiteX1" fmla="*/ 47719 w 720364"/>
              <a:gd name="connsiteY1" fmla="*/ 0 h 477185"/>
              <a:gd name="connsiteX2" fmla="*/ 672646 w 720364"/>
              <a:gd name="connsiteY2" fmla="*/ 0 h 477185"/>
              <a:gd name="connsiteX3" fmla="*/ 720365 w 720364"/>
              <a:gd name="connsiteY3" fmla="*/ 47719 h 477185"/>
              <a:gd name="connsiteX4" fmla="*/ 720364 w 720364"/>
              <a:gd name="connsiteY4" fmla="*/ 429467 h 477185"/>
              <a:gd name="connsiteX5" fmla="*/ 672645 w 720364"/>
              <a:gd name="connsiteY5" fmla="*/ 477186 h 477185"/>
              <a:gd name="connsiteX6" fmla="*/ 47719 w 720364"/>
              <a:gd name="connsiteY6" fmla="*/ 477185 h 477185"/>
              <a:gd name="connsiteX7" fmla="*/ 0 w 720364"/>
              <a:gd name="connsiteY7" fmla="*/ 429466 h 477185"/>
              <a:gd name="connsiteX8" fmla="*/ 0 w 720364"/>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364" h="477185">
                <a:moveTo>
                  <a:pt x="0" y="47719"/>
                </a:moveTo>
                <a:cubicBezTo>
                  <a:pt x="0" y="21365"/>
                  <a:pt x="21365" y="0"/>
                  <a:pt x="47719" y="0"/>
                </a:cubicBezTo>
                <a:lnTo>
                  <a:pt x="672646" y="0"/>
                </a:lnTo>
                <a:cubicBezTo>
                  <a:pt x="699000" y="0"/>
                  <a:pt x="720365" y="21365"/>
                  <a:pt x="720365" y="47719"/>
                </a:cubicBezTo>
                <a:cubicBezTo>
                  <a:pt x="720365" y="174968"/>
                  <a:pt x="720364" y="302218"/>
                  <a:pt x="720364" y="429467"/>
                </a:cubicBezTo>
                <a:cubicBezTo>
                  <a:pt x="720364" y="455821"/>
                  <a:pt x="698999" y="477186"/>
                  <a:pt x="672645"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506" tIns="63506" rIns="63506" bIns="63506" numCol="1" spcCol="1270" anchor="ctr" anchorCtr="0">
            <a:noAutofit/>
          </a:bodyPr>
          <a:lstStyle/>
          <a:p>
            <a:pPr algn="ctr" defTabSz="577850">
              <a:lnSpc>
                <a:spcPct val="90000"/>
              </a:lnSpc>
              <a:spcAft>
                <a:spcPct val="35000"/>
              </a:spcAft>
            </a:pPr>
            <a:r>
              <a:rPr lang="ru-RU" sz="1200" dirty="0" smtClean="0">
                <a:solidFill>
                  <a:schemeClr val="tx1"/>
                </a:solidFill>
                <a:latin typeface="Times New Roman" panose="02020603050405020304" pitchFamily="18" charset="0"/>
                <a:cs typeface="Times New Roman" panose="02020603050405020304" pitchFamily="18" charset="0"/>
              </a:rPr>
              <a:t>10,8</a:t>
            </a:r>
            <a:endParaRPr lang="ru-RU" sz="1200" dirty="0">
              <a:solidFill>
                <a:schemeClr val="tx1"/>
              </a:solidFill>
              <a:latin typeface="Times New Roman" panose="02020603050405020304" pitchFamily="18" charset="0"/>
              <a:cs typeface="Times New Roman" panose="02020603050405020304" pitchFamily="18" charset="0"/>
            </a:endParaRPr>
          </a:p>
        </p:txBody>
      </p:sp>
      <p:pic>
        <p:nvPicPr>
          <p:cNvPr id="4" name="Рисунок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41616" y="835551"/>
            <a:ext cx="1171285" cy="1410449"/>
          </a:xfrm>
          <a:prstGeom prst="rect">
            <a:avLst/>
          </a:prstGeom>
        </p:spPr>
      </p:pic>
      <p:sp>
        <p:nvSpPr>
          <p:cNvPr id="2" name="Номер слайда 1"/>
          <p:cNvSpPr>
            <a:spLocks noGrp="1"/>
          </p:cNvSpPr>
          <p:nvPr>
            <p:ph type="sldNum" sz="quarter" idx="12"/>
          </p:nvPr>
        </p:nvSpPr>
        <p:spPr/>
        <p:txBody>
          <a:bodyPr/>
          <a:lstStyle/>
          <a:p>
            <a:pPr>
              <a:defRPr/>
            </a:pPr>
            <a:fld id="{8135DCAC-F131-4C56-82C1-BB591457AF70}" type="slidenum">
              <a:rPr lang="ru-RU" smtClean="0"/>
              <a:pPr>
                <a:defRPr/>
              </a:pPr>
              <a:t>60</a:t>
            </a:fld>
            <a:endParaRPr lang="ru-RU" dirty="0"/>
          </a:p>
        </p:txBody>
      </p:sp>
    </p:spTree>
    <p:extLst>
      <p:ext uri="{BB962C8B-B14F-4D97-AF65-F5344CB8AC3E}">
        <p14:creationId xmlns:p14="http://schemas.microsoft.com/office/powerpoint/2010/main" val="264915775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Скругленный прямоугольник 23"/>
          <p:cNvSpPr/>
          <p:nvPr/>
        </p:nvSpPr>
        <p:spPr>
          <a:xfrm>
            <a:off x="119597" y="3900312"/>
            <a:ext cx="4950000" cy="541823"/>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just"/>
            <a:r>
              <a:rPr lang="ru-RU" sz="1200" dirty="0" smtClean="0">
                <a:solidFill>
                  <a:schemeClr val="tx1"/>
                </a:solidFill>
                <a:latin typeface="Times New Roman" panose="02020603050405020304" pitchFamily="18" charset="0"/>
                <a:cs typeface="Times New Roman" panose="02020603050405020304" pitchFamily="18" charset="0"/>
              </a:rPr>
              <a:t>Снижение количества чрезвычайных ситуаций, пожаров, происшествий на водных объектах, единиц</a:t>
            </a:r>
            <a:endParaRPr lang="ru-RU" sz="1200" dirty="0">
              <a:solidFill>
                <a:schemeClr val="tx1"/>
              </a:solidFill>
              <a:latin typeface="Times New Roman" panose="02020603050405020304" pitchFamily="18" charset="0"/>
              <a:cs typeface="Times New Roman" panose="02020603050405020304" pitchFamily="18" charset="0"/>
            </a:endParaRPr>
          </a:p>
        </p:txBody>
      </p:sp>
      <p:sp>
        <p:nvSpPr>
          <p:cNvPr id="33" name="Скругленный прямоугольник 32"/>
          <p:cNvSpPr/>
          <p:nvPr/>
        </p:nvSpPr>
        <p:spPr>
          <a:xfrm>
            <a:off x="129097" y="4725144"/>
            <a:ext cx="4950000" cy="598116"/>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just"/>
            <a:r>
              <a:rPr lang="ru-RU" sz="1200" dirty="0" smtClean="0">
                <a:solidFill>
                  <a:schemeClr val="tx1"/>
                </a:solidFill>
                <a:latin typeface="Times New Roman" panose="02020603050405020304" pitchFamily="18" charset="0"/>
                <a:cs typeface="Times New Roman" panose="02020603050405020304" pitchFamily="18" charset="0"/>
              </a:rPr>
              <a:t>Снижение количества </a:t>
            </a:r>
            <a:r>
              <a:rPr lang="ru-RU" sz="1200" dirty="0">
                <a:solidFill>
                  <a:schemeClr val="tx1"/>
                </a:solidFill>
                <a:latin typeface="Times New Roman" panose="02020603050405020304" pitchFamily="18" charset="0"/>
                <a:cs typeface="Times New Roman" panose="02020603050405020304" pitchFamily="18" charset="0"/>
              </a:rPr>
              <a:t>населения, </a:t>
            </a:r>
            <a:r>
              <a:rPr lang="ru-RU" sz="1200" dirty="0" smtClean="0">
                <a:solidFill>
                  <a:schemeClr val="tx1"/>
                </a:solidFill>
                <a:latin typeface="Times New Roman" panose="02020603050405020304" pitchFamily="18" charset="0"/>
                <a:cs typeface="Times New Roman" panose="02020603050405020304" pitchFamily="18" charset="0"/>
              </a:rPr>
              <a:t>погибшего при </a:t>
            </a:r>
            <a:r>
              <a:rPr lang="ru-RU" sz="1200" dirty="0">
                <a:solidFill>
                  <a:schemeClr val="tx1"/>
                </a:solidFill>
                <a:latin typeface="Times New Roman" panose="02020603050405020304" pitchFamily="18" charset="0"/>
                <a:cs typeface="Times New Roman" panose="02020603050405020304" pitchFamily="18" charset="0"/>
              </a:rPr>
              <a:t>ЧС, пожарах, происшествиях на водных объектах, </a:t>
            </a:r>
            <a:r>
              <a:rPr lang="ru-RU" sz="1200" dirty="0" smtClean="0">
                <a:solidFill>
                  <a:schemeClr val="tx1"/>
                </a:solidFill>
                <a:latin typeface="Times New Roman" panose="02020603050405020304" pitchFamily="18" charset="0"/>
                <a:cs typeface="Times New Roman" panose="02020603050405020304" pitchFamily="18" charset="0"/>
              </a:rPr>
              <a:t>чел.</a:t>
            </a:r>
            <a:endParaRPr lang="ru-RU" sz="1200" dirty="0">
              <a:solidFill>
                <a:schemeClr val="tx1"/>
              </a:solidFill>
              <a:latin typeface="Times New Roman" panose="02020603050405020304" pitchFamily="18" charset="0"/>
              <a:cs typeface="Times New Roman" panose="02020603050405020304" pitchFamily="18" charset="0"/>
            </a:endParaRPr>
          </a:p>
        </p:txBody>
      </p:sp>
      <p:sp>
        <p:nvSpPr>
          <p:cNvPr id="36" name="Скругленный прямоугольник 35"/>
          <p:cNvSpPr/>
          <p:nvPr/>
        </p:nvSpPr>
        <p:spPr>
          <a:xfrm>
            <a:off x="119597" y="5593602"/>
            <a:ext cx="4950000" cy="715718"/>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r>
              <a:rPr lang="ru-RU" sz="1200" dirty="0" smtClean="0">
                <a:solidFill>
                  <a:schemeClr val="tx1"/>
                </a:solidFill>
                <a:latin typeface="Times New Roman" panose="02020603050405020304" pitchFamily="18" charset="0"/>
                <a:cs typeface="Times New Roman" panose="02020603050405020304" pitchFamily="18" charset="0"/>
              </a:rPr>
              <a:t>Доля населения Чувашской Республики, проживающего на территориях муниципальных образований, в которых развернута система – 112, в общей численности населения</a:t>
            </a:r>
            <a:endParaRPr lang="ru-RU" sz="1200" dirty="0">
              <a:solidFill>
                <a:schemeClr val="tx1"/>
              </a:solidFill>
              <a:latin typeface="Times New Roman" panose="02020603050405020304" pitchFamily="18" charset="0"/>
              <a:cs typeface="Times New Roman" panose="02020603050405020304" pitchFamily="18" charset="0"/>
            </a:endParaRPr>
          </a:p>
        </p:txBody>
      </p:sp>
      <p:sp>
        <p:nvSpPr>
          <p:cNvPr id="11" name="Скругленный прямоугольник 10"/>
          <p:cNvSpPr/>
          <p:nvPr/>
        </p:nvSpPr>
        <p:spPr>
          <a:xfrm>
            <a:off x="89787" y="1961237"/>
            <a:ext cx="2177958" cy="504056"/>
          </a:xfrm>
          <a:prstGeom prst="roundRect">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ru-RU" sz="1400" b="1" dirty="0" smtClean="0">
                <a:solidFill>
                  <a:schemeClr val="accent1">
                    <a:lumMod val="50000"/>
                  </a:schemeClr>
                </a:solidFill>
                <a:latin typeface="Times New Roman" panose="02020603050405020304" pitchFamily="18" charset="0"/>
                <a:cs typeface="Times New Roman" panose="02020603050405020304" pitchFamily="18" charset="0"/>
              </a:rPr>
              <a:t>Основные индикаторы</a:t>
            </a:r>
            <a:endParaRPr lang="ru-RU" sz="1400" b="1" dirty="0">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17" name="Скругленный прямоугольник 16"/>
          <p:cNvSpPr/>
          <p:nvPr/>
        </p:nvSpPr>
        <p:spPr>
          <a:xfrm>
            <a:off x="129097" y="2812348"/>
            <a:ext cx="4950000" cy="760668"/>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just"/>
            <a:r>
              <a:rPr lang="ru-RU" sz="1200" dirty="0">
                <a:solidFill>
                  <a:schemeClr val="tx1"/>
                </a:solidFill>
                <a:latin typeface="Times New Roman" panose="02020603050405020304" pitchFamily="18" charset="0"/>
                <a:cs typeface="Times New Roman" panose="02020603050405020304" pitchFamily="18" charset="0"/>
              </a:rPr>
              <a:t>Готовность </a:t>
            </a:r>
            <a:r>
              <a:rPr lang="ru-RU" sz="1200" dirty="0" smtClean="0">
                <a:solidFill>
                  <a:schemeClr val="tx1"/>
                </a:solidFill>
                <a:latin typeface="Times New Roman" panose="02020603050405020304" pitchFamily="18" charset="0"/>
                <a:cs typeface="Times New Roman" panose="02020603050405020304" pitchFamily="18" charset="0"/>
              </a:rPr>
              <a:t>систем оповещения населения об опасностях, возникающих при чрезвычайных ситуаций, %</a:t>
            </a:r>
            <a:endParaRPr lang="ru-RU" sz="1200" dirty="0">
              <a:solidFill>
                <a:schemeClr val="tx1"/>
              </a:solidFill>
              <a:latin typeface="Times New Roman" panose="02020603050405020304" pitchFamily="18" charset="0"/>
              <a:cs typeface="Times New Roman" panose="02020603050405020304" pitchFamily="18" charset="0"/>
            </a:endParaRPr>
          </a:p>
        </p:txBody>
      </p:sp>
      <p:sp>
        <p:nvSpPr>
          <p:cNvPr id="3" name="Полилиния 2"/>
          <p:cNvSpPr/>
          <p:nvPr/>
        </p:nvSpPr>
        <p:spPr>
          <a:xfrm>
            <a:off x="5135526" y="1240981"/>
            <a:ext cx="3903032" cy="592866"/>
          </a:xfrm>
          <a:custGeom>
            <a:avLst/>
            <a:gdLst>
              <a:gd name="connsiteX0" fmla="*/ 0 w 3903032"/>
              <a:gd name="connsiteY0" fmla="*/ 59287 h 592866"/>
              <a:gd name="connsiteX1" fmla="*/ 59287 w 3903032"/>
              <a:gd name="connsiteY1" fmla="*/ 0 h 592866"/>
              <a:gd name="connsiteX2" fmla="*/ 3843745 w 3903032"/>
              <a:gd name="connsiteY2" fmla="*/ 0 h 592866"/>
              <a:gd name="connsiteX3" fmla="*/ 3903032 w 3903032"/>
              <a:gd name="connsiteY3" fmla="*/ 59287 h 592866"/>
              <a:gd name="connsiteX4" fmla="*/ 3903032 w 3903032"/>
              <a:gd name="connsiteY4" fmla="*/ 533579 h 592866"/>
              <a:gd name="connsiteX5" fmla="*/ 3843745 w 3903032"/>
              <a:gd name="connsiteY5" fmla="*/ 592866 h 592866"/>
              <a:gd name="connsiteX6" fmla="*/ 59287 w 3903032"/>
              <a:gd name="connsiteY6" fmla="*/ 592866 h 592866"/>
              <a:gd name="connsiteX7" fmla="*/ 0 w 3903032"/>
              <a:gd name="connsiteY7" fmla="*/ 533579 h 592866"/>
              <a:gd name="connsiteX8" fmla="*/ 0 w 3903032"/>
              <a:gd name="connsiteY8" fmla="*/ 59287 h 592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3032" h="592866">
                <a:moveTo>
                  <a:pt x="0" y="59287"/>
                </a:moveTo>
                <a:cubicBezTo>
                  <a:pt x="0" y="26544"/>
                  <a:pt x="26544" y="0"/>
                  <a:pt x="59287" y="0"/>
                </a:cubicBezTo>
                <a:lnTo>
                  <a:pt x="3843745" y="0"/>
                </a:lnTo>
                <a:cubicBezTo>
                  <a:pt x="3876488" y="0"/>
                  <a:pt x="3903032" y="26544"/>
                  <a:pt x="3903032" y="59287"/>
                </a:cubicBezTo>
                <a:lnTo>
                  <a:pt x="3903032" y="533579"/>
                </a:lnTo>
                <a:cubicBezTo>
                  <a:pt x="3903032" y="566322"/>
                  <a:pt x="3876488" y="592866"/>
                  <a:pt x="3843745" y="592866"/>
                </a:cubicBezTo>
                <a:lnTo>
                  <a:pt x="59287" y="592866"/>
                </a:lnTo>
                <a:cubicBezTo>
                  <a:pt x="26544" y="592866"/>
                  <a:pt x="0" y="566322"/>
                  <a:pt x="0" y="533579"/>
                </a:cubicBezTo>
                <a:lnTo>
                  <a:pt x="0" y="59287"/>
                </a:lnTo>
                <a:close/>
              </a:path>
            </a:pathLst>
          </a:custGeom>
        </p:spPr>
        <p:style>
          <a:lnRef idx="3">
            <a:schemeClr val="lt1"/>
          </a:lnRef>
          <a:fillRef idx="1">
            <a:schemeClr val="accent2"/>
          </a:fillRef>
          <a:effectRef idx="1">
            <a:schemeClr val="accent2"/>
          </a:effectRef>
          <a:fontRef idx="minor">
            <a:schemeClr val="lt1"/>
          </a:fontRef>
        </p:style>
        <p:txBody>
          <a:bodyPr spcFirstLastPara="0" vert="horz" wrap="square" lIns="70704" tIns="70704" rIns="70704" bIns="70704" numCol="1" spcCol="1270" anchor="ctr" anchorCtr="0">
            <a:noAutofit/>
          </a:bodyPr>
          <a:lstStyle/>
          <a:p>
            <a:pPr lvl="0" algn="ctr" defTabSz="622300">
              <a:lnSpc>
                <a:spcPct val="90000"/>
              </a:lnSpc>
              <a:spcBef>
                <a:spcPct val="0"/>
              </a:spcBef>
              <a:spcAft>
                <a:spcPct val="35000"/>
              </a:spcAft>
            </a:pPr>
            <a:r>
              <a:rPr lang="ru-RU" sz="1400" b="1" kern="1200" dirty="0" smtClean="0">
                <a:solidFill>
                  <a:schemeClr val="accent1">
                    <a:lumMod val="50000"/>
                  </a:schemeClr>
                </a:solidFill>
                <a:latin typeface="Times New Roman" panose="02020603050405020304" pitchFamily="18" charset="0"/>
                <a:cs typeface="Times New Roman" panose="02020603050405020304" pitchFamily="18" charset="0"/>
              </a:rPr>
              <a:t>Достижение значений показателей (индикаторов) </a:t>
            </a:r>
            <a:endParaRPr lang="ru-RU" sz="1400" b="1" kern="1200" dirty="0">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4" name="Полилиния 3"/>
          <p:cNvSpPr/>
          <p:nvPr/>
        </p:nvSpPr>
        <p:spPr>
          <a:xfrm>
            <a:off x="5135356" y="2044046"/>
            <a:ext cx="731452" cy="592866"/>
          </a:xfrm>
          <a:custGeom>
            <a:avLst/>
            <a:gdLst>
              <a:gd name="connsiteX0" fmla="*/ 0 w 731452"/>
              <a:gd name="connsiteY0" fmla="*/ 59287 h 592866"/>
              <a:gd name="connsiteX1" fmla="*/ 59287 w 731452"/>
              <a:gd name="connsiteY1" fmla="*/ 0 h 592866"/>
              <a:gd name="connsiteX2" fmla="*/ 672165 w 731452"/>
              <a:gd name="connsiteY2" fmla="*/ 0 h 592866"/>
              <a:gd name="connsiteX3" fmla="*/ 731452 w 731452"/>
              <a:gd name="connsiteY3" fmla="*/ 59287 h 592866"/>
              <a:gd name="connsiteX4" fmla="*/ 731452 w 731452"/>
              <a:gd name="connsiteY4" fmla="*/ 533579 h 592866"/>
              <a:gd name="connsiteX5" fmla="*/ 672165 w 731452"/>
              <a:gd name="connsiteY5" fmla="*/ 592866 h 592866"/>
              <a:gd name="connsiteX6" fmla="*/ 59287 w 731452"/>
              <a:gd name="connsiteY6" fmla="*/ 592866 h 592866"/>
              <a:gd name="connsiteX7" fmla="*/ 0 w 731452"/>
              <a:gd name="connsiteY7" fmla="*/ 533579 h 592866"/>
              <a:gd name="connsiteX8" fmla="*/ 0 w 731452"/>
              <a:gd name="connsiteY8" fmla="*/ 59287 h 592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592866">
                <a:moveTo>
                  <a:pt x="0" y="59287"/>
                </a:moveTo>
                <a:cubicBezTo>
                  <a:pt x="0" y="26544"/>
                  <a:pt x="26544" y="0"/>
                  <a:pt x="59287" y="0"/>
                </a:cubicBezTo>
                <a:lnTo>
                  <a:pt x="672165" y="0"/>
                </a:lnTo>
                <a:cubicBezTo>
                  <a:pt x="704908" y="0"/>
                  <a:pt x="731452" y="26544"/>
                  <a:pt x="731452" y="59287"/>
                </a:cubicBezTo>
                <a:lnTo>
                  <a:pt x="731452" y="533579"/>
                </a:lnTo>
                <a:cubicBezTo>
                  <a:pt x="731452" y="566322"/>
                  <a:pt x="704908" y="592866"/>
                  <a:pt x="672165" y="592866"/>
                </a:cubicBezTo>
                <a:lnTo>
                  <a:pt x="59287" y="592866"/>
                </a:lnTo>
                <a:cubicBezTo>
                  <a:pt x="26544" y="592866"/>
                  <a:pt x="0" y="566322"/>
                  <a:pt x="0" y="533579"/>
                </a:cubicBezTo>
                <a:lnTo>
                  <a:pt x="0" y="59287"/>
                </a:lnTo>
                <a:close/>
              </a:path>
            </a:pathLst>
          </a:cu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0704" tIns="70704" rIns="70704" bIns="70704" numCol="1" spcCol="1270" anchor="ctr" anchorCtr="0">
            <a:noAutofit/>
          </a:bodyPr>
          <a:lstStyle/>
          <a:p>
            <a:pPr lvl="0" algn="ctr" defTabSz="622300">
              <a:lnSpc>
                <a:spcPct val="90000"/>
              </a:lnSpc>
              <a:spcBef>
                <a:spcPct val="0"/>
              </a:spcBef>
              <a:spcAft>
                <a:spcPts val="0"/>
              </a:spcAft>
            </a:pPr>
            <a:r>
              <a:rPr lang="ru-RU" sz="1400" b="1" kern="1200" dirty="0" smtClean="0">
                <a:solidFill>
                  <a:schemeClr val="tx1"/>
                </a:solidFill>
                <a:latin typeface="Times New Roman" panose="02020603050405020304" pitchFamily="18" charset="0"/>
                <a:cs typeface="Times New Roman" panose="02020603050405020304" pitchFamily="18" charset="0"/>
              </a:rPr>
              <a:t>2019</a:t>
            </a:r>
          </a:p>
          <a:p>
            <a:pPr lvl="0" algn="ctr" defTabSz="622300">
              <a:lnSpc>
                <a:spcPct val="90000"/>
              </a:lnSpc>
              <a:spcBef>
                <a:spcPct val="0"/>
              </a:spcBef>
              <a:spcAft>
                <a:spcPts val="0"/>
              </a:spcAft>
            </a:pPr>
            <a:r>
              <a:rPr lang="ru-RU" sz="1400" b="1" kern="1200" dirty="0" smtClean="0">
                <a:solidFill>
                  <a:schemeClr val="tx1"/>
                </a:solidFill>
                <a:latin typeface="Times New Roman" panose="02020603050405020304" pitchFamily="18" charset="0"/>
                <a:cs typeface="Times New Roman" panose="02020603050405020304" pitchFamily="18" charset="0"/>
              </a:rPr>
              <a:t>план</a:t>
            </a:r>
            <a:endParaRPr lang="ru-RU" sz="1400" b="1" kern="1200" dirty="0">
              <a:solidFill>
                <a:schemeClr val="tx1"/>
              </a:solidFill>
              <a:latin typeface="Times New Roman" panose="02020603050405020304" pitchFamily="18" charset="0"/>
              <a:cs typeface="Times New Roman" panose="02020603050405020304" pitchFamily="18" charset="0"/>
            </a:endParaRPr>
          </a:p>
        </p:txBody>
      </p:sp>
      <p:sp>
        <p:nvSpPr>
          <p:cNvPr id="5" name="Полилиния 4"/>
          <p:cNvSpPr/>
          <p:nvPr/>
        </p:nvSpPr>
        <p:spPr>
          <a:xfrm>
            <a:off x="5129552" y="2831935"/>
            <a:ext cx="731452" cy="760795"/>
          </a:xfrm>
          <a:custGeom>
            <a:avLst/>
            <a:gdLst>
              <a:gd name="connsiteX0" fmla="*/ 0 w 731452"/>
              <a:gd name="connsiteY0" fmla="*/ 59287 h 592866"/>
              <a:gd name="connsiteX1" fmla="*/ 59287 w 731452"/>
              <a:gd name="connsiteY1" fmla="*/ 0 h 592866"/>
              <a:gd name="connsiteX2" fmla="*/ 672165 w 731452"/>
              <a:gd name="connsiteY2" fmla="*/ 0 h 592866"/>
              <a:gd name="connsiteX3" fmla="*/ 731452 w 731452"/>
              <a:gd name="connsiteY3" fmla="*/ 59287 h 592866"/>
              <a:gd name="connsiteX4" fmla="*/ 731452 w 731452"/>
              <a:gd name="connsiteY4" fmla="*/ 533579 h 592866"/>
              <a:gd name="connsiteX5" fmla="*/ 672165 w 731452"/>
              <a:gd name="connsiteY5" fmla="*/ 592866 h 592866"/>
              <a:gd name="connsiteX6" fmla="*/ 59287 w 731452"/>
              <a:gd name="connsiteY6" fmla="*/ 592866 h 592866"/>
              <a:gd name="connsiteX7" fmla="*/ 0 w 731452"/>
              <a:gd name="connsiteY7" fmla="*/ 533579 h 592866"/>
              <a:gd name="connsiteX8" fmla="*/ 0 w 731452"/>
              <a:gd name="connsiteY8" fmla="*/ 59287 h 592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592866">
                <a:moveTo>
                  <a:pt x="0" y="59287"/>
                </a:moveTo>
                <a:cubicBezTo>
                  <a:pt x="0" y="26544"/>
                  <a:pt x="26544" y="0"/>
                  <a:pt x="59287" y="0"/>
                </a:cubicBezTo>
                <a:lnTo>
                  <a:pt x="672165" y="0"/>
                </a:lnTo>
                <a:cubicBezTo>
                  <a:pt x="704908" y="0"/>
                  <a:pt x="731452" y="26544"/>
                  <a:pt x="731452" y="59287"/>
                </a:cubicBezTo>
                <a:lnTo>
                  <a:pt x="731452" y="533579"/>
                </a:lnTo>
                <a:cubicBezTo>
                  <a:pt x="731452" y="566322"/>
                  <a:pt x="704908" y="592866"/>
                  <a:pt x="672165" y="592866"/>
                </a:cubicBezTo>
                <a:lnTo>
                  <a:pt x="59287" y="592866"/>
                </a:lnTo>
                <a:cubicBezTo>
                  <a:pt x="26544" y="592866"/>
                  <a:pt x="0" y="566322"/>
                  <a:pt x="0" y="533579"/>
                </a:cubicBezTo>
                <a:lnTo>
                  <a:pt x="0" y="59287"/>
                </a:lnTo>
                <a:close/>
              </a:path>
            </a:pathLst>
          </a:cu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9274" tIns="59274" rIns="59274" bIns="59274" numCol="1" spcCol="1270" anchor="ctr" anchorCtr="0">
            <a:noAutofit/>
          </a:bodyPr>
          <a:lstStyle/>
          <a:p>
            <a:pPr lvl="0" algn="ctr" defTabSz="488950">
              <a:lnSpc>
                <a:spcPct val="90000"/>
              </a:lnSpc>
              <a:spcBef>
                <a:spcPct val="0"/>
              </a:spcBef>
              <a:spcAft>
                <a:spcPct val="35000"/>
              </a:spcAft>
            </a:pPr>
            <a:r>
              <a:rPr lang="ru-RU" sz="1200" b="1" kern="1200" dirty="0" smtClean="0">
                <a:solidFill>
                  <a:schemeClr val="tx1"/>
                </a:solidFill>
                <a:latin typeface="Times New Roman" panose="02020603050405020304" pitchFamily="18" charset="0"/>
                <a:cs typeface="Times New Roman" panose="02020603050405020304" pitchFamily="18" charset="0"/>
              </a:rPr>
              <a:t>99</a:t>
            </a:r>
            <a:endParaRPr lang="ru-RU" sz="1200" b="1" kern="1200" dirty="0">
              <a:solidFill>
                <a:schemeClr val="tx1"/>
              </a:solidFill>
              <a:latin typeface="Times New Roman" panose="02020603050405020304" pitchFamily="18" charset="0"/>
              <a:cs typeface="Times New Roman" panose="02020603050405020304" pitchFamily="18" charset="0"/>
            </a:endParaRPr>
          </a:p>
        </p:txBody>
      </p:sp>
      <p:sp>
        <p:nvSpPr>
          <p:cNvPr id="7" name="Полилиния 6"/>
          <p:cNvSpPr/>
          <p:nvPr/>
        </p:nvSpPr>
        <p:spPr>
          <a:xfrm>
            <a:off x="5129552" y="3867919"/>
            <a:ext cx="731452" cy="592866"/>
          </a:xfrm>
          <a:custGeom>
            <a:avLst/>
            <a:gdLst>
              <a:gd name="connsiteX0" fmla="*/ 0 w 731452"/>
              <a:gd name="connsiteY0" fmla="*/ 59287 h 592866"/>
              <a:gd name="connsiteX1" fmla="*/ 59287 w 731452"/>
              <a:gd name="connsiteY1" fmla="*/ 0 h 592866"/>
              <a:gd name="connsiteX2" fmla="*/ 672165 w 731452"/>
              <a:gd name="connsiteY2" fmla="*/ 0 h 592866"/>
              <a:gd name="connsiteX3" fmla="*/ 731452 w 731452"/>
              <a:gd name="connsiteY3" fmla="*/ 59287 h 592866"/>
              <a:gd name="connsiteX4" fmla="*/ 731452 w 731452"/>
              <a:gd name="connsiteY4" fmla="*/ 533579 h 592866"/>
              <a:gd name="connsiteX5" fmla="*/ 672165 w 731452"/>
              <a:gd name="connsiteY5" fmla="*/ 592866 h 592866"/>
              <a:gd name="connsiteX6" fmla="*/ 59287 w 731452"/>
              <a:gd name="connsiteY6" fmla="*/ 592866 h 592866"/>
              <a:gd name="connsiteX7" fmla="*/ 0 w 731452"/>
              <a:gd name="connsiteY7" fmla="*/ 533579 h 592866"/>
              <a:gd name="connsiteX8" fmla="*/ 0 w 731452"/>
              <a:gd name="connsiteY8" fmla="*/ 59287 h 592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592866">
                <a:moveTo>
                  <a:pt x="0" y="59287"/>
                </a:moveTo>
                <a:cubicBezTo>
                  <a:pt x="0" y="26544"/>
                  <a:pt x="26544" y="0"/>
                  <a:pt x="59287" y="0"/>
                </a:cubicBezTo>
                <a:lnTo>
                  <a:pt x="672165" y="0"/>
                </a:lnTo>
                <a:cubicBezTo>
                  <a:pt x="704908" y="0"/>
                  <a:pt x="731452" y="26544"/>
                  <a:pt x="731452" y="59287"/>
                </a:cubicBezTo>
                <a:lnTo>
                  <a:pt x="731452" y="533579"/>
                </a:lnTo>
                <a:cubicBezTo>
                  <a:pt x="731452" y="566322"/>
                  <a:pt x="704908" y="592866"/>
                  <a:pt x="672165" y="592866"/>
                </a:cubicBezTo>
                <a:lnTo>
                  <a:pt x="59287" y="592866"/>
                </a:lnTo>
                <a:cubicBezTo>
                  <a:pt x="26544" y="592866"/>
                  <a:pt x="0" y="566322"/>
                  <a:pt x="0" y="533579"/>
                </a:cubicBezTo>
                <a:lnTo>
                  <a:pt x="0" y="59287"/>
                </a:lnTo>
                <a:close/>
              </a:path>
            </a:pathLst>
          </a:cu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9274" tIns="59274" rIns="59274" bIns="59274" numCol="1" spcCol="1270" anchor="ctr" anchorCtr="0">
            <a:noAutofit/>
          </a:bodyPr>
          <a:lstStyle/>
          <a:p>
            <a:pPr lvl="0" algn="ctr" defTabSz="488950">
              <a:lnSpc>
                <a:spcPct val="90000"/>
              </a:lnSpc>
              <a:spcBef>
                <a:spcPct val="0"/>
              </a:spcBef>
              <a:spcAft>
                <a:spcPct val="35000"/>
              </a:spcAft>
            </a:pPr>
            <a:r>
              <a:rPr lang="ru-RU" sz="1200" b="1" kern="1200" dirty="0" smtClean="0">
                <a:solidFill>
                  <a:schemeClr val="tx1"/>
                </a:solidFill>
                <a:latin typeface="Times New Roman" panose="02020603050405020304" pitchFamily="18" charset="0"/>
                <a:cs typeface="Times New Roman" panose="02020603050405020304" pitchFamily="18" charset="0"/>
              </a:rPr>
              <a:t>3 050</a:t>
            </a:r>
            <a:endParaRPr lang="ru-RU" sz="1200" b="1" kern="1200" dirty="0">
              <a:solidFill>
                <a:schemeClr val="tx1"/>
              </a:solidFill>
              <a:latin typeface="Times New Roman" panose="02020603050405020304" pitchFamily="18" charset="0"/>
              <a:cs typeface="Times New Roman" panose="02020603050405020304" pitchFamily="18" charset="0"/>
            </a:endParaRPr>
          </a:p>
        </p:txBody>
      </p:sp>
      <p:sp>
        <p:nvSpPr>
          <p:cNvPr id="8" name="Полилиния 7"/>
          <p:cNvSpPr/>
          <p:nvPr/>
        </p:nvSpPr>
        <p:spPr>
          <a:xfrm>
            <a:off x="5129552" y="4744185"/>
            <a:ext cx="731452" cy="612000"/>
          </a:xfrm>
          <a:custGeom>
            <a:avLst/>
            <a:gdLst>
              <a:gd name="connsiteX0" fmla="*/ 0 w 731452"/>
              <a:gd name="connsiteY0" fmla="*/ 59287 h 592866"/>
              <a:gd name="connsiteX1" fmla="*/ 59287 w 731452"/>
              <a:gd name="connsiteY1" fmla="*/ 0 h 592866"/>
              <a:gd name="connsiteX2" fmla="*/ 672165 w 731452"/>
              <a:gd name="connsiteY2" fmla="*/ 0 h 592866"/>
              <a:gd name="connsiteX3" fmla="*/ 731452 w 731452"/>
              <a:gd name="connsiteY3" fmla="*/ 59287 h 592866"/>
              <a:gd name="connsiteX4" fmla="*/ 731452 w 731452"/>
              <a:gd name="connsiteY4" fmla="*/ 533579 h 592866"/>
              <a:gd name="connsiteX5" fmla="*/ 672165 w 731452"/>
              <a:gd name="connsiteY5" fmla="*/ 592866 h 592866"/>
              <a:gd name="connsiteX6" fmla="*/ 59287 w 731452"/>
              <a:gd name="connsiteY6" fmla="*/ 592866 h 592866"/>
              <a:gd name="connsiteX7" fmla="*/ 0 w 731452"/>
              <a:gd name="connsiteY7" fmla="*/ 533579 h 592866"/>
              <a:gd name="connsiteX8" fmla="*/ 0 w 731452"/>
              <a:gd name="connsiteY8" fmla="*/ 59287 h 592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592866">
                <a:moveTo>
                  <a:pt x="0" y="59287"/>
                </a:moveTo>
                <a:cubicBezTo>
                  <a:pt x="0" y="26544"/>
                  <a:pt x="26544" y="0"/>
                  <a:pt x="59287" y="0"/>
                </a:cubicBezTo>
                <a:lnTo>
                  <a:pt x="672165" y="0"/>
                </a:lnTo>
                <a:cubicBezTo>
                  <a:pt x="704908" y="0"/>
                  <a:pt x="731452" y="26544"/>
                  <a:pt x="731452" y="59287"/>
                </a:cubicBezTo>
                <a:lnTo>
                  <a:pt x="731452" y="533579"/>
                </a:lnTo>
                <a:cubicBezTo>
                  <a:pt x="731452" y="566322"/>
                  <a:pt x="704908" y="592866"/>
                  <a:pt x="672165" y="592866"/>
                </a:cubicBezTo>
                <a:lnTo>
                  <a:pt x="59287" y="592866"/>
                </a:lnTo>
                <a:cubicBezTo>
                  <a:pt x="26544" y="592866"/>
                  <a:pt x="0" y="566322"/>
                  <a:pt x="0" y="533579"/>
                </a:cubicBezTo>
                <a:lnTo>
                  <a:pt x="0" y="59287"/>
                </a:lnTo>
                <a:close/>
              </a:path>
            </a:pathLst>
          </a:cu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9274" tIns="59274" rIns="59274" bIns="59274" numCol="1" spcCol="1270" anchor="ctr" anchorCtr="0">
            <a:noAutofit/>
          </a:bodyPr>
          <a:lstStyle/>
          <a:p>
            <a:pPr lvl="0" algn="ctr" defTabSz="488950">
              <a:lnSpc>
                <a:spcPct val="90000"/>
              </a:lnSpc>
              <a:spcBef>
                <a:spcPct val="0"/>
              </a:spcBef>
              <a:spcAft>
                <a:spcPct val="35000"/>
              </a:spcAft>
            </a:pPr>
            <a:r>
              <a:rPr lang="ru-RU" sz="1200" b="1" kern="1200" dirty="0" smtClean="0">
                <a:solidFill>
                  <a:schemeClr val="tx1"/>
                </a:solidFill>
                <a:latin typeface="Times New Roman" panose="02020603050405020304" pitchFamily="18" charset="0"/>
                <a:cs typeface="Times New Roman" panose="02020603050405020304" pitchFamily="18" charset="0"/>
              </a:rPr>
              <a:t>158</a:t>
            </a:r>
            <a:endParaRPr lang="ru-RU" sz="1200" b="1" kern="1200" dirty="0">
              <a:solidFill>
                <a:schemeClr val="tx1"/>
              </a:solidFill>
              <a:latin typeface="Times New Roman" panose="02020603050405020304" pitchFamily="18" charset="0"/>
              <a:cs typeface="Times New Roman" panose="02020603050405020304" pitchFamily="18" charset="0"/>
            </a:endParaRPr>
          </a:p>
        </p:txBody>
      </p:sp>
      <p:sp>
        <p:nvSpPr>
          <p:cNvPr id="10" name="Полилиния 9"/>
          <p:cNvSpPr/>
          <p:nvPr/>
        </p:nvSpPr>
        <p:spPr>
          <a:xfrm>
            <a:off x="5129552" y="5644446"/>
            <a:ext cx="731452" cy="592866"/>
          </a:xfrm>
          <a:custGeom>
            <a:avLst/>
            <a:gdLst>
              <a:gd name="connsiteX0" fmla="*/ 0 w 731452"/>
              <a:gd name="connsiteY0" fmla="*/ 59287 h 592866"/>
              <a:gd name="connsiteX1" fmla="*/ 59287 w 731452"/>
              <a:gd name="connsiteY1" fmla="*/ 0 h 592866"/>
              <a:gd name="connsiteX2" fmla="*/ 672165 w 731452"/>
              <a:gd name="connsiteY2" fmla="*/ 0 h 592866"/>
              <a:gd name="connsiteX3" fmla="*/ 731452 w 731452"/>
              <a:gd name="connsiteY3" fmla="*/ 59287 h 592866"/>
              <a:gd name="connsiteX4" fmla="*/ 731452 w 731452"/>
              <a:gd name="connsiteY4" fmla="*/ 533579 h 592866"/>
              <a:gd name="connsiteX5" fmla="*/ 672165 w 731452"/>
              <a:gd name="connsiteY5" fmla="*/ 592866 h 592866"/>
              <a:gd name="connsiteX6" fmla="*/ 59287 w 731452"/>
              <a:gd name="connsiteY6" fmla="*/ 592866 h 592866"/>
              <a:gd name="connsiteX7" fmla="*/ 0 w 731452"/>
              <a:gd name="connsiteY7" fmla="*/ 533579 h 592866"/>
              <a:gd name="connsiteX8" fmla="*/ 0 w 731452"/>
              <a:gd name="connsiteY8" fmla="*/ 59287 h 592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592866">
                <a:moveTo>
                  <a:pt x="0" y="59287"/>
                </a:moveTo>
                <a:cubicBezTo>
                  <a:pt x="0" y="26544"/>
                  <a:pt x="26544" y="0"/>
                  <a:pt x="59287" y="0"/>
                </a:cubicBezTo>
                <a:lnTo>
                  <a:pt x="672165" y="0"/>
                </a:lnTo>
                <a:cubicBezTo>
                  <a:pt x="704908" y="0"/>
                  <a:pt x="731452" y="26544"/>
                  <a:pt x="731452" y="59287"/>
                </a:cubicBezTo>
                <a:lnTo>
                  <a:pt x="731452" y="533579"/>
                </a:lnTo>
                <a:cubicBezTo>
                  <a:pt x="731452" y="566322"/>
                  <a:pt x="704908" y="592866"/>
                  <a:pt x="672165" y="592866"/>
                </a:cubicBezTo>
                <a:lnTo>
                  <a:pt x="59287" y="592866"/>
                </a:lnTo>
                <a:cubicBezTo>
                  <a:pt x="26544" y="592866"/>
                  <a:pt x="0" y="566322"/>
                  <a:pt x="0" y="533579"/>
                </a:cubicBezTo>
                <a:lnTo>
                  <a:pt x="0" y="59287"/>
                </a:lnTo>
                <a:close/>
              </a:path>
            </a:pathLst>
          </a:cu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9274" tIns="59274" rIns="59274" bIns="59274" numCol="1" spcCol="1270" anchor="ctr" anchorCtr="0">
            <a:noAutofit/>
          </a:bodyPr>
          <a:lstStyle/>
          <a:p>
            <a:pPr lvl="0" algn="ctr" defTabSz="488950">
              <a:lnSpc>
                <a:spcPct val="90000"/>
              </a:lnSpc>
              <a:spcBef>
                <a:spcPct val="0"/>
              </a:spcBef>
              <a:spcAft>
                <a:spcPct val="35000"/>
              </a:spcAft>
            </a:pPr>
            <a:r>
              <a:rPr lang="ru-RU" sz="1100" b="1" kern="1200" dirty="0" smtClean="0">
                <a:solidFill>
                  <a:schemeClr val="tx1"/>
                </a:solidFill>
                <a:latin typeface="Times New Roman" panose="02020603050405020304" pitchFamily="18" charset="0"/>
                <a:cs typeface="Times New Roman" panose="02020603050405020304" pitchFamily="18" charset="0"/>
              </a:rPr>
              <a:t>100</a:t>
            </a:r>
            <a:endParaRPr lang="ru-RU" sz="1100" b="1" kern="1200" dirty="0">
              <a:solidFill>
                <a:schemeClr val="tx1"/>
              </a:solidFill>
              <a:latin typeface="Times New Roman" panose="02020603050405020304" pitchFamily="18" charset="0"/>
              <a:cs typeface="Times New Roman" panose="02020603050405020304" pitchFamily="18" charset="0"/>
            </a:endParaRPr>
          </a:p>
        </p:txBody>
      </p:sp>
      <p:sp>
        <p:nvSpPr>
          <p:cNvPr id="13" name="Полилиния 12"/>
          <p:cNvSpPr/>
          <p:nvPr/>
        </p:nvSpPr>
        <p:spPr>
          <a:xfrm>
            <a:off x="5928251" y="2044046"/>
            <a:ext cx="731452" cy="592866"/>
          </a:xfrm>
          <a:custGeom>
            <a:avLst/>
            <a:gdLst>
              <a:gd name="connsiteX0" fmla="*/ 0 w 731452"/>
              <a:gd name="connsiteY0" fmla="*/ 59287 h 592866"/>
              <a:gd name="connsiteX1" fmla="*/ 59287 w 731452"/>
              <a:gd name="connsiteY1" fmla="*/ 0 h 592866"/>
              <a:gd name="connsiteX2" fmla="*/ 672165 w 731452"/>
              <a:gd name="connsiteY2" fmla="*/ 0 h 592866"/>
              <a:gd name="connsiteX3" fmla="*/ 731452 w 731452"/>
              <a:gd name="connsiteY3" fmla="*/ 59287 h 592866"/>
              <a:gd name="connsiteX4" fmla="*/ 731452 w 731452"/>
              <a:gd name="connsiteY4" fmla="*/ 533579 h 592866"/>
              <a:gd name="connsiteX5" fmla="*/ 672165 w 731452"/>
              <a:gd name="connsiteY5" fmla="*/ 592866 h 592866"/>
              <a:gd name="connsiteX6" fmla="*/ 59287 w 731452"/>
              <a:gd name="connsiteY6" fmla="*/ 592866 h 592866"/>
              <a:gd name="connsiteX7" fmla="*/ 0 w 731452"/>
              <a:gd name="connsiteY7" fmla="*/ 533579 h 592866"/>
              <a:gd name="connsiteX8" fmla="*/ 0 w 731452"/>
              <a:gd name="connsiteY8" fmla="*/ 59287 h 592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592866">
                <a:moveTo>
                  <a:pt x="0" y="59287"/>
                </a:moveTo>
                <a:cubicBezTo>
                  <a:pt x="0" y="26544"/>
                  <a:pt x="26544" y="0"/>
                  <a:pt x="59287" y="0"/>
                </a:cubicBezTo>
                <a:lnTo>
                  <a:pt x="672165" y="0"/>
                </a:lnTo>
                <a:cubicBezTo>
                  <a:pt x="704908" y="0"/>
                  <a:pt x="731452" y="26544"/>
                  <a:pt x="731452" y="59287"/>
                </a:cubicBezTo>
                <a:lnTo>
                  <a:pt x="731452" y="533579"/>
                </a:lnTo>
                <a:cubicBezTo>
                  <a:pt x="731452" y="566322"/>
                  <a:pt x="704908" y="592866"/>
                  <a:pt x="672165" y="592866"/>
                </a:cubicBezTo>
                <a:lnTo>
                  <a:pt x="59287" y="592866"/>
                </a:lnTo>
                <a:cubicBezTo>
                  <a:pt x="26544" y="592866"/>
                  <a:pt x="0" y="566322"/>
                  <a:pt x="0" y="533579"/>
                </a:cubicBezTo>
                <a:lnTo>
                  <a:pt x="0" y="59287"/>
                </a:lnTo>
                <a:close/>
              </a:path>
            </a:pathLst>
          </a:custGeom>
          <a:gradFill flip="none" rotWithShape="0">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0704" tIns="70704" rIns="70704" bIns="70704" numCol="1" spcCol="1270" anchor="ctr" anchorCtr="0">
            <a:noAutofit/>
          </a:bodyPr>
          <a:lstStyle/>
          <a:p>
            <a:pPr lvl="0" algn="ctr" defTabSz="622300">
              <a:lnSpc>
                <a:spcPct val="90000"/>
              </a:lnSpc>
              <a:spcBef>
                <a:spcPct val="0"/>
              </a:spcBef>
              <a:spcAft>
                <a:spcPct val="35000"/>
              </a:spcAft>
            </a:pPr>
            <a:r>
              <a:rPr lang="ru-RU" sz="1400" b="1" kern="1200" dirty="0" smtClean="0">
                <a:solidFill>
                  <a:schemeClr val="tx1"/>
                </a:solidFill>
                <a:latin typeface="Times New Roman" panose="02020603050405020304" pitchFamily="18" charset="0"/>
                <a:cs typeface="Times New Roman" panose="02020603050405020304" pitchFamily="18" charset="0"/>
              </a:rPr>
              <a:t>2019 факт</a:t>
            </a:r>
            <a:endParaRPr lang="ru-RU" sz="1400" b="1" kern="1200" dirty="0">
              <a:solidFill>
                <a:schemeClr val="tx1"/>
              </a:solidFill>
              <a:latin typeface="Times New Roman" panose="02020603050405020304" pitchFamily="18" charset="0"/>
              <a:cs typeface="Times New Roman" panose="02020603050405020304" pitchFamily="18" charset="0"/>
            </a:endParaRPr>
          </a:p>
        </p:txBody>
      </p:sp>
      <p:sp>
        <p:nvSpPr>
          <p:cNvPr id="14" name="Полилиния 13"/>
          <p:cNvSpPr/>
          <p:nvPr/>
        </p:nvSpPr>
        <p:spPr>
          <a:xfrm>
            <a:off x="5940709" y="2831935"/>
            <a:ext cx="731452" cy="760795"/>
          </a:xfrm>
          <a:custGeom>
            <a:avLst/>
            <a:gdLst>
              <a:gd name="connsiteX0" fmla="*/ 0 w 731452"/>
              <a:gd name="connsiteY0" fmla="*/ 59287 h 592866"/>
              <a:gd name="connsiteX1" fmla="*/ 59287 w 731452"/>
              <a:gd name="connsiteY1" fmla="*/ 0 h 592866"/>
              <a:gd name="connsiteX2" fmla="*/ 672165 w 731452"/>
              <a:gd name="connsiteY2" fmla="*/ 0 h 592866"/>
              <a:gd name="connsiteX3" fmla="*/ 731452 w 731452"/>
              <a:gd name="connsiteY3" fmla="*/ 59287 h 592866"/>
              <a:gd name="connsiteX4" fmla="*/ 731452 w 731452"/>
              <a:gd name="connsiteY4" fmla="*/ 533579 h 592866"/>
              <a:gd name="connsiteX5" fmla="*/ 672165 w 731452"/>
              <a:gd name="connsiteY5" fmla="*/ 592866 h 592866"/>
              <a:gd name="connsiteX6" fmla="*/ 59287 w 731452"/>
              <a:gd name="connsiteY6" fmla="*/ 592866 h 592866"/>
              <a:gd name="connsiteX7" fmla="*/ 0 w 731452"/>
              <a:gd name="connsiteY7" fmla="*/ 533579 h 592866"/>
              <a:gd name="connsiteX8" fmla="*/ 0 w 731452"/>
              <a:gd name="connsiteY8" fmla="*/ 59287 h 592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592866">
                <a:moveTo>
                  <a:pt x="0" y="59287"/>
                </a:moveTo>
                <a:cubicBezTo>
                  <a:pt x="0" y="26544"/>
                  <a:pt x="26544" y="0"/>
                  <a:pt x="59287" y="0"/>
                </a:cubicBezTo>
                <a:lnTo>
                  <a:pt x="672165" y="0"/>
                </a:lnTo>
                <a:cubicBezTo>
                  <a:pt x="704908" y="0"/>
                  <a:pt x="731452" y="26544"/>
                  <a:pt x="731452" y="59287"/>
                </a:cubicBezTo>
                <a:lnTo>
                  <a:pt x="731452" y="533579"/>
                </a:lnTo>
                <a:cubicBezTo>
                  <a:pt x="731452" y="566322"/>
                  <a:pt x="704908" y="592866"/>
                  <a:pt x="672165" y="592866"/>
                </a:cubicBezTo>
                <a:lnTo>
                  <a:pt x="59287" y="592866"/>
                </a:lnTo>
                <a:cubicBezTo>
                  <a:pt x="26544" y="592866"/>
                  <a:pt x="0" y="566322"/>
                  <a:pt x="0" y="533579"/>
                </a:cubicBezTo>
                <a:lnTo>
                  <a:pt x="0" y="59287"/>
                </a:lnTo>
                <a:close/>
              </a:path>
            </a:pathLst>
          </a:custGeom>
          <a:gradFill flip="none" rotWithShape="0">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9274" tIns="59274" rIns="59274" bIns="59274" numCol="1" spcCol="1270" anchor="ctr" anchorCtr="0">
            <a:noAutofit/>
          </a:bodyPr>
          <a:lstStyle/>
          <a:p>
            <a:pPr lvl="0" algn="ctr" defTabSz="488950">
              <a:lnSpc>
                <a:spcPct val="90000"/>
              </a:lnSpc>
              <a:spcBef>
                <a:spcPct val="0"/>
              </a:spcBef>
              <a:spcAft>
                <a:spcPct val="35000"/>
              </a:spcAft>
            </a:pPr>
            <a:r>
              <a:rPr lang="ru-RU" sz="1200" b="1" kern="1200" dirty="0" smtClean="0">
                <a:solidFill>
                  <a:schemeClr val="tx1"/>
                </a:solidFill>
                <a:latin typeface="Times New Roman" panose="02020603050405020304" pitchFamily="18" charset="0"/>
                <a:cs typeface="Times New Roman" panose="02020603050405020304" pitchFamily="18" charset="0"/>
              </a:rPr>
              <a:t>99</a:t>
            </a:r>
            <a:endParaRPr lang="ru-RU" sz="1200" b="1" kern="1200" dirty="0">
              <a:solidFill>
                <a:schemeClr val="tx1"/>
              </a:solidFill>
              <a:latin typeface="Times New Roman" panose="02020603050405020304" pitchFamily="18" charset="0"/>
              <a:cs typeface="Times New Roman" panose="02020603050405020304" pitchFamily="18" charset="0"/>
            </a:endParaRPr>
          </a:p>
        </p:txBody>
      </p:sp>
      <p:sp>
        <p:nvSpPr>
          <p:cNvPr id="15" name="Полилиния 14"/>
          <p:cNvSpPr/>
          <p:nvPr/>
        </p:nvSpPr>
        <p:spPr>
          <a:xfrm>
            <a:off x="5940709" y="3867919"/>
            <a:ext cx="731452" cy="592866"/>
          </a:xfrm>
          <a:custGeom>
            <a:avLst/>
            <a:gdLst>
              <a:gd name="connsiteX0" fmla="*/ 0 w 731452"/>
              <a:gd name="connsiteY0" fmla="*/ 59287 h 592866"/>
              <a:gd name="connsiteX1" fmla="*/ 59287 w 731452"/>
              <a:gd name="connsiteY1" fmla="*/ 0 h 592866"/>
              <a:gd name="connsiteX2" fmla="*/ 672165 w 731452"/>
              <a:gd name="connsiteY2" fmla="*/ 0 h 592866"/>
              <a:gd name="connsiteX3" fmla="*/ 731452 w 731452"/>
              <a:gd name="connsiteY3" fmla="*/ 59287 h 592866"/>
              <a:gd name="connsiteX4" fmla="*/ 731452 w 731452"/>
              <a:gd name="connsiteY4" fmla="*/ 533579 h 592866"/>
              <a:gd name="connsiteX5" fmla="*/ 672165 w 731452"/>
              <a:gd name="connsiteY5" fmla="*/ 592866 h 592866"/>
              <a:gd name="connsiteX6" fmla="*/ 59287 w 731452"/>
              <a:gd name="connsiteY6" fmla="*/ 592866 h 592866"/>
              <a:gd name="connsiteX7" fmla="*/ 0 w 731452"/>
              <a:gd name="connsiteY7" fmla="*/ 533579 h 592866"/>
              <a:gd name="connsiteX8" fmla="*/ 0 w 731452"/>
              <a:gd name="connsiteY8" fmla="*/ 59287 h 592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592866">
                <a:moveTo>
                  <a:pt x="0" y="59287"/>
                </a:moveTo>
                <a:cubicBezTo>
                  <a:pt x="0" y="26544"/>
                  <a:pt x="26544" y="0"/>
                  <a:pt x="59287" y="0"/>
                </a:cubicBezTo>
                <a:lnTo>
                  <a:pt x="672165" y="0"/>
                </a:lnTo>
                <a:cubicBezTo>
                  <a:pt x="704908" y="0"/>
                  <a:pt x="731452" y="26544"/>
                  <a:pt x="731452" y="59287"/>
                </a:cubicBezTo>
                <a:lnTo>
                  <a:pt x="731452" y="533579"/>
                </a:lnTo>
                <a:cubicBezTo>
                  <a:pt x="731452" y="566322"/>
                  <a:pt x="704908" y="592866"/>
                  <a:pt x="672165" y="592866"/>
                </a:cubicBezTo>
                <a:lnTo>
                  <a:pt x="59287" y="592866"/>
                </a:lnTo>
                <a:cubicBezTo>
                  <a:pt x="26544" y="592866"/>
                  <a:pt x="0" y="566322"/>
                  <a:pt x="0" y="533579"/>
                </a:cubicBezTo>
                <a:lnTo>
                  <a:pt x="0" y="59287"/>
                </a:lnTo>
                <a:close/>
              </a:path>
            </a:pathLst>
          </a:custGeom>
          <a:gradFill flip="none" rotWithShape="0">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9274" tIns="59274" rIns="59274" bIns="59274" numCol="1" spcCol="1270" anchor="ctr" anchorCtr="0">
            <a:noAutofit/>
          </a:bodyPr>
          <a:lstStyle/>
          <a:p>
            <a:pPr lvl="0" algn="ctr" defTabSz="488950">
              <a:lnSpc>
                <a:spcPct val="90000"/>
              </a:lnSpc>
              <a:spcBef>
                <a:spcPct val="0"/>
              </a:spcBef>
              <a:spcAft>
                <a:spcPct val="35000"/>
              </a:spcAft>
            </a:pPr>
            <a:r>
              <a:rPr lang="ru-RU" sz="1200" b="1" kern="1200" dirty="0" smtClean="0">
                <a:solidFill>
                  <a:schemeClr val="tx1"/>
                </a:solidFill>
                <a:latin typeface="Times New Roman" panose="02020603050405020304" pitchFamily="18" charset="0"/>
                <a:cs typeface="Times New Roman" panose="02020603050405020304" pitchFamily="18" charset="0"/>
              </a:rPr>
              <a:t>1 676</a:t>
            </a:r>
            <a:endParaRPr lang="ru-RU" sz="1200" b="1" kern="1200" dirty="0">
              <a:solidFill>
                <a:schemeClr val="tx1"/>
              </a:solidFill>
              <a:latin typeface="Times New Roman" panose="02020603050405020304" pitchFamily="18" charset="0"/>
              <a:cs typeface="Times New Roman" panose="02020603050405020304" pitchFamily="18" charset="0"/>
            </a:endParaRPr>
          </a:p>
        </p:txBody>
      </p:sp>
      <p:sp>
        <p:nvSpPr>
          <p:cNvPr id="16" name="Полилиния 15"/>
          <p:cNvSpPr/>
          <p:nvPr/>
        </p:nvSpPr>
        <p:spPr>
          <a:xfrm>
            <a:off x="5940709" y="4744185"/>
            <a:ext cx="731452" cy="612000"/>
          </a:xfrm>
          <a:custGeom>
            <a:avLst/>
            <a:gdLst>
              <a:gd name="connsiteX0" fmla="*/ 0 w 731452"/>
              <a:gd name="connsiteY0" fmla="*/ 59287 h 592866"/>
              <a:gd name="connsiteX1" fmla="*/ 59287 w 731452"/>
              <a:gd name="connsiteY1" fmla="*/ 0 h 592866"/>
              <a:gd name="connsiteX2" fmla="*/ 672165 w 731452"/>
              <a:gd name="connsiteY2" fmla="*/ 0 h 592866"/>
              <a:gd name="connsiteX3" fmla="*/ 731452 w 731452"/>
              <a:gd name="connsiteY3" fmla="*/ 59287 h 592866"/>
              <a:gd name="connsiteX4" fmla="*/ 731452 w 731452"/>
              <a:gd name="connsiteY4" fmla="*/ 533579 h 592866"/>
              <a:gd name="connsiteX5" fmla="*/ 672165 w 731452"/>
              <a:gd name="connsiteY5" fmla="*/ 592866 h 592866"/>
              <a:gd name="connsiteX6" fmla="*/ 59287 w 731452"/>
              <a:gd name="connsiteY6" fmla="*/ 592866 h 592866"/>
              <a:gd name="connsiteX7" fmla="*/ 0 w 731452"/>
              <a:gd name="connsiteY7" fmla="*/ 533579 h 592866"/>
              <a:gd name="connsiteX8" fmla="*/ 0 w 731452"/>
              <a:gd name="connsiteY8" fmla="*/ 59287 h 592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592866">
                <a:moveTo>
                  <a:pt x="0" y="59287"/>
                </a:moveTo>
                <a:cubicBezTo>
                  <a:pt x="0" y="26544"/>
                  <a:pt x="26544" y="0"/>
                  <a:pt x="59287" y="0"/>
                </a:cubicBezTo>
                <a:lnTo>
                  <a:pt x="672165" y="0"/>
                </a:lnTo>
                <a:cubicBezTo>
                  <a:pt x="704908" y="0"/>
                  <a:pt x="731452" y="26544"/>
                  <a:pt x="731452" y="59287"/>
                </a:cubicBezTo>
                <a:lnTo>
                  <a:pt x="731452" y="533579"/>
                </a:lnTo>
                <a:cubicBezTo>
                  <a:pt x="731452" y="566322"/>
                  <a:pt x="704908" y="592866"/>
                  <a:pt x="672165" y="592866"/>
                </a:cubicBezTo>
                <a:lnTo>
                  <a:pt x="59287" y="592866"/>
                </a:lnTo>
                <a:cubicBezTo>
                  <a:pt x="26544" y="592866"/>
                  <a:pt x="0" y="566322"/>
                  <a:pt x="0" y="533579"/>
                </a:cubicBezTo>
                <a:lnTo>
                  <a:pt x="0" y="59287"/>
                </a:lnTo>
                <a:close/>
              </a:path>
            </a:pathLst>
          </a:custGeom>
          <a:gradFill flip="none" rotWithShape="0">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9274" tIns="59274" rIns="59274" bIns="59274" numCol="1" spcCol="1270" anchor="ctr" anchorCtr="0">
            <a:noAutofit/>
          </a:bodyPr>
          <a:lstStyle/>
          <a:p>
            <a:pPr lvl="0" algn="ctr" defTabSz="488950">
              <a:lnSpc>
                <a:spcPct val="90000"/>
              </a:lnSpc>
              <a:spcBef>
                <a:spcPct val="0"/>
              </a:spcBef>
              <a:spcAft>
                <a:spcPct val="35000"/>
              </a:spcAft>
            </a:pPr>
            <a:r>
              <a:rPr lang="ru-RU" sz="1200" b="1" kern="1200" dirty="0" smtClean="0">
                <a:solidFill>
                  <a:schemeClr val="tx1"/>
                </a:solidFill>
                <a:latin typeface="Times New Roman" panose="02020603050405020304" pitchFamily="18" charset="0"/>
                <a:cs typeface="Times New Roman" panose="02020603050405020304" pitchFamily="18" charset="0"/>
              </a:rPr>
              <a:t>102</a:t>
            </a:r>
            <a:endParaRPr lang="ru-RU" sz="1200" b="1" kern="1200" dirty="0">
              <a:solidFill>
                <a:schemeClr val="tx1"/>
              </a:solidFill>
              <a:latin typeface="Times New Roman" panose="02020603050405020304" pitchFamily="18" charset="0"/>
              <a:cs typeface="Times New Roman" panose="02020603050405020304" pitchFamily="18" charset="0"/>
            </a:endParaRPr>
          </a:p>
        </p:txBody>
      </p:sp>
      <p:sp>
        <p:nvSpPr>
          <p:cNvPr id="20" name="Полилиния 19"/>
          <p:cNvSpPr/>
          <p:nvPr/>
        </p:nvSpPr>
        <p:spPr>
          <a:xfrm>
            <a:off x="5940709" y="5644446"/>
            <a:ext cx="731452" cy="592866"/>
          </a:xfrm>
          <a:custGeom>
            <a:avLst/>
            <a:gdLst>
              <a:gd name="connsiteX0" fmla="*/ 0 w 731452"/>
              <a:gd name="connsiteY0" fmla="*/ 59287 h 592866"/>
              <a:gd name="connsiteX1" fmla="*/ 59287 w 731452"/>
              <a:gd name="connsiteY1" fmla="*/ 0 h 592866"/>
              <a:gd name="connsiteX2" fmla="*/ 672165 w 731452"/>
              <a:gd name="connsiteY2" fmla="*/ 0 h 592866"/>
              <a:gd name="connsiteX3" fmla="*/ 731452 w 731452"/>
              <a:gd name="connsiteY3" fmla="*/ 59287 h 592866"/>
              <a:gd name="connsiteX4" fmla="*/ 731452 w 731452"/>
              <a:gd name="connsiteY4" fmla="*/ 533579 h 592866"/>
              <a:gd name="connsiteX5" fmla="*/ 672165 w 731452"/>
              <a:gd name="connsiteY5" fmla="*/ 592866 h 592866"/>
              <a:gd name="connsiteX6" fmla="*/ 59287 w 731452"/>
              <a:gd name="connsiteY6" fmla="*/ 592866 h 592866"/>
              <a:gd name="connsiteX7" fmla="*/ 0 w 731452"/>
              <a:gd name="connsiteY7" fmla="*/ 533579 h 592866"/>
              <a:gd name="connsiteX8" fmla="*/ 0 w 731452"/>
              <a:gd name="connsiteY8" fmla="*/ 59287 h 592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592866">
                <a:moveTo>
                  <a:pt x="0" y="59287"/>
                </a:moveTo>
                <a:cubicBezTo>
                  <a:pt x="0" y="26544"/>
                  <a:pt x="26544" y="0"/>
                  <a:pt x="59287" y="0"/>
                </a:cubicBezTo>
                <a:lnTo>
                  <a:pt x="672165" y="0"/>
                </a:lnTo>
                <a:cubicBezTo>
                  <a:pt x="704908" y="0"/>
                  <a:pt x="731452" y="26544"/>
                  <a:pt x="731452" y="59287"/>
                </a:cubicBezTo>
                <a:lnTo>
                  <a:pt x="731452" y="533579"/>
                </a:lnTo>
                <a:cubicBezTo>
                  <a:pt x="731452" y="566322"/>
                  <a:pt x="704908" y="592866"/>
                  <a:pt x="672165" y="592866"/>
                </a:cubicBezTo>
                <a:lnTo>
                  <a:pt x="59287" y="592866"/>
                </a:lnTo>
                <a:cubicBezTo>
                  <a:pt x="26544" y="592866"/>
                  <a:pt x="0" y="566322"/>
                  <a:pt x="0" y="533579"/>
                </a:cubicBezTo>
                <a:lnTo>
                  <a:pt x="0" y="59287"/>
                </a:lnTo>
                <a:close/>
              </a:path>
            </a:pathLst>
          </a:custGeom>
          <a:gradFill flip="none" rotWithShape="0">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9274" tIns="59274" rIns="59274" bIns="59274" numCol="1" spcCol="1270" anchor="ctr" anchorCtr="0">
            <a:noAutofit/>
          </a:bodyPr>
          <a:lstStyle/>
          <a:p>
            <a:pPr lvl="0" algn="ctr" defTabSz="488950">
              <a:lnSpc>
                <a:spcPct val="90000"/>
              </a:lnSpc>
              <a:spcBef>
                <a:spcPct val="0"/>
              </a:spcBef>
              <a:spcAft>
                <a:spcPct val="35000"/>
              </a:spcAft>
            </a:pPr>
            <a:r>
              <a:rPr lang="ru-RU" sz="1100" b="1" kern="1200" dirty="0" smtClean="0">
                <a:solidFill>
                  <a:schemeClr val="tx1"/>
                </a:solidFill>
                <a:latin typeface="Times New Roman" panose="02020603050405020304" pitchFamily="18" charset="0"/>
                <a:cs typeface="Times New Roman" panose="02020603050405020304" pitchFamily="18" charset="0"/>
              </a:rPr>
              <a:t>100</a:t>
            </a:r>
            <a:endParaRPr lang="ru-RU" sz="1100" b="1" kern="1200" dirty="0">
              <a:solidFill>
                <a:schemeClr val="tx1"/>
              </a:solidFill>
              <a:latin typeface="Times New Roman" panose="02020603050405020304" pitchFamily="18" charset="0"/>
              <a:cs typeface="Times New Roman" panose="02020603050405020304" pitchFamily="18" charset="0"/>
            </a:endParaRPr>
          </a:p>
        </p:txBody>
      </p:sp>
      <p:sp>
        <p:nvSpPr>
          <p:cNvPr id="22" name="Полилиния 21"/>
          <p:cNvSpPr/>
          <p:nvPr/>
        </p:nvSpPr>
        <p:spPr>
          <a:xfrm>
            <a:off x="6721146" y="2044046"/>
            <a:ext cx="731452" cy="592866"/>
          </a:xfrm>
          <a:custGeom>
            <a:avLst/>
            <a:gdLst>
              <a:gd name="connsiteX0" fmla="*/ 0 w 731452"/>
              <a:gd name="connsiteY0" fmla="*/ 59287 h 592866"/>
              <a:gd name="connsiteX1" fmla="*/ 59287 w 731452"/>
              <a:gd name="connsiteY1" fmla="*/ 0 h 592866"/>
              <a:gd name="connsiteX2" fmla="*/ 672165 w 731452"/>
              <a:gd name="connsiteY2" fmla="*/ 0 h 592866"/>
              <a:gd name="connsiteX3" fmla="*/ 731452 w 731452"/>
              <a:gd name="connsiteY3" fmla="*/ 59287 h 592866"/>
              <a:gd name="connsiteX4" fmla="*/ 731452 w 731452"/>
              <a:gd name="connsiteY4" fmla="*/ 533579 h 592866"/>
              <a:gd name="connsiteX5" fmla="*/ 672165 w 731452"/>
              <a:gd name="connsiteY5" fmla="*/ 592866 h 592866"/>
              <a:gd name="connsiteX6" fmla="*/ 59287 w 731452"/>
              <a:gd name="connsiteY6" fmla="*/ 592866 h 592866"/>
              <a:gd name="connsiteX7" fmla="*/ 0 w 731452"/>
              <a:gd name="connsiteY7" fmla="*/ 533579 h 592866"/>
              <a:gd name="connsiteX8" fmla="*/ 0 w 731452"/>
              <a:gd name="connsiteY8" fmla="*/ 59287 h 592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592866">
                <a:moveTo>
                  <a:pt x="0" y="59287"/>
                </a:moveTo>
                <a:cubicBezTo>
                  <a:pt x="0" y="26544"/>
                  <a:pt x="26544" y="0"/>
                  <a:pt x="59287" y="0"/>
                </a:cubicBezTo>
                <a:lnTo>
                  <a:pt x="672165" y="0"/>
                </a:lnTo>
                <a:cubicBezTo>
                  <a:pt x="704908" y="0"/>
                  <a:pt x="731452" y="26544"/>
                  <a:pt x="731452" y="59287"/>
                </a:cubicBezTo>
                <a:lnTo>
                  <a:pt x="731452" y="533579"/>
                </a:lnTo>
                <a:cubicBezTo>
                  <a:pt x="731452" y="566322"/>
                  <a:pt x="704908" y="592866"/>
                  <a:pt x="672165" y="592866"/>
                </a:cubicBezTo>
                <a:lnTo>
                  <a:pt x="59287" y="592866"/>
                </a:lnTo>
                <a:cubicBezTo>
                  <a:pt x="26544" y="592866"/>
                  <a:pt x="0" y="566322"/>
                  <a:pt x="0" y="533579"/>
                </a:cubicBezTo>
                <a:lnTo>
                  <a:pt x="0" y="59287"/>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0704" tIns="70704" rIns="70704" bIns="70704" numCol="1" spcCol="1270" anchor="ctr" anchorCtr="0">
            <a:noAutofit/>
          </a:bodyPr>
          <a:lstStyle/>
          <a:p>
            <a:pPr lvl="0" algn="ctr" defTabSz="622300">
              <a:lnSpc>
                <a:spcPct val="90000"/>
              </a:lnSpc>
              <a:spcBef>
                <a:spcPct val="0"/>
              </a:spcBef>
              <a:spcAft>
                <a:spcPct val="35000"/>
              </a:spcAft>
            </a:pPr>
            <a:r>
              <a:rPr lang="ru-RU" sz="1400" b="1" kern="1200" dirty="0" smtClean="0">
                <a:solidFill>
                  <a:schemeClr val="tx1"/>
                </a:solidFill>
                <a:latin typeface="Times New Roman" panose="02020603050405020304" pitchFamily="18" charset="0"/>
                <a:cs typeface="Times New Roman" panose="02020603050405020304" pitchFamily="18" charset="0"/>
              </a:rPr>
              <a:t>2020</a:t>
            </a:r>
            <a:endParaRPr lang="ru-RU" sz="1400" b="1" kern="1200" dirty="0">
              <a:solidFill>
                <a:schemeClr val="tx1"/>
              </a:solidFill>
              <a:latin typeface="Times New Roman" panose="02020603050405020304" pitchFamily="18" charset="0"/>
              <a:cs typeface="Times New Roman" panose="02020603050405020304" pitchFamily="18" charset="0"/>
            </a:endParaRPr>
          </a:p>
        </p:txBody>
      </p:sp>
      <p:sp>
        <p:nvSpPr>
          <p:cNvPr id="23" name="Полилиния 22"/>
          <p:cNvSpPr/>
          <p:nvPr/>
        </p:nvSpPr>
        <p:spPr>
          <a:xfrm>
            <a:off x="6726860" y="2831935"/>
            <a:ext cx="731452" cy="760795"/>
          </a:xfrm>
          <a:custGeom>
            <a:avLst/>
            <a:gdLst>
              <a:gd name="connsiteX0" fmla="*/ 0 w 731452"/>
              <a:gd name="connsiteY0" fmla="*/ 59287 h 592866"/>
              <a:gd name="connsiteX1" fmla="*/ 59287 w 731452"/>
              <a:gd name="connsiteY1" fmla="*/ 0 h 592866"/>
              <a:gd name="connsiteX2" fmla="*/ 672165 w 731452"/>
              <a:gd name="connsiteY2" fmla="*/ 0 h 592866"/>
              <a:gd name="connsiteX3" fmla="*/ 731452 w 731452"/>
              <a:gd name="connsiteY3" fmla="*/ 59287 h 592866"/>
              <a:gd name="connsiteX4" fmla="*/ 731452 w 731452"/>
              <a:gd name="connsiteY4" fmla="*/ 533579 h 592866"/>
              <a:gd name="connsiteX5" fmla="*/ 672165 w 731452"/>
              <a:gd name="connsiteY5" fmla="*/ 592866 h 592866"/>
              <a:gd name="connsiteX6" fmla="*/ 59287 w 731452"/>
              <a:gd name="connsiteY6" fmla="*/ 592866 h 592866"/>
              <a:gd name="connsiteX7" fmla="*/ 0 w 731452"/>
              <a:gd name="connsiteY7" fmla="*/ 533579 h 592866"/>
              <a:gd name="connsiteX8" fmla="*/ 0 w 731452"/>
              <a:gd name="connsiteY8" fmla="*/ 59287 h 592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592866">
                <a:moveTo>
                  <a:pt x="0" y="59287"/>
                </a:moveTo>
                <a:cubicBezTo>
                  <a:pt x="0" y="26544"/>
                  <a:pt x="26544" y="0"/>
                  <a:pt x="59287" y="0"/>
                </a:cubicBezTo>
                <a:lnTo>
                  <a:pt x="672165" y="0"/>
                </a:lnTo>
                <a:cubicBezTo>
                  <a:pt x="704908" y="0"/>
                  <a:pt x="731452" y="26544"/>
                  <a:pt x="731452" y="59287"/>
                </a:cubicBezTo>
                <a:lnTo>
                  <a:pt x="731452" y="533579"/>
                </a:lnTo>
                <a:cubicBezTo>
                  <a:pt x="731452" y="566322"/>
                  <a:pt x="704908" y="592866"/>
                  <a:pt x="672165" y="592866"/>
                </a:cubicBezTo>
                <a:lnTo>
                  <a:pt x="59287" y="592866"/>
                </a:lnTo>
                <a:cubicBezTo>
                  <a:pt x="26544" y="592866"/>
                  <a:pt x="0" y="566322"/>
                  <a:pt x="0" y="533579"/>
                </a:cubicBezTo>
                <a:lnTo>
                  <a:pt x="0" y="59287"/>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9274" tIns="59274" rIns="59274" bIns="59274" numCol="1" spcCol="1270" anchor="ctr" anchorCtr="0">
            <a:noAutofit/>
          </a:bodyPr>
          <a:lstStyle/>
          <a:p>
            <a:pPr lvl="0" algn="ctr" defTabSz="488950">
              <a:lnSpc>
                <a:spcPct val="90000"/>
              </a:lnSpc>
              <a:spcBef>
                <a:spcPct val="0"/>
              </a:spcBef>
              <a:spcAft>
                <a:spcPct val="35000"/>
              </a:spcAft>
            </a:pPr>
            <a:r>
              <a:rPr lang="ru-RU" sz="1200" b="1" kern="1200" dirty="0" smtClean="0">
                <a:solidFill>
                  <a:schemeClr val="tx1"/>
                </a:solidFill>
                <a:latin typeface="Times New Roman" panose="02020603050405020304" pitchFamily="18" charset="0"/>
                <a:cs typeface="Times New Roman" panose="02020603050405020304" pitchFamily="18" charset="0"/>
              </a:rPr>
              <a:t>100</a:t>
            </a:r>
            <a:endParaRPr lang="ru-RU" sz="1200" b="1" kern="1200" dirty="0">
              <a:solidFill>
                <a:schemeClr val="tx1"/>
              </a:solidFill>
              <a:latin typeface="Times New Roman" panose="02020603050405020304" pitchFamily="18" charset="0"/>
              <a:cs typeface="Times New Roman" panose="02020603050405020304" pitchFamily="18" charset="0"/>
            </a:endParaRPr>
          </a:p>
        </p:txBody>
      </p:sp>
      <p:sp>
        <p:nvSpPr>
          <p:cNvPr id="49" name="Полилиния 48"/>
          <p:cNvSpPr/>
          <p:nvPr/>
        </p:nvSpPr>
        <p:spPr>
          <a:xfrm>
            <a:off x="6726860" y="3867919"/>
            <a:ext cx="731452" cy="592866"/>
          </a:xfrm>
          <a:custGeom>
            <a:avLst/>
            <a:gdLst>
              <a:gd name="connsiteX0" fmla="*/ 0 w 731452"/>
              <a:gd name="connsiteY0" fmla="*/ 59287 h 592866"/>
              <a:gd name="connsiteX1" fmla="*/ 59287 w 731452"/>
              <a:gd name="connsiteY1" fmla="*/ 0 h 592866"/>
              <a:gd name="connsiteX2" fmla="*/ 672165 w 731452"/>
              <a:gd name="connsiteY2" fmla="*/ 0 h 592866"/>
              <a:gd name="connsiteX3" fmla="*/ 731452 w 731452"/>
              <a:gd name="connsiteY3" fmla="*/ 59287 h 592866"/>
              <a:gd name="connsiteX4" fmla="*/ 731452 w 731452"/>
              <a:gd name="connsiteY4" fmla="*/ 533579 h 592866"/>
              <a:gd name="connsiteX5" fmla="*/ 672165 w 731452"/>
              <a:gd name="connsiteY5" fmla="*/ 592866 h 592866"/>
              <a:gd name="connsiteX6" fmla="*/ 59287 w 731452"/>
              <a:gd name="connsiteY6" fmla="*/ 592866 h 592866"/>
              <a:gd name="connsiteX7" fmla="*/ 0 w 731452"/>
              <a:gd name="connsiteY7" fmla="*/ 533579 h 592866"/>
              <a:gd name="connsiteX8" fmla="*/ 0 w 731452"/>
              <a:gd name="connsiteY8" fmla="*/ 59287 h 592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592866">
                <a:moveTo>
                  <a:pt x="0" y="59287"/>
                </a:moveTo>
                <a:cubicBezTo>
                  <a:pt x="0" y="26544"/>
                  <a:pt x="26544" y="0"/>
                  <a:pt x="59287" y="0"/>
                </a:cubicBezTo>
                <a:lnTo>
                  <a:pt x="672165" y="0"/>
                </a:lnTo>
                <a:cubicBezTo>
                  <a:pt x="704908" y="0"/>
                  <a:pt x="731452" y="26544"/>
                  <a:pt x="731452" y="59287"/>
                </a:cubicBezTo>
                <a:lnTo>
                  <a:pt x="731452" y="533579"/>
                </a:lnTo>
                <a:cubicBezTo>
                  <a:pt x="731452" y="566322"/>
                  <a:pt x="704908" y="592866"/>
                  <a:pt x="672165" y="592866"/>
                </a:cubicBezTo>
                <a:lnTo>
                  <a:pt x="59287" y="592866"/>
                </a:lnTo>
                <a:cubicBezTo>
                  <a:pt x="26544" y="592866"/>
                  <a:pt x="0" y="566322"/>
                  <a:pt x="0" y="533579"/>
                </a:cubicBezTo>
                <a:lnTo>
                  <a:pt x="0" y="59287"/>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9274" tIns="59274" rIns="59274" bIns="59274" numCol="1" spcCol="1270" anchor="ctr" anchorCtr="0">
            <a:noAutofit/>
          </a:bodyPr>
          <a:lstStyle/>
          <a:p>
            <a:pPr lvl="0" algn="ctr" defTabSz="488950">
              <a:lnSpc>
                <a:spcPct val="90000"/>
              </a:lnSpc>
              <a:spcBef>
                <a:spcPct val="0"/>
              </a:spcBef>
              <a:spcAft>
                <a:spcPct val="35000"/>
              </a:spcAft>
            </a:pPr>
            <a:r>
              <a:rPr lang="ru-RU" sz="1200" b="1" kern="1200" dirty="0" smtClean="0">
                <a:solidFill>
                  <a:schemeClr val="tx1"/>
                </a:solidFill>
                <a:latin typeface="Times New Roman" panose="02020603050405020304" pitchFamily="18" charset="0"/>
                <a:cs typeface="Times New Roman" panose="02020603050405020304" pitchFamily="18" charset="0"/>
              </a:rPr>
              <a:t>3 025</a:t>
            </a:r>
            <a:endParaRPr lang="ru-RU" sz="1200" b="1" kern="1200" dirty="0">
              <a:solidFill>
                <a:schemeClr val="tx1"/>
              </a:solidFill>
              <a:latin typeface="Times New Roman" panose="02020603050405020304" pitchFamily="18" charset="0"/>
              <a:cs typeface="Times New Roman" panose="02020603050405020304" pitchFamily="18" charset="0"/>
            </a:endParaRPr>
          </a:p>
        </p:txBody>
      </p:sp>
      <p:sp>
        <p:nvSpPr>
          <p:cNvPr id="50" name="Полилиния 49"/>
          <p:cNvSpPr/>
          <p:nvPr/>
        </p:nvSpPr>
        <p:spPr>
          <a:xfrm>
            <a:off x="6726860" y="4744185"/>
            <a:ext cx="731452" cy="612000"/>
          </a:xfrm>
          <a:custGeom>
            <a:avLst/>
            <a:gdLst>
              <a:gd name="connsiteX0" fmla="*/ 0 w 731452"/>
              <a:gd name="connsiteY0" fmla="*/ 59287 h 592866"/>
              <a:gd name="connsiteX1" fmla="*/ 59287 w 731452"/>
              <a:gd name="connsiteY1" fmla="*/ 0 h 592866"/>
              <a:gd name="connsiteX2" fmla="*/ 672165 w 731452"/>
              <a:gd name="connsiteY2" fmla="*/ 0 h 592866"/>
              <a:gd name="connsiteX3" fmla="*/ 731452 w 731452"/>
              <a:gd name="connsiteY3" fmla="*/ 59287 h 592866"/>
              <a:gd name="connsiteX4" fmla="*/ 731452 w 731452"/>
              <a:gd name="connsiteY4" fmla="*/ 533579 h 592866"/>
              <a:gd name="connsiteX5" fmla="*/ 672165 w 731452"/>
              <a:gd name="connsiteY5" fmla="*/ 592866 h 592866"/>
              <a:gd name="connsiteX6" fmla="*/ 59287 w 731452"/>
              <a:gd name="connsiteY6" fmla="*/ 592866 h 592866"/>
              <a:gd name="connsiteX7" fmla="*/ 0 w 731452"/>
              <a:gd name="connsiteY7" fmla="*/ 533579 h 592866"/>
              <a:gd name="connsiteX8" fmla="*/ 0 w 731452"/>
              <a:gd name="connsiteY8" fmla="*/ 59287 h 592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592866">
                <a:moveTo>
                  <a:pt x="0" y="59287"/>
                </a:moveTo>
                <a:cubicBezTo>
                  <a:pt x="0" y="26544"/>
                  <a:pt x="26544" y="0"/>
                  <a:pt x="59287" y="0"/>
                </a:cubicBezTo>
                <a:lnTo>
                  <a:pt x="672165" y="0"/>
                </a:lnTo>
                <a:cubicBezTo>
                  <a:pt x="704908" y="0"/>
                  <a:pt x="731452" y="26544"/>
                  <a:pt x="731452" y="59287"/>
                </a:cubicBezTo>
                <a:lnTo>
                  <a:pt x="731452" y="533579"/>
                </a:lnTo>
                <a:cubicBezTo>
                  <a:pt x="731452" y="566322"/>
                  <a:pt x="704908" y="592866"/>
                  <a:pt x="672165" y="592866"/>
                </a:cubicBezTo>
                <a:lnTo>
                  <a:pt x="59287" y="592866"/>
                </a:lnTo>
                <a:cubicBezTo>
                  <a:pt x="26544" y="592866"/>
                  <a:pt x="0" y="566322"/>
                  <a:pt x="0" y="533579"/>
                </a:cubicBezTo>
                <a:lnTo>
                  <a:pt x="0" y="59287"/>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9274" tIns="59274" rIns="59274" bIns="59274" numCol="1" spcCol="1270" anchor="ctr" anchorCtr="0">
            <a:noAutofit/>
          </a:bodyPr>
          <a:lstStyle/>
          <a:p>
            <a:pPr lvl="0" algn="ctr" defTabSz="488950">
              <a:lnSpc>
                <a:spcPct val="90000"/>
              </a:lnSpc>
              <a:spcBef>
                <a:spcPct val="0"/>
              </a:spcBef>
              <a:spcAft>
                <a:spcPct val="35000"/>
              </a:spcAft>
            </a:pPr>
            <a:r>
              <a:rPr lang="ru-RU" sz="1200" b="1" kern="1200" dirty="0" smtClean="0">
                <a:solidFill>
                  <a:schemeClr val="tx1"/>
                </a:solidFill>
                <a:latin typeface="Times New Roman" panose="02020603050405020304" pitchFamily="18" charset="0"/>
                <a:cs typeface="Times New Roman" panose="02020603050405020304" pitchFamily="18" charset="0"/>
              </a:rPr>
              <a:t>153</a:t>
            </a:r>
            <a:endParaRPr lang="ru-RU" sz="1200" b="1" kern="1200" dirty="0">
              <a:solidFill>
                <a:schemeClr val="tx1"/>
              </a:solidFill>
              <a:latin typeface="Times New Roman" panose="02020603050405020304" pitchFamily="18" charset="0"/>
              <a:cs typeface="Times New Roman" panose="02020603050405020304" pitchFamily="18" charset="0"/>
            </a:endParaRPr>
          </a:p>
        </p:txBody>
      </p:sp>
      <p:sp>
        <p:nvSpPr>
          <p:cNvPr id="52" name="Полилиния 51"/>
          <p:cNvSpPr/>
          <p:nvPr/>
        </p:nvSpPr>
        <p:spPr>
          <a:xfrm>
            <a:off x="6726860" y="5644446"/>
            <a:ext cx="731452" cy="592866"/>
          </a:xfrm>
          <a:custGeom>
            <a:avLst/>
            <a:gdLst>
              <a:gd name="connsiteX0" fmla="*/ 0 w 731452"/>
              <a:gd name="connsiteY0" fmla="*/ 59287 h 592866"/>
              <a:gd name="connsiteX1" fmla="*/ 59287 w 731452"/>
              <a:gd name="connsiteY1" fmla="*/ 0 h 592866"/>
              <a:gd name="connsiteX2" fmla="*/ 672165 w 731452"/>
              <a:gd name="connsiteY2" fmla="*/ 0 h 592866"/>
              <a:gd name="connsiteX3" fmla="*/ 731452 w 731452"/>
              <a:gd name="connsiteY3" fmla="*/ 59287 h 592866"/>
              <a:gd name="connsiteX4" fmla="*/ 731452 w 731452"/>
              <a:gd name="connsiteY4" fmla="*/ 533579 h 592866"/>
              <a:gd name="connsiteX5" fmla="*/ 672165 w 731452"/>
              <a:gd name="connsiteY5" fmla="*/ 592866 h 592866"/>
              <a:gd name="connsiteX6" fmla="*/ 59287 w 731452"/>
              <a:gd name="connsiteY6" fmla="*/ 592866 h 592866"/>
              <a:gd name="connsiteX7" fmla="*/ 0 w 731452"/>
              <a:gd name="connsiteY7" fmla="*/ 533579 h 592866"/>
              <a:gd name="connsiteX8" fmla="*/ 0 w 731452"/>
              <a:gd name="connsiteY8" fmla="*/ 59287 h 592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592866">
                <a:moveTo>
                  <a:pt x="0" y="59287"/>
                </a:moveTo>
                <a:cubicBezTo>
                  <a:pt x="0" y="26544"/>
                  <a:pt x="26544" y="0"/>
                  <a:pt x="59287" y="0"/>
                </a:cubicBezTo>
                <a:lnTo>
                  <a:pt x="672165" y="0"/>
                </a:lnTo>
                <a:cubicBezTo>
                  <a:pt x="704908" y="0"/>
                  <a:pt x="731452" y="26544"/>
                  <a:pt x="731452" y="59287"/>
                </a:cubicBezTo>
                <a:lnTo>
                  <a:pt x="731452" y="533579"/>
                </a:lnTo>
                <a:cubicBezTo>
                  <a:pt x="731452" y="566322"/>
                  <a:pt x="704908" y="592866"/>
                  <a:pt x="672165" y="592866"/>
                </a:cubicBezTo>
                <a:lnTo>
                  <a:pt x="59287" y="592866"/>
                </a:lnTo>
                <a:cubicBezTo>
                  <a:pt x="26544" y="592866"/>
                  <a:pt x="0" y="566322"/>
                  <a:pt x="0" y="533579"/>
                </a:cubicBezTo>
                <a:lnTo>
                  <a:pt x="0" y="59287"/>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9274" tIns="59274" rIns="59274" bIns="59274" numCol="1" spcCol="1270" anchor="ctr" anchorCtr="0">
            <a:noAutofit/>
          </a:bodyPr>
          <a:lstStyle/>
          <a:p>
            <a:pPr lvl="0" algn="ctr" defTabSz="488950">
              <a:lnSpc>
                <a:spcPct val="90000"/>
              </a:lnSpc>
              <a:spcBef>
                <a:spcPct val="0"/>
              </a:spcBef>
              <a:spcAft>
                <a:spcPct val="35000"/>
              </a:spcAft>
            </a:pPr>
            <a:r>
              <a:rPr lang="ru-RU" sz="1100" b="1" kern="1200" dirty="0" smtClean="0">
                <a:solidFill>
                  <a:schemeClr val="tx1"/>
                </a:solidFill>
                <a:latin typeface="Times New Roman" panose="02020603050405020304" pitchFamily="18" charset="0"/>
                <a:cs typeface="Times New Roman" panose="02020603050405020304" pitchFamily="18" charset="0"/>
              </a:rPr>
              <a:t>100</a:t>
            </a:r>
            <a:endParaRPr lang="ru-RU" sz="1100" b="1" kern="1200" dirty="0">
              <a:solidFill>
                <a:schemeClr val="tx1"/>
              </a:solidFill>
              <a:latin typeface="Times New Roman" panose="02020603050405020304" pitchFamily="18" charset="0"/>
              <a:cs typeface="Times New Roman" panose="02020603050405020304" pitchFamily="18" charset="0"/>
            </a:endParaRPr>
          </a:p>
        </p:txBody>
      </p:sp>
      <p:sp>
        <p:nvSpPr>
          <p:cNvPr id="54" name="Полилиния 53"/>
          <p:cNvSpPr/>
          <p:nvPr/>
        </p:nvSpPr>
        <p:spPr>
          <a:xfrm>
            <a:off x="7514041" y="2044046"/>
            <a:ext cx="731452" cy="592866"/>
          </a:xfrm>
          <a:custGeom>
            <a:avLst/>
            <a:gdLst>
              <a:gd name="connsiteX0" fmla="*/ 0 w 731452"/>
              <a:gd name="connsiteY0" fmla="*/ 59287 h 592866"/>
              <a:gd name="connsiteX1" fmla="*/ 59287 w 731452"/>
              <a:gd name="connsiteY1" fmla="*/ 0 h 592866"/>
              <a:gd name="connsiteX2" fmla="*/ 672165 w 731452"/>
              <a:gd name="connsiteY2" fmla="*/ 0 h 592866"/>
              <a:gd name="connsiteX3" fmla="*/ 731452 w 731452"/>
              <a:gd name="connsiteY3" fmla="*/ 59287 h 592866"/>
              <a:gd name="connsiteX4" fmla="*/ 731452 w 731452"/>
              <a:gd name="connsiteY4" fmla="*/ 533579 h 592866"/>
              <a:gd name="connsiteX5" fmla="*/ 672165 w 731452"/>
              <a:gd name="connsiteY5" fmla="*/ 592866 h 592866"/>
              <a:gd name="connsiteX6" fmla="*/ 59287 w 731452"/>
              <a:gd name="connsiteY6" fmla="*/ 592866 h 592866"/>
              <a:gd name="connsiteX7" fmla="*/ 0 w 731452"/>
              <a:gd name="connsiteY7" fmla="*/ 533579 h 592866"/>
              <a:gd name="connsiteX8" fmla="*/ 0 w 731452"/>
              <a:gd name="connsiteY8" fmla="*/ 59287 h 592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592866">
                <a:moveTo>
                  <a:pt x="0" y="59287"/>
                </a:moveTo>
                <a:cubicBezTo>
                  <a:pt x="0" y="26544"/>
                  <a:pt x="26544" y="0"/>
                  <a:pt x="59287" y="0"/>
                </a:cubicBezTo>
                <a:lnTo>
                  <a:pt x="672165" y="0"/>
                </a:lnTo>
                <a:cubicBezTo>
                  <a:pt x="704908" y="0"/>
                  <a:pt x="731452" y="26544"/>
                  <a:pt x="731452" y="59287"/>
                </a:cubicBezTo>
                <a:lnTo>
                  <a:pt x="731452" y="533579"/>
                </a:lnTo>
                <a:cubicBezTo>
                  <a:pt x="731452" y="566322"/>
                  <a:pt x="704908" y="592866"/>
                  <a:pt x="672165" y="592866"/>
                </a:cubicBezTo>
                <a:lnTo>
                  <a:pt x="59287" y="592866"/>
                </a:lnTo>
                <a:cubicBezTo>
                  <a:pt x="26544" y="592866"/>
                  <a:pt x="0" y="566322"/>
                  <a:pt x="0" y="533579"/>
                </a:cubicBezTo>
                <a:lnTo>
                  <a:pt x="0" y="59287"/>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0704" tIns="70704" rIns="70704" bIns="70704" numCol="1" spcCol="1270" anchor="ctr" anchorCtr="0">
            <a:noAutofit/>
          </a:bodyPr>
          <a:lstStyle/>
          <a:p>
            <a:pPr lvl="0" algn="ctr" defTabSz="622300">
              <a:lnSpc>
                <a:spcPct val="90000"/>
              </a:lnSpc>
              <a:spcBef>
                <a:spcPct val="0"/>
              </a:spcBef>
              <a:spcAft>
                <a:spcPct val="35000"/>
              </a:spcAft>
            </a:pPr>
            <a:r>
              <a:rPr lang="ru-RU" sz="1400" b="1" kern="1200" dirty="0" smtClean="0">
                <a:solidFill>
                  <a:schemeClr val="tx1"/>
                </a:solidFill>
                <a:latin typeface="Times New Roman" panose="02020603050405020304" pitchFamily="18" charset="0"/>
                <a:cs typeface="Times New Roman" panose="02020603050405020304" pitchFamily="18" charset="0"/>
              </a:rPr>
              <a:t>2021</a:t>
            </a:r>
            <a:endParaRPr lang="ru-RU" sz="1400" b="1" kern="1200" dirty="0">
              <a:solidFill>
                <a:schemeClr val="tx1"/>
              </a:solidFill>
              <a:latin typeface="Times New Roman" panose="02020603050405020304" pitchFamily="18" charset="0"/>
              <a:cs typeface="Times New Roman" panose="02020603050405020304" pitchFamily="18" charset="0"/>
            </a:endParaRPr>
          </a:p>
        </p:txBody>
      </p:sp>
      <p:sp>
        <p:nvSpPr>
          <p:cNvPr id="55" name="Полилиния 54"/>
          <p:cNvSpPr/>
          <p:nvPr/>
        </p:nvSpPr>
        <p:spPr>
          <a:xfrm>
            <a:off x="7516244" y="2831935"/>
            <a:ext cx="731452" cy="760795"/>
          </a:xfrm>
          <a:custGeom>
            <a:avLst/>
            <a:gdLst>
              <a:gd name="connsiteX0" fmla="*/ 0 w 731452"/>
              <a:gd name="connsiteY0" fmla="*/ 59287 h 592866"/>
              <a:gd name="connsiteX1" fmla="*/ 59287 w 731452"/>
              <a:gd name="connsiteY1" fmla="*/ 0 h 592866"/>
              <a:gd name="connsiteX2" fmla="*/ 672165 w 731452"/>
              <a:gd name="connsiteY2" fmla="*/ 0 h 592866"/>
              <a:gd name="connsiteX3" fmla="*/ 731452 w 731452"/>
              <a:gd name="connsiteY3" fmla="*/ 59287 h 592866"/>
              <a:gd name="connsiteX4" fmla="*/ 731452 w 731452"/>
              <a:gd name="connsiteY4" fmla="*/ 533579 h 592866"/>
              <a:gd name="connsiteX5" fmla="*/ 672165 w 731452"/>
              <a:gd name="connsiteY5" fmla="*/ 592866 h 592866"/>
              <a:gd name="connsiteX6" fmla="*/ 59287 w 731452"/>
              <a:gd name="connsiteY6" fmla="*/ 592866 h 592866"/>
              <a:gd name="connsiteX7" fmla="*/ 0 w 731452"/>
              <a:gd name="connsiteY7" fmla="*/ 533579 h 592866"/>
              <a:gd name="connsiteX8" fmla="*/ 0 w 731452"/>
              <a:gd name="connsiteY8" fmla="*/ 59287 h 592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592866">
                <a:moveTo>
                  <a:pt x="0" y="59287"/>
                </a:moveTo>
                <a:cubicBezTo>
                  <a:pt x="0" y="26544"/>
                  <a:pt x="26544" y="0"/>
                  <a:pt x="59287" y="0"/>
                </a:cubicBezTo>
                <a:lnTo>
                  <a:pt x="672165" y="0"/>
                </a:lnTo>
                <a:cubicBezTo>
                  <a:pt x="704908" y="0"/>
                  <a:pt x="731452" y="26544"/>
                  <a:pt x="731452" y="59287"/>
                </a:cubicBezTo>
                <a:lnTo>
                  <a:pt x="731452" y="533579"/>
                </a:lnTo>
                <a:cubicBezTo>
                  <a:pt x="731452" y="566322"/>
                  <a:pt x="704908" y="592866"/>
                  <a:pt x="672165" y="592866"/>
                </a:cubicBezTo>
                <a:lnTo>
                  <a:pt x="59287" y="592866"/>
                </a:lnTo>
                <a:cubicBezTo>
                  <a:pt x="26544" y="592866"/>
                  <a:pt x="0" y="566322"/>
                  <a:pt x="0" y="533579"/>
                </a:cubicBezTo>
                <a:lnTo>
                  <a:pt x="0" y="59287"/>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9274" tIns="59274" rIns="59274" bIns="59274" numCol="1" spcCol="1270" anchor="ctr" anchorCtr="0">
            <a:noAutofit/>
          </a:bodyPr>
          <a:lstStyle/>
          <a:p>
            <a:pPr lvl="0" algn="ctr" defTabSz="488950">
              <a:lnSpc>
                <a:spcPct val="90000"/>
              </a:lnSpc>
              <a:spcBef>
                <a:spcPct val="0"/>
              </a:spcBef>
              <a:spcAft>
                <a:spcPct val="35000"/>
              </a:spcAft>
            </a:pPr>
            <a:r>
              <a:rPr lang="ru-RU" sz="1200" b="1" kern="1200" dirty="0" smtClean="0">
                <a:solidFill>
                  <a:schemeClr val="tx1"/>
                </a:solidFill>
                <a:latin typeface="Times New Roman" panose="02020603050405020304" pitchFamily="18" charset="0"/>
                <a:cs typeface="Times New Roman" panose="02020603050405020304" pitchFamily="18" charset="0"/>
              </a:rPr>
              <a:t>100</a:t>
            </a:r>
          </a:p>
        </p:txBody>
      </p:sp>
      <p:sp>
        <p:nvSpPr>
          <p:cNvPr id="56" name="Полилиния 55"/>
          <p:cNvSpPr/>
          <p:nvPr/>
        </p:nvSpPr>
        <p:spPr>
          <a:xfrm>
            <a:off x="7516244" y="3867919"/>
            <a:ext cx="731452" cy="592866"/>
          </a:xfrm>
          <a:custGeom>
            <a:avLst/>
            <a:gdLst>
              <a:gd name="connsiteX0" fmla="*/ 0 w 731452"/>
              <a:gd name="connsiteY0" fmla="*/ 59287 h 592866"/>
              <a:gd name="connsiteX1" fmla="*/ 59287 w 731452"/>
              <a:gd name="connsiteY1" fmla="*/ 0 h 592866"/>
              <a:gd name="connsiteX2" fmla="*/ 672165 w 731452"/>
              <a:gd name="connsiteY2" fmla="*/ 0 h 592866"/>
              <a:gd name="connsiteX3" fmla="*/ 731452 w 731452"/>
              <a:gd name="connsiteY3" fmla="*/ 59287 h 592866"/>
              <a:gd name="connsiteX4" fmla="*/ 731452 w 731452"/>
              <a:gd name="connsiteY4" fmla="*/ 533579 h 592866"/>
              <a:gd name="connsiteX5" fmla="*/ 672165 w 731452"/>
              <a:gd name="connsiteY5" fmla="*/ 592866 h 592866"/>
              <a:gd name="connsiteX6" fmla="*/ 59287 w 731452"/>
              <a:gd name="connsiteY6" fmla="*/ 592866 h 592866"/>
              <a:gd name="connsiteX7" fmla="*/ 0 w 731452"/>
              <a:gd name="connsiteY7" fmla="*/ 533579 h 592866"/>
              <a:gd name="connsiteX8" fmla="*/ 0 w 731452"/>
              <a:gd name="connsiteY8" fmla="*/ 59287 h 592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592866">
                <a:moveTo>
                  <a:pt x="0" y="59287"/>
                </a:moveTo>
                <a:cubicBezTo>
                  <a:pt x="0" y="26544"/>
                  <a:pt x="26544" y="0"/>
                  <a:pt x="59287" y="0"/>
                </a:cubicBezTo>
                <a:lnTo>
                  <a:pt x="672165" y="0"/>
                </a:lnTo>
                <a:cubicBezTo>
                  <a:pt x="704908" y="0"/>
                  <a:pt x="731452" y="26544"/>
                  <a:pt x="731452" y="59287"/>
                </a:cubicBezTo>
                <a:lnTo>
                  <a:pt x="731452" y="533579"/>
                </a:lnTo>
                <a:cubicBezTo>
                  <a:pt x="731452" y="566322"/>
                  <a:pt x="704908" y="592866"/>
                  <a:pt x="672165" y="592866"/>
                </a:cubicBezTo>
                <a:lnTo>
                  <a:pt x="59287" y="592866"/>
                </a:lnTo>
                <a:cubicBezTo>
                  <a:pt x="26544" y="592866"/>
                  <a:pt x="0" y="566322"/>
                  <a:pt x="0" y="533579"/>
                </a:cubicBezTo>
                <a:lnTo>
                  <a:pt x="0" y="59287"/>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9274" tIns="59274" rIns="59274" bIns="59274" numCol="1" spcCol="1270" anchor="ctr" anchorCtr="0">
            <a:noAutofit/>
          </a:bodyPr>
          <a:lstStyle/>
          <a:p>
            <a:pPr lvl="0" algn="ctr" defTabSz="488950">
              <a:lnSpc>
                <a:spcPct val="90000"/>
              </a:lnSpc>
              <a:spcBef>
                <a:spcPct val="0"/>
              </a:spcBef>
              <a:spcAft>
                <a:spcPct val="35000"/>
              </a:spcAft>
            </a:pPr>
            <a:r>
              <a:rPr lang="ru-RU" sz="1200" b="1" kern="1200" dirty="0" smtClean="0">
                <a:solidFill>
                  <a:schemeClr val="tx1"/>
                </a:solidFill>
                <a:latin typeface="Times New Roman" panose="02020603050405020304" pitchFamily="18" charset="0"/>
                <a:cs typeface="Times New Roman" panose="02020603050405020304" pitchFamily="18" charset="0"/>
              </a:rPr>
              <a:t>3 000</a:t>
            </a:r>
            <a:endParaRPr lang="ru-RU" sz="1200" b="1" kern="1200" dirty="0">
              <a:solidFill>
                <a:schemeClr val="tx1"/>
              </a:solidFill>
              <a:latin typeface="Times New Roman" panose="02020603050405020304" pitchFamily="18" charset="0"/>
              <a:cs typeface="Times New Roman" panose="02020603050405020304" pitchFamily="18" charset="0"/>
            </a:endParaRPr>
          </a:p>
        </p:txBody>
      </p:sp>
      <p:sp>
        <p:nvSpPr>
          <p:cNvPr id="57" name="Полилиния 56"/>
          <p:cNvSpPr/>
          <p:nvPr/>
        </p:nvSpPr>
        <p:spPr>
          <a:xfrm>
            <a:off x="7514041" y="4747351"/>
            <a:ext cx="731452" cy="612000"/>
          </a:xfrm>
          <a:custGeom>
            <a:avLst/>
            <a:gdLst>
              <a:gd name="connsiteX0" fmla="*/ 0 w 731452"/>
              <a:gd name="connsiteY0" fmla="*/ 59287 h 592866"/>
              <a:gd name="connsiteX1" fmla="*/ 59287 w 731452"/>
              <a:gd name="connsiteY1" fmla="*/ 0 h 592866"/>
              <a:gd name="connsiteX2" fmla="*/ 672165 w 731452"/>
              <a:gd name="connsiteY2" fmla="*/ 0 h 592866"/>
              <a:gd name="connsiteX3" fmla="*/ 731452 w 731452"/>
              <a:gd name="connsiteY3" fmla="*/ 59287 h 592866"/>
              <a:gd name="connsiteX4" fmla="*/ 731452 w 731452"/>
              <a:gd name="connsiteY4" fmla="*/ 533579 h 592866"/>
              <a:gd name="connsiteX5" fmla="*/ 672165 w 731452"/>
              <a:gd name="connsiteY5" fmla="*/ 592866 h 592866"/>
              <a:gd name="connsiteX6" fmla="*/ 59287 w 731452"/>
              <a:gd name="connsiteY6" fmla="*/ 592866 h 592866"/>
              <a:gd name="connsiteX7" fmla="*/ 0 w 731452"/>
              <a:gd name="connsiteY7" fmla="*/ 533579 h 592866"/>
              <a:gd name="connsiteX8" fmla="*/ 0 w 731452"/>
              <a:gd name="connsiteY8" fmla="*/ 59287 h 592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592866">
                <a:moveTo>
                  <a:pt x="0" y="59287"/>
                </a:moveTo>
                <a:cubicBezTo>
                  <a:pt x="0" y="26544"/>
                  <a:pt x="26544" y="0"/>
                  <a:pt x="59287" y="0"/>
                </a:cubicBezTo>
                <a:lnTo>
                  <a:pt x="672165" y="0"/>
                </a:lnTo>
                <a:cubicBezTo>
                  <a:pt x="704908" y="0"/>
                  <a:pt x="731452" y="26544"/>
                  <a:pt x="731452" y="59287"/>
                </a:cubicBezTo>
                <a:lnTo>
                  <a:pt x="731452" y="533579"/>
                </a:lnTo>
                <a:cubicBezTo>
                  <a:pt x="731452" y="566322"/>
                  <a:pt x="704908" y="592866"/>
                  <a:pt x="672165" y="592866"/>
                </a:cubicBezTo>
                <a:lnTo>
                  <a:pt x="59287" y="592866"/>
                </a:lnTo>
                <a:cubicBezTo>
                  <a:pt x="26544" y="592866"/>
                  <a:pt x="0" y="566322"/>
                  <a:pt x="0" y="533579"/>
                </a:cubicBezTo>
                <a:lnTo>
                  <a:pt x="0" y="59287"/>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9274" tIns="59274" rIns="59274" bIns="59274" numCol="1" spcCol="1270" anchor="ctr" anchorCtr="0">
            <a:noAutofit/>
          </a:bodyPr>
          <a:lstStyle/>
          <a:p>
            <a:pPr lvl="0" algn="ctr" defTabSz="488950">
              <a:lnSpc>
                <a:spcPct val="90000"/>
              </a:lnSpc>
              <a:spcBef>
                <a:spcPct val="0"/>
              </a:spcBef>
              <a:spcAft>
                <a:spcPct val="35000"/>
              </a:spcAft>
            </a:pPr>
            <a:r>
              <a:rPr lang="ru-RU" sz="1200" b="1" kern="1200" dirty="0" smtClean="0">
                <a:solidFill>
                  <a:schemeClr val="tx1"/>
                </a:solidFill>
                <a:latin typeface="Times New Roman" panose="02020603050405020304" pitchFamily="18" charset="0"/>
                <a:cs typeface="Times New Roman" panose="02020603050405020304" pitchFamily="18" charset="0"/>
              </a:rPr>
              <a:t>149</a:t>
            </a:r>
            <a:endParaRPr lang="ru-RU" sz="1200" b="1" kern="1200" dirty="0">
              <a:solidFill>
                <a:schemeClr val="tx1"/>
              </a:solidFill>
              <a:latin typeface="Times New Roman" panose="02020603050405020304" pitchFamily="18" charset="0"/>
              <a:cs typeface="Times New Roman" panose="02020603050405020304" pitchFamily="18" charset="0"/>
            </a:endParaRPr>
          </a:p>
        </p:txBody>
      </p:sp>
      <p:sp>
        <p:nvSpPr>
          <p:cNvPr id="59" name="Полилиния 58"/>
          <p:cNvSpPr/>
          <p:nvPr/>
        </p:nvSpPr>
        <p:spPr>
          <a:xfrm>
            <a:off x="7516244" y="5644446"/>
            <a:ext cx="731452" cy="592866"/>
          </a:xfrm>
          <a:custGeom>
            <a:avLst/>
            <a:gdLst>
              <a:gd name="connsiteX0" fmla="*/ 0 w 731452"/>
              <a:gd name="connsiteY0" fmla="*/ 59287 h 592866"/>
              <a:gd name="connsiteX1" fmla="*/ 59287 w 731452"/>
              <a:gd name="connsiteY1" fmla="*/ 0 h 592866"/>
              <a:gd name="connsiteX2" fmla="*/ 672165 w 731452"/>
              <a:gd name="connsiteY2" fmla="*/ 0 h 592866"/>
              <a:gd name="connsiteX3" fmla="*/ 731452 w 731452"/>
              <a:gd name="connsiteY3" fmla="*/ 59287 h 592866"/>
              <a:gd name="connsiteX4" fmla="*/ 731452 w 731452"/>
              <a:gd name="connsiteY4" fmla="*/ 533579 h 592866"/>
              <a:gd name="connsiteX5" fmla="*/ 672165 w 731452"/>
              <a:gd name="connsiteY5" fmla="*/ 592866 h 592866"/>
              <a:gd name="connsiteX6" fmla="*/ 59287 w 731452"/>
              <a:gd name="connsiteY6" fmla="*/ 592866 h 592866"/>
              <a:gd name="connsiteX7" fmla="*/ 0 w 731452"/>
              <a:gd name="connsiteY7" fmla="*/ 533579 h 592866"/>
              <a:gd name="connsiteX8" fmla="*/ 0 w 731452"/>
              <a:gd name="connsiteY8" fmla="*/ 59287 h 592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592866">
                <a:moveTo>
                  <a:pt x="0" y="59287"/>
                </a:moveTo>
                <a:cubicBezTo>
                  <a:pt x="0" y="26544"/>
                  <a:pt x="26544" y="0"/>
                  <a:pt x="59287" y="0"/>
                </a:cubicBezTo>
                <a:lnTo>
                  <a:pt x="672165" y="0"/>
                </a:lnTo>
                <a:cubicBezTo>
                  <a:pt x="704908" y="0"/>
                  <a:pt x="731452" y="26544"/>
                  <a:pt x="731452" y="59287"/>
                </a:cubicBezTo>
                <a:lnTo>
                  <a:pt x="731452" y="533579"/>
                </a:lnTo>
                <a:cubicBezTo>
                  <a:pt x="731452" y="566322"/>
                  <a:pt x="704908" y="592866"/>
                  <a:pt x="672165" y="592866"/>
                </a:cubicBezTo>
                <a:lnTo>
                  <a:pt x="59287" y="592866"/>
                </a:lnTo>
                <a:cubicBezTo>
                  <a:pt x="26544" y="592866"/>
                  <a:pt x="0" y="566322"/>
                  <a:pt x="0" y="533579"/>
                </a:cubicBezTo>
                <a:lnTo>
                  <a:pt x="0" y="59287"/>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9274" tIns="59274" rIns="59274" bIns="59274" numCol="1" spcCol="1270" anchor="ctr" anchorCtr="0">
            <a:noAutofit/>
          </a:bodyPr>
          <a:lstStyle/>
          <a:p>
            <a:pPr lvl="0" algn="ctr" defTabSz="488950">
              <a:lnSpc>
                <a:spcPct val="90000"/>
              </a:lnSpc>
              <a:spcBef>
                <a:spcPct val="0"/>
              </a:spcBef>
              <a:spcAft>
                <a:spcPct val="35000"/>
              </a:spcAft>
            </a:pPr>
            <a:r>
              <a:rPr lang="ru-RU" sz="1100" b="1" kern="1200" dirty="0" smtClean="0">
                <a:solidFill>
                  <a:schemeClr val="tx1"/>
                </a:solidFill>
                <a:latin typeface="Times New Roman" panose="02020603050405020304" pitchFamily="18" charset="0"/>
                <a:cs typeface="Times New Roman" panose="02020603050405020304" pitchFamily="18" charset="0"/>
              </a:rPr>
              <a:t>100</a:t>
            </a:r>
            <a:endParaRPr lang="ru-RU" sz="1100" b="1" kern="1200" dirty="0">
              <a:solidFill>
                <a:schemeClr val="tx1"/>
              </a:solidFill>
              <a:latin typeface="Times New Roman" panose="02020603050405020304" pitchFamily="18" charset="0"/>
              <a:cs typeface="Times New Roman" panose="02020603050405020304" pitchFamily="18" charset="0"/>
            </a:endParaRPr>
          </a:p>
        </p:txBody>
      </p:sp>
      <p:sp>
        <p:nvSpPr>
          <p:cNvPr id="61" name="Полилиния 60"/>
          <p:cNvSpPr/>
          <p:nvPr/>
        </p:nvSpPr>
        <p:spPr>
          <a:xfrm>
            <a:off x="8306936" y="2044046"/>
            <a:ext cx="731452" cy="592866"/>
          </a:xfrm>
          <a:custGeom>
            <a:avLst/>
            <a:gdLst>
              <a:gd name="connsiteX0" fmla="*/ 0 w 731452"/>
              <a:gd name="connsiteY0" fmla="*/ 59287 h 592866"/>
              <a:gd name="connsiteX1" fmla="*/ 59287 w 731452"/>
              <a:gd name="connsiteY1" fmla="*/ 0 h 592866"/>
              <a:gd name="connsiteX2" fmla="*/ 672165 w 731452"/>
              <a:gd name="connsiteY2" fmla="*/ 0 h 592866"/>
              <a:gd name="connsiteX3" fmla="*/ 731452 w 731452"/>
              <a:gd name="connsiteY3" fmla="*/ 59287 h 592866"/>
              <a:gd name="connsiteX4" fmla="*/ 731452 w 731452"/>
              <a:gd name="connsiteY4" fmla="*/ 533579 h 592866"/>
              <a:gd name="connsiteX5" fmla="*/ 672165 w 731452"/>
              <a:gd name="connsiteY5" fmla="*/ 592866 h 592866"/>
              <a:gd name="connsiteX6" fmla="*/ 59287 w 731452"/>
              <a:gd name="connsiteY6" fmla="*/ 592866 h 592866"/>
              <a:gd name="connsiteX7" fmla="*/ 0 w 731452"/>
              <a:gd name="connsiteY7" fmla="*/ 533579 h 592866"/>
              <a:gd name="connsiteX8" fmla="*/ 0 w 731452"/>
              <a:gd name="connsiteY8" fmla="*/ 59287 h 592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592866">
                <a:moveTo>
                  <a:pt x="0" y="59287"/>
                </a:moveTo>
                <a:cubicBezTo>
                  <a:pt x="0" y="26544"/>
                  <a:pt x="26544" y="0"/>
                  <a:pt x="59287" y="0"/>
                </a:cubicBezTo>
                <a:lnTo>
                  <a:pt x="672165" y="0"/>
                </a:lnTo>
                <a:cubicBezTo>
                  <a:pt x="704908" y="0"/>
                  <a:pt x="731452" y="26544"/>
                  <a:pt x="731452" y="59287"/>
                </a:cubicBezTo>
                <a:lnTo>
                  <a:pt x="731452" y="533579"/>
                </a:lnTo>
                <a:cubicBezTo>
                  <a:pt x="731452" y="566322"/>
                  <a:pt x="704908" y="592866"/>
                  <a:pt x="672165" y="592866"/>
                </a:cubicBezTo>
                <a:lnTo>
                  <a:pt x="59287" y="592866"/>
                </a:lnTo>
                <a:cubicBezTo>
                  <a:pt x="26544" y="592866"/>
                  <a:pt x="0" y="566322"/>
                  <a:pt x="0" y="533579"/>
                </a:cubicBezTo>
                <a:lnTo>
                  <a:pt x="0" y="59287"/>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0704" tIns="70704" rIns="70704" bIns="70704" numCol="1" spcCol="1270" anchor="ctr" anchorCtr="0">
            <a:noAutofit/>
          </a:bodyPr>
          <a:lstStyle/>
          <a:p>
            <a:pPr lvl="0" algn="ctr" defTabSz="622300">
              <a:lnSpc>
                <a:spcPct val="90000"/>
              </a:lnSpc>
              <a:spcBef>
                <a:spcPct val="0"/>
              </a:spcBef>
              <a:spcAft>
                <a:spcPct val="35000"/>
              </a:spcAft>
            </a:pPr>
            <a:r>
              <a:rPr lang="ru-RU" sz="1400" b="1" kern="1200" dirty="0" smtClean="0">
                <a:solidFill>
                  <a:schemeClr val="tx1"/>
                </a:solidFill>
                <a:latin typeface="Times New Roman" panose="02020603050405020304" pitchFamily="18" charset="0"/>
                <a:cs typeface="Times New Roman" panose="02020603050405020304" pitchFamily="18" charset="0"/>
              </a:rPr>
              <a:t>2022</a:t>
            </a:r>
            <a:endParaRPr lang="ru-RU" sz="1400" b="1" kern="1200" dirty="0">
              <a:solidFill>
                <a:schemeClr val="tx1"/>
              </a:solidFill>
              <a:latin typeface="Times New Roman" panose="02020603050405020304" pitchFamily="18" charset="0"/>
              <a:cs typeface="Times New Roman" panose="02020603050405020304" pitchFamily="18" charset="0"/>
            </a:endParaRPr>
          </a:p>
        </p:txBody>
      </p:sp>
      <p:sp>
        <p:nvSpPr>
          <p:cNvPr id="62" name="Полилиния 61"/>
          <p:cNvSpPr/>
          <p:nvPr/>
        </p:nvSpPr>
        <p:spPr>
          <a:xfrm>
            <a:off x="8306936" y="2831935"/>
            <a:ext cx="731452" cy="760795"/>
          </a:xfrm>
          <a:custGeom>
            <a:avLst/>
            <a:gdLst>
              <a:gd name="connsiteX0" fmla="*/ 0 w 731452"/>
              <a:gd name="connsiteY0" fmla="*/ 59287 h 592866"/>
              <a:gd name="connsiteX1" fmla="*/ 59287 w 731452"/>
              <a:gd name="connsiteY1" fmla="*/ 0 h 592866"/>
              <a:gd name="connsiteX2" fmla="*/ 672165 w 731452"/>
              <a:gd name="connsiteY2" fmla="*/ 0 h 592866"/>
              <a:gd name="connsiteX3" fmla="*/ 731452 w 731452"/>
              <a:gd name="connsiteY3" fmla="*/ 59287 h 592866"/>
              <a:gd name="connsiteX4" fmla="*/ 731452 w 731452"/>
              <a:gd name="connsiteY4" fmla="*/ 533579 h 592866"/>
              <a:gd name="connsiteX5" fmla="*/ 672165 w 731452"/>
              <a:gd name="connsiteY5" fmla="*/ 592866 h 592866"/>
              <a:gd name="connsiteX6" fmla="*/ 59287 w 731452"/>
              <a:gd name="connsiteY6" fmla="*/ 592866 h 592866"/>
              <a:gd name="connsiteX7" fmla="*/ 0 w 731452"/>
              <a:gd name="connsiteY7" fmla="*/ 533579 h 592866"/>
              <a:gd name="connsiteX8" fmla="*/ 0 w 731452"/>
              <a:gd name="connsiteY8" fmla="*/ 59287 h 592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592866">
                <a:moveTo>
                  <a:pt x="0" y="59287"/>
                </a:moveTo>
                <a:cubicBezTo>
                  <a:pt x="0" y="26544"/>
                  <a:pt x="26544" y="0"/>
                  <a:pt x="59287" y="0"/>
                </a:cubicBezTo>
                <a:lnTo>
                  <a:pt x="672165" y="0"/>
                </a:lnTo>
                <a:cubicBezTo>
                  <a:pt x="704908" y="0"/>
                  <a:pt x="731452" y="26544"/>
                  <a:pt x="731452" y="59287"/>
                </a:cubicBezTo>
                <a:lnTo>
                  <a:pt x="731452" y="533579"/>
                </a:lnTo>
                <a:cubicBezTo>
                  <a:pt x="731452" y="566322"/>
                  <a:pt x="704908" y="592866"/>
                  <a:pt x="672165" y="592866"/>
                </a:cubicBezTo>
                <a:lnTo>
                  <a:pt x="59287" y="592866"/>
                </a:lnTo>
                <a:cubicBezTo>
                  <a:pt x="26544" y="592866"/>
                  <a:pt x="0" y="566322"/>
                  <a:pt x="0" y="533579"/>
                </a:cubicBezTo>
                <a:lnTo>
                  <a:pt x="0" y="59287"/>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9274" tIns="59274" rIns="59274" bIns="59274" numCol="1" spcCol="1270" anchor="ctr" anchorCtr="0">
            <a:noAutofit/>
          </a:bodyPr>
          <a:lstStyle/>
          <a:p>
            <a:pPr lvl="0" algn="ctr" defTabSz="488950">
              <a:lnSpc>
                <a:spcPct val="90000"/>
              </a:lnSpc>
              <a:spcBef>
                <a:spcPct val="0"/>
              </a:spcBef>
              <a:spcAft>
                <a:spcPct val="35000"/>
              </a:spcAft>
            </a:pPr>
            <a:r>
              <a:rPr lang="ru-RU" sz="1200" b="1" kern="1200" dirty="0" smtClean="0">
                <a:solidFill>
                  <a:schemeClr val="tx1"/>
                </a:solidFill>
                <a:latin typeface="Times New Roman" panose="02020603050405020304" pitchFamily="18" charset="0"/>
                <a:cs typeface="Times New Roman" panose="02020603050405020304" pitchFamily="18" charset="0"/>
              </a:rPr>
              <a:t>100</a:t>
            </a:r>
            <a:endParaRPr lang="ru-RU" sz="1200" b="1" kern="1200" dirty="0">
              <a:solidFill>
                <a:schemeClr val="tx1"/>
              </a:solidFill>
              <a:latin typeface="Times New Roman" panose="02020603050405020304" pitchFamily="18" charset="0"/>
              <a:cs typeface="Times New Roman" panose="02020603050405020304" pitchFamily="18" charset="0"/>
            </a:endParaRPr>
          </a:p>
        </p:txBody>
      </p:sp>
      <p:sp>
        <p:nvSpPr>
          <p:cNvPr id="63" name="Полилиния 62"/>
          <p:cNvSpPr/>
          <p:nvPr/>
        </p:nvSpPr>
        <p:spPr>
          <a:xfrm>
            <a:off x="8306936" y="3867919"/>
            <a:ext cx="731452" cy="592866"/>
          </a:xfrm>
          <a:custGeom>
            <a:avLst/>
            <a:gdLst>
              <a:gd name="connsiteX0" fmla="*/ 0 w 731452"/>
              <a:gd name="connsiteY0" fmla="*/ 59287 h 592866"/>
              <a:gd name="connsiteX1" fmla="*/ 59287 w 731452"/>
              <a:gd name="connsiteY1" fmla="*/ 0 h 592866"/>
              <a:gd name="connsiteX2" fmla="*/ 672165 w 731452"/>
              <a:gd name="connsiteY2" fmla="*/ 0 h 592866"/>
              <a:gd name="connsiteX3" fmla="*/ 731452 w 731452"/>
              <a:gd name="connsiteY3" fmla="*/ 59287 h 592866"/>
              <a:gd name="connsiteX4" fmla="*/ 731452 w 731452"/>
              <a:gd name="connsiteY4" fmla="*/ 533579 h 592866"/>
              <a:gd name="connsiteX5" fmla="*/ 672165 w 731452"/>
              <a:gd name="connsiteY5" fmla="*/ 592866 h 592866"/>
              <a:gd name="connsiteX6" fmla="*/ 59287 w 731452"/>
              <a:gd name="connsiteY6" fmla="*/ 592866 h 592866"/>
              <a:gd name="connsiteX7" fmla="*/ 0 w 731452"/>
              <a:gd name="connsiteY7" fmla="*/ 533579 h 592866"/>
              <a:gd name="connsiteX8" fmla="*/ 0 w 731452"/>
              <a:gd name="connsiteY8" fmla="*/ 59287 h 592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592866">
                <a:moveTo>
                  <a:pt x="0" y="59287"/>
                </a:moveTo>
                <a:cubicBezTo>
                  <a:pt x="0" y="26544"/>
                  <a:pt x="26544" y="0"/>
                  <a:pt x="59287" y="0"/>
                </a:cubicBezTo>
                <a:lnTo>
                  <a:pt x="672165" y="0"/>
                </a:lnTo>
                <a:cubicBezTo>
                  <a:pt x="704908" y="0"/>
                  <a:pt x="731452" y="26544"/>
                  <a:pt x="731452" y="59287"/>
                </a:cubicBezTo>
                <a:lnTo>
                  <a:pt x="731452" y="533579"/>
                </a:lnTo>
                <a:cubicBezTo>
                  <a:pt x="731452" y="566322"/>
                  <a:pt x="704908" y="592866"/>
                  <a:pt x="672165" y="592866"/>
                </a:cubicBezTo>
                <a:lnTo>
                  <a:pt x="59287" y="592866"/>
                </a:lnTo>
                <a:cubicBezTo>
                  <a:pt x="26544" y="592866"/>
                  <a:pt x="0" y="566322"/>
                  <a:pt x="0" y="533579"/>
                </a:cubicBezTo>
                <a:lnTo>
                  <a:pt x="0" y="59287"/>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9274" tIns="59274" rIns="59274" bIns="59274" numCol="1" spcCol="1270" anchor="ctr" anchorCtr="0">
            <a:noAutofit/>
          </a:bodyPr>
          <a:lstStyle/>
          <a:p>
            <a:pPr lvl="0" algn="ctr" defTabSz="488950">
              <a:lnSpc>
                <a:spcPct val="90000"/>
              </a:lnSpc>
              <a:spcBef>
                <a:spcPct val="0"/>
              </a:spcBef>
              <a:spcAft>
                <a:spcPct val="35000"/>
              </a:spcAft>
            </a:pPr>
            <a:r>
              <a:rPr lang="ru-RU" sz="1200" b="1" kern="1200" dirty="0" smtClean="0">
                <a:solidFill>
                  <a:schemeClr val="tx1"/>
                </a:solidFill>
                <a:latin typeface="Times New Roman" panose="02020603050405020304" pitchFamily="18" charset="0"/>
                <a:cs typeface="Times New Roman" panose="02020603050405020304" pitchFamily="18" charset="0"/>
              </a:rPr>
              <a:t>2 975</a:t>
            </a:r>
            <a:endParaRPr lang="ru-RU" sz="1200" b="1" kern="1200" dirty="0">
              <a:solidFill>
                <a:schemeClr val="tx1"/>
              </a:solidFill>
              <a:latin typeface="Times New Roman" panose="02020603050405020304" pitchFamily="18" charset="0"/>
              <a:cs typeface="Times New Roman" panose="02020603050405020304" pitchFamily="18" charset="0"/>
            </a:endParaRPr>
          </a:p>
        </p:txBody>
      </p:sp>
      <p:sp>
        <p:nvSpPr>
          <p:cNvPr id="64" name="Полилиния 63"/>
          <p:cNvSpPr/>
          <p:nvPr/>
        </p:nvSpPr>
        <p:spPr>
          <a:xfrm>
            <a:off x="8306936" y="4744185"/>
            <a:ext cx="731452" cy="612000"/>
          </a:xfrm>
          <a:custGeom>
            <a:avLst/>
            <a:gdLst>
              <a:gd name="connsiteX0" fmla="*/ 0 w 731452"/>
              <a:gd name="connsiteY0" fmla="*/ 59287 h 592866"/>
              <a:gd name="connsiteX1" fmla="*/ 59287 w 731452"/>
              <a:gd name="connsiteY1" fmla="*/ 0 h 592866"/>
              <a:gd name="connsiteX2" fmla="*/ 672165 w 731452"/>
              <a:gd name="connsiteY2" fmla="*/ 0 h 592866"/>
              <a:gd name="connsiteX3" fmla="*/ 731452 w 731452"/>
              <a:gd name="connsiteY3" fmla="*/ 59287 h 592866"/>
              <a:gd name="connsiteX4" fmla="*/ 731452 w 731452"/>
              <a:gd name="connsiteY4" fmla="*/ 533579 h 592866"/>
              <a:gd name="connsiteX5" fmla="*/ 672165 w 731452"/>
              <a:gd name="connsiteY5" fmla="*/ 592866 h 592866"/>
              <a:gd name="connsiteX6" fmla="*/ 59287 w 731452"/>
              <a:gd name="connsiteY6" fmla="*/ 592866 h 592866"/>
              <a:gd name="connsiteX7" fmla="*/ 0 w 731452"/>
              <a:gd name="connsiteY7" fmla="*/ 533579 h 592866"/>
              <a:gd name="connsiteX8" fmla="*/ 0 w 731452"/>
              <a:gd name="connsiteY8" fmla="*/ 59287 h 592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592866">
                <a:moveTo>
                  <a:pt x="0" y="59287"/>
                </a:moveTo>
                <a:cubicBezTo>
                  <a:pt x="0" y="26544"/>
                  <a:pt x="26544" y="0"/>
                  <a:pt x="59287" y="0"/>
                </a:cubicBezTo>
                <a:lnTo>
                  <a:pt x="672165" y="0"/>
                </a:lnTo>
                <a:cubicBezTo>
                  <a:pt x="704908" y="0"/>
                  <a:pt x="731452" y="26544"/>
                  <a:pt x="731452" y="59287"/>
                </a:cubicBezTo>
                <a:lnTo>
                  <a:pt x="731452" y="533579"/>
                </a:lnTo>
                <a:cubicBezTo>
                  <a:pt x="731452" y="566322"/>
                  <a:pt x="704908" y="592866"/>
                  <a:pt x="672165" y="592866"/>
                </a:cubicBezTo>
                <a:lnTo>
                  <a:pt x="59287" y="592866"/>
                </a:lnTo>
                <a:cubicBezTo>
                  <a:pt x="26544" y="592866"/>
                  <a:pt x="0" y="566322"/>
                  <a:pt x="0" y="533579"/>
                </a:cubicBezTo>
                <a:lnTo>
                  <a:pt x="0" y="59287"/>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9274" tIns="59274" rIns="59274" bIns="59274" numCol="1" spcCol="1270" anchor="ctr" anchorCtr="0">
            <a:noAutofit/>
          </a:bodyPr>
          <a:lstStyle/>
          <a:p>
            <a:pPr lvl="0" algn="ctr" defTabSz="488950">
              <a:lnSpc>
                <a:spcPct val="90000"/>
              </a:lnSpc>
              <a:spcBef>
                <a:spcPct val="0"/>
              </a:spcBef>
              <a:spcAft>
                <a:spcPct val="35000"/>
              </a:spcAft>
            </a:pPr>
            <a:r>
              <a:rPr lang="ru-RU" sz="1200" b="1" dirty="0" smtClean="0">
                <a:solidFill>
                  <a:schemeClr val="tx1"/>
                </a:solidFill>
                <a:latin typeface="Times New Roman" panose="02020603050405020304" pitchFamily="18" charset="0"/>
                <a:cs typeface="Times New Roman" panose="02020603050405020304" pitchFamily="18" charset="0"/>
              </a:rPr>
              <a:t>145</a:t>
            </a:r>
            <a:endParaRPr lang="ru-RU" sz="1200" b="1" kern="1200" dirty="0">
              <a:solidFill>
                <a:schemeClr val="tx1"/>
              </a:solidFill>
              <a:latin typeface="Times New Roman" panose="02020603050405020304" pitchFamily="18" charset="0"/>
              <a:cs typeface="Times New Roman" panose="02020603050405020304" pitchFamily="18" charset="0"/>
            </a:endParaRPr>
          </a:p>
        </p:txBody>
      </p:sp>
      <p:sp>
        <p:nvSpPr>
          <p:cNvPr id="66" name="Полилиния 65"/>
          <p:cNvSpPr/>
          <p:nvPr/>
        </p:nvSpPr>
        <p:spPr>
          <a:xfrm>
            <a:off x="8306936" y="5644446"/>
            <a:ext cx="731452" cy="592866"/>
          </a:xfrm>
          <a:custGeom>
            <a:avLst/>
            <a:gdLst>
              <a:gd name="connsiteX0" fmla="*/ 0 w 731452"/>
              <a:gd name="connsiteY0" fmla="*/ 59287 h 592866"/>
              <a:gd name="connsiteX1" fmla="*/ 59287 w 731452"/>
              <a:gd name="connsiteY1" fmla="*/ 0 h 592866"/>
              <a:gd name="connsiteX2" fmla="*/ 672165 w 731452"/>
              <a:gd name="connsiteY2" fmla="*/ 0 h 592866"/>
              <a:gd name="connsiteX3" fmla="*/ 731452 w 731452"/>
              <a:gd name="connsiteY3" fmla="*/ 59287 h 592866"/>
              <a:gd name="connsiteX4" fmla="*/ 731452 w 731452"/>
              <a:gd name="connsiteY4" fmla="*/ 533579 h 592866"/>
              <a:gd name="connsiteX5" fmla="*/ 672165 w 731452"/>
              <a:gd name="connsiteY5" fmla="*/ 592866 h 592866"/>
              <a:gd name="connsiteX6" fmla="*/ 59287 w 731452"/>
              <a:gd name="connsiteY6" fmla="*/ 592866 h 592866"/>
              <a:gd name="connsiteX7" fmla="*/ 0 w 731452"/>
              <a:gd name="connsiteY7" fmla="*/ 533579 h 592866"/>
              <a:gd name="connsiteX8" fmla="*/ 0 w 731452"/>
              <a:gd name="connsiteY8" fmla="*/ 59287 h 592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592866">
                <a:moveTo>
                  <a:pt x="0" y="59287"/>
                </a:moveTo>
                <a:cubicBezTo>
                  <a:pt x="0" y="26544"/>
                  <a:pt x="26544" y="0"/>
                  <a:pt x="59287" y="0"/>
                </a:cubicBezTo>
                <a:lnTo>
                  <a:pt x="672165" y="0"/>
                </a:lnTo>
                <a:cubicBezTo>
                  <a:pt x="704908" y="0"/>
                  <a:pt x="731452" y="26544"/>
                  <a:pt x="731452" y="59287"/>
                </a:cubicBezTo>
                <a:lnTo>
                  <a:pt x="731452" y="533579"/>
                </a:lnTo>
                <a:cubicBezTo>
                  <a:pt x="731452" y="566322"/>
                  <a:pt x="704908" y="592866"/>
                  <a:pt x="672165" y="592866"/>
                </a:cubicBezTo>
                <a:lnTo>
                  <a:pt x="59287" y="592866"/>
                </a:lnTo>
                <a:cubicBezTo>
                  <a:pt x="26544" y="592866"/>
                  <a:pt x="0" y="566322"/>
                  <a:pt x="0" y="533579"/>
                </a:cubicBezTo>
                <a:lnTo>
                  <a:pt x="0" y="59287"/>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9274" tIns="59274" rIns="59274" bIns="59274" numCol="1" spcCol="1270" anchor="ctr" anchorCtr="0">
            <a:noAutofit/>
          </a:bodyPr>
          <a:lstStyle/>
          <a:p>
            <a:pPr lvl="0" algn="ctr" defTabSz="488950">
              <a:lnSpc>
                <a:spcPct val="90000"/>
              </a:lnSpc>
              <a:spcBef>
                <a:spcPct val="0"/>
              </a:spcBef>
              <a:spcAft>
                <a:spcPct val="35000"/>
              </a:spcAft>
            </a:pPr>
            <a:r>
              <a:rPr lang="ru-RU" sz="1100" b="1" kern="1200" dirty="0" smtClean="0">
                <a:solidFill>
                  <a:schemeClr val="tx1"/>
                </a:solidFill>
                <a:latin typeface="Times New Roman" panose="02020603050405020304" pitchFamily="18" charset="0"/>
                <a:cs typeface="Times New Roman" panose="02020603050405020304" pitchFamily="18" charset="0"/>
              </a:rPr>
              <a:t>100</a:t>
            </a:r>
            <a:endParaRPr lang="ru-RU" sz="1100" b="1" kern="1200" dirty="0">
              <a:solidFill>
                <a:schemeClr val="tx1"/>
              </a:solidFill>
              <a:latin typeface="Times New Roman" panose="02020603050405020304" pitchFamily="18" charset="0"/>
              <a:cs typeface="Times New Roman" panose="02020603050405020304" pitchFamily="18" charset="0"/>
            </a:endParaRPr>
          </a:p>
        </p:txBody>
      </p:sp>
      <p:sp>
        <p:nvSpPr>
          <p:cNvPr id="46" name="Заголовок 1"/>
          <p:cNvSpPr txBox="1">
            <a:spLocks/>
          </p:cNvSpPr>
          <p:nvPr/>
        </p:nvSpPr>
        <p:spPr>
          <a:xfrm>
            <a:off x="259728" y="0"/>
            <a:ext cx="7613500" cy="620688"/>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l" fontAlgn="auto">
              <a:spcAft>
                <a:spcPts val="0"/>
              </a:spcAft>
              <a:buNone/>
            </a:pPr>
            <a:r>
              <a:rPr lang="ru-RU" sz="1600" dirty="0">
                <a:solidFill>
                  <a:schemeClr val="tx1"/>
                </a:solidFill>
                <a:effectLst/>
                <a:latin typeface="Times New Roman" panose="02020603050405020304" pitchFamily="18" charset="0"/>
                <a:cs typeface="Times New Roman" panose="02020603050405020304" pitchFamily="18" charset="0"/>
              </a:rPr>
              <a:t>Государственная программа Чувашской </a:t>
            </a:r>
            <a:r>
              <a:rPr lang="ru-RU" sz="1600" dirty="0" smtClean="0">
                <a:solidFill>
                  <a:schemeClr val="tx1"/>
                </a:solidFill>
                <a:effectLst/>
                <a:latin typeface="Times New Roman" panose="02020603050405020304" pitchFamily="18" charset="0"/>
                <a:cs typeface="Times New Roman" panose="02020603050405020304" pitchFamily="18" charset="0"/>
              </a:rPr>
              <a:t>Республики «Повышение </a:t>
            </a:r>
            <a:r>
              <a:rPr lang="ru-RU" sz="1600" dirty="0">
                <a:solidFill>
                  <a:schemeClr val="tx1"/>
                </a:solidFill>
                <a:effectLst/>
                <a:latin typeface="Times New Roman" panose="02020603050405020304" pitchFamily="18" charset="0"/>
                <a:cs typeface="Times New Roman" panose="02020603050405020304" pitchFamily="18" charset="0"/>
              </a:rPr>
              <a:t>безопасности жизнедеятельности населения и территорий Чувашской Республики»</a:t>
            </a:r>
          </a:p>
        </p:txBody>
      </p:sp>
      <p:cxnSp>
        <p:nvCxnSpPr>
          <p:cNvPr id="47" name="Прямая соединительная линия 46"/>
          <p:cNvCxnSpPr/>
          <p:nvPr/>
        </p:nvCxnSpPr>
        <p:spPr>
          <a:xfrm>
            <a:off x="0" y="620688"/>
            <a:ext cx="9144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48" name="TextBox 47"/>
          <p:cNvSpPr txBox="1"/>
          <p:nvPr/>
        </p:nvSpPr>
        <p:spPr>
          <a:xfrm>
            <a:off x="7873228" y="69850"/>
            <a:ext cx="1223412" cy="492443"/>
          </a:xfrm>
          <a:prstGeom prst="rect">
            <a:avLst/>
          </a:prstGeom>
          <a:noFill/>
        </p:spPr>
        <p:txBody>
          <a:bodyPr wrap="none" rtlCol="0">
            <a:spAutoFit/>
          </a:bodyPr>
          <a:lstStyle/>
          <a:p>
            <a:pPr algn="ctr"/>
            <a:r>
              <a:rPr lang="ru-RU" sz="1300" b="1" i="1" dirty="0" smtClean="0">
                <a:solidFill>
                  <a:schemeClr val="accent1"/>
                </a:solidFill>
                <a:latin typeface="+mn-lt"/>
              </a:rPr>
              <a:t>Бюджет</a:t>
            </a:r>
          </a:p>
          <a:p>
            <a:pPr algn="ctr"/>
            <a:r>
              <a:rPr lang="ru-RU" sz="1300" b="1" i="1" dirty="0" smtClean="0">
                <a:solidFill>
                  <a:schemeClr val="accent1"/>
                </a:solidFill>
                <a:latin typeface="+mn-lt"/>
              </a:rPr>
              <a:t>для граждан</a:t>
            </a:r>
            <a:endParaRPr lang="ru-RU" sz="1300" b="1" i="1" dirty="0">
              <a:solidFill>
                <a:schemeClr val="accent1"/>
              </a:solidFill>
              <a:latin typeface="+mn-lt"/>
            </a:endParaRPr>
          </a:p>
        </p:txBody>
      </p:sp>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11760" y="945425"/>
            <a:ext cx="2576948" cy="1691487"/>
          </a:xfrm>
          <a:prstGeom prst="rect">
            <a:avLst/>
          </a:prstGeom>
          <a:ln>
            <a:noFill/>
          </a:ln>
          <a:effectLst>
            <a:softEdge rad="112500"/>
          </a:effectLst>
        </p:spPr>
      </p:pic>
      <p:sp>
        <p:nvSpPr>
          <p:cNvPr id="6" name="Номер слайда 5"/>
          <p:cNvSpPr>
            <a:spLocks noGrp="1"/>
          </p:cNvSpPr>
          <p:nvPr>
            <p:ph type="sldNum" sz="quarter" idx="12"/>
          </p:nvPr>
        </p:nvSpPr>
        <p:spPr/>
        <p:txBody>
          <a:bodyPr/>
          <a:lstStyle/>
          <a:p>
            <a:pPr>
              <a:defRPr/>
            </a:pPr>
            <a:fld id="{8135DCAC-F131-4C56-82C1-BB591457AF70}" type="slidenum">
              <a:rPr lang="ru-RU" smtClean="0"/>
              <a:pPr>
                <a:defRPr/>
              </a:pPr>
              <a:t>61</a:t>
            </a:fld>
            <a:endParaRPr lang="ru-RU" dirty="0"/>
          </a:p>
        </p:txBody>
      </p:sp>
    </p:spTree>
    <p:extLst>
      <p:ext uri="{BB962C8B-B14F-4D97-AF65-F5344CB8AC3E}">
        <p14:creationId xmlns:p14="http://schemas.microsoft.com/office/powerpoint/2010/main" val="497788546"/>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Прямоугольник 7"/>
          <p:cNvSpPr/>
          <p:nvPr/>
        </p:nvSpPr>
        <p:spPr>
          <a:xfrm>
            <a:off x="4516" y="4293096"/>
            <a:ext cx="1944216" cy="3610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ru-RU" dirty="0">
              <a:solidFill>
                <a:prstClr val="black"/>
              </a:solidFill>
              <a:latin typeface="Times New Roman" panose="02020603050405020304" pitchFamily="18" charset="0"/>
              <a:cs typeface="Times New Roman" panose="02020603050405020304" pitchFamily="18" charset="0"/>
            </a:endParaRPr>
          </a:p>
        </p:txBody>
      </p:sp>
      <p:sp>
        <p:nvSpPr>
          <p:cNvPr id="9" name="Прямоугольник 8"/>
          <p:cNvSpPr/>
          <p:nvPr/>
        </p:nvSpPr>
        <p:spPr>
          <a:xfrm>
            <a:off x="30791" y="4662186"/>
            <a:ext cx="1512168" cy="5040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spcBef>
                <a:spcPct val="0"/>
              </a:spcBef>
              <a:spcAft>
                <a:spcPct val="0"/>
              </a:spcAft>
            </a:pPr>
            <a:endParaRPr lang="ru-RU" dirty="0">
              <a:solidFill>
                <a:prstClr val="black"/>
              </a:solidFill>
              <a:latin typeface="Times New Roman" panose="02020603050405020304" pitchFamily="18" charset="0"/>
              <a:cs typeface="Times New Roman" panose="02020603050405020304" pitchFamily="18" charset="0"/>
            </a:endParaRPr>
          </a:p>
        </p:txBody>
      </p:sp>
      <p:sp>
        <p:nvSpPr>
          <p:cNvPr id="40" name="Прямоугольник 39"/>
          <p:cNvSpPr/>
          <p:nvPr/>
        </p:nvSpPr>
        <p:spPr>
          <a:xfrm>
            <a:off x="128796" y="6600103"/>
            <a:ext cx="4104456" cy="400110"/>
          </a:xfrm>
          <a:prstGeom prst="rect">
            <a:avLst/>
          </a:prstGeom>
        </p:spPr>
        <p:txBody>
          <a:bodyPr wrap="square">
            <a:spAutoFit/>
          </a:bodyPr>
          <a:lstStyle/>
          <a:p>
            <a:pPr fontAlgn="base">
              <a:spcBef>
                <a:spcPct val="0"/>
              </a:spcBef>
              <a:spcAft>
                <a:spcPct val="0"/>
              </a:spcAft>
            </a:pPr>
            <a:endParaRPr lang="ru-RU" sz="1000" i="1" dirty="0">
              <a:solidFill>
                <a:prstClr val="black"/>
              </a:solidFill>
              <a:latin typeface="Times New Roman" panose="02020603050405020304" pitchFamily="18" charset="0"/>
              <a:cs typeface="Times New Roman" panose="02020603050405020304" pitchFamily="18" charset="0"/>
            </a:endParaRPr>
          </a:p>
          <a:p>
            <a:pPr fontAlgn="base">
              <a:spcBef>
                <a:spcPct val="0"/>
              </a:spcBef>
              <a:spcAft>
                <a:spcPct val="0"/>
              </a:spcAft>
            </a:pPr>
            <a:endParaRPr lang="ru-RU" sz="1000" i="1" dirty="0">
              <a:solidFill>
                <a:prstClr val="black"/>
              </a:solidFill>
              <a:latin typeface="Times New Roman" panose="02020603050405020304" pitchFamily="18" charset="0"/>
              <a:cs typeface="Times New Roman" panose="02020603050405020304" pitchFamily="18" charset="0"/>
            </a:endParaRPr>
          </a:p>
        </p:txBody>
      </p:sp>
      <p:sp>
        <p:nvSpPr>
          <p:cNvPr id="5" name="Скругленный прямоугольник 4"/>
          <p:cNvSpPr/>
          <p:nvPr/>
        </p:nvSpPr>
        <p:spPr>
          <a:xfrm>
            <a:off x="107504" y="692696"/>
            <a:ext cx="4392488" cy="2747998"/>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fontAlgn="base">
              <a:spcBef>
                <a:spcPct val="0"/>
              </a:spcBef>
              <a:spcAft>
                <a:spcPct val="0"/>
              </a:spcAft>
            </a:pPr>
            <a:r>
              <a:rPr lang="ru-RU" sz="1600" b="1" i="1" dirty="0" smtClean="0">
                <a:solidFill>
                  <a:prstClr val="black"/>
                </a:solidFill>
                <a:latin typeface="Times New Roman" panose="02020603050405020304" pitchFamily="18" charset="0"/>
                <a:cs typeface="Times New Roman" panose="02020603050405020304" pitchFamily="18" charset="0"/>
              </a:rPr>
              <a:t>Цели </a:t>
            </a:r>
            <a:r>
              <a:rPr lang="ru-RU" sz="1600" b="1" i="1" dirty="0">
                <a:solidFill>
                  <a:prstClr val="black"/>
                </a:solidFill>
                <a:latin typeface="Times New Roman" panose="02020603050405020304" pitchFamily="18" charset="0"/>
                <a:cs typeface="Times New Roman" panose="02020603050405020304" pitchFamily="18" charset="0"/>
              </a:rPr>
              <a:t>программы:</a:t>
            </a:r>
            <a:r>
              <a:rPr lang="ru-RU" sz="1600" dirty="0">
                <a:solidFill>
                  <a:prstClr val="black"/>
                </a:solidFill>
                <a:latin typeface="Times New Roman" panose="02020603050405020304" pitchFamily="18" charset="0"/>
                <a:cs typeface="Times New Roman" panose="02020603050405020304" pitchFamily="18" charset="0"/>
              </a:rPr>
              <a:t> </a:t>
            </a:r>
          </a:p>
          <a:p>
            <a:pPr marL="171450" indent="-171450" algn="just">
              <a:buFont typeface="Wingdings" panose="05000000000000000000" pitchFamily="2" charset="2"/>
              <a:buChar char="v"/>
            </a:pPr>
            <a:r>
              <a:rPr lang="ru-RU" sz="1100" dirty="0">
                <a:solidFill>
                  <a:schemeClr val="tx1"/>
                </a:solidFill>
                <a:latin typeface="Times New Roman" panose="02020603050405020304" pitchFamily="18" charset="0"/>
                <a:cs typeface="Times New Roman" panose="02020603050405020304" pitchFamily="18" charset="0"/>
              </a:rPr>
              <a:t>повышение качества и результативности противодействия преступности, охраны общественного порядка, обеспечения общественной безопасности;</a:t>
            </a:r>
          </a:p>
          <a:p>
            <a:pPr marL="171450" indent="-171450" algn="just">
              <a:buFont typeface="Wingdings" panose="05000000000000000000" pitchFamily="2" charset="2"/>
              <a:buChar char="v"/>
            </a:pPr>
            <a:r>
              <a:rPr lang="ru-RU" sz="1100" dirty="0">
                <a:solidFill>
                  <a:schemeClr val="tx1"/>
                </a:solidFill>
                <a:latin typeface="Times New Roman" panose="02020603050405020304" pitchFamily="18" charset="0"/>
                <a:cs typeface="Times New Roman" panose="02020603050405020304" pitchFamily="18" charset="0"/>
              </a:rPr>
              <a:t>совершенствование взаимодействия органов исполнительной </a:t>
            </a:r>
            <a:r>
              <a:rPr lang="ru-RU" sz="1100" dirty="0" smtClean="0">
                <a:solidFill>
                  <a:schemeClr val="tx1"/>
                </a:solidFill>
                <a:latin typeface="Times New Roman" panose="02020603050405020304" pitchFamily="18" charset="0"/>
                <a:cs typeface="Times New Roman" panose="02020603050405020304" pitchFamily="18" charset="0"/>
              </a:rPr>
              <a:t>власти, </a:t>
            </a:r>
            <a:r>
              <a:rPr lang="ru-RU" sz="1100" dirty="0">
                <a:solidFill>
                  <a:schemeClr val="tx1"/>
                </a:solidFill>
                <a:latin typeface="Times New Roman" panose="02020603050405020304" pitchFamily="18" charset="0"/>
                <a:cs typeface="Times New Roman" panose="02020603050405020304" pitchFamily="18" charset="0"/>
              </a:rPr>
              <a:t>правоохранительных, контролирующих органов, органов местного </a:t>
            </a:r>
            <a:r>
              <a:rPr lang="ru-RU" sz="1100" dirty="0" smtClean="0">
                <a:solidFill>
                  <a:schemeClr val="tx1"/>
                </a:solidFill>
                <a:latin typeface="Times New Roman" panose="02020603050405020304" pitchFamily="18" charset="0"/>
                <a:cs typeface="Times New Roman" panose="02020603050405020304" pitchFamily="18" charset="0"/>
              </a:rPr>
              <a:t>самоуправления, </a:t>
            </a:r>
            <a:r>
              <a:rPr lang="ru-RU" sz="1100" dirty="0">
                <a:solidFill>
                  <a:schemeClr val="tx1"/>
                </a:solidFill>
                <a:latin typeface="Times New Roman" panose="02020603050405020304" pitchFamily="18" charset="0"/>
                <a:cs typeface="Times New Roman" panose="02020603050405020304" pitchFamily="18" charset="0"/>
              </a:rPr>
              <a:t>общественных объединений, участвующих в профилактике безнадзорности и правонарушений несовершеннолетних, семейного неблагополучия, а также действенный контроль за процессами, происходящими в подростковой среде, снижение уровня преступности, в том числе в отношении </a:t>
            </a:r>
            <a:r>
              <a:rPr lang="ru-RU" sz="1100" dirty="0" smtClean="0">
                <a:solidFill>
                  <a:schemeClr val="tx1"/>
                </a:solidFill>
                <a:latin typeface="Times New Roman" panose="02020603050405020304" pitchFamily="18" charset="0"/>
                <a:cs typeface="Times New Roman" panose="02020603050405020304" pitchFamily="18" charset="0"/>
              </a:rPr>
              <a:t>несовершеннолетних;</a:t>
            </a:r>
            <a:endParaRPr lang="ru-RU" sz="1100" dirty="0">
              <a:solidFill>
                <a:schemeClr val="tx1"/>
              </a:solidFill>
              <a:latin typeface="Times New Roman" panose="02020603050405020304" pitchFamily="18" charset="0"/>
              <a:cs typeface="Times New Roman" panose="02020603050405020304" pitchFamily="18" charset="0"/>
            </a:endParaRPr>
          </a:p>
          <a:p>
            <a:pPr marL="171450" indent="-171450" algn="just">
              <a:buFont typeface="Wingdings" panose="05000000000000000000" pitchFamily="2" charset="2"/>
              <a:buChar char="v"/>
            </a:pPr>
            <a:r>
              <a:rPr lang="ru-RU" sz="1100" dirty="0" smtClean="0">
                <a:solidFill>
                  <a:schemeClr val="tx1"/>
                </a:solidFill>
                <a:latin typeface="Times New Roman" panose="02020603050405020304" pitchFamily="18" charset="0"/>
                <a:cs typeface="Times New Roman" panose="02020603050405020304" pitchFamily="18" charset="0"/>
              </a:rPr>
              <a:t>совершенствование </a:t>
            </a:r>
            <a:r>
              <a:rPr lang="ru-RU" sz="1100" dirty="0">
                <a:solidFill>
                  <a:schemeClr val="tx1"/>
                </a:solidFill>
                <a:latin typeface="Times New Roman" panose="02020603050405020304" pitchFamily="18" charset="0"/>
                <a:cs typeface="Times New Roman" panose="02020603050405020304" pitchFamily="18" charset="0"/>
              </a:rPr>
              <a:t>системы мер по сокращению предложения и спроса на наркотические средства и психотропные </a:t>
            </a:r>
            <a:r>
              <a:rPr lang="ru-RU" sz="1100" dirty="0" smtClean="0">
                <a:solidFill>
                  <a:schemeClr val="tx1"/>
                </a:solidFill>
                <a:latin typeface="Times New Roman" panose="02020603050405020304" pitchFamily="18" charset="0"/>
                <a:cs typeface="Times New Roman" panose="02020603050405020304" pitchFamily="18" charset="0"/>
              </a:rPr>
              <a:t>вещества</a:t>
            </a:r>
            <a:endParaRPr lang="ru-RU" sz="1100" dirty="0">
              <a:solidFill>
                <a:schemeClr val="tx1"/>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179843" y="3440694"/>
            <a:ext cx="4209357" cy="323165"/>
          </a:xfrm>
          <a:prstGeom prst="rect">
            <a:avLst/>
          </a:prstGeom>
          <a:noFill/>
        </p:spPr>
        <p:txBody>
          <a:bodyPr wrap="none" rtlCol="0">
            <a:spAutoFit/>
          </a:bodyPr>
          <a:lstStyle/>
          <a:p>
            <a:pPr fontAlgn="base">
              <a:spcBef>
                <a:spcPct val="0"/>
              </a:spcBef>
              <a:spcAft>
                <a:spcPct val="0"/>
              </a:spcAft>
            </a:pPr>
            <a:r>
              <a:rPr lang="ru-RU" sz="1500" b="1" dirty="0">
                <a:solidFill>
                  <a:prstClr val="black"/>
                </a:solidFill>
                <a:latin typeface="Times New Roman" panose="02020603050405020304" pitchFamily="18" charset="0"/>
                <a:cs typeface="Times New Roman" panose="02020603050405020304" pitchFamily="18" charset="0"/>
              </a:rPr>
              <a:t>Расходы республиканского бюджета, млн. руб.</a:t>
            </a:r>
          </a:p>
        </p:txBody>
      </p:sp>
      <p:graphicFrame>
        <p:nvGraphicFramePr>
          <p:cNvPr id="12" name="Диаграмма 11"/>
          <p:cNvGraphicFramePr>
            <a:graphicFrameLocks/>
          </p:cNvGraphicFramePr>
          <p:nvPr>
            <p:extLst>
              <p:ext uri="{D42A27DB-BD31-4B8C-83A1-F6EECF244321}">
                <p14:modId xmlns:p14="http://schemas.microsoft.com/office/powerpoint/2010/main" val="426801934"/>
              </p:ext>
            </p:extLst>
          </p:nvPr>
        </p:nvGraphicFramePr>
        <p:xfrm>
          <a:off x="270868" y="3797457"/>
          <a:ext cx="3962384" cy="2802646"/>
        </p:xfrm>
        <a:graphic>
          <a:graphicData uri="http://schemas.openxmlformats.org/drawingml/2006/chart">
            <c:chart xmlns:c="http://schemas.openxmlformats.org/drawingml/2006/chart" xmlns:r="http://schemas.openxmlformats.org/officeDocument/2006/relationships" r:id="rId3"/>
          </a:graphicData>
        </a:graphic>
      </p:graphicFrame>
      <p:sp>
        <p:nvSpPr>
          <p:cNvPr id="3" name="Полилиния 2"/>
          <p:cNvSpPr/>
          <p:nvPr/>
        </p:nvSpPr>
        <p:spPr>
          <a:xfrm>
            <a:off x="4633923" y="2204864"/>
            <a:ext cx="4302783" cy="435104"/>
          </a:xfrm>
          <a:custGeom>
            <a:avLst/>
            <a:gdLst>
              <a:gd name="connsiteX0" fmla="*/ 0 w 3828284"/>
              <a:gd name="connsiteY0" fmla="*/ 43510 h 435104"/>
              <a:gd name="connsiteX1" fmla="*/ 43510 w 3828284"/>
              <a:gd name="connsiteY1" fmla="*/ 0 h 435104"/>
              <a:gd name="connsiteX2" fmla="*/ 3784774 w 3828284"/>
              <a:gd name="connsiteY2" fmla="*/ 0 h 435104"/>
              <a:gd name="connsiteX3" fmla="*/ 3828284 w 3828284"/>
              <a:gd name="connsiteY3" fmla="*/ 43510 h 435104"/>
              <a:gd name="connsiteX4" fmla="*/ 3828284 w 3828284"/>
              <a:gd name="connsiteY4" fmla="*/ 391594 h 435104"/>
              <a:gd name="connsiteX5" fmla="*/ 3784774 w 3828284"/>
              <a:gd name="connsiteY5" fmla="*/ 435104 h 435104"/>
              <a:gd name="connsiteX6" fmla="*/ 43510 w 3828284"/>
              <a:gd name="connsiteY6" fmla="*/ 435104 h 435104"/>
              <a:gd name="connsiteX7" fmla="*/ 0 w 3828284"/>
              <a:gd name="connsiteY7" fmla="*/ 391594 h 435104"/>
              <a:gd name="connsiteX8" fmla="*/ 0 w 3828284"/>
              <a:gd name="connsiteY8" fmla="*/ 43510 h 435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28284" h="435104">
                <a:moveTo>
                  <a:pt x="0" y="43510"/>
                </a:moveTo>
                <a:cubicBezTo>
                  <a:pt x="0" y="19480"/>
                  <a:pt x="19480" y="0"/>
                  <a:pt x="43510" y="0"/>
                </a:cubicBezTo>
                <a:lnTo>
                  <a:pt x="3784774" y="0"/>
                </a:lnTo>
                <a:cubicBezTo>
                  <a:pt x="3808804" y="0"/>
                  <a:pt x="3828284" y="19480"/>
                  <a:pt x="3828284" y="43510"/>
                </a:cubicBezTo>
                <a:lnTo>
                  <a:pt x="3828284" y="391594"/>
                </a:lnTo>
                <a:cubicBezTo>
                  <a:pt x="3828284" y="415624"/>
                  <a:pt x="3808804" y="435104"/>
                  <a:pt x="3784774" y="435104"/>
                </a:cubicBezTo>
                <a:lnTo>
                  <a:pt x="43510" y="435104"/>
                </a:lnTo>
                <a:cubicBezTo>
                  <a:pt x="19480" y="435104"/>
                  <a:pt x="0" y="415624"/>
                  <a:pt x="0" y="391594"/>
                </a:cubicBezTo>
                <a:lnTo>
                  <a:pt x="0" y="43510"/>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66084" tIns="66084" rIns="66084" bIns="66084" numCol="1" spcCol="1270" anchor="ctr" anchorCtr="0">
            <a:noAutofit/>
          </a:bodyPr>
          <a:lstStyle/>
          <a:p>
            <a:pPr algn="ctr" defTabSz="622300" fontAlgn="base">
              <a:lnSpc>
                <a:spcPct val="90000"/>
              </a:lnSpc>
              <a:spcBef>
                <a:spcPct val="0"/>
              </a:spcBef>
              <a:spcAft>
                <a:spcPct val="35000"/>
              </a:spcAft>
            </a:pPr>
            <a:r>
              <a:rPr lang="ru-RU" sz="1400" b="1" i="1" dirty="0">
                <a:solidFill>
                  <a:prstClr val="black"/>
                </a:solidFill>
                <a:latin typeface="Times New Roman" panose="02020603050405020304" pitchFamily="18" charset="0"/>
                <a:cs typeface="Times New Roman" panose="02020603050405020304" pitchFamily="18" charset="0"/>
              </a:rPr>
              <a:t>Расходы в разрезе </a:t>
            </a:r>
            <a:r>
              <a:rPr lang="ru-RU" sz="1400" b="1" i="1" dirty="0" smtClean="0">
                <a:solidFill>
                  <a:prstClr val="black"/>
                </a:solidFill>
                <a:latin typeface="Times New Roman" panose="02020603050405020304" pitchFamily="18" charset="0"/>
                <a:cs typeface="Times New Roman" panose="02020603050405020304" pitchFamily="18" charset="0"/>
              </a:rPr>
              <a:t>подпрограмм за 2019 год, </a:t>
            </a:r>
            <a:r>
              <a:rPr lang="ru-RU" sz="1400" b="1" i="1" dirty="0">
                <a:solidFill>
                  <a:prstClr val="black"/>
                </a:solidFill>
                <a:latin typeface="Times New Roman" panose="02020603050405020304" pitchFamily="18" charset="0"/>
                <a:cs typeface="Times New Roman" panose="02020603050405020304" pitchFamily="18" charset="0"/>
              </a:rPr>
              <a:t>млн. руб.</a:t>
            </a:r>
          </a:p>
        </p:txBody>
      </p:sp>
      <p:sp>
        <p:nvSpPr>
          <p:cNvPr id="4" name="Полилиния 3"/>
          <p:cNvSpPr/>
          <p:nvPr/>
        </p:nvSpPr>
        <p:spPr>
          <a:xfrm>
            <a:off x="4631956" y="2715046"/>
            <a:ext cx="2531686" cy="402193"/>
          </a:xfrm>
          <a:custGeom>
            <a:avLst/>
            <a:gdLst>
              <a:gd name="connsiteX0" fmla="*/ 0 w 2092791"/>
              <a:gd name="connsiteY0" fmla="*/ 40219 h 402193"/>
              <a:gd name="connsiteX1" fmla="*/ 40219 w 2092791"/>
              <a:gd name="connsiteY1" fmla="*/ 0 h 402193"/>
              <a:gd name="connsiteX2" fmla="*/ 2052572 w 2092791"/>
              <a:gd name="connsiteY2" fmla="*/ 0 h 402193"/>
              <a:gd name="connsiteX3" fmla="*/ 2092791 w 2092791"/>
              <a:gd name="connsiteY3" fmla="*/ 40219 h 402193"/>
              <a:gd name="connsiteX4" fmla="*/ 2092791 w 2092791"/>
              <a:gd name="connsiteY4" fmla="*/ 361974 h 402193"/>
              <a:gd name="connsiteX5" fmla="*/ 2052572 w 2092791"/>
              <a:gd name="connsiteY5" fmla="*/ 402193 h 402193"/>
              <a:gd name="connsiteX6" fmla="*/ 40219 w 2092791"/>
              <a:gd name="connsiteY6" fmla="*/ 402193 h 402193"/>
              <a:gd name="connsiteX7" fmla="*/ 0 w 2092791"/>
              <a:gd name="connsiteY7" fmla="*/ 361974 h 402193"/>
              <a:gd name="connsiteX8" fmla="*/ 0 w 2092791"/>
              <a:gd name="connsiteY8" fmla="*/ 40219 h 402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92791" h="402193">
                <a:moveTo>
                  <a:pt x="0" y="40219"/>
                </a:moveTo>
                <a:cubicBezTo>
                  <a:pt x="0" y="18007"/>
                  <a:pt x="18007" y="0"/>
                  <a:pt x="40219" y="0"/>
                </a:cubicBezTo>
                <a:lnTo>
                  <a:pt x="2052572" y="0"/>
                </a:lnTo>
                <a:cubicBezTo>
                  <a:pt x="2074784" y="0"/>
                  <a:pt x="2092791" y="18007"/>
                  <a:pt x="2092791" y="40219"/>
                </a:cubicBezTo>
                <a:lnTo>
                  <a:pt x="2092791" y="361974"/>
                </a:lnTo>
                <a:cubicBezTo>
                  <a:pt x="2092791" y="384186"/>
                  <a:pt x="2074784" y="402193"/>
                  <a:pt x="2052572" y="402193"/>
                </a:cubicBezTo>
                <a:lnTo>
                  <a:pt x="40219" y="402193"/>
                </a:lnTo>
                <a:cubicBezTo>
                  <a:pt x="18007" y="402193"/>
                  <a:pt x="0" y="384186"/>
                  <a:pt x="0" y="361974"/>
                </a:cubicBezTo>
                <a:lnTo>
                  <a:pt x="0" y="40219"/>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65120" tIns="65120" rIns="65120" bIns="65120" numCol="1" spcCol="1270" anchor="ctr" anchorCtr="0">
            <a:noAutofit/>
          </a:bodyPr>
          <a:lstStyle/>
          <a:p>
            <a:pPr algn="ctr" defTabSz="622300" fontAlgn="base">
              <a:lnSpc>
                <a:spcPct val="90000"/>
              </a:lnSpc>
              <a:spcBef>
                <a:spcPct val="0"/>
              </a:spcBef>
              <a:spcAft>
                <a:spcPct val="35000"/>
              </a:spcAft>
            </a:pPr>
            <a:r>
              <a:rPr lang="ru-RU" sz="1400" b="1" dirty="0">
                <a:solidFill>
                  <a:prstClr val="black"/>
                </a:solidFill>
                <a:latin typeface="Times New Roman" panose="02020603050405020304" pitchFamily="18" charset="0"/>
                <a:cs typeface="Times New Roman" panose="02020603050405020304" pitchFamily="18" charset="0"/>
              </a:rPr>
              <a:t>Подпрограмма</a:t>
            </a:r>
          </a:p>
        </p:txBody>
      </p:sp>
      <p:sp>
        <p:nvSpPr>
          <p:cNvPr id="10" name="Полилиния 9"/>
          <p:cNvSpPr/>
          <p:nvPr/>
        </p:nvSpPr>
        <p:spPr>
          <a:xfrm>
            <a:off x="4622711" y="3215149"/>
            <a:ext cx="2541005" cy="309894"/>
          </a:xfrm>
          <a:custGeom>
            <a:avLst/>
            <a:gdLst>
              <a:gd name="connsiteX0" fmla="*/ 0 w 2109407"/>
              <a:gd name="connsiteY0" fmla="*/ 55259 h 552593"/>
              <a:gd name="connsiteX1" fmla="*/ 55259 w 2109407"/>
              <a:gd name="connsiteY1" fmla="*/ 0 h 552593"/>
              <a:gd name="connsiteX2" fmla="*/ 2054148 w 2109407"/>
              <a:gd name="connsiteY2" fmla="*/ 0 h 552593"/>
              <a:gd name="connsiteX3" fmla="*/ 2109407 w 2109407"/>
              <a:gd name="connsiteY3" fmla="*/ 55259 h 552593"/>
              <a:gd name="connsiteX4" fmla="*/ 2109407 w 2109407"/>
              <a:gd name="connsiteY4" fmla="*/ 497334 h 552593"/>
              <a:gd name="connsiteX5" fmla="*/ 2054148 w 2109407"/>
              <a:gd name="connsiteY5" fmla="*/ 552593 h 552593"/>
              <a:gd name="connsiteX6" fmla="*/ 55259 w 2109407"/>
              <a:gd name="connsiteY6" fmla="*/ 552593 h 552593"/>
              <a:gd name="connsiteX7" fmla="*/ 0 w 2109407"/>
              <a:gd name="connsiteY7" fmla="*/ 497334 h 552593"/>
              <a:gd name="connsiteX8" fmla="*/ 0 w 2109407"/>
              <a:gd name="connsiteY8" fmla="*/ 55259 h 552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09407" h="552593">
                <a:moveTo>
                  <a:pt x="0" y="55259"/>
                </a:moveTo>
                <a:cubicBezTo>
                  <a:pt x="0" y="24740"/>
                  <a:pt x="24740" y="0"/>
                  <a:pt x="55259" y="0"/>
                </a:cubicBezTo>
                <a:lnTo>
                  <a:pt x="2054148" y="0"/>
                </a:lnTo>
                <a:cubicBezTo>
                  <a:pt x="2084667" y="0"/>
                  <a:pt x="2109407" y="24740"/>
                  <a:pt x="2109407" y="55259"/>
                </a:cubicBezTo>
                <a:lnTo>
                  <a:pt x="2109407" y="497334"/>
                </a:lnTo>
                <a:cubicBezTo>
                  <a:pt x="2109407" y="527853"/>
                  <a:pt x="2084667" y="552593"/>
                  <a:pt x="2054148" y="552593"/>
                </a:cubicBezTo>
                <a:lnTo>
                  <a:pt x="55259" y="552593"/>
                </a:lnTo>
                <a:cubicBezTo>
                  <a:pt x="24740" y="552593"/>
                  <a:pt x="0" y="527853"/>
                  <a:pt x="0" y="497334"/>
                </a:cubicBezTo>
                <a:lnTo>
                  <a:pt x="0" y="55259"/>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61905" tIns="61905" rIns="61905" bIns="61905" numCol="1" spcCol="1270" anchor="ctr" anchorCtr="0">
            <a:noAutofit/>
          </a:bodyPr>
          <a:lstStyle/>
          <a:p>
            <a:pPr algn="ctr" defTabSz="533400">
              <a:lnSpc>
                <a:spcPct val="90000"/>
              </a:lnSpc>
              <a:spcAft>
                <a:spcPct val="35000"/>
              </a:spcAft>
            </a:pPr>
            <a:r>
              <a:rPr lang="ru-RU" sz="1200" dirty="0">
                <a:solidFill>
                  <a:prstClr val="black"/>
                </a:solidFill>
                <a:latin typeface="Times New Roman" panose="02020603050405020304" pitchFamily="18" charset="0"/>
                <a:cs typeface="Times New Roman" panose="02020603050405020304" pitchFamily="18" charset="0"/>
              </a:rPr>
              <a:t>Профилактика </a:t>
            </a:r>
            <a:r>
              <a:rPr lang="ru-RU" sz="1200" dirty="0" smtClean="0">
                <a:solidFill>
                  <a:prstClr val="black"/>
                </a:solidFill>
                <a:latin typeface="Times New Roman" panose="02020603050405020304" pitchFamily="18" charset="0"/>
                <a:cs typeface="Times New Roman" panose="02020603050405020304" pitchFamily="18" charset="0"/>
              </a:rPr>
              <a:t>правонарушений</a:t>
            </a:r>
            <a:endParaRPr lang="ru-RU" sz="1200" dirty="0">
              <a:solidFill>
                <a:prstClr val="black"/>
              </a:solidFill>
              <a:latin typeface="Times New Roman" panose="02020603050405020304" pitchFamily="18" charset="0"/>
              <a:cs typeface="Times New Roman" panose="02020603050405020304" pitchFamily="18" charset="0"/>
            </a:endParaRPr>
          </a:p>
        </p:txBody>
      </p:sp>
      <p:sp>
        <p:nvSpPr>
          <p:cNvPr id="11" name="Полилиния 10"/>
          <p:cNvSpPr/>
          <p:nvPr/>
        </p:nvSpPr>
        <p:spPr>
          <a:xfrm>
            <a:off x="4612369" y="3584913"/>
            <a:ext cx="2551273" cy="1023972"/>
          </a:xfrm>
          <a:custGeom>
            <a:avLst/>
            <a:gdLst>
              <a:gd name="connsiteX0" fmla="*/ 0 w 2123999"/>
              <a:gd name="connsiteY0" fmla="*/ 36961 h 369613"/>
              <a:gd name="connsiteX1" fmla="*/ 36961 w 2123999"/>
              <a:gd name="connsiteY1" fmla="*/ 0 h 369613"/>
              <a:gd name="connsiteX2" fmla="*/ 2087038 w 2123999"/>
              <a:gd name="connsiteY2" fmla="*/ 0 h 369613"/>
              <a:gd name="connsiteX3" fmla="*/ 2123999 w 2123999"/>
              <a:gd name="connsiteY3" fmla="*/ 36961 h 369613"/>
              <a:gd name="connsiteX4" fmla="*/ 2123999 w 2123999"/>
              <a:gd name="connsiteY4" fmla="*/ 332652 h 369613"/>
              <a:gd name="connsiteX5" fmla="*/ 2087038 w 2123999"/>
              <a:gd name="connsiteY5" fmla="*/ 369613 h 369613"/>
              <a:gd name="connsiteX6" fmla="*/ 36961 w 2123999"/>
              <a:gd name="connsiteY6" fmla="*/ 369613 h 369613"/>
              <a:gd name="connsiteX7" fmla="*/ 0 w 2123999"/>
              <a:gd name="connsiteY7" fmla="*/ 332652 h 369613"/>
              <a:gd name="connsiteX8" fmla="*/ 0 w 2123999"/>
              <a:gd name="connsiteY8" fmla="*/ 36961 h 369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23999" h="369613">
                <a:moveTo>
                  <a:pt x="0" y="36961"/>
                </a:moveTo>
                <a:cubicBezTo>
                  <a:pt x="0" y="16548"/>
                  <a:pt x="16548" y="0"/>
                  <a:pt x="36961" y="0"/>
                </a:cubicBezTo>
                <a:lnTo>
                  <a:pt x="2087038" y="0"/>
                </a:lnTo>
                <a:cubicBezTo>
                  <a:pt x="2107451" y="0"/>
                  <a:pt x="2123999" y="16548"/>
                  <a:pt x="2123999" y="36961"/>
                </a:cubicBezTo>
                <a:lnTo>
                  <a:pt x="2123999" y="332652"/>
                </a:lnTo>
                <a:cubicBezTo>
                  <a:pt x="2123999" y="353065"/>
                  <a:pt x="2107451" y="369613"/>
                  <a:pt x="2087038" y="369613"/>
                </a:cubicBezTo>
                <a:lnTo>
                  <a:pt x="36961" y="369613"/>
                </a:lnTo>
                <a:cubicBezTo>
                  <a:pt x="16548" y="369613"/>
                  <a:pt x="0" y="353065"/>
                  <a:pt x="0" y="332652"/>
                </a:cubicBezTo>
                <a:lnTo>
                  <a:pt x="0" y="36961"/>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56546" tIns="56546" rIns="56546" bIns="56546" numCol="1" spcCol="1270" anchor="ctr" anchorCtr="0">
            <a:noAutofit/>
          </a:bodyPr>
          <a:lstStyle/>
          <a:p>
            <a:pPr algn="ctr"/>
            <a:r>
              <a:rPr lang="ru-RU" sz="1200" dirty="0">
                <a:solidFill>
                  <a:prstClr val="black"/>
                </a:solidFill>
                <a:latin typeface="Times New Roman" panose="02020603050405020304" pitchFamily="18" charset="0"/>
                <a:cs typeface="Times New Roman" panose="02020603050405020304" pitchFamily="18" charset="0"/>
              </a:rPr>
              <a:t>Профилактика незаконного потребления наркотических средств и психотропных веществ, наркомании в Чувашской Республике</a:t>
            </a:r>
          </a:p>
        </p:txBody>
      </p:sp>
      <p:sp>
        <p:nvSpPr>
          <p:cNvPr id="17" name="Полилиния 16"/>
          <p:cNvSpPr/>
          <p:nvPr/>
        </p:nvSpPr>
        <p:spPr>
          <a:xfrm>
            <a:off x="4621396" y="4668753"/>
            <a:ext cx="2542320" cy="865154"/>
          </a:xfrm>
          <a:custGeom>
            <a:avLst/>
            <a:gdLst>
              <a:gd name="connsiteX0" fmla="*/ 0 w 2128385"/>
              <a:gd name="connsiteY0" fmla="*/ 99080 h 990804"/>
              <a:gd name="connsiteX1" fmla="*/ 99080 w 2128385"/>
              <a:gd name="connsiteY1" fmla="*/ 0 h 990804"/>
              <a:gd name="connsiteX2" fmla="*/ 2029305 w 2128385"/>
              <a:gd name="connsiteY2" fmla="*/ 0 h 990804"/>
              <a:gd name="connsiteX3" fmla="*/ 2128385 w 2128385"/>
              <a:gd name="connsiteY3" fmla="*/ 99080 h 990804"/>
              <a:gd name="connsiteX4" fmla="*/ 2128385 w 2128385"/>
              <a:gd name="connsiteY4" fmla="*/ 891724 h 990804"/>
              <a:gd name="connsiteX5" fmla="*/ 2029305 w 2128385"/>
              <a:gd name="connsiteY5" fmla="*/ 990804 h 990804"/>
              <a:gd name="connsiteX6" fmla="*/ 99080 w 2128385"/>
              <a:gd name="connsiteY6" fmla="*/ 990804 h 990804"/>
              <a:gd name="connsiteX7" fmla="*/ 0 w 2128385"/>
              <a:gd name="connsiteY7" fmla="*/ 891724 h 990804"/>
              <a:gd name="connsiteX8" fmla="*/ 0 w 2128385"/>
              <a:gd name="connsiteY8" fmla="*/ 99080 h 990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28385" h="990804">
                <a:moveTo>
                  <a:pt x="0" y="99080"/>
                </a:moveTo>
                <a:cubicBezTo>
                  <a:pt x="0" y="44360"/>
                  <a:pt x="44360" y="0"/>
                  <a:pt x="99080" y="0"/>
                </a:cubicBezTo>
                <a:lnTo>
                  <a:pt x="2029305" y="0"/>
                </a:lnTo>
                <a:cubicBezTo>
                  <a:pt x="2084025" y="0"/>
                  <a:pt x="2128385" y="44360"/>
                  <a:pt x="2128385" y="99080"/>
                </a:cubicBezTo>
                <a:lnTo>
                  <a:pt x="2128385" y="891724"/>
                </a:lnTo>
                <a:cubicBezTo>
                  <a:pt x="2128385" y="946444"/>
                  <a:pt x="2084025" y="990804"/>
                  <a:pt x="2029305" y="990804"/>
                </a:cubicBezTo>
                <a:lnTo>
                  <a:pt x="99080" y="990804"/>
                </a:lnTo>
                <a:cubicBezTo>
                  <a:pt x="44360" y="990804"/>
                  <a:pt x="0" y="946444"/>
                  <a:pt x="0" y="891724"/>
                </a:cubicBezTo>
                <a:lnTo>
                  <a:pt x="0" y="99080"/>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74740" tIns="74740" rIns="74740" bIns="74740" numCol="1" spcCol="1270" anchor="ctr" anchorCtr="0">
            <a:noAutofit/>
          </a:bodyPr>
          <a:lstStyle/>
          <a:p>
            <a:pPr algn="ctr"/>
            <a:r>
              <a:rPr lang="ru-RU" sz="1200" dirty="0">
                <a:solidFill>
                  <a:prstClr val="black"/>
                </a:solidFill>
                <a:latin typeface="Times New Roman" panose="02020603050405020304" pitchFamily="18" charset="0"/>
                <a:cs typeface="Times New Roman" panose="02020603050405020304" pitchFamily="18" charset="0"/>
              </a:rPr>
              <a:t>Предупреждение детской беспризорности, </a:t>
            </a:r>
            <a:r>
              <a:rPr lang="ru-RU" sz="1200" dirty="0" smtClean="0">
                <a:solidFill>
                  <a:prstClr val="black"/>
                </a:solidFill>
                <a:latin typeface="Times New Roman" panose="02020603050405020304" pitchFamily="18" charset="0"/>
                <a:cs typeface="Times New Roman" panose="02020603050405020304" pitchFamily="18" charset="0"/>
              </a:rPr>
              <a:t>безнадзорности </a:t>
            </a:r>
            <a:r>
              <a:rPr lang="ru-RU" sz="1200" dirty="0">
                <a:solidFill>
                  <a:prstClr val="black"/>
                </a:solidFill>
                <a:latin typeface="Times New Roman" panose="02020603050405020304" pitchFamily="18" charset="0"/>
                <a:cs typeface="Times New Roman" panose="02020603050405020304" pitchFamily="18" charset="0"/>
              </a:rPr>
              <a:t>и правонарушений несовершеннолетних</a:t>
            </a:r>
          </a:p>
        </p:txBody>
      </p:sp>
      <p:sp>
        <p:nvSpPr>
          <p:cNvPr id="18" name="Полилиния 17"/>
          <p:cNvSpPr/>
          <p:nvPr/>
        </p:nvSpPr>
        <p:spPr>
          <a:xfrm>
            <a:off x="4620525" y="5593776"/>
            <a:ext cx="2543117" cy="515338"/>
          </a:xfrm>
          <a:custGeom>
            <a:avLst/>
            <a:gdLst>
              <a:gd name="connsiteX0" fmla="*/ 0 w 2113338"/>
              <a:gd name="connsiteY0" fmla="*/ 51534 h 515338"/>
              <a:gd name="connsiteX1" fmla="*/ 51534 w 2113338"/>
              <a:gd name="connsiteY1" fmla="*/ 0 h 515338"/>
              <a:gd name="connsiteX2" fmla="*/ 2061804 w 2113338"/>
              <a:gd name="connsiteY2" fmla="*/ 0 h 515338"/>
              <a:gd name="connsiteX3" fmla="*/ 2113338 w 2113338"/>
              <a:gd name="connsiteY3" fmla="*/ 51534 h 515338"/>
              <a:gd name="connsiteX4" fmla="*/ 2113338 w 2113338"/>
              <a:gd name="connsiteY4" fmla="*/ 463804 h 515338"/>
              <a:gd name="connsiteX5" fmla="*/ 2061804 w 2113338"/>
              <a:gd name="connsiteY5" fmla="*/ 515338 h 515338"/>
              <a:gd name="connsiteX6" fmla="*/ 51534 w 2113338"/>
              <a:gd name="connsiteY6" fmla="*/ 515338 h 515338"/>
              <a:gd name="connsiteX7" fmla="*/ 0 w 2113338"/>
              <a:gd name="connsiteY7" fmla="*/ 463804 h 515338"/>
              <a:gd name="connsiteX8" fmla="*/ 0 w 2113338"/>
              <a:gd name="connsiteY8" fmla="*/ 51534 h 515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3338" h="515338">
                <a:moveTo>
                  <a:pt x="0" y="51534"/>
                </a:moveTo>
                <a:cubicBezTo>
                  <a:pt x="0" y="23073"/>
                  <a:pt x="23073" y="0"/>
                  <a:pt x="51534" y="0"/>
                </a:cubicBezTo>
                <a:lnTo>
                  <a:pt x="2061804" y="0"/>
                </a:lnTo>
                <a:cubicBezTo>
                  <a:pt x="2090265" y="0"/>
                  <a:pt x="2113338" y="23073"/>
                  <a:pt x="2113338" y="51534"/>
                </a:cubicBezTo>
                <a:lnTo>
                  <a:pt x="2113338" y="463804"/>
                </a:lnTo>
                <a:cubicBezTo>
                  <a:pt x="2113338" y="492265"/>
                  <a:pt x="2090265" y="515338"/>
                  <a:pt x="2061804" y="515338"/>
                </a:cubicBezTo>
                <a:lnTo>
                  <a:pt x="51534" y="515338"/>
                </a:lnTo>
                <a:cubicBezTo>
                  <a:pt x="23073" y="515338"/>
                  <a:pt x="0" y="492265"/>
                  <a:pt x="0" y="463804"/>
                </a:cubicBezTo>
                <a:lnTo>
                  <a:pt x="0" y="51534"/>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60814" tIns="60814" rIns="60814" bIns="60814" numCol="1" spcCol="1270" anchor="ctr" anchorCtr="0">
            <a:noAutofit/>
          </a:bodyPr>
          <a:lstStyle/>
          <a:p>
            <a:pPr algn="ctr" defTabSz="533400" fontAlgn="base">
              <a:lnSpc>
                <a:spcPct val="90000"/>
              </a:lnSpc>
              <a:spcBef>
                <a:spcPct val="0"/>
              </a:spcBef>
              <a:spcAft>
                <a:spcPct val="35000"/>
              </a:spcAft>
            </a:pPr>
            <a:r>
              <a:rPr lang="ru-RU" sz="1200" dirty="0">
                <a:solidFill>
                  <a:prstClr val="black"/>
                </a:solidFill>
                <a:latin typeface="Times New Roman" panose="02020603050405020304" pitchFamily="18" charset="0"/>
                <a:cs typeface="Times New Roman" panose="02020603050405020304" pitchFamily="18" charset="0"/>
              </a:rPr>
              <a:t>Обеспечение реализации государственной программы</a:t>
            </a:r>
          </a:p>
        </p:txBody>
      </p:sp>
      <p:sp>
        <p:nvSpPr>
          <p:cNvPr id="14" name="Заголовок 1"/>
          <p:cNvSpPr txBox="1">
            <a:spLocks/>
          </p:cNvSpPr>
          <p:nvPr/>
        </p:nvSpPr>
        <p:spPr>
          <a:xfrm>
            <a:off x="270868" y="0"/>
            <a:ext cx="7613500" cy="620688"/>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l">
              <a:buClr>
                <a:srgbClr val="F14124">
                  <a:lumMod val="75000"/>
                </a:srgbClr>
              </a:buClr>
              <a:buFont typeface="Georgia" pitchFamily="18" charset="0"/>
              <a:buNone/>
            </a:pPr>
            <a:r>
              <a:rPr lang="ru-RU" sz="1600" dirty="0">
                <a:solidFill>
                  <a:schemeClr val="tx1"/>
                </a:solidFill>
                <a:effectLst/>
                <a:latin typeface="Times New Roman" panose="02020603050405020304" pitchFamily="18" charset="0"/>
                <a:cs typeface="Times New Roman" panose="02020603050405020304" pitchFamily="18" charset="0"/>
              </a:rPr>
              <a:t>Государственная программа Чувашской Республики</a:t>
            </a:r>
          </a:p>
          <a:p>
            <a:pPr marL="0" indent="0" algn="l">
              <a:buClr>
                <a:srgbClr val="F14124">
                  <a:lumMod val="75000"/>
                </a:srgbClr>
              </a:buClr>
              <a:buNone/>
            </a:pPr>
            <a:r>
              <a:rPr lang="ru-RU" sz="1600" dirty="0">
                <a:solidFill>
                  <a:schemeClr val="tx1"/>
                </a:solidFill>
                <a:effectLst/>
                <a:latin typeface="Times New Roman" panose="02020603050405020304" pitchFamily="18" charset="0"/>
                <a:cs typeface="Times New Roman" panose="02020603050405020304" pitchFamily="18" charset="0"/>
              </a:rPr>
              <a:t>«Обеспечение общественного порядка и противодействие преступности</a:t>
            </a:r>
            <a:r>
              <a:rPr lang="ru-RU" sz="1600" dirty="0" smtClean="0">
                <a:solidFill>
                  <a:schemeClr val="tx1"/>
                </a:solidFill>
                <a:effectLst/>
                <a:latin typeface="Times New Roman" panose="02020603050405020304" pitchFamily="18" charset="0"/>
                <a:cs typeface="Times New Roman" panose="02020603050405020304" pitchFamily="18" charset="0"/>
              </a:rPr>
              <a:t>»</a:t>
            </a:r>
            <a:endParaRPr lang="ru-RU" sz="1800" dirty="0">
              <a:solidFill>
                <a:prstClr val="black"/>
              </a:solidFill>
              <a:effectLst/>
              <a:latin typeface="Times New Roman" panose="02020603050405020304" pitchFamily="18" charset="0"/>
              <a:cs typeface="Times New Roman" panose="02020603050405020304" pitchFamily="18" charset="0"/>
            </a:endParaRPr>
          </a:p>
        </p:txBody>
      </p:sp>
      <p:cxnSp>
        <p:nvCxnSpPr>
          <p:cNvPr id="15" name="Прямая соединительная линия 14"/>
          <p:cNvCxnSpPr/>
          <p:nvPr/>
        </p:nvCxnSpPr>
        <p:spPr>
          <a:xfrm>
            <a:off x="0" y="620688"/>
            <a:ext cx="9144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31" name="Полилиния 30"/>
          <p:cNvSpPr/>
          <p:nvPr/>
        </p:nvSpPr>
        <p:spPr>
          <a:xfrm>
            <a:off x="7323364" y="2715044"/>
            <a:ext cx="695675" cy="396411"/>
          </a:xfrm>
          <a:custGeom>
            <a:avLst/>
            <a:gdLst>
              <a:gd name="connsiteX0" fmla="*/ 0 w 655572"/>
              <a:gd name="connsiteY0" fmla="*/ 39641 h 396411"/>
              <a:gd name="connsiteX1" fmla="*/ 39641 w 655572"/>
              <a:gd name="connsiteY1" fmla="*/ 0 h 396411"/>
              <a:gd name="connsiteX2" fmla="*/ 615931 w 655572"/>
              <a:gd name="connsiteY2" fmla="*/ 0 h 396411"/>
              <a:gd name="connsiteX3" fmla="*/ 655572 w 655572"/>
              <a:gd name="connsiteY3" fmla="*/ 39641 h 396411"/>
              <a:gd name="connsiteX4" fmla="*/ 655572 w 655572"/>
              <a:gd name="connsiteY4" fmla="*/ 356770 h 396411"/>
              <a:gd name="connsiteX5" fmla="*/ 615931 w 655572"/>
              <a:gd name="connsiteY5" fmla="*/ 396411 h 396411"/>
              <a:gd name="connsiteX6" fmla="*/ 39641 w 655572"/>
              <a:gd name="connsiteY6" fmla="*/ 396411 h 396411"/>
              <a:gd name="connsiteX7" fmla="*/ 0 w 655572"/>
              <a:gd name="connsiteY7" fmla="*/ 356770 h 396411"/>
              <a:gd name="connsiteX8" fmla="*/ 0 w 655572"/>
              <a:gd name="connsiteY8" fmla="*/ 39641 h 396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572" h="396411">
                <a:moveTo>
                  <a:pt x="0" y="39641"/>
                </a:moveTo>
                <a:cubicBezTo>
                  <a:pt x="0" y="17748"/>
                  <a:pt x="17748" y="0"/>
                  <a:pt x="39641" y="0"/>
                </a:cubicBezTo>
                <a:lnTo>
                  <a:pt x="615931" y="0"/>
                </a:lnTo>
                <a:cubicBezTo>
                  <a:pt x="637824" y="0"/>
                  <a:pt x="655572" y="17748"/>
                  <a:pt x="655572" y="39641"/>
                </a:cubicBezTo>
                <a:lnTo>
                  <a:pt x="655572" y="356770"/>
                </a:lnTo>
                <a:cubicBezTo>
                  <a:pt x="655572" y="378663"/>
                  <a:pt x="637824" y="396411"/>
                  <a:pt x="615931" y="396411"/>
                </a:cubicBezTo>
                <a:lnTo>
                  <a:pt x="39641" y="396411"/>
                </a:lnTo>
                <a:cubicBezTo>
                  <a:pt x="17748" y="396411"/>
                  <a:pt x="0" y="378663"/>
                  <a:pt x="0" y="356770"/>
                </a:cubicBezTo>
                <a:lnTo>
                  <a:pt x="0" y="39641"/>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57330" tIns="57330" rIns="57330" bIns="57330" numCol="1" spcCol="1270" anchor="ctr" anchorCtr="0">
            <a:noAutofit/>
          </a:bodyPr>
          <a:lstStyle/>
          <a:p>
            <a:pPr algn="ctr" defTabSz="533400" fontAlgn="base">
              <a:lnSpc>
                <a:spcPct val="90000"/>
              </a:lnSpc>
              <a:spcBef>
                <a:spcPct val="0"/>
              </a:spcBef>
              <a:spcAft>
                <a:spcPct val="35000"/>
              </a:spcAft>
            </a:pPr>
            <a:r>
              <a:rPr lang="ru-RU" sz="1400" b="1" dirty="0" smtClean="0">
                <a:solidFill>
                  <a:prstClr val="black"/>
                </a:solidFill>
                <a:latin typeface="Times New Roman" panose="02020603050405020304" pitchFamily="18" charset="0"/>
                <a:cs typeface="Times New Roman" panose="02020603050405020304" pitchFamily="18" charset="0"/>
              </a:rPr>
              <a:t>План</a:t>
            </a:r>
            <a:endParaRPr lang="ru-RU" sz="1400" b="1" dirty="0">
              <a:solidFill>
                <a:prstClr val="black"/>
              </a:solidFill>
              <a:latin typeface="Times New Roman" panose="02020603050405020304" pitchFamily="18" charset="0"/>
              <a:cs typeface="Times New Roman" panose="02020603050405020304" pitchFamily="18" charset="0"/>
            </a:endParaRPr>
          </a:p>
        </p:txBody>
      </p:sp>
      <p:sp>
        <p:nvSpPr>
          <p:cNvPr id="32" name="Полилиния 31"/>
          <p:cNvSpPr/>
          <p:nvPr/>
        </p:nvSpPr>
        <p:spPr>
          <a:xfrm>
            <a:off x="7323364" y="3211931"/>
            <a:ext cx="690250" cy="273946"/>
          </a:xfrm>
          <a:custGeom>
            <a:avLst/>
            <a:gdLst>
              <a:gd name="connsiteX0" fmla="*/ 0 w 655567"/>
              <a:gd name="connsiteY0" fmla="*/ 55497 h 554966"/>
              <a:gd name="connsiteX1" fmla="*/ 55497 w 655567"/>
              <a:gd name="connsiteY1" fmla="*/ 0 h 554966"/>
              <a:gd name="connsiteX2" fmla="*/ 600070 w 655567"/>
              <a:gd name="connsiteY2" fmla="*/ 0 h 554966"/>
              <a:gd name="connsiteX3" fmla="*/ 655567 w 655567"/>
              <a:gd name="connsiteY3" fmla="*/ 55497 h 554966"/>
              <a:gd name="connsiteX4" fmla="*/ 655567 w 655567"/>
              <a:gd name="connsiteY4" fmla="*/ 499469 h 554966"/>
              <a:gd name="connsiteX5" fmla="*/ 600070 w 655567"/>
              <a:gd name="connsiteY5" fmla="*/ 554966 h 554966"/>
              <a:gd name="connsiteX6" fmla="*/ 55497 w 655567"/>
              <a:gd name="connsiteY6" fmla="*/ 554966 h 554966"/>
              <a:gd name="connsiteX7" fmla="*/ 0 w 655567"/>
              <a:gd name="connsiteY7" fmla="*/ 499469 h 554966"/>
              <a:gd name="connsiteX8" fmla="*/ 0 w 655567"/>
              <a:gd name="connsiteY8" fmla="*/ 55497 h 554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567" h="554966">
                <a:moveTo>
                  <a:pt x="0" y="55497"/>
                </a:moveTo>
                <a:cubicBezTo>
                  <a:pt x="0" y="24847"/>
                  <a:pt x="24847" y="0"/>
                  <a:pt x="55497" y="0"/>
                </a:cubicBezTo>
                <a:lnTo>
                  <a:pt x="600070" y="0"/>
                </a:lnTo>
                <a:cubicBezTo>
                  <a:pt x="630720" y="0"/>
                  <a:pt x="655567" y="24847"/>
                  <a:pt x="655567" y="55497"/>
                </a:cubicBezTo>
                <a:lnTo>
                  <a:pt x="655567" y="499469"/>
                </a:lnTo>
                <a:cubicBezTo>
                  <a:pt x="655567" y="530119"/>
                  <a:pt x="630720" y="554966"/>
                  <a:pt x="600070" y="554966"/>
                </a:cubicBezTo>
                <a:lnTo>
                  <a:pt x="55497" y="554966"/>
                </a:lnTo>
                <a:cubicBezTo>
                  <a:pt x="24847" y="554966"/>
                  <a:pt x="0" y="530119"/>
                  <a:pt x="0" y="499469"/>
                </a:cubicBezTo>
                <a:lnTo>
                  <a:pt x="0" y="55497"/>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61974" tIns="61974" rIns="61974" bIns="61974" numCol="1" spcCol="1270" anchor="ctr" anchorCtr="0">
            <a:noAutofit/>
          </a:bodyPr>
          <a:lstStyle/>
          <a:p>
            <a:pPr algn="ctr" defTabSz="533400" fontAlgn="base">
              <a:lnSpc>
                <a:spcPct val="90000"/>
              </a:lnSpc>
              <a:spcBef>
                <a:spcPct val="0"/>
              </a:spcBef>
              <a:spcAft>
                <a:spcPct val="35000"/>
              </a:spcAft>
            </a:pPr>
            <a:r>
              <a:rPr lang="ru-RU" sz="1200" dirty="0" smtClean="0">
                <a:solidFill>
                  <a:prstClr val="black"/>
                </a:solidFill>
                <a:latin typeface="Times New Roman" panose="02020603050405020304" pitchFamily="18" charset="0"/>
                <a:cs typeface="Times New Roman" panose="02020603050405020304" pitchFamily="18" charset="0"/>
              </a:rPr>
              <a:t>5,5</a:t>
            </a:r>
            <a:endParaRPr lang="ru-RU" sz="1200" dirty="0">
              <a:solidFill>
                <a:prstClr val="black"/>
              </a:solidFill>
              <a:latin typeface="Times New Roman" panose="02020603050405020304" pitchFamily="18" charset="0"/>
              <a:cs typeface="Times New Roman" panose="02020603050405020304" pitchFamily="18" charset="0"/>
            </a:endParaRPr>
          </a:p>
        </p:txBody>
      </p:sp>
      <p:sp>
        <p:nvSpPr>
          <p:cNvPr id="33" name="Полилиния 32"/>
          <p:cNvSpPr/>
          <p:nvPr/>
        </p:nvSpPr>
        <p:spPr>
          <a:xfrm>
            <a:off x="7323364" y="3570645"/>
            <a:ext cx="695675" cy="1038240"/>
          </a:xfrm>
          <a:custGeom>
            <a:avLst/>
            <a:gdLst>
              <a:gd name="connsiteX0" fmla="*/ 0 w 660747"/>
              <a:gd name="connsiteY0" fmla="*/ 39599 h 395993"/>
              <a:gd name="connsiteX1" fmla="*/ 39599 w 660747"/>
              <a:gd name="connsiteY1" fmla="*/ 0 h 395993"/>
              <a:gd name="connsiteX2" fmla="*/ 621148 w 660747"/>
              <a:gd name="connsiteY2" fmla="*/ 0 h 395993"/>
              <a:gd name="connsiteX3" fmla="*/ 660747 w 660747"/>
              <a:gd name="connsiteY3" fmla="*/ 39599 h 395993"/>
              <a:gd name="connsiteX4" fmla="*/ 660747 w 660747"/>
              <a:gd name="connsiteY4" fmla="*/ 356394 h 395993"/>
              <a:gd name="connsiteX5" fmla="*/ 621148 w 660747"/>
              <a:gd name="connsiteY5" fmla="*/ 395993 h 395993"/>
              <a:gd name="connsiteX6" fmla="*/ 39599 w 660747"/>
              <a:gd name="connsiteY6" fmla="*/ 395993 h 395993"/>
              <a:gd name="connsiteX7" fmla="*/ 0 w 660747"/>
              <a:gd name="connsiteY7" fmla="*/ 356394 h 395993"/>
              <a:gd name="connsiteX8" fmla="*/ 0 w 660747"/>
              <a:gd name="connsiteY8" fmla="*/ 39599 h 395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0747" h="395993">
                <a:moveTo>
                  <a:pt x="0" y="39599"/>
                </a:moveTo>
                <a:cubicBezTo>
                  <a:pt x="0" y="17729"/>
                  <a:pt x="17729" y="0"/>
                  <a:pt x="39599" y="0"/>
                </a:cubicBezTo>
                <a:lnTo>
                  <a:pt x="621148" y="0"/>
                </a:lnTo>
                <a:cubicBezTo>
                  <a:pt x="643018" y="0"/>
                  <a:pt x="660747" y="17729"/>
                  <a:pt x="660747" y="39599"/>
                </a:cubicBezTo>
                <a:lnTo>
                  <a:pt x="660747" y="356394"/>
                </a:lnTo>
                <a:cubicBezTo>
                  <a:pt x="660747" y="378264"/>
                  <a:pt x="643018" y="395993"/>
                  <a:pt x="621148" y="395993"/>
                </a:cubicBezTo>
                <a:lnTo>
                  <a:pt x="39599" y="395993"/>
                </a:lnTo>
                <a:cubicBezTo>
                  <a:pt x="17729" y="395993"/>
                  <a:pt x="0" y="378264"/>
                  <a:pt x="0" y="356394"/>
                </a:cubicBezTo>
                <a:lnTo>
                  <a:pt x="0" y="39599"/>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57318" tIns="57318" rIns="57318" bIns="57318" numCol="1" spcCol="1270" anchor="ctr" anchorCtr="0">
            <a:noAutofit/>
          </a:bodyPr>
          <a:lstStyle/>
          <a:p>
            <a:pPr algn="ctr" defTabSz="533400" fontAlgn="base">
              <a:lnSpc>
                <a:spcPct val="90000"/>
              </a:lnSpc>
              <a:spcBef>
                <a:spcPct val="0"/>
              </a:spcBef>
              <a:spcAft>
                <a:spcPct val="35000"/>
              </a:spcAft>
            </a:pPr>
            <a:r>
              <a:rPr lang="ru-RU" sz="1200" dirty="0" smtClean="0">
                <a:solidFill>
                  <a:prstClr val="black"/>
                </a:solidFill>
                <a:latin typeface="Times New Roman" panose="02020603050405020304" pitchFamily="18" charset="0"/>
                <a:cs typeface="Times New Roman" panose="02020603050405020304" pitchFamily="18" charset="0"/>
              </a:rPr>
              <a:t>1,8</a:t>
            </a:r>
            <a:endParaRPr lang="ru-RU" sz="1200" dirty="0">
              <a:solidFill>
                <a:prstClr val="black"/>
              </a:solidFill>
              <a:latin typeface="Times New Roman" panose="02020603050405020304" pitchFamily="18" charset="0"/>
              <a:cs typeface="Times New Roman" panose="02020603050405020304" pitchFamily="18" charset="0"/>
            </a:endParaRPr>
          </a:p>
        </p:txBody>
      </p:sp>
      <p:sp>
        <p:nvSpPr>
          <p:cNvPr id="34" name="Полилиния 33"/>
          <p:cNvSpPr/>
          <p:nvPr/>
        </p:nvSpPr>
        <p:spPr>
          <a:xfrm>
            <a:off x="7323364" y="4696037"/>
            <a:ext cx="681934" cy="844283"/>
          </a:xfrm>
          <a:custGeom>
            <a:avLst/>
            <a:gdLst>
              <a:gd name="connsiteX0" fmla="*/ 0 w 657498"/>
              <a:gd name="connsiteY0" fmla="*/ 65750 h 968106"/>
              <a:gd name="connsiteX1" fmla="*/ 65750 w 657498"/>
              <a:gd name="connsiteY1" fmla="*/ 0 h 968106"/>
              <a:gd name="connsiteX2" fmla="*/ 591748 w 657498"/>
              <a:gd name="connsiteY2" fmla="*/ 0 h 968106"/>
              <a:gd name="connsiteX3" fmla="*/ 657498 w 657498"/>
              <a:gd name="connsiteY3" fmla="*/ 65750 h 968106"/>
              <a:gd name="connsiteX4" fmla="*/ 657498 w 657498"/>
              <a:gd name="connsiteY4" fmla="*/ 902356 h 968106"/>
              <a:gd name="connsiteX5" fmla="*/ 591748 w 657498"/>
              <a:gd name="connsiteY5" fmla="*/ 968106 h 968106"/>
              <a:gd name="connsiteX6" fmla="*/ 65750 w 657498"/>
              <a:gd name="connsiteY6" fmla="*/ 968106 h 968106"/>
              <a:gd name="connsiteX7" fmla="*/ 0 w 657498"/>
              <a:gd name="connsiteY7" fmla="*/ 902356 h 968106"/>
              <a:gd name="connsiteX8" fmla="*/ 0 w 657498"/>
              <a:gd name="connsiteY8" fmla="*/ 65750 h 968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7498" h="968106">
                <a:moveTo>
                  <a:pt x="0" y="65750"/>
                </a:moveTo>
                <a:cubicBezTo>
                  <a:pt x="0" y="29437"/>
                  <a:pt x="29437" y="0"/>
                  <a:pt x="65750" y="0"/>
                </a:cubicBezTo>
                <a:lnTo>
                  <a:pt x="591748" y="0"/>
                </a:lnTo>
                <a:cubicBezTo>
                  <a:pt x="628061" y="0"/>
                  <a:pt x="657498" y="29437"/>
                  <a:pt x="657498" y="65750"/>
                </a:cubicBezTo>
                <a:lnTo>
                  <a:pt x="657498" y="902356"/>
                </a:lnTo>
                <a:cubicBezTo>
                  <a:pt x="657498" y="938669"/>
                  <a:pt x="628061" y="968106"/>
                  <a:pt x="591748" y="968106"/>
                </a:cubicBezTo>
                <a:lnTo>
                  <a:pt x="65750" y="968106"/>
                </a:lnTo>
                <a:cubicBezTo>
                  <a:pt x="29437" y="968106"/>
                  <a:pt x="0" y="938669"/>
                  <a:pt x="0" y="902356"/>
                </a:cubicBezTo>
                <a:lnTo>
                  <a:pt x="0" y="65750"/>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64977" tIns="64977" rIns="64977" bIns="64977" numCol="1" spcCol="1270" anchor="ctr" anchorCtr="0">
            <a:noAutofit/>
          </a:bodyPr>
          <a:lstStyle/>
          <a:p>
            <a:pPr algn="ctr" defTabSz="533400" fontAlgn="base">
              <a:lnSpc>
                <a:spcPct val="90000"/>
              </a:lnSpc>
              <a:spcBef>
                <a:spcPct val="0"/>
              </a:spcBef>
              <a:spcAft>
                <a:spcPct val="35000"/>
              </a:spcAft>
            </a:pPr>
            <a:r>
              <a:rPr lang="ru-RU" sz="1200" dirty="0" smtClean="0">
                <a:solidFill>
                  <a:prstClr val="black"/>
                </a:solidFill>
                <a:latin typeface="Times New Roman" panose="02020603050405020304" pitchFamily="18" charset="0"/>
                <a:cs typeface="Times New Roman" panose="02020603050405020304" pitchFamily="18" charset="0"/>
              </a:rPr>
              <a:t>20,8</a:t>
            </a:r>
            <a:endParaRPr lang="ru-RU" sz="1200" dirty="0">
              <a:solidFill>
                <a:prstClr val="black"/>
              </a:solidFill>
              <a:latin typeface="Times New Roman" panose="02020603050405020304" pitchFamily="18" charset="0"/>
              <a:cs typeface="Times New Roman" panose="02020603050405020304" pitchFamily="18" charset="0"/>
            </a:endParaRPr>
          </a:p>
        </p:txBody>
      </p:sp>
      <p:sp>
        <p:nvSpPr>
          <p:cNvPr id="35" name="Полилиния 34"/>
          <p:cNvSpPr/>
          <p:nvPr/>
        </p:nvSpPr>
        <p:spPr>
          <a:xfrm>
            <a:off x="7323364" y="5595991"/>
            <a:ext cx="695675" cy="513123"/>
          </a:xfrm>
          <a:custGeom>
            <a:avLst/>
            <a:gdLst>
              <a:gd name="connsiteX0" fmla="*/ 0 w 657498"/>
              <a:gd name="connsiteY0" fmla="*/ 51312 h 513123"/>
              <a:gd name="connsiteX1" fmla="*/ 51312 w 657498"/>
              <a:gd name="connsiteY1" fmla="*/ 0 h 513123"/>
              <a:gd name="connsiteX2" fmla="*/ 606186 w 657498"/>
              <a:gd name="connsiteY2" fmla="*/ 0 h 513123"/>
              <a:gd name="connsiteX3" fmla="*/ 657498 w 657498"/>
              <a:gd name="connsiteY3" fmla="*/ 51312 h 513123"/>
              <a:gd name="connsiteX4" fmla="*/ 657498 w 657498"/>
              <a:gd name="connsiteY4" fmla="*/ 461811 h 513123"/>
              <a:gd name="connsiteX5" fmla="*/ 606186 w 657498"/>
              <a:gd name="connsiteY5" fmla="*/ 513123 h 513123"/>
              <a:gd name="connsiteX6" fmla="*/ 51312 w 657498"/>
              <a:gd name="connsiteY6" fmla="*/ 513123 h 513123"/>
              <a:gd name="connsiteX7" fmla="*/ 0 w 657498"/>
              <a:gd name="connsiteY7" fmla="*/ 461811 h 513123"/>
              <a:gd name="connsiteX8" fmla="*/ 0 w 657498"/>
              <a:gd name="connsiteY8" fmla="*/ 51312 h 513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7498" h="513123">
                <a:moveTo>
                  <a:pt x="0" y="51312"/>
                </a:moveTo>
                <a:cubicBezTo>
                  <a:pt x="0" y="22973"/>
                  <a:pt x="22973" y="0"/>
                  <a:pt x="51312" y="0"/>
                </a:cubicBezTo>
                <a:lnTo>
                  <a:pt x="606186" y="0"/>
                </a:lnTo>
                <a:cubicBezTo>
                  <a:pt x="634525" y="0"/>
                  <a:pt x="657498" y="22973"/>
                  <a:pt x="657498" y="51312"/>
                </a:cubicBezTo>
                <a:lnTo>
                  <a:pt x="657498" y="461811"/>
                </a:lnTo>
                <a:cubicBezTo>
                  <a:pt x="657498" y="490150"/>
                  <a:pt x="634525" y="513123"/>
                  <a:pt x="606186" y="513123"/>
                </a:cubicBezTo>
                <a:lnTo>
                  <a:pt x="51312" y="513123"/>
                </a:lnTo>
                <a:cubicBezTo>
                  <a:pt x="22973" y="513123"/>
                  <a:pt x="0" y="490150"/>
                  <a:pt x="0" y="461811"/>
                </a:cubicBezTo>
                <a:lnTo>
                  <a:pt x="0" y="51312"/>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60749" tIns="60749" rIns="60749" bIns="60749" numCol="1" spcCol="1270" anchor="ctr" anchorCtr="0">
            <a:noAutofit/>
          </a:bodyPr>
          <a:lstStyle/>
          <a:p>
            <a:pPr algn="ctr" defTabSz="533400" fontAlgn="base">
              <a:lnSpc>
                <a:spcPct val="90000"/>
              </a:lnSpc>
              <a:spcBef>
                <a:spcPct val="0"/>
              </a:spcBef>
              <a:spcAft>
                <a:spcPct val="35000"/>
              </a:spcAft>
            </a:pPr>
            <a:r>
              <a:rPr lang="ru-RU" sz="1200" dirty="0" smtClean="0">
                <a:solidFill>
                  <a:prstClr val="black"/>
                </a:solidFill>
                <a:latin typeface="Times New Roman" panose="02020603050405020304" pitchFamily="18" charset="0"/>
                <a:cs typeface="Times New Roman" panose="02020603050405020304" pitchFamily="18" charset="0"/>
              </a:rPr>
              <a:t>0,2</a:t>
            </a:r>
            <a:endParaRPr lang="ru-RU" sz="1200" dirty="0">
              <a:solidFill>
                <a:prstClr val="black"/>
              </a:solidFill>
              <a:latin typeface="Times New Roman" panose="02020603050405020304" pitchFamily="18" charset="0"/>
              <a:cs typeface="Times New Roman" panose="02020603050405020304" pitchFamily="18" charset="0"/>
            </a:endParaRPr>
          </a:p>
        </p:txBody>
      </p:sp>
      <p:sp>
        <p:nvSpPr>
          <p:cNvPr id="36" name="TextBox 35"/>
          <p:cNvSpPr txBox="1"/>
          <p:nvPr/>
        </p:nvSpPr>
        <p:spPr>
          <a:xfrm>
            <a:off x="7873228" y="69850"/>
            <a:ext cx="1223412" cy="492443"/>
          </a:xfrm>
          <a:prstGeom prst="rect">
            <a:avLst/>
          </a:prstGeom>
          <a:noFill/>
        </p:spPr>
        <p:txBody>
          <a:bodyPr wrap="none" rtlCol="0">
            <a:spAutoFit/>
          </a:bodyPr>
          <a:lstStyle/>
          <a:p>
            <a:pPr algn="ctr"/>
            <a:r>
              <a:rPr lang="ru-RU" sz="1300" b="1" i="1" dirty="0" smtClean="0">
                <a:solidFill>
                  <a:schemeClr val="accent1"/>
                </a:solidFill>
                <a:latin typeface="+mn-lt"/>
              </a:rPr>
              <a:t>Бюджет</a:t>
            </a:r>
          </a:p>
          <a:p>
            <a:pPr algn="ctr"/>
            <a:r>
              <a:rPr lang="ru-RU" sz="1300" b="1" i="1" dirty="0" smtClean="0">
                <a:solidFill>
                  <a:schemeClr val="accent1"/>
                </a:solidFill>
                <a:latin typeface="+mn-lt"/>
              </a:rPr>
              <a:t>для граждан</a:t>
            </a:r>
            <a:endParaRPr lang="ru-RU" sz="1300" b="1" i="1" dirty="0">
              <a:solidFill>
                <a:schemeClr val="accent1"/>
              </a:solidFill>
              <a:latin typeface="+mn-lt"/>
            </a:endParaRPr>
          </a:p>
        </p:txBody>
      </p:sp>
      <p:pic>
        <p:nvPicPr>
          <p:cNvPr id="2" name="Рисунок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33923" y="766942"/>
            <a:ext cx="1432029" cy="1294332"/>
          </a:xfrm>
          <a:prstGeom prst="rect">
            <a:avLst/>
          </a:prstGeom>
          <a:ln>
            <a:noFill/>
          </a:ln>
          <a:effectLst>
            <a:softEdge rad="112500"/>
          </a:effectLst>
        </p:spPr>
      </p:pic>
      <p:pic>
        <p:nvPicPr>
          <p:cNvPr id="13" name="Рисунок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65952" y="766942"/>
            <a:ext cx="1386367" cy="1278039"/>
          </a:xfrm>
          <a:prstGeom prst="rect">
            <a:avLst/>
          </a:prstGeom>
          <a:ln>
            <a:noFill/>
          </a:ln>
          <a:effectLst>
            <a:softEdge rad="112500"/>
          </a:effectLst>
        </p:spPr>
      </p:pic>
      <p:pic>
        <p:nvPicPr>
          <p:cNvPr id="16" name="Рисунок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55641" y="774305"/>
            <a:ext cx="1346228" cy="1263312"/>
          </a:xfrm>
          <a:prstGeom prst="rect">
            <a:avLst/>
          </a:prstGeom>
          <a:ln>
            <a:noFill/>
          </a:ln>
          <a:effectLst>
            <a:softEdge rad="112500"/>
          </a:effectLst>
        </p:spPr>
      </p:pic>
      <p:sp>
        <p:nvSpPr>
          <p:cNvPr id="7" name="Номер слайда 6"/>
          <p:cNvSpPr>
            <a:spLocks noGrp="1"/>
          </p:cNvSpPr>
          <p:nvPr>
            <p:ph type="sldNum" sz="quarter" idx="12"/>
          </p:nvPr>
        </p:nvSpPr>
        <p:spPr/>
        <p:txBody>
          <a:bodyPr/>
          <a:lstStyle/>
          <a:p>
            <a:pPr>
              <a:defRPr/>
            </a:pPr>
            <a:fld id="{8135DCAC-F131-4C56-82C1-BB591457AF70}" type="slidenum">
              <a:rPr lang="ru-RU" smtClean="0"/>
              <a:pPr>
                <a:defRPr/>
              </a:pPr>
              <a:t>62</a:t>
            </a:fld>
            <a:endParaRPr lang="ru-RU" dirty="0"/>
          </a:p>
        </p:txBody>
      </p:sp>
      <p:sp>
        <p:nvSpPr>
          <p:cNvPr id="38" name="Полилиния 37"/>
          <p:cNvSpPr/>
          <p:nvPr/>
        </p:nvSpPr>
        <p:spPr>
          <a:xfrm>
            <a:off x="8168131" y="2720828"/>
            <a:ext cx="768575" cy="396411"/>
          </a:xfrm>
          <a:custGeom>
            <a:avLst/>
            <a:gdLst>
              <a:gd name="connsiteX0" fmla="*/ 0 w 655572"/>
              <a:gd name="connsiteY0" fmla="*/ 39641 h 396411"/>
              <a:gd name="connsiteX1" fmla="*/ 39641 w 655572"/>
              <a:gd name="connsiteY1" fmla="*/ 0 h 396411"/>
              <a:gd name="connsiteX2" fmla="*/ 615931 w 655572"/>
              <a:gd name="connsiteY2" fmla="*/ 0 h 396411"/>
              <a:gd name="connsiteX3" fmla="*/ 655572 w 655572"/>
              <a:gd name="connsiteY3" fmla="*/ 39641 h 396411"/>
              <a:gd name="connsiteX4" fmla="*/ 655572 w 655572"/>
              <a:gd name="connsiteY4" fmla="*/ 356770 h 396411"/>
              <a:gd name="connsiteX5" fmla="*/ 615931 w 655572"/>
              <a:gd name="connsiteY5" fmla="*/ 396411 h 396411"/>
              <a:gd name="connsiteX6" fmla="*/ 39641 w 655572"/>
              <a:gd name="connsiteY6" fmla="*/ 396411 h 396411"/>
              <a:gd name="connsiteX7" fmla="*/ 0 w 655572"/>
              <a:gd name="connsiteY7" fmla="*/ 356770 h 396411"/>
              <a:gd name="connsiteX8" fmla="*/ 0 w 655572"/>
              <a:gd name="connsiteY8" fmla="*/ 39641 h 396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572" h="396411">
                <a:moveTo>
                  <a:pt x="0" y="39641"/>
                </a:moveTo>
                <a:cubicBezTo>
                  <a:pt x="0" y="17748"/>
                  <a:pt x="17748" y="0"/>
                  <a:pt x="39641" y="0"/>
                </a:cubicBezTo>
                <a:lnTo>
                  <a:pt x="615931" y="0"/>
                </a:lnTo>
                <a:cubicBezTo>
                  <a:pt x="637824" y="0"/>
                  <a:pt x="655572" y="17748"/>
                  <a:pt x="655572" y="39641"/>
                </a:cubicBezTo>
                <a:lnTo>
                  <a:pt x="655572" y="356770"/>
                </a:lnTo>
                <a:cubicBezTo>
                  <a:pt x="655572" y="378663"/>
                  <a:pt x="637824" y="396411"/>
                  <a:pt x="615931" y="396411"/>
                </a:cubicBezTo>
                <a:lnTo>
                  <a:pt x="39641" y="396411"/>
                </a:lnTo>
                <a:cubicBezTo>
                  <a:pt x="17748" y="396411"/>
                  <a:pt x="0" y="378663"/>
                  <a:pt x="0" y="356770"/>
                </a:cubicBezTo>
                <a:lnTo>
                  <a:pt x="0" y="39641"/>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57330" tIns="57330" rIns="57330" bIns="57330" numCol="1" spcCol="1270" anchor="ctr" anchorCtr="0">
            <a:noAutofit/>
          </a:bodyPr>
          <a:lstStyle/>
          <a:p>
            <a:pPr algn="ctr" defTabSz="533400" fontAlgn="base">
              <a:lnSpc>
                <a:spcPct val="90000"/>
              </a:lnSpc>
              <a:spcBef>
                <a:spcPct val="0"/>
              </a:spcBef>
              <a:spcAft>
                <a:spcPct val="35000"/>
              </a:spcAft>
            </a:pPr>
            <a:r>
              <a:rPr lang="ru-RU" sz="1400" b="1" dirty="0" smtClean="0">
                <a:solidFill>
                  <a:prstClr val="black"/>
                </a:solidFill>
                <a:latin typeface="Times New Roman" panose="02020603050405020304" pitchFamily="18" charset="0"/>
                <a:cs typeface="Times New Roman" panose="02020603050405020304" pitchFamily="18" charset="0"/>
              </a:rPr>
              <a:t>Факт</a:t>
            </a:r>
            <a:endParaRPr lang="ru-RU" sz="1400" b="1" dirty="0">
              <a:solidFill>
                <a:prstClr val="black"/>
              </a:solidFill>
              <a:latin typeface="Times New Roman" panose="02020603050405020304" pitchFamily="18" charset="0"/>
              <a:cs typeface="Times New Roman" panose="02020603050405020304" pitchFamily="18" charset="0"/>
            </a:endParaRPr>
          </a:p>
        </p:txBody>
      </p:sp>
      <p:sp>
        <p:nvSpPr>
          <p:cNvPr id="39" name="Полилиния 38"/>
          <p:cNvSpPr/>
          <p:nvPr/>
        </p:nvSpPr>
        <p:spPr>
          <a:xfrm>
            <a:off x="8168131" y="5595991"/>
            <a:ext cx="763267" cy="513123"/>
          </a:xfrm>
          <a:custGeom>
            <a:avLst/>
            <a:gdLst>
              <a:gd name="connsiteX0" fmla="*/ 0 w 657498"/>
              <a:gd name="connsiteY0" fmla="*/ 51312 h 513123"/>
              <a:gd name="connsiteX1" fmla="*/ 51312 w 657498"/>
              <a:gd name="connsiteY1" fmla="*/ 0 h 513123"/>
              <a:gd name="connsiteX2" fmla="*/ 606186 w 657498"/>
              <a:gd name="connsiteY2" fmla="*/ 0 h 513123"/>
              <a:gd name="connsiteX3" fmla="*/ 657498 w 657498"/>
              <a:gd name="connsiteY3" fmla="*/ 51312 h 513123"/>
              <a:gd name="connsiteX4" fmla="*/ 657498 w 657498"/>
              <a:gd name="connsiteY4" fmla="*/ 461811 h 513123"/>
              <a:gd name="connsiteX5" fmla="*/ 606186 w 657498"/>
              <a:gd name="connsiteY5" fmla="*/ 513123 h 513123"/>
              <a:gd name="connsiteX6" fmla="*/ 51312 w 657498"/>
              <a:gd name="connsiteY6" fmla="*/ 513123 h 513123"/>
              <a:gd name="connsiteX7" fmla="*/ 0 w 657498"/>
              <a:gd name="connsiteY7" fmla="*/ 461811 h 513123"/>
              <a:gd name="connsiteX8" fmla="*/ 0 w 657498"/>
              <a:gd name="connsiteY8" fmla="*/ 51312 h 513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7498" h="513123">
                <a:moveTo>
                  <a:pt x="0" y="51312"/>
                </a:moveTo>
                <a:cubicBezTo>
                  <a:pt x="0" y="22973"/>
                  <a:pt x="22973" y="0"/>
                  <a:pt x="51312" y="0"/>
                </a:cubicBezTo>
                <a:lnTo>
                  <a:pt x="606186" y="0"/>
                </a:lnTo>
                <a:cubicBezTo>
                  <a:pt x="634525" y="0"/>
                  <a:pt x="657498" y="22973"/>
                  <a:pt x="657498" y="51312"/>
                </a:cubicBezTo>
                <a:lnTo>
                  <a:pt x="657498" y="461811"/>
                </a:lnTo>
                <a:cubicBezTo>
                  <a:pt x="657498" y="490150"/>
                  <a:pt x="634525" y="513123"/>
                  <a:pt x="606186" y="513123"/>
                </a:cubicBezTo>
                <a:lnTo>
                  <a:pt x="51312" y="513123"/>
                </a:lnTo>
                <a:cubicBezTo>
                  <a:pt x="22973" y="513123"/>
                  <a:pt x="0" y="490150"/>
                  <a:pt x="0" y="461811"/>
                </a:cubicBezTo>
                <a:lnTo>
                  <a:pt x="0" y="51312"/>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60749" tIns="60749" rIns="60749" bIns="60749" numCol="1" spcCol="1270" anchor="ctr" anchorCtr="0">
            <a:noAutofit/>
          </a:bodyPr>
          <a:lstStyle/>
          <a:p>
            <a:pPr algn="ctr" defTabSz="533400" fontAlgn="base">
              <a:lnSpc>
                <a:spcPct val="90000"/>
              </a:lnSpc>
              <a:spcBef>
                <a:spcPct val="0"/>
              </a:spcBef>
              <a:spcAft>
                <a:spcPct val="35000"/>
              </a:spcAft>
            </a:pPr>
            <a:r>
              <a:rPr lang="ru-RU" sz="1200" dirty="0" smtClean="0">
                <a:solidFill>
                  <a:prstClr val="black"/>
                </a:solidFill>
                <a:latin typeface="Times New Roman" panose="02020603050405020304" pitchFamily="18" charset="0"/>
                <a:cs typeface="Times New Roman" panose="02020603050405020304" pitchFamily="18" charset="0"/>
              </a:rPr>
              <a:t>0,2</a:t>
            </a:r>
            <a:endParaRPr lang="ru-RU" sz="1200" dirty="0">
              <a:solidFill>
                <a:prstClr val="black"/>
              </a:solidFill>
              <a:latin typeface="Times New Roman" panose="02020603050405020304" pitchFamily="18" charset="0"/>
              <a:cs typeface="Times New Roman" panose="02020603050405020304" pitchFamily="18" charset="0"/>
            </a:endParaRPr>
          </a:p>
        </p:txBody>
      </p:sp>
      <p:sp>
        <p:nvSpPr>
          <p:cNvPr id="41" name="Полилиния 40"/>
          <p:cNvSpPr/>
          <p:nvPr/>
        </p:nvSpPr>
        <p:spPr>
          <a:xfrm>
            <a:off x="8168131" y="4689624"/>
            <a:ext cx="768575" cy="844283"/>
          </a:xfrm>
          <a:custGeom>
            <a:avLst/>
            <a:gdLst>
              <a:gd name="connsiteX0" fmla="*/ 0 w 657498"/>
              <a:gd name="connsiteY0" fmla="*/ 65750 h 968106"/>
              <a:gd name="connsiteX1" fmla="*/ 65750 w 657498"/>
              <a:gd name="connsiteY1" fmla="*/ 0 h 968106"/>
              <a:gd name="connsiteX2" fmla="*/ 591748 w 657498"/>
              <a:gd name="connsiteY2" fmla="*/ 0 h 968106"/>
              <a:gd name="connsiteX3" fmla="*/ 657498 w 657498"/>
              <a:gd name="connsiteY3" fmla="*/ 65750 h 968106"/>
              <a:gd name="connsiteX4" fmla="*/ 657498 w 657498"/>
              <a:gd name="connsiteY4" fmla="*/ 902356 h 968106"/>
              <a:gd name="connsiteX5" fmla="*/ 591748 w 657498"/>
              <a:gd name="connsiteY5" fmla="*/ 968106 h 968106"/>
              <a:gd name="connsiteX6" fmla="*/ 65750 w 657498"/>
              <a:gd name="connsiteY6" fmla="*/ 968106 h 968106"/>
              <a:gd name="connsiteX7" fmla="*/ 0 w 657498"/>
              <a:gd name="connsiteY7" fmla="*/ 902356 h 968106"/>
              <a:gd name="connsiteX8" fmla="*/ 0 w 657498"/>
              <a:gd name="connsiteY8" fmla="*/ 65750 h 968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7498" h="968106">
                <a:moveTo>
                  <a:pt x="0" y="65750"/>
                </a:moveTo>
                <a:cubicBezTo>
                  <a:pt x="0" y="29437"/>
                  <a:pt x="29437" y="0"/>
                  <a:pt x="65750" y="0"/>
                </a:cubicBezTo>
                <a:lnTo>
                  <a:pt x="591748" y="0"/>
                </a:lnTo>
                <a:cubicBezTo>
                  <a:pt x="628061" y="0"/>
                  <a:pt x="657498" y="29437"/>
                  <a:pt x="657498" y="65750"/>
                </a:cubicBezTo>
                <a:lnTo>
                  <a:pt x="657498" y="902356"/>
                </a:lnTo>
                <a:cubicBezTo>
                  <a:pt x="657498" y="938669"/>
                  <a:pt x="628061" y="968106"/>
                  <a:pt x="591748" y="968106"/>
                </a:cubicBezTo>
                <a:lnTo>
                  <a:pt x="65750" y="968106"/>
                </a:lnTo>
                <a:cubicBezTo>
                  <a:pt x="29437" y="968106"/>
                  <a:pt x="0" y="938669"/>
                  <a:pt x="0" y="902356"/>
                </a:cubicBezTo>
                <a:lnTo>
                  <a:pt x="0" y="65750"/>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64977" tIns="64977" rIns="64977" bIns="64977" numCol="1" spcCol="1270" anchor="ctr" anchorCtr="0">
            <a:noAutofit/>
          </a:bodyPr>
          <a:lstStyle/>
          <a:p>
            <a:pPr algn="ctr" defTabSz="533400" fontAlgn="base">
              <a:lnSpc>
                <a:spcPct val="90000"/>
              </a:lnSpc>
              <a:spcBef>
                <a:spcPct val="0"/>
              </a:spcBef>
              <a:spcAft>
                <a:spcPct val="35000"/>
              </a:spcAft>
            </a:pPr>
            <a:r>
              <a:rPr lang="ru-RU" sz="1200" dirty="0" smtClean="0">
                <a:solidFill>
                  <a:prstClr val="black"/>
                </a:solidFill>
                <a:latin typeface="Times New Roman" panose="02020603050405020304" pitchFamily="18" charset="0"/>
                <a:cs typeface="Times New Roman" panose="02020603050405020304" pitchFamily="18" charset="0"/>
              </a:rPr>
              <a:t>20,8</a:t>
            </a:r>
            <a:endParaRPr lang="ru-RU" sz="1200" dirty="0">
              <a:solidFill>
                <a:prstClr val="black"/>
              </a:solidFill>
              <a:latin typeface="Times New Roman" panose="02020603050405020304" pitchFamily="18" charset="0"/>
              <a:cs typeface="Times New Roman" panose="02020603050405020304" pitchFamily="18" charset="0"/>
            </a:endParaRPr>
          </a:p>
        </p:txBody>
      </p:sp>
      <p:sp>
        <p:nvSpPr>
          <p:cNvPr id="42" name="Полилиния 41"/>
          <p:cNvSpPr/>
          <p:nvPr/>
        </p:nvSpPr>
        <p:spPr>
          <a:xfrm>
            <a:off x="8168131" y="3579789"/>
            <a:ext cx="768575" cy="1038240"/>
          </a:xfrm>
          <a:custGeom>
            <a:avLst/>
            <a:gdLst>
              <a:gd name="connsiteX0" fmla="*/ 0 w 660747"/>
              <a:gd name="connsiteY0" fmla="*/ 39599 h 395993"/>
              <a:gd name="connsiteX1" fmla="*/ 39599 w 660747"/>
              <a:gd name="connsiteY1" fmla="*/ 0 h 395993"/>
              <a:gd name="connsiteX2" fmla="*/ 621148 w 660747"/>
              <a:gd name="connsiteY2" fmla="*/ 0 h 395993"/>
              <a:gd name="connsiteX3" fmla="*/ 660747 w 660747"/>
              <a:gd name="connsiteY3" fmla="*/ 39599 h 395993"/>
              <a:gd name="connsiteX4" fmla="*/ 660747 w 660747"/>
              <a:gd name="connsiteY4" fmla="*/ 356394 h 395993"/>
              <a:gd name="connsiteX5" fmla="*/ 621148 w 660747"/>
              <a:gd name="connsiteY5" fmla="*/ 395993 h 395993"/>
              <a:gd name="connsiteX6" fmla="*/ 39599 w 660747"/>
              <a:gd name="connsiteY6" fmla="*/ 395993 h 395993"/>
              <a:gd name="connsiteX7" fmla="*/ 0 w 660747"/>
              <a:gd name="connsiteY7" fmla="*/ 356394 h 395993"/>
              <a:gd name="connsiteX8" fmla="*/ 0 w 660747"/>
              <a:gd name="connsiteY8" fmla="*/ 39599 h 395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0747" h="395993">
                <a:moveTo>
                  <a:pt x="0" y="39599"/>
                </a:moveTo>
                <a:cubicBezTo>
                  <a:pt x="0" y="17729"/>
                  <a:pt x="17729" y="0"/>
                  <a:pt x="39599" y="0"/>
                </a:cubicBezTo>
                <a:lnTo>
                  <a:pt x="621148" y="0"/>
                </a:lnTo>
                <a:cubicBezTo>
                  <a:pt x="643018" y="0"/>
                  <a:pt x="660747" y="17729"/>
                  <a:pt x="660747" y="39599"/>
                </a:cubicBezTo>
                <a:lnTo>
                  <a:pt x="660747" y="356394"/>
                </a:lnTo>
                <a:cubicBezTo>
                  <a:pt x="660747" y="378264"/>
                  <a:pt x="643018" y="395993"/>
                  <a:pt x="621148" y="395993"/>
                </a:cubicBezTo>
                <a:lnTo>
                  <a:pt x="39599" y="395993"/>
                </a:lnTo>
                <a:cubicBezTo>
                  <a:pt x="17729" y="395993"/>
                  <a:pt x="0" y="378264"/>
                  <a:pt x="0" y="356394"/>
                </a:cubicBezTo>
                <a:lnTo>
                  <a:pt x="0" y="39599"/>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57318" tIns="57318" rIns="57318" bIns="57318" numCol="1" spcCol="1270" anchor="ctr" anchorCtr="0">
            <a:noAutofit/>
          </a:bodyPr>
          <a:lstStyle/>
          <a:p>
            <a:pPr algn="ctr" defTabSz="533400" fontAlgn="base">
              <a:lnSpc>
                <a:spcPct val="90000"/>
              </a:lnSpc>
              <a:spcBef>
                <a:spcPct val="0"/>
              </a:spcBef>
              <a:spcAft>
                <a:spcPct val="35000"/>
              </a:spcAft>
            </a:pPr>
            <a:r>
              <a:rPr lang="ru-RU" sz="1200" dirty="0" smtClean="0">
                <a:solidFill>
                  <a:prstClr val="black"/>
                </a:solidFill>
                <a:latin typeface="Times New Roman" panose="02020603050405020304" pitchFamily="18" charset="0"/>
                <a:cs typeface="Times New Roman" panose="02020603050405020304" pitchFamily="18" charset="0"/>
              </a:rPr>
              <a:t>1,8</a:t>
            </a:r>
            <a:endParaRPr lang="ru-RU" sz="1200" dirty="0">
              <a:solidFill>
                <a:prstClr val="black"/>
              </a:solidFill>
              <a:latin typeface="Times New Roman" panose="02020603050405020304" pitchFamily="18" charset="0"/>
              <a:cs typeface="Times New Roman" panose="02020603050405020304" pitchFamily="18" charset="0"/>
            </a:endParaRPr>
          </a:p>
        </p:txBody>
      </p:sp>
      <p:sp>
        <p:nvSpPr>
          <p:cNvPr id="43" name="Полилиния 42"/>
          <p:cNvSpPr/>
          <p:nvPr/>
        </p:nvSpPr>
        <p:spPr>
          <a:xfrm>
            <a:off x="8168131" y="3230134"/>
            <a:ext cx="768575" cy="273946"/>
          </a:xfrm>
          <a:custGeom>
            <a:avLst/>
            <a:gdLst>
              <a:gd name="connsiteX0" fmla="*/ 0 w 655567"/>
              <a:gd name="connsiteY0" fmla="*/ 55497 h 554966"/>
              <a:gd name="connsiteX1" fmla="*/ 55497 w 655567"/>
              <a:gd name="connsiteY1" fmla="*/ 0 h 554966"/>
              <a:gd name="connsiteX2" fmla="*/ 600070 w 655567"/>
              <a:gd name="connsiteY2" fmla="*/ 0 h 554966"/>
              <a:gd name="connsiteX3" fmla="*/ 655567 w 655567"/>
              <a:gd name="connsiteY3" fmla="*/ 55497 h 554966"/>
              <a:gd name="connsiteX4" fmla="*/ 655567 w 655567"/>
              <a:gd name="connsiteY4" fmla="*/ 499469 h 554966"/>
              <a:gd name="connsiteX5" fmla="*/ 600070 w 655567"/>
              <a:gd name="connsiteY5" fmla="*/ 554966 h 554966"/>
              <a:gd name="connsiteX6" fmla="*/ 55497 w 655567"/>
              <a:gd name="connsiteY6" fmla="*/ 554966 h 554966"/>
              <a:gd name="connsiteX7" fmla="*/ 0 w 655567"/>
              <a:gd name="connsiteY7" fmla="*/ 499469 h 554966"/>
              <a:gd name="connsiteX8" fmla="*/ 0 w 655567"/>
              <a:gd name="connsiteY8" fmla="*/ 55497 h 554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567" h="554966">
                <a:moveTo>
                  <a:pt x="0" y="55497"/>
                </a:moveTo>
                <a:cubicBezTo>
                  <a:pt x="0" y="24847"/>
                  <a:pt x="24847" y="0"/>
                  <a:pt x="55497" y="0"/>
                </a:cubicBezTo>
                <a:lnTo>
                  <a:pt x="600070" y="0"/>
                </a:lnTo>
                <a:cubicBezTo>
                  <a:pt x="630720" y="0"/>
                  <a:pt x="655567" y="24847"/>
                  <a:pt x="655567" y="55497"/>
                </a:cubicBezTo>
                <a:lnTo>
                  <a:pt x="655567" y="499469"/>
                </a:lnTo>
                <a:cubicBezTo>
                  <a:pt x="655567" y="530119"/>
                  <a:pt x="630720" y="554966"/>
                  <a:pt x="600070" y="554966"/>
                </a:cubicBezTo>
                <a:lnTo>
                  <a:pt x="55497" y="554966"/>
                </a:lnTo>
                <a:cubicBezTo>
                  <a:pt x="24847" y="554966"/>
                  <a:pt x="0" y="530119"/>
                  <a:pt x="0" y="499469"/>
                </a:cubicBezTo>
                <a:lnTo>
                  <a:pt x="0" y="55497"/>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61974" tIns="61974" rIns="61974" bIns="61974" numCol="1" spcCol="1270" anchor="ctr" anchorCtr="0">
            <a:noAutofit/>
          </a:bodyPr>
          <a:lstStyle/>
          <a:p>
            <a:pPr algn="ctr" defTabSz="533400" fontAlgn="base">
              <a:lnSpc>
                <a:spcPct val="90000"/>
              </a:lnSpc>
              <a:spcBef>
                <a:spcPct val="0"/>
              </a:spcBef>
              <a:spcAft>
                <a:spcPct val="35000"/>
              </a:spcAft>
            </a:pPr>
            <a:r>
              <a:rPr lang="ru-RU" sz="1200" dirty="0" smtClean="0">
                <a:solidFill>
                  <a:prstClr val="black"/>
                </a:solidFill>
                <a:latin typeface="Times New Roman" panose="02020603050405020304" pitchFamily="18" charset="0"/>
                <a:cs typeface="Times New Roman" panose="02020603050405020304" pitchFamily="18" charset="0"/>
              </a:rPr>
              <a:t>5,5</a:t>
            </a:r>
            <a:endParaRPr lang="ru-RU" sz="12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23891607"/>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Рисунок 45"/>
          <p:cNvPicPr>
            <a:picLocks noChangeAspect="1"/>
          </p:cNvPicPr>
          <p:nvPr/>
        </p:nvPicPr>
        <p:blipFill>
          <a:blip>
            <a:extLst>
              <a:ext uri="{28A0092B-C50C-407E-A947-70E740481C1C}">
                <a14:useLocalDpi xmlns:a14="http://schemas.microsoft.com/office/drawing/2010/main" val="0"/>
              </a:ext>
            </a:extLst>
          </a:blip>
          <a:stretch>
            <a:fillRect/>
          </a:stretch>
        </p:blipFill>
        <p:spPr>
          <a:xfrm>
            <a:off x="2453555" y="980728"/>
            <a:ext cx="2664377" cy="1900571"/>
          </a:xfrm>
          <a:prstGeom prst="rect">
            <a:avLst/>
          </a:prstGeom>
          <a:ln>
            <a:noFill/>
          </a:ln>
          <a:effectLst>
            <a:softEdge rad="112500"/>
          </a:effectLst>
        </p:spPr>
      </p:pic>
      <p:sp>
        <p:nvSpPr>
          <p:cNvPr id="4" name="Полилиния 3"/>
          <p:cNvSpPr/>
          <p:nvPr/>
        </p:nvSpPr>
        <p:spPr>
          <a:xfrm>
            <a:off x="5148144" y="1395879"/>
            <a:ext cx="3899703" cy="735023"/>
          </a:xfrm>
          <a:custGeom>
            <a:avLst/>
            <a:gdLst>
              <a:gd name="connsiteX0" fmla="*/ 0 w 3903032"/>
              <a:gd name="connsiteY0" fmla="*/ 73502 h 735023"/>
              <a:gd name="connsiteX1" fmla="*/ 73502 w 3903032"/>
              <a:gd name="connsiteY1" fmla="*/ 0 h 735023"/>
              <a:gd name="connsiteX2" fmla="*/ 3829530 w 3903032"/>
              <a:gd name="connsiteY2" fmla="*/ 0 h 735023"/>
              <a:gd name="connsiteX3" fmla="*/ 3903032 w 3903032"/>
              <a:gd name="connsiteY3" fmla="*/ 73502 h 735023"/>
              <a:gd name="connsiteX4" fmla="*/ 3903032 w 3903032"/>
              <a:gd name="connsiteY4" fmla="*/ 661521 h 735023"/>
              <a:gd name="connsiteX5" fmla="*/ 3829530 w 3903032"/>
              <a:gd name="connsiteY5" fmla="*/ 735023 h 735023"/>
              <a:gd name="connsiteX6" fmla="*/ 73502 w 3903032"/>
              <a:gd name="connsiteY6" fmla="*/ 735023 h 735023"/>
              <a:gd name="connsiteX7" fmla="*/ 0 w 3903032"/>
              <a:gd name="connsiteY7" fmla="*/ 661521 h 735023"/>
              <a:gd name="connsiteX8" fmla="*/ 0 w 3903032"/>
              <a:gd name="connsiteY8" fmla="*/ 73502 h 735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3032" h="735023">
                <a:moveTo>
                  <a:pt x="0" y="73502"/>
                </a:moveTo>
                <a:cubicBezTo>
                  <a:pt x="0" y="32908"/>
                  <a:pt x="32908" y="0"/>
                  <a:pt x="73502" y="0"/>
                </a:cubicBezTo>
                <a:lnTo>
                  <a:pt x="3829530" y="0"/>
                </a:lnTo>
                <a:cubicBezTo>
                  <a:pt x="3870124" y="0"/>
                  <a:pt x="3903032" y="32908"/>
                  <a:pt x="3903032" y="73502"/>
                </a:cubicBezTo>
                <a:lnTo>
                  <a:pt x="3903032" y="661521"/>
                </a:lnTo>
                <a:cubicBezTo>
                  <a:pt x="3903032" y="702115"/>
                  <a:pt x="3870124" y="735023"/>
                  <a:pt x="3829530" y="735023"/>
                </a:cubicBezTo>
                <a:lnTo>
                  <a:pt x="73502" y="735023"/>
                </a:lnTo>
                <a:cubicBezTo>
                  <a:pt x="32908" y="735023"/>
                  <a:pt x="0" y="702115"/>
                  <a:pt x="0" y="661521"/>
                </a:cubicBezTo>
                <a:lnTo>
                  <a:pt x="0" y="73502"/>
                </a:lnTo>
                <a:close/>
              </a:path>
            </a:pathLst>
          </a:custGeom>
        </p:spPr>
        <p:style>
          <a:lnRef idx="3">
            <a:schemeClr val="lt1"/>
          </a:lnRef>
          <a:fillRef idx="1">
            <a:schemeClr val="accent2"/>
          </a:fillRef>
          <a:effectRef idx="1">
            <a:schemeClr val="accent2"/>
          </a:effectRef>
          <a:fontRef idx="minor">
            <a:schemeClr val="lt1"/>
          </a:fontRef>
        </p:style>
        <p:txBody>
          <a:bodyPr spcFirstLastPara="0" vert="horz" wrap="square" lIns="74868" tIns="74868" rIns="74868" bIns="74868" numCol="1" spcCol="1270" anchor="ctr" anchorCtr="0">
            <a:noAutofit/>
          </a:bodyPr>
          <a:lstStyle/>
          <a:p>
            <a:pPr algn="ctr" defTabSz="622300" fontAlgn="base">
              <a:lnSpc>
                <a:spcPct val="90000"/>
              </a:lnSpc>
              <a:spcBef>
                <a:spcPct val="0"/>
              </a:spcBef>
              <a:spcAft>
                <a:spcPct val="35000"/>
              </a:spcAft>
            </a:pPr>
            <a:r>
              <a:rPr lang="ru-RU" sz="1400" b="1" dirty="0">
                <a:solidFill>
                  <a:srgbClr val="4E67C8">
                    <a:lumMod val="50000"/>
                  </a:srgbClr>
                </a:solidFill>
                <a:latin typeface="Times New Roman" panose="02020603050405020304" pitchFamily="18" charset="0"/>
                <a:cs typeface="Times New Roman" panose="02020603050405020304" pitchFamily="18" charset="0"/>
              </a:rPr>
              <a:t>Достижение значений показателей (индикаторов) </a:t>
            </a:r>
          </a:p>
        </p:txBody>
      </p:sp>
      <p:sp>
        <p:nvSpPr>
          <p:cNvPr id="25" name="Полилиния 24"/>
          <p:cNvSpPr/>
          <p:nvPr/>
        </p:nvSpPr>
        <p:spPr>
          <a:xfrm>
            <a:off x="6737981" y="2582815"/>
            <a:ext cx="720000" cy="720000"/>
          </a:xfrm>
          <a:custGeom>
            <a:avLst/>
            <a:gdLst>
              <a:gd name="connsiteX0" fmla="*/ 0 w 731452"/>
              <a:gd name="connsiteY0" fmla="*/ 73145 h 735023"/>
              <a:gd name="connsiteX1" fmla="*/ 73145 w 731452"/>
              <a:gd name="connsiteY1" fmla="*/ 0 h 735023"/>
              <a:gd name="connsiteX2" fmla="*/ 658307 w 731452"/>
              <a:gd name="connsiteY2" fmla="*/ 0 h 735023"/>
              <a:gd name="connsiteX3" fmla="*/ 731452 w 731452"/>
              <a:gd name="connsiteY3" fmla="*/ 73145 h 735023"/>
              <a:gd name="connsiteX4" fmla="*/ 731452 w 731452"/>
              <a:gd name="connsiteY4" fmla="*/ 661878 h 735023"/>
              <a:gd name="connsiteX5" fmla="*/ 658307 w 731452"/>
              <a:gd name="connsiteY5" fmla="*/ 735023 h 735023"/>
              <a:gd name="connsiteX6" fmla="*/ 73145 w 731452"/>
              <a:gd name="connsiteY6" fmla="*/ 735023 h 735023"/>
              <a:gd name="connsiteX7" fmla="*/ 0 w 731452"/>
              <a:gd name="connsiteY7" fmla="*/ 661878 h 735023"/>
              <a:gd name="connsiteX8" fmla="*/ 0 w 731452"/>
              <a:gd name="connsiteY8" fmla="*/ 73145 h 735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735023">
                <a:moveTo>
                  <a:pt x="0" y="73145"/>
                </a:moveTo>
                <a:cubicBezTo>
                  <a:pt x="0" y="32748"/>
                  <a:pt x="32748" y="0"/>
                  <a:pt x="73145" y="0"/>
                </a:cubicBezTo>
                <a:lnTo>
                  <a:pt x="658307" y="0"/>
                </a:lnTo>
                <a:cubicBezTo>
                  <a:pt x="698704" y="0"/>
                  <a:pt x="731452" y="32748"/>
                  <a:pt x="731452" y="73145"/>
                </a:cubicBezTo>
                <a:lnTo>
                  <a:pt x="731452" y="661878"/>
                </a:lnTo>
                <a:cubicBezTo>
                  <a:pt x="731452" y="702275"/>
                  <a:pt x="698704" y="735023"/>
                  <a:pt x="658307" y="735023"/>
                </a:cubicBezTo>
                <a:lnTo>
                  <a:pt x="73145" y="735023"/>
                </a:lnTo>
                <a:cubicBezTo>
                  <a:pt x="32748" y="735023"/>
                  <a:pt x="0" y="702275"/>
                  <a:pt x="0" y="661878"/>
                </a:cubicBezTo>
                <a:lnTo>
                  <a:pt x="0" y="73145"/>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4763" tIns="74763" rIns="74763" bIns="74763" numCol="1" spcCol="1270" anchor="ctr" anchorCtr="0">
            <a:noAutofit/>
          </a:bodyPr>
          <a:lstStyle/>
          <a:p>
            <a:pPr algn="ctr" defTabSz="622300" fontAlgn="base">
              <a:lnSpc>
                <a:spcPct val="90000"/>
              </a:lnSpc>
              <a:spcBef>
                <a:spcPct val="0"/>
              </a:spcBef>
              <a:spcAft>
                <a:spcPct val="35000"/>
              </a:spcAft>
            </a:pPr>
            <a:r>
              <a:rPr lang="ru-RU" sz="1400" b="1" dirty="0" smtClean="0">
                <a:solidFill>
                  <a:prstClr val="black"/>
                </a:solidFill>
                <a:latin typeface="Times New Roman" panose="02020603050405020304" pitchFamily="18" charset="0"/>
                <a:cs typeface="Times New Roman" panose="02020603050405020304" pitchFamily="18" charset="0"/>
              </a:rPr>
              <a:t>2020</a:t>
            </a:r>
            <a:endParaRPr lang="ru-RU" sz="1400" b="1" dirty="0">
              <a:solidFill>
                <a:prstClr val="black"/>
              </a:solidFill>
              <a:latin typeface="Times New Roman" panose="02020603050405020304" pitchFamily="18" charset="0"/>
              <a:cs typeface="Times New Roman" panose="02020603050405020304" pitchFamily="18" charset="0"/>
            </a:endParaRPr>
          </a:p>
        </p:txBody>
      </p:sp>
      <p:sp>
        <p:nvSpPr>
          <p:cNvPr id="26" name="Полилиния 25"/>
          <p:cNvSpPr/>
          <p:nvPr/>
        </p:nvSpPr>
        <p:spPr>
          <a:xfrm>
            <a:off x="6754236" y="5085264"/>
            <a:ext cx="720000" cy="720000"/>
          </a:xfrm>
          <a:custGeom>
            <a:avLst/>
            <a:gdLst>
              <a:gd name="connsiteX0" fmla="*/ 0 w 731452"/>
              <a:gd name="connsiteY0" fmla="*/ 73145 h 735023"/>
              <a:gd name="connsiteX1" fmla="*/ 73145 w 731452"/>
              <a:gd name="connsiteY1" fmla="*/ 0 h 735023"/>
              <a:gd name="connsiteX2" fmla="*/ 658307 w 731452"/>
              <a:gd name="connsiteY2" fmla="*/ 0 h 735023"/>
              <a:gd name="connsiteX3" fmla="*/ 731452 w 731452"/>
              <a:gd name="connsiteY3" fmla="*/ 73145 h 735023"/>
              <a:gd name="connsiteX4" fmla="*/ 731452 w 731452"/>
              <a:gd name="connsiteY4" fmla="*/ 661878 h 735023"/>
              <a:gd name="connsiteX5" fmla="*/ 658307 w 731452"/>
              <a:gd name="connsiteY5" fmla="*/ 735023 h 735023"/>
              <a:gd name="connsiteX6" fmla="*/ 73145 w 731452"/>
              <a:gd name="connsiteY6" fmla="*/ 735023 h 735023"/>
              <a:gd name="connsiteX7" fmla="*/ 0 w 731452"/>
              <a:gd name="connsiteY7" fmla="*/ 661878 h 735023"/>
              <a:gd name="connsiteX8" fmla="*/ 0 w 731452"/>
              <a:gd name="connsiteY8" fmla="*/ 73145 h 735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735023">
                <a:moveTo>
                  <a:pt x="0" y="73145"/>
                </a:moveTo>
                <a:cubicBezTo>
                  <a:pt x="0" y="32748"/>
                  <a:pt x="32748" y="0"/>
                  <a:pt x="73145" y="0"/>
                </a:cubicBezTo>
                <a:lnTo>
                  <a:pt x="658307" y="0"/>
                </a:lnTo>
                <a:cubicBezTo>
                  <a:pt x="698704" y="0"/>
                  <a:pt x="731452" y="32748"/>
                  <a:pt x="731452" y="73145"/>
                </a:cubicBezTo>
                <a:lnTo>
                  <a:pt x="731452" y="661878"/>
                </a:lnTo>
                <a:cubicBezTo>
                  <a:pt x="731452" y="702275"/>
                  <a:pt x="698704" y="735023"/>
                  <a:pt x="658307" y="735023"/>
                </a:cubicBezTo>
                <a:lnTo>
                  <a:pt x="73145" y="735023"/>
                </a:lnTo>
                <a:cubicBezTo>
                  <a:pt x="32748" y="735023"/>
                  <a:pt x="0" y="702275"/>
                  <a:pt x="0" y="661878"/>
                </a:cubicBezTo>
                <a:lnTo>
                  <a:pt x="0" y="73145"/>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333" tIns="63333" rIns="63333" bIns="63333" numCol="1" spcCol="1270" anchor="ctr" anchorCtr="0">
            <a:noAutofit/>
          </a:bodyPr>
          <a:lstStyle/>
          <a:p>
            <a:pPr algn="ctr" defTabSz="622300">
              <a:lnSpc>
                <a:spcPct val="90000"/>
              </a:lnSpc>
              <a:spcAft>
                <a:spcPct val="35000"/>
              </a:spcAft>
            </a:pPr>
            <a:r>
              <a:rPr lang="ru-RU" sz="1400" b="1" dirty="0" smtClean="0">
                <a:solidFill>
                  <a:prstClr val="black"/>
                </a:solidFill>
                <a:latin typeface="Times New Roman" panose="02020603050405020304" pitchFamily="18" charset="0"/>
                <a:cs typeface="Times New Roman" panose="02020603050405020304" pitchFamily="18" charset="0"/>
              </a:rPr>
              <a:t>9,6</a:t>
            </a:r>
            <a:endParaRPr lang="ru-RU" sz="1400" b="1" dirty="0">
              <a:solidFill>
                <a:prstClr val="black"/>
              </a:solidFill>
              <a:latin typeface="Times New Roman" panose="02020603050405020304" pitchFamily="18" charset="0"/>
              <a:cs typeface="Times New Roman" panose="02020603050405020304" pitchFamily="18" charset="0"/>
            </a:endParaRPr>
          </a:p>
        </p:txBody>
      </p:sp>
      <p:sp>
        <p:nvSpPr>
          <p:cNvPr id="27" name="Полилиния 26"/>
          <p:cNvSpPr/>
          <p:nvPr/>
        </p:nvSpPr>
        <p:spPr>
          <a:xfrm>
            <a:off x="6750197" y="3408020"/>
            <a:ext cx="720000" cy="720000"/>
          </a:xfrm>
          <a:custGeom>
            <a:avLst/>
            <a:gdLst>
              <a:gd name="connsiteX0" fmla="*/ 0 w 731452"/>
              <a:gd name="connsiteY0" fmla="*/ 73145 h 735023"/>
              <a:gd name="connsiteX1" fmla="*/ 73145 w 731452"/>
              <a:gd name="connsiteY1" fmla="*/ 0 h 735023"/>
              <a:gd name="connsiteX2" fmla="*/ 658307 w 731452"/>
              <a:gd name="connsiteY2" fmla="*/ 0 h 735023"/>
              <a:gd name="connsiteX3" fmla="*/ 731452 w 731452"/>
              <a:gd name="connsiteY3" fmla="*/ 73145 h 735023"/>
              <a:gd name="connsiteX4" fmla="*/ 731452 w 731452"/>
              <a:gd name="connsiteY4" fmla="*/ 661878 h 735023"/>
              <a:gd name="connsiteX5" fmla="*/ 658307 w 731452"/>
              <a:gd name="connsiteY5" fmla="*/ 735023 h 735023"/>
              <a:gd name="connsiteX6" fmla="*/ 73145 w 731452"/>
              <a:gd name="connsiteY6" fmla="*/ 735023 h 735023"/>
              <a:gd name="connsiteX7" fmla="*/ 0 w 731452"/>
              <a:gd name="connsiteY7" fmla="*/ 661878 h 735023"/>
              <a:gd name="connsiteX8" fmla="*/ 0 w 731452"/>
              <a:gd name="connsiteY8" fmla="*/ 73145 h 735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735023">
                <a:moveTo>
                  <a:pt x="0" y="73145"/>
                </a:moveTo>
                <a:cubicBezTo>
                  <a:pt x="0" y="32748"/>
                  <a:pt x="32748" y="0"/>
                  <a:pt x="73145" y="0"/>
                </a:cubicBezTo>
                <a:lnTo>
                  <a:pt x="658307" y="0"/>
                </a:lnTo>
                <a:cubicBezTo>
                  <a:pt x="698704" y="0"/>
                  <a:pt x="731452" y="32748"/>
                  <a:pt x="731452" y="73145"/>
                </a:cubicBezTo>
                <a:lnTo>
                  <a:pt x="731452" y="661878"/>
                </a:lnTo>
                <a:cubicBezTo>
                  <a:pt x="731452" y="702275"/>
                  <a:pt x="698704" y="735023"/>
                  <a:pt x="658307" y="735023"/>
                </a:cubicBezTo>
                <a:lnTo>
                  <a:pt x="73145" y="735023"/>
                </a:lnTo>
                <a:cubicBezTo>
                  <a:pt x="32748" y="735023"/>
                  <a:pt x="0" y="702275"/>
                  <a:pt x="0" y="661878"/>
                </a:cubicBezTo>
                <a:lnTo>
                  <a:pt x="0" y="73145"/>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4763" tIns="74763" rIns="74763" bIns="74763" numCol="1" spcCol="1270" anchor="ctr" anchorCtr="0">
            <a:noAutofit/>
          </a:bodyPr>
          <a:lstStyle/>
          <a:p>
            <a:pPr algn="ctr" defTabSz="622300" fontAlgn="base">
              <a:lnSpc>
                <a:spcPct val="90000"/>
              </a:lnSpc>
              <a:spcBef>
                <a:spcPct val="0"/>
              </a:spcBef>
              <a:spcAft>
                <a:spcPct val="35000"/>
              </a:spcAft>
            </a:pPr>
            <a:r>
              <a:rPr lang="ru-RU" sz="1400" b="1" dirty="0" smtClean="0">
                <a:solidFill>
                  <a:prstClr val="black"/>
                </a:solidFill>
                <a:latin typeface="Times New Roman" panose="02020603050405020304" pitchFamily="18" charset="0"/>
                <a:cs typeface="Times New Roman" panose="02020603050405020304" pitchFamily="18" charset="0"/>
              </a:rPr>
              <a:t>20,6</a:t>
            </a:r>
            <a:endParaRPr lang="ru-RU" sz="1400" b="1" dirty="0">
              <a:solidFill>
                <a:prstClr val="black"/>
              </a:solidFill>
              <a:latin typeface="Times New Roman" panose="02020603050405020304" pitchFamily="18" charset="0"/>
              <a:cs typeface="Times New Roman" panose="02020603050405020304" pitchFamily="18" charset="0"/>
            </a:endParaRPr>
          </a:p>
        </p:txBody>
      </p:sp>
      <p:sp>
        <p:nvSpPr>
          <p:cNvPr id="28" name="Полилиния 27"/>
          <p:cNvSpPr/>
          <p:nvPr/>
        </p:nvSpPr>
        <p:spPr>
          <a:xfrm>
            <a:off x="6749973" y="4236860"/>
            <a:ext cx="720000" cy="720000"/>
          </a:xfrm>
          <a:custGeom>
            <a:avLst/>
            <a:gdLst>
              <a:gd name="connsiteX0" fmla="*/ 0 w 731452"/>
              <a:gd name="connsiteY0" fmla="*/ 73145 h 735023"/>
              <a:gd name="connsiteX1" fmla="*/ 73145 w 731452"/>
              <a:gd name="connsiteY1" fmla="*/ 0 h 735023"/>
              <a:gd name="connsiteX2" fmla="*/ 658307 w 731452"/>
              <a:gd name="connsiteY2" fmla="*/ 0 h 735023"/>
              <a:gd name="connsiteX3" fmla="*/ 731452 w 731452"/>
              <a:gd name="connsiteY3" fmla="*/ 73145 h 735023"/>
              <a:gd name="connsiteX4" fmla="*/ 731452 w 731452"/>
              <a:gd name="connsiteY4" fmla="*/ 661878 h 735023"/>
              <a:gd name="connsiteX5" fmla="*/ 658307 w 731452"/>
              <a:gd name="connsiteY5" fmla="*/ 735023 h 735023"/>
              <a:gd name="connsiteX6" fmla="*/ 73145 w 731452"/>
              <a:gd name="connsiteY6" fmla="*/ 735023 h 735023"/>
              <a:gd name="connsiteX7" fmla="*/ 0 w 731452"/>
              <a:gd name="connsiteY7" fmla="*/ 661878 h 735023"/>
              <a:gd name="connsiteX8" fmla="*/ 0 w 731452"/>
              <a:gd name="connsiteY8" fmla="*/ 73145 h 735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735023">
                <a:moveTo>
                  <a:pt x="0" y="73145"/>
                </a:moveTo>
                <a:cubicBezTo>
                  <a:pt x="0" y="32748"/>
                  <a:pt x="32748" y="0"/>
                  <a:pt x="73145" y="0"/>
                </a:cubicBezTo>
                <a:lnTo>
                  <a:pt x="658307" y="0"/>
                </a:lnTo>
                <a:cubicBezTo>
                  <a:pt x="698704" y="0"/>
                  <a:pt x="731452" y="32748"/>
                  <a:pt x="731452" y="73145"/>
                </a:cubicBezTo>
                <a:lnTo>
                  <a:pt x="731452" y="661878"/>
                </a:lnTo>
                <a:cubicBezTo>
                  <a:pt x="731452" y="702275"/>
                  <a:pt x="698704" y="735023"/>
                  <a:pt x="658307" y="735023"/>
                </a:cubicBezTo>
                <a:lnTo>
                  <a:pt x="73145" y="735023"/>
                </a:lnTo>
                <a:cubicBezTo>
                  <a:pt x="32748" y="735023"/>
                  <a:pt x="0" y="702275"/>
                  <a:pt x="0" y="661878"/>
                </a:cubicBezTo>
                <a:lnTo>
                  <a:pt x="0" y="73145"/>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4763" tIns="74763" rIns="74763" bIns="74763" numCol="1" spcCol="1270" anchor="ctr" anchorCtr="0">
            <a:noAutofit/>
          </a:bodyPr>
          <a:lstStyle/>
          <a:p>
            <a:pPr algn="ctr" defTabSz="622300" fontAlgn="base">
              <a:lnSpc>
                <a:spcPct val="90000"/>
              </a:lnSpc>
              <a:spcBef>
                <a:spcPct val="0"/>
              </a:spcBef>
              <a:spcAft>
                <a:spcPct val="35000"/>
              </a:spcAft>
            </a:pPr>
            <a:r>
              <a:rPr lang="ru-RU" sz="1400" b="1" dirty="0" smtClean="0">
                <a:solidFill>
                  <a:prstClr val="black"/>
                </a:solidFill>
                <a:latin typeface="Times New Roman" panose="02020603050405020304" pitchFamily="18" charset="0"/>
                <a:cs typeface="Times New Roman" panose="02020603050405020304" pitchFamily="18" charset="0"/>
              </a:rPr>
              <a:t>89,6</a:t>
            </a:r>
            <a:endParaRPr lang="ru-RU" sz="1400" b="1" dirty="0">
              <a:solidFill>
                <a:prstClr val="black"/>
              </a:solidFill>
              <a:latin typeface="Times New Roman" panose="02020603050405020304" pitchFamily="18" charset="0"/>
              <a:cs typeface="Times New Roman" panose="02020603050405020304" pitchFamily="18" charset="0"/>
            </a:endParaRPr>
          </a:p>
        </p:txBody>
      </p:sp>
      <p:sp>
        <p:nvSpPr>
          <p:cNvPr id="31" name="Полилиния 30"/>
          <p:cNvSpPr/>
          <p:nvPr/>
        </p:nvSpPr>
        <p:spPr>
          <a:xfrm>
            <a:off x="7507854" y="2582815"/>
            <a:ext cx="720000" cy="720000"/>
          </a:xfrm>
          <a:custGeom>
            <a:avLst/>
            <a:gdLst>
              <a:gd name="connsiteX0" fmla="*/ 0 w 731452"/>
              <a:gd name="connsiteY0" fmla="*/ 73145 h 735023"/>
              <a:gd name="connsiteX1" fmla="*/ 73145 w 731452"/>
              <a:gd name="connsiteY1" fmla="*/ 0 h 735023"/>
              <a:gd name="connsiteX2" fmla="*/ 658307 w 731452"/>
              <a:gd name="connsiteY2" fmla="*/ 0 h 735023"/>
              <a:gd name="connsiteX3" fmla="*/ 731452 w 731452"/>
              <a:gd name="connsiteY3" fmla="*/ 73145 h 735023"/>
              <a:gd name="connsiteX4" fmla="*/ 731452 w 731452"/>
              <a:gd name="connsiteY4" fmla="*/ 661878 h 735023"/>
              <a:gd name="connsiteX5" fmla="*/ 658307 w 731452"/>
              <a:gd name="connsiteY5" fmla="*/ 735023 h 735023"/>
              <a:gd name="connsiteX6" fmla="*/ 73145 w 731452"/>
              <a:gd name="connsiteY6" fmla="*/ 735023 h 735023"/>
              <a:gd name="connsiteX7" fmla="*/ 0 w 731452"/>
              <a:gd name="connsiteY7" fmla="*/ 661878 h 735023"/>
              <a:gd name="connsiteX8" fmla="*/ 0 w 731452"/>
              <a:gd name="connsiteY8" fmla="*/ 73145 h 735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735023">
                <a:moveTo>
                  <a:pt x="0" y="73145"/>
                </a:moveTo>
                <a:cubicBezTo>
                  <a:pt x="0" y="32748"/>
                  <a:pt x="32748" y="0"/>
                  <a:pt x="73145" y="0"/>
                </a:cubicBezTo>
                <a:lnTo>
                  <a:pt x="658307" y="0"/>
                </a:lnTo>
                <a:cubicBezTo>
                  <a:pt x="698704" y="0"/>
                  <a:pt x="731452" y="32748"/>
                  <a:pt x="731452" y="73145"/>
                </a:cubicBezTo>
                <a:lnTo>
                  <a:pt x="731452" y="661878"/>
                </a:lnTo>
                <a:cubicBezTo>
                  <a:pt x="731452" y="702275"/>
                  <a:pt x="698704" y="735023"/>
                  <a:pt x="658307" y="735023"/>
                </a:cubicBezTo>
                <a:lnTo>
                  <a:pt x="73145" y="735023"/>
                </a:lnTo>
                <a:cubicBezTo>
                  <a:pt x="32748" y="735023"/>
                  <a:pt x="0" y="702275"/>
                  <a:pt x="0" y="661878"/>
                </a:cubicBezTo>
                <a:lnTo>
                  <a:pt x="0" y="73145"/>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4763" tIns="74763" rIns="74763" bIns="74763" numCol="1" spcCol="1270" anchor="ctr" anchorCtr="0">
            <a:noAutofit/>
          </a:bodyPr>
          <a:lstStyle/>
          <a:p>
            <a:pPr algn="ctr" defTabSz="622300" fontAlgn="base">
              <a:lnSpc>
                <a:spcPct val="90000"/>
              </a:lnSpc>
              <a:spcBef>
                <a:spcPct val="0"/>
              </a:spcBef>
              <a:spcAft>
                <a:spcPct val="35000"/>
              </a:spcAft>
            </a:pPr>
            <a:r>
              <a:rPr lang="ru-RU" sz="1400" b="1" dirty="0" smtClean="0">
                <a:solidFill>
                  <a:prstClr val="black"/>
                </a:solidFill>
                <a:latin typeface="Times New Roman" panose="02020603050405020304" pitchFamily="18" charset="0"/>
                <a:cs typeface="Times New Roman" panose="02020603050405020304" pitchFamily="18" charset="0"/>
              </a:rPr>
              <a:t>2021</a:t>
            </a:r>
            <a:endParaRPr lang="ru-RU" sz="1400" b="1" dirty="0">
              <a:solidFill>
                <a:prstClr val="black"/>
              </a:solidFill>
              <a:latin typeface="Times New Roman" panose="02020603050405020304" pitchFamily="18" charset="0"/>
              <a:cs typeface="Times New Roman" panose="02020603050405020304" pitchFamily="18" charset="0"/>
            </a:endParaRPr>
          </a:p>
        </p:txBody>
      </p:sp>
      <p:sp>
        <p:nvSpPr>
          <p:cNvPr id="32" name="Полилиния 31"/>
          <p:cNvSpPr/>
          <p:nvPr/>
        </p:nvSpPr>
        <p:spPr>
          <a:xfrm>
            <a:off x="7524408" y="5085264"/>
            <a:ext cx="720000" cy="720000"/>
          </a:xfrm>
          <a:custGeom>
            <a:avLst/>
            <a:gdLst>
              <a:gd name="connsiteX0" fmla="*/ 0 w 731452"/>
              <a:gd name="connsiteY0" fmla="*/ 73145 h 735023"/>
              <a:gd name="connsiteX1" fmla="*/ 73145 w 731452"/>
              <a:gd name="connsiteY1" fmla="*/ 0 h 735023"/>
              <a:gd name="connsiteX2" fmla="*/ 658307 w 731452"/>
              <a:gd name="connsiteY2" fmla="*/ 0 h 735023"/>
              <a:gd name="connsiteX3" fmla="*/ 731452 w 731452"/>
              <a:gd name="connsiteY3" fmla="*/ 73145 h 735023"/>
              <a:gd name="connsiteX4" fmla="*/ 731452 w 731452"/>
              <a:gd name="connsiteY4" fmla="*/ 661878 h 735023"/>
              <a:gd name="connsiteX5" fmla="*/ 658307 w 731452"/>
              <a:gd name="connsiteY5" fmla="*/ 735023 h 735023"/>
              <a:gd name="connsiteX6" fmla="*/ 73145 w 731452"/>
              <a:gd name="connsiteY6" fmla="*/ 735023 h 735023"/>
              <a:gd name="connsiteX7" fmla="*/ 0 w 731452"/>
              <a:gd name="connsiteY7" fmla="*/ 661878 h 735023"/>
              <a:gd name="connsiteX8" fmla="*/ 0 w 731452"/>
              <a:gd name="connsiteY8" fmla="*/ 73145 h 735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735023">
                <a:moveTo>
                  <a:pt x="0" y="73145"/>
                </a:moveTo>
                <a:cubicBezTo>
                  <a:pt x="0" y="32748"/>
                  <a:pt x="32748" y="0"/>
                  <a:pt x="73145" y="0"/>
                </a:cubicBezTo>
                <a:lnTo>
                  <a:pt x="658307" y="0"/>
                </a:lnTo>
                <a:cubicBezTo>
                  <a:pt x="698704" y="0"/>
                  <a:pt x="731452" y="32748"/>
                  <a:pt x="731452" y="73145"/>
                </a:cubicBezTo>
                <a:lnTo>
                  <a:pt x="731452" y="661878"/>
                </a:lnTo>
                <a:cubicBezTo>
                  <a:pt x="731452" y="702275"/>
                  <a:pt x="698704" y="735023"/>
                  <a:pt x="658307" y="735023"/>
                </a:cubicBezTo>
                <a:lnTo>
                  <a:pt x="73145" y="735023"/>
                </a:lnTo>
                <a:cubicBezTo>
                  <a:pt x="32748" y="735023"/>
                  <a:pt x="0" y="702275"/>
                  <a:pt x="0" y="661878"/>
                </a:cubicBezTo>
                <a:lnTo>
                  <a:pt x="0" y="73145"/>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333" tIns="63333" rIns="63333" bIns="63333" numCol="1" spcCol="1270" anchor="ctr" anchorCtr="0">
            <a:noAutofit/>
          </a:bodyPr>
          <a:lstStyle/>
          <a:p>
            <a:pPr algn="ctr" defTabSz="622300">
              <a:lnSpc>
                <a:spcPct val="90000"/>
              </a:lnSpc>
              <a:spcAft>
                <a:spcPct val="35000"/>
              </a:spcAft>
            </a:pPr>
            <a:r>
              <a:rPr lang="ru-RU" sz="1400" b="1" dirty="0" smtClean="0">
                <a:solidFill>
                  <a:prstClr val="black"/>
                </a:solidFill>
                <a:latin typeface="Times New Roman" panose="02020603050405020304" pitchFamily="18" charset="0"/>
                <a:cs typeface="Times New Roman" panose="02020603050405020304" pitchFamily="18" charset="0"/>
              </a:rPr>
              <a:t>9,3</a:t>
            </a:r>
            <a:endParaRPr lang="ru-RU" sz="1400" b="1" dirty="0">
              <a:solidFill>
                <a:prstClr val="black"/>
              </a:solidFill>
              <a:latin typeface="Times New Roman" panose="02020603050405020304" pitchFamily="18" charset="0"/>
              <a:cs typeface="Times New Roman" panose="02020603050405020304" pitchFamily="18" charset="0"/>
            </a:endParaRPr>
          </a:p>
        </p:txBody>
      </p:sp>
      <p:sp>
        <p:nvSpPr>
          <p:cNvPr id="34" name="Полилиния 33"/>
          <p:cNvSpPr/>
          <p:nvPr/>
        </p:nvSpPr>
        <p:spPr>
          <a:xfrm>
            <a:off x="7522349" y="3408020"/>
            <a:ext cx="720000" cy="720000"/>
          </a:xfrm>
          <a:custGeom>
            <a:avLst/>
            <a:gdLst>
              <a:gd name="connsiteX0" fmla="*/ 0 w 731452"/>
              <a:gd name="connsiteY0" fmla="*/ 73145 h 735023"/>
              <a:gd name="connsiteX1" fmla="*/ 73145 w 731452"/>
              <a:gd name="connsiteY1" fmla="*/ 0 h 735023"/>
              <a:gd name="connsiteX2" fmla="*/ 658307 w 731452"/>
              <a:gd name="connsiteY2" fmla="*/ 0 h 735023"/>
              <a:gd name="connsiteX3" fmla="*/ 731452 w 731452"/>
              <a:gd name="connsiteY3" fmla="*/ 73145 h 735023"/>
              <a:gd name="connsiteX4" fmla="*/ 731452 w 731452"/>
              <a:gd name="connsiteY4" fmla="*/ 661878 h 735023"/>
              <a:gd name="connsiteX5" fmla="*/ 658307 w 731452"/>
              <a:gd name="connsiteY5" fmla="*/ 735023 h 735023"/>
              <a:gd name="connsiteX6" fmla="*/ 73145 w 731452"/>
              <a:gd name="connsiteY6" fmla="*/ 735023 h 735023"/>
              <a:gd name="connsiteX7" fmla="*/ 0 w 731452"/>
              <a:gd name="connsiteY7" fmla="*/ 661878 h 735023"/>
              <a:gd name="connsiteX8" fmla="*/ 0 w 731452"/>
              <a:gd name="connsiteY8" fmla="*/ 73145 h 735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735023">
                <a:moveTo>
                  <a:pt x="0" y="73145"/>
                </a:moveTo>
                <a:cubicBezTo>
                  <a:pt x="0" y="32748"/>
                  <a:pt x="32748" y="0"/>
                  <a:pt x="73145" y="0"/>
                </a:cubicBezTo>
                <a:lnTo>
                  <a:pt x="658307" y="0"/>
                </a:lnTo>
                <a:cubicBezTo>
                  <a:pt x="698704" y="0"/>
                  <a:pt x="731452" y="32748"/>
                  <a:pt x="731452" y="73145"/>
                </a:cubicBezTo>
                <a:lnTo>
                  <a:pt x="731452" y="661878"/>
                </a:lnTo>
                <a:cubicBezTo>
                  <a:pt x="731452" y="702275"/>
                  <a:pt x="698704" y="735023"/>
                  <a:pt x="658307" y="735023"/>
                </a:cubicBezTo>
                <a:lnTo>
                  <a:pt x="73145" y="735023"/>
                </a:lnTo>
                <a:cubicBezTo>
                  <a:pt x="32748" y="735023"/>
                  <a:pt x="0" y="702275"/>
                  <a:pt x="0" y="661878"/>
                </a:cubicBezTo>
                <a:lnTo>
                  <a:pt x="0" y="73145"/>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4763" tIns="74763" rIns="74763" bIns="74763" numCol="1" spcCol="1270" anchor="ctr" anchorCtr="0">
            <a:noAutofit/>
          </a:bodyPr>
          <a:lstStyle/>
          <a:p>
            <a:pPr algn="ctr" defTabSz="622300" fontAlgn="base">
              <a:lnSpc>
                <a:spcPct val="90000"/>
              </a:lnSpc>
              <a:spcBef>
                <a:spcPct val="0"/>
              </a:spcBef>
              <a:spcAft>
                <a:spcPct val="35000"/>
              </a:spcAft>
            </a:pPr>
            <a:r>
              <a:rPr lang="ru-RU" sz="1400" b="1" dirty="0" smtClean="0">
                <a:solidFill>
                  <a:prstClr val="black"/>
                </a:solidFill>
                <a:latin typeface="Times New Roman" panose="02020603050405020304" pitchFamily="18" charset="0"/>
                <a:cs typeface="Times New Roman" panose="02020603050405020304" pitchFamily="18" charset="0"/>
              </a:rPr>
              <a:t>20,5</a:t>
            </a:r>
            <a:endParaRPr lang="ru-RU" sz="1400" b="1" dirty="0">
              <a:solidFill>
                <a:prstClr val="black"/>
              </a:solidFill>
              <a:latin typeface="Times New Roman" panose="02020603050405020304" pitchFamily="18" charset="0"/>
              <a:cs typeface="Times New Roman" panose="02020603050405020304" pitchFamily="18" charset="0"/>
            </a:endParaRPr>
          </a:p>
        </p:txBody>
      </p:sp>
      <p:sp>
        <p:nvSpPr>
          <p:cNvPr id="35" name="Полилиния 34"/>
          <p:cNvSpPr/>
          <p:nvPr/>
        </p:nvSpPr>
        <p:spPr>
          <a:xfrm>
            <a:off x="7522014" y="4236860"/>
            <a:ext cx="720000" cy="720000"/>
          </a:xfrm>
          <a:custGeom>
            <a:avLst/>
            <a:gdLst>
              <a:gd name="connsiteX0" fmla="*/ 0 w 731452"/>
              <a:gd name="connsiteY0" fmla="*/ 73145 h 735023"/>
              <a:gd name="connsiteX1" fmla="*/ 73145 w 731452"/>
              <a:gd name="connsiteY1" fmla="*/ 0 h 735023"/>
              <a:gd name="connsiteX2" fmla="*/ 658307 w 731452"/>
              <a:gd name="connsiteY2" fmla="*/ 0 h 735023"/>
              <a:gd name="connsiteX3" fmla="*/ 731452 w 731452"/>
              <a:gd name="connsiteY3" fmla="*/ 73145 h 735023"/>
              <a:gd name="connsiteX4" fmla="*/ 731452 w 731452"/>
              <a:gd name="connsiteY4" fmla="*/ 661878 h 735023"/>
              <a:gd name="connsiteX5" fmla="*/ 658307 w 731452"/>
              <a:gd name="connsiteY5" fmla="*/ 735023 h 735023"/>
              <a:gd name="connsiteX6" fmla="*/ 73145 w 731452"/>
              <a:gd name="connsiteY6" fmla="*/ 735023 h 735023"/>
              <a:gd name="connsiteX7" fmla="*/ 0 w 731452"/>
              <a:gd name="connsiteY7" fmla="*/ 661878 h 735023"/>
              <a:gd name="connsiteX8" fmla="*/ 0 w 731452"/>
              <a:gd name="connsiteY8" fmla="*/ 73145 h 735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735023">
                <a:moveTo>
                  <a:pt x="0" y="73145"/>
                </a:moveTo>
                <a:cubicBezTo>
                  <a:pt x="0" y="32748"/>
                  <a:pt x="32748" y="0"/>
                  <a:pt x="73145" y="0"/>
                </a:cubicBezTo>
                <a:lnTo>
                  <a:pt x="658307" y="0"/>
                </a:lnTo>
                <a:cubicBezTo>
                  <a:pt x="698704" y="0"/>
                  <a:pt x="731452" y="32748"/>
                  <a:pt x="731452" y="73145"/>
                </a:cubicBezTo>
                <a:lnTo>
                  <a:pt x="731452" y="661878"/>
                </a:lnTo>
                <a:cubicBezTo>
                  <a:pt x="731452" y="702275"/>
                  <a:pt x="698704" y="735023"/>
                  <a:pt x="658307" y="735023"/>
                </a:cubicBezTo>
                <a:lnTo>
                  <a:pt x="73145" y="735023"/>
                </a:lnTo>
                <a:cubicBezTo>
                  <a:pt x="32748" y="735023"/>
                  <a:pt x="0" y="702275"/>
                  <a:pt x="0" y="661878"/>
                </a:cubicBezTo>
                <a:lnTo>
                  <a:pt x="0" y="73145"/>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4763" tIns="74763" rIns="74763" bIns="74763" numCol="1" spcCol="1270" anchor="ctr" anchorCtr="0">
            <a:noAutofit/>
          </a:bodyPr>
          <a:lstStyle/>
          <a:p>
            <a:pPr algn="ctr" defTabSz="622300" fontAlgn="base">
              <a:lnSpc>
                <a:spcPct val="90000"/>
              </a:lnSpc>
              <a:spcBef>
                <a:spcPct val="0"/>
              </a:spcBef>
              <a:spcAft>
                <a:spcPct val="35000"/>
              </a:spcAft>
            </a:pPr>
            <a:r>
              <a:rPr lang="ru-RU" sz="1400" b="1" dirty="0" smtClean="0">
                <a:solidFill>
                  <a:prstClr val="black"/>
                </a:solidFill>
                <a:latin typeface="Times New Roman" panose="02020603050405020304" pitchFamily="18" charset="0"/>
                <a:cs typeface="Times New Roman" panose="02020603050405020304" pitchFamily="18" charset="0"/>
              </a:rPr>
              <a:t>87,5</a:t>
            </a:r>
            <a:endParaRPr lang="ru-RU" sz="1400" b="1" dirty="0">
              <a:solidFill>
                <a:prstClr val="black"/>
              </a:solidFill>
              <a:latin typeface="Times New Roman" panose="02020603050405020304" pitchFamily="18" charset="0"/>
              <a:cs typeface="Times New Roman" panose="02020603050405020304" pitchFamily="18" charset="0"/>
            </a:endParaRPr>
          </a:p>
        </p:txBody>
      </p:sp>
      <p:sp>
        <p:nvSpPr>
          <p:cNvPr id="38" name="Полилиния 37"/>
          <p:cNvSpPr/>
          <p:nvPr/>
        </p:nvSpPr>
        <p:spPr>
          <a:xfrm>
            <a:off x="8316496" y="2582815"/>
            <a:ext cx="720000" cy="720000"/>
          </a:xfrm>
          <a:custGeom>
            <a:avLst/>
            <a:gdLst>
              <a:gd name="connsiteX0" fmla="*/ 0 w 731452"/>
              <a:gd name="connsiteY0" fmla="*/ 73145 h 735023"/>
              <a:gd name="connsiteX1" fmla="*/ 73145 w 731452"/>
              <a:gd name="connsiteY1" fmla="*/ 0 h 735023"/>
              <a:gd name="connsiteX2" fmla="*/ 658307 w 731452"/>
              <a:gd name="connsiteY2" fmla="*/ 0 h 735023"/>
              <a:gd name="connsiteX3" fmla="*/ 731452 w 731452"/>
              <a:gd name="connsiteY3" fmla="*/ 73145 h 735023"/>
              <a:gd name="connsiteX4" fmla="*/ 731452 w 731452"/>
              <a:gd name="connsiteY4" fmla="*/ 661878 h 735023"/>
              <a:gd name="connsiteX5" fmla="*/ 658307 w 731452"/>
              <a:gd name="connsiteY5" fmla="*/ 735023 h 735023"/>
              <a:gd name="connsiteX6" fmla="*/ 73145 w 731452"/>
              <a:gd name="connsiteY6" fmla="*/ 735023 h 735023"/>
              <a:gd name="connsiteX7" fmla="*/ 0 w 731452"/>
              <a:gd name="connsiteY7" fmla="*/ 661878 h 735023"/>
              <a:gd name="connsiteX8" fmla="*/ 0 w 731452"/>
              <a:gd name="connsiteY8" fmla="*/ 73145 h 735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735023">
                <a:moveTo>
                  <a:pt x="0" y="73145"/>
                </a:moveTo>
                <a:cubicBezTo>
                  <a:pt x="0" y="32748"/>
                  <a:pt x="32748" y="0"/>
                  <a:pt x="73145" y="0"/>
                </a:cubicBezTo>
                <a:lnTo>
                  <a:pt x="658307" y="0"/>
                </a:lnTo>
                <a:cubicBezTo>
                  <a:pt x="698704" y="0"/>
                  <a:pt x="731452" y="32748"/>
                  <a:pt x="731452" y="73145"/>
                </a:cubicBezTo>
                <a:lnTo>
                  <a:pt x="731452" y="661878"/>
                </a:lnTo>
                <a:cubicBezTo>
                  <a:pt x="731452" y="702275"/>
                  <a:pt x="698704" y="735023"/>
                  <a:pt x="658307" y="735023"/>
                </a:cubicBezTo>
                <a:lnTo>
                  <a:pt x="73145" y="735023"/>
                </a:lnTo>
                <a:cubicBezTo>
                  <a:pt x="32748" y="735023"/>
                  <a:pt x="0" y="702275"/>
                  <a:pt x="0" y="661878"/>
                </a:cubicBezTo>
                <a:lnTo>
                  <a:pt x="0" y="73145"/>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4763" tIns="74763" rIns="74763" bIns="74763" numCol="1" spcCol="1270" anchor="ctr" anchorCtr="0">
            <a:noAutofit/>
          </a:bodyPr>
          <a:lstStyle/>
          <a:p>
            <a:pPr algn="ctr" defTabSz="622300" fontAlgn="base">
              <a:lnSpc>
                <a:spcPct val="90000"/>
              </a:lnSpc>
              <a:spcBef>
                <a:spcPct val="0"/>
              </a:spcBef>
              <a:spcAft>
                <a:spcPct val="35000"/>
              </a:spcAft>
            </a:pPr>
            <a:r>
              <a:rPr lang="ru-RU" sz="1400" b="1" dirty="0" smtClean="0">
                <a:solidFill>
                  <a:prstClr val="black"/>
                </a:solidFill>
                <a:latin typeface="Times New Roman" panose="02020603050405020304" pitchFamily="18" charset="0"/>
                <a:cs typeface="Times New Roman" panose="02020603050405020304" pitchFamily="18" charset="0"/>
              </a:rPr>
              <a:t>2022</a:t>
            </a:r>
            <a:endParaRPr lang="ru-RU" sz="1400" b="1" dirty="0">
              <a:solidFill>
                <a:prstClr val="black"/>
              </a:solidFill>
              <a:latin typeface="Times New Roman" panose="02020603050405020304" pitchFamily="18" charset="0"/>
              <a:cs typeface="Times New Roman" panose="02020603050405020304" pitchFamily="18" charset="0"/>
            </a:endParaRPr>
          </a:p>
        </p:txBody>
      </p:sp>
      <p:sp>
        <p:nvSpPr>
          <p:cNvPr id="39" name="Полилиния 38"/>
          <p:cNvSpPr/>
          <p:nvPr/>
        </p:nvSpPr>
        <p:spPr>
          <a:xfrm>
            <a:off x="8316496" y="5085264"/>
            <a:ext cx="720000" cy="720000"/>
          </a:xfrm>
          <a:custGeom>
            <a:avLst/>
            <a:gdLst>
              <a:gd name="connsiteX0" fmla="*/ 0 w 731452"/>
              <a:gd name="connsiteY0" fmla="*/ 73145 h 735023"/>
              <a:gd name="connsiteX1" fmla="*/ 73145 w 731452"/>
              <a:gd name="connsiteY1" fmla="*/ 0 h 735023"/>
              <a:gd name="connsiteX2" fmla="*/ 658307 w 731452"/>
              <a:gd name="connsiteY2" fmla="*/ 0 h 735023"/>
              <a:gd name="connsiteX3" fmla="*/ 731452 w 731452"/>
              <a:gd name="connsiteY3" fmla="*/ 73145 h 735023"/>
              <a:gd name="connsiteX4" fmla="*/ 731452 w 731452"/>
              <a:gd name="connsiteY4" fmla="*/ 661878 h 735023"/>
              <a:gd name="connsiteX5" fmla="*/ 658307 w 731452"/>
              <a:gd name="connsiteY5" fmla="*/ 735023 h 735023"/>
              <a:gd name="connsiteX6" fmla="*/ 73145 w 731452"/>
              <a:gd name="connsiteY6" fmla="*/ 735023 h 735023"/>
              <a:gd name="connsiteX7" fmla="*/ 0 w 731452"/>
              <a:gd name="connsiteY7" fmla="*/ 661878 h 735023"/>
              <a:gd name="connsiteX8" fmla="*/ 0 w 731452"/>
              <a:gd name="connsiteY8" fmla="*/ 73145 h 735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735023">
                <a:moveTo>
                  <a:pt x="0" y="73145"/>
                </a:moveTo>
                <a:cubicBezTo>
                  <a:pt x="0" y="32748"/>
                  <a:pt x="32748" y="0"/>
                  <a:pt x="73145" y="0"/>
                </a:cubicBezTo>
                <a:lnTo>
                  <a:pt x="658307" y="0"/>
                </a:lnTo>
                <a:cubicBezTo>
                  <a:pt x="698704" y="0"/>
                  <a:pt x="731452" y="32748"/>
                  <a:pt x="731452" y="73145"/>
                </a:cubicBezTo>
                <a:lnTo>
                  <a:pt x="731452" y="661878"/>
                </a:lnTo>
                <a:cubicBezTo>
                  <a:pt x="731452" y="702275"/>
                  <a:pt x="698704" y="735023"/>
                  <a:pt x="658307" y="735023"/>
                </a:cubicBezTo>
                <a:lnTo>
                  <a:pt x="73145" y="735023"/>
                </a:lnTo>
                <a:cubicBezTo>
                  <a:pt x="32748" y="735023"/>
                  <a:pt x="0" y="702275"/>
                  <a:pt x="0" y="661878"/>
                </a:cubicBezTo>
                <a:lnTo>
                  <a:pt x="0" y="73145"/>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333" tIns="63333" rIns="63333" bIns="63333" numCol="1" spcCol="1270" anchor="ctr" anchorCtr="0">
            <a:noAutofit/>
          </a:bodyPr>
          <a:lstStyle/>
          <a:p>
            <a:pPr algn="ctr" defTabSz="622300">
              <a:lnSpc>
                <a:spcPct val="90000"/>
              </a:lnSpc>
              <a:spcAft>
                <a:spcPct val="35000"/>
              </a:spcAft>
            </a:pPr>
            <a:r>
              <a:rPr lang="ru-RU" sz="1400" b="1" dirty="0" smtClean="0">
                <a:solidFill>
                  <a:prstClr val="black"/>
                </a:solidFill>
                <a:latin typeface="Times New Roman" panose="02020603050405020304" pitchFamily="18" charset="0"/>
                <a:cs typeface="Times New Roman" panose="02020603050405020304" pitchFamily="18" charset="0"/>
              </a:rPr>
              <a:t>9,0</a:t>
            </a:r>
            <a:endParaRPr lang="ru-RU" sz="1400" b="1" dirty="0">
              <a:solidFill>
                <a:prstClr val="black"/>
              </a:solidFill>
              <a:latin typeface="Times New Roman" panose="02020603050405020304" pitchFamily="18" charset="0"/>
              <a:cs typeface="Times New Roman" panose="02020603050405020304" pitchFamily="18" charset="0"/>
            </a:endParaRPr>
          </a:p>
        </p:txBody>
      </p:sp>
      <p:sp>
        <p:nvSpPr>
          <p:cNvPr id="40" name="Полилиния 39"/>
          <p:cNvSpPr/>
          <p:nvPr/>
        </p:nvSpPr>
        <p:spPr>
          <a:xfrm>
            <a:off x="8316496" y="3408020"/>
            <a:ext cx="720000" cy="720000"/>
          </a:xfrm>
          <a:custGeom>
            <a:avLst/>
            <a:gdLst>
              <a:gd name="connsiteX0" fmla="*/ 0 w 731452"/>
              <a:gd name="connsiteY0" fmla="*/ 73145 h 735023"/>
              <a:gd name="connsiteX1" fmla="*/ 73145 w 731452"/>
              <a:gd name="connsiteY1" fmla="*/ 0 h 735023"/>
              <a:gd name="connsiteX2" fmla="*/ 658307 w 731452"/>
              <a:gd name="connsiteY2" fmla="*/ 0 h 735023"/>
              <a:gd name="connsiteX3" fmla="*/ 731452 w 731452"/>
              <a:gd name="connsiteY3" fmla="*/ 73145 h 735023"/>
              <a:gd name="connsiteX4" fmla="*/ 731452 w 731452"/>
              <a:gd name="connsiteY4" fmla="*/ 661878 h 735023"/>
              <a:gd name="connsiteX5" fmla="*/ 658307 w 731452"/>
              <a:gd name="connsiteY5" fmla="*/ 735023 h 735023"/>
              <a:gd name="connsiteX6" fmla="*/ 73145 w 731452"/>
              <a:gd name="connsiteY6" fmla="*/ 735023 h 735023"/>
              <a:gd name="connsiteX7" fmla="*/ 0 w 731452"/>
              <a:gd name="connsiteY7" fmla="*/ 661878 h 735023"/>
              <a:gd name="connsiteX8" fmla="*/ 0 w 731452"/>
              <a:gd name="connsiteY8" fmla="*/ 73145 h 735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735023">
                <a:moveTo>
                  <a:pt x="0" y="73145"/>
                </a:moveTo>
                <a:cubicBezTo>
                  <a:pt x="0" y="32748"/>
                  <a:pt x="32748" y="0"/>
                  <a:pt x="73145" y="0"/>
                </a:cubicBezTo>
                <a:lnTo>
                  <a:pt x="658307" y="0"/>
                </a:lnTo>
                <a:cubicBezTo>
                  <a:pt x="698704" y="0"/>
                  <a:pt x="731452" y="32748"/>
                  <a:pt x="731452" y="73145"/>
                </a:cubicBezTo>
                <a:lnTo>
                  <a:pt x="731452" y="661878"/>
                </a:lnTo>
                <a:cubicBezTo>
                  <a:pt x="731452" y="702275"/>
                  <a:pt x="698704" y="735023"/>
                  <a:pt x="658307" y="735023"/>
                </a:cubicBezTo>
                <a:lnTo>
                  <a:pt x="73145" y="735023"/>
                </a:lnTo>
                <a:cubicBezTo>
                  <a:pt x="32748" y="735023"/>
                  <a:pt x="0" y="702275"/>
                  <a:pt x="0" y="661878"/>
                </a:cubicBezTo>
                <a:lnTo>
                  <a:pt x="0" y="73145"/>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4763" tIns="74763" rIns="74763" bIns="74763" numCol="1" spcCol="1270" anchor="ctr" anchorCtr="0">
            <a:noAutofit/>
          </a:bodyPr>
          <a:lstStyle/>
          <a:p>
            <a:pPr algn="ctr" defTabSz="622300" fontAlgn="base">
              <a:lnSpc>
                <a:spcPct val="90000"/>
              </a:lnSpc>
              <a:spcBef>
                <a:spcPct val="0"/>
              </a:spcBef>
              <a:spcAft>
                <a:spcPct val="35000"/>
              </a:spcAft>
            </a:pPr>
            <a:r>
              <a:rPr lang="ru-RU" sz="1400" b="1" dirty="0" smtClean="0">
                <a:solidFill>
                  <a:prstClr val="black"/>
                </a:solidFill>
                <a:latin typeface="Times New Roman" panose="02020603050405020304" pitchFamily="18" charset="0"/>
                <a:cs typeface="Times New Roman" panose="02020603050405020304" pitchFamily="18" charset="0"/>
              </a:rPr>
              <a:t>20,4</a:t>
            </a:r>
            <a:endParaRPr lang="ru-RU" sz="1400" b="1" dirty="0">
              <a:solidFill>
                <a:prstClr val="black"/>
              </a:solidFill>
              <a:latin typeface="Times New Roman" panose="02020603050405020304" pitchFamily="18" charset="0"/>
              <a:cs typeface="Times New Roman" panose="02020603050405020304" pitchFamily="18" charset="0"/>
            </a:endParaRPr>
          </a:p>
        </p:txBody>
      </p:sp>
      <p:sp>
        <p:nvSpPr>
          <p:cNvPr id="41" name="Полилиния 40"/>
          <p:cNvSpPr/>
          <p:nvPr/>
        </p:nvSpPr>
        <p:spPr>
          <a:xfrm>
            <a:off x="8316496" y="4236860"/>
            <a:ext cx="720000" cy="720000"/>
          </a:xfrm>
          <a:custGeom>
            <a:avLst/>
            <a:gdLst>
              <a:gd name="connsiteX0" fmla="*/ 0 w 731452"/>
              <a:gd name="connsiteY0" fmla="*/ 73145 h 735023"/>
              <a:gd name="connsiteX1" fmla="*/ 73145 w 731452"/>
              <a:gd name="connsiteY1" fmla="*/ 0 h 735023"/>
              <a:gd name="connsiteX2" fmla="*/ 658307 w 731452"/>
              <a:gd name="connsiteY2" fmla="*/ 0 h 735023"/>
              <a:gd name="connsiteX3" fmla="*/ 731452 w 731452"/>
              <a:gd name="connsiteY3" fmla="*/ 73145 h 735023"/>
              <a:gd name="connsiteX4" fmla="*/ 731452 w 731452"/>
              <a:gd name="connsiteY4" fmla="*/ 661878 h 735023"/>
              <a:gd name="connsiteX5" fmla="*/ 658307 w 731452"/>
              <a:gd name="connsiteY5" fmla="*/ 735023 h 735023"/>
              <a:gd name="connsiteX6" fmla="*/ 73145 w 731452"/>
              <a:gd name="connsiteY6" fmla="*/ 735023 h 735023"/>
              <a:gd name="connsiteX7" fmla="*/ 0 w 731452"/>
              <a:gd name="connsiteY7" fmla="*/ 661878 h 735023"/>
              <a:gd name="connsiteX8" fmla="*/ 0 w 731452"/>
              <a:gd name="connsiteY8" fmla="*/ 73145 h 735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735023">
                <a:moveTo>
                  <a:pt x="0" y="73145"/>
                </a:moveTo>
                <a:cubicBezTo>
                  <a:pt x="0" y="32748"/>
                  <a:pt x="32748" y="0"/>
                  <a:pt x="73145" y="0"/>
                </a:cubicBezTo>
                <a:lnTo>
                  <a:pt x="658307" y="0"/>
                </a:lnTo>
                <a:cubicBezTo>
                  <a:pt x="698704" y="0"/>
                  <a:pt x="731452" y="32748"/>
                  <a:pt x="731452" y="73145"/>
                </a:cubicBezTo>
                <a:lnTo>
                  <a:pt x="731452" y="661878"/>
                </a:lnTo>
                <a:cubicBezTo>
                  <a:pt x="731452" y="702275"/>
                  <a:pt x="698704" y="735023"/>
                  <a:pt x="658307" y="735023"/>
                </a:cubicBezTo>
                <a:lnTo>
                  <a:pt x="73145" y="735023"/>
                </a:lnTo>
                <a:cubicBezTo>
                  <a:pt x="32748" y="735023"/>
                  <a:pt x="0" y="702275"/>
                  <a:pt x="0" y="661878"/>
                </a:cubicBezTo>
                <a:lnTo>
                  <a:pt x="0" y="73145"/>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4763" tIns="74763" rIns="74763" bIns="74763" numCol="1" spcCol="1270" anchor="ctr" anchorCtr="0">
            <a:noAutofit/>
          </a:bodyPr>
          <a:lstStyle/>
          <a:p>
            <a:pPr algn="ctr" defTabSz="622300" fontAlgn="base">
              <a:lnSpc>
                <a:spcPct val="90000"/>
              </a:lnSpc>
              <a:spcBef>
                <a:spcPct val="0"/>
              </a:spcBef>
              <a:spcAft>
                <a:spcPct val="35000"/>
              </a:spcAft>
            </a:pPr>
            <a:r>
              <a:rPr lang="ru-RU" sz="1400" b="1" dirty="0" smtClean="0">
                <a:solidFill>
                  <a:prstClr val="black"/>
                </a:solidFill>
                <a:latin typeface="Times New Roman" panose="02020603050405020304" pitchFamily="18" charset="0"/>
                <a:cs typeface="Times New Roman" panose="02020603050405020304" pitchFamily="18" charset="0"/>
              </a:rPr>
              <a:t>85,0</a:t>
            </a:r>
            <a:endParaRPr lang="ru-RU" sz="1400" b="1" dirty="0">
              <a:solidFill>
                <a:prstClr val="black"/>
              </a:solidFill>
              <a:latin typeface="Times New Roman" panose="02020603050405020304" pitchFamily="18" charset="0"/>
              <a:cs typeface="Times New Roman" panose="02020603050405020304" pitchFamily="18" charset="0"/>
            </a:endParaRPr>
          </a:p>
        </p:txBody>
      </p:sp>
      <p:sp>
        <p:nvSpPr>
          <p:cNvPr id="5" name="Скругленный прямоугольник 4"/>
          <p:cNvSpPr/>
          <p:nvPr/>
        </p:nvSpPr>
        <p:spPr>
          <a:xfrm>
            <a:off x="103532" y="3391457"/>
            <a:ext cx="5014400" cy="72008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just"/>
            <a:r>
              <a:rPr lang="ru-RU" sz="1400" dirty="0">
                <a:solidFill>
                  <a:prstClr val="black"/>
                </a:solidFill>
                <a:latin typeface="Times New Roman" panose="02020603050405020304" pitchFamily="18" charset="0"/>
                <a:cs typeface="Times New Roman" panose="02020603050405020304" pitchFamily="18" charset="0"/>
              </a:rPr>
              <a:t>Доля преступлений, совершенных на улицах, в общем числе зарегистрированных преступлений</a:t>
            </a:r>
          </a:p>
        </p:txBody>
      </p:sp>
      <p:sp>
        <p:nvSpPr>
          <p:cNvPr id="24" name="Скругленный прямоугольник 23"/>
          <p:cNvSpPr/>
          <p:nvPr/>
        </p:nvSpPr>
        <p:spPr>
          <a:xfrm>
            <a:off x="103532" y="4251227"/>
            <a:ext cx="5014400" cy="705635"/>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r>
              <a:rPr lang="ru-RU" sz="1500" dirty="0">
                <a:solidFill>
                  <a:prstClr val="black"/>
                </a:solidFill>
                <a:latin typeface="Times New Roman" panose="02020603050405020304" pitchFamily="18" charset="0"/>
                <a:cs typeface="Times New Roman" panose="02020603050405020304" pitchFamily="18" charset="0"/>
              </a:rPr>
              <a:t>Распространенность преступлений в сфере незаконного оборота наркотиков</a:t>
            </a:r>
          </a:p>
        </p:txBody>
      </p:sp>
      <p:sp>
        <p:nvSpPr>
          <p:cNvPr id="33" name="Скругленный прямоугольник 32"/>
          <p:cNvSpPr/>
          <p:nvPr/>
        </p:nvSpPr>
        <p:spPr>
          <a:xfrm>
            <a:off x="103532" y="5063814"/>
            <a:ext cx="5014400" cy="74145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just"/>
            <a:r>
              <a:rPr lang="ru-RU" sz="1400" dirty="0">
                <a:solidFill>
                  <a:prstClr val="black"/>
                </a:solidFill>
                <a:latin typeface="Times New Roman" panose="02020603050405020304" pitchFamily="18" charset="0"/>
                <a:cs typeface="Times New Roman" panose="02020603050405020304" pitchFamily="18" charset="0"/>
              </a:rPr>
              <a:t>Число несовершеннолетних, совершивших преступления, в расчете на 1 тыс. несовершеннолетних в возрасте от 14 до 18 лет</a:t>
            </a:r>
          </a:p>
        </p:txBody>
      </p:sp>
      <p:sp>
        <p:nvSpPr>
          <p:cNvPr id="11" name="Скругленный прямоугольник 10"/>
          <p:cNvSpPr/>
          <p:nvPr/>
        </p:nvSpPr>
        <p:spPr>
          <a:xfrm>
            <a:off x="125891" y="2130902"/>
            <a:ext cx="2213861" cy="504056"/>
          </a:xfrm>
          <a:prstGeom prst="roundRect">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fontAlgn="base">
              <a:spcBef>
                <a:spcPct val="0"/>
              </a:spcBef>
              <a:spcAft>
                <a:spcPct val="0"/>
              </a:spcAft>
            </a:pPr>
            <a:r>
              <a:rPr lang="ru-RU" sz="1400" b="1" dirty="0">
                <a:solidFill>
                  <a:srgbClr val="4E67C8">
                    <a:lumMod val="50000"/>
                  </a:srgbClr>
                </a:solidFill>
                <a:latin typeface="Times New Roman" panose="02020603050405020304" pitchFamily="18" charset="0"/>
                <a:cs typeface="Times New Roman" panose="02020603050405020304" pitchFamily="18" charset="0"/>
              </a:rPr>
              <a:t>Основные индикаторы</a:t>
            </a:r>
          </a:p>
        </p:txBody>
      </p:sp>
      <p:sp>
        <p:nvSpPr>
          <p:cNvPr id="12" name="Заголовок 1"/>
          <p:cNvSpPr txBox="1">
            <a:spLocks/>
          </p:cNvSpPr>
          <p:nvPr/>
        </p:nvSpPr>
        <p:spPr>
          <a:xfrm>
            <a:off x="259728" y="0"/>
            <a:ext cx="7264600" cy="620688"/>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l">
              <a:buClr>
                <a:srgbClr val="F14124">
                  <a:lumMod val="75000"/>
                </a:srgbClr>
              </a:buClr>
              <a:buNone/>
            </a:pPr>
            <a:r>
              <a:rPr lang="ru-RU" sz="1600" dirty="0">
                <a:solidFill>
                  <a:schemeClr val="tx1"/>
                </a:solidFill>
                <a:effectLst/>
                <a:latin typeface="Times New Roman" panose="02020603050405020304" pitchFamily="18" charset="0"/>
                <a:cs typeface="Times New Roman" panose="02020603050405020304" pitchFamily="18" charset="0"/>
              </a:rPr>
              <a:t>Государственная программа Чувашской Республики</a:t>
            </a:r>
          </a:p>
          <a:p>
            <a:pPr marL="0" indent="0" algn="l">
              <a:buClr>
                <a:srgbClr val="F14124">
                  <a:lumMod val="75000"/>
                </a:srgbClr>
              </a:buClr>
              <a:buNone/>
            </a:pPr>
            <a:r>
              <a:rPr lang="ru-RU" sz="1600" dirty="0">
                <a:solidFill>
                  <a:schemeClr val="tx1"/>
                </a:solidFill>
                <a:effectLst/>
                <a:latin typeface="Times New Roman" panose="02020603050405020304" pitchFamily="18" charset="0"/>
                <a:cs typeface="Times New Roman" panose="02020603050405020304" pitchFamily="18" charset="0"/>
              </a:rPr>
              <a:t>«Обеспечение общественного порядка и противодействие преступности»</a:t>
            </a:r>
          </a:p>
        </p:txBody>
      </p:sp>
      <p:cxnSp>
        <p:nvCxnSpPr>
          <p:cNvPr id="13" name="Прямая соединительная линия 12"/>
          <p:cNvCxnSpPr/>
          <p:nvPr/>
        </p:nvCxnSpPr>
        <p:spPr>
          <a:xfrm>
            <a:off x="0" y="620688"/>
            <a:ext cx="9144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44" name="TextBox 43"/>
          <p:cNvSpPr txBox="1"/>
          <p:nvPr/>
        </p:nvSpPr>
        <p:spPr>
          <a:xfrm>
            <a:off x="7873228" y="69850"/>
            <a:ext cx="1223412" cy="492443"/>
          </a:xfrm>
          <a:prstGeom prst="rect">
            <a:avLst/>
          </a:prstGeom>
          <a:noFill/>
        </p:spPr>
        <p:txBody>
          <a:bodyPr wrap="none" rtlCol="0">
            <a:spAutoFit/>
          </a:bodyPr>
          <a:lstStyle/>
          <a:p>
            <a:pPr algn="ctr"/>
            <a:r>
              <a:rPr lang="ru-RU" sz="1300" b="1" i="1" dirty="0" smtClean="0">
                <a:solidFill>
                  <a:schemeClr val="accent1"/>
                </a:solidFill>
                <a:latin typeface="+mn-lt"/>
              </a:rPr>
              <a:t>Бюджет</a:t>
            </a:r>
          </a:p>
          <a:p>
            <a:pPr algn="ctr"/>
            <a:r>
              <a:rPr lang="ru-RU" sz="1300" b="1" i="1" dirty="0" smtClean="0">
                <a:solidFill>
                  <a:schemeClr val="accent1"/>
                </a:solidFill>
                <a:latin typeface="+mn-lt"/>
              </a:rPr>
              <a:t>для граждан</a:t>
            </a:r>
            <a:endParaRPr lang="ru-RU" sz="1300" b="1" i="1" dirty="0">
              <a:solidFill>
                <a:schemeClr val="accent1"/>
              </a:solidFill>
              <a:latin typeface="+mn-lt"/>
            </a:endParaRPr>
          </a:p>
        </p:txBody>
      </p:sp>
      <p:sp>
        <p:nvSpPr>
          <p:cNvPr id="2" name="Номер слайда 1"/>
          <p:cNvSpPr>
            <a:spLocks noGrp="1"/>
          </p:cNvSpPr>
          <p:nvPr>
            <p:ph type="sldNum" sz="quarter" idx="12"/>
          </p:nvPr>
        </p:nvSpPr>
        <p:spPr/>
        <p:txBody>
          <a:bodyPr/>
          <a:lstStyle/>
          <a:p>
            <a:pPr>
              <a:defRPr/>
            </a:pPr>
            <a:fld id="{8135DCAC-F131-4C56-82C1-BB591457AF70}" type="slidenum">
              <a:rPr lang="ru-RU" smtClean="0"/>
              <a:pPr>
                <a:defRPr/>
              </a:pPr>
              <a:t>63</a:t>
            </a:fld>
            <a:endParaRPr lang="ru-RU" dirty="0"/>
          </a:p>
        </p:txBody>
      </p:sp>
      <p:sp>
        <p:nvSpPr>
          <p:cNvPr id="29" name="Полилиния 28"/>
          <p:cNvSpPr/>
          <p:nvPr/>
        </p:nvSpPr>
        <p:spPr>
          <a:xfrm>
            <a:off x="5968109" y="2582815"/>
            <a:ext cx="720000" cy="720000"/>
          </a:xfrm>
          <a:custGeom>
            <a:avLst/>
            <a:gdLst>
              <a:gd name="connsiteX0" fmla="*/ 0 w 731452"/>
              <a:gd name="connsiteY0" fmla="*/ 73145 h 735023"/>
              <a:gd name="connsiteX1" fmla="*/ 73145 w 731452"/>
              <a:gd name="connsiteY1" fmla="*/ 0 h 735023"/>
              <a:gd name="connsiteX2" fmla="*/ 658307 w 731452"/>
              <a:gd name="connsiteY2" fmla="*/ 0 h 735023"/>
              <a:gd name="connsiteX3" fmla="*/ 731452 w 731452"/>
              <a:gd name="connsiteY3" fmla="*/ 73145 h 735023"/>
              <a:gd name="connsiteX4" fmla="*/ 731452 w 731452"/>
              <a:gd name="connsiteY4" fmla="*/ 661878 h 735023"/>
              <a:gd name="connsiteX5" fmla="*/ 658307 w 731452"/>
              <a:gd name="connsiteY5" fmla="*/ 735023 h 735023"/>
              <a:gd name="connsiteX6" fmla="*/ 73145 w 731452"/>
              <a:gd name="connsiteY6" fmla="*/ 735023 h 735023"/>
              <a:gd name="connsiteX7" fmla="*/ 0 w 731452"/>
              <a:gd name="connsiteY7" fmla="*/ 661878 h 735023"/>
              <a:gd name="connsiteX8" fmla="*/ 0 w 731452"/>
              <a:gd name="connsiteY8" fmla="*/ 73145 h 735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735023">
                <a:moveTo>
                  <a:pt x="0" y="73145"/>
                </a:moveTo>
                <a:cubicBezTo>
                  <a:pt x="0" y="32748"/>
                  <a:pt x="32748" y="0"/>
                  <a:pt x="73145" y="0"/>
                </a:cubicBezTo>
                <a:lnTo>
                  <a:pt x="658307" y="0"/>
                </a:lnTo>
                <a:cubicBezTo>
                  <a:pt x="698704" y="0"/>
                  <a:pt x="731452" y="32748"/>
                  <a:pt x="731452" y="73145"/>
                </a:cubicBezTo>
                <a:lnTo>
                  <a:pt x="731452" y="661878"/>
                </a:lnTo>
                <a:cubicBezTo>
                  <a:pt x="731452" y="702275"/>
                  <a:pt x="698704" y="735023"/>
                  <a:pt x="658307" y="735023"/>
                </a:cubicBezTo>
                <a:lnTo>
                  <a:pt x="73145" y="735023"/>
                </a:lnTo>
                <a:cubicBezTo>
                  <a:pt x="32748" y="735023"/>
                  <a:pt x="0" y="702275"/>
                  <a:pt x="0" y="661878"/>
                </a:cubicBezTo>
                <a:lnTo>
                  <a:pt x="0" y="73145"/>
                </a:lnTo>
                <a:close/>
              </a:path>
            </a:pathLst>
          </a:custGeom>
          <a:gradFill flip="none" rotWithShape="0">
            <a:gsLst>
              <a:gs pos="0">
                <a:srgbClr val="BBF8E6"/>
              </a:gs>
              <a:gs pos="50000">
                <a:srgbClr val="D4FAEE"/>
              </a:gs>
              <a:gs pos="100000">
                <a:srgbClr val="E9FCF6"/>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4763" tIns="74763" rIns="74763" bIns="74763" numCol="1" spcCol="1270" anchor="ctr" anchorCtr="0">
            <a:noAutofit/>
          </a:bodyPr>
          <a:lstStyle/>
          <a:p>
            <a:pPr algn="ctr" defTabSz="622300" fontAlgn="base">
              <a:lnSpc>
                <a:spcPct val="90000"/>
              </a:lnSpc>
              <a:spcBef>
                <a:spcPct val="0"/>
              </a:spcBef>
              <a:spcAft>
                <a:spcPct val="35000"/>
              </a:spcAft>
            </a:pPr>
            <a:r>
              <a:rPr lang="ru-RU" sz="1400" b="1" dirty="0" smtClean="0">
                <a:solidFill>
                  <a:prstClr val="black"/>
                </a:solidFill>
                <a:latin typeface="Times New Roman" panose="02020603050405020304" pitchFamily="18" charset="0"/>
                <a:cs typeface="Times New Roman" panose="02020603050405020304" pitchFamily="18" charset="0"/>
              </a:rPr>
              <a:t>2019 факт</a:t>
            </a:r>
            <a:endParaRPr lang="ru-RU" sz="1400" b="1" dirty="0">
              <a:solidFill>
                <a:prstClr val="black"/>
              </a:solidFill>
              <a:latin typeface="Times New Roman" panose="02020603050405020304" pitchFamily="18" charset="0"/>
              <a:cs typeface="Times New Roman" panose="02020603050405020304" pitchFamily="18" charset="0"/>
            </a:endParaRPr>
          </a:p>
        </p:txBody>
      </p:sp>
      <p:sp>
        <p:nvSpPr>
          <p:cNvPr id="30" name="Полилиния 29"/>
          <p:cNvSpPr/>
          <p:nvPr/>
        </p:nvSpPr>
        <p:spPr>
          <a:xfrm>
            <a:off x="5205893" y="3408020"/>
            <a:ext cx="720000" cy="720000"/>
          </a:xfrm>
          <a:custGeom>
            <a:avLst/>
            <a:gdLst>
              <a:gd name="connsiteX0" fmla="*/ 0 w 731452"/>
              <a:gd name="connsiteY0" fmla="*/ 73145 h 735023"/>
              <a:gd name="connsiteX1" fmla="*/ 73145 w 731452"/>
              <a:gd name="connsiteY1" fmla="*/ 0 h 735023"/>
              <a:gd name="connsiteX2" fmla="*/ 658307 w 731452"/>
              <a:gd name="connsiteY2" fmla="*/ 0 h 735023"/>
              <a:gd name="connsiteX3" fmla="*/ 731452 w 731452"/>
              <a:gd name="connsiteY3" fmla="*/ 73145 h 735023"/>
              <a:gd name="connsiteX4" fmla="*/ 731452 w 731452"/>
              <a:gd name="connsiteY4" fmla="*/ 661878 h 735023"/>
              <a:gd name="connsiteX5" fmla="*/ 658307 w 731452"/>
              <a:gd name="connsiteY5" fmla="*/ 735023 h 735023"/>
              <a:gd name="connsiteX6" fmla="*/ 73145 w 731452"/>
              <a:gd name="connsiteY6" fmla="*/ 735023 h 735023"/>
              <a:gd name="connsiteX7" fmla="*/ 0 w 731452"/>
              <a:gd name="connsiteY7" fmla="*/ 661878 h 735023"/>
              <a:gd name="connsiteX8" fmla="*/ 0 w 731452"/>
              <a:gd name="connsiteY8" fmla="*/ 73145 h 735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735023">
                <a:moveTo>
                  <a:pt x="0" y="73145"/>
                </a:moveTo>
                <a:cubicBezTo>
                  <a:pt x="0" y="32748"/>
                  <a:pt x="32748" y="0"/>
                  <a:pt x="73145" y="0"/>
                </a:cubicBezTo>
                <a:lnTo>
                  <a:pt x="658307" y="0"/>
                </a:lnTo>
                <a:cubicBezTo>
                  <a:pt x="698704" y="0"/>
                  <a:pt x="731452" y="32748"/>
                  <a:pt x="731452" y="73145"/>
                </a:cubicBezTo>
                <a:lnTo>
                  <a:pt x="731452" y="661878"/>
                </a:lnTo>
                <a:cubicBezTo>
                  <a:pt x="731452" y="702275"/>
                  <a:pt x="698704" y="735023"/>
                  <a:pt x="658307" y="735023"/>
                </a:cubicBezTo>
                <a:lnTo>
                  <a:pt x="73145" y="735023"/>
                </a:lnTo>
                <a:cubicBezTo>
                  <a:pt x="32748" y="735023"/>
                  <a:pt x="0" y="702275"/>
                  <a:pt x="0" y="661878"/>
                </a:cubicBezTo>
                <a:lnTo>
                  <a:pt x="0" y="73145"/>
                </a:lnTo>
                <a:close/>
              </a:path>
            </a:pathLst>
          </a:custGeom>
          <a:gradFill flip="none" rotWithShape="0">
            <a:gsLst>
              <a:gs pos="0">
                <a:srgbClr val="BEF397"/>
              </a:gs>
              <a:gs pos="50000">
                <a:srgbClr val="D5F6C0"/>
              </a:gs>
              <a:gs pos="100000">
                <a:srgbClr val="EAFAE0"/>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4763" tIns="74763" rIns="74763" bIns="74763" numCol="1" spcCol="1270" anchor="ctr" anchorCtr="0">
            <a:noAutofit/>
          </a:bodyPr>
          <a:lstStyle/>
          <a:p>
            <a:pPr algn="ctr" defTabSz="622300" fontAlgn="base">
              <a:lnSpc>
                <a:spcPct val="90000"/>
              </a:lnSpc>
              <a:spcBef>
                <a:spcPct val="0"/>
              </a:spcBef>
              <a:spcAft>
                <a:spcPct val="35000"/>
              </a:spcAft>
            </a:pPr>
            <a:r>
              <a:rPr lang="ru-RU" sz="1400" b="1" dirty="0" smtClean="0">
                <a:solidFill>
                  <a:prstClr val="black"/>
                </a:solidFill>
                <a:latin typeface="Times New Roman" panose="02020603050405020304" pitchFamily="18" charset="0"/>
                <a:cs typeface="Times New Roman" panose="02020603050405020304" pitchFamily="18" charset="0"/>
              </a:rPr>
              <a:t>20,7</a:t>
            </a:r>
            <a:endParaRPr lang="ru-RU" sz="1400" b="1" dirty="0">
              <a:solidFill>
                <a:prstClr val="black"/>
              </a:solidFill>
              <a:latin typeface="Times New Roman" panose="02020603050405020304" pitchFamily="18" charset="0"/>
              <a:cs typeface="Times New Roman" panose="02020603050405020304" pitchFamily="18" charset="0"/>
            </a:endParaRPr>
          </a:p>
        </p:txBody>
      </p:sp>
      <p:sp>
        <p:nvSpPr>
          <p:cNvPr id="36" name="Полилиния 35"/>
          <p:cNvSpPr/>
          <p:nvPr/>
        </p:nvSpPr>
        <p:spPr>
          <a:xfrm>
            <a:off x="5213892" y="5085264"/>
            <a:ext cx="720000" cy="720000"/>
          </a:xfrm>
          <a:custGeom>
            <a:avLst/>
            <a:gdLst>
              <a:gd name="connsiteX0" fmla="*/ 0 w 731452"/>
              <a:gd name="connsiteY0" fmla="*/ 73145 h 735023"/>
              <a:gd name="connsiteX1" fmla="*/ 73145 w 731452"/>
              <a:gd name="connsiteY1" fmla="*/ 0 h 735023"/>
              <a:gd name="connsiteX2" fmla="*/ 658307 w 731452"/>
              <a:gd name="connsiteY2" fmla="*/ 0 h 735023"/>
              <a:gd name="connsiteX3" fmla="*/ 731452 w 731452"/>
              <a:gd name="connsiteY3" fmla="*/ 73145 h 735023"/>
              <a:gd name="connsiteX4" fmla="*/ 731452 w 731452"/>
              <a:gd name="connsiteY4" fmla="*/ 661878 h 735023"/>
              <a:gd name="connsiteX5" fmla="*/ 658307 w 731452"/>
              <a:gd name="connsiteY5" fmla="*/ 735023 h 735023"/>
              <a:gd name="connsiteX6" fmla="*/ 73145 w 731452"/>
              <a:gd name="connsiteY6" fmla="*/ 735023 h 735023"/>
              <a:gd name="connsiteX7" fmla="*/ 0 w 731452"/>
              <a:gd name="connsiteY7" fmla="*/ 661878 h 735023"/>
              <a:gd name="connsiteX8" fmla="*/ 0 w 731452"/>
              <a:gd name="connsiteY8" fmla="*/ 73145 h 735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735023">
                <a:moveTo>
                  <a:pt x="0" y="73145"/>
                </a:moveTo>
                <a:cubicBezTo>
                  <a:pt x="0" y="32748"/>
                  <a:pt x="32748" y="0"/>
                  <a:pt x="73145" y="0"/>
                </a:cubicBezTo>
                <a:lnTo>
                  <a:pt x="658307" y="0"/>
                </a:lnTo>
                <a:cubicBezTo>
                  <a:pt x="698704" y="0"/>
                  <a:pt x="731452" y="32748"/>
                  <a:pt x="731452" y="73145"/>
                </a:cubicBezTo>
                <a:lnTo>
                  <a:pt x="731452" y="661878"/>
                </a:lnTo>
                <a:cubicBezTo>
                  <a:pt x="731452" y="702275"/>
                  <a:pt x="698704" y="735023"/>
                  <a:pt x="658307" y="735023"/>
                </a:cubicBezTo>
                <a:lnTo>
                  <a:pt x="73145" y="735023"/>
                </a:lnTo>
                <a:cubicBezTo>
                  <a:pt x="32748" y="735023"/>
                  <a:pt x="0" y="702275"/>
                  <a:pt x="0" y="661878"/>
                </a:cubicBezTo>
                <a:lnTo>
                  <a:pt x="0" y="73145"/>
                </a:lnTo>
                <a:close/>
              </a:path>
            </a:pathLst>
          </a:custGeom>
          <a:gradFill flip="none" rotWithShape="0">
            <a:gsLst>
              <a:gs pos="0">
                <a:srgbClr val="BEF397"/>
              </a:gs>
              <a:gs pos="50000">
                <a:srgbClr val="D5F6C0"/>
              </a:gs>
              <a:gs pos="100000">
                <a:srgbClr val="EAFAE0"/>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4763" tIns="74763" rIns="74763" bIns="74763" numCol="1" spcCol="1270" anchor="ctr" anchorCtr="0">
            <a:noAutofit/>
          </a:bodyPr>
          <a:lstStyle/>
          <a:p>
            <a:pPr algn="ctr" defTabSz="622300" fontAlgn="base">
              <a:lnSpc>
                <a:spcPct val="90000"/>
              </a:lnSpc>
              <a:spcBef>
                <a:spcPct val="0"/>
              </a:spcBef>
              <a:spcAft>
                <a:spcPct val="35000"/>
              </a:spcAft>
            </a:pPr>
            <a:r>
              <a:rPr lang="ru-RU" sz="1400" b="1" dirty="0" smtClean="0">
                <a:solidFill>
                  <a:prstClr val="black"/>
                </a:solidFill>
                <a:latin typeface="Times New Roman" panose="02020603050405020304" pitchFamily="18" charset="0"/>
                <a:cs typeface="Times New Roman" panose="02020603050405020304" pitchFamily="18" charset="0"/>
              </a:rPr>
              <a:t>9,9</a:t>
            </a:r>
            <a:endParaRPr lang="ru-RU" sz="1400" b="1" dirty="0">
              <a:solidFill>
                <a:prstClr val="black"/>
              </a:solidFill>
              <a:latin typeface="Times New Roman" panose="02020603050405020304" pitchFamily="18" charset="0"/>
              <a:cs typeface="Times New Roman" panose="02020603050405020304" pitchFamily="18" charset="0"/>
            </a:endParaRPr>
          </a:p>
        </p:txBody>
      </p:sp>
      <p:sp>
        <p:nvSpPr>
          <p:cNvPr id="37" name="Полилиния 36"/>
          <p:cNvSpPr/>
          <p:nvPr/>
        </p:nvSpPr>
        <p:spPr>
          <a:xfrm>
            <a:off x="5984064" y="5085264"/>
            <a:ext cx="720000" cy="720000"/>
          </a:xfrm>
          <a:custGeom>
            <a:avLst/>
            <a:gdLst>
              <a:gd name="connsiteX0" fmla="*/ 0 w 731452"/>
              <a:gd name="connsiteY0" fmla="*/ 73145 h 735023"/>
              <a:gd name="connsiteX1" fmla="*/ 73145 w 731452"/>
              <a:gd name="connsiteY1" fmla="*/ 0 h 735023"/>
              <a:gd name="connsiteX2" fmla="*/ 658307 w 731452"/>
              <a:gd name="connsiteY2" fmla="*/ 0 h 735023"/>
              <a:gd name="connsiteX3" fmla="*/ 731452 w 731452"/>
              <a:gd name="connsiteY3" fmla="*/ 73145 h 735023"/>
              <a:gd name="connsiteX4" fmla="*/ 731452 w 731452"/>
              <a:gd name="connsiteY4" fmla="*/ 661878 h 735023"/>
              <a:gd name="connsiteX5" fmla="*/ 658307 w 731452"/>
              <a:gd name="connsiteY5" fmla="*/ 735023 h 735023"/>
              <a:gd name="connsiteX6" fmla="*/ 73145 w 731452"/>
              <a:gd name="connsiteY6" fmla="*/ 735023 h 735023"/>
              <a:gd name="connsiteX7" fmla="*/ 0 w 731452"/>
              <a:gd name="connsiteY7" fmla="*/ 661878 h 735023"/>
              <a:gd name="connsiteX8" fmla="*/ 0 w 731452"/>
              <a:gd name="connsiteY8" fmla="*/ 73145 h 735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735023">
                <a:moveTo>
                  <a:pt x="0" y="73145"/>
                </a:moveTo>
                <a:cubicBezTo>
                  <a:pt x="0" y="32748"/>
                  <a:pt x="32748" y="0"/>
                  <a:pt x="73145" y="0"/>
                </a:cubicBezTo>
                <a:lnTo>
                  <a:pt x="658307" y="0"/>
                </a:lnTo>
                <a:cubicBezTo>
                  <a:pt x="698704" y="0"/>
                  <a:pt x="731452" y="32748"/>
                  <a:pt x="731452" y="73145"/>
                </a:cubicBezTo>
                <a:lnTo>
                  <a:pt x="731452" y="661878"/>
                </a:lnTo>
                <a:cubicBezTo>
                  <a:pt x="731452" y="702275"/>
                  <a:pt x="698704" y="735023"/>
                  <a:pt x="658307" y="735023"/>
                </a:cubicBezTo>
                <a:lnTo>
                  <a:pt x="73145" y="735023"/>
                </a:lnTo>
                <a:cubicBezTo>
                  <a:pt x="32748" y="735023"/>
                  <a:pt x="0" y="702275"/>
                  <a:pt x="0" y="661878"/>
                </a:cubicBezTo>
                <a:lnTo>
                  <a:pt x="0" y="73145"/>
                </a:lnTo>
                <a:close/>
              </a:path>
            </a:pathLst>
          </a:custGeom>
          <a:gradFill flip="none" rotWithShape="0">
            <a:gsLst>
              <a:gs pos="0">
                <a:srgbClr val="BBF8E6"/>
              </a:gs>
              <a:gs pos="50000">
                <a:srgbClr val="D4FAEE"/>
              </a:gs>
              <a:gs pos="100000">
                <a:srgbClr val="E9FCF6"/>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4763" tIns="74763" rIns="74763" bIns="74763" numCol="1" spcCol="1270" anchor="ctr" anchorCtr="0">
            <a:noAutofit/>
          </a:bodyPr>
          <a:lstStyle/>
          <a:p>
            <a:pPr algn="ctr" defTabSz="622300" fontAlgn="base">
              <a:lnSpc>
                <a:spcPct val="90000"/>
              </a:lnSpc>
              <a:spcBef>
                <a:spcPct val="0"/>
              </a:spcBef>
              <a:spcAft>
                <a:spcPct val="35000"/>
              </a:spcAft>
            </a:pPr>
            <a:r>
              <a:rPr lang="ru-RU" sz="1400" b="1" dirty="0" smtClean="0">
                <a:solidFill>
                  <a:prstClr val="black"/>
                </a:solidFill>
                <a:latin typeface="Times New Roman" panose="02020603050405020304" pitchFamily="18" charset="0"/>
                <a:cs typeface="Times New Roman" panose="02020603050405020304" pitchFamily="18" charset="0"/>
              </a:rPr>
              <a:t>6,2</a:t>
            </a:r>
            <a:endParaRPr lang="ru-RU" sz="1400" b="1" dirty="0">
              <a:solidFill>
                <a:prstClr val="black"/>
              </a:solidFill>
              <a:latin typeface="Times New Roman" panose="02020603050405020304" pitchFamily="18" charset="0"/>
              <a:cs typeface="Times New Roman" panose="02020603050405020304" pitchFamily="18" charset="0"/>
            </a:endParaRPr>
          </a:p>
        </p:txBody>
      </p:sp>
      <p:sp>
        <p:nvSpPr>
          <p:cNvPr id="42" name="Полилиния 41"/>
          <p:cNvSpPr/>
          <p:nvPr/>
        </p:nvSpPr>
        <p:spPr>
          <a:xfrm>
            <a:off x="5198236" y="2582815"/>
            <a:ext cx="720000" cy="720000"/>
          </a:xfrm>
          <a:custGeom>
            <a:avLst/>
            <a:gdLst>
              <a:gd name="connsiteX0" fmla="*/ 0 w 731452"/>
              <a:gd name="connsiteY0" fmla="*/ 73145 h 735023"/>
              <a:gd name="connsiteX1" fmla="*/ 73145 w 731452"/>
              <a:gd name="connsiteY1" fmla="*/ 0 h 735023"/>
              <a:gd name="connsiteX2" fmla="*/ 658307 w 731452"/>
              <a:gd name="connsiteY2" fmla="*/ 0 h 735023"/>
              <a:gd name="connsiteX3" fmla="*/ 731452 w 731452"/>
              <a:gd name="connsiteY3" fmla="*/ 73145 h 735023"/>
              <a:gd name="connsiteX4" fmla="*/ 731452 w 731452"/>
              <a:gd name="connsiteY4" fmla="*/ 661878 h 735023"/>
              <a:gd name="connsiteX5" fmla="*/ 658307 w 731452"/>
              <a:gd name="connsiteY5" fmla="*/ 735023 h 735023"/>
              <a:gd name="connsiteX6" fmla="*/ 73145 w 731452"/>
              <a:gd name="connsiteY6" fmla="*/ 735023 h 735023"/>
              <a:gd name="connsiteX7" fmla="*/ 0 w 731452"/>
              <a:gd name="connsiteY7" fmla="*/ 661878 h 735023"/>
              <a:gd name="connsiteX8" fmla="*/ 0 w 731452"/>
              <a:gd name="connsiteY8" fmla="*/ 73145 h 735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735023">
                <a:moveTo>
                  <a:pt x="0" y="73145"/>
                </a:moveTo>
                <a:cubicBezTo>
                  <a:pt x="0" y="32748"/>
                  <a:pt x="32748" y="0"/>
                  <a:pt x="73145" y="0"/>
                </a:cubicBezTo>
                <a:lnTo>
                  <a:pt x="658307" y="0"/>
                </a:lnTo>
                <a:cubicBezTo>
                  <a:pt x="698704" y="0"/>
                  <a:pt x="731452" y="32748"/>
                  <a:pt x="731452" y="73145"/>
                </a:cubicBezTo>
                <a:lnTo>
                  <a:pt x="731452" y="661878"/>
                </a:lnTo>
                <a:cubicBezTo>
                  <a:pt x="731452" y="702275"/>
                  <a:pt x="698704" y="735023"/>
                  <a:pt x="658307" y="735023"/>
                </a:cubicBezTo>
                <a:lnTo>
                  <a:pt x="73145" y="735023"/>
                </a:lnTo>
                <a:cubicBezTo>
                  <a:pt x="32748" y="735023"/>
                  <a:pt x="0" y="702275"/>
                  <a:pt x="0" y="661878"/>
                </a:cubicBezTo>
                <a:lnTo>
                  <a:pt x="0" y="73145"/>
                </a:lnTo>
                <a:close/>
              </a:path>
            </a:pathLst>
          </a:custGeom>
          <a:gradFill flip="none" rotWithShape="0">
            <a:gsLst>
              <a:gs pos="0">
                <a:srgbClr val="BEF397"/>
              </a:gs>
              <a:gs pos="50000">
                <a:srgbClr val="D5F6C0"/>
              </a:gs>
              <a:gs pos="100000">
                <a:srgbClr val="EAFAE0"/>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4763" tIns="74763" rIns="74763" bIns="74763" numCol="1" spcCol="1270" anchor="ctr" anchorCtr="0">
            <a:noAutofit/>
          </a:bodyPr>
          <a:lstStyle/>
          <a:p>
            <a:pPr algn="ctr" defTabSz="622300" fontAlgn="base">
              <a:lnSpc>
                <a:spcPct val="90000"/>
              </a:lnSpc>
              <a:spcBef>
                <a:spcPct val="0"/>
              </a:spcBef>
              <a:spcAft>
                <a:spcPct val="35000"/>
              </a:spcAft>
            </a:pPr>
            <a:r>
              <a:rPr lang="ru-RU" sz="1400" b="1" dirty="0" smtClean="0">
                <a:solidFill>
                  <a:prstClr val="black"/>
                </a:solidFill>
                <a:latin typeface="Times New Roman" panose="02020603050405020304" pitchFamily="18" charset="0"/>
                <a:cs typeface="Times New Roman" panose="02020603050405020304" pitchFamily="18" charset="0"/>
              </a:rPr>
              <a:t>2019 план</a:t>
            </a:r>
            <a:endParaRPr lang="ru-RU" sz="1400" b="1" dirty="0">
              <a:solidFill>
                <a:prstClr val="black"/>
              </a:solidFill>
              <a:latin typeface="Times New Roman" panose="02020603050405020304" pitchFamily="18" charset="0"/>
              <a:cs typeface="Times New Roman" panose="02020603050405020304" pitchFamily="18" charset="0"/>
            </a:endParaRPr>
          </a:p>
        </p:txBody>
      </p:sp>
      <p:sp>
        <p:nvSpPr>
          <p:cNvPr id="43" name="Полилиния 42"/>
          <p:cNvSpPr/>
          <p:nvPr/>
        </p:nvSpPr>
        <p:spPr>
          <a:xfrm>
            <a:off x="5978045" y="3408020"/>
            <a:ext cx="720000" cy="720000"/>
          </a:xfrm>
          <a:custGeom>
            <a:avLst/>
            <a:gdLst>
              <a:gd name="connsiteX0" fmla="*/ 0 w 731452"/>
              <a:gd name="connsiteY0" fmla="*/ 73145 h 735023"/>
              <a:gd name="connsiteX1" fmla="*/ 73145 w 731452"/>
              <a:gd name="connsiteY1" fmla="*/ 0 h 735023"/>
              <a:gd name="connsiteX2" fmla="*/ 658307 w 731452"/>
              <a:gd name="connsiteY2" fmla="*/ 0 h 735023"/>
              <a:gd name="connsiteX3" fmla="*/ 731452 w 731452"/>
              <a:gd name="connsiteY3" fmla="*/ 73145 h 735023"/>
              <a:gd name="connsiteX4" fmla="*/ 731452 w 731452"/>
              <a:gd name="connsiteY4" fmla="*/ 661878 h 735023"/>
              <a:gd name="connsiteX5" fmla="*/ 658307 w 731452"/>
              <a:gd name="connsiteY5" fmla="*/ 735023 h 735023"/>
              <a:gd name="connsiteX6" fmla="*/ 73145 w 731452"/>
              <a:gd name="connsiteY6" fmla="*/ 735023 h 735023"/>
              <a:gd name="connsiteX7" fmla="*/ 0 w 731452"/>
              <a:gd name="connsiteY7" fmla="*/ 661878 h 735023"/>
              <a:gd name="connsiteX8" fmla="*/ 0 w 731452"/>
              <a:gd name="connsiteY8" fmla="*/ 73145 h 735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735023">
                <a:moveTo>
                  <a:pt x="0" y="73145"/>
                </a:moveTo>
                <a:cubicBezTo>
                  <a:pt x="0" y="32748"/>
                  <a:pt x="32748" y="0"/>
                  <a:pt x="73145" y="0"/>
                </a:cubicBezTo>
                <a:lnTo>
                  <a:pt x="658307" y="0"/>
                </a:lnTo>
                <a:cubicBezTo>
                  <a:pt x="698704" y="0"/>
                  <a:pt x="731452" y="32748"/>
                  <a:pt x="731452" y="73145"/>
                </a:cubicBezTo>
                <a:lnTo>
                  <a:pt x="731452" y="661878"/>
                </a:lnTo>
                <a:cubicBezTo>
                  <a:pt x="731452" y="702275"/>
                  <a:pt x="698704" y="735023"/>
                  <a:pt x="658307" y="735023"/>
                </a:cubicBezTo>
                <a:lnTo>
                  <a:pt x="73145" y="735023"/>
                </a:lnTo>
                <a:cubicBezTo>
                  <a:pt x="32748" y="735023"/>
                  <a:pt x="0" y="702275"/>
                  <a:pt x="0" y="661878"/>
                </a:cubicBezTo>
                <a:lnTo>
                  <a:pt x="0" y="73145"/>
                </a:lnTo>
                <a:close/>
              </a:path>
            </a:pathLst>
          </a:custGeom>
          <a:gradFill flip="none" rotWithShape="0">
            <a:gsLst>
              <a:gs pos="0">
                <a:srgbClr val="BBF8E6"/>
              </a:gs>
              <a:gs pos="50000">
                <a:srgbClr val="D4FAEE"/>
              </a:gs>
              <a:gs pos="100000">
                <a:srgbClr val="E9FCF6"/>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4763" tIns="74763" rIns="74763" bIns="74763" numCol="1" spcCol="1270" anchor="ctr" anchorCtr="0">
            <a:noAutofit/>
          </a:bodyPr>
          <a:lstStyle/>
          <a:p>
            <a:pPr algn="ctr" defTabSz="622300" fontAlgn="base">
              <a:lnSpc>
                <a:spcPct val="90000"/>
              </a:lnSpc>
              <a:spcBef>
                <a:spcPct val="0"/>
              </a:spcBef>
              <a:spcAft>
                <a:spcPct val="35000"/>
              </a:spcAft>
            </a:pPr>
            <a:r>
              <a:rPr lang="ru-RU" sz="1400" b="1" dirty="0" smtClean="0">
                <a:solidFill>
                  <a:prstClr val="black"/>
                </a:solidFill>
                <a:latin typeface="Times New Roman" panose="02020603050405020304" pitchFamily="18" charset="0"/>
                <a:cs typeface="Times New Roman" panose="02020603050405020304" pitchFamily="18" charset="0"/>
              </a:rPr>
              <a:t>15,9</a:t>
            </a:r>
            <a:endParaRPr lang="ru-RU" sz="1400" b="1" dirty="0">
              <a:solidFill>
                <a:prstClr val="black"/>
              </a:solidFill>
              <a:latin typeface="Times New Roman" panose="02020603050405020304" pitchFamily="18" charset="0"/>
              <a:cs typeface="Times New Roman" panose="02020603050405020304" pitchFamily="18" charset="0"/>
            </a:endParaRPr>
          </a:p>
        </p:txBody>
      </p:sp>
      <p:sp>
        <p:nvSpPr>
          <p:cNvPr id="45" name="Полилиния 44"/>
          <p:cNvSpPr/>
          <p:nvPr/>
        </p:nvSpPr>
        <p:spPr>
          <a:xfrm>
            <a:off x="5977933" y="4236860"/>
            <a:ext cx="720000" cy="720000"/>
          </a:xfrm>
          <a:custGeom>
            <a:avLst/>
            <a:gdLst>
              <a:gd name="connsiteX0" fmla="*/ 0 w 731452"/>
              <a:gd name="connsiteY0" fmla="*/ 73145 h 735023"/>
              <a:gd name="connsiteX1" fmla="*/ 73145 w 731452"/>
              <a:gd name="connsiteY1" fmla="*/ 0 h 735023"/>
              <a:gd name="connsiteX2" fmla="*/ 658307 w 731452"/>
              <a:gd name="connsiteY2" fmla="*/ 0 h 735023"/>
              <a:gd name="connsiteX3" fmla="*/ 731452 w 731452"/>
              <a:gd name="connsiteY3" fmla="*/ 73145 h 735023"/>
              <a:gd name="connsiteX4" fmla="*/ 731452 w 731452"/>
              <a:gd name="connsiteY4" fmla="*/ 661878 h 735023"/>
              <a:gd name="connsiteX5" fmla="*/ 658307 w 731452"/>
              <a:gd name="connsiteY5" fmla="*/ 735023 h 735023"/>
              <a:gd name="connsiteX6" fmla="*/ 73145 w 731452"/>
              <a:gd name="connsiteY6" fmla="*/ 735023 h 735023"/>
              <a:gd name="connsiteX7" fmla="*/ 0 w 731452"/>
              <a:gd name="connsiteY7" fmla="*/ 661878 h 735023"/>
              <a:gd name="connsiteX8" fmla="*/ 0 w 731452"/>
              <a:gd name="connsiteY8" fmla="*/ 73145 h 735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735023">
                <a:moveTo>
                  <a:pt x="0" y="73145"/>
                </a:moveTo>
                <a:cubicBezTo>
                  <a:pt x="0" y="32748"/>
                  <a:pt x="32748" y="0"/>
                  <a:pt x="73145" y="0"/>
                </a:cubicBezTo>
                <a:lnTo>
                  <a:pt x="658307" y="0"/>
                </a:lnTo>
                <a:cubicBezTo>
                  <a:pt x="698704" y="0"/>
                  <a:pt x="731452" y="32748"/>
                  <a:pt x="731452" y="73145"/>
                </a:cubicBezTo>
                <a:lnTo>
                  <a:pt x="731452" y="661878"/>
                </a:lnTo>
                <a:cubicBezTo>
                  <a:pt x="731452" y="702275"/>
                  <a:pt x="698704" y="735023"/>
                  <a:pt x="658307" y="735023"/>
                </a:cubicBezTo>
                <a:lnTo>
                  <a:pt x="73145" y="735023"/>
                </a:lnTo>
                <a:cubicBezTo>
                  <a:pt x="32748" y="735023"/>
                  <a:pt x="0" y="702275"/>
                  <a:pt x="0" y="661878"/>
                </a:cubicBezTo>
                <a:lnTo>
                  <a:pt x="0" y="73145"/>
                </a:lnTo>
                <a:close/>
              </a:path>
            </a:pathLst>
          </a:custGeom>
          <a:gradFill flip="none" rotWithShape="0">
            <a:gsLst>
              <a:gs pos="0">
                <a:srgbClr val="BBF8E6"/>
              </a:gs>
              <a:gs pos="50000">
                <a:srgbClr val="D4FAEE"/>
              </a:gs>
              <a:gs pos="100000">
                <a:srgbClr val="E9FCF6"/>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4763" tIns="74763" rIns="74763" bIns="74763" numCol="1" spcCol="1270" anchor="ctr" anchorCtr="0">
            <a:noAutofit/>
          </a:bodyPr>
          <a:lstStyle/>
          <a:p>
            <a:pPr algn="ctr" defTabSz="622300" fontAlgn="base">
              <a:lnSpc>
                <a:spcPct val="90000"/>
              </a:lnSpc>
              <a:spcBef>
                <a:spcPct val="0"/>
              </a:spcBef>
              <a:spcAft>
                <a:spcPct val="35000"/>
              </a:spcAft>
            </a:pPr>
            <a:r>
              <a:rPr lang="ru-RU" sz="1400" b="1" dirty="0" smtClean="0">
                <a:solidFill>
                  <a:prstClr val="black"/>
                </a:solidFill>
                <a:latin typeface="Times New Roman" panose="02020603050405020304" pitchFamily="18" charset="0"/>
                <a:cs typeface="Times New Roman" panose="02020603050405020304" pitchFamily="18" charset="0"/>
              </a:rPr>
              <a:t>89,7</a:t>
            </a:r>
            <a:endParaRPr lang="ru-RU" sz="1400" b="1" dirty="0">
              <a:solidFill>
                <a:prstClr val="black"/>
              </a:solidFill>
              <a:latin typeface="Times New Roman" panose="02020603050405020304" pitchFamily="18" charset="0"/>
              <a:cs typeface="Times New Roman" panose="02020603050405020304" pitchFamily="18" charset="0"/>
            </a:endParaRPr>
          </a:p>
        </p:txBody>
      </p:sp>
      <p:sp>
        <p:nvSpPr>
          <p:cNvPr id="47" name="Полилиния 46"/>
          <p:cNvSpPr/>
          <p:nvPr/>
        </p:nvSpPr>
        <p:spPr>
          <a:xfrm>
            <a:off x="5205893" y="4236860"/>
            <a:ext cx="720000" cy="720000"/>
          </a:xfrm>
          <a:custGeom>
            <a:avLst/>
            <a:gdLst>
              <a:gd name="connsiteX0" fmla="*/ 0 w 731452"/>
              <a:gd name="connsiteY0" fmla="*/ 73145 h 735023"/>
              <a:gd name="connsiteX1" fmla="*/ 73145 w 731452"/>
              <a:gd name="connsiteY1" fmla="*/ 0 h 735023"/>
              <a:gd name="connsiteX2" fmla="*/ 658307 w 731452"/>
              <a:gd name="connsiteY2" fmla="*/ 0 h 735023"/>
              <a:gd name="connsiteX3" fmla="*/ 731452 w 731452"/>
              <a:gd name="connsiteY3" fmla="*/ 73145 h 735023"/>
              <a:gd name="connsiteX4" fmla="*/ 731452 w 731452"/>
              <a:gd name="connsiteY4" fmla="*/ 661878 h 735023"/>
              <a:gd name="connsiteX5" fmla="*/ 658307 w 731452"/>
              <a:gd name="connsiteY5" fmla="*/ 735023 h 735023"/>
              <a:gd name="connsiteX6" fmla="*/ 73145 w 731452"/>
              <a:gd name="connsiteY6" fmla="*/ 735023 h 735023"/>
              <a:gd name="connsiteX7" fmla="*/ 0 w 731452"/>
              <a:gd name="connsiteY7" fmla="*/ 661878 h 735023"/>
              <a:gd name="connsiteX8" fmla="*/ 0 w 731452"/>
              <a:gd name="connsiteY8" fmla="*/ 73145 h 735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735023">
                <a:moveTo>
                  <a:pt x="0" y="73145"/>
                </a:moveTo>
                <a:cubicBezTo>
                  <a:pt x="0" y="32748"/>
                  <a:pt x="32748" y="0"/>
                  <a:pt x="73145" y="0"/>
                </a:cubicBezTo>
                <a:lnTo>
                  <a:pt x="658307" y="0"/>
                </a:lnTo>
                <a:cubicBezTo>
                  <a:pt x="698704" y="0"/>
                  <a:pt x="731452" y="32748"/>
                  <a:pt x="731452" y="73145"/>
                </a:cubicBezTo>
                <a:lnTo>
                  <a:pt x="731452" y="661878"/>
                </a:lnTo>
                <a:cubicBezTo>
                  <a:pt x="731452" y="702275"/>
                  <a:pt x="698704" y="735023"/>
                  <a:pt x="658307" y="735023"/>
                </a:cubicBezTo>
                <a:lnTo>
                  <a:pt x="73145" y="735023"/>
                </a:lnTo>
                <a:cubicBezTo>
                  <a:pt x="32748" y="735023"/>
                  <a:pt x="0" y="702275"/>
                  <a:pt x="0" y="661878"/>
                </a:cubicBezTo>
                <a:lnTo>
                  <a:pt x="0" y="73145"/>
                </a:lnTo>
                <a:close/>
              </a:path>
            </a:pathLst>
          </a:custGeom>
          <a:gradFill flip="none" rotWithShape="0">
            <a:gsLst>
              <a:gs pos="0">
                <a:srgbClr val="BEF397"/>
              </a:gs>
              <a:gs pos="50000">
                <a:srgbClr val="D5F6C0"/>
              </a:gs>
              <a:gs pos="100000">
                <a:srgbClr val="EAFAE0"/>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4763" tIns="74763" rIns="74763" bIns="74763" numCol="1" spcCol="1270" anchor="ctr" anchorCtr="0">
            <a:noAutofit/>
          </a:bodyPr>
          <a:lstStyle/>
          <a:p>
            <a:pPr algn="ctr" defTabSz="622300" fontAlgn="base">
              <a:lnSpc>
                <a:spcPct val="90000"/>
              </a:lnSpc>
              <a:spcBef>
                <a:spcPct val="0"/>
              </a:spcBef>
              <a:spcAft>
                <a:spcPct val="35000"/>
              </a:spcAft>
            </a:pPr>
            <a:r>
              <a:rPr lang="ru-RU" sz="1400" b="1" dirty="0" smtClean="0">
                <a:solidFill>
                  <a:prstClr val="black"/>
                </a:solidFill>
                <a:latin typeface="Times New Roman" panose="02020603050405020304" pitchFamily="18" charset="0"/>
                <a:cs typeface="Times New Roman" panose="02020603050405020304" pitchFamily="18" charset="0"/>
              </a:rPr>
              <a:t>91,3</a:t>
            </a:r>
            <a:endParaRPr lang="ru-RU" sz="1400" b="1"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862763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56176" y="739888"/>
            <a:ext cx="2520280" cy="1886438"/>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Прямоугольник 7"/>
          <p:cNvSpPr/>
          <p:nvPr/>
        </p:nvSpPr>
        <p:spPr>
          <a:xfrm>
            <a:off x="4516" y="4293096"/>
            <a:ext cx="1944216" cy="3610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ru-RU" dirty="0">
              <a:solidFill>
                <a:prstClr val="black"/>
              </a:solidFill>
              <a:latin typeface="Times New Roman" panose="02020603050405020304" pitchFamily="18" charset="0"/>
              <a:cs typeface="Times New Roman" panose="02020603050405020304" pitchFamily="18" charset="0"/>
            </a:endParaRPr>
          </a:p>
        </p:txBody>
      </p:sp>
      <p:sp>
        <p:nvSpPr>
          <p:cNvPr id="9" name="Прямоугольник 8"/>
          <p:cNvSpPr/>
          <p:nvPr/>
        </p:nvSpPr>
        <p:spPr>
          <a:xfrm>
            <a:off x="30791" y="4662186"/>
            <a:ext cx="1512168" cy="5040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spcBef>
                <a:spcPct val="0"/>
              </a:spcBef>
              <a:spcAft>
                <a:spcPct val="0"/>
              </a:spcAft>
            </a:pPr>
            <a:endParaRPr lang="ru-RU" dirty="0">
              <a:solidFill>
                <a:prstClr val="black"/>
              </a:solidFill>
              <a:latin typeface="Times New Roman" panose="02020603050405020304" pitchFamily="18" charset="0"/>
              <a:cs typeface="Times New Roman" panose="02020603050405020304" pitchFamily="18" charset="0"/>
            </a:endParaRPr>
          </a:p>
        </p:txBody>
      </p:sp>
      <p:sp>
        <p:nvSpPr>
          <p:cNvPr id="40" name="Прямоугольник 39"/>
          <p:cNvSpPr/>
          <p:nvPr/>
        </p:nvSpPr>
        <p:spPr>
          <a:xfrm>
            <a:off x="107504" y="6230638"/>
            <a:ext cx="4104456" cy="400110"/>
          </a:xfrm>
          <a:prstGeom prst="rect">
            <a:avLst/>
          </a:prstGeom>
        </p:spPr>
        <p:txBody>
          <a:bodyPr wrap="square">
            <a:spAutoFit/>
          </a:bodyPr>
          <a:lstStyle/>
          <a:p>
            <a:pPr fontAlgn="base">
              <a:spcBef>
                <a:spcPct val="0"/>
              </a:spcBef>
              <a:spcAft>
                <a:spcPct val="0"/>
              </a:spcAft>
            </a:pPr>
            <a:endParaRPr lang="ru-RU" sz="1000" i="1" dirty="0">
              <a:solidFill>
                <a:prstClr val="black"/>
              </a:solidFill>
              <a:latin typeface="Times New Roman" panose="02020603050405020304" pitchFamily="18" charset="0"/>
              <a:cs typeface="Times New Roman" panose="02020603050405020304" pitchFamily="18" charset="0"/>
            </a:endParaRPr>
          </a:p>
          <a:p>
            <a:pPr fontAlgn="base">
              <a:spcBef>
                <a:spcPct val="0"/>
              </a:spcBef>
              <a:spcAft>
                <a:spcPct val="0"/>
              </a:spcAft>
            </a:pPr>
            <a:endParaRPr lang="ru-RU" sz="1000" i="1" dirty="0">
              <a:solidFill>
                <a:prstClr val="black"/>
              </a:solidFill>
              <a:latin typeface="Times New Roman" panose="02020603050405020304" pitchFamily="18" charset="0"/>
              <a:cs typeface="Times New Roman" panose="02020603050405020304" pitchFamily="18" charset="0"/>
            </a:endParaRPr>
          </a:p>
        </p:txBody>
      </p:sp>
      <p:sp>
        <p:nvSpPr>
          <p:cNvPr id="5" name="Скругленный прямоугольник 4"/>
          <p:cNvSpPr/>
          <p:nvPr/>
        </p:nvSpPr>
        <p:spPr>
          <a:xfrm>
            <a:off x="147780" y="858547"/>
            <a:ext cx="5576348" cy="1304166"/>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fontAlgn="base">
              <a:spcBef>
                <a:spcPct val="0"/>
              </a:spcBef>
              <a:spcAft>
                <a:spcPct val="0"/>
              </a:spcAft>
            </a:pPr>
            <a:r>
              <a:rPr lang="ru-RU" sz="1600" b="1" i="1" dirty="0">
                <a:solidFill>
                  <a:prstClr val="black"/>
                </a:solidFill>
                <a:latin typeface="Times New Roman" panose="02020603050405020304" pitchFamily="18" charset="0"/>
                <a:cs typeface="Times New Roman" panose="02020603050405020304" pitchFamily="18" charset="0"/>
              </a:rPr>
              <a:t>Цель программы:</a:t>
            </a:r>
            <a:r>
              <a:rPr lang="ru-RU" sz="1600" dirty="0">
                <a:solidFill>
                  <a:prstClr val="black"/>
                </a:solidFill>
                <a:latin typeface="Times New Roman" panose="02020603050405020304" pitchFamily="18" charset="0"/>
                <a:cs typeface="Times New Roman" panose="02020603050405020304" pitchFamily="18" charset="0"/>
              </a:rPr>
              <a:t> </a:t>
            </a:r>
          </a:p>
          <a:p>
            <a:pPr marL="285750" indent="-285750" algn="just" fontAlgn="base">
              <a:spcBef>
                <a:spcPct val="0"/>
              </a:spcBef>
              <a:spcAft>
                <a:spcPct val="0"/>
              </a:spcAft>
              <a:buFont typeface="Wingdings" panose="05000000000000000000" pitchFamily="2" charset="2"/>
              <a:buChar char="v"/>
            </a:pPr>
            <a:r>
              <a:rPr lang="ru-RU" sz="1400" dirty="0">
                <a:solidFill>
                  <a:prstClr val="black"/>
                </a:solidFill>
                <a:latin typeface="Times New Roman" panose="02020603050405020304" pitchFamily="18" charset="0"/>
                <a:cs typeface="Times New Roman" panose="02020603050405020304" pitchFamily="18" charset="0"/>
              </a:rPr>
              <a:t>развитие на территории Чувашской Республики информационных и телекоммуникационных технологий в экономической, социально-политической, культурной и других сферах жизни общества</a:t>
            </a:r>
          </a:p>
        </p:txBody>
      </p:sp>
      <p:sp>
        <p:nvSpPr>
          <p:cNvPr id="6" name="TextBox 5"/>
          <p:cNvSpPr txBox="1"/>
          <p:nvPr/>
        </p:nvSpPr>
        <p:spPr>
          <a:xfrm>
            <a:off x="147780" y="2556956"/>
            <a:ext cx="4507516" cy="323165"/>
          </a:xfrm>
          <a:prstGeom prst="rect">
            <a:avLst/>
          </a:prstGeom>
          <a:noFill/>
        </p:spPr>
        <p:txBody>
          <a:bodyPr wrap="none" rtlCol="0">
            <a:spAutoFit/>
          </a:bodyPr>
          <a:lstStyle/>
          <a:p>
            <a:pPr fontAlgn="base">
              <a:spcBef>
                <a:spcPct val="0"/>
              </a:spcBef>
              <a:spcAft>
                <a:spcPct val="0"/>
              </a:spcAft>
            </a:pPr>
            <a:r>
              <a:rPr lang="ru-RU" sz="1500" b="1" dirty="0">
                <a:solidFill>
                  <a:prstClr val="black"/>
                </a:solidFill>
                <a:latin typeface="Times New Roman" panose="02020603050405020304" pitchFamily="18" charset="0"/>
                <a:cs typeface="Times New Roman" panose="02020603050405020304" pitchFamily="18" charset="0"/>
              </a:rPr>
              <a:t>Расходы республиканского бюджета, млн. </a:t>
            </a:r>
            <a:r>
              <a:rPr lang="ru-RU" sz="1500" b="1" dirty="0" smtClean="0">
                <a:solidFill>
                  <a:prstClr val="black"/>
                </a:solidFill>
                <a:latin typeface="Times New Roman" panose="02020603050405020304" pitchFamily="18" charset="0"/>
                <a:cs typeface="Times New Roman" panose="02020603050405020304" pitchFamily="18" charset="0"/>
              </a:rPr>
              <a:t>рублей.</a:t>
            </a:r>
            <a:endParaRPr lang="ru-RU" sz="1500" b="1" dirty="0">
              <a:solidFill>
                <a:prstClr val="black"/>
              </a:solidFill>
              <a:latin typeface="Times New Roman" panose="02020603050405020304" pitchFamily="18" charset="0"/>
              <a:cs typeface="Times New Roman" panose="02020603050405020304" pitchFamily="18" charset="0"/>
            </a:endParaRPr>
          </a:p>
        </p:txBody>
      </p:sp>
      <p:graphicFrame>
        <p:nvGraphicFramePr>
          <p:cNvPr id="12" name="Диаграмма 11"/>
          <p:cNvGraphicFramePr>
            <a:graphicFrameLocks/>
          </p:cNvGraphicFramePr>
          <p:nvPr>
            <p:extLst>
              <p:ext uri="{D42A27DB-BD31-4B8C-83A1-F6EECF244321}">
                <p14:modId xmlns:p14="http://schemas.microsoft.com/office/powerpoint/2010/main" val="3498730665"/>
              </p:ext>
            </p:extLst>
          </p:nvPr>
        </p:nvGraphicFramePr>
        <p:xfrm>
          <a:off x="147780" y="3156937"/>
          <a:ext cx="4784260" cy="3195319"/>
        </p:xfrm>
        <a:graphic>
          <a:graphicData uri="http://schemas.openxmlformats.org/drawingml/2006/chart">
            <c:chart xmlns:c="http://schemas.openxmlformats.org/drawingml/2006/chart" xmlns:r="http://schemas.openxmlformats.org/officeDocument/2006/relationships" r:id="rId4"/>
          </a:graphicData>
        </a:graphic>
      </p:graphicFrame>
      <p:sp>
        <p:nvSpPr>
          <p:cNvPr id="7" name="Номер слайда 6"/>
          <p:cNvSpPr>
            <a:spLocks noGrp="1"/>
          </p:cNvSpPr>
          <p:nvPr>
            <p:ph type="sldNum" sz="quarter" idx="12"/>
          </p:nvPr>
        </p:nvSpPr>
        <p:spPr/>
        <p:txBody>
          <a:bodyPr/>
          <a:lstStyle/>
          <a:p>
            <a:pPr>
              <a:defRPr/>
            </a:pPr>
            <a:r>
              <a:rPr lang="ru-RU" dirty="0" smtClean="0">
                <a:solidFill>
                  <a:prstClr val="black"/>
                </a:solidFill>
              </a:rPr>
              <a:t>62</a:t>
            </a:r>
            <a:endParaRPr lang="ru-RU" dirty="0">
              <a:solidFill>
                <a:prstClr val="black"/>
              </a:solidFill>
            </a:endParaRPr>
          </a:p>
        </p:txBody>
      </p:sp>
      <p:sp>
        <p:nvSpPr>
          <p:cNvPr id="3" name="Полилиния 2"/>
          <p:cNvSpPr/>
          <p:nvPr/>
        </p:nvSpPr>
        <p:spPr>
          <a:xfrm>
            <a:off x="5076055" y="2786941"/>
            <a:ext cx="3860651" cy="435104"/>
          </a:xfrm>
          <a:custGeom>
            <a:avLst/>
            <a:gdLst>
              <a:gd name="connsiteX0" fmla="*/ 0 w 3828284"/>
              <a:gd name="connsiteY0" fmla="*/ 43510 h 435104"/>
              <a:gd name="connsiteX1" fmla="*/ 43510 w 3828284"/>
              <a:gd name="connsiteY1" fmla="*/ 0 h 435104"/>
              <a:gd name="connsiteX2" fmla="*/ 3784774 w 3828284"/>
              <a:gd name="connsiteY2" fmla="*/ 0 h 435104"/>
              <a:gd name="connsiteX3" fmla="*/ 3828284 w 3828284"/>
              <a:gd name="connsiteY3" fmla="*/ 43510 h 435104"/>
              <a:gd name="connsiteX4" fmla="*/ 3828284 w 3828284"/>
              <a:gd name="connsiteY4" fmla="*/ 391594 h 435104"/>
              <a:gd name="connsiteX5" fmla="*/ 3784774 w 3828284"/>
              <a:gd name="connsiteY5" fmla="*/ 435104 h 435104"/>
              <a:gd name="connsiteX6" fmla="*/ 43510 w 3828284"/>
              <a:gd name="connsiteY6" fmla="*/ 435104 h 435104"/>
              <a:gd name="connsiteX7" fmla="*/ 0 w 3828284"/>
              <a:gd name="connsiteY7" fmla="*/ 391594 h 435104"/>
              <a:gd name="connsiteX8" fmla="*/ 0 w 3828284"/>
              <a:gd name="connsiteY8" fmla="*/ 43510 h 435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28284" h="435104">
                <a:moveTo>
                  <a:pt x="0" y="43510"/>
                </a:moveTo>
                <a:cubicBezTo>
                  <a:pt x="0" y="19480"/>
                  <a:pt x="19480" y="0"/>
                  <a:pt x="43510" y="0"/>
                </a:cubicBezTo>
                <a:lnTo>
                  <a:pt x="3784774" y="0"/>
                </a:lnTo>
                <a:cubicBezTo>
                  <a:pt x="3808804" y="0"/>
                  <a:pt x="3828284" y="19480"/>
                  <a:pt x="3828284" y="43510"/>
                </a:cubicBezTo>
                <a:lnTo>
                  <a:pt x="3828284" y="391594"/>
                </a:lnTo>
                <a:cubicBezTo>
                  <a:pt x="3828284" y="415624"/>
                  <a:pt x="3808804" y="435104"/>
                  <a:pt x="3784774" y="435104"/>
                </a:cubicBezTo>
                <a:lnTo>
                  <a:pt x="43510" y="435104"/>
                </a:lnTo>
                <a:cubicBezTo>
                  <a:pt x="19480" y="435104"/>
                  <a:pt x="0" y="415624"/>
                  <a:pt x="0" y="391594"/>
                </a:cubicBezTo>
                <a:lnTo>
                  <a:pt x="0" y="43510"/>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66084" tIns="66084" rIns="66084" bIns="66084" numCol="1" spcCol="1270" anchor="ctr" anchorCtr="0">
            <a:noAutofit/>
          </a:bodyPr>
          <a:lstStyle/>
          <a:p>
            <a:pPr lvl="0" algn="ctr" defTabSz="577850">
              <a:lnSpc>
                <a:spcPct val="90000"/>
              </a:lnSpc>
              <a:spcAft>
                <a:spcPct val="35000"/>
              </a:spcAft>
            </a:pPr>
            <a:r>
              <a:rPr lang="ru-RU" sz="1400" b="1" i="1" dirty="0">
                <a:solidFill>
                  <a:schemeClr val="tx1"/>
                </a:solidFill>
                <a:latin typeface="Times New Roman" panose="02020603050405020304" pitchFamily="18" charset="0"/>
                <a:cs typeface="Times New Roman" panose="02020603050405020304" pitchFamily="18" charset="0"/>
              </a:rPr>
              <a:t>Расходы в разрезе подпрограмм в </a:t>
            </a:r>
            <a:r>
              <a:rPr lang="ru-RU" sz="1400" b="1" i="1" dirty="0" smtClean="0">
                <a:solidFill>
                  <a:schemeClr val="tx1"/>
                </a:solidFill>
                <a:latin typeface="Times New Roman" panose="02020603050405020304" pitchFamily="18" charset="0"/>
                <a:cs typeface="Times New Roman" panose="02020603050405020304" pitchFamily="18" charset="0"/>
              </a:rPr>
              <a:t>2019 году,</a:t>
            </a:r>
          </a:p>
          <a:p>
            <a:pPr lvl="0" algn="ctr" defTabSz="577850">
              <a:lnSpc>
                <a:spcPct val="90000"/>
              </a:lnSpc>
              <a:spcAft>
                <a:spcPct val="35000"/>
              </a:spcAft>
            </a:pPr>
            <a:r>
              <a:rPr lang="ru-RU" sz="1400" b="1" i="1" dirty="0" smtClean="0">
                <a:solidFill>
                  <a:schemeClr val="tx1"/>
                </a:solidFill>
                <a:latin typeface="Times New Roman" panose="02020603050405020304" pitchFamily="18" charset="0"/>
                <a:cs typeface="Times New Roman" panose="02020603050405020304" pitchFamily="18" charset="0"/>
              </a:rPr>
              <a:t>млн</a:t>
            </a:r>
            <a:r>
              <a:rPr lang="ru-RU" sz="1400" b="1" i="1" dirty="0">
                <a:solidFill>
                  <a:schemeClr val="tx1"/>
                </a:solidFill>
                <a:latin typeface="Times New Roman" panose="02020603050405020304" pitchFamily="18" charset="0"/>
                <a:cs typeface="Times New Roman" panose="02020603050405020304" pitchFamily="18" charset="0"/>
              </a:rPr>
              <a:t>. </a:t>
            </a:r>
            <a:r>
              <a:rPr lang="ru-RU" sz="1400" b="1" i="1" dirty="0" smtClean="0">
                <a:solidFill>
                  <a:schemeClr val="tx1"/>
                </a:solidFill>
                <a:latin typeface="Times New Roman" panose="02020603050405020304" pitchFamily="18" charset="0"/>
                <a:cs typeface="Times New Roman" panose="02020603050405020304" pitchFamily="18" charset="0"/>
              </a:rPr>
              <a:t>рублей.</a:t>
            </a:r>
            <a:endParaRPr lang="ru-RU" sz="1400" b="1" i="1" dirty="0">
              <a:solidFill>
                <a:schemeClr val="tx1"/>
              </a:solidFill>
              <a:latin typeface="Times New Roman" panose="02020603050405020304" pitchFamily="18" charset="0"/>
              <a:cs typeface="Times New Roman" panose="02020603050405020304" pitchFamily="18" charset="0"/>
            </a:endParaRPr>
          </a:p>
        </p:txBody>
      </p:sp>
      <p:sp>
        <p:nvSpPr>
          <p:cNvPr id="4" name="Полилиния 3"/>
          <p:cNvSpPr/>
          <p:nvPr/>
        </p:nvSpPr>
        <p:spPr>
          <a:xfrm>
            <a:off x="5115289" y="3294441"/>
            <a:ext cx="2416679" cy="402193"/>
          </a:xfrm>
          <a:custGeom>
            <a:avLst/>
            <a:gdLst>
              <a:gd name="connsiteX0" fmla="*/ 0 w 2092791"/>
              <a:gd name="connsiteY0" fmla="*/ 40219 h 402193"/>
              <a:gd name="connsiteX1" fmla="*/ 40219 w 2092791"/>
              <a:gd name="connsiteY1" fmla="*/ 0 h 402193"/>
              <a:gd name="connsiteX2" fmla="*/ 2052572 w 2092791"/>
              <a:gd name="connsiteY2" fmla="*/ 0 h 402193"/>
              <a:gd name="connsiteX3" fmla="*/ 2092791 w 2092791"/>
              <a:gd name="connsiteY3" fmla="*/ 40219 h 402193"/>
              <a:gd name="connsiteX4" fmla="*/ 2092791 w 2092791"/>
              <a:gd name="connsiteY4" fmla="*/ 361974 h 402193"/>
              <a:gd name="connsiteX5" fmla="*/ 2052572 w 2092791"/>
              <a:gd name="connsiteY5" fmla="*/ 402193 h 402193"/>
              <a:gd name="connsiteX6" fmla="*/ 40219 w 2092791"/>
              <a:gd name="connsiteY6" fmla="*/ 402193 h 402193"/>
              <a:gd name="connsiteX7" fmla="*/ 0 w 2092791"/>
              <a:gd name="connsiteY7" fmla="*/ 361974 h 402193"/>
              <a:gd name="connsiteX8" fmla="*/ 0 w 2092791"/>
              <a:gd name="connsiteY8" fmla="*/ 40219 h 402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92791" h="402193">
                <a:moveTo>
                  <a:pt x="0" y="40219"/>
                </a:moveTo>
                <a:cubicBezTo>
                  <a:pt x="0" y="18007"/>
                  <a:pt x="18007" y="0"/>
                  <a:pt x="40219" y="0"/>
                </a:cubicBezTo>
                <a:lnTo>
                  <a:pt x="2052572" y="0"/>
                </a:lnTo>
                <a:cubicBezTo>
                  <a:pt x="2074784" y="0"/>
                  <a:pt x="2092791" y="18007"/>
                  <a:pt x="2092791" y="40219"/>
                </a:cubicBezTo>
                <a:lnTo>
                  <a:pt x="2092791" y="361974"/>
                </a:lnTo>
                <a:cubicBezTo>
                  <a:pt x="2092791" y="384186"/>
                  <a:pt x="2074784" y="402193"/>
                  <a:pt x="2052572" y="402193"/>
                </a:cubicBezTo>
                <a:lnTo>
                  <a:pt x="40219" y="402193"/>
                </a:lnTo>
                <a:cubicBezTo>
                  <a:pt x="18007" y="402193"/>
                  <a:pt x="0" y="384186"/>
                  <a:pt x="0" y="361974"/>
                </a:cubicBezTo>
                <a:lnTo>
                  <a:pt x="0" y="40219"/>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65120" tIns="65120" rIns="65120" bIns="65120" numCol="1" spcCol="1270" anchor="ctr" anchorCtr="0">
            <a:noAutofit/>
          </a:bodyPr>
          <a:lstStyle/>
          <a:p>
            <a:pPr algn="ctr" defTabSz="622300" fontAlgn="base">
              <a:lnSpc>
                <a:spcPct val="90000"/>
              </a:lnSpc>
              <a:spcBef>
                <a:spcPct val="0"/>
              </a:spcBef>
              <a:spcAft>
                <a:spcPct val="35000"/>
              </a:spcAft>
            </a:pPr>
            <a:r>
              <a:rPr lang="ru-RU" sz="1400" b="1" dirty="0">
                <a:solidFill>
                  <a:prstClr val="black"/>
                </a:solidFill>
                <a:latin typeface="Times New Roman" panose="02020603050405020304" pitchFamily="18" charset="0"/>
                <a:cs typeface="Times New Roman" panose="02020603050405020304" pitchFamily="18" charset="0"/>
              </a:rPr>
              <a:t>Подпрограмма</a:t>
            </a:r>
          </a:p>
        </p:txBody>
      </p:sp>
      <p:sp>
        <p:nvSpPr>
          <p:cNvPr id="10" name="Полилиния 9"/>
          <p:cNvSpPr/>
          <p:nvPr/>
        </p:nvSpPr>
        <p:spPr>
          <a:xfrm>
            <a:off x="5114416" y="3766910"/>
            <a:ext cx="2435865" cy="552593"/>
          </a:xfrm>
          <a:custGeom>
            <a:avLst/>
            <a:gdLst>
              <a:gd name="connsiteX0" fmla="*/ 0 w 2109407"/>
              <a:gd name="connsiteY0" fmla="*/ 55259 h 552593"/>
              <a:gd name="connsiteX1" fmla="*/ 55259 w 2109407"/>
              <a:gd name="connsiteY1" fmla="*/ 0 h 552593"/>
              <a:gd name="connsiteX2" fmla="*/ 2054148 w 2109407"/>
              <a:gd name="connsiteY2" fmla="*/ 0 h 552593"/>
              <a:gd name="connsiteX3" fmla="*/ 2109407 w 2109407"/>
              <a:gd name="connsiteY3" fmla="*/ 55259 h 552593"/>
              <a:gd name="connsiteX4" fmla="*/ 2109407 w 2109407"/>
              <a:gd name="connsiteY4" fmla="*/ 497334 h 552593"/>
              <a:gd name="connsiteX5" fmla="*/ 2054148 w 2109407"/>
              <a:gd name="connsiteY5" fmla="*/ 552593 h 552593"/>
              <a:gd name="connsiteX6" fmla="*/ 55259 w 2109407"/>
              <a:gd name="connsiteY6" fmla="*/ 552593 h 552593"/>
              <a:gd name="connsiteX7" fmla="*/ 0 w 2109407"/>
              <a:gd name="connsiteY7" fmla="*/ 497334 h 552593"/>
              <a:gd name="connsiteX8" fmla="*/ 0 w 2109407"/>
              <a:gd name="connsiteY8" fmla="*/ 55259 h 552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09407" h="552593">
                <a:moveTo>
                  <a:pt x="0" y="55259"/>
                </a:moveTo>
                <a:cubicBezTo>
                  <a:pt x="0" y="24740"/>
                  <a:pt x="24740" y="0"/>
                  <a:pt x="55259" y="0"/>
                </a:cubicBezTo>
                <a:lnTo>
                  <a:pt x="2054148" y="0"/>
                </a:lnTo>
                <a:cubicBezTo>
                  <a:pt x="2084667" y="0"/>
                  <a:pt x="2109407" y="24740"/>
                  <a:pt x="2109407" y="55259"/>
                </a:cubicBezTo>
                <a:lnTo>
                  <a:pt x="2109407" y="497334"/>
                </a:lnTo>
                <a:cubicBezTo>
                  <a:pt x="2109407" y="527853"/>
                  <a:pt x="2084667" y="552593"/>
                  <a:pt x="2054148" y="552593"/>
                </a:cubicBezTo>
                <a:lnTo>
                  <a:pt x="55259" y="552593"/>
                </a:lnTo>
                <a:cubicBezTo>
                  <a:pt x="24740" y="552593"/>
                  <a:pt x="0" y="527853"/>
                  <a:pt x="0" y="497334"/>
                </a:cubicBezTo>
                <a:lnTo>
                  <a:pt x="0" y="55259"/>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61905" tIns="61905" rIns="61905" bIns="61905" numCol="1" spcCol="1270" anchor="ctr" anchorCtr="0">
            <a:noAutofit/>
          </a:bodyPr>
          <a:lstStyle/>
          <a:p>
            <a:pPr algn="ctr" defTabSz="533400" fontAlgn="base">
              <a:lnSpc>
                <a:spcPct val="90000"/>
              </a:lnSpc>
              <a:spcBef>
                <a:spcPct val="0"/>
              </a:spcBef>
              <a:spcAft>
                <a:spcPct val="35000"/>
              </a:spcAft>
            </a:pPr>
            <a:r>
              <a:rPr lang="ru-RU" sz="1200" dirty="0">
                <a:solidFill>
                  <a:prstClr val="black"/>
                </a:solidFill>
                <a:latin typeface="Times New Roman" panose="02020603050405020304" pitchFamily="18" charset="0"/>
                <a:cs typeface="Times New Roman" panose="02020603050405020304" pitchFamily="18" charset="0"/>
              </a:rPr>
              <a:t>Развитие информационных технологий</a:t>
            </a:r>
          </a:p>
        </p:txBody>
      </p:sp>
      <p:sp>
        <p:nvSpPr>
          <p:cNvPr id="11" name="Полилиния 10"/>
          <p:cNvSpPr/>
          <p:nvPr/>
        </p:nvSpPr>
        <p:spPr>
          <a:xfrm>
            <a:off x="5113651" y="4385869"/>
            <a:ext cx="2452716" cy="369613"/>
          </a:xfrm>
          <a:custGeom>
            <a:avLst/>
            <a:gdLst>
              <a:gd name="connsiteX0" fmla="*/ 0 w 2123999"/>
              <a:gd name="connsiteY0" fmla="*/ 36961 h 369613"/>
              <a:gd name="connsiteX1" fmla="*/ 36961 w 2123999"/>
              <a:gd name="connsiteY1" fmla="*/ 0 h 369613"/>
              <a:gd name="connsiteX2" fmla="*/ 2087038 w 2123999"/>
              <a:gd name="connsiteY2" fmla="*/ 0 h 369613"/>
              <a:gd name="connsiteX3" fmla="*/ 2123999 w 2123999"/>
              <a:gd name="connsiteY3" fmla="*/ 36961 h 369613"/>
              <a:gd name="connsiteX4" fmla="*/ 2123999 w 2123999"/>
              <a:gd name="connsiteY4" fmla="*/ 332652 h 369613"/>
              <a:gd name="connsiteX5" fmla="*/ 2087038 w 2123999"/>
              <a:gd name="connsiteY5" fmla="*/ 369613 h 369613"/>
              <a:gd name="connsiteX6" fmla="*/ 36961 w 2123999"/>
              <a:gd name="connsiteY6" fmla="*/ 369613 h 369613"/>
              <a:gd name="connsiteX7" fmla="*/ 0 w 2123999"/>
              <a:gd name="connsiteY7" fmla="*/ 332652 h 369613"/>
              <a:gd name="connsiteX8" fmla="*/ 0 w 2123999"/>
              <a:gd name="connsiteY8" fmla="*/ 36961 h 369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23999" h="369613">
                <a:moveTo>
                  <a:pt x="0" y="36961"/>
                </a:moveTo>
                <a:cubicBezTo>
                  <a:pt x="0" y="16548"/>
                  <a:pt x="16548" y="0"/>
                  <a:pt x="36961" y="0"/>
                </a:cubicBezTo>
                <a:lnTo>
                  <a:pt x="2087038" y="0"/>
                </a:lnTo>
                <a:cubicBezTo>
                  <a:pt x="2107451" y="0"/>
                  <a:pt x="2123999" y="16548"/>
                  <a:pt x="2123999" y="36961"/>
                </a:cubicBezTo>
                <a:lnTo>
                  <a:pt x="2123999" y="332652"/>
                </a:lnTo>
                <a:cubicBezTo>
                  <a:pt x="2123999" y="353065"/>
                  <a:pt x="2107451" y="369613"/>
                  <a:pt x="2087038" y="369613"/>
                </a:cubicBezTo>
                <a:lnTo>
                  <a:pt x="36961" y="369613"/>
                </a:lnTo>
                <a:cubicBezTo>
                  <a:pt x="16548" y="369613"/>
                  <a:pt x="0" y="353065"/>
                  <a:pt x="0" y="332652"/>
                </a:cubicBezTo>
                <a:lnTo>
                  <a:pt x="0" y="36961"/>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56546" tIns="56546" rIns="56546" bIns="56546" numCol="1" spcCol="1270" anchor="ctr" anchorCtr="0">
            <a:noAutofit/>
          </a:bodyPr>
          <a:lstStyle/>
          <a:p>
            <a:pPr algn="ctr" defTabSz="533400" fontAlgn="base">
              <a:lnSpc>
                <a:spcPct val="90000"/>
              </a:lnSpc>
              <a:spcBef>
                <a:spcPct val="0"/>
              </a:spcBef>
              <a:spcAft>
                <a:spcPct val="35000"/>
              </a:spcAft>
            </a:pPr>
            <a:r>
              <a:rPr lang="ru-RU" sz="1200" dirty="0">
                <a:solidFill>
                  <a:prstClr val="black"/>
                </a:solidFill>
                <a:latin typeface="Times New Roman" panose="02020603050405020304" pitchFamily="18" charset="0"/>
                <a:cs typeface="Times New Roman" panose="02020603050405020304" pitchFamily="18" charset="0"/>
              </a:rPr>
              <a:t>Информационная </a:t>
            </a:r>
            <a:r>
              <a:rPr lang="ru-RU" sz="1200" dirty="0" smtClean="0">
                <a:solidFill>
                  <a:prstClr val="black"/>
                </a:solidFill>
                <a:latin typeface="Times New Roman" panose="02020603050405020304" pitchFamily="18" charset="0"/>
                <a:cs typeface="Times New Roman" panose="02020603050405020304" pitchFamily="18" charset="0"/>
              </a:rPr>
              <a:t>инфраструктура</a:t>
            </a:r>
            <a:endParaRPr lang="ru-RU" sz="1200" dirty="0">
              <a:solidFill>
                <a:prstClr val="black"/>
              </a:solidFill>
              <a:latin typeface="Times New Roman" panose="02020603050405020304" pitchFamily="18" charset="0"/>
              <a:cs typeface="Times New Roman" panose="02020603050405020304" pitchFamily="18" charset="0"/>
            </a:endParaRPr>
          </a:p>
        </p:txBody>
      </p:sp>
      <p:sp>
        <p:nvSpPr>
          <p:cNvPr id="17" name="Полилиния 16"/>
          <p:cNvSpPr/>
          <p:nvPr/>
        </p:nvSpPr>
        <p:spPr>
          <a:xfrm>
            <a:off x="5113421" y="4820601"/>
            <a:ext cx="2457781" cy="345641"/>
          </a:xfrm>
          <a:custGeom>
            <a:avLst/>
            <a:gdLst>
              <a:gd name="connsiteX0" fmla="*/ 0 w 2128385"/>
              <a:gd name="connsiteY0" fmla="*/ 99080 h 990804"/>
              <a:gd name="connsiteX1" fmla="*/ 99080 w 2128385"/>
              <a:gd name="connsiteY1" fmla="*/ 0 h 990804"/>
              <a:gd name="connsiteX2" fmla="*/ 2029305 w 2128385"/>
              <a:gd name="connsiteY2" fmla="*/ 0 h 990804"/>
              <a:gd name="connsiteX3" fmla="*/ 2128385 w 2128385"/>
              <a:gd name="connsiteY3" fmla="*/ 99080 h 990804"/>
              <a:gd name="connsiteX4" fmla="*/ 2128385 w 2128385"/>
              <a:gd name="connsiteY4" fmla="*/ 891724 h 990804"/>
              <a:gd name="connsiteX5" fmla="*/ 2029305 w 2128385"/>
              <a:gd name="connsiteY5" fmla="*/ 990804 h 990804"/>
              <a:gd name="connsiteX6" fmla="*/ 99080 w 2128385"/>
              <a:gd name="connsiteY6" fmla="*/ 990804 h 990804"/>
              <a:gd name="connsiteX7" fmla="*/ 0 w 2128385"/>
              <a:gd name="connsiteY7" fmla="*/ 891724 h 990804"/>
              <a:gd name="connsiteX8" fmla="*/ 0 w 2128385"/>
              <a:gd name="connsiteY8" fmla="*/ 99080 h 990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28385" h="990804">
                <a:moveTo>
                  <a:pt x="0" y="99080"/>
                </a:moveTo>
                <a:cubicBezTo>
                  <a:pt x="0" y="44360"/>
                  <a:pt x="44360" y="0"/>
                  <a:pt x="99080" y="0"/>
                </a:cubicBezTo>
                <a:lnTo>
                  <a:pt x="2029305" y="0"/>
                </a:lnTo>
                <a:cubicBezTo>
                  <a:pt x="2084025" y="0"/>
                  <a:pt x="2128385" y="44360"/>
                  <a:pt x="2128385" y="99080"/>
                </a:cubicBezTo>
                <a:lnTo>
                  <a:pt x="2128385" y="891724"/>
                </a:lnTo>
                <a:cubicBezTo>
                  <a:pt x="2128385" y="946444"/>
                  <a:pt x="2084025" y="990804"/>
                  <a:pt x="2029305" y="990804"/>
                </a:cubicBezTo>
                <a:lnTo>
                  <a:pt x="99080" y="990804"/>
                </a:lnTo>
                <a:cubicBezTo>
                  <a:pt x="44360" y="990804"/>
                  <a:pt x="0" y="946444"/>
                  <a:pt x="0" y="891724"/>
                </a:cubicBezTo>
                <a:lnTo>
                  <a:pt x="0" y="99080"/>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74740" tIns="74740" rIns="74740" bIns="74740" numCol="1" spcCol="1270" anchor="ctr" anchorCtr="0">
            <a:noAutofit/>
          </a:bodyPr>
          <a:lstStyle/>
          <a:p>
            <a:pPr algn="ctr" defTabSz="533400" fontAlgn="base">
              <a:lnSpc>
                <a:spcPct val="90000"/>
              </a:lnSpc>
              <a:spcBef>
                <a:spcPct val="0"/>
              </a:spcBef>
              <a:spcAft>
                <a:spcPct val="35000"/>
              </a:spcAft>
            </a:pPr>
            <a:r>
              <a:rPr lang="ru-RU" sz="1200" dirty="0" smtClean="0">
                <a:solidFill>
                  <a:prstClr val="black"/>
                </a:solidFill>
                <a:latin typeface="Times New Roman" panose="02020603050405020304" pitchFamily="18" charset="0"/>
                <a:cs typeface="Times New Roman" panose="02020603050405020304" pitchFamily="18" charset="0"/>
              </a:rPr>
              <a:t>Информационная безопасность</a:t>
            </a:r>
            <a:endParaRPr lang="ru-RU" sz="1200" dirty="0">
              <a:solidFill>
                <a:prstClr val="black"/>
              </a:solidFill>
              <a:latin typeface="Times New Roman" panose="02020603050405020304" pitchFamily="18" charset="0"/>
              <a:cs typeface="Times New Roman" panose="02020603050405020304" pitchFamily="18" charset="0"/>
            </a:endParaRPr>
          </a:p>
        </p:txBody>
      </p:sp>
      <p:sp>
        <p:nvSpPr>
          <p:cNvPr id="18" name="Полилиния 17"/>
          <p:cNvSpPr/>
          <p:nvPr/>
        </p:nvSpPr>
        <p:spPr>
          <a:xfrm>
            <a:off x="5143077" y="5619285"/>
            <a:ext cx="2440405" cy="515338"/>
          </a:xfrm>
          <a:custGeom>
            <a:avLst/>
            <a:gdLst>
              <a:gd name="connsiteX0" fmla="*/ 0 w 2113338"/>
              <a:gd name="connsiteY0" fmla="*/ 51534 h 515338"/>
              <a:gd name="connsiteX1" fmla="*/ 51534 w 2113338"/>
              <a:gd name="connsiteY1" fmla="*/ 0 h 515338"/>
              <a:gd name="connsiteX2" fmla="*/ 2061804 w 2113338"/>
              <a:gd name="connsiteY2" fmla="*/ 0 h 515338"/>
              <a:gd name="connsiteX3" fmla="*/ 2113338 w 2113338"/>
              <a:gd name="connsiteY3" fmla="*/ 51534 h 515338"/>
              <a:gd name="connsiteX4" fmla="*/ 2113338 w 2113338"/>
              <a:gd name="connsiteY4" fmla="*/ 463804 h 515338"/>
              <a:gd name="connsiteX5" fmla="*/ 2061804 w 2113338"/>
              <a:gd name="connsiteY5" fmla="*/ 515338 h 515338"/>
              <a:gd name="connsiteX6" fmla="*/ 51534 w 2113338"/>
              <a:gd name="connsiteY6" fmla="*/ 515338 h 515338"/>
              <a:gd name="connsiteX7" fmla="*/ 0 w 2113338"/>
              <a:gd name="connsiteY7" fmla="*/ 463804 h 515338"/>
              <a:gd name="connsiteX8" fmla="*/ 0 w 2113338"/>
              <a:gd name="connsiteY8" fmla="*/ 51534 h 515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3338" h="515338">
                <a:moveTo>
                  <a:pt x="0" y="51534"/>
                </a:moveTo>
                <a:cubicBezTo>
                  <a:pt x="0" y="23073"/>
                  <a:pt x="23073" y="0"/>
                  <a:pt x="51534" y="0"/>
                </a:cubicBezTo>
                <a:lnTo>
                  <a:pt x="2061804" y="0"/>
                </a:lnTo>
                <a:cubicBezTo>
                  <a:pt x="2090265" y="0"/>
                  <a:pt x="2113338" y="23073"/>
                  <a:pt x="2113338" y="51534"/>
                </a:cubicBezTo>
                <a:lnTo>
                  <a:pt x="2113338" y="463804"/>
                </a:lnTo>
                <a:cubicBezTo>
                  <a:pt x="2113338" y="492265"/>
                  <a:pt x="2090265" y="515338"/>
                  <a:pt x="2061804" y="515338"/>
                </a:cubicBezTo>
                <a:lnTo>
                  <a:pt x="51534" y="515338"/>
                </a:lnTo>
                <a:cubicBezTo>
                  <a:pt x="23073" y="515338"/>
                  <a:pt x="0" y="492265"/>
                  <a:pt x="0" y="463804"/>
                </a:cubicBezTo>
                <a:lnTo>
                  <a:pt x="0" y="51534"/>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60814" tIns="60814" rIns="60814" bIns="60814" numCol="1" spcCol="1270" anchor="ctr" anchorCtr="0">
            <a:noAutofit/>
          </a:bodyPr>
          <a:lstStyle/>
          <a:p>
            <a:pPr algn="ctr" defTabSz="533400" fontAlgn="base">
              <a:lnSpc>
                <a:spcPct val="90000"/>
              </a:lnSpc>
              <a:spcBef>
                <a:spcPct val="0"/>
              </a:spcBef>
              <a:spcAft>
                <a:spcPct val="35000"/>
              </a:spcAft>
            </a:pPr>
            <a:r>
              <a:rPr lang="ru-RU" sz="1200" dirty="0">
                <a:solidFill>
                  <a:prstClr val="black"/>
                </a:solidFill>
                <a:latin typeface="Times New Roman" panose="02020603050405020304" pitchFamily="18" charset="0"/>
                <a:cs typeface="Times New Roman" panose="02020603050405020304" pitchFamily="18" charset="0"/>
              </a:rPr>
              <a:t>Обеспечение реализации государственной программы</a:t>
            </a:r>
          </a:p>
        </p:txBody>
      </p:sp>
      <p:sp>
        <p:nvSpPr>
          <p:cNvPr id="19" name="Полилиния 18"/>
          <p:cNvSpPr/>
          <p:nvPr/>
        </p:nvSpPr>
        <p:spPr>
          <a:xfrm>
            <a:off x="8356728" y="3287531"/>
            <a:ext cx="576000" cy="396411"/>
          </a:xfrm>
          <a:custGeom>
            <a:avLst/>
            <a:gdLst>
              <a:gd name="connsiteX0" fmla="*/ 0 w 655572"/>
              <a:gd name="connsiteY0" fmla="*/ 39641 h 396411"/>
              <a:gd name="connsiteX1" fmla="*/ 39641 w 655572"/>
              <a:gd name="connsiteY1" fmla="*/ 0 h 396411"/>
              <a:gd name="connsiteX2" fmla="*/ 615931 w 655572"/>
              <a:gd name="connsiteY2" fmla="*/ 0 h 396411"/>
              <a:gd name="connsiteX3" fmla="*/ 655572 w 655572"/>
              <a:gd name="connsiteY3" fmla="*/ 39641 h 396411"/>
              <a:gd name="connsiteX4" fmla="*/ 655572 w 655572"/>
              <a:gd name="connsiteY4" fmla="*/ 356770 h 396411"/>
              <a:gd name="connsiteX5" fmla="*/ 615931 w 655572"/>
              <a:gd name="connsiteY5" fmla="*/ 396411 h 396411"/>
              <a:gd name="connsiteX6" fmla="*/ 39641 w 655572"/>
              <a:gd name="connsiteY6" fmla="*/ 396411 h 396411"/>
              <a:gd name="connsiteX7" fmla="*/ 0 w 655572"/>
              <a:gd name="connsiteY7" fmla="*/ 356770 h 396411"/>
              <a:gd name="connsiteX8" fmla="*/ 0 w 655572"/>
              <a:gd name="connsiteY8" fmla="*/ 39641 h 396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572" h="396411">
                <a:moveTo>
                  <a:pt x="0" y="39641"/>
                </a:moveTo>
                <a:cubicBezTo>
                  <a:pt x="0" y="17748"/>
                  <a:pt x="17748" y="0"/>
                  <a:pt x="39641" y="0"/>
                </a:cubicBezTo>
                <a:lnTo>
                  <a:pt x="615931" y="0"/>
                </a:lnTo>
                <a:cubicBezTo>
                  <a:pt x="637824" y="0"/>
                  <a:pt x="655572" y="17748"/>
                  <a:pt x="655572" y="39641"/>
                </a:cubicBezTo>
                <a:lnTo>
                  <a:pt x="655572" y="356770"/>
                </a:lnTo>
                <a:cubicBezTo>
                  <a:pt x="655572" y="378663"/>
                  <a:pt x="637824" y="396411"/>
                  <a:pt x="615931" y="396411"/>
                </a:cubicBezTo>
                <a:lnTo>
                  <a:pt x="39641" y="396411"/>
                </a:lnTo>
                <a:cubicBezTo>
                  <a:pt x="17748" y="396411"/>
                  <a:pt x="0" y="378663"/>
                  <a:pt x="0" y="356770"/>
                </a:cubicBezTo>
                <a:lnTo>
                  <a:pt x="0" y="39641"/>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57330" tIns="57330" rIns="57330" bIns="57330" numCol="1" spcCol="1270" anchor="ctr" anchorCtr="0">
            <a:noAutofit/>
          </a:bodyPr>
          <a:lstStyle/>
          <a:p>
            <a:pPr algn="ctr" defTabSz="533400" fontAlgn="base">
              <a:lnSpc>
                <a:spcPct val="90000"/>
              </a:lnSpc>
              <a:spcBef>
                <a:spcPct val="0"/>
              </a:spcBef>
              <a:spcAft>
                <a:spcPct val="35000"/>
              </a:spcAft>
            </a:pPr>
            <a:r>
              <a:rPr lang="ru-RU" sz="1200" b="1" dirty="0" smtClean="0">
                <a:solidFill>
                  <a:prstClr val="black"/>
                </a:solidFill>
                <a:latin typeface="Times New Roman" panose="02020603050405020304" pitchFamily="18" charset="0"/>
                <a:cs typeface="Times New Roman" panose="02020603050405020304" pitchFamily="18" charset="0"/>
              </a:rPr>
              <a:t>Факт</a:t>
            </a:r>
            <a:endParaRPr lang="ru-RU" sz="1200" b="1" dirty="0">
              <a:solidFill>
                <a:prstClr val="black"/>
              </a:solidFill>
              <a:latin typeface="Times New Roman" panose="02020603050405020304" pitchFamily="18" charset="0"/>
              <a:cs typeface="Times New Roman" panose="02020603050405020304" pitchFamily="18" charset="0"/>
            </a:endParaRPr>
          </a:p>
        </p:txBody>
      </p:sp>
      <p:sp>
        <p:nvSpPr>
          <p:cNvPr id="20" name="Полилиния 19"/>
          <p:cNvSpPr/>
          <p:nvPr/>
        </p:nvSpPr>
        <p:spPr>
          <a:xfrm>
            <a:off x="8361504" y="3759743"/>
            <a:ext cx="576000" cy="554966"/>
          </a:xfrm>
          <a:custGeom>
            <a:avLst/>
            <a:gdLst>
              <a:gd name="connsiteX0" fmla="*/ 0 w 655567"/>
              <a:gd name="connsiteY0" fmla="*/ 55497 h 554966"/>
              <a:gd name="connsiteX1" fmla="*/ 55497 w 655567"/>
              <a:gd name="connsiteY1" fmla="*/ 0 h 554966"/>
              <a:gd name="connsiteX2" fmla="*/ 600070 w 655567"/>
              <a:gd name="connsiteY2" fmla="*/ 0 h 554966"/>
              <a:gd name="connsiteX3" fmla="*/ 655567 w 655567"/>
              <a:gd name="connsiteY3" fmla="*/ 55497 h 554966"/>
              <a:gd name="connsiteX4" fmla="*/ 655567 w 655567"/>
              <a:gd name="connsiteY4" fmla="*/ 499469 h 554966"/>
              <a:gd name="connsiteX5" fmla="*/ 600070 w 655567"/>
              <a:gd name="connsiteY5" fmla="*/ 554966 h 554966"/>
              <a:gd name="connsiteX6" fmla="*/ 55497 w 655567"/>
              <a:gd name="connsiteY6" fmla="*/ 554966 h 554966"/>
              <a:gd name="connsiteX7" fmla="*/ 0 w 655567"/>
              <a:gd name="connsiteY7" fmla="*/ 499469 h 554966"/>
              <a:gd name="connsiteX8" fmla="*/ 0 w 655567"/>
              <a:gd name="connsiteY8" fmla="*/ 55497 h 554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567" h="554966">
                <a:moveTo>
                  <a:pt x="0" y="55497"/>
                </a:moveTo>
                <a:cubicBezTo>
                  <a:pt x="0" y="24847"/>
                  <a:pt x="24847" y="0"/>
                  <a:pt x="55497" y="0"/>
                </a:cubicBezTo>
                <a:lnTo>
                  <a:pt x="600070" y="0"/>
                </a:lnTo>
                <a:cubicBezTo>
                  <a:pt x="630720" y="0"/>
                  <a:pt x="655567" y="24847"/>
                  <a:pt x="655567" y="55497"/>
                </a:cubicBezTo>
                <a:lnTo>
                  <a:pt x="655567" y="499469"/>
                </a:lnTo>
                <a:cubicBezTo>
                  <a:pt x="655567" y="530119"/>
                  <a:pt x="630720" y="554966"/>
                  <a:pt x="600070" y="554966"/>
                </a:cubicBezTo>
                <a:lnTo>
                  <a:pt x="55497" y="554966"/>
                </a:lnTo>
                <a:cubicBezTo>
                  <a:pt x="24847" y="554966"/>
                  <a:pt x="0" y="530119"/>
                  <a:pt x="0" y="499469"/>
                </a:cubicBezTo>
                <a:lnTo>
                  <a:pt x="0" y="55497"/>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61974" tIns="61974" rIns="61974" bIns="61974" numCol="1" spcCol="1270" anchor="ctr" anchorCtr="0">
            <a:noAutofit/>
          </a:bodyPr>
          <a:lstStyle/>
          <a:p>
            <a:pPr algn="ctr" defTabSz="533400" fontAlgn="base">
              <a:lnSpc>
                <a:spcPct val="90000"/>
              </a:lnSpc>
              <a:spcBef>
                <a:spcPct val="0"/>
              </a:spcBef>
              <a:spcAft>
                <a:spcPct val="35000"/>
              </a:spcAft>
            </a:pPr>
            <a:r>
              <a:rPr lang="ru-RU" sz="1200" dirty="0" smtClean="0">
                <a:solidFill>
                  <a:prstClr val="black"/>
                </a:solidFill>
                <a:latin typeface="Times New Roman" panose="02020603050405020304" pitchFamily="18" charset="0"/>
                <a:cs typeface="Times New Roman" panose="02020603050405020304" pitchFamily="18" charset="0"/>
              </a:rPr>
              <a:t>49,9</a:t>
            </a:r>
            <a:endParaRPr lang="ru-RU" sz="1200" dirty="0">
              <a:solidFill>
                <a:prstClr val="black"/>
              </a:solidFill>
              <a:latin typeface="Times New Roman" panose="02020603050405020304" pitchFamily="18" charset="0"/>
              <a:cs typeface="Times New Roman" panose="02020603050405020304" pitchFamily="18" charset="0"/>
            </a:endParaRPr>
          </a:p>
        </p:txBody>
      </p:sp>
      <p:sp>
        <p:nvSpPr>
          <p:cNvPr id="21" name="Полилиния 20"/>
          <p:cNvSpPr/>
          <p:nvPr/>
        </p:nvSpPr>
        <p:spPr>
          <a:xfrm>
            <a:off x="8361504" y="4369114"/>
            <a:ext cx="576000" cy="395993"/>
          </a:xfrm>
          <a:custGeom>
            <a:avLst/>
            <a:gdLst>
              <a:gd name="connsiteX0" fmla="*/ 0 w 660747"/>
              <a:gd name="connsiteY0" fmla="*/ 39599 h 395993"/>
              <a:gd name="connsiteX1" fmla="*/ 39599 w 660747"/>
              <a:gd name="connsiteY1" fmla="*/ 0 h 395993"/>
              <a:gd name="connsiteX2" fmla="*/ 621148 w 660747"/>
              <a:gd name="connsiteY2" fmla="*/ 0 h 395993"/>
              <a:gd name="connsiteX3" fmla="*/ 660747 w 660747"/>
              <a:gd name="connsiteY3" fmla="*/ 39599 h 395993"/>
              <a:gd name="connsiteX4" fmla="*/ 660747 w 660747"/>
              <a:gd name="connsiteY4" fmla="*/ 356394 h 395993"/>
              <a:gd name="connsiteX5" fmla="*/ 621148 w 660747"/>
              <a:gd name="connsiteY5" fmla="*/ 395993 h 395993"/>
              <a:gd name="connsiteX6" fmla="*/ 39599 w 660747"/>
              <a:gd name="connsiteY6" fmla="*/ 395993 h 395993"/>
              <a:gd name="connsiteX7" fmla="*/ 0 w 660747"/>
              <a:gd name="connsiteY7" fmla="*/ 356394 h 395993"/>
              <a:gd name="connsiteX8" fmla="*/ 0 w 660747"/>
              <a:gd name="connsiteY8" fmla="*/ 39599 h 395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0747" h="395993">
                <a:moveTo>
                  <a:pt x="0" y="39599"/>
                </a:moveTo>
                <a:cubicBezTo>
                  <a:pt x="0" y="17729"/>
                  <a:pt x="17729" y="0"/>
                  <a:pt x="39599" y="0"/>
                </a:cubicBezTo>
                <a:lnTo>
                  <a:pt x="621148" y="0"/>
                </a:lnTo>
                <a:cubicBezTo>
                  <a:pt x="643018" y="0"/>
                  <a:pt x="660747" y="17729"/>
                  <a:pt x="660747" y="39599"/>
                </a:cubicBezTo>
                <a:lnTo>
                  <a:pt x="660747" y="356394"/>
                </a:lnTo>
                <a:cubicBezTo>
                  <a:pt x="660747" y="378264"/>
                  <a:pt x="643018" y="395993"/>
                  <a:pt x="621148" y="395993"/>
                </a:cubicBezTo>
                <a:lnTo>
                  <a:pt x="39599" y="395993"/>
                </a:lnTo>
                <a:cubicBezTo>
                  <a:pt x="17729" y="395993"/>
                  <a:pt x="0" y="378264"/>
                  <a:pt x="0" y="356394"/>
                </a:cubicBezTo>
                <a:lnTo>
                  <a:pt x="0" y="39599"/>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57318" tIns="57318" rIns="57318" bIns="57318" numCol="1" spcCol="1270" anchor="ctr" anchorCtr="0">
            <a:noAutofit/>
          </a:bodyPr>
          <a:lstStyle/>
          <a:p>
            <a:pPr algn="ctr" defTabSz="533400" fontAlgn="base">
              <a:lnSpc>
                <a:spcPct val="90000"/>
              </a:lnSpc>
              <a:spcBef>
                <a:spcPct val="0"/>
              </a:spcBef>
              <a:spcAft>
                <a:spcPct val="35000"/>
              </a:spcAft>
            </a:pPr>
            <a:r>
              <a:rPr lang="ru-RU" sz="1200" dirty="0" smtClean="0">
                <a:solidFill>
                  <a:prstClr val="black"/>
                </a:solidFill>
                <a:latin typeface="Times New Roman" panose="02020603050405020304" pitchFamily="18" charset="0"/>
                <a:cs typeface="Times New Roman" panose="02020603050405020304" pitchFamily="18" charset="0"/>
              </a:rPr>
              <a:t>101,6</a:t>
            </a:r>
            <a:endParaRPr lang="ru-RU" sz="1200" dirty="0">
              <a:solidFill>
                <a:prstClr val="black"/>
              </a:solidFill>
              <a:latin typeface="Times New Roman" panose="02020603050405020304" pitchFamily="18" charset="0"/>
              <a:cs typeface="Times New Roman" panose="02020603050405020304" pitchFamily="18" charset="0"/>
            </a:endParaRPr>
          </a:p>
        </p:txBody>
      </p:sp>
      <p:sp>
        <p:nvSpPr>
          <p:cNvPr id="22" name="Полилиния 21"/>
          <p:cNvSpPr/>
          <p:nvPr/>
        </p:nvSpPr>
        <p:spPr>
          <a:xfrm>
            <a:off x="8361504" y="4815519"/>
            <a:ext cx="576000" cy="350724"/>
          </a:xfrm>
          <a:custGeom>
            <a:avLst/>
            <a:gdLst>
              <a:gd name="connsiteX0" fmla="*/ 0 w 657498"/>
              <a:gd name="connsiteY0" fmla="*/ 65750 h 968106"/>
              <a:gd name="connsiteX1" fmla="*/ 65750 w 657498"/>
              <a:gd name="connsiteY1" fmla="*/ 0 h 968106"/>
              <a:gd name="connsiteX2" fmla="*/ 591748 w 657498"/>
              <a:gd name="connsiteY2" fmla="*/ 0 h 968106"/>
              <a:gd name="connsiteX3" fmla="*/ 657498 w 657498"/>
              <a:gd name="connsiteY3" fmla="*/ 65750 h 968106"/>
              <a:gd name="connsiteX4" fmla="*/ 657498 w 657498"/>
              <a:gd name="connsiteY4" fmla="*/ 902356 h 968106"/>
              <a:gd name="connsiteX5" fmla="*/ 591748 w 657498"/>
              <a:gd name="connsiteY5" fmla="*/ 968106 h 968106"/>
              <a:gd name="connsiteX6" fmla="*/ 65750 w 657498"/>
              <a:gd name="connsiteY6" fmla="*/ 968106 h 968106"/>
              <a:gd name="connsiteX7" fmla="*/ 0 w 657498"/>
              <a:gd name="connsiteY7" fmla="*/ 902356 h 968106"/>
              <a:gd name="connsiteX8" fmla="*/ 0 w 657498"/>
              <a:gd name="connsiteY8" fmla="*/ 65750 h 968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7498" h="968106">
                <a:moveTo>
                  <a:pt x="0" y="65750"/>
                </a:moveTo>
                <a:cubicBezTo>
                  <a:pt x="0" y="29437"/>
                  <a:pt x="29437" y="0"/>
                  <a:pt x="65750" y="0"/>
                </a:cubicBezTo>
                <a:lnTo>
                  <a:pt x="591748" y="0"/>
                </a:lnTo>
                <a:cubicBezTo>
                  <a:pt x="628061" y="0"/>
                  <a:pt x="657498" y="29437"/>
                  <a:pt x="657498" y="65750"/>
                </a:cubicBezTo>
                <a:lnTo>
                  <a:pt x="657498" y="902356"/>
                </a:lnTo>
                <a:cubicBezTo>
                  <a:pt x="657498" y="938669"/>
                  <a:pt x="628061" y="968106"/>
                  <a:pt x="591748" y="968106"/>
                </a:cubicBezTo>
                <a:lnTo>
                  <a:pt x="65750" y="968106"/>
                </a:lnTo>
                <a:cubicBezTo>
                  <a:pt x="29437" y="968106"/>
                  <a:pt x="0" y="938669"/>
                  <a:pt x="0" y="902356"/>
                </a:cubicBezTo>
                <a:lnTo>
                  <a:pt x="0" y="65750"/>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64977" tIns="64977" rIns="64977" bIns="64977" numCol="1" spcCol="1270" anchor="ctr" anchorCtr="0">
            <a:noAutofit/>
          </a:bodyPr>
          <a:lstStyle/>
          <a:p>
            <a:pPr algn="ctr" defTabSz="533400" fontAlgn="base">
              <a:lnSpc>
                <a:spcPct val="90000"/>
              </a:lnSpc>
              <a:spcBef>
                <a:spcPct val="0"/>
              </a:spcBef>
              <a:spcAft>
                <a:spcPct val="35000"/>
              </a:spcAft>
            </a:pPr>
            <a:r>
              <a:rPr lang="ru-RU" sz="1200" dirty="0" smtClean="0">
                <a:solidFill>
                  <a:prstClr val="black"/>
                </a:solidFill>
                <a:latin typeface="Times New Roman" panose="02020603050405020304" pitchFamily="18" charset="0"/>
                <a:cs typeface="Times New Roman" panose="02020603050405020304" pitchFamily="18" charset="0"/>
              </a:rPr>
              <a:t>13,2</a:t>
            </a:r>
            <a:endParaRPr lang="ru-RU" sz="1200" dirty="0">
              <a:solidFill>
                <a:prstClr val="black"/>
              </a:solidFill>
              <a:latin typeface="Times New Roman" panose="02020603050405020304" pitchFamily="18" charset="0"/>
              <a:cs typeface="Times New Roman" panose="02020603050405020304" pitchFamily="18" charset="0"/>
            </a:endParaRPr>
          </a:p>
        </p:txBody>
      </p:sp>
      <p:sp>
        <p:nvSpPr>
          <p:cNvPr id="23" name="Полилиния 22"/>
          <p:cNvSpPr/>
          <p:nvPr/>
        </p:nvSpPr>
        <p:spPr>
          <a:xfrm>
            <a:off x="8361504" y="5628839"/>
            <a:ext cx="576000" cy="513123"/>
          </a:xfrm>
          <a:custGeom>
            <a:avLst/>
            <a:gdLst>
              <a:gd name="connsiteX0" fmla="*/ 0 w 657498"/>
              <a:gd name="connsiteY0" fmla="*/ 51312 h 513123"/>
              <a:gd name="connsiteX1" fmla="*/ 51312 w 657498"/>
              <a:gd name="connsiteY1" fmla="*/ 0 h 513123"/>
              <a:gd name="connsiteX2" fmla="*/ 606186 w 657498"/>
              <a:gd name="connsiteY2" fmla="*/ 0 h 513123"/>
              <a:gd name="connsiteX3" fmla="*/ 657498 w 657498"/>
              <a:gd name="connsiteY3" fmla="*/ 51312 h 513123"/>
              <a:gd name="connsiteX4" fmla="*/ 657498 w 657498"/>
              <a:gd name="connsiteY4" fmla="*/ 461811 h 513123"/>
              <a:gd name="connsiteX5" fmla="*/ 606186 w 657498"/>
              <a:gd name="connsiteY5" fmla="*/ 513123 h 513123"/>
              <a:gd name="connsiteX6" fmla="*/ 51312 w 657498"/>
              <a:gd name="connsiteY6" fmla="*/ 513123 h 513123"/>
              <a:gd name="connsiteX7" fmla="*/ 0 w 657498"/>
              <a:gd name="connsiteY7" fmla="*/ 461811 h 513123"/>
              <a:gd name="connsiteX8" fmla="*/ 0 w 657498"/>
              <a:gd name="connsiteY8" fmla="*/ 51312 h 513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7498" h="513123">
                <a:moveTo>
                  <a:pt x="0" y="51312"/>
                </a:moveTo>
                <a:cubicBezTo>
                  <a:pt x="0" y="22973"/>
                  <a:pt x="22973" y="0"/>
                  <a:pt x="51312" y="0"/>
                </a:cubicBezTo>
                <a:lnTo>
                  <a:pt x="606186" y="0"/>
                </a:lnTo>
                <a:cubicBezTo>
                  <a:pt x="634525" y="0"/>
                  <a:pt x="657498" y="22973"/>
                  <a:pt x="657498" y="51312"/>
                </a:cubicBezTo>
                <a:lnTo>
                  <a:pt x="657498" y="461811"/>
                </a:lnTo>
                <a:cubicBezTo>
                  <a:pt x="657498" y="490150"/>
                  <a:pt x="634525" y="513123"/>
                  <a:pt x="606186" y="513123"/>
                </a:cubicBezTo>
                <a:lnTo>
                  <a:pt x="51312" y="513123"/>
                </a:lnTo>
                <a:cubicBezTo>
                  <a:pt x="22973" y="513123"/>
                  <a:pt x="0" y="490150"/>
                  <a:pt x="0" y="461811"/>
                </a:cubicBezTo>
                <a:lnTo>
                  <a:pt x="0" y="51312"/>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60749" tIns="60749" rIns="60749" bIns="60749" numCol="1" spcCol="1270" anchor="ctr" anchorCtr="0">
            <a:noAutofit/>
          </a:bodyPr>
          <a:lstStyle/>
          <a:p>
            <a:pPr algn="ctr" defTabSz="533400" fontAlgn="base">
              <a:lnSpc>
                <a:spcPct val="90000"/>
              </a:lnSpc>
              <a:spcBef>
                <a:spcPct val="0"/>
              </a:spcBef>
              <a:spcAft>
                <a:spcPct val="35000"/>
              </a:spcAft>
            </a:pPr>
            <a:r>
              <a:rPr lang="ru-RU" sz="1200" dirty="0" smtClean="0">
                <a:solidFill>
                  <a:prstClr val="black"/>
                </a:solidFill>
                <a:latin typeface="Times New Roman" panose="02020603050405020304" pitchFamily="18" charset="0"/>
                <a:cs typeface="Times New Roman" panose="02020603050405020304" pitchFamily="18" charset="0"/>
              </a:rPr>
              <a:t>22,6</a:t>
            </a:r>
            <a:endParaRPr lang="ru-RU" sz="1200" dirty="0">
              <a:solidFill>
                <a:prstClr val="black"/>
              </a:solidFill>
              <a:latin typeface="Times New Roman" panose="02020603050405020304" pitchFamily="18" charset="0"/>
              <a:cs typeface="Times New Roman" panose="02020603050405020304" pitchFamily="18" charset="0"/>
            </a:endParaRPr>
          </a:p>
        </p:txBody>
      </p:sp>
      <p:sp>
        <p:nvSpPr>
          <p:cNvPr id="14" name="Заголовок 1"/>
          <p:cNvSpPr txBox="1">
            <a:spLocks/>
          </p:cNvSpPr>
          <p:nvPr/>
        </p:nvSpPr>
        <p:spPr>
          <a:xfrm>
            <a:off x="259728" y="0"/>
            <a:ext cx="7264600" cy="620688"/>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l">
              <a:buClr>
                <a:srgbClr val="F14124">
                  <a:lumMod val="75000"/>
                </a:srgbClr>
              </a:buClr>
              <a:buFont typeface="Georgia" pitchFamily="18" charset="0"/>
              <a:buNone/>
            </a:pPr>
            <a:r>
              <a:rPr lang="ru-RU" sz="1800" dirty="0">
                <a:solidFill>
                  <a:prstClr val="black"/>
                </a:solidFill>
                <a:effectLst/>
                <a:latin typeface="Times New Roman" panose="02020603050405020304" pitchFamily="18" charset="0"/>
                <a:cs typeface="Times New Roman" panose="02020603050405020304" pitchFamily="18" charset="0"/>
              </a:rPr>
              <a:t>Государственная программа Чувашской </a:t>
            </a:r>
            <a:r>
              <a:rPr lang="ru-RU" sz="1800" dirty="0" smtClean="0">
                <a:solidFill>
                  <a:prstClr val="black"/>
                </a:solidFill>
                <a:effectLst/>
                <a:latin typeface="Times New Roman" panose="02020603050405020304" pitchFamily="18" charset="0"/>
                <a:cs typeface="Times New Roman" panose="02020603050405020304" pitchFamily="18" charset="0"/>
              </a:rPr>
              <a:t>Республики</a:t>
            </a:r>
          </a:p>
          <a:p>
            <a:pPr marL="0" indent="0" algn="l">
              <a:buClr>
                <a:srgbClr val="F14124">
                  <a:lumMod val="75000"/>
                </a:srgbClr>
              </a:buClr>
              <a:buFont typeface="Georgia" pitchFamily="18" charset="0"/>
              <a:buNone/>
            </a:pPr>
            <a:r>
              <a:rPr lang="ru-RU" sz="1800" dirty="0" smtClean="0">
                <a:solidFill>
                  <a:prstClr val="black"/>
                </a:solidFill>
                <a:effectLst/>
                <a:latin typeface="Times New Roman" panose="02020603050405020304" pitchFamily="18" charset="0"/>
                <a:cs typeface="Times New Roman" panose="02020603050405020304" pitchFamily="18" charset="0"/>
              </a:rPr>
              <a:t>«Цифровое общество Чувашии»</a:t>
            </a:r>
            <a:endParaRPr lang="ru-RU" sz="1800" dirty="0">
              <a:solidFill>
                <a:prstClr val="black"/>
              </a:solidFill>
              <a:effectLst/>
              <a:latin typeface="Times New Roman" panose="02020603050405020304" pitchFamily="18" charset="0"/>
              <a:cs typeface="Times New Roman" panose="02020603050405020304" pitchFamily="18" charset="0"/>
            </a:endParaRPr>
          </a:p>
        </p:txBody>
      </p:sp>
      <p:cxnSp>
        <p:nvCxnSpPr>
          <p:cNvPr id="15" name="Прямая соединительная линия 14"/>
          <p:cNvCxnSpPr/>
          <p:nvPr/>
        </p:nvCxnSpPr>
        <p:spPr>
          <a:xfrm>
            <a:off x="0" y="620688"/>
            <a:ext cx="9144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31" name="Полилиния 30"/>
          <p:cNvSpPr/>
          <p:nvPr/>
        </p:nvSpPr>
        <p:spPr>
          <a:xfrm>
            <a:off x="7697307" y="3287531"/>
            <a:ext cx="576000" cy="396411"/>
          </a:xfrm>
          <a:custGeom>
            <a:avLst/>
            <a:gdLst>
              <a:gd name="connsiteX0" fmla="*/ 0 w 655572"/>
              <a:gd name="connsiteY0" fmla="*/ 39641 h 396411"/>
              <a:gd name="connsiteX1" fmla="*/ 39641 w 655572"/>
              <a:gd name="connsiteY1" fmla="*/ 0 h 396411"/>
              <a:gd name="connsiteX2" fmla="*/ 615931 w 655572"/>
              <a:gd name="connsiteY2" fmla="*/ 0 h 396411"/>
              <a:gd name="connsiteX3" fmla="*/ 655572 w 655572"/>
              <a:gd name="connsiteY3" fmla="*/ 39641 h 396411"/>
              <a:gd name="connsiteX4" fmla="*/ 655572 w 655572"/>
              <a:gd name="connsiteY4" fmla="*/ 356770 h 396411"/>
              <a:gd name="connsiteX5" fmla="*/ 615931 w 655572"/>
              <a:gd name="connsiteY5" fmla="*/ 396411 h 396411"/>
              <a:gd name="connsiteX6" fmla="*/ 39641 w 655572"/>
              <a:gd name="connsiteY6" fmla="*/ 396411 h 396411"/>
              <a:gd name="connsiteX7" fmla="*/ 0 w 655572"/>
              <a:gd name="connsiteY7" fmla="*/ 356770 h 396411"/>
              <a:gd name="connsiteX8" fmla="*/ 0 w 655572"/>
              <a:gd name="connsiteY8" fmla="*/ 39641 h 396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572" h="396411">
                <a:moveTo>
                  <a:pt x="0" y="39641"/>
                </a:moveTo>
                <a:cubicBezTo>
                  <a:pt x="0" y="17748"/>
                  <a:pt x="17748" y="0"/>
                  <a:pt x="39641" y="0"/>
                </a:cubicBezTo>
                <a:lnTo>
                  <a:pt x="615931" y="0"/>
                </a:lnTo>
                <a:cubicBezTo>
                  <a:pt x="637824" y="0"/>
                  <a:pt x="655572" y="17748"/>
                  <a:pt x="655572" y="39641"/>
                </a:cubicBezTo>
                <a:lnTo>
                  <a:pt x="655572" y="356770"/>
                </a:lnTo>
                <a:cubicBezTo>
                  <a:pt x="655572" y="378663"/>
                  <a:pt x="637824" y="396411"/>
                  <a:pt x="615931" y="396411"/>
                </a:cubicBezTo>
                <a:lnTo>
                  <a:pt x="39641" y="396411"/>
                </a:lnTo>
                <a:cubicBezTo>
                  <a:pt x="17748" y="396411"/>
                  <a:pt x="0" y="378663"/>
                  <a:pt x="0" y="356770"/>
                </a:cubicBezTo>
                <a:lnTo>
                  <a:pt x="0" y="39641"/>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57330" tIns="57330" rIns="57330" bIns="57330" numCol="1" spcCol="1270" anchor="ctr" anchorCtr="0">
            <a:noAutofit/>
          </a:bodyPr>
          <a:lstStyle/>
          <a:p>
            <a:pPr algn="ctr" defTabSz="533400" fontAlgn="base">
              <a:lnSpc>
                <a:spcPct val="90000"/>
              </a:lnSpc>
              <a:spcBef>
                <a:spcPct val="0"/>
              </a:spcBef>
              <a:spcAft>
                <a:spcPct val="35000"/>
              </a:spcAft>
            </a:pPr>
            <a:r>
              <a:rPr lang="ru-RU" sz="1200" b="1" dirty="0" smtClean="0">
                <a:solidFill>
                  <a:prstClr val="black"/>
                </a:solidFill>
                <a:latin typeface="Times New Roman" panose="02020603050405020304" pitchFamily="18" charset="0"/>
                <a:cs typeface="Times New Roman" panose="02020603050405020304" pitchFamily="18" charset="0"/>
              </a:rPr>
              <a:t>План</a:t>
            </a:r>
            <a:endParaRPr lang="ru-RU" sz="1200" b="1" dirty="0">
              <a:solidFill>
                <a:prstClr val="black"/>
              </a:solidFill>
              <a:latin typeface="Times New Roman" panose="02020603050405020304" pitchFamily="18" charset="0"/>
              <a:cs typeface="Times New Roman" panose="02020603050405020304" pitchFamily="18" charset="0"/>
            </a:endParaRPr>
          </a:p>
        </p:txBody>
      </p:sp>
      <p:sp>
        <p:nvSpPr>
          <p:cNvPr id="32" name="Полилиния 31"/>
          <p:cNvSpPr/>
          <p:nvPr/>
        </p:nvSpPr>
        <p:spPr>
          <a:xfrm>
            <a:off x="7697307" y="3759743"/>
            <a:ext cx="576000" cy="554966"/>
          </a:xfrm>
          <a:custGeom>
            <a:avLst/>
            <a:gdLst>
              <a:gd name="connsiteX0" fmla="*/ 0 w 655567"/>
              <a:gd name="connsiteY0" fmla="*/ 55497 h 554966"/>
              <a:gd name="connsiteX1" fmla="*/ 55497 w 655567"/>
              <a:gd name="connsiteY1" fmla="*/ 0 h 554966"/>
              <a:gd name="connsiteX2" fmla="*/ 600070 w 655567"/>
              <a:gd name="connsiteY2" fmla="*/ 0 h 554966"/>
              <a:gd name="connsiteX3" fmla="*/ 655567 w 655567"/>
              <a:gd name="connsiteY3" fmla="*/ 55497 h 554966"/>
              <a:gd name="connsiteX4" fmla="*/ 655567 w 655567"/>
              <a:gd name="connsiteY4" fmla="*/ 499469 h 554966"/>
              <a:gd name="connsiteX5" fmla="*/ 600070 w 655567"/>
              <a:gd name="connsiteY5" fmla="*/ 554966 h 554966"/>
              <a:gd name="connsiteX6" fmla="*/ 55497 w 655567"/>
              <a:gd name="connsiteY6" fmla="*/ 554966 h 554966"/>
              <a:gd name="connsiteX7" fmla="*/ 0 w 655567"/>
              <a:gd name="connsiteY7" fmla="*/ 499469 h 554966"/>
              <a:gd name="connsiteX8" fmla="*/ 0 w 655567"/>
              <a:gd name="connsiteY8" fmla="*/ 55497 h 554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567" h="554966">
                <a:moveTo>
                  <a:pt x="0" y="55497"/>
                </a:moveTo>
                <a:cubicBezTo>
                  <a:pt x="0" y="24847"/>
                  <a:pt x="24847" y="0"/>
                  <a:pt x="55497" y="0"/>
                </a:cubicBezTo>
                <a:lnTo>
                  <a:pt x="600070" y="0"/>
                </a:lnTo>
                <a:cubicBezTo>
                  <a:pt x="630720" y="0"/>
                  <a:pt x="655567" y="24847"/>
                  <a:pt x="655567" y="55497"/>
                </a:cubicBezTo>
                <a:lnTo>
                  <a:pt x="655567" y="499469"/>
                </a:lnTo>
                <a:cubicBezTo>
                  <a:pt x="655567" y="530119"/>
                  <a:pt x="630720" y="554966"/>
                  <a:pt x="600070" y="554966"/>
                </a:cubicBezTo>
                <a:lnTo>
                  <a:pt x="55497" y="554966"/>
                </a:lnTo>
                <a:cubicBezTo>
                  <a:pt x="24847" y="554966"/>
                  <a:pt x="0" y="530119"/>
                  <a:pt x="0" y="499469"/>
                </a:cubicBezTo>
                <a:lnTo>
                  <a:pt x="0" y="55497"/>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61974" tIns="61974" rIns="61974" bIns="61974" numCol="1" spcCol="1270" anchor="ctr" anchorCtr="0">
            <a:noAutofit/>
          </a:bodyPr>
          <a:lstStyle/>
          <a:p>
            <a:pPr algn="ctr" defTabSz="533400" fontAlgn="base">
              <a:lnSpc>
                <a:spcPct val="90000"/>
              </a:lnSpc>
              <a:spcBef>
                <a:spcPct val="0"/>
              </a:spcBef>
              <a:spcAft>
                <a:spcPct val="35000"/>
              </a:spcAft>
            </a:pPr>
            <a:r>
              <a:rPr lang="ru-RU" sz="1200" dirty="0" smtClean="0">
                <a:solidFill>
                  <a:prstClr val="black"/>
                </a:solidFill>
                <a:latin typeface="Times New Roman" panose="02020603050405020304" pitchFamily="18" charset="0"/>
                <a:cs typeface="Times New Roman" panose="02020603050405020304" pitchFamily="18" charset="0"/>
              </a:rPr>
              <a:t>50,8</a:t>
            </a:r>
            <a:endParaRPr lang="ru-RU" sz="1200" dirty="0">
              <a:solidFill>
                <a:prstClr val="black"/>
              </a:solidFill>
              <a:latin typeface="Times New Roman" panose="02020603050405020304" pitchFamily="18" charset="0"/>
              <a:cs typeface="Times New Roman" panose="02020603050405020304" pitchFamily="18" charset="0"/>
            </a:endParaRPr>
          </a:p>
        </p:txBody>
      </p:sp>
      <p:sp>
        <p:nvSpPr>
          <p:cNvPr id="33" name="Полилиния 32"/>
          <p:cNvSpPr/>
          <p:nvPr/>
        </p:nvSpPr>
        <p:spPr>
          <a:xfrm>
            <a:off x="7697307" y="4369114"/>
            <a:ext cx="576000" cy="395993"/>
          </a:xfrm>
          <a:custGeom>
            <a:avLst/>
            <a:gdLst>
              <a:gd name="connsiteX0" fmla="*/ 0 w 660747"/>
              <a:gd name="connsiteY0" fmla="*/ 39599 h 395993"/>
              <a:gd name="connsiteX1" fmla="*/ 39599 w 660747"/>
              <a:gd name="connsiteY1" fmla="*/ 0 h 395993"/>
              <a:gd name="connsiteX2" fmla="*/ 621148 w 660747"/>
              <a:gd name="connsiteY2" fmla="*/ 0 h 395993"/>
              <a:gd name="connsiteX3" fmla="*/ 660747 w 660747"/>
              <a:gd name="connsiteY3" fmla="*/ 39599 h 395993"/>
              <a:gd name="connsiteX4" fmla="*/ 660747 w 660747"/>
              <a:gd name="connsiteY4" fmla="*/ 356394 h 395993"/>
              <a:gd name="connsiteX5" fmla="*/ 621148 w 660747"/>
              <a:gd name="connsiteY5" fmla="*/ 395993 h 395993"/>
              <a:gd name="connsiteX6" fmla="*/ 39599 w 660747"/>
              <a:gd name="connsiteY6" fmla="*/ 395993 h 395993"/>
              <a:gd name="connsiteX7" fmla="*/ 0 w 660747"/>
              <a:gd name="connsiteY7" fmla="*/ 356394 h 395993"/>
              <a:gd name="connsiteX8" fmla="*/ 0 w 660747"/>
              <a:gd name="connsiteY8" fmla="*/ 39599 h 395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0747" h="395993">
                <a:moveTo>
                  <a:pt x="0" y="39599"/>
                </a:moveTo>
                <a:cubicBezTo>
                  <a:pt x="0" y="17729"/>
                  <a:pt x="17729" y="0"/>
                  <a:pt x="39599" y="0"/>
                </a:cubicBezTo>
                <a:lnTo>
                  <a:pt x="621148" y="0"/>
                </a:lnTo>
                <a:cubicBezTo>
                  <a:pt x="643018" y="0"/>
                  <a:pt x="660747" y="17729"/>
                  <a:pt x="660747" y="39599"/>
                </a:cubicBezTo>
                <a:lnTo>
                  <a:pt x="660747" y="356394"/>
                </a:lnTo>
                <a:cubicBezTo>
                  <a:pt x="660747" y="378264"/>
                  <a:pt x="643018" y="395993"/>
                  <a:pt x="621148" y="395993"/>
                </a:cubicBezTo>
                <a:lnTo>
                  <a:pt x="39599" y="395993"/>
                </a:lnTo>
                <a:cubicBezTo>
                  <a:pt x="17729" y="395993"/>
                  <a:pt x="0" y="378264"/>
                  <a:pt x="0" y="356394"/>
                </a:cubicBezTo>
                <a:lnTo>
                  <a:pt x="0" y="39599"/>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57318" tIns="57318" rIns="57318" bIns="57318" numCol="1" spcCol="1270" anchor="ctr" anchorCtr="0">
            <a:noAutofit/>
          </a:bodyPr>
          <a:lstStyle/>
          <a:p>
            <a:pPr algn="ctr" defTabSz="533400" fontAlgn="base">
              <a:lnSpc>
                <a:spcPct val="90000"/>
              </a:lnSpc>
              <a:spcBef>
                <a:spcPct val="0"/>
              </a:spcBef>
              <a:spcAft>
                <a:spcPct val="35000"/>
              </a:spcAft>
            </a:pPr>
            <a:r>
              <a:rPr lang="ru-RU" sz="1200" dirty="0" smtClean="0">
                <a:solidFill>
                  <a:prstClr val="black"/>
                </a:solidFill>
                <a:latin typeface="Times New Roman" panose="02020603050405020304" pitchFamily="18" charset="0"/>
                <a:cs typeface="Times New Roman" panose="02020603050405020304" pitchFamily="18" charset="0"/>
              </a:rPr>
              <a:t>117,9</a:t>
            </a:r>
            <a:endParaRPr lang="ru-RU" sz="1200" dirty="0">
              <a:solidFill>
                <a:prstClr val="black"/>
              </a:solidFill>
              <a:latin typeface="Times New Roman" panose="02020603050405020304" pitchFamily="18" charset="0"/>
              <a:cs typeface="Times New Roman" panose="02020603050405020304" pitchFamily="18" charset="0"/>
            </a:endParaRPr>
          </a:p>
        </p:txBody>
      </p:sp>
      <p:sp>
        <p:nvSpPr>
          <p:cNvPr id="34" name="Полилиния 33"/>
          <p:cNvSpPr/>
          <p:nvPr/>
        </p:nvSpPr>
        <p:spPr>
          <a:xfrm>
            <a:off x="7697307" y="4815519"/>
            <a:ext cx="576000" cy="350724"/>
          </a:xfrm>
          <a:custGeom>
            <a:avLst/>
            <a:gdLst>
              <a:gd name="connsiteX0" fmla="*/ 0 w 657498"/>
              <a:gd name="connsiteY0" fmla="*/ 65750 h 968106"/>
              <a:gd name="connsiteX1" fmla="*/ 65750 w 657498"/>
              <a:gd name="connsiteY1" fmla="*/ 0 h 968106"/>
              <a:gd name="connsiteX2" fmla="*/ 591748 w 657498"/>
              <a:gd name="connsiteY2" fmla="*/ 0 h 968106"/>
              <a:gd name="connsiteX3" fmla="*/ 657498 w 657498"/>
              <a:gd name="connsiteY3" fmla="*/ 65750 h 968106"/>
              <a:gd name="connsiteX4" fmla="*/ 657498 w 657498"/>
              <a:gd name="connsiteY4" fmla="*/ 902356 h 968106"/>
              <a:gd name="connsiteX5" fmla="*/ 591748 w 657498"/>
              <a:gd name="connsiteY5" fmla="*/ 968106 h 968106"/>
              <a:gd name="connsiteX6" fmla="*/ 65750 w 657498"/>
              <a:gd name="connsiteY6" fmla="*/ 968106 h 968106"/>
              <a:gd name="connsiteX7" fmla="*/ 0 w 657498"/>
              <a:gd name="connsiteY7" fmla="*/ 902356 h 968106"/>
              <a:gd name="connsiteX8" fmla="*/ 0 w 657498"/>
              <a:gd name="connsiteY8" fmla="*/ 65750 h 968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7498" h="968106">
                <a:moveTo>
                  <a:pt x="0" y="65750"/>
                </a:moveTo>
                <a:cubicBezTo>
                  <a:pt x="0" y="29437"/>
                  <a:pt x="29437" y="0"/>
                  <a:pt x="65750" y="0"/>
                </a:cubicBezTo>
                <a:lnTo>
                  <a:pt x="591748" y="0"/>
                </a:lnTo>
                <a:cubicBezTo>
                  <a:pt x="628061" y="0"/>
                  <a:pt x="657498" y="29437"/>
                  <a:pt x="657498" y="65750"/>
                </a:cubicBezTo>
                <a:lnTo>
                  <a:pt x="657498" y="902356"/>
                </a:lnTo>
                <a:cubicBezTo>
                  <a:pt x="657498" y="938669"/>
                  <a:pt x="628061" y="968106"/>
                  <a:pt x="591748" y="968106"/>
                </a:cubicBezTo>
                <a:lnTo>
                  <a:pt x="65750" y="968106"/>
                </a:lnTo>
                <a:cubicBezTo>
                  <a:pt x="29437" y="968106"/>
                  <a:pt x="0" y="938669"/>
                  <a:pt x="0" y="902356"/>
                </a:cubicBezTo>
                <a:lnTo>
                  <a:pt x="0" y="65750"/>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64977" tIns="64977" rIns="64977" bIns="64977" numCol="1" spcCol="1270" anchor="ctr" anchorCtr="0">
            <a:noAutofit/>
          </a:bodyPr>
          <a:lstStyle/>
          <a:p>
            <a:pPr algn="ctr" defTabSz="533400" fontAlgn="base">
              <a:lnSpc>
                <a:spcPct val="90000"/>
              </a:lnSpc>
              <a:spcBef>
                <a:spcPct val="0"/>
              </a:spcBef>
              <a:spcAft>
                <a:spcPct val="35000"/>
              </a:spcAft>
            </a:pPr>
            <a:r>
              <a:rPr lang="ru-RU" sz="1200" dirty="0" smtClean="0">
                <a:solidFill>
                  <a:prstClr val="black"/>
                </a:solidFill>
                <a:latin typeface="Times New Roman" panose="02020603050405020304" pitchFamily="18" charset="0"/>
                <a:cs typeface="Times New Roman" panose="02020603050405020304" pitchFamily="18" charset="0"/>
              </a:rPr>
              <a:t>13,2</a:t>
            </a:r>
            <a:endParaRPr lang="ru-RU" sz="1200" dirty="0">
              <a:solidFill>
                <a:prstClr val="black"/>
              </a:solidFill>
              <a:latin typeface="Times New Roman" panose="02020603050405020304" pitchFamily="18" charset="0"/>
              <a:cs typeface="Times New Roman" panose="02020603050405020304" pitchFamily="18" charset="0"/>
            </a:endParaRPr>
          </a:p>
        </p:txBody>
      </p:sp>
      <p:sp>
        <p:nvSpPr>
          <p:cNvPr id="35" name="Полилиния 34"/>
          <p:cNvSpPr/>
          <p:nvPr/>
        </p:nvSpPr>
        <p:spPr>
          <a:xfrm>
            <a:off x="7697307" y="5628839"/>
            <a:ext cx="576000" cy="513123"/>
          </a:xfrm>
          <a:custGeom>
            <a:avLst/>
            <a:gdLst>
              <a:gd name="connsiteX0" fmla="*/ 0 w 657498"/>
              <a:gd name="connsiteY0" fmla="*/ 51312 h 513123"/>
              <a:gd name="connsiteX1" fmla="*/ 51312 w 657498"/>
              <a:gd name="connsiteY1" fmla="*/ 0 h 513123"/>
              <a:gd name="connsiteX2" fmla="*/ 606186 w 657498"/>
              <a:gd name="connsiteY2" fmla="*/ 0 h 513123"/>
              <a:gd name="connsiteX3" fmla="*/ 657498 w 657498"/>
              <a:gd name="connsiteY3" fmla="*/ 51312 h 513123"/>
              <a:gd name="connsiteX4" fmla="*/ 657498 w 657498"/>
              <a:gd name="connsiteY4" fmla="*/ 461811 h 513123"/>
              <a:gd name="connsiteX5" fmla="*/ 606186 w 657498"/>
              <a:gd name="connsiteY5" fmla="*/ 513123 h 513123"/>
              <a:gd name="connsiteX6" fmla="*/ 51312 w 657498"/>
              <a:gd name="connsiteY6" fmla="*/ 513123 h 513123"/>
              <a:gd name="connsiteX7" fmla="*/ 0 w 657498"/>
              <a:gd name="connsiteY7" fmla="*/ 461811 h 513123"/>
              <a:gd name="connsiteX8" fmla="*/ 0 w 657498"/>
              <a:gd name="connsiteY8" fmla="*/ 51312 h 513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7498" h="513123">
                <a:moveTo>
                  <a:pt x="0" y="51312"/>
                </a:moveTo>
                <a:cubicBezTo>
                  <a:pt x="0" y="22973"/>
                  <a:pt x="22973" y="0"/>
                  <a:pt x="51312" y="0"/>
                </a:cubicBezTo>
                <a:lnTo>
                  <a:pt x="606186" y="0"/>
                </a:lnTo>
                <a:cubicBezTo>
                  <a:pt x="634525" y="0"/>
                  <a:pt x="657498" y="22973"/>
                  <a:pt x="657498" y="51312"/>
                </a:cubicBezTo>
                <a:lnTo>
                  <a:pt x="657498" y="461811"/>
                </a:lnTo>
                <a:cubicBezTo>
                  <a:pt x="657498" y="490150"/>
                  <a:pt x="634525" y="513123"/>
                  <a:pt x="606186" y="513123"/>
                </a:cubicBezTo>
                <a:lnTo>
                  <a:pt x="51312" y="513123"/>
                </a:lnTo>
                <a:cubicBezTo>
                  <a:pt x="22973" y="513123"/>
                  <a:pt x="0" y="490150"/>
                  <a:pt x="0" y="461811"/>
                </a:cubicBezTo>
                <a:lnTo>
                  <a:pt x="0" y="51312"/>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60749" tIns="60749" rIns="60749" bIns="60749" numCol="1" spcCol="1270" anchor="ctr" anchorCtr="0">
            <a:noAutofit/>
          </a:bodyPr>
          <a:lstStyle/>
          <a:p>
            <a:pPr algn="ctr" defTabSz="533400" fontAlgn="base">
              <a:lnSpc>
                <a:spcPct val="90000"/>
              </a:lnSpc>
              <a:spcBef>
                <a:spcPct val="0"/>
              </a:spcBef>
              <a:spcAft>
                <a:spcPct val="35000"/>
              </a:spcAft>
            </a:pPr>
            <a:r>
              <a:rPr lang="ru-RU" sz="1200" dirty="0" smtClean="0">
                <a:solidFill>
                  <a:prstClr val="black"/>
                </a:solidFill>
                <a:latin typeface="Times New Roman" panose="02020603050405020304" pitchFamily="18" charset="0"/>
                <a:cs typeface="Times New Roman" panose="02020603050405020304" pitchFamily="18" charset="0"/>
              </a:rPr>
              <a:t>22,7</a:t>
            </a:r>
            <a:endParaRPr lang="ru-RU" sz="1200" dirty="0">
              <a:solidFill>
                <a:prstClr val="black"/>
              </a:solidFill>
              <a:latin typeface="Times New Roman" panose="02020603050405020304" pitchFamily="18" charset="0"/>
              <a:cs typeface="Times New Roman" panose="02020603050405020304" pitchFamily="18" charset="0"/>
            </a:endParaRPr>
          </a:p>
        </p:txBody>
      </p:sp>
      <p:sp>
        <p:nvSpPr>
          <p:cNvPr id="36" name="TextBox 35"/>
          <p:cNvSpPr txBox="1"/>
          <p:nvPr/>
        </p:nvSpPr>
        <p:spPr>
          <a:xfrm>
            <a:off x="7873228" y="69850"/>
            <a:ext cx="1223412" cy="492443"/>
          </a:xfrm>
          <a:prstGeom prst="rect">
            <a:avLst/>
          </a:prstGeom>
          <a:noFill/>
        </p:spPr>
        <p:txBody>
          <a:bodyPr wrap="none" rtlCol="0">
            <a:spAutoFit/>
          </a:bodyPr>
          <a:lstStyle/>
          <a:p>
            <a:pPr algn="ctr"/>
            <a:r>
              <a:rPr lang="ru-RU" sz="1300" b="1" i="1" dirty="0" smtClean="0">
                <a:solidFill>
                  <a:schemeClr val="accent1"/>
                </a:solidFill>
                <a:latin typeface="+mn-lt"/>
              </a:rPr>
              <a:t>Бюджет</a:t>
            </a:r>
          </a:p>
          <a:p>
            <a:pPr algn="ctr"/>
            <a:r>
              <a:rPr lang="ru-RU" sz="1300" b="1" i="1" dirty="0" smtClean="0">
                <a:solidFill>
                  <a:schemeClr val="accent1"/>
                </a:solidFill>
                <a:latin typeface="+mn-lt"/>
              </a:rPr>
              <a:t>для граждан</a:t>
            </a:r>
            <a:endParaRPr lang="ru-RU" sz="1300" b="1" i="1" dirty="0">
              <a:solidFill>
                <a:schemeClr val="accent1"/>
              </a:solidFill>
              <a:latin typeface="+mn-lt"/>
            </a:endParaRPr>
          </a:p>
        </p:txBody>
      </p:sp>
      <p:sp>
        <p:nvSpPr>
          <p:cNvPr id="29" name="Полилиния 28"/>
          <p:cNvSpPr/>
          <p:nvPr/>
        </p:nvSpPr>
        <p:spPr>
          <a:xfrm>
            <a:off x="5132379" y="5214469"/>
            <a:ext cx="2457781" cy="345641"/>
          </a:xfrm>
          <a:custGeom>
            <a:avLst/>
            <a:gdLst>
              <a:gd name="connsiteX0" fmla="*/ 0 w 2128385"/>
              <a:gd name="connsiteY0" fmla="*/ 99080 h 990804"/>
              <a:gd name="connsiteX1" fmla="*/ 99080 w 2128385"/>
              <a:gd name="connsiteY1" fmla="*/ 0 h 990804"/>
              <a:gd name="connsiteX2" fmla="*/ 2029305 w 2128385"/>
              <a:gd name="connsiteY2" fmla="*/ 0 h 990804"/>
              <a:gd name="connsiteX3" fmla="*/ 2128385 w 2128385"/>
              <a:gd name="connsiteY3" fmla="*/ 99080 h 990804"/>
              <a:gd name="connsiteX4" fmla="*/ 2128385 w 2128385"/>
              <a:gd name="connsiteY4" fmla="*/ 891724 h 990804"/>
              <a:gd name="connsiteX5" fmla="*/ 2029305 w 2128385"/>
              <a:gd name="connsiteY5" fmla="*/ 990804 h 990804"/>
              <a:gd name="connsiteX6" fmla="*/ 99080 w 2128385"/>
              <a:gd name="connsiteY6" fmla="*/ 990804 h 990804"/>
              <a:gd name="connsiteX7" fmla="*/ 0 w 2128385"/>
              <a:gd name="connsiteY7" fmla="*/ 891724 h 990804"/>
              <a:gd name="connsiteX8" fmla="*/ 0 w 2128385"/>
              <a:gd name="connsiteY8" fmla="*/ 99080 h 990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28385" h="990804">
                <a:moveTo>
                  <a:pt x="0" y="99080"/>
                </a:moveTo>
                <a:cubicBezTo>
                  <a:pt x="0" y="44360"/>
                  <a:pt x="44360" y="0"/>
                  <a:pt x="99080" y="0"/>
                </a:cubicBezTo>
                <a:lnTo>
                  <a:pt x="2029305" y="0"/>
                </a:lnTo>
                <a:cubicBezTo>
                  <a:pt x="2084025" y="0"/>
                  <a:pt x="2128385" y="44360"/>
                  <a:pt x="2128385" y="99080"/>
                </a:cubicBezTo>
                <a:lnTo>
                  <a:pt x="2128385" y="891724"/>
                </a:lnTo>
                <a:cubicBezTo>
                  <a:pt x="2128385" y="946444"/>
                  <a:pt x="2084025" y="990804"/>
                  <a:pt x="2029305" y="990804"/>
                </a:cubicBezTo>
                <a:lnTo>
                  <a:pt x="99080" y="990804"/>
                </a:lnTo>
                <a:cubicBezTo>
                  <a:pt x="44360" y="990804"/>
                  <a:pt x="0" y="946444"/>
                  <a:pt x="0" y="891724"/>
                </a:cubicBezTo>
                <a:lnTo>
                  <a:pt x="0" y="99080"/>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74740" tIns="74740" rIns="74740" bIns="74740" numCol="1" spcCol="1270" anchor="ctr" anchorCtr="0">
            <a:noAutofit/>
          </a:bodyPr>
          <a:lstStyle/>
          <a:p>
            <a:pPr algn="ctr" defTabSz="533400" fontAlgn="base">
              <a:lnSpc>
                <a:spcPct val="90000"/>
              </a:lnSpc>
              <a:spcBef>
                <a:spcPct val="0"/>
              </a:spcBef>
              <a:spcAft>
                <a:spcPct val="35000"/>
              </a:spcAft>
            </a:pPr>
            <a:r>
              <a:rPr lang="ru-RU" sz="1200" dirty="0" smtClean="0">
                <a:solidFill>
                  <a:prstClr val="black"/>
                </a:solidFill>
                <a:latin typeface="Times New Roman" panose="02020603050405020304" pitchFamily="18" charset="0"/>
                <a:cs typeface="Times New Roman" panose="02020603050405020304" pitchFamily="18" charset="0"/>
              </a:rPr>
              <a:t>Массовые коммуникации</a:t>
            </a:r>
            <a:endParaRPr lang="ru-RU" sz="1200" dirty="0">
              <a:solidFill>
                <a:prstClr val="black"/>
              </a:solidFill>
              <a:latin typeface="Times New Roman" panose="02020603050405020304" pitchFamily="18" charset="0"/>
              <a:cs typeface="Times New Roman" panose="02020603050405020304" pitchFamily="18" charset="0"/>
            </a:endParaRPr>
          </a:p>
        </p:txBody>
      </p:sp>
      <p:sp>
        <p:nvSpPr>
          <p:cNvPr id="30" name="Полилиния 29"/>
          <p:cNvSpPr/>
          <p:nvPr/>
        </p:nvSpPr>
        <p:spPr>
          <a:xfrm>
            <a:off x="7697307" y="5214469"/>
            <a:ext cx="576000" cy="350724"/>
          </a:xfrm>
          <a:custGeom>
            <a:avLst/>
            <a:gdLst>
              <a:gd name="connsiteX0" fmla="*/ 0 w 657498"/>
              <a:gd name="connsiteY0" fmla="*/ 65750 h 968106"/>
              <a:gd name="connsiteX1" fmla="*/ 65750 w 657498"/>
              <a:gd name="connsiteY1" fmla="*/ 0 h 968106"/>
              <a:gd name="connsiteX2" fmla="*/ 591748 w 657498"/>
              <a:gd name="connsiteY2" fmla="*/ 0 h 968106"/>
              <a:gd name="connsiteX3" fmla="*/ 657498 w 657498"/>
              <a:gd name="connsiteY3" fmla="*/ 65750 h 968106"/>
              <a:gd name="connsiteX4" fmla="*/ 657498 w 657498"/>
              <a:gd name="connsiteY4" fmla="*/ 902356 h 968106"/>
              <a:gd name="connsiteX5" fmla="*/ 591748 w 657498"/>
              <a:gd name="connsiteY5" fmla="*/ 968106 h 968106"/>
              <a:gd name="connsiteX6" fmla="*/ 65750 w 657498"/>
              <a:gd name="connsiteY6" fmla="*/ 968106 h 968106"/>
              <a:gd name="connsiteX7" fmla="*/ 0 w 657498"/>
              <a:gd name="connsiteY7" fmla="*/ 902356 h 968106"/>
              <a:gd name="connsiteX8" fmla="*/ 0 w 657498"/>
              <a:gd name="connsiteY8" fmla="*/ 65750 h 968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7498" h="968106">
                <a:moveTo>
                  <a:pt x="0" y="65750"/>
                </a:moveTo>
                <a:cubicBezTo>
                  <a:pt x="0" y="29437"/>
                  <a:pt x="29437" y="0"/>
                  <a:pt x="65750" y="0"/>
                </a:cubicBezTo>
                <a:lnTo>
                  <a:pt x="591748" y="0"/>
                </a:lnTo>
                <a:cubicBezTo>
                  <a:pt x="628061" y="0"/>
                  <a:pt x="657498" y="29437"/>
                  <a:pt x="657498" y="65750"/>
                </a:cubicBezTo>
                <a:lnTo>
                  <a:pt x="657498" y="902356"/>
                </a:lnTo>
                <a:cubicBezTo>
                  <a:pt x="657498" y="938669"/>
                  <a:pt x="628061" y="968106"/>
                  <a:pt x="591748" y="968106"/>
                </a:cubicBezTo>
                <a:lnTo>
                  <a:pt x="65750" y="968106"/>
                </a:lnTo>
                <a:cubicBezTo>
                  <a:pt x="29437" y="968106"/>
                  <a:pt x="0" y="938669"/>
                  <a:pt x="0" y="902356"/>
                </a:cubicBezTo>
                <a:lnTo>
                  <a:pt x="0" y="65750"/>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64977" tIns="64977" rIns="64977" bIns="64977" numCol="1" spcCol="1270" anchor="ctr" anchorCtr="0">
            <a:noAutofit/>
          </a:bodyPr>
          <a:lstStyle/>
          <a:p>
            <a:pPr algn="ctr" defTabSz="533400" fontAlgn="base">
              <a:lnSpc>
                <a:spcPct val="90000"/>
              </a:lnSpc>
              <a:spcBef>
                <a:spcPct val="0"/>
              </a:spcBef>
              <a:spcAft>
                <a:spcPct val="35000"/>
              </a:spcAft>
            </a:pPr>
            <a:r>
              <a:rPr lang="ru-RU" sz="1200" dirty="0" smtClean="0">
                <a:solidFill>
                  <a:prstClr val="black"/>
                </a:solidFill>
                <a:latin typeface="Times New Roman" panose="02020603050405020304" pitchFamily="18" charset="0"/>
                <a:cs typeface="Times New Roman" panose="02020603050405020304" pitchFamily="18" charset="0"/>
              </a:rPr>
              <a:t>149,7</a:t>
            </a:r>
            <a:endParaRPr lang="ru-RU" sz="1200" dirty="0">
              <a:solidFill>
                <a:prstClr val="black"/>
              </a:solidFill>
              <a:latin typeface="Times New Roman" panose="02020603050405020304" pitchFamily="18" charset="0"/>
              <a:cs typeface="Times New Roman" panose="02020603050405020304" pitchFamily="18" charset="0"/>
            </a:endParaRPr>
          </a:p>
        </p:txBody>
      </p:sp>
      <p:sp>
        <p:nvSpPr>
          <p:cNvPr id="37" name="Полилиния 36"/>
          <p:cNvSpPr/>
          <p:nvPr/>
        </p:nvSpPr>
        <p:spPr>
          <a:xfrm>
            <a:off x="8361504" y="5214469"/>
            <a:ext cx="576000" cy="350724"/>
          </a:xfrm>
          <a:custGeom>
            <a:avLst/>
            <a:gdLst>
              <a:gd name="connsiteX0" fmla="*/ 0 w 657498"/>
              <a:gd name="connsiteY0" fmla="*/ 65750 h 968106"/>
              <a:gd name="connsiteX1" fmla="*/ 65750 w 657498"/>
              <a:gd name="connsiteY1" fmla="*/ 0 h 968106"/>
              <a:gd name="connsiteX2" fmla="*/ 591748 w 657498"/>
              <a:gd name="connsiteY2" fmla="*/ 0 h 968106"/>
              <a:gd name="connsiteX3" fmla="*/ 657498 w 657498"/>
              <a:gd name="connsiteY3" fmla="*/ 65750 h 968106"/>
              <a:gd name="connsiteX4" fmla="*/ 657498 w 657498"/>
              <a:gd name="connsiteY4" fmla="*/ 902356 h 968106"/>
              <a:gd name="connsiteX5" fmla="*/ 591748 w 657498"/>
              <a:gd name="connsiteY5" fmla="*/ 968106 h 968106"/>
              <a:gd name="connsiteX6" fmla="*/ 65750 w 657498"/>
              <a:gd name="connsiteY6" fmla="*/ 968106 h 968106"/>
              <a:gd name="connsiteX7" fmla="*/ 0 w 657498"/>
              <a:gd name="connsiteY7" fmla="*/ 902356 h 968106"/>
              <a:gd name="connsiteX8" fmla="*/ 0 w 657498"/>
              <a:gd name="connsiteY8" fmla="*/ 65750 h 968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7498" h="968106">
                <a:moveTo>
                  <a:pt x="0" y="65750"/>
                </a:moveTo>
                <a:cubicBezTo>
                  <a:pt x="0" y="29437"/>
                  <a:pt x="29437" y="0"/>
                  <a:pt x="65750" y="0"/>
                </a:cubicBezTo>
                <a:lnTo>
                  <a:pt x="591748" y="0"/>
                </a:lnTo>
                <a:cubicBezTo>
                  <a:pt x="628061" y="0"/>
                  <a:pt x="657498" y="29437"/>
                  <a:pt x="657498" y="65750"/>
                </a:cubicBezTo>
                <a:lnTo>
                  <a:pt x="657498" y="902356"/>
                </a:lnTo>
                <a:cubicBezTo>
                  <a:pt x="657498" y="938669"/>
                  <a:pt x="628061" y="968106"/>
                  <a:pt x="591748" y="968106"/>
                </a:cubicBezTo>
                <a:lnTo>
                  <a:pt x="65750" y="968106"/>
                </a:lnTo>
                <a:cubicBezTo>
                  <a:pt x="29437" y="968106"/>
                  <a:pt x="0" y="938669"/>
                  <a:pt x="0" y="902356"/>
                </a:cubicBezTo>
                <a:lnTo>
                  <a:pt x="0" y="65750"/>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64977" tIns="64977" rIns="64977" bIns="64977" numCol="1" spcCol="1270" anchor="ctr" anchorCtr="0">
            <a:noAutofit/>
          </a:bodyPr>
          <a:lstStyle/>
          <a:p>
            <a:pPr algn="ctr" defTabSz="533400" fontAlgn="base">
              <a:lnSpc>
                <a:spcPct val="90000"/>
              </a:lnSpc>
              <a:spcBef>
                <a:spcPct val="0"/>
              </a:spcBef>
              <a:spcAft>
                <a:spcPct val="35000"/>
              </a:spcAft>
            </a:pPr>
            <a:r>
              <a:rPr lang="ru-RU" sz="1200" dirty="0" smtClean="0">
                <a:solidFill>
                  <a:prstClr val="black"/>
                </a:solidFill>
                <a:latin typeface="Times New Roman" panose="02020603050405020304" pitchFamily="18" charset="0"/>
                <a:cs typeface="Times New Roman" panose="02020603050405020304" pitchFamily="18" charset="0"/>
              </a:rPr>
              <a:t>149,5</a:t>
            </a:r>
            <a:endParaRPr lang="ru-RU" sz="12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6914891"/>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олилиния 3"/>
          <p:cNvSpPr/>
          <p:nvPr/>
        </p:nvSpPr>
        <p:spPr>
          <a:xfrm>
            <a:off x="5130328" y="858831"/>
            <a:ext cx="3903032" cy="735023"/>
          </a:xfrm>
          <a:custGeom>
            <a:avLst/>
            <a:gdLst>
              <a:gd name="connsiteX0" fmla="*/ 0 w 3903032"/>
              <a:gd name="connsiteY0" fmla="*/ 73502 h 735023"/>
              <a:gd name="connsiteX1" fmla="*/ 73502 w 3903032"/>
              <a:gd name="connsiteY1" fmla="*/ 0 h 735023"/>
              <a:gd name="connsiteX2" fmla="*/ 3829530 w 3903032"/>
              <a:gd name="connsiteY2" fmla="*/ 0 h 735023"/>
              <a:gd name="connsiteX3" fmla="*/ 3903032 w 3903032"/>
              <a:gd name="connsiteY3" fmla="*/ 73502 h 735023"/>
              <a:gd name="connsiteX4" fmla="*/ 3903032 w 3903032"/>
              <a:gd name="connsiteY4" fmla="*/ 661521 h 735023"/>
              <a:gd name="connsiteX5" fmla="*/ 3829530 w 3903032"/>
              <a:gd name="connsiteY5" fmla="*/ 735023 h 735023"/>
              <a:gd name="connsiteX6" fmla="*/ 73502 w 3903032"/>
              <a:gd name="connsiteY6" fmla="*/ 735023 h 735023"/>
              <a:gd name="connsiteX7" fmla="*/ 0 w 3903032"/>
              <a:gd name="connsiteY7" fmla="*/ 661521 h 735023"/>
              <a:gd name="connsiteX8" fmla="*/ 0 w 3903032"/>
              <a:gd name="connsiteY8" fmla="*/ 73502 h 735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3032" h="735023">
                <a:moveTo>
                  <a:pt x="0" y="73502"/>
                </a:moveTo>
                <a:cubicBezTo>
                  <a:pt x="0" y="32908"/>
                  <a:pt x="32908" y="0"/>
                  <a:pt x="73502" y="0"/>
                </a:cubicBezTo>
                <a:lnTo>
                  <a:pt x="3829530" y="0"/>
                </a:lnTo>
                <a:cubicBezTo>
                  <a:pt x="3870124" y="0"/>
                  <a:pt x="3903032" y="32908"/>
                  <a:pt x="3903032" y="73502"/>
                </a:cubicBezTo>
                <a:lnTo>
                  <a:pt x="3903032" y="661521"/>
                </a:lnTo>
                <a:cubicBezTo>
                  <a:pt x="3903032" y="702115"/>
                  <a:pt x="3870124" y="735023"/>
                  <a:pt x="3829530" y="735023"/>
                </a:cubicBezTo>
                <a:lnTo>
                  <a:pt x="73502" y="735023"/>
                </a:lnTo>
                <a:cubicBezTo>
                  <a:pt x="32908" y="735023"/>
                  <a:pt x="0" y="702115"/>
                  <a:pt x="0" y="661521"/>
                </a:cubicBezTo>
                <a:lnTo>
                  <a:pt x="0" y="73502"/>
                </a:lnTo>
                <a:close/>
              </a:path>
            </a:pathLst>
          </a:custGeom>
        </p:spPr>
        <p:style>
          <a:lnRef idx="3">
            <a:schemeClr val="lt1"/>
          </a:lnRef>
          <a:fillRef idx="1">
            <a:schemeClr val="accent2"/>
          </a:fillRef>
          <a:effectRef idx="1">
            <a:schemeClr val="accent2"/>
          </a:effectRef>
          <a:fontRef idx="minor">
            <a:schemeClr val="lt1"/>
          </a:fontRef>
        </p:style>
        <p:txBody>
          <a:bodyPr spcFirstLastPara="0" vert="horz" wrap="square" lIns="74868" tIns="74868" rIns="74868" bIns="74868" numCol="1" spcCol="1270" anchor="ctr" anchorCtr="0">
            <a:noAutofit/>
          </a:bodyPr>
          <a:lstStyle/>
          <a:p>
            <a:pPr algn="ctr" defTabSz="622300" fontAlgn="base">
              <a:lnSpc>
                <a:spcPct val="90000"/>
              </a:lnSpc>
              <a:spcBef>
                <a:spcPct val="0"/>
              </a:spcBef>
              <a:spcAft>
                <a:spcPct val="35000"/>
              </a:spcAft>
            </a:pPr>
            <a:r>
              <a:rPr lang="ru-RU" sz="1400" b="1" dirty="0">
                <a:solidFill>
                  <a:srgbClr val="4E67C8">
                    <a:lumMod val="50000"/>
                  </a:srgbClr>
                </a:solidFill>
                <a:latin typeface="Times New Roman" panose="02020603050405020304" pitchFamily="18" charset="0"/>
                <a:cs typeface="Times New Roman" panose="02020603050405020304" pitchFamily="18" charset="0"/>
              </a:rPr>
              <a:t>Достижение значений показателей (индикаторов) </a:t>
            </a:r>
          </a:p>
        </p:txBody>
      </p:sp>
      <p:sp>
        <p:nvSpPr>
          <p:cNvPr id="7" name="Полилиния 6"/>
          <p:cNvSpPr/>
          <p:nvPr/>
        </p:nvSpPr>
        <p:spPr>
          <a:xfrm>
            <a:off x="5130328" y="1744271"/>
            <a:ext cx="731452" cy="735023"/>
          </a:xfrm>
          <a:custGeom>
            <a:avLst/>
            <a:gdLst>
              <a:gd name="connsiteX0" fmla="*/ 0 w 731452"/>
              <a:gd name="connsiteY0" fmla="*/ 73145 h 735023"/>
              <a:gd name="connsiteX1" fmla="*/ 73145 w 731452"/>
              <a:gd name="connsiteY1" fmla="*/ 0 h 735023"/>
              <a:gd name="connsiteX2" fmla="*/ 658307 w 731452"/>
              <a:gd name="connsiteY2" fmla="*/ 0 h 735023"/>
              <a:gd name="connsiteX3" fmla="*/ 731452 w 731452"/>
              <a:gd name="connsiteY3" fmla="*/ 73145 h 735023"/>
              <a:gd name="connsiteX4" fmla="*/ 731452 w 731452"/>
              <a:gd name="connsiteY4" fmla="*/ 661878 h 735023"/>
              <a:gd name="connsiteX5" fmla="*/ 658307 w 731452"/>
              <a:gd name="connsiteY5" fmla="*/ 735023 h 735023"/>
              <a:gd name="connsiteX6" fmla="*/ 73145 w 731452"/>
              <a:gd name="connsiteY6" fmla="*/ 735023 h 735023"/>
              <a:gd name="connsiteX7" fmla="*/ 0 w 731452"/>
              <a:gd name="connsiteY7" fmla="*/ 661878 h 735023"/>
              <a:gd name="connsiteX8" fmla="*/ 0 w 731452"/>
              <a:gd name="connsiteY8" fmla="*/ 73145 h 735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735023">
                <a:moveTo>
                  <a:pt x="0" y="73145"/>
                </a:moveTo>
                <a:cubicBezTo>
                  <a:pt x="0" y="32748"/>
                  <a:pt x="32748" y="0"/>
                  <a:pt x="73145" y="0"/>
                </a:cubicBezTo>
                <a:lnTo>
                  <a:pt x="658307" y="0"/>
                </a:lnTo>
                <a:cubicBezTo>
                  <a:pt x="698704" y="0"/>
                  <a:pt x="731452" y="32748"/>
                  <a:pt x="731452" y="73145"/>
                </a:cubicBezTo>
                <a:lnTo>
                  <a:pt x="731452" y="661878"/>
                </a:lnTo>
                <a:cubicBezTo>
                  <a:pt x="731452" y="702275"/>
                  <a:pt x="698704" y="735023"/>
                  <a:pt x="658307" y="735023"/>
                </a:cubicBezTo>
                <a:lnTo>
                  <a:pt x="73145" y="735023"/>
                </a:lnTo>
                <a:cubicBezTo>
                  <a:pt x="32748" y="735023"/>
                  <a:pt x="0" y="702275"/>
                  <a:pt x="0" y="661878"/>
                </a:cubicBezTo>
                <a:lnTo>
                  <a:pt x="0" y="73145"/>
                </a:lnTo>
                <a:close/>
              </a:path>
            </a:pathLst>
          </a:custGeom>
          <a:gradFill flip="none" rotWithShape="0">
            <a:gsLst>
              <a:gs pos="0">
                <a:srgbClr val="92D050">
                  <a:tint val="66000"/>
                  <a:satMod val="160000"/>
                </a:srgbClr>
              </a:gs>
              <a:gs pos="50000">
                <a:srgbClr val="92D050">
                  <a:tint val="44500"/>
                  <a:satMod val="160000"/>
                </a:srgbClr>
              </a:gs>
              <a:gs pos="100000">
                <a:srgbClr val="92D050">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4763" tIns="74763" rIns="74763" bIns="74763" numCol="1" spcCol="1270" anchor="ctr" anchorCtr="0">
            <a:noAutofit/>
          </a:bodyPr>
          <a:lstStyle/>
          <a:p>
            <a:pPr algn="ctr" defTabSz="622300" fontAlgn="base">
              <a:lnSpc>
                <a:spcPct val="90000"/>
              </a:lnSpc>
              <a:spcBef>
                <a:spcPct val="0"/>
              </a:spcBef>
              <a:spcAft>
                <a:spcPct val="35000"/>
              </a:spcAft>
            </a:pPr>
            <a:r>
              <a:rPr lang="ru-RU" sz="1400" b="1" dirty="0" smtClean="0">
                <a:solidFill>
                  <a:prstClr val="black"/>
                </a:solidFill>
                <a:latin typeface="Times New Roman" panose="02020603050405020304" pitchFamily="18" charset="0"/>
                <a:cs typeface="Times New Roman" panose="02020603050405020304" pitchFamily="18" charset="0"/>
              </a:rPr>
              <a:t>2019 план</a:t>
            </a:r>
            <a:endParaRPr lang="ru-RU" sz="1400" b="1" dirty="0">
              <a:solidFill>
                <a:prstClr val="black"/>
              </a:solidFill>
              <a:latin typeface="Times New Roman" panose="02020603050405020304" pitchFamily="18" charset="0"/>
              <a:cs typeface="Times New Roman" panose="02020603050405020304" pitchFamily="18" charset="0"/>
            </a:endParaRPr>
          </a:p>
        </p:txBody>
      </p:sp>
      <p:sp>
        <p:nvSpPr>
          <p:cNvPr id="9" name="Полилиния 8"/>
          <p:cNvSpPr/>
          <p:nvPr/>
        </p:nvSpPr>
        <p:spPr>
          <a:xfrm>
            <a:off x="5131895" y="2598308"/>
            <a:ext cx="731452" cy="735023"/>
          </a:xfrm>
          <a:custGeom>
            <a:avLst/>
            <a:gdLst>
              <a:gd name="connsiteX0" fmla="*/ 0 w 731452"/>
              <a:gd name="connsiteY0" fmla="*/ 73145 h 735023"/>
              <a:gd name="connsiteX1" fmla="*/ 73145 w 731452"/>
              <a:gd name="connsiteY1" fmla="*/ 0 h 735023"/>
              <a:gd name="connsiteX2" fmla="*/ 658307 w 731452"/>
              <a:gd name="connsiteY2" fmla="*/ 0 h 735023"/>
              <a:gd name="connsiteX3" fmla="*/ 731452 w 731452"/>
              <a:gd name="connsiteY3" fmla="*/ 73145 h 735023"/>
              <a:gd name="connsiteX4" fmla="*/ 731452 w 731452"/>
              <a:gd name="connsiteY4" fmla="*/ 661878 h 735023"/>
              <a:gd name="connsiteX5" fmla="*/ 658307 w 731452"/>
              <a:gd name="connsiteY5" fmla="*/ 735023 h 735023"/>
              <a:gd name="connsiteX6" fmla="*/ 73145 w 731452"/>
              <a:gd name="connsiteY6" fmla="*/ 735023 h 735023"/>
              <a:gd name="connsiteX7" fmla="*/ 0 w 731452"/>
              <a:gd name="connsiteY7" fmla="*/ 661878 h 735023"/>
              <a:gd name="connsiteX8" fmla="*/ 0 w 731452"/>
              <a:gd name="connsiteY8" fmla="*/ 73145 h 735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735023">
                <a:moveTo>
                  <a:pt x="0" y="73145"/>
                </a:moveTo>
                <a:cubicBezTo>
                  <a:pt x="0" y="32748"/>
                  <a:pt x="32748" y="0"/>
                  <a:pt x="73145" y="0"/>
                </a:cubicBezTo>
                <a:lnTo>
                  <a:pt x="658307" y="0"/>
                </a:lnTo>
                <a:cubicBezTo>
                  <a:pt x="698704" y="0"/>
                  <a:pt x="731452" y="32748"/>
                  <a:pt x="731452" y="73145"/>
                </a:cubicBezTo>
                <a:lnTo>
                  <a:pt x="731452" y="661878"/>
                </a:lnTo>
                <a:cubicBezTo>
                  <a:pt x="731452" y="702275"/>
                  <a:pt x="698704" y="735023"/>
                  <a:pt x="658307" y="735023"/>
                </a:cubicBezTo>
                <a:lnTo>
                  <a:pt x="73145" y="735023"/>
                </a:lnTo>
                <a:cubicBezTo>
                  <a:pt x="32748" y="735023"/>
                  <a:pt x="0" y="702275"/>
                  <a:pt x="0" y="661878"/>
                </a:cubicBezTo>
                <a:lnTo>
                  <a:pt x="0" y="73145"/>
                </a:lnTo>
                <a:close/>
              </a:path>
            </a:pathLst>
          </a:custGeom>
          <a:gradFill flip="none" rotWithShape="0">
            <a:gsLst>
              <a:gs pos="0">
                <a:srgbClr val="92D050">
                  <a:tint val="66000"/>
                  <a:satMod val="160000"/>
                </a:srgbClr>
              </a:gs>
              <a:gs pos="50000">
                <a:srgbClr val="92D050">
                  <a:tint val="44500"/>
                  <a:satMod val="160000"/>
                </a:srgbClr>
              </a:gs>
              <a:gs pos="100000">
                <a:srgbClr val="92D050">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4763" tIns="74763" rIns="74763" bIns="74763" numCol="1" spcCol="1270" anchor="ctr" anchorCtr="0">
            <a:noAutofit/>
          </a:bodyPr>
          <a:lstStyle/>
          <a:p>
            <a:pPr algn="ctr" defTabSz="622300" fontAlgn="base">
              <a:lnSpc>
                <a:spcPct val="90000"/>
              </a:lnSpc>
              <a:spcBef>
                <a:spcPct val="0"/>
              </a:spcBef>
              <a:spcAft>
                <a:spcPct val="35000"/>
              </a:spcAft>
            </a:pPr>
            <a:r>
              <a:rPr lang="ru-RU" sz="1400" b="1" dirty="0" smtClean="0">
                <a:solidFill>
                  <a:prstClr val="black"/>
                </a:solidFill>
                <a:latin typeface="Times New Roman" panose="02020603050405020304" pitchFamily="18" charset="0"/>
                <a:cs typeface="Times New Roman" panose="02020603050405020304" pitchFamily="18" charset="0"/>
              </a:rPr>
              <a:t>79</a:t>
            </a:r>
            <a:endParaRPr lang="ru-RU" sz="1400" b="1" dirty="0">
              <a:solidFill>
                <a:prstClr val="black"/>
              </a:solidFill>
              <a:latin typeface="Times New Roman" panose="02020603050405020304" pitchFamily="18" charset="0"/>
              <a:cs typeface="Times New Roman" panose="02020603050405020304" pitchFamily="18" charset="0"/>
            </a:endParaRPr>
          </a:p>
        </p:txBody>
      </p:sp>
      <p:sp>
        <p:nvSpPr>
          <p:cNvPr id="10" name="Полилиния 9"/>
          <p:cNvSpPr/>
          <p:nvPr/>
        </p:nvSpPr>
        <p:spPr>
          <a:xfrm>
            <a:off x="5130328" y="3397785"/>
            <a:ext cx="731452" cy="735023"/>
          </a:xfrm>
          <a:custGeom>
            <a:avLst/>
            <a:gdLst>
              <a:gd name="connsiteX0" fmla="*/ 0 w 731452"/>
              <a:gd name="connsiteY0" fmla="*/ 73145 h 735023"/>
              <a:gd name="connsiteX1" fmla="*/ 73145 w 731452"/>
              <a:gd name="connsiteY1" fmla="*/ 0 h 735023"/>
              <a:gd name="connsiteX2" fmla="*/ 658307 w 731452"/>
              <a:gd name="connsiteY2" fmla="*/ 0 h 735023"/>
              <a:gd name="connsiteX3" fmla="*/ 731452 w 731452"/>
              <a:gd name="connsiteY3" fmla="*/ 73145 h 735023"/>
              <a:gd name="connsiteX4" fmla="*/ 731452 w 731452"/>
              <a:gd name="connsiteY4" fmla="*/ 661878 h 735023"/>
              <a:gd name="connsiteX5" fmla="*/ 658307 w 731452"/>
              <a:gd name="connsiteY5" fmla="*/ 735023 h 735023"/>
              <a:gd name="connsiteX6" fmla="*/ 73145 w 731452"/>
              <a:gd name="connsiteY6" fmla="*/ 735023 h 735023"/>
              <a:gd name="connsiteX7" fmla="*/ 0 w 731452"/>
              <a:gd name="connsiteY7" fmla="*/ 661878 h 735023"/>
              <a:gd name="connsiteX8" fmla="*/ 0 w 731452"/>
              <a:gd name="connsiteY8" fmla="*/ 73145 h 735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735023">
                <a:moveTo>
                  <a:pt x="0" y="73145"/>
                </a:moveTo>
                <a:cubicBezTo>
                  <a:pt x="0" y="32748"/>
                  <a:pt x="32748" y="0"/>
                  <a:pt x="73145" y="0"/>
                </a:cubicBezTo>
                <a:lnTo>
                  <a:pt x="658307" y="0"/>
                </a:lnTo>
                <a:cubicBezTo>
                  <a:pt x="698704" y="0"/>
                  <a:pt x="731452" y="32748"/>
                  <a:pt x="731452" y="73145"/>
                </a:cubicBezTo>
                <a:lnTo>
                  <a:pt x="731452" y="661878"/>
                </a:lnTo>
                <a:cubicBezTo>
                  <a:pt x="731452" y="702275"/>
                  <a:pt x="698704" y="735023"/>
                  <a:pt x="658307" y="735023"/>
                </a:cubicBezTo>
                <a:lnTo>
                  <a:pt x="73145" y="735023"/>
                </a:lnTo>
                <a:cubicBezTo>
                  <a:pt x="32748" y="735023"/>
                  <a:pt x="0" y="702275"/>
                  <a:pt x="0" y="661878"/>
                </a:cubicBezTo>
                <a:lnTo>
                  <a:pt x="0" y="73145"/>
                </a:lnTo>
                <a:close/>
              </a:path>
            </a:pathLst>
          </a:custGeom>
          <a:gradFill flip="none" rotWithShape="0">
            <a:gsLst>
              <a:gs pos="0">
                <a:srgbClr val="92D050">
                  <a:tint val="66000"/>
                  <a:satMod val="160000"/>
                </a:srgbClr>
              </a:gs>
              <a:gs pos="50000">
                <a:srgbClr val="92D050">
                  <a:tint val="44500"/>
                  <a:satMod val="160000"/>
                </a:srgbClr>
              </a:gs>
              <a:gs pos="100000">
                <a:srgbClr val="92D050">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4763" tIns="74763" rIns="74763" bIns="74763" numCol="1" spcCol="1270" anchor="ctr" anchorCtr="0">
            <a:noAutofit/>
          </a:bodyPr>
          <a:lstStyle/>
          <a:p>
            <a:pPr algn="ctr" defTabSz="622300" fontAlgn="base">
              <a:lnSpc>
                <a:spcPct val="90000"/>
              </a:lnSpc>
              <a:spcBef>
                <a:spcPct val="0"/>
              </a:spcBef>
              <a:spcAft>
                <a:spcPct val="35000"/>
              </a:spcAft>
            </a:pPr>
            <a:r>
              <a:rPr lang="ru-RU" sz="1400" b="1" i="1" dirty="0" smtClean="0">
                <a:solidFill>
                  <a:prstClr val="black"/>
                </a:solidFill>
                <a:latin typeface="Times New Roman" panose="02020603050405020304" pitchFamily="18" charset="0"/>
                <a:cs typeface="Times New Roman" panose="02020603050405020304" pitchFamily="18" charset="0"/>
              </a:rPr>
              <a:t>87</a:t>
            </a:r>
            <a:endParaRPr lang="ru-RU" sz="1400" b="1" i="1" dirty="0">
              <a:solidFill>
                <a:prstClr val="black"/>
              </a:solidFill>
              <a:latin typeface="Times New Roman" panose="02020603050405020304" pitchFamily="18" charset="0"/>
              <a:cs typeface="Times New Roman" panose="02020603050405020304" pitchFamily="18" charset="0"/>
            </a:endParaRPr>
          </a:p>
        </p:txBody>
      </p:sp>
      <p:sp>
        <p:nvSpPr>
          <p:cNvPr id="16" name="Полилиния 15"/>
          <p:cNvSpPr/>
          <p:nvPr/>
        </p:nvSpPr>
        <p:spPr>
          <a:xfrm>
            <a:off x="5139882" y="4204899"/>
            <a:ext cx="731452" cy="735023"/>
          </a:xfrm>
          <a:custGeom>
            <a:avLst/>
            <a:gdLst>
              <a:gd name="connsiteX0" fmla="*/ 0 w 731452"/>
              <a:gd name="connsiteY0" fmla="*/ 73145 h 735023"/>
              <a:gd name="connsiteX1" fmla="*/ 73145 w 731452"/>
              <a:gd name="connsiteY1" fmla="*/ 0 h 735023"/>
              <a:gd name="connsiteX2" fmla="*/ 658307 w 731452"/>
              <a:gd name="connsiteY2" fmla="*/ 0 h 735023"/>
              <a:gd name="connsiteX3" fmla="*/ 731452 w 731452"/>
              <a:gd name="connsiteY3" fmla="*/ 73145 h 735023"/>
              <a:gd name="connsiteX4" fmla="*/ 731452 w 731452"/>
              <a:gd name="connsiteY4" fmla="*/ 661878 h 735023"/>
              <a:gd name="connsiteX5" fmla="*/ 658307 w 731452"/>
              <a:gd name="connsiteY5" fmla="*/ 735023 h 735023"/>
              <a:gd name="connsiteX6" fmla="*/ 73145 w 731452"/>
              <a:gd name="connsiteY6" fmla="*/ 735023 h 735023"/>
              <a:gd name="connsiteX7" fmla="*/ 0 w 731452"/>
              <a:gd name="connsiteY7" fmla="*/ 661878 h 735023"/>
              <a:gd name="connsiteX8" fmla="*/ 0 w 731452"/>
              <a:gd name="connsiteY8" fmla="*/ 73145 h 735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735023">
                <a:moveTo>
                  <a:pt x="0" y="73145"/>
                </a:moveTo>
                <a:cubicBezTo>
                  <a:pt x="0" y="32748"/>
                  <a:pt x="32748" y="0"/>
                  <a:pt x="73145" y="0"/>
                </a:cubicBezTo>
                <a:lnTo>
                  <a:pt x="658307" y="0"/>
                </a:lnTo>
                <a:cubicBezTo>
                  <a:pt x="698704" y="0"/>
                  <a:pt x="731452" y="32748"/>
                  <a:pt x="731452" y="73145"/>
                </a:cubicBezTo>
                <a:lnTo>
                  <a:pt x="731452" y="661878"/>
                </a:lnTo>
                <a:cubicBezTo>
                  <a:pt x="731452" y="702275"/>
                  <a:pt x="698704" y="735023"/>
                  <a:pt x="658307" y="735023"/>
                </a:cubicBezTo>
                <a:lnTo>
                  <a:pt x="73145" y="735023"/>
                </a:lnTo>
                <a:cubicBezTo>
                  <a:pt x="32748" y="735023"/>
                  <a:pt x="0" y="702275"/>
                  <a:pt x="0" y="661878"/>
                </a:cubicBezTo>
                <a:lnTo>
                  <a:pt x="0" y="73145"/>
                </a:lnTo>
                <a:close/>
              </a:path>
            </a:pathLst>
          </a:custGeom>
          <a:gradFill flip="none" rotWithShape="0">
            <a:gsLst>
              <a:gs pos="0">
                <a:srgbClr val="92D050">
                  <a:tint val="66000"/>
                  <a:satMod val="160000"/>
                </a:srgbClr>
              </a:gs>
              <a:gs pos="50000">
                <a:srgbClr val="92D050">
                  <a:tint val="44500"/>
                  <a:satMod val="160000"/>
                </a:srgbClr>
              </a:gs>
              <a:gs pos="100000">
                <a:srgbClr val="92D050">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4763" tIns="74763" rIns="74763" bIns="74763" numCol="1" spcCol="1270" anchor="ctr" anchorCtr="0">
            <a:noAutofit/>
          </a:bodyPr>
          <a:lstStyle/>
          <a:p>
            <a:pPr algn="ctr" defTabSz="622300" fontAlgn="base">
              <a:lnSpc>
                <a:spcPct val="90000"/>
              </a:lnSpc>
              <a:spcBef>
                <a:spcPct val="0"/>
              </a:spcBef>
              <a:spcAft>
                <a:spcPct val="35000"/>
              </a:spcAft>
            </a:pPr>
            <a:r>
              <a:rPr lang="ru-RU" sz="1400" b="1" i="1" dirty="0" smtClean="0">
                <a:solidFill>
                  <a:prstClr val="black"/>
                </a:solidFill>
                <a:latin typeface="Times New Roman" panose="02020603050405020304" pitchFamily="18" charset="0"/>
                <a:cs typeface="Times New Roman" panose="02020603050405020304" pitchFamily="18" charset="0"/>
              </a:rPr>
              <a:t>57</a:t>
            </a:r>
            <a:endParaRPr lang="ru-RU" sz="1400" b="1" i="1" dirty="0">
              <a:solidFill>
                <a:prstClr val="black"/>
              </a:solidFill>
              <a:latin typeface="Times New Roman" panose="02020603050405020304" pitchFamily="18" charset="0"/>
              <a:cs typeface="Times New Roman" panose="02020603050405020304" pitchFamily="18" charset="0"/>
            </a:endParaRPr>
          </a:p>
        </p:txBody>
      </p:sp>
      <p:sp>
        <p:nvSpPr>
          <p:cNvPr id="17" name="Полилиния 16"/>
          <p:cNvSpPr/>
          <p:nvPr/>
        </p:nvSpPr>
        <p:spPr>
          <a:xfrm>
            <a:off x="5143677" y="4998233"/>
            <a:ext cx="731452" cy="735023"/>
          </a:xfrm>
          <a:custGeom>
            <a:avLst/>
            <a:gdLst>
              <a:gd name="connsiteX0" fmla="*/ 0 w 731452"/>
              <a:gd name="connsiteY0" fmla="*/ 73145 h 735023"/>
              <a:gd name="connsiteX1" fmla="*/ 73145 w 731452"/>
              <a:gd name="connsiteY1" fmla="*/ 0 h 735023"/>
              <a:gd name="connsiteX2" fmla="*/ 658307 w 731452"/>
              <a:gd name="connsiteY2" fmla="*/ 0 h 735023"/>
              <a:gd name="connsiteX3" fmla="*/ 731452 w 731452"/>
              <a:gd name="connsiteY3" fmla="*/ 73145 h 735023"/>
              <a:gd name="connsiteX4" fmla="*/ 731452 w 731452"/>
              <a:gd name="connsiteY4" fmla="*/ 661878 h 735023"/>
              <a:gd name="connsiteX5" fmla="*/ 658307 w 731452"/>
              <a:gd name="connsiteY5" fmla="*/ 735023 h 735023"/>
              <a:gd name="connsiteX6" fmla="*/ 73145 w 731452"/>
              <a:gd name="connsiteY6" fmla="*/ 735023 h 735023"/>
              <a:gd name="connsiteX7" fmla="*/ 0 w 731452"/>
              <a:gd name="connsiteY7" fmla="*/ 661878 h 735023"/>
              <a:gd name="connsiteX8" fmla="*/ 0 w 731452"/>
              <a:gd name="connsiteY8" fmla="*/ 73145 h 735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735023">
                <a:moveTo>
                  <a:pt x="0" y="73145"/>
                </a:moveTo>
                <a:cubicBezTo>
                  <a:pt x="0" y="32748"/>
                  <a:pt x="32748" y="0"/>
                  <a:pt x="73145" y="0"/>
                </a:cubicBezTo>
                <a:lnTo>
                  <a:pt x="658307" y="0"/>
                </a:lnTo>
                <a:cubicBezTo>
                  <a:pt x="698704" y="0"/>
                  <a:pt x="731452" y="32748"/>
                  <a:pt x="731452" y="73145"/>
                </a:cubicBezTo>
                <a:lnTo>
                  <a:pt x="731452" y="661878"/>
                </a:lnTo>
                <a:cubicBezTo>
                  <a:pt x="731452" y="702275"/>
                  <a:pt x="698704" y="735023"/>
                  <a:pt x="658307" y="735023"/>
                </a:cubicBezTo>
                <a:lnTo>
                  <a:pt x="73145" y="735023"/>
                </a:lnTo>
                <a:cubicBezTo>
                  <a:pt x="32748" y="735023"/>
                  <a:pt x="0" y="702275"/>
                  <a:pt x="0" y="661878"/>
                </a:cubicBezTo>
                <a:lnTo>
                  <a:pt x="0" y="73145"/>
                </a:lnTo>
                <a:close/>
              </a:path>
            </a:pathLst>
          </a:custGeom>
          <a:gradFill flip="none" rotWithShape="0">
            <a:gsLst>
              <a:gs pos="0">
                <a:srgbClr val="92D050">
                  <a:tint val="66000"/>
                  <a:satMod val="160000"/>
                </a:srgbClr>
              </a:gs>
              <a:gs pos="50000">
                <a:srgbClr val="92D050">
                  <a:tint val="44500"/>
                  <a:satMod val="160000"/>
                </a:srgbClr>
              </a:gs>
              <a:gs pos="100000">
                <a:srgbClr val="92D050">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4763" tIns="74763" rIns="74763" bIns="74763" numCol="1" spcCol="1270" anchor="ctr" anchorCtr="0">
            <a:noAutofit/>
          </a:bodyPr>
          <a:lstStyle/>
          <a:p>
            <a:pPr algn="ctr" defTabSz="622300" fontAlgn="base">
              <a:lnSpc>
                <a:spcPct val="90000"/>
              </a:lnSpc>
              <a:spcBef>
                <a:spcPct val="0"/>
              </a:spcBef>
              <a:spcAft>
                <a:spcPct val="35000"/>
              </a:spcAft>
            </a:pPr>
            <a:r>
              <a:rPr lang="ru-RU" sz="1400" b="1" dirty="0" smtClean="0">
                <a:solidFill>
                  <a:prstClr val="black"/>
                </a:solidFill>
                <a:latin typeface="Times New Roman" panose="02020603050405020304" pitchFamily="18" charset="0"/>
                <a:cs typeface="Times New Roman" panose="02020603050405020304" pitchFamily="18" charset="0"/>
              </a:rPr>
              <a:t>70</a:t>
            </a:r>
            <a:endParaRPr lang="ru-RU" sz="1400" b="1" dirty="0">
              <a:solidFill>
                <a:prstClr val="black"/>
              </a:solidFill>
              <a:latin typeface="Times New Roman" panose="02020603050405020304" pitchFamily="18" charset="0"/>
              <a:cs typeface="Times New Roman" panose="02020603050405020304" pitchFamily="18" charset="0"/>
            </a:endParaRPr>
          </a:p>
        </p:txBody>
      </p:sp>
      <p:sp>
        <p:nvSpPr>
          <p:cNvPr id="18" name="Полилиния 17"/>
          <p:cNvSpPr/>
          <p:nvPr/>
        </p:nvSpPr>
        <p:spPr>
          <a:xfrm>
            <a:off x="5924790" y="1747119"/>
            <a:ext cx="731452" cy="735023"/>
          </a:xfrm>
          <a:custGeom>
            <a:avLst/>
            <a:gdLst>
              <a:gd name="connsiteX0" fmla="*/ 0 w 731452"/>
              <a:gd name="connsiteY0" fmla="*/ 73145 h 735023"/>
              <a:gd name="connsiteX1" fmla="*/ 73145 w 731452"/>
              <a:gd name="connsiteY1" fmla="*/ 0 h 735023"/>
              <a:gd name="connsiteX2" fmla="*/ 658307 w 731452"/>
              <a:gd name="connsiteY2" fmla="*/ 0 h 735023"/>
              <a:gd name="connsiteX3" fmla="*/ 731452 w 731452"/>
              <a:gd name="connsiteY3" fmla="*/ 73145 h 735023"/>
              <a:gd name="connsiteX4" fmla="*/ 731452 w 731452"/>
              <a:gd name="connsiteY4" fmla="*/ 661878 h 735023"/>
              <a:gd name="connsiteX5" fmla="*/ 658307 w 731452"/>
              <a:gd name="connsiteY5" fmla="*/ 735023 h 735023"/>
              <a:gd name="connsiteX6" fmla="*/ 73145 w 731452"/>
              <a:gd name="connsiteY6" fmla="*/ 735023 h 735023"/>
              <a:gd name="connsiteX7" fmla="*/ 0 w 731452"/>
              <a:gd name="connsiteY7" fmla="*/ 661878 h 735023"/>
              <a:gd name="connsiteX8" fmla="*/ 0 w 731452"/>
              <a:gd name="connsiteY8" fmla="*/ 73145 h 735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735023">
                <a:moveTo>
                  <a:pt x="0" y="73145"/>
                </a:moveTo>
                <a:cubicBezTo>
                  <a:pt x="0" y="32748"/>
                  <a:pt x="32748" y="0"/>
                  <a:pt x="73145" y="0"/>
                </a:cubicBezTo>
                <a:lnTo>
                  <a:pt x="658307" y="0"/>
                </a:lnTo>
                <a:cubicBezTo>
                  <a:pt x="698704" y="0"/>
                  <a:pt x="731452" y="32748"/>
                  <a:pt x="731452" y="73145"/>
                </a:cubicBezTo>
                <a:lnTo>
                  <a:pt x="731452" y="661878"/>
                </a:lnTo>
                <a:cubicBezTo>
                  <a:pt x="731452" y="702275"/>
                  <a:pt x="698704" y="735023"/>
                  <a:pt x="658307" y="735023"/>
                </a:cubicBezTo>
                <a:lnTo>
                  <a:pt x="73145" y="735023"/>
                </a:lnTo>
                <a:cubicBezTo>
                  <a:pt x="32748" y="735023"/>
                  <a:pt x="0" y="702275"/>
                  <a:pt x="0" y="661878"/>
                </a:cubicBezTo>
                <a:lnTo>
                  <a:pt x="0" y="73145"/>
                </a:lnTo>
                <a:close/>
              </a:path>
            </a:pathLst>
          </a:custGeom>
          <a:gradFill flip="none" rotWithShape="0">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4763" tIns="74763" rIns="74763" bIns="74763" numCol="1" spcCol="1270" anchor="ctr" anchorCtr="0">
            <a:noAutofit/>
          </a:bodyPr>
          <a:lstStyle/>
          <a:p>
            <a:pPr algn="ctr" defTabSz="622300" fontAlgn="base">
              <a:lnSpc>
                <a:spcPct val="90000"/>
              </a:lnSpc>
              <a:spcBef>
                <a:spcPct val="0"/>
              </a:spcBef>
              <a:spcAft>
                <a:spcPct val="35000"/>
              </a:spcAft>
            </a:pPr>
            <a:r>
              <a:rPr lang="ru-RU" sz="1400" b="1" dirty="0" smtClean="0">
                <a:solidFill>
                  <a:prstClr val="black"/>
                </a:solidFill>
                <a:latin typeface="Times New Roman" panose="02020603050405020304" pitchFamily="18" charset="0"/>
                <a:cs typeface="Times New Roman" panose="02020603050405020304" pitchFamily="18" charset="0"/>
              </a:rPr>
              <a:t>2019 факт</a:t>
            </a:r>
            <a:endParaRPr lang="ru-RU" sz="1400" b="1" dirty="0">
              <a:solidFill>
                <a:prstClr val="black"/>
              </a:solidFill>
              <a:latin typeface="Times New Roman" panose="02020603050405020304" pitchFamily="18" charset="0"/>
              <a:cs typeface="Times New Roman" panose="02020603050405020304" pitchFamily="18" charset="0"/>
            </a:endParaRPr>
          </a:p>
        </p:txBody>
      </p:sp>
      <p:sp>
        <p:nvSpPr>
          <p:cNvPr id="20" name="Полилиния 19"/>
          <p:cNvSpPr/>
          <p:nvPr/>
        </p:nvSpPr>
        <p:spPr>
          <a:xfrm>
            <a:off x="5924790" y="2608378"/>
            <a:ext cx="731452" cy="735023"/>
          </a:xfrm>
          <a:custGeom>
            <a:avLst/>
            <a:gdLst>
              <a:gd name="connsiteX0" fmla="*/ 0 w 731452"/>
              <a:gd name="connsiteY0" fmla="*/ 73145 h 735023"/>
              <a:gd name="connsiteX1" fmla="*/ 73145 w 731452"/>
              <a:gd name="connsiteY1" fmla="*/ 0 h 735023"/>
              <a:gd name="connsiteX2" fmla="*/ 658307 w 731452"/>
              <a:gd name="connsiteY2" fmla="*/ 0 h 735023"/>
              <a:gd name="connsiteX3" fmla="*/ 731452 w 731452"/>
              <a:gd name="connsiteY3" fmla="*/ 73145 h 735023"/>
              <a:gd name="connsiteX4" fmla="*/ 731452 w 731452"/>
              <a:gd name="connsiteY4" fmla="*/ 661878 h 735023"/>
              <a:gd name="connsiteX5" fmla="*/ 658307 w 731452"/>
              <a:gd name="connsiteY5" fmla="*/ 735023 h 735023"/>
              <a:gd name="connsiteX6" fmla="*/ 73145 w 731452"/>
              <a:gd name="connsiteY6" fmla="*/ 735023 h 735023"/>
              <a:gd name="connsiteX7" fmla="*/ 0 w 731452"/>
              <a:gd name="connsiteY7" fmla="*/ 661878 h 735023"/>
              <a:gd name="connsiteX8" fmla="*/ 0 w 731452"/>
              <a:gd name="connsiteY8" fmla="*/ 73145 h 735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735023">
                <a:moveTo>
                  <a:pt x="0" y="73145"/>
                </a:moveTo>
                <a:cubicBezTo>
                  <a:pt x="0" y="32748"/>
                  <a:pt x="32748" y="0"/>
                  <a:pt x="73145" y="0"/>
                </a:cubicBezTo>
                <a:lnTo>
                  <a:pt x="658307" y="0"/>
                </a:lnTo>
                <a:cubicBezTo>
                  <a:pt x="698704" y="0"/>
                  <a:pt x="731452" y="32748"/>
                  <a:pt x="731452" y="73145"/>
                </a:cubicBezTo>
                <a:lnTo>
                  <a:pt x="731452" y="661878"/>
                </a:lnTo>
                <a:cubicBezTo>
                  <a:pt x="731452" y="702275"/>
                  <a:pt x="698704" y="735023"/>
                  <a:pt x="658307" y="735023"/>
                </a:cubicBezTo>
                <a:lnTo>
                  <a:pt x="73145" y="735023"/>
                </a:lnTo>
                <a:cubicBezTo>
                  <a:pt x="32748" y="735023"/>
                  <a:pt x="0" y="702275"/>
                  <a:pt x="0" y="661878"/>
                </a:cubicBezTo>
                <a:lnTo>
                  <a:pt x="0" y="73145"/>
                </a:lnTo>
                <a:close/>
              </a:path>
            </a:pathLst>
          </a:custGeom>
          <a:gradFill flip="none" rotWithShape="0">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4763" tIns="74763" rIns="74763" bIns="74763" numCol="1" spcCol="1270" anchor="ctr" anchorCtr="0">
            <a:noAutofit/>
          </a:bodyPr>
          <a:lstStyle/>
          <a:p>
            <a:pPr algn="ctr" defTabSz="622300" fontAlgn="base">
              <a:lnSpc>
                <a:spcPct val="90000"/>
              </a:lnSpc>
              <a:spcBef>
                <a:spcPct val="0"/>
              </a:spcBef>
              <a:spcAft>
                <a:spcPct val="35000"/>
              </a:spcAft>
            </a:pPr>
            <a:r>
              <a:rPr lang="ru-RU" sz="1400" b="1" dirty="0" smtClean="0">
                <a:solidFill>
                  <a:prstClr val="black"/>
                </a:solidFill>
                <a:latin typeface="Times New Roman" panose="02020603050405020304" pitchFamily="18" charset="0"/>
                <a:cs typeface="Times New Roman" panose="02020603050405020304" pitchFamily="18" charset="0"/>
              </a:rPr>
              <a:t>79</a:t>
            </a:r>
            <a:endParaRPr lang="ru-RU" sz="1400" b="1" dirty="0">
              <a:solidFill>
                <a:prstClr val="black"/>
              </a:solidFill>
              <a:latin typeface="Times New Roman" panose="02020603050405020304" pitchFamily="18" charset="0"/>
              <a:cs typeface="Times New Roman" panose="02020603050405020304" pitchFamily="18" charset="0"/>
            </a:endParaRPr>
          </a:p>
        </p:txBody>
      </p:sp>
      <p:sp>
        <p:nvSpPr>
          <p:cNvPr id="21" name="Полилиния 20"/>
          <p:cNvSpPr/>
          <p:nvPr/>
        </p:nvSpPr>
        <p:spPr>
          <a:xfrm>
            <a:off x="5924790" y="3392225"/>
            <a:ext cx="731452" cy="735023"/>
          </a:xfrm>
          <a:custGeom>
            <a:avLst/>
            <a:gdLst>
              <a:gd name="connsiteX0" fmla="*/ 0 w 731452"/>
              <a:gd name="connsiteY0" fmla="*/ 73145 h 735023"/>
              <a:gd name="connsiteX1" fmla="*/ 73145 w 731452"/>
              <a:gd name="connsiteY1" fmla="*/ 0 h 735023"/>
              <a:gd name="connsiteX2" fmla="*/ 658307 w 731452"/>
              <a:gd name="connsiteY2" fmla="*/ 0 h 735023"/>
              <a:gd name="connsiteX3" fmla="*/ 731452 w 731452"/>
              <a:gd name="connsiteY3" fmla="*/ 73145 h 735023"/>
              <a:gd name="connsiteX4" fmla="*/ 731452 w 731452"/>
              <a:gd name="connsiteY4" fmla="*/ 661878 h 735023"/>
              <a:gd name="connsiteX5" fmla="*/ 658307 w 731452"/>
              <a:gd name="connsiteY5" fmla="*/ 735023 h 735023"/>
              <a:gd name="connsiteX6" fmla="*/ 73145 w 731452"/>
              <a:gd name="connsiteY6" fmla="*/ 735023 h 735023"/>
              <a:gd name="connsiteX7" fmla="*/ 0 w 731452"/>
              <a:gd name="connsiteY7" fmla="*/ 661878 h 735023"/>
              <a:gd name="connsiteX8" fmla="*/ 0 w 731452"/>
              <a:gd name="connsiteY8" fmla="*/ 73145 h 735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735023">
                <a:moveTo>
                  <a:pt x="0" y="73145"/>
                </a:moveTo>
                <a:cubicBezTo>
                  <a:pt x="0" y="32748"/>
                  <a:pt x="32748" y="0"/>
                  <a:pt x="73145" y="0"/>
                </a:cubicBezTo>
                <a:lnTo>
                  <a:pt x="658307" y="0"/>
                </a:lnTo>
                <a:cubicBezTo>
                  <a:pt x="698704" y="0"/>
                  <a:pt x="731452" y="32748"/>
                  <a:pt x="731452" y="73145"/>
                </a:cubicBezTo>
                <a:lnTo>
                  <a:pt x="731452" y="661878"/>
                </a:lnTo>
                <a:cubicBezTo>
                  <a:pt x="731452" y="702275"/>
                  <a:pt x="698704" y="735023"/>
                  <a:pt x="658307" y="735023"/>
                </a:cubicBezTo>
                <a:lnTo>
                  <a:pt x="73145" y="735023"/>
                </a:lnTo>
                <a:cubicBezTo>
                  <a:pt x="32748" y="735023"/>
                  <a:pt x="0" y="702275"/>
                  <a:pt x="0" y="661878"/>
                </a:cubicBezTo>
                <a:lnTo>
                  <a:pt x="0" y="73145"/>
                </a:lnTo>
                <a:close/>
              </a:path>
            </a:pathLst>
          </a:custGeom>
          <a:gradFill flip="none" rotWithShape="0">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4763" tIns="74763" rIns="74763" bIns="74763" numCol="1" spcCol="1270" anchor="ctr" anchorCtr="0">
            <a:noAutofit/>
          </a:bodyPr>
          <a:lstStyle/>
          <a:p>
            <a:pPr algn="ctr" defTabSz="622300" fontAlgn="base">
              <a:lnSpc>
                <a:spcPct val="90000"/>
              </a:lnSpc>
              <a:spcBef>
                <a:spcPct val="0"/>
              </a:spcBef>
              <a:spcAft>
                <a:spcPct val="35000"/>
              </a:spcAft>
            </a:pPr>
            <a:r>
              <a:rPr lang="ru-RU" sz="1400" b="1" i="1" dirty="0" smtClean="0">
                <a:solidFill>
                  <a:prstClr val="black"/>
                </a:solidFill>
                <a:latin typeface="Times New Roman" panose="02020603050405020304" pitchFamily="18" charset="0"/>
                <a:cs typeface="Times New Roman" panose="02020603050405020304" pitchFamily="18" charset="0"/>
              </a:rPr>
              <a:t>87</a:t>
            </a:r>
            <a:endParaRPr lang="ru-RU" sz="1400" b="1" i="1" dirty="0">
              <a:solidFill>
                <a:prstClr val="black"/>
              </a:solidFill>
              <a:latin typeface="Times New Roman" panose="02020603050405020304" pitchFamily="18" charset="0"/>
              <a:cs typeface="Times New Roman" panose="02020603050405020304" pitchFamily="18" charset="0"/>
            </a:endParaRPr>
          </a:p>
        </p:txBody>
      </p:sp>
      <p:sp>
        <p:nvSpPr>
          <p:cNvPr id="22" name="Полилиния 21"/>
          <p:cNvSpPr/>
          <p:nvPr/>
        </p:nvSpPr>
        <p:spPr>
          <a:xfrm>
            <a:off x="5924790" y="4185824"/>
            <a:ext cx="731452" cy="735023"/>
          </a:xfrm>
          <a:custGeom>
            <a:avLst/>
            <a:gdLst>
              <a:gd name="connsiteX0" fmla="*/ 0 w 731452"/>
              <a:gd name="connsiteY0" fmla="*/ 73145 h 735023"/>
              <a:gd name="connsiteX1" fmla="*/ 73145 w 731452"/>
              <a:gd name="connsiteY1" fmla="*/ 0 h 735023"/>
              <a:gd name="connsiteX2" fmla="*/ 658307 w 731452"/>
              <a:gd name="connsiteY2" fmla="*/ 0 h 735023"/>
              <a:gd name="connsiteX3" fmla="*/ 731452 w 731452"/>
              <a:gd name="connsiteY3" fmla="*/ 73145 h 735023"/>
              <a:gd name="connsiteX4" fmla="*/ 731452 w 731452"/>
              <a:gd name="connsiteY4" fmla="*/ 661878 h 735023"/>
              <a:gd name="connsiteX5" fmla="*/ 658307 w 731452"/>
              <a:gd name="connsiteY5" fmla="*/ 735023 h 735023"/>
              <a:gd name="connsiteX6" fmla="*/ 73145 w 731452"/>
              <a:gd name="connsiteY6" fmla="*/ 735023 h 735023"/>
              <a:gd name="connsiteX7" fmla="*/ 0 w 731452"/>
              <a:gd name="connsiteY7" fmla="*/ 661878 h 735023"/>
              <a:gd name="connsiteX8" fmla="*/ 0 w 731452"/>
              <a:gd name="connsiteY8" fmla="*/ 73145 h 735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735023">
                <a:moveTo>
                  <a:pt x="0" y="73145"/>
                </a:moveTo>
                <a:cubicBezTo>
                  <a:pt x="0" y="32748"/>
                  <a:pt x="32748" y="0"/>
                  <a:pt x="73145" y="0"/>
                </a:cubicBezTo>
                <a:lnTo>
                  <a:pt x="658307" y="0"/>
                </a:lnTo>
                <a:cubicBezTo>
                  <a:pt x="698704" y="0"/>
                  <a:pt x="731452" y="32748"/>
                  <a:pt x="731452" y="73145"/>
                </a:cubicBezTo>
                <a:lnTo>
                  <a:pt x="731452" y="661878"/>
                </a:lnTo>
                <a:cubicBezTo>
                  <a:pt x="731452" y="702275"/>
                  <a:pt x="698704" y="735023"/>
                  <a:pt x="658307" y="735023"/>
                </a:cubicBezTo>
                <a:lnTo>
                  <a:pt x="73145" y="735023"/>
                </a:lnTo>
                <a:cubicBezTo>
                  <a:pt x="32748" y="735023"/>
                  <a:pt x="0" y="702275"/>
                  <a:pt x="0" y="661878"/>
                </a:cubicBezTo>
                <a:lnTo>
                  <a:pt x="0" y="73145"/>
                </a:lnTo>
                <a:close/>
              </a:path>
            </a:pathLst>
          </a:custGeom>
          <a:gradFill flip="none" rotWithShape="0">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4763" tIns="74763" rIns="74763" bIns="74763" numCol="1" spcCol="1270" anchor="ctr" anchorCtr="0">
            <a:noAutofit/>
          </a:bodyPr>
          <a:lstStyle/>
          <a:p>
            <a:pPr algn="ctr" defTabSz="622300" fontAlgn="base">
              <a:lnSpc>
                <a:spcPct val="90000"/>
              </a:lnSpc>
              <a:spcBef>
                <a:spcPct val="0"/>
              </a:spcBef>
              <a:spcAft>
                <a:spcPct val="35000"/>
              </a:spcAft>
            </a:pPr>
            <a:r>
              <a:rPr lang="ru-RU" sz="1400" b="1" i="1" dirty="0" smtClean="0">
                <a:solidFill>
                  <a:prstClr val="black"/>
                </a:solidFill>
                <a:latin typeface="Times New Roman" panose="02020603050405020304" pitchFamily="18" charset="0"/>
                <a:cs typeface="Times New Roman" panose="02020603050405020304" pitchFamily="18" charset="0"/>
              </a:rPr>
              <a:t>57</a:t>
            </a:r>
            <a:endParaRPr lang="ru-RU" sz="1400" b="1" i="1" dirty="0">
              <a:solidFill>
                <a:prstClr val="black"/>
              </a:solidFill>
              <a:latin typeface="Times New Roman" panose="02020603050405020304" pitchFamily="18" charset="0"/>
              <a:cs typeface="Times New Roman" panose="02020603050405020304" pitchFamily="18" charset="0"/>
            </a:endParaRPr>
          </a:p>
        </p:txBody>
      </p:sp>
      <p:sp>
        <p:nvSpPr>
          <p:cNvPr id="23" name="Полилиния 22"/>
          <p:cNvSpPr/>
          <p:nvPr/>
        </p:nvSpPr>
        <p:spPr>
          <a:xfrm>
            <a:off x="5937392" y="4976378"/>
            <a:ext cx="731452" cy="735023"/>
          </a:xfrm>
          <a:custGeom>
            <a:avLst/>
            <a:gdLst>
              <a:gd name="connsiteX0" fmla="*/ 0 w 731452"/>
              <a:gd name="connsiteY0" fmla="*/ 73145 h 735023"/>
              <a:gd name="connsiteX1" fmla="*/ 73145 w 731452"/>
              <a:gd name="connsiteY1" fmla="*/ 0 h 735023"/>
              <a:gd name="connsiteX2" fmla="*/ 658307 w 731452"/>
              <a:gd name="connsiteY2" fmla="*/ 0 h 735023"/>
              <a:gd name="connsiteX3" fmla="*/ 731452 w 731452"/>
              <a:gd name="connsiteY3" fmla="*/ 73145 h 735023"/>
              <a:gd name="connsiteX4" fmla="*/ 731452 w 731452"/>
              <a:gd name="connsiteY4" fmla="*/ 661878 h 735023"/>
              <a:gd name="connsiteX5" fmla="*/ 658307 w 731452"/>
              <a:gd name="connsiteY5" fmla="*/ 735023 h 735023"/>
              <a:gd name="connsiteX6" fmla="*/ 73145 w 731452"/>
              <a:gd name="connsiteY6" fmla="*/ 735023 h 735023"/>
              <a:gd name="connsiteX7" fmla="*/ 0 w 731452"/>
              <a:gd name="connsiteY7" fmla="*/ 661878 h 735023"/>
              <a:gd name="connsiteX8" fmla="*/ 0 w 731452"/>
              <a:gd name="connsiteY8" fmla="*/ 73145 h 735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735023">
                <a:moveTo>
                  <a:pt x="0" y="73145"/>
                </a:moveTo>
                <a:cubicBezTo>
                  <a:pt x="0" y="32748"/>
                  <a:pt x="32748" y="0"/>
                  <a:pt x="73145" y="0"/>
                </a:cubicBezTo>
                <a:lnTo>
                  <a:pt x="658307" y="0"/>
                </a:lnTo>
                <a:cubicBezTo>
                  <a:pt x="698704" y="0"/>
                  <a:pt x="731452" y="32748"/>
                  <a:pt x="731452" y="73145"/>
                </a:cubicBezTo>
                <a:lnTo>
                  <a:pt x="731452" y="661878"/>
                </a:lnTo>
                <a:cubicBezTo>
                  <a:pt x="731452" y="702275"/>
                  <a:pt x="698704" y="735023"/>
                  <a:pt x="658307" y="735023"/>
                </a:cubicBezTo>
                <a:lnTo>
                  <a:pt x="73145" y="735023"/>
                </a:lnTo>
                <a:cubicBezTo>
                  <a:pt x="32748" y="735023"/>
                  <a:pt x="0" y="702275"/>
                  <a:pt x="0" y="661878"/>
                </a:cubicBezTo>
                <a:lnTo>
                  <a:pt x="0" y="73145"/>
                </a:lnTo>
                <a:close/>
              </a:path>
            </a:pathLst>
          </a:custGeom>
          <a:gradFill flip="none" rotWithShape="0">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4763" tIns="74763" rIns="74763" bIns="74763" numCol="1" spcCol="1270" anchor="ctr" anchorCtr="0">
            <a:noAutofit/>
          </a:bodyPr>
          <a:lstStyle/>
          <a:p>
            <a:pPr algn="ctr" defTabSz="622300" fontAlgn="base">
              <a:lnSpc>
                <a:spcPct val="90000"/>
              </a:lnSpc>
              <a:spcBef>
                <a:spcPct val="0"/>
              </a:spcBef>
              <a:spcAft>
                <a:spcPct val="35000"/>
              </a:spcAft>
            </a:pPr>
            <a:r>
              <a:rPr lang="ru-RU" sz="1400" b="1" dirty="0" smtClean="0">
                <a:solidFill>
                  <a:prstClr val="black"/>
                </a:solidFill>
                <a:latin typeface="Times New Roman" panose="02020603050405020304" pitchFamily="18" charset="0"/>
                <a:cs typeface="Times New Roman" panose="02020603050405020304" pitchFamily="18" charset="0"/>
              </a:rPr>
              <a:t>71</a:t>
            </a:r>
            <a:endParaRPr lang="ru-RU" sz="1400" b="1" dirty="0">
              <a:solidFill>
                <a:prstClr val="black"/>
              </a:solidFill>
              <a:latin typeface="Times New Roman" panose="02020603050405020304" pitchFamily="18" charset="0"/>
              <a:cs typeface="Times New Roman" panose="02020603050405020304" pitchFamily="18" charset="0"/>
            </a:endParaRPr>
          </a:p>
        </p:txBody>
      </p:sp>
      <p:sp>
        <p:nvSpPr>
          <p:cNvPr id="25" name="Полилиния 24"/>
          <p:cNvSpPr/>
          <p:nvPr/>
        </p:nvSpPr>
        <p:spPr>
          <a:xfrm>
            <a:off x="6717685" y="1747119"/>
            <a:ext cx="731452" cy="735023"/>
          </a:xfrm>
          <a:custGeom>
            <a:avLst/>
            <a:gdLst>
              <a:gd name="connsiteX0" fmla="*/ 0 w 731452"/>
              <a:gd name="connsiteY0" fmla="*/ 73145 h 735023"/>
              <a:gd name="connsiteX1" fmla="*/ 73145 w 731452"/>
              <a:gd name="connsiteY1" fmla="*/ 0 h 735023"/>
              <a:gd name="connsiteX2" fmla="*/ 658307 w 731452"/>
              <a:gd name="connsiteY2" fmla="*/ 0 h 735023"/>
              <a:gd name="connsiteX3" fmla="*/ 731452 w 731452"/>
              <a:gd name="connsiteY3" fmla="*/ 73145 h 735023"/>
              <a:gd name="connsiteX4" fmla="*/ 731452 w 731452"/>
              <a:gd name="connsiteY4" fmla="*/ 661878 h 735023"/>
              <a:gd name="connsiteX5" fmla="*/ 658307 w 731452"/>
              <a:gd name="connsiteY5" fmla="*/ 735023 h 735023"/>
              <a:gd name="connsiteX6" fmla="*/ 73145 w 731452"/>
              <a:gd name="connsiteY6" fmla="*/ 735023 h 735023"/>
              <a:gd name="connsiteX7" fmla="*/ 0 w 731452"/>
              <a:gd name="connsiteY7" fmla="*/ 661878 h 735023"/>
              <a:gd name="connsiteX8" fmla="*/ 0 w 731452"/>
              <a:gd name="connsiteY8" fmla="*/ 73145 h 735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735023">
                <a:moveTo>
                  <a:pt x="0" y="73145"/>
                </a:moveTo>
                <a:cubicBezTo>
                  <a:pt x="0" y="32748"/>
                  <a:pt x="32748" y="0"/>
                  <a:pt x="73145" y="0"/>
                </a:cubicBezTo>
                <a:lnTo>
                  <a:pt x="658307" y="0"/>
                </a:lnTo>
                <a:cubicBezTo>
                  <a:pt x="698704" y="0"/>
                  <a:pt x="731452" y="32748"/>
                  <a:pt x="731452" y="73145"/>
                </a:cubicBezTo>
                <a:lnTo>
                  <a:pt x="731452" y="661878"/>
                </a:lnTo>
                <a:cubicBezTo>
                  <a:pt x="731452" y="702275"/>
                  <a:pt x="698704" y="735023"/>
                  <a:pt x="658307" y="735023"/>
                </a:cubicBezTo>
                <a:lnTo>
                  <a:pt x="73145" y="735023"/>
                </a:lnTo>
                <a:cubicBezTo>
                  <a:pt x="32748" y="735023"/>
                  <a:pt x="0" y="702275"/>
                  <a:pt x="0" y="661878"/>
                </a:cubicBezTo>
                <a:lnTo>
                  <a:pt x="0" y="73145"/>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4763" tIns="74763" rIns="74763" bIns="74763" numCol="1" spcCol="1270" anchor="ctr" anchorCtr="0">
            <a:noAutofit/>
          </a:bodyPr>
          <a:lstStyle/>
          <a:p>
            <a:pPr algn="ctr" defTabSz="622300" fontAlgn="base">
              <a:lnSpc>
                <a:spcPct val="90000"/>
              </a:lnSpc>
              <a:spcBef>
                <a:spcPct val="0"/>
              </a:spcBef>
              <a:spcAft>
                <a:spcPct val="35000"/>
              </a:spcAft>
            </a:pPr>
            <a:r>
              <a:rPr lang="ru-RU" sz="1400" b="1" dirty="0" smtClean="0">
                <a:solidFill>
                  <a:prstClr val="black"/>
                </a:solidFill>
                <a:latin typeface="Times New Roman" panose="02020603050405020304" pitchFamily="18" charset="0"/>
                <a:cs typeface="Times New Roman" panose="02020603050405020304" pitchFamily="18" charset="0"/>
              </a:rPr>
              <a:t>2020</a:t>
            </a:r>
            <a:endParaRPr lang="ru-RU" sz="1400" b="1" dirty="0">
              <a:solidFill>
                <a:prstClr val="black"/>
              </a:solidFill>
              <a:latin typeface="Times New Roman" panose="02020603050405020304" pitchFamily="18" charset="0"/>
              <a:cs typeface="Times New Roman" panose="02020603050405020304" pitchFamily="18" charset="0"/>
            </a:endParaRPr>
          </a:p>
        </p:txBody>
      </p:sp>
      <p:sp>
        <p:nvSpPr>
          <p:cNvPr id="27" name="Полилиния 26"/>
          <p:cNvSpPr/>
          <p:nvPr/>
        </p:nvSpPr>
        <p:spPr>
          <a:xfrm>
            <a:off x="6716118" y="2598308"/>
            <a:ext cx="731452" cy="735023"/>
          </a:xfrm>
          <a:custGeom>
            <a:avLst/>
            <a:gdLst>
              <a:gd name="connsiteX0" fmla="*/ 0 w 731452"/>
              <a:gd name="connsiteY0" fmla="*/ 73145 h 735023"/>
              <a:gd name="connsiteX1" fmla="*/ 73145 w 731452"/>
              <a:gd name="connsiteY1" fmla="*/ 0 h 735023"/>
              <a:gd name="connsiteX2" fmla="*/ 658307 w 731452"/>
              <a:gd name="connsiteY2" fmla="*/ 0 h 735023"/>
              <a:gd name="connsiteX3" fmla="*/ 731452 w 731452"/>
              <a:gd name="connsiteY3" fmla="*/ 73145 h 735023"/>
              <a:gd name="connsiteX4" fmla="*/ 731452 w 731452"/>
              <a:gd name="connsiteY4" fmla="*/ 661878 h 735023"/>
              <a:gd name="connsiteX5" fmla="*/ 658307 w 731452"/>
              <a:gd name="connsiteY5" fmla="*/ 735023 h 735023"/>
              <a:gd name="connsiteX6" fmla="*/ 73145 w 731452"/>
              <a:gd name="connsiteY6" fmla="*/ 735023 h 735023"/>
              <a:gd name="connsiteX7" fmla="*/ 0 w 731452"/>
              <a:gd name="connsiteY7" fmla="*/ 661878 h 735023"/>
              <a:gd name="connsiteX8" fmla="*/ 0 w 731452"/>
              <a:gd name="connsiteY8" fmla="*/ 73145 h 735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735023">
                <a:moveTo>
                  <a:pt x="0" y="73145"/>
                </a:moveTo>
                <a:cubicBezTo>
                  <a:pt x="0" y="32748"/>
                  <a:pt x="32748" y="0"/>
                  <a:pt x="73145" y="0"/>
                </a:cubicBezTo>
                <a:lnTo>
                  <a:pt x="658307" y="0"/>
                </a:lnTo>
                <a:cubicBezTo>
                  <a:pt x="698704" y="0"/>
                  <a:pt x="731452" y="32748"/>
                  <a:pt x="731452" y="73145"/>
                </a:cubicBezTo>
                <a:lnTo>
                  <a:pt x="731452" y="661878"/>
                </a:lnTo>
                <a:cubicBezTo>
                  <a:pt x="731452" y="702275"/>
                  <a:pt x="698704" y="735023"/>
                  <a:pt x="658307" y="735023"/>
                </a:cubicBezTo>
                <a:lnTo>
                  <a:pt x="73145" y="735023"/>
                </a:lnTo>
                <a:cubicBezTo>
                  <a:pt x="32748" y="735023"/>
                  <a:pt x="0" y="702275"/>
                  <a:pt x="0" y="661878"/>
                </a:cubicBezTo>
                <a:lnTo>
                  <a:pt x="0" y="73145"/>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4763" tIns="74763" rIns="74763" bIns="74763" numCol="1" spcCol="1270" anchor="ctr" anchorCtr="0">
            <a:noAutofit/>
          </a:bodyPr>
          <a:lstStyle/>
          <a:p>
            <a:pPr algn="ctr" defTabSz="622300" fontAlgn="base">
              <a:lnSpc>
                <a:spcPct val="90000"/>
              </a:lnSpc>
              <a:spcBef>
                <a:spcPct val="0"/>
              </a:spcBef>
              <a:spcAft>
                <a:spcPct val="35000"/>
              </a:spcAft>
            </a:pPr>
            <a:r>
              <a:rPr lang="ru-RU" sz="1400" b="1" dirty="0" smtClean="0">
                <a:solidFill>
                  <a:prstClr val="black"/>
                </a:solidFill>
                <a:latin typeface="Times New Roman" panose="02020603050405020304" pitchFamily="18" charset="0"/>
                <a:cs typeface="Times New Roman" panose="02020603050405020304" pitchFamily="18" charset="0"/>
              </a:rPr>
              <a:t>80</a:t>
            </a:r>
            <a:endParaRPr lang="ru-RU" sz="1400" b="1" dirty="0">
              <a:solidFill>
                <a:prstClr val="black"/>
              </a:solidFill>
              <a:latin typeface="Times New Roman" panose="02020603050405020304" pitchFamily="18" charset="0"/>
              <a:cs typeface="Times New Roman" panose="02020603050405020304" pitchFamily="18" charset="0"/>
            </a:endParaRPr>
          </a:p>
        </p:txBody>
      </p:sp>
      <p:sp>
        <p:nvSpPr>
          <p:cNvPr id="28" name="Полилиния 27"/>
          <p:cNvSpPr/>
          <p:nvPr/>
        </p:nvSpPr>
        <p:spPr>
          <a:xfrm>
            <a:off x="6717685" y="3397785"/>
            <a:ext cx="731452" cy="735023"/>
          </a:xfrm>
          <a:custGeom>
            <a:avLst/>
            <a:gdLst>
              <a:gd name="connsiteX0" fmla="*/ 0 w 731452"/>
              <a:gd name="connsiteY0" fmla="*/ 73145 h 735023"/>
              <a:gd name="connsiteX1" fmla="*/ 73145 w 731452"/>
              <a:gd name="connsiteY1" fmla="*/ 0 h 735023"/>
              <a:gd name="connsiteX2" fmla="*/ 658307 w 731452"/>
              <a:gd name="connsiteY2" fmla="*/ 0 h 735023"/>
              <a:gd name="connsiteX3" fmla="*/ 731452 w 731452"/>
              <a:gd name="connsiteY3" fmla="*/ 73145 h 735023"/>
              <a:gd name="connsiteX4" fmla="*/ 731452 w 731452"/>
              <a:gd name="connsiteY4" fmla="*/ 661878 h 735023"/>
              <a:gd name="connsiteX5" fmla="*/ 658307 w 731452"/>
              <a:gd name="connsiteY5" fmla="*/ 735023 h 735023"/>
              <a:gd name="connsiteX6" fmla="*/ 73145 w 731452"/>
              <a:gd name="connsiteY6" fmla="*/ 735023 h 735023"/>
              <a:gd name="connsiteX7" fmla="*/ 0 w 731452"/>
              <a:gd name="connsiteY7" fmla="*/ 661878 h 735023"/>
              <a:gd name="connsiteX8" fmla="*/ 0 w 731452"/>
              <a:gd name="connsiteY8" fmla="*/ 73145 h 735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735023">
                <a:moveTo>
                  <a:pt x="0" y="73145"/>
                </a:moveTo>
                <a:cubicBezTo>
                  <a:pt x="0" y="32748"/>
                  <a:pt x="32748" y="0"/>
                  <a:pt x="73145" y="0"/>
                </a:cubicBezTo>
                <a:lnTo>
                  <a:pt x="658307" y="0"/>
                </a:lnTo>
                <a:cubicBezTo>
                  <a:pt x="698704" y="0"/>
                  <a:pt x="731452" y="32748"/>
                  <a:pt x="731452" y="73145"/>
                </a:cubicBezTo>
                <a:lnTo>
                  <a:pt x="731452" y="661878"/>
                </a:lnTo>
                <a:cubicBezTo>
                  <a:pt x="731452" y="702275"/>
                  <a:pt x="698704" y="735023"/>
                  <a:pt x="658307" y="735023"/>
                </a:cubicBezTo>
                <a:lnTo>
                  <a:pt x="73145" y="735023"/>
                </a:lnTo>
                <a:cubicBezTo>
                  <a:pt x="32748" y="735023"/>
                  <a:pt x="0" y="702275"/>
                  <a:pt x="0" y="661878"/>
                </a:cubicBezTo>
                <a:lnTo>
                  <a:pt x="0" y="73145"/>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4763" tIns="74763" rIns="74763" bIns="74763" numCol="1" spcCol="1270" anchor="ctr" anchorCtr="0">
            <a:noAutofit/>
          </a:bodyPr>
          <a:lstStyle/>
          <a:p>
            <a:pPr algn="ctr" defTabSz="622300" fontAlgn="base">
              <a:lnSpc>
                <a:spcPct val="90000"/>
              </a:lnSpc>
              <a:spcBef>
                <a:spcPct val="0"/>
              </a:spcBef>
              <a:spcAft>
                <a:spcPct val="35000"/>
              </a:spcAft>
            </a:pPr>
            <a:r>
              <a:rPr lang="ru-RU" sz="1400" b="1" i="1" dirty="0" smtClean="0">
                <a:solidFill>
                  <a:prstClr val="black"/>
                </a:solidFill>
                <a:latin typeface="Times New Roman" panose="02020603050405020304" pitchFamily="18" charset="0"/>
                <a:cs typeface="Times New Roman" panose="02020603050405020304" pitchFamily="18" charset="0"/>
              </a:rPr>
              <a:t>90</a:t>
            </a:r>
            <a:endParaRPr lang="ru-RU" sz="1400" b="1" i="1" dirty="0">
              <a:solidFill>
                <a:prstClr val="black"/>
              </a:solidFill>
              <a:latin typeface="Times New Roman" panose="02020603050405020304" pitchFamily="18" charset="0"/>
              <a:cs typeface="Times New Roman" panose="02020603050405020304" pitchFamily="18" charset="0"/>
            </a:endParaRPr>
          </a:p>
        </p:txBody>
      </p:sp>
      <p:sp>
        <p:nvSpPr>
          <p:cNvPr id="29" name="Полилиния 28"/>
          <p:cNvSpPr/>
          <p:nvPr/>
        </p:nvSpPr>
        <p:spPr>
          <a:xfrm>
            <a:off x="6717685" y="4204899"/>
            <a:ext cx="731452" cy="735023"/>
          </a:xfrm>
          <a:custGeom>
            <a:avLst/>
            <a:gdLst>
              <a:gd name="connsiteX0" fmla="*/ 0 w 731452"/>
              <a:gd name="connsiteY0" fmla="*/ 73145 h 735023"/>
              <a:gd name="connsiteX1" fmla="*/ 73145 w 731452"/>
              <a:gd name="connsiteY1" fmla="*/ 0 h 735023"/>
              <a:gd name="connsiteX2" fmla="*/ 658307 w 731452"/>
              <a:gd name="connsiteY2" fmla="*/ 0 h 735023"/>
              <a:gd name="connsiteX3" fmla="*/ 731452 w 731452"/>
              <a:gd name="connsiteY3" fmla="*/ 73145 h 735023"/>
              <a:gd name="connsiteX4" fmla="*/ 731452 w 731452"/>
              <a:gd name="connsiteY4" fmla="*/ 661878 h 735023"/>
              <a:gd name="connsiteX5" fmla="*/ 658307 w 731452"/>
              <a:gd name="connsiteY5" fmla="*/ 735023 h 735023"/>
              <a:gd name="connsiteX6" fmla="*/ 73145 w 731452"/>
              <a:gd name="connsiteY6" fmla="*/ 735023 h 735023"/>
              <a:gd name="connsiteX7" fmla="*/ 0 w 731452"/>
              <a:gd name="connsiteY7" fmla="*/ 661878 h 735023"/>
              <a:gd name="connsiteX8" fmla="*/ 0 w 731452"/>
              <a:gd name="connsiteY8" fmla="*/ 73145 h 735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735023">
                <a:moveTo>
                  <a:pt x="0" y="73145"/>
                </a:moveTo>
                <a:cubicBezTo>
                  <a:pt x="0" y="32748"/>
                  <a:pt x="32748" y="0"/>
                  <a:pt x="73145" y="0"/>
                </a:cubicBezTo>
                <a:lnTo>
                  <a:pt x="658307" y="0"/>
                </a:lnTo>
                <a:cubicBezTo>
                  <a:pt x="698704" y="0"/>
                  <a:pt x="731452" y="32748"/>
                  <a:pt x="731452" y="73145"/>
                </a:cubicBezTo>
                <a:lnTo>
                  <a:pt x="731452" y="661878"/>
                </a:lnTo>
                <a:cubicBezTo>
                  <a:pt x="731452" y="702275"/>
                  <a:pt x="698704" y="735023"/>
                  <a:pt x="658307" y="735023"/>
                </a:cubicBezTo>
                <a:lnTo>
                  <a:pt x="73145" y="735023"/>
                </a:lnTo>
                <a:cubicBezTo>
                  <a:pt x="32748" y="735023"/>
                  <a:pt x="0" y="702275"/>
                  <a:pt x="0" y="661878"/>
                </a:cubicBezTo>
                <a:lnTo>
                  <a:pt x="0" y="73145"/>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4763" tIns="74763" rIns="74763" bIns="74763" numCol="1" spcCol="1270" anchor="ctr" anchorCtr="0">
            <a:noAutofit/>
          </a:bodyPr>
          <a:lstStyle/>
          <a:p>
            <a:pPr algn="ctr" defTabSz="622300" fontAlgn="base">
              <a:lnSpc>
                <a:spcPct val="90000"/>
              </a:lnSpc>
              <a:spcBef>
                <a:spcPct val="0"/>
              </a:spcBef>
              <a:spcAft>
                <a:spcPct val="35000"/>
              </a:spcAft>
            </a:pPr>
            <a:r>
              <a:rPr lang="ru-RU" sz="1400" b="1" i="1" dirty="0" smtClean="0">
                <a:solidFill>
                  <a:prstClr val="black"/>
                </a:solidFill>
                <a:latin typeface="Times New Roman" panose="02020603050405020304" pitchFamily="18" charset="0"/>
                <a:cs typeface="Times New Roman" panose="02020603050405020304" pitchFamily="18" charset="0"/>
              </a:rPr>
              <a:t>60</a:t>
            </a:r>
            <a:endParaRPr lang="ru-RU" sz="1400" b="1" i="1" dirty="0">
              <a:solidFill>
                <a:prstClr val="black"/>
              </a:solidFill>
              <a:latin typeface="Times New Roman" panose="02020603050405020304" pitchFamily="18" charset="0"/>
              <a:cs typeface="Times New Roman" panose="02020603050405020304" pitchFamily="18" charset="0"/>
            </a:endParaRPr>
          </a:p>
        </p:txBody>
      </p:sp>
      <p:sp>
        <p:nvSpPr>
          <p:cNvPr id="30" name="Полилиния 29"/>
          <p:cNvSpPr/>
          <p:nvPr/>
        </p:nvSpPr>
        <p:spPr>
          <a:xfrm>
            <a:off x="6717685" y="4998232"/>
            <a:ext cx="731452" cy="735023"/>
          </a:xfrm>
          <a:custGeom>
            <a:avLst/>
            <a:gdLst>
              <a:gd name="connsiteX0" fmla="*/ 0 w 731452"/>
              <a:gd name="connsiteY0" fmla="*/ 73145 h 735023"/>
              <a:gd name="connsiteX1" fmla="*/ 73145 w 731452"/>
              <a:gd name="connsiteY1" fmla="*/ 0 h 735023"/>
              <a:gd name="connsiteX2" fmla="*/ 658307 w 731452"/>
              <a:gd name="connsiteY2" fmla="*/ 0 h 735023"/>
              <a:gd name="connsiteX3" fmla="*/ 731452 w 731452"/>
              <a:gd name="connsiteY3" fmla="*/ 73145 h 735023"/>
              <a:gd name="connsiteX4" fmla="*/ 731452 w 731452"/>
              <a:gd name="connsiteY4" fmla="*/ 661878 h 735023"/>
              <a:gd name="connsiteX5" fmla="*/ 658307 w 731452"/>
              <a:gd name="connsiteY5" fmla="*/ 735023 h 735023"/>
              <a:gd name="connsiteX6" fmla="*/ 73145 w 731452"/>
              <a:gd name="connsiteY6" fmla="*/ 735023 h 735023"/>
              <a:gd name="connsiteX7" fmla="*/ 0 w 731452"/>
              <a:gd name="connsiteY7" fmla="*/ 661878 h 735023"/>
              <a:gd name="connsiteX8" fmla="*/ 0 w 731452"/>
              <a:gd name="connsiteY8" fmla="*/ 73145 h 735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735023">
                <a:moveTo>
                  <a:pt x="0" y="73145"/>
                </a:moveTo>
                <a:cubicBezTo>
                  <a:pt x="0" y="32748"/>
                  <a:pt x="32748" y="0"/>
                  <a:pt x="73145" y="0"/>
                </a:cubicBezTo>
                <a:lnTo>
                  <a:pt x="658307" y="0"/>
                </a:lnTo>
                <a:cubicBezTo>
                  <a:pt x="698704" y="0"/>
                  <a:pt x="731452" y="32748"/>
                  <a:pt x="731452" y="73145"/>
                </a:cubicBezTo>
                <a:lnTo>
                  <a:pt x="731452" y="661878"/>
                </a:lnTo>
                <a:cubicBezTo>
                  <a:pt x="731452" y="702275"/>
                  <a:pt x="698704" y="735023"/>
                  <a:pt x="658307" y="735023"/>
                </a:cubicBezTo>
                <a:lnTo>
                  <a:pt x="73145" y="735023"/>
                </a:lnTo>
                <a:cubicBezTo>
                  <a:pt x="32748" y="735023"/>
                  <a:pt x="0" y="702275"/>
                  <a:pt x="0" y="661878"/>
                </a:cubicBezTo>
                <a:lnTo>
                  <a:pt x="0" y="73145"/>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4763" tIns="74763" rIns="74763" bIns="74763" numCol="1" spcCol="1270" anchor="ctr" anchorCtr="0">
            <a:noAutofit/>
          </a:bodyPr>
          <a:lstStyle/>
          <a:p>
            <a:pPr algn="ctr" defTabSz="622300" fontAlgn="base">
              <a:lnSpc>
                <a:spcPct val="90000"/>
              </a:lnSpc>
              <a:spcBef>
                <a:spcPct val="0"/>
              </a:spcBef>
              <a:spcAft>
                <a:spcPct val="35000"/>
              </a:spcAft>
            </a:pPr>
            <a:r>
              <a:rPr lang="ru-RU" sz="1400" b="1" dirty="0">
                <a:solidFill>
                  <a:prstClr val="black"/>
                </a:solidFill>
                <a:latin typeface="Times New Roman" panose="02020603050405020304" pitchFamily="18" charset="0"/>
                <a:cs typeface="Times New Roman" panose="02020603050405020304" pitchFamily="18" charset="0"/>
              </a:rPr>
              <a:t>70</a:t>
            </a:r>
          </a:p>
        </p:txBody>
      </p:sp>
      <p:sp>
        <p:nvSpPr>
          <p:cNvPr id="31" name="Полилиния 30"/>
          <p:cNvSpPr/>
          <p:nvPr/>
        </p:nvSpPr>
        <p:spPr>
          <a:xfrm>
            <a:off x="7510580" y="1747119"/>
            <a:ext cx="731452" cy="735023"/>
          </a:xfrm>
          <a:custGeom>
            <a:avLst/>
            <a:gdLst>
              <a:gd name="connsiteX0" fmla="*/ 0 w 731452"/>
              <a:gd name="connsiteY0" fmla="*/ 73145 h 735023"/>
              <a:gd name="connsiteX1" fmla="*/ 73145 w 731452"/>
              <a:gd name="connsiteY1" fmla="*/ 0 h 735023"/>
              <a:gd name="connsiteX2" fmla="*/ 658307 w 731452"/>
              <a:gd name="connsiteY2" fmla="*/ 0 h 735023"/>
              <a:gd name="connsiteX3" fmla="*/ 731452 w 731452"/>
              <a:gd name="connsiteY3" fmla="*/ 73145 h 735023"/>
              <a:gd name="connsiteX4" fmla="*/ 731452 w 731452"/>
              <a:gd name="connsiteY4" fmla="*/ 661878 h 735023"/>
              <a:gd name="connsiteX5" fmla="*/ 658307 w 731452"/>
              <a:gd name="connsiteY5" fmla="*/ 735023 h 735023"/>
              <a:gd name="connsiteX6" fmla="*/ 73145 w 731452"/>
              <a:gd name="connsiteY6" fmla="*/ 735023 h 735023"/>
              <a:gd name="connsiteX7" fmla="*/ 0 w 731452"/>
              <a:gd name="connsiteY7" fmla="*/ 661878 h 735023"/>
              <a:gd name="connsiteX8" fmla="*/ 0 w 731452"/>
              <a:gd name="connsiteY8" fmla="*/ 73145 h 735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735023">
                <a:moveTo>
                  <a:pt x="0" y="73145"/>
                </a:moveTo>
                <a:cubicBezTo>
                  <a:pt x="0" y="32748"/>
                  <a:pt x="32748" y="0"/>
                  <a:pt x="73145" y="0"/>
                </a:cubicBezTo>
                <a:lnTo>
                  <a:pt x="658307" y="0"/>
                </a:lnTo>
                <a:cubicBezTo>
                  <a:pt x="698704" y="0"/>
                  <a:pt x="731452" y="32748"/>
                  <a:pt x="731452" y="73145"/>
                </a:cubicBezTo>
                <a:lnTo>
                  <a:pt x="731452" y="661878"/>
                </a:lnTo>
                <a:cubicBezTo>
                  <a:pt x="731452" y="702275"/>
                  <a:pt x="698704" y="735023"/>
                  <a:pt x="658307" y="735023"/>
                </a:cubicBezTo>
                <a:lnTo>
                  <a:pt x="73145" y="735023"/>
                </a:lnTo>
                <a:cubicBezTo>
                  <a:pt x="32748" y="735023"/>
                  <a:pt x="0" y="702275"/>
                  <a:pt x="0" y="661878"/>
                </a:cubicBezTo>
                <a:lnTo>
                  <a:pt x="0" y="73145"/>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4763" tIns="74763" rIns="74763" bIns="74763" numCol="1" spcCol="1270" anchor="ctr" anchorCtr="0">
            <a:noAutofit/>
          </a:bodyPr>
          <a:lstStyle/>
          <a:p>
            <a:pPr algn="ctr" defTabSz="622300" fontAlgn="base">
              <a:lnSpc>
                <a:spcPct val="90000"/>
              </a:lnSpc>
              <a:spcBef>
                <a:spcPct val="0"/>
              </a:spcBef>
              <a:spcAft>
                <a:spcPct val="35000"/>
              </a:spcAft>
            </a:pPr>
            <a:r>
              <a:rPr lang="ru-RU" sz="1400" b="1" dirty="0" smtClean="0">
                <a:solidFill>
                  <a:prstClr val="black"/>
                </a:solidFill>
                <a:latin typeface="Times New Roman" panose="02020603050405020304" pitchFamily="18" charset="0"/>
                <a:cs typeface="Times New Roman" panose="02020603050405020304" pitchFamily="18" charset="0"/>
              </a:rPr>
              <a:t>2021</a:t>
            </a:r>
            <a:endParaRPr lang="ru-RU" sz="1400" b="1" dirty="0">
              <a:solidFill>
                <a:prstClr val="black"/>
              </a:solidFill>
              <a:latin typeface="Times New Roman" panose="02020603050405020304" pitchFamily="18" charset="0"/>
              <a:cs typeface="Times New Roman" panose="02020603050405020304" pitchFamily="18" charset="0"/>
            </a:endParaRPr>
          </a:p>
        </p:txBody>
      </p:sp>
      <p:sp>
        <p:nvSpPr>
          <p:cNvPr id="34" name="Полилиния 33"/>
          <p:cNvSpPr/>
          <p:nvPr/>
        </p:nvSpPr>
        <p:spPr>
          <a:xfrm>
            <a:off x="7510580" y="2598307"/>
            <a:ext cx="731452" cy="735023"/>
          </a:xfrm>
          <a:custGeom>
            <a:avLst/>
            <a:gdLst>
              <a:gd name="connsiteX0" fmla="*/ 0 w 731452"/>
              <a:gd name="connsiteY0" fmla="*/ 73145 h 735023"/>
              <a:gd name="connsiteX1" fmla="*/ 73145 w 731452"/>
              <a:gd name="connsiteY1" fmla="*/ 0 h 735023"/>
              <a:gd name="connsiteX2" fmla="*/ 658307 w 731452"/>
              <a:gd name="connsiteY2" fmla="*/ 0 h 735023"/>
              <a:gd name="connsiteX3" fmla="*/ 731452 w 731452"/>
              <a:gd name="connsiteY3" fmla="*/ 73145 h 735023"/>
              <a:gd name="connsiteX4" fmla="*/ 731452 w 731452"/>
              <a:gd name="connsiteY4" fmla="*/ 661878 h 735023"/>
              <a:gd name="connsiteX5" fmla="*/ 658307 w 731452"/>
              <a:gd name="connsiteY5" fmla="*/ 735023 h 735023"/>
              <a:gd name="connsiteX6" fmla="*/ 73145 w 731452"/>
              <a:gd name="connsiteY6" fmla="*/ 735023 h 735023"/>
              <a:gd name="connsiteX7" fmla="*/ 0 w 731452"/>
              <a:gd name="connsiteY7" fmla="*/ 661878 h 735023"/>
              <a:gd name="connsiteX8" fmla="*/ 0 w 731452"/>
              <a:gd name="connsiteY8" fmla="*/ 73145 h 735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735023">
                <a:moveTo>
                  <a:pt x="0" y="73145"/>
                </a:moveTo>
                <a:cubicBezTo>
                  <a:pt x="0" y="32748"/>
                  <a:pt x="32748" y="0"/>
                  <a:pt x="73145" y="0"/>
                </a:cubicBezTo>
                <a:lnTo>
                  <a:pt x="658307" y="0"/>
                </a:lnTo>
                <a:cubicBezTo>
                  <a:pt x="698704" y="0"/>
                  <a:pt x="731452" y="32748"/>
                  <a:pt x="731452" y="73145"/>
                </a:cubicBezTo>
                <a:lnTo>
                  <a:pt x="731452" y="661878"/>
                </a:lnTo>
                <a:cubicBezTo>
                  <a:pt x="731452" y="702275"/>
                  <a:pt x="698704" y="735023"/>
                  <a:pt x="658307" y="735023"/>
                </a:cubicBezTo>
                <a:lnTo>
                  <a:pt x="73145" y="735023"/>
                </a:lnTo>
                <a:cubicBezTo>
                  <a:pt x="32748" y="735023"/>
                  <a:pt x="0" y="702275"/>
                  <a:pt x="0" y="661878"/>
                </a:cubicBezTo>
                <a:lnTo>
                  <a:pt x="0" y="73145"/>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4763" tIns="74763" rIns="74763" bIns="74763" numCol="1" spcCol="1270" anchor="ctr" anchorCtr="0">
            <a:noAutofit/>
          </a:bodyPr>
          <a:lstStyle/>
          <a:p>
            <a:pPr algn="ctr" defTabSz="622300" fontAlgn="base">
              <a:lnSpc>
                <a:spcPct val="90000"/>
              </a:lnSpc>
              <a:spcBef>
                <a:spcPct val="0"/>
              </a:spcBef>
              <a:spcAft>
                <a:spcPct val="35000"/>
              </a:spcAft>
            </a:pPr>
            <a:r>
              <a:rPr lang="ru-RU" sz="1400" b="1" dirty="0" smtClean="0">
                <a:solidFill>
                  <a:prstClr val="black"/>
                </a:solidFill>
                <a:latin typeface="Times New Roman" panose="02020603050405020304" pitchFamily="18" charset="0"/>
                <a:cs typeface="Times New Roman" panose="02020603050405020304" pitchFamily="18" charset="0"/>
              </a:rPr>
              <a:t>81</a:t>
            </a:r>
            <a:endParaRPr lang="ru-RU" sz="1400" b="1" dirty="0">
              <a:solidFill>
                <a:prstClr val="black"/>
              </a:solidFill>
              <a:latin typeface="Times New Roman" panose="02020603050405020304" pitchFamily="18" charset="0"/>
              <a:cs typeface="Times New Roman" panose="02020603050405020304" pitchFamily="18" charset="0"/>
            </a:endParaRPr>
          </a:p>
        </p:txBody>
      </p:sp>
      <p:sp>
        <p:nvSpPr>
          <p:cNvPr id="35" name="Полилиния 34"/>
          <p:cNvSpPr/>
          <p:nvPr/>
        </p:nvSpPr>
        <p:spPr>
          <a:xfrm>
            <a:off x="7514893" y="3412990"/>
            <a:ext cx="731452" cy="735023"/>
          </a:xfrm>
          <a:custGeom>
            <a:avLst/>
            <a:gdLst>
              <a:gd name="connsiteX0" fmla="*/ 0 w 731452"/>
              <a:gd name="connsiteY0" fmla="*/ 73145 h 735023"/>
              <a:gd name="connsiteX1" fmla="*/ 73145 w 731452"/>
              <a:gd name="connsiteY1" fmla="*/ 0 h 735023"/>
              <a:gd name="connsiteX2" fmla="*/ 658307 w 731452"/>
              <a:gd name="connsiteY2" fmla="*/ 0 h 735023"/>
              <a:gd name="connsiteX3" fmla="*/ 731452 w 731452"/>
              <a:gd name="connsiteY3" fmla="*/ 73145 h 735023"/>
              <a:gd name="connsiteX4" fmla="*/ 731452 w 731452"/>
              <a:gd name="connsiteY4" fmla="*/ 661878 h 735023"/>
              <a:gd name="connsiteX5" fmla="*/ 658307 w 731452"/>
              <a:gd name="connsiteY5" fmla="*/ 735023 h 735023"/>
              <a:gd name="connsiteX6" fmla="*/ 73145 w 731452"/>
              <a:gd name="connsiteY6" fmla="*/ 735023 h 735023"/>
              <a:gd name="connsiteX7" fmla="*/ 0 w 731452"/>
              <a:gd name="connsiteY7" fmla="*/ 661878 h 735023"/>
              <a:gd name="connsiteX8" fmla="*/ 0 w 731452"/>
              <a:gd name="connsiteY8" fmla="*/ 73145 h 735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735023">
                <a:moveTo>
                  <a:pt x="0" y="73145"/>
                </a:moveTo>
                <a:cubicBezTo>
                  <a:pt x="0" y="32748"/>
                  <a:pt x="32748" y="0"/>
                  <a:pt x="73145" y="0"/>
                </a:cubicBezTo>
                <a:lnTo>
                  <a:pt x="658307" y="0"/>
                </a:lnTo>
                <a:cubicBezTo>
                  <a:pt x="698704" y="0"/>
                  <a:pt x="731452" y="32748"/>
                  <a:pt x="731452" y="73145"/>
                </a:cubicBezTo>
                <a:lnTo>
                  <a:pt x="731452" y="661878"/>
                </a:lnTo>
                <a:cubicBezTo>
                  <a:pt x="731452" y="702275"/>
                  <a:pt x="698704" y="735023"/>
                  <a:pt x="658307" y="735023"/>
                </a:cubicBezTo>
                <a:lnTo>
                  <a:pt x="73145" y="735023"/>
                </a:lnTo>
                <a:cubicBezTo>
                  <a:pt x="32748" y="735023"/>
                  <a:pt x="0" y="702275"/>
                  <a:pt x="0" y="661878"/>
                </a:cubicBezTo>
                <a:lnTo>
                  <a:pt x="0" y="73145"/>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4763" tIns="74763" rIns="74763" bIns="74763" numCol="1" spcCol="1270" anchor="ctr" anchorCtr="0">
            <a:noAutofit/>
          </a:bodyPr>
          <a:lstStyle/>
          <a:p>
            <a:pPr algn="ctr" defTabSz="622300" fontAlgn="base">
              <a:lnSpc>
                <a:spcPct val="90000"/>
              </a:lnSpc>
              <a:spcBef>
                <a:spcPct val="0"/>
              </a:spcBef>
              <a:spcAft>
                <a:spcPct val="35000"/>
              </a:spcAft>
            </a:pPr>
            <a:r>
              <a:rPr lang="ru-RU" sz="1400" b="1" i="1" dirty="0" smtClean="0">
                <a:solidFill>
                  <a:prstClr val="black"/>
                </a:solidFill>
                <a:latin typeface="Times New Roman" panose="02020603050405020304" pitchFamily="18" charset="0"/>
                <a:cs typeface="Times New Roman" panose="02020603050405020304" pitchFamily="18" charset="0"/>
              </a:rPr>
              <a:t>91</a:t>
            </a:r>
            <a:endParaRPr lang="ru-RU" sz="1400" b="1" i="1" dirty="0">
              <a:solidFill>
                <a:prstClr val="black"/>
              </a:solidFill>
              <a:latin typeface="Times New Roman" panose="02020603050405020304" pitchFamily="18" charset="0"/>
              <a:cs typeface="Times New Roman" panose="02020603050405020304" pitchFamily="18" charset="0"/>
            </a:endParaRPr>
          </a:p>
        </p:txBody>
      </p:sp>
      <p:sp>
        <p:nvSpPr>
          <p:cNvPr id="36" name="Полилиния 35"/>
          <p:cNvSpPr/>
          <p:nvPr/>
        </p:nvSpPr>
        <p:spPr>
          <a:xfrm>
            <a:off x="7510580" y="4204899"/>
            <a:ext cx="731452" cy="735023"/>
          </a:xfrm>
          <a:custGeom>
            <a:avLst/>
            <a:gdLst>
              <a:gd name="connsiteX0" fmla="*/ 0 w 731452"/>
              <a:gd name="connsiteY0" fmla="*/ 73145 h 735023"/>
              <a:gd name="connsiteX1" fmla="*/ 73145 w 731452"/>
              <a:gd name="connsiteY1" fmla="*/ 0 h 735023"/>
              <a:gd name="connsiteX2" fmla="*/ 658307 w 731452"/>
              <a:gd name="connsiteY2" fmla="*/ 0 h 735023"/>
              <a:gd name="connsiteX3" fmla="*/ 731452 w 731452"/>
              <a:gd name="connsiteY3" fmla="*/ 73145 h 735023"/>
              <a:gd name="connsiteX4" fmla="*/ 731452 w 731452"/>
              <a:gd name="connsiteY4" fmla="*/ 661878 h 735023"/>
              <a:gd name="connsiteX5" fmla="*/ 658307 w 731452"/>
              <a:gd name="connsiteY5" fmla="*/ 735023 h 735023"/>
              <a:gd name="connsiteX6" fmla="*/ 73145 w 731452"/>
              <a:gd name="connsiteY6" fmla="*/ 735023 h 735023"/>
              <a:gd name="connsiteX7" fmla="*/ 0 w 731452"/>
              <a:gd name="connsiteY7" fmla="*/ 661878 h 735023"/>
              <a:gd name="connsiteX8" fmla="*/ 0 w 731452"/>
              <a:gd name="connsiteY8" fmla="*/ 73145 h 735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735023">
                <a:moveTo>
                  <a:pt x="0" y="73145"/>
                </a:moveTo>
                <a:cubicBezTo>
                  <a:pt x="0" y="32748"/>
                  <a:pt x="32748" y="0"/>
                  <a:pt x="73145" y="0"/>
                </a:cubicBezTo>
                <a:lnTo>
                  <a:pt x="658307" y="0"/>
                </a:lnTo>
                <a:cubicBezTo>
                  <a:pt x="698704" y="0"/>
                  <a:pt x="731452" y="32748"/>
                  <a:pt x="731452" y="73145"/>
                </a:cubicBezTo>
                <a:lnTo>
                  <a:pt x="731452" y="661878"/>
                </a:lnTo>
                <a:cubicBezTo>
                  <a:pt x="731452" y="702275"/>
                  <a:pt x="698704" y="735023"/>
                  <a:pt x="658307" y="735023"/>
                </a:cubicBezTo>
                <a:lnTo>
                  <a:pt x="73145" y="735023"/>
                </a:lnTo>
                <a:cubicBezTo>
                  <a:pt x="32748" y="735023"/>
                  <a:pt x="0" y="702275"/>
                  <a:pt x="0" y="661878"/>
                </a:cubicBezTo>
                <a:lnTo>
                  <a:pt x="0" y="73145"/>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4763" tIns="74763" rIns="74763" bIns="74763" numCol="1" spcCol="1270" anchor="ctr" anchorCtr="0">
            <a:noAutofit/>
          </a:bodyPr>
          <a:lstStyle/>
          <a:p>
            <a:pPr algn="ctr" defTabSz="622300" fontAlgn="base">
              <a:lnSpc>
                <a:spcPct val="90000"/>
              </a:lnSpc>
              <a:spcBef>
                <a:spcPct val="0"/>
              </a:spcBef>
              <a:spcAft>
                <a:spcPct val="35000"/>
              </a:spcAft>
            </a:pPr>
            <a:r>
              <a:rPr lang="ru-RU" sz="1400" b="1" i="1" dirty="0" smtClean="0">
                <a:solidFill>
                  <a:prstClr val="black"/>
                </a:solidFill>
                <a:latin typeface="Times New Roman" panose="02020603050405020304" pitchFamily="18" charset="0"/>
                <a:cs typeface="Times New Roman" panose="02020603050405020304" pitchFamily="18" charset="0"/>
              </a:rPr>
              <a:t>62</a:t>
            </a:r>
            <a:endParaRPr lang="ru-RU" sz="1400" b="1" i="1" dirty="0">
              <a:solidFill>
                <a:prstClr val="black"/>
              </a:solidFill>
              <a:latin typeface="Times New Roman" panose="02020603050405020304" pitchFamily="18" charset="0"/>
              <a:cs typeface="Times New Roman" panose="02020603050405020304" pitchFamily="18" charset="0"/>
            </a:endParaRPr>
          </a:p>
        </p:txBody>
      </p:sp>
      <p:sp>
        <p:nvSpPr>
          <p:cNvPr id="37" name="Полилиния 36"/>
          <p:cNvSpPr/>
          <p:nvPr/>
        </p:nvSpPr>
        <p:spPr>
          <a:xfrm>
            <a:off x="7510580" y="4992077"/>
            <a:ext cx="731452" cy="735023"/>
          </a:xfrm>
          <a:custGeom>
            <a:avLst/>
            <a:gdLst>
              <a:gd name="connsiteX0" fmla="*/ 0 w 731452"/>
              <a:gd name="connsiteY0" fmla="*/ 73145 h 735023"/>
              <a:gd name="connsiteX1" fmla="*/ 73145 w 731452"/>
              <a:gd name="connsiteY1" fmla="*/ 0 h 735023"/>
              <a:gd name="connsiteX2" fmla="*/ 658307 w 731452"/>
              <a:gd name="connsiteY2" fmla="*/ 0 h 735023"/>
              <a:gd name="connsiteX3" fmla="*/ 731452 w 731452"/>
              <a:gd name="connsiteY3" fmla="*/ 73145 h 735023"/>
              <a:gd name="connsiteX4" fmla="*/ 731452 w 731452"/>
              <a:gd name="connsiteY4" fmla="*/ 661878 h 735023"/>
              <a:gd name="connsiteX5" fmla="*/ 658307 w 731452"/>
              <a:gd name="connsiteY5" fmla="*/ 735023 h 735023"/>
              <a:gd name="connsiteX6" fmla="*/ 73145 w 731452"/>
              <a:gd name="connsiteY6" fmla="*/ 735023 h 735023"/>
              <a:gd name="connsiteX7" fmla="*/ 0 w 731452"/>
              <a:gd name="connsiteY7" fmla="*/ 661878 h 735023"/>
              <a:gd name="connsiteX8" fmla="*/ 0 w 731452"/>
              <a:gd name="connsiteY8" fmla="*/ 73145 h 735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735023">
                <a:moveTo>
                  <a:pt x="0" y="73145"/>
                </a:moveTo>
                <a:cubicBezTo>
                  <a:pt x="0" y="32748"/>
                  <a:pt x="32748" y="0"/>
                  <a:pt x="73145" y="0"/>
                </a:cubicBezTo>
                <a:lnTo>
                  <a:pt x="658307" y="0"/>
                </a:lnTo>
                <a:cubicBezTo>
                  <a:pt x="698704" y="0"/>
                  <a:pt x="731452" y="32748"/>
                  <a:pt x="731452" y="73145"/>
                </a:cubicBezTo>
                <a:lnTo>
                  <a:pt x="731452" y="661878"/>
                </a:lnTo>
                <a:cubicBezTo>
                  <a:pt x="731452" y="702275"/>
                  <a:pt x="698704" y="735023"/>
                  <a:pt x="658307" y="735023"/>
                </a:cubicBezTo>
                <a:lnTo>
                  <a:pt x="73145" y="735023"/>
                </a:lnTo>
                <a:cubicBezTo>
                  <a:pt x="32748" y="735023"/>
                  <a:pt x="0" y="702275"/>
                  <a:pt x="0" y="661878"/>
                </a:cubicBezTo>
                <a:lnTo>
                  <a:pt x="0" y="73145"/>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4763" tIns="74763" rIns="74763" bIns="74763" numCol="1" spcCol="1270" anchor="ctr" anchorCtr="0">
            <a:noAutofit/>
          </a:bodyPr>
          <a:lstStyle/>
          <a:p>
            <a:pPr algn="ctr" defTabSz="622300" fontAlgn="base">
              <a:lnSpc>
                <a:spcPct val="90000"/>
              </a:lnSpc>
              <a:spcBef>
                <a:spcPct val="0"/>
              </a:spcBef>
              <a:spcAft>
                <a:spcPct val="35000"/>
              </a:spcAft>
            </a:pPr>
            <a:r>
              <a:rPr lang="ru-RU" sz="1400" b="1" dirty="0" smtClean="0">
                <a:solidFill>
                  <a:prstClr val="black"/>
                </a:solidFill>
                <a:latin typeface="Times New Roman" panose="02020603050405020304" pitchFamily="18" charset="0"/>
                <a:cs typeface="Times New Roman" panose="02020603050405020304" pitchFamily="18" charset="0"/>
              </a:rPr>
              <a:t>71</a:t>
            </a:r>
            <a:endParaRPr lang="ru-RU" sz="1400" b="1" dirty="0">
              <a:solidFill>
                <a:prstClr val="black"/>
              </a:solidFill>
              <a:latin typeface="Times New Roman" panose="02020603050405020304" pitchFamily="18" charset="0"/>
              <a:cs typeface="Times New Roman" panose="02020603050405020304" pitchFamily="18" charset="0"/>
            </a:endParaRPr>
          </a:p>
        </p:txBody>
      </p:sp>
      <p:sp>
        <p:nvSpPr>
          <p:cNvPr id="38" name="Полилиния 37"/>
          <p:cNvSpPr/>
          <p:nvPr/>
        </p:nvSpPr>
        <p:spPr>
          <a:xfrm>
            <a:off x="8303475" y="1747119"/>
            <a:ext cx="731452" cy="735023"/>
          </a:xfrm>
          <a:custGeom>
            <a:avLst/>
            <a:gdLst>
              <a:gd name="connsiteX0" fmla="*/ 0 w 731452"/>
              <a:gd name="connsiteY0" fmla="*/ 73145 h 735023"/>
              <a:gd name="connsiteX1" fmla="*/ 73145 w 731452"/>
              <a:gd name="connsiteY1" fmla="*/ 0 h 735023"/>
              <a:gd name="connsiteX2" fmla="*/ 658307 w 731452"/>
              <a:gd name="connsiteY2" fmla="*/ 0 h 735023"/>
              <a:gd name="connsiteX3" fmla="*/ 731452 w 731452"/>
              <a:gd name="connsiteY3" fmla="*/ 73145 h 735023"/>
              <a:gd name="connsiteX4" fmla="*/ 731452 w 731452"/>
              <a:gd name="connsiteY4" fmla="*/ 661878 h 735023"/>
              <a:gd name="connsiteX5" fmla="*/ 658307 w 731452"/>
              <a:gd name="connsiteY5" fmla="*/ 735023 h 735023"/>
              <a:gd name="connsiteX6" fmla="*/ 73145 w 731452"/>
              <a:gd name="connsiteY6" fmla="*/ 735023 h 735023"/>
              <a:gd name="connsiteX7" fmla="*/ 0 w 731452"/>
              <a:gd name="connsiteY7" fmla="*/ 661878 h 735023"/>
              <a:gd name="connsiteX8" fmla="*/ 0 w 731452"/>
              <a:gd name="connsiteY8" fmla="*/ 73145 h 735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735023">
                <a:moveTo>
                  <a:pt x="0" y="73145"/>
                </a:moveTo>
                <a:cubicBezTo>
                  <a:pt x="0" y="32748"/>
                  <a:pt x="32748" y="0"/>
                  <a:pt x="73145" y="0"/>
                </a:cubicBezTo>
                <a:lnTo>
                  <a:pt x="658307" y="0"/>
                </a:lnTo>
                <a:cubicBezTo>
                  <a:pt x="698704" y="0"/>
                  <a:pt x="731452" y="32748"/>
                  <a:pt x="731452" y="73145"/>
                </a:cubicBezTo>
                <a:lnTo>
                  <a:pt x="731452" y="661878"/>
                </a:lnTo>
                <a:cubicBezTo>
                  <a:pt x="731452" y="702275"/>
                  <a:pt x="698704" y="735023"/>
                  <a:pt x="658307" y="735023"/>
                </a:cubicBezTo>
                <a:lnTo>
                  <a:pt x="73145" y="735023"/>
                </a:lnTo>
                <a:cubicBezTo>
                  <a:pt x="32748" y="735023"/>
                  <a:pt x="0" y="702275"/>
                  <a:pt x="0" y="661878"/>
                </a:cubicBezTo>
                <a:lnTo>
                  <a:pt x="0" y="73145"/>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4763" tIns="74763" rIns="74763" bIns="74763" numCol="1" spcCol="1270" anchor="ctr" anchorCtr="0">
            <a:noAutofit/>
          </a:bodyPr>
          <a:lstStyle/>
          <a:p>
            <a:pPr algn="ctr" defTabSz="622300" fontAlgn="base">
              <a:lnSpc>
                <a:spcPct val="90000"/>
              </a:lnSpc>
              <a:spcBef>
                <a:spcPct val="0"/>
              </a:spcBef>
              <a:spcAft>
                <a:spcPct val="35000"/>
              </a:spcAft>
            </a:pPr>
            <a:r>
              <a:rPr lang="ru-RU" sz="1400" b="1" dirty="0" smtClean="0">
                <a:solidFill>
                  <a:prstClr val="black"/>
                </a:solidFill>
                <a:latin typeface="Times New Roman" panose="02020603050405020304" pitchFamily="18" charset="0"/>
                <a:cs typeface="Times New Roman" panose="02020603050405020304" pitchFamily="18" charset="0"/>
              </a:rPr>
              <a:t>2022</a:t>
            </a:r>
            <a:endParaRPr lang="ru-RU" sz="1400" b="1" dirty="0">
              <a:solidFill>
                <a:prstClr val="black"/>
              </a:solidFill>
              <a:latin typeface="Times New Roman" panose="02020603050405020304" pitchFamily="18" charset="0"/>
              <a:cs typeface="Times New Roman" panose="02020603050405020304" pitchFamily="18" charset="0"/>
            </a:endParaRPr>
          </a:p>
        </p:txBody>
      </p:sp>
      <p:sp>
        <p:nvSpPr>
          <p:cNvPr id="40" name="Полилиния 39"/>
          <p:cNvSpPr/>
          <p:nvPr/>
        </p:nvSpPr>
        <p:spPr>
          <a:xfrm>
            <a:off x="8300067" y="2598308"/>
            <a:ext cx="731452" cy="735023"/>
          </a:xfrm>
          <a:custGeom>
            <a:avLst/>
            <a:gdLst>
              <a:gd name="connsiteX0" fmla="*/ 0 w 731452"/>
              <a:gd name="connsiteY0" fmla="*/ 73145 h 735023"/>
              <a:gd name="connsiteX1" fmla="*/ 73145 w 731452"/>
              <a:gd name="connsiteY1" fmla="*/ 0 h 735023"/>
              <a:gd name="connsiteX2" fmla="*/ 658307 w 731452"/>
              <a:gd name="connsiteY2" fmla="*/ 0 h 735023"/>
              <a:gd name="connsiteX3" fmla="*/ 731452 w 731452"/>
              <a:gd name="connsiteY3" fmla="*/ 73145 h 735023"/>
              <a:gd name="connsiteX4" fmla="*/ 731452 w 731452"/>
              <a:gd name="connsiteY4" fmla="*/ 661878 h 735023"/>
              <a:gd name="connsiteX5" fmla="*/ 658307 w 731452"/>
              <a:gd name="connsiteY5" fmla="*/ 735023 h 735023"/>
              <a:gd name="connsiteX6" fmla="*/ 73145 w 731452"/>
              <a:gd name="connsiteY6" fmla="*/ 735023 h 735023"/>
              <a:gd name="connsiteX7" fmla="*/ 0 w 731452"/>
              <a:gd name="connsiteY7" fmla="*/ 661878 h 735023"/>
              <a:gd name="connsiteX8" fmla="*/ 0 w 731452"/>
              <a:gd name="connsiteY8" fmla="*/ 73145 h 735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735023">
                <a:moveTo>
                  <a:pt x="0" y="73145"/>
                </a:moveTo>
                <a:cubicBezTo>
                  <a:pt x="0" y="32748"/>
                  <a:pt x="32748" y="0"/>
                  <a:pt x="73145" y="0"/>
                </a:cubicBezTo>
                <a:lnTo>
                  <a:pt x="658307" y="0"/>
                </a:lnTo>
                <a:cubicBezTo>
                  <a:pt x="698704" y="0"/>
                  <a:pt x="731452" y="32748"/>
                  <a:pt x="731452" y="73145"/>
                </a:cubicBezTo>
                <a:lnTo>
                  <a:pt x="731452" y="661878"/>
                </a:lnTo>
                <a:cubicBezTo>
                  <a:pt x="731452" y="702275"/>
                  <a:pt x="698704" y="735023"/>
                  <a:pt x="658307" y="735023"/>
                </a:cubicBezTo>
                <a:lnTo>
                  <a:pt x="73145" y="735023"/>
                </a:lnTo>
                <a:cubicBezTo>
                  <a:pt x="32748" y="735023"/>
                  <a:pt x="0" y="702275"/>
                  <a:pt x="0" y="661878"/>
                </a:cubicBezTo>
                <a:lnTo>
                  <a:pt x="0" y="73145"/>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4763" tIns="74763" rIns="74763" bIns="74763" numCol="1" spcCol="1270" anchor="ctr" anchorCtr="0">
            <a:noAutofit/>
          </a:bodyPr>
          <a:lstStyle/>
          <a:p>
            <a:pPr algn="ctr" defTabSz="622300" fontAlgn="base">
              <a:lnSpc>
                <a:spcPct val="90000"/>
              </a:lnSpc>
              <a:spcBef>
                <a:spcPct val="0"/>
              </a:spcBef>
              <a:spcAft>
                <a:spcPct val="35000"/>
              </a:spcAft>
            </a:pPr>
            <a:r>
              <a:rPr lang="ru-RU" sz="1400" b="1" dirty="0" smtClean="0">
                <a:solidFill>
                  <a:prstClr val="black"/>
                </a:solidFill>
                <a:latin typeface="Times New Roman" panose="02020603050405020304" pitchFamily="18" charset="0"/>
                <a:cs typeface="Times New Roman" panose="02020603050405020304" pitchFamily="18" charset="0"/>
              </a:rPr>
              <a:t>82</a:t>
            </a:r>
            <a:endParaRPr lang="ru-RU" sz="1400" b="1" dirty="0">
              <a:solidFill>
                <a:prstClr val="black"/>
              </a:solidFill>
              <a:latin typeface="Times New Roman" panose="02020603050405020304" pitchFamily="18" charset="0"/>
              <a:cs typeface="Times New Roman" panose="02020603050405020304" pitchFamily="18" charset="0"/>
            </a:endParaRPr>
          </a:p>
        </p:txBody>
      </p:sp>
      <p:sp>
        <p:nvSpPr>
          <p:cNvPr id="41" name="Полилиния 40"/>
          <p:cNvSpPr/>
          <p:nvPr/>
        </p:nvSpPr>
        <p:spPr>
          <a:xfrm>
            <a:off x="8303475" y="3412990"/>
            <a:ext cx="731452" cy="735023"/>
          </a:xfrm>
          <a:custGeom>
            <a:avLst/>
            <a:gdLst>
              <a:gd name="connsiteX0" fmla="*/ 0 w 731452"/>
              <a:gd name="connsiteY0" fmla="*/ 73145 h 735023"/>
              <a:gd name="connsiteX1" fmla="*/ 73145 w 731452"/>
              <a:gd name="connsiteY1" fmla="*/ 0 h 735023"/>
              <a:gd name="connsiteX2" fmla="*/ 658307 w 731452"/>
              <a:gd name="connsiteY2" fmla="*/ 0 h 735023"/>
              <a:gd name="connsiteX3" fmla="*/ 731452 w 731452"/>
              <a:gd name="connsiteY3" fmla="*/ 73145 h 735023"/>
              <a:gd name="connsiteX4" fmla="*/ 731452 w 731452"/>
              <a:gd name="connsiteY4" fmla="*/ 661878 h 735023"/>
              <a:gd name="connsiteX5" fmla="*/ 658307 w 731452"/>
              <a:gd name="connsiteY5" fmla="*/ 735023 h 735023"/>
              <a:gd name="connsiteX6" fmla="*/ 73145 w 731452"/>
              <a:gd name="connsiteY6" fmla="*/ 735023 h 735023"/>
              <a:gd name="connsiteX7" fmla="*/ 0 w 731452"/>
              <a:gd name="connsiteY7" fmla="*/ 661878 h 735023"/>
              <a:gd name="connsiteX8" fmla="*/ 0 w 731452"/>
              <a:gd name="connsiteY8" fmla="*/ 73145 h 735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735023">
                <a:moveTo>
                  <a:pt x="0" y="73145"/>
                </a:moveTo>
                <a:cubicBezTo>
                  <a:pt x="0" y="32748"/>
                  <a:pt x="32748" y="0"/>
                  <a:pt x="73145" y="0"/>
                </a:cubicBezTo>
                <a:lnTo>
                  <a:pt x="658307" y="0"/>
                </a:lnTo>
                <a:cubicBezTo>
                  <a:pt x="698704" y="0"/>
                  <a:pt x="731452" y="32748"/>
                  <a:pt x="731452" y="73145"/>
                </a:cubicBezTo>
                <a:lnTo>
                  <a:pt x="731452" y="661878"/>
                </a:lnTo>
                <a:cubicBezTo>
                  <a:pt x="731452" y="702275"/>
                  <a:pt x="698704" y="735023"/>
                  <a:pt x="658307" y="735023"/>
                </a:cubicBezTo>
                <a:lnTo>
                  <a:pt x="73145" y="735023"/>
                </a:lnTo>
                <a:cubicBezTo>
                  <a:pt x="32748" y="735023"/>
                  <a:pt x="0" y="702275"/>
                  <a:pt x="0" y="661878"/>
                </a:cubicBezTo>
                <a:lnTo>
                  <a:pt x="0" y="73145"/>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4763" tIns="74763" rIns="74763" bIns="74763" numCol="1" spcCol="1270" anchor="ctr" anchorCtr="0">
            <a:noAutofit/>
          </a:bodyPr>
          <a:lstStyle/>
          <a:p>
            <a:pPr algn="ctr" defTabSz="622300" fontAlgn="base">
              <a:lnSpc>
                <a:spcPct val="90000"/>
              </a:lnSpc>
              <a:spcBef>
                <a:spcPct val="0"/>
              </a:spcBef>
              <a:spcAft>
                <a:spcPct val="35000"/>
              </a:spcAft>
            </a:pPr>
            <a:r>
              <a:rPr lang="ru-RU" sz="1400" b="1" i="1" dirty="0" smtClean="0">
                <a:solidFill>
                  <a:prstClr val="black"/>
                </a:solidFill>
                <a:latin typeface="Times New Roman" panose="02020603050405020304" pitchFamily="18" charset="0"/>
                <a:cs typeface="Times New Roman" panose="02020603050405020304" pitchFamily="18" charset="0"/>
              </a:rPr>
              <a:t>92</a:t>
            </a:r>
            <a:endParaRPr lang="ru-RU" sz="1400" b="1" i="1" dirty="0">
              <a:solidFill>
                <a:prstClr val="black"/>
              </a:solidFill>
              <a:latin typeface="Times New Roman" panose="02020603050405020304" pitchFamily="18" charset="0"/>
              <a:cs typeface="Times New Roman" panose="02020603050405020304" pitchFamily="18" charset="0"/>
            </a:endParaRPr>
          </a:p>
        </p:txBody>
      </p:sp>
      <p:sp>
        <p:nvSpPr>
          <p:cNvPr id="42" name="Полилиния 41"/>
          <p:cNvSpPr/>
          <p:nvPr/>
        </p:nvSpPr>
        <p:spPr>
          <a:xfrm>
            <a:off x="8303475" y="4204899"/>
            <a:ext cx="731452" cy="735023"/>
          </a:xfrm>
          <a:custGeom>
            <a:avLst/>
            <a:gdLst>
              <a:gd name="connsiteX0" fmla="*/ 0 w 731452"/>
              <a:gd name="connsiteY0" fmla="*/ 73145 h 735023"/>
              <a:gd name="connsiteX1" fmla="*/ 73145 w 731452"/>
              <a:gd name="connsiteY1" fmla="*/ 0 h 735023"/>
              <a:gd name="connsiteX2" fmla="*/ 658307 w 731452"/>
              <a:gd name="connsiteY2" fmla="*/ 0 h 735023"/>
              <a:gd name="connsiteX3" fmla="*/ 731452 w 731452"/>
              <a:gd name="connsiteY3" fmla="*/ 73145 h 735023"/>
              <a:gd name="connsiteX4" fmla="*/ 731452 w 731452"/>
              <a:gd name="connsiteY4" fmla="*/ 661878 h 735023"/>
              <a:gd name="connsiteX5" fmla="*/ 658307 w 731452"/>
              <a:gd name="connsiteY5" fmla="*/ 735023 h 735023"/>
              <a:gd name="connsiteX6" fmla="*/ 73145 w 731452"/>
              <a:gd name="connsiteY6" fmla="*/ 735023 h 735023"/>
              <a:gd name="connsiteX7" fmla="*/ 0 w 731452"/>
              <a:gd name="connsiteY7" fmla="*/ 661878 h 735023"/>
              <a:gd name="connsiteX8" fmla="*/ 0 w 731452"/>
              <a:gd name="connsiteY8" fmla="*/ 73145 h 735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735023">
                <a:moveTo>
                  <a:pt x="0" y="73145"/>
                </a:moveTo>
                <a:cubicBezTo>
                  <a:pt x="0" y="32748"/>
                  <a:pt x="32748" y="0"/>
                  <a:pt x="73145" y="0"/>
                </a:cubicBezTo>
                <a:lnTo>
                  <a:pt x="658307" y="0"/>
                </a:lnTo>
                <a:cubicBezTo>
                  <a:pt x="698704" y="0"/>
                  <a:pt x="731452" y="32748"/>
                  <a:pt x="731452" y="73145"/>
                </a:cubicBezTo>
                <a:lnTo>
                  <a:pt x="731452" y="661878"/>
                </a:lnTo>
                <a:cubicBezTo>
                  <a:pt x="731452" y="702275"/>
                  <a:pt x="698704" y="735023"/>
                  <a:pt x="658307" y="735023"/>
                </a:cubicBezTo>
                <a:lnTo>
                  <a:pt x="73145" y="735023"/>
                </a:lnTo>
                <a:cubicBezTo>
                  <a:pt x="32748" y="735023"/>
                  <a:pt x="0" y="702275"/>
                  <a:pt x="0" y="661878"/>
                </a:cubicBezTo>
                <a:lnTo>
                  <a:pt x="0" y="73145"/>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4763" tIns="74763" rIns="74763" bIns="74763" numCol="1" spcCol="1270" anchor="ctr" anchorCtr="0">
            <a:noAutofit/>
          </a:bodyPr>
          <a:lstStyle/>
          <a:p>
            <a:pPr algn="ctr" defTabSz="622300" fontAlgn="base">
              <a:lnSpc>
                <a:spcPct val="90000"/>
              </a:lnSpc>
              <a:spcBef>
                <a:spcPct val="0"/>
              </a:spcBef>
              <a:spcAft>
                <a:spcPct val="35000"/>
              </a:spcAft>
            </a:pPr>
            <a:r>
              <a:rPr lang="ru-RU" sz="1400" b="1" i="1" dirty="0" smtClean="0">
                <a:solidFill>
                  <a:prstClr val="black"/>
                </a:solidFill>
                <a:latin typeface="Times New Roman" panose="02020603050405020304" pitchFamily="18" charset="0"/>
                <a:cs typeface="Times New Roman" panose="02020603050405020304" pitchFamily="18" charset="0"/>
              </a:rPr>
              <a:t>64</a:t>
            </a:r>
            <a:endParaRPr lang="ru-RU" sz="1400" b="1" i="1" dirty="0">
              <a:solidFill>
                <a:prstClr val="black"/>
              </a:solidFill>
              <a:latin typeface="Times New Roman" panose="02020603050405020304" pitchFamily="18" charset="0"/>
              <a:cs typeface="Times New Roman" panose="02020603050405020304" pitchFamily="18" charset="0"/>
            </a:endParaRPr>
          </a:p>
        </p:txBody>
      </p:sp>
      <p:sp>
        <p:nvSpPr>
          <p:cNvPr id="43" name="Полилиния 42"/>
          <p:cNvSpPr/>
          <p:nvPr/>
        </p:nvSpPr>
        <p:spPr>
          <a:xfrm>
            <a:off x="8303475" y="4998233"/>
            <a:ext cx="731452" cy="735023"/>
          </a:xfrm>
          <a:custGeom>
            <a:avLst/>
            <a:gdLst>
              <a:gd name="connsiteX0" fmla="*/ 0 w 731452"/>
              <a:gd name="connsiteY0" fmla="*/ 73145 h 735023"/>
              <a:gd name="connsiteX1" fmla="*/ 73145 w 731452"/>
              <a:gd name="connsiteY1" fmla="*/ 0 h 735023"/>
              <a:gd name="connsiteX2" fmla="*/ 658307 w 731452"/>
              <a:gd name="connsiteY2" fmla="*/ 0 h 735023"/>
              <a:gd name="connsiteX3" fmla="*/ 731452 w 731452"/>
              <a:gd name="connsiteY3" fmla="*/ 73145 h 735023"/>
              <a:gd name="connsiteX4" fmla="*/ 731452 w 731452"/>
              <a:gd name="connsiteY4" fmla="*/ 661878 h 735023"/>
              <a:gd name="connsiteX5" fmla="*/ 658307 w 731452"/>
              <a:gd name="connsiteY5" fmla="*/ 735023 h 735023"/>
              <a:gd name="connsiteX6" fmla="*/ 73145 w 731452"/>
              <a:gd name="connsiteY6" fmla="*/ 735023 h 735023"/>
              <a:gd name="connsiteX7" fmla="*/ 0 w 731452"/>
              <a:gd name="connsiteY7" fmla="*/ 661878 h 735023"/>
              <a:gd name="connsiteX8" fmla="*/ 0 w 731452"/>
              <a:gd name="connsiteY8" fmla="*/ 73145 h 735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735023">
                <a:moveTo>
                  <a:pt x="0" y="73145"/>
                </a:moveTo>
                <a:cubicBezTo>
                  <a:pt x="0" y="32748"/>
                  <a:pt x="32748" y="0"/>
                  <a:pt x="73145" y="0"/>
                </a:cubicBezTo>
                <a:lnTo>
                  <a:pt x="658307" y="0"/>
                </a:lnTo>
                <a:cubicBezTo>
                  <a:pt x="698704" y="0"/>
                  <a:pt x="731452" y="32748"/>
                  <a:pt x="731452" y="73145"/>
                </a:cubicBezTo>
                <a:lnTo>
                  <a:pt x="731452" y="661878"/>
                </a:lnTo>
                <a:cubicBezTo>
                  <a:pt x="731452" y="702275"/>
                  <a:pt x="698704" y="735023"/>
                  <a:pt x="658307" y="735023"/>
                </a:cubicBezTo>
                <a:lnTo>
                  <a:pt x="73145" y="735023"/>
                </a:lnTo>
                <a:cubicBezTo>
                  <a:pt x="32748" y="735023"/>
                  <a:pt x="0" y="702275"/>
                  <a:pt x="0" y="661878"/>
                </a:cubicBezTo>
                <a:lnTo>
                  <a:pt x="0" y="73145"/>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4763" tIns="74763" rIns="74763" bIns="74763" numCol="1" spcCol="1270" anchor="ctr" anchorCtr="0">
            <a:noAutofit/>
          </a:bodyPr>
          <a:lstStyle/>
          <a:p>
            <a:pPr algn="ctr" defTabSz="622300" fontAlgn="base">
              <a:lnSpc>
                <a:spcPct val="90000"/>
              </a:lnSpc>
              <a:spcBef>
                <a:spcPct val="0"/>
              </a:spcBef>
              <a:spcAft>
                <a:spcPct val="35000"/>
              </a:spcAft>
            </a:pPr>
            <a:r>
              <a:rPr lang="ru-RU" sz="1400" b="1" dirty="0" smtClean="0">
                <a:solidFill>
                  <a:prstClr val="black"/>
                </a:solidFill>
                <a:latin typeface="Times New Roman" panose="02020603050405020304" pitchFamily="18" charset="0"/>
                <a:cs typeface="Times New Roman" panose="02020603050405020304" pitchFamily="18" charset="0"/>
              </a:rPr>
              <a:t>72</a:t>
            </a:r>
            <a:endParaRPr lang="ru-RU" sz="1400" b="1" dirty="0">
              <a:solidFill>
                <a:prstClr val="black"/>
              </a:solidFill>
              <a:latin typeface="Times New Roman" panose="02020603050405020304" pitchFamily="18" charset="0"/>
              <a:cs typeface="Times New Roman" panose="02020603050405020304" pitchFamily="18" charset="0"/>
            </a:endParaRPr>
          </a:p>
        </p:txBody>
      </p:sp>
      <p:sp>
        <p:nvSpPr>
          <p:cNvPr id="24" name="Скругленный прямоугольник 23"/>
          <p:cNvSpPr/>
          <p:nvPr/>
        </p:nvSpPr>
        <p:spPr>
          <a:xfrm>
            <a:off x="81173" y="2581112"/>
            <a:ext cx="5001736" cy="2232248"/>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just" fontAlgn="base">
              <a:spcBef>
                <a:spcPct val="0"/>
              </a:spcBef>
              <a:spcAft>
                <a:spcPct val="0"/>
              </a:spcAft>
            </a:pPr>
            <a:r>
              <a:rPr lang="ru-RU" sz="1400" dirty="0">
                <a:solidFill>
                  <a:prstClr val="black"/>
                </a:solidFill>
                <a:latin typeface="Times New Roman" panose="02020603050405020304" pitchFamily="18" charset="0"/>
                <a:cs typeface="Times New Roman" panose="02020603050405020304" pitchFamily="18" charset="0"/>
              </a:rPr>
              <a:t>Число домашних хозяйств, имеющих широкополосный доступ к информационно-телекоммуникационной сети "Интернет", в расчете на 100 домашних хозяйств</a:t>
            </a:r>
          </a:p>
          <a:p>
            <a:pPr fontAlgn="base">
              <a:spcBef>
                <a:spcPct val="0"/>
              </a:spcBef>
              <a:spcAft>
                <a:spcPct val="0"/>
              </a:spcAft>
            </a:pPr>
            <a:r>
              <a:rPr lang="ru-RU" sz="1400" dirty="0">
                <a:solidFill>
                  <a:prstClr val="black"/>
                </a:solidFill>
                <a:latin typeface="Times New Roman" panose="02020603050405020304" pitchFamily="18" charset="0"/>
                <a:cs typeface="Times New Roman" panose="02020603050405020304" pitchFamily="18" charset="0"/>
              </a:rPr>
              <a:t>в том числе:</a:t>
            </a:r>
          </a:p>
          <a:p>
            <a:pPr fontAlgn="base">
              <a:spcBef>
                <a:spcPct val="0"/>
              </a:spcBef>
              <a:spcAft>
                <a:spcPct val="0"/>
              </a:spcAft>
            </a:pPr>
            <a:endParaRPr lang="ru-RU" sz="1400" dirty="0">
              <a:solidFill>
                <a:prstClr val="black"/>
              </a:solidFill>
              <a:latin typeface="Times New Roman" panose="02020603050405020304" pitchFamily="18" charset="0"/>
              <a:cs typeface="Times New Roman" panose="02020603050405020304" pitchFamily="18" charset="0"/>
            </a:endParaRPr>
          </a:p>
          <a:p>
            <a:pPr fontAlgn="base">
              <a:spcBef>
                <a:spcPct val="0"/>
              </a:spcBef>
              <a:spcAft>
                <a:spcPct val="0"/>
              </a:spcAft>
            </a:pPr>
            <a:r>
              <a:rPr lang="ru-RU" sz="1400" dirty="0">
                <a:solidFill>
                  <a:prstClr val="black"/>
                </a:solidFill>
                <a:latin typeface="Times New Roman" panose="02020603050405020304" pitchFamily="18" charset="0"/>
                <a:cs typeface="Times New Roman" panose="02020603050405020304" pitchFamily="18" charset="0"/>
              </a:rPr>
              <a:t>в городской местности</a:t>
            </a:r>
          </a:p>
          <a:p>
            <a:pPr fontAlgn="base">
              <a:spcBef>
                <a:spcPct val="0"/>
              </a:spcBef>
              <a:spcAft>
                <a:spcPct val="0"/>
              </a:spcAft>
            </a:pPr>
            <a:endParaRPr lang="ru-RU" sz="1400" dirty="0">
              <a:solidFill>
                <a:prstClr val="black"/>
              </a:solidFill>
              <a:latin typeface="Times New Roman" panose="02020603050405020304" pitchFamily="18" charset="0"/>
              <a:cs typeface="Times New Roman" panose="02020603050405020304" pitchFamily="18" charset="0"/>
            </a:endParaRPr>
          </a:p>
          <a:p>
            <a:pPr fontAlgn="base">
              <a:spcBef>
                <a:spcPct val="0"/>
              </a:spcBef>
              <a:spcAft>
                <a:spcPct val="0"/>
              </a:spcAft>
            </a:pPr>
            <a:r>
              <a:rPr lang="ru-RU" sz="1400" dirty="0">
                <a:solidFill>
                  <a:prstClr val="black"/>
                </a:solidFill>
                <a:latin typeface="Times New Roman" panose="02020603050405020304" pitchFamily="18" charset="0"/>
                <a:cs typeface="Times New Roman" panose="02020603050405020304" pitchFamily="18" charset="0"/>
              </a:rPr>
              <a:t>	</a:t>
            </a:r>
          </a:p>
          <a:p>
            <a:pPr fontAlgn="base">
              <a:spcBef>
                <a:spcPct val="0"/>
              </a:spcBef>
              <a:spcAft>
                <a:spcPct val="0"/>
              </a:spcAft>
            </a:pPr>
            <a:r>
              <a:rPr lang="ru-RU" sz="1400" dirty="0">
                <a:solidFill>
                  <a:prstClr val="black"/>
                </a:solidFill>
                <a:latin typeface="Times New Roman" panose="02020603050405020304" pitchFamily="18" charset="0"/>
                <a:cs typeface="Times New Roman" panose="02020603050405020304" pitchFamily="18" charset="0"/>
              </a:rPr>
              <a:t>в сельской местности	</a:t>
            </a:r>
          </a:p>
          <a:p>
            <a:pPr fontAlgn="base">
              <a:spcBef>
                <a:spcPct val="0"/>
              </a:spcBef>
              <a:spcAft>
                <a:spcPct val="0"/>
              </a:spcAft>
            </a:pPr>
            <a:endParaRPr lang="ru-RU" sz="1500" dirty="0">
              <a:solidFill>
                <a:prstClr val="black"/>
              </a:solidFill>
              <a:latin typeface="Times New Roman" panose="02020603050405020304" pitchFamily="18" charset="0"/>
              <a:cs typeface="Times New Roman" panose="02020603050405020304" pitchFamily="18" charset="0"/>
            </a:endParaRPr>
          </a:p>
        </p:txBody>
      </p:sp>
      <p:sp>
        <p:nvSpPr>
          <p:cNvPr id="33" name="Скругленный прямоугольник 32"/>
          <p:cNvSpPr/>
          <p:nvPr/>
        </p:nvSpPr>
        <p:spPr>
          <a:xfrm>
            <a:off x="81173" y="4970452"/>
            <a:ext cx="4993577" cy="697343"/>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just" fontAlgn="base">
              <a:spcBef>
                <a:spcPct val="0"/>
              </a:spcBef>
              <a:spcAft>
                <a:spcPct val="0"/>
              </a:spcAft>
            </a:pPr>
            <a:r>
              <a:rPr lang="ru-RU" sz="1400" dirty="0">
                <a:solidFill>
                  <a:prstClr val="black"/>
                </a:solidFill>
                <a:latin typeface="Times New Roman" panose="02020603050405020304" pitchFamily="18" charset="0"/>
                <a:cs typeface="Times New Roman" panose="02020603050405020304" pitchFamily="18" charset="0"/>
              </a:rPr>
              <a:t>Доля граждан, использующих механизм получения государственных и муниципальных услуг в электронной форме, %</a:t>
            </a:r>
          </a:p>
        </p:txBody>
      </p:sp>
      <p:sp>
        <p:nvSpPr>
          <p:cNvPr id="11" name="Скругленный прямоугольник 10"/>
          <p:cNvSpPr/>
          <p:nvPr/>
        </p:nvSpPr>
        <p:spPr>
          <a:xfrm>
            <a:off x="72949" y="1433384"/>
            <a:ext cx="2592288" cy="504056"/>
          </a:xfrm>
          <a:prstGeom prst="roundRect">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fontAlgn="base">
              <a:spcBef>
                <a:spcPct val="0"/>
              </a:spcBef>
              <a:spcAft>
                <a:spcPct val="0"/>
              </a:spcAft>
            </a:pPr>
            <a:r>
              <a:rPr lang="ru-RU" sz="1400" b="1" dirty="0">
                <a:solidFill>
                  <a:srgbClr val="4E67C8">
                    <a:lumMod val="50000"/>
                  </a:srgbClr>
                </a:solidFill>
                <a:latin typeface="Times New Roman" panose="02020603050405020304" pitchFamily="18" charset="0"/>
                <a:cs typeface="Times New Roman" panose="02020603050405020304" pitchFamily="18" charset="0"/>
              </a:rPr>
              <a:t>Основные индикаторы</a:t>
            </a:r>
          </a:p>
        </p:txBody>
      </p:sp>
      <p:sp>
        <p:nvSpPr>
          <p:cNvPr id="6" name="Номер слайда 5"/>
          <p:cNvSpPr>
            <a:spLocks noGrp="1"/>
          </p:cNvSpPr>
          <p:nvPr>
            <p:ph type="sldNum" sz="quarter" idx="12"/>
          </p:nvPr>
        </p:nvSpPr>
        <p:spPr/>
        <p:txBody>
          <a:bodyPr/>
          <a:lstStyle/>
          <a:p>
            <a:pPr>
              <a:defRPr/>
            </a:pPr>
            <a:r>
              <a:rPr lang="ru-RU" dirty="0" smtClean="0">
                <a:solidFill>
                  <a:prstClr val="black"/>
                </a:solidFill>
              </a:rPr>
              <a:t>65</a:t>
            </a:r>
            <a:endParaRPr lang="ru-RU" dirty="0">
              <a:solidFill>
                <a:prstClr val="black"/>
              </a:solidFill>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49954" y="765504"/>
            <a:ext cx="2211780" cy="16567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50808" y="3357862"/>
            <a:ext cx="1410072" cy="1390756"/>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Заголовок 1"/>
          <p:cNvSpPr txBox="1">
            <a:spLocks/>
          </p:cNvSpPr>
          <p:nvPr/>
        </p:nvSpPr>
        <p:spPr>
          <a:xfrm>
            <a:off x="259728" y="0"/>
            <a:ext cx="7264600" cy="620688"/>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l">
              <a:buClr>
                <a:srgbClr val="F14124">
                  <a:lumMod val="75000"/>
                </a:srgbClr>
              </a:buClr>
              <a:buFont typeface="Georgia" pitchFamily="18" charset="0"/>
              <a:buNone/>
            </a:pPr>
            <a:r>
              <a:rPr lang="ru-RU" sz="1800" dirty="0">
                <a:solidFill>
                  <a:prstClr val="black"/>
                </a:solidFill>
                <a:effectLst/>
                <a:latin typeface="Times New Roman" panose="02020603050405020304" pitchFamily="18" charset="0"/>
                <a:cs typeface="Times New Roman" panose="02020603050405020304" pitchFamily="18" charset="0"/>
              </a:rPr>
              <a:t>Государственная программа Чувашской </a:t>
            </a:r>
            <a:r>
              <a:rPr lang="ru-RU" sz="1800" dirty="0" smtClean="0">
                <a:solidFill>
                  <a:prstClr val="black"/>
                </a:solidFill>
                <a:effectLst/>
                <a:latin typeface="Times New Roman" panose="02020603050405020304" pitchFamily="18" charset="0"/>
                <a:cs typeface="Times New Roman" panose="02020603050405020304" pitchFamily="18" charset="0"/>
              </a:rPr>
              <a:t>Республики</a:t>
            </a:r>
          </a:p>
          <a:p>
            <a:pPr marL="0" indent="0" algn="l">
              <a:buClr>
                <a:srgbClr val="F14124">
                  <a:lumMod val="75000"/>
                </a:srgbClr>
              </a:buClr>
              <a:buFont typeface="Georgia" pitchFamily="18" charset="0"/>
              <a:buNone/>
            </a:pPr>
            <a:r>
              <a:rPr lang="ru-RU" sz="1800" smtClean="0">
                <a:solidFill>
                  <a:prstClr val="black"/>
                </a:solidFill>
                <a:effectLst/>
                <a:latin typeface="Times New Roman" panose="02020603050405020304" pitchFamily="18" charset="0"/>
                <a:cs typeface="Times New Roman" panose="02020603050405020304" pitchFamily="18" charset="0"/>
              </a:rPr>
              <a:t>«Цифровое </a:t>
            </a:r>
            <a:r>
              <a:rPr lang="ru-RU" sz="1800" dirty="0" smtClean="0">
                <a:solidFill>
                  <a:prstClr val="black"/>
                </a:solidFill>
                <a:effectLst/>
                <a:latin typeface="Times New Roman" panose="02020603050405020304" pitchFamily="18" charset="0"/>
                <a:cs typeface="Times New Roman" panose="02020603050405020304" pitchFamily="18" charset="0"/>
              </a:rPr>
              <a:t>общество Чувашии»</a:t>
            </a:r>
            <a:endParaRPr lang="ru-RU" sz="1800" dirty="0">
              <a:solidFill>
                <a:prstClr val="black"/>
              </a:solidFill>
              <a:effectLst/>
              <a:latin typeface="Times New Roman" panose="02020603050405020304" pitchFamily="18" charset="0"/>
              <a:cs typeface="Times New Roman" panose="02020603050405020304" pitchFamily="18" charset="0"/>
            </a:endParaRPr>
          </a:p>
        </p:txBody>
      </p:sp>
      <p:cxnSp>
        <p:nvCxnSpPr>
          <p:cNvPr id="13" name="Прямая соединительная линия 12"/>
          <p:cNvCxnSpPr/>
          <p:nvPr/>
        </p:nvCxnSpPr>
        <p:spPr>
          <a:xfrm>
            <a:off x="0" y="620688"/>
            <a:ext cx="9144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44" name="TextBox 43"/>
          <p:cNvSpPr txBox="1"/>
          <p:nvPr/>
        </p:nvSpPr>
        <p:spPr>
          <a:xfrm>
            <a:off x="7873228" y="69850"/>
            <a:ext cx="1223412" cy="492443"/>
          </a:xfrm>
          <a:prstGeom prst="rect">
            <a:avLst/>
          </a:prstGeom>
          <a:noFill/>
        </p:spPr>
        <p:txBody>
          <a:bodyPr wrap="none" rtlCol="0">
            <a:spAutoFit/>
          </a:bodyPr>
          <a:lstStyle/>
          <a:p>
            <a:pPr algn="ctr"/>
            <a:r>
              <a:rPr lang="ru-RU" sz="1300" b="1" i="1" dirty="0" smtClean="0">
                <a:solidFill>
                  <a:schemeClr val="accent1"/>
                </a:solidFill>
                <a:latin typeface="+mn-lt"/>
              </a:rPr>
              <a:t>Бюджет</a:t>
            </a:r>
          </a:p>
          <a:p>
            <a:pPr algn="ctr"/>
            <a:r>
              <a:rPr lang="ru-RU" sz="1300" b="1" i="1" dirty="0" smtClean="0">
                <a:solidFill>
                  <a:schemeClr val="accent1"/>
                </a:solidFill>
                <a:latin typeface="+mn-lt"/>
              </a:rPr>
              <a:t>для граждан</a:t>
            </a:r>
            <a:endParaRPr lang="ru-RU" sz="1300" b="1" i="1" dirty="0">
              <a:solidFill>
                <a:schemeClr val="accent1"/>
              </a:solidFill>
              <a:latin typeface="+mn-lt"/>
            </a:endParaRPr>
          </a:p>
        </p:txBody>
      </p:sp>
    </p:spTree>
    <p:extLst>
      <p:ext uri="{BB962C8B-B14F-4D97-AF65-F5344CB8AC3E}">
        <p14:creationId xmlns:p14="http://schemas.microsoft.com/office/powerpoint/2010/main" val="3674200744"/>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Прямоугольник 7"/>
          <p:cNvSpPr/>
          <p:nvPr/>
        </p:nvSpPr>
        <p:spPr>
          <a:xfrm>
            <a:off x="4516" y="4293096"/>
            <a:ext cx="1944216" cy="3610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chemeClr val="tx1"/>
              </a:solidFill>
              <a:latin typeface="Times New Roman" panose="02020603050405020304" pitchFamily="18" charset="0"/>
              <a:cs typeface="Times New Roman" panose="02020603050405020304" pitchFamily="18" charset="0"/>
            </a:endParaRPr>
          </a:p>
        </p:txBody>
      </p:sp>
      <p:sp>
        <p:nvSpPr>
          <p:cNvPr id="9" name="Прямоугольник 8"/>
          <p:cNvSpPr/>
          <p:nvPr/>
        </p:nvSpPr>
        <p:spPr>
          <a:xfrm>
            <a:off x="30791" y="4662186"/>
            <a:ext cx="1512168" cy="5040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u-RU" dirty="0">
              <a:solidFill>
                <a:schemeClr val="tx1"/>
              </a:solidFill>
              <a:latin typeface="Times New Roman" panose="02020603050405020304" pitchFamily="18" charset="0"/>
              <a:cs typeface="Times New Roman" panose="02020603050405020304" pitchFamily="18" charset="0"/>
            </a:endParaRPr>
          </a:p>
        </p:txBody>
      </p:sp>
      <p:sp>
        <p:nvSpPr>
          <p:cNvPr id="40" name="Прямоугольник 39"/>
          <p:cNvSpPr/>
          <p:nvPr/>
        </p:nvSpPr>
        <p:spPr>
          <a:xfrm>
            <a:off x="107504" y="6230638"/>
            <a:ext cx="4104456" cy="400110"/>
          </a:xfrm>
          <a:prstGeom prst="rect">
            <a:avLst/>
          </a:prstGeom>
        </p:spPr>
        <p:txBody>
          <a:bodyPr wrap="square">
            <a:spAutoFit/>
          </a:bodyPr>
          <a:lstStyle/>
          <a:p>
            <a:endParaRPr lang="ru-RU" sz="1000" i="1" dirty="0">
              <a:latin typeface="Times New Roman" panose="02020603050405020304" pitchFamily="18" charset="0"/>
              <a:cs typeface="Times New Roman" panose="02020603050405020304" pitchFamily="18" charset="0"/>
            </a:endParaRPr>
          </a:p>
          <a:p>
            <a:endParaRPr lang="ru-RU" sz="1000" i="1" dirty="0">
              <a:latin typeface="Times New Roman" panose="02020603050405020304" pitchFamily="18" charset="0"/>
              <a:cs typeface="Times New Roman" panose="02020603050405020304" pitchFamily="18" charset="0"/>
            </a:endParaRPr>
          </a:p>
        </p:txBody>
      </p:sp>
      <p:sp>
        <p:nvSpPr>
          <p:cNvPr id="5" name="Скругленный прямоугольник 4"/>
          <p:cNvSpPr/>
          <p:nvPr/>
        </p:nvSpPr>
        <p:spPr>
          <a:xfrm>
            <a:off x="76796" y="696541"/>
            <a:ext cx="6372200" cy="2034231"/>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r>
              <a:rPr lang="ru-RU" sz="1300" b="1" i="1" dirty="0" smtClean="0">
                <a:solidFill>
                  <a:schemeClr val="tx1"/>
                </a:solidFill>
                <a:latin typeface="Times New Roman" panose="02020603050405020304" pitchFamily="18" charset="0"/>
                <a:cs typeface="Times New Roman" panose="02020603050405020304" pitchFamily="18" charset="0"/>
              </a:rPr>
              <a:t>Цели программы:</a:t>
            </a:r>
            <a:r>
              <a:rPr lang="ru-RU" sz="1300" dirty="0" smtClean="0">
                <a:solidFill>
                  <a:schemeClr val="tx1"/>
                </a:solidFill>
                <a:latin typeface="Times New Roman" panose="02020603050405020304" pitchFamily="18" charset="0"/>
                <a:cs typeface="Times New Roman" panose="02020603050405020304" pitchFamily="18" charset="0"/>
              </a:rPr>
              <a:t> </a:t>
            </a:r>
          </a:p>
          <a:p>
            <a:pPr marL="285750" indent="-285750" algn="just">
              <a:buFont typeface="Wingdings" panose="05000000000000000000" pitchFamily="2" charset="2"/>
              <a:buChar char="v"/>
            </a:pPr>
            <a:r>
              <a:rPr lang="ru-RU" sz="1100" dirty="0" smtClean="0">
                <a:solidFill>
                  <a:schemeClr val="tx1"/>
                </a:solidFill>
                <a:latin typeface="Times New Roman" panose="02020603050405020304" pitchFamily="18" charset="0"/>
                <a:cs typeface="Times New Roman" panose="02020603050405020304" pitchFamily="18" charset="0"/>
              </a:rPr>
              <a:t>сбалансированное </a:t>
            </a:r>
            <a:r>
              <a:rPr lang="ru-RU" sz="1100" dirty="0">
                <a:solidFill>
                  <a:schemeClr val="tx1"/>
                </a:solidFill>
                <a:latin typeface="Times New Roman" panose="02020603050405020304" pitchFamily="18" charset="0"/>
                <a:cs typeface="Times New Roman" panose="02020603050405020304" pitchFamily="18" charset="0"/>
              </a:rPr>
              <a:t>развитие минерально-сырьевой </a:t>
            </a:r>
            <a:r>
              <a:rPr lang="ru-RU" sz="1100" dirty="0" smtClean="0">
                <a:solidFill>
                  <a:schemeClr val="tx1"/>
                </a:solidFill>
                <a:latin typeface="Times New Roman" panose="02020603050405020304" pitchFamily="18" charset="0"/>
                <a:cs typeface="Times New Roman" panose="02020603050405020304" pitchFamily="18" charset="0"/>
              </a:rPr>
              <a:t>базы;</a:t>
            </a:r>
            <a:endParaRPr lang="ru-RU" sz="1100" dirty="0">
              <a:solidFill>
                <a:schemeClr val="tx1"/>
              </a:solidFill>
              <a:latin typeface="Times New Roman" panose="02020603050405020304" pitchFamily="18" charset="0"/>
              <a:cs typeface="Times New Roman" panose="02020603050405020304" pitchFamily="18" charset="0"/>
            </a:endParaRPr>
          </a:p>
          <a:p>
            <a:pPr marL="285750" indent="-285750" algn="just">
              <a:buFont typeface="Wingdings" panose="05000000000000000000" pitchFamily="2" charset="2"/>
              <a:buChar char="v"/>
            </a:pPr>
            <a:r>
              <a:rPr lang="ru-RU" sz="1100" dirty="0">
                <a:solidFill>
                  <a:schemeClr val="tx1"/>
                </a:solidFill>
                <a:latin typeface="Times New Roman" panose="02020603050405020304" pitchFamily="18" charset="0"/>
                <a:cs typeface="Times New Roman" panose="02020603050405020304" pitchFamily="18" charset="0"/>
              </a:rPr>
              <a:t>совершенствование систем государственного мониторинга земель и </a:t>
            </a:r>
            <a:r>
              <a:rPr lang="ru-RU" sz="1100" dirty="0" smtClean="0">
                <a:solidFill>
                  <a:schemeClr val="tx1"/>
                </a:solidFill>
                <a:latin typeface="Times New Roman" panose="02020603050405020304" pitchFamily="18" charset="0"/>
                <a:cs typeface="Times New Roman" panose="02020603050405020304" pitchFamily="18" charset="0"/>
              </a:rPr>
              <a:t>недр;</a:t>
            </a:r>
            <a:endParaRPr lang="ru-RU" sz="1100" dirty="0">
              <a:solidFill>
                <a:schemeClr val="tx1"/>
              </a:solidFill>
              <a:latin typeface="Times New Roman" panose="02020603050405020304" pitchFamily="18" charset="0"/>
              <a:cs typeface="Times New Roman" panose="02020603050405020304" pitchFamily="18" charset="0"/>
            </a:endParaRPr>
          </a:p>
          <a:p>
            <a:pPr marL="285750" indent="-285750" algn="just">
              <a:buFont typeface="Wingdings" panose="05000000000000000000" pitchFamily="2" charset="2"/>
              <a:buChar char="v"/>
            </a:pPr>
            <a:r>
              <a:rPr lang="ru-RU" sz="1100" dirty="0">
                <a:solidFill>
                  <a:schemeClr val="tx1"/>
                </a:solidFill>
                <a:latin typeface="Times New Roman" panose="02020603050405020304" pitchFamily="18" charset="0"/>
                <a:cs typeface="Times New Roman" panose="02020603050405020304" pitchFamily="18" charset="0"/>
              </a:rPr>
              <a:t>сохранение биологического разнообразия на территории Чувашской </a:t>
            </a:r>
            <a:r>
              <a:rPr lang="ru-RU" sz="1100" dirty="0" smtClean="0">
                <a:solidFill>
                  <a:schemeClr val="tx1"/>
                </a:solidFill>
                <a:latin typeface="Times New Roman" panose="02020603050405020304" pitchFamily="18" charset="0"/>
                <a:cs typeface="Times New Roman" panose="02020603050405020304" pitchFamily="18" charset="0"/>
              </a:rPr>
              <a:t>Республики;</a:t>
            </a:r>
          </a:p>
          <a:p>
            <a:pPr marL="285750" indent="-285750" algn="just">
              <a:buFont typeface="Wingdings" panose="05000000000000000000" pitchFamily="2" charset="2"/>
              <a:buChar char="v"/>
            </a:pPr>
            <a:r>
              <a:rPr lang="ru-RU" sz="1100" dirty="0">
                <a:solidFill>
                  <a:schemeClr val="tx1"/>
                </a:solidFill>
                <a:latin typeface="Times New Roman" panose="02020603050405020304" pitchFamily="18" charset="0"/>
                <a:cs typeface="Times New Roman" panose="02020603050405020304" pitchFamily="18" charset="0"/>
              </a:rPr>
              <a:t>устойчивое управление </a:t>
            </a:r>
            <a:r>
              <a:rPr lang="ru-RU" sz="1100" dirty="0" smtClean="0">
                <a:solidFill>
                  <a:schemeClr val="tx1"/>
                </a:solidFill>
                <a:latin typeface="Times New Roman" panose="02020603050405020304" pitchFamily="18" charset="0"/>
                <a:cs typeface="Times New Roman" panose="02020603050405020304" pitchFamily="18" charset="0"/>
              </a:rPr>
              <a:t>лесами, </a:t>
            </a:r>
            <a:r>
              <a:rPr lang="ru-RU" sz="1100" dirty="0">
                <a:solidFill>
                  <a:schemeClr val="tx1"/>
                </a:solidFill>
                <a:latin typeface="Times New Roman" panose="02020603050405020304" pitchFamily="18" charset="0"/>
                <a:cs typeface="Times New Roman" panose="02020603050405020304" pitchFamily="18" charset="0"/>
              </a:rPr>
              <a:t>повышение эффективности использования, охраны, защиты и воспроизводства лесов, обеспечение стабильного удовлетворения общественных потребностей в ресурсах и полезных свойствах </a:t>
            </a:r>
            <a:r>
              <a:rPr lang="ru-RU" sz="1100" dirty="0" smtClean="0">
                <a:solidFill>
                  <a:schemeClr val="tx1"/>
                </a:solidFill>
                <a:latin typeface="Times New Roman" panose="02020603050405020304" pitchFamily="18" charset="0"/>
                <a:cs typeface="Times New Roman" panose="02020603050405020304" pitchFamily="18" charset="0"/>
              </a:rPr>
              <a:t>леса;</a:t>
            </a:r>
          </a:p>
          <a:p>
            <a:pPr marL="285750" indent="-285750" algn="just">
              <a:buFont typeface="Wingdings" panose="05000000000000000000" pitchFamily="2" charset="2"/>
              <a:buChar char="v"/>
            </a:pPr>
            <a:r>
              <a:rPr lang="ru-RU" sz="1100" dirty="0">
                <a:solidFill>
                  <a:schemeClr val="tx1"/>
                </a:solidFill>
                <a:latin typeface="Times New Roman" panose="02020603050405020304" pitchFamily="18" charset="0"/>
                <a:cs typeface="Times New Roman" panose="02020603050405020304" pitchFamily="18" charset="0"/>
              </a:rPr>
              <a:t>сохранение, воспроизводство и рациональное использование животного </a:t>
            </a:r>
            <a:r>
              <a:rPr lang="ru-RU" sz="1100" dirty="0" smtClean="0">
                <a:solidFill>
                  <a:schemeClr val="tx1"/>
                </a:solidFill>
                <a:latin typeface="Times New Roman" panose="02020603050405020304" pitchFamily="18" charset="0"/>
                <a:cs typeface="Times New Roman" panose="02020603050405020304" pitchFamily="18" charset="0"/>
              </a:rPr>
              <a:t>мира;</a:t>
            </a:r>
          </a:p>
          <a:p>
            <a:pPr marL="285750" indent="-285750" algn="just">
              <a:buFont typeface="Wingdings" panose="05000000000000000000" pitchFamily="2" charset="2"/>
              <a:buChar char="v"/>
            </a:pPr>
            <a:r>
              <a:rPr lang="ru-RU" sz="1100" dirty="0">
                <a:solidFill>
                  <a:schemeClr val="tx1"/>
                </a:solidFill>
                <a:latin typeface="Times New Roman" panose="02020603050405020304" pitchFamily="18" charset="0"/>
                <a:cs typeface="Times New Roman" panose="02020603050405020304" pitchFamily="18" charset="0"/>
              </a:rPr>
              <a:t>обеспечение защищенности населения и объектов экономики от негативного воздействия </a:t>
            </a:r>
            <a:r>
              <a:rPr lang="ru-RU" sz="1100" dirty="0" smtClean="0">
                <a:solidFill>
                  <a:schemeClr val="tx1"/>
                </a:solidFill>
                <a:latin typeface="Times New Roman" panose="02020603050405020304" pitchFamily="18" charset="0"/>
                <a:cs typeface="Times New Roman" panose="02020603050405020304" pitchFamily="18" charset="0"/>
              </a:rPr>
              <a:t>вод;</a:t>
            </a:r>
          </a:p>
          <a:p>
            <a:pPr marL="285750" indent="-285750" algn="just">
              <a:buFont typeface="Wingdings" panose="05000000000000000000" pitchFamily="2" charset="2"/>
              <a:buChar char="v"/>
            </a:pPr>
            <a:r>
              <a:rPr lang="ru-RU" sz="1100" dirty="0">
                <a:solidFill>
                  <a:schemeClr val="tx1"/>
                </a:solidFill>
                <a:latin typeface="Times New Roman" panose="02020603050405020304" pitchFamily="18" charset="0"/>
                <a:cs typeface="Times New Roman" panose="02020603050405020304" pitchFamily="18" charset="0"/>
              </a:rPr>
              <a:t>обеспечение безопасности гидротехнических </a:t>
            </a:r>
            <a:r>
              <a:rPr lang="ru-RU" sz="1100" dirty="0" smtClean="0">
                <a:solidFill>
                  <a:schemeClr val="tx1"/>
                </a:solidFill>
                <a:latin typeface="Times New Roman" panose="02020603050405020304" pitchFamily="18" charset="0"/>
                <a:cs typeface="Times New Roman" panose="02020603050405020304" pitchFamily="18" charset="0"/>
              </a:rPr>
              <a:t>сооружений;</a:t>
            </a:r>
          </a:p>
          <a:p>
            <a:pPr marL="285750" indent="-285750" algn="just">
              <a:buFont typeface="Wingdings" panose="05000000000000000000" pitchFamily="2" charset="2"/>
              <a:buChar char="v"/>
            </a:pPr>
            <a:r>
              <a:rPr lang="ru-RU" sz="1100" dirty="0">
                <a:solidFill>
                  <a:schemeClr val="tx1"/>
                </a:solidFill>
                <a:latin typeface="Times New Roman" panose="02020603050405020304" pitchFamily="18" charset="0"/>
                <a:cs typeface="Times New Roman" panose="02020603050405020304" pitchFamily="18" charset="0"/>
              </a:rPr>
              <a:t>повышение уровня экологической безопасности и улучшение состояния окружающей </a:t>
            </a:r>
            <a:r>
              <a:rPr lang="ru-RU" sz="1100" dirty="0" smtClean="0">
                <a:solidFill>
                  <a:schemeClr val="tx1"/>
                </a:solidFill>
                <a:latin typeface="Times New Roman" panose="02020603050405020304" pitchFamily="18" charset="0"/>
                <a:cs typeface="Times New Roman" panose="02020603050405020304" pitchFamily="18" charset="0"/>
              </a:rPr>
              <a:t>среды</a:t>
            </a:r>
            <a:endParaRPr lang="ru-RU" sz="1100" dirty="0">
              <a:solidFill>
                <a:schemeClr val="tx1"/>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135070" y="3068960"/>
            <a:ext cx="4209357" cy="323165"/>
          </a:xfrm>
          <a:prstGeom prst="rect">
            <a:avLst/>
          </a:prstGeom>
          <a:noFill/>
        </p:spPr>
        <p:txBody>
          <a:bodyPr wrap="none" rtlCol="0">
            <a:spAutoFit/>
          </a:bodyPr>
          <a:lstStyle/>
          <a:p>
            <a:r>
              <a:rPr lang="ru-RU" sz="1500" b="1" dirty="0" smtClean="0">
                <a:latin typeface="Times New Roman" panose="02020603050405020304" pitchFamily="18" charset="0"/>
                <a:cs typeface="Times New Roman" panose="02020603050405020304" pitchFamily="18" charset="0"/>
              </a:rPr>
              <a:t>Расходы республиканского бюджета, млн. руб.</a:t>
            </a:r>
            <a:endParaRPr lang="ru-RU" sz="1500" b="1" dirty="0">
              <a:latin typeface="Times New Roman" panose="02020603050405020304" pitchFamily="18" charset="0"/>
              <a:cs typeface="Times New Roman" panose="02020603050405020304" pitchFamily="18" charset="0"/>
            </a:endParaRPr>
          </a:p>
        </p:txBody>
      </p:sp>
      <p:graphicFrame>
        <p:nvGraphicFramePr>
          <p:cNvPr id="12" name="Диаграмма 11"/>
          <p:cNvGraphicFramePr>
            <a:graphicFrameLocks/>
          </p:cNvGraphicFramePr>
          <p:nvPr>
            <p:extLst>
              <p:ext uri="{D42A27DB-BD31-4B8C-83A1-F6EECF244321}">
                <p14:modId xmlns:p14="http://schemas.microsoft.com/office/powerpoint/2010/main" val="3023088215"/>
              </p:ext>
            </p:extLst>
          </p:nvPr>
        </p:nvGraphicFramePr>
        <p:xfrm>
          <a:off x="75964" y="3546549"/>
          <a:ext cx="4268464" cy="2985724"/>
        </p:xfrm>
        <a:graphic>
          <a:graphicData uri="http://schemas.openxmlformats.org/drawingml/2006/chart">
            <c:chart xmlns:c="http://schemas.openxmlformats.org/drawingml/2006/chart" xmlns:r="http://schemas.openxmlformats.org/officeDocument/2006/relationships" r:id="rId3"/>
          </a:graphicData>
        </a:graphic>
      </p:graphicFrame>
      <p:pic>
        <p:nvPicPr>
          <p:cNvPr id="13" name="Picture 5"/>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6603330" y="840556"/>
            <a:ext cx="2412711" cy="17462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4" name="Полилиния 3"/>
          <p:cNvSpPr/>
          <p:nvPr/>
        </p:nvSpPr>
        <p:spPr>
          <a:xfrm>
            <a:off x="4485082" y="2782454"/>
            <a:ext cx="4491625" cy="324000"/>
          </a:xfrm>
          <a:custGeom>
            <a:avLst/>
            <a:gdLst>
              <a:gd name="connsiteX0" fmla="*/ 0 w 4573005"/>
              <a:gd name="connsiteY0" fmla="*/ 33226 h 332263"/>
              <a:gd name="connsiteX1" fmla="*/ 33226 w 4573005"/>
              <a:gd name="connsiteY1" fmla="*/ 0 h 332263"/>
              <a:gd name="connsiteX2" fmla="*/ 4539779 w 4573005"/>
              <a:gd name="connsiteY2" fmla="*/ 0 h 332263"/>
              <a:gd name="connsiteX3" fmla="*/ 4573005 w 4573005"/>
              <a:gd name="connsiteY3" fmla="*/ 33226 h 332263"/>
              <a:gd name="connsiteX4" fmla="*/ 4573005 w 4573005"/>
              <a:gd name="connsiteY4" fmla="*/ 299037 h 332263"/>
              <a:gd name="connsiteX5" fmla="*/ 4539779 w 4573005"/>
              <a:gd name="connsiteY5" fmla="*/ 332263 h 332263"/>
              <a:gd name="connsiteX6" fmla="*/ 33226 w 4573005"/>
              <a:gd name="connsiteY6" fmla="*/ 332263 h 332263"/>
              <a:gd name="connsiteX7" fmla="*/ 0 w 4573005"/>
              <a:gd name="connsiteY7" fmla="*/ 299037 h 332263"/>
              <a:gd name="connsiteX8" fmla="*/ 0 w 4573005"/>
              <a:gd name="connsiteY8" fmla="*/ 33226 h 332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73005" h="332263">
                <a:moveTo>
                  <a:pt x="0" y="33226"/>
                </a:moveTo>
                <a:cubicBezTo>
                  <a:pt x="0" y="14876"/>
                  <a:pt x="14876" y="0"/>
                  <a:pt x="33226" y="0"/>
                </a:cubicBezTo>
                <a:lnTo>
                  <a:pt x="4539779" y="0"/>
                </a:lnTo>
                <a:cubicBezTo>
                  <a:pt x="4558129" y="0"/>
                  <a:pt x="4573005" y="14876"/>
                  <a:pt x="4573005" y="33226"/>
                </a:cubicBezTo>
                <a:lnTo>
                  <a:pt x="4573005" y="299037"/>
                </a:lnTo>
                <a:cubicBezTo>
                  <a:pt x="4573005" y="317387"/>
                  <a:pt x="4558129" y="332263"/>
                  <a:pt x="4539779" y="332263"/>
                </a:cubicBezTo>
                <a:lnTo>
                  <a:pt x="33226" y="332263"/>
                </a:lnTo>
                <a:cubicBezTo>
                  <a:pt x="14876" y="332263"/>
                  <a:pt x="0" y="317387"/>
                  <a:pt x="0" y="299037"/>
                </a:cubicBezTo>
                <a:lnTo>
                  <a:pt x="0" y="33226"/>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66882" tIns="66882" rIns="66882" bIns="66882" numCol="1" spcCol="1270" anchor="ctr" anchorCtr="0">
            <a:noAutofit/>
          </a:bodyPr>
          <a:lstStyle/>
          <a:p>
            <a:pPr lvl="0" algn="ctr" defTabSz="666750">
              <a:lnSpc>
                <a:spcPct val="90000"/>
              </a:lnSpc>
              <a:spcBef>
                <a:spcPct val="0"/>
              </a:spcBef>
              <a:spcAft>
                <a:spcPct val="35000"/>
              </a:spcAft>
            </a:pPr>
            <a:r>
              <a:rPr lang="ru-RU" sz="1400" b="1" i="1" kern="1200" dirty="0" smtClean="0">
                <a:solidFill>
                  <a:schemeClr val="tx1"/>
                </a:solidFill>
                <a:latin typeface="Times New Roman" panose="02020603050405020304" pitchFamily="18" charset="0"/>
                <a:cs typeface="Times New Roman" panose="02020603050405020304" pitchFamily="18" charset="0"/>
              </a:rPr>
              <a:t>Расходы в разрезе подпрограмм в 2019 году, млн. руб.</a:t>
            </a:r>
          </a:p>
        </p:txBody>
      </p:sp>
      <p:sp>
        <p:nvSpPr>
          <p:cNvPr id="7" name="Полилиния 6"/>
          <p:cNvSpPr/>
          <p:nvPr/>
        </p:nvSpPr>
        <p:spPr>
          <a:xfrm>
            <a:off x="4485085" y="3114717"/>
            <a:ext cx="2687748" cy="324000"/>
          </a:xfrm>
          <a:custGeom>
            <a:avLst/>
            <a:gdLst>
              <a:gd name="connsiteX0" fmla="*/ 0 w 2570092"/>
              <a:gd name="connsiteY0" fmla="*/ 33226 h 332263"/>
              <a:gd name="connsiteX1" fmla="*/ 33226 w 2570092"/>
              <a:gd name="connsiteY1" fmla="*/ 0 h 332263"/>
              <a:gd name="connsiteX2" fmla="*/ 2536866 w 2570092"/>
              <a:gd name="connsiteY2" fmla="*/ 0 h 332263"/>
              <a:gd name="connsiteX3" fmla="*/ 2570092 w 2570092"/>
              <a:gd name="connsiteY3" fmla="*/ 33226 h 332263"/>
              <a:gd name="connsiteX4" fmla="*/ 2570092 w 2570092"/>
              <a:gd name="connsiteY4" fmla="*/ 299037 h 332263"/>
              <a:gd name="connsiteX5" fmla="*/ 2536866 w 2570092"/>
              <a:gd name="connsiteY5" fmla="*/ 332263 h 332263"/>
              <a:gd name="connsiteX6" fmla="*/ 33226 w 2570092"/>
              <a:gd name="connsiteY6" fmla="*/ 332263 h 332263"/>
              <a:gd name="connsiteX7" fmla="*/ 0 w 2570092"/>
              <a:gd name="connsiteY7" fmla="*/ 299037 h 332263"/>
              <a:gd name="connsiteX8" fmla="*/ 0 w 2570092"/>
              <a:gd name="connsiteY8" fmla="*/ 33226 h 332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70092" h="332263">
                <a:moveTo>
                  <a:pt x="0" y="33226"/>
                </a:moveTo>
                <a:cubicBezTo>
                  <a:pt x="0" y="14876"/>
                  <a:pt x="14876" y="0"/>
                  <a:pt x="33226" y="0"/>
                </a:cubicBezTo>
                <a:lnTo>
                  <a:pt x="2536866" y="0"/>
                </a:lnTo>
                <a:cubicBezTo>
                  <a:pt x="2555216" y="0"/>
                  <a:pt x="2570092" y="14876"/>
                  <a:pt x="2570092" y="33226"/>
                </a:cubicBezTo>
                <a:lnTo>
                  <a:pt x="2570092" y="299037"/>
                </a:lnTo>
                <a:cubicBezTo>
                  <a:pt x="2570092" y="317387"/>
                  <a:pt x="2555216" y="332263"/>
                  <a:pt x="2536866" y="332263"/>
                </a:cubicBezTo>
                <a:lnTo>
                  <a:pt x="33226" y="332263"/>
                </a:lnTo>
                <a:cubicBezTo>
                  <a:pt x="14876" y="332263"/>
                  <a:pt x="0" y="317387"/>
                  <a:pt x="0" y="299037"/>
                </a:cubicBezTo>
                <a:lnTo>
                  <a:pt x="0" y="33226"/>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55452" tIns="55452" rIns="55452" bIns="55452" numCol="1" spcCol="1270" anchor="ctr" anchorCtr="0">
            <a:noAutofit/>
          </a:bodyPr>
          <a:lstStyle/>
          <a:p>
            <a:pPr lvl="0" algn="ctr" defTabSz="533400">
              <a:lnSpc>
                <a:spcPct val="90000"/>
              </a:lnSpc>
              <a:spcBef>
                <a:spcPct val="0"/>
              </a:spcBef>
              <a:spcAft>
                <a:spcPct val="35000"/>
              </a:spcAft>
            </a:pPr>
            <a:r>
              <a:rPr lang="ru-RU" sz="1200" b="1" kern="1200" dirty="0" smtClean="0">
                <a:solidFill>
                  <a:schemeClr val="tx1"/>
                </a:solidFill>
                <a:latin typeface="Times New Roman" panose="02020603050405020304" pitchFamily="18" charset="0"/>
                <a:cs typeface="Times New Roman" panose="02020603050405020304" pitchFamily="18" charset="0"/>
              </a:rPr>
              <a:t>Подпрограмма</a:t>
            </a:r>
            <a:endParaRPr lang="ru-RU" sz="1200" b="1" kern="1200" dirty="0">
              <a:solidFill>
                <a:schemeClr val="tx1"/>
              </a:solidFill>
              <a:latin typeface="Times New Roman" panose="02020603050405020304" pitchFamily="18" charset="0"/>
              <a:cs typeface="Times New Roman" panose="02020603050405020304" pitchFamily="18" charset="0"/>
            </a:endParaRPr>
          </a:p>
        </p:txBody>
      </p:sp>
      <p:sp>
        <p:nvSpPr>
          <p:cNvPr id="23" name="Полилиния 22"/>
          <p:cNvSpPr/>
          <p:nvPr/>
        </p:nvSpPr>
        <p:spPr>
          <a:xfrm>
            <a:off x="7364170" y="3114717"/>
            <a:ext cx="720000" cy="324000"/>
          </a:xfrm>
          <a:custGeom>
            <a:avLst/>
            <a:gdLst>
              <a:gd name="connsiteX0" fmla="*/ 0 w 696083"/>
              <a:gd name="connsiteY0" fmla="*/ 36390 h 363898"/>
              <a:gd name="connsiteX1" fmla="*/ 36390 w 696083"/>
              <a:gd name="connsiteY1" fmla="*/ 0 h 363898"/>
              <a:gd name="connsiteX2" fmla="*/ 659693 w 696083"/>
              <a:gd name="connsiteY2" fmla="*/ 0 h 363898"/>
              <a:gd name="connsiteX3" fmla="*/ 696083 w 696083"/>
              <a:gd name="connsiteY3" fmla="*/ 36390 h 363898"/>
              <a:gd name="connsiteX4" fmla="*/ 696083 w 696083"/>
              <a:gd name="connsiteY4" fmla="*/ 327508 h 363898"/>
              <a:gd name="connsiteX5" fmla="*/ 659693 w 696083"/>
              <a:gd name="connsiteY5" fmla="*/ 363898 h 363898"/>
              <a:gd name="connsiteX6" fmla="*/ 36390 w 696083"/>
              <a:gd name="connsiteY6" fmla="*/ 363898 h 363898"/>
              <a:gd name="connsiteX7" fmla="*/ 0 w 696083"/>
              <a:gd name="connsiteY7" fmla="*/ 327508 h 363898"/>
              <a:gd name="connsiteX8" fmla="*/ 0 w 696083"/>
              <a:gd name="connsiteY8" fmla="*/ 36390 h 363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6083" h="363898">
                <a:moveTo>
                  <a:pt x="0" y="36390"/>
                </a:moveTo>
                <a:cubicBezTo>
                  <a:pt x="0" y="16292"/>
                  <a:pt x="16292" y="0"/>
                  <a:pt x="36390" y="0"/>
                </a:cubicBezTo>
                <a:lnTo>
                  <a:pt x="659693" y="0"/>
                </a:lnTo>
                <a:cubicBezTo>
                  <a:pt x="679791" y="0"/>
                  <a:pt x="696083" y="16292"/>
                  <a:pt x="696083" y="36390"/>
                </a:cubicBezTo>
                <a:lnTo>
                  <a:pt x="696083" y="327508"/>
                </a:lnTo>
                <a:cubicBezTo>
                  <a:pt x="696083" y="347606"/>
                  <a:pt x="679791" y="363898"/>
                  <a:pt x="659693" y="363898"/>
                </a:cubicBezTo>
                <a:lnTo>
                  <a:pt x="36390" y="363898"/>
                </a:lnTo>
                <a:cubicBezTo>
                  <a:pt x="16292" y="363898"/>
                  <a:pt x="0" y="347606"/>
                  <a:pt x="0" y="327508"/>
                </a:cubicBezTo>
                <a:lnTo>
                  <a:pt x="0" y="36390"/>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56378" tIns="56378" rIns="56378" bIns="56378" numCol="1" spcCol="1270" anchor="ctr" anchorCtr="0">
            <a:noAutofit/>
          </a:bodyPr>
          <a:lstStyle/>
          <a:p>
            <a:pPr lvl="0" algn="ctr" defTabSz="533400">
              <a:lnSpc>
                <a:spcPct val="90000"/>
              </a:lnSpc>
              <a:spcBef>
                <a:spcPct val="0"/>
              </a:spcBef>
              <a:spcAft>
                <a:spcPct val="35000"/>
              </a:spcAft>
            </a:pPr>
            <a:r>
              <a:rPr lang="ru-RU" sz="1200" b="1" kern="1200" dirty="0" smtClean="0">
                <a:solidFill>
                  <a:schemeClr val="tx1"/>
                </a:solidFill>
                <a:latin typeface="Times New Roman" panose="02020603050405020304" pitchFamily="18" charset="0"/>
                <a:cs typeface="Times New Roman" panose="02020603050405020304" pitchFamily="18" charset="0"/>
              </a:rPr>
              <a:t>План</a:t>
            </a:r>
            <a:endParaRPr lang="ru-RU" sz="1200" b="1" kern="1200" dirty="0">
              <a:solidFill>
                <a:schemeClr val="tx1"/>
              </a:solidFill>
              <a:latin typeface="Times New Roman" panose="02020603050405020304" pitchFamily="18" charset="0"/>
              <a:cs typeface="Times New Roman" panose="02020603050405020304" pitchFamily="18" charset="0"/>
            </a:endParaRPr>
          </a:p>
        </p:txBody>
      </p:sp>
      <p:sp>
        <p:nvSpPr>
          <p:cNvPr id="24" name="Полилиния 23"/>
          <p:cNvSpPr/>
          <p:nvPr/>
        </p:nvSpPr>
        <p:spPr>
          <a:xfrm>
            <a:off x="7364170" y="3464841"/>
            <a:ext cx="720000" cy="324000"/>
          </a:xfrm>
          <a:custGeom>
            <a:avLst/>
            <a:gdLst>
              <a:gd name="connsiteX0" fmla="*/ 0 w 694718"/>
              <a:gd name="connsiteY0" fmla="*/ 30017 h 300173"/>
              <a:gd name="connsiteX1" fmla="*/ 30017 w 694718"/>
              <a:gd name="connsiteY1" fmla="*/ 0 h 300173"/>
              <a:gd name="connsiteX2" fmla="*/ 664701 w 694718"/>
              <a:gd name="connsiteY2" fmla="*/ 0 h 300173"/>
              <a:gd name="connsiteX3" fmla="*/ 694718 w 694718"/>
              <a:gd name="connsiteY3" fmla="*/ 30017 h 300173"/>
              <a:gd name="connsiteX4" fmla="*/ 694718 w 694718"/>
              <a:gd name="connsiteY4" fmla="*/ 270156 h 300173"/>
              <a:gd name="connsiteX5" fmla="*/ 664701 w 694718"/>
              <a:gd name="connsiteY5" fmla="*/ 300173 h 300173"/>
              <a:gd name="connsiteX6" fmla="*/ 30017 w 694718"/>
              <a:gd name="connsiteY6" fmla="*/ 300173 h 300173"/>
              <a:gd name="connsiteX7" fmla="*/ 0 w 694718"/>
              <a:gd name="connsiteY7" fmla="*/ 270156 h 300173"/>
              <a:gd name="connsiteX8" fmla="*/ 0 w 694718"/>
              <a:gd name="connsiteY8" fmla="*/ 30017 h 300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4718" h="300173">
                <a:moveTo>
                  <a:pt x="0" y="30017"/>
                </a:moveTo>
                <a:cubicBezTo>
                  <a:pt x="0" y="13439"/>
                  <a:pt x="13439" y="0"/>
                  <a:pt x="30017" y="0"/>
                </a:cubicBezTo>
                <a:lnTo>
                  <a:pt x="664701" y="0"/>
                </a:lnTo>
                <a:cubicBezTo>
                  <a:pt x="681279" y="0"/>
                  <a:pt x="694718" y="13439"/>
                  <a:pt x="694718" y="30017"/>
                </a:cubicBezTo>
                <a:lnTo>
                  <a:pt x="694718" y="270156"/>
                </a:lnTo>
                <a:cubicBezTo>
                  <a:pt x="694718" y="286734"/>
                  <a:pt x="681279" y="300173"/>
                  <a:pt x="664701" y="300173"/>
                </a:cubicBezTo>
                <a:lnTo>
                  <a:pt x="30017" y="300173"/>
                </a:lnTo>
                <a:cubicBezTo>
                  <a:pt x="13439" y="300173"/>
                  <a:pt x="0" y="286734"/>
                  <a:pt x="0" y="270156"/>
                </a:cubicBezTo>
                <a:lnTo>
                  <a:pt x="0" y="30017"/>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58322" tIns="58322" rIns="58322" bIns="58322" numCol="1" spcCol="1270" anchor="ctr" anchorCtr="0">
            <a:noAutofit/>
          </a:bodyPr>
          <a:lstStyle/>
          <a:p>
            <a:pPr lvl="0" algn="ctr" defTabSz="577850">
              <a:lnSpc>
                <a:spcPct val="90000"/>
              </a:lnSpc>
              <a:spcBef>
                <a:spcPct val="0"/>
              </a:spcBef>
              <a:spcAft>
                <a:spcPct val="35000"/>
              </a:spcAft>
            </a:pPr>
            <a:r>
              <a:rPr lang="ru-RU" sz="1300" kern="1200" dirty="0" smtClean="0">
                <a:solidFill>
                  <a:schemeClr val="tx1"/>
                </a:solidFill>
                <a:latin typeface="Times New Roman" panose="02020603050405020304" pitchFamily="18" charset="0"/>
                <a:cs typeface="Times New Roman" panose="02020603050405020304" pitchFamily="18" charset="0"/>
              </a:rPr>
              <a:t>0,3</a:t>
            </a:r>
            <a:endParaRPr lang="ru-RU" sz="1300" kern="1200" dirty="0">
              <a:solidFill>
                <a:schemeClr val="tx1"/>
              </a:solidFill>
              <a:latin typeface="Times New Roman" panose="02020603050405020304" pitchFamily="18" charset="0"/>
              <a:cs typeface="Times New Roman" panose="02020603050405020304" pitchFamily="18" charset="0"/>
            </a:endParaRPr>
          </a:p>
        </p:txBody>
      </p:sp>
      <p:sp>
        <p:nvSpPr>
          <p:cNvPr id="25" name="Полилиния 24"/>
          <p:cNvSpPr/>
          <p:nvPr/>
        </p:nvSpPr>
        <p:spPr>
          <a:xfrm>
            <a:off x="7364170" y="3825080"/>
            <a:ext cx="720000" cy="324000"/>
          </a:xfrm>
          <a:custGeom>
            <a:avLst/>
            <a:gdLst>
              <a:gd name="connsiteX0" fmla="*/ 0 w 694035"/>
              <a:gd name="connsiteY0" fmla="*/ 36161 h 361608"/>
              <a:gd name="connsiteX1" fmla="*/ 36161 w 694035"/>
              <a:gd name="connsiteY1" fmla="*/ 0 h 361608"/>
              <a:gd name="connsiteX2" fmla="*/ 657874 w 694035"/>
              <a:gd name="connsiteY2" fmla="*/ 0 h 361608"/>
              <a:gd name="connsiteX3" fmla="*/ 694035 w 694035"/>
              <a:gd name="connsiteY3" fmla="*/ 36161 h 361608"/>
              <a:gd name="connsiteX4" fmla="*/ 694035 w 694035"/>
              <a:gd name="connsiteY4" fmla="*/ 325447 h 361608"/>
              <a:gd name="connsiteX5" fmla="*/ 657874 w 694035"/>
              <a:gd name="connsiteY5" fmla="*/ 361608 h 361608"/>
              <a:gd name="connsiteX6" fmla="*/ 36161 w 694035"/>
              <a:gd name="connsiteY6" fmla="*/ 361608 h 361608"/>
              <a:gd name="connsiteX7" fmla="*/ 0 w 694035"/>
              <a:gd name="connsiteY7" fmla="*/ 325447 h 361608"/>
              <a:gd name="connsiteX8" fmla="*/ 0 w 694035"/>
              <a:gd name="connsiteY8" fmla="*/ 36161 h 361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4035" h="361608">
                <a:moveTo>
                  <a:pt x="0" y="36161"/>
                </a:moveTo>
                <a:cubicBezTo>
                  <a:pt x="0" y="16190"/>
                  <a:pt x="16190" y="0"/>
                  <a:pt x="36161" y="0"/>
                </a:cubicBezTo>
                <a:lnTo>
                  <a:pt x="657874" y="0"/>
                </a:lnTo>
                <a:cubicBezTo>
                  <a:pt x="677845" y="0"/>
                  <a:pt x="694035" y="16190"/>
                  <a:pt x="694035" y="36161"/>
                </a:cubicBezTo>
                <a:lnTo>
                  <a:pt x="694035" y="325447"/>
                </a:lnTo>
                <a:cubicBezTo>
                  <a:pt x="694035" y="345418"/>
                  <a:pt x="677845" y="361608"/>
                  <a:pt x="657874" y="361608"/>
                </a:cubicBezTo>
                <a:lnTo>
                  <a:pt x="36161" y="361608"/>
                </a:lnTo>
                <a:cubicBezTo>
                  <a:pt x="16190" y="361608"/>
                  <a:pt x="0" y="345418"/>
                  <a:pt x="0" y="325447"/>
                </a:cubicBezTo>
                <a:lnTo>
                  <a:pt x="0" y="36161"/>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60121" tIns="60121" rIns="60121" bIns="60121" numCol="1" spcCol="1270" anchor="ctr" anchorCtr="0">
            <a:noAutofit/>
          </a:bodyPr>
          <a:lstStyle/>
          <a:p>
            <a:pPr lvl="0" algn="ctr" defTabSz="577850">
              <a:lnSpc>
                <a:spcPct val="90000"/>
              </a:lnSpc>
              <a:spcBef>
                <a:spcPct val="0"/>
              </a:spcBef>
              <a:spcAft>
                <a:spcPct val="35000"/>
              </a:spcAft>
            </a:pPr>
            <a:r>
              <a:rPr lang="ru-RU" sz="1300" kern="1200" dirty="0" smtClean="0">
                <a:solidFill>
                  <a:schemeClr val="tx1"/>
                </a:solidFill>
                <a:latin typeface="Times New Roman" panose="02020603050405020304" pitchFamily="18" charset="0"/>
                <a:cs typeface="Times New Roman" panose="02020603050405020304" pitchFamily="18" charset="0"/>
              </a:rPr>
              <a:t>11,4</a:t>
            </a:r>
            <a:endParaRPr lang="ru-RU" sz="1300" kern="1200" dirty="0">
              <a:solidFill>
                <a:schemeClr val="tx1"/>
              </a:solidFill>
              <a:latin typeface="Times New Roman" panose="02020603050405020304" pitchFamily="18" charset="0"/>
              <a:cs typeface="Times New Roman" panose="02020603050405020304" pitchFamily="18" charset="0"/>
            </a:endParaRPr>
          </a:p>
        </p:txBody>
      </p:sp>
      <p:sp>
        <p:nvSpPr>
          <p:cNvPr id="26" name="Полилиния 25"/>
          <p:cNvSpPr/>
          <p:nvPr/>
        </p:nvSpPr>
        <p:spPr>
          <a:xfrm>
            <a:off x="7364170" y="4185120"/>
            <a:ext cx="720000" cy="324000"/>
          </a:xfrm>
          <a:custGeom>
            <a:avLst/>
            <a:gdLst>
              <a:gd name="connsiteX0" fmla="*/ 0 w 691334"/>
              <a:gd name="connsiteY0" fmla="*/ 33905 h 339054"/>
              <a:gd name="connsiteX1" fmla="*/ 33905 w 691334"/>
              <a:gd name="connsiteY1" fmla="*/ 0 h 339054"/>
              <a:gd name="connsiteX2" fmla="*/ 657429 w 691334"/>
              <a:gd name="connsiteY2" fmla="*/ 0 h 339054"/>
              <a:gd name="connsiteX3" fmla="*/ 691334 w 691334"/>
              <a:gd name="connsiteY3" fmla="*/ 33905 h 339054"/>
              <a:gd name="connsiteX4" fmla="*/ 691334 w 691334"/>
              <a:gd name="connsiteY4" fmla="*/ 305149 h 339054"/>
              <a:gd name="connsiteX5" fmla="*/ 657429 w 691334"/>
              <a:gd name="connsiteY5" fmla="*/ 339054 h 339054"/>
              <a:gd name="connsiteX6" fmla="*/ 33905 w 691334"/>
              <a:gd name="connsiteY6" fmla="*/ 339054 h 339054"/>
              <a:gd name="connsiteX7" fmla="*/ 0 w 691334"/>
              <a:gd name="connsiteY7" fmla="*/ 305149 h 339054"/>
              <a:gd name="connsiteX8" fmla="*/ 0 w 691334"/>
              <a:gd name="connsiteY8" fmla="*/ 33905 h 339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1334" h="339054">
                <a:moveTo>
                  <a:pt x="0" y="33905"/>
                </a:moveTo>
                <a:cubicBezTo>
                  <a:pt x="0" y="15180"/>
                  <a:pt x="15180" y="0"/>
                  <a:pt x="33905" y="0"/>
                </a:cubicBezTo>
                <a:lnTo>
                  <a:pt x="657429" y="0"/>
                </a:lnTo>
                <a:cubicBezTo>
                  <a:pt x="676154" y="0"/>
                  <a:pt x="691334" y="15180"/>
                  <a:pt x="691334" y="33905"/>
                </a:cubicBezTo>
                <a:lnTo>
                  <a:pt x="691334" y="305149"/>
                </a:lnTo>
                <a:cubicBezTo>
                  <a:pt x="691334" y="323874"/>
                  <a:pt x="676154" y="339054"/>
                  <a:pt x="657429" y="339054"/>
                </a:cubicBezTo>
                <a:lnTo>
                  <a:pt x="33905" y="339054"/>
                </a:lnTo>
                <a:cubicBezTo>
                  <a:pt x="15180" y="339054"/>
                  <a:pt x="0" y="323874"/>
                  <a:pt x="0" y="305149"/>
                </a:cubicBezTo>
                <a:lnTo>
                  <a:pt x="0" y="33905"/>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59461" tIns="59461" rIns="59461" bIns="59461" numCol="1" spcCol="1270" anchor="ctr" anchorCtr="0">
            <a:noAutofit/>
          </a:bodyPr>
          <a:lstStyle/>
          <a:p>
            <a:pPr lvl="0" algn="ctr" defTabSz="577850">
              <a:lnSpc>
                <a:spcPct val="90000"/>
              </a:lnSpc>
              <a:spcBef>
                <a:spcPct val="0"/>
              </a:spcBef>
              <a:spcAft>
                <a:spcPct val="35000"/>
              </a:spcAft>
            </a:pPr>
            <a:r>
              <a:rPr lang="ru-RU" sz="1300" kern="1200" dirty="0" smtClean="0">
                <a:solidFill>
                  <a:schemeClr val="tx1"/>
                </a:solidFill>
                <a:latin typeface="Times New Roman" panose="02020603050405020304" pitchFamily="18" charset="0"/>
                <a:cs typeface="Times New Roman" panose="02020603050405020304" pitchFamily="18" charset="0"/>
              </a:rPr>
              <a:t>22,0</a:t>
            </a:r>
            <a:endParaRPr lang="ru-RU" sz="1300" kern="1200" dirty="0">
              <a:solidFill>
                <a:schemeClr val="tx1"/>
              </a:solidFill>
              <a:latin typeface="Times New Roman" panose="02020603050405020304" pitchFamily="18" charset="0"/>
              <a:cs typeface="Times New Roman" panose="02020603050405020304" pitchFamily="18" charset="0"/>
            </a:endParaRPr>
          </a:p>
        </p:txBody>
      </p:sp>
      <p:sp>
        <p:nvSpPr>
          <p:cNvPr id="27" name="Полилиния 26"/>
          <p:cNvSpPr/>
          <p:nvPr/>
        </p:nvSpPr>
        <p:spPr>
          <a:xfrm>
            <a:off x="7364170" y="4545160"/>
            <a:ext cx="720000" cy="324000"/>
          </a:xfrm>
          <a:custGeom>
            <a:avLst/>
            <a:gdLst>
              <a:gd name="connsiteX0" fmla="*/ 0 w 685955"/>
              <a:gd name="connsiteY0" fmla="*/ 28800 h 287999"/>
              <a:gd name="connsiteX1" fmla="*/ 28800 w 685955"/>
              <a:gd name="connsiteY1" fmla="*/ 0 h 287999"/>
              <a:gd name="connsiteX2" fmla="*/ 657155 w 685955"/>
              <a:gd name="connsiteY2" fmla="*/ 0 h 287999"/>
              <a:gd name="connsiteX3" fmla="*/ 685955 w 685955"/>
              <a:gd name="connsiteY3" fmla="*/ 28800 h 287999"/>
              <a:gd name="connsiteX4" fmla="*/ 685955 w 685955"/>
              <a:gd name="connsiteY4" fmla="*/ 259199 h 287999"/>
              <a:gd name="connsiteX5" fmla="*/ 657155 w 685955"/>
              <a:gd name="connsiteY5" fmla="*/ 287999 h 287999"/>
              <a:gd name="connsiteX6" fmla="*/ 28800 w 685955"/>
              <a:gd name="connsiteY6" fmla="*/ 287999 h 287999"/>
              <a:gd name="connsiteX7" fmla="*/ 0 w 685955"/>
              <a:gd name="connsiteY7" fmla="*/ 259199 h 287999"/>
              <a:gd name="connsiteX8" fmla="*/ 0 w 685955"/>
              <a:gd name="connsiteY8" fmla="*/ 28800 h 28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5955" h="287999">
                <a:moveTo>
                  <a:pt x="0" y="28800"/>
                </a:moveTo>
                <a:cubicBezTo>
                  <a:pt x="0" y="12894"/>
                  <a:pt x="12894" y="0"/>
                  <a:pt x="28800" y="0"/>
                </a:cubicBezTo>
                <a:lnTo>
                  <a:pt x="657155" y="0"/>
                </a:lnTo>
                <a:cubicBezTo>
                  <a:pt x="673061" y="0"/>
                  <a:pt x="685955" y="12894"/>
                  <a:pt x="685955" y="28800"/>
                </a:cubicBezTo>
                <a:lnTo>
                  <a:pt x="685955" y="259199"/>
                </a:lnTo>
                <a:cubicBezTo>
                  <a:pt x="685955" y="275105"/>
                  <a:pt x="673061" y="287999"/>
                  <a:pt x="657155" y="287999"/>
                </a:cubicBezTo>
                <a:lnTo>
                  <a:pt x="28800" y="287999"/>
                </a:lnTo>
                <a:cubicBezTo>
                  <a:pt x="12894" y="287999"/>
                  <a:pt x="0" y="275105"/>
                  <a:pt x="0" y="259199"/>
                </a:cubicBezTo>
                <a:lnTo>
                  <a:pt x="0" y="28800"/>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57965" tIns="57965" rIns="57965" bIns="57965" numCol="1" spcCol="1270" anchor="ctr" anchorCtr="0">
            <a:noAutofit/>
          </a:bodyPr>
          <a:lstStyle/>
          <a:p>
            <a:pPr lvl="0" algn="ctr" defTabSz="577850">
              <a:lnSpc>
                <a:spcPct val="90000"/>
              </a:lnSpc>
              <a:spcBef>
                <a:spcPct val="0"/>
              </a:spcBef>
              <a:spcAft>
                <a:spcPct val="35000"/>
              </a:spcAft>
            </a:pPr>
            <a:r>
              <a:rPr lang="ru-RU" sz="1300" kern="1200" dirty="0" smtClean="0">
                <a:solidFill>
                  <a:schemeClr val="tx1"/>
                </a:solidFill>
                <a:latin typeface="Times New Roman" panose="02020603050405020304" pitchFamily="18" charset="0"/>
                <a:cs typeface="Times New Roman" panose="02020603050405020304" pitchFamily="18" charset="0"/>
              </a:rPr>
              <a:t>48,7</a:t>
            </a:r>
            <a:endParaRPr lang="ru-RU" sz="1300" kern="1200" dirty="0">
              <a:solidFill>
                <a:schemeClr val="tx1"/>
              </a:solidFill>
              <a:latin typeface="Times New Roman" panose="02020603050405020304" pitchFamily="18" charset="0"/>
              <a:cs typeface="Times New Roman" panose="02020603050405020304" pitchFamily="18" charset="0"/>
            </a:endParaRPr>
          </a:p>
        </p:txBody>
      </p:sp>
      <p:sp>
        <p:nvSpPr>
          <p:cNvPr id="28" name="Полилиния 27"/>
          <p:cNvSpPr/>
          <p:nvPr/>
        </p:nvSpPr>
        <p:spPr>
          <a:xfrm>
            <a:off x="7364170" y="4905200"/>
            <a:ext cx="720000" cy="324000"/>
          </a:xfrm>
          <a:custGeom>
            <a:avLst/>
            <a:gdLst>
              <a:gd name="connsiteX0" fmla="*/ 0 w 660402"/>
              <a:gd name="connsiteY0" fmla="*/ 31324 h 313238"/>
              <a:gd name="connsiteX1" fmla="*/ 31324 w 660402"/>
              <a:gd name="connsiteY1" fmla="*/ 0 h 313238"/>
              <a:gd name="connsiteX2" fmla="*/ 629078 w 660402"/>
              <a:gd name="connsiteY2" fmla="*/ 0 h 313238"/>
              <a:gd name="connsiteX3" fmla="*/ 660402 w 660402"/>
              <a:gd name="connsiteY3" fmla="*/ 31324 h 313238"/>
              <a:gd name="connsiteX4" fmla="*/ 660402 w 660402"/>
              <a:gd name="connsiteY4" fmla="*/ 281914 h 313238"/>
              <a:gd name="connsiteX5" fmla="*/ 629078 w 660402"/>
              <a:gd name="connsiteY5" fmla="*/ 313238 h 313238"/>
              <a:gd name="connsiteX6" fmla="*/ 31324 w 660402"/>
              <a:gd name="connsiteY6" fmla="*/ 313238 h 313238"/>
              <a:gd name="connsiteX7" fmla="*/ 0 w 660402"/>
              <a:gd name="connsiteY7" fmla="*/ 281914 h 313238"/>
              <a:gd name="connsiteX8" fmla="*/ 0 w 660402"/>
              <a:gd name="connsiteY8" fmla="*/ 31324 h 313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0402" h="313238">
                <a:moveTo>
                  <a:pt x="0" y="31324"/>
                </a:moveTo>
                <a:cubicBezTo>
                  <a:pt x="0" y="14024"/>
                  <a:pt x="14024" y="0"/>
                  <a:pt x="31324" y="0"/>
                </a:cubicBezTo>
                <a:lnTo>
                  <a:pt x="629078" y="0"/>
                </a:lnTo>
                <a:cubicBezTo>
                  <a:pt x="646378" y="0"/>
                  <a:pt x="660402" y="14024"/>
                  <a:pt x="660402" y="31324"/>
                </a:cubicBezTo>
                <a:lnTo>
                  <a:pt x="660402" y="281914"/>
                </a:lnTo>
                <a:cubicBezTo>
                  <a:pt x="660402" y="299214"/>
                  <a:pt x="646378" y="313238"/>
                  <a:pt x="629078" y="313238"/>
                </a:cubicBezTo>
                <a:lnTo>
                  <a:pt x="31324" y="313238"/>
                </a:lnTo>
                <a:cubicBezTo>
                  <a:pt x="14024" y="313238"/>
                  <a:pt x="0" y="299214"/>
                  <a:pt x="0" y="281914"/>
                </a:cubicBezTo>
                <a:lnTo>
                  <a:pt x="0" y="31324"/>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58704" tIns="58704" rIns="58704" bIns="58704" numCol="1" spcCol="1270" anchor="ctr" anchorCtr="0">
            <a:noAutofit/>
          </a:bodyPr>
          <a:lstStyle/>
          <a:p>
            <a:pPr lvl="0" algn="ctr" defTabSz="577850">
              <a:lnSpc>
                <a:spcPct val="90000"/>
              </a:lnSpc>
              <a:spcBef>
                <a:spcPct val="0"/>
              </a:spcBef>
              <a:spcAft>
                <a:spcPct val="35000"/>
              </a:spcAft>
            </a:pPr>
            <a:r>
              <a:rPr lang="ru-RU" sz="1300" kern="1200" dirty="0" smtClean="0">
                <a:solidFill>
                  <a:schemeClr val="tx1"/>
                </a:solidFill>
                <a:latin typeface="Times New Roman" panose="02020603050405020304" pitchFamily="18" charset="0"/>
                <a:cs typeface="Times New Roman" panose="02020603050405020304" pitchFamily="18" charset="0"/>
              </a:rPr>
              <a:t>258,3</a:t>
            </a:r>
            <a:endParaRPr lang="ru-RU" sz="1300" kern="1200" dirty="0">
              <a:solidFill>
                <a:schemeClr val="tx1"/>
              </a:solidFill>
              <a:latin typeface="Times New Roman" panose="02020603050405020304" pitchFamily="18" charset="0"/>
              <a:cs typeface="Times New Roman" panose="02020603050405020304" pitchFamily="18" charset="0"/>
            </a:endParaRPr>
          </a:p>
        </p:txBody>
      </p:sp>
      <p:sp>
        <p:nvSpPr>
          <p:cNvPr id="29" name="Полилиния 28"/>
          <p:cNvSpPr/>
          <p:nvPr/>
        </p:nvSpPr>
        <p:spPr>
          <a:xfrm>
            <a:off x="7364170" y="5265256"/>
            <a:ext cx="720000" cy="432000"/>
          </a:xfrm>
          <a:custGeom>
            <a:avLst/>
            <a:gdLst>
              <a:gd name="connsiteX0" fmla="*/ 0 w 627521"/>
              <a:gd name="connsiteY0" fmla="*/ 30552 h 305516"/>
              <a:gd name="connsiteX1" fmla="*/ 30552 w 627521"/>
              <a:gd name="connsiteY1" fmla="*/ 0 h 305516"/>
              <a:gd name="connsiteX2" fmla="*/ 596969 w 627521"/>
              <a:gd name="connsiteY2" fmla="*/ 0 h 305516"/>
              <a:gd name="connsiteX3" fmla="*/ 627521 w 627521"/>
              <a:gd name="connsiteY3" fmla="*/ 30552 h 305516"/>
              <a:gd name="connsiteX4" fmla="*/ 627521 w 627521"/>
              <a:gd name="connsiteY4" fmla="*/ 274964 h 305516"/>
              <a:gd name="connsiteX5" fmla="*/ 596969 w 627521"/>
              <a:gd name="connsiteY5" fmla="*/ 305516 h 305516"/>
              <a:gd name="connsiteX6" fmla="*/ 30552 w 627521"/>
              <a:gd name="connsiteY6" fmla="*/ 305516 h 305516"/>
              <a:gd name="connsiteX7" fmla="*/ 0 w 627521"/>
              <a:gd name="connsiteY7" fmla="*/ 274964 h 305516"/>
              <a:gd name="connsiteX8" fmla="*/ 0 w 627521"/>
              <a:gd name="connsiteY8" fmla="*/ 30552 h 305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7521" h="305516">
                <a:moveTo>
                  <a:pt x="0" y="30552"/>
                </a:moveTo>
                <a:cubicBezTo>
                  <a:pt x="0" y="13679"/>
                  <a:pt x="13679" y="0"/>
                  <a:pt x="30552" y="0"/>
                </a:cubicBezTo>
                <a:lnTo>
                  <a:pt x="596969" y="0"/>
                </a:lnTo>
                <a:cubicBezTo>
                  <a:pt x="613842" y="0"/>
                  <a:pt x="627521" y="13679"/>
                  <a:pt x="627521" y="30552"/>
                </a:cubicBezTo>
                <a:lnTo>
                  <a:pt x="627521" y="274964"/>
                </a:lnTo>
                <a:cubicBezTo>
                  <a:pt x="627521" y="291837"/>
                  <a:pt x="613842" y="305516"/>
                  <a:pt x="596969" y="305516"/>
                </a:cubicBezTo>
                <a:lnTo>
                  <a:pt x="30552" y="305516"/>
                </a:lnTo>
                <a:cubicBezTo>
                  <a:pt x="13679" y="305516"/>
                  <a:pt x="0" y="291837"/>
                  <a:pt x="0" y="274964"/>
                </a:cubicBezTo>
                <a:lnTo>
                  <a:pt x="0" y="30552"/>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58478" tIns="58478" rIns="58478" bIns="58478" numCol="1" spcCol="1270" anchor="ctr" anchorCtr="0">
            <a:noAutofit/>
          </a:bodyPr>
          <a:lstStyle/>
          <a:p>
            <a:pPr lvl="0" algn="ctr" defTabSz="577850">
              <a:lnSpc>
                <a:spcPct val="90000"/>
              </a:lnSpc>
              <a:spcBef>
                <a:spcPct val="0"/>
              </a:spcBef>
              <a:spcAft>
                <a:spcPct val="35000"/>
              </a:spcAft>
            </a:pPr>
            <a:r>
              <a:rPr lang="ru-RU" sz="1300" kern="1200" dirty="0" smtClean="0">
                <a:solidFill>
                  <a:schemeClr val="tx1"/>
                </a:solidFill>
                <a:latin typeface="Times New Roman" panose="02020603050405020304" pitchFamily="18" charset="0"/>
                <a:cs typeface="Times New Roman" panose="02020603050405020304" pitchFamily="18" charset="0"/>
              </a:rPr>
              <a:t>53,7</a:t>
            </a:r>
            <a:endParaRPr lang="ru-RU" sz="1300" kern="1200" dirty="0">
              <a:solidFill>
                <a:schemeClr val="tx1"/>
              </a:solidFill>
              <a:latin typeface="Times New Roman" panose="02020603050405020304" pitchFamily="18" charset="0"/>
              <a:cs typeface="Times New Roman" panose="02020603050405020304" pitchFamily="18" charset="0"/>
            </a:endParaRPr>
          </a:p>
        </p:txBody>
      </p:sp>
      <p:sp>
        <p:nvSpPr>
          <p:cNvPr id="31" name="Полилиния 30"/>
          <p:cNvSpPr/>
          <p:nvPr/>
        </p:nvSpPr>
        <p:spPr>
          <a:xfrm>
            <a:off x="8256707" y="3114717"/>
            <a:ext cx="720000" cy="324000"/>
          </a:xfrm>
          <a:custGeom>
            <a:avLst/>
            <a:gdLst>
              <a:gd name="connsiteX0" fmla="*/ 0 w 646866"/>
              <a:gd name="connsiteY0" fmla="*/ 37841 h 378414"/>
              <a:gd name="connsiteX1" fmla="*/ 37841 w 646866"/>
              <a:gd name="connsiteY1" fmla="*/ 0 h 378414"/>
              <a:gd name="connsiteX2" fmla="*/ 609025 w 646866"/>
              <a:gd name="connsiteY2" fmla="*/ 0 h 378414"/>
              <a:gd name="connsiteX3" fmla="*/ 646866 w 646866"/>
              <a:gd name="connsiteY3" fmla="*/ 37841 h 378414"/>
              <a:gd name="connsiteX4" fmla="*/ 646866 w 646866"/>
              <a:gd name="connsiteY4" fmla="*/ 340573 h 378414"/>
              <a:gd name="connsiteX5" fmla="*/ 609025 w 646866"/>
              <a:gd name="connsiteY5" fmla="*/ 378414 h 378414"/>
              <a:gd name="connsiteX6" fmla="*/ 37841 w 646866"/>
              <a:gd name="connsiteY6" fmla="*/ 378414 h 378414"/>
              <a:gd name="connsiteX7" fmla="*/ 0 w 646866"/>
              <a:gd name="connsiteY7" fmla="*/ 340573 h 378414"/>
              <a:gd name="connsiteX8" fmla="*/ 0 w 646866"/>
              <a:gd name="connsiteY8" fmla="*/ 37841 h 378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6866" h="378414">
                <a:moveTo>
                  <a:pt x="0" y="37841"/>
                </a:moveTo>
                <a:cubicBezTo>
                  <a:pt x="0" y="16942"/>
                  <a:pt x="16942" y="0"/>
                  <a:pt x="37841" y="0"/>
                </a:cubicBezTo>
                <a:lnTo>
                  <a:pt x="609025" y="0"/>
                </a:lnTo>
                <a:cubicBezTo>
                  <a:pt x="629924" y="0"/>
                  <a:pt x="646866" y="16942"/>
                  <a:pt x="646866" y="37841"/>
                </a:cubicBezTo>
                <a:lnTo>
                  <a:pt x="646866" y="340573"/>
                </a:lnTo>
                <a:cubicBezTo>
                  <a:pt x="646866" y="361472"/>
                  <a:pt x="629924" y="378414"/>
                  <a:pt x="609025" y="378414"/>
                </a:cubicBezTo>
                <a:lnTo>
                  <a:pt x="37841" y="378414"/>
                </a:lnTo>
                <a:cubicBezTo>
                  <a:pt x="16942" y="378414"/>
                  <a:pt x="0" y="361472"/>
                  <a:pt x="0" y="340573"/>
                </a:cubicBezTo>
                <a:lnTo>
                  <a:pt x="0" y="37841"/>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56803" tIns="56803" rIns="56803" bIns="56803" numCol="1" spcCol="1270" anchor="ctr" anchorCtr="0">
            <a:noAutofit/>
          </a:bodyPr>
          <a:lstStyle/>
          <a:p>
            <a:pPr lvl="0" algn="ctr" defTabSz="533400">
              <a:lnSpc>
                <a:spcPct val="90000"/>
              </a:lnSpc>
              <a:spcBef>
                <a:spcPct val="0"/>
              </a:spcBef>
              <a:spcAft>
                <a:spcPct val="35000"/>
              </a:spcAft>
            </a:pPr>
            <a:r>
              <a:rPr lang="ru-RU" sz="1200" b="1" kern="1200" dirty="0" smtClean="0">
                <a:solidFill>
                  <a:schemeClr val="tx1"/>
                </a:solidFill>
                <a:latin typeface="Times New Roman" panose="02020603050405020304" pitchFamily="18" charset="0"/>
                <a:cs typeface="Times New Roman" panose="02020603050405020304" pitchFamily="18" charset="0"/>
              </a:rPr>
              <a:t>Факт</a:t>
            </a:r>
            <a:endParaRPr lang="ru-RU" sz="1200" b="1" kern="1200" dirty="0">
              <a:solidFill>
                <a:schemeClr val="tx1"/>
              </a:solidFill>
              <a:latin typeface="Times New Roman" panose="02020603050405020304" pitchFamily="18" charset="0"/>
              <a:cs typeface="Times New Roman" panose="02020603050405020304" pitchFamily="18" charset="0"/>
            </a:endParaRPr>
          </a:p>
        </p:txBody>
      </p:sp>
      <p:sp>
        <p:nvSpPr>
          <p:cNvPr id="32" name="Полилиния 31"/>
          <p:cNvSpPr/>
          <p:nvPr/>
        </p:nvSpPr>
        <p:spPr>
          <a:xfrm>
            <a:off x="8256707" y="3464841"/>
            <a:ext cx="720000" cy="324000"/>
          </a:xfrm>
          <a:custGeom>
            <a:avLst/>
            <a:gdLst>
              <a:gd name="connsiteX0" fmla="*/ 0 w 632541"/>
              <a:gd name="connsiteY0" fmla="*/ 30323 h 303230"/>
              <a:gd name="connsiteX1" fmla="*/ 30323 w 632541"/>
              <a:gd name="connsiteY1" fmla="*/ 0 h 303230"/>
              <a:gd name="connsiteX2" fmla="*/ 602218 w 632541"/>
              <a:gd name="connsiteY2" fmla="*/ 0 h 303230"/>
              <a:gd name="connsiteX3" fmla="*/ 632541 w 632541"/>
              <a:gd name="connsiteY3" fmla="*/ 30323 h 303230"/>
              <a:gd name="connsiteX4" fmla="*/ 632541 w 632541"/>
              <a:gd name="connsiteY4" fmla="*/ 272907 h 303230"/>
              <a:gd name="connsiteX5" fmla="*/ 602218 w 632541"/>
              <a:gd name="connsiteY5" fmla="*/ 303230 h 303230"/>
              <a:gd name="connsiteX6" fmla="*/ 30323 w 632541"/>
              <a:gd name="connsiteY6" fmla="*/ 303230 h 303230"/>
              <a:gd name="connsiteX7" fmla="*/ 0 w 632541"/>
              <a:gd name="connsiteY7" fmla="*/ 272907 h 303230"/>
              <a:gd name="connsiteX8" fmla="*/ 0 w 632541"/>
              <a:gd name="connsiteY8" fmla="*/ 30323 h 303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2541" h="303230">
                <a:moveTo>
                  <a:pt x="0" y="30323"/>
                </a:moveTo>
                <a:cubicBezTo>
                  <a:pt x="0" y="13576"/>
                  <a:pt x="13576" y="0"/>
                  <a:pt x="30323" y="0"/>
                </a:cubicBezTo>
                <a:lnTo>
                  <a:pt x="602218" y="0"/>
                </a:lnTo>
                <a:cubicBezTo>
                  <a:pt x="618965" y="0"/>
                  <a:pt x="632541" y="13576"/>
                  <a:pt x="632541" y="30323"/>
                </a:cubicBezTo>
                <a:lnTo>
                  <a:pt x="632541" y="272907"/>
                </a:lnTo>
                <a:cubicBezTo>
                  <a:pt x="632541" y="289654"/>
                  <a:pt x="618965" y="303230"/>
                  <a:pt x="602218" y="303230"/>
                </a:cubicBezTo>
                <a:lnTo>
                  <a:pt x="30323" y="303230"/>
                </a:lnTo>
                <a:cubicBezTo>
                  <a:pt x="13576" y="303230"/>
                  <a:pt x="0" y="289654"/>
                  <a:pt x="0" y="272907"/>
                </a:cubicBezTo>
                <a:lnTo>
                  <a:pt x="0" y="30323"/>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58411" tIns="58411" rIns="58411" bIns="58411" numCol="1" spcCol="1270" anchor="ctr" anchorCtr="0">
            <a:noAutofit/>
          </a:bodyPr>
          <a:lstStyle/>
          <a:p>
            <a:pPr lvl="0" algn="ctr" defTabSz="577850">
              <a:lnSpc>
                <a:spcPct val="90000"/>
              </a:lnSpc>
              <a:spcBef>
                <a:spcPct val="0"/>
              </a:spcBef>
              <a:spcAft>
                <a:spcPct val="35000"/>
              </a:spcAft>
            </a:pPr>
            <a:r>
              <a:rPr lang="ru-RU" sz="1300" kern="1200" dirty="0" smtClean="0">
                <a:solidFill>
                  <a:schemeClr val="tx1"/>
                </a:solidFill>
                <a:latin typeface="Times New Roman" panose="02020603050405020304" pitchFamily="18" charset="0"/>
                <a:cs typeface="Times New Roman" panose="02020603050405020304" pitchFamily="18" charset="0"/>
              </a:rPr>
              <a:t>0,3</a:t>
            </a:r>
            <a:endParaRPr lang="ru-RU" sz="1300" kern="1200" dirty="0">
              <a:solidFill>
                <a:schemeClr val="tx1"/>
              </a:solidFill>
              <a:latin typeface="Times New Roman" panose="02020603050405020304" pitchFamily="18" charset="0"/>
              <a:cs typeface="Times New Roman" panose="02020603050405020304" pitchFamily="18" charset="0"/>
            </a:endParaRPr>
          </a:p>
        </p:txBody>
      </p:sp>
      <p:sp>
        <p:nvSpPr>
          <p:cNvPr id="33" name="Полилиния 32"/>
          <p:cNvSpPr/>
          <p:nvPr/>
        </p:nvSpPr>
        <p:spPr>
          <a:xfrm>
            <a:off x="8256707" y="3825080"/>
            <a:ext cx="720000" cy="324000"/>
          </a:xfrm>
          <a:custGeom>
            <a:avLst/>
            <a:gdLst>
              <a:gd name="connsiteX0" fmla="*/ 0 w 632544"/>
              <a:gd name="connsiteY0" fmla="*/ 34341 h 343414"/>
              <a:gd name="connsiteX1" fmla="*/ 34341 w 632544"/>
              <a:gd name="connsiteY1" fmla="*/ 0 h 343414"/>
              <a:gd name="connsiteX2" fmla="*/ 598203 w 632544"/>
              <a:gd name="connsiteY2" fmla="*/ 0 h 343414"/>
              <a:gd name="connsiteX3" fmla="*/ 632544 w 632544"/>
              <a:gd name="connsiteY3" fmla="*/ 34341 h 343414"/>
              <a:gd name="connsiteX4" fmla="*/ 632544 w 632544"/>
              <a:gd name="connsiteY4" fmla="*/ 309073 h 343414"/>
              <a:gd name="connsiteX5" fmla="*/ 598203 w 632544"/>
              <a:gd name="connsiteY5" fmla="*/ 343414 h 343414"/>
              <a:gd name="connsiteX6" fmla="*/ 34341 w 632544"/>
              <a:gd name="connsiteY6" fmla="*/ 343414 h 343414"/>
              <a:gd name="connsiteX7" fmla="*/ 0 w 632544"/>
              <a:gd name="connsiteY7" fmla="*/ 309073 h 343414"/>
              <a:gd name="connsiteX8" fmla="*/ 0 w 632544"/>
              <a:gd name="connsiteY8" fmla="*/ 34341 h 343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2544" h="343414">
                <a:moveTo>
                  <a:pt x="0" y="34341"/>
                </a:moveTo>
                <a:cubicBezTo>
                  <a:pt x="0" y="15375"/>
                  <a:pt x="15375" y="0"/>
                  <a:pt x="34341" y="0"/>
                </a:cubicBezTo>
                <a:lnTo>
                  <a:pt x="598203" y="0"/>
                </a:lnTo>
                <a:cubicBezTo>
                  <a:pt x="617169" y="0"/>
                  <a:pt x="632544" y="15375"/>
                  <a:pt x="632544" y="34341"/>
                </a:cubicBezTo>
                <a:lnTo>
                  <a:pt x="632544" y="309073"/>
                </a:lnTo>
                <a:cubicBezTo>
                  <a:pt x="632544" y="328039"/>
                  <a:pt x="617169" y="343414"/>
                  <a:pt x="598203" y="343414"/>
                </a:cubicBezTo>
                <a:lnTo>
                  <a:pt x="34341" y="343414"/>
                </a:lnTo>
                <a:cubicBezTo>
                  <a:pt x="15375" y="343414"/>
                  <a:pt x="0" y="328039"/>
                  <a:pt x="0" y="309073"/>
                </a:cubicBezTo>
                <a:lnTo>
                  <a:pt x="0" y="34341"/>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59588" tIns="59588" rIns="59588" bIns="59588" numCol="1" spcCol="1270" anchor="ctr" anchorCtr="0">
            <a:noAutofit/>
          </a:bodyPr>
          <a:lstStyle/>
          <a:p>
            <a:pPr lvl="0" algn="ctr" defTabSz="577850">
              <a:lnSpc>
                <a:spcPct val="90000"/>
              </a:lnSpc>
              <a:spcBef>
                <a:spcPct val="0"/>
              </a:spcBef>
              <a:spcAft>
                <a:spcPct val="35000"/>
              </a:spcAft>
            </a:pPr>
            <a:r>
              <a:rPr lang="ru-RU" sz="1300" kern="1200" dirty="0" smtClean="0">
                <a:solidFill>
                  <a:schemeClr val="tx1"/>
                </a:solidFill>
                <a:latin typeface="Times New Roman" panose="02020603050405020304" pitchFamily="18" charset="0"/>
                <a:cs typeface="Times New Roman" panose="02020603050405020304" pitchFamily="18" charset="0"/>
              </a:rPr>
              <a:t>11,2</a:t>
            </a:r>
            <a:endParaRPr lang="ru-RU" sz="1300" kern="1200" dirty="0">
              <a:solidFill>
                <a:schemeClr val="tx1"/>
              </a:solidFill>
              <a:latin typeface="Times New Roman" panose="02020603050405020304" pitchFamily="18" charset="0"/>
              <a:cs typeface="Times New Roman" panose="02020603050405020304" pitchFamily="18" charset="0"/>
            </a:endParaRPr>
          </a:p>
        </p:txBody>
      </p:sp>
      <p:sp>
        <p:nvSpPr>
          <p:cNvPr id="34" name="Полилиния 33"/>
          <p:cNvSpPr/>
          <p:nvPr/>
        </p:nvSpPr>
        <p:spPr>
          <a:xfrm>
            <a:off x="8256707" y="4185120"/>
            <a:ext cx="720000" cy="324000"/>
          </a:xfrm>
          <a:custGeom>
            <a:avLst/>
            <a:gdLst>
              <a:gd name="connsiteX0" fmla="*/ 0 w 632560"/>
              <a:gd name="connsiteY0" fmla="*/ 33178 h 331775"/>
              <a:gd name="connsiteX1" fmla="*/ 33178 w 632560"/>
              <a:gd name="connsiteY1" fmla="*/ 0 h 331775"/>
              <a:gd name="connsiteX2" fmla="*/ 599383 w 632560"/>
              <a:gd name="connsiteY2" fmla="*/ 0 h 331775"/>
              <a:gd name="connsiteX3" fmla="*/ 632561 w 632560"/>
              <a:gd name="connsiteY3" fmla="*/ 33178 h 331775"/>
              <a:gd name="connsiteX4" fmla="*/ 632560 w 632560"/>
              <a:gd name="connsiteY4" fmla="*/ 298598 h 331775"/>
              <a:gd name="connsiteX5" fmla="*/ 599382 w 632560"/>
              <a:gd name="connsiteY5" fmla="*/ 331776 h 331775"/>
              <a:gd name="connsiteX6" fmla="*/ 33178 w 632560"/>
              <a:gd name="connsiteY6" fmla="*/ 331775 h 331775"/>
              <a:gd name="connsiteX7" fmla="*/ 0 w 632560"/>
              <a:gd name="connsiteY7" fmla="*/ 298597 h 331775"/>
              <a:gd name="connsiteX8" fmla="*/ 0 w 632560"/>
              <a:gd name="connsiteY8" fmla="*/ 33178 h 331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2560" h="331775">
                <a:moveTo>
                  <a:pt x="0" y="33178"/>
                </a:moveTo>
                <a:cubicBezTo>
                  <a:pt x="0" y="14854"/>
                  <a:pt x="14854" y="0"/>
                  <a:pt x="33178" y="0"/>
                </a:cubicBezTo>
                <a:lnTo>
                  <a:pt x="599383" y="0"/>
                </a:lnTo>
                <a:cubicBezTo>
                  <a:pt x="617707" y="0"/>
                  <a:pt x="632561" y="14854"/>
                  <a:pt x="632561" y="33178"/>
                </a:cubicBezTo>
                <a:cubicBezTo>
                  <a:pt x="632561" y="121651"/>
                  <a:pt x="632560" y="210125"/>
                  <a:pt x="632560" y="298598"/>
                </a:cubicBezTo>
                <a:cubicBezTo>
                  <a:pt x="632560" y="316922"/>
                  <a:pt x="617706" y="331776"/>
                  <a:pt x="599382" y="331776"/>
                </a:cubicBezTo>
                <a:lnTo>
                  <a:pt x="33178" y="331775"/>
                </a:lnTo>
                <a:cubicBezTo>
                  <a:pt x="14854" y="331775"/>
                  <a:pt x="0" y="316921"/>
                  <a:pt x="0" y="298597"/>
                </a:cubicBezTo>
                <a:lnTo>
                  <a:pt x="0" y="33178"/>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59247" tIns="59247" rIns="59247" bIns="59247" numCol="1" spcCol="1270" anchor="ctr" anchorCtr="0">
            <a:noAutofit/>
          </a:bodyPr>
          <a:lstStyle/>
          <a:p>
            <a:pPr lvl="0" algn="ctr" defTabSz="577850">
              <a:lnSpc>
                <a:spcPct val="90000"/>
              </a:lnSpc>
              <a:spcBef>
                <a:spcPct val="0"/>
              </a:spcBef>
              <a:spcAft>
                <a:spcPct val="35000"/>
              </a:spcAft>
            </a:pPr>
            <a:r>
              <a:rPr lang="ru-RU" sz="1300" kern="1200" dirty="0" smtClean="0">
                <a:solidFill>
                  <a:schemeClr val="tx1"/>
                </a:solidFill>
                <a:latin typeface="Times New Roman" panose="02020603050405020304" pitchFamily="18" charset="0"/>
                <a:cs typeface="Times New Roman" panose="02020603050405020304" pitchFamily="18" charset="0"/>
              </a:rPr>
              <a:t>19,7</a:t>
            </a:r>
            <a:endParaRPr lang="ru-RU" sz="1300" kern="1200" dirty="0">
              <a:solidFill>
                <a:schemeClr val="tx1"/>
              </a:solidFill>
              <a:latin typeface="Times New Roman" panose="02020603050405020304" pitchFamily="18" charset="0"/>
              <a:cs typeface="Times New Roman" panose="02020603050405020304" pitchFamily="18" charset="0"/>
            </a:endParaRPr>
          </a:p>
        </p:txBody>
      </p:sp>
      <p:sp>
        <p:nvSpPr>
          <p:cNvPr id="35" name="Полилиния 34"/>
          <p:cNvSpPr/>
          <p:nvPr/>
        </p:nvSpPr>
        <p:spPr>
          <a:xfrm>
            <a:off x="8256707" y="4545160"/>
            <a:ext cx="720000" cy="324000"/>
          </a:xfrm>
          <a:custGeom>
            <a:avLst/>
            <a:gdLst>
              <a:gd name="connsiteX0" fmla="*/ 0 w 632552"/>
              <a:gd name="connsiteY0" fmla="*/ 33305 h 333050"/>
              <a:gd name="connsiteX1" fmla="*/ 33305 w 632552"/>
              <a:gd name="connsiteY1" fmla="*/ 0 h 333050"/>
              <a:gd name="connsiteX2" fmla="*/ 599247 w 632552"/>
              <a:gd name="connsiteY2" fmla="*/ 0 h 333050"/>
              <a:gd name="connsiteX3" fmla="*/ 632552 w 632552"/>
              <a:gd name="connsiteY3" fmla="*/ 33305 h 333050"/>
              <a:gd name="connsiteX4" fmla="*/ 632552 w 632552"/>
              <a:gd name="connsiteY4" fmla="*/ 299745 h 333050"/>
              <a:gd name="connsiteX5" fmla="*/ 599247 w 632552"/>
              <a:gd name="connsiteY5" fmla="*/ 333050 h 333050"/>
              <a:gd name="connsiteX6" fmla="*/ 33305 w 632552"/>
              <a:gd name="connsiteY6" fmla="*/ 333050 h 333050"/>
              <a:gd name="connsiteX7" fmla="*/ 0 w 632552"/>
              <a:gd name="connsiteY7" fmla="*/ 299745 h 333050"/>
              <a:gd name="connsiteX8" fmla="*/ 0 w 632552"/>
              <a:gd name="connsiteY8" fmla="*/ 33305 h 33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2552" h="333050">
                <a:moveTo>
                  <a:pt x="0" y="33305"/>
                </a:moveTo>
                <a:cubicBezTo>
                  <a:pt x="0" y="14911"/>
                  <a:pt x="14911" y="0"/>
                  <a:pt x="33305" y="0"/>
                </a:cubicBezTo>
                <a:lnTo>
                  <a:pt x="599247" y="0"/>
                </a:lnTo>
                <a:cubicBezTo>
                  <a:pt x="617641" y="0"/>
                  <a:pt x="632552" y="14911"/>
                  <a:pt x="632552" y="33305"/>
                </a:cubicBezTo>
                <a:lnTo>
                  <a:pt x="632552" y="299745"/>
                </a:lnTo>
                <a:cubicBezTo>
                  <a:pt x="632552" y="318139"/>
                  <a:pt x="617641" y="333050"/>
                  <a:pt x="599247" y="333050"/>
                </a:cubicBezTo>
                <a:lnTo>
                  <a:pt x="33305" y="333050"/>
                </a:lnTo>
                <a:cubicBezTo>
                  <a:pt x="14911" y="333050"/>
                  <a:pt x="0" y="318139"/>
                  <a:pt x="0" y="299745"/>
                </a:cubicBezTo>
                <a:lnTo>
                  <a:pt x="0" y="33305"/>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59285" tIns="59285" rIns="59285" bIns="59285" numCol="1" spcCol="1270" anchor="ctr" anchorCtr="0">
            <a:noAutofit/>
          </a:bodyPr>
          <a:lstStyle/>
          <a:p>
            <a:pPr lvl="0" algn="ctr" defTabSz="577850">
              <a:lnSpc>
                <a:spcPct val="90000"/>
              </a:lnSpc>
              <a:spcBef>
                <a:spcPct val="0"/>
              </a:spcBef>
              <a:spcAft>
                <a:spcPct val="35000"/>
              </a:spcAft>
            </a:pPr>
            <a:r>
              <a:rPr lang="ru-RU" sz="1300" kern="1200" dirty="0" smtClean="0">
                <a:solidFill>
                  <a:schemeClr val="tx1"/>
                </a:solidFill>
                <a:latin typeface="Times New Roman" panose="02020603050405020304" pitchFamily="18" charset="0"/>
                <a:cs typeface="Times New Roman" panose="02020603050405020304" pitchFamily="18" charset="0"/>
              </a:rPr>
              <a:t>45,8</a:t>
            </a:r>
            <a:endParaRPr lang="ru-RU" sz="1300" kern="1200" dirty="0">
              <a:solidFill>
                <a:schemeClr val="tx1"/>
              </a:solidFill>
              <a:latin typeface="Times New Roman" panose="02020603050405020304" pitchFamily="18" charset="0"/>
              <a:cs typeface="Times New Roman" panose="02020603050405020304" pitchFamily="18" charset="0"/>
            </a:endParaRPr>
          </a:p>
        </p:txBody>
      </p:sp>
      <p:sp>
        <p:nvSpPr>
          <p:cNvPr id="36" name="Полилиния 35"/>
          <p:cNvSpPr/>
          <p:nvPr/>
        </p:nvSpPr>
        <p:spPr>
          <a:xfrm>
            <a:off x="8256707" y="4905200"/>
            <a:ext cx="720000" cy="324000"/>
          </a:xfrm>
          <a:custGeom>
            <a:avLst/>
            <a:gdLst>
              <a:gd name="connsiteX0" fmla="*/ 0 w 632255"/>
              <a:gd name="connsiteY0" fmla="*/ 33226 h 332263"/>
              <a:gd name="connsiteX1" fmla="*/ 33226 w 632255"/>
              <a:gd name="connsiteY1" fmla="*/ 0 h 332263"/>
              <a:gd name="connsiteX2" fmla="*/ 599029 w 632255"/>
              <a:gd name="connsiteY2" fmla="*/ 0 h 332263"/>
              <a:gd name="connsiteX3" fmla="*/ 632255 w 632255"/>
              <a:gd name="connsiteY3" fmla="*/ 33226 h 332263"/>
              <a:gd name="connsiteX4" fmla="*/ 632255 w 632255"/>
              <a:gd name="connsiteY4" fmla="*/ 299037 h 332263"/>
              <a:gd name="connsiteX5" fmla="*/ 599029 w 632255"/>
              <a:gd name="connsiteY5" fmla="*/ 332263 h 332263"/>
              <a:gd name="connsiteX6" fmla="*/ 33226 w 632255"/>
              <a:gd name="connsiteY6" fmla="*/ 332263 h 332263"/>
              <a:gd name="connsiteX7" fmla="*/ 0 w 632255"/>
              <a:gd name="connsiteY7" fmla="*/ 299037 h 332263"/>
              <a:gd name="connsiteX8" fmla="*/ 0 w 632255"/>
              <a:gd name="connsiteY8" fmla="*/ 33226 h 332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2255" h="332263">
                <a:moveTo>
                  <a:pt x="0" y="33226"/>
                </a:moveTo>
                <a:cubicBezTo>
                  <a:pt x="0" y="14876"/>
                  <a:pt x="14876" y="0"/>
                  <a:pt x="33226" y="0"/>
                </a:cubicBezTo>
                <a:lnTo>
                  <a:pt x="599029" y="0"/>
                </a:lnTo>
                <a:cubicBezTo>
                  <a:pt x="617379" y="0"/>
                  <a:pt x="632255" y="14876"/>
                  <a:pt x="632255" y="33226"/>
                </a:cubicBezTo>
                <a:lnTo>
                  <a:pt x="632255" y="299037"/>
                </a:lnTo>
                <a:cubicBezTo>
                  <a:pt x="632255" y="317387"/>
                  <a:pt x="617379" y="332263"/>
                  <a:pt x="599029" y="332263"/>
                </a:cubicBezTo>
                <a:lnTo>
                  <a:pt x="33226" y="332263"/>
                </a:lnTo>
                <a:cubicBezTo>
                  <a:pt x="14876" y="332263"/>
                  <a:pt x="0" y="317387"/>
                  <a:pt x="0" y="299037"/>
                </a:cubicBezTo>
                <a:lnTo>
                  <a:pt x="0" y="33226"/>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59262" tIns="59262" rIns="59262" bIns="59262" numCol="1" spcCol="1270" anchor="ctr" anchorCtr="0">
            <a:noAutofit/>
          </a:bodyPr>
          <a:lstStyle/>
          <a:p>
            <a:pPr lvl="0" algn="ctr" defTabSz="577850">
              <a:lnSpc>
                <a:spcPct val="90000"/>
              </a:lnSpc>
              <a:spcBef>
                <a:spcPct val="0"/>
              </a:spcBef>
              <a:spcAft>
                <a:spcPct val="35000"/>
              </a:spcAft>
            </a:pPr>
            <a:r>
              <a:rPr lang="ru-RU" sz="1300" kern="1200" dirty="0" smtClean="0">
                <a:solidFill>
                  <a:schemeClr val="tx1"/>
                </a:solidFill>
                <a:latin typeface="Times New Roman" panose="02020603050405020304" pitchFamily="18" charset="0"/>
                <a:cs typeface="Times New Roman" panose="02020603050405020304" pitchFamily="18" charset="0"/>
              </a:rPr>
              <a:t>255,8</a:t>
            </a:r>
            <a:endParaRPr lang="ru-RU" sz="1300" kern="1200" dirty="0">
              <a:solidFill>
                <a:schemeClr val="tx1"/>
              </a:solidFill>
              <a:latin typeface="Times New Roman" panose="02020603050405020304" pitchFamily="18" charset="0"/>
              <a:cs typeface="Times New Roman" panose="02020603050405020304" pitchFamily="18" charset="0"/>
            </a:endParaRPr>
          </a:p>
        </p:txBody>
      </p:sp>
      <p:sp>
        <p:nvSpPr>
          <p:cNvPr id="37" name="Полилиния 36"/>
          <p:cNvSpPr/>
          <p:nvPr/>
        </p:nvSpPr>
        <p:spPr>
          <a:xfrm>
            <a:off x="8256707" y="5265256"/>
            <a:ext cx="720000" cy="432000"/>
          </a:xfrm>
          <a:custGeom>
            <a:avLst/>
            <a:gdLst>
              <a:gd name="connsiteX0" fmla="*/ 0 w 610891"/>
              <a:gd name="connsiteY0" fmla="*/ 33226 h 332263"/>
              <a:gd name="connsiteX1" fmla="*/ 33226 w 610891"/>
              <a:gd name="connsiteY1" fmla="*/ 0 h 332263"/>
              <a:gd name="connsiteX2" fmla="*/ 577665 w 610891"/>
              <a:gd name="connsiteY2" fmla="*/ 0 h 332263"/>
              <a:gd name="connsiteX3" fmla="*/ 610891 w 610891"/>
              <a:gd name="connsiteY3" fmla="*/ 33226 h 332263"/>
              <a:gd name="connsiteX4" fmla="*/ 610891 w 610891"/>
              <a:gd name="connsiteY4" fmla="*/ 299037 h 332263"/>
              <a:gd name="connsiteX5" fmla="*/ 577665 w 610891"/>
              <a:gd name="connsiteY5" fmla="*/ 332263 h 332263"/>
              <a:gd name="connsiteX6" fmla="*/ 33226 w 610891"/>
              <a:gd name="connsiteY6" fmla="*/ 332263 h 332263"/>
              <a:gd name="connsiteX7" fmla="*/ 0 w 610891"/>
              <a:gd name="connsiteY7" fmla="*/ 299037 h 332263"/>
              <a:gd name="connsiteX8" fmla="*/ 0 w 610891"/>
              <a:gd name="connsiteY8" fmla="*/ 33226 h 332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0891" h="332263">
                <a:moveTo>
                  <a:pt x="0" y="33226"/>
                </a:moveTo>
                <a:cubicBezTo>
                  <a:pt x="0" y="14876"/>
                  <a:pt x="14876" y="0"/>
                  <a:pt x="33226" y="0"/>
                </a:cubicBezTo>
                <a:lnTo>
                  <a:pt x="577665" y="0"/>
                </a:lnTo>
                <a:cubicBezTo>
                  <a:pt x="596015" y="0"/>
                  <a:pt x="610891" y="14876"/>
                  <a:pt x="610891" y="33226"/>
                </a:cubicBezTo>
                <a:lnTo>
                  <a:pt x="610891" y="299037"/>
                </a:lnTo>
                <a:cubicBezTo>
                  <a:pt x="610891" y="317387"/>
                  <a:pt x="596015" y="332263"/>
                  <a:pt x="577665" y="332263"/>
                </a:cubicBezTo>
                <a:lnTo>
                  <a:pt x="33226" y="332263"/>
                </a:lnTo>
                <a:cubicBezTo>
                  <a:pt x="14876" y="332263"/>
                  <a:pt x="0" y="317387"/>
                  <a:pt x="0" y="299037"/>
                </a:cubicBezTo>
                <a:lnTo>
                  <a:pt x="0" y="33226"/>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59262" tIns="59262" rIns="59262" bIns="59262" numCol="1" spcCol="1270" anchor="ctr" anchorCtr="0">
            <a:noAutofit/>
          </a:bodyPr>
          <a:lstStyle/>
          <a:p>
            <a:pPr lvl="0" algn="ctr" defTabSz="577850">
              <a:lnSpc>
                <a:spcPct val="90000"/>
              </a:lnSpc>
              <a:spcBef>
                <a:spcPct val="0"/>
              </a:spcBef>
              <a:spcAft>
                <a:spcPct val="35000"/>
              </a:spcAft>
            </a:pPr>
            <a:r>
              <a:rPr lang="ru-RU" sz="1300" kern="1200" dirty="0" smtClean="0">
                <a:solidFill>
                  <a:schemeClr val="tx1"/>
                </a:solidFill>
                <a:latin typeface="Times New Roman" panose="02020603050405020304" pitchFamily="18" charset="0"/>
                <a:cs typeface="Times New Roman" panose="02020603050405020304" pitchFamily="18" charset="0"/>
              </a:rPr>
              <a:t>4,2</a:t>
            </a:r>
            <a:endParaRPr lang="ru-RU" sz="1300" kern="1200" dirty="0">
              <a:solidFill>
                <a:schemeClr val="tx1"/>
              </a:solidFill>
              <a:latin typeface="Times New Roman" panose="02020603050405020304" pitchFamily="18" charset="0"/>
              <a:cs typeface="Times New Roman" panose="02020603050405020304" pitchFamily="18" charset="0"/>
            </a:endParaRPr>
          </a:p>
        </p:txBody>
      </p:sp>
      <p:sp>
        <p:nvSpPr>
          <p:cNvPr id="38" name="Полилиния 37"/>
          <p:cNvSpPr/>
          <p:nvPr/>
        </p:nvSpPr>
        <p:spPr>
          <a:xfrm>
            <a:off x="8238748" y="5733256"/>
            <a:ext cx="720000" cy="432000"/>
          </a:xfrm>
          <a:custGeom>
            <a:avLst/>
            <a:gdLst>
              <a:gd name="connsiteX0" fmla="*/ 0 w 608701"/>
              <a:gd name="connsiteY0" fmla="*/ 33226 h 332263"/>
              <a:gd name="connsiteX1" fmla="*/ 33226 w 608701"/>
              <a:gd name="connsiteY1" fmla="*/ 0 h 332263"/>
              <a:gd name="connsiteX2" fmla="*/ 575475 w 608701"/>
              <a:gd name="connsiteY2" fmla="*/ 0 h 332263"/>
              <a:gd name="connsiteX3" fmla="*/ 608701 w 608701"/>
              <a:gd name="connsiteY3" fmla="*/ 33226 h 332263"/>
              <a:gd name="connsiteX4" fmla="*/ 608701 w 608701"/>
              <a:gd name="connsiteY4" fmla="*/ 299037 h 332263"/>
              <a:gd name="connsiteX5" fmla="*/ 575475 w 608701"/>
              <a:gd name="connsiteY5" fmla="*/ 332263 h 332263"/>
              <a:gd name="connsiteX6" fmla="*/ 33226 w 608701"/>
              <a:gd name="connsiteY6" fmla="*/ 332263 h 332263"/>
              <a:gd name="connsiteX7" fmla="*/ 0 w 608701"/>
              <a:gd name="connsiteY7" fmla="*/ 299037 h 332263"/>
              <a:gd name="connsiteX8" fmla="*/ 0 w 608701"/>
              <a:gd name="connsiteY8" fmla="*/ 33226 h 332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8701" h="332263">
                <a:moveTo>
                  <a:pt x="0" y="33226"/>
                </a:moveTo>
                <a:cubicBezTo>
                  <a:pt x="0" y="14876"/>
                  <a:pt x="14876" y="0"/>
                  <a:pt x="33226" y="0"/>
                </a:cubicBezTo>
                <a:lnTo>
                  <a:pt x="575475" y="0"/>
                </a:lnTo>
                <a:cubicBezTo>
                  <a:pt x="593825" y="0"/>
                  <a:pt x="608701" y="14876"/>
                  <a:pt x="608701" y="33226"/>
                </a:cubicBezTo>
                <a:lnTo>
                  <a:pt x="608701" y="299037"/>
                </a:lnTo>
                <a:cubicBezTo>
                  <a:pt x="608701" y="317387"/>
                  <a:pt x="593825" y="332263"/>
                  <a:pt x="575475" y="332263"/>
                </a:cubicBezTo>
                <a:lnTo>
                  <a:pt x="33226" y="332263"/>
                </a:lnTo>
                <a:cubicBezTo>
                  <a:pt x="14876" y="332263"/>
                  <a:pt x="0" y="317387"/>
                  <a:pt x="0" y="299037"/>
                </a:cubicBezTo>
                <a:lnTo>
                  <a:pt x="0" y="33226"/>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59262" tIns="59262" rIns="59262" bIns="59262" numCol="1" spcCol="1270" anchor="ctr" anchorCtr="0">
            <a:noAutofit/>
          </a:bodyPr>
          <a:lstStyle/>
          <a:p>
            <a:pPr lvl="0" algn="ctr" defTabSz="577850">
              <a:lnSpc>
                <a:spcPct val="90000"/>
              </a:lnSpc>
              <a:spcBef>
                <a:spcPct val="0"/>
              </a:spcBef>
              <a:spcAft>
                <a:spcPct val="35000"/>
              </a:spcAft>
            </a:pPr>
            <a:r>
              <a:rPr lang="ru-RU" sz="1300" kern="1200" dirty="0" smtClean="0">
                <a:solidFill>
                  <a:schemeClr val="tx1"/>
                </a:solidFill>
                <a:latin typeface="Times New Roman" panose="02020603050405020304" pitchFamily="18" charset="0"/>
                <a:cs typeface="Times New Roman" panose="02020603050405020304" pitchFamily="18" charset="0"/>
              </a:rPr>
              <a:t>335,0</a:t>
            </a:r>
            <a:endParaRPr lang="ru-RU" sz="1300" kern="1200" dirty="0">
              <a:solidFill>
                <a:schemeClr val="tx1"/>
              </a:solidFill>
              <a:latin typeface="Times New Roman" panose="02020603050405020304" pitchFamily="18" charset="0"/>
              <a:cs typeface="Times New Roman" panose="02020603050405020304" pitchFamily="18" charset="0"/>
            </a:endParaRPr>
          </a:p>
        </p:txBody>
      </p:sp>
      <p:sp>
        <p:nvSpPr>
          <p:cNvPr id="3" name="Номер слайда 2"/>
          <p:cNvSpPr>
            <a:spLocks noGrp="1"/>
          </p:cNvSpPr>
          <p:nvPr>
            <p:ph type="sldNum" sz="quarter" idx="12"/>
          </p:nvPr>
        </p:nvSpPr>
        <p:spPr/>
        <p:txBody>
          <a:bodyPr/>
          <a:lstStyle/>
          <a:p>
            <a:pPr>
              <a:defRPr/>
            </a:pPr>
            <a:fld id="{667CCBFA-BFB9-4E9F-B6F6-694D72409F22}" type="slidenum">
              <a:rPr lang="ru-RU" smtClean="0"/>
              <a:pPr>
                <a:defRPr/>
              </a:pPr>
              <a:t>66</a:t>
            </a:fld>
            <a:endParaRPr lang="ru-RU" dirty="0"/>
          </a:p>
        </p:txBody>
      </p:sp>
      <p:sp>
        <p:nvSpPr>
          <p:cNvPr id="14" name="Заголовок 1"/>
          <p:cNvSpPr txBox="1">
            <a:spLocks/>
          </p:cNvSpPr>
          <p:nvPr/>
        </p:nvSpPr>
        <p:spPr>
          <a:xfrm>
            <a:off x="259728" y="0"/>
            <a:ext cx="7613500" cy="620688"/>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l" fontAlgn="auto">
              <a:spcAft>
                <a:spcPts val="0"/>
              </a:spcAft>
              <a:buNone/>
            </a:pPr>
            <a:r>
              <a:rPr lang="ru-RU" sz="1600" dirty="0">
                <a:solidFill>
                  <a:schemeClr val="tx1"/>
                </a:solidFill>
                <a:effectLst/>
                <a:latin typeface="Times New Roman" panose="02020603050405020304" pitchFamily="18" charset="0"/>
                <a:cs typeface="Times New Roman" panose="02020603050405020304" pitchFamily="18" charset="0"/>
              </a:rPr>
              <a:t>Государственная программа Чувашской </a:t>
            </a:r>
            <a:r>
              <a:rPr lang="ru-RU" sz="1600" dirty="0" smtClean="0">
                <a:solidFill>
                  <a:schemeClr val="tx1"/>
                </a:solidFill>
                <a:effectLst/>
                <a:latin typeface="Times New Roman" panose="02020603050405020304" pitchFamily="18" charset="0"/>
                <a:cs typeface="Times New Roman" panose="02020603050405020304" pitchFamily="18" charset="0"/>
              </a:rPr>
              <a:t>Республики </a:t>
            </a:r>
            <a:r>
              <a:rPr lang="ru-RU" sz="1600" dirty="0">
                <a:solidFill>
                  <a:schemeClr val="tx1"/>
                </a:solidFill>
                <a:effectLst/>
                <a:latin typeface="Times New Roman" panose="02020603050405020304" pitchFamily="18" charset="0"/>
                <a:cs typeface="Times New Roman" panose="02020603050405020304" pitchFamily="18" charset="0"/>
              </a:rPr>
              <a:t>«Развитие потенциала природно-сырьевых ресурсов и обеспечение экологической безопасности»</a:t>
            </a:r>
          </a:p>
        </p:txBody>
      </p:sp>
      <p:cxnSp>
        <p:nvCxnSpPr>
          <p:cNvPr id="15" name="Прямая соединительная линия 14"/>
          <p:cNvCxnSpPr/>
          <p:nvPr/>
        </p:nvCxnSpPr>
        <p:spPr>
          <a:xfrm>
            <a:off x="0" y="620688"/>
            <a:ext cx="9144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7873228" y="69850"/>
            <a:ext cx="1223412" cy="492443"/>
          </a:xfrm>
          <a:prstGeom prst="rect">
            <a:avLst/>
          </a:prstGeom>
          <a:noFill/>
        </p:spPr>
        <p:txBody>
          <a:bodyPr wrap="none" rtlCol="0">
            <a:spAutoFit/>
          </a:bodyPr>
          <a:lstStyle/>
          <a:p>
            <a:pPr algn="ctr"/>
            <a:r>
              <a:rPr lang="ru-RU" sz="1300" b="1" i="1" dirty="0" smtClean="0">
                <a:solidFill>
                  <a:schemeClr val="accent1"/>
                </a:solidFill>
                <a:latin typeface="+mn-lt"/>
              </a:rPr>
              <a:t>Бюджет</a:t>
            </a:r>
          </a:p>
          <a:p>
            <a:pPr algn="ctr"/>
            <a:r>
              <a:rPr lang="ru-RU" sz="1300" b="1" i="1" dirty="0" smtClean="0">
                <a:solidFill>
                  <a:schemeClr val="accent1"/>
                </a:solidFill>
                <a:latin typeface="+mn-lt"/>
              </a:rPr>
              <a:t>для граждан</a:t>
            </a:r>
            <a:endParaRPr lang="ru-RU" sz="1300" b="1" i="1" dirty="0">
              <a:solidFill>
                <a:schemeClr val="accent1"/>
              </a:solidFill>
              <a:latin typeface="+mn-lt"/>
            </a:endParaRPr>
          </a:p>
        </p:txBody>
      </p:sp>
      <p:sp>
        <p:nvSpPr>
          <p:cNvPr id="39" name="Полилиния 38"/>
          <p:cNvSpPr/>
          <p:nvPr/>
        </p:nvSpPr>
        <p:spPr>
          <a:xfrm>
            <a:off x="4485085" y="3464841"/>
            <a:ext cx="2687748" cy="324000"/>
          </a:xfrm>
          <a:custGeom>
            <a:avLst/>
            <a:gdLst>
              <a:gd name="connsiteX0" fmla="*/ 0 w 2570092"/>
              <a:gd name="connsiteY0" fmla="*/ 33226 h 332263"/>
              <a:gd name="connsiteX1" fmla="*/ 33226 w 2570092"/>
              <a:gd name="connsiteY1" fmla="*/ 0 h 332263"/>
              <a:gd name="connsiteX2" fmla="*/ 2536866 w 2570092"/>
              <a:gd name="connsiteY2" fmla="*/ 0 h 332263"/>
              <a:gd name="connsiteX3" fmla="*/ 2570092 w 2570092"/>
              <a:gd name="connsiteY3" fmla="*/ 33226 h 332263"/>
              <a:gd name="connsiteX4" fmla="*/ 2570092 w 2570092"/>
              <a:gd name="connsiteY4" fmla="*/ 299037 h 332263"/>
              <a:gd name="connsiteX5" fmla="*/ 2536866 w 2570092"/>
              <a:gd name="connsiteY5" fmla="*/ 332263 h 332263"/>
              <a:gd name="connsiteX6" fmla="*/ 33226 w 2570092"/>
              <a:gd name="connsiteY6" fmla="*/ 332263 h 332263"/>
              <a:gd name="connsiteX7" fmla="*/ 0 w 2570092"/>
              <a:gd name="connsiteY7" fmla="*/ 299037 h 332263"/>
              <a:gd name="connsiteX8" fmla="*/ 0 w 2570092"/>
              <a:gd name="connsiteY8" fmla="*/ 33226 h 332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70092" h="332263">
                <a:moveTo>
                  <a:pt x="0" y="33226"/>
                </a:moveTo>
                <a:cubicBezTo>
                  <a:pt x="0" y="14876"/>
                  <a:pt x="14876" y="0"/>
                  <a:pt x="33226" y="0"/>
                </a:cubicBezTo>
                <a:lnTo>
                  <a:pt x="2536866" y="0"/>
                </a:lnTo>
                <a:cubicBezTo>
                  <a:pt x="2555216" y="0"/>
                  <a:pt x="2570092" y="14876"/>
                  <a:pt x="2570092" y="33226"/>
                </a:cubicBezTo>
                <a:lnTo>
                  <a:pt x="2570092" y="299037"/>
                </a:lnTo>
                <a:cubicBezTo>
                  <a:pt x="2570092" y="317387"/>
                  <a:pt x="2555216" y="332263"/>
                  <a:pt x="2536866" y="332263"/>
                </a:cubicBezTo>
                <a:lnTo>
                  <a:pt x="33226" y="332263"/>
                </a:lnTo>
                <a:cubicBezTo>
                  <a:pt x="14876" y="332263"/>
                  <a:pt x="0" y="317387"/>
                  <a:pt x="0" y="299037"/>
                </a:cubicBezTo>
                <a:lnTo>
                  <a:pt x="0" y="33226"/>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47832" tIns="47832" rIns="47832" bIns="47832" numCol="1" spcCol="1270" anchor="ctr" anchorCtr="0">
            <a:noAutofit/>
          </a:bodyPr>
          <a:lstStyle/>
          <a:p>
            <a:pPr algn="ctr" defTabSz="444500" fontAlgn="base">
              <a:lnSpc>
                <a:spcPct val="90000"/>
              </a:lnSpc>
              <a:spcBef>
                <a:spcPct val="0"/>
              </a:spcBef>
              <a:spcAft>
                <a:spcPct val="35000"/>
              </a:spcAft>
            </a:pPr>
            <a:r>
              <a:rPr lang="ru-RU" sz="1000" dirty="0" smtClean="0">
                <a:solidFill>
                  <a:prstClr val="black"/>
                </a:solidFill>
                <a:latin typeface="Times New Roman" panose="02020603050405020304" pitchFamily="18" charset="0"/>
                <a:cs typeface="Times New Roman" panose="02020603050405020304" pitchFamily="18" charset="0"/>
              </a:rPr>
              <a:t>Использование минерально-сырьевых ресурсов и оценка их состояния</a:t>
            </a:r>
            <a:endParaRPr lang="ru-RU" sz="1000" dirty="0">
              <a:solidFill>
                <a:prstClr val="black"/>
              </a:solidFill>
              <a:latin typeface="Times New Roman" panose="02020603050405020304" pitchFamily="18" charset="0"/>
              <a:cs typeface="Times New Roman" panose="02020603050405020304" pitchFamily="18" charset="0"/>
            </a:endParaRPr>
          </a:p>
        </p:txBody>
      </p:sp>
      <p:sp>
        <p:nvSpPr>
          <p:cNvPr id="41" name="Полилиния 40"/>
          <p:cNvSpPr/>
          <p:nvPr/>
        </p:nvSpPr>
        <p:spPr>
          <a:xfrm>
            <a:off x="4485085" y="3825080"/>
            <a:ext cx="2687748" cy="324000"/>
          </a:xfrm>
          <a:custGeom>
            <a:avLst/>
            <a:gdLst>
              <a:gd name="connsiteX0" fmla="*/ 0 w 2570092"/>
              <a:gd name="connsiteY0" fmla="*/ 33226 h 332263"/>
              <a:gd name="connsiteX1" fmla="*/ 33226 w 2570092"/>
              <a:gd name="connsiteY1" fmla="*/ 0 h 332263"/>
              <a:gd name="connsiteX2" fmla="*/ 2536866 w 2570092"/>
              <a:gd name="connsiteY2" fmla="*/ 0 h 332263"/>
              <a:gd name="connsiteX3" fmla="*/ 2570092 w 2570092"/>
              <a:gd name="connsiteY3" fmla="*/ 33226 h 332263"/>
              <a:gd name="connsiteX4" fmla="*/ 2570092 w 2570092"/>
              <a:gd name="connsiteY4" fmla="*/ 299037 h 332263"/>
              <a:gd name="connsiteX5" fmla="*/ 2536866 w 2570092"/>
              <a:gd name="connsiteY5" fmla="*/ 332263 h 332263"/>
              <a:gd name="connsiteX6" fmla="*/ 33226 w 2570092"/>
              <a:gd name="connsiteY6" fmla="*/ 332263 h 332263"/>
              <a:gd name="connsiteX7" fmla="*/ 0 w 2570092"/>
              <a:gd name="connsiteY7" fmla="*/ 299037 h 332263"/>
              <a:gd name="connsiteX8" fmla="*/ 0 w 2570092"/>
              <a:gd name="connsiteY8" fmla="*/ 33226 h 332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70092" h="332263">
                <a:moveTo>
                  <a:pt x="0" y="33226"/>
                </a:moveTo>
                <a:cubicBezTo>
                  <a:pt x="0" y="14876"/>
                  <a:pt x="14876" y="0"/>
                  <a:pt x="33226" y="0"/>
                </a:cubicBezTo>
                <a:lnTo>
                  <a:pt x="2536866" y="0"/>
                </a:lnTo>
                <a:cubicBezTo>
                  <a:pt x="2555216" y="0"/>
                  <a:pt x="2570092" y="14876"/>
                  <a:pt x="2570092" y="33226"/>
                </a:cubicBezTo>
                <a:lnTo>
                  <a:pt x="2570092" y="299037"/>
                </a:lnTo>
                <a:cubicBezTo>
                  <a:pt x="2570092" y="317387"/>
                  <a:pt x="2555216" y="332263"/>
                  <a:pt x="2536866" y="332263"/>
                </a:cubicBezTo>
                <a:lnTo>
                  <a:pt x="33226" y="332263"/>
                </a:lnTo>
                <a:cubicBezTo>
                  <a:pt x="14876" y="332263"/>
                  <a:pt x="0" y="317387"/>
                  <a:pt x="0" y="299037"/>
                </a:cubicBezTo>
                <a:lnTo>
                  <a:pt x="0" y="33226"/>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47832" tIns="47832" rIns="47832" bIns="47832" numCol="1" spcCol="1270" anchor="ctr" anchorCtr="0">
            <a:noAutofit/>
          </a:bodyPr>
          <a:lstStyle/>
          <a:p>
            <a:pPr algn="ctr" defTabSz="444500" fontAlgn="base">
              <a:lnSpc>
                <a:spcPct val="90000"/>
              </a:lnSpc>
              <a:spcBef>
                <a:spcPct val="0"/>
              </a:spcBef>
              <a:spcAft>
                <a:spcPct val="35000"/>
              </a:spcAft>
            </a:pPr>
            <a:r>
              <a:rPr lang="ru-RU" sz="1000" dirty="0" smtClean="0">
                <a:solidFill>
                  <a:prstClr val="black"/>
                </a:solidFill>
                <a:latin typeface="Times New Roman" panose="02020603050405020304" pitchFamily="18" charset="0"/>
                <a:cs typeface="Times New Roman" panose="02020603050405020304" pitchFamily="18" charset="0"/>
              </a:rPr>
              <a:t>Обеспечение экологической безопасности на территории Чувашской Республики</a:t>
            </a:r>
            <a:endParaRPr lang="ru-RU" sz="1000" dirty="0">
              <a:solidFill>
                <a:prstClr val="black"/>
              </a:solidFill>
              <a:latin typeface="Times New Roman" panose="02020603050405020304" pitchFamily="18" charset="0"/>
              <a:cs typeface="Times New Roman" panose="02020603050405020304" pitchFamily="18" charset="0"/>
            </a:endParaRPr>
          </a:p>
        </p:txBody>
      </p:sp>
      <p:sp>
        <p:nvSpPr>
          <p:cNvPr id="42" name="Полилиния 41"/>
          <p:cNvSpPr/>
          <p:nvPr/>
        </p:nvSpPr>
        <p:spPr>
          <a:xfrm>
            <a:off x="4485083" y="4185120"/>
            <a:ext cx="2687749" cy="324000"/>
          </a:xfrm>
          <a:custGeom>
            <a:avLst/>
            <a:gdLst>
              <a:gd name="connsiteX0" fmla="*/ 0 w 2570092"/>
              <a:gd name="connsiteY0" fmla="*/ 33226 h 332263"/>
              <a:gd name="connsiteX1" fmla="*/ 33226 w 2570092"/>
              <a:gd name="connsiteY1" fmla="*/ 0 h 332263"/>
              <a:gd name="connsiteX2" fmla="*/ 2536866 w 2570092"/>
              <a:gd name="connsiteY2" fmla="*/ 0 h 332263"/>
              <a:gd name="connsiteX3" fmla="*/ 2570092 w 2570092"/>
              <a:gd name="connsiteY3" fmla="*/ 33226 h 332263"/>
              <a:gd name="connsiteX4" fmla="*/ 2570092 w 2570092"/>
              <a:gd name="connsiteY4" fmla="*/ 299037 h 332263"/>
              <a:gd name="connsiteX5" fmla="*/ 2536866 w 2570092"/>
              <a:gd name="connsiteY5" fmla="*/ 332263 h 332263"/>
              <a:gd name="connsiteX6" fmla="*/ 33226 w 2570092"/>
              <a:gd name="connsiteY6" fmla="*/ 332263 h 332263"/>
              <a:gd name="connsiteX7" fmla="*/ 0 w 2570092"/>
              <a:gd name="connsiteY7" fmla="*/ 299037 h 332263"/>
              <a:gd name="connsiteX8" fmla="*/ 0 w 2570092"/>
              <a:gd name="connsiteY8" fmla="*/ 33226 h 332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70092" h="332263">
                <a:moveTo>
                  <a:pt x="0" y="33226"/>
                </a:moveTo>
                <a:cubicBezTo>
                  <a:pt x="0" y="14876"/>
                  <a:pt x="14876" y="0"/>
                  <a:pt x="33226" y="0"/>
                </a:cubicBezTo>
                <a:lnTo>
                  <a:pt x="2536866" y="0"/>
                </a:lnTo>
                <a:cubicBezTo>
                  <a:pt x="2555216" y="0"/>
                  <a:pt x="2570092" y="14876"/>
                  <a:pt x="2570092" y="33226"/>
                </a:cubicBezTo>
                <a:lnTo>
                  <a:pt x="2570092" y="299037"/>
                </a:lnTo>
                <a:cubicBezTo>
                  <a:pt x="2570092" y="317387"/>
                  <a:pt x="2555216" y="332263"/>
                  <a:pt x="2536866" y="332263"/>
                </a:cubicBezTo>
                <a:lnTo>
                  <a:pt x="33226" y="332263"/>
                </a:lnTo>
                <a:cubicBezTo>
                  <a:pt x="14876" y="332263"/>
                  <a:pt x="0" y="317387"/>
                  <a:pt x="0" y="299037"/>
                </a:cubicBezTo>
                <a:lnTo>
                  <a:pt x="0" y="33226"/>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47832" tIns="47832" rIns="47832" bIns="47832" numCol="1" spcCol="1270" anchor="ctr" anchorCtr="0">
            <a:noAutofit/>
          </a:bodyPr>
          <a:lstStyle/>
          <a:p>
            <a:pPr algn="ctr" defTabSz="444500">
              <a:lnSpc>
                <a:spcPct val="90000"/>
              </a:lnSpc>
              <a:spcAft>
                <a:spcPct val="35000"/>
              </a:spcAft>
            </a:pPr>
            <a:r>
              <a:rPr lang="ru-RU" sz="1000" dirty="0">
                <a:solidFill>
                  <a:prstClr val="black"/>
                </a:solidFill>
                <a:latin typeface="Times New Roman" panose="02020603050405020304" pitchFamily="18" charset="0"/>
                <a:cs typeface="Times New Roman" panose="02020603050405020304" pitchFamily="18" charset="0"/>
              </a:rPr>
              <a:t>Биологическое разнообразие Чувашской Республики</a:t>
            </a:r>
          </a:p>
        </p:txBody>
      </p:sp>
      <p:sp>
        <p:nvSpPr>
          <p:cNvPr id="43" name="Полилиния 42"/>
          <p:cNvSpPr/>
          <p:nvPr/>
        </p:nvSpPr>
        <p:spPr>
          <a:xfrm>
            <a:off x="4485085" y="4545160"/>
            <a:ext cx="2687747" cy="324000"/>
          </a:xfrm>
          <a:custGeom>
            <a:avLst/>
            <a:gdLst>
              <a:gd name="connsiteX0" fmla="*/ 0 w 2570092"/>
              <a:gd name="connsiteY0" fmla="*/ 33226 h 332263"/>
              <a:gd name="connsiteX1" fmla="*/ 33226 w 2570092"/>
              <a:gd name="connsiteY1" fmla="*/ 0 h 332263"/>
              <a:gd name="connsiteX2" fmla="*/ 2536866 w 2570092"/>
              <a:gd name="connsiteY2" fmla="*/ 0 h 332263"/>
              <a:gd name="connsiteX3" fmla="*/ 2570092 w 2570092"/>
              <a:gd name="connsiteY3" fmla="*/ 33226 h 332263"/>
              <a:gd name="connsiteX4" fmla="*/ 2570092 w 2570092"/>
              <a:gd name="connsiteY4" fmla="*/ 299037 h 332263"/>
              <a:gd name="connsiteX5" fmla="*/ 2536866 w 2570092"/>
              <a:gd name="connsiteY5" fmla="*/ 332263 h 332263"/>
              <a:gd name="connsiteX6" fmla="*/ 33226 w 2570092"/>
              <a:gd name="connsiteY6" fmla="*/ 332263 h 332263"/>
              <a:gd name="connsiteX7" fmla="*/ 0 w 2570092"/>
              <a:gd name="connsiteY7" fmla="*/ 299037 h 332263"/>
              <a:gd name="connsiteX8" fmla="*/ 0 w 2570092"/>
              <a:gd name="connsiteY8" fmla="*/ 33226 h 332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70092" h="332263">
                <a:moveTo>
                  <a:pt x="0" y="33226"/>
                </a:moveTo>
                <a:cubicBezTo>
                  <a:pt x="0" y="14876"/>
                  <a:pt x="14876" y="0"/>
                  <a:pt x="33226" y="0"/>
                </a:cubicBezTo>
                <a:lnTo>
                  <a:pt x="2536866" y="0"/>
                </a:lnTo>
                <a:cubicBezTo>
                  <a:pt x="2555216" y="0"/>
                  <a:pt x="2570092" y="14876"/>
                  <a:pt x="2570092" y="33226"/>
                </a:cubicBezTo>
                <a:lnTo>
                  <a:pt x="2570092" y="299037"/>
                </a:lnTo>
                <a:cubicBezTo>
                  <a:pt x="2570092" y="317387"/>
                  <a:pt x="2555216" y="332263"/>
                  <a:pt x="2536866" y="332263"/>
                </a:cubicBezTo>
                <a:lnTo>
                  <a:pt x="33226" y="332263"/>
                </a:lnTo>
                <a:cubicBezTo>
                  <a:pt x="14876" y="332263"/>
                  <a:pt x="0" y="317387"/>
                  <a:pt x="0" y="299037"/>
                </a:cubicBezTo>
                <a:lnTo>
                  <a:pt x="0" y="33226"/>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47832" tIns="47832" rIns="47832" bIns="47832" numCol="1" spcCol="1270" anchor="ctr" anchorCtr="0">
            <a:noAutofit/>
          </a:bodyPr>
          <a:lstStyle/>
          <a:p>
            <a:pPr algn="ctr" defTabSz="444500">
              <a:lnSpc>
                <a:spcPct val="90000"/>
              </a:lnSpc>
              <a:spcAft>
                <a:spcPct val="35000"/>
              </a:spcAft>
            </a:pPr>
            <a:r>
              <a:rPr lang="ru-RU" sz="1000" dirty="0">
                <a:solidFill>
                  <a:prstClr val="black"/>
                </a:solidFill>
                <a:latin typeface="Times New Roman" panose="02020603050405020304" pitchFamily="18" charset="0"/>
                <a:cs typeface="Times New Roman" panose="02020603050405020304" pitchFamily="18" charset="0"/>
              </a:rPr>
              <a:t>Развитие водохозяйственного комплекса Чувашской Республики</a:t>
            </a:r>
          </a:p>
        </p:txBody>
      </p:sp>
      <p:sp>
        <p:nvSpPr>
          <p:cNvPr id="44" name="Полилиния 43"/>
          <p:cNvSpPr/>
          <p:nvPr/>
        </p:nvSpPr>
        <p:spPr>
          <a:xfrm>
            <a:off x="4485082" y="4905200"/>
            <a:ext cx="2687749" cy="324000"/>
          </a:xfrm>
          <a:custGeom>
            <a:avLst/>
            <a:gdLst>
              <a:gd name="connsiteX0" fmla="*/ 0 w 2570092"/>
              <a:gd name="connsiteY0" fmla="*/ 33226 h 332263"/>
              <a:gd name="connsiteX1" fmla="*/ 33226 w 2570092"/>
              <a:gd name="connsiteY1" fmla="*/ 0 h 332263"/>
              <a:gd name="connsiteX2" fmla="*/ 2536866 w 2570092"/>
              <a:gd name="connsiteY2" fmla="*/ 0 h 332263"/>
              <a:gd name="connsiteX3" fmla="*/ 2570092 w 2570092"/>
              <a:gd name="connsiteY3" fmla="*/ 33226 h 332263"/>
              <a:gd name="connsiteX4" fmla="*/ 2570092 w 2570092"/>
              <a:gd name="connsiteY4" fmla="*/ 299037 h 332263"/>
              <a:gd name="connsiteX5" fmla="*/ 2536866 w 2570092"/>
              <a:gd name="connsiteY5" fmla="*/ 332263 h 332263"/>
              <a:gd name="connsiteX6" fmla="*/ 33226 w 2570092"/>
              <a:gd name="connsiteY6" fmla="*/ 332263 h 332263"/>
              <a:gd name="connsiteX7" fmla="*/ 0 w 2570092"/>
              <a:gd name="connsiteY7" fmla="*/ 299037 h 332263"/>
              <a:gd name="connsiteX8" fmla="*/ 0 w 2570092"/>
              <a:gd name="connsiteY8" fmla="*/ 33226 h 332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70092" h="332263">
                <a:moveTo>
                  <a:pt x="0" y="33226"/>
                </a:moveTo>
                <a:cubicBezTo>
                  <a:pt x="0" y="14876"/>
                  <a:pt x="14876" y="0"/>
                  <a:pt x="33226" y="0"/>
                </a:cubicBezTo>
                <a:lnTo>
                  <a:pt x="2536866" y="0"/>
                </a:lnTo>
                <a:cubicBezTo>
                  <a:pt x="2555216" y="0"/>
                  <a:pt x="2570092" y="14876"/>
                  <a:pt x="2570092" y="33226"/>
                </a:cubicBezTo>
                <a:lnTo>
                  <a:pt x="2570092" y="299037"/>
                </a:lnTo>
                <a:cubicBezTo>
                  <a:pt x="2570092" y="317387"/>
                  <a:pt x="2555216" y="332263"/>
                  <a:pt x="2536866" y="332263"/>
                </a:cubicBezTo>
                <a:lnTo>
                  <a:pt x="33226" y="332263"/>
                </a:lnTo>
                <a:cubicBezTo>
                  <a:pt x="14876" y="332263"/>
                  <a:pt x="0" y="317387"/>
                  <a:pt x="0" y="299037"/>
                </a:cubicBezTo>
                <a:lnTo>
                  <a:pt x="0" y="33226"/>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47832" tIns="47832" rIns="47832" bIns="47832" numCol="1" spcCol="1270" anchor="ctr" anchorCtr="0">
            <a:noAutofit/>
          </a:bodyPr>
          <a:lstStyle/>
          <a:p>
            <a:pPr algn="ctr" defTabSz="444500">
              <a:lnSpc>
                <a:spcPct val="90000"/>
              </a:lnSpc>
              <a:spcAft>
                <a:spcPct val="35000"/>
              </a:spcAft>
            </a:pPr>
            <a:r>
              <a:rPr lang="ru-RU" sz="1000" dirty="0">
                <a:solidFill>
                  <a:prstClr val="black"/>
                </a:solidFill>
                <a:latin typeface="Times New Roman" panose="02020603050405020304" pitchFamily="18" charset="0"/>
                <a:cs typeface="Times New Roman" panose="02020603050405020304" pitchFamily="18" charset="0"/>
              </a:rPr>
              <a:t>Развитие лесного хозяйства в Чувашской Республике</a:t>
            </a:r>
          </a:p>
        </p:txBody>
      </p:sp>
      <p:sp>
        <p:nvSpPr>
          <p:cNvPr id="45" name="Полилиния 44"/>
          <p:cNvSpPr/>
          <p:nvPr/>
        </p:nvSpPr>
        <p:spPr>
          <a:xfrm>
            <a:off x="4485085" y="5265256"/>
            <a:ext cx="2687746" cy="432000"/>
          </a:xfrm>
          <a:custGeom>
            <a:avLst/>
            <a:gdLst>
              <a:gd name="connsiteX0" fmla="*/ 0 w 2570092"/>
              <a:gd name="connsiteY0" fmla="*/ 33226 h 332263"/>
              <a:gd name="connsiteX1" fmla="*/ 33226 w 2570092"/>
              <a:gd name="connsiteY1" fmla="*/ 0 h 332263"/>
              <a:gd name="connsiteX2" fmla="*/ 2536866 w 2570092"/>
              <a:gd name="connsiteY2" fmla="*/ 0 h 332263"/>
              <a:gd name="connsiteX3" fmla="*/ 2570092 w 2570092"/>
              <a:gd name="connsiteY3" fmla="*/ 33226 h 332263"/>
              <a:gd name="connsiteX4" fmla="*/ 2570092 w 2570092"/>
              <a:gd name="connsiteY4" fmla="*/ 299037 h 332263"/>
              <a:gd name="connsiteX5" fmla="*/ 2536866 w 2570092"/>
              <a:gd name="connsiteY5" fmla="*/ 332263 h 332263"/>
              <a:gd name="connsiteX6" fmla="*/ 33226 w 2570092"/>
              <a:gd name="connsiteY6" fmla="*/ 332263 h 332263"/>
              <a:gd name="connsiteX7" fmla="*/ 0 w 2570092"/>
              <a:gd name="connsiteY7" fmla="*/ 299037 h 332263"/>
              <a:gd name="connsiteX8" fmla="*/ 0 w 2570092"/>
              <a:gd name="connsiteY8" fmla="*/ 33226 h 332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70092" h="332263">
                <a:moveTo>
                  <a:pt x="0" y="33226"/>
                </a:moveTo>
                <a:cubicBezTo>
                  <a:pt x="0" y="14876"/>
                  <a:pt x="14876" y="0"/>
                  <a:pt x="33226" y="0"/>
                </a:cubicBezTo>
                <a:lnTo>
                  <a:pt x="2536866" y="0"/>
                </a:lnTo>
                <a:cubicBezTo>
                  <a:pt x="2555216" y="0"/>
                  <a:pt x="2570092" y="14876"/>
                  <a:pt x="2570092" y="33226"/>
                </a:cubicBezTo>
                <a:lnTo>
                  <a:pt x="2570092" y="299037"/>
                </a:lnTo>
                <a:cubicBezTo>
                  <a:pt x="2570092" y="317387"/>
                  <a:pt x="2555216" y="332263"/>
                  <a:pt x="2536866" y="332263"/>
                </a:cubicBezTo>
                <a:lnTo>
                  <a:pt x="33226" y="332263"/>
                </a:lnTo>
                <a:cubicBezTo>
                  <a:pt x="14876" y="332263"/>
                  <a:pt x="0" y="317387"/>
                  <a:pt x="0" y="299037"/>
                </a:cubicBezTo>
                <a:lnTo>
                  <a:pt x="0" y="33226"/>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47832" tIns="47832" rIns="47832" bIns="47832" numCol="1" spcCol="1270" anchor="ctr" anchorCtr="0">
            <a:noAutofit/>
          </a:bodyPr>
          <a:lstStyle/>
          <a:p>
            <a:pPr algn="ctr" defTabSz="444500">
              <a:lnSpc>
                <a:spcPct val="90000"/>
              </a:lnSpc>
              <a:spcAft>
                <a:spcPct val="35000"/>
              </a:spcAft>
            </a:pPr>
            <a:r>
              <a:rPr lang="ru-RU" sz="1000" dirty="0">
                <a:solidFill>
                  <a:prstClr val="black"/>
                </a:solidFill>
                <a:latin typeface="Times New Roman" panose="02020603050405020304" pitchFamily="18" charset="0"/>
                <a:cs typeface="Times New Roman" panose="02020603050405020304" pitchFamily="18" charset="0"/>
              </a:rPr>
              <a:t>Обращение с отходами, в том числе с твердыми коммунальными отходами, на территории Чувашской Республики</a:t>
            </a:r>
          </a:p>
        </p:txBody>
      </p:sp>
      <p:sp>
        <p:nvSpPr>
          <p:cNvPr id="46" name="Полилиния 45"/>
          <p:cNvSpPr/>
          <p:nvPr/>
        </p:nvSpPr>
        <p:spPr>
          <a:xfrm>
            <a:off x="4491745" y="5733256"/>
            <a:ext cx="2681086" cy="432000"/>
          </a:xfrm>
          <a:custGeom>
            <a:avLst/>
            <a:gdLst>
              <a:gd name="connsiteX0" fmla="*/ 0 w 2570092"/>
              <a:gd name="connsiteY0" fmla="*/ 33226 h 332263"/>
              <a:gd name="connsiteX1" fmla="*/ 33226 w 2570092"/>
              <a:gd name="connsiteY1" fmla="*/ 0 h 332263"/>
              <a:gd name="connsiteX2" fmla="*/ 2536866 w 2570092"/>
              <a:gd name="connsiteY2" fmla="*/ 0 h 332263"/>
              <a:gd name="connsiteX3" fmla="*/ 2570092 w 2570092"/>
              <a:gd name="connsiteY3" fmla="*/ 33226 h 332263"/>
              <a:gd name="connsiteX4" fmla="*/ 2570092 w 2570092"/>
              <a:gd name="connsiteY4" fmla="*/ 299037 h 332263"/>
              <a:gd name="connsiteX5" fmla="*/ 2536866 w 2570092"/>
              <a:gd name="connsiteY5" fmla="*/ 332263 h 332263"/>
              <a:gd name="connsiteX6" fmla="*/ 33226 w 2570092"/>
              <a:gd name="connsiteY6" fmla="*/ 332263 h 332263"/>
              <a:gd name="connsiteX7" fmla="*/ 0 w 2570092"/>
              <a:gd name="connsiteY7" fmla="*/ 299037 h 332263"/>
              <a:gd name="connsiteX8" fmla="*/ 0 w 2570092"/>
              <a:gd name="connsiteY8" fmla="*/ 33226 h 332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70092" h="332263">
                <a:moveTo>
                  <a:pt x="0" y="33226"/>
                </a:moveTo>
                <a:cubicBezTo>
                  <a:pt x="0" y="14876"/>
                  <a:pt x="14876" y="0"/>
                  <a:pt x="33226" y="0"/>
                </a:cubicBezTo>
                <a:lnTo>
                  <a:pt x="2536866" y="0"/>
                </a:lnTo>
                <a:cubicBezTo>
                  <a:pt x="2555216" y="0"/>
                  <a:pt x="2570092" y="14876"/>
                  <a:pt x="2570092" y="33226"/>
                </a:cubicBezTo>
                <a:lnTo>
                  <a:pt x="2570092" y="299037"/>
                </a:lnTo>
                <a:cubicBezTo>
                  <a:pt x="2570092" y="317387"/>
                  <a:pt x="2555216" y="332263"/>
                  <a:pt x="2536866" y="332263"/>
                </a:cubicBezTo>
                <a:lnTo>
                  <a:pt x="33226" y="332263"/>
                </a:lnTo>
                <a:cubicBezTo>
                  <a:pt x="14876" y="332263"/>
                  <a:pt x="0" y="317387"/>
                  <a:pt x="0" y="299037"/>
                </a:cubicBezTo>
                <a:lnTo>
                  <a:pt x="0" y="33226"/>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47832" tIns="47832" rIns="47832" bIns="47832" numCol="1" spcCol="1270" anchor="ctr" anchorCtr="0">
            <a:noAutofit/>
          </a:bodyPr>
          <a:lstStyle/>
          <a:p>
            <a:pPr algn="ctr" defTabSz="444500">
              <a:lnSpc>
                <a:spcPct val="90000"/>
              </a:lnSpc>
              <a:spcAft>
                <a:spcPct val="35000"/>
              </a:spcAft>
            </a:pPr>
            <a:r>
              <a:rPr lang="ru-RU" sz="1000" dirty="0" smtClean="0">
                <a:solidFill>
                  <a:prstClr val="black"/>
                </a:solidFill>
                <a:latin typeface="Times New Roman" panose="02020603050405020304" pitchFamily="18" charset="0"/>
                <a:cs typeface="Times New Roman" panose="02020603050405020304" pitchFamily="18" charset="0"/>
              </a:rPr>
              <a:t>Строительство </a:t>
            </a:r>
            <a:r>
              <a:rPr lang="ru-RU" sz="1000" dirty="0">
                <a:solidFill>
                  <a:prstClr val="black"/>
                </a:solidFill>
                <a:latin typeface="Times New Roman" panose="02020603050405020304" pitchFamily="18" charset="0"/>
                <a:cs typeface="Times New Roman" panose="02020603050405020304" pitchFamily="18" charset="0"/>
              </a:rPr>
              <a:t>и реконструкция (модернизация) очистных сооружений централизованных систем </a:t>
            </a:r>
            <a:r>
              <a:rPr lang="ru-RU" sz="1000" dirty="0" smtClean="0">
                <a:solidFill>
                  <a:prstClr val="black"/>
                </a:solidFill>
                <a:latin typeface="Times New Roman" panose="02020603050405020304" pitchFamily="18" charset="0"/>
                <a:cs typeface="Times New Roman" panose="02020603050405020304" pitchFamily="18" charset="0"/>
              </a:rPr>
              <a:t>водоотведения</a:t>
            </a:r>
            <a:endParaRPr lang="ru-RU" sz="1000" dirty="0">
              <a:solidFill>
                <a:prstClr val="black"/>
              </a:solidFill>
              <a:latin typeface="Times New Roman" panose="02020603050405020304" pitchFamily="18" charset="0"/>
              <a:cs typeface="Times New Roman" panose="02020603050405020304" pitchFamily="18" charset="0"/>
            </a:endParaRPr>
          </a:p>
        </p:txBody>
      </p:sp>
      <p:sp>
        <p:nvSpPr>
          <p:cNvPr id="47" name="Полилиния 46"/>
          <p:cNvSpPr/>
          <p:nvPr/>
        </p:nvSpPr>
        <p:spPr>
          <a:xfrm>
            <a:off x="4491745" y="6196685"/>
            <a:ext cx="2690949" cy="324000"/>
          </a:xfrm>
          <a:custGeom>
            <a:avLst/>
            <a:gdLst>
              <a:gd name="connsiteX0" fmla="*/ 0 w 2570092"/>
              <a:gd name="connsiteY0" fmla="*/ 33226 h 332263"/>
              <a:gd name="connsiteX1" fmla="*/ 33226 w 2570092"/>
              <a:gd name="connsiteY1" fmla="*/ 0 h 332263"/>
              <a:gd name="connsiteX2" fmla="*/ 2536866 w 2570092"/>
              <a:gd name="connsiteY2" fmla="*/ 0 h 332263"/>
              <a:gd name="connsiteX3" fmla="*/ 2570092 w 2570092"/>
              <a:gd name="connsiteY3" fmla="*/ 33226 h 332263"/>
              <a:gd name="connsiteX4" fmla="*/ 2570092 w 2570092"/>
              <a:gd name="connsiteY4" fmla="*/ 299037 h 332263"/>
              <a:gd name="connsiteX5" fmla="*/ 2536866 w 2570092"/>
              <a:gd name="connsiteY5" fmla="*/ 332263 h 332263"/>
              <a:gd name="connsiteX6" fmla="*/ 33226 w 2570092"/>
              <a:gd name="connsiteY6" fmla="*/ 332263 h 332263"/>
              <a:gd name="connsiteX7" fmla="*/ 0 w 2570092"/>
              <a:gd name="connsiteY7" fmla="*/ 299037 h 332263"/>
              <a:gd name="connsiteX8" fmla="*/ 0 w 2570092"/>
              <a:gd name="connsiteY8" fmla="*/ 33226 h 332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70092" h="332263">
                <a:moveTo>
                  <a:pt x="0" y="33226"/>
                </a:moveTo>
                <a:cubicBezTo>
                  <a:pt x="0" y="14876"/>
                  <a:pt x="14876" y="0"/>
                  <a:pt x="33226" y="0"/>
                </a:cubicBezTo>
                <a:lnTo>
                  <a:pt x="2536866" y="0"/>
                </a:lnTo>
                <a:cubicBezTo>
                  <a:pt x="2555216" y="0"/>
                  <a:pt x="2570092" y="14876"/>
                  <a:pt x="2570092" y="33226"/>
                </a:cubicBezTo>
                <a:lnTo>
                  <a:pt x="2570092" y="299037"/>
                </a:lnTo>
                <a:cubicBezTo>
                  <a:pt x="2570092" y="317387"/>
                  <a:pt x="2555216" y="332263"/>
                  <a:pt x="2536866" y="332263"/>
                </a:cubicBezTo>
                <a:lnTo>
                  <a:pt x="33226" y="332263"/>
                </a:lnTo>
                <a:cubicBezTo>
                  <a:pt x="14876" y="332263"/>
                  <a:pt x="0" y="317387"/>
                  <a:pt x="0" y="299037"/>
                </a:cubicBezTo>
                <a:lnTo>
                  <a:pt x="0" y="33226"/>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47832" tIns="47832" rIns="47832" bIns="47832" numCol="1" spcCol="1270" anchor="ctr" anchorCtr="0">
            <a:noAutofit/>
          </a:bodyPr>
          <a:lstStyle/>
          <a:p>
            <a:pPr algn="ctr" defTabSz="444500" fontAlgn="base">
              <a:lnSpc>
                <a:spcPct val="90000"/>
              </a:lnSpc>
              <a:spcBef>
                <a:spcPct val="0"/>
              </a:spcBef>
              <a:spcAft>
                <a:spcPct val="35000"/>
              </a:spcAft>
            </a:pPr>
            <a:r>
              <a:rPr lang="ru-RU" sz="1000" dirty="0">
                <a:solidFill>
                  <a:prstClr val="black"/>
                </a:solidFill>
                <a:latin typeface="Times New Roman" panose="02020603050405020304" pitchFamily="18" charset="0"/>
                <a:cs typeface="Times New Roman" panose="02020603050405020304" pitchFamily="18" charset="0"/>
              </a:rPr>
              <a:t>Обеспечение реализации государственной программы</a:t>
            </a:r>
          </a:p>
        </p:txBody>
      </p:sp>
      <p:sp>
        <p:nvSpPr>
          <p:cNvPr id="48" name="Полилиния 47"/>
          <p:cNvSpPr/>
          <p:nvPr/>
        </p:nvSpPr>
        <p:spPr>
          <a:xfrm>
            <a:off x="7360841" y="5733256"/>
            <a:ext cx="720000" cy="432000"/>
          </a:xfrm>
          <a:custGeom>
            <a:avLst/>
            <a:gdLst>
              <a:gd name="connsiteX0" fmla="*/ 0 w 646972"/>
              <a:gd name="connsiteY0" fmla="*/ 34962 h 349617"/>
              <a:gd name="connsiteX1" fmla="*/ 34962 w 646972"/>
              <a:gd name="connsiteY1" fmla="*/ 0 h 349617"/>
              <a:gd name="connsiteX2" fmla="*/ 612010 w 646972"/>
              <a:gd name="connsiteY2" fmla="*/ 0 h 349617"/>
              <a:gd name="connsiteX3" fmla="*/ 646972 w 646972"/>
              <a:gd name="connsiteY3" fmla="*/ 34962 h 349617"/>
              <a:gd name="connsiteX4" fmla="*/ 646972 w 646972"/>
              <a:gd name="connsiteY4" fmla="*/ 314655 h 349617"/>
              <a:gd name="connsiteX5" fmla="*/ 612010 w 646972"/>
              <a:gd name="connsiteY5" fmla="*/ 349617 h 349617"/>
              <a:gd name="connsiteX6" fmla="*/ 34962 w 646972"/>
              <a:gd name="connsiteY6" fmla="*/ 349617 h 349617"/>
              <a:gd name="connsiteX7" fmla="*/ 0 w 646972"/>
              <a:gd name="connsiteY7" fmla="*/ 314655 h 349617"/>
              <a:gd name="connsiteX8" fmla="*/ 0 w 646972"/>
              <a:gd name="connsiteY8" fmla="*/ 34962 h 349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6972" h="349617">
                <a:moveTo>
                  <a:pt x="0" y="34962"/>
                </a:moveTo>
                <a:cubicBezTo>
                  <a:pt x="0" y="15653"/>
                  <a:pt x="15653" y="0"/>
                  <a:pt x="34962" y="0"/>
                </a:cubicBezTo>
                <a:lnTo>
                  <a:pt x="612010" y="0"/>
                </a:lnTo>
                <a:cubicBezTo>
                  <a:pt x="631319" y="0"/>
                  <a:pt x="646972" y="15653"/>
                  <a:pt x="646972" y="34962"/>
                </a:cubicBezTo>
                <a:lnTo>
                  <a:pt x="646972" y="314655"/>
                </a:lnTo>
                <a:cubicBezTo>
                  <a:pt x="646972" y="333964"/>
                  <a:pt x="631319" y="349617"/>
                  <a:pt x="612010" y="349617"/>
                </a:cubicBezTo>
                <a:lnTo>
                  <a:pt x="34962" y="349617"/>
                </a:lnTo>
                <a:cubicBezTo>
                  <a:pt x="15653" y="349617"/>
                  <a:pt x="0" y="333964"/>
                  <a:pt x="0" y="314655"/>
                </a:cubicBezTo>
                <a:lnTo>
                  <a:pt x="0" y="34962"/>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59770" tIns="59770" rIns="59770" bIns="59770" numCol="1" spcCol="1270" anchor="ctr" anchorCtr="0">
            <a:noAutofit/>
          </a:bodyPr>
          <a:lstStyle/>
          <a:p>
            <a:pPr lvl="0" algn="ctr" defTabSz="577850">
              <a:lnSpc>
                <a:spcPct val="90000"/>
              </a:lnSpc>
              <a:spcBef>
                <a:spcPct val="0"/>
              </a:spcBef>
              <a:spcAft>
                <a:spcPct val="35000"/>
              </a:spcAft>
            </a:pPr>
            <a:r>
              <a:rPr lang="ru-RU" sz="1300" kern="1200" dirty="0" smtClean="0">
                <a:solidFill>
                  <a:schemeClr val="tx1"/>
                </a:solidFill>
                <a:latin typeface="Times New Roman" panose="02020603050405020304" pitchFamily="18" charset="0"/>
                <a:cs typeface="Times New Roman" panose="02020603050405020304" pitchFamily="18" charset="0"/>
              </a:rPr>
              <a:t>335,3</a:t>
            </a:r>
            <a:endParaRPr lang="ru-RU" sz="1300" kern="1200" dirty="0">
              <a:solidFill>
                <a:schemeClr val="tx1"/>
              </a:solidFill>
              <a:latin typeface="Times New Roman" panose="02020603050405020304" pitchFamily="18" charset="0"/>
              <a:cs typeface="Times New Roman" panose="02020603050405020304" pitchFamily="18" charset="0"/>
            </a:endParaRPr>
          </a:p>
        </p:txBody>
      </p:sp>
      <p:sp>
        <p:nvSpPr>
          <p:cNvPr id="49" name="Полилиния 48"/>
          <p:cNvSpPr/>
          <p:nvPr/>
        </p:nvSpPr>
        <p:spPr>
          <a:xfrm>
            <a:off x="7364170" y="6188878"/>
            <a:ext cx="720000" cy="324000"/>
          </a:xfrm>
          <a:custGeom>
            <a:avLst/>
            <a:gdLst>
              <a:gd name="connsiteX0" fmla="*/ 0 w 646972"/>
              <a:gd name="connsiteY0" fmla="*/ 34962 h 349617"/>
              <a:gd name="connsiteX1" fmla="*/ 34962 w 646972"/>
              <a:gd name="connsiteY1" fmla="*/ 0 h 349617"/>
              <a:gd name="connsiteX2" fmla="*/ 612010 w 646972"/>
              <a:gd name="connsiteY2" fmla="*/ 0 h 349617"/>
              <a:gd name="connsiteX3" fmla="*/ 646972 w 646972"/>
              <a:gd name="connsiteY3" fmla="*/ 34962 h 349617"/>
              <a:gd name="connsiteX4" fmla="*/ 646972 w 646972"/>
              <a:gd name="connsiteY4" fmla="*/ 314655 h 349617"/>
              <a:gd name="connsiteX5" fmla="*/ 612010 w 646972"/>
              <a:gd name="connsiteY5" fmla="*/ 349617 h 349617"/>
              <a:gd name="connsiteX6" fmla="*/ 34962 w 646972"/>
              <a:gd name="connsiteY6" fmla="*/ 349617 h 349617"/>
              <a:gd name="connsiteX7" fmla="*/ 0 w 646972"/>
              <a:gd name="connsiteY7" fmla="*/ 314655 h 349617"/>
              <a:gd name="connsiteX8" fmla="*/ 0 w 646972"/>
              <a:gd name="connsiteY8" fmla="*/ 34962 h 349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6972" h="349617">
                <a:moveTo>
                  <a:pt x="0" y="34962"/>
                </a:moveTo>
                <a:cubicBezTo>
                  <a:pt x="0" y="15653"/>
                  <a:pt x="15653" y="0"/>
                  <a:pt x="34962" y="0"/>
                </a:cubicBezTo>
                <a:lnTo>
                  <a:pt x="612010" y="0"/>
                </a:lnTo>
                <a:cubicBezTo>
                  <a:pt x="631319" y="0"/>
                  <a:pt x="646972" y="15653"/>
                  <a:pt x="646972" y="34962"/>
                </a:cubicBezTo>
                <a:lnTo>
                  <a:pt x="646972" y="314655"/>
                </a:lnTo>
                <a:cubicBezTo>
                  <a:pt x="646972" y="333964"/>
                  <a:pt x="631319" y="349617"/>
                  <a:pt x="612010" y="349617"/>
                </a:cubicBezTo>
                <a:lnTo>
                  <a:pt x="34962" y="349617"/>
                </a:lnTo>
                <a:cubicBezTo>
                  <a:pt x="15653" y="349617"/>
                  <a:pt x="0" y="333964"/>
                  <a:pt x="0" y="314655"/>
                </a:cubicBezTo>
                <a:lnTo>
                  <a:pt x="0" y="34962"/>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59770" tIns="59770" rIns="59770" bIns="59770" numCol="1" spcCol="1270" anchor="ctr" anchorCtr="0">
            <a:noAutofit/>
          </a:bodyPr>
          <a:lstStyle/>
          <a:p>
            <a:pPr lvl="0" algn="ctr" defTabSz="577850">
              <a:lnSpc>
                <a:spcPct val="90000"/>
              </a:lnSpc>
              <a:spcBef>
                <a:spcPct val="0"/>
              </a:spcBef>
              <a:spcAft>
                <a:spcPct val="35000"/>
              </a:spcAft>
            </a:pPr>
            <a:r>
              <a:rPr lang="ru-RU" sz="1300" kern="1200" dirty="0" smtClean="0">
                <a:solidFill>
                  <a:schemeClr val="tx1"/>
                </a:solidFill>
                <a:latin typeface="Times New Roman" panose="02020603050405020304" pitchFamily="18" charset="0"/>
                <a:cs typeface="Times New Roman" panose="02020603050405020304" pitchFamily="18" charset="0"/>
              </a:rPr>
              <a:t>18,5</a:t>
            </a:r>
            <a:endParaRPr lang="ru-RU" sz="1300" kern="1200" dirty="0">
              <a:solidFill>
                <a:schemeClr val="tx1"/>
              </a:solidFill>
              <a:latin typeface="Times New Roman" panose="02020603050405020304" pitchFamily="18" charset="0"/>
              <a:cs typeface="Times New Roman" panose="02020603050405020304" pitchFamily="18" charset="0"/>
            </a:endParaRPr>
          </a:p>
        </p:txBody>
      </p:sp>
      <p:sp>
        <p:nvSpPr>
          <p:cNvPr id="50" name="Полилиния 49"/>
          <p:cNvSpPr/>
          <p:nvPr/>
        </p:nvSpPr>
        <p:spPr>
          <a:xfrm>
            <a:off x="8238748" y="6201344"/>
            <a:ext cx="720000" cy="324000"/>
          </a:xfrm>
          <a:custGeom>
            <a:avLst/>
            <a:gdLst>
              <a:gd name="connsiteX0" fmla="*/ 0 w 646972"/>
              <a:gd name="connsiteY0" fmla="*/ 34962 h 349617"/>
              <a:gd name="connsiteX1" fmla="*/ 34962 w 646972"/>
              <a:gd name="connsiteY1" fmla="*/ 0 h 349617"/>
              <a:gd name="connsiteX2" fmla="*/ 612010 w 646972"/>
              <a:gd name="connsiteY2" fmla="*/ 0 h 349617"/>
              <a:gd name="connsiteX3" fmla="*/ 646972 w 646972"/>
              <a:gd name="connsiteY3" fmla="*/ 34962 h 349617"/>
              <a:gd name="connsiteX4" fmla="*/ 646972 w 646972"/>
              <a:gd name="connsiteY4" fmla="*/ 314655 h 349617"/>
              <a:gd name="connsiteX5" fmla="*/ 612010 w 646972"/>
              <a:gd name="connsiteY5" fmla="*/ 349617 h 349617"/>
              <a:gd name="connsiteX6" fmla="*/ 34962 w 646972"/>
              <a:gd name="connsiteY6" fmla="*/ 349617 h 349617"/>
              <a:gd name="connsiteX7" fmla="*/ 0 w 646972"/>
              <a:gd name="connsiteY7" fmla="*/ 314655 h 349617"/>
              <a:gd name="connsiteX8" fmla="*/ 0 w 646972"/>
              <a:gd name="connsiteY8" fmla="*/ 34962 h 349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6972" h="349617">
                <a:moveTo>
                  <a:pt x="0" y="34962"/>
                </a:moveTo>
                <a:cubicBezTo>
                  <a:pt x="0" y="15653"/>
                  <a:pt x="15653" y="0"/>
                  <a:pt x="34962" y="0"/>
                </a:cubicBezTo>
                <a:lnTo>
                  <a:pt x="612010" y="0"/>
                </a:lnTo>
                <a:cubicBezTo>
                  <a:pt x="631319" y="0"/>
                  <a:pt x="646972" y="15653"/>
                  <a:pt x="646972" y="34962"/>
                </a:cubicBezTo>
                <a:lnTo>
                  <a:pt x="646972" y="314655"/>
                </a:lnTo>
                <a:cubicBezTo>
                  <a:pt x="646972" y="333964"/>
                  <a:pt x="631319" y="349617"/>
                  <a:pt x="612010" y="349617"/>
                </a:cubicBezTo>
                <a:lnTo>
                  <a:pt x="34962" y="349617"/>
                </a:lnTo>
                <a:cubicBezTo>
                  <a:pt x="15653" y="349617"/>
                  <a:pt x="0" y="333964"/>
                  <a:pt x="0" y="314655"/>
                </a:cubicBezTo>
                <a:lnTo>
                  <a:pt x="0" y="34962"/>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59770" tIns="59770" rIns="59770" bIns="59770" numCol="1" spcCol="1270" anchor="ctr" anchorCtr="0">
            <a:noAutofit/>
          </a:bodyPr>
          <a:lstStyle/>
          <a:p>
            <a:pPr lvl="0" algn="ctr" defTabSz="577850">
              <a:lnSpc>
                <a:spcPct val="90000"/>
              </a:lnSpc>
              <a:spcBef>
                <a:spcPct val="0"/>
              </a:spcBef>
              <a:spcAft>
                <a:spcPct val="35000"/>
              </a:spcAft>
            </a:pPr>
            <a:r>
              <a:rPr lang="ru-RU" sz="1300" kern="1200" dirty="0" smtClean="0">
                <a:solidFill>
                  <a:schemeClr val="tx1"/>
                </a:solidFill>
                <a:latin typeface="Times New Roman" panose="02020603050405020304" pitchFamily="18" charset="0"/>
                <a:cs typeface="Times New Roman" panose="02020603050405020304" pitchFamily="18" charset="0"/>
              </a:rPr>
              <a:t>18,4</a:t>
            </a:r>
            <a:endParaRPr lang="ru-RU" sz="1300" kern="12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56261595"/>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олилиния 5"/>
          <p:cNvSpPr/>
          <p:nvPr/>
        </p:nvSpPr>
        <p:spPr>
          <a:xfrm>
            <a:off x="5124127" y="974160"/>
            <a:ext cx="3903032" cy="549475"/>
          </a:xfrm>
          <a:custGeom>
            <a:avLst/>
            <a:gdLst>
              <a:gd name="connsiteX0" fmla="*/ 0 w 3903032"/>
              <a:gd name="connsiteY0" fmla="*/ 38477 h 384765"/>
              <a:gd name="connsiteX1" fmla="*/ 38477 w 3903032"/>
              <a:gd name="connsiteY1" fmla="*/ 0 h 384765"/>
              <a:gd name="connsiteX2" fmla="*/ 3864556 w 3903032"/>
              <a:gd name="connsiteY2" fmla="*/ 0 h 384765"/>
              <a:gd name="connsiteX3" fmla="*/ 3903033 w 3903032"/>
              <a:gd name="connsiteY3" fmla="*/ 38477 h 384765"/>
              <a:gd name="connsiteX4" fmla="*/ 3903032 w 3903032"/>
              <a:gd name="connsiteY4" fmla="*/ 346289 h 384765"/>
              <a:gd name="connsiteX5" fmla="*/ 3864555 w 3903032"/>
              <a:gd name="connsiteY5" fmla="*/ 384766 h 384765"/>
              <a:gd name="connsiteX6" fmla="*/ 38477 w 3903032"/>
              <a:gd name="connsiteY6" fmla="*/ 384765 h 384765"/>
              <a:gd name="connsiteX7" fmla="*/ 0 w 3903032"/>
              <a:gd name="connsiteY7" fmla="*/ 346288 h 384765"/>
              <a:gd name="connsiteX8" fmla="*/ 0 w 3903032"/>
              <a:gd name="connsiteY8" fmla="*/ 38477 h 384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3032" h="384765">
                <a:moveTo>
                  <a:pt x="0" y="38477"/>
                </a:moveTo>
                <a:cubicBezTo>
                  <a:pt x="0" y="17227"/>
                  <a:pt x="17227" y="0"/>
                  <a:pt x="38477" y="0"/>
                </a:cubicBezTo>
                <a:lnTo>
                  <a:pt x="3864556" y="0"/>
                </a:lnTo>
                <a:cubicBezTo>
                  <a:pt x="3885806" y="0"/>
                  <a:pt x="3903033" y="17227"/>
                  <a:pt x="3903033" y="38477"/>
                </a:cubicBezTo>
                <a:cubicBezTo>
                  <a:pt x="3903033" y="141081"/>
                  <a:pt x="3903032" y="243685"/>
                  <a:pt x="3903032" y="346289"/>
                </a:cubicBezTo>
                <a:cubicBezTo>
                  <a:pt x="3903032" y="367539"/>
                  <a:pt x="3885805" y="384766"/>
                  <a:pt x="3864555" y="384766"/>
                </a:cubicBezTo>
                <a:lnTo>
                  <a:pt x="38477" y="384765"/>
                </a:lnTo>
                <a:cubicBezTo>
                  <a:pt x="17227" y="384765"/>
                  <a:pt x="0" y="367538"/>
                  <a:pt x="0" y="346288"/>
                </a:cubicBezTo>
                <a:lnTo>
                  <a:pt x="0" y="38477"/>
                </a:lnTo>
                <a:close/>
              </a:path>
            </a:pathLst>
          </a:custGeom>
        </p:spPr>
        <p:style>
          <a:lnRef idx="3">
            <a:schemeClr val="lt1"/>
          </a:lnRef>
          <a:fillRef idx="1">
            <a:schemeClr val="accent2"/>
          </a:fillRef>
          <a:effectRef idx="1">
            <a:schemeClr val="accent2"/>
          </a:effectRef>
          <a:fontRef idx="minor">
            <a:schemeClr val="lt1"/>
          </a:fontRef>
        </p:style>
        <p:txBody>
          <a:bodyPr spcFirstLastPara="0" vert="horz" wrap="square" lIns="64609" tIns="64609" rIns="64609" bIns="64609" numCol="1" spcCol="1270" anchor="ctr" anchorCtr="0">
            <a:noAutofit/>
          </a:bodyPr>
          <a:lstStyle/>
          <a:p>
            <a:pPr algn="ctr" defTabSz="622300" fontAlgn="base">
              <a:lnSpc>
                <a:spcPct val="90000"/>
              </a:lnSpc>
              <a:spcBef>
                <a:spcPct val="0"/>
              </a:spcBef>
              <a:spcAft>
                <a:spcPct val="35000"/>
              </a:spcAft>
            </a:pPr>
            <a:r>
              <a:rPr lang="ru-RU" sz="1400" b="1" dirty="0">
                <a:solidFill>
                  <a:srgbClr val="4E67C8">
                    <a:lumMod val="50000"/>
                  </a:srgbClr>
                </a:solidFill>
                <a:latin typeface="Times New Roman" panose="02020603050405020304" pitchFamily="18" charset="0"/>
                <a:cs typeface="Times New Roman" panose="02020603050405020304" pitchFamily="18" charset="0"/>
              </a:rPr>
              <a:t>Достижение значений показателей (индикаторов) </a:t>
            </a:r>
          </a:p>
        </p:txBody>
      </p:sp>
      <p:sp>
        <p:nvSpPr>
          <p:cNvPr id="7" name="Полилиния 6"/>
          <p:cNvSpPr/>
          <p:nvPr/>
        </p:nvSpPr>
        <p:spPr>
          <a:xfrm>
            <a:off x="5124127" y="1639247"/>
            <a:ext cx="731452" cy="421601"/>
          </a:xfrm>
          <a:custGeom>
            <a:avLst/>
            <a:gdLst>
              <a:gd name="connsiteX0" fmla="*/ 0 w 731452"/>
              <a:gd name="connsiteY0" fmla="*/ 38477 h 384765"/>
              <a:gd name="connsiteX1" fmla="*/ 38477 w 731452"/>
              <a:gd name="connsiteY1" fmla="*/ 0 h 384765"/>
              <a:gd name="connsiteX2" fmla="*/ 692976 w 731452"/>
              <a:gd name="connsiteY2" fmla="*/ 0 h 384765"/>
              <a:gd name="connsiteX3" fmla="*/ 731453 w 731452"/>
              <a:gd name="connsiteY3" fmla="*/ 38477 h 384765"/>
              <a:gd name="connsiteX4" fmla="*/ 731452 w 731452"/>
              <a:gd name="connsiteY4" fmla="*/ 346289 h 384765"/>
              <a:gd name="connsiteX5" fmla="*/ 692975 w 731452"/>
              <a:gd name="connsiteY5" fmla="*/ 384766 h 384765"/>
              <a:gd name="connsiteX6" fmla="*/ 38477 w 731452"/>
              <a:gd name="connsiteY6" fmla="*/ 384765 h 384765"/>
              <a:gd name="connsiteX7" fmla="*/ 0 w 731452"/>
              <a:gd name="connsiteY7" fmla="*/ 346288 h 384765"/>
              <a:gd name="connsiteX8" fmla="*/ 0 w 731452"/>
              <a:gd name="connsiteY8" fmla="*/ 38477 h 384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384765">
                <a:moveTo>
                  <a:pt x="0" y="38477"/>
                </a:moveTo>
                <a:cubicBezTo>
                  <a:pt x="0" y="17227"/>
                  <a:pt x="17227" y="0"/>
                  <a:pt x="38477" y="0"/>
                </a:cubicBezTo>
                <a:lnTo>
                  <a:pt x="692976" y="0"/>
                </a:lnTo>
                <a:cubicBezTo>
                  <a:pt x="714226" y="0"/>
                  <a:pt x="731453" y="17227"/>
                  <a:pt x="731453" y="38477"/>
                </a:cubicBezTo>
                <a:cubicBezTo>
                  <a:pt x="731453" y="141081"/>
                  <a:pt x="731452" y="243685"/>
                  <a:pt x="731452" y="346289"/>
                </a:cubicBezTo>
                <a:cubicBezTo>
                  <a:pt x="731452" y="367539"/>
                  <a:pt x="714225" y="384766"/>
                  <a:pt x="692975" y="384766"/>
                </a:cubicBezTo>
                <a:lnTo>
                  <a:pt x="38477" y="384765"/>
                </a:lnTo>
                <a:cubicBezTo>
                  <a:pt x="17227" y="384765"/>
                  <a:pt x="0" y="367538"/>
                  <a:pt x="0" y="346288"/>
                </a:cubicBezTo>
                <a:lnTo>
                  <a:pt x="0" y="38477"/>
                </a:lnTo>
                <a:close/>
              </a:path>
            </a:pathLst>
          </a:custGeom>
          <a:gradFill flip="none" rotWithShape="0">
            <a:gsLst>
              <a:gs pos="0">
                <a:srgbClr val="92D050">
                  <a:tint val="66000"/>
                  <a:satMod val="160000"/>
                </a:srgbClr>
              </a:gs>
              <a:gs pos="50000">
                <a:srgbClr val="92D050">
                  <a:tint val="44500"/>
                  <a:satMod val="160000"/>
                </a:srgbClr>
              </a:gs>
              <a:gs pos="100000">
                <a:srgbClr val="92D050">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4609" tIns="64609" rIns="64609" bIns="64609" numCol="1" spcCol="1270" anchor="ctr" anchorCtr="0">
            <a:noAutofit/>
          </a:bodyPr>
          <a:lstStyle/>
          <a:p>
            <a:pPr algn="ctr" defTabSz="622300" fontAlgn="base">
              <a:lnSpc>
                <a:spcPct val="90000"/>
              </a:lnSpc>
              <a:spcBef>
                <a:spcPct val="0"/>
              </a:spcBef>
              <a:spcAft>
                <a:spcPct val="35000"/>
              </a:spcAft>
            </a:pPr>
            <a:r>
              <a:rPr lang="ru-RU" sz="1400" b="1" dirty="0" smtClean="0">
                <a:solidFill>
                  <a:prstClr val="black"/>
                </a:solidFill>
                <a:latin typeface="Times New Roman" panose="02020603050405020304" pitchFamily="18" charset="0"/>
                <a:cs typeface="Times New Roman" panose="02020603050405020304" pitchFamily="18" charset="0"/>
              </a:rPr>
              <a:t>2019 план</a:t>
            </a:r>
            <a:endParaRPr lang="ru-RU" sz="1400" b="1" dirty="0">
              <a:solidFill>
                <a:prstClr val="black"/>
              </a:solidFill>
              <a:latin typeface="Times New Roman" panose="02020603050405020304" pitchFamily="18" charset="0"/>
              <a:cs typeface="Times New Roman" panose="02020603050405020304" pitchFamily="18" charset="0"/>
            </a:endParaRPr>
          </a:p>
        </p:txBody>
      </p:sp>
      <p:sp>
        <p:nvSpPr>
          <p:cNvPr id="8" name="Полилиния 7"/>
          <p:cNvSpPr/>
          <p:nvPr/>
        </p:nvSpPr>
        <p:spPr>
          <a:xfrm>
            <a:off x="5124127" y="2311976"/>
            <a:ext cx="731452" cy="360000"/>
          </a:xfrm>
          <a:custGeom>
            <a:avLst/>
            <a:gdLst>
              <a:gd name="connsiteX0" fmla="*/ 0 w 731452"/>
              <a:gd name="connsiteY0" fmla="*/ 38477 h 384765"/>
              <a:gd name="connsiteX1" fmla="*/ 38477 w 731452"/>
              <a:gd name="connsiteY1" fmla="*/ 0 h 384765"/>
              <a:gd name="connsiteX2" fmla="*/ 692976 w 731452"/>
              <a:gd name="connsiteY2" fmla="*/ 0 h 384765"/>
              <a:gd name="connsiteX3" fmla="*/ 731453 w 731452"/>
              <a:gd name="connsiteY3" fmla="*/ 38477 h 384765"/>
              <a:gd name="connsiteX4" fmla="*/ 731452 w 731452"/>
              <a:gd name="connsiteY4" fmla="*/ 346289 h 384765"/>
              <a:gd name="connsiteX5" fmla="*/ 692975 w 731452"/>
              <a:gd name="connsiteY5" fmla="*/ 384766 h 384765"/>
              <a:gd name="connsiteX6" fmla="*/ 38477 w 731452"/>
              <a:gd name="connsiteY6" fmla="*/ 384765 h 384765"/>
              <a:gd name="connsiteX7" fmla="*/ 0 w 731452"/>
              <a:gd name="connsiteY7" fmla="*/ 346288 h 384765"/>
              <a:gd name="connsiteX8" fmla="*/ 0 w 731452"/>
              <a:gd name="connsiteY8" fmla="*/ 38477 h 384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384765">
                <a:moveTo>
                  <a:pt x="0" y="38477"/>
                </a:moveTo>
                <a:cubicBezTo>
                  <a:pt x="0" y="17227"/>
                  <a:pt x="17227" y="0"/>
                  <a:pt x="38477" y="0"/>
                </a:cubicBezTo>
                <a:lnTo>
                  <a:pt x="692976" y="0"/>
                </a:lnTo>
                <a:cubicBezTo>
                  <a:pt x="714226" y="0"/>
                  <a:pt x="731453" y="17227"/>
                  <a:pt x="731453" y="38477"/>
                </a:cubicBezTo>
                <a:cubicBezTo>
                  <a:pt x="731453" y="141081"/>
                  <a:pt x="731452" y="243685"/>
                  <a:pt x="731452" y="346289"/>
                </a:cubicBezTo>
                <a:cubicBezTo>
                  <a:pt x="731452" y="367539"/>
                  <a:pt x="714225" y="384766"/>
                  <a:pt x="692975" y="384766"/>
                </a:cubicBezTo>
                <a:lnTo>
                  <a:pt x="38477" y="384765"/>
                </a:lnTo>
                <a:cubicBezTo>
                  <a:pt x="17227" y="384765"/>
                  <a:pt x="0" y="367538"/>
                  <a:pt x="0" y="346288"/>
                </a:cubicBezTo>
                <a:lnTo>
                  <a:pt x="0" y="38477"/>
                </a:lnTo>
                <a:close/>
              </a:path>
            </a:pathLst>
          </a:custGeom>
          <a:gradFill flip="none" rotWithShape="0">
            <a:gsLst>
              <a:gs pos="0">
                <a:srgbClr val="92D050">
                  <a:tint val="66000"/>
                  <a:satMod val="160000"/>
                </a:srgbClr>
              </a:gs>
              <a:gs pos="50000">
                <a:srgbClr val="92D050">
                  <a:tint val="44500"/>
                  <a:satMod val="160000"/>
                </a:srgbClr>
              </a:gs>
              <a:gs pos="100000">
                <a:srgbClr val="92D050">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3179" tIns="53179" rIns="53179" bIns="53179" numCol="1" spcCol="1270" anchor="ctr" anchorCtr="0">
            <a:noAutofit/>
          </a:bodyPr>
          <a:lstStyle/>
          <a:p>
            <a:pPr algn="ctr" defTabSz="488950" fontAlgn="base">
              <a:lnSpc>
                <a:spcPct val="90000"/>
              </a:lnSpc>
              <a:spcBef>
                <a:spcPct val="0"/>
              </a:spcBef>
              <a:spcAft>
                <a:spcPct val="35000"/>
              </a:spcAft>
            </a:pPr>
            <a:r>
              <a:rPr lang="ru-RU" sz="1100" b="1" dirty="0" smtClean="0">
                <a:solidFill>
                  <a:prstClr val="black"/>
                </a:solidFill>
                <a:latin typeface="Times New Roman" panose="02020603050405020304" pitchFamily="18" charset="0"/>
                <a:cs typeface="Times New Roman" panose="02020603050405020304" pitchFamily="18" charset="0"/>
              </a:rPr>
              <a:t>0</a:t>
            </a:r>
            <a:endParaRPr lang="ru-RU" sz="1100" b="1" dirty="0">
              <a:solidFill>
                <a:prstClr val="black"/>
              </a:solidFill>
              <a:latin typeface="Times New Roman" panose="02020603050405020304" pitchFamily="18" charset="0"/>
              <a:cs typeface="Times New Roman" panose="02020603050405020304" pitchFamily="18" charset="0"/>
            </a:endParaRPr>
          </a:p>
        </p:txBody>
      </p:sp>
      <p:sp>
        <p:nvSpPr>
          <p:cNvPr id="9" name="Полилиния 8"/>
          <p:cNvSpPr/>
          <p:nvPr/>
        </p:nvSpPr>
        <p:spPr>
          <a:xfrm>
            <a:off x="5124127" y="2719512"/>
            <a:ext cx="731452" cy="360000"/>
          </a:xfrm>
          <a:custGeom>
            <a:avLst/>
            <a:gdLst>
              <a:gd name="connsiteX0" fmla="*/ 0 w 731452"/>
              <a:gd name="connsiteY0" fmla="*/ 38477 h 384765"/>
              <a:gd name="connsiteX1" fmla="*/ 38477 w 731452"/>
              <a:gd name="connsiteY1" fmla="*/ 0 h 384765"/>
              <a:gd name="connsiteX2" fmla="*/ 692976 w 731452"/>
              <a:gd name="connsiteY2" fmla="*/ 0 h 384765"/>
              <a:gd name="connsiteX3" fmla="*/ 731453 w 731452"/>
              <a:gd name="connsiteY3" fmla="*/ 38477 h 384765"/>
              <a:gd name="connsiteX4" fmla="*/ 731452 w 731452"/>
              <a:gd name="connsiteY4" fmla="*/ 346289 h 384765"/>
              <a:gd name="connsiteX5" fmla="*/ 692975 w 731452"/>
              <a:gd name="connsiteY5" fmla="*/ 384766 h 384765"/>
              <a:gd name="connsiteX6" fmla="*/ 38477 w 731452"/>
              <a:gd name="connsiteY6" fmla="*/ 384765 h 384765"/>
              <a:gd name="connsiteX7" fmla="*/ 0 w 731452"/>
              <a:gd name="connsiteY7" fmla="*/ 346288 h 384765"/>
              <a:gd name="connsiteX8" fmla="*/ 0 w 731452"/>
              <a:gd name="connsiteY8" fmla="*/ 38477 h 384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384765">
                <a:moveTo>
                  <a:pt x="0" y="38477"/>
                </a:moveTo>
                <a:cubicBezTo>
                  <a:pt x="0" y="17227"/>
                  <a:pt x="17227" y="0"/>
                  <a:pt x="38477" y="0"/>
                </a:cubicBezTo>
                <a:lnTo>
                  <a:pt x="692976" y="0"/>
                </a:lnTo>
                <a:cubicBezTo>
                  <a:pt x="714226" y="0"/>
                  <a:pt x="731453" y="17227"/>
                  <a:pt x="731453" y="38477"/>
                </a:cubicBezTo>
                <a:cubicBezTo>
                  <a:pt x="731453" y="141081"/>
                  <a:pt x="731452" y="243685"/>
                  <a:pt x="731452" y="346289"/>
                </a:cubicBezTo>
                <a:cubicBezTo>
                  <a:pt x="731452" y="367539"/>
                  <a:pt x="714225" y="384766"/>
                  <a:pt x="692975" y="384766"/>
                </a:cubicBezTo>
                <a:lnTo>
                  <a:pt x="38477" y="384765"/>
                </a:lnTo>
                <a:cubicBezTo>
                  <a:pt x="17227" y="384765"/>
                  <a:pt x="0" y="367538"/>
                  <a:pt x="0" y="346288"/>
                </a:cubicBezTo>
                <a:lnTo>
                  <a:pt x="0" y="38477"/>
                </a:lnTo>
                <a:close/>
              </a:path>
            </a:pathLst>
          </a:custGeom>
          <a:gradFill flip="none" rotWithShape="0">
            <a:gsLst>
              <a:gs pos="0">
                <a:srgbClr val="92D050">
                  <a:tint val="66000"/>
                  <a:satMod val="160000"/>
                </a:srgbClr>
              </a:gs>
              <a:gs pos="50000">
                <a:srgbClr val="92D050">
                  <a:tint val="44500"/>
                  <a:satMod val="160000"/>
                </a:srgbClr>
              </a:gs>
              <a:gs pos="100000">
                <a:srgbClr val="92D050">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3179" tIns="53179" rIns="53179" bIns="53179" numCol="1" spcCol="1270" anchor="ctr" anchorCtr="0">
            <a:noAutofit/>
          </a:bodyPr>
          <a:lstStyle/>
          <a:p>
            <a:pPr algn="ctr" defTabSz="488950" fontAlgn="base">
              <a:lnSpc>
                <a:spcPct val="90000"/>
              </a:lnSpc>
              <a:spcBef>
                <a:spcPct val="0"/>
              </a:spcBef>
              <a:spcAft>
                <a:spcPct val="35000"/>
              </a:spcAft>
            </a:pPr>
            <a:r>
              <a:rPr lang="ru-RU" sz="1100" b="1" dirty="0" smtClean="0">
                <a:solidFill>
                  <a:prstClr val="black"/>
                </a:solidFill>
                <a:latin typeface="Times New Roman" panose="02020603050405020304" pitchFamily="18" charset="0"/>
                <a:cs typeface="Times New Roman" panose="02020603050405020304" pitchFamily="18" charset="0"/>
              </a:rPr>
              <a:t>77,5</a:t>
            </a:r>
            <a:endParaRPr lang="ru-RU" sz="1100" b="1" dirty="0">
              <a:solidFill>
                <a:prstClr val="black"/>
              </a:solidFill>
              <a:latin typeface="Times New Roman" panose="02020603050405020304" pitchFamily="18" charset="0"/>
              <a:cs typeface="Times New Roman" panose="02020603050405020304" pitchFamily="18" charset="0"/>
            </a:endParaRPr>
          </a:p>
        </p:txBody>
      </p:sp>
      <p:sp>
        <p:nvSpPr>
          <p:cNvPr id="10" name="Полилиния 9"/>
          <p:cNvSpPr/>
          <p:nvPr/>
        </p:nvSpPr>
        <p:spPr>
          <a:xfrm>
            <a:off x="5124127" y="3127048"/>
            <a:ext cx="731452" cy="360000"/>
          </a:xfrm>
          <a:custGeom>
            <a:avLst/>
            <a:gdLst>
              <a:gd name="connsiteX0" fmla="*/ 0 w 731452"/>
              <a:gd name="connsiteY0" fmla="*/ 38477 h 384765"/>
              <a:gd name="connsiteX1" fmla="*/ 38477 w 731452"/>
              <a:gd name="connsiteY1" fmla="*/ 0 h 384765"/>
              <a:gd name="connsiteX2" fmla="*/ 692976 w 731452"/>
              <a:gd name="connsiteY2" fmla="*/ 0 h 384765"/>
              <a:gd name="connsiteX3" fmla="*/ 731453 w 731452"/>
              <a:gd name="connsiteY3" fmla="*/ 38477 h 384765"/>
              <a:gd name="connsiteX4" fmla="*/ 731452 w 731452"/>
              <a:gd name="connsiteY4" fmla="*/ 346289 h 384765"/>
              <a:gd name="connsiteX5" fmla="*/ 692975 w 731452"/>
              <a:gd name="connsiteY5" fmla="*/ 384766 h 384765"/>
              <a:gd name="connsiteX6" fmla="*/ 38477 w 731452"/>
              <a:gd name="connsiteY6" fmla="*/ 384765 h 384765"/>
              <a:gd name="connsiteX7" fmla="*/ 0 w 731452"/>
              <a:gd name="connsiteY7" fmla="*/ 346288 h 384765"/>
              <a:gd name="connsiteX8" fmla="*/ 0 w 731452"/>
              <a:gd name="connsiteY8" fmla="*/ 38477 h 384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384765">
                <a:moveTo>
                  <a:pt x="0" y="38477"/>
                </a:moveTo>
                <a:cubicBezTo>
                  <a:pt x="0" y="17227"/>
                  <a:pt x="17227" y="0"/>
                  <a:pt x="38477" y="0"/>
                </a:cubicBezTo>
                <a:lnTo>
                  <a:pt x="692976" y="0"/>
                </a:lnTo>
                <a:cubicBezTo>
                  <a:pt x="714226" y="0"/>
                  <a:pt x="731453" y="17227"/>
                  <a:pt x="731453" y="38477"/>
                </a:cubicBezTo>
                <a:cubicBezTo>
                  <a:pt x="731453" y="141081"/>
                  <a:pt x="731452" y="243685"/>
                  <a:pt x="731452" y="346289"/>
                </a:cubicBezTo>
                <a:cubicBezTo>
                  <a:pt x="731452" y="367539"/>
                  <a:pt x="714225" y="384766"/>
                  <a:pt x="692975" y="384766"/>
                </a:cubicBezTo>
                <a:lnTo>
                  <a:pt x="38477" y="384765"/>
                </a:lnTo>
                <a:cubicBezTo>
                  <a:pt x="17227" y="384765"/>
                  <a:pt x="0" y="367538"/>
                  <a:pt x="0" y="346288"/>
                </a:cubicBezTo>
                <a:lnTo>
                  <a:pt x="0" y="38477"/>
                </a:lnTo>
                <a:close/>
              </a:path>
            </a:pathLst>
          </a:custGeom>
          <a:gradFill flip="none" rotWithShape="0">
            <a:gsLst>
              <a:gs pos="0">
                <a:srgbClr val="92D050">
                  <a:tint val="66000"/>
                  <a:satMod val="160000"/>
                </a:srgbClr>
              </a:gs>
              <a:gs pos="50000">
                <a:srgbClr val="92D050">
                  <a:tint val="44500"/>
                  <a:satMod val="160000"/>
                </a:srgbClr>
              </a:gs>
              <a:gs pos="100000">
                <a:srgbClr val="92D050">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3179" tIns="53179" rIns="53179" bIns="53179" numCol="1" spcCol="1270" anchor="ctr" anchorCtr="0">
            <a:noAutofit/>
          </a:bodyPr>
          <a:lstStyle/>
          <a:p>
            <a:pPr algn="ctr" defTabSz="488950" fontAlgn="base">
              <a:lnSpc>
                <a:spcPct val="90000"/>
              </a:lnSpc>
              <a:spcBef>
                <a:spcPct val="0"/>
              </a:spcBef>
              <a:spcAft>
                <a:spcPct val="35000"/>
              </a:spcAft>
            </a:pPr>
            <a:r>
              <a:rPr lang="ru-RU" sz="1100" b="1" dirty="0" smtClean="0">
                <a:solidFill>
                  <a:prstClr val="black"/>
                </a:solidFill>
                <a:latin typeface="Times New Roman" panose="02020603050405020304" pitchFamily="18" charset="0"/>
                <a:cs typeface="Times New Roman" panose="02020603050405020304" pitchFamily="18" charset="0"/>
              </a:rPr>
              <a:t>7,0</a:t>
            </a:r>
            <a:endParaRPr lang="ru-RU" sz="1100" b="1" dirty="0">
              <a:solidFill>
                <a:prstClr val="black"/>
              </a:solidFill>
              <a:latin typeface="Times New Roman" panose="02020603050405020304" pitchFamily="18" charset="0"/>
              <a:cs typeface="Times New Roman" panose="02020603050405020304" pitchFamily="18" charset="0"/>
            </a:endParaRPr>
          </a:p>
        </p:txBody>
      </p:sp>
      <p:sp>
        <p:nvSpPr>
          <p:cNvPr id="12" name="Полилиния 11"/>
          <p:cNvSpPr/>
          <p:nvPr/>
        </p:nvSpPr>
        <p:spPr>
          <a:xfrm>
            <a:off x="5124127" y="3534584"/>
            <a:ext cx="731452" cy="360000"/>
          </a:xfrm>
          <a:custGeom>
            <a:avLst/>
            <a:gdLst>
              <a:gd name="connsiteX0" fmla="*/ 0 w 731452"/>
              <a:gd name="connsiteY0" fmla="*/ 38477 h 384765"/>
              <a:gd name="connsiteX1" fmla="*/ 38477 w 731452"/>
              <a:gd name="connsiteY1" fmla="*/ 0 h 384765"/>
              <a:gd name="connsiteX2" fmla="*/ 692976 w 731452"/>
              <a:gd name="connsiteY2" fmla="*/ 0 h 384765"/>
              <a:gd name="connsiteX3" fmla="*/ 731453 w 731452"/>
              <a:gd name="connsiteY3" fmla="*/ 38477 h 384765"/>
              <a:gd name="connsiteX4" fmla="*/ 731452 w 731452"/>
              <a:gd name="connsiteY4" fmla="*/ 346289 h 384765"/>
              <a:gd name="connsiteX5" fmla="*/ 692975 w 731452"/>
              <a:gd name="connsiteY5" fmla="*/ 384766 h 384765"/>
              <a:gd name="connsiteX6" fmla="*/ 38477 w 731452"/>
              <a:gd name="connsiteY6" fmla="*/ 384765 h 384765"/>
              <a:gd name="connsiteX7" fmla="*/ 0 w 731452"/>
              <a:gd name="connsiteY7" fmla="*/ 346288 h 384765"/>
              <a:gd name="connsiteX8" fmla="*/ 0 w 731452"/>
              <a:gd name="connsiteY8" fmla="*/ 38477 h 384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384765">
                <a:moveTo>
                  <a:pt x="0" y="38477"/>
                </a:moveTo>
                <a:cubicBezTo>
                  <a:pt x="0" y="17227"/>
                  <a:pt x="17227" y="0"/>
                  <a:pt x="38477" y="0"/>
                </a:cubicBezTo>
                <a:lnTo>
                  <a:pt x="692976" y="0"/>
                </a:lnTo>
                <a:cubicBezTo>
                  <a:pt x="714226" y="0"/>
                  <a:pt x="731453" y="17227"/>
                  <a:pt x="731453" y="38477"/>
                </a:cubicBezTo>
                <a:cubicBezTo>
                  <a:pt x="731453" y="141081"/>
                  <a:pt x="731452" y="243685"/>
                  <a:pt x="731452" y="346289"/>
                </a:cubicBezTo>
                <a:cubicBezTo>
                  <a:pt x="731452" y="367539"/>
                  <a:pt x="714225" y="384766"/>
                  <a:pt x="692975" y="384766"/>
                </a:cubicBezTo>
                <a:lnTo>
                  <a:pt x="38477" y="384765"/>
                </a:lnTo>
                <a:cubicBezTo>
                  <a:pt x="17227" y="384765"/>
                  <a:pt x="0" y="367538"/>
                  <a:pt x="0" y="346288"/>
                </a:cubicBezTo>
                <a:lnTo>
                  <a:pt x="0" y="38477"/>
                </a:lnTo>
                <a:close/>
              </a:path>
            </a:pathLst>
          </a:custGeom>
          <a:gradFill flip="none" rotWithShape="0">
            <a:gsLst>
              <a:gs pos="0">
                <a:srgbClr val="92D050">
                  <a:tint val="66000"/>
                  <a:satMod val="160000"/>
                </a:srgbClr>
              </a:gs>
              <a:gs pos="50000">
                <a:srgbClr val="92D050">
                  <a:tint val="44500"/>
                  <a:satMod val="160000"/>
                </a:srgbClr>
              </a:gs>
              <a:gs pos="100000">
                <a:srgbClr val="92D050">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3179" tIns="53179" rIns="53179" bIns="53179" numCol="1" spcCol="1270" anchor="ctr" anchorCtr="0">
            <a:noAutofit/>
          </a:bodyPr>
          <a:lstStyle/>
          <a:p>
            <a:pPr algn="ctr" defTabSz="488950" fontAlgn="base">
              <a:lnSpc>
                <a:spcPct val="90000"/>
              </a:lnSpc>
              <a:spcBef>
                <a:spcPct val="0"/>
              </a:spcBef>
              <a:spcAft>
                <a:spcPct val="35000"/>
              </a:spcAft>
            </a:pPr>
            <a:r>
              <a:rPr lang="ru-RU" sz="1100" b="1" dirty="0" smtClean="0">
                <a:solidFill>
                  <a:prstClr val="black"/>
                </a:solidFill>
                <a:latin typeface="Times New Roman" panose="02020603050405020304" pitchFamily="18" charset="0"/>
                <a:cs typeface="Times New Roman" panose="02020603050405020304" pitchFamily="18" charset="0"/>
              </a:rPr>
              <a:t>33,3</a:t>
            </a:r>
            <a:endParaRPr lang="ru-RU" sz="1100" b="1" dirty="0">
              <a:solidFill>
                <a:prstClr val="black"/>
              </a:solidFill>
              <a:latin typeface="Times New Roman" panose="02020603050405020304" pitchFamily="18" charset="0"/>
              <a:cs typeface="Times New Roman" panose="02020603050405020304" pitchFamily="18" charset="0"/>
            </a:endParaRPr>
          </a:p>
        </p:txBody>
      </p:sp>
      <p:sp>
        <p:nvSpPr>
          <p:cNvPr id="16" name="Полилиния 15"/>
          <p:cNvSpPr/>
          <p:nvPr/>
        </p:nvSpPr>
        <p:spPr>
          <a:xfrm>
            <a:off x="5124127" y="3942120"/>
            <a:ext cx="731452" cy="360000"/>
          </a:xfrm>
          <a:custGeom>
            <a:avLst/>
            <a:gdLst>
              <a:gd name="connsiteX0" fmla="*/ 0 w 731452"/>
              <a:gd name="connsiteY0" fmla="*/ 38477 h 384765"/>
              <a:gd name="connsiteX1" fmla="*/ 38477 w 731452"/>
              <a:gd name="connsiteY1" fmla="*/ 0 h 384765"/>
              <a:gd name="connsiteX2" fmla="*/ 692976 w 731452"/>
              <a:gd name="connsiteY2" fmla="*/ 0 h 384765"/>
              <a:gd name="connsiteX3" fmla="*/ 731453 w 731452"/>
              <a:gd name="connsiteY3" fmla="*/ 38477 h 384765"/>
              <a:gd name="connsiteX4" fmla="*/ 731452 w 731452"/>
              <a:gd name="connsiteY4" fmla="*/ 346289 h 384765"/>
              <a:gd name="connsiteX5" fmla="*/ 692975 w 731452"/>
              <a:gd name="connsiteY5" fmla="*/ 384766 h 384765"/>
              <a:gd name="connsiteX6" fmla="*/ 38477 w 731452"/>
              <a:gd name="connsiteY6" fmla="*/ 384765 h 384765"/>
              <a:gd name="connsiteX7" fmla="*/ 0 w 731452"/>
              <a:gd name="connsiteY7" fmla="*/ 346288 h 384765"/>
              <a:gd name="connsiteX8" fmla="*/ 0 w 731452"/>
              <a:gd name="connsiteY8" fmla="*/ 38477 h 384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384765">
                <a:moveTo>
                  <a:pt x="0" y="38477"/>
                </a:moveTo>
                <a:cubicBezTo>
                  <a:pt x="0" y="17227"/>
                  <a:pt x="17227" y="0"/>
                  <a:pt x="38477" y="0"/>
                </a:cubicBezTo>
                <a:lnTo>
                  <a:pt x="692976" y="0"/>
                </a:lnTo>
                <a:cubicBezTo>
                  <a:pt x="714226" y="0"/>
                  <a:pt x="731453" y="17227"/>
                  <a:pt x="731453" y="38477"/>
                </a:cubicBezTo>
                <a:cubicBezTo>
                  <a:pt x="731453" y="141081"/>
                  <a:pt x="731452" y="243685"/>
                  <a:pt x="731452" y="346289"/>
                </a:cubicBezTo>
                <a:cubicBezTo>
                  <a:pt x="731452" y="367539"/>
                  <a:pt x="714225" y="384766"/>
                  <a:pt x="692975" y="384766"/>
                </a:cubicBezTo>
                <a:lnTo>
                  <a:pt x="38477" y="384765"/>
                </a:lnTo>
                <a:cubicBezTo>
                  <a:pt x="17227" y="384765"/>
                  <a:pt x="0" y="367538"/>
                  <a:pt x="0" y="346288"/>
                </a:cubicBezTo>
                <a:lnTo>
                  <a:pt x="0" y="38477"/>
                </a:lnTo>
                <a:close/>
              </a:path>
            </a:pathLst>
          </a:custGeom>
          <a:gradFill flip="none" rotWithShape="0">
            <a:gsLst>
              <a:gs pos="0">
                <a:srgbClr val="92D050">
                  <a:tint val="66000"/>
                  <a:satMod val="160000"/>
                </a:srgbClr>
              </a:gs>
              <a:gs pos="50000">
                <a:srgbClr val="92D050">
                  <a:tint val="44500"/>
                  <a:satMod val="160000"/>
                </a:srgbClr>
              </a:gs>
              <a:gs pos="100000">
                <a:srgbClr val="92D050">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3179" tIns="53179" rIns="53179" bIns="53179" numCol="1" spcCol="1270" anchor="ctr" anchorCtr="0">
            <a:noAutofit/>
          </a:bodyPr>
          <a:lstStyle/>
          <a:p>
            <a:pPr algn="ctr" defTabSz="488950" fontAlgn="base">
              <a:lnSpc>
                <a:spcPct val="90000"/>
              </a:lnSpc>
              <a:spcBef>
                <a:spcPct val="0"/>
              </a:spcBef>
              <a:spcAft>
                <a:spcPct val="35000"/>
              </a:spcAft>
            </a:pPr>
            <a:r>
              <a:rPr lang="ru-RU" sz="1100" b="1" dirty="0" smtClean="0">
                <a:solidFill>
                  <a:prstClr val="black"/>
                </a:solidFill>
                <a:latin typeface="Times New Roman" panose="02020603050405020304" pitchFamily="18" charset="0"/>
                <a:cs typeface="Times New Roman" panose="02020603050405020304" pitchFamily="18" charset="0"/>
              </a:rPr>
              <a:t>1 850,0</a:t>
            </a:r>
            <a:endParaRPr lang="ru-RU" sz="1100" b="1" dirty="0">
              <a:solidFill>
                <a:prstClr val="black"/>
              </a:solidFill>
              <a:latin typeface="Times New Roman" panose="02020603050405020304" pitchFamily="18" charset="0"/>
              <a:cs typeface="Times New Roman" panose="02020603050405020304" pitchFamily="18" charset="0"/>
            </a:endParaRPr>
          </a:p>
        </p:txBody>
      </p:sp>
      <p:sp>
        <p:nvSpPr>
          <p:cNvPr id="17" name="Полилиния 16"/>
          <p:cNvSpPr/>
          <p:nvPr/>
        </p:nvSpPr>
        <p:spPr>
          <a:xfrm>
            <a:off x="5124127" y="4349656"/>
            <a:ext cx="731452" cy="360000"/>
          </a:xfrm>
          <a:custGeom>
            <a:avLst/>
            <a:gdLst>
              <a:gd name="connsiteX0" fmla="*/ 0 w 731452"/>
              <a:gd name="connsiteY0" fmla="*/ 38477 h 384765"/>
              <a:gd name="connsiteX1" fmla="*/ 38477 w 731452"/>
              <a:gd name="connsiteY1" fmla="*/ 0 h 384765"/>
              <a:gd name="connsiteX2" fmla="*/ 692976 w 731452"/>
              <a:gd name="connsiteY2" fmla="*/ 0 h 384765"/>
              <a:gd name="connsiteX3" fmla="*/ 731453 w 731452"/>
              <a:gd name="connsiteY3" fmla="*/ 38477 h 384765"/>
              <a:gd name="connsiteX4" fmla="*/ 731452 w 731452"/>
              <a:gd name="connsiteY4" fmla="*/ 346289 h 384765"/>
              <a:gd name="connsiteX5" fmla="*/ 692975 w 731452"/>
              <a:gd name="connsiteY5" fmla="*/ 384766 h 384765"/>
              <a:gd name="connsiteX6" fmla="*/ 38477 w 731452"/>
              <a:gd name="connsiteY6" fmla="*/ 384765 h 384765"/>
              <a:gd name="connsiteX7" fmla="*/ 0 w 731452"/>
              <a:gd name="connsiteY7" fmla="*/ 346288 h 384765"/>
              <a:gd name="connsiteX8" fmla="*/ 0 w 731452"/>
              <a:gd name="connsiteY8" fmla="*/ 38477 h 384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384765">
                <a:moveTo>
                  <a:pt x="0" y="38477"/>
                </a:moveTo>
                <a:cubicBezTo>
                  <a:pt x="0" y="17227"/>
                  <a:pt x="17227" y="0"/>
                  <a:pt x="38477" y="0"/>
                </a:cubicBezTo>
                <a:lnTo>
                  <a:pt x="692976" y="0"/>
                </a:lnTo>
                <a:cubicBezTo>
                  <a:pt x="714226" y="0"/>
                  <a:pt x="731453" y="17227"/>
                  <a:pt x="731453" y="38477"/>
                </a:cubicBezTo>
                <a:cubicBezTo>
                  <a:pt x="731453" y="141081"/>
                  <a:pt x="731452" y="243685"/>
                  <a:pt x="731452" y="346289"/>
                </a:cubicBezTo>
                <a:cubicBezTo>
                  <a:pt x="731452" y="367539"/>
                  <a:pt x="714225" y="384766"/>
                  <a:pt x="692975" y="384766"/>
                </a:cubicBezTo>
                <a:lnTo>
                  <a:pt x="38477" y="384765"/>
                </a:lnTo>
                <a:cubicBezTo>
                  <a:pt x="17227" y="384765"/>
                  <a:pt x="0" y="367538"/>
                  <a:pt x="0" y="346288"/>
                </a:cubicBezTo>
                <a:lnTo>
                  <a:pt x="0" y="38477"/>
                </a:lnTo>
                <a:close/>
              </a:path>
            </a:pathLst>
          </a:custGeom>
          <a:gradFill flip="none" rotWithShape="0">
            <a:gsLst>
              <a:gs pos="0">
                <a:srgbClr val="92D050">
                  <a:tint val="66000"/>
                  <a:satMod val="160000"/>
                </a:srgbClr>
              </a:gs>
              <a:gs pos="50000">
                <a:srgbClr val="92D050">
                  <a:tint val="44500"/>
                  <a:satMod val="160000"/>
                </a:srgbClr>
              </a:gs>
              <a:gs pos="100000">
                <a:srgbClr val="92D050">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3179" tIns="53179" rIns="53179" bIns="53179" numCol="1" spcCol="1270" anchor="ctr" anchorCtr="0">
            <a:noAutofit/>
          </a:bodyPr>
          <a:lstStyle/>
          <a:p>
            <a:pPr algn="ctr" defTabSz="488950" fontAlgn="base">
              <a:lnSpc>
                <a:spcPct val="90000"/>
              </a:lnSpc>
              <a:spcBef>
                <a:spcPct val="0"/>
              </a:spcBef>
              <a:spcAft>
                <a:spcPct val="35000"/>
              </a:spcAft>
            </a:pPr>
            <a:r>
              <a:rPr lang="ru-RU" sz="1100" b="1" dirty="0" smtClean="0">
                <a:solidFill>
                  <a:prstClr val="black"/>
                </a:solidFill>
                <a:latin typeface="Times New Roman" panose="02020603050405020304" pitchFamily="18" charset="0"/>
                <a:cs typeface="Times New Roman" panose="02020603050405020304" pitchFamily="18" charset="0"/>
              </a:rPr>
              <a:t>39,5</a:t>
            </a:r>
            <a:endParaRPr lang="ru-RU" sz="1100" b="1" dirty="0">
              <a:solidFill>
                <a:prstClr val="black"/>
              </a:solidFill>
              <a:latin typeface="Times New Roman" panose="02020603050405020304" pitchFamily="18" charset="0"/>
              <a:cs typeface="Times New Roman" panose="02020603050405020304" pitchFamily="18" charset="0"/>
            </a:endParaRPr>
          </a:p>
        </p:txBody>
      </p:sp>
      <p:sp>
        <p:nvSpPr>
          <p:cNvPr id="25" name="Полилиния 24"/>
          <p:cNvSpPr/>
          <p:nvPr/>
        </p:nvSpPr>
        <p:spPr>
          <a:xfrm>
            <a:off x="5124127" y="4757192"/>
            <a:ext cx="731452" cy="360000"/>
          </a:xfrm>
          <a:custGeom>
            <a:avLst/>
            <a:gdLst>
              <a:gd name="connsiteX0" fmla="*/ 0 w 731452"/>
              <a:gd name="connsiteY0" fmla="*/ 38477 h 384765"/>
              <a:gd name="connsiteX1" fmla="*/ 38477 w 731452"/>
              <a:gd name="connsiteY1" fmla="*/ 0 h 384765"/>
              <a:gd name="connsiteX2" fmla="*/ 692976 w 731452"/>
              <a:gd name="connsiteY2" fmla="*/ 0 h 384765"/>
              <a:gd name="connsiteX3" fmla="*/ 731453 w 731452"/>
              <a:gd name="connsiteY3" fmla="*/ 38477 h 384765"/>
              <a:gd name="connsiteX4" fmla="*/ 731452 w 731452"/>
              <a:gd name="connsiteY4" fmla="*/ 346289 h 384765"/>
              <a:gd name="connsiteX5" fmla="*/ 692975 w 731452"/>
              <a:gd name="connsiteY5" fmla="*/ 384766 h 384765"/>
              <a:gd name="connsiteX6" fmla="*/ 38477 w 731452"/>
              <a:gd name="connsiteY6" fmla="*/ 384765 h 384765"/>
              <a:gd name="connsiteX7" fmla="*/ 0 w 731452"/>
              <a:gd name="connsiteY7" fmla="*/ 346288 h 384765"/>
              <a:gd name="connsiteX8" fmla="*/ 0 w 731452"/>
              <a:gd name="connsiteY8" fmla="*/ 38477 h 384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384765">
                <a:moveTo>
                  <a:pt x="0" y="38477"/>
                </a:moveTo>
                <a:cubicBezTo>
                  <a:pt x="0" y="17227"/>
                  <a:pt x="17227" y="0"/>
                  <a:pt x="38477" y="0"/>
                </a:cubicBezTo>
                <a:lnTo>
                  <a:pt x="692976" y="0"/>
                </a:lnTo>
                <a:cubicBezTo>
                  <a:pt x="714226" y="0"/>
                  <a:pt x="731453" y="17227"/>
                  <a:pt x="731453" y="38477"/>
                </a:cubicBezTo>
                <a:cubicBezTo>
                  <a:pt x="731453" y="141081"/>
                  <a:pt x="731452" y="243685"/>
                  <a:pt x="731452" y="346289"/>
                </a:cubicBezTo>
                <a:cubicBezTo>
                  <a:pt x="731452" y="367539"/>
                  <a:pt x="714225" y="384766"/>
                  <a:pt x="692975" y="384766"/>
                </a:cubicBezTo>
                <a:lnTo>
                  <a:pt x="38477" y="384765"/>
                </a:lnTo>
                <a:cubicBezTo>
                  <a:pt x="17227" y="384765"/>
                  <a:pt x="0" y="367538"/>
                  <a:pt x="0" y="346288"/>
                </a:cubicBezTo>
                <a:lnTo>
                  <a:pt x="0" y="38477"/>
                </a:lnTo>
                <a:close/>
              </a:path>
            </a:pathLst>
          </a:custGeom>
          <a:gradFill flip="none" rotWithShape="0">
            <a:gsLst>
              <a:gs pos="0">
                <a:srgbClr val="92D050">
                  <a:tint val="66000"/>
                  <a:satMod val="160000"/>
                </a:srgbClr>
              </a:gs>
              <a:gs pos="50000">
                <a:srgbClr val="92D050">
                  <a:tint val="44500"/>
                  <a:satMod val="160000"/>
                </a:srgbClr>
              </a:gs>
              <a:gs pos="100000">
                <a:srgbClr val="92D050">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3179" tIns="53179" rIns="53179" bIns="53179" numCol="1" spcCol="1270" anchor="ctr" anchorCtr="0">
            <a:noAutofit/>
          </a:bodyPr>
          <a:lstStyle/>
          <a:p>
            <a:pPr algn="ctr" defTabSz="488950" fontAlgn="base">
              <a:lnSpc>
                <a:spcPct val="90000"/>
              </a:lnSpc>
              <a:spcBef>
                <a:spcPct val="0"/>
              </a:spcBef>
              <a:spcAft>
                <a:spcPct val="35000"/>
              </a:spcAft>
            </a:pPr>
            <a:r>
              <a:rPr lang="ru-RU" sz="1100" b="1" dirty="0" smtClean="0">
                <a:solidFill>
                  <a:prstClr val="black"/>
                </a:solidFill>
                <a:latin typeface="Times New Roman" panose="02020603050405020304" pitchFamily="18" charset="0"/>
                <a:cs typeface="Times New Roman" panose="02020603050405020304" pitchFamily="18" charset="0"/>
              </a:rPr>
              <a:t>102,1</a:t>
            </a:r>
            <a:endParaRPr lang="ru-RU" sz="1100" b="1" dirty="0">
              <a:solidFill>
                <a:prstClr val="black"/>
              </a:solidFill>
              <a:latin typeface="Times New Roman" panose="02020603050405020304" pitchFamily="18" charset="0"/>
              <a:cs typeface="Times New Roman" panose="02020603050405020304" pitchFamily="18" charset="0"/>
            </a:endParaRPr>
          </a:p>
        </p:txBody>
      </p:sp>
      <p:sp>
        <p:nvSpPr>
          <p:cNvPr id="26" name="Полилиния 25"/>
          <p:cNvSpPr/>
          <p:nvPr/>
        </p:nvSpPr>
        <p:spPr>
          <a:xfrm>
            <a:off x="5124127" y="5164728"/>
            <a:ext cx="731452" cy="360000"/>
          </a:xfrm>
          <a:custGeom>
            <a:avLst/>
            <a:gdLst>
              <a:gd name="connsiteX0" fmla="*/ 0 w 731452"/>
              <a:gd name="connsiteY0" fmla="*/ 38477 h 384765"/>
              <a:gd name="connsiteX1" fmla="*/ 38477 w 731452"/>
              <a:gd name="connsiteY1" fmla="*/ 0 h 384765"/>
              <a:gd name="connsiteX2" fmla="*/ 692976 w 731452"/>
              <a:gd name="connsiteY2" fmla="*/ 0 h 384765"/>
              <a:gd name="connsiteX3" fmla="*/ 731453 w 731452"/>
              <a:gd name="connsiteY3" fmla="*/ 38477 h 384765"/>
              <a:gd name="connsiteX4" fmla="*/ 731452 w 731452"/>
              <a:gd name="connsiteY4" fmla="*/ 346289 h 384765"/>
              <a:gd name="connsiteX5" fmla="*/ 692975 w 731452"/>
              <a:gd name="connsiteY5" fmla="*/ 384766 h 384765"/>
              <a:gd name="connsiteX6" fmla="*/ 38477 w 731452"/>
              <a:gd name="connsiteY6" fmla="*/ 384765 h 384765"/>
              <a:gd name="connsiteX7" fmla="*/ 0 w 731452"/>
              <a:gd name="connsiteY7" fmla="*/ 346288 h 384765"/>
              <a:gd name="connsiteX8" fmla="*/ 0 w 731452"/>
              <a:gd name="connsiteY8" fmla="*/ 38477 h 384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384765">
                <a:moveTo>
                  <a:pt x="0" y="38477"/>
                </a:moveTo>
                <a:cubicBezTo>
                  <a:pt x="0" y="17227"/>
                  <a:pt x="17227" y="0"/>
                  <a:pt x="38477" y="0"/>
                </a:cubicBezTo>
                <a:lnTo>
                  <a:pt x="692976" y="0"/>
                </a:lnTo>
                <a:cubicBezTo>
                  <a:pt x="714226" y="0"/>
                  <a:pt x="731453" y="17227"/>
                  <a:pt x="731453" y="38477"/>
                </a:cubicBezTo>
                <a:cubicBezTo>
                  <a:pt x="731453" y="141081"/>
                  <a:pt x="731452" y="243685"/>
                  <a:pt x="731452" y="346289"/>
                </a:cubicBezTo>
                <a:cubicBezTo>
                  <a:pt x="731452" y="367539"/>
                  <a:pt x="714225" y="384766"/>
                  <a:pt x="692975" y="384766"/>
                </a:cubicBezTo>
                <a:lnTo>
                  <a:pt x="38477" y="384765"/>
                </a:lnTo>
                <a:cubicBezTo>
                  <a:pt x="17227" y="384765"/>
                  <a:pt x="0" y="367538"/>
                  <a:pt x="0" y="346288"/>
                </a:cubicBezTo>
                <a:lnTo>
                  <a:pt x="0" y="38477"/>
                </a:lnTo>
                <a:close/>
              </a:path>
            </a:pathLst>
          </a:custGeom>
          <a:gradFill flip="none" rotWithShape="0">
            <a:gsLst>
              <a:gs pos="0">
                <a:srgbClr val="92D050">
                  <a:tint val="66000"/>
                  <a:satMod val="160000"/>
                </a:srgbClr>
              </a:gs>
              <a:gs pos="50000">
                <a:srgbClr val="92D050">
                  <a:tint val="44500"/>
                  <a:satMod val="160000"/>
                </a:srgbClr>
              </a:gs>
              <a:gs pos="100000">
                <a:srgbClr val="92D050">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3179" tIns="53179" rIns="53179" bIns="53179" numCol="1" spcCol="1270" anchor="ctr" anchorCtr="0">
            <a:noAutofit/>
          </a:bodyPr>
          <a:lstStyle/>
          <a:p>
            <a:pPr algn="ctr" defTabSz="488950" fontAlgn="base">
              <a:lnSpc>
                <a:spcPct val="90000"/>
              </a:lnSpc>
              <a:spcBef>
                <a:spcPct val="0"/>
              </a:spcBef>
              <a:spcAft>
                <a:spcPct val="35000"/>
              </a:spcAft>
            </a:pPr>
            <a:r>
              <a:rPr lang="ru-RU" sz="1100" b="1" dirty="0" smtClean="0">
                <a:solidFill>
                  <a:prstClr val="black"/>
                </a:solidFill>
                <a:latin typeface="Times New Roman" panose="02020603050405020304" pitchFamily="18" charset="0"/>
                <a:cs typeface="Times New Roman" panose="02020603050405020304" pitchFamily="18" charset="0"/>
              </a:rPr>
              <a:t>64,5</a:t>
            </a:r>
            <a:endParaRPr lang="ru-RU" sz="1100" dirty="0">
              <a:solidFill>
                <a:prstClr val="black"/>
              </a:solidFill>
              <a:latin typeface="Times New Roman" panose="02020603050405020304" pitchFamily="18" charset="0"/>
              <a:cs typeface="Times New Roman" panose="02020603050405020304" pitchFamily="18" charset="0"/>
            </a:endParaRPr>
          </a:p>
        </p:txBody>
      </p:sp>
      <p:sp>
        <p:nvSpPr>
          <p:cNvPr id="27" name="Полилиния 26"/>
          <p:cNvSpPr/>
          <p:nvPr/>
        </p:nvSpPr>
        <p:spPr>
          <a:xfrm>
            <a:off x="5124127" y="5625288"/>
            <a:ext cx="731452" cy="396000"/>
          </a:xfrm>
          <a:custGeom>
            <a:avLst/>
            <a:gdLst>
              <a:gd name="connsiteX0" fmla="*/ 0 w 731452"/>
              <a:gd name="connsiteY0" fmla="*/ 38477 h 384765"/>
              <a:gd name="connsiteX1" fmla="*/ 38477 w 731452"/>
              <a:gd name="connsiteY1" fmla="*/ 0 h 384765"/>
              <a:gd name="connsiteX2" fmla="*/ 692976 w 731452"/>
              <a:gd name="connsiteY2" fmla="*/ 0 h 384765"/>
              <a:gd name="connsiteX3" fmla="*/ 731453 w 731452"/>
              <a:gd name="connsiteY3" fmla="*/ 38477 h 384765"/>
              <a:gd name="connsiteX4" fmla="*/ 731452 w 731452"/>
              <a:gd name="connsiteY4" fmla="*/ 346289 h 384765"/>
              <a:gd name="connsiteX5" fmla="*/ 692975 w 731452"/>
              <a:gd name="connsiteY5" fmla="*/ 384766 h 384765"/>
              <a:gd name="connsiteX6" fmla="*/ 38477 w 731452"/>
              <a:gd name="connsiteY6" fmla="*/ 384765 h 384765"/>
              <a:gd name="connsiteX7" fmla="*/ 0 w 731452"/>
              <a:gd name="connsiteY7" fmla="*/ 346288 h 384765"/>
              <a:gd name="connsiteX8" fmla="*/ 0 w 731452"/>
              <a:gd name="connsiteY8" fmla="*/ 38477 h 384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384765">
                <a:moveTo>
                  <a:pt x="0" y="38477"/>
                </a:moveTo>
                <a:cubicBezTo>
                  <a:pt x="0" y="17227"/>
                  <a:pt x="17227" y="0"/>
                  <a:pt x="38477" y="0"/>
                </a:cubicBezTo>
                <a:lnTo>
                  <a:pt x="692976" y="0"/>
                </a:lnTo>
                <a:cubicBezTo>
                  <a:pt x="714226" y="0"/>
                  <a:pt x="731453" y="17227"/>
                  <a:pt x="731453" y="38477"/>
                </a:cubicBezTo>
                <a:cubicBezTo>
                  <a:pt x="731453" y="141081"/>
                  <a:pt x="731452" y="243685"/>
                  <a:pt x="731452" y="346289"/>
                </a:cubicBezTo>
                <a:cubicBezTo>
                  <a:pt x="731452" y="367539"/>
                  <a:pt x="714225" y="384766"/>
                  <a:pt x="692975" y="384766"/>
                </a:cubicBezTo>
                <a:lnTo>
                  <a:pt x="38477" y="384765"/>
                </a:lnTo>
                <a:cubicBezTo>
                  <a:pt x="17227" y="384765"/>
                  <a:pt x="0" y="367538"/>
                  <a:pt x="0" y="346288"/>
                </a:cubicBezTo>
                <a:lnTo>
                  <a:pt x="0" y="38477"/>
                </a:lnTo>
                <a:close/>
              </a:path>
            </a:pathLst>
          </a:custGeom>
          <a:gradFill flip="none" rotWithShape="0">
            <a:gsLst>
              <a:gs pos="0">
                <a:srgbClr val="92D050">
                  <a:tint val="66000"/>
                  <a:satMod val="160000"/>
                </a:srgbClr>
              </a:gs>
              <a:gs pos="50000">
                <a:srgbClr val="92D050">
                  <a:tint val="44500"/>
                  <a:satMod val="160000"/>
                </a:srgbClr>
              </a:gs>
              <a:gs pos="100000">
                <a:srgbClr val="92D050">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3179" tIns="53179" rIns="53179" bIns="53179" numCol="1" spcCol="1270" anchor="ctr" anchorCtr="0">
            <a:noAutofit/>
          </a:bodyPr>
          <a:lstStyle/>
          <a:p>
            <a:pPr algn="ctr" defTabSz="488950" fontAlgn="base">
              <a:lnSpc>
                <a:spcPct val="90000"/>
              </a:lnSpc>
              <a:spcBef>
                <a:spcPct val="0"/>
              </a:spcBef>
              <a:spcAft>
                <a:spcPct val="35000"/>
              </a:spcAft>
            </a:pPr>
            <a:r>
              <a:rPr lang="ru-RU" sz="1100" b="1" dirty="0" smtClean="0">
                <a:solidFill>
                  <a:prstClr val="black"/>
                </a:solidFill>
                <a:latin typeface="Times New Roman" panose="02020603050405020304" pitchFamily="18" charset="0"/>
                <a:cs typeface="Times New Roman" panose="02020603050405020304" pitchFamily="18" charset="0"/>
              </a:rPr>
              <a:t>60,7</a:t>
            </a:r>
            <a:endParaRPr lang="ru-RU" sz="1100" dirty="0">
              <a:solidFill>
                <a:prstClr val="black"/>
              </a:solidFill>
              <a:latin typeface="Times New Roman" panose="02020603050405020304" pitchFamily="18" charset="0"/>
              <a:cs typeface="Times New Roman" panose="02020603050405020304" pitchFamily="18" charset="0"/>
            </a:endParaRPr>
          </a:p>
        </p:txBody>
      </p:sp>
      <p:sp>
        <p:nvSpPr>
          <p:cNvPr id="30" name="Полилиния 29"/>
          <p:cNvSpPr/>
          <p:nvPr/>
        </p:nvSpPr>
        <p:spPr>
          <a:xfrm>
            <a:off x="5917022" y="1639247"/>
            <a:ext cx="731452" cy="421601"/>
          </a:xfrm>
          <a:custGeom>
            <a:avLst/>
            <a:gdLst>
              <a:gd name="connsiteX0" fmla="*/ 0 w 731452"/>
              <a:gd name="connsiteY0" fmla="*/ 38477 h 384765"/>
              <a:gd name="connsiteX1" fmla="*/ 38477 w 731452"/>
              <a:gd name="connsiteY1" fmla="*/ 0 h 384765"/>
              <a:gd name="connsiteX2" fmla="*/ 692976 w 731452"/>
              <a:gd name="connsiteY2" fmla="*/ 0 h 384765"/>
              <a:gd name="connsiteX3" fmla="*/ 731453 w 731452"/>
              <a:gd name="connsiteY3" fmla="*/ 38477 h 384765"/>
              <a:gd name="connsiteX4" fmla="*/ 731452 w 731452"/>
              <a:gd name="connsiteY4" fmla="*/ 346289 h 384765"/>
              <a:gd name="connsiteX5" fmla="*/ 692975 w 731452"/>
              <a:gd name="connsiteY5" fmla="*/ 384766 h 384765"/>
              <a:gd name="connsiteX6" fmla="*/ 38477 w 731452"/>
              <a:gd name="connsiteY6" fmla="*/ 384765 h 384765"/>
              <a:gd name="connsiteX7" fmla="*/ 0 w 731452"/>
              <a:gd name="connsiteY7" fmla="*/ 346288 h 384765"/>
              <a:gd name="connsiteX8" fmla="*/ 0 w 731452"/>
              <a:gd name="connsiteY8" fmla="*/ 38477 h 384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384765">
                <a:moveTo>
                  <a:pt x="0" y="38477"/>
                </a:moveTo>
                <a:cubicBezTo>
                  <a:pt x="0" y="17227"/>
                  <a:pt x="17227" y="0"/>
                  <a:pt x="38477" y="0"/>
                </a:cubicBezTo>
                <a:lnTo>
                  <a:pt x="692976" y="0"/>
                </a:lnTo>
                <a:cubicBezTo>
                  <a:pt x="714226" y="0"/>
                  <a:pt x="731453" y="17227"/>
                  <a:pt x="731453" y="38477"/>
                </a:cubicBezTo>
                <a:cubicBezTo>
                  <a:pt x="731453" y="141081"/>
                  <a:pt x="731452" y="243685"/>
                  <a:pt x="731452" y="346289"/>
                </a:cubicBezTo>
                <a:cubicBezTo>
                  <a:pt x="731452" y="367539"/>
                  <a:pt x="714225" y="384766"/>
                  <a:pt x="692975" y="384766"/>
                </a:cubicBezTo>
                <a:lnTo>
                  <a:pt x="38477" y="384765"/>
                </a:lnTo>
                <a:cubicBezTo>
                  <a:pt x="17227" y="384765"/>
                  <a:pt x="0" y="367538"/>
                  <a:pt x="0" y="346288"/>
                </a:cubicBezTo>
                <a:lnTo>
                  <a:pt x="0" y="38477"/>
                </a:lnTo>
                <a:close/>
              </a:path>
            </a:pathLst>
          </a:custGeom>
          <a:gradFill flip="none" rotWithShape="0">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4609" tIns="64609" rIns="64609" bIns="64609" numCol="1" spcCol="1270" anchor="ctr" anchorCtr="0">
            <a:noAutofit/>
          </a:bodyPr>
          <a:lstStyle/>
          <a:p>
            <a:pPr algn="ctr" defTabSz="622300" fontAlgn="base">
              <a:lnSpc>
                <a:spcPct val="90000"/>
              </a:lnSpc>
              <a:spcBef>
                <a:spcPct val="0"/>
              </a:spcBef>
              <a:spcAft>
                <a:spcPct val="35000"/>
              </a:spcAft>
            </a:pPr>
            <a:r>
              <a:rPr lang="ru-RU" sz="1400" b="1" dirty="0" smtClean="0">
                <a:solidFill>
                  <a:prstClr val="black"/>
                </a:solidFill>
                <a:latin typeface="Times New Roman" panose="02020603050405020304" pitchFamily="18" charset="0"/>
                <a:cs typeface="Times New Roman" panose="02020603050405020304" pitchFamily="18" charset="0"/>
              </a:rPr>
              <a:t>2019 факт</a:t>
            </a:r>
            <a:endParaRPr lang="ru-RU" sz="1400" b="1" dirty="0">
              <a:solidFill>
                <a:prstClr val="black"/>
              </a:solidFill>
              <a:latin typeface="Times New Roman" panose="02020603050405020304" pitchFamily="18" charset="0"/>
              <a:cs typeface="Times New Roman" panose="02020603050405020304" pitchFamily="18" charset="0"/>
            </a:endParaRPr>
          </a:p>
        </p:txBody>
      </p:sp>
      <p:sp>
        <p:nvSpPr>
          <p:cNvPr id="31" name="Полилиния 30"/>
          <p:cNvSpPr/>
          <p:nvPr/>
        </p:nvSpPr>
        <p:spPr>
          <a:xfrm>
            <a:off x="5917022" y="2311976"/>
            <a:ext cx="731452" cy="360000"/>
          </a:xfrm>
          <a:custGeom>
            <a:avLst/>
            <a:gdLst>
              <a:gd name="connsiteX0" fmla="*/ 0 w 731452"/>
              <a:gd name="connsiteY0" fmla="*/ 38477 h 384765"/>
              <a:gd name="connsiteX1" fmla="*/ 38477 w 731452"/>
              <a:gd name="connsiteY1" fmla="*/ 0 h 384765"/>
              <a:gd name="connsiteX2" fmla="*/ 692976 w 731452"/>
              <a:gd name="connsiteY2" fmla="*/ 0 h 384765"/>
              <a:gd name="connsiteX3" fmla="*/ 731453 w 731452"/>
              <a:gd name="connsiteY3" fmla="*/ 38477 h 384765"/>
              <a:gd name="connsiteX4" fmla="*/ 731452 w 731452"/>
              <a:gd name="connsiteY4" fmla="*/ 346289 h 384765"/>
              <a:gd name="connsiteX5" fmla="*/ 692975 w 731452"/>
              <a:gd name="connsiteY5" fmla="*/ 384766 h 384765"/>
              <a:gd name="connsiteX6" fmla="*/ 38477 w 731452"/>
              <a:gd name="connsiteY6" fmla="*/ 384765 h 384765"/>
              <a:gd name="connsiteX7" fmla="*/ 0 w 731452"/>
              <a:gd name="connsiteY7" fmla="*/ 346288 h 384765"/>
              <a:gd name="connsiteX8" fmla="*/ 0 w 731452"/>
              <a:gd name="connsiteY8" fmla="*/ 38477 h 384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384765">
                <a:moveTo>
                  <a:pt x="0" y="38477"/>
                </a:moveTo>
                <a:cubicBezTo>
                  <a:pt x="0" y="17227"/>
                  <a:pt x="17227" y="0"/>
                  <a:pt x="38477" y="0"/>
                </a:cubicBezTo>
                <a:lnTo>
                  <a:pt x="692976" y="0"/>
                </a:lnTo>
                <a:cubicBezTo>
                  <a:pt x="714226" y="0"/>
                  <a:pt x="731453" y="17227"/>
                  <a:pt x="731453" y="38477"/>
                </a:cubicBezTo>
                <a:cubicBezTo>
                  <a:pt x="731453" y="141081"/>
                  <a:pt x="731452" y="243685"/>
                  <a:pt x="731452" y="346289"/>
                </a:cubicBezTo>
                <a:cubicBezTo>
                  <a:pt x="731452" y="367539"/>
                  <a:pt x="714225" y="384766"/>
                  <a:pt x="692975" y="384766"/>
                </a:cubicBezTo>
                <a:lnTo>
                  <a:pt x="38477" y="384765"/>
                </a:lnTo>
                <a:cubicBezTo>
                  <a:pt x="17227" y="384765"/>
                  <a:pt x="0" y="367538"/>
                  <a:pt x="0" y="346288"/>
                </a:cubicBezTo>
                <a:lnTo>
                  <a:pt x="0" y="38477"/>
                </a:lnTo>
                <a:close/>
              </a:path>
            </a:pathLst>
          </a:custGeom>
          <a:gradFill flip="none" rotWithShape="0">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3179" tIns="53179" rIns="53179" bIns="53179" numCol="1" spcCol="1270" anchor="ctr" anchorCtr="0">
            <a:noAutofit/>
          </a:bodyPr>
          <a:lstStyle/>
          <a:p>
            <a:pPr algn="ctr" defTabSz="488950" fontAlgn="base">
              <a:lnSpc>
                <a:spcPct val="90000"/>
              </a:lnSpc>
              <a:spcBef>
                <a:spcPct val="0"/>
              </a:spcBef>
              <a:spcAft>
                <a:spcPct val="35000"/>
              </a:spcAft>
            </a:pPr>
            <a:r>
              <a:rPr lang="ru-RU" sz="1100" b="1" dirty="0" smtClean="0">
                <a:solidFill>
                  <a:prstClr val="black"/>
                </a:solidFill>
                <a:latin typeface="Times New Roman" panose="02020603050405020304" pitchFamily="18" charset="0"/>
                <a:cs typeface="Times New Roman" panose="02020603050405020304" pitchFamily="18" charset="0"/>
              </a:rPr>
              <a:t>0</a:t>
            </a:r>
            <a:endParaRPr lang="ru-RU" sz="1100" b="1" dirty="0">
              <a:solidFill>
                <a:prstClr val="black"/>
              </a:solidFill>
              <a:latin typeface="Times New Roman" panose="02020603050405020304" pitchFamily="18" charset="0"/>
              <a:cs typeface="Times New Roman" panose="02020603050405020304" pitchFamily="18" charset="0"/>
            </a:endParaRPr>
          </a:p>
        </p:txBody>
      </p:sp>
      <p:sp>
        <p:nvSpPr>
          <p:cNvPr id="32" name="Полилиния 31"/>
          <p:cNvSpPr/>
          <p:nvPr/>
        </p:nvSpPr>
        <p:spPr>
          <a:xfrm>
            <a:off x="5917022" y="2719512"/>
            <a:ext cx="731452" cy="360000"/>
          </a:xfrm>
          <a:custGeom>
            <a:avLst/>
            <a:gdLst>
              <a:gd name="connsiteX0" fmla="*/ 0 w 731452"/>
              <a:gd name="connsiteY0" fmla="*/ 38477 h 384765"/>
              <a:gd name="connsiteX1" fmla="*/ 38477 w 731452"/>
              <a:gd name="connsiteY1" fmla="*/ 0 h 384765"/>
              <a:gd name="connsiteX2" fmla="*/ 692976 w 731452"/>
              <a:gd name="connsiteY2" fmla="*/ 0 h 384765"/>
              <a:gd name="connsiteX3" fmla="*/ 731453 w 731452"/>
              <a:gd name="connsiteY3" fmla="*/ 38477 h 384765"/>
              <a:gd name="connsiteX4" fmla="*/ 731452 w 731452"/>
              <a:gd name="connsiteY4" fmla="*/ 346289 h 384765"/>
              <a:gd name="connsiteX5" fmla="*/ 692975 w 731452"/>
              <a:gd name="connsiteY5" fmla="*/ 384766 h 384765"/>
              <a:gd name="connsiteX6" fmla="*/ 38477 w 731452"/>
              <a:gd name="connsiteY6" fmla="*/ 384765 h 384765"/>
              <a:gd name="connsiteX7" fmla="*/ 0 w 731452"/>
              <a:gd name="connsiteY7" fmla="*/ 346288 h 384765"/>
              <a:gd name="connsiteX8" fmla="*/ 0 w 731452"/>
              <a:gd name="connsiteY8" fmla="*/ 38477 h 384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384765">
                <a:moveTo>
                  <a:pt x="0" y="38477"/>
                </a:moveTo>
                <a:cubicBezTo>
                  <a:pt x="0" y="17227"/>
                  <a:pt x="17227" y="0"/>
                  <a:pt x="38477" y="0"/>
                </a:cubicBezTo>
                <a:lnTo>
                  <a:pt x="692976" y="0"/>
                </a:lnTo>
                <a:cubicBezTo>
                  <a:pt x="714226" y="0"/>
                  <a:pt x="731453" y="17227"/>
                  <a:pt x="731453" y="38477"/>
                </a:cubicBezTo>
                <a:cubicBezTo>
                  <a:pt x="731453" y="141081"/>
                  <a:pt x="731452" y="243685"/>
                  <a:pt x="731452" y="346289"/>
                </a:cubicBezTo>
                <a:cubicBezTo>
                  <a:pt x="731452" y="367539"/>
                  <a:pt x="714225" y="384766"/>
                  <a:pt x="692975" y="384766"/>
                </a:cubicBezTo>
                <a:lnTo>
                  <a:pt x="38477" y="384765"/>
                </a:lnTo>
                <a:cubicBezTo>
                  <a:pt x="17227" y="384765"/>
                  <a:pt x="0" y="367538"/>
                  <a:pt x="0" y="346288"/>
                </a:cubicBezTo>
                <a:lnTo>
                  <a:pt x="0" y="38477"/>
                </a:lnTo>
                <a:close/>
              </a:path>
            </a:pathLst>
          </a:custGeom>
          <a:gradFill flip="none" rotWithShape="0">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3179" tIns="53179" rIns="53179" bIns="53179" numCol="1" spcCol="1270" anchor="ctr" anchorCtr="0">
            <a:noAutofit/>
          </a:bodyPr>
          <a:lstStyle/>
          <a:p>
            <a:pPr algn="ctr" defTabSz="488950" fontAlgn="base">
              <a:lnSpc>
                <a:spcPct val="90000"/>
              </a:lnSpc>
              <a:spcBef>
                <a:spcPct val="0"/>
              </a:spcBef>
              <a:spcAft>
                <a:spcPct val="35000"/>
              </a:spcAft>
            </a:pPr>
            <a:r>
              <a:rPr lang="ru-RU" sz="1100" b="1" dirty="0" smtClean="0">
                <a:solidFill>
                  <a:prstClr val="black"/>
                </a:solidFill>
                <a:latin typeface="Times New Roman" panose="02020603050405020304" pitchFamily="18" charset="0"/>
                <a:cs typeface="Times New Roman" panose="02020603050405020304" pitchFamily="18" charset="0"/>
              </a:rPr>
              <a:t>77,5</a:t>
            </a:r>
            <a:endParaRPr lang="ru-RU" sz="1100" b="1" dirty="0">
              <a:solidFill>
                <a:prstClr val="black"/>
              </a:solidFill>
              <a:latin typeface="Times New Roman" panose="02020603050405020304" pitchFamily="18" charset="0"/>
              <a:cs typeface="Times New Roman" panose="02020603050405020304" pitchFamily="18" charset="0"/>
            </a:endParaRPr>
          </a:p>
        </p:txBody>
      </p:sp>
      <p:sp>
        <p:nvSpPr>
          <p:cNvPr id="33" name="Полилиния 32"/>
          <p:cNvSpPr/>
          <p:nvPr/>
        </p:nvSpPr>
        <p:spPr>
          <a:xfrm>
            <a:off x="5917022" y="3127048"/>
            <a:ext cx="731452" cy="360000"/>
          </a:xfrm>
          <a:custGeom>
            <a:avLst/>
            <a:gdLst>
              <a:gd name="connsiteX0" fmla="*/ 0 w 731452"/>
              <a:gd name="connsiteY0" fmla="*/ 38477 h 384765"/>
              <a:gd name="connsiteX1" fmla="*/ 38477 w 731452"/>
              <a:gd name="connsiteY1" fmla="*/ 0 h 384765"/>
              <a:gd name="connsiteX2" fmla="*/ 692976 w 731452"/>
              <a:gd name="connsiteY2" fmla="*/ 0 h 384765"/>
              <a:gd name="connsiteX3" fmla="*/ 731453 w 731452"/>
              <a:gd name="connsiteY3" fmla="*/ 38477 h 384765"/>
              <a:gd name="connsiteX4" fmla="*/ 731452 w 731452"/>
              <a:gd name="connsiteY4" fmla="*/ 346289 h 384765"/>
              <a:gd name="connsiteX5" fmla="*/ 692975 w 731452"/>
              <a:gd name="connsiteY5" fmla="*/ 384766 h 384765"/>
              <a:gd name="connsiteX6" fmla="*/ 38477 w 731452"/>
              <a:gd name="connsiteY6" fmla="*/ 384765 h 384765"/>
              <a:gd name="connsiteX7" fmla="*/ 0 w 731452"/>
              <a:gd name="connsiteY7" fmla="*/ 346288 h 384765"/>
              <a:gd name="connsiteX8" fmla="*/ 0 w 731452"/>
              <a:gd name="connsiteY8" fmla="*/ 38477 h 384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384765">
                <a:moveTo>
                  <a:pt x="0" y="38477"/>
                </a:moveTo>
                <a:cubicBezTo>
                  <a:pt x="0" y="17227"/>
                  <a:pt x="17227" y="0"/>
                  <a:pt x="38477" y="0"/>
                </a:cubicBezTo>
                <a:lnTo>
                  <a:pt x="692976" y="0"/>
                </a:lnTo>
                <a:cubicBezTo>
                  <a:pt x="714226" y="0"/>
                  <a:pt x="731453" y="17227"/>
                  <a:pt x="731453" y="38477"/>
                </a:cubicBezTo>
                <a:cubicBezTo>
                  <a:pt x="731453" y="141081"/>
                  <a:pt x="731452" y="243685"/>
                  <a:pt x="731452" y="346289"/>
                </a:cubicBezTo>
                <a:cubicBezTo>
                  <a:pt x="731452" y="367539"/>
                  <a:pt x="714225" y="384766"/>
                  <a:pt x="692975" y="384766"/>
                </a:cubicBezTo>
                <a:lnTo>
                  <a:pt x="38477" y="384765"/>
                </a:lnTo>
                <a:cubicBezTo>
                  <a:pt x="17227" y="384765"/>
                  <a:pt x="0" y="367538"/>
                  <a:pt x="0" y="346288"/>
                </a:cubicBezTo>
                <a:lnTo>
                  <a:pt x="0" y="38477"/>
                </a:lnTo>
                <a:close/>
              </a:path>
            </a:pathLst>
          </a:custGeom>
          <a:gradFill flip="none" rotWithShape="0">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3179" tIns="53179" rIns="53179" bIns="53179" numCol="1" spcCol="1270" anchor="ctr" anchorCtr="0">
            <a:noAutofit/>
          </a:bodyPr>
          <a:lstStyle/>
          <a:p>
            <a:pPr algn="ctr" defTabSz="488950" fontAlgn="base">
              <a:lnSpc>
                <a:spcPct val="90000"/>
              </a:lnSpc>
              <a:spcBef>
                <a:spcPct val="0"/>
              </a:spcBef>
              <a:spcAft>
                <a:spcPct val="35000"/>
              </a:spcAft>
            </a:pPr>
            <a:r>
              <a:rPr lang="ru-RU" sz="1100" b="1" dirty="0" smtClean="0">
                <a:solidFill>
                  <a:prstClr val="black"/>
                </a:solidFill>
                <a:latin typeface="Times New Roman" panose="02020603050405020304" pitchFamily="18" charset="0"/>
                <a:cs typeface="Times New Roman" panose="02020603050405020304" pitchFamily="18" charset="0"/>
              </a:rPr>
              <a:t>7,0</a:t>
            </a:r>
            <a:endParaRPr lang="ru-RU" sz="1100" b="1" dirty="0">
              <a:solidFill>
                <a:prstClr val="black"/>
              </a:solidFill>
              <a:latin typeface="Times New Roman" panose="02020603050405020304" pitchFamily="18" charset="0"/>
              <a:cs typeface="Times New Roman" panose="02020603050405020304" pitchFamily="18" charset="0"/>
            </a:endParaRPr>
          </a:p>
        </p:txBody>
      </p:sp>
      <p:sp>
        <p:nvSpPr>
          <p:cNvPr id="34" name="Полилиния 33"/>
          <p:cNvSpPr/>
          <p:nvPr/>
        </p:nvSpPr>
        <p:spPr>
          <a:xfrm>
            <a:off x="5917022" y="3534584"/>
            <a:ext cx="731452" cy="360000"/>
          </a:xfrm>
          <a:custGeom>
            <a:avLst/>
            <a:gdLst>
              <a:gd name="connsiteX0" fmla="*/ 0 w 731452"/>
              <a:gd name="connsiteY0" fmla="*/ 38477 h 384765"/>
              <a:gd name="connsiteX1" fmla="*/ 38477 w 731452"/>
              <a:gd name="connsiteY1" fmla="*/ 0 h 384765"/>
              <a:gd name="connsiteX2" fmla="*/ 692976 w 731452"/>
              <a:gd name="connsiteY2" fmla="*/ 0 h 384765"/>
              <a:gd name="connsiteX3" fmla="*/ 731453 w 731452"/>
              <a:gd name="connsiteY3" fmla="*/ 38477 h 384765"/>
              <a:gd name="connsiteX4" fmla="*/ 731452 w 731452"/>
              <a:gd name="connsiteY4" fmla="*/ 346289 h 384765"/>
              <a:gd name="connsiteX5" fmla="*/ 692975 w 731452"/>
              <a:gd name="connsiteY5" fmla="*/ 384766 h 384765"/>
              <a:gd name="connsiteX6" fmla="*/ 38477 w 731452"/>
              <a:gd name="connsiteY6" fmla="*/ 384765 h 384765"/>
              <a:gd name="connsiteX7" fmla="*/ 0 w 731452"/>
              <a:gd name="connsiteY7" fmla="*/ 346288 h 384765"/>
              <a:gd name="connsiteX8" fmla="*/ 0 w 731452"/>
              <a:gd name="connsiteY8" fmla="*/ 38477 h 384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384765">
                <a:moveTo>
                  <a:pt x="0" y="38477"/>
                </a:moveTo>
                <a:cubicBezTo>
                  <a:pt x="0" y="17227"/>
                  <a:pt x="17227" y="0"/>
                  <a:pt x="38477" y="0"/>
                </a:cubicBezTo>
                <a:lnTo>
                  <a:pt x="692976" y="0"/>
                </a:lnTo>
                <a:cubicBezTo>
                  <a:pt x="714226" y="0"/>
                  <a:pt x="731453" y="17227"/>
                  <a:pt x="731453" y="38477"/>
                </a:cubicBezTo>
                <a:cubicBezTo>
                  <a:pt x="731453" y="141081"/>
                  <a:pt x="731452" y="243685"/>
                  <a:pt x="731452" y="346289"/>
                </a:cubicBezTo>
                <a:cubicBezTo>
                  <a:pt x="731452" y="367539"/>
                  <a:pt x="714225" y="384766"/>
                  <a:pt x="692975" y="384766"/>
                </a:cubicBezTo>
                <a:lnTo>
                  <a:pt x="38477" y="384765"/>
                </a:lnTo>
                <a:cubicBezTo>
                  <a:pt x="17227" y="384765"/>
                  <a:pt x="0" y="367538"/>
                  <a:pt x="0" y="346288"/>
                </a:cubicBezTo>
                <a:lnTo>
                  <a:pt x="0" y="38477"/>
                </a:lnTo>
                <a:close/>
              </a:path>
            </a:pathLst>
          </a:custGeom>
          <a:gradFill flip="none" rotWithShape="0">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3179" tIns="53179" rIns="53179" bIns="53179" numCol="1" spcCol="1270" anchor="ctr" anchorCtr="0">
            <a:noAutofit/>
          </a:bodyPr>
          <a:lstStyle/>
          <a:p>
            <a:pPr algn="ctr" defTabSz="488950" fontAlgn="base">
              <a:lnSpc>
                <a:spcPct val="90000"/>
              </a:lnSpc>
              <a:spcBef>
                <a:spcPct val="0"/>
              </a:spcBef>
              <a:spcAft>
                <a:spcPct val="35000"/>
              </a:spcAft>
            </a:pPr>
            <a:r>
              <a:rPr lang="ru-RU" sz="1100" b="1" dirty="0" smtClean="0">
                <a:solidFill>
                  <a:prstClr val="black"/>
                </a:solidFill>
                <a:latin typeface="Times New Roman" panose="02020603050405020304" pitchFamily="18" charset="0"/>
                <a:cs typeface="Times New Roman" panose="02020603050405020304" pitchFamily="18" charset="0"/>
              </a:rPr>
              <a:t>0</a:t>
            </a:r>
            <a:endParaRPr lang="ru-RU" sz="1100" b="1" dirty="0">
              <a:solidFill>
                <a:prstClr val="black"/>
              </a:solidFill>
              <a:latin typeface="Times New Roman" panose="02020603050405020304" pitchFamily="18" charset="0"/>
              <a:cs typeface="Times New Roman" panose="02020603050405020304" pitchFamily="18" charset="0"/>
            </a:endParaRPr>
          </a:p>
        </p:txBody>
      </p:sp>
      <p:sp>
        <p:nvSpPr>
          <p:cNvPr id="35" name="Полилиния 34"/>
          <p:cNvSpPr/>
          <p:nvPr/>
        </p:nvSpPr>
        <p:spPr>
          <a:xfrm>
            <a:off x="5917022" y="3942120"/>
            <a:ext cx="731452" cy="360000"/>
          </a:xfrm>
          <a:custGeom>
            <a:avLst/>
            <a:gdLst>
              <a:gd name="connsiteX0" fmla="*/ 0 w 731452"/>
              <a:gd name="connsiteY0" fmla="*/ 38477 h 384765"/>
              <a:gd name="connsiteX1" fmla="*/ 38477 w 731452"/>
              <a:gd name="connsiteY1" fmla="*/ 0 h 384765"/>
              <a:gd name="connsiteX2" fmla="*/ 692976 w 731452"/>
              <a:gd name="connsiteY2" fmla="*/ 0 h 384765"/>
              <a:gd name="connsiteX3" fmla="*/ 731453 w 731452"/>
              <a:gd name="connsiteY3" fmla="*/ 38477 h 384765"/>
              <a:gd name="connsiteX4" fmla="*/ 731452 w 731452"/>
              <a:gd name="connsiteY4" fmla="*/ 346289 h 384765"/>
              <a:gd name="connsiteX5" fmla="*/ 692975 w 731452"/>
              <a:gd name="connsiteY5" fmla="*/ 384766 h 384765"/>
              <a:gd name="connsiteX6" fmla="*/ 38477 w 731452"/>
              <a:gd name="connsiteY6" fmla="*/ 384765 h 384765"/>
              <a:gd name="connsiteX7" fmla="*/ 0 w 731452"/>
              <a:gd name="connsiteY7" fmla="*/ 346288 h 384765"/>
              <a:gd name="connsiteX8" fmla="*/ 0 w 731452"/>
              <a:gd name="connsiteY8" fmla="*/ 38477 h 384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384765">
                <a:moveTo>
                  <a:pt x="0" y="38477"/>
                </a:moveTo>
                <a:cubicBezTo>
                  <a:pt x="0" y="17227"/>
                  <a:pt x="17227" y="0"/>
                  <a:pt x="38477" y="0"/>
                </a:cubicBezTo>
                <a:lnTo>
                  <a:pt x="692976" y="0"/>
                </a:lnTo>
                <a:cubicBezTo>
                  <a:pt x="714226" y="0"/>
                  <a:pt x="731453" y="17227"/>
                  <a:pt x="731453" y="38477"/>
                </a:cubicBezTo>
                <a:cubicBezTo>
                  <a:pt x="731453" y="141081"/>
                  <a:pt x="731452" y="243685"/>
                  <a:pt x="731452" y="346289"/>
                </a:cubicBezTo>
                <a:cubicBezTo>
                  <a:pt x="731452" y="367539"/>
                  <a:pt x="714225" y="384766"/>
                  <a:pt x="692975" y="384766"/>
                </a:cubicBezTo>
                <a:lnTo>
                  <a:pt x="38477" y="384765"/>
                </a:lnTo>
                <a:cubicBezTo>
                  <a:pt x="17227" y="384765"/>
                  <a:pt x="0" y="367538"/>
                  <a:pt x="0" y="346288"/>
                </a:cubicBezTo>
                <a:lnTo>
                  <a:pt x="0" y="38477"/>
                </a:lnTo>
                <a:close/>
              </a:path>
            </a:pathLst>
          </a:custGeom>
          <a:gradFill flip="none" rotWithShape="0">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3179" tIns="53179" rIns="53179" bIns="53179" numCol="1" spcCol="1270" anchor="ctr" anchorCtr="0">
            <a:noAutofit/>
          </a:bodyPr>
          <a:lstStyle/>
          <a:p>
            <a:pPr algn="ctr" defTabSz="488950" fontAlgn="base">
              <a:lnSpc>
                <a:spcPct val="90000"/>
              </a:lnSpc>
              <a:spcBef>
                <a:spcPct val="0"/>
              </a:spcBef>
              <a:spcAft>
                <a:spcPct val="35000"/>
              </a:spcAft>
            </a:pPr>
            <a:r>
              <a:rPr lang="ru-RU" sz="1100" b="1" dirty="0" smtClean="0">
                <a:solidFill>
                  <a:prstClr val="black"/>
                </a:solidFill>
                <a:latin typeface="Times New Roman" panose="02020603050405020304" pitchFamily="18" charset="0"/>
                <a:cs typeface="Times New Roman" panose="02020603050405020304" pitchFamily="18" charset="0"/>
              </a:rPr>
              <a:t>1 850,0</a:t>
            </a:r>
            <a:endParaRPr lang="ru-RU" sz="1100" b="1" dirty="0">
              <a:solidFill>
                <a:prstClr val="black"/>
              </a:solidFill>
              <a:latin typeface="Times New Roman" panose="02020603050405020304" pitchFamily="18" charset="0"/>
              <a:cs typeface="Times New Roman" panose="02020603050405020304" pitchFamily="18" charset="0"/>
            </a:endParaRPr>
          </a:p>
        </p:txBody>
      </p:sp>
      <p:sp>
        <p:nvSpPr>
          <p:cNvPr id="38" name="Полилиния 37"/>
          <p:cNvSpPr/>
          <p:nvPr/>
        </p:nvSpPr>
        <p:spPr>
          <a:xfrm>
            <a:off x="5917022" y="4349656"/>
            <a:ext cx="731452" cy="360000"/>
          </a:xfrm>
          <a:custGeom>
            <a:avLst/>
            <a:gdLst>
              <a:gd name="connsiteX0" fmla="*/ 0 w 731452"/>
              <a:gd name="connsiteY0" fmla="*/ 38477 h 384765"/>
              <a:gd name="connsiteX1" fmla="*/ 38477 w 731452"/>
              <a:gd name="connsiteY1" fmla="*/ 0 h 384765"/>
              <a:gd name="connsiteX2" fmla="*/ 692976 w 731452"/>
              <a:gd name="connsiteY2" fmla="*/ 0 h 384765"/>
              <a:gd name="connsiteX3" fmla="*/ 731453 w 731452"/>
              <a:gd name="connsiteY3" fmla="*/ 38477 h 384765"/>
              <a:gd name="connsiteX4" fmla="*/ 731452 w 731452"/>
              <a:gd name="connsiteY4" fmla="*/ 346289 h 384765"/>
              <a:gd name="connsiteX5" fmla="*/ 692975 w 731452"/>
              <a:gd name="connsiteY5" fmla="*/ 384766 h 384765"/>
              <a:gd name="connsiteX6" fmla="*/ 38477 w 731452"/>
              <a:gd name="connsiteY6" fmla="*/ 384765 h 384765"/>
              <a:gd name="connsiteX7" fmla="*/ 0 w 731452"/>
              <a:gd name="connsiteY7" fmla="*/ 346288 h 384765"/>
              <a:gd name="connsiteX8" fmla="*/ 0 w 731452"/>
              <a:gd name="connsiteY8" fmla="*/ 38477 h 384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384765">
                <a:moveTo>
                  <a:pt x="0" y="38477"/>
                </a:moveTo>
                <a:cubicBezTo>
                  <a:pt x="0" y="17227"/>
                  <a:pt x="17227" y="0"/>
                  <a:pt x="38477" y="0"/>
                </a:cubicBezTo>
                <a:lnTo>
                  <a:pt x="692976" y="0"/>
                </a:lnTo>
                <a:cubicBezTo>
                  <a:pt x="714226" y="0"/>
                  <a:pt x="731453" y="17227"/>
                  <a:pt x="731453" y="38477"/>
                </a:cubicBezTo>
                <a:cubicBezTo>
                  <a:pt x="731453" y="141081"/>
                  <a:pt x="731452" y="243685"/>
                  <a:pt x="731452" y="346289"/>
                </a:cubicBezTo>
                <a:cubicBezTo>
                  <a:pt x="731452" y="367539"/>
                  <a:pt x="714225" y="384766"/>
                  <a:pt x="692975" y="384766"/>
                </a:cubicBezTo>
                <a:lnTo>
                  <a:pt x="38477" y="384765"/>
                </a:lnTo>
                <a:cubicBezTo>
                  <a:pt x="17227" y="384765"/>
                  <a:pt x="0" y="367538"/>
                  <a:pt x="0" y="346288"/>
                </a:cubicBezTo>
                <a:lnTo>
                  <a:pt x="0" y="38477"/>
                </a:lnTo>
                <a:close/>
              </a:path>
            </a:pathLst>
          </a:custGeom>
          <a:gradFill flip="none" rotWithShape="0">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3179" tIns="53179" rIns="53179" bIns="53179" numCol="1" spcCol="1270" anchor="ctr" anchorCtr="0">
            <a:noAutofit/>
          </a:bodyPr>
          <a:lstStyle/>
          <a:p>
            <a:pPr algn="ctr" defTabSz="488950" fontAlgn="base">
              <a:lnSpc>
                <a:spcPct val="50000"/>
              </a:lnSpc>
              <a:spcBef>
                <a:spcPct val="0"/>
              </a:spcBef>
              <a:spcAft>
                <a:spcPct val="35000"/>
              </a:spcAft>
            </a:pPr>
            <a:r>
              <a:rPr lang="ru-RU" sz="1100" b="1" dirty="0" smtClean="0">
                <a:solidFill>
                  <a:prstClr val="black"/>
                </a:solidFill>
                <a:latin typeface="Times New Roman" panose="02020603050405020304" pitchFamily="18" charset="0"/>
                <a:cs typeface="Times New Roman" panose="02020603050405020304" pitchFamily="18" charset="0"/>
              </a:rPr>
              <a:t>39,5</a:t>
            </a:r>
          </a:p>
          <a:p>
            <a:pPr algn="ctr" defTabSz="488950" fontAlgn="base">
              <a:lnSpc>
                <a:spcPct val="50000"/>
              </a:lnSpc>
              <a:spcBef>
                <a:spcPct val="0"/>
              </a:spcBef>
              <a:spcAft>
                <a:spcPct val="35000"/>
              </a:spcAft>
            </a:pPr>
            <a:r>
              <a:rPr lang="ru-RU" sz="1100" b="1" dirty="0" smtClean="0">
                <a:solidFill>
                  <a:prstClr val="black"/>
                </a:solidFill>
                <a:latin typeface="Times New Roman" panose="02020603050405020304" pitchFamily="18" charset="0"/>
                <a:cs typeface="Times New Roman" panose="02020603050405020304" pitchFamily="18" charset="0"/>
              </a:rPr>
              <a:t>(оценка)</a:t>
            </a:r>
            <a:endParaRPr lang="ru-RU" sz="1100" b="1" dirty="0">
              <a:solidFill>
                <a:prstClr val="black"/>
              </a:solidFill>
              <a:latin typeface="Times New Roman" panose="02020603050405020304" pitchFamily="18" charset="0"/>
              <a:cs typeface="Times New Roman" panose="02020603050405020304" pitchFamily="18" charset="0"/>
            </a:endParaRPr>
          </a:p>
        </p:txBody>
      </p:sp>
      <p:sp>
        <p:nvSpPr>
          <p:cNvPr id="39" name="Полилиния 38"/>
          <p:cNvSpPr/>
          <p:nvPr/>
        </p:nvSpPr>
        <p:spPr>
          <a:xfrm>
            <a:off x="5917022" y="4757192"/>
            <a:ext cx="731452" cy="360000"/>
          </a:xfrm>
          <a:custGeom>
            <a:avLst/>
            <a:gdLst>
              <a:gd name="connsiteX0" fmla="*/ 0 w 731452"/>
              <a:gd name="connsiteY0" fmla="*/ 38477 h 384765"/>
              <a:gd name="connsiteX1" fmla="*/ 38477 w 731452"/>
              <a:gd name="connsiteY1" fmla="*/ 0 h 384765"/>
              <a:gd name="connsiteX2" fmla="*/ 692976 w 731452"/>
              <a:gd name="connsiteY2" fmla="*/ 0 h 384765"/>
              <a:gd name="connsiteX3" fmla="*/ 731453 w 731452"/>
              <a:gd name="connsiteY3" fmla="*/ 38477 h 384765"/>
              <a:gd name="connsiteX4" fmla="*/ 731452 w 731452"/>
              <a:gd name="connsiteY4" fmla="*/ 346289 h 384765"/>
              <a:gd name="connsiteX5" fmla="*/ 692975 w 731452"/>
              <a:gd name="connsiteY5" fmla="*/ 384766 h 384765"/>
              <a:gd name="connsiteX6" fmla="*/ 38477 w 731452"/>
              <a:gd name="connsiteY6" fmla="*/ 384765 h 384765"/>
              <a:gd name="connsiteX7" fmla="*/ 0 w 731452"/>
              <a:gd name="connsiteY7" fmla="*/ 346288 h 384765"/>
              <a:gd name="connsiteX8" fmla="*/ 0 w 731452"/>
              <a:gd name="connsiteY8" fmla="*/ 38477 h 384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384765">
                <a:moveTo>
                  <a:pt x="0" y="38477"/>
                </a:moveTo>
                <a:cubicBezTo>
                  <a:pt x="0" y="17227"/>
                  <a:pt x="17227" y="0"/>
                  <a:pt x="38477" y="0"/>
                </a:cubicBezTo>
                <a:lnTo>
                  <a:pt x="692976" y="0"/>
                </a:lnTo>
                <a:cubicBezTo>
                  <a:pt x="714226" y="0"/>
                  <a:pt x="731453" y="17227"/>
                  <a:pt x="731453" y="38477"/>
                </a:cubicBezTo>
                <a:cubicBezTo>
                  <a:pt x="731453" y="141081"/>
                  <a:pt x="731452" y="243685"/>
                  <a:pt x="731452" y="346289"/>
                </a:cubicBezTo>
                <a:cubicBezTo>
                  <a:pt x="731452" y="367539"/>
                  <a:pt x="714225" y="384766"/>
                  <a:pt x="692975" y="384766"/>
                </a:cubicBezTo>
                <a:lnTo>
                  <a:pt x="38477" y="384765"/>
                </a:lnTo>
                <a:cubicBezTo>
                  <a:pt x="17227" y="384765"/>
                  <a:pt x="0" y="367538"/>
                  <a:pt x="0" y="346288"/>
                </a:cubicBezTo>
                <a:lnTo>
                  <a:pt x="0" y="38477"/>
                </a:lnTo>
                <a:close/>
              </a:path>
            </a:pathLst>
          </a:custGeom>
          <a:gradFill flip="none" rotWithShape="0">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3179" tIns="53179" rIns="53179" bIns="53179" numCol="1" spcCol="1270" anchor="ctr" anchorCtr="0">
            <a:noAutofit/>
          </a:bodyPr>
          <a:lstStyle/>
          <a:p>
            <a:pPr algn="ctr" defTabSz="488950" fontAlgn="base">
              <a:lnSpc>
                <a:spcPct val="90000"/>
              </a:lnSpc>
              <a:spcBef>
                <a:spcPct val="0"/>
              </a:spcBef>
              <a:spcAft>
                <a:spcPct val="35000"/>
              </a:spcAft>
            </a:pPr>
            <a:r>
              <a:rPr lang="ru-RU" sz="1100" b="1" dirty="0" smtClean="0">
                <a:solidFill>
                  <a:prstClr val="black"/>
                </a:solidFill>
                <a:latin typeface="Times New Roman" panose="02020603050405020304" pitchFamily="18" charset="0"/>
                <a:cs typeface="Times New Roman" panose="02020603050405020304" pitchFamily="18" charset="0"/>
              </a:rPr>
              <a:t>102,1 (оценка)</a:t>
            </a:r>
            <a:endParaRPr lang="ru-RU" sz="1100" b="1" dirty="0">
              <a:solidFill>
                <a:prstClr val="black"/>
              </a:solidFill>
              <a:latin typeface="Times New Roman" panose="02020603050405020304" pitchFamily="18" charset="0"/>
              <a:cs typeface="Times New Roman" panose="02020603050405020304" pitchFamily="18" charset="0"/>
            </a:endParaRPr>
          </a:p>
        </p:txBody>
      </p:sp>
      <p:sp>
        <p:nvSpPr>
          <p:cNvPr id="40" name="Полилиния 39"/>
          <p:cNvSpPr/>
          <p:nvPr/>
        </p:nvSpPr>
        <p:spPr>
          <a:xfrm>
            <a:off x="5917022" y="5164728"/>
            <a:ext cx="731452" cy="360000"/>
          </a:xfrm>
          <a:custGeom>
            <a:avLst/>
            <a:gdLst>
              <a:gd name="connsiteX0" fmla="*/ 0 w 731452"/>
              <a:gd name="connsiteY0" fmla="*/ 38477 h 384765"/>
              <a:gd name="connsiteX1" fmla="*/ 38477 w 731452"/>
              <a:gd name="connsiteY1" fmla="*/ 0 h 384765"/>
              <a:gd name="connsiteX2" fmla="*/ 692976 w 731452"/>
              <a:gd name="connsiteY2" fmla="*/ 0 h 384765"/>
              <a:gd name="connsiteX3" fmla="*/ 731453 w 731452"/>
              <a:gd name="connsiteY3" fmla="*/ 38477 h 384765"/>
              <a:gd name="connsiteX4" fmla="*/ 731452 w 731452"/>
              <a:gd name="connsiteY4" fmla="*/ 346289 h 384765"/>
              <a:gd name="connsiteX5" fmla="*/ 692975 w 731452"/>
              <a:gd name="connsiteY5" fmla="*/ 384766 h 384765"/>
              <a:gd name="connsiteX6" fmla="*/ 38477 w 731452"/>
              <a:gd name="connsiteY6" fmla="*/ 384765 h 384765"/>
              <a:gd name="connsiteX7" fmla="*/ 0 w 731452"/>
              <a:gd name="connsiteY7" fmla="*/ 346288 h 384765"/>
              <a:gd name="connsiteX8" fmla="*/ 0 w 731452"/>
              <a:gd name="connsiteY8" fmla="*/ 38477 h 384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384765">
                <a:moveTo>
                  <a:pt x="0" y="38477"/>
                </a:moveTo>
                <a:cubicBezTo>
                  <a:pt x="0" y="17227"/>
                  <a:pt x="17227" y="0"/>
                  <a:pt x="38477" y="0"/>
                </a:cubicBezTo>
                <a:lnTo>
                  <a:pt x="692976" y="0"/>
                </a:lnTo>
                <a:cubicBezTo>
                  <a:pt x="714226" y="0"/>
                  <a:pt x="731453" y="17227"/>
                  <a:pt x="731453" y="38477"/>
                </a:cubicBezTo>
                <a:cubicBezTo>
                  <a:pt x="731453" y="141081"/>
                  <a:pt x="731452" y="243685"/>
                  <a:pt x="731452" y="346289"/>
                </a:cubicBezTo>
                <a:cubicBezTo>
                  <a:pt x="731452" y="367539"/>
                  <a:pt x="714225" y="384766"/>
                  <a:pt x="692975" y="384766"/>
                </a:cubicBezTo>
                <a:lnTo>
                  <a:pt x="38477" y="384765"/>
                </a:lnTo>
                <a:cubicBezTo>
                  <a:pt x="17227" y="384765"/>
                  <a:pt x="0" y="367538"/>
                  <a:pt x="0" y="346288"/>
                </a:cubicBezTo>
                <a:lnTo>
                  <a:pt x="0" y="38477"/>
                </a:lnTo>
                <a:close/>
              </a:path>
            </a:pathLst>
          </a:custGeom>
          <a:gradFill flip="none" rotWithShape="0">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3179" tIns="53179" rIns="53179" bIns="53179" numCol="1" spcCol="1270" anchor="ctr" anchorCtr="0">
            <a:noAutofit/>
          </a:bodyPr>
          <a:lstStyle/>
          <a:p>
            <a:pPr algn="ctr" defTabSz="488950" fontAlgn="base">
              <a:lnSpc>
                <a:spcPct val="90000"/>
              </a:lnSpc>
              <a:spcBef>
                <a:spcPct val="0"/>
              </a:spcBef>
              <a:spcAft>
                <a:spcPct val="35000"/>
              </a:spcAft>
            </a:pPr>
            <a:r>
              <a:rPr lang="ru-RU" sz="1100" b="1" dirty="0" smtClean="0">
                <a:solidFill>
                  <a:prstClr val="black"/>
                </a:solidFill>
                <a:latin typeface="Times New Roman" panose="02020603050405020304" pitchFamily="18" charset="0"/>
                <a:cs typeface="Times New Roman" panose="02020603050405020304" pitchFamily="18" charset="0"/>
              </a:rPr>
              <a:t>64,5 (оценка)</a:t>
            </a:r>
            <a:endParaRPr lang="ru-RU" sz="1100" b="1" dirty="0">
              <a:solidFill>
                <a:prstClr val="black"/>
              </a:solidFill>
              <a:latin typeface="Times New Roman" panose="02020603050405020304" pitchFamily="18" charset="0"/>
              <a:cs typeface="Times New Roman" panose="02020603050405020304" pitchFamily="18" charset="0"/>
            </a:endParaRPr>
          </a:p>
        </p:txBody>
      </p:sp>
      <p:sp>
        <p:nvSpPr>
          <p:cNvPr id="41" name="Полилиния 40"/>
          <p:cNvSpPr/>
          <p:nvPr/>
        </p:nvSpPr>
        <p:spPr>
          <a:xfrm>
            <a:off x="5917022" y="5625288"/>
            <a:ext cx="731452" cy="396000"/>
          </a:xfrm>
          <a:custGeom>
            <a:avLst/>
            <a:gdLst>
              <a:gd name="connsiteX0" fmla="*/ 0 w 731452"/>
              <a:gd name="connsiteY0" fmla="*/ 38477 h 384765"/>
              <a:gd name="connsiteX1" fmla="*/ 38477 w 731452"/>
              <a:gd name="connsiteY1" fmla="*/ 0 h 384765"/>
              <a:gd name="connsiteX2" fmla="*/ 692976 w 731452"/>
              <a:gd name="connsiteY2" fmla="*/ 0 h 384765"/>
              <a:gd name="connsiteX3" fmla="*/ 731453 w 731452"/>
              <a:gd name="connsiteY3" fmla="*/ 38477 h 384765"/>
              <a:gd name="connsiteX4" fmla="*/ 731452 w 731452"/>
              <a:gd name="connsiteY4" fmla="*/ 346289 h 384765"/>
              <a:gd name="connsiteX5" fmla="*/ 692975 w 731452"/>
              <a:gd name="connsiteY5" fmla="*/ 384766 h 384765"/>
              <a:gd name="connsiteX6" fmla="*/ 38477 w 731452"/>
              <a:gd name="connsiteY6" fmla="*/ 384765 h 384765"/>
              <a:gd name="connsiteX7" fmla="*/ 0 w 731452"/>
              <a:gd name="connsiteY7" fmla="*/ 346288 h 384765"/>
              <a:gd name="connsiteX8" fmla="*/ 0 w 731452"/>
              <a:gd name="connsiteY8" fmla="*/ 38477 h 384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384765">
                <a:moveTo>
                  <a:pt x="0" y="38477"/>
                </a:moveTo>
                <a:cubicBezTo>
                  <a:pt x="0" y="17227"/>
                  <a:pt x="17227" y="0"/>
                  <a:pt x="38477" y="0"/>
                </a:cubicBezTo>
                <a:lnTo>
                  <a:pt x="692976" y="0"/>
                </a:lnTo>
                <a:cubicBezTo>
                  <a:pt x="714226" y="0"/>
                  <a:pt x="731453" y="17227"/>
                  <a:pt x="731453" y="38477"/>
                </a:cubicBezTo>
                <a:cubicBezTo>
                  <a:pt x="731453" y="141081"/>
                  <a:pt x="731452" y="243685"/>
                  <a:pt x="731452" y="346289"/>
                </a:cubicBezTo>
                <a:cubicBezTo>
                  <a:pt x="731452" y="367539"/>
                  <a:pt x="714225" y="384766"/>
                  <a:pt x="692975" y="384766"/>
                </a:cubicBezTo>
                <a:lnTo>
                  <a:pt x="38477" y="384765"/>
                </a:lnTo>
                <a:cubicBezTo>
                  <a:pt x="17227" y="384765"/>
                  <a:pt x="0" y="367538"/>
                  <a:pt x="0" y="346288"/>
                </a:cubicBezTo>
                <a:lnTo>
                  <a:pt x="0" y="38477"/>
                </a:lnTo>
                <a:close/>
              </a:path>
            </a:pathLst>
          </a:custGeom>
          <a:gradFill flip="none" rotWithShape="0">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3179" tIns="53179" rIns="53179" bIns="53179" numCol="1" spcCol="1270" anchor="ctr" anchorCtr="0">
            <a:noAutofit/>
          </a:bodyPr>
          <a:lstStyle/>
          <a:p>
            <a:pPr algn="ctr" defTabSz="488950" fontAlgn="base">
              <a:lnSpc>
                <a:spcPct val="90000"/>
              </a:lnSpc>
              <a:spcBef>
                <a:spcPct val="0"/>
              </a:spcBef>
              <a:spcAft>
                <a:spcPct val="35000"/>
              </a:spcAft>
            </a:pPr>
            <a:r>
              <a:rPr lang="ru-RU" sz="1100" b="1" dirty="0" smtClean="0">
                <a:solidFill>
                  <a:prstClr val="black"/>
                </a:solidFill>
                <a:latin typeface="Times New Roman" panose="02020603050405020304" pitchFamily="18" charset="0"/>
                <a:cs typeface="Times New Roman" panose="02020603050405020304" pitchFamily="18" charset="0"/>
              </a:rPr>
              <a:t>60,7</a:t>
            </a:r>
            <a:endParaRPr lang="ru-RU" sz="1100" b="1" dirty="0">
              <a:solidFill>
                <a:prstClr val="black"/>
              </a:solidFill>
              <a:latin typeface="Times New Roman" panose="02020603050405020304" pitchFamily="18" charset="0"/>
              <a:cs typeface="Times New Roman" panose="02020603050405020304" pitchFamily="18" charset="0"/>
            </a:endParaRPr>
          </a:p>
        </p:txBody>
      </p:sp>
      <p:sp>
        <p:nvSpPr>
          <p:cNvPr id="44" name="Полилиния 43"/>
          <p:cNvSpPr/>
          <p:nvPr/>
        </p:nvSpPr>
        <p:spPr>
          <a:xfrm>
            <a:off x="6709917" y="1639247"/>
            <a:ext cx="731452" cy="421601"/>
          </a:xfrm>
          <a:custGeom>
            <a:avLst/>
            <a:gdLst>
              <a:gd name="connsiteX0" fmla="*/ 0 w 731452"/>
              <a:gd name="connsiteY0" fmla="*/ 38477 h 384765"/>
              <a:gd name="connsiteX1" fmla="*/ 38477 w 731452"/>
              <a:gd name="connsiteY1" fmla="*/ 0 h 384765"/>
              <a:gd name="connsiteX2" fmla="*/ 692976 w 731452"/>
              <a:gd name="connsiteY2" fmla="*/ 0 h 384765"/>
              <a:gd name="connsiteX3" fmla="*/ 731453 w 731452"/>
              <a:gd name="connsiteY3" fmla="*/ 38477 h 384765"/>
              <a:gd name="connsiteX4" fmla="*/ 731452 w 731452"/>
              <a:gd name="connsiteY4" fmla="*/ 346289 h 384765"/>
              <a:gd name="connsiteX5" fmla="*/ 692975 w 731452"/>
              <a:gd name="connsiteY5" fmla="*/ 384766 h 384765"/>
              <a:gd name="connsiteX6" fmla="*/ 38477 w 731452"/>
              <a:gd name="connsiteY6" fmla="*/ 384765 h 384765"/>
              <a:gd name="connsiteX7" fmla="*/ 0 w 731452"/>
              <a:gd name="connsiteY7" fmla="*/ 346288 h 384765"/>
              <a:gd name="connsiteX8" fmla="*/ 0 w 731452"/>
              <a:gd name="connsiteY8" fmla="*/ 38477 h 384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384765">
                <a:moveTo>
                  <a:pt x="0" y="38477"/>
                </a:moveTo>
                <a:cubicBezTo>
                  <a:pt x="0" y="17227"/>
                  <a:pt x="17227" y="0"/>
                  <a:pt x="38477" y="0"/>
                </a:cubicBezTo>
                <a:lnTo>
                  <a:pt x="692976" y="0"/>
                </a:lnTo>
                <a:cubicBezTo>
                  <a:pt x="714226" y="0"/>
                  <a:pt x="731453" y="17227"/>
                  <a:pt x="731453" y="38477"/>
                </a:cubicBezTo>
                <a:cubicBezTo>
                  <a:pt x="731453" y="141081"/>
                  <a:pt x="731452" y="243685"/>
                  <a:pt x="731452" y="346289"/>
                </a:cubicBezTo>
                <a:cubicBezTo>
                  <a:pt x="731452" y="367539"/>
                  <a:pt x="714225" y="384766"/>
                  <a:pt x="692975" y="384766"/>
                </a:cubicBezTo>
                <a:lnTo>
                  <a:pt x="38477" y="384765"/>
                </a:lnTo>
                <a:cubicBezTo>
                  <a:pt x="17227" y="384765"/>
                  <a:pt x="0" y="367538"/>
                  <a:pt x="0" y="346288"/>
                </a:cubicBezTo>
                <a:lnTo>
                  <a:pt x="0" y="38477"/>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4609" tIns="64609" rIns="64609" bIns="64609" numCol="1" spcCol="1270" anchor="ctr" anchorCtr="0">
            <a:noAutofit/>
          </a:bodyPr>
          <a:lstStyle/>
          <a:p>
            <a:pPr algn="ctr" defTabSz="622300" fontAlgn="base">
              <a:lnSpc>
                <a:spcPct val="90000"/>
              </a:lnSpc>
              <a:spcBef>
                <a:spcPct val="0"/>
              </a:spcBef>
              <a:spcAft>
                <a:spcPct val="35000"/>
              </a:spcAft>
            </a:pPr>
            <a:r>
              <a:rPr lang="ru-RU" sz="1400" b="1" dirty="0" smtClean="0">
                <a:solidFill>
                  <a:prstClr val="black"/>
                </a:solidFill>
                <a:latin typeface="Times New Roman" panose="02020603050405020304" pitchFamily="18" charset="0"/>
                <a:cs typeface="Times New Roman" panose="02020603050405020304" pitchFamily="18" charset="0"/>
              </a:rPr>
              <a:t>2020</a:t>
            </a:r>
            <a:endParaRPr lang="ru-RU" sz="1400" b="1" dirty="0">
              <a:solidFill>
                <a:prstClr val="black"/>
              </a:solidFill>
              <a:latin typeface="Times New Roman" panose="02020603050405020304" pitchFamily="18" charset="0"/>
              <a:cs typeface="Times New Roman" panose="02020603050405020304" pitchFamily="18" charset="0"/>
            </a:endParaRPr>
          </a:p>
        </p:txBody>
      </p:sp>
      <p:sp>
        <p:nvSpPr>
          <p:cNvPr id="45" name="Полилиния 44"/>
          <p:cNvSpPr/>
          <p:nvPr/>
        </p:nvSpPr>
        <p:spPr>
          <a:xfrm>
            <a:off x="6709917" y="2311976"/>
            <a:ext cx="731452" cy="360000"/>
          </a:xfrm>
          <a:custGeom>
            <a:avLst/>
            <a:gdLst>
              <a:gd name="connsiteX0" fmla="*/ 0 w 731452"/>
              <a:gd name="connsiteY0" fmla="*/ 38477 h 384765"/>
              <a:gd name="connsiteX1" fmla="*/ 38477 w 731452"/>
              <a:gd name="connsiteY1" fmla="*/ 0 h 384765"/>
              <a:gd name="connsiteX2" fmla="*/ 692976 w 731452"/>
              <a:gd name="connsiteY2" fmla="*/ 0 h 384765"/>
              <a:gd name="connsiteX3" fmla="*/ 731453 w 731452"/>
              <a:gd name="connsiteY3" fmla="*/ 38477 h 384765"/>
              <a:gd name="connsiteX4" fmla="*/ 731452 w 731452"/>
              <a:gd name="connsiteY4" fmla="*/ 346289 h 384765"/>
              <a:gd name="connsiteX5" fmla="*/ 692975 w 731452"/>
              <a:gd name="connsiteY5" fmla="*/ 384766 h 384765"/>
              <a:gd name="connsiteX6" fmla="*/ 38477 w 731452"/>
              <a:gd name="connsiteY6" fmla="*/ 384765 h 384765"/>
              <a:gd name="connsiteX7" fmla="*/ 0 w 731452"/>
              <a:gd name="connsiteY7" fmla="*/ 346288 h 384765"/>
              <a:gd name="connsiteX8" fmla="*/ 0 w 731452"/>
              <a:gd name="connsiteY8" fmla="*/ 38477 h 384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384765">
                <a:moveTo>
                  <a:pt x="0" y="38477"/>
                </a:moveTo>
                <a:cubicBezTo>
                  <a:pt x="0" y="17227"/>
                  <a:pt x="17227" y="0"/>
                  <a:pt x="38477" y="0"/>
                </a:cubicBezTo>
                <a:lnTo>
                  <a:pt x="692976" y="0"/>
                </a:lnTo>
                <a:cubicBezTo>
                  <a:pt x="714226" y="0"/>
                  <a:pt x="731453" y="17227"/>
                  <a:pt x="731453" y="38477"/>
                </a:cubicBezTo>
                <a:cubicBezTo>
                  <a:pt x="731453" y="141081"/>
                  <a:pt x="731452" y="243685"/>
                  <a:pt x="731452" y="346289"/>
                </a:cubicBezTo>
                <a:cubicBezTo>
                  <a:pt x="731452" y="367539"/>
                  <a:pt x="714225" y="384766"/>
                  <a:pt x="692975" y="384766"/>
                </a:cubicBezTo>
                <a:lnTo>
                  <a:pt x="38477" y="384765"/>
                </a:lnTo>
                <a:cubicBezTo>
                  <a:pt x="17227" y="384765"/>
                  <a:pt x="0" y="367538"/>
                  <a:pt x="0" y="346288"/>
                </a:cubicBezTo>
                <a:lnTo>
                  <a:pt x="0" y="38477"/>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3179" tIns="53179" rIns="53179" bIns="53179" numCol="1" spcCol="1270" anchor="ctr" anchorCtr="0">
            <a:noAutofit/>
          </a:bodyPr>
          <a:lstStyle/>
          <a:p>
            <a:pPr algn="ctr" defTabSz="488950" fontAlgn="base">
              <a:lnSpc>
                <a:spcPct val="90000"/>
              </a:lnSpc>
              <a:spcBef>
                <a:spcPct val="0"/>
              </a:spcBef>
              <a:spcAft>
                <a:spcPct val="35000"/>
              </a:spcAft>
            </a:pPr>
            <a:r>
              <a:rPr lang="ru-RU" sz="1100" b="1" dirty="0" smtClean="0">
                <a:solidFill>
                  <a:prstClr val="black"/>
                </a:solidFill>
                <a:latin typeface="Times New Roman" panose="02020603050405020304" pitchFamily="18" charset="0"/>
                <a:cs typeface="Times New Roman" panose="02020603050405020304" pitchFamily="18" charset="0"/>
              </a:rPr>
              <a:t>20</a:t>
            </a:r>
            <a:endParaRPr lang="ru-RU" sz="1100" dirty="0">
              <a:solidFill>
                <a:prstClr val="black"/>
              </a:solidFill>
              <a:latin typeface="Times New Roman" panose="02020603050405020304" pitchFamily="18" charset="0"/>
              <a:cs typeface="Times New Roman" panose="02020603050405020304" pitchFamily="18" charset="0"/>
            </a:endParaRPr>
          </a:p>
        </p:txBody>
      </p:sp>
      <p:sp>
        <p:nvSpPr>
          <p:cNvPr id="46" name="Полилиния 45"/>
          <p:cNvSpPr/>
          <p:nvPr/>
        </p:nvSpPr>
        <p:spPr>
          <a:xfrm>
            <a:off x="6709917" y="2719512"/>
            <a:ext cx="731452" cy="360000"/>
          </a:xfrm>
          <a:custGeom>
            <a:avLst/>
            <a:gdLst>
              <a:gd name="connsiteX0" fmla="*/ 0 w 731452"/>
              <a:gd name="connsiteY0" fmla="*/ 38477 h 384765"/>
              <a:gd name="connsiteX1" fmla="*/ 38477 w 731452"/>
              <a:gd name="connsiteY1" fmla="*/ 0 h 384765"/>
              <a:gd name="connsiteX2" fmla="*/ 692976 w 731452"/>
              <a:gd name="connsiteY2" fmla="*/ 0 h 384765"/>
              <a:gd name="connsiteX3" fmla="*/ 731453 w 731452"/>
              <a:gd name="connsiteY3" fmla="*/ 38477 h 384765"/>
              <a:gd name="connsiteX4" fmla="*/ 731452 w 731452"/>
              <a:gd name="connsiteY4" fmla="*/ 346289 h 384765"/>
              <a:gd name="connsiteX5" fmla="*/ 692975 w 731452"/>
              <a:gd name="connsiteY5" fmla="*/ 384766 h 384765"/>
              <a:gd name="connsiteX6" fmla="*/ 38477 w 731452"/>
              <a:gd name="connsiteY6" fmla="*/ 384765 h 384765"/>
              <a:gd name="connsiteX7" fmla="*/ 0 w 731452"/>
              <a:gd name="connsiteY7" fmla="*/ 346288 h 384765"/>
              <a:gd name="connsiteX8" fmla="*/ 0 w 731452"/>
              <a:gd name="connsiteY8" fmla="*/ 38477 h 384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384765">
                <a:moveTo>
                  <a:pt x="0" y="38477"/>
                </a:moveTo>
                <a:cubicBezTo>
                  <a:pt x="0" y="17227"/>
                  <a:pt x="17227" y="0"/>
                  <a:pt x="38477" y="0"/>
                </a:cubicBezTo>
                <a:lnTo>
                  <a:pt x="692976" y="0"/>
                </a:lnTo>
                <a:cubicBezTo>
                  <a:pt x="714226" y="0"/>
                  <a:pt x="731453" y="17227"/>
                  <a:pt x="731453" y="38477"/>
                </a:cubicBezTo>
                <a:cubicBezTo>
                  <a:pt x="731453" y="141081"/>
                  <a:pt x="731452" y="243685"/>
                  <a:pt x="731452" y="346289"/>
                </a:cubicBezTo>
                <a:cubicBezTo>
                  <a:pt x="731452" y="367539"/>
                  <a:pt x="714225" y="384766"/>
                  <a:pt x="692975" y="384766"/>
                </a:cubicBezTo>
                <a:lnTo>
                  <a:pt x="38477" y="384765"/>
                </a:lnTo>
                <a:cubicBezTo>
                  <a:pt x="17227" y="384765"/>
                  <a:pt x="0" y="367538"/>
                  <a:pt x="0" y="346288"/>
                </a:cubicBezTo>
                <a:lnTo>
                  <a:pt x="0" y="38477"/>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3179" tIns="53179" rIns="53179" bIns="53179" numCol="1" spcCol="1270" anchor="ctr" anchorCtr="0">
            <a:noAutofit/>
          </a:bodyPr>
          <a:lstStyle/>
          <a:p>
            <a:pPr algn="ctr" defTabSz="488950" fontAlgn="base">
              <a:lnSpc>
                <a:spcPct val="90000"/>
              </a:lnSpc>
              <a:spcBef>
                <a:spcPct val="0"/>
              </a:spcBef>
              <a:spcAft>
                <a:spcPct val="35000"/>
              </a:spcAft>
            </a:pPr>
            <a:r>
              <a:rPr lang="ru-RU" sz="1100" b="1" dirty="0" smtClean="0">
                <a:solidFill>
                  <a:prstClr val="black"/>
                </a:solidFill>
                <a:latin typeface="Times New Roman" panose="02020603050405020304" pitchFamily="18" charset="0"/>
                <a:cs typeface="Times New Roman" panose="02020603050405020304" pitchFamily="18" charset="0"/>
              </a:rPr>
              <a:t>80</a:t>
            </a:r>
            <a:endParaRPr lang="ru-RU" sz="1100" b="1" dirty="0">
              <a:solidFill>
                <a:prstClr val="black"/>
              </a:solidFill>
              <a:latin typeface="Times New Roman" panose="02020603050405020304" pitchFamily="18" charset="0"/>
              <a:cs typeface="Times New Roman" panose="02020603050405020304" pitchFamily="18" charset="0"/>
            </a:endParaRPr>
          </a:p>
        </p:txBody>
      </p:sp>
      <p:sp>
        <p:nvSpPr>
          <p:cNvPr id="47" name="Полилиния 46"/>
          <p:cNvSpPr/>
          <p:nvPr/>
        </p:nvSpPr>
        <p:spPr>
          <a:xfrm>
            <a:off x="6709917" y="3127048"/>
            <a:ext cx="731452" cy="360000"/>
          </a:xfrm>
          <a:custGeom>
            <a:avLst/>
            <a:gdLst>
              <a:gd name="connsiteX0" fmla="*/ 0 w 731452"/>
              <a:gd name="connsiteY0" fmla="*/ 38477 h 384765"/>
              <a:gd name="connsiteX1" fmla="*/ 38477 w 731452"/>
              <a:gd name="connsiteY1" fmla="*/ 0 h 384765"/>
              <a:gd name="connsiteX2" fmla="*/ 692976 w 731452"/>
              <a:gd name="connsiteY2" fmla="*/ 0 h 384765"/>
              <a:gd name="connsiteX3" fmla="*/ 731453 w 731452"/>
              <a:gd name="connsiteY3" fmla="*/ 38477 h 384765"/>
              <a:gd name="connsiteX4" fmla="*/ 731452 w 731452"/>
              <a:gd name="connsiteY4" fmla="*/ 346289 h 384765"/>
              <a:gd name="connsiteX5" fmla="*/ 692975 w 731452"/>
              <a:gd name="connsiteY5" fmla="*/ 384766 h 384765"/>
              <a:gd name="connsiteX6" fmla="*/ 38477 w 731452"/>
              <a:gd name="connsiteY6" fmla="*/ 384765 h 384765"/>
              <a:gd name="connsiteX7" fmla="*/ 0 w 731452"/>
              <a:gd name="connsiteY7" fmla="*/ 346288 h 384765"/>
              <a:gd name="connsiteX8" fmla="*/ 0 w 731452"/>
              <a:gd name="connsiteY8" fmla="*/ 38477 h 384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384765">
                <a:moveTo>
                  <a:pt x="0" y="38477"/>
                </a:moveTo>
                <a:cubicBezTo>
                  <a:pt x="0" y="17227"/>
                  <a:pt x="17227" y="0"/>
                  <a:pt x="38477" y="0"/>
                </a:cubicBezTo>
                <a:lnTo>
                  <a:pt x="692976" y="0"/>
                </a:lnTo>
                <a:cubicBezTo>
                  <a:pt x="714226" y="0"/>
                  <a:pt x="731453" y="17227"/>
                  <a:pt x="731453" y="38477"/>
                </a:cubicBezTo>
                <a:cubicBezTo>
                  <a:pt x="731453" y="141081"/>
                  <a:pt x="731452" y="243685"/>
                  <a:pt x="731452" y="346289"/>
                </a:cubicBezTo>
                <a:cubicBezTo>
                  <a:pt x="731452" y="367539"/>
                  <a:pt x="714225" y="384766"/>
                  <a:pt x="692975" y="384766"/>
                </a:cubicBezTo>
                <a:lnTo>
                  <a:pt x="38477" y="384765"/>
                </a:lnTo>
                <a:cubicBezTo>
                  <a:pt x="17227" y="384765"/>
                  <a:pt x="0" y="367538"/>
                  <a:pt x="0" y="346288"/>
                </a:cubicBezTo>
                <a:lnTo>
                  <a:pt x="0" y="38477"/>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3179" tIns="53179" rIns="53179" bIns="53179" numCol="1" spcCol="1270" anchor="ctr" anchorCtr="0">
            <a:noAutofit/>
          </a:bodyPr>
          <a:lstStyle/>
          <a:p>
            <a:pPr algn="ctr" defTabSz="488950" fontAlgn="base">
              <a:lnSpc>
                <a:spcPct val="90000"/>
              </a:lnSpc>
              <a:spcBef>
                <a:spcPct val="0"/>
              </a:spcBef>
              <a:spcAft>
                <a:spcPct val="35000"/>
              </a:spcAft>
            </a:pPr>
            <a:r>
              <a:rPr lang="ru-RU" sz="1100" b="1" dirty="0" smtClean="0">
                <a:solidFill>
                  <a:prstClr val="black"/>
                </a:solidFill>
                <a:latin typeface="Times New Roman" panose="02020603050405020304" pitchFamily="18" charset="0"/>
                <a:cs typeface="Times New Roman" panose="02020603050405020304" pitchFamily="18" charset="0"/>
              </a:rPr>
              <a:t>16,2</a:t>
            </a:r>
            <a:endParaRPr lang="ru-RU" sz="1100" b="1" dirty="0">
              <a:solidFill>
                <a:prstClr val="black"/>
              </a:solidFill>
              <a:latin typeface="Times New Roman" panose="02020603050405020304" pitchFamily="18" charset="0"/>
              <a:cs typeface="Times New Roman" panose="02020603050405020304" pitchFamily="18" charset="0"/>
            </a:endParaRPr>
          </a:p>
        </p:txBody>
      </p:sp>
      <p:sp>
        <p:nvSpPr>
          <p:cNvPr id="48" name="Полилиния 47"/>
          <p:cNvSpPr/>
          <p:nvPr/>
        </p:nvSpPr>
        <p:spPr>
          <a:xfrm>
            <a:off x="6709917" y="3541870"/>
            <a:ext cx="731452" cy="360000"/>
          </a:xfrm>
          <a:custGeom>
            <a:avLst/>
            <a:gdLst>
              <a:gd name="connsiteX0" fmla="*/ 0 w 731452"/>
              <a:gd name="connsiteY0" fmla="*/ 38477 h 384765"/>
              <a:gd name="connsiteX1" fmla="*/ 38477 w 731452"/>
              <a:gd name="connsiteY1" fmla="*/ 0 h 384765"/>
              <a:gd name="connsiteX2" fmla="*/ 692976 w 731452"/>
              <a:gd name="connsiteY2" fmla="*/ 0 h 384765"/>
              <a:gd name="connsiteX3" fmla="*/ 731453 w 731452"/>
              <a:gd name="connsiteY3" fmla="*/ 38477 h 384765"/>
              <a:gd name="connsiteX4" fmla="*/ 731452 w 731452"/>
              <a:gd name="connsiteY4" fmla="*/ 346289 h 384765"/>
              <a:gd name="connsiteX5" fmla="*/ 692975 w 731452"/>
              <a:gd name="connsiteY5" fmla="*/ 384766 h 384765"/>
              <a:gd name="connsiteX6" fmla="*/ 38477 w 731452"/>
              <a:gd name="connsiteY6" fmla="*/ 384765 h 384765"/>
              <a:gd name="connsiteX7" fmla="*/ 0 w 731452"/>
              <a:gd name="connsiteY7" fmla="*/ 346288 h 384765"/>
              <a:gd name="connsiteX8" fmla="*/ 0 w 731452"/>
              <a:gd name="connsiteY8" fmla="*/ 38477 h 384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384765">
                <a:moveTo>
                  <a:pt x="0" y="38477"/>
                </a:moveTo>
                <a:cubicBezTo>
                  <a:pt x="0" y="17227"/>
                  <a:pt x="17227" y="0"/>
                  <a:pt x="38477" y="0"/>
                </a:cubicBezTo>
                <a:lnTo>
                  <a:pt x="692976" y="0"/>
                </a:lnTo>
                <a:cubicBezTo>
                  <a:pt x="714226" y="0"/>
                  <a:pt x="731453" y="17227"/>
                  <a:pt x="731453" y="38477"/>
                </a:cubicBezTo>
                <a:cubicBezTo>
                  <a:pt x="731453" y="141081"/>
                  <a:pt x="731452" y="243685"/>
                  <a:pt x="731452" y="346289"/>
                </a:cubicBezTo>
                <a:cubicBezTo>
                  <a:pt x="731452" y="367539"/>
                  <a:pt x="714225" y="384766"/>
                  <a:pt x="692975" y="384766"/>
                </a:cubicBezTo>
                <a:lnTo>
                  <a:pt x="38477" y="384765"/>
                </a:lnTo>
                <a:cubicBezTo>
                  <a:pt x="17227" y="384765"/>
                  <a:pt x="0" y="367538"/>
                  <a:pt x="0" y="346288"/>
                </a:cubicBezTo>
                <a:lnTo>
                  <a:pt x="0" y="38477"/>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3179" tIns="53179" rIns="53179" bIns="53179" numCol="1" spcCol="1270" anchor="ctr" anchorCtr="0">
            <a:noAutofit/>
          </a:bodyPr>
          <a:lstStyle/>
          <a:p>
            <a:pPr algn="ctr" defTabSz="488950" fontAlgn="base">
              <a:lnSpc>
                <a:spcPct val="90000"/>
              </a:lnSpc>
              <a:spcBef>
                <a:spcPct val="0"/>
              </a:spcBef>
              <a:spcAft>
                <a:spcPct val="35000"/>
              </a:spcAft>
            </a:pPr>
            <a:r>
              <a:rPr lang="ru-RU" sz="1100" b="1" dirty="0" smtClean="0">
                <a:solidFill>
                  <a:prstClr val="black"/>
                </a:solidFill>
                <a:latin typeface="Times New Roman" panose="02020603050405020304" pitchFamily="18" charset="0"/>
                <a:cs typeface="Times New Roman" panose="02020603050405020304" pitchFamily="18" charset="0"/>
              </a:rPr>
              <a:t>66,6</a:t>
            </a:r>
            <a:endParaRPr lang="ru-RU" sz="1100" b="1" dirty="0">
              <a:solidFill>
                <a:prstClr val="black"/>
              </a:solidFill>
              <a:latin typeface="Times New Roman" panose="02020603050405020304" pitchFamily="18" charset="0"/>
              <a:cs typeface="Times New Roman" panose="02020603050405020304" pitchFamily="18" charset="0"/>
            </a:endParaRPr>
          </a:p>
        </p:txBody>
      </p:sp>
      <p:sp>
        <p:nvSpPr>
          <p:cNvPr id="49" name="Полилиния 48"/>
          <p:cNvSpPr/>
          <p:nvPr/>
        </p:nvSpPr>
        <p:spPr>
          <a:xfrm>
            <a:off x="6709917" y="3942120"/>
            <a:ext cx="731452" cy="360000"/>
          </a:xfrm>
          <a:custGeom>
            <a:avLst/>
            <a:gdLst>
              <a:gd name="connsiteX0" fmla="*/ 0 w 731452"/>
              <a:gd name="connsiteY0" fmla="*/ 38477 h 384765"/>
              <a:gd name="connsiteX1" fmla="*/ 38477 w 731452"/>
              <a:gd name="connsiteY1" fmla="*/ 0 h 384765"/>
              <a:gd name="connsiteX2" fmla="*/ 692976 w 731452"/>
              <a:gd name="connsiteY2" fmla="*/ 0 h 384765"/>
              <a:gd name="connsiteX3" fmla="*/ 731453 w 731452"/>
              <a:gd name="connsiteY3" fmla="*/ 38477 h 384765"/>
              <a:gd name="connsiteX4" fmla="*/ 731452 w 731452"/>
              <a:gd name="connsiteY4" fmla="*/ 346289 h 384765"/>
              <a:gd name="connsiteX5" fmla="*/ 692975 w 731452"/>
              <a:gd name="connsiteY5" fmla="*/ 384766 h 384765"/>
              <a:gd name="connsiteX6" fmla="*/ 38477 w 731452"/>
              <a:gd name="connsiteY6" fmla="*/ 384765 h 384765"/>
              <a:gd name="connsiteX7" fmla="*/ 0 w 731452"/>
              <a:gd name="connsiteY7" fmla="*/ 346288 h 384765"/>
              <a:gd name="connsiteX8" fmla="*/ 0 w 731452"/>
              <a:gd name="connsiteY8" fmla="*/ 38477 h 384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384765">
                <a:moveTo>
                  <a:pt x="0" y="38477"/>
                </a:moveTo>
                <a:cubicBezTo>
                  <a:pt x="0" y="17227"/>
                  <a:pt x="17227" y="0"/>
                  <a:pt x="38477" y="0"/>
                </a:cubicBezTo>
                <a:lnTo>
                  <a:pt x="692976" y="0"/>
                </a:lnTo>
                <a:cubicBezTo>
                  <a:pt x="714226" y="0"/>
                  <a:pt x="731453" y="17227"/>
                  <a:pt x="731453" y="38477"/>
                </a:cubicBezTo>
                <a:cubicBezTo>
                  <a:pt x="731453" y="141081"/>
                  <a:pt x="731452" y="243685"/>
                  <a:pt x="731452" y="346289"/>
                </a:cubicBezTo>
                <a:cubicBezTo>
                  <a:pt x="731452" y="367539"/>
                  <a:pt x="714225" y="384766"/>
                  <a:pt x="692975" y="384766"/>
                </a:cubicBezTo>
                <a:lnTo>
                  <a:pt x="38477" y="384765"/>
                </a:lnTo>
                <a:cubicBezTo>
                  <a:pt x="17227" y="384765"/>
                  <a:pt x="0" y="367538"/>
                  <a:pt x="0" y="346288"/>
                </a:cubicBezTo>
                <a:lnTo>
                  <a:pt x="0" y="38477"/>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3179" tIns="53179" rIns="53179" bIns="53179" numCol="1" spcCol="1270" anchor="ctr" anchorCtr="0">
            <a:noAutofit/>
          </a:bodyPr>
          <a:lstStyle/>
          <a:p>
            <a:pPr algn="ctr" defTabSz="488950" fontAlgn="base">
              <a:lnSpc>
                <a:spcPct val="90000"/>
              </a:lnSpc>
              <a:spcBef>
                <a:spcPct val="0"/>
              </a:spcBef>
              <a:spcAft>
                <a:spcPct val="35000"/>
              </a:spcAft>
            </a:pPr>
            <a:r>
              <a:rPr lang="ru-RU" sz="1100" b="1" dirty="0" smtClean="0">
                <a:solidFill>
                  <a:prstClr val="black"/>
                </a:solidFill>
                <a:latin typeface="Times New Roman" panose="02020603050405020304" pitchFamily="18" charset="0"/>
                <a:cs typeface="Times New Roman" panose="02020603050405020304" pitchFamily="18" charset="0"/>
              </a:rPr>
              <a:t>1 900</a:t>
            </a:r>
            <a:endParaRPr lang="ru-RU" sz="1100" b="1" dirty="0">
              <a:solidFill>
                <a:prstClr val="black"/>
              </a:solidFill>
              <a:latin typeface="Times New Roman" panose="02020603050405020304" pitchFamily="18" charset="0"/>
              <a:cs typeface="Times New Roman" panose="02020603050405020304" pitchFamily="18" charset="0"/>
            </a:endParaRPr>
          </a:p>
        </p:txBody>
      </p:sp>
      <p:sp>
        <p:nvSpPr>
          <p:cNvPr id="50" name="Полилиния 49"/>
          <p:cNvSpPr/>
          <p:nvPr/>
        </p:nvSpPr>
        <p:spPr>
          <a:xfrm>
            <a:off x="6709917" y="4349656"/>
            <a:ext cx="731452" cy="360000"/>
          </a:xfrm>
          <a:custGeom>
            <a:avLst/>
            <a:gdLst>
              <a:gd name="connsiteX0" fmla="*/ 0 w 731452"/>
              <a:gd name="connsiteY0" fmla="*/ 38477 h 384765"/>
              <a:gd name="connsiteX1" fmla="*/ 38477 w 731452"/>
              <a:gd name="connsiteY1" fmla="*/ 0 h 384765"/>
              <a:gd name="connsiteX2" fmla="*/ 692976 w 731452"/>
              <a:gd name="connsiteY2" fmla="*/ 0 h 384765"/>
              <a:gd name="connsiteX3" fmla="*/ 731453 w 731452"/>
              <a:gd name="connsiteY3" fmla="*/ 38477 h 384765"/>
              <a:gd name="connsiteX4" fmla="*/ 731452 w 731452"/>
              <a:gd name="connsiteY4" fmla="*/ 346289 h 384765"/>
              <a:gd name="connsiteX5" fmla="*/ 692975 w 731452"/>
              <a:gd name="connsiteY5" fmla="*/ 384766 h 384765"/>
              <a:gd name="connsiteX6" fmla="*/ 38477 w 731452"/>
              <a:gd name="connsiteY6" fmla="*/ 384765 h 384765"/>
              <a:gd name="connsiteX7" fmla="*/ 0 w 731452"/>
              <a:gd name="connsiteY7" fmla="*/ 346288 h 384765"/>
              <a:gd name="connsiteX8" fmla="*/ 0 w 731452"/>
              <a:gd name="connsiteY8" fmla="*/ 38477 h 384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384765">
                <a:moveTo>
                  <a:pt x="0" y="38477"/>
                </a:moveTo>
                <a:cubicBezTo>
                  <a:pt x="0" y="17227"/>
                  <a:pt x="17227" y="0"/>
                  <a:pt x="38477" y="0"/>
                </a:cubicBezTo>
                <a:lnTo>
                  <a:pt x="692976" y="0"/>
                </a:lnTo>
                <a:cubicBezTo>
                  <a:pt x="714226" y="0"/>
                  <a:pt x="731453" y="17227"/>
                  <a:pt x="731453" y="38477"/>
                </a:cubicBezTo>
                <a:cubicBezTo>
                  <a:pt x="731453" y="141081"/>
                  <a:pt x="731452" y="243685"/>
                  <a:pt x="731452" y="346289"/>
                </a:cubicBezTo>
                <a:cubicBezTo>
                  <a:pt x="731452" y="367539"/>
                  <a:pt x="714225" y="384766"/>
                  <a:pt x="692975" y="384766"/>
                </a:cubicBezTo>
                <a:lnTo>
                  <a:pt x="38477" y="384765"/>
                </a:lnTo>
                <a:cubicBezTo>
                  <a:pt x="17227" y="384765"/>
                  <a:pt x="0" y="367538"/>
                  <a:pt x="0" y="346288"/>
                </a:cubicBezTo>
                <a:lnTo>
                  <a:pt x="0" y="38477"/>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3179" tIns="53179" rIns="53179" bIns="53179" numCol="1" spcCol="1270" anchor="ctr" anchorCtr="0">
            <a:noAutofit/>
          </a:bodyPr>
          <a:lstStyle/>
          <a:p>
            <a:pPr algn="ctr" defTabSz="488950" fontAlgn="base">
              <a:lnSpc>
                <a:spcPct val="90000"/>
              </a:lnSpc>
              <a:spcBef>
                <a:spcPct val="0"/>
              </a:spcBef>
              <a:spcAft>
                <a:spcPct val="35000"/>
              </a:spcAft>
            </a:pPr>
            <a:r>
              <a:rPr lang="ru-RU" sz="1100" b="1" dirty="0" smtClean="0">
                <a:solidFill>
                  <a:prstClr val="black"/>
                </a:solidFill>
                <a:latin typeface="Times New Roman" panose="02020603050405020304" pitchFamily="18" charset="0"/>
                <a:cs typeface="Times New Roman" panose="02020603050405020304" pitchFamily="18" charset="0"/>
              </a:rPr>
              <a:t>39,5</a:t>
            </a:r>
            <a:endParaRPr lang="ru-RU" sz="1100" dirty="0">
              <a:solidFill>
                <a:prstClr val="black"/>
              </a:solidFill>
              <a:latin typeface="Times New Roman" panose="02020603050405020304" pitchFamily="18" charset="0"/>
              <a:cs typeface="Times New Roman" panose="02020603050405020304" pitchFamily="18" charset="0"/>
            </a:endParaRPr>
          </a:p>
        </p:txBody>
      </p:sp>
      <p:sp>
        <p:nvSpPr>
          <p:cNvPr id="51" name="Полилиния 50"/>
          <p:cNvSpPr/>
          <p:nvPr/>
        </p:nvSpPr>
        <p:spPr>
          <a:xfrm>
            <a:off x="6709917" y="4757192"/>
            <a:ext cx="731452" cy="360000"/>
          </a:xfrm>
          <a:custGeom>
            <a:avLst/>
            <a:gdLst>
              <a:gd name="connsiteX0" fmla="*/ 0 w 731452"/>
              <a:gd name="connsiteY0" fmla="*/ 38477 h 384765"/>
              <a:gd name="connsiteX1" fmla="*/ 38477 w 731452"/>
              <a:gd name="connsiteY1" fmla="*/ 0 h 384765"/>
              <a:gd name="connsiteX2" fmla="*/ 692976 w 731452"/>
              <a:gd name="connsiteY2" fmla="*/ 0 h 384765"/>
              <a:gd name="connsiteX3" fmla="*/ 731453 w 731452"/>
              <a:gd name="connsiteY3" fmla="*/ 38477 h 384765"/>
              <a:gd name="connsiteX4" fmla="*/ 731452 w 731452"/>
              <a:gd name="connsiteY4" fmla="*/ 346289 h 384765"/>
              <a:gd name="connsiteX5" fmla="*/ 692975 w 731452"/>
              <a:gd name="connsiteY5" fmla="*/ 384766 h 384765"/>
              <a:gd name="connsiteX6" fmla="*/ 38477 w 731452"/>
              <a:gd name="connsiteY6" fmla="*/ 384765 h 384765"/>
              <a:gd name="connsiteX7" fmla="*/ 0 w 731452"/>
              <a:gd name="connsiteY7" fmla="*/ 346288 h 384765"/>
              <a:gd name="connsiteX8" fmla="*/ 0 w 731452"/>
              <a:gd name="connsiteY8" fmla="*/ 38477 h 384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384765">
                <a:moveTo>
                  <a:pt x="0" y="38477"/>
                </a:moveTo>
                <a:cubicBezTo>
                  <a:pt x="0" y="17227"/>
                  <a:pt x="17227" y="0"/>
                  <a:pt x="38477" y="0"/>
                </a:cubicBezTo>
                <a:lnTo>
                  <a:pt x="692976" y="0"/>
                </a:lnTo>
                <a:cubicBezTo>
                  <a:pt x="714226" y="0"/>
                  <a:pt x="731453" y="17227"/>
                  <a:pt x="731453" y="38477"/>
                </a:cubicBezTo>
                <a:cubicBezTo>
                  <a:pt x="731453" y="141081"/>
                  <a:pt x="731452" y="243685"/>
                  <a:pt x="731452" y="346289"/>
                </a:cubicBezTo>
                <a:cubicBezTo>
                  <a:pt x="731452" y="367539"/>
                  <a:pt x="714225" y="384766"/>
                  <a:pt x="692975" y="384766"/>
                </a:cubicBezTo>
                <a:lnTo>
                  <a:pt x="38477" y="384765"/>
                </a:lnTo>
                <a:cubicBezTo>
                  <a:pt x="17227" y="384765"/>
                  <a:pt x="0" y="367538"/>
                  <a:pt x="0" y="346288"/>
                </a:cubicBezTo>
                <a:lnTo>
                  <a:pt x="0" y="38477"/>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3179" tIns="53179" rIns="53179" bIns="53179" numCol="1" spcCol="1270" anchor="ctr" anchorCtr="0">
            <a:noAutofit/>
          </a:bodyPr>
          <a:lstStyle/>
          <a:p>
            <a:pPr algn="ctr" defTabSz="488950" fontAlgn="base">
              <a:lnSpc>
                <a:spcPct val="90000"/>
              </a:lnSpc>
              <a:spcBef>
                <a:spcPct val="0"/>
              </a:spcBef>
              <a:spcAft>
                <a:spcPct val="35000"/>
              </a:spcAft>
            </a:pPr>
            <a:r>
              <a:rPr lang="ru-RU" sz="1100" b="1" dirty="0" smtClean="0">
                <a:solidFill>
                  <a:prstClr val="black"/>
                </a:solidFill>
                <a:latin typeface="Times New Roman" panose="02020603050405020304" pitchFamily="18" charset="0"/>
                <a:cs typeface="Times New Roman" panose="02020603050405020304" pitchFamily="18" charset="0"/>
              </a:rPr>
              <a:t>102,1</a:t>
            </a:r>
            <a:endParaRPr lang="ru-RU" sz="1100" dirty="0">
              <a:solidFill>
                <a:prstClr val="black"/>
              </a:solidFill>
              <a:latin typeface="Times New Roman" panose="02020603050405020304" pitchFamily="18" charset="0"/>
              <a:cs typeface="Times New Roman" panose="02020603050405020304" pitchFamily="18" charset="0"/>
            </a:endParaRPr>
          </a:p>
        </p:txBody>
      </p:sp>
      <p:sp>
        <p:nvSpPr>
          <p:cNvPr id="52" name="Полилиния 51"/>
          <p:cNvSpPr/>
          <p:nvPr/>
        </p:nvSpPr>
        <p:spPr>
          <a:xfrm>
            <a:off x="6709917" y="5164728"/>
            <a:ext cx="731452" cy="360000"/>
          </a:xfrm>
          <a:custGeom>
            <a:avLst/>
            <a:gdLst>
              <a:gd name="connsiteX0" fmla="*/ 0 w 731452"/>
              <a:gd name="connsiteY0" fmla="*/ 38477 h 384765"/>
              <a:gd name="connsiteX1" fmla="*/ 38477 w 731452"/>
              <a:gd name="connsiteY1" fmla="*/ 0 h 384765"/>
              <a:gd name="connsiteX2" fmla="*/ 692976 w 731452"/>
              <a:gd name="connsiteY2" fmla="*/ 0 h 384765"/>
              <a:gd name="connsiteX3" fmla="*/ 731453 w 731452"/>
              <a:gd name="connsiteY3" fmla="*/ 38477 h 384765"/>
              <a:gd name="connsiteX4" fmla="*/ 731452 w 731452"/>
              <a:gd name="connsiteY4" fmla="*/ 346289 h 384765"/>
              <a:gd name="connsiteX5" fmla="*/ 692975 w 731452"/>
              <a:gd name="connsiteY5" fmla="*/ 384766 h 384765"/>
              <a:gd name="connsiteX6" fmla="*/ 38477 w 731452"/>
              <a:gd name="connsiteY6" fmla="*/ 384765 h 384765"/>
              <a:gd name="connsiteX7" fmla="*/ 0 w 731452"/>
              <a:gd name="connsiteY7" fmla="*/ 346288 h 384765"/>
              <a:gd name="connsiteX8" fmla="*/ 0 w 731452"/>
              <a:gd name="connsiteY8" fmla="*/ 38477 h 384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384765">
                <a:moveTo>
                  <a:pt x="0" y="38477"/>
                </a:moveTo>
                <a:cubicBezTo>
                  <a:pt x="0" y="17227"/>
                  <a:pt x="17227" y="0"/>
                  <a:pt x="38477" y="0"/>
                </a:cubicBezTo>
                <a:lnTo>
                  <a:pt x="692976" y="0"/>
                </a:lnTo>
                <a:cubicBezTo>
                  <a:pt x="714226" y="0"/>
                  <a:pt x="731453" y="17227"/>
                  <a:pt x="731453" y="38477"/>
                </a:cubicBezTo>
                <a:cubicBezTo>
                  <a:pt x="731453" y="141081"/>
                  <a:pt x="731452" y="243685"/>
                  <a:pt x="731452" y="346289"/>
                </a:cubicBezTo>
                <a:cubicBezTo>
                  <a:pt x="731452" y="367539"/>
                  <a:pt x="714225" y="384766"/>
                  <a:pt x="692975" y="384766"/>
                </a:cubicBezTo>
                <a:lnTo>
                  <a:pt x="38477" y="384765"/>
                </a:lnTo>
                <a:cubicBezTo>
                  <a:pt x="17227" y="384765"/>
                  <a:pt x="0" y="367538"/>
                  <a:pt x="0" y="346288"/>
                </a:cubicBezTo>
                <a:lnTo>
                  <a:pt x="0" y="38477"/>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3179" tIns="53179" rIns="53179" bIns="53179" numCol="1" spcCol="1270" anchor="ctr" anchorCtr="0">
            <a:noAutofit/>
          </a:bodyPr>
          <a:lstStyle/>
          <a:p>
            <a:pPr algn="ctr" defTabSz="488950" fontAlgn="base">
              <a:lnSpc>
                <a:spcPct val="90000"/>
              </a:lnSpc>
              <a:spcBef>
                <a:spcPct val="0"/>
              </a:spcBef>
              <a:spcAft>
                <a:spcPct val="35000"/>
              </a:spcAft>
            </a:pPr>
            <a:r>
              <a:rPr lang="ru-RU" sz="1100" b="1" dirty="0" smtClean="0">
                <a:solidFill>
                  <a:prstClr val="black"/>
                </a:solidFill>
                <a:latin typeface="Times New Roman" panose="02020603050405020304" pitchFamily="18" charset="0"/>
                <a:cs typeface="Times New Roman" panose="02020603050405020304" pitchFamily="18" charset="0"/>
              </a:rPr>
              <a:t>64,8</a:t>
            </a:r>
            <a:endParaRPr lang="ru-RU" sz="1100" dirty="0">
              <a:solidFill>
                <a:prstClr val="black"/>
              </a:solidFill>
              <a:latin typeface="Times New Roman" panose="02020603050405020304" pitchFamily="18" charset="0"/>
              <a:cs typeface="Times New Roman" panose="02020603050405020304" pitchFamily="18" charset="0"/>
            </a:endParaRPr>
          </a:p>
        </p:txBody>
      </p:sp>
      <p:sp>
        <p:nvSpPr>
          <p:cNvPr id="53" name="Полилиния 52"/>
          <p:cNvSpPr/>
          <p:nvPr/>
        </p:nvSpPr>
        <p:spPr>
          <a:xfrm>
            <a:off x="6709917" y="5625288"/>
            <a:ext cx="731452" cy="396000"/>
          </a:xfrm>
          <a:custGeom>
            <a:avLst/>
            <a:gdLst>
              <a:gd name="connsiteX0" fmla="*/ 0 w 731452"/>
              <a:gd name="connsiteY0" fmla="*/ 38477 h 384765"/>
              <a:gd name="connsiteX1" fmla="*/ 38477 w 731452"/>
              <a:gd name="connsiteY1" fmla="*/ 0 h 384765"/>
              <a:gd name="connsiteX2" fmla="*/ 692976 w 731452"/>
              <a:gd name="connsiteY2" fmla="*/ 0 h 384765"/>
              <a:gd name="connsiteX3" fmla="*/ 731453 w 731452"/>
              <a:gd name="connsiteY3" fmla="*/ 38477 h 384765"/>
              <a:gd name="connsiteX4" fmla="*/ 731452 w 731452"/>
              <a:gd name="connsiteY4" fmla="*/ 346289 h 384765"/>
              <a:gd name="connsiteX5" fmla="*/ 692975 w 731452"/>
              <a:gd name="connsiteY5" fmla="*/ 384766 h 384765"/>
              <a:gd name="connsiteX6" fmla="*/ 38477 w 731452"/>
              <a:gd name="connsiteY6" fmla="*/ 384765 h 384765"/>
              <a:gd name="connsiteX7" fmla="*/ 0 w 731452"/>
              <a:gd name="connsiteY7" fmla="*/ 346288 h 384765"/>
              <a:gd name="connsiteX8" fmla="*/ 0 w 731452"/>
              <a:gd name="connsiteY8" fmla="*/ 38477 h 384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384765">
                <a:moveTo>
                  <a:pt x="0" y="38477"/>
                </a:moveTo>
                <a:cubicBezTo>
                  <a:pt x="0" y="17227"/>
                  <a:pt x="17227" y="0"/>
                  <a:pt x="38477" y="0"/>
                </a:cubicBezTo>
                <a:lnTo>
                  <a:pt x="692976" y="0"/>
                </a:lnTo>
                <a:cubicBezTo>
                  <a:pt x="714226" y="0"/>
                  <a:pt x="731453" y="17227"/>
                  <a:pt x="731453" y="38477"/>
                </a:cubicBezTo>
                <a:cubicBezTo>
                  <a:pt x="731453" y="141081"/>
                  <a:pt x="731452" y="243685"/>
                  <a:pt x="731452" y="346289"/>
                </a:cubicBezTo>
                <a:cubicBezTo>
                  <a:pt x="731452" y="367539"/>
                  <a:pt x="714225" y="384766"/>
                  <a:pt x="692975" y="384766"/>
                </a:cubicBezTo>
                <a:lnTo>
                  <a:pt x="38477" y="384765"/>
                </a:lnTo>
                <a:cubicBezTo>
                  <a:pt x="17227" y="384765"/>
                  <a:pt x="0" y="367538"/>
                  <a:pt x="0" y="346288"/>
                </a:cubicBezTo>
                <a:lnTo>
                  <a:pt x="0" y="38477"/>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3179" tIns="53179" rIns="53179" bIns="53179" numCol="1" spcCol="1270" anchor="ctr" anchorCtr="0">
            <a:noAutofit/>
          </a:bodyPr>
          <a:lstStyle/>
          <a:p>
            <a:pPr algn="ctr" defTabSz="488950" fontAlgn="base">
              <a:lnSpc>
                <a:spcPct val="90000"/>
              </a:lnSpc>
              <a:spcBef>
                <a:spcPct val="0"/>
              </a:spcBef>
              <a:spcAft>
                <a:spcPct val="35000"/>
              </a:spcAft>
            </a:pPr>
            <a:r>
              <a:rPr lang="ru-RU" sz="1100" b="1" dirty="0" smtClean="0">
                <a:solidFill>
                  <a:prstClr val="black"/>
                </a:solidFill>
                <a:latin typeface="Times New Roman" panose="02020603050405020304" pitchFamily="18" charset="0"/>
                <a:cs typeface="Times New Roman" panose="02020603050405020304" pitchFamily="18" charset="0"/>
              </a:rPr>
              <a:t>61,3</a:t>
            </a:r>
            <a:endParaRPr lang="ru-RU" sz="1100" dirty="0">
              <a:solidFill>
                <a:prstClr val="black"/>
              </a:solidFill>
              <a:latin typeface="Times New Roman" panose="02020603050405020304" pitchFamily="18" charset="0"/>
              <a:cs typeface="Times New Roman" panose="02020603050405020304" pitchFamily="18" charset="0"/>
            </a:endParaRPr>
          </a:p>
        </p:txBody>
      </p:sp>
      <p:sp>
        <p:nvSpPr>
          <p:cNvPr id="56" name="Полилиния 55"/>
          <p:cNvSpPr/>
          <p:nvPr/>
        </p:nvSpPr>
        <p:spPr>
          <a:xfrm>
            <a:off x="7502812" y="1639247"/>
            <a:ext cx="731452" cy="421601"/>
          </a:xfrm>
          <a:custGeom>
            <a:avLst/>
            <a:gdLst>
              <a:gd name="connsiteX0" fmla="*/ 0 w 731452"/>
              <a:gd name="connsiteY0" fmla="*/ 38477 h 384765"/>
              <a:gd name="connsiteX1" fmla="*/ 38477 w 731452"/>
              <a:gd name="connsiteY1" fmla="*/ 0 h 384765"/>
              <a:gd name="connsiteX2" fmla="*/ 692976 w 731452"/>
              <a:gd name="connsiteY2" fmla="*/ 0 h 384765"/>
              <a:gd name="connsiteX3" fmla="*/ 731453 w 731452"/>
              <a:gd name="connsiteY3" fmla="*/ 38477 h 384765"/>
              <a:gd name="connsiteX4" fmla="*/ 731452 w 731452"/>
              <a:gd name="connsiteY4" fmla="*/ 346289 h 384765"/>
              <a:gd name="connsiteX5" fmla="*/ 692975 w 731452"/>
              <a:gd name="connsiteY5" fmla="*/ 384766 h 384765"/>
              <a:gd name="connsiteX6" fmla="*/ 38477 w 731452"/>
              <a:gd name="connsiteY6" fmla="*/ 384765 h 384765"/>
              <a:gd name="connsiteX7" fmla="*/ 0 w 731452"/>
              <a:gd name="connsiteY7" fmla="*/ 346288 h 384765"/>
              <a:gd name="connsiteX8" fmla="*/ 0 w 731452"/>
              <a:gd name="connsiteY8" fmla="*/ 38477 h 384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384765">
                <a:moveTo>
                  <a:pt x="0" y="38477"/>
                </a:moveTo>
                <a:cubicBezTo>
                  <a:pt x="0" y="17227"/>
                  <a:pt x="17227" y="0"/>
                  <a:pt x="38477" y="0"/>
                </a:cubicBezTo>
                <a:lnTo>
                  <a:pt x="692976" y="0"/>
                </a:lnTo>
                <a:cubicBezTo>
                  <a:pt x="714226" y="0"/>
                  <a:pt x="731453" y="17227"/>
                  <a:pt x="731453" y="38477"/>
                </a:cubicBezTo>
                <a:cubicBezTo>
                  <a:pt x="731453" y="141081"/>
                  <a:pt x="731452" y="243685"/>
                  <a:pt x="731452" y="346289"/>
                </a:cubicBezTo>
                <a:cubicBezTo>
                  <a:pt x="731452" y="367539"/>
                  <a:pt x="714225" y="384766"/>
                  <a:pt x="692975" y="384766"/>
                </a:cubicBezTo>
                <a:lnTo>
                  <a:pt x="38477" y="384765"/>
                </a:lnTo>
                <a:cubicBezTo>
                  <a:pt x="17227" y="384765"/>
                  <a:pt x="0" y="367538"/>
                  <a:pt x="0" y="346288"/>
                </a:cubicBezTo>
                <a:lnTo>
                  <a:pt x="0" y="38477"/>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4609" tIns="64609" rIns="64609" bIns="64609" numCol="1" spcCol="1270" anchor="ctr" anchorCtr="0">
            <a:noAutofit/>
          </a:bodyPr>
          <a:lstStyle/>
          <a:p>
            <a:pPr algn="ctr" defTabSz="622300" fontAlgn="base">
              <a:lnSpc>
                <a:spcPct val="90000"/>
              </a:lnSpc>
              <a:spcBef>
                <a:spcPct val="0"/>
              </a:spcBef>
              <a:spcAft>
                <a:spcPct val="35000"/>
              </a:spcAft>
            </a:pPr>
            <a:r>
              <a:rPr lang="ru-RU" sz="1400" b="1" dirty="0" smtClean="0">
                <a:solidFill>
                  <a:prstClr val="black"/>
                </a:solidFill>
                <a:latin typeface="Times New Roman" panose="02020603050405020304" pitchFamily="18" charset="0"/>
                <a:cs typeface="Times New Roman" panose="02020603050405020304" pitchFamily="18" charset="0"/>
              </a:rPr>
              <a:t>2021</a:t>
            </a:r>
            <a:endParaRPr lang="ru-RU" sz="1400" b="1" dirty="0">
              <a:solidFill>
                <a:prstClr val="black"/>
              </a:solidFill>
              <a:latin typeface="Times New Roman" panose="02020603050405020304" pitchFamily="18" charset="0"/>
              <a:cs typeface="Times New Roman" panose="02020603050405020304" pitchFamily="18" charset="0"/>
            </a:endParaRPr>
          </a:p>
        </p:txBody>
      </p:sp>
      <p:sp>
        <p:nvSpPr>
          <p:cNvPr id="57" name="Полилиния 56"/>
          <p:cNvSpPr/>
          <p:nvPr/>
        </p:nvSpPr>
        <p:spPr>
          <a:xfrm>
            <a:off x="7502812" y="2311976"/>
            <a:ext cx="731452" cy="360000"/>
          </a:xfrm>
          <a:custGeom>
            <a:avLst/>
            <a:gdLst>
              <a:gd name="connsiteX0" fmla="*/ 0 w 731452"/>
              <a:gd name="connsiteY0" fmla="*/ 38477 h 384765"/>
              <a:gd name="connsiteX1" fmla="*/ 38477 w 731452"/>
              <a:gd name="connsiteY1" fmla="*/ 0 h 384765"/>
              <a:gd name="connsiteX2" fmla="*/ 692976 w 731452"/>
              <a:gd name="connsiteY2" fmla="*/ 0 h 384765"/>
              <a:gd name="connsiteX3" fmla="*/ 731453 w 731452"/>
              <a:gd name="connsiteY3" fmla="*/ 38477 h 384765"/>
              <a:gd name="connsiteX4" fmla="*/ 731452 w 731452"/>
              <a:gd name="connsiteY4" fmla="*/ 346289 h 384765"/>
              <a:gd name="connsiteX5" fmla="*/ 692975 w 731452"/>
              <a:gd name="connsiteY5" fmla="*/ 384766 h 384765"/>
              <a:gd name="connsiteX6" fmla="*/ 38477 w 731452"/>
              <a:gd name="connsiteY6" fmla="*/ 384765 h 384765"/>
              <a:gd name="connsiteX7" fmla="*/ 0 w 731452"/>
              <a:gd name="connsiteY7" fmla="*/ 346288 h 384765"/>
              <a:gd name="connsiteX8" fmla="*/ 0 w 731452"/>
              <a:gd name="connsiteY8" fmla="*/ 38477 h 384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384765">
                <a:moveTo>
                  <a:pt x="0" y="38477"/>
                </a:moveTo>
                <a:cubicBezTo>
                  <a:pt x="0" y="17227"/>
                  <a:pt x="17227" y="0"/>
                  <a:pt x="38477" y="0"/>
                </a:cubicBezTo>
                <a:lnTo>
                  <a:pt x="692976" y="0"/>
                </a:lnTo>
                <a:cubicBezTo>
                  <a:pt x="714226" y="0"/>
                  <a:pt x="731453" y="17227"/>
                  <a:pt x="731453" y="38477"/>
                </a:cubicBezTo>
                <a:cubicBezTo>
                  <a:pt x="731453" y="141081"/>
                  <a:pt x="731452" y="243685"/>
                  <a:pt x="731452" y="346289"/>
                </a:cubicBezTo>
                <a:cubicBezTo>
                  <a:pt x="731452" y="367539"/>
                  <a:pt x="714225" y="384766"/>
                  <a:pt x="692975" y="384766"/>
                </a:cubicBezTo>
                <a:lnTo>
                  <a:pt x="38477" y="384765"/>
                </a:lnTo>
                <a:cubicBezTo>
                  <a:pt x="17227" y="384765"/>
                  <a:pt x="0" y="367538"/>
                  <a:pt x="0" y="346288"/>
                </a:cubicBezTo>
                <a:lnTo>
                  <a:pt x="0" y="38477"/>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3179" tIns="53179" rIns="53179" bIns="53179" numCol="1" spcCol="1270" anchor="ctr" anchorCtr="0">
            <a:noAutofit/>
          </a:bodyPr>
          <a:lstStyle/>
          <a:p>
            <a:pPr algn="ctr" defTabSz="488950" fontAlgn="base">
              <a:lnSpc>
                <a:spcPct val="90000"/>
              </a:lnSpc>
              <a:spcBef>
                <a:spcPct val="0"/>
              </a:spcBef>
              <a:spcAft>
                <a:spcPct val="35000"/>
              </a:spcAft>
            </a:pPr>
            <a:r>
              <a:rPr lang="ru-RU" sz="1100" b="1" dirty="0" smtClean="0">
                <a:solidFill>
                  <a:prstClr val="black"/>
                </a:solidFill>
                <a:latin typeface="Times New Roman" panose="02020603050405020304" pitchFamily="18" charset="0"/>
                <a:cs typeface="Times New Roman" panose="02020603050405020304" pitchFamily="18" charset="0"/>
              </a:rPr>
              <a:t>50</a:t>
            </a:r>
            <a:endParaRPr lang="ru-RU" sz="1100" dirty="0">
              <a:solidFill>
                <a:prstClr val="black"/>
              </a:solidFill>
              <a:latin typeface="Times New Roman" panose="02020603050405020304" pitchFamily="18" charset="0"/>
              <a:cs typeface="Times New Roman" panose="02020603050405020304" pitchFamily="18" charset="0"/>
            </a:endParaRPr>
          </a:p>
        </p:txBody>
      </p:sp>
      <p:sp>
        <p:nvSpPr>
          <p:cNvPr id="58" name="Полилиния 57"/>
          <p:cNvSpPr/>
          <p:nvPr/>
        </p:nvSpPr>
        <p:spPr>
          <a:xfrm>
            <a:off x="7502812" y="2719512"/>
            <a:ext cx="731452" cy="360000"/>
          </a:xfrm>
          <a:custGeom>
            <a:avLst/>
            <a:gdLst>
              <a:gd name="connsiteX0" fmla="*/ 0 w 731452"/>
              <a:gd name="connsiteY0" fmla="*/ 38477 h 384765"/>
              <a:gd name="connsiteX1" fmla="*/ 38477 w 731452"/>
              <a:gd name="connsiteY1" fmla="*/ 0 h 384765"/>
              <a:gd name="connsiteX2" fmla="*/ 692976 w 731452"/>
              <a:gd name="connsiteY2" fmla="*/ 0 h 384765"/>
              <a:gd name="connsiteX3" fmla="*/ 731453 w 731452"/>
              <a:gd name="connsiteY3" fmla="*/ 38477 h 384765"/>
              <a:gd name="connsiteX4" fmla="*/ 731452 w 731452"/>
              <a:gd name="connsiteY4" fmla="*/ 346289 h 384765"/>
              <a:gd name="connsiteX5" fmla="*/ 692975 w 731452"/>
              <a:gd name="connsiteY5" fmla="*/ 384766 h 384765"/>
              <a:gd name="connsiteX6" fmla="*/ 38477 w 731452"/>
              <a:gd name="connsiteY6" fmla="*/ 384765 h 384765"/>
              <a:gd name="connsiteX7" fmla="*/ 0 w 731452"/>
              <a:gd name="connsiteY7" fmla="*/ 346288 h 384765"/>
              <a:gd name="connsiteX8" fmla="*/ 0 w 731452"/>
              <a:gd name="connsiteY8" fmla="*/ 38477 h 384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384765">
                <a:moveTo>
                  <a:pt x="0" y="38477"/>
                </a:moveTo>
                <a:cubicBezTo>
                  <a:pt x="0" y="17227"/>
                  <a:pt x="17227" y="0"/>
                  <a:pt x="38477" y="0"/>
                </a:cubicBezTo>
                <a:lnTo>
                  <a:pt x="692976" y="0"/>
                </a:lnTo>
                <a:cubicBezTo>
                  <a:pt x="714226" y="0"/>
                  <a:pt x="731453" y="17227"/>
                  <a:pt x="731453" y="38477"/>
                </a:cubicBezTo>
                <a:cubicBezTo>
                  <a:pt x="731453" y="141081"/>
                  <a:pt x="731452" y="243685"/>
                  <a:pt x="731452" y="346289"/>
                </a:cubicBezTo>
                <a:cubicBezTo>
                  <a:pt x="731452" y="367539"/>
                  <a:pt x="714225" y="384766"/>
                  <a:pt x="692975" y="384766"/>
                </a:cubicBezTo>
                <a:lnTo>
                  <a:pt x="38477" y="384765"/>
                </a:lnTo>
                <a:cubicBezTo>
                  <a:pt x="17227" y="384765"/>
                  <a:pt x="0" y="367538"/>
                  <a:pt x="0" y="346288"/>
                </a:cubicBezTo>
                <a:lnTo>
                  <a:pt x="0" y="38477"/>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3179" tIns="53179" rIns="53179" bIns="53179" numCol="1" spcCol="1270" anchor="ctr" anchorCtr="0">
            <a:noAutofit/>
          </a:bodyPr>
          <a:lstStyle/>
          <a:p>
            <a:pPr algn="ctr" defTabSz="488950" fontAlgn="base">
              <a:lnSpc>
                <a:spcPct val="90000"/>
              </a:lnSpc>
              <a:spcBef>
                <a:spcPct val="0"/>
              </a:spcBef>
              <a:spcAft>
                <a:spcPct val="35000"/>
              </a:spcAft>
            </a:pPr>
            <a:r>
              <a:rPr lang="ru-RU" sz="1100" b="1" dirty="0" smtClean="0">
                <a:solidFill>
                  <a:prstClr val="black"/>
                </a:solidFill>
                <a:latin typeface="Times New Roman" panose="02020603050405020304" pitchFamily="18" charset="0"/>
                <a:cs typeface="Times New Roman" panose="02020603050405020304" pitchFamily="18" charset="0"/>
              </a:rPr>
              <a:t>85</a:t>
            </a:r>
            <a:endParaRPr lang="ru-RU" sz="1100" b="1" dirty="0">
              <a:solidFill>
                <a:prstClr val="black"/>
              </a:solidFill>
              <a:latin typeface="Times New Roman" panose="02020603050405020304" pitchFamily="18" charset="0"/>
              <a:cs typeface="Times New Roman" panose="02020603050405020304" pitchFamily="18" charset="0"/>
            </a:endParaRPr>
          </a:p>
        </p:txBody>
      </p:sp>
      <p:sp>
        <p:nvSpPr>
          <p:cNvPr id="59" name="Полилиния 58"/>
          <p:cNvSpPr/>
          <p:nvPr/>
        </p:nvSpPr>
        <p:spPr>
          <a:xfrm>
            <a:off x="7502812" y="3127048"/>
            <a:ext cx="731452" cy="360000"/>
          </a:xfrm>
          <a:custGeom>
            <a:avLst/>
            <a:gdLst>
              <a:gd name="connsiteX0" fmla="*/ 0 w 731452"/>
              <a:gd name="connsiteY0" fmla="*/ 38477 h 384765"/>
              <a:gd name="connsiteX1" fmla="*/ 38477 w 731452"/>
              <a:gd name="connsiteY1" fmla="*/ 0 h 384765"/>
              <a:gd name="connsiteX2" fmla="*/ 692976 w 731452"/>
              <a:gd name="connsiteY2" fmla="*/ 0 h 384765"/>
              <a:gd name="connsiteX3" fmla="*/ 731453 w 731452"/>
              <a:gd name="connsiteY3" fmla="*/ 38477 h 384765"/>
              <a:gd name="connsiteX4" fmla="*/ 731452 w 731452"/>
              <a:gd name="connsiteY4" fmla="*/ 346289 h 384765"/>
              <a:gd name="connsiteX5" fmla="*/ 692975 w 731452"/>
              <a:gd name="connsiteY5" fmla="*/ 384766 h 384765"/>
              <a:gd name="connsiteX6" fmla="*/ 38477 w 731452"/>
              <a:gd name="connsiteY6" fmla="*/ 384765 h 384765"/>
              <a:gd name="connsiteX7" fmla="*/ 0 w 731452"/>
              <a:gd name="connsiteY7" fmla="*/ 346288 h 384765"/>
              <a:gd name="connsiteX8" fmla="*/ 0 w 731452"/>
              <a:gd name="connsiteY8" fmla="*/ 38477 h 384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384765">
                <a:moveTo>
                  <a:pt x="0" y="38477"/>
                </a:moveTo>
                <a:cubicBezTo>
                  <a:pt x="0" y="17227"/>
                  <a:pt x="17227" y="0"/>
                  <a:pt x="38477" y="0"/>
                </a:cubicBezTo>
                <a:lnTo>
                  <a:pt x="692976" y="0"/>
                </a:lnTo>
                <a:cubicBezTo>
                  <a:pt x="714226" y="0"/>
                  <a:pt x="731453" y="17227"/>
                  <a:pt x="731453" y="38477"/>
                </a:cubicBezTo>
                <a:cubicBezTo>
                  <a:pt x="731453" y="141081"/>
                  <a:pt x="731452" y="243685"/>
                  <a:pt x="731452" y="346289"/>
                </a:cubicBezTo>
                <a:cubicBezTo>
                  <a:pt x="731452" y="367539"/>
                  <a:pt x="714225" y="384766"/>
                  <a:pt x="692975" y="384766"/>
                </a:cubicBezTo>
                <a:lnTo>
                  <a:pt x="38477" y="384765"/>
                </a:lnTo>
                <a:cubicBezTo>
                  <a:pt x="17227" y="384765"/>
                  <a:pt x="0" y="367538"/>
                  <a:pt x="0" y="346288"/>
                </a:cubicBezTo>
                <a:lnTo>
                  <a:pt x="0" y="38477"/>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3179" tIns="53179" rIns="53179" bIns="53179" numCol="1" spcCol="1270" anchor="ctr" anchorCtr="0">
            <a:noAutofit/>
          </a:bodyPr>
          <a:lstStyle/>
          <a:p>
            <a:pPr algn="ctr" defTabSz="488950" fontAlgn="base">
              <a:lnSpc>
                <a:spcPct val="90000"/>
              </a:lnSpc>
              <a:spcBef>
                <a:spcPct val="0"/>
              </a:spcBef>
              <a:spcAft>
                <a:spcPct val="35000"/>
              </a:spcAft>
            </a:pPr>
            <a:r>
              <a:rPr lang="ru-RU" sz="1100" b="1" dirty="0" smtClean="0">
                <a:solidFill>
                  <a:prstClr val="black"/>
                </a:solidFill>
                <a:latin typeface="Times New Roman" panose="02020603050405020304" pitchFamily="18" charset="0"/>
                <a:cs typeface="Times New Roman" panose="02020603050405020304" pitchFamily="18" charset="0"/>
              </a:rPr>
              <a:t>22,8</a:t>
            </a:r>
            <a:endParaRPr lang="ru-RU" sz="1100" dirty="0">
              <a:solidFill>
                <a:prstClr val="black"/>
              </a:solidFill>
              <a:latin typeface="Times New Roman" panose="02020603050405020304" pitchFamily="18" charset="0"/>
              <a:cs typeface="Times New Roman" panose="02020603050405020304" pitchFamily="18" charset="0"/>
            </a:endParaRPr>
          </a:p>
        </p:txBody>
      </p:sp>
      <p:sp>
        <p:nvSpPr>
          <p:cNvPr id="60" name="Полилиния 59"/>
          <p:cNvSpPr/>
          <p:nvPr/>
        </p:nvSpPr>
        <p:spPr>
          <a:xfrm>
            <a:off x="7502812" y="3534584"/>
            <a:ext cx="731452" cy="360000"/>
          </a:xfrm>
          <a:custGeom>
            <a:avLst/>
            <a:gdLst>
              <a:gd name="connsiteX0" fmla="*/ 0 w 731452"/>
              <a:gd name="connsiteY0" fmla="*/ 38477 h 384765"/>
              <a:gd name="connsiteX1" fmla="*/ 38477 w 731452"/>
              <a:gd name="connsiteY1" fmla="*/ 0 h 384765"/>
              <a:gd name="connsiteX2" fmla="*/ 692976 w 731452"/>
              <a:gd name="connsiteY2" fmla="*/ 0 h 384765"/>
              <a:gd name="connsiteX3" fmla="*/ 731453 w 731452"/>
              <a:gd name="connsiteY3" fmla="*/ 38477 h 384765"/>
              <a:gd name="connsiteX4" fmla="*/ 731452 w 731452"/>
              <a:gd name="connsiteY4" fmla="*/ 346289 h 384765"/>
              <a:gd name="connsiteX5" fmla="*/ 692975 w 731452"/>
              <a:gd name="connsiteY5" fmla="*/ 384766 h 384765"/>
              <a:gd name="connsiteX6" fmla="*/ 38477 w 731452"/>
              <a:gd name="connsiteY6" fmla="*/ 384765 h 384765"/>
              <a:gd name="connsiteX7" fmla="*/ 0 w 731452"/>
              <a:gd name="connsiteY7" fmla="*/ 346288 h 384765"/>
              <a:gd name="connsiteX8" fmla="*/ 0 w 731452"/>
              <a:gd name="connsiteY8" fmla="*/ 38477 h 384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384765">
                <a:moveTo>
                  <a:pt x="0" y="38477"/>
                </a:moveTo>
                <a:cubicBezTo>
                  <a:pt x="0" y="17227"/>
                  <a:pt x="17227" y="0"/>
                  <a:pt x="38477" y="0"/>
                </a:cubicBezTo>
                <a:lnTo>
                  <a:pt x="692976" y="0"/>
                </a:lnTo>
                <a:cubicBezTo>
                  <a:pt x="714226" y="0"/>
                  <a:pt x="731453" y="17227"/>
                  <a:pt x="731453" y="38477"/>
                </a:cubicBezTo>
                <a:cubicBezTo>
                  <a:pt x="731453" y="141081"/>
                  <a:pt x="731452" y="243685"/>
                  <a:pt x="731452" y="346289"/>
                </a:cubicBezTo>
                <a:cubicBezTo>
                  <a:pt x="731452" y="367539"/>
                  <a:pt x="714225" y="384766"/>
                  <a:pt x="692975" y="384766"/>
                </a:cubicBezTo>
                <a:lnTo>
                  <a:pt x="38477" y="384765"/>
                </a:lnTo>
                <a:cubicBezTo>
                  <a:pt x="17227" y="384765"/>
                  <a:pt x="0" y="367538"/>
                  <a:pt x="0" y="346288"/>
                </a:cubicBezTo>
                <a:lnTo>
                  <a:pt x="0" y="38477"/>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3179" tIns="53179" rIns="53179" bIns="53179" numCol="1" spcCol="1270" anchor="ctr" anchorCtr="0">
            <a:noAutofit/>
          </a:bodyPr>
          <a:lstStyle/>
          <a:p>
            <a:pPr algn="ctr" defTabSz="488950" fontAlgn="base">
              <a:lnSpc>
                <a:spcPct val="90000"/>
              </a:lnSpc>
              <a:spcBef>
                <a:spcPct val="0"/>
              </a:spcBef>
              <a:spcAft>
                <a:spcPct val="35000"/>
              </a:spcAft>
            </a:pPr>
            <a:r>
              <a:rPr lang="ru-RU" sz="1100" b="1" dirty="0" smtClean="0">
                <a:solidFill>
                  <a:prstClr val="black"/>
                </a:solidFill>
                <a:latin typeface="Times New Roman" panose="02020603050405020304" pitchFamily="18" charset="0"/>
                <a:cs typeface="Times New Roman" panose="02020603050405020304" pitchFamily="18" charset="0"/>
              </a:rPr>
              <a:t>100,0</a:t>
            </a:r>
            <a:endParaRPr lang="ru-RU" sz="1100" dirty="0">
              <a:solidFill>
                <a:prstClr val="black"/>
              </a:solidFill>
              <a:latin typeface="Times New Roman" panose="02020603050405020304" pitchFamily="18" charset="0"/>
              <a:cs typeface="Times New Roman" panose="02020603050405020304" pitchFamily="18" charset="0"/>
            </a:endParaRPr>
          </a:p>
        </p:txBody>
      </p:sp>
      <p:sp>
        <p:nvSpPr>
          <p:cNvPr id="61" name="Полилиния 60"/>
          <p:cNvSpPr/>
          <p:nvPr/>
        </p:nvSpPr>
        <p:spPr>
          <a:xfrm>
            <a:off x="7523267" y="3942120"/>
            <a:ext cx="731452" cy="360000"/>
          </a:xfrm>
          <a:custGeom>
            <a:avLst/>
            <a:gdLst>
              <a:gd name="connsiteX0" fmla="*/ 0 w 731452"/>
              <a:gd name="connsiteY0" fmla="*/ 38477 h 384765"/>
              <a:gd name="connsiteX1" fmla="*/ 38477 w 731452"/>
              <a:gd name="connsiteY1" fmla="*/ 0 h 384765"/>
              <a:gd name="connsiteX2" fmla="*/ 692976 w 731452"/>
              <a:gd name="connsiteY2" fmla="*/ 0 h 384765"/>
              <a:gd name="connsiteX3" fmla="*/ 731453 w 731452"/>
              <a:gd name="connsiteY3" fmla="*/ 38477 h 384765"/>
              <a:gd name="connsiteX4" fmla="*/ 731452 w 731452"/>
              <a:gd name="connsiteY4" fmla="*/ 346289 h 384765"/>
              <a:gd name="connsiteX5" fmla="*/ 692975 w 731452"/>
              <a:gd name="connsiteY5" fmla="*/ 384766 h 384765"/>
              <a:gd name="connsiteX6" fmla="*/ 38477 w 731452"/>
              <a:gd name="connsiteY6" fmla="*/ 384765 h 384765"/>
              <a:gd name="connsiteX7" fmla="*/ 0 w 731452"/>
              <a:gd name="connsiteY7" fmla="*/ 346288 h 384765"/>
              <a:gd name="connsiteX8" fmla="*/ 0 w 731452"/>
              <a:gd name="connsiteY8" fmla="*/ 38477 h 384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384765">
                <a:moveTo>
                  <a:pt x="0" y="38477"/>
                </a:moveTo>
                <a:cubicBezTo>
                  <a:pt x="0" y="17227"/>
                  <a:pt x="17227" y="0"/>
                  <a:pt x="38477" y="0"/>
                </a:cubicBezTo>
                <a:lnTo>
                  <a:pt x="692976" y="0"/>
                </a:lnTo>
                <a:cubicBezTo>
                  <a:pt x="714226" y="0"/>
                  <a:pt x="731453" y="17227"/>
                  <a:pt x="731453" y="38477"/>
                </a:cubicBezTo>
                <a:cubicBezTo>
                  <a:pt x="731453" y="141081"/>
                  <a:pt x="731452" y="243685"/>
                  <a:pt x="731452" y="346289"/>
                </a:cubicBezTo>
                <a:cubicBezTo>
                  <a:pt x="731452" y="367539"/>
                  <a:pt x="714225" y="384766"/>
                  <a:pt x="692975" y="384766"/>
                </a:cubicBezTo>
                <a:lnTo>
                  <a:pt x="38477" y="384765"/>
                </a:lnTo>
                <a:cubicBezTo>
                  <a:pt x="17227" y="384765"/>
                  <a:pt x="0" y="367538"/>
                  <a:pt x="0" y="346288"/>
                </a:cubicBezTo>
                <a:lnTo>
                  <a:pt x="0" y="38477"/>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3179" tIns="53179" rIns="53179" bIns="53179" numCol="1" spcCol="1270" anchor="ctr" anchorCtr="0">
            <a:noAutofit/>
          </a:bodyPr>
          <a:lstStyle/>
          <a:p>
            <a:pPr algn="ctr" defTabSz="488950" fontAlgn="base">
              <a:lnSpc>
                <a:spcPct val="90000"/>
              </a:lnSpc>
              <a:spcBef>
                <a:spcPct val="0"/>
              </a:spcBef>
              <a:spcAft>
                <a:spcPct val="35000"/>
              </a:spcAft>
            </a:pPr>
            <a:r>
              <a:rPr lang="ru-RU" sz="1100" b="1" dirty="0" smtClean="0">
                <a:solidFill>
                  <a:prstClr val="black"/>
                </a:solidFill>
                <a:latin typeface="Times New Roman" panose="02020603050405020304" pitchFamily="18" charset="0"/>
                <a:cs typeface="Times New Roman" panose="02020603050405020304" pitchFamily="18" charset="0"/>
              </a:rPr>
              <a:t>1 950</a:t>
            </a:r>
            <a:endParaRPr lang="ru-RU" sz="1100" b="1" dirty="0">
              <a:solidFill>
                <a:prstClr val="black"/>
              </a:solidFill>
              <a:latin typeface="Times New Roman" panose="02020603050405020304" pitchFamily="18" charset="0"/>
              <a:cs typeface="Times New Roman" panose="02020603050405020304" pitchFamily="18" charset="0"/>
            </a:endParaRPr>
          </a:p>
        </p:txBody>
      </p:sp>
      <p:sp>
        <p:nvSpPr>
          <p:cNvPr id="62" name="Полилиния 61"/>
          <p:cNvSpPr/>
          <p:nvPr/>
        </p:nvSpPr>
        <p:spPr>
          <a:xfrm>
            <a:off x="7502812" y="4349656"/>
            <a:ext cx="731452" cy="360000"/>
          </a:xfrm>
          <a:custGeom>
            <a:avLst/>
            <a:gdLst>
              <a:gd name="connsiteX0" fmla="*/ 0 w 731452"/>
              <a:gd name="connsiteY0" fmla="*/ 38477 h 384765"/>
              <a:gd name="connsiteX1" fmla="*/ 38477 w 731452"/>
              <a:gd name="connsiteY1" fmla="*/ 0 h 384765"/>
              <a:gd name="connsiteX2" fmla="*/ 692976 w 731452"/>
              <a:gd name="connsiteY2" fmla="*/ 0 h 384765"/>
              <a:gd name="connsiteX3" fmla="*/ 731453 w 731452"/>
              <a:gd name="connsiteY3" fmla="*/ 38477 h 384765"/>
              <a:gd name="connsiteX4" fmla="*/ 731452 w 731452"/>
              <a:gd name="connsiteY4" fmla="*/ 346289 h 384765"/>
              <a:gd name="connsiteX5" fmla="*/ 692975 w 731452"/>
              <a:gd name="connsiteY5" fmla="*/ 384766 h 384765"/>
              <a:gd name="connsiteX6" fmla="*/ 38477 w 731452"/>
              <a:gd name="connsiteY6" fmla="*/ 384765 h 384765"/>
              <a:gd name="connsiteX7" fmla="*/ 0 w 731452"/>
              <a:gd name="connsiteY7" fmla="*/ 346288 h 384765"/>
              <a:gd name="connsiteX8" fmla="*/ 0 w 731452"/>
              <a:gd name="connsiteY8" fmla="*/ 38477 h 384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384765">
                <a:moveTo>
                  <a:pt x="0" y="38477"/>
                </a:moveTo>
                <a:cubicBezTo>
                  <a:pt x="0" y="17227"/>
                  <a:pt x="17227" y="0"/>
                  <a:pt x="38477" y="0"/>
                </a:cubicBezTo>
                <a:lnTo>
                  <a:pt x="692976" y="0"/>
                </a:lnTo>
                <a:cubicBezTo>
                  <a:pt x="714226" y="0"/>
                  <a:pt x="731453" y="17227"/>
                  <a:pt x="731453" y="38477"/>
                </a:cubicBezTo>
                <a:cubicBezTo>
                  <a:pt x="731453" y="141081"/>
                  <a:pt x="731452" y="243685"/>
                  <a:pt x="731452" y="346289"/>
                </a:cubicBezTo>
                <a:cubicBezTo>
                  <a:pt x="731452" y="367539"/>
                  <a:pt x="714225" y="384766"/>
                  <a:pt x="692975" y="384766"/>
                </a:cubicBezTo>
                <a:lnTo>
                  <a:pt x="38477" y="384765"/>
                </a:lnTo>
                <a:cubicBezTo>
                  <a:pt x="17227" y="384765"/>
                  <a:pt x="0" y="367538"/>
                  <a:pt x="0" y="346288"/>
                </a:cubicBezTo>
                <a:lnTo>
                  <a:pt x="0" y="38477"/>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3179" tIns="53179" rIns="53179" bIns="53179" numCol="1" spcCol="1270" anchor="ctr" anchorCtr="0">
            <a:noAutofit/>
          </a:bodyPr>
          <a:lstStyle/>
          <a:p>
            <a:pPr algn="ctr" defTabSz="488950" fontAlgn="base">
              <a:lnSpc>
                <a:spcPct val="90000"/>
              </a:lnSpc>
              <a:spcBef>
                <a:spcPct val="0"/>
              </a:spcBef>
              <a:spcAft>
                <a:spcPct val="35000"/>
              </a:spcAft>
            </a:pPr>
            <a:r>
              <a:rPr lang="ru-RU" sz="1100" b="1" dirty="0" smtClean="0">
                <a:solidFill>
                  <a:prstClr val="black"/>
                </a:solidFill>
                <a:latin typeface="Times New Roman" panose="02020603050405020304" pitchFamily="18" charset="0"/>
                <a:cs typeface="Times New Roman" panose="02020603050405020304" pitchFamily="18" charset="0"/>
              </a:rPr>
              <a:t>39,6</a:t>
            </a:r>
            <a:endParaRPr lang="ru-RU" sz="1100" dirty="0">
              <a:solidFill>
                <a:prstClr val="black"/>
              </a:solidFill>
              <a:latin typeface="Times New Roman" panose="02020603050405020304" pitchFamily="18" charset="0"/>
              <a:cs typeface="Times New Roman" panose="02020603050405020304" pitchFamily="18" charset="0"/>
            </a:endParaRPr>
          </a:p>
        </p:txBody>
      </p:sp>
      <p:sp>
        <p:nvSpPr>
          <p:cNvPr id="63" name="Полилиния 62"/>
          <p:cNvSpPr/>
          <p:nvPr/>
        </p:nvSpPr>
        <p:spPr>
          <a:xfrm>
            <a:off x="7502812" y="4757192"/>
            <a:ext cx="731452" cy="360000"/>
          </a:xfrm>
          <a:custGeom>
            <a:avLst/>
            <a:gdLst>
              <a:gd name="connsiteX0" fmla="*/ 0 w 731452"/>
              <a:gd name="connsiteY0" fmla="*/ 38477 h 384765"/>
              <a:gd name="connsiteX1" fmla="*/ 38477 w 731452"/>
              <a:gd name="connsiteY1" fmla="*/ 0 h 384765"/>
              <a:gd name="connsiteX2" fmla="*/ 692976 w 731452"/>
              <a:gd name="connsiteY2" fmla="*/ 0 h 384765"/>
              <a:gd name="connsiteX3" fmla="*/ 731453 w 731452"/>
              <a:gd name="connsiteY3" fmla="*/ 38477 h 384765"/>
              <a:gd name="connsiteX4" fmla="*/ 731452 w 731452"/>
              <a:gd name="connsiteY4" fmla="*/ 346289 h 384765"/>
              <a:gd name="connsiteX5" fmla="*/ 692975 w 731452"/>
              <a:gd name="connsiteY5" fmla="*/ 384766 h 384765"/>
              <a:gd name="connsiteX6" fmla="*/ 38477 w 731452"/>
              <a:gd name="connsiteY6" fmla="*/ 384765 h 384765"/>
              <a:gd name="connsiteX7" fmla="*/ 0 w 731452"/>
              <a:gd name="connsiteY7" fmla="*/ 346288 h 384765"/>
              <a:gd name="connsiteX8" fmla="*/ 0 w 731452"/>
              <a:gd name="connsiteY8" fmla="*/ 38477 h 384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384765">
                <a:moveTo>
                  <a:pt x="0" y="38477"/>
                </a:moveTo>
                <a:cubicBezTo>
                  <a:pt x="0" y="17227"/>
                  <a:pt x="17227" y="0"/>
                  <a:pt x="38477" y="0"/>
                </a:cubicBezTo>
                <a:lnTo>
                  <a:pt x="692976" y="0"/>
                </a:lnTo>
                <a:cubicBezTo>
                  <a:pt x="714226" y="0"/>
                  <a:pt x="731453" y="17227"/>
                  <a:pt x="731453" y="38477"/>
                </a:cubicBezTo>
                <a:cubicBezTo>
                  <a:pt x="731453" y="141081"/>
                  <a:pt x="731452" y="243685"/>
                  <a:pt x="731452" y="346289"/>
                </a:cubicBezTo>
                <a:cubicBezTo>
                  <a:pt x="731452" y="367539"/>
                  <a:pt x="714225" y="384766"/>
                  <a:pt x="692975" y="384766"/>
                </a:cubicBezTo>
                <a:lnTo>
                  <a:pt x="38477" y="384765"/>
                </a:lnTo>
                <a:cubicBezTo>
                  <a:pt x="17227" y="384765"/>
                  <a:pt x="0" y="367538"/>
                  <a:pt x="0" y="346288"/>
                </a:cubicBezTo>
                <a:lnTo>
                  <a:pt x="0" y="38477"/>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3179" tIns="53179" rIns="53179" bIns="53179" numCol="1" spcCol="1270" anchor="ctr" anchorCtr="0">
            <a:noAutofit/>
          </a:bodyPr>
          <a:lstStyle/>
          <a:p>
            <a:pPr algn="ctr" defTabSz="488950" fontAlgn="base">
              <a:lnSpc>
                <a:spcPct val="90000"/>
              </a:lnSpc>
              <a:spcBef>
                <a:spcPct val="0"/>
              </a:spcBef>
              <a:spcAft>
                <a:spcPct val="35000"/>
              </a:spcAft>
            </a:pPr>
            <a:r>
              <a:rPr lang="ru-RU" sz="1100" b="1" dirty="0" smtClean="0">
                <a:solidFill>
                  <a:prstClr val="black"/>
                </a:solidFill>
                <a:latin typeface="Times New Roman" panose="02020603050405020304" pitchFamily="18" charset="0"/>
                <a:cs typeface="Times New Roman" panose="02020603050405020304" pitchFamily="18" charset="0"/>
              </a:rPr>
              <a:t>102,2</a:t>
            </a:r>
            <a:endParaRPr lang="ru-RU" sz="1100" b="1" dirty="0">
              <a:solidFill>
                <a:prstClr val="black"/>
              </a:solidFill>
              <a:latin typeface="Times New Roman" panose="02020603050405020304" pitchFamily="18" charset="0"/>
              <a:cs typeface="Times New Roman" panose="02020603050405020304" pitchFamily="18" charset="0"/>
            </a:endParaRPr>
          </a:p>
        </p:txBody>
      </p:sp>
      <p:sp>
        <p:nvSpPr>
          <p:cNvPr id="1024" name="Полилиния 1023"/>
          <p:cNvSpPr/>
          <p:nvPr/>
        </p:nvSpPr>
        <p:spPr>
          <a:xfrm>
            <a:off x="7502812" y="5164728"/>
            <a:ext cx="731452" cy="360000"/>
          </a:xfrm>
          <a:custGeom>
            <a:avLst/>
            <a:gdLst>
              <a:gd name="connsiteX0" fmla="*/ 0 w 731452"/>
              <a:gd name="connsiteY0" fmla="*/ 38477 h 384765"/>
              <a:gd name="connsiteX1" fmla="*/ 38477 w 731452"/>
              <a:gd name="connsiteY1" fmla="*/ 0 h 384765"/>
              <a:gd name="connsiteX2" fmla="*/ 692976 w 731452"/>
              <a:gd name="connsiteY2" fmla="*/ 0 h 384765"/>
              <a:gd name="connsiteX3" fmla="*/ 731453 w 731452"/>
              <a:gd name="connsiteY3" fmla="*/ 38477 h 384765"/>
              <a:gd name="connsiteX4" fmla="*/ 731452 w 731452"/>
              <a:gd name="connsiteY4" fmla="*/ 346289 h 384765"/>
              <a:gd name="connsiteX5" fmla="*/ 692975 w 731452"/>
              <a:gd name="connsiteY5" fmla="*/ 384766 h 384765"/>
              <a:gd name="connsiteX6" fmla="*/ 38477 w 731452"/>
              <a:gd name="connsiteY6" fmla="*/ 384765 h 384765"/>
              <a:gd name="connsiteX7" fmla="*/ 0 w 731452"/>
              <a:gd name="connsiteY7" fmla="*/ 346288 h 384765"/>
              <a:gd name="connsiteX8" fmla="*/ 0 w 731452"/>
              <a:gd name="connsiteY8" fmla="*/ 38477 h 384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384765">
                <a:moveTo>
                  <a:pt x="0" y="38477"/>
                </a:moveTo>
                <a:cubicBezTo>
                  <a:pt x="0" y="17227"/>
                  <a:pt x="17227" y="0"/>
                  <a:pt x="38477" y="0"/>
                </a:cubicBezTo>
                <a:lnTo>
                  <a:pt x="692976" y="0"/>
                </a:lnTo>
                <a:cubicBezTo>
                  <a:pt x="714226" y="0"/>
                  <a:pt x="731453" y="17227"/>
                  <a:pt x="731453" y="38477"/>
                </a:cubicBezTo>
                <a:cubicBezTo>
                  <a:pt x="731453" y="141081"/>
                  <a:pt x="731452" y="243685"/>
                  <a:pt x="731452" y="346289"/>
                </a:cubicBezTo>
                <a:cubicBezTo>
                  <a:pt x="731452" y="367539"/>
                  <a:pt x="714225" y="384766"/>
                  <a:pt x="692975" y="384766"/>
                </a:cubicBezTo>
                <a:lnTo>
                  <a:pt x="38477" y="384765"/>
                </a:lnTo>
                <a:cubicBezTo>
                  <a:pt x="17227" y="384765"/>
                  <a:pt x="0" y="367538"/>
                  <a:pt x="0" y="346288"/>
                </a:cubicBezTo>
                <a:lnTo>
                  <a:pt x="0" y="38477"/>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3179" tIns="53179" rIns="53179" bIns="53179" numCol="1" spcCol="1270" anchor="ctr" anchorCtr="0">
            <a:noAutofit/>
          </a:bodyPr>
          <a:lstStyle/>
          <a:p>
            <a:pPr algn="ctr" defTabSz="488950" fontAlgn="base">
              <a:lnSpc>
                <a:spcPct val="90000"/>
              </a:lnSpc>
              <a:spcBef>
                <a:spcPct val="0"/>
              </a:spcBef>
              <a:spcAft>
                <a:spcPct val="35000"/>
              </a:spcAft>
            </a:pPr>
            <a:r>
              <a:rPr lang="ru-RU" sz="1100" b="1" dirty="0" smtClean="0">
                <a:solidFill>
                  <a:prstClr val="black"/>
                </a:solidFill>
                <a:latin typeface="Times New Roman" panose="02020603050405020304" pitchFamily="18" charset="0"/>
                <a:cs typeface="Times New Roman" panose="02020603050405020304" pitchFamily="18" charset="0"/>
              </a:rPr>
              <a:t>65,5</a:t>
            </a:r>
            <a:endParaRPr lang="ru-RU" sz="1100" b="1" dirty="0">
              <a:solidFill>
                <a:prstClr val="black"/>
              </a:solidFill>
              <a:latin typeface="Times New Roman" panose="02020603050405020304" pitchFamily="18" charset="0"/>
              <a:cs typeface="Times New Roman" panose="02020603050405020304" pitchFamily="18" charset="0"/>
            </a:endParaRPr>
          </a:p>
        </p:txBody>
      </p:sp>
      <p:sp>
        <p:nvSpPr>
          <p:cNvPr id="1025" name="Полилиния 1024"/>
          <p:cNvSpPr/>
          <p:nvPr/>
        </p:nvSpPr>
        <p:spPr>
          <a:xfrm>
            <a:off x="7502812" y="5625288"/>
            <a:ext cx="731452" cy="396000"/>
          </a:xfrm>
          <a:custGeom>
            <a:avLst/>
            <a:gdLst>
              <a:gd name="connsiteX0" fmla="*/ 0 w 731452"/>
              <a:gd name="connsiteY0" fmla="*/ 38477 h 384765"/>
              <a:gd name="connsiteX1" fmla="*/ 38477 w 731452"/>
              <a:gd name="connsiteY1" fmla="*/ 0 h 384765"/>
              <a:gd name="connsiteX2" fmla="*/ 692976 w 731452"/>
              <a:gd name="connsiteY2" fmla="*/ 0 h 384765"/>
              <a:gd name="connsiteX3" fmla="*/ 731453 w 731452"/>
              <a:gd name="connsiteY3" fmla="*/ 38477 h 384765"/>
              <a:gd name="connsiteX4" fmla="*/ 731452 w 731452"/>
              <a:gd name="connsiteY4" fmla="*/ 346289 h 384765"/>
              <a:gd name="connsiteX5" fmla="*/ 692975 w 731452"/>
              <a:gd name="connsiteY5" fmla="*/ 384766 h 384765"/>
              <a:gd name="connsiteX6" fmla="*/ 38477 w 731452"/>
              <a:gd name="connsiteY6" fmla="*/ 384765 h 384765"/>
              <a:gd name="connsiteX7" fmla="*/ 0 w 731452"/>
              <a:gd name="connsiteY7" fmla="*/ 346288 h 384765"/>
              <a:gd name="connsiteX8" fmla="*/ 0 w 731452"/>
              <a:gd name="connsiteY8" fmla="*/ 38477 h 384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384765">
                <a:moveTo>
                  <a:pt x="0" y="38477"/>
                </a:moveTo>
                <a:cubicBezTo>
                  <a:pt x="0" y="17227"/>
                  <a:pt x="17227" y="0"/>
                  <a:pt x="38477" y="0"/>
                </a:cubicBezTo>
                <a:lnTo>
                  <a:pt x="692976" y="0"/>
                </a:lnTo>
                <a:cubicBezTo>
                  <a:pt x="714226" y="0"/>
                  <a:pt x="731453" y="17227"/>
                  <a:pt x="731453" y="38477"/>
                </a:cubicBezTo>
                <a:cubicBezTo>
                  <a:pt x="731453" y="141081"/>
                  <a:pt x="731452" y="243685"/>
                  <a:pt x="731452" y="346289"/>
                </a:cubicBezTo>
                <a:cubicBezTo>
                  <a:pt x="731452" y="367539"/>
                  <a:pt x="714225" y="384766"/>
                  <a:pt x="692975" y="384766"/>
                </a:cubicBezTo>
                <a:lnTo>
                  <a:pt x="38477" y="384765"/>
                </a:lnTo>
                <a:cubicBezTo>
                  <a:pt x="17227" y="384765"/>
                  <a:pt x="0" y="367538"/>
                  <a:pt x="0" y="346288"/>
                </a:cubicBezTo>
                <a:lnTo>
                  <a:pt x="0" y="38477"/>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3179" tIns="53179" rIns="53179" bIns="53179" numCol="1" spcCol="1270" anchor="ctr" anchorCtr="0">
            <a:noAutofit/>
          </a:bodyPr>
          <a:lstStyle/>
          <a:p>
            <a:pPr algn="ctr" defTabSz="488950" fontAlgn="base">
              <a:lnSpc>
                <a:spcPct val="90000"/>
              </a:lnSpc>
              <a:spcBef>
                <a:spcPct val="0"/>
              </a:spcBef>
              <a:spcAft>
                <a:spcPct val="35000"/>
              </a:spcAft>
            </a:pPr>
            <a:r>
              <a:rPr lang="ru-RU" sz="1100" b="1" dirty="0" smtClean="0">
                <a:solidFill>
                  <a:prstClr val="black"/>
                </a:solidFill>
                <a:latin typeface="Times New Roman" panose="02020603050405020304" pitchFamily="18" charset="0"/>
                <a:cs typeface="Times New Roman" panose="02020603050405020304" pitchFamily="18" charset="0"/>
              </a:rPr>
              <a:t>61,9</a:t>
            </a:r>
            <a:endParaRPr lang="ru-RU" sz="1100" dirty="0">
              <a:solidFill>
                <a:prstClr val="black"/>
              </a:solidFill>
              <a:latin typeface="Times New Roman" panose="02020603050405020304" pitchFamily="18" charset="0"/>
              <a:cs typeface="Times New Roman" panose="02020603050405020304" pitchFamily="18" charset="0"/>
            </a:endParaRPr>
          </a:p>
        </p:txBody>
      </p:sp>
      <p:sp>
        <p:nvSpPr>
          <p:cNvPr id="1028" name="Полилиния 1027"/>
          <p:cNvSpPr/>
          <p:nvPr/>
        </p:nvSpPr>
        <p:spPr>
          <a:xfrm>
            <a:off x="8295707" y="1639247"/>
            <a:ext cx="731452" cy="421601"/>
          </a:xfrm>
          <a:custGeom>
            <a:avLst/>
            <a:gdLst>
              <a:gd name="connsiteX0" fmla="*/ 0 w 731452"/>
              <a:gd name="connsiteY0" fmla="*/ 38477 h 384765"/>
              <a:gd name="connsiteX1" fmla="*/ 38477 w 731452"/>
              <a:gd name="connsiteY1" fmla="*/ 0 h 384765"/>
              <a:gd name="connsiteX2" fmla="*/ 692976 w 731452"/>
              <a:gd name="connsiteY2" fmla="*/ 0 h 384765"/>
              <a:gd name="connsiteX3" fmla="*/ 731453 w 731452"/>
              <a:gd name="connsiteY3" fmla="*/ 38477 h 384765"/>
              <a:gd name="connsiteX4" fmla="*/ 731452 w 731452"/>
              <a:gd name="connsiteY4" fmla="*/ 346289 h 384765"/>
              <a:gd name="connsiteX5" fmla="*/ 692975 w 731452"/>
              <a:gd name="connsiteY5" fmla="*/ 384766 h 384765"/>
              <a:gd name="connsiteX6" fmla="*/ 38477 w 731452"/>
              <a:gd name="connsiteY6" fmla="*/ 384765 h 384765"/>
              <a:gd name="connsiteX7" fmla="*/ 0 w 731452"/>
              <a:gd name="connsiteY7" fmla="*/ 346288 h 384765"/>
              <a:gd name="connsiteX8" fmla="*/ 0 w 731452"/>
              <a:gd name="connsiteY8" fmla="*/ 38477 h 384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384765">
                <a:moveTo>
                  <a:pt x="0" y="38477"/>
                </a:moveTo>
                <a:cubicBezTo>
                  <a:pt x="0" y="17227"/>
                  <a:pt x="17227" y="0"/>
                  <a:pt x="38477" y="0"/>
                </a:cubicBezTo>
                <a:lnTo>
                  <a:pt x="692976" y="0"/>
                </a:lnTo>
                <a:cubicBezTo>
                  <a:pt x="714226" y="0"/>
                  <a:pt x="731453" y="17227"/>
                  <a:pt x="731453" y="38477"/>
                </a:cubicBezTo>
                <a:cubicBezTo>
                  <a:pt x="731453" y="141081"/>
                  <a:pt x="731452" y="243685"/>
                  <a:pt x="731452" y="346289"/>
                </a:cubicBezTo>
                <a:cubicBezTo>
                  <a:pt x="731452" y="367539"/>
                  <a:pt x="714225" y="384766"/>
                  <a:pt x="692975" y="384766"/>
                </a:cubicBezTo>
                <a:lnTo>
                  <a:pt x="38477" y="384765"/>
                </a:lnTo>
                <a:cubicBezTo>
                  <a:pt x="17227" y="384765"/>
                  <a:pt x="0" y="367538"/>
                  <a:pt x="0" y="346288"/>
                </a:cubicBezTo>
                <a:lnTo>
                  <a:pt x="0" y="38477"/>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4609" tIns="64609" rIns="64609" bIns="64609" numCol="1" spcCol="1270" anchor="ctr" anchorCtr="0">
            <a:noAutofit/>
          </a:bodyPr>
          <a:lstStyle/>
          <a:p>
            <a:pPr algn="ctr" defTabSz="622300" fontAlgn="base">
              <a:lnSpc>
                <a:spcPct val="90000"/>
              </a:lnSpc>
              <a:spcBef>
                <a:spcPct val="0"/>
              </a:spcBef>
              <a:spcAft>
                <a:spcPct val="35000"/>
              </a:spcAft>
            </a:pPr>
            <a:r>
              <a:rPr lang="ru-RU" sz="1400" b="1" dirty="0" smtClean="0">
                <a:solidFill>
                  <a:prstClr val="black"/>
                </a:solidFill>
                <a:latin typeface="Times New Roman" panose="02020603050405020304" pitchFamily="18" charset="0"/>
                <a:cs typeface="Times New Roman" panose="02020603050405020304" pitchFamily="18" charset="0"/>
              </a:rPr>
              <a:t>2022</a:t>
            </a:r>
            <a:endParaRPr lang="ru-RU" sz="1400" b="1" dirty="0">
              <a:solidFill>
                <a:prstClr val="black"/>
              </a:solidFill>
              <a:latin typeface="Times New Roman" panose="02020603050405020304" pitchFamily="18" charset="0"/>
              <a:cs typeface="Times New Roman" panose="02020603050405020304" pitchFamily="18" charset="0"/>
            </a:endParaRPr>
          </a:p>
        </p:txBody>
      </p:sp>
      <p:sp>
        <p:nvSpPr>
          <p:cNvPr id="1029" name="Полилиния 1028"/>
          <p:cNvSpPr/>
          <p:nvPr/>
        </p:nvSpPr>
        <p:spPr>
          <a:xfrm>
            <a:off x="8295707" y="2311977"/>
            <a:ext cx="731452" cy="360000"/>
          </a:xfrm>
          <a:custGeom>
            <a:avLst/>
            <a:gdLst>
              <a:gd name="connsiteX0" fmla="*/ 0 w 731452"/>
              <a:gd name="connsiteY0" fmla="*/ 38477 h 384765"/>
              <a:gd name="connsiteX1" fmla="*/ 38477 w 731452"/>
              <a:gd name="connsiteY1" fmla="*/ 0 h 384765"/>
              <a:gd name="connsiteX2" fmla="*/ 692976 w 731452"/>
              <a:gd name="connsiteY2" fmla="*/ 0 h 384765"/>
              <a:gd name="connsiteX3" fmla="*/ 731453 w 731452"/>
              <a:gd name="connsiteY3" fmla="*/ 38477 h 384765"/>
              <a:gd name="connsiteX4" fmla="*/ 731452 w 731452"/>
              <a:gd name="connsiteY4" fmla="*/ 346289 h 384765"/>
              <a:gd name="connsiteX5" fmla="*/ 692975 w 731452"/>
              <a:gd name="connsiteY5" fmla="*/ 384766 h 384765"/>
              <a:gd name="connsiteX6" fmla="*/ 38477 w 731452"/>
              <a:gd name="connsiteY6" fmla="*/ 384765 h 384765"/>
              <a:gd name="connsiteX7" fmla="*/ 0 w 731452"/>
              <a:gd name="connsiteY7" fmla="*/ 346288 h 384765"/>
              <a:gd name="connsiteX8" fmla="*/ 0 w 731452"/>
              <a:gd name="connsiteY8" fmla="*/ 38477 h 384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384765">
                <a:moveTo>
                  <a:pt x="0" y="38477"/>
                </a:moveTo>
                <a:cubicBezTo>
                  <a:pt x="0" y="17227"/>
                  <a:pt x="17227" y="0"/>
                  <a:pt x="38477" y="0"/>
                </a:cubicBezTo>
                <a:lnTo>
                  <a:pt x="692976" y="0"/>
                </a:lnTo>
                <a:cubicBezTo>
                  <a:pt x="714226" y="0"/>
                  <a:pt x="731453" y="17227"/>
                  <a:pt x="731453" y="38477"/>
                </a:cubicBezTo>
                <a:cubicBezTo>
                  <a:pt x="731453" y="141081"/>
                  <a:pt x="731452" y="243685"/>
                  <a:pt x="731452" y="346289"/>
                </a:cubicBezTo>
                <a:cubicBezTo>
                  <a:pt x="731452" y="367539"/>
                  <a:pt x="714225" y="384766"/>
                  <a:pt x="692975" y="384766"/>
                </a:cubicBezTo>
                <a:lnTo>
                  <a:pt x="38477" y="384765"/>
                </a:lnTo>
                <a:cubicBezTo>
                  <a:pt x="17227" y="384765"/>
                  <a:pt x="0" y="367538"/>
                  <a:pt x="0" y="346288"/>
                </a:cubicBezTo>
                <a:lnTo>
                  <a:pt x="0" y="38477"/>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3179" tIns="53179" rIns="53179" bIns="53179" numCol="1" spcCol="1270" anchor="ctr" anchorCtr="0">
            <a:noAutofit/>
          </a:bodyPr>
          <a:lstStyle/>
          <a:p>
            <a:pPr algn="ctr" defTabSz="488950" fontAlgn="base">
              <a:lnSpc>
                <a:spcPct val="90000"/>
              </a:lnSpc>
              <a:spcBef>
                <a:spcPct val="0"/>
              </a:spcBef>
              <a:spcAft>
                <a:spcPct val="35000"/>
              </a:spcAft>
            </a:pPr>
            <a:r>
              <a:rPr lang="ru-RU" sz="1100" b="1" dirty="0" smtClean="0">
                <a:solidFill>
                  <a:prstClr val="black"/>
                </a:solidFill>
                <a:latin typeface="Times New Roman" panose="02020603050405020304" pitchFamily="18" charset="0"/>
                <a:cs typeface="Times New Roman" panose="02020603050405020304" pitchFamily="18" charset="0"/>
              </a:rPr>
              <a:t>70</a:t>
            </a:r>
            <a:endParaRPr lang="ru-RU" sz="1100" b="1" dirty="0">
              <a:solidFill>
                <a:prstClr val="black"/>
              </a:solidFill>
              <a:latin typeface="Times New Roman" panose="02020603050405020304" pitchFamily="18" charset="0"/>
              <a:cs typeface="Times New Roman" panose="02020603050405020304" pitchFamily="18" charset="0"/>
            </a:endParaRPr>
          </a:p>
        </p:txBody>
      </p:sp>
      <p:sp>
        <p:nvSpPr>
          <p:cNvPr id="1031" name="Полилиния 1030"/>
          <p:cNvSpPr/>
          <p:nvPr/>
        </p:nvSpPr>
        <p:spPr>
          <a:xfrm>
            <a:off x="8295707" y="2712924"/>
            <a:ext cx="731452" cy="360000"/>
          </a:xfrm>
          <a:custGeom>
            <a:avLst/>
            <a:gdLst>
              <a:gd name="connsiteX0" fmla="*/ 0 w 731452"/>
              <a:gd name="connsiteY0" fmla="*/ 38477 h 384765"/>
              <a:gd name="connsiteX1" fmla="*/ 38477 w 731452"/>
              <a:gd name="connsiteY1" fmla="*/ 0 h 384765"/>
              <a:gd name="connsiteX2" fmla="*/ 692976 w 731452"/>
              <a:gd name="connsiteY2" fmla="*/ 0 h 384765"/>
              <a:gd name="connsiteX3" fmla="*/ 731453 w 731452"/>
              <a:gd name="connsiteY3" fmla="*/ 38477 h 384765"/>
              <a:gd name="connsiteX4" fmla="*/ 731452 w 731452"/>
              <a:gd name="connsiteY4" fmla="*/ 346289 h 384765"/>
              <a:gd name="connsiteX5" fmla="*/ 692975 w 731452"/>
              <a:gd name="connsiteY5" fmla="*/ 384766 h 384765"/>
              <a:gd name="connsiteX6" fmla="*/ 38477 w 731452"/>
              <a:gd name="connsiteY6" fmla="*/ 384765 h 384765"/>
              <a:gd name="connsiteX7" fmla="*/ 0 w 731452"/>
              <a:gd name="connsiteY7" fmla="*/ 346288 h 384765"/>
              <a:gd name="connsiteX8" fmla="*/ 0 w 731452"/>
              <a:gd name="connsiteY8" fmla="*/ 38477 h 384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384765">
                <a:moveTo>
                  <a:pt x="0" y="38477"/>
                </a:moveTo>
                <a:cubicBezTo>
                  <a:pt x="0" y="17227"/>
                  <a:pt x="17227" y="0"/>
                  <a:pt x="38477" y="0"/>
                </a:cubicBezTo>
                <a:lnTo>
                  <a:pt x="692976" y="0"/>
                </a:lnTo>
                <a:cubicBezTo>
                  <a:pt x="714226" y="0"/>
                  <a:pt x="731453" y="17227"/>
                  <a:pt x="731453" y="38477"/>
                </a:cubicBezTo>
                <a:cubicBezTo>
                  <a:pt x="731453" y="141081"/>
                  <a:pt x="731452" y="243685"/>
                  <a:pt x="731452" y="346289"/>
                </a:cubicBezTo>
                <a:cubicBezTo>
                  <a:pt x="731452" y="367539"/>
                  <a:pt x="714225" y="384766"/>
                  <a:pt x="692975" y="384766"/>
                </a:cubicBezTo>
                <a:lnTo>
                  <a:pt x="38477" y="384765"/>
                </a:lnTo>
                <a:cubicBezTo>
                  <a:pt x="17227" y="384765"/>
                  <a:pt x="0" y="367538"/>
                  <a:pt x="0" y="346288"/>
                </a:cubicBezTo>
                <a:lnTo>
                  <a:pt x="0" y="38477"/>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3179" tIns="53179" rIns="53179" bIns="53179" numCol="1" spcCol="1270" anchor="ctr" anchorCtr="0">
            <a:noAutofit/>
          </a:bodyPr>
          <a:lstStyle/>
          <a:p>
            <a:pPr algn="ctr" defTabSz="488950" fontAlgn="base">
              <a:lnSpc>
                <a:spcPct val="90000"/>
              </a:lnSpc>
              <a:spcBef>
                <a:spcPct val="0"/>
              </a:spcBef>
              <a:spcAft>
                <a:spcPct val="35000"/>
              </a:spcAft>
            </a:pPr>
            <a:r>
              <a:rPr lang="ru-RU" sz="1100" b="1" dirty="0" smtClean="0">
                <a:solidFill>
                  <a:prstClr val="black"/>
                </a:solidFill>
                <a:latin typeface="Times New Roman" panose="02020603050405020304" pitchFamily="18" charset="0"/>
                <a:cs typeface="Times New Roman" panose="02020603050405020304" pitchFamily="18" charset="0"/>
              </a:rPr>
              <a:t>90</a:t>
            </a:r>
            <a:endParaRPr lang="ru-RU" sz="1100" b="1" dirty="0">
              <a:solidFill>
                <a:prstClr val="black"/>
              </a:solidFill>
              <a:latin typeface="Times New Roman" panose="02020603050405020304" pitchFamily="18" charset="0"/>
              <a:cs typeface="Times New Roman" panose="02020603050405020304" pitchFamily="18" charset="0"/>
            </a:endParaRPr>
          </a:p>
        </p:txBody>
      </p:sp>
      <p:sp>
        <p:nvSpPr>
          <p:cNvPr id="1032" name="Полилиния 1031"/>
          <p:cNvSpPr/>
          <p:nvPr/>
        </p:nvSpPr>
        <p:spPr>
          <a:xfrm>
            <a:off x="8295707" y="3121192"/>
            <a:ext cx="731452" cy="360000"/>
          </a:xfrm>
          <a:custGeom>
            <a:avLst/>
            <a:gdLst>
              <a:gd name="connsiteX0" fmla="*/ 0 w 731452"/>
              <a:gd name="connsiteY0" fmla="*/ 38477 h 384765"/>
              <a:gd name="connsiteX1" fmla="*/ 38477 w 731452"/>
              <a:gd name="connsiteY1" fmla="*/ 0 h 384765"/>
              <a:gd name="connsiteX2" fmla="*/ 692976 w 731452"/>
              <a:gd name="connsiteY2" fmla="*/ 0 h 384765"/>
              <a:gd name="connsiteX3" fmla="*/ 731453 w 731452"/>
              <a:gd name="connsiteY3" fmla="*/ 38477 h 384765"/>
              <a:gd name="connsiteX4" fmla="*/ 731452 w 731452"/>
              <a:gd name="connsiteY4" fmla="*/ 346289 h 384765"/>
              <a:gd name="connsiteX5" fmla="*/ 692975 w 731452"/>
              <a:gd name="connsiteY5" fmla="*/ 384766 h 384765"/>
              <a:gd name="connsiteX6" fmla="*/ 38477 w 731452"/>
              <a:gd name="connsiteY6" fmla="*/ 384765 h 384765"/>
              <a:gd name="connsiteX7" fmla="*/ 0 w 731452"/>
              <a:gd name="connsiteY7" fmla="*/ 346288 h 384765"/>
              <a:gd name="connsiteX8" fmla="*/ 0 w 731452"/>
              <a:gd name="connsiteY8" fmla="*/ 38477 h 384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384765">
                <a:moveTo>
                  <a:pt x="0" y="38477"/>
                </a:moveTo>
                <a:cubicBezTo>
                  <a:pt x="0" y="17227"/>
                  <a:pt x="17227" y="0"/>
                  <a:pt x="38477" y="0"/>
                </a:cubicBezTo>
                <a:lnTo>
                  <a:pt x="692976" y="0"/>
                </a:lnTo>
                <a:cubicBezTo>
                  <a:pt x="714226" y="0"/>
                  <a:pt x="731453" y="17227"/>
                  <a:pt x="731453" y="38477"/>
                </a:cubicBezTo>
                <a:cubicBezTo>
                  <a:pt x="731453" y="141081"/>
                  <a:pt x="731452" y="243685"/>
                  <a:pt x="731452" y="346289"/>
                </a:cubicBezTo>
                <a:cubicBezTo>
                  <a:pt x="731452" y="367539"/>
                  <a:pt x="714225" y="384766"/>
                  <a:pt x="692975" y="384766"/>
                </a:cubicBezTo>
                <a:lnTo>
                  <a:pt x="38477" y="384765"/>
                </a:lnTo>
                <a:cubicBezTo>
                  <a:pt x="17227" y="384765"/>
                  <a:pt x="0" y="367538"/>
                  <a:pt x="0" y="346288"/>
                </a:cubicBezTo>
                <a:lnTo>
                  <a:pt x="0" y="38477"/>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3179" tIns="53179" rIns="53179" bIns="53179" numCol="1" spcCol="1270" anchor="ctr" anchorCtr="0">
            <a:noAutofit/>
          </a:bodyPr>
          <a:lstStyle/>
          <a:p>
            <a:pPr algn="ctr" defTabSz="488950" fontAlgn="base">
              <a:lnSpc>
                <a:spcPct val="90000"/>
              </a:lnSpc>
              <a:spcBef>
                <a:spcPct val="0"/>
              </a:spcBef>
              <a:spcAft>
                <a:spcPct val="35000"/>
              </a:spcAft>
            </a:pPr>
            <a:r>
              <a:rPr lang="ru-RU" sz="1100" b="1" dirty="0" smtClean="0">
                <a:solidFill>
                  <a:prstClr val="black"/>
                </a:solidFill>
                <a:latin typeface="Times New Roman" panose="02020603050405020304" pitchFamily="18" charset="0"/>
                <a:cs typeface="Times New Roman" panose="02020603050405020304" pitchFamily="18" charset="0"/>
              </a:rPr>
              <a:t>24,0</a:t>
            </a:r>
            <a:endParaRPr lang="ru-RU" sz="1100" b="1" dirty="0">
              <a:solidFill>
                <a:prstClr val="black"/>
              </a:solidFill>
              <a:latin typeface="Times New Roman" panose="02020603050405020304" pitchFamily="18" charset="0"/>
              <a:cs typeface="Times New Roman" panose="02020603050405020304" pitchFamily="18" charset="0"/>
            </a:endParaRPr>
          </a:p>
        </p:txBody>
      </p:sp>
      <p:sp>
        <p:nvSpPr>
          <p:cNvPr id="1033" name="Полилиния 1032"/>
          <p:cNvSpPr/>
          <p:nvPr/>
        </p:nvSpPr>
        <p:spPr>
          <a:xfrm>
            <a:off x="8295707" y="3529460"/>
            <a:ext cx="731452" cy="360000"/>
          </a:xfrm>
          <a:custGeom>
            <a:avLst/>
            <a:gdLst>
              <a:gd name="connsiteX0" fmla="*/ 0 w 731452"/>
              <a:gd name="connsiteY0" fmla="*/ 38477 h 384765"/>
              <a:gd name="connsiteX1" fmla="*/ 38477 w 731452"/>
              <a:gd name="connsiteY1" fmla="*/ 0 h 384765"/>
              <a:gd name="connsiteX2" fmla="*/ 692976 w 731452"/>
              <a:gd name="connsiteY2" fmla="*/ 0 h 384765"/>
              <a:gd name="connsiteX3" fmla="*/ 731453 w 731452"/>
              <a:gd name="connsiteY3" fmla="*/ 38477 h 384765"/>
              <a:gd name="connsiteX4" fmla="*/ 731452 w 731452"/>
              <a:gd name="connsiteY4" fmla="*/ 346289 h 384765"/>
              <a:gd name="connsiteX5" fmla="*/ 692975 w 731452"/>
              <a:gd name="connsiteY5" fmla="*/ 384766 h 384765"/>
              <a:gd name="connsiteX6" fmla="*/ 38477 w 731452"/>
              <a:gd name="connsiteY6" fmla="*/ 384765 h 384765"/>
              <a:gd name="connsiteX7" fmla="*/ 0 w 731452"/>
              <a:gd name="connsiteY7" fmla="*/ 346288 h 384765"/>
              <a:gd name="connsiteX8" fmla="*/ 0 w 731452"/>
              <a:gd name="connsiteY8" fmla="*/ 38477 h 384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384765">
                <a:moveTo>
                  <a:pt x="0" y="38477"/>
                </a:moveTo>
                <a:cubicBezTo>
                  <a:pt x="0" y="17227"/>
                  <a:pt x="17227" y="0"/>
                  <a:pt x="38477" y="0"/>
                </a:cubicBezTo>
                <a:lnTo>
                  <a:pt x="692976" y="0"/>
                </a:lnTo>
                <a:cubicBezTo>
                  <a:pt x="714226" y="0"/>
                  <a:pt x="731453" y="17227"/>
                  <a:pt x="731453" y="38477"/>
                </a:cubicBezTo>
                <a:cubicBezTo>
                  <a:pt x="731453" y="141081"/>
                  <a:pt x="731452" y="243685"/>
                  <a:pt x="731452" y="346289"/>
                </a:cubicBezTo>
                <a:cubicBezTo>
                  <a:pt x="731452" y="367539"/>
                  <a:pt x="714225" y="384766"/>
                  <a:pt x="692975" y="384766"/>
                </a:cubicBezTo>
                <a:lnTo>
                  <a:pt x="38477" y="384765"/>
                </a:lnTo>
                <a:cubicBezTo>
                  <a:pt x="17227" y="384765"/>
                  <a:pt x="0" y="367538"/>
                  <a:pt x="0" y="346288"/>
                </a:cubicBezTo>
                <a:lnTo>
                  <a:pt x="0" y="38477"/>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3179" tIns="53179" rIns="53179" bIns="53179" numCol="1" spcCol="1270" anchor="ctr" anchorCtr="0">
            <a:noAutofit/>
          </a:bodyPr>
          <a:lstStyle/>
          <a:p>
            <a:pPr algn="ctr" defTabSz="488950" fontAlgn="base">
              <a:lnSpc>
                <a:spcPct val="90000"/>
              </a:lnSpc>
              <a:spcBef>
                <a:spcPct val="0"/>
              </a:spcBef>
              <a:spcAft>
                <a:spcPct val="35000"/>
              </a:spcAft>
            </a:pPr>
            <a:r>
              <a:rPr lang="ru-RU" sz="1100" b="1" dirty="0" smtClean="0">
                <a:solidFill>
                  <a:prstClr val="black"/>
                </a:solidFill>
                <a:latin typeface="Times New Roman" panose="02020603050405020304" pitchFamily="18" charset="0"/>
                <a:cs typeface="Times New Roman" panose="02020603050405020304" pitchFamily="18" charset="0"/>
              </a:rPr>
              <a:t>100,0</a:t>
            </a:r>
            <a:endParaRPr lang="ru-RU" sz="1100" b="1" dirty="0">
              <a:solidFill>
                <a:prstClr val="black"/>
              </a:solidFill>
              <a:latin typeface="Times New Roman" panose="02020603050405020304" pitchFamily="18" charset="0"/>
              <a:cs typeface="Times New Roman" panose="02020603050405020304" pitchFamily="18" charset="0"/>
            </a:endParaRPr>
          </a:p>
        </p:txBody>
      </p:sp>
      <p:sp>
        <p:nvSpPr>
          <p:cNvPr id="1034" name="Полилиния 1033"/>
          <p:cNvSpPr/>
          <p:nvPr/>
        </p:nvSpPr>
        <p:spPr>
          <a:xfrm>
            <a:off x="8295707" y="3937728"/>
            <a:ext cx="731452" cy="360000"/>
          </a:xfrm>
          <a:custGeom>
            <a:avLst/>
            <a:gdLst>
              <a:gd name="connsiteX0" fmla="*/ 0 w 731452"/>
              <a:gd name="connsiteY0" fmla="*/ 38477 h 384765"/>
              <a:gd name="connsiteX1" fmla="*/ 38477 w 731452"/>
              <a:gd name="connsiteY1" fmla="*/ 0 h 384765"/>
              <a:gd name="connsiteX2" fmla="*/ 692976 w 731452"/>
              <a:gd name="connsiteY2" fmla="*/ 0 h 384765"/>
              <a:gd name="connsiteX3" fmla="*/ 731453 w 731452"/>
              <a:gd name="connsiteY3" fmla="*/ 38477 h 384765"/>
              <a:gd name="connsiteX4" fmla="*/ 731452 w 731452"/>
              <a:gd name="connsiteY4" fmla="*/ 346289 h 384765"/>
              <a:gd name="connsiteX5" fmla="*/ 692975 w 731452"/>
              <a:gd name="connsiteY5" fmla="*/ 384766 h 384765"/>
              <a:gd name="connsiteX6" fmla="*/ 38477 w 731452"/>
              <a:gd name="connsiteY6" fmla="*/ 384765 h 384765"/>
              <a:gd name="connsiteX7" fmla="*/ 0 w 731452"/>
              <a:gd name="connsiteY7" fmla="*/ 346288 h 384765"/>
              <a:gd name="connsiteX8" fmla="*/ 0 w 731452"/>
              <a:gd name="connsiteY8" fmla="*/ 38477 h 384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384765">
                <a:moveTo>
                  <a:pt x="0" y="38477"/>
                </a:moveTo>
                <a:cubicBezTo>
                  <a:pt x="0" y="17227"/>
                  <a:pt x="17227" y="0"/>
                  <a:pt x="38477" y="0"/>
                </a:cubicBezTo>
                <a:lnTo>
                  <a:pt x="692976" y="0"/>
                </a:lnTo>
                <a:cubicBezTo>
                  <a:pt x="714226" y="0"/>
                  <a:pt x="731453" y="17227"/>
                  <a:pt x="731453" y="38477"/>
                </a:cubicBezTo>
                <a:cubicBezTo>
                  <a:pt x="731453" y="141081"/>
                  <a:pt x="731452" y="243685"/>
                  <a:pt x="731452" y="346289"/>
                </a:cubicBezTo>
                <a:cubicBezTo>
                  <a:pt x="731452" y="367539"/>
                  <a:pt x="714225" y="384766"/>
                  <a:pt x="692975" y="384766"/>
                </a:cubicBezTo>
                <a:lnTo>
                  <a:pt x="38477" y="384765"/>
                </a:lnTo>
                <a:cubicBezTo>
                  <a:pt x="17227" y="384765"/>
                  <a:pt x="0" y="367538"/>
                  <a:pt x="0" y="346288"/>
                </a:cubicBezTo>
                <a:lnTo>
                  <a:pt x="0" y="38477"/>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3179" tIns="53179" rIns="53179" bIns="53179" numCol="1" spcCol="1270" anchor="ctr" anchorCtr="0">
            <a:noAutofit/>
          </a:bodyPr>
          <a:lstStyle/>
          <a:p>
            <a:pPr algn="ctr" defTabSz="488950" fontAlgn="base">
              <a:lnSpc>
                <a:spcPct val="90000"/>
              </a:lnSpc>
              <a:spcBef>
                <a:spcPct val="0"/>
              </a:spcBef>
              <a:spcAft>
                <a:spcPct val="35000"/>
              </a:spcAft>
            </a:pPr>
            <a:r>
              <a:rPr lang="ru-RU" sz="1100" b="1" dirty="0" smtClean="0">
                <a:solidFill>
                  <a:prstClr val="black"/>
                </a:solidFill>
                <a:latin typeface="Times New Roman" panose="02020603050405020304" pitchFamily="18" charset="0"/>
                <a:cs typeface="Times New Roman" panose="02020603050405020304" pitchFamily="18" charset="0"/>
              </a:rPr>
              <a:t>2 000</a:t>
            </a:r>
            <a:endParaRPr lang="ru-RU" sz="1100" b="1" dirty="0">
              <a:solidFill>
                <a:prstClr val="black"/>
              </a:solidFill>
              <a:latin typeface="Times New Roman" panose="02020603050405020304" pitchFamily="18" charset="0"/>
              <a:cs typeface="Times New Roman" panose="02020603050405020304" pitchFamily="18" charset="0"/>
            </a:endParaRPr>
          </a:p>
        </p:txBody>
      </p:sp>
      <p:sp>
        <p:nvSpPr>
          <p:cNvPr id="1035" name="Полилиния 1034"/>
          <p:cNvSpPr/>
          <p:nvPr/>
        </p:nvSpPr>
        <p:spPr>
          <a:xfrm>
            <a:off x="8295707" y="4345996"/>
            <a:ext cx="731452" cy="360000"/>
          </a:xfrm>
          <a:custGeom>
            <a:avLst/>
            <a:gdLst>
              <a:gd name="connsiteX0" fmla="*/ 0 w 731452"/>
              <a:gd name="connsiteY0" fmla="*/ 38477 h 384765"/>
              <a:gd name="connsiteX1" fmla="*/ 38477 w 731452"/>
              <a:gd name="connsiteY1" fmla="*/ 0 h 384765"/>
              <a:gd name="connsiteX2" fmla="*/ 692976 w 731452"/>
              <a:gd name="connsiteY2" fmla="*/ 0 h 384765"/>
              <a:gd name="connsiteX3" fmla="*/ 731453 w 731452"/>
              <a:gd name="connsiteY3" fmla="*/ 38477 h 384765"/>
              <a:gd name="connsiteX4" fmla="*/ 731452 w 731452"/>
              <a:gd name="connsiteY4" fmla="*/ 346289 h 384765"/>
              <a:gd name="connsiteX5" fmla="*/ 692975 w 731452"/>
              <a:gd name="connsiteY5" fmla="*/ 384766 h 384765"/>
              <a:gd name="connsiteX6" fmla="*/ 38477 w 731452"/>
              <a:gd name="connsiteY6" fmla="*/ 384765 h 384765"/>
              <a:gd name="connsiteX7" fmla="*/ 0 w 731452"/>
              <a:gd name="connsiteY7" fmla="*/ 346288 h 384765"/>
              <a:gd name="connsiteX8" fmla="*/ 0 w 731452"/>
              <a:gd name="connsiteY8" fmla="*/ 38477 h 384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384765">
                <a:moveTo>
                  <a:pt x="0" y="38477"/>
                </a:moveTo>
                <a:cubicBezTo>
                  <a:pt x="0" y="17227"/>
                  <a:pt x="17227" y="0"/>
                  <a:pt x="38477" y="0"/>
                </a:cubicBezTo>
                <a:lnTo>
                  <a:pt x="692976" y="0"/>
                </a:lnTo>
                <a:cubicBezTo>
                  <a:pt x="714226" y="0"/>
                  <a:pt x="731453" y="17227"/>
                  <a:pt x="731453" y="38477"/>
                </a:cubicBezTo>
                <a:cubicBezTo>
                  <a:pt x="731453" y="141081"/>
                  <a:pt x="731452" y="243685"/>
                  <a:pt x="731452" y="346289"/>
                </a:cubicBezTo>
                <a:cubicBezTo>
                  <a:pt x="731452" y="367539"/>
                  <a:pt x="714225" y="384766"/>
                  <a:pt x="692975" y="384766"/>
                </a:cubicBezTo>
                <a:lnTo>
                  <a:pt x="38477" y="384765"/>
                </a:lnTo>
                <a:cubicBezTo>
                  <a:pt x="17227" y="384765"/>
                  <a:pt x="0" y="367538"/>
                  <a:pt x="0" y="346288"/>
                </a:cubicBezTo>
                <a:lnTo>
                  <a:pt x="0" y="38477"/>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3179" tIns="53179" rIns="53179" bIns="53179" numCol="1" spcCol="1270" anchor="ctr" anchorCtr="0">
            <a:noAutofit/>
          </a:bodyPr>
          <a:lstStyle/>
          <a:p>
            <a:pPr algn="ctr" defTabSz="488950" fontAlgn="base">
              <a:lnSpc>
                <a:spcPct val="90000"/>
              </a:lnSpc>
              <a:spcBef>
                <a:spcPct val="0"/>
              </a:spcBef>
              <a:spcAft>
                <a:spcPct val="35000"/>
              </a:spcAft>
            </a:pPr>
            <a:r>
              <a:rPr lang="ru-RU" sz="1100" b="1" dirty="0" smtClean="0">
                <a:solidFill>
                  <a:prstClr val="black"/>
                </a:solidFill>
                <a:latin typeface="Times New Roman" panose="02020603050405020304" pitchFamily="18" charset="0"/>
                <a:cs typeface="Times New Roman" panose="02020603050405020304" pitchFamily="18" charset="0"/>
              </a:rPr>
              <a:t>39,7</a:t>
            </a:r>
            <a:endParaRPr lang="ru-RU" sz="1100" b="1" dirty="0">
              <a:solidFill>
                <a:prstClr val="black"/>
              </a:solidFill>
              <a:latin typeface="Times New Roman" panose="02020603050405020304" pitchFamily="18" charset="0"/>
              <a:cs typeface="Times New Roman" panose="02020603050405020304" pitchFamily="18" charset="0"/>
            </a:endParaRPr>
          </a:p>
        </p:txBody>
      </p:sp>
      <p:sp>
        <p:nvSpPr>
          <p:cNvPr id="1036" name="Полилиния 1035"/>
          <p:cNvSpPr/>
          <p:nvPr/>
        </p:nvSpPr>
        <p:spPr>
          <a:xfrm>
            <a:off x="8295707" y="4754264"/>
            <a:ext cx="731452" cy="360000"/>
          </a:xfrm>
          <a:custGeom>
            <a:avLst/>
            <a:gdLst>
              <a:gd name="connsiteX0" fmla="*/ 0 w 731452"/>
              <a:gd name="connsiteY0" fmla="*/ 38477 h 384765"/>
              <a:gd name="connsiteX1" fmla="*/ 38477 w 731452"/>
              <a:gd name="connsiteY1" fmla="*/ 0 h 384765"/>
              <a:gd name="connsiteX2" fmla="*/ 692976 w 731452"/>
              <a:gd name="connsiteY2" fmla="*/ 0 h 384765"/>
              <a:gd name="connsiteX3" fmla="*/ 731453 w 731452"/>
              <a:gd name="connsiteY3" fmla="*/ 38477 h 384765"/>
              <a:gd name="connsiteX4" fmla="*/ 731452 w 731452"/>
              <a:gd name="connsiteY4" fmla="*/ 346289 h 384765"/>
              <a:gd name="connsiteX5" fmla="*/ 692975 w 731452"/>
              <a:gd name="connsiteY5" fmla="*/ 384766 h 384765"/>
              <a:gd name="connsiteX6" fmla="*/ 38477 w 731452"/>
              <a:gd name="connsiteY6" fmla="*/ 384765 h 384765"/>
              <a:gd name="connsiteX7" fmla="*/ 0 w 731452"/>
              <a:gd name="connsiteY7" fmla="*/ 346288 h 384765"/>
              <a:gd name="connsiteX8" fmla="*/ 0 w 731452"/>
              <a:gd name="connsiteY8" fmla="*/ 38477 h 384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384765">
                <a:moveTo>
                  <a:pt x="0" y="38477"/>
                </a:moveTo>
                <a:cubicBezTo>
                  <a:pt x="0" y="17227"/>
                  <a:pt x="17227" y="0"/>
                  <a:pt x="38477" y="0"/>
                </a:cubicBezTo>
                <a:lnTo>
                  <a:pt x="692976" y="0"/>
                </a:lnTo>
                <a:cubicBezTo>
                  <a:pt x="714226" y="0"/>
                  <a:pt x="731453" y="17227"/>
                  <a:pt x="731453" y="38477"/>
                </a:cubicBezTo>
                <a:cubicBezTo>
                  <a:pt x="731453" y="141081"/>
                  <a:pt x="731452" y="243685"/>
                  <a:pt x="731452" y="346289"/>
                </a:cubicBezTo>
                <a:cubicBezTo>
                  <a:pt x="731452" y="367539"/>
                  <a:pt x="714225" y="384766"/>
                  <a:pt x="692975" y="384766"/>
                </a:cubicBezTo>
                <a:lnTo>
                  <a:pt x="38477" y="384765"/>
                </a:lnTo>
                <a:cubicBezTo>
                  <a:pt x="17227" y="384765"/>
                  <a:pt x="0" y="367538"/>
                  <a:pt x="0" y="346288"/>
                </a:cubicBezTo>
                <a:lnTo>
                  <a:pt x="0" y="38477"/>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3179" tIns="53179" rIns="53179" bIns="53179" numCol="1" spcCol="1270" anchor="ctr" anchorCtr="0">
            <a:noAutofit/>
          </a:bodyPr>
          <a:lstStyle/>
          <a:p>
            <a:pPr algn="ctr" defTabSz="488950" fontAlgn="base">
              <a:lnSpc>
                <a:spcPct val="90000"/>
              </a:lnSpc>
              <a:spcBef>
                <a:spcPct val="0"/>
              </a:spcBef>
              <a:spcAft>
                <a:spcPct val="35000"/>
              </a:spcAft>
            </a:pPr>
            <a:r>
              <a:rPr lang="ru-RU" sz="1100" b="1" dirty="0" smtClean="0">
                <a:solidFill>
                  <a:prstClr val="black"/>
                </a:solidFill>
                <a:latin typeface="Times New Roman" panose="02020603050405020304" pitchFamily="18" charset="0"/>
                <a:cs typeface="Times New Roman" panose="02020603050405020304" pitchFamily="18" charset="0"/>
              </a:rPr>
              <a:t>102,2</a:t>
            </a:r>
            <a:endParaRPr lang="ru-RU" sz="1100" b="1" dirty="0">
              <a:solidFill>
                <a:prstClr val="black"/>
              </a:solidFill>
              <a:latin typeface="Times New Roman" panose="02020603050405020304" pitchFamily="18" charset="0"/>
              <a:cs typeface="Times New Roman" panose="02020603050405020304" pitchFamily="18" charset="0"/>
            </a:endParaRPr>
          </a:p>
        </p:txBody>
      </p:sp>
      <p:sp>
        <p:nvSpPr>
          <p:cNvPr id="1037" name="Полилиния 1036"/>
          <p:cNvSpPr/>
          <p:nvPr/>
        </p:nvSpPr>
        <p:spPr>
          <a:xfrm>
            <a:off x="8295707" y="5162532"/>
            <a:ext cx="731452" cy="360000"/>
          </a:xfrm>
          <a:custGeom>
            <a:avLst/>
            <a:gdLst>
              <a:gd name="connsiteX0" fmla="*/ 0 w 731452"/>
              <a:gd name="connsiteY0" fmla="*/ 38477 h 384765"/>
              <a:gd name="connsiteX1" fmla="*/ 38477 w 731452"/>
              <a:gd name="connsiteY1" fmla="*/ 0 h 384765"/>
              <a:gd name="connsiteX2" fmla="*/ 692976 w 731452"/>
              <a:gd name="connsiteY2" fmla="*/ 0 h 384765"/>
              <a:gd name="connsiteX3" fmla="*/ 731453 w 731452"/>
              <a:gd name="connsiteY3" fmla="*/ 38477 h 384765"/>
              <a:gd name="connsiteX4" fmla="*/ 731452 w 731452"/>
              <a:gd name="connsiteY4" fmla="*/ 346289 h 384765"/>
              <a:gd name="connsiteX5" fmla="*/ 692975 w 731452"/>
              <a:gd name="connsiteY5" fmla="*/ 384766 h 384765"/>
              <a:gd name="connsiteX6" fmla="*/ 38477 w 731452"/>
              <a:gd name="connsiteY6" fmla="*/ 384765 h 384765"/>
              <a:gd name="connsiteX7" fmla="*/ 0 w 731452"/>
              <a:gd name="connsiteY7" fmla="*/ 346288 h 384765"/>
              <a:gd name="connsiteX8" fmla="*/ 0 w 731452"/>
              <a:gd name="connsiteY8" fmla="*/ 38477 h 384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384765">
                <a:moveTo>
                  <a:pt x="0" y="38477"/>
                </a:moveTo>
                <a:cubicBezTo>
                  <a:pt x="0" y="17227"/>
                  <a:pt x="17227" y="0"/>
                  <a:pt x="38477" y="0"/>
                </a:cubicBezTo>
                <a:lnTo>
                  <a:pt x="692976" y="0"/>
                </a:lnTo>
                <a:cubicBezTo>
                  <a:pt x="714226" y="0"/>
                  <a:pt x="731453" y="17227"/>
                  <a:pt x="731453" y="38477"/>
                </a:cubicBezTo>
                <a:cubicBezTo>
                  <a:pt x="731453" y="141081"/>
                  <a:pt x="731452" y="243685"/>
                  <a:pt x="731452" y="346289"/>
                </a:cubicBezTo>
                <a:cubicBezTo>
                  <a:pt x="731452" y="367539"/>
                  <a:pt x="714225" y="384766"/>
                  <a:pt x="692975" y="384766"/>
                </a:cubicBezTo>
                <a:lnTo>
                  <a:pt x="38477" y="384765"/>
                </a:lnTo>
                <a:cubicBezTo>
                  <a:pt x="17227" y="384765"/>
                  <a:pt x="0" y="367538"/>
                  <a:pt x="0" y="346288"/>
                </a:cubicBezTo>
                <a:lnTo>
                  <a:pt x="0" y="38477"/>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3179" tIns="53179" rIns="53179" bIns="53179" numCol="1" spcCol="1270" anchor="ctr" anchorCtr="0">
            <a:noAutofit/>
          </a:bodyPr>
          <a:lstStyle/>
          <a:p>
            <a:pPr algn="ctr" defTabSz="488950" fontAlgn="base">
              <a:lnSpc>
                <a:spcPct val="90000"/>
              </a:lnSpc>
              <a:spcBef>
                <a:spcPct val="0"/>
              </a:spcBef>
              <a:spcAft>
                <a:spcPct val="35000"/>
              </a:spcAft>
            </a:pPr>
            <a:r>
              <a:rPr lang="ru-RU" sz="1100" b="1" dirty="0" smtClean="0">
                <a:solidFill>
                  <a:prstClr val="black"/>
                </a:solidFill>
                <a:latin typeface="Times New Roman" panose="02020603050405020304" pitchFamily="18" charset="0"/>
                <a:cs typeface="Times New Roman" panose="02020603050405020304" pitchFamily="18" charset="0"/>
              </a:rPr>
              <a:t>66,0</a:t>
            </a:r>
            <a:endParaRPr lang="ru-RU" sz="1100" b="1" dirty="0">
              <a:solidFill>
                <a:prstClr val="black"/>
              </a:solidFill>
              <a:latin typeface="Times New Roman" panose="02020603050405020304" pitchFamily="18" charset="0"/>
              <a:cs typeface="Times New Roman" panose="02020603050405020304" pitchFamily="18" charset="0"/>
            </a:endParaRPr>
          </a:p>
        </p:txBody>
      </p:sp>
      <p:sp>
        <p:nvSpPr>
          <p:cNvPr id="1038" name="Полилиния 1037"/>
          <p:cNvSpPr/>
          <p:nvPr/>
        </p:nvSpPr>
        <p:spPr>
          <a:xfrm>
            <a:off x="8295707" y="5625288"/>
            <a:ext cx="731452" cy="396000"/>
          </a:xfrm>
          <a:custGeom>
            <a:avLst/>
            <a:gdLst>
              <a:gd name="connsiteX0" fmla="*/ 0 w 731452"/>
              <a:gd name="connsiteY0" fmla="*/ 38477 h 384765"/>
              <a:gd name="connsiteX1" fmla="*/ 38477 w 731452"/>
              <a:gd name="connsiteY1" fmla="*/ 0 h 384765"/>
              <a:gd name="connsiteX2" fmla="*/ 692976 w 731452"/>
              <a:gd name="connsiteY2" fmla="*/ 0 h 384765"/>
              <a:gd name="connsiteX3" fmla="*/ 731453 w 731452"/>
              <a:gd name="connsiteY3" fmla="*/ 38477 h 384765"/>
              <a:gd name="connsiteX4" fmla="*/ 731452 w 731452"/>
              <a:gd name="connsiteY4" fmla="*/ 346289 h 384765"/>
              <a:gd name="connsiteX5" fmla="*/ 692975 w 731452"/>
              <a:gd name="connsiteY5" fmla="*/ 384766 h 384765"/>
              <a:gd name="connsiteX6" fmla="*/ 38477 w 731452"/>
              <a:gd name="connsiteY6" fmla="*/ 384765 h 384765"/>
              <a:gd name="connsiteX7" fmla="*/ 0 w 731452"/>
              <a:gd name="connsiteY7" fmla="*/ 346288 h 384765"/>
              <a:gd name="connsiteX8" fmla="*/ 0 w 731452"/>
              <a:gd name="connsiteY8" fmla="*/ 38477 h 384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384765">
                <a:moveTo>
                  <a:pt x="0" y="38477"/>
                </a:moveTo>
                <a:cubicBezTo>
                  <a:pt x="0" y="17227"/>
                  <a:pt x="17227" y="0"/>
                  <a:pt x="38477" y="0"/>
                </a:cubicBezTo>
                <a:lnTo>
                  <a:pt x="692976" y="0"/>
                </a:lnTo>
                <a:cubicBezTo>
                  <a:pt x="714226" y="0"/>
                  <a:pt x="731453" y="17227"/>
                  <a:pt x="731453" y="38477"/>
                </a:cubicBezTo>
                <a:cubicBezTo>
                  <a:pt x="731453" y="141081"/>
                  <a:pt x="731452" y="243685"/>
                  <a:pt x="731452" y="346289"/>
                </a:cubicBezTo>
                <a:cubicBezTo>
                  <a:pt x="731452" y="367539"/>
                  <a:pt x="714225" y="384766"/>
                  <a:pt x="692975" y="384766"/>
                </a:cubicBezTo>
                <a:lnTo>
                  <a:pt x="38477" y="384765"/>
                </a:lnTo>
                <a:cubicBezTo>
                  <a:pt x="17227" y="384765"/>
                  <a:pt x="0" y="367538"/>
                  <a:pt x="0" y="346288"/>
                </a:cubicBezTo>
                <a:lnTo>
                  <a:pt x="0" y="38477"/>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3179" tIns="53179" rIns="53179" bIns="53179" numCol="1" spcCol="1270" anchor="ctr" anchorCtr="0">
            <a:noAutofit/>
          </a:bodyPr>
          <a:lstStyle/>
          <a:p>
            <a:pPr algn="ctr" defTabSz="488950" fontAlgn="base">
              <a:lnSpc>
                <a:spcPct val="90000"/>
              </a:lnSpc>
              <a:spcBef>
                <a:spcPct val="0"/>
              </a:spcBef>
              <a:spcAft>
                <a:spcPct val="35000"/>
              </a:spcAft>
            </a:pPr>
            <a:r>
              <a:rPr lang="ru-RU" sz="1100" b="1" dirty="0" smtClean="0">
                <a:solidFill>
                  <a:prstClr val="black"/>
                </a:solidFill>
                <a:latin typeface="Times New Roman" panose="02020603050405020304" pitchFamily="18" charset="0"/>
                <a:cs typeface="Times New Roman" panose="02020603050405020304" pitchFamily="18" charset="0"/>
              </a:rPr>
              <a:t>62,5</a:t>
            </a:r>
            <a:endParaRPr lang="ru-RU" sz="1100" b="1" dirty="0">
              <a:solidFill>
                <a:prstClr val="black"/>
              </a:solidFill>
              <a:latin typeface="Times New Roman" panose="02020603050405020304" pitchFamily="18" charset="0"/>
              <a:cs typeface="Times New Roman" panose="02020603050405020304" pitchFamily="18" charset="0"/>
            </a:endParaRPr>
          </a:p>
        </p:txBody>
      </p:sp>
      <p:sp>
        <p:nvSpPr>
          <p:cNvPr id="5" name="Скругленный прямоугольник 4"/>
          <p:cNvSpPr/>
          <p:nvPr/>
        </p:nvSpPr>
        <p:spPr>
          <a:xfrm>
            <a:off x="31835" y="2332302"/>
            <a:ext cx="5050920" cy="324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r>
              <a:rPr lang="ru-RU" sz="1000" dirty="0">
                <a:latin typeface="Times New Roman" pitchFamily="18" charset="0"/>
                <a:cs typeface="Times New Roman" pitchFamily="18" charset="0"/>
              </a:rPr>
              <a:t>Доля ликвидированных объектов накопленного вреда окружающей среде, %</a:t>
            </a:r>
          </a:p>
        </p:txBody>
      </p:sp>
      <p:sp>
        <p:nvSpPr>
          <p:cNvPr id="24" name="Скругленный прямоугольник 23"/>
          <p:cNvSpPr/>
          <p:nvPr/>
        </p:nvSpPr>
        <p:spPr>
          <a:xfrm>
            <a:off x="31835" y="3534002"/>
            <a:ext cx="5049624" cy="360582"/>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r>
              <a:rPr lang="ru-RU" sz="1000" dirty="0">
                <a:solidFill>
                  <a:prstClr val="black"/>
                </a:solidFill>
                <a:latin typeface="Times New Roman" panose="02020603050405020304" pitchFamily="18" charset="0"/>
                <a:cs typeface="Times New Roman" panose="02020603050405020304" pitchFamily="18" charset="0"/>
              </a:rPr>
              <a:t>Прирост мощности оборудования, обеспечивающего экологически безопасное обращение с отходами, %</a:t>
            </a:r>
          </a:p>
        </p:txBody>
      </p:sp>
      <p:sp>
        <p:nvSpPr>
          <p:cNvPr id="37" name="Скругленный прямоугольник 36"/>
          <p:cNvSpPr/>
          <p:nvPr/>
        </p:nvSpPr>
        <p:spPr>
          <a:xfrm>
            <a:off x="31835" y="4731154"/>
            <a:ext cx="5043648" cy="360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just"/>
            <a:r>
              <a:rPr lang="ru-RU" sz="1000" dirty="0">
                <a:solidFill>
                  <a:prstClr val="black"/>
                </a:solidFill>
                <a:latin typeface="Times New Roman" panose="02020603050405020304" pitchFamily="18" charset="0"/>
                <a:cs typeface="Times New Roman" panose="02020603050405020304" pitchFamily="18" charset="0"/>
              </a:rPr>
              <a:t>Выбросы загрязняющих атмосферу веществ, отходящих от стационарных источников, по отношению к 2017 году, %</a:t>
            </a:r>
          </a:p>
        </p:txBody>
      </p:sp>
      <p:sp>
        <p:nvSpPr>
          <p:cNvPr id="11" name="Скругленный прямоугольник 10"/>
          <p:cNvSpPr/>
          <p:nvPr/>
        </p:nvSpPr>
        <p:spPr>
          <a:xfrm>
            <a:off x="92650" y="1335774"/>
            <a:ext cx="2592288" cy="504056"/>
          </a:xfrm>
          <a:prstGeom prst="roundRect">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fontAlgn="base">
              <a:spcBef>
                <a:spcPct val="0"/>
              </a:spcBef>
              <a:spcAft>
                <a:spcPct val="0"/>
              </a:spcAft>
            </a:pPr>
            <a:r>
              <a:rPr lang="ru-RU" sz="1400" b="1" dirty="0">
                <a:solidFill>
                  <a:srgbClr val="4E67C8">
                    <a:lumMod val="50000"/>
                  </a:srgbClr>
                </a:solidFill>
                <a:latin typeface="Times New Roman" panose="02020603050405020304" pitchFamily="18" charset="0"/>
                <a:cs typeface="Times New Roman" panose="02020603050405020304" pitchFamily="18" charset="0"/>
              </a:rPr>
              <a:t>Основные индикаторы</a:t>
            </a:r>
          </a:p>
        </p:txBody>
      </p:sp>
      <p:pic>
        <p:nvPicPr>
          <p:cNvPr id="1030" name="Picture 6"/>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793018" y="1052736"/>
            <a:ext cx="2327076" cy="107013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3" name="Скругленный прямоугольник 12"/>
          <p:cNvSpPr/>
          <p:nvPr/>
        </p:nvSpPr>
        <p:spPr>
          <a:xfrm>
            <a:off x="31835" y="2709920"/>
            <a:ext cx="5050920" cy="360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just"/>
            <a:r>
              <a:rPr lang="ru-RU" sz="1000" dirty="0">
                <a:solidFill>
                  <a:prstClr val="black"/>
                </a:solidFill>
                <a:latin typeface="Times New Roman" panose="02020603050405020304" pitchFamily="18" charset="0"/>
                <a:cs typeface="Times New Roman" panose="02020603050405020304" pitchFamily="18" charset="0"/>
              </a:rPr>
              <a:t>Доля твердых коммунальных отходов, направленных на обработку, в общем объеме образованных твердых коммунальных отходов, %</a:t>
            </a:r>
          </a:p>
        </p:txBody>
      </p:sp>
      <p:sp>
        <p:nvSpPr>
          <p:cNvPr id="14" name="Скругленный прямоугольник 13"/>
          <p:cNvSpPr/>
          <p:nvPr/>
        </p:nvSpPr>
        <p:spPr>
          <a:xfrm>
            <a:off x="31835" y="3138002"/>
            <a:ext cx="5050920" cy="324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r>
              <a:rPr lang="ru-RU" sz="1000" dirty="0">
                <a:solidFill>
                  <a:prstClr val="black"/>
                </a:solidFill>
                <a:latin typeface="Times New Roman" panose="02020603050405020304" pitchFamily="18" charset="0"/>
                <a:cs typeface="Times New Roman" panose="02020603050405020304" pitchFamily="18" charset="0"/>
              </a:rPr>
              <a:t>Доля твердых коммунальных отходов, направленных на утилизацию, в общем объеме образованных твердых коммунальных отходов, %</a:t>
            </a:r>
          </a:p>
        </p:txBody>
      </p:sp>
      <p:sp>
        <p:nvSpPr>
          <p:cNvPr id="15" name="Скругленный прямоугольник 14"/>
          <p:cNvSpPr/>
          <p:nvPr/>
        </p:nvSpPr>
        <p:spPr>
          <a:xfrm>
            <a:off x="31835" y="4307946"/>
            <a:ext cx="5033104" cy="360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just"/>
            <a:r>
              <a:rPr lang="ru-RU" sz="1000" dirty="0">
                <a:solidFill>
                  <a:prstClr val="black"/>
                </a:solidFill>
                <a:latin typeface="Times New Roman" panose="02020603050405020304" pitchFamily="18" charset="0"/>
                <a:cs typeface="Times New Roman" panose="02020603050405020304" pitchFamily="18" charset="0"/>
              </a:rPr>
              <a:t>Доля уловленных и обезвреженных загрязняющих атмосферу веществ в общем количестве отходящих от стационарных источников загрязняющих веществ, %</a:t>
            </a:r>
          </a:p>
        </p:txBody>
      </p:sp>
      <p:sp>
        <p:nvSpPr>
          <p:cNvPr id="18" name="Скругленный прямоугольник 17"/>
          <p:cNvSpPr/>
          <p:nvPr/>
        </p:nvSpPr>
        <p:spPr>
          <a:xfrm>
            <a:off x="31835" y="5163202"/>
            <a:ext cx="5026421" cy="360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just" fontAlgn="base">
              <a:spcBef>
                <a:spcPct val="0"/>
              </a:spcBef>
              <a:spcAft>
                <a:spcPct val="0"/>
              </a:spcAft>
            </a:pPr>
            <a:r>
              <a:rPr lang="ru-RU" sz="1000" dirty="0">
                <a:solidFill>
                  <a:prstClr val="black"/>
                </a:solidFill>
                <a:latin typeface="Times New Roman" panose="02020603050405020304" pitchFamily="18" charset="0"/>
                <a:cs typeface="Times New Roman" panose="02020603050405020304" pitchFamily="18" charset="0"/>
              </a:rPr>
              <a:t>Доля утилизированных и обезвреженных отходов производства и потребления в общем количестве отходов I - IV </a:t>
            </a:r>
            <a:r>
              <a:rPr lang="ru-RU" sz="1000" dirty="0" err="1">
                <a:solidFill>
                  <a:prstClr val="black"/>
                </a:solidFill>
                <a:latin typeface="Times New Roman" panose="02020603050405020304" pitchFamily="18" charset="0"/>
                <a:cs typeface="Times New Roman" panose="02020603050405020304" pitchFamily="18" charset="0"/>
              </a:rPr>
              <a:t>кл</a:t>
            </a:r>
            <a:r>
              <a:rPr lang="ru-RU" sz="1000" dirty="0">
                <a:solidFill>
                  <a:prstClr val="black"/>
                </a:solidFill>
                <a:latin typeface="Times New Roman" panose="02020603050405020304" pitchFamily="18" charset="0"/>
                <a:cs typeface="Times New Roman" panose="02020603050405020304" pitchFamily="18" charset="0"/>
              </a:rPr>
              <a:t>. опасности, %</a:t>
            </a:r>
          </a:p>
        </p:txBody>
      </p:sp>
      <p:sp>
        <p:nvSpPr>
          <p:cNvPr id="19" name="Скругленный прямоугольник 18"/>
          <p:cNvSpPr/>
          <p:nvPr/>
        </p:nvSpPr>
        <p:spPr>
          <a:xfrm>
            <a:off x="31835" y="5595250"/>
            <a:ext cx="5050920" cy="426038"/>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just"/>
            <a:r>
              <a:rPr lang="ru-RU" sz="1000" dirty="0">
                <a:solidFill>
                  <a:prstClr val="black"/>
                </a:solidFill>
                <a:latin typeface="Times New Roman" panose="02020603050405020304" pitchFamily="18" charset="0"/>
                <a:cs typeface="Times New Roman" panose="02020603050405020304" pitchFamily="18" charset="0"/>
              </a:rPr>
              <a:t>Доля водохозяйственных участков, класс качества которых (по индексу загрязнения вод) повысился, в общем количестве водохозяйственных участков, расположенных на территории Чувашской Республики, %</a:t>
            </a:r>
          </a:p>
        </p:txBody>
      </p:sp>
      <p:sp>
        <p:nvSpPr>
          <p:cNvPr id="2" name="Номер слайда 1"/>
          <p:cNvSpPr>
            <a:spLocks noGrp="1"/>
          </p:cNvSpPr>
          <p:nvPr>
            <p:ph type="sldNum" sz="quarter" idx="12"/>
          </p:nvPr>
        </p:nvSpPr>
        <p:spPr/>
        <p:txBody>
          <a:bodyPr/>
          <a:lstStyle/>
          <a:p>
            <a:pPr>
              <a:defRPr/>
            </a:pPr>
            <a:r>
              <a:rPr lang="ru-RU" dirty="0" smtClean="0">
                <a:solidFill>
                  <a:prstClr val="black"/>
                </a:solidFill>
              </a:rPr>
              <a:t>67</a:t>
            </a:r>
          </a:p>
        </p:txBody>
      </p:sp>
      <p:sp>
        <p:nvSpPr>
          <p:cNvPr id="21" name="Заголовок 1"/>
          <p:cNvSpPr txBox="1">
            <a:spLocks/>
          </p:cNvSpPr>
          <p:nvPr/>
        </p:nvSpPr>
        <p:spPr>
          <a:xfrm>
            <a:off x="259728" y="0"/>
            <a:ext cx="7613500" cy="620688"/>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l">
              <a:buClr>
                <a:srgbClr val="F14124">
                  <a:lumMod val="75000"/>
                </a:srgbClr>
              </a:buClr>
              <a:buFont typeface="Georgia" pitchFamily="18" charset="0"/>
              <a:buNone/>
            </a:pPr>
            <a:r>
              <a:rPr lang="ru-RU" sz="1600" dirty="0">
                <a:solidFill>
                  <a:prstClr val="black"/>
                </a:solidFill>
                <a:effectLst/>
                <a:latin typeface="Times New Roman" panose="02020603050405020304" pitchFamily="18" charset="0"/>
                <a:cs typeface="Times New Roman" panose="02020603050405020304" pitchFamily="18" charset="0"/>
              </a:rPr>
              <a:t>Государственная программа Чувашской </a:t>
            </a:r>
            <a:r>
              <a:rPr lang="ru-RU" sz="1600" dirty="0" smtClean="0">
                <a:solidFill>
                  <a:prstClr val="black"/>
                </a:solidFill>
                <a:effectLst/>
                <a:latin typeface="Times New Roman" panose="02020603050405020304" pitchFamily="18" charset="0"/>
                <a:cs typeface="Times New Roman" panose="02020603050405020304" pitchFamily="18" charset="0"/>
              </a:rPr>
              <a:t>Республики </a:t>
            </a:r>
            <a:r>
              <a:rPr lang="ru-RU" sz="1600" dirty="0">
                <a:solidFill>
                  <a:prstClr val="black"/>
                </a:solidFill>
                <a:effectLst/>
                <a:latin typeface="Times New Roman" panose="02020603050405020304" pitchFamily="18" charset="0"/>
                <a:cs typeface="Times New Roman" panose="02020603050405020304" pitchFamily="18" charset="0"/>
              </a:rPr>
              <a:t>«Развитие потенциала природно-сырьевых ресурсов и обеспечение экологической безопасности»</a:t>
            </a:r>
          </a:p>
        </p:txBody>
      </p:sp>
      <p:cxnSp>
        <p:nvCxnSpPr>
          <p:cNvPr id="22" name="Прямая соединительная линия 21"/>
          <p:cNvCxnSpPr/>
          <p:nvPr/>
        </p:nvCxnSpPr>
        <p:spPr>
          <a:xfrm>
            <a:off x="0" y="620688"/>
            <a:ext cx="9144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79" name="TextBox 78"/>
          <p:cNvSpPr txBox="1"/>
          <p:nvPr/>
        </p:nvSpPr>
        <p:spPr>
          <a:xfrm>
            <a:off x="7873228" y="69850"/>
            <a:ext cx="1223412" cy="492443"/>
          </a:xfrm>
          <a:prstGeom prst="rect">
            <a:avLst/>
          </a:prstGeom>
          <a:noFill/>
        </p:spPr>
        <p:txBody>
          <a:bodyPr wrap="none" rtlCol="0">
            <a:spAutoFit/>
          </a:bodyPr>
          <a:lstStyle/>
          <a:p>
            <a:pPr algn="ctr"/>
            <a:r>
              <a:rPr lang="ru-RU" sz="1300" b="1" i="1" dirty="0" smtClean="0">
                <a:solidFill>
                  <a:schemeClr val="accent1"/>
                </a:solidFill>
                <a:latin typeface="+mn-lt"/>
              </a:rPr>
              <a:t>Бюджет</a:t>
            </a:r>
          </a:p>
          <a:p>
            <a:pPr algn="ctr"/>
            <a:r>
              <a:rPr lang="ru-RU" sz="1300" b="1" i="1" dirty="0" smtClean="0">
                <a:solidFill>
                  <a:schemeClr val="accent1"/>
                </a:solidFill>
                <a:latin typeface="+mn-lt"/>
              </a:rPr>
              <a:t>для граждан</a:t>
            </a:r>
            <a:endParaRPr lang="ru-RU" sz="1300" b="1" i="1" dirty="0">
              <a:solidFill>
                <a:schemeClr val="accent1"/>
              </a:solidFill>
              <a:latin typeface="+mn-lt"/>
            </a:endParaRPr>
          </a:p>
        </p:txBody>
      </p:sp>
      <p:sp>
        <p:nvSpPr>
          <p:cNvPr id="80" name="Скругленный прямоугольник 79"/>
          <p:cNvSpPr/>
          <p:nvPr/>
        </p:nvSpPr>
        <p:spPr>
          <a:xfrm>
            <a:off x="21397" y="3947364"/>
            <a:ext cx="5049624" cy="324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just"/>
            <a:r>
              <a:rPr lang="ru-RU" sz="1000" dirty="0">
                <a:solidFill>
                  <a:prstClr val="black"/>
                </a:solidFill>
                <a:latin typeface="Times New Roman" panose="02020603050405020304" pitchFamily="18" charset="0"/>
                <a:cs typeface="Times New Roman" panose="02020603050405020304" pitchFamily="18" charset="0"/>
              </a:rPr>
              <a:t>Годовой объем добычи общераспространенных полезных ископаемых, тыс. куб. м</a:t>
            </a:r>
          </a:p>
        </p:txBody>
      </p:sp>
    </p:spTree>
    <p:extLst>
      <p:ext uri="{BB962C8B-B14F-4D97-AF65-F5344CB8AC3E}">
        <p14:creationId xmlns:p14="http://schemas.microsoft.com/office/powerpoint/2010/main" val="1753818765"/>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Прямоугольник 7"/>
          <p:cNvSpPr/>
          <p:nvPr/>
        </p:nvSpPr>
        <p:spPr>
          <a:xfrm>
            <a:off x="4516" y="4293096"/>
            <a:ext cx="1944216" cy="3610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chemeClr val="tx1"/>
              </a:solidFill>
              <a:latin typeface="Times New Roman" panose="02020603050405020304" pitchFamily="18" charset="0"/>
              <a:cs typeface="Times New Roman" panose="02020603050405020304" pitchFamily="18" charset="0"/>
            </a:endParaRPr>
          </a:p>
        </p:txBody>
      </p:sp>
      <p:sp>
        <p:nvSpPr>
          <p:cNvPr id="9" name="Прямоугольник 8"/>
          <p:cNvSpPr/>
          <p:nvPr/>
        </p:nvSpPr>
        <p:spPr>
          <a:xfrm>
            <a:off x="30791" y="4662186"/>
            <a:ext cx="1512168" cy="5040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u-RU" dirty="0">
              <a:solidFill>
                <a:schemeClr val="tx1"/>
              </a:solidFill>
              <a:latin typeface="Times New Roman" panose="02020603050405020304" pitchFamily="18" charset="0"/>
              <a:cs typeface="Times New Roman" panose="02020603050405020304" pitchFamily="18" charset="0"/>
            </a:endParaRPr>
          </a:p>
        </p:txBody>
      </p:sp>
      <p:sp>
        <p:nvSpPr>
          <p:cNvPr id="40" name="Прямоугольник 39"/>
          <p:cNvSpPr/>
          <p:nvPr/>
        </p:nvSpPr>
        <p:spPr>
          <a:xfrm>
            <a:off x="107504" y="6230638"/>
            <a:ext cx="4104456" cy="400110"/>
          </a:xfrm>
          <a:prstGeom prst="rect">
            <a:avLst/>
          </a:prstGeom>
        </p:spPr>
        <p:txBody>
          <a:bodyPr wrap="square">
            <a:spAutoFit/>
          </a:bodyPr>
          <a:lstStyle/>
          <a:p>
            <a:endParaRPr lang="ru-RU" sz="1000" i="1" dirty="0">
              <a:latin typeface="Times New Roman" panose="02020603050405020304" pitchFamily="18" charset="0"/>
              <a:cs typeface="Times New Roman" panose="02020603050405020304" pitchFamily="18" charset="0"/>
            </a:endParaRPr>
          </a:p>
          <a:p>
            <a:endParaRPr lang="ru-RU" sz="1000" i="1" dirty="0">
              <a:latin typeface="Times New Roman" panose="02020603050405020304" pitchFamily="18" charset="0"/>
              <a:cs typeface="Times New Roman" panose="02020603050405020304" pitchFamily="18" charset="0"/>
            </a:endParaRPr>
          </a:p>
        </p:txBody>
      </p:sp>
      <p:sp>
        <p:nvSpPr>
          <p:cNvPr id="5" name="Скругленный прямоугольник 4"/>
          <p:cNvSpPr/>
          <p:nvPr/>
        </p:nvSpPr>
        <p:spPr>
          <a:xfrm>
            <a:off x="107504" y="742728"/>
            <a:ext cx="4428384" cy="2380709"/>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r>
              <a:rPr lang="ru-RU" sz="1300" b="1" i="1" dirty="0" smtClean="0">
                <a:solidFill>
                  <a:schemeClr val="tx1"/>
                </a:solidFill>
                <a:latin typeface="Times New Roman" panose="02020603050405020304" pitchFamily="18" charset="0"/>
                <a:cs typeface="Times New Roman" panose="02020603050405020304" pitchFamily="18" charset="0"/>
              </a:rPr>
              <a:t>Цели программы:</a:t>
            </a:r>
            <a:r>
              <a:rPr lang="ru-RU" sz="1300" dirty="0" smtClean="0">
                <a:solidFill>
                  <a:schemeClr val="tx1"/>
                </a:solidFill>
                <a:latin typeface="Times New Roman" panose="02020603050405020304" pitchFamily="18" charset="0"/>
                <a:cs typeface="Times New Roman" panose="02020603050405020304" pitchFamily="18" charset="0"/>
              </a:rPr>
              <a:t> </a:t>
            </a:r>
          </a:p>
          <a:p>
            <a:pPr marL="285750" indent="-285750" algn="just">
              <a:buFont typeface="Wingdings" panose="05000000000000000000" pitchFamily="2" charset="2"/>
              <a:buChar char="v"/>
            </a:pPr>
            <a:r>
              <a:rPr lang="ru-RU" sz="1100" dirty="0" smtClean="0">
                <a:solidFill>
                  <a:schemeClr val="tx1"/>
                </a:solidFill>
                <a:latin typeface="Times New Roman" panose="02020603050405020304" pitchFamily="18" charset="0"/>
                <a:cs typeface="Times New Roman" panose="02020603050405020304" pitchFamily="18" charset="0"/>
              </a:rPr>
              <a:t>повышение </a:t>
            </a:r>
            <a:r>
              <a:rPr lang="ru-RU" sz="1100" dirty="0">
                <a:solidFill>
                  <a:schemeClr val="tx1"/>
                </a:solidFill>
                <a:latin typeface="Times New Roman" panose="02020603050405020304" pitchFamily="18" charset="0"/>
                <a:cs typeface="Times New Roman" panose="02020603050405020304" pitchFamily="18" charset="0"/>
              </a:rPr>
              <a:t>эффективности агропромышленного комплекса</a:t>
            </a:r>
            <a:r>
              <a:rPr lang="ru-RU" sz="1100" dirty="0" smtClean="0">
                <a:solidFill>
                  <a:schemeClr val="tx1"/>
                </a:solidFill>
                <a:latin typeface="Times New Roman" panose="02020603050405020304" pitchFamily="18" charset="0"/>
                <a:cs typeface="Times New Roman" panose="02020603050405020304" pitchFamily="18" charset="0"/>
              </a:rPr>
              <a:t>;</a:t>
            </a:r>
          </a:p>
          <a:p>
            <a:pPr marL="285750" indent="-285750" algn="just">
              <a:buFont typeface="Wingdings" panose="05000000000000000000" pitchFamily="2" charset="2"/>
              <a:buChar char="v"/>
            </a:pPr>
            <a:r>
              <a:rPr lang="ru-RU" sz="1100" dirty="0" smtClean="0">
                <a:solidFill>
                  <a:schemeClr val="tx1"/>
                </a:solidFill>
                <a:latin typeface="Times New Roman" panose="02020603050405020304" pitchFamily="18" charset="0"/>
                <a:cs typeface="Times New Roman" panose="02020603050405020304" pitchFamily="18" charset="0"/>
              </a:rPr>
              <a:t>обеспечение </a:t>
            </a:r>
            <a:r>
              <a:rPr lang="ru-RU" sz="1100" dirty="0">
                <a:solidFill>
                  <a:schemeClr val="tx1"/>
                </a:solidFill>
                <a:latin typeface="Times New Roman" panose="02020603050405020304" pitchFamily="18" charset="0"/>
                <a:cs typeface="Times New Roman" panose="02020603050405020304" pitchFamily="18" charset="0"/>
              </a:rPr>
              <a:t>продовольственной безопасности Чувашской Республики по основным продуктам питания</a:t>
            </a:r>
            <a:r>
              <a:rPr lang="ru-RU" sz="1100" dirty="0" smtClean="0">
                <a:solidFill>
                  <a:schemeClr val="tx1"/>
                </a:solidFill>
                <a:latin typeface="Times New Roman" panose="02020603050405020304" pitchFamily="18" charset="0"/>
                <a:cs typeface="Times New Roman" panose="02020603050405020304" pitchFamily="18" charset="0"/>
              </a:rPr>
              <a:t>;</a:t>
            </a:r>
          </a:p>
          <a:p>
            <a:pPr marL="285750" indent="-285750" algn="just">
              <a:buFont typeface="Wingdings" panose="05000000000000000000" pitchFamily="2" charset="2"/>
              <a:buChar char="v"/>
            </a:pPr>
            <a:r>
              <a:rPr lang="ru-RU" sz="1100" dirty="0" smtClean="0">
                <a:solidFill>
                  <a:schemeClr val="tx1"/>
                </a:solidFill>
                <a:latin typeface="Times New Roman" panose="02020603050405020304" pitchFamily="18" charset="0"/>
                <a:cs typeface="Times New Roman" panose="02020603050405020304" pitchFamily="18" charset="0"/>
              </a:rPr>
              <a:t>повышение </a:t>
            </a:r>
            <a:r>
              <a:rPr lang="ru-RU" sz="1100" dirty="0">
                <a:solidFill>
                  <a:schemeClr val="tx1"/>
                </a:solidFill>
                <a:latin typeface="Times New Roman" panose="02020603050405020304" pitchFamily="18" charset="0"/>
                <a:cs typeface="Times New Roman" panose="02020603050405020304" pitchFamily="18" charset="0"/>
              </a:rPr>
              <a:t>конкурентоспособности производимой сельскохозяйственной продукции, создание благоприятной среды для развития и эффективного взаимодействия субъектов предпринимательской деятельности, повышения инвестиционной привлекательности агропромышленного комплекса в рамках вступления России </a:t>
            </a:r>
            <a:r>
              <a:rPr lang="ru-RU" sz="1100" dirty="0" smtClean="0">
                <a:solidFill>
                  <a:schemeClr val="tx1"/>
                </a:solidFill>
                <a:latin typeface="Times New Roman" panose="02020603050405020304" pitchFamily="18" charset="0"/>
                <a:cs typeface="Times New Roman" panose="02020603050405020304" pitchFamily="18" charset="0"/>
              </a:rPr>
              <a:t>в ВТО;</a:t>
            </a:r>
          </a:p>
          <a:p>
            <a:pPr marL="285750" indent="-285750" algn="just">
              <a:buFont typeface="Wingdings" panose="05000000000000000000" pitchFamily="2" charset="2"/>
              <a:buChar char="v"/>
            </a:pPr>
            <a:r>
              <a:rPr lang="ru-RU" sz="1100" dirty="0" smtClean="0">
                <a:solidFill>
                  <a:schemeClr val="tx1"/>
                </a:solidFill>
                <a:latin typeface="Times New Roman" panose="02020603050405020304" pitchFamily="18" charset="0"/>
                <a:cs typeface="Times New Roman" panose="02020603050405020304" pitchFamily="18" charset="0"/>
              </a:rPr>
              <a:t>повышение </a:t>
            </a:r>
            <a:r>
              <a:rPr lang="ru-RU" sz="1100" dirty="0">
                <a:solidFill>
                  <a:schemeClr val="tx1"/>
                </a:solidFill>
                <a:latin typeface="Times New Roman" panose="02020603050405020304" pitchFamily="18" charset="0"/>
                <a:cs typeface="Times New Roman" panose="02020603050405020304" pitchFamily="18" charset="0"/>
              </a:rPr>
              <a:t>финансовой устойчивости сельскохозяйственных товаропроизводителей</a:t>
            </a:r>
            <a:r>
              <a:rPr lang="ru-RU" sz="1100" dirty="0" smtClean="0">
                <a:solidFill>
                  <a:schemeClr val="tx1"/>
                </a:solidFill>
                <a:latin typeface="Times New Roman" panose="02020603050405020304" pitchFamily="18" charset="0"/>
                <a:cs typeface="Times New Roman" panose="02020603050405020304" pitchFamily="18" charset="0"/>
              </a:rPr>
              <a:t>;</a:t>
            </a:r>
          </a:p>
          <a:p>
            <a:pPr marL="285750" indent="-285750" algn="just">
              <a:buFont typeface="Wingdings" panose="05000000000000000000" pitchFamily="2" charset="2"/>
              <a:buChar char="v"/>
            </a:pPr>
            <a:r>
              <a:rPr lang="ru-RU" sz="1100" dirty="0" smtClean="0">
                <a:solidFill>
                  <a:schemeClr val="tx1"/>
                </a:solidFill>
                <a:latin typeface="Times New Roman" panose="02020603050405020304" pitchFamily="18" charset="0"/>
                <a:cs typeface="Times New Roman" panose="02020603050405020304" pitchFamily="18" charset="0"/>
              </a:rPr>
              <a:t>устойчивое </a:t>
            </a:r>
            <a:r>
              <a:rPr lang="ru-RU" sz="1100" dirty="0">
                <a:solidFill>
                  <a:schemeClr val="tx1"/>
                </a:solidFill>
                <a:latin typeface="Times New Roman" panose="02020603050405020304" pitchFamily="18" charset="0"/>
                <a:cs typeface="Times New Roman" panose="02020603050405020304" pitchFamily="18" charset="0"/>
              </a:rPr>
              <a:t>развитие сельских </a:t>
            </a:r>
            <a:r>
              <a:rPr lang="ru-RU" sz="1100" dirty="0" smtClean="0">
                <a:solidFill>
                  <a:schemeClr val="tx1"/>
                </a:solidFill>
                <a:latin typeface="Times New Roman" panose="02020603050405020304" pitchFamily="18" charset="0"/>
                <a:cs typeface="Times New Roman" panose="02020603050405020304" pitchFamily="18" charset="0"/>
              </a:rPr>
              <a:t>территорий</a:t>
            </a:r>
            <a:endParaRPr lang="ru-RU" sz="1100" dirty="0">
              <a:solidFill>
                <a:schemeClr val="tx1"/>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86524" y="3194807"/>
            <a:ext cx="4209357" cy="323165"/>
          </a:xfrm>
          <a:prstGeom prst="rect">
            <a:avLst/>
          </a:prstGeom>
          <a:noFill/>
        </p:spPr>
        <p:txBody>
          <a:bodyPr wrap="none" rtlCol="0">
            <a:spAutoFit/>
          </a:bodyPr>
          <a:lstStyle/>
          <a:p>
            <a:r>
              <a:rPr lang="ru-RU" sz="1500" b="1" dirty="0" smtClean="0">
                <a:latin typeface="Times New Roman" panose="02020603050405020304" pitchFamily="18" charset="0"/>
                <a:cs typeface="Times New Roman" panose="02020603050405020304" pitchFamily="18" charset="0"/>
              </a:rPr>
              <a:t>Расходы республиканского бюджета, млн. руб.</a:t>
            </a:r>
            <a:endParaRPr lang="ru-RU" sz="1500" b="1" dirty="0">
              <a:latin typeface="Times New Roman" panose="02020603050405020304" pitchFamily="18" charset="0"/>
              <a:cs typeface="Times New Roman" panose="02020603050405020304" pitchFamily="18" charset="0"/>
            </a:endParaRPr>
          </a:p>
        </p:txBody>
      </p:sp>
      <p:graphicFrame>
        <p:nvGraphicFramePr>
          <p:cNvPr id="12" name="Диаграмма 11"/>
          <p:cNvGraphicFramePr>
            <a:graphicFrameLocks/>
          </p:cNvGraphicFramePr>
          <p:nvPr>
            <p:extLst>
              <p:ext uri="{D42A27DB-BD31-4B8C-83A1-F6EECF244321}">
                <p14:modId xmlns:p14="http://schemas.microsoft.com/office/powerpoint/2010/main" val="2970649158"/>
              </p:ext>
            </p:extLst>
          </p:nvPr>
        </p:nvGraphicFramePr>
        <p:xfrm>
          <a:off x="86524" y="3551671"/>
          <a:ext cx="4428383" cy="2879022"/>
        </p:xfrm>
        <a:graphic>
          <a:graphicData uri="http://schemas.openxmlformats.org/drawingml/2006/chart">
            <c:chart xmlns:c="http://schemas.openxmlformats.org/drawingml/2006/chart" xmlns:r="http://schemas.openxmlformats.org/officeDocument/2006/relationships" r:id="rId3"/>
          </a:graphicData>
        </a:graphic>
      </p:graphicFrame>
      <p:pic>
        <p:nvPicPr>
          <p:cNvPr id="21"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57609" y="663144"/>
            <a:ext cx="3574708" cy="12763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Полилиния 12"/>
          <p:cNvSpPr/>
          <p:nvPr/>
        </p:nvSpPr>
        <p:spPr>
          <a:xfrm>
            <a:off x="4610513" y="1916832"/>
            <a:ext cx="4371510" cy="288032"/>
          </a:xfrm>
          <a:custGeom>
            <a:avLst/>
            <a:gdLst>
              <a:gd name="connsiteX0" fmla="*/ 0 w 3933156"/>
              <a:gd name="connsiteY0" fmla="*/ 47719 h 477185"/>
              <a:gd name="connsiteX1" fmla="*/ 47719 w 3933156"/>
              <a:gd name="connsiteY1" fmla="*/ 0 h 477185"/>
              <a:gd name="connsiteX2" fmla="*/ 3885438 w 3933156"/>
              <a:gd name="connsiteY2" fmla="*/ 0 h 477185"/>
              <a:gd name="connsiteX3" fmla="*/ 3933157 w 3933156"/>
              <a:gd name="connsiteY3" fmla="*/ 47719 h 477185"/>
              <a:gd name="connsiteX4" fmla="*/ 3933156 w 3933156"/>
              <a:gd name="connsiteY4" fmla="*/ 429467 h 477185"/>
              <a:gd name="connsiteX5" fmla="*/ 3885437 w 3933156"/>
              <a:gd name="connsiteY5" fmla="*/ 477186 h 477185"/>
              <a:gd name="connsiteX6" fmla="*/ 47719 w 3933156"/>
              <a:gd name="connsiteY6" fmla="*/ 477185 h 477185"/>
              <a:gd name="connsiteX7" fmla="*/ 0 w 3933156"/>
              <a:gd name="connsiteY7" fmla="*/ 429466 h 477185"/>
              <a:gd name="connsiteX8" fmla="*/ 0 w 3933156"/>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33156" h="477185">
                <a:moveTo>
                  <a:pt x="0" y="47719"/>
                </a:moveTo>
                <a:cubicBezTo>
                  <a:pt x="0" y="21365"/>
                  <a:pt x="21365" y="0"/>
                  <a:pt x="47719" y="0"/>
                </a:cubicBezTo>
                <a:lnTo>
                  <a:pt x="3885438" y="0"/>
                </a:lnTo>
                <a:cubicBezTo>
                  <a:pt x="3911792" y="0"/>
                  <a:pt x="3933157" y="21365"/>
                  <a:pt x="3933157" y="47719"/>
                </a:cubicBezTo>
                <a:cubicBezTo>
                  <a:pt x="3933157" y="174968"/>
                  <a:pt x="3933156" y="302218"/>
                  <a:pt x="3933156" y="429467"/>
                </a:cubicBezTo>
                <a:cubicBezTo>
                  <a:pt x="3933156" y="455821"/>
                  <a:pt x="3911791" y="477186"/>
                  <a:pt x="3885437"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506" tIns="63506" rIns="63506" bIns="63506" numCol="1" spcCol="1270" anchor="ctr" anchorCtr="0">
            <a:noAutofit/>
          </a:bodyPr>
          <a:lstStyle/>
          <a:p>
            <a:pPr lvl="0" algn="ctr" defTabSz="577850">
              <a:lnSpc>
                <a:spcPct val="90000"/>
              </a:lnSpc>
              <a:spcBef>
                <a:spcPct val="0"/>
              </a:spcBef>
              <a:spcAft>
                <a:spcPct val="35000"/>
              </a:spcAft>
            </a:pPr>
            <a:r>
              <a:rPr lang="ru-RU" sz="1300" b="1" i="1" kern="1200" dirty="0" smtClean="0">
                <a:solidFill>
                  <a:schemeClr val="tx1"/>
                </a:solidFill>
                <a:latin typeface="Times New Roman" panose="02020603050405020304" pitchFamily="18" charset="0"/>
                <a:cs typeface="Times New Roman" panose="02020603050405020304" pitchFamily="18" charset="0"/>
              </a:rPr>
              <a:t>Расходы в разрезе подпрограмм в 2019 году, млн. руб.</a:t>
            </a:r>
          </a:p>
        </p:txBody>
      </p:sp>
      <p:sp>
        <p:nvSpPr>
          <p:cNvPr id="17" name="Полилиния 16"/>
          <p:cNvSpPr/>
          <p:nvPr/>
        </p:nvSpPr>
        <p:spPr>
          <a:xfrm>
            <a:off x="4616544" y="3789040"/>
            <a:ext cx="2736000" cy="324000"/>
          </a:xfrm>
          <a:custGeom>
            <a:avLst/>
            <a:gdLst>
              <a:gd name="connsiteX0" fmla="*/ 0 w 2926877"/>
              <a:gd name="connsiteY0" fmla="*/ 47719 h 477185"/>
              <a:gd name="connsiteX1" fmla="*/ 47719 w 2926877"/>
              <a:gd name="connsiteY1" fmla="*/ 0 h 477185"/>
              <a:gd name="connsiteX2" fmla="*/ 2879159 w 2926877"/>
              <a:gd name="connsiteY2" fmla="*/ 0 h 477185"/>
              <a:gd name="connsiteX3" fmla="*/ 2926878 w 2926877"/>
              <a:gd name="connsiteY3" fmla="*/ 47719 h 477185"/>
              <a:gd name="connsiteX4" fmla="*/ 2926877 w 2926877"/>
              <a:gd name="connsiteY4" fmla="*/ 429467 h 477185"/>
              <a:gd name="connsiteX5" fmla="*/ 2879158 w 2926877"/>
              <a:gd name="connsiteY5" fmla="*/ 477186 h 477185"/>
              <a:gd name="connsiteX6" fmla="*/ 47719 w 2926877"/>
              <a:gd name="connsiteY6" fmla="*/ 477185 h 477185"/>
              <a:gd name="connsiteX7" fmla="*/ 0 w 2926877"/>
              <a:gd name="connsiteY7" fmla="*/ 429466 h 477185"/>
              <a:gd name="connsiteX8" fmla="*/ 0 w 2926877"/>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26877" h="477185">
                <a:moveTo>
                  <a:pt x="0" y="47719"/>
                </a:moveTo>
                <a:cubicBezTo>
                  <a:pt x="0" y="21365"/>
                  <a:pt x="21365" y="0"/>
                  <a:pt x="47719" y="0"/>
                </a:cubicBezTo>
                <a:lnTo>
                  <a:pt x="2879159" y="0"/>
                </a:lnTo>
                <a:cubicBezTo>
                  <a:pt x="2905513" y="0"/>
                  <a:pt x="2926878" y="21365"/>
                  <a:pt x="2926878" y="47719"/>
                </a:cubicBezTo>
                <a:cubicBezTo>
                  <a:pt x="2926878" y="174968"/>
                  <a:pt x="2926877" y="302218"/>
                  <a:pt x="2926877" y="429467"/>
                </a:cubicBezTo>
                <a:cubicBezTo>
                  <a:pt x="2926877" y="455821"/>
                  <a:pt x="2905512" y="477186"/>
                  <a:pt x="2879158"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506" tIns="63506" rIns="63506" bIns="63506" numCol="1" spcCol="1270" anchor="ctr" anchorCtr="0">
            <a:noAutofit/>
          </a:bodyPr>
          <a:lstStyle/>
          <a:p>
            <a:r>
              <a:rPr lang="ru-RU" sz="1100" dirty="0">
                <a:solidFill>
                  <a:schemeClr val="tx1"/>
                </a:solidFill>
                <a:latin typeface="Times New Roman" panose="02020603050405020304" pitchFamily="18" charset="0"/>
                <a:cs typeface="Times New Roman" panose="02020603050405020304" pitchFamily="18" charset="0"/>
              </a:rPr>
              <a:t>Устойчивое развитие сельских </a:t>
            </a:r>
            <a:r>
              <a:rPr lang="ru-RU" sz="1100" dirty="0" smtClean="0">
                <a:solidFill>
                  <a:schemeClr val="tx1"/>
                </a:solidFill>
                <a:latin typeface="Times New Roman" panose="02020603050405020304" pitchFamily="18" charset="0"/>
                <a:cs typeface="Times New Roman" panose="02020603050405020304" pitchFamily="18" charset="0"/>
              </a:rPr>
              <a:t>территорий</a:t>
            </a:r>
            <a:endParaRPr lang="ru-RU" sz="1100" dirty="0">
              <a:solidFill>
                <a:schemeClr val="tx1"/>
              </a:solidFill>
              <a:latin typeface="Times New Roman" panose="02020603050405020304" pitchFamily="18" charset="0"/>
              <a:cs typeface="Times New Roman" panose="02020603050405020304" pitchFamily="18" charset="0"/>
            </a:endParaRPr>
          </a:p>
        </p:txBody>
      </p:sp>
      <p:sp>
        <p:nvSpPr>
          <p:cNvPr id="19" name="Полилиния 18"/>
          <p:cNvSpPr/>
          <p:nvPr/>
        </p:nvSpPr>
        <p:spPr>
          <a:xfrm>
            <a:off x="4616544" y="4581128"/>
            <a:ext cx="2736000" cy="324000"/>
          </a:xfrm>
          <a:custGeom>
            <a:avLst/>
            <a:gdLst>
              <a:gd name="connsiteX0" fmla="*/ 0 w 2926877"/>
              <a:gd name="connsiteY0" fmla="*/ 47719 h 477185"/>
              <a:gd name="connsiteX1" fmla="*/ 47719 w 2926877"/>
              <a:gd name="connsiteY1" fmla="*/ 0 h 477185"/>
              <a:gd name="connsiteX2" fmla="*/ 2879159 w 2926877"/>
              <a:gd name="connsiteY2" fmla="*/ 0 h 477185"/>
              <a:gd name="connsiteX3" fmla="*/ 2926878 w 2926877"/>
              <a:gd name="connsiteY3" fmla="*/ 47719 h 477185"/>
              <a:gd name="connsiteX4" fmla="*/ 2926877 w 2926877"/>
              <a:gd name="connsiteY4" fmla="*/ 429467 h 477185"/>
              <a:gd name="connsiteX5" fmla="*/ 2879158 w 2926877"/>
              <a:gd name="connsiteY5" fmla="*/ 477186 h 477185"/>
              <a:gd name="connsiteX6" fmla="*/ 47719 w 2926877"/>
              <a:gd name="connsiteY6" fmla="*/ 477185 h 477185"/>
              <a:gd name="connsiteX7" fmla="*/ 0 w 2926877"/>
              <a:gd name="connsiteY7" fmla="*/ 429466 h 477185"/>
              <a:gd name="connsiteX8" fmla="*/ 0 w 2926877"/>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26877" h="477185">
                <a:moveTo>
                  <a:pt x="0" y="47719"/>
                </a:moveTo>
                <a:cubicBezTo>
                  <a:pt x="0" y="21365"/>
                  <a:pt x="21365" y="0"/>
                  <a:pt x="47719" y="0"/>
                </a:cubicBezTo>
                <a:lnTo>
                  <a:pt x="2879159" y="0"/>
                </a:lnTo>
                <a:cubicBezTo>
                  <a:pt x="2905513" y="0"/>
                  <a:pt x="2926878" y="21365"/>
                  <a:pt x="2926878" y="47719"/>
                </a:cubicBezTo>
                <a:cubicBezTo>
                  <a:pt x="2926878" y="174968"/>
                  <a:pt x="2926877" y="302218"/>
                  <a:pt x="2926877" y="429467"/>
                </a:cubicBezTo>
                <a:cubicBezTo>
                  <a:pt x="2926877" y="455821"/>
                  <a:pt x="2905512" y="477186"/>
                  <a:pt x="2879158"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506" tIns="63506" rIns="63506" bIns="63506" numCol="1" spcCol="1270" anchor="ctr" anchorCtr="0">
            <a:noAutofit/>
          </a:bodyPr>
          <a:lstStyle/>
          <a:p>
            <a:r>
              <a:rPr lang="ru-RU" sz="1100" dirty="0">
                <a:solidFill>
                  <a:schemeClr val="tx1"/>
                </a:solidFill>
                <a:latin typeface="Times New Roman" panose="02020603050405020304" pitchFamily="18" charset="0"/>
                <a:cs typeface="Times New Roman" panose="02020603050405020304" pitchFamily="18" charset="0"/>
              </a:rPr>
              <a:t>Развитие отраслей агропромышленного комплекса</a:t>
            </a:r>
          </a:p>
        </p:txBody>
      </p:sp>
      <p:sp>
        <p:nvSpPr>
          <p:cNvPr id="24" name="Полилиния 23"/>
          <p:cNvSpPr/>
          <p:nvPr/>
        </p:nvSpPr>
        <p:spPr>
          <a:xfrm>
            <a:off x="8303234" y="3789040"/>
            <a:ext cx="684000" cy="324000"/>
          </a:xfrm>
          <a:custGeom>
            <a:avLst/>
            <a:gdLst>
              <a:gd name="connsiteX0" fmla="*/ 0 w 720374"/>
              <a:gd name="connsiteY0" fmla="*/ 47719 h 477185"/>
              <a:gd name="connsiteX1" fmla="*/ 47719 w 720374"/>
              <a:gd name="connsiteY1" fmla="*/ 0 h 477185"/>
              <a:gd name="connsiteX2" fmla="*/ 672656 w 720374"/>
              <a:gd name="connsiteY2" fmla="*/ 0 h 477185"/>
              <a:gd name="connsiteX3" fmla="*/ 720375 w 720374"/>
              <a:gd name="connsiteY3" fmla="*/ 47719 h 477185"/>
              <a:gd name="connsiteX4" fmla="*/ 720374 w 720374"/>
              <a:gd name="connsiteY4" fmla="*/ 429467 h 477185"/>
              <a:gd name="connsiteX5" fmla="*/ 672655 w 720374"/>
              <a:gd name="connsiteY5" fmla="*/ 477186 h 477185"/>
              <a:gd name="connsiteX6" fmla="*/ 47719 w 720374"/>
              <a:gd name="connsiteY6" fmla="*/ 477185 h 477185"/>
              <a:gd name="connsiteX7" fmla="*/ 0 w 720374"/>
              <a:gd name="connsiteY7" fmla="*/ 429466 h 477185"/>
              <a:gd name="connsiteX8" fmla="*/ 0 w 720374"/>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374" h="477185">
                <a:moveTo>
                  <a:pt x="0" y="47719"/>
                </a:moveTo>
                <a:cubicBezTo>
                  <a:pt x="0" y="21365"/>
                  <a:pt x="21365" y="0"/>
                  <a:pt x="47719" y="0"/>
                </a:cubicBezTo>
                <a:lnTo>
                  <a:pt x="672656" y="0"/>
                </a:lnTo>
                <a:cubicBezTo>
                  <a:pt x="699010" y="0"/>
                  <a:pt x="720375" y="21365"/>
                  <a:pt x="720375" y="47719"/>
                </a:cubicBezTo>
                <a:cubicBezTo>
                  <a:pt x="720375" y="174968"/>
                  <a:pt x="720374" y="302218"/>
                  <a:pt x="720374" y="429467"/>
                </a:cubicBezTo>
                <a:cubicBezTo>
                  <a:pt x="720374" y="455821"/>
                  <a:pt x="699009" y="477186"/>
                  <a:pt x="672655"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506" tIns="63506" rIns="63506" bIns="63506" numCol="1" spcCol="1270" anchor="ctr" anchorCtr="0">
            <a:noAutofit/>
          </a:bodyPr>
          <a:lstStyle/>
          <a:p>
            <a:pPr algn="ctr"/>
            <a:r>
              <a:rPr lang="ru-RU" sz="1100" dirty="0" smtClean="0">
                <a:solidFill>
                  <a:schemeClr val="tx1"/>
                </a:solidFill>
                <a:latin typeface="Times New Roman" panose="02020603050405020304" pitchFamily="18" charset="0"/>
                <a:cs typeface="Times New Roman" panose="02020603050405020304" pitchFamily="18" charset="0"/>
              </a:rPr>
              <a:t>663,5</a:t>
            </a:r>
            <a:endParaRPr lang="ru-RU" sz="1100" dirty="0">
              <a:solidFill>
                <a:schemeClr val="tx1"/>
              </a:solidFill>
              <a:latin typeface="Times New Roman" panose="02020603050405020304" pitchFamily="18" charset="0"/>
              <a:cs typeface="Times New Roman" panose="02020603050405020304" pitchFamily="18" charset="0"/>
            </a:endParaRPr>
          </a:p>
        </p:txBody>
      </p:sp>
      <p:sp>
        <p:nvSpPr>
          <p:cNvPr id="26" name="Полилиния 25"/>
          <p:cNvSpPr/>
          <p:nvPr/>
        </p:nvSpPr>
        <p:spPr>
          <a:xfrm>
            <a:off x="8303234" y="4581128"/>
            <a:ext cx="684000" cy="324000"/>
          </a:xfrm>
          <a:custGeom>
            <a:avLst/>
            <a:gdLst>
              <a:gd name="connsiteX0" fmla="*/ 0 w 720364"/>
              <a:gd name="connsiteY0" fmla="*/ 47719 h 477185"/>
              <a:gd name="connsiteX1" fmla="*/ 47719 w 720364"/>
              <a:gd name="connsiteY1" fmla="*/ 0 h 477185"/>
              <a:gd name="connsiteX2" fmla="*/ 672646 w 720364"/>
              <a:gd name="connsiteY2" fmla="*/ 0 h 477185"/>
              <a:gd name="connsiteX3" fmla="*/ 720365 w 720364"/>
              <a:gd name="connsiteY3" fmla="*/ 47719 h 477185"/>
              <a:gd name="connsiteX4" fmla="*/ 720364 w 720364"/>
              <a:gd name="connsiteY4" fmla="*/ 429467 h 477185"/>
              <a:gd name="connsiteX5" fmla="*/ 672645 w 720364"/>
              <a:gd name="connsiteY5" fmla="*/ 477186 h 477185"/>
              <a:gd name="connsiteX6" fmla="*/ 47719 w 720364"/>
              <a:gd name="connsiteY6" fmla="*/ 477185 h 477185"/>
              <a:gd name="connsiteX7" fmla="*/ 0 w 720364"/>
              <a:gd name="connsiteY7" fmla="*/ 429466 h 477185"/>
              <a:gd name="connsiteX8" fmla="*/ 0 w 720364"/>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364" h="477185">
                <a:moveTo>
                  <a:pt x="0" y="47719"/>
                </a:moveTo>
                <a:cubicBezTo>
                  <a:pt x="0" y="21365"/>
                  <a:pt x="21365" y="0"/>
                  <a:pt x="47719" y="0"/>
                </a:cubicBezTo>
                <a:lnTo>
                  <a:pt x="672646" y="0"/>
                </a:lnTo>
                <a:cubicBezTo>
                  <a:pt x="699000" y="0"/>
                  <a:pt x="720365" y="21365"/>
                  <a:pt x="720365" y="47719"/>
                </a:cubicBezTo>
                <a:cubicBezTo>
                  <a:pt x="720365" y="174968"/>
                  <a:pt x="720364" y="302218"/>
                  <a:pt x="720364" y="429467"/>
                </a:cubicBezTo>
                <a:cubicBezTo>
                  <a:pt x="720364" y="455821"/>
                  <a:pt x="698999" y="477186"/>
                  <a:pt x="672645"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63506" tIns="63506" rIns="63506" bIns="63506" numCol="1" spcCol="1270" anchor="ctr" anchorCtr="0">
            <a:noAutofit/>
          </a:bodyPr>
          <a:lstStyle/>
          <a:p>
            <a:pPr algn="ctr"/>
            <a:r>
              <a:rPr lang="ru-RU" sz="1100" dirty="0" smtClean="0">
                <a:solidFill>
                  <a:schemeClr val="tx1"/>
                </a:solidFill>
                <a:latin typeface="Times New Roman" panose="02020603050405020304" pitchFamily="18" charset="0"/>
                <a:cs typeface="Times New Roman" panose="02020603050405020304" pitchFamily="18" charset="0"/>
              </a:rPr>
              <a:t>1 129,5</a:t>
            </a:r>
            <a:endParaRPr lang="ru-RU" sz="1100" dirty="0">
              <a:solidFill>
                <a:schemeClr val="tx1"/>
              </a:solidFill>
              <a:latin typeface="Times New Roman" panose="02020603050405020304" pitchFamily="18" charset="0"/>
              <a:cs typeface="Times New Roman" panose="02020603050405020304" pitchFamily="18" charset="0"/>
            </a:endParaRPr>
          </a:p>
        </p:txBody>
      </p:sp>
      <p:sp>
        <p:nvSpPr>
          <p:cNvPr id="28" name="Полилиния 27"/>
          <p:cNvSpPr/>
          <p:nvPr/>
        </p:nvSpPr>
        <p:spPr>
          <a:xfrm>
            <a:off x="4616544" y="2996952"/>
            <a:ext cx="2736000" cy="324000"/>
          </a:xfrm>
          <a:custGeom>
            <a:avLst/>
            <a:gdLst>
              <a:gd name="connsiteX0" fmla="*/ 0 w 2926877"/>
              <a:gd name="connsiteY0" fmla="*/ 47719 h 477185"/>
              <a:gd name="connsiteX1" fmla="*/ 47719 w 2926877"/>
              <a:gd name="connsiteY1" fmla="*/ 0 h 477185"/>
              <a:gd name="connsiteX2" fmla="*/ 2879159 w 2926877"/>
              <a:gd name="connsiteY2" fmla="*/ 0 h 477185"/>
              <a:gd name="connsiteX3" fmla="*/ 2926878 w 2926877"/>
              <a:gd name="connsiteY3" fmla="*/ 47719 h 477185"/>
              <a:gd name="connsiteX4" fmla="*/ 2926877 w 2926877"/>
              <a:gd name="connsiteY4" fmla="*/ 429467 h 477185"/>
              <a:gd name="connsiteX5" fmla="*/ 2879158 w 2926877"/>
              <a:gd name="connsiteY5" fmla="*/ 477186 h 477185"/>
              <a:gd name="connsiteX6" fmla="*/ 47719 w 2926877"/>
              <a:gd name="connsiteY6" fmla="*/ 477185 h 477185"/>
              <a:gd name="connsiteX7" fmla="*/ 0 w 2926877"/>
              <a:gd name="connsiteY7" fmla="*/ 429466 h 477185"/>
              <a:gd name="connsiteX8" fmla="*/ 0 w 2926877"/>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26877" h="477185">
                <a:moveTo>
                  <a:pt x="0" y="47719"/>
                </a:moveTo>
                <a:cubicBezTo>
                  <a:pt x="0" y="21365"/>
                  <a:pt x="21365" y="0"/>
                  <a:pt x="47719" y="0"/>
                </a:cubicBezTo>
                <a:lnTo>
                  <a:pt x="2879159" y="0"/>
                </a:lnTo>
                <a:cubicBezTo>
                  <a:pt x="2905513" y="0"/>
                  <a:pt x="2926878" y="21365"/>
                  <a:pt x="2926878" y="47719"/>
                </a:cubicBezTo>
                <a:cubicBezTo>
                  <a:pt x="2926878" y="174968"/>
                  <a:pt x="2926877" y="302218"/>
                  <a:pt x="2926877" y="429467"/>
                </a:cubicBezTo>
                <a:cubicBezTo>
                  <a:pt x="2926877" y="455821"/>
                  <a:pt x="2905512" y="477186"/>
                  <a:pt x="2879158"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506" tIns="63506" rIns="63506" bIns="63506" numCol="1" spcCol="1270" anchor="ctr" anchorCtr="0">
            <a:noAutofit/>
          </a:bodyPr>
          <a:lstStyle/>
          <a:p>
            <a:r>
              <a:rPr lang="ru-RU" sz="1100" dirty="0">
                <a:solidFill>
                  <a:schemeClr val="tx1"/>
                </a:solidFill>
                <a:latin typeface="Times New Roman" panose="02020603050405020304" pitchFamily="18" charset="0"/>
                <a:cs typeface="Times New Roman" panose="02020603050405020304" pitchFamily="18" charset="0"/>
              </a:rPr>
              <a:t>Техническая и технологическая модернизация, инновационное развитие</a:t>
            </a:r>
          </a:p>
        </p:txBody>
      </p:sp>
      <p:sp>
        <p:nvSpPr>
          <p:cNvPr id="29" name="Полилиния 28"/>
          <p:cNvSpPr/>
          <p:nvPr/>
        </p:nvSpPr>
        <p:spPr>
          <a:xfrm>
            <a:off x="4616544" y="3393032"/>
            <a:ext cx="2736000" cy="324000"/>
          </a:xfrm>
          <a:custGeom>
            <a:avLst/>
            <a:gdLst>
              <a:gd name="connsiteX0" fmla="*/ 0 w 2926877"/>
              <a:gd name="connsiteY0" fmla="*/ 47719 h 477185"/>
              <a:gd name="connsiteX1" fmla="*/ 47719 w 2926877"/>
              <a:gd name="connsiteY1" fmla="*/ 0 h 477185"/>
              <a:gd name="connsiteX2" fmla="*/ 2879159 w 2926877"/>
              <a:gd name="connsiteY2" fmla="*/ 0 h 477185"/>
              <a:gd name="connsiteX3" fmla="*/ 2926878 w 2926877"/>
              <a:gd name="connsiteY3" fmla="*/ 47719 h 477185"/>
              <a:gd name="connsiteX4" fmla="*/ 2926877 w 2926877"/>
              <a:gd name="connsiteY4" fmla="*/ 429467 h 477185"/>
              <a:gd name="connsiteX5" fmla="*/ 2879158 w 2926877"/>
              <a:gd name="connsiteY5" fmla="*/ 477186 h 477185"/>
              <a:gd name="connsiteX6" fmla="*/ 47719 w 2926877"/>
              <a:gd name="connsiteY6" fmla="*/ 477185 h 477185"/>
              <a:gd name="connsiteX7" fmla="*/ 0 w 2926877"/>
              <a:gd name="connsiteY7" fmla="*/ 429466 h 477185"/>
              <a:gd name="connsiteX8" fmla="*/ 0 w 2926877"/>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26877" h="477185">
                <a:moveTo>
                  <a:pt x="0" y="47719"/>
                </a:moveTo>
                <a:cubicBezTo>
                  <a:pt x="0" y="21365"/>
                  <a:pt x="21365" y="0"/>
                  <a:pt x="47719" y="0"/>
                </a:cubicBezTo>
                <a:lnTo>
                  <a:pt x="2879159" y="0"/>
                </a:lnTo>
                <a:cubicBezTo>
                  <a:pt x="2905513" y="0"/>
                  <a:pt x="2926878" y="21365"/>
                  <a:pt x="2926878" y="47719"/>
                </a:cubicBezTo>
                <a:cubicBezTo>
                  <a:pt x="2926878" y="174968"/>
                  <a:pt x="2926877" y="302218"/>
                  <a:pt x="2926877" y="429467"/>
                </a:cubicBezTo>
                <a:cubicBezTo>
                  <a:pt x="2926877" y="455821"/>
                  <a:pt x="2905512" y="477186"/>
                  <a:pt x="2879158"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9696" tIns="59696" rIns="59696" bIns="59696" numCol="1" spcCol="1270" anchor="ctr" anchorCtr="0">
            <a:noAutofit/>
          </a:bodyPr>
          <a:lstStyle/>
          <a:p>
            <a:pPr fontAlgn="auto">
              <a:spcBef>
                <a:spcPts val="0"/>
              </a:spcBef>
              <a:spcAft>
                <a:spcPts val="0"/>
              </a:spcAft>
              <a:defRPr/>
            </a:pPr>
            <a:r>
              <a:rPr lang="ru-RU" sz="1100" dirty="0">
                <a:solidFill>
                  <a:schemeClr val="tx1"/>
                </a:solidFill>
                <a:latin typeface="Times New Roman" panose="02020603050405020304" pitchFamily="18" charset="0"/>
                <a:cs typeface="Times New Roman" panose="02020603050405020304" pitchFamily="18" charset="0"/>
              </a:rPr>
              <a:t>Развитие ветеринарии в Чувашской Республике</a:t>
            </a:r>
          </a:p>
        </p:txBody>
      </p:sp>
      <p:sp>
        <p:nvSpPr>
          <p:cNvPr id="32" name="Полилиния 31"/>
          <p:cNvSpPr/>
          <p:nvPr/>
        </p:nvSpPr>
        <p:spPr>
          <a:xfrm>
            <a:off x="4616544" y="4977208"/>
            <a:ext cx="2736000" cy="324000"/>
          </a:xfrm>
          <a:custGeom>
            <a:avLst/>
            <a:gdLst>
              <a:gd name="connsiteX0" fmla="*/ 0 w 2926877"/>
              <a:gd name="connsiteY0" fmla="*/ 47719 h 477185"/>
              <a:gd name="connsiteX1" fmla="*/ 47719 w 2926877"/>
              <a:gd name="connsiteY1" fmla="*/ 0 h 477185"/>
              <a:gd name="connsiteX2" fmla="*/ 2879159 w 2926877"/>
              <a:gd name="connsiteY2" fmla="*/ 0 h 477185"/>
              <a:gd name="connsiteX3" fmla="*/ 2926878 w 2926877"/>
              <a:gd name="connsiteY3" fmla="*/ 47719 h 477185"/>
              <a:gd name="connsiteX4" fmla="*/ 2926877 w 2926877"/>
              <a:gd name="connsiteY4" fmla="*/ 429467 h 477185"/>
              <a:gd name="connsiteX5" fmla="*/ 2879158 w 2926877"/>
              <a:gd name="connsiteY5" fmla="*/ 477186 h 477185"/>
              <a:gd name="connsiteX6" fmla="*/ 47719 w 2926877"/>
              <a:gd name="connsiteY6" fmla="*/ 477185 h 477185"/>
              <a:gd name="connsiteX7" fmla="*/ 0 w 2926877"/>
              <a:gd name="connsiteY7" fmla="*/ 429466 h 477185"/>
              <a:gd name="connsiteX8" fmla="*/ 0 w 2926877"/>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26877" h="477185">
                <a:moveTo>
                  <a:pt x="0" y="47719"/>
                </a:moveTo>
                <a:cubicBezTo>
                  <a:pt x="0" y="21365"/>
                  <a:pt x="21365" y="0"/>
                  <a:pt x="47719" y="0"/>
                </a:cubicBezTo>
                <a:lnTo>
                  <a:pt x="2879159" y="0"/>
                </a:lnTo>
                <a:cubicBezTo>
                  <a:pt x="2905513" y="0"/>
                  <a:pt x="2926878" y="21365"/>
                  <a:pt x="2926878" y="47719"/>
                </a:cubicBezTo>
                <a:cubicBezTo>
                  <a:pt x="2926878" y="174968"/>
                  <a:pt x="2926877" y="302218"/>
                  <a:pt x="2926877" y="429467"/>
                </a:cubicBezTo>
                <a:cubicBezTo>
                  <a:pt x="2926877" y="455821"/>
                  <a:pt x="2905512" y="477186"/>
                  <a:pt x="2879158"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506" tIns="63506" rIns="63506" bIns="63506" numCol="1" spcCol="1270" anchor="ctr" anchorCtr="0">
            <a:noAutofit/>
          </a:bodyPr>
          <a:lstStyle/>
          <a:p>
            <a:r>
              <a:rPr lang="ru-RU" sz="1100" dirty="0">
                <a:solidFill>
                  <a:schemeClr val="tx1"/>
                </a:solidFill>
                <a:latin typeface="Times New Roman" panose="02020603050405020304" pitchFamily="18" charset="0"/>
                <a:cs typeface="Times New Roman" panose="02020603050405020304" pitchFamily="18" charset="0"/>
              </a:rPr>
              <a:t>Стимулирование инвестиционной деятельности в </a:t>
            </a:r>
            <a:r>
              <a:rPr lang="ru-RU" sz="1100" dirty="0" smtClean="0">
                <a:solidFill>
                  <a:schemeClr val="tx1"/>
                </a:solidFill>
                <a:latin typeface="Times New Roman" panose="02020603050405020304" pitchFamily="18" charset="0"/>
                <a:cs typeface="Times New Roman" panose="02020603050405020304" pitchFamily="18" charset="0"/>
              </a:rPr>
              <a:t>АПК</a:t>
            </a:r>
            <a:endParaRPr lang="ru-RU" sz="1100" dirty="0">
              <a:solidFill>
                <a:schemeClr val="tx1"/>
              </a:solidFill>
              <a:latin typeface="Times New Roman" panose="02020603050405020304" pitchFamily="18" charset="0"/>
              <a:cs typeface="Times New Roman" panose="02020603050405020304" pitchFamily="18" charset="0"/>
            </a:endParaRPr>
          </a:p>
        </p:txBody>
      </p:sp>
      <p:sp>
        <p:nvSpPr>
          <p:cNvPr id="34" name="Полилиния 33"/>
          <p:cNvSpPr/>
          <p:nvPr/>
        </p:nvSpPr>
        <p:spPr>
          <a:xfrm>
            <a:off x="8303234" y="2996952"/>
            <a:ext cx="684000" cy="324000"/>
          </a:xfrm>
          <a:custGeom>
            <a:avLst/>
            <a:gdLst>
              <a:gd name="connsiteX0" fmla="*/ 0 w 720352"/>
              <a:gd name="connsiteY0" fmla="*/ 47719 h 477185"/>
              <a:gd name="connsiteX1" fmla="*/ 47719 w 720352"/>
              <a:gd name="connsiteY1" fmla="*/ 0 h 477185"/>
              <a:gd name="connsiteX2" fmla="*/ 672634 w 720352"/>
              <a:gd name="connsiteY2" fmla="*/ 0 h 477185"/>
              <a:gd name="connsiteX3" fmla="*/ 720353 w 720352"/>
              <a:gd name="connsiteY3" fmla="*/ 47719 h 477185"/>
              <a:gd name="connsiteX4" fmla="*/ 720352 w 720352"/>
              <a:gd name="connsiteY4" fmla="*/ 429467 h 477185"/>
              <a:gd name="connsiteX5" fmla="*/ 672633 w 720352"/>
              <a:gd name="connsiteY5" fmla="*/ 477186 h 477185"/>
              <a:gd name="connsiteX6" fmla="*/ 47719 w 720352"/>
              <a:gd name="connsiteY6" fmla="*/ 477185 h 477185"/>
              <a:gd name="connsiteX7" fmla="*/ 0 w 720352"/>
              <a:gd name="connsiteY7" fmla="*/ 429466 h 477185"/>
              <a:gd name="connsiteX8" fmla="*/ 0 w 720352"/>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352" h="477185">
                <a:moveTo>
                  <a:pt x="0" y="47719"/>
                </a:moveTo>
                <a:cubicBezTo>
                  <a:pt x="0" y="21365"/>
                  <a:pt x="21365" y="0"/>
                  <a:pt x="47719" y="0"/>
                </a:cubicBezTo>
                <a:lnTo>
                  <a:pt x="672634" y="0"/>
                </a:lnTo>
                <a:cubicBezTo>
                  <a:pt x="698988" y="0"/>
                  <a:pt x="720353" y="21365"/>
                  <a:pt x="720353" y="47719"/>
                </a:cubicBezTo>
                <a:cubicBezTo>
                  <a:pt x="720353" y="174968"/>
                  <a:pt x="720352" y="302218"/>
                  <a:pt x="720352" y="429467"/>
                </a:cubicBezTo>
                <a:cubicBezTo>
                  <a:pt x="720352" y="455821"/>
                  <a:pt x="698987" y="477186"/>
                  <a:pt x="672633"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506" tIns="63506" rIns="63506" bIns="63506" numCol="1" spcCol="1270" anchor="ctr" anchorCtr="0">
            <a:noAutofit/>
          </a:bodyPr>
          <a:lstStyle/>
          <a:p>
            <a:pPr algn="ctr"/>
            <a:r>
              <a:rPr lang="ru-RU" sz="1100" dirty="0" smtClean="0">
                <a:solidFill>
                  <a:schemeClr val="tx1"/>
                </a:solidFill>
                <a:latin typeface="Times New Roman" panose="02020603050405020304" pitchFamily="18" charset="0"/>
                <a:cs typeface="Times New Roman" panose="02020603050405020304" pitchFamily="18" charset="0"/>
              </a:rPr>
              <a:t>36,4</a:t>
            </a:r>
            <a:endParaRPr lang="ru-RU" sz="1100" dirty="0">
              <a:solidFill>
                <a:schemeClr val="tx1"/>
              </a:solidFill>
              <a:latin typeface="Times New Roman" panose="02020603050405020304" pitchFamily="18" charset="0"/>
              <a:cs typeface="Times New Roman" panose="02020603050405020304" pitchFamily="18" charset="0"/>
            </a:endParaRPr>
          </a:p>
        </p:txBody>
      </p:sp>
      <p:sp>
        <p:nvSpPr>
          <p:cNvPr id="35" name="Полилиния 34"/>
          <p:cNvSpPr/>
          <p:nvPr/>
        </p:nvSpPr>
        <p:spPr>
          <a:xfrm>
            <a:off x="8303234" y="3393032"/>
            <a:ext cx="684000" cy="324000"/>
          </a:xfrm>
          <a:custGeom>
            <a:avLst/>
            <a:gdLst>
              <a:gd name="connsiteX0" fmla="*/ 0 w 720355"/>
              <a:gd name="connsiteY0" fmla="*/ 47719 h 477185"/>
              <a:gd name="connsiteX1" fmla="*/ 47719 w 720355"/>
              <a:gd name="connsiteY1" fmla="*/ 0 h 477185"/>
              <a:gd name="connsiteX2" fmla="*/ 672637 w 720355"/>
              <a:gd name="connsiteY2" fmla="*/ 0 h 477185"/>
              <a:gd name="connsiteX3" fmla="*/ 720356 w 720355"/>
              <a:gd name="connsiteY3" fmla="*/ 47719 h 477185"/>
              <a:gd name="connsiteX4" fmla="*/ 720355 w 720355"/>
              <a:gd name="connsiteY4" fmla="*/ 429467 h 477185"/>
              <a:gd name="connsiteX5" fmla="*/ 672636 w 720355"/>
              <a:gd name="connsiteY5" fmla="*/ 477186 h 477185"/>
              <a:gd name="connsiteX6" fmla="*/ 47719 w 720355"/>
              <a:gd name="connsiteY6" fmla="*/ 477185 h 477185"/>
              <a:gd name="connsiteX7" fmla="*/ 0 w 720355"/>
              <a:gd name="connsiteY7" fmla="*/ 429466 h 477185"/>
              <a:gd name="connsiteX8" fmla="*/ 0 w 720355"/>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355" h="477185">
                <a:moveTo>
                  <a:pt x="0" y="47719"/>
                </a:moveTo>
                <a:cubicBezTo>
                  <a:pt x="0" y="21365"/>
                  <a:pt x="21365" y="0"/>
                  <a:pt x="47719" y="0"/>
                </a:cubicBezTo>
                <a:lnTo>
                  <a:pt x="672637" y="0"/>
                </a:lnTo>
                <a:cubicBezTo>
                  <a:pt x="698991" y="0"/>
                  <a:pt x="720356" y="21365"/>
                  <a:pt x="720356" y="47719"/>
                </a:cubicBezTo>
                <a:cubicBezTo>
                  <a:pt x="720356" y="174968"/>
                  <a:pt x="720355" y="302218"/>
                  <a:pt x="720355" y="429467"/>
                </a:cubicBezTo>
                <a:cubicBezTo>
                  <a:pt x="720355" y="455821"/>
                  <a:pt x="698990" y="477186"/>
                  <a:pt x="672636"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506" tIns="63506" rIns="63506" bIns="63506" numCol="1" spcCol="1270" anchor="ctr" anchorCtr="0">
            <a:noAutofit/>
          </a:bodyPr>
          <a:lstStyle/>
          <a:p>
            <a:pPr algn="ctr"/>
            <a:r>
              <a:rPr lang="ru-RU" sz="1100" dirty="0" smtClean="0">
                <a:solidFill>
                  <a:schemeClr val="tx1"/>
                </a:solidFill>
                <a:latin typeface="Times New Roman" panose="02020603050405020304" pitchFamily="18" charset="0"/>
                <a:cs typeface="Times New Roman" panose="02020603050405020304" pitchFamily="18" charset="0"/>
              </a:rPr>
              <a:t>282,0</a:t>
            </a:r>
            <a:endParaRPr lang="ru-RU" sz="1100" dirty="0">
              <a:solidFill>
                <a:schemeClr val="tx1"/>
              </a:solidFill>
              <a:latin typeface="Times New Roman" panose="02020603050405020304" pitchFamily="18" charset="0"/>
              <a:cs typeface="Times New Roman" panose="02020603050405020304" pitchFamily="18" charset="0"/>
            </a:endParaRPr>
          </a:p>
        </p:txBody>
      </p:sp>
      <p:sp>
        <p:nvSpPr>
          <p:cNvPr id="38" name="Полилиния 37"/>
          <p:cNvSpPr/>
          <p:nvPr/>
        </p:nvSpPr>
        <p:spPr>
          <a:xfrm>
            <a:off x="8303234" y="4977208"/>
            <a:ext cx="684000" cy="324000"/>
          </a:xfrm>
          <a:custGeom>
            <a:avLst/>
            <a:gdLst>
              <a:gd name="connsiteX0" fmla="*/ 0 w 720364"/>
              <a:gd name="connsiteY0" fmla="*/ 47719 h 477185"/>
              <a:gd name="connsiteX1" fmla="*/ 47719 w 720364"/>
              <a:gd name="connsiteY1" fmla="*/ 0 h 477185"/>
              <a:gd name="connsiteX2" fmla="*/ 672646 w 720364"/>
              <a:gd name="connsiteY2" fmla="*/ 0 h 477185"/>
              <a:gd name="connsiteX3" fmla="*/ 720365 w 720364"/>
              <a:gd name="connsiteY3" fmla="*/ 47719 h 477185"/>
              <a:gd name="connsiteX4" fmla="*/ 720364 w 720364"/>
              <a:gd name="connsiteY4" fmla="*/ 429467 h 477185"/>
              <a:gd name="connsiteX5" fmla="*/ 672645 w 720364"/>
              <a:gd name="connsiteY5" fmla="*/ 477186 h 477185"/>
              <a:gd name="connsiteX6" fmla="*/ 47719 w 720364"/>
              <a:gd name="connsiteY6" fmla="*/ 477185 h 477185"/>
              <a:gd name="connsiteX7" fmla="*/ 0 w 720364"/>
              <a:gd name="connsiteY7" fmla="*/ 429466 h 477185"/>
              <a:gd name="connsiteX8" fmla="*/ 0 w 720364"/>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364" h="477185">
                <a:moveTo>
                  <a:pt x="0" y="47719"/>
                </a:moveTo>
                <a:cubicBezTo>
                  <a:pt x="0" y="21365"/>
                  <a:pt x="21365" y="0"/>
                  <a:pt x="47719" y="0"/>
                </a:cubicBezTo>
                <a:lnTo>
                  <a:pt x="672646" y="0"/>
                </a:lnTo>
                <a:cubicBezTo>
                  <a:pt x="699000" y="0"/>
                  <a:pt x="720365" y="21365"/>
                  <a:pt x="720365" y="47719"/>
                </a:cubicBezTo>
                <a:cubicBezTo>
                  <a:pt x="720365" y="174968"/>
                  <a:pt x="720364" y="302218"/>
                  <a:pt x="720364" y="429467"/>
                </a:cubicBezTo>
                <a:cubicBezTo>
                  <a:pt x="720364" y="455821"/>
                  <a:pt x="698999" y="477186"/>
                  <a:pt x="672645"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63506" tIns="63506" rIns="63506" bIns="63506" numCol="1" spcCol="1270" anchor="ctr" anchorCtr="0">
            <a:noAutofit/>
          </a:bodyPr>
          <a:lstStyle/>
          <a:p>
            <a:pPr algn="ctr"/>
            <a:r>
              <a:rPr lang="ru-RU" sz="1100" dirty="0" smtClean="0">
                <a:solidFill>
                  <a:schemeClr val="tx1"/>
                </a:solidFill>
                <a:latin typeface="Times New Roman" panose="02020603050405020304" pitchFamily="18" charset="0"/>
                <a:cs typeface="Times New Roman" panose="02020603050405020304" pitchFamily="18" charset="0"/>
              </a:rPr>
              <a:t>450,5</a:t>
            </a:r>
            <a:endParaRPr lang="ru-RU" sz="1100" dirty="0">
              <a:solidFill>
                <a:schemeClr val="tx1"/>
              </a:solidFill>
              <a:latin typeface="Times New Roman" panose="02020603050405020304" pitchFamily="18" charset="0"/>
              <a:cs typeface="Times New Roman" panose="02020603050405020304" pitchFamily="18" charset="0"/>
            </a:endParaRPr>
          </a:p>
        </p:txBody>
      </p:sp>
      <p:sp>
        <p:nvSpPr>
          <p:cNvPr id="39" name="Полилиния 38"/>
          <p:cNvSpPr/>
          <p:nvPr/>
        </p:nvSpPr>
        <p:spPr>
          <a:xfrm>
            <a:off x="4616544" y="6165343"/>
            <a:ext cx="2736000" cy="324000"/>
          </a:xfrm>
          <a:custGeom>
            <a:avLst/>
            <a:gdLst>
              <a:gd name="connsiteX0" fmla="*/ 0 w 2926877"/>
              <a:gd name="connsiteY0" fmla="*/ 47719 h 477185"/>
              <a:gd name="connsiteX1" fmla="*/ 47719 w 2926877"/>
              <a:gd name="connsiteY1" fmla="*/ 0 h 477185"/>
              <a:gd name="connsiteX2" fmla="*/ 2879159 w 2926877"/>
              <a:gd name="connsiteY2" fmla="*/ 0 h 477185"/>
              <a:gd name="connsiteX3" fmla="*/ 2926878 w 2926877"/>
              <a:gd name="connsiteY3" fmla="*/ 47719 h 477185"/>
              <a:gd name="connsiteX4" fmla="*/ 2926877 w 2926877"/>
              <a:gd name="connsiteY4" fmla="*/ 429467 h 477185"/>
              <a:gd name="connsiteX5" fmla="*/ 2879158 w 2926877"/>
              <a:gd name="connsiteY5" fmla="*/ 477186 h 477185"/>
              <a:gd name="connsiteX6" fmla="*/ 47719 w 2926877"/>
              <a:gd name="connsiteY6" fmla="*/ 477185 h 477185"/>
              <a:gd name="connsiteX7" fmla="*/ 0 w 2926877"/>
              <a:gd name="connsiteY7" fmla="*/ 429466 h 477185"/>
              <a:gd name="connsiteX8" fmla="*/ 0 w 2926877"/>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26877" h="477185">
                <a:moveTo>
                  <a:pt x="0" y="47719"/>
                </a:moveTo>
                <a:cubicBezTo>
                  <a:pt x="0" y="21365"/>
                  <a:pt x="21365" y="0"/>
                  <a:pt x="47719" y="0"/>
                </a:cubicBezTo>
                <a:lnTo>
                  <a:pt x="2879159" y="0"/>
                </a:lnTo>
                <a:cubicBezTo>
                  <a:pt x="2905513" y="0"/>
                  <a:pt x="2926878" y="21365"/>
                  <a:pt x="2926878" y="47719"/>
                </a:cubicBezTo>
                <a:cubicBezTo>
                  <a:pt x="2926878" y="174968"/>
                  <a:pt x="2926877" y="302218"/>
                  <a:pt x="2926877" y="429467"/>
                </a:cubicBezTo>
                <a:cubicBezTo>
                  <a:pt x="2926877" y="455821"/>
                  <a:pt x="2905512" y="477186"/>
                  <a:pt x="2879158"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506" tIns="63506" rIns="63506" bIns="63506" numCol="1" spcCol="1270" anchor="ctr" anchorCtr="0">
            <a:noAutofit/>
          </a:bodyPr>
          <a:lstStyle/>
          <a:p>
            <a:r>
              <a:rPr lang="ru-RU" sz="1100" dirty="0">
                <a:solidFill>
                  <a:schemeClr val="tx1"/>
                </a:solidFill>
                <a:latin typeface="Times New Roman" panose="02020603050405020304" pitchFamily="18" charset="0"/>
                <a:cs typeface="Times New Roman" panose="02020603050405020304" pitchFamily="18" charset="0"/>
              </a:rPr>
              <a:t>Обеспечение реализации государственной программы</a:t>
            </a:r>
          </a:p>
        </p:txBody>
      </p:sp>
      <p:sp>
        <p:nvSpPr>
          <p:cNvPr id="41" name="Полилиния 40"/>
          <p:cNvSpPr/>
          <p:nvPr/>
        </p:nvSpPr>
        <p:spPr>
          <a:xfrm>
            <a:off x="8303234" y="6165344"/>
            <a:ext cx="684000" cy="324000"/>
          </a:xfrm>
          <a:custGeom>
            <a:avLst/>
            <a:gdLst>
              <a:gd name="connsiteX0" fmla="*/ 0 w 720364"/>
              <a:gd name="connsiteY0" fmla="*/ 47719 h 477185"/>
              <a:gd name="connsiteX1" fmla="*/ 47719 w 720364"/>
              <a:gd name="connsiteY1" fmla="*/ 0 h 477185"/>
              <a:gd name="connsiteX2" fmla="*/ 672646 w 720364"/>
              <a:gd name="connsiteY2" fmla="*/ 0 h 477185"/>
              <a:gd name="connsiteX3" fmla="*/ 720365 w 720364"/>
              <a:gd name="connsiteY3" fmla="*/ 47719 h 477185"/>
              <a:gd name="connsiteX4" fmla="*/ 720364 w 720364"/>
              <a:gd name="connsiteY4" fmla="*/ 429467 h 477185"/>
              <a:gd name="connsiteX5" fmla="*/ 672645 w 720364"/>
              <a:gd name="connsiteY5" fmla="*/ 477186 h 477185"/>
              <a:gd name="connsiteX6" fmla="*/ 47719 w 720364"/>
              <a:gd name="connsiteY6" fmla="*/ 477185 h 477185"/>
              <a:gd name="connsiteX7" fmla="*/ 0 w 720364"/>
              <a:gd name="connsiteY7" fmla="*/ 429466 h 477185"/>
              <a:gd name="connsiteX8" fmla="*/ 0 w 720364"/>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364" h="477185">
                <a:moveTo>
                  <a:pt x="0" y="47719"/>
                </a:moveTo>
                <a:cubicBezTo>
                  <a:pt x="0" y="21365"/>
                  <a:pt x="21365" y="0"/>
                  <a:pt x="47719" y="0"/>
                </a:cubicBezTo>
                <a:lnTo>
                  <a:pt x="672646" y="0"/>
                </a:lnTo>
                <a:cubicBezTo>
                  <a:pt x="699000" y="0"/>
                  <a:pt x="720365" y="21365"/>
                  <a:pt x="720365" y="47719"/>
                </a:cubicBezTo>
                <a:cubicBezTo>
                  <a:pt x="720365" y="174968"/>
                  <a:pt x="720364" y="302218"/>
                  <a:pt x="720364" y="429467"/>
                </a:cubicBezTo>
                <a:cubicBezTo>
                  <a:pt x="720364" y="455821"/>
                  <a:pt x="698999" y="477186"/>
                  <a:pt x="672645"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63506" tIns="63506" rIns="63506" bIns="63506" numCol="1" spcCol="1270" anchor="ctr" anchorCtr="0">
            <a:noAutofit/>
          </a:bodyPr>
          <a:lstStyle/>
          <a:p>
            <a:pPr algn="ctr"/>
            <a:r>
              <a:rPr lang="ru-RU" sz="1100" dirty="0" smtClean="0">
                <a:solidFill>
                  <a:schemeClr val="tx1"/>
                </a:solidFill>
                <a:latin typeface="Times New Roman" panose="02020603050405020304" pitchFamily="18" charset="0"/>
                <a:cs typeface="Times New Roman" panose="02020603050405020304" pitchFamily="18" charset="0"/>
              </a:rPr>
              <a:t>83,9</a:t>
            </a:r>
            <a:endParaRPr lang="ru-RU" sz="1100" dirty="0">
              <a:solidFill>
                <a:schemeClr val="tx1"/>
              </a:solidFill>
              <a:latin typeface="Times New Roman" panose="02020603050405020304" pitchFamily="18" charset="0"/>
              <a:cs typeface="Times New Roman" panose="02020603050405020304" pitchFamily="18" charset="0"/>
            </a:endParaRPr>
          </a:p>
        </p:txBody>
      </p:sp>
      <p:sp>
        <p:nvSpPr>
          <p:cNvPr id="3" name="Номер слайда 2"/>
          <p:cNvSpPr>
            <a:spLocks noGrp="1"/>
          </p:cNvSpPr>
          <p:nvPr>
            <p:ph type="sldNum" sz="quarter" idx="12"/>
          </p:nvPr>
        </p:nvSpPr>
        <p:spPr>
          <a:xfrm>
            <a:off x="8102015" y="6453336"/>
            <a:ext cx="1006489" cy="365125"/>
          </a:xfrm>
        </p:spPr>
        <p:txBody>
          <a:bodyPr/>
          <a:lstStyle/>
          <a:p>
            <a:pPr>
              <a:defRPr/>
            </a:pPr>
            <a:fld id="{667CCBFA-BFB9-4E9F-B6F6-694D72409F22}" type="slidenum">
              <a:rPr lang="ru-RU" smtClean="0"/>
              <a:pPr>
                <a:defRPr/>
              </a:pPr>
              <a:t>68</a:t>
            </a:fld>
            <a:endParaRPr lang="ru-RU" dirty="0"/>
          </a:p>
        </p:txBody>
      </p:sp>
      <p:sp>
        <p:nvSpPr>
          <p:cNvPr id="44" name="Полилиния 43"/>
          <p:cNvSpPr/>
          <p:nvPr/>
        </p:nvSpPr>
        <p:spPr>
          <a:xfrm>
            <a:off x="7505723" y="2276904"/>
            <a:ext cx="684000" cy="288000"/>
          </a:xfrm>
          <a:custGeom>
            <a:avLst/>
            <a:gdLst>
              <a:gd name="connsiteX0" fmla="*/ 0 w 736665"/>
              <a:gd name="connsiteY0" fmla="*/ 47719 h 477185"/>
              <a:gd name="connsiteX1" fmla="*/ 47719 w 736665"/>
              <a:gd name="connsiteY1" fmla="*/ 0 h 477185"/>
              <a:gd name="connsiteX2" fmla="*/ 688947 w 736665"/>
              <a:gd name="connsiteY2" fmla="*/ 0 h 477185"/>
              <a:gd name="connsiteX3" fmla="*/ 736666 w 736665"/>
              <a:gd name="connsiteY3" fmla="*/ 47719 h 477185"/>
              <a:gd name="connsiteX4" fmla="*/ 736665 w 736665"/>
              <a:gd name="connsiteY4" fmla="*/ 429467 h 477185"/>
              <a:gd name="connsiteX5" fmla="*/ 688946 w 736665"/>
              <a:gd name="connsiteY5" fmla="*/ 477186 h 477185"/>
              <a:gd name="connsiteX6" fmla="*/ 47719 w 736665"/>
              <a:gd name="connsiteY6" fmla="*/ 477185 h 477185"/>
              <a:gd name="connsiteX7" fmla="*/ 0 w 736665"/>
              <a:gd name="connsiteY7" fmla="*/ 429466 h 477185"/>
              <a:gd name="connsiteX8" fmla="*/ 0 w 736665"/>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6665" h="477185">
                <a:moveTo>
                  <a:pt x="0" y="47719"/>
                </a:moveTo>
                <a:cubicBezTo>
                  <a:pt x="0" y="21365"/>
                  <a:pt x="21365" y="0"/>
                  <a:pt x="47719" y="0"/>
                </a:cubicBezTo>
                <a:lnTo>
                  <a:pt x="688947" y="0"/>
                </a:lnTo>
                <a:cubicBezTo>
                  <a:pt x="715301" y="0"/>
                  <a:pt x="736666" y="21365"/>
                  <a:pt x="736666" y="47719"/>
                </a:cubicBezTo>
                <a:cubicBezTo>
                  <a:pt x="736666" y="174968"/>
                  <a:pt x="736665" y="302218"/>
                  <a:pt x="736665" y="429467"/>
                </a:cubicBezTo>
                <a:cubicBezTo>
                  <a:pt x="736665" y="455821"/>
                  <a:pt x="715300" y="477186"/>
                  <a:pt x="688946"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506" tIns="63506" rIns="63506" bIns="63506" numCol="1" spcCol="1270" anchor="ctr" anchorCtr="0">
            <a:noAutofit/>
          </a:bodyPr>
          <a:lstStyle/>
          <a:p>
            <a:pPr algn="ctr"/>
            <a:r>
              <a:rPr lang="ru-RU" sz="1200" b="1" dirty="0" smtClean="0">
                <a:solidFill>
                  <a:schemeClr val="tx1"/>
                </a:solidFill>
                <a:latin typeface="Times New Roman" panose="02020603050405020304" pitchFamily="18" charset="0"/>
                <a:cs typeface="Times New Roman" panose="02020603050405020304" pitchFamily="18" charset="0"/>
              </a:rPr>
              <a:t>План</a:t>
            </a:r>
            <a:endParaRPr lang="ru-RU" sz="1200" b="1" dirty="0">
              <a:solidFill>
                <a:schemeClr val="tx1"/>
              </a:solidFill>
              <a:latin typeface="Times New Roman" panose="02020603050405020304" pitchFamily="18" charset="0"/>
              <a:cs typeface="Times New Roman" panose="02020603050405020304" pitchFamily="18" charset="0"/>
            </a:endParaRPr>
          </a:p>
        </p:txBody>
      </p:sp>
      <p:sp>
        <p:nvSpPr>
          <p:cNvPr id="45" name="Скругленный прямоугольник 44"/>
          <p:cNvSpPr/>
          <p:nvPr/>
        </p:nvSpPr>
        <p:spPr>
          <a:xfrm>
            <a:off x="8303234" y="2276904"/>
            <a:ext cx="684000" cy="288000"/>
          </a:xfrm>
          <a:prstGeom prst="roundRect">
            <a:avLst/>
          </a:pr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506" tIns="63506" rIns="63506" bIns="63506" numCol="1" spcCol="1270" anchor="ctr" anchorCtr="0">
            <a:noAutofit/>
          </a:bodyPr>
          <a:lstStyle/>
          <a:p>
            <a:pPr algn="ctr"/>
            <a:r>
              <a:rPr lang="ru-RU" sz="1200" b="1" dirty="0" smtClean="0">
                <a:solidFill>
                  <a:schemeClr val="tx1"/>
                </a:solidFill>
                <a:latin typeface="Times New Roman" panose="02020603050405020304" pitchFamily="18" charset="0"/>
                <a:cs typeface="Times New Roman" panose="02020603050405020304" pitchFamily="18" charset="0"/>
              </a:rPr>
              <a:t>Факт</a:t>
            </a:r>
            <a:endParaRPr lang="ru-RU" sz="1200" b="1" dirty="0">
              <a:solidFill>
                <a:schemeClr val="tx1"/>
              </a:solidFill>
              <a:latin typeface="Times New Roman" panose="02020603050405020304" pitchFamily="18" charset="0"/>
              <a:cs typeface="Times New Roman" panose="02020603050405020304" pitchFamily="18" charset="0"/>
            </a:endParaRPr>
          </a:p>
        </p:txBody>
      </p:sp>
      <p:sp>
        <p:nvSpPr>
          <p:cNvPr id="51" name="Полилиния 50"/>
          <p:cNvSpPr/>
          <p:nvPr/>
        </p:nvSpPr>
        <p:spPr>
          <a:xfrm>
            <a:off x="7505723" y="2996952"/>
            <a:ext cx="684000" cy="324000"/>
          </a:xfrm>
          <a:custGeom>
            <a:avLst/>
            <a:gdLst>
              <a:gd name="connsiteX0" fmla="*/ 0 w 736665"/>
              <a:gd name="connsiteY0" fmla="*/ 47719 h 477185"/>
              <a:gd name="connsiteX1" fmla="*/ 47719 w 736665"/>
              <a:gd name="connsiteY1" fmla="*/ 0 h 477185"/>
              <a:gd name="connsiteX2" fmla="*/ 688947 w 736665"/>
              <a:gd name="connsiteY2" fmla="*/ 0 h 477185"/>
              <a:gd name="connsiteX3" fmla="*/ 736666 w 736665"/>
              <a:gd name="connsiteY3" fmla="*/ 47719 h 477185"/>
              <a:gd name="connsiteX4" fmla="*/ 736665 w 736665"/>
              <a:gd name="connsiteY4" fmla="*/ 429467 h 477185"/>
              <a:gd name="connsiteX5" fmla="*/ 688946 w 736665"/>
              <a:gd name="connsiteY5" fmla="*/ 477186 h 477185"/>
              <a:gd name="connsiteX6" fmla="*/ 47719 w 736665"/>
              <a:gd name="connsiteY6" fmla="*/ 477185 h 477185"/>
              <a:gd name="connsiteX7" fmla="*/ 0 w 736665"/>
              <a:gd name="connsiteY7" fmla="*/ 429466 h 477185"/>
              <a:gd name="connsiteX8" fmla="*/ 0 w 736665"/>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6665" h="477185">
                <a:moveTo>
                  <a:pt x="0" y="47719"/>
                </a:moveTo>
                <a:cubicBezTo>
                  <a:pt x="0" y="21365"/>
                  <a:pt x="21365" y="0"/>
                  <a:pt x="47719" y="0"/>
                </a:cubicBezTo>
                <a:lnTo>
                  <a:pt x="688947" y="0"/>
                </a:lnTo>
                <a:cubicBezTo>
                  <a:pt x="715301" y="0"/>
                  <a:pt x="736666" y="21365"/>
                  <a:pt x="736666" y="47719"/>
                </a:cubicBezTo>
                <a:cubicBezTo>
                  <a:pt x="736666" y="174968"/>
                  <a:pt x="736665" y="302218"/>
                  <a:pt x="736665" y="429467"/>
                </a:cubicBezTo>
                <a:cubicBezTo>
                  <a:pt x="736665" y="455821"/>
                  <a:pt x="715300" y="477186"/>
                  <a:pt x="688946"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506" tIns="63506" rIns="63506" bIns="63506" numCol="1" spcCol="1270" anchor="ctr" anchorCtr="0">
            <a:noAutofit/>
          </a:bodyPr>
          <a:lstStyle/>
          <a:p>
            <a:pPr algn="ctr"/>
            <a:r>
              <a:rPr lang="ru-RU" sz="1100" dirty="0" smtClean="0">
                <a:solidFill>
                  <a:schemeClr val="tx1"/>
                </a:solidFill>
                <a:latin typeface="Times New Roman" panose="02020603050405020304" pitchFamily="18" charset="0"/>
                <a:cs typeface="Times New Roman" panose="02020603050405020304" pitchFamily="18" charset="0"/>
              </a:rPr>
              <a:t>36,4</a:t>
            </a:r>
            <a:endParaRPr lang="ru-RU" sz="1100" dirty="0">
              <a:solidFill>
                <a:schemeClr val="tx1"/>
              </a:solidFill>
              <a:latin typeface="Times New Roman" panose="02020603050405020304" pitchFamily="18" charset="0"/>
              <a:cs typeface="Times New Roman" panose="02020603050405020304" pitchFamily="18" charset="0"/>
            </a:endParaRPr>
          </a:p>
        </p:txBody>
      </p:sp>
      <p:sp>
        <p:nvSpPr>
          <p:cNvPr id="52" name="Полилиния 51"/>
          <p:cNvSpPr/>
          <p:nvPr/>
        </p:nvSpPr>
        <p:spPr>
          <a:xfrm>
            <a:off x="7505723" y="3393032"/>
            <a:ext cx="684000" cy="324000"/>
          </a:xfrm>
          <a:custGeom>
            <a:avLst/>
            <a:gdLst>
              <a:gd name="connsiteX0" fmla="*/ 0 w 736665"/>
              <a:gd name="connsiteY0" fmla="*/ 47719 h 477185"/>
              <a:gd name="connsiteX1" fmla="*/ 47719 w 736665"/>
              <a:gd name="connsiteY1" fmla="*/ 0 h 477185"/>
              <a:gd name="connsiteX2" fmla="*/ 688947 w 736665"/>
              <a:gd name="connsiteY2" fmla="*/ 0 h 477185"/>
              <a:gd name="connsiteX3" fmla="*/ 736666 w 736665"/>
              <a:gd name="connsiteY3" fmla="*/ 47719 h 477185"/>
              <a:gd name="connsiteX4" fmla="*/ 736665 w 736665"/>
              <a:gd name="connsiteY4" fmla="*/ 429467 h 477185"/>
              <a:gd name="connsiteX5" fmla="*/ 688946 w 736665"/>
              <a:gd name="connsiteY5" fmla="*/ 477186 h 477185"/>
              <a:gd name="connsiteX6" fmla="*/ 47719 w 736665"/>
              <a:gd name="connsiteY6" fmla="*/ 477185 h 477185"/>
              <a:gd name="connsiteX7" fmla="*/ 0 w 736665"/>
              <a:gd name="connsiteY7" fmla="*/ 429466 h 477185"/>
              <a:gd name="connsiteX8" fmla="*/ 0 w 736665"/>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6665" h="477185">
                <a:moveTo>
                  <a:pt x="0" y="47719"/>
                </a:moveTo>
                <a:cubicBezTo>
                  <a:pt x="0" y="21365"/>
                  <a:pt x="21365" y="0"/>
                  <a:pt x="47719" y="0"/>
                </a:cubicBezTo>
                <a:lnTo>
                  <a:pt x="688947" y="0"/>
                </a:lnTo>
                <a:cubicBezTo>
                  <a:pt x="715301" y="0"/>
                  <a:pt x="736666" y="21365"/>
                  <a:pt x="736666" y="47719"/>
                </a:cubicBezTo>
                <a:cubicBezTo>
                  <a:pt x="736666" y="174968"/>
                  <a:pt x="736665" y="302218"/>
                  <a:pt x="736665" y="429467"/>
                </a:cubicBezTo>
                <a:cubicBezTo>
                  <a:pt x="736665" y="455821"/>
                  <a:pt x="715300" y="477186"/>
                  <a:pt x="688946"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506" tIns="63506" rIns="63506" bIns="63506" numCol="1" spcCol="1270" anchor="ctr" anchorCtr="0">
            <a:noAutofit/>
          </a:bodyPr>
          <a:lstStyle/>
          <a:p>
            <a:pPr algn="ctr"/>
            <a:r>
              <a:rPr lang="ru-RU" sz="1100" dirty="0" smtClean="0">
                <a:solidFill>
                  <a:schemeClr val="tx1"/>
                </a:solidFill>
                <a:latin typeface="Times New Roman" panose="02020603050405020304" pitchFamily="18" charset="0"/>
                <a:cs typeface="Times New Roman" panose="02020603050405020304" pitchFamily="18" charset="0"/>
              </a:rPr>
              <a:t>283,8</a:t>
            </a:r>
            <a:endParaRPr lang="ru-RU" sz="1100" dirty="0">
              <a:solidFill>
                <a:schemeClr val="tx1"/>
              </a:solidFill>
              <a:latin typeface="Times New Roman" panose="02020603050405020304" pitchFamily="18" charset="0"/>
              <a:cs typeface="Times New Roman" panose="02020603050405020304" pitchFamily="18" charset="0"/>
            </a:endParaRPr>
          </a:p>
        </p:txBody>
      </p:sp>
      <p:sp>
        <p:nvSpPr>
          <p:cNvPr id="54" name="Полилиния 53"/>
          <p:cNvSpPr/>
          <p:nvPr/>
        </p:nvSpPr>
        <p:spPr>
          <a:xfrm>
            <a:off x="7505723" y="3789040"/>
            <a:ext cx="684000" cy="324000"/>
          </a:xfrm>
          <a:custGeom>
            <a:avLst/>
            <a:gdLst>
              <a:gd name="connsiteX0" fmla="*/ 0 w 736665"/>
              <a:gd name="connsiteY0" fmla="*/ 47719 h 477185"/>
              <a:gd name="connsiteX1" fmla="*/ 47719 w 736665"/>
              <a:gd name="connsiteY1" fmla="*/ 0 h 477185"/>
              <a:gd name="connsiteX2" fmla="*/ 688947 w 736665"/>
              <a:gd name="connsiteY2" fmla="*/ 0 h 477185"/>
              <a:gd name="connsiteX3" fmla="*/ 736666 w 736665"/>
              <a:gd name="connsiteY3" fmla="*/ 47719 h 477185"/>
              <a:gd name="connsiteX4" fmla="*/ 736665 w 736665"/>
              <a:gd name="connsiteY4" fmla="*/ 429467 h 477185"/>
              <a:gd name="connsiteX5" fmla="*/ 688946 w 736665"/>
              <a:gd name="connsiteY5" fmla="*/ 477186 h 477185"/>
              <a:gd name="connsiteX6" fmla="*/ 47719 w 736665"/>
              <a:gd name="connsiteY6" fmla="*/ 477185 h 477185"/>
              <a:gd name="connsiteX7" fmla="*/ 0 w 736665"/>
              <a:gd name="connsiteY7" fmla="*/ 429466 h 477185"/>
              <a:gd name="connsiteX8" fmla="*/ 0 w 736665"/>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6665" h="477185">
                <a:moveTo>
                  <a:pt x="0" y="47719"/>
                </a:moveTo>
                <a:cubicBezTo>
                  <a:pt x="0" y="21365"/>
                  <a:pt x="21365" y="0"/>
                  <a:pt x="47719" y="0"/>
                </a:cubicBezTo>
                <a:lnTo>
                  <a:pt x="688947" y="0"/>
                </a:lnTo>
                <a:cubicBezTo>
                  <a:pt x="715301" y="0"/>
                  <a:pt x="736666" y="21365"/>
                  <a:pt x="736666" y="47719"/>
                </a:cubicBezTo>
                <a:cubicBezTo>
                  <a:pt x="736666" y="174968"/>
                  <a:pt x="736665" y="302218"/>
                  <a:pt x="736665" y="429467"/>
                </a:cubicBezTo>
                <a:cubicBezTo>
                  <a:pt x="736665" y="455821"/>
                  <a:pt x="715300" y="477186"/>
                  <a:pt x="688946"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506" tIns="63506" rIns="63506" bIns="63506" numCol="1" spcCol="1270" anchor="ctr" anchorCtr="0">
            <a:noAutofit/>
          </a:bodyPr>
          <a:lstStyle/>
          <a:p>
            <a:pPr algn="ctr"/>
            <a:r>
              <a:rPr lang="ru-RU" sz="1100" dirty="0" smtClean="0">
                <a:solidFill>
                  <a:schemeClr val="tx1"/>
                </a:solidFill>
                <a:latin typeface="Times New Roman" panose="02020603050405020304" pitchFamily="18" charset="0"/>
                <a:cs typeface="Times New Roman" panose="02020603050405020304" pitchFamily="18" charset="0"/>
              </a:rPr>
              <a:t>683,7</a:t>
            </a:r>
            <a:endParaRPr lang="ru-RU" sz="1100" dirty="0">
              <a:solidFill>
                <a:schemeClr val="tx1"/>
              </a:solidFill>
              <a:latin typeface="Times New Roman" panose="02020603050405020304" pitchFamily="18" charset="0"/>
              <a:cs typeface="Times New Roman" panose="02020603050405020304" pitchFamily="18" charset="0"/>
            </a:endParaRPr>
          </a:p>
        </p:txBody>
      </p:sp>
      <p:sp>
        <p:nvSpPr>
          <p:cNvPr id="58" name="Полилиния 57"/>
          <p:cNvSpPr/>
          <p:nvPr/>
        </p:nvSpPr>
        <p:spPr>
          <a:xfrm>
            <a:off x="7505723" y="4581128"/>
            <a:ext cx="684000" cy="324000"/>
          </a:xfrm>
          <a:custGeom>
            <a:avLst/>
            <a:gdLst>
              <a:gd name="connsiteX0" fmla="*/ 0 w 736665"/>
              <a:gd name="connsiteY0" fmla="*/ 47719 h 477185"/>
              <a:gd name="connsiteX1" fmla="*/ 47719 w 736665"/>
              <a:gd name="connsiteY1" fmla="*/ 0 h 477185"/>
              <a:gd name="connsiteX2" fmla="*/ 688947 w 736665"/>
              <a:gd name="connsiteY2" fmla="*/ 0 h 477185"/>
              <a:gd name="connsiteX3" fmla="*/ 736666 w 736665"/>
              <a:gd name="connsiteY3" fmla="*/ 47719 h 477185"/>
              <a:gd name="connsiteX4" fmla="*/ 736665 w 736665"/>
              <a:gd name="connsiteY4" fmla="*/ 429467 h 477185"/>
              <a:gd name="connsiteX5" fmla="*/ 688946 w 736665"/>
              <a:gd name="connsiteY5" fmla="*/ 477186 h 477185"/>
              <a:gd name="connsiteX6" fmla="*/ 47719 w 736665"/>
              <a:gd name="connsiteY6" fmla="*/ 477185 h 477185"/>
              <a:gd name="connsiteX7" fmla="*/ 0 w 736665"/>
              <a:gd name="connsiteY7" fmla="*/ 429466 h 477185"/>
              <a:gd name="connsiteX8" fmla="*/ 0 w 736665"/>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6665" h="477185">
                <a:moveTo>
                  <a:pt x="0" y="47719"/>
                </a:moveTo>
                <a:cubicBezTo>
                  <a:pt x="0" y="21365"/>
                  <a:pt x="21365" y="0"/>
                  <a:pt x="47719" y="0"/>
                </a:cubicBezTo>
                <a:lnTo>
                  <a:pt x="688947" y="0"/>
                </a:lnTo>
                <a:cubicBezTo>
                  <a:pt x="715301" y="0"/>
                  <a:pt x="736666" y="21365"/>
                  <a:pt x="736666" y="47719"/>
                </a:cubicBezTo>
                <a:cubicBezTo>
                  <a:pt x="736666" y="174968"/>
                  <a:pt x="736665" y="302218"/>
                  <a:pt x="736665" y="429467"/>
                </a:cubicBezTo>
                <a:cubicBezTo>
                  <a:pt x="736665" y="455821"/>
                  <a:pt x="715300" y="477186"/>
                  <a:pt x="688946"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506" tIns="63506" rIns="63506" bIns="63506" numCol="1" spcCol="1270" anchor="ctr" anchorCtr="0">
            <a:noAutofit/>
          </a:bodyPr>
          <a:lstStyle/>
          <a:p>
            <a:pPr algn="ctr"/>
            <a:r>
              <a:rPr lang="ru-RU" sz="1100" dirty="0" smtClean="0">
                <a:solidFill>
                  <a:schemeClr val="tx1"/>
                </a:solidFill>
                <a:latin typeface="Times New Roman" panose="02020603050405020304" pitchFamily="18" charset="0"/>
                <a:cs typeface="Times New Roman" panose="02020603050405020304" pitchFamily="18" charset="0"/>
              </a:rPr>
              <a:t>1 141,0</a:t>
            </a:r>
            <a:endParaRPr lang="ru-RU" sz="1100" dirty="0">
              <a:solidFill>
                <a:schemeClr val="tx1"/>
              </a:solidFill>
              <a:latin typeface="Times New Roman" panose="02020603050405020304" pitchFamily="18" charset="0"/>
              <a:cs typeface="Times New Roman" panose="02020603050405020304" pitchFamily="18" charset="0"/>
            </a:endParaRPr>
          </a:p>
        </p:txBody>
      </p:sp>
      <p:sp>
        <p:nvSpPr>
          <p:cNvPr id="59" name="Полилиния 58"/>
          <p:cNvSpPr/>
          <p:nvPr/>
        </p:nvSpPr>
        <p:spPr>
          <a:xfrm>
            <a:off x="7505723" y="4977208"/>
            <a:ext cx="684000" cy="324000"/>
          </a:xfrm>
          <a:custGeom>
            <a:avLst/>
            <a:gdLst>
              <a:gd name="connsiteX0" fmla="*/ 0 w 736665"/>
              <a:gd name="connsiteY0" fmla="*/ 47719 h 477185"/>
              <a:gd name="connsiteX1" fmla="*/ 47719 w 736665"/>
              <a:gd name="connsiteY1" fmla="*/ 0 h 477185"/>
              <a:gd name="connsiteX2" fmla="*/ 688947 w 736665"/>
              <a:gd name="connsiteY2" fmla="*/ 0 h 477185"/>
              <a:gd name="connsiteX3" fmla="*/ 736666 w 736665"/>
              <a:gd name="connsiteY3" fmla="*/ 47719 h 477185"/>
              <a:gd name="connsiteX4" fmla="*/ 736665 w 736665"/>
              <a:gd name="connsiteY4" fmla="*/ 429467 h 477185"/>
              <a:gd name="connsiteX5" fmla="*/ 688946 w 736665"/>
              <a:gd name="connsiteY5" fmla="*/ 477186 h 477185"/>
              <a:gd name="connsiteX6" fmla="*/ 47719 w 736665"/>
              <a:gd name="connsiteY6" fmla="*/ 477185 h 477185"/>
              <a:gd name="connsiteX7" fmla="*/ 0 w 736665"/>
              <a:gd name="connsiteY7" fmla="*/ 429466 h 477185"/>
              <a:gd name="connsiteX8" fmla="*/ 0 w 736665"/>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6665" h="477185">
                <a:moveTo>
                  <a:pt x="0" y="47719"/>
                </a:moveTo>
                <a:cubicBezTo>
                  <a:pt x="0" y="21365"/>
                  <a:pt x="21365" y="0"/>
                  <a:pt x="47719" y="0"/>
                </a:cubicBezTo>
                <a:lnTo>
                  <a:pt x="688947" y="0"/>
                </a:lnTo>
                <a:cubicBezTo>
                  <a:pt x="715301" y="0"/>
                  <a:pt x="736666" y="21365"/>
                  <a:pt x="736666" y="47719"/>
                </a:cubicBezTo>
                <a:cubicBezTo>
                  <a:pt x="736666" y="174968"/>
                  <a:pt x="736665" y="302218"/>
                  <a:pt x="736665" y="429467"/>
                </a:cubicBezTo>
                <a:cubicBezTo>
                  <a:pt x="736665" y="455821"/>
                  <a:pt x="715300" y="477186"/>
                  <a:pt x="688946"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506" tIns="63506" rIns="63506" bIns="63506" numCol="1" spcCol="1270" anchor="ctr" anchorCtr="0">
            <a:noAutofit/>
          </a:bodyPr>
          <a:lstStyle/>
          <a:p>
            <a:pPr algn="ctr"/>
            <a:r>
              <a:rPr lang="ru-RU" sz="1100" dirty="0" smtClean="0">
                <a:solidFill>
                  <a:schemeClr val="tx1"/>
                </a:solidFill>
                <a:latin typeface="Times New Roman" panose="02020603050405020304" pitchFamily="18" charset="0"/>
                <a:cs typeface="Times New Roman" panose="02020603050405020304" pitchFamily="18" charset="0"/>
              </a:rPr>
              <a:t>452,0</a:t>
            </a:r>
            <a:endParaRPr lang="ru-RU" sz="1100" dirty="0">
              <a:solidFill>
                <a:schemeClr val="tx1"/>
              </a:solidFill>
              <a:latin typeface="Times New Roman" panose="02020603050405020304" pitchFamily="18" charset="0"/>
              <a:cs typeface="Times New Roman" panose="02020603050405020304" pitchFamily="18" charset="0"/>
            </a:endParaRPr>
          </a:p>
        </p:txBody>
      </p:sp>
      <p:sp>
        <p:nvSpPr>
          <p:cNvPr id="60" name="Полилиния 59"/>
          <p:cNvSpPr/>
          <p:nvPr/>
        </p:nvSpPr>
        <p:spPr>
          <a:xfrm>
            <a:off x="7505723" y="6165344"/>
            <a:ext cx="684000" cy="324000"/>
          </a:xfrm>
          <a:custGeom>
            <a:avLst/>
            <a:gdLst>
              <a:gd name="connsiteX0" fmla="*/ 0 w 736665"/>
              <a:gd name="connsiteY0" fmla="*/ 47719 h 477185"/>
              <a:gd name="connsiteX1" fmla="*/ 47719 w 736665"/>
              <a:gd name="connsiteY1" fmla="*/ 0 h 477185"/>
              <a:gd name="connsiteX2" fmla="*/ 688947 w 736665"/>
              <a:gd name="connsiteY2" fmla="*/ 0 h 477185"/>
              <a:gd name="connsiteX3" fmla="*/ 736666 w 736665"/>
              <a:gd name="connsiteY3" fmla="*/ 47719 h 477185"/>
              <a:gd name="connsiteX4" fmla="*/ 736665 w 736665"/>
              <a:gd name="connsiteY4" fmla="*/ 429467 h 477185"/>
              <a:gd name="connsiteX5" fmla="*/ 688946 w 736665"/>
              <a:gd name="connsiteY5" fmla="*/ 477186 h 477185"/>
              <a:gd name="connsiteX6" fmla="*/ 47719 w 736665"/>
              <a:gd name="connsiteY6" fmla="*/ 477185 h 477185"/>
              <a:gd name="connsiteX7" fmla="*/ 0 w 736665"/>
              <a:gd name="connsiteY7" fmla="*/ 429466 h 477185"/>
              <a:gd name="connsiteX8" fmla="*/ 0 w 736665"/>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6665" h="477185">
                <a:moveTo>
                  <a:pt x="0" y="47719"/>
                </a:moveTo>
                <a:cubicBezTo>
                  <a:pt x="0" y="21365"/>
                  <a:pt x="21365" y="0"/>
                  <a:pt x="47719" y="0"/>
                </a:cubicBezTo>
                <a:lnTo>
                  <a:pt x="688947" y="0"/>
                </a:lnTo>
                <a:cubicBezTo>
                  <a:pt x="715301" y="0"/>
                  <a:pt x="736666" y="21365"/>
                  <a:pt x="736666" y="47719"/>
                </a:cubicBezTo>
                <a:cubicBezTo>
                  <a:pt x="736666" y="174968"/>
                  <a:pt x="736665" y="302218"/>
                  <a:pt x="736665" y="429467"/>
                </a:cubicBezTo>
                <a:cubicBezTo>
                  <a:pt x="736665" y="455821"/>
                  <a:pt x="715300" y="477186"/>
                  <a:pt x="688946"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506" tIns="63506" rIns="63506" bIns="63506" numCol="1" spcCol="1270" anchor="ctr" anchorCtr="0">
            <a:noAutofit/>
          </a:bodyPr>
          <a:lstStyle/>
          <a:p>
            <a:pPr algn="ctr"/>
            <a:r>
              <a:rPr lang="ru-RU" sz="1100" dirty="0" smtClean="0">
                <a:solidFill>
                  <a:schemeClr val="tx1"/>
                </a:solidFill>
                <a:latin typeface="Times New Roman" panose="02020603050405020304" pitchFamily="18" charset="0"/>
                <a:cs typeface="Times New Roman" panose="02020603050405020304" pitchFamily="18" charset="0"/>
              </a:rPr>
              <a:t>90,5</a:t>
            </a:r>
            <a:endParaRPr lang="ru-RU" sz="1100" dirty="0">
              <a:solidFill>
                <a:schemeClr val="tx1"/>
              </a:solidFill>
              <a:latin typeface="Times New Roman" panose="02020603050405020304" pitchFamily="18" charset="0"/>
              <a:cs typeface="Times New Roman" panose="02020603050405020304" pitchFamily="18" charset="0"/>
            </a:endParaRPr>
          </a:p>
        </p:txBody>
      </p:sp>
      <p:sp>
        <p:nvSpPr>
          <p:cNvPr id="61" name="Заголовок 1"/>
          <p:cNvSpPr txBox="1">
            <a:spLocks/>
          </p:cNvSpPr>
          <p:nvPr/>
        </p:nvSpPr>
        <p:spPr>
          <a:xfrm>
            <a:off x="259728" y="0"/>
            <a:ext cx="7613500" cy="620688"/>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l" fontAlgn="auto">
              <a:spcAft>
                <a:spcPts val="0"/>
              </a:spcAft>
              <a:buNone/>
            </a:pPr>
            <a:r>
              <a:rPr lang="ru-RU" sz="1600" dirty="0">
                <a:solidFill>
                  <a:schemeClr val="tx1"/>
                </a:solidFill>
                <a:effectLst/>
                <a:latin typeface="Times New Roman" panose="02020603050405020304" pitchFamily="18" charset="0"/>
                <a:cs typeface="Times New Roman" panose="02020603050405020304" pitchFamily="18" charset="0"/>
              </a:rPr>
              <a:t>Государственная программа Чувашской </a:t>
            </a:r>
            <a:r>
              <a:rPr lang="ru-RU" sz="1600" dirty="0" smtClean="0">
                <a:solidFill>
                  <a:schemeClr val="tx1"/>
                </a:solidFill>
                <a:effectLst/>
                <a:latin typeface="Times New Roman" panose="02020603050405020304" pitchFamily="18" charset="0"/>
                <a:cs typeface="Times New Roman" panose="02020603050405020304" pitchFamily="18" charset="0"/>
              </a:rPr>
              <a:t>Республики </a:t>
            </a:r>
            <a:r>
              <a:rPr lang="ru-RU" sz="1600" dirty="0">
                <a:solidFill>
                  <a:schemeClr val="tx1"/>
                </a:solidFill>
                <a:effectLst/>
                <a:latin typeface="Times New Roman" panose="02020603050405020304" pitchFamily="18" charset="0"/>
                <a:cs typeface="Times New Roman" panose="02020603050405020304" pitchFamily="18" charset="0"/>
              </a:rPr>
              <a:t>«Развитие сельского хозяйства и регулирование рынка </a:t>
            </a:r>
            <a:r>
              <a:rPr lang="ru-RU" sz="1600" dirty="0" smtClean="0">
                <a:solidFill>
                  <a:schemeClr val="tx1"/>
                </a:solidFill>
                <a:effectLst/>
                <a:latin typeface="Times New Roman" panose="02020603050405020304" pitchFamily="18" charset="0"/>
                <a:cs typeface="Times New Roman" panose="02020603050405020304" pitchFamily="18" charset="0"/>
              </a:rPr>
              <a:t>с/х продукции</a:t>
            </a:r>
            <a:r>
              <a:rPr lang="ru-RU" sz="1600" dirty="0">
                <a:solidFill>
                  <a:schemeClr val="tx1"/>
                </a:solidFill>
                <a:effectLst/>
                <a:latin typeface="Times New Roman" panose="02020603050405020304" pitchFamily="18" charset="0"/>
                <a:cs typeface="Times New Roman" panose="02020603050405020304" pitchFamily="18" charset="0"/>
              </a:rPr>
              <a:t>, сырья и </a:t>
            </a:r>
            <a:r>
              <a:rPr lang="ru-RU" sz="1600" dirty="0" smtClean="0">
                <a:solidFill>
                  <a:schemeClr val="tx1"/>
                </a:solidFill>
                <a:effectLst/>
                <a:latin typeface="Times New Roman" panose="02020603050405020304" pitchFamily="18" charset="0"/>
                <a:cs typeface="Times New Roman" panose="02020603050405020304" pitchFamily="18" charset="0"/>
              </a:rPr>
              <a:t>продовольствия»</a:t>
            </a:r>
            <a:endParaRPr lang="ru-RU" sz="1600" dirty="0">
              <a:solidFill>
                <a:schemeClr val="tx1"/>
              </a:solidFill>
              <a:effectLst/>
              <a:latin typeface="Times New Roman" panose="02020603050405020304" pitchFamily="18" charset="0"/>
              <a:cs typeface="Times New Roman" panose="02020603050405020304" pitchFamily="18" charset="0"/>
            </a:endParaRPr>
          </a:p>
        </p:txBody>
      </p:sp>
      <p:cxnSp>
        <p:nvCxnSpPr>
          <p:cNvPr id="62" name="Прямая соединительная линия 61"/>
          <p:cNvCxnSpPr/>
          <p:nvPr/>
        </p:nvCxnSpPr>
        <p:spPr>
          <a:xfrm>
            <a:off x="0" y="620688"/>
            <a:ext cx="9144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63" name="TextBox 62"/>
          <p:cNvSpPr txBox="1"/>
          <p:nvPr/>
        </p:nvSpPr>
        <p:spPr>
          <a:xfrm>
            <a:off x="7873228" y="69850"/>
            <a:ext cx="1223412" cy="492443"/>
          </a:xfrm>
          <a:prstGeom prst="rect">
            <a:avLst/>
          </a:prstGeom>
          <a:noFill/>
        </p:spPr>
        <p:txBody>
          <a:bodyPr wrap="none" rtlCol="0">
            <a:spAutoFit/>
          </a:bodyPr>
          <a:lstStyle/>
          <a:p>
            <a:pPr algn="ctr"/>
            <a:r>
              <a:rPr lang="ru-RU" sz="1300" b="1" i="1" dirty="0" smtClean="0">
                <a:solidFill>
                  <a:schemeClr val="accent1"/>
                </a:solidFill>
                <a:latin typeface="+mn-lt"/>
              </a:rPr>
              <a:t>Бюджет</a:t>
            </a:r>
          </a:p>
          <a:p>
            <a:pPr algn="ctr"/>
            <a:r>
              <a:rPr lang="ru-RU" sz="1300" b="1" i="1" dirty="0" smtClean="0">
                <a:solidFill>
                  <a:schemeClr val="accent1"/>
                </a:solidFill>
                <a:latin typeface="+mn-lt"/>
              </a:rPr>
              <a:t>для граждан</a:t>
            </a:r>
            <a:endParaRPr lang="ru-RU" sz="1300" b="1" i="1" dirty="0">
              <a:solidFill>
                <a:schemeClr val="accent1"/>
              </a:solidFill>
              <a:latin typeface="+mn-lt"/>
            </a:endParaRPr>
          </a:p>
        </p:txBody>
      </p:sp>
      <p:sp>
        <p:nvSpPr>
          <p:cNvPr id="64" name="Скругленный прямоугольник 63"/>
          <p:cNvSpPr/>
          <p:nvPr/>
        </p:nvSpPr>
        <p:spPr>
          <a:xfrm>
            <a:off x="4616544" y="2276904"/>
            <a:ext cx="2736000" cy="288000"/>
          </a:xfrm>
          <a:prstGeom prst="roundRect">
            <a:avLst/>
          </a:pr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506" tIns="63506" rIns="63506" bIns="63506" numCol="1" spcCol="1270" anchor="ctr" anchorCtr="0">
            <a:noAutofit/>
          </a:bodyPr>
          <a:lstStyle/>
          <a:p>
            <a:pPr algn="ctr"/>
            <a:r>
              <a:rPr lang="ru-RU" sz="1200" b="1" dirty="0" smtClean="0">
                <a:solidFill>
                  <a:schemeClr val="tx1"/>
                </a:solidFill>
                <a:latin typeface="Times New Roman" panose="02020603050405020304" pitchFamily="18" charset="0"/>
                <a:cs typeface="Times New Roman" panose="02020603050405020304" pitchFamily="18" charset="0"/>
              </a:rPr>
              <a:t>Подпрограмма</a:t>
            </a:r>
            <a:endParaRPr lang="ru-RU" sz="1200" b="1" dirty="0">
              <a:solidFill>
                <a:schemeClr val="tx1"/>
              </a:solidFill>
              <a:latin typeface="Times New Roman" panose="02020603050405020304" pitchFamily="18" charset="0"/>
              <a:cs typeface="Times New Roman" panose="02020603050405020304" pitchFamily="18" charset="0"/>
            </a:endParaRPr>
          </a:p>
        </p:txBody>
      </p:sp>
      <p:sp>
        <p:nvSpPr>
          <p:cNvPr id="66" name="Полилиния 65"/>
          <p:cNvSpPr/>
          <p:nvPr/>
        </p:nvSpPr>
        <p:spPr>
          <a:xfrm>
            <a:off x="4616544" y="5373216"/>
            <a:ext cx="2736000" cy="324000"/>
          </a:xfrm>
          <a:custGeom>
            <a:avLst/>
            <a:gdLst>
              <a:gd name="connsiteX0" fmla="*/ 0 w 2926877"/>
              <a:gd name="connsiteY0" fmla="*/ 47719 h 477185"/>
              <a:gd name="connsiteX1" fmla="*/ 47719 w 2926877"/>
              <a:gd name="connsiteY1" fmla="*/ 0 h 477185"/>
              <a:gd name="connsiteX2" fmla="*/ 2879159 w 2926877"/>
              <a:gd name="connsiteY2" fmla="*/ 0 h 477185"/>
              <a:gd name="connsiteX3" fmla="*/ 2926878 w 2926877"/>
              <a:gd name="connsiteY3" fmla="*/ 47719 h 477185"/>
              <a:gd name="connsiteX4" fmla="*/ 2926877 w 2926877"/>
              <a:gd name="connsiteY4" fmla="*/ 429467 h 477185"/>
              <a:gd name="connsiteX5" fmla="*/ 2879158 w 2926877"/>
              <a:gd name="connsiteY5" fmla="*/ 477186 h 477185"/>
              <a:gd name="connsiteX6" fmla="*/ 47719 w 2926877"/>
              <a:gd name="connsiteY6" fmla="*/ 477185 h 477185"/>
              <a:gd name="connsiteX7" fmla="*/ 0 w 2926877"/>
              <a:gd name="connsiteY7" fmla="*/ 429466 h 477185"/>
              <a:gd name="connsiteX8" fmla="*/ 0 w 2926877"/>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26877" h="477185">
                <a:moveTo>
                  <a:pt x="0" y="47719"/>
                </a:moveTo>
                <a:cubicBezTo>
                  <a:pt x="0" y="21365"/>
                  <a:pt x="21365" y="0"/>
                  <a:pt x="47719" y="0"/>
                </a:cubicBezTo>
                <a:lnTo>
                  <a:pt x="2879159" y="0"/>
                </a:lnTo>
                <a:cubicBezTo>
                  <a:pt x="2905513" y="0"/>
                  <a:pt x="2926878" y="21365"/>
                  <a:pt x="2926878" y="47719"/>
                </a:cubicBezTo>
                <a:cubicBezTo>
                  <a:pt x="2926878" y="174968"/>
                  <a:pt x="2926877" y="302218"/>
                  <a:pt x="2926877" y="429467"/>
                </a:cubicBezTo>
                <a:cubicBezTo>
                  <a:pt x="2926877" y="455821"/>
                  <a:pt x="2905512" y="477186"/>
                  <a:pt x="2879158"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506" tIns="63506" rIns="63506" bIns="63506" numCol="1" spcCol="1270" anchor="ctr" anchorCtr="0">
            <a:noAutofit/>
          </a:bodyPr>
          <a:lstStyle/>
          <a:p>
            <a:r>
              <a:rPr lang="ru-RU" sz="1100" dirty="0">
                <a:solidFill>
                  <a:schemeClr val="tx1"/>
                </a:solidFill>
                <a:latin typeface="Times New Roman" panose="02020603050405020304" pitchFamily="18" charset="0"/>
                <a:cs typeface="Times New Roman" panose="02020603050405020304" pitchFamily="18" charset="0"/>
              </a:rPr>
              <a:t>Обеспечение общих условий функционирования </a:t>
            </a:r>
            <a:r>
              <a:rPr lang="ru-RU" sz="1100" dirty="0" smtClean="0">
                <a:solidFill>
                  <a:schemeClr val="tx1"/>
                </a:solidFill>
                <a:latin typeface="Times New Roman" panose="02020603050405020304" pitchFamily="18" charset="0"/>
                <a:cs typeface="Times New Roman" panose="02020603050405020304" pitchFamily="18" charset="0"/>
              </a:rPr>
              <a:t>отраслей АПК</a:t>
            </a:r>
            <a:endParaRPr lang="ru-RU" sz="1100" dirty="0">
              <a:solidFill>
                <a:schemeClr val="tx1"/>
              </a:solidFill>
              <a:latin typeface="Times New Roman" panose="02020603050405020304" pitchFamily="18" charset="0"/>
              <a:cs typeface="Times New Roman" panose="02020603050405020304" pitchFamily="18" charset="0"/>
            </a:endParaRPr>
          </a:p>
        </p:txBody>
      </p:sp>
      <p:sp>
        <p:nvSpPr>
          <p:cNvPr id="67" name="Полилиния 66"/>
          <p:cNvSpPr/>
          <p:nvPr/>
        </p:nvSpPr>
        <p:spPr>
          <a:xfrm>
            <a:off x="7505723" y="5373216"/>
            <a:ext cx="684000" cy="324000"/>
          </a:xfrm>
          <a:custGeom>
            <a:avLst/>
            <a:gdLst>
              <a:gd name="connsiteX0" fmla="*/ 0 w 736665"/>
              <a:gd name="connsiteY0" fmla="*/ 47719 h 477185"/>
              <a:gd name="connsiteX1" fmla="*/ 47719 w 736665"/>
              <a:gd name="connsiteY1" fmla="*/ 0 h 477185"/>
              <a:gd name="connsiteX2" fmla="*/ 688947 w 736665"/>
              <a:gd name="connsiteY2" fmla="*/ 0 h 477185"/>
              <a:gd name="connsiteX3" fmla="*/ 736666 w 736665"/>
              <a:gd name="connsiteY3" fmla="*/ 47719 h 477185"/>
              <a:gd name="connsiteX4" fmla="*/ 736665 w 736665"/>
              <a:gd name="connsiteY4" fmla="*/ 429467 h 477185"/>
              <a:gd name="connsiteX5" fmla="*/ 688946 w 736665"/>
              <a:gd name="connsiteY5" fmla="*/ 477186 h 477185"/>
              <a:gd name="connsiteX6" fmla="*/ 47719 w 736665"/>
              <a:gd name="connsiteY6" fmla="*/ 477185 h 477185"/>
              <a:gd name="connsiteX7" fmla="*/ 0 w 736665"/>
              <a:gd name="connsiteY7" fmla="*/ 429466 h 477185"/>
              <a:gd name="connsiteX8" fmla="*/ 0 w 736665"/>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6665" h="477185">
                <a:moveTo>
                  <a:pt x="0" y="47719"/>
                </a:moveTo>
                <a:cubicBezTo>
                  <a:pt x="0" y="21365"/>
                  <a:pt x="21365" y="0"/>
                  <a:pt x="47719" y="0"/>
                </a:cubicBezTo>
                <a:lnTo>
                  <a:pt x="688947" y="0"/>
                </a:lnTo>
                <a:cubicBezTo>
                  <a:pt x="715301" y="0"/>
                  <a:pt x="736666" y="21365"/>
                  <a:pt x="736666" y="47719"/>
                </a:cubicBezTo>
                <a:cubicBezTo>
                  <a:pt x="736666" y="174968"/>
                  <a:pt x="736665" y="302218"/>
                  <a:pt x="736665" y="429467"/>
                </a:cubicBezTo>
                <a:cubicBezTo>
                  <a:pt x="736665" y="455821"/>
                  <a:pt x="715300" y="477186"/>
                  <a:pt x="688946"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506" tIns="63506" rIns="63506" bIns="63506" numCol="1" spcCol="1270" anchor="ctr" anchorCtr="0">
            <a:noAutofit/>
          </a:bodyPr>
          <a:lstStyle/>
          <a:p>
            <a:pPr algn="ctr"/>
            <a:r>
              <a:rPr lang="ru-RU" sz="1100" dirty="0" smtClean="0">
                <a:solidFill>
                  <a:schemeClr val="tx1"/>
                </a:solidFill>
                <a:latin typeface="Times New Roman" panose="02020603050405020304" pitchFamily="18" charset="0"/>
                <a:cs typeface="Times New Roman" panose="02020603050405020304" pitchFamily="18" charset="0"/>
              </a:rPr>
              <a:t>30,1</a:t>
            </a:r>
            <a:endParaRPr lang="ru-RU" sz="1100" dirty="0">
              <a:solidFill>
                <a:schemeClr val="tx1"/>
              </a:solidFill>
              <a:latin typeface="Times New Roman" panose="02020603050405020304" pitchFamily="18" charset="0"/>
              <a:cs typeface="Times New Roman" panose="02020603050405020304" pitchFamily="18" charset="0"/>
            </a:endParaRPr>
          </a:p>
        </p:txBody>
      </p:sp>
      <p:sp>
        <p:nvSpPr>
          <p:cNvPr id="68" name="Полилиния 67"/>
          <p:cNvSpPr/>
          <p:nvPr/>
        </p:nvSpPr>
        <p:spPr>
          <a:xfrm>
            <a:off x="8303234" y="5373216"/>
            <a:ext cx="684000" cy="324000"/>
          </a:xfrm>
          <a:custGeom>
            <a:avLst/>
            <a:gdLst>
              <a:gd name="connsiteX0" fmla="*/ 0 w 736665"/>
              <a:gd name="connsiteY0" fmla="*/ 47719 h 477185"/>
              <a:gd name="connsiteX1" fmla="*/ 47719 w 736665"/>
              <a:gd name="connsiteY1" fmla="*/ 0 h 477185"/>
              <a:gd name="connsiteX2" fmla="*/ 688947 w 736665"/>
              <a:gd name="connsiteY2" fmla="*/ 0 h 477185"/>
              <a:gd name="connsiteX3" fmla="*/ 736666 w 736665"/>
              <a:gd name="connsiteY3" fmla="*/ 47719 h 477185"/>
              <a:gd name="connsiteX4" fmla="*/ 736665 w 736665"/>
              <a:gd name="connsiteY4" fmla="*/ 429467 h 477185"/>
              <a:gd name="connsiteX5" fmla="*/ 688946 w 736665"/>
              <a:gd name="connsiteY5" fmla="*/ 477186 h 477185"/>
              <a:gd name="connsiteX6" fmla="*/ 47719 w 736665"/>
              <a:gd name="connsiteY6" fmla="*/ 477185 h 477185"/>
              <a:gd name="connsiteX7" fmla="*/ 0 w 736665"/>
              <a:gd name="connsiteY7" fmla="*/ 429466 h 477185"/>
              <a:gd name="connsiteX8" fmla="*/ 0 w 736665"/>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6665" h="477185">
                <a:moveTo>
                  <a:pt x="0" y="47719"/>
                </a:moveTo>
                <a:cubicBezTo>
                  <a:pt x="0" y="21365"/>
                  <a:pt x="21365" y="0"/>
                  <a:pt x="47719" y="0"/>
                </a:cubicBezTo>
                <a:lnTo>
                  <a:pt x="688947" y="0"/>
                </a:lnTo>
                <a:cubicBezTo>
                  <a:pt x="715301" y="0"/>
                  <a:pt x="736666" y="21365"/>
                  <a:pt x="736666" y="47719"/>
                </a:cubicBezTo>
                <a:cubicBezTo>
                  <a:pt x="736666" y="174968"/>
                  <a:pt x="736665" y="302218"/>
                  <a:pt x="736665" y="429467"/>
                </a:cubicBezTo>
                <a:cubicBezTo>
                  <a:pt x="736665" y="455821"/>
                  <a:pt x="715300" y="477186"/>
                  <a:pt x="688946"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506" tIns="63506" rIns="63506" bIns="63506" numCol="1" spcCol="1270" anchor="ctr" anchorCtr="0">
            <a:noAutofit/>
          </a:bodyPr>
          <a:lstStyle/>
          <a:p>
            <a:pPr algn="ctr"/>
            <a:r>
              <a:rPr lang="ru-RU" sz="1100" dirty="0" smtClean="0">
                <a:solidFill>
                  <a:schemeClr val="tx1"/>
                </a:solidFill>
                <a:latin typeface="Times New Roman" panose="02020603050405020304" pitchFamily="18" charset="0"/>
                <a:cs typeface="Times New Roman" panose="02020603050405020304" pitchFamily="18" charset="0"/>
              </a:rPr>
              <a:t>30,5</a:t>
            </a:r>
            <a:endParaRPr lang="ru-RU" sz="1100" dirty="0">
              <a:solidFill>
                <a:schemeClr val="tx1"/>
              </a:solidFill>
              <a:latin typeface="Times New Roman" panose="02020603050405020304" pitchFamily="18" charset="0"/>
              <a:cs typeface="Times New Roman" panose="02020603050405020304" pitchFamily="18" charset="0"/>
            </a:endParaRPr>
          </a:p>
        </p:txBody>
      </p:sp>
      <p:sp>
        <p:nvSpPr>
          <p:cNvPr id="42" name="Полилиния 41"/>
          <p:cNvSpPr/>
          <p:nvPr/>
        </p:nvSpPr>
        <p:spPr>
          <a:xfrm>
            <a:off x="4616544" y="5769296"/>
            <a:ext cx="2736000" cy="324000"/>
          </a:xfrm>
          <a:custGeom>
            <a:avLst/>
            <a:gdLst>
              <a:gd name="connsiteX0" fmla="*/ 0 w 2926877"/>
              <a:gd name="connsiteY0" fmla="*/ 47719 h 477185"/>
              <a:gd name="connsiteX1" fmla="*/ 47719 w 2926877"/>
              <a:gd name="connsiteY1" fmla="*/ 0 h 477185"/>
              <a:gd name="connsiteX2" fmla="*/ 2879159 w 2926877"/>
              <a:gd name="connsiteY2" fmla="*/ 0 h 477185"/>
              <a:gd name="connsiteX3" fmla="*/ 2926878 w 2926877"/>
              <a:gd name="connsiteY3" fmla="*/ 47719 h 477185"/>
              <a:gd name="connsiteX4" fmla="*/ 2926877 w 2926877"/>
              <a:gd name="connsiteY4" fmla="*/ 429467 h 477185"/>
              <a:gd name="connsiteX5" fmla="*/ 2879158 w 2926877"/>
              <a:gd name="connsiteY5" fmla="*/ 477186 h 477185"/>
              <a:gd name="connsiteX6" fmla="*/ 47719 w 2926877"/>
              <a:gd name="connsiteY6" fmla="*/ 477185 h 477185"/>
              <a:gd name="connsiteX7" fmla="*/ 0 w 2926877"/>
              <a:gd name="connsiteY7" fmla="*/ 429466 h 477185"/>
              <a:gd name="connsiteX8" fmla="*/ 0 w 2926877"/>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26877" h="477185">
                <a:moveTo>
                  <a:pt x="0" y="47719"/>
                </a:moveTo>
                <a:cubicBezTo>
                  <a:pt x="0" y="21365"/>
                  <a:pt x="21365" y="0"/>
                  <a:pt x="47719" y="0"/>
                </a:cubicBezTo>
                <a:lnTo>
                  <a:pt x="2879159" y="0"/>
                </a:lnTo>
                <a:cubicBezTo>
                  <a:pt x="2905513" y="0"/>
                  <a:pt x="2926878" y="21365"/>
                  <a:pt x="2926878" y="47719"/>
                </a:cubicBezTo>
                <a:cubicBezTo>
                  <a:pt x="2926878" y="174968"/>
                  <a:pt x="2926877" y="302218"/>
                  <a:pt x="2926877" y="429467"/>
                </a:cubicBezTo>
                <a:cubicBezTo>
                  <a:pt x="2926877" y="455821"/>
                  <a:pt x="2905512" y="477186"/>
                  <a:pt x="2879158"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506" tIns="63506" rIns="63506" bIns="63506" numCol="1" spcCol="1270" anchor="ctr" anchorCtr="0">
            <a:noAutofit/>
          </a:bodyPr>
          <a:lstStyle/>
          <a:p>
            <a:r>
              <a:rPr lang="ru-RU" sz="1100" dirty="0">
                <a:solidFill>
                  <a:schemeClr val="tx1"/>
                </a:solidFill>
                <a:latin typeface="Times New Roman" panose="02020603050405020304" pitchFamily="18" charset="0"/>
                <a:cs typeface="Times New Roman" panose="02020603050405020304" pitchFamily="18" charset="0"/>
              </a:rPr>
              <a:t>Реализация </a:t>
            </a:r>
            <a:r>
              <a:rPr lang="ru-RU" sz="1100" dirty="0" smtClean="0">
                <a:solidFill>
                  <a:schemeClr val="tx1"/>
                </a:solidFill>
                <a:latin typeface="Times New Roman" panose="02020603050405020304" pitchFamily="18" charset="0"/>
                <a:cs typeface="Times New Roman" panose="02020603050405020304" pitchFamily="18" charset="0"/>
              </a:rPr>
              <a:t>регионального </a:t>
            </a:r>
            <a:r>
              <a:rPr lang="ru-RU" sz="1100" dirty="0">
                <a:solidFill>
                  <a:schemeClr val="tx1"/>
                </a:solidFill>
                <a:latin typeface="Times New Roman" panose="02020603050405020304" pitchFamily="18" charset="0"/>
                <a:cs typeface="Times New Roman" panose="02020603050405020304" pitchFamily="18" charset="0"/>
              </a:rPr>
              <a:t>проекта "Экспорт продукции </a:t>
            </a:r>
            <a:r>
              <a:rPr lang="ru-RU" sz="1100" dirty="0" smtClean="0">
                <a:solidFill>
                  <a:schemeClr val="tx1"/>
                </a:solidFill>
                <a:latin typeface="Times New Roman" panose="02020603050405020304" pitchFamily="18" charset="0"/>
                <a:cs typeface="Times New Roman" panose="02020603050405020304" pitchFamily="18" charset="0"/>
              </a:rPr>
              <a:t>АПК»</a:t>
            </a:r>
            <a:endParaRPr lang="ru-RU" sz="1100" dirty="0">
              <a:solidFill>
                <a:schemeClr val="tx1"/>
              </a:solidFill>
              <a:latin typeface="Times New Roman" panose="02020603050405020304" pitchFamily="18" charset="0"/>
              <a:cs typeface="Times New Roman" panose="02020603050405020304" pitchFamily="18" charset="0"/>
            </a:endParaRPr>
          </a:p>
        </p:txBody>
      </p:sp>
      <p:sp>
        <p:nvSpPr>
          <p:cNvPr id="43" name="Полилиния 42"/>
          <p:cNvSpPr/>
          <p:nvPr/>
        </p:nvSpPr>
        <p:spPr>
          <a:xfrm>
            <a:off x="7505723" y="5769296"/>
            <a:ext cx="684000" cy="324000"/>
          </a:xfrm>
          <a:custGeom>
            <a:avLst/>
            <a:gdLst>
              <a:gd name="connsiteX0" fmla="*/ 0 w 736665"/>
              <a:gd name="connsiteY0" fmla="*/ 47719 h 477185"/>
              <a:gd name="connsiteX1" fmla="*/ 47719 w 736665"/>
              <a:gd name="connsiteY1" fmla="*/ 0 h 477185"/>
              <a:gd name="connsiteX2" fmla="*/ 688947 w 736665"/>
              <a:gd name="connsiteY2" fmla="*/ 0 h 477185"/>
              <a:gd name="connsiteX3" fmla="*/ 736666 w 736665"/>
              <a:gd name="connsiteY3" fmla="*/ 47719 h 477185"/>
              <a:gd name="connsiteX4" fmla="*/ 736665 w 736665"/>
              <a:gd name="connsiteY4" fmla="*/ 429467 h 477185"/>
              <a:gd name="connsiteX5" fmla="*/ 688946 w 736665"/>
              <a:gd name="connsiteY5" fmla="*/ 477186 h 477185"/>
              <a:gd name="connsiteX6" fmla="*/ 47719 w 736665"/>
              <a:gd name="connsiteY6" fmla="*/ 477185 h 477185"/>
              <a:gd name="connsiteX7" fmla="*/ 0 w 736665"/>
              <a:gd name="connsiteY7" fmla="*/ 429466 h 477185"/>
              <a:gd name="connsiteX8" fmla="*/ 0 w 736665"/>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6665" h="477185">
                <a:moveTo>
                  <a:pt x="0" y="47719"/>
                </a:moveTo>
                <a:cubicBezTo>
                  <a:pt x="0" y="21365"/>
                  <a:pt x="21365" y="0"/>
                  <a:pt x="47719" y="0"/>
                </a:cubicBezTo>
                <a:lnTo>
                  <a:pt x="688947" y="0"/>
                </a:lnTo>
                <a:cubicBezTo>
                  <a:pt x="715301" y="0"/>
                  <a:pt x="736666" y="21365"/>
                  <a:pt x="736666" y="47719"/>
                </a:cubicBezTo>
                <a:cubicBezTo>
                  <a:pt x="736666" y="174968"/>
                  <a:pt x="736665" y="302218"/>
                  <a:pt x="736665" y="429467"/>
                </a:cubicBezTo>
                <a:cubicBezTo>
                  <a:pt x="736665" y="455821"/>
                  <a:pt x="715300" y="477186"/>
                  <a:pt x="688946"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506" tIns="63506" rIns="63506" bIns="63506" numCol="1" spcCol="1270" anchor="ctr" anchorCtr="0">
            <a:noAutofit/>
          </a:bodyPr>
          <a:lstStyle/>
          <a:p>
            <a:pPr algn="ctr"/>
            <a:r>
              <a:rPr lang="ru-RU" sz="1100" dirty="0" smtClean="0">
                <a:solidFill>
                  <a:schemeClr val="tx1"/>
                </a:solidFill>
                <a:latin typeface="Times New Roman" panose="02020603050405020304" pitchFamily="18" charset="0"/>
                <a:cs typeface="Times New Roman" panose="02020603050405020304" pitchFamily="18" charset="0"/>
              </a:rPr>
              <a:t>2,3</a:t>
            </a:r>
            <a:endParaRPr lang="ru-RU" sz="1100" dirty="0">
              <a:solidFill>
                <a:schemeClr val="tx1"/>
              </a:solidFill>
              <a:latin typeface="Times New Roman" panose="02020603050405020304" pitchFamily="18" charset="0"/>
              <a:cs typeface="Times New Roman" panose="02020603050405020304" pitchFamily="18" charset="0"/>
            </a:endParaRPr>
          </a:p>
        </p:txBody>
      </p:sp>
      <p:sp>
        <p:nvSpPr>
          <p:cNvPr id="46" name="Полилиния 45"/>
          <p:cNvSpPr/>
          <p:nvPr/>
        </p:nvSpPr>
        <p:spPr>
          <a:xfrm>
            <a:off x="8303234" y="5769296"/>
            <a:ext cx="684000" cy="324000"/>
          </a:xfrm>
          <a:custGeom>
            <a:avLst/>
            <a:gdLst>
              <a:gd name="connsiteX0" fmla="*/ 0 w 720364"/>
              <a:gd name="connsiteY0" fmla="*/ 47719 h 477185"/>
              <a:gd name="connsiteX1" fmla="*/ 47719 w 720364"/>
              <a:gd name="connsiteY1" fmla="*/ 0 h 477185"/>
              <a:gd name="connsiteX2" fmla="*/ 672646 w 720364"/>
              <a:gd name="connsiteY2" fmla="*/ 0 h 477185"/>
              <a:gd name="connsiteX3" fmla="*/ 720365 w 720364"/>
              <a:gd name="connsiteY3" fmla="*/ 47719 h 477185"/>
              <a:gd name="connsiteX4" fmla="*/ 720364 w 720364"/>
              <a:gd name="connsiteY4" fmla="*/ 429467 h 477185"/>
              <a:gd name="connsiteX5" fmla="*/ 672645 w 720364"/>
              <a:gd name="connsiteY5" fmla="*/ 477186 h 477185"/>
              <a:gd name="connsiteX6" fmla="*/ 47719 w 720364"/>
              <a:gd name="connsiteY6" fmla="*/ 477185 h 477185"/>
              <a:gd name="connsiteX7" fmla="*/ 0 w 720364"/>
              <a:gd name="connsiteY7" fmla="*/ 429466 h 477185"/>
              <a:gd name="connsiteX8" fmla="*/ 0 w 720364"/>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364" h="477185">
                <a:moveTo>
                  <a:pt x="0" y="47719"/>
                </a:moveTo>
                <a:cubicBezTo>
                  <a:pt x="0" y="21365"/>
                  <a:pt x="21365" y="0"/>
                  <a:pt x="47719" y="0"/>
                </a:cubicBezTo>
                <a:lnTo>
                  <a:pt x="672646" y="0"/>
                </a:lnTo>
                <a:cubicBezTo>
                  <a:pt x="699000" y="0"/>
                  <a:pt x="720365" y="21365"/>
                  <a:pt x="720365" y="47719"/>
                </a:cubicBezTo>
                <a:cubicBezTo>
                  <a:pt x="720365" y="174968"/>
                  <a:pt x="720364" y="302218"/>
                  <a:pt x="720364" y="429467"/>
                </a:cubicBezTo>
                <a:cubicBezTo>
                  <a:pt x="720364" y="455821"/>
                  <a:pt x="698999" y="477186"/>
                  <a:pt x="672645"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63506" tIns="63506" rIns="63506" bIns="63506" numCol="1" spcCol="1270" anchor="ctr" anchorCtr="0">
            <a:noAutofit/>
          </a:bodyPr>
          <a:lstStyle/>
          <a:p>
            <a:pPr algn="ctr"/>
            <a:r>
              <a:rPr lang="ru-RU" sz="1100" dirty="0" smtClean="0">
                <a:solidFill>
                  <a:schemeClr val="tx1"/>
                </a:solidFill>
                <a:latin typeface="Times New Roman" panose="02020603050405020304" pitchFamily="18" charset="0"/>
                <a:cs typeface="Times New Roman" panose="02020603050405020304" pitchFamily="18" charset="0"/>
              </a:rPr>
              <a:t>2,3</a:t>
            </a:r>
            <a:endParaRPr lang="ru-RU" sz="1100" dirty="0">
              <a:solidFill>
                <a:schemeClr val="tx1"/>
              </a:solidFill>
              <a:latin typeface="Times New Roman" panose="02020603050405020304" pitchFamily="18" charset="0"/>
              <a:cs typeface="Times New Roman" panose="02020603050405020304" pitchFamily="18" charset="0"/>
            </a:endParaRPr>
          </a:p>
        </p:txBody>
      </p:sp>
      <p:sp>
        <p:nvSpPr>
          <p:cNvPr id="47" name="Полилиния 46"/>
          <p:cNvSpPr/>
          <p:nvPr/>
        </p:nvSpPr>
        <p:spPr>
          <a:xfrm>
            <a:off x="4616544" y="4185120"/>
            <a:ext cx="2736000" cy="324000"/>
          </a:xfrm>
          <a:custGeom>
            <a:avLst/>
            <a:gdLst>
              <a:gd name="connsiteX0" fmla="*/ 0 w 2926877"/>
              <a:gd name="connsiteY0" fmla="*/ 47719 h 477185"/>
              <a:gd name="connsiteX1" fmla="*/ 47719 w 2926877"/>
              <a:gd name="connsiteY1" fmla="*/ 0 h 477185"/>
              <a:gd name="connsiteX2" fmla="*/ 2879159 w 2926877"/>
              <a:gd name="connsiteY2" fmla="*/ 0 h 477185"/>
              <a:gd name="connsiteX3" fmla="*/ 2926878 w 2926877"/>
              <a:gd name="connsiteY3" fmla="*/ 47719 h 477185"/>
              <a:gd name="connsiteX4" fmla="*/ 2926877 w 2926877"/>
              <a:gd name="connsiteY4" fmla="*/ 429467 h 477185"/>
              <a:gd name="connsiteX5" fmla="*/ 2879158 w 2926877"/>
              <a:gd name="connsiteY5" fmla="*/ 477186 h 477185"/>
              <a:gd name="connsiteX6" fmla="*/ 47719 w 2926877"/>
              <a:gd name="connsiteY6" fmla="*/ 477185 h 477185"/>
              <a:gd name="connsiteX7" fmla="*/ 0 w 2926877"/>
              <a:gd name="connsiteY7" fmla="*/ 429466 h 477185"/>
              <a:gd name="connsiteX8" fmla="*/ 0 w 2926877"/>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26877" h="477185">
                <a:moveTo>
                  <a:pt x="0" y="47719"/>
                </a:moveTo>
                <a:cubicBezTo>
                  <a:pt x="0" y="21365"/>
                  <a:pt x="21365" y="0"/>
                  <a:pt x="47719" y="0"/>
                </a:cubicBezTo>
                <a:lnTo>
                  <a:pt x="2879159" y="0"/>
                </a:lnTo>
                <a:cubicBezTo>
                  <a:pt x="2905513" y="0"/>
                  <a:pt x="2926878" y="21365"/>
                  <a:pt x="2926878" y="47719"/>
                </a:cubicBezTo>
                <a:cubicBezTo>
                  <a:pt x="2926878" y="174968"/>
                  <a:pt x="2926877" y="302218"/>
                  <a:pt x="2926877" y="429467"/>
                </a:cubicBezTo>
                <a:cubicBezTo>
                  <a:pt x="2926877" y="455821"/>
                  <a:pt x="2905512" y="477186"/>
                  <a:pt x="2879158"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506" tIns="63506" rIns="63506" bIns="63506" numCol="1" spcCol="1270" anchor="ctr" anchorCtr="0">
            <a:noAutofit/>
          </a:bodyPr>
          <a:lstStyle/>
          <a:p>
            <a:r>
              <a:rPr lang="ru-RU" sz="1100" dirty="0">
                <a:solidFill>
                  <a:schemeClr val="tx1"/>
                </a:solidFill>
                <a:latin typeface="Times New Roman" panose="02020603050405020304" pitchFamily="18" charset="0"/>
                <a:cs typeface="Times New Roman" panose="02020603050405020304" pitchFamily="18" charset="0"/>
              </a:rPr>
              <a:t>Развитие мелиорации земель сельскохозяйственного </a:t>
            </a:r>
            <a:r>
              <a:rPr lang="ru-RU" sz="1100" dirty="0" smtClean="0">
                <a:solidFill>
                  <a:schemeClr val="tx1"/>
                </a:solidFill>
                <a:latin typeface="Times New Roman" panose="02020603050405020304" pitchFamily="18" charset="0"/>
                <a:cs typeface="Times New Roman" panose="02020603050405020304" pitchFamily="18" charset="0"/>
              </a:rPr>
              <a:t>назначения</a:t>
            </a:r>
            <a:endParaRPr lang="ru-RU" sz="1100" dirty="0">
              <a:solidFill>
                <a:schemeClr val="tx1"/>
              </a:solidFill>
              <a:latin typeface="Times New Roman" panose="02020603050405020304" pitchFamily="18" charset="0"/>
              <a:cs typeface="Times New Roman" panose="02020603050405020304" pitchFamily="18" charset="0"/>
            </a:endParaRPr>
          </a:p>
        </p:txBody>
      </p:sp>
      <p:sp>
        <p:nvSpPr>
          <p:cNvPr id="48" name="Полилиния 47"/>
          <p:cNvSpPr/>
          <p:nvPr/>
        </p:nvSpPr>
        <p:spPr>
          <a:xfrm>
            <a:off x="7505723" y="4185120"/>
            <a:ext cx="684000" cy="324000"/>
          </a:xfrm>
          <a:custGeom>
            <a:avLst/>
            <a:gdLst>
              <a:gd name="connsiteX0" fmla="*/ 0 w 736665"/>
              <a:gd name="connsiteY0" fmla="*/ 47719 h 477185"/>
              <a:gd name="connsiteX1" fmla="*/ 47719 w 736665"/>
              <a:gd name="connsiteY1" fmla="*/ 0 h 477185"/>
              <a:gd name="connsiteX2" fmla="*/ 688947 w 736665"/>
              <a:gd name="connsiteY2" fmla="*/ 0 h 477185"/>
              <a:gd name="connsiteX3" fmla="*/ 736666 w 736665"/>
              <a:gd name="connsiteY3" fmla="*/ 47719 h 477185"/>
              <a:gd name="connsiteX4" fmla="*/ 736665 w 736665"/>
              <a:gd name="connsiteY4" fmla="*/ 429467 h 477185"/>
              <a:gd name="connsiteX5" fmla="*/ 688946 w 736665"/>
              <a:gd name="connsiteY5" fmla="*/ 477186 h 477185"/>
              <a:gd name="connsiteX6" fmla="*/ 47719 w 736665"/>
              <a:gd name="connsiteY6" fmla="*/ 477185 h 477185"/>
              <a:gd name="connsiteX7" fmla="*/ 0 w 736665"/>
              <a:gd name="connsiteY7" fmla="*/ 429466 h 477185"/>
              <a:gd name="connsiteX8" fmla="*/ 0 w 736665"/>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6665" h="477185">
                <a:moveTo>
                  <a:pt x="0" y="47719"/>
                </a:moveTo>
                <a:cubicBezTo>
                  <a:pt x="0" y="21365"/>
                  <a:pt x="21365" y="0"/>
                  <a:pt x="47719" y="0"/>
                </a:cubicBezTo>
                <a:lnTo>
                  <a:pt x="688947" y="0"/>
                </a:lnTo>
                <a:cubicBezTo>
                  <a:pt x="715301" y="0"/>
                  <a:pt x="736666" y="21365"/>
                  <a:pt x="736666" y="47719"/>
                </a:cubicBezTo>
                <a:cubicBezTo>
                  <a:pt x="736666" y="174968"/>
                  <a:pt x="736665" y="302218"/>
                  <a:pt x="736665" y="429467"/>
                </a:cubicBezTo>
                <a:cubicBezTo>
                  <a:pt x="736665" y="455821"/>
                  <a:pt x="715300" y="477186"/>
                  <a:pt x="688946"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506" tIns="63506" rIns="63506" bIns="63506" numCol="1" spcCol="1270" anchor="ctr" anchorCtr="0">
            <a:noAutofit/>
          </a:bodyPr>
          <a:lstStyle/>
          <a:p>
            <a:pPr algn="ctr"/>
            <a:r>
              <a:rPr lang="ru-RU" sz="1100" dirty="0" smtClean="0">
                <a:solidFill>
                  <a:schemeClr val="tx1"/>
                </a:solidFill>
                <a:latin typeface="Times New Roman" panose="02020603050405020304" pitchFamily="18" charset="0"/>
                <a:cs typeface="Times New Roman" panose="02020603050405020304" pitchFamily="18" charset="0"/>
              </a:rPr>
              <a:t>2,4</a:t>
            </a:r>
            <a:endParaRPr lang="ru-RU" sz="1100" dirty="0">
              <a:solidFill>
                <a:schemeClr val="tx1"/>
              </a:solidFill>
              <a:latin typeface="Times New Roman" panose="02020603050405020304" pitchFamily="18" charset="0"/>
              <a:cs typeface="Times New Roman" panose="02020603050405020304" pitchFamily="18" charset="0"/>
            </a:endParaRPr>
          </a:p>
        </p:txBody>
      </p:sp>
      <p:sp>
        <p:nvSpPr>
          <p:cNvPr id="49" name="Полилиния 48"/>
          <p:cNvSpPr/>
          <p:nvPr/>
        </p:nvSpPr>
        <p:spPr>
          <a:xfrm>
            <a:off x="8303234" y="4185120"/>
            <a:ext cx="684000" cy="324000"/>
          </a:xfrm>
          <a:custGeom>
            <a:avLst/>
            <a:gdLst>
              <a:gd name="connsiteX0" fmla="*/ 0 w 736665"/>
              <a:gd name="connsiteY0" fmla="*/ 47719 h 477185"/>
              <a:gd name="connsiteX1" fmla="*/ 47719 w 736665"/>
              <a:gd name="connsiteY1" fmla="*/ 0 h 477185"/>
              <a:gd name="connsiteX2" fmla="*/ 688947 w 736665"/>
              <a:gd name="connsiteY2" fmla="*/ 0 h 477185"/>
              <a:gd name="connsiteX3" fmla="*/ 736666 w 736665"/>
              <a:gd name="connsiteY3" fmla="*/ 47719 h 477185"/>
              <a:gd name="connsiteX4" fmla="*/ 736665 w 736665"/>
              <a:gd name="connsiteY4" fmla="*/ 429467 h 477185"/>
              <a:gd name="connsiteX5" fmla="*/ 688946 w 736665"/>
              <a:gd name="connsiteY5" fmla="*/ 477186 h 477185"/>
              <a:gd name="connsiteX6" fmla="*/ 47719 w 736665"/>
              <a:gd name="connsiteY6" fmla="*/ 477185 h 477185"/>
              <a:gd name="connsiteX7" fmla="*/ 0 w 736665"/>
              <a:gd name="connsiteY7" fmla="*/ 429466 h 477185"/>
              <a:gd name="connsiteX8" fmla="*/ 0 w 736665"/>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6665" h="477185">
                <a:moveTo>
                  <a:pt x="0" y="47719"/>
                </a:moveTo>
                <a:cubicBezTo>
                  <a:pt x="0" y="21365"/>
                  <a:pt x="21365" y="0"/>
                  <a:pt x="47719" y="0"/>
                </a:cubicBezTo>
                <a:lnTo>
                  <a:pt x="688947" y="0"/>
                </a:lnTo>
                <a:cubicBezTo>
                  <a:pt x="715301" y="0"/>
                  <a:pt x="736666" y="21365"/>
                  <a:pt x="736666" y="47719"/>
                </a:cubicBezTo>
                <a:cubicBezTo>
                  <a:pt x="736666" y="174968"/>
                  <a:pt x="736665" y="302218"/>
                  <a:pt x="736665" y="429467"/>
                </a:cubicBezTo>
                <a:cubicBezTo>
                  <a:pt x="736665" y="455821"/>
                  <a:pt x="715300" y="477186"/>
                  <a:pt x="688946"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506" tIns="63506" rIns="63506" bIns="63506" numCol="1" spcCol="1270" anchor="ctr" anchorCtr="0">
            <a:noAutofit/>
          </a:bodyPr>
          <a:lstStyle/>
          <a:p>
            <a:pPr algn="ctr"/>
            <a:r>
              <a:rPr lang="ru-RU" sz="1100" dirty="0" smtClean="0">
                <a:solidFill>
                  <a:schemeClr val="tx1"/>
                </a:solidFill>
                <a:latin typeface="Times New Roman" panose="02020603050405020304" pitchFamily="18" charset="0"/>
                <a:cs typeface="Times New Roman" panose="02020603050405020304" pitchFamily="18" charset="0"/>
              </a:rPr>
              <a:t>2,4</a:t>
            </a:r>
            <a:endParaRPr lang="ru-RU" sz="1100" dirty="0">
              <a:solidFill>
                <a:schemeClr val="tx1"/>
              </a:solidFill>
              <a:latin typeface="Times New Roman" panose="02020603050405020304" pitchFamily="18" charset="0"/>
              <a:cs typeface="Times New Roman" panose="02020603050405020304" pitchFamily="18" charset="0"/>
            </a:endParaRPr>
          </a:p>
        </p:txBody>
      </p:sp>
      <p:sp>
        <p:nvSpPr>
          <p:cNvPr id="50" name="Полилиния 49"/>
          <p:cNvSpPr/>
          <p:nvPr/>
        </p:nvSpPr>
        <p:spPr>
          <a:xfrm>
            <a:off x="4616544" y="2600944"/>
            <a:ext cx="2736000" cy="324000"/>
          </a:xfrm>
          <a:custGeom>
            <a:avLst/>
            <a:gdLst>
              <a:gd name="connsiteX0" fmla="*/ 0 w 2926877"/>
              <a:gd name="connsiteY0" fmla="*/ 47719 h 477185"/>
              <a:gd name="connsiteX1" fmla="*/ 47719 w 2926877"/>
              <a:gd name="connsiteY1" fmla="*/ 0 h 477185"/>
              <a:gd name="connsiteX2" fmla="*/ 2879159 w 2926877"/>
              <a:gd name="connsiteY2" fmla="*/ 0 h 477185"/>
              <a:gd name="connsiteX3" fmla="*/ 2926878 w 2926877"/>
              <a:gd name="connsiteY3" fmla="*/ 47719 h 477185"/>
              <a:gd name="connsiteX4" fmla="*/ 2926877 w 2926877"/>
              <a:gd name="connsiteY4" fmla="*/ 429467 h 477185"/>
              <a:gd name="connsiteX5" fmla="*/ 2879158 w 2926877"/>
              <a:gd name="connsiteY5" fmla="*/ 477186 h 477185"/>
              <a:gd name="connsiteX6" fmla="*/ 47719 w 2926877"/>
              <a:gd name="connsiteY6" fmla="*/ 477185 h 477185"/>
              <a:gd name="connsiteX7" fmla="*/ 0 w 2926877"/>
              <a:gd name="connsiteY7" fmla="*/ 429466 h 477185"/>
              <a:gd name="connsiteX8" fmla="*/ 0 w 2926877"/>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26877" h="477185">
                <a:moveTo>
                  <a:pt x="0" y="47719"/>
                </a:moveTo>
                <a:cubicBezTo>
                  <a:pt x="0" y="21365"/>
                  <a:pt x="21365" y="0"/>
                  <a:pt x="47719" y="0"/>
                </a:cubicBezTo>
                <a:lnTo>
                  <a:pt x="2879159" y="0"/>
                </a:lnTo>
                <a:cubicBezTo>
                  <a:pt x="2905513" y="0"/>
                  <a:pt x="2926878" y="21365"/>
                  <a:pt x="2926878" y="47719"/>
                </a:cubicBezTo>
                <a:cubicBezTo>
                  <a:pt x="2926878" y="174968"/>
                  <a:pt x="2926877" y="302218"/>
                  <a:pt x="2926877" y="429467"/>
                </a:cubicBezTo>
                <a:cubicBezTo>
                  <a:pt x="2926877" y="455821"/>
                  <a:pt x="2905512" y="477186"/>
                  <a:pt x="2879158"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506" tIns="63506" rIns="63506" bIns="63506" numCol="1" spcCol="1270" anchor="ctr" anchorCtr="0">
            <a:noAutofit/>
          </a:bodyPr>
          <a:lstStyle/>
          <a:p>
            <a:r>
              <a:rPr lang="ru-RU" sz="1100" dirty="0">
                <a:solidFill>
                  <a:schemeClr val="tx1"/>
                </a:solidFill>
                <a:latin typeface="Times New Roman" panose="02020603050405020304" pitchFamily="18" charset="0"/>
                <a:cs typeface="Times New Roman" panose="02020603050405020304" pitchFamily="18" charset="0"/>
              </a:rPr>
              <a:t>Создание системы поддержки фермеров и развитие сельской кооперации</a:t>
            </a:r>
          </a:p>
        </p:txBody>
      </p:sp>
      <p:sp>
        <p:nvSpPr>
          <p:cNvPr id="53" name="Полилиния 52"/>
          <p:cNvSpPr/>
          <p:nvPr/>
        </p:nvSpPr>
        <p:spPr>
          <a:xfrm>
            <a:off x="7505723" y="2600944"/>
            <a:ext cx="684000" cy="324000"/>
          </a:xfrm>
          <a:custGeom>
            <a:avLst/>
            <a:gdLst>
              <a:gd name="connsiteX0" fmla="*/ 0 w 736665"/>
              <a:gd name="connsiteY0" fmla="*/ 47719 h 477185"/>
              <a:gd name="connsiteX1" fmla="*/ 47719 w 736665"/>
              <a:gd name="connsiteY1" fmla="*/ 0 h 477185"/>
              <a:gd name="connsiteX2" fmla="*/ 688947 w 736665"/>
              <a:gd name="connsiteY2" fmla="*/ 0 h 477185"/>
              <a:gd name="connsiteX3" fmla="*/ 736666 w 736665"/>
              <a:gd name="connsiteY3" fmla="*/ 47719 h 477185"/>
              <a:gd name="connsiteX4" fmla="*/ 736665 w 736665"/>
              <a:gd name="connsiteY4" fmla="*/ 429467 h 477185"/>
              <a:gd name="connsiteX5" fmla="*/ 688946 w 736665"/>
              <a:gd name="connsiteY5" fmla="*/ 477186 h 477185"/>
              <a:gd name="connsiteX6" fmla="*/ 47719 w 736665"/>
              <a:gd name="connsiteY6" fmla="*/ 477185 h 477185"/>
              <a:gd name="connsiteX7" fmla="*/ 0 w 736665"/>
              <a:gd name="connsiteY7" fmla="*/ 429466 h 477185"/>
              <a:gd name="connsiteX8" fmla="*/ 0 w 736665"/>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6665" h="477185">
                <a:moveTo>
                  <a:pt x="0" y="47719"/>
                </a:moveTo>
                <a:cubicBezTo>
                  <a:pt x="0" y="21365"/>
                  <a:pt x="21365" y="0"/>
                  <a:pt x="47719" y="0"/>
                </a:cubicBezTo>
                <a:lnTo>
                  <a:pt x="688947" y="0"/>
                </a:lnTo>
                <a:cubicBezTo>
                  <a:pt x="715301" y="0"/>
                  <a:pt x="736666" y="21365"/>
                  <a:pt x="736666" y="47719"/>
                </a:cubicBezTo>
                <a:cubicBezTo>
                  <a:pt x="736666" y="174968"/>
                  <a:pt x="736665" y="302218"/>
                  <a:pt x="736665" y="429467"/>
                </a:cubicBezTo>
                <a:cubicBezTo>
                  <a:pt x="736665" y="455821"/>
                  <a:pt x="715300" y="477186"/>
                  <a:pt x="688946"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506" tIns="63506" rIns="63506" bIns="63506" numCol="1" spcCol="1270" anchor="ctr" anchorCtr="0">
            <a:noAutofit/>
          </a:bodyPr>
          <a:lstStyle/>
          <a:p>
            <a:pPr algn="ctr"/>
            <a:r>
              <a:rPr lang="ru-RU" sz="1100" dirty="0" smtClean="0">
                <a:solidFill>
                  <a:schemeClr val="tx1"/>
                </a:solidFill>
                <a:latin typeface="Times New Roman" panose="02020603050405020304" pitchFamily="18" charset="0"/>
                <a:cs typeface="Times New Roman" panose="02020603050405020304" pitchFamily="18" charset="0"/>
              </a:rPr>
              <a:t>81,8</a:t>
            </a:r>
            <a:endParaRPr lang="ru-RU" sz="1100" dirty="0">
              <a:solidFill>
                <a:schemeClr val="tx1"/>
              </a:solidFill>
              <a:latin typeface="Times New Roman" panose="02020603050405020304" pitchFamily="18" charset="0"/>
              <a:cs typeface="Times New Roman" panose="02020603050405020304" pitchFamily="18" charset="0"/>
            </a:endParaRPr>
          </a:p>
        </p:txBody>
      </p:sp>
      <p:sp>
        <p:nvSpPr>
          <p:cNvPr id="55" name="Полилиния 54"/>
          <p:cNvSpPr/>
          <p:nvPr/>
        </p:nvSpPr>
        <p:spPr>
          <a:xfrm>
            <a:off x="8303234" y="2600944"/>
            <a:ext cx="684000" cy="324000"/>
          </a:xfrm>
          <a:custGeom>
            <a:avLst/>
            <a:gdLst>
              <a:gd name="connsiteX0" fmla="*/ 0 w 720352"/>
              <a:gd name="connsiteY0" fmla="*/ 47719 h 477185"/>
              <a:gd name="connsiteX1" fmla="*/ 47719 w 720352"/>
              <a:gd name="connsiteY1" fmla="*/ 0 h 477185"/>
              <a:gd name="connsiteX2" fmla="*/ 672634 w 720352"/>
              <a:gd name="connsiteY2" fmla="*/ 0 h 477185"/>
              <a:gd name="connsiteX3" fmla="*/ 720353 w 720352"/>
              <a:gd name="connsiteY3" fmla="*/ 47719 h 477185"/>
              <a:gd name="connsiteX4" fmla="*/ 720352 w 720352"/>
              <a:gd name="connsiteY4" fmla="*/ 429467 h 477185"/>
              <a:gd name="connsiteX5" fmla="*/ 672633 w 720352"/>
              <a:gd name="connsiteY5" fmla="*/ 477186 h 477185"/>
              <a:gd name="connsiteX6" fmla="*/ 47719 w 720352"/>
              <a:gd name="connsiteY6" fmla="*/ 477185 h 477185"/>
              <a:gd name="connsiteX7" fmla="*/ 0 w 720352"/>
              <a:gd name="connsiteY7" fmla="*/ 429466 h 477185"/>
              <a:gd name="connsiteX8" fmla="*/ 0 w 720352"/>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352" h="477185">
                <a:moveTo>
                  <a:pt x="0" y="47719"/>
                </a:moveTo>
                <a:cubicBezTo>
                  <a:pt x="0" y="21365"/>
                  <a:pt x="21365" y="0"/>
                  <a:pt x="47719" y="0"/>
                </a:cubicBezTo>
                <a:lnTo>
                  <a:pt x="672634" y="0"/>
                </a:lnTo>
                <a:cubicBezTo>
                  <a:pt x="698988" y="0"/>
                  <a:pt x="720353" y="21365"/>
                  <a:pt x="720353" y="47719"/>
                </a:cubicBezTo>
                <a:cubicBezTo>
                  <a:pt x="720353" y="174968"/>
                  <a:pt x="720352" y="302218"/>
                  <a:pt x="720352" y="429467"/>
                </a:cubicBezTo>
                <a:cubicBezTo>
                  <a:pt x="720352" y="455821"/>
                  <a:pt x="698987" y="477186"/>
                  <a:pt x="672633"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506" tIns="63506" rIns="63506" bIns="63506" numCol="1" spcCol="1270" anchor="ctr" anchorCtr="0">
            <a:noAutofit/>
          </a:bodyPr>
          <a:lstStyle/>
          <a:p>
            <a:pPr algn="ctr"/>
            <a:r>
              <a:rPr lang="ru-RU" sz="1100" dirty="0" smtClean="0">
                <a:solidFill>
                  <a:schemeClr val="tx1"/>
                </a:solidFill>
                <a:latin typeface="Times New Roman" panose="02020603050405020304" pitchFamily="18" charset="0"/>
                <a:cs typeface="Times New Roman" panose="02020603050405020304" pitchFamily="18" charset="0"/>
              </a:rPr>
              <a:t>81,8</a:t>
            </a:r>
            <a:endParaRPr lang="ru-RU" sz="11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2462124"/>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олилиния 5"/>
          <p:cNvSpPr/>
          <p:nvPr/>
        </p:nvSpPr>
        <p:spPr>
          <a:xfrm>
            <a:off x="5139826" y="1052736"/>
            <a:ext cx="3903032" cy="551113"/>
          </a:xfrm>
          <a:custGeom>
            <a:avLst/>
            <a:gdLst>
              <a:gd name="connsiteX0" fmla="*/ 0 w 3903032"/>
              <a:gd name="connsiteY0" fmla="*/ 42817 h 428165"/>
              <a:gd name="connsiteX1" fmla="*/ 42817 w 3903032"/>
              <a:gd name="connsiteY1" fmla="*/ 0 h 428165"/>
              <a:gd name="connsiteX2" fmla="*/ 3860216 w 3903032"/>
              <a:gd name="connsiteY2" fmla="*/ 0 h 428165"/>
              <a:gd name="connsiteX3" fmla="*/ 3903033 w 3903032"/>
              <a:gd name="connsiteY3" fmla="*/ 42817 h 428165"/>
              <a:gd name="connsiteX4" fmla="*/ 3903032 w 3903032"/>
              <a:gd name="connsiteY4" fmla="*/ 385349 h 428165"/>
              <a:gd name="connsiteX5" fmla="*/ 3860215 w 3903032"/>
              <a:gd name="connsiteY5" fmla="*/ 428166 h 428165"/>
              <a:gd name="connsiteX6" fmla="*/ 42817 w 3903032"/>
              <a:gd name="connsiteY6" fmla="*/ 428165 h 428165"/>
              <a:gd name="connsiteX7" fmla="*/ 0 w 3903032"/>
              <a:gd name="connsiteY7" fmla="*/ 385348 h 428165"/>
              <a:gd name="connsiteX8" fmla="*/ 0 w 3903032"/>
              <a:gd name="connsiteY8" fmla="*/ 42817 h 428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3032" h="428165">
                <a:moveTo>
                  <a:pt x="0" y="42817"/>
                </a:moveTo>
                <a:cubicBezTo>
                  <a:pt x="0" y="19170"/>
                  <a:pt x="19170" y="0"/>
                  <a:pt x="42817" y="0"/>
                </a:cubicBezTo>
                <a:lnTo>
                  <a:pt x="3860216" y="0"/>
                </a:lnTo>
                <a:cubicBezTo>
                  <a:pt x="3883863" y="0"/>
                  <a:pt x="3903033" y="19170"/>
                  <a:pt x="3903033" y="42817"/>
                </a:cubicBezTo>
                <a:cubicBezTo>
                  <a:pt x="3903033" y="156994"/>
                  <a:pt x="3903032" y="271172"/>
                  <a:pt x="3903032" y="385349"/>
                </a:cubicBezTo>
                <a:cubicBezTo>
                  <a:pt x="3903032" y="408996"/>
                  <a:pt x="3883862" y="428166"/>
                  <a:pt x="3860215" y="428166"/>
                </a:cubicBezTo>
                <a:lnTo>
                  <a:pt x="42817" y="428165"/>
                </a:lnTo>
                <a:cubicBezTo>
                  <a:pt x="19170" y="428165"/>
                  <a:pt x="0" y="408995"/>
                  <a:pt x="0" y="385348"/>
                </a:cubicBezTo>
                <a:lnTo>
                  <a:pt x="0" y="42817"/>
                </a:lnTo>
                <a:close/>
              </a:path>
            </a:pathLst>
          </a:custGeom>
        </p:spPr>
        <p:style>
          <a:lnRef idx="3">
            <a:schemeClr val="lt1"/>
          </a:lnRef>
          <a:fillRef idx="1">
            <a:schemeClr val="accent2"/>
          </a:fillRef>
          <a:effectRef idx="1">
            <a:schemeClr val="accent2"/>
          </a:effectRef>
          <a:fontRef idx="minor">
            <a:schemeClr val="lt1"/>
          </a:fontRef>
        </p:style>
        <p:txBody>
          <a:bodyPr spcFirstLastPara="0" vert="horz" wrap="square" lIns="65881" tIns="65881" rIns="65881" bIns="65881" numCol="1" spcCol="1270" anchor="ctr" anchorCtr="0">
            <a:noAutofit/>
          </a:bodyPr>
          <a:lstStyle/>
          <a:p>
            <a:pPr algn="ctr" defTabSz="622300" fontAlgn="base">
              <a:lnSpc>
                <a:spcPct val="90000"/>
              </a:lnSpc>
              <a:spcBef>
                <a:spcPct val="0"/>
              </a:spcBef>
              <a:spcAft>
                <a:spcPct val="35000"/>
              </a:spcAft>
            </a:pPr>
            <a:r>
              <a:rPr lang="ru-RU" sz="1400" b="1" dirty="0">
                <a:solidFill>
                  <a:srgbClr val="4E67C8">
                    <a:lumMod val="50000"/>
                  </a:srgbClr>
                </a:solidFill>
                <a:latin typeface="Times New Roman" panose="02020603050405020304" pitchFamily="18" charset="0"/>
                <a:cs typeface="Times New Roman" panose="02020603050405020304" pitchFamily="18" charset="0"/>
              </a:rPr>
              <a:t>Достижение значений показателей (индикаторов) </a:t>
            </a:r>
          </a:p>
        </p:txBody>
      </p:sp>
      <p:sp>
        <p:nvSpPr>
          <p:cNvPr id="7" name="Полилиния 6"/>
          <p:cNvSpPr/>
          <p:nvPr/>
        </p:nvSpPr>
        <p:spPr>
          <a:xfrm>
            <a:off x="5142518" y="1844824"/>
            <a:ext cx="731452" cy="492955"/>
          </a:xfrm>
          <a:custGeom>
            <a:avLst/>
            <a:gdLst>
              <a:gd name="connsiteX0" fmla="*/ 0 w 731452"/>
              <a:gd name="connsiteY0" fmla="*/ 42817 h 428165"/>
              <a:gd name="connsiteX1" fmla="*/ 42817 w 731452"/>
              <a:gd name="connsiteY1" fmla="*/ 0 h 428165"/>
              <a:gd name="connsiteX2" fmla="*/ 688636 w 731452"/>
              <a:gd name="connsiteY2" fmla="*/ 0 h 428165"/>
              <a:gd name="connsiteX3" fmla="*/ 731453 w 731452"/>
              <a:gd name="connsiteY3" fmla="*/ 42817 h 428165"/>
              <a:gd name="connsiteX4" fmla="*/ 731452 w 731452"/>
              <a:gd name="connsiteY4" fmla="*/ 385349 h 428165"/>
              <a:gd name="connsiteX5" fmla="*/ 688635 w 731452"/>
              <a:gd name="connsiteY5" fmla="*/ 428166 h 428165"/>
              <a:gd name="connsiteX6" fmla="*/ 42817 w 731452"/>
              <a:gd name="connsiteY6" fmla="*/ 428165 h 428165"/>
              <a:gd name="connsiteX7" fmla="*/ 0 w 731452"/>
              <a:gd name="connsiteY7" fmla="*/ 385348 h 428165"/>
              <a:gd name="connsiteX8" fmla="*/ 0 w 731452"/>
              <a:gd name="connsiteY8" fmla="*/ 42817 h 428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428165">
                <a:moveTo>
                  <a:pt x="0" y="42817"/>
                </a:moveTo>
                <a:cubicBezTo>
                  <a:pt x="0" y="19170"/>
                  <a:pt x="19170" y="0"/>
                  <a:pt x="42817" y="0"/>
                </a:cubicBezTo>
                <a:lnTo>
                  <a:pt x="688636" y="0"/>
                </a:lnTo>
                <a:cubicBezTo>
                  <a:pt x="712283" y="0"/>
                  <a:pt x="731453" y="19170"/>
                  <a:pt x="731453" y="42817"/>
                </a:cubicBezTo>
                <a:cubicBezTo>
                  <a:pt x="731453" y="156994"/>
                  <a:pt x="731452" y="271172"/>
                  <a:pt x="731452" y="385349"/>
                </a:cubicBezTo>
                <a:cubicBezTo>
                  <a:pt x="731452" y="408996"/>
                  <a:pt x="712282" y="428166"/>
                  <a:pt x="688635" y="428166"/>
                </a:cubicBezTo>
                <a:lnTo>
                  <a:pt x="42817" y="428165"/>
                </a:lnTo>
                <a:cubicBezTo>
                  <a:pt x="19170" y="428165"/>
                  <a:pt x="0" y="408995"/>
                  <a:pt x="0" y="385348"/>
                </a:cubicBezTo>
                <a:lnTo>
                  <a:pt x="0" y="42817"/>
                </a:lnTo>
                <a:close/>
              </a:path>
            </a:pathLst>
          </a:custGeom>
          <a:gradFill flip="none" rotWithShape="0">
            <a:gsLst>
              <a:gs pos="0">
                <a:srgbClr val="92D050">
                  <a:tint val="66000"/>
                  <a:satMod val="160000"/>
                </a:srgbClr>
              </a:gs>
              <a:gs pos="50000">
                <a:srgbClr val="92D050">
                  <a:tint val="44500"/>
                  <a:satMod val="160000"/>
                </a:srgbClr>
              </a:gs>
              <a:gs pos="100000">
                <a:srgbClr val="92D050">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5881" tIns="65881" rIns="65881" bIns="65881" numCol="1" spcCol="1270" anchor="ctr" anchorCtr="0">
            <a:noAutofit/>
          </a:bodyPr>
          <a:lstStyle/>
          <a:p>
            <a:pPr algn="ctr" defTabSz="622300" fontAlgn="base">
              <a:lnSpc>
                <a:spcPct val="90000"/>
              </a:lnSpc>
              <a:spcBef>
                <a:spcPct val="0"/>
              </a:spcBef>
              <a:spcAft>
                <a:spcPct val="35000"/>
              </a:spcAft>
            </a:pPr>
            <a:r>
              <a:rPr lang="ru-RU" sz="1400" b="1" dirty="0" smtClean="0">
                <a:solidFill>
                  <a:prstClr val="black"/>
                </a:solidFill>
                <a:latin typeface="Times New Roman" panose="02020603050405020304" pitchFamily="18" charset="0"/>
                <a:cs typeface="Times New Roman" panose="02020603050405020304" pitchFamily="18" charset="0"/>
              </a:rPr>
              <a:t>2019 план</a:t>
            </a:r>
            <a:endParaRPr lang="ru-RU" sz="1400" b="1" dirty="0">
              <a:solidFill>
                <a:prstClr val="black"/>
              </a:solidFill>
              <a:latin typeface="Times New Roman" panose="02020603050405020304" pitchFamily="18" charset="0"/>
              <a:cs typeface="Times New Roman" panose="02020603050405020304" pitchFamily="18" charset="0"/>
            </a:endParaRPr>
          </a:p>
        </p:txBody>
      </p:sp>
      <p:sp>
        <p:nvSpPr>
          <p:cNvPr id="8" name="Полилиния 7"/>
          <p:cNvSpPr/>
          <p:nvPr/>
        </p:nvSpPr>
        <p:spPr>
          <a:xfrm>
            <a:off x="5142518" y="2577301"/>
            <a:ext cx="731452" cy="396000"/>
          </a:xfrm>
          <a:custGeom>
            <a:avLst/>
            <a:gdLst>
              <a:gd name="connsiteX0" fmla="*/ 0 w 731452"/>
              <a:gd name="connsiteY0" fmla="*/ 42817 h 428165"/>
              <a:gd name="connsiteX1" fmla="*/ 42817 w 731452"/>
              <a:gd name="connsiteY1" fmla="*/ 0 h 428165"/>
              <a:gd name="connsiteX2" fmla="*/ 688636 w 731452"/>
              <a:gd name="connsiteY2" fmla="*/ 0 h 428165"/>
              <a:gd name="connsiteX3" fmla="*/ 731453 w 731452"/>
              <a:gd name="connsiteY3" fmla="*/ 42817 h 428165"/>
              <a:gd name="connsiteX4" fmla="*/ 731452 w 731452"/>
              <a:gd name="connsiteY4" fmla="*/ 385349 h 428165"/>
              <a:gd name="connsiteX5" fmla="*/ 688635 w 731452"/>
              <a:gd name="connsiteY5" fmla="*/ 428166 h 428165"/>
              <a:gd name="connsiteX6" fmla="*/ 42817 w 731452"/>
              <a:gd name="connsiteY6" fmla="*/ 428165 h 428165"/>
              <a:gd name="connsiteX7" fmla="*/ 0 w 731452"/>
              <a:gd name="connsiteY7" fmla="*/ 385348 h 428165"/>
              <a:gd name="connsiteX8" fmla="*/ 0 w 731452"/>
              <a:gd name="connsiteY8" fmla="*/ 42817 h 428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428165">
                <a:moveTo>
                  <a:pt x="0" y="42817"/>
                </a:moveTo>
                <a:cubicBezTo>
                  <a:pt x="0" y="19170"/>
                  <a:pt x="19170" y="0"/>
                  <a:pt x="42817" y="0"/>
                </a:cubicBezTo>
                <a:lnTo>
                  <a:pt x="688636" y="0"/>
                </a:lnTo>
                <a:cubicBezTo>
                  <a:pt x="712283" y="0"/>
                  <a:pt x="731453" y="19170"/>
                  <a:pt x="731453" y="42817"/>
                </a:cubicBezTo>
                <a:cubicBezTo>
                  <a:pt x="731453" y="156994"/>
                  <a:pt x="731452" y="271172"/>
                  <a:pt x="731452" y="385349"/>
                </a:cubicBezTo>
                <a:cubicBezTo>
                  <a:pt x="731452" y="408996"/>
                  <a:pt x="712282" y="428166"/>
                  <a:pt x="688635" y="428166"/>
                </a:cubicBezTo>
                <a:lnTo>
                  <a:pt x="42817" y="428165"/>
                </a:lnTo>
                <a:cubicBezTo>
                  <a:pt x="19170" y="428165"/>
                  <a:pt x="0" y="408995"/>
                  <a:pt x="0" y="385348"/>
                </a:cubicBezTo>
                <a:lnTo>
                  <a:pt x="0" y="42817"/>
                </a:lnTo>
                <a:close/>
              </a:path>
            </a:pathLst>
          </a:custGeom>
          <a:gradFill flip="none" rotWithShape="0">
            <a:gsLst>
              <a:gs pos="0">
                <a:srgbClr val="92D050">
                  <a:tint val="66000"/>
                  <a:satMod val="160000"/>
                </a:srgbClr>
              </a:gs>
              <a:gs pos="50000">
                <a:srgbClr val="92D050">
                  <a:tint val="44500"/>
                  <a:satMod val="160000"/>
                </a:srgbClr>
              </a:gs>
              <a:gs pos="100000">
                <a:srgbClr val="92D050">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4451" tIns="54451" rIns="54451" bIns="54451" numCol="1" spcCol="1270" anchor="ctr" anchorCtr="0">
            <a:noAutofit/>
          </a:bodyPr>
          <a:lstStyle/>
          <a:p>
            <a:pPr algn="ctr" defTabSz="488950" fontAlgn="base">
              <a:lnSpc>
                <a:spcPct val="90000"/>
              </a:lnSpc>
              <a:spcBef>
                <a:spcPct val="0"/>
              </a:spcBef>
              <a:spcAft>
                <a:spcPct val="35000"/>
              </a:spcAft>
            </a:pPr>
            <a:r>
              <a:rPr lang="ru-RU" sz="1100" b="1" dirty="0" smtClean="0">
                <a:solidFill>
                  <a:prstClr val="black"/>
                </a:solidFill>
                <a:latin typeface="Times New Roman" panose="02020603050405020304" pitchFamily="18" charset="0"/>
                <a:cs typeface="Times New Roman" panose="02020603050405020304" pitchFamily="18" charset="0"/>
              </a:rPr>
              <a:t>32,2</a:t>
            </a:r>
            <a:endParaRPr lang="ru-RU" sz="1100" b="1" dirty="0">
              <a:solidFill>
                <a:prstClr val="black"/>
              </a:solidFill>
              <a:latin typeface="Times New Roman" panose="02020603050405020304" pitchFamily="18" charset="0"/>
              <a:cs typeface="Times New Roman" panose="02020603050405020304" pitchFamily="18" charset="0"/>
            </a:endParaRPr>
          </a:p>
        </p:txBody>
      </p:sp>
      <p:sp>
        <p:nvSpPr>
          <p:cNvPr id="9" name="Полилиния 8"/>
          <p:cNvSpPr/>
          <p:nvPr/>
        </p:nvSpPr>
        <p:spPr>
          <a:xfrm>
            <a:off x="5142518" y="3068960"/>
            <a:ext cx="731452" cy="432048"/>
          </a:xfrm>
          <a:custGeom>
            <a:avLst/>
            <a:gdLst>
              <a:gd name="connsiteX0" fmla="*/ 0 w 731452"/>
              <a:gd name="connsiteY0" fmla="*/ 42817 h 428165"/>
              <a:gd name="connsiteX1" fmla="*/ 42817 w 731452"/>
              <a:gd name="connsiteY1" fmla="*/ 0 h 428165"/>
              <a:gd name="connsiteX2" fmla="*/ 688636 w 731452"/>
              <a:gd name="connsiteY2" fmla="*/ 0 h 428165"/>
              <a:gd name="connsiteX3" fmla="*/ 731453 w 731452"/>
              <a:gd name="connsiteY3" fmla="*/ 42817 h 428165"/>
              <a:gd name="connsiteX4" fmla="*/ 731452 w 731452"/>
              <a:gd name="connsiteY4" fmla="*/ 385349 h 428165"/>
              <a:gd name="connsiteX5" fmla="*/ 688635 w 731452"/>
              <a:gd name="connsiteY5" fmla="*/ 428166 h 428165"/>
              <a:gd name="connsiteX6" fmla="*/ 42817 w 731452"/>
              <a:gd name="connsiteY6" fmla="*/ 428165 h 428165"/>
              <a:gd name="connsiteX7" fmla="*/ 0 w 731452"/>
              <a:gd name="connsiteY7" fmla="*/ 385348 h 428165"/>
              <a:gd name="connsiteX8" fmla="*/ 0 w 731452"/>
              <a:gd name="connsiteY8" fmla="*/ 42817 h 428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428165">
                <a:moveTo>
                  <a:pt x="0" y="42817"/>
                </a:moveTo>
                <a:cubicBezTo>
                  <a:pt x="0" y="19170"/>
                  <a:pt x="19170" y="0"/>
                  <a:pt x="42817" y="0"/>
                </a:cubicBezTo>
                <a:lnTo>
                  <a:pt x="688636" y="0"/>
                </a:lnTo>
                <a:cubicBezTo>
                  <a:pt x="712283" y="0"/>
                  <a:pt x="731453" y="19170"/>
                  <a:pt x="731453" y="42817"/>
                </a:cubicBezTo>
                <a:cubicBezTo>
                  <a:pt x="731453" y="156994"/>
                  <a:pt x="731452" y="271172"/>
                  <a:pt x="731452" y="385349"/>
                </a:cubicBezTo>
                <a:cubicBezTo>
                  <a:pt x="731452" y="408996"/>
                  <a:pt x="712282" y="428166"/>
                  <a:pt x="688635" y="428166"/>
                </a:cubicBezTo>
                <a:lnTo>
                  <a:pt x="42817" y="428165"/>
                </a:lnTo>
                <a:cubicBezTo>
                  <a:pt x="19170" y="428165"/>
                  <a:pt x="0" y="408995"/>
                  <a:pt x="0" y="385348"/>
                </a:cubicBezTo>
                <a:lnTo>
                  <a:pt x="0" y="42817"/>
                </a:lnTo>
                <a:close/>
              </a:path>
            </a:pathLst>
          </a:custGeom>
          <a:gradFill flip="none" rotWithShape="0">
            <a:gsLst>
              <a:gs pos="0">
                <a:srgbClr val="92D050">
                  <a:tint val="66000"/>
                  <a:satMod val="160000"/>
                </a:srgbClr>
              </a:gs>
              <a:gs pos="50000">
                <a:srgbClr val="92D050">
                  <a:tint val="44500"/>
                  <a:satMod val="160000"/>
                </a:srgbClr>
              </a:gs>
              <a:gs pos="100000">
                <a:srgbClr val="92D050">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4451" tIns="54451" rIns="54451" bIns="54451" numCol="1" spcCol="1270" anchor="ctr" anchorCtr="0">
            <a:noAutofit/>
          </a:bodyPr>
          <a:lstStyle/>
          <a:p>
            <a:pPr algn="ctr" defTabSz="488950" fontAlgn="base">
              <a:lnSpc>
                <a:spcPct val="90000"/>
              </a:lnSpc>
              <a:spcBef>
                <a:spcPct val="0"/>
              </a:spcBef>
              <a:spcAft>
                <a:spcPct val="35000"/>
              </a:spcAft>
            </a:pPr>
            <a:r>
              <a:rPr lang="ru-RU" sz="1100" b="1" dirty="0" smtClean="0">
                <a:solidFill>
                  <a:prstClr val="black"/>
                </a:solidFill>
                <a:latin typeface="Times New Roman" panose="02020603050405020304" pitchFamily="18" charset="0"/>
                <a:cs typeface="Times New Roman" panose="02020603050405020304" pitchFamily="18" charset="0"/>
              </a:rPr>
              <a:t>101,2</a:t>
            </a:r>
            <a:endParaRPr lang="ru-RU" sz="1100" b="1" dirty="0">
              <a:solidFill>
                <a:prstClr val="black"/>
              </a:solidFill>
              <a:latin typeface="Times New Roman" panose="02020603050405020304" pitchFamily="18" charset="0"/>
              <a:cs typeface="Times New Roman" panose="02020603050405020304" pitchFamily="18" charset="0"/>
            </a:endParaRPr>
          </a:p>
        </p:txBody>
      </p:sp>
      <p:sp>
        <p:nvSpPr>
          <p:cNvPr id="10" name="Полилиния 9"/>
          <p:cNvSpPr/>
          <p:nvPr/>
        </p:nvSpPr>
        <p:spPr>
          <a:xfrm>
            <a:off x="5142518" y="3573016"/>
            <a:ext cx="731452" cy="360039"/>
          </a:xfrm>
          <a:custGeom>
            <a:avLst/>
            <a:gdLst>
              <a:gd name="connsiteX0" fmla="*/ 0 w 731452"/>
              <a:gd name="connsiteY0" fmla="*/ 42817 h 428165"/>
              <a:gd name="connsiteX1" fmla="*/ 42817 w 731452"/>
              <a:gd name="connsiteY1" fmla="*/ 0 h 428165"/>
              <a:gd name="connsiteX2" fmla="*/ 688636 w 731452"/>
              <a:gd name="connsiteY2" fmla="*/ 0 h 428165"/>
              <a:gd name="connsiteX3" fmla="*/ 731453 w 731452"/>
              <a:gd name="connsiteY3" fmla="*/ 42817 h 428165"/>
              <a:gd name="connsiteX4" fmla="*/ 731452 w 731452"/>
              <a:gd name="connsiteY4" fmla="*/ 385349 h 428165"/>
              <a:gd name="connsiteX5" fmla="*/ 688635 w 731452"/>
              <a:gd name="connsiteY5" fmla="*/ 428166 h 428165"/>
              <a:gd name="connsiteX6" fmla="*/ 42817 w 731452"/>
              <a:gd name="connsiteY6" fmla="*/ 428165 h 428165"/>
              <a:gd name="connsiteX7" fmla="*/ 0 w 731452"/>
              <a:gd name="connsiteY7" fmla="*/ 385348 h 428165"/>
              <a:gd name="connsiteX8" fmla="*/ 0 w 731452"/>
              <a:gd name="connsiteY8" fmla="*/ 42817 h 428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428165">
                <a:moveTo>
                  <a:pt x="0" y="42817"/>
                </a:moveTo>
                <a:cubicBezTo>
                  <a:pt x="0" y="19170"/>
                  <a:pt x="19170" y="0"/>
                  <a:pt x="42817" y="0"/>
                </a:cubicBezTo>
                <a:lnTo>
                  <a:pt x="688636" y="0"/>
                </a:lnTo>
                <a:cubicBezTo>
                  <a:pt x="712283" y="0"/>
                  <a:pt x="731453" y="19170"/>
                  <a:pt x="731453" y="42817"/>
                </a:cubicBezTo>
                <a:cubicBezTo>
                  <a:pt x="731453" y="156994"/>
                  <a:pt x="731452" y="271172"/>
                  <a:pt x="731452" y="385349"/>
                </a:cubicBezTo>
                <a:cubicBezTo>
                  <a:pt x="731452" y="408996"/>
                  <a:pt x="712282" y="428166"/>
                  <a:pt x="688635" y="428166"/>
                </a:cubicBezTo>
                <a:lnTo>
                  <a:pt x="42817" y="428165"/>
                </a:lnTo>
                <a:cubicBezTo>
                  <a:pt x="19170" y="428165"/>
                  <a:pt x="0" y="408995"/>
                  <a:pt x="0" y="385348"/>
                </a:cubicBezTo>
                <a:lnTo>
                  <a:pt x="0" y="42817"/>
                </a:lnTo>
                <a:close/>
              </a:path>
            </a:pathLst>
          </a:custGeom>
          <a:gradFill flip="none" rotWithShape="0">
            <a:gsLst>
              <a:gs pos="0">
                <a:srgbClr val="92D050">
                  <a:tint val="66000"/>
                  <a:satMod val="160000"/>
                </a:srgbClr>
              </a:gs>
              <a:gs pos="50000">
                <a:srgbClr val="92D050">
                  <a:tint val="44500"/>
                  <a:satMod val="160000"/>
                </a:srgbClr>
              </a:gs>
              <a:gs pos="100000">
                <a:srgbClr val="92D050">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4451" tIns="54451" rIns="54451" bIns="54451" numCol="1" spcCol="1270" anchor="ctr" anchorCtr="0">
            <a:noAutofit/>
          </a:bodyPr>
          <a:lstStyle/>
          <a:p>
            <a:pPr algn="ctr" defTabSz="488950">
              <a:lnSpc>
                <a:spcPct val="90000"/>
              </a:lnSpc>
              <a:spcAft>
                <a:spcPct val="35000"/>
              </a:spcAft>
            </a:pPr>
            <a:r>
              <a:rPr lang="ru-RU" sz="1100" b="1" dirty="0" smtClean="0">
                <a:solidFill>
                  <a:prstClr val="black"/>
                </a:solidFill>
                <a:latin typeface="Times New Roman" panose="02020603050405020304" pitchFamily="18" charset="0"/>
                <a:cs typeface="Times New Roman" panose="02020603050405020304" pitchFamily="18" charset="0"/>
              </a:rPr>
              <a:t>15,0</a:t>
            </a:r>
            <a:endParaRPr lang="ru-RU" sz="1100" b="1" dirty="0">
              <a:solidFill>
                <a:prstClr val="black"/>
              </a:solidFill>
              <a:latin typeface="Times New Roman" panose="02020603050405020304" pitchFamily="18" charset="0"/>
              <a:cs typeface="Times New Roman" panose="02020603050405020304" pitchFamily="18" charset="0"/>
            </a:endParaRPr>
          </a:p>
        </p:txBody>
      </p:sp>
      <p:sp>
        <p:nvSpPr>
          <p:cNvPr id="12" name="Полилиния 11"/>
          <p:cNvSpPr/>
          <p:nvPr/>
        </p:nvSpPr>
        <p:spPr>
          <a:xfrm>
            <a:off x="5142518" y="4005064"/>
            <a:ext cx="731452" cy="396000"/>
          </a:xfrm>
          <a:custGeom>
            <a:avLst/>
            <a:gdLst>
              <a:gd name="connsiteX0" fmla="*/ 0 w 731452"/>
              <a:gd name="connsiteY0" fmla="*/ 42817 h 428165"/>
              <a:gd name="connsiteX1" fmla="*/ 42817 w 731452"/>
              <a:gd name="connsiteY1" fmla="*/ 0 h 428165"/>
              <a:gd name="connsiteX2" fmla="*/ 688636 w 731452"/>
              <a:gd name="connsiteY2" fmla="*/ 0 h 428165"/>
              <a:gd name="connsiteX3" fmla="*/ 731453 w 731452"/>
              <a:gd name="connsiteY3" fmla="*/ 42817 h 428165"/>
              <a:gd name="connsiteX4" fmla="*/ 731452 w 731452"/>
              <a:gd name="connsiteY4" fmla="*/ 385349 h 428165"/>
              <a:gd name="connsiteX5" fmla="*/ 688635 w 731452"/>
              <a:gd name="connsiteY5" fmla="*/ 428166 h 428165"/>
              <a:gd name="connsiteX6" fmla="*/ 42817 w 731452"/>
              <a:gd name="connsiteY6" fmla="*/ 428165 h 428165"/>
              <a:gd name="connsiteX7" fmla="*/ 0 w 731452"/>
              <a:gd name="connsiteY7" fmla="*/ 385348 h 428165"/>
              <a:gd name="connsiteX8" fmla="*/ 0 w 731452"/>
              <a:gd name="connsiteY8" fmla="*/ 42817 h 428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428165">
                <a:moveTo>
                  <a:pt x="0" y="42817"/>
                </a:moveTo>
                <a:cubicBezTo>
                  <a:pt x="0" y="19170"/>
                  <a:pt x="19170" y="0"/>
                  <a:pt x="42817" y="0"/>
                </a:cubicBezTo>
                <a:lnTo>
                  <a:pt x="688636" y="0"/>
                </a:lnTo>
                <a:cubicBezTo>
                  <a:pt x="712283" y="0"/>
                  <a:pt x="731453" y="19170"/>
                  <a:pt x="731453" y="42817"/>
                </a:cubicBezTo>
                <a:cubicBezTo>
                  <a:pt x="731453" y="156994"/>
                  <a:pt x="731452" y="271172"/>
                  <a:pt x="731452" y="385349"/>
                </a:cubicBezTo>
                <a:cubicBezTo>
                  <a:pt x="731452" y="408996"/>
                  <a:pt x="712282" y="428166"/>
                  <a:pt x="688635" y="428166"/>
                </a:cubicBezTo>
                <a:lnTo>
                  <a:pt x="42817" y="428165"/>
                </a:lnTo>
                <a:cubicBezTo>
                  <a:pt x="19170" y="428165"/>
                  <a:pt x="0" y="408995"/>
                  <a:pt x="0" y="385348"/>
                </a:cubicBezTo>
                <a:lnTo>
                  <a:pt x="0" y="42817"/>
                </a:lnTo>
                <a:close/>
              </a:path>
            </a:pathLst>
          </a:custGeom>
          <a:gradFill flip="none" rotWithShape="0">
            <a:gsLst>
              <a:gs pos="0">
                <a:srgbClr val="92D050">
                  <a:tint val="66000"/>
                  <a:satMod val="160000"/>
                </a:srgbClr>
              </a:gs>
              <a:gs pos="50000">
                <a:srgbClr val="92D050">
                  <a:tint val="44500"/>
                  <a:satMod val="160000"/>
                </a:srgbClr>
              </a:gs>
              <a:gs pos="100000">
                <a:srgbClr val="92D050">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4451" tIns="54451" rIns="54451" bIns="54451" numCol="1" spcCol="1270" anchor="ctr" anchorCtr="0">
            <a:noAutofit/>
          </a:bodyPr>
          <a:lstStyle/>
          <a:p>
            <a:pPr algn="ctr" defTabSz="488950" fontAlgn="base">
              <a:lnSpc>
                <a:spcPct val="90000"/>
              </a:lnSpc>
              <a:spcBef>
                <a:spcPct val="0"/>
              </a:spcBef>
              <a:spcAft>
                <a:spcPct val="35000"/>
              </a:spcAft>
            </a:pPr>
            <a:r>
              <a:rPr lang="ru-RU" sz="1100" b="1" dirty="0" smtClean="0">
                <a:solidFill>
                  <a:prstClr val="black"/>
                </a:solidFill>
                <a:latin typeface="Times New Roman" panose="02020603050405020304" pitchFamily="18" charset="0"/>
                <a:cs typeface="Times New Roman" panose="02020603050405020304" pitchFamily="18" charset="0"/>
              </a:rPr>
              <a:t>105,0</a:t>
            </a:r>
            <a:endParaRPr lang="ru-RU" sz="1100" b="1" dirty="0">
              <a:solidFill>
                <a:prstClr val="black"/>
              </a:solidFill>
              <a:latin typeface="Times New Roman" panose="02020603050405020304" pitchFamily="18" charset="0"/>
              <a:cs typeface="Times New Roman" panose="02020603050405020304" pitchFamily="18" charset="0"/>
            </a:endParaRPr>
          </a:p>
        </p:txBody>
      </p:sp>
      <p:sp>
        <p:nvSpPr>
          <p:cNvPr id="16" name="Полилиния 15"/>
          <p:cNvSpPr/>
          <p:nvPr/>
        </p:nvSpPr>
        <p:spPr>
          <a:xfrm>
            <a:off x="5142518" y="4509120"/>
            <a:ext cx="731452" cy="396000"/>
          </a:xfrm>
          <a:custGeom>
            <a:avLst/>
            <a:gdLst>
              <a:gd name="connsiteX0" fmla="*/ 0 w 731452"/>
              <a:gd name="connsiteY0" fmla="*/ 42817 h 428165"/>
              <a:gd name="connsiteX1" fmla="*/ 42817 w 731452"/>
              <a:gd name="connsiteY1" fmla="*/ 0 h 428165"/>
              <a:gd name="connsiteX2" fmla="*/ 688636 w 731452"/>
              <a:gd name="connsiteY2" fmla="*/ 0 h 428165"/>
              <a:gd name="connsiteX3" fmla="*/ 731453 w 731452"/>
              <a:gd name="connsiteY3" fmla="*/ 42817 h 428165"/>
              <a:gd name="connsiteX4" fmla="*/ 731452 w 731452"/>
              <a:gd name="connsiteY4" fmla="*/ 385349 h 428165"/>
              <a:gd name="connsiteX5" fmla="*/ 688635 w 731452"/>
              <a:gd name="connsiteY5" fmla="*/ 428166 h 428165"/>
              <a:gd name="connsiteX6" fmla="*/ 42817 w 731452"/>
              <a:gd name="connsiteY6" fmla="*/ 428165 h 428165"/>
              <a:gd name="connsiteX7" fmla="*/ 0 w 731452"/>
              <a:gd name="connsiteY7" fmla="*/ 385348 h 428165"/>
              <a:gd name="connsiteX8" fmla="*/ 0 w 731452"/>
              <a:gd name="connsiteY8" fmla="*/ 42817 h 428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428165">
                <a:moveTo>
                  <a:pt x="0" y="42817"/>
                </a:moveTo>
                <a:cubicBezTo>
                  <a:pt x="0" y="19170"/>
                  <a:pt x="19170" y="0"/>
                  <a:pt x="42817" y="0"/>
                </a:cubicBezTo>
                <a:lnTo>
                  <a:pt x="688636" y="0"/>
                </a:lnTo>
                <a:cubicBezTo>
                  <a:pt x="712283" y="0"/>
                  <a:pt x="731453" y="19170"/>
                  <a:pt x="731453" y="42817"/>
                </a:cubicBezTo>
                <a:cubicBezTo>
                  <a:pt x="731453" y="156994"/>
                  <a:pt x="731452" y="271172"/>
                  <a:pt x="731452" y="385349"/>
                </a:cubicBezTo>
                <a:cubicBezTo>
                  <a:pt x="731452" y="408996"/>
                  <a:pt x="712282" y="428166"/>
                  <a:pt x="688635" y="428166"/>
                </a:cubicBezTo>
                <a:lnTo>
                  <a:pt x="42817" y="428165"/>
                </a:lnTo>
                <a:cubicBezTo>
                  <a:pt x="19170" y="428165"/>
                  <a:pt x="0" y="408995"/>
                  <a:pt x="0" y="385348"/>
                </a:cubicBezTo>
                <a:lnTo>
                  <a:pt x="0" y="42817"/>
                </a:lnTo>
                <a:close/>
              </a:path>
            </a:pathLst>
          </a:custGeom>
          <a:gradFill flip="none" rotWithShape="0">
            <a:gsLst>
              <a:gs pos="0">
                <a:srgbClr val="92D050">
                  <a:tint val="66000"/>
                  <a:satMod val="160000"/>
                </a:srgbClr>
              </a:gs>
              <a:gs pos="50000">
                <a:srgbClr val="92D050">
                  <a:tint val="44500"/>
                  <a:satMod val="160000"/>
                </a:srgbClr>
              </a:gs>
              <a:gs pos="100000">
                <a:srgbClr val="92D050">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4451" tIns="54451" rIns="54451" bIns="54451" numCol="1" spcCol="1270" anchor="ctr" anchorCtr="0">
            <a:noAutofit/>
          </a:bodyPr>
          <a:lstStyle/>
          <a:p>
            <a:pPr algn="ctr" defTabSz="488950" fontAlgn="base">
              <a:lnSpc>
                <a:spcPct val="90000"/>
              </a:lnSpc>
              <a:spcBef>
                <a:spcPct val="0"/>
              </a:spcBef>
              <a:spcAft>
                <a:spcPct val="35000"/>
              </a:spcAft>
            </a:pPr>
            <a:r>
              <a:rPr lang="ru-RU" sz="1100" b="1" dirty="0" smtClean="0">
                <a:solidFill>
                  <a:prstClr val="black"/>
                </a:solidFill>
                <a:latin typeface="Times New Roman" panose="02020603050405020304" pitchFamily="18" charset="0"/>
                <a:cs typeface="Times New Roman" panose="02020603050405020304" pitchFamily="18" charset="0"/>
              </a:rPr>
              <a:t>810</a:t>
            </a:r>
            <a:endParaRPr lang="ru-RU" sz="1100" b="1" dirty="0">
              <a:solidFill>
                <a:prstClr val="black"/>
              </a:solidFill>
              <a:latin typeface="Times New Roman" panose="02020603050405020304" pitchFamily="18" charset="0"/>
              <a:cs typeface="Times New Roman" panose="02020603050405020304" pitchFamily="18" charset="0"/>
            </a:endParaRPr>
          </a:p>
        </p:txBody>
      </p:sp>
      <p:sp>
        <p:nvSpPr>
          <p:cNvPr id="18" name="Полилиния 17"/>
          <p:cNvSpPr/>
          <p:nvPr/>
        </p:nvSpPr>
        <p:spPr>
          <a:xfrm>
            <a:off x="5139826" y="5020917"/>
            <a:ext cx="731452" cy="396000"/>
          </a:xfrm>
          <a:custGeom>
            <a:avLst/>
            <a:gdLst>
              <a:gd name="connsiteX0" fmla="*/ 0 w 731452"/>
              <a:gd name="connsiteY0" fmla="*/ 42817 h 428165"/>
              <a:gd name="connsiteX1" fmla="*/ 42817 w 731452"/>
              <a:gd name="connsiteY1" fmla="*/ 0 h 428165"/>
              <a:gd name="connsiteX2" fmla="*/ 688636 w 731452"/>
              <a:gd name="connsiteY2" fmla="*/ 0 h 428165"/>
              <a:gd name="connsiteX3" fmla="*/ 731453 w 731452"/>
              <a:gd name="connsiteY3" fmla="*/ 42817 h 428165"/>
              <a:gd name="connsiteX4" fmla="*/ 731452 w 731452"/>
              <a:gd name="connsiteY4" fmla="*/ 385349 h 428165"/>
              <a:gd name="connsiteX5" fmla="*/ 688635 w 731452"/>
              <a:gd name="connsiteY5" fmla="*/ 428166 h 428165"/>
              <a:gd name="connsiteX6" fmla="*/ 42817 w 731452"/>
              <a:gd name="connsiteY6" fmla="*/ 428165 h 428165"/>
              <a:gd name="connsiteX7" fmla="*/ 0 w 731452"/>
              <a:gd name="connsiteY7" fmla="*/ 385348 h 428165"/>
              <a:gd name="connsiteX8" fmla="*/ 0 w 731452"/>
              <a:gd name="connsiteY8" fmla="*/ 42817 h 428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428165">
                <a:moveTo>
                  <a:pt x="0" y="42817"/>
                </a:moveTo>
                <a:cubicBezTo>
                  <a:pt x="0" y="19170"/>
                  <a:pt x="19170" y="0"/>
                  <a:pt x="42817" y="0"/>
                </a:cubicBezTo>
                <a:lnTo>
                  <a:pt x="688636" y="0"/>
                </a:lnTo>
                <a:cubicBezTo>
                  <a:pt x="712283" y="0"/>
                  <a:pt x="731453" y="19170"/>
                  <a:pt x="731453" y="42817"/>
                </a:cubicBezTo>
                <a:cubicBezTo>
                  <a:pt x="731453" y="156994"/>
                  <a:pt x="731452" y="271172"/>
                  <a:pt x="731452" y="385349"/>
                </a:cubicBezTo>
                <a:cubicBezTo>
                  <a:pt x="731452" y="408996"/>
                  <a:pt x="712282" y="428166"/>
                  <a:pt x="688635" y="428166"/>
                </a:cubicBezTo>
                <a:lnTo>
                  <a:pt x="42817" y="428165"/>
                </a:lnTo>
                <a:cubicBezTo>
                  <a:pt x="19170" y="428165"/>
                  <a:pt x="0" y="408995"/>
                  <a:pt x="0" y="385348"/>
                </a:cubicBezTo>
                <a:lnTo>
                  <a:pt x="0" y="42817"/>
                </a:lnTo>
                <a:close/>
              </a:path>
            </a:pathLst>
          </a:custGeom>
          <a:gradFill flip="none" rotWithShape="0">
            <a:gsLst>
              <a:gs pos="0">
                <a:srgbClr val="92D050">
                  <a:tint val="66000"/>
                  <a:satMod val="160000"/>
                </a:srgbClr>
              </a:gs>
              <a:gs pos="50000">
                <a:srgbClr val="92D050">
                  <a:tint val="44500"/>
                  <a:satMod val="160000"/>
                </a:srgbClr>
              </a:gs>
              <a:gs pos="100000">
                <a:srgbClr val="92D050">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4451" tIns="54451" rIns="54451" bIns="54451" numCol="1" spcCol="1270" anchor="ctr" anchorCtr="0">
            <a:noAutofit/>
          </a:bodyPr>
          <a:lstStyle/>
          <a:p>
            <a:pPr algn="ctr" defTabSz="488950" fontAlgn="base">
              <a:lnSpc>
                <a:spcPct val="90000"/>
              </a:lnSpc>
              <a:spcBef>
                <a:spcPct val="0"/>
              </a:spcBef>
              <a:spcAft>
                <a:spcPct val="35000"/>
              </a:spcAft>
            </a:pPr>
            <a:r>
              <a:rPr lang="ru-RU" sz="1100" b="1" dirty="0" smtClean="0">
                <a:solidFill>
                  <a:prstClr val="black"/>
                </a:solidFill>
                <a:latin typeface="Times New Roman" panose="02020603050405020304" pitchFamily="18" charset="0"/>
                <a:cs typeface="Times New Roman" panose="02020603050405020304" pitchFamily="18" charset="0"/>
              </a:rPr>
              <a:t>19 271,0</a:t>
            </a:r>
            <a:endParaRPr lang="ru-RU" sz="1100" b="1" dirty="0">
              <a:solidFill>
                <a:prstClr val="black"/>
              </a:solidFill>
              <a:latin typeface="Times New Roman" panose="02020603050405020304" pitchFamily="18" charset="0"/>
              <a:cs typeface="Times New Roman" panose="02020603050405020304" pitchFamily="18" charset="0"/>
            </a:endParaRPr>
          </a:p>
        </p:txBody>
      </p:sp>
      <p:sp>
        <p:nvSpPr>
          <p:cNvPr id="22" name="Полилиния 21"/>
          <p:cNvSpPr/>
          <p:nvPr/>
        </p:nvSpPr>
        <p:spPr>
          <a:xfrm>
            <a:off x="5142518" y="5517232"/>
            <a:ext cx="731452" cy="432048"/>
          </a:xfrm>
          <a:custGeom>
            <a:avLst/>
            <a:gdLst>
              <a:gd name="connsiteX0" fmla="*/ 0 w 731452"/>
              <a:gd name="connsiteY0" fmla="*/ 42817 h 428165"/>
              <a:gd name="connsiteX1" fmla="*/ 42817 w 731452"/>
              <a:gd name="connsiteY1" fmla="*/ 0 h 428165"/>
              <a:gd name="connsiteX2" fmla="*/ 688636 w 731452"/>
              <a:gd name="connsiteY2" fmla="*/ 0 h 428165"/>
              <a:gd name="connsiteX3" fmla="*/ 731453 w 731452"/>
              <a:gd name="connsiteY3" fmla="*/ 42817 h 428165"/>
              <a:gd name="connsiteX4" fmla="*/ 731452 w 731452"/>
              <a:gd name="connsiteY4" fmla="*/ 385349 h 428165"/>
              <a:gd name="connsiteX5" fmla="*/ 688635 w 731452"/>
              <a:gd name="connsiteY5" fmla="*/ 428166 h 428165"/>
              <a:gd name="connsiteX6" fmla="*/ 42817 w 731452"/>
              <a:gd name="connsiteY6" fmla="*/ 428165 h 428165"/>
              <a:gd name="connsiteX7" fmla="*/ 0 w 731452"/>
              <a:gd name="connsiteY7" fmla="*/ 385348 h 428165"/>
              <a:gd name="connsiteX8" fmla="*/ 0 w 731452"/>
              <a:gd name="connsiteY8" fmla="*/ 42817 h 428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428165">
                <a:moveTo>
                  <a:pt x="0" y="42817"/>
                </a:moveTo>
                <a:cubicBezTo>
                  <a:pt x="0" y="19170"/>
                  <a:pt x="19170" y="0"/>
                  <a:pt x="42817" y="0"/>
                </a:cubicBezTo>
                <a:lnTo>
                  <a:pt x="688636" y="0"/>
                </a:lnTo>
                <a:cubicBezTo>
                  <a:pt x="712283" y="0"/>
                  <a:pt x="731453" y="19170"/>
                  <a:pt x="731453" y="42817"/>
                </a:cubicBezTo>
                <a:cubicBezTo>
                  <a:pt x="731453" y="156994"/>
                  <a:pt x="731452" y="271172"/>
                  <a:pt x="731452" y="385349"/>
                </a:cubicBezTo>
                <a:cubicBezTo>
                  <a:pt x="731452" y="408996"/>
                  <a:pt x="712282" y="428166"/>
                  <a:pt x="688635" y="428166"/>
                </a:cubicBezTo>
                <a:lnTo>
                  <a:pt x="42817" y="428165"/>
                </a:lnTo>
                <a:cubicBezTo>
                  <a:pt x="19170" y="428165"/>
                  <a:pt x="0" y="408995"/>
                  <a:pt x="0" y="385348"/>
                </a:cubicBezTo>
                <a:lnTo>
                  <a:pt x="0" y="42817"/>
                </a:lnTo>
                <a:close/>
              </a:path>
            </a:pathLst>
          </a:custGeom>
          <a:gradFill flip="none" rotWithShape="0">
            <a:gsLst>
              <a:gs pos="0">
                <a:srgbClr val="92D050">
                  <a:tint val="66000"/>
                  <a:satMod val="160000"/>
                </a:srgbClr>
              </a:gs>
              <a:gs pos="50000">
                <a:srgbClr val="92D050">
                  <a:tint val="44500"/>
                  <a:satMod val="160000"/>
                </a:srgbClr>
              </a:gs>
              <a:gs pos="100000">
                <a:srgbClr val="92D050">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4451" tIns="54451" rIns="54451" bIns="54451" numCol="1" spcCol="1270" anchor="ctr" anchorCtr="0">
            <a:noAutofit/>
          </a:bodyPr>
          <a:lstStyle/>
          <a:p>
            <a:pPr algn="ctr" defTabSz="488950" fontAlgn="base">
              <a:lnSpc>
                <a:spcPct val="90000"/>
              </a:lnSpc>
              <a:spcBef>
                <a:spcPct val="0"/>
              </a:spcBef>
              <a:spcAft>
                <a:spcPct val="35000"/>
              </a:spcAft>
            </a:pPr>
            <a:r>
              <a:rPr lang="ru-RU" sz="1100" b="1" dirty="0" smtClean="0">
                <a:solidFill>
                  <a:prstClr val="black"/>
                </a:solidFill>
                <a:latin typeface="Times New Roman" panose="02020603050405020304" pitchFamily="18" charset="0"/>
                <a:cs typeface="Times New Roman" panose="02020603050405020304" pitchFamily="18" charset="0"/>
              </a:rPr>
              <a:t>9,5</a:t>
            </a:r>
            <a:endParaRPr lang="ru-RU" sz="1100" b="1" dirty="0">
              <a:solidFill>
                <a:prstClr val="black"/>
              </a:solidFill>
              <a:latin typeface="Times New Roman" panose="02020603050405020304" pitchFamily="18" charset="0"/>
              <a:cs typeface="Times New Roman" panose="02020603050405020304" pitchFamily="18" charset="0"/>
            </a:endParaRPr>
          </a:p>
        </p:txBody>
      </p:sp>
      <p:sp>
        <p:nvSpPr>
          <p:cNvPr id="23" name="Полилиния 22"/>
          <p:cNvSpPr/>
          <p:nvPr/>
        </p:nvSpPr>
        <p:spPr>
          <a:xfrm>
            <a:off x="5142518" y="6021287"/>
            <a:ext cx="731452" cy="396000"/>
          </a:xfrm>
          <a:custGeom>
            <a:avLst/>
            <a:gdLst>
              <a:gd name="connsiteX0" fmla="*/ 0 w 731452"/>
              <a:gd name="connsiteY0" fmla="*/ 42817 h 428165"/>
              <a:gd name="connsiteX1" fmla="*/ 42817 w 731452"/>
              <a:gd name="connsiteY1" fmla="*/ 0 h 428165"/>
              <a:gd name="connsiteX2" fmla="*/ 688636 w 731452"/>
              <a:gd name="connsiteY2" fmla="*/ 0 h 428165"/>
              <a:gd name="connsiteX3" fmla="*/ 731453 w 731452"/>
              <a:gd name="connsiteY3" fmla="*/ 42817 h 428165"/>
              <a:gd name="connsiteX4" fmla="*/ 731452 w 731452"/>
              <a:gd name="connsiteY4" fmla="*/ 385349 h 428165"/>
              <a:gd name="connsiteX5" fmla="*/ 688635 w 731452"/>
              <a:gd name="connsiteY5" fmla="*/ 428166 h 428165"/>
              <a:gd name="connsiteX6" fmla="*/ 42817 w 731452"/>
              <a:gd name="connsiteY6" fmla="*/ 428165 h 428165"/>
              <a:gd name="connsiteX7" fmla="*/ 0 w 731452"/>
              <a:gd name="connsiteY7" fmla="*/ 385348 h 428165"/>
              <a:gd name="connsiteX8" fmla="*/ 0 w 731452"/>
              <a:gd name="connsiteY8" fmla="*/ 42817 h 428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428165">
                <a:moveTo>
                  <a:pt x="0" y="42817"/>
                </a:moveTo>
                <a:cubicBezTo>
                  <a:pt x="0" y="19170"/>
                  <a:pt x="19170" y="0"/>
                  <a:pt x="42817" y="0"/>
                </a:cubicBezTo>
                <a:lnTo>
                  <a:pt x="688636" y="0"/>
                </a:lnTo>
                <a:cubicBezTo>
                  <a:pt x="712283" y="0"/>
                  <a:pt x="731453" y="19170"/>
                  <a:pt x="731453" y="42817"/>
                </a:cubicBezTo>
                <a:cubicBezTo>
                  <a:pt x="731453" y="156994"/>
                  <a:pt x="731452" y="271172"/>
                  <a:pt x="731452" y="385349"/>
                </a:cubicBezTo>
                <a:cubicBezTo>
                  <a:pt x="731452" y="408996"/>
                  <a:pt x="712282" y="428166"/>
                  <a:pt x="688635" y="428166"/>
                </a:cubicBezTo>
                <a:lnTo>
                  <a:pt x="42817" y="428165"/>
                </a:lnTo>
                <a:cubicBezTo>
                  <a:pt x="19170" y="428165"/>
                  <a:pt x="0" y="408995"/>
                  <a:pt x="0" y="385348"/>
                </a:cubicBezTo>
                <a:lnTo>
                  <a:pt x="0" y="42817"/>
                </a:lnTo>
                <a:close/>
              </a:path>
            </a:pathLst>
          </a:custGeom>
          <a:gradFill flip="none" rotWithShape="0">
            <a:gsLst>
              <a:gs pos="0">
                <a:srgbClr val="92D050">
                  <a:tint val="66000"/>
                  <a:satMod val="160000"/>
                </a:srgbClr>
              </a:gs>
              <a:gs pos="50000">
                <a:srgbClr val="92D050">
                  <a:tint val="44500"/>
                  <a:satMod val="160000"/>
                </a:srgbClr>
              </a:gs>
              <a:gs pos="100000">
                <a:srgbClr val="92D050">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4451" tIns="54451" rIns="54451" bIns="54451" numCol="1" spcCol="1270" anchor="ctr" anchorCtr="0">
            <a:noAutofit/>
          </a:bodyPr>
          <a:lstStyle/>
          <a:p>
            <a:pPr algn="ctr" defTabSz="488950" fontAlgn="base">
              <a:lnSpc>
                <a:spcPct val="90000"/>
              </a:lnSpc>
              <a:spcBef>
                <a:spcPct val="0"/>
              </a:spcBef>
              <a:spcAft>
                <a:spcPct val="35000"/>
              </a:spcAft>
            </a:pPr>
            <a:r>
              <a:rPr lang="ru-RU" sz="1100" b="1" dirty="0" smtClean="0">
                <a:solidFill>
                  <a:prstClr val="black"/>
                </a:solidFill>
                <a:latin typeface="Times New Roman" panose="02020603050405020304" pitchFamily="18" charset="0"/>
                <a:cs typeface="Times New Roman" panose="02020603050405020304" pitchFamily="18" charset="0"/>
              </a:rPr>
              <a:t>14 597</a:t>
            </a:r>
            <a:endParaRPr lang="ru-RU" sz="1100" b="1" dirty="0">
              <a:solidFill>
                <a:prstClr val="black"/>
              </a:solidFill>
              <a:latin typeface="Times New Roman" panose="02020603050405020304" pitchFamily="18" charset="0"/>
              <a:cs typeface="Times New Roman" panose="02020603050405020304" pitchFamily="18" charset="0"/>
            </a:endParaRPr>
          </a:p>
        </p:txBody>
      </p:sp>
      <p:sp>
        <p:nvSpPr>
          <p:cNvPr id="27" name="Полилиния 26"/>
          <p:cNvSpPr/>
          <p:nvPr/>
        </p:nvSpPr>
        <p:spPr>
          <a:xfrm>
            <a:off x="5944149" y="1844824"/>
            <a:ext cx="731452" cy="492955"/>
          </a:xfrm>
          <a:custGeom>
            <a:avLst/>
            <a:gdLst>
              <a:gd name="connsiteX0" fmla="*/ 0 w 731452"/>
              <a:gd name="connsiteY0" fmla="*/ 42817 h 428165"/>
              <a:gd name="connsiteX1" fmla="*/ 42817 w 731452"/>
              <a:gd name="connsiteY1" fmla="*/ 0 h 428165"/>
              <a:gd name="connsiteX2" fmla="*/ 688636 w 731452"/>
              <a:gd name="connsiteY2" fmla="*/ 0 h 428165"/>
              <a:gd name="connsiteX3" fmla="*/ 731453 w 731452"/>
              <a:gd name="connsiteY3" fmla="*/ 42817 h 428165"/>
              <a:gd name="connsiteX4" fmla="*/ 731452 w 731452"/>
              <a:gd name="connsiteY4" fmla="*/ 385349 h 428165"/>
              <a:gd name="connsiteX5" fmla="*/ 688635 w 731452"/>
              <a:gd name="connsiteY5" fmla="*/ 428166 h 428165"/>
              <a:gd name="connsiteX6" fmla="*/ 42817 w 731452"/>
              <a:gd name="connsiteY6" fmla="*/ 428165 h 428165"/>
              <a:gd name="connsiteX7" fmla="*/ 0 w 731452"/>
              <a:gd name="connsiteY7" fmla="*/ 385348 h 428165"/>
              <a:gd name="connsiteX8" fmla="*/ 0 w 731452"/>
              <a:gd name="connsiteY8" fmla="*/ 42817 h 428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428165">
                <a:moveTo>
                  <a:pt x="0" y="42817"/>
                </a:moveTo>
                <a:cubicBezTo>
                  <a:pt x="0" y="19170"/>
                  <a:pt x="19170" y="0"/>
                  <a:pt x="42817" y="0"/>
                </a:cubicBezTo>
                <a:lnTo>
                  <a:pt x="688636" y="0"/>
                </a:lnTo>
                <a:cubicBezTo>
                  <a:pt x="712283" y="0"/>
                  <a:pt x="731453" y="19170"/>
                  <a:pt x="731453" y="42817"/>
                </a:cubicBezTo>
                <a:cubicBezTo>
                  <a:pt x="731453" y="156994"/>
                  <a:pt x="731452" y="271172"/>
                  <a:pt x="731452" y="385349"/>
                </a:cubicBezTo>
                <a:cubicBezTo>
                  <a:pt x="731452" y="408996"/>
                  <a:pt x="712282" y="428166"/>
                  <a:pt x="688635" y="428166"/>
                </a:cubicBezTo>
                <a:lnTo>
                  <a:pt x="42817" y="428165"/>
                </a:lnTo>
                <a:cubicBezTo>
                  <a:pt x="19170" y="428165"/>
                  <a:pt x="0" y="408995"/>
                  <a:pt x="0" y="385348"/>
                </a:cubicBezTo>
                <a:lnTo>
                  <a:pt x="0" y="42817"/>
                </a:lnTo>
                <a:close/>
              </a:path>
            </a:pathLst>
          </a:custGeom>
          <a:gradFill flip="none" rotWithShape="0">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5881" tIns="65881" rIns="65881" bIns="65881" numCol="1" spcCol="1270" anchor="ctr" anchorCtr="0">
            <a:noAutofit/>
          </a:bodyPr>
          <a:lstStyle/>
          <a:p>
            <a:pPr algn="ctr" defTabSz="622300" fontAlgn="base">
              <a:lnSpc>
                <a:spcPct val="90000"/>
              </a:lnSpc>
              <a:spcBef>
                <a:spcPct val="0"/>
              </a:spcBef>
              <a:spcAft>
                <a:spcPct val="35000"/>
              </a:spcAft>
            </a:pPr>
            <a:r>
              <a:rPr lang="ru-RU" sz="1400" b="1" dirty="0" smtClean="0">
                <a:solidFill>
                  <a:prstClr val="black"/>
                </a:solidFill>
                <a:latin typeface="Times New Roman" panose="02020603050405020304" pitchFamily="18" charset="0"/>
                <a:cs typeface="Times New Roman" panose="02020603050405020304" pitchFamily="18" charset="0"/>
              </a:rPr>
              <a:t>2019 факт</a:t>
            </a:r>
            <a:endParaRPr lang="ru-RU" sz="1400" b="1" dirty="0">
              <a:solidFill>
                <a:prstClr val="black"/>
              </a:solidFill>
              <a:latin typeface="Times New Roman" panose="02020603050405020304" pitchFamily="18" charset="0"/>
              <a:cs typeface="Times New Roman" panose="02020603050405020304" pitchFamily="18" charset="0"/>
            </a:endParaRPr>
          </a:p>
        </p:txBody>
      </p:sp>
      <p:sp>
        <p:nvSpPr>
          <p:cNvPr id="28" name="Полилиния 27"/>
          <p:cNvSpPr/>
          <p:nvPr/>
        </p:nvSpPr>
        <p:spPr>
          <a:xfrm>
            <a:off x="5935413" y="2577301"/>
            <a:ext cx="731452" cy="396000"/>
          </a:xfrm>
          <a:custGeom>
            <a:avLst/>
            <a:gdLst>
              <a:gd name="connsiteX0" fmla="*/ 0 w 731452"/>
              <a:gd name="connsiteY0" fmla="*/ 42817 h 428165"/>
              <a:gd name="connsiteX1" fmla="*/ 42817 w 731452"/>
              <a:gd name="connsiteY1" fmla="*/ 0 h 428165"/>
              <a:gd name="connsiteX2" fmla="*/ 688636 w 731452"/>
              <a:gd name="connsiteY2" fmla="*/ 0 h 428165"/>
              <a:gd name="connsiteX3" fmla="*/ 731453 w 731452"/>
              <a:gd name="connsiteY3" fmla="*/ 42817 h 428165"/>
              <a:gd name="connsiteX4" fmla="*/ 731452 w 731452"/>
              <a:gd name="connsiteY4" fmla="*/ 385349 h 428165"/>
              <a:gd name="connsiteX5" fmla="*/ 688635 w 731452"/>
              <a:gd name="connsiteY5" fmla="*/ 428166 h 428165"/>
              <a:gd name="connsiteX6" fmla="*/ 42817 w 731452"/>
              <a:gd name="connsiteY6" fmla="*/ 428165 h 428165"/>
              <a:gd name="connsiteX7" fmla="*/ 0 w 731452"/>
              <a:gd name="connsiteY7" fmla="*/ 385348 h 428165"/>
              <a:gd name="connsiteX8" fmla="*/ 0 w 731452"/>
              <a:gd name="connsiteY8" fmla="*/ 42817 h 428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428165">
                <a:moveTo>
                  <a:pt x="0" y="42817"/>
                </a:moveTo>
                <a:cubicBezTo>
                  <a:pt x="0" y="19170"/>
                  <a:pt x="19170" y="0"/>
                  <a:pt x="42817" y="0"/>
                </a:cubicBezTo>
                <a:lnTo>
                  <a:pt x="688636" y="0"/>
                </a:lnTo>
                <a:cubicBezTo>
                  <a:pt x="712283" y="0"/>
                  <a:pt x="731453" y="19170"/>
                  <a:pt x="731453" y="42817"/>
                </a:cubicBezTo>
                <a:cubicBezTo>
                  <a:pt x="731453" y="156994"/>
                  <a:pt x="731452" y="271172"/>
                  <a:pt x="731452" y="385349"/>
                </a:cubicBezTo>
                <a:cubicBezTo>
                  <a:pt x="731452" y="408996"/>
                  <a:pt x="712282" y="428166"/>
                  <a:pt x="688635" y="428166"/>
                </a:cubicBezTo>
                <a:lnTo>
                  <a:pt x="42817" y="428165"/>
                </a:lnTo>
                <a:cubicBezTo>
                  <a:pt x="19170" y="428165"/>
                  <a:pt x="0" y="408995"/>
                  <a:pt x="0" y="385348"/>
                </a:cubicBezTo>
                <a:lnTo>
                  <a:pt x="0" y="42817"/>
                </a:lnTo>
                <a:close/>
              </a:path>
            </a:pathLst>
          </a:custGeom>
          <a:gradFill flip="none" rotWithShape="0">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4451" tIns="54451" rIns="54451" bIns="54451" numCol="1" spcCol="1270" anchor="ctr" anchorCtr="0">
            <a:noAutofit/>
          </a:bodyPr>
          <a:lstStyle/>
          <a:p>
            <a:pPr algn="ctr" defTabSz="488950" fontAlgn="base">
              <a:lnSpc>
                <a:spcPct val="90000"/>
              </a:lnSpc>
              <a:spcBef>
                <a:spcPct val="0"/>
              </a:spcBef>
              <a:spcAft>
                <a:spcPct val="35000"/>
              </a:spcAft>
            </a:pPr>
            <a:r>
              <a:rPr lang="ru-RU" sz="1100" b="1" dirty="0" smtClean="0">
                <a:solidFill>
                  <a:prstClr val="black"/>
                </a:solidFill>
                <a:latin typeface="Times New Roman" panose="02020603050405020304" pitchFamily="18" charset="0"/>
                <a:cs typeface="Times New Roman" panose="02020603050405020304" pitchFamily="18" charset="0"/>
              </a:rPr>
              <a:t>32,4</a:t>
            </a:r>
            <a:endParaRPr lang="ru-RU" sz="1100" b="1" dirty="0">
              <a:solidFill>
                <a:prstClr val="black"/>
              </a:solidFill>
              <a:latin typeface="Times New Roman" panose="02020603050405020304" pitchFamily="18" charset="0"/>
              <a:cs typeface="Times New Roman" panose="02020603050405020304" pitchFamily="18" charset="0"/>
            </a:endParaRPr>
          </a:p>
        </p:txBody>
      </p:sp>
      <p:sp>
        <p:nvSpPr>
          <p:cNvPr id="29" name="Полилиния 28"/>
          <p:cNvSpPr/>
          <p:nvPr/>
        </p:nvSpPr>
        <p:spPr>
          <a:xfrm>
            <a:off x="5935413" y="3068960"/>
            <a:ext cx="731452" cy="432048"/>
          </a:xfrm>
          <a:custGeom>
            <a:avLst/>
            <a:gdLst>
              <a:gd name="connsiteX0" fmla="*/ 0 w 731452"/>
              <a:gd name="connsiteY0" fmla="*/ 42817 h 428165"/>
              <a:gd name="connsiteX1" fmla="*/ 42817 w 731452"/>
              <a:gd name="connsiteY1" fmla="*/ 0 h 428165"/>
              <a:gd name="connsiteX2" fmla="*/ 688636 w 731452"/>
              <a:gd name="connsiteY2" fmla="*/ 0 h 428165"/>
              <a:gd name="connsiteX3" fmla="*/ 731453 w 731452"/>
              <a:gd name="connsiteY3" fmla="*/ 42817 h 428165"/>
              <a:gd name="connsiteX4" fmla="*/ 731452 w 731452"/>
              <a:gd name="connsiteY4" fmla="*/ 385349 h 428165"/>
              <a:gd name="connsiteX5" fmla="*/ 688635 w 731452"/>
              <a:gd name="connsiteY5" fmla="*/ 428166 h 428165"/>
              <a:gd name="connsiteX6" fmla="*/ 42817 w 731452"/>
              <a:gd name="connsiteY6" fmla="*/ 428165 h 428165"/>
              <a:gd name="connsiteX7" fmla="*/ 0 w 731452"/>
              <a:gd name="connsiteY7" fmla="*/ 385348 h 428165"/>
              <a:gd name="connsiteX8" fmla="*/ 0 w 731452"/>
              <a:gd name="connsiteY8" fmla="*/ 42817 h 428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428165">
                <a:moveTo>
                  <a:pt x="0" y="42817"/>
                </a:moveTo>
                <a:cubicBezTo>
                  <a:pt x="0" y="19170"/>
                  <a:pt x="19170" y="0"/>
                  <a:pt x="42817" y="0"/>
                </a:cubicBezTo>
                <a:lnTo>
                  <a:pt x="688636" y="0"/>
                </a:lnTo>
                <a:cubicBezTo>
                  <a:pt x="712283" y="0"/>
                  <a:pt x="731453" y="19170"/>
                  <a:pt x="731453" y="42817"/>
                </a:cubicBezTo>
                <a:cubicBezTo>
                  <a:pt x="731453" y="156994"/>
                  <a:pt x="731452" y="271172"/>
                  <a:pt x="731452" y="385349"/>
                </a:cubicBezTo>
                <a:cubicBezTo>
                  <a:pt x="731452" y="408996"/>
                  <a:pt x="712282" y="428166"/>
                  <a:pt x="688635" y="428166"/>
                </a:cubicBezTo>
                <a:lnTo>
                  <a:pt x="42817" y="428165"/>
                </a:lnTo>
                <a:cubicBezTo>
                  <a:pt x="19170" y="428165"/>
                  <a:pt x="0" y="408995"/>
                  <a:pt x="0" y="385348"/>
                </a:cubicBezTo>
                <a:lnTo>
                  <a:pt x="0" y="42817"/>
                </a:lnTo>
                <a:close/>
              </a:path>
            </a:pathLst>
          </a:custGeom>
          <a:gradFill flip="none" rotWithShape="0">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4451" tIns="54451" rIns="54451" bIns="54451" numCol="1" spcCol="1270" anchor="ctr" anchorCtr="0">
            <a:noAutofit/>
          </a:bodyPr>
          <a:lstStyle/>
          <a:p>
            <a:pPr algn="ctr" defTabSz="488950" fontAlgn="base">
              <a:lnSpc>
                <a:spcPct val="90000"/>
              </a:lnSpc>
              <a:spcBef>
                <a:spcPct val="0"/>
              </a:spcBef>
              <a:spcAft>
                <a:spcPct val="35000"/>
              </a:spcAft>
            </a:pPr>
            <a:r>
              <a:rPr lang="ru-RU" sz="1100" b="1" dirty="0" smtClean="0">
                <a:solidFill>
                  <a:prstClr val="black"/>
                </a:solidFill>
                <a:latin typeface="Times New Roman" panose="02020603050405020304" pitchFamily="18" charset="0"/>
                <a:cs typeface="Times New Roman" panose="02020603050405020304" pitchFamily="18" charset="0"/>
              </a:rPr>
              <a:t>105,1</a:t>
            </a:r>
            <a:endParaRPr lang="ru-RU" sz="1100" b="1" dirty="0">
              <a:solidFill>
                <a:prstClr val="black"/>
              </a:solidFill>
              <a:latin typeface="Times New Roman" panose="02020603050405020304" pitchFamily="18" charset="0"/>
              <a:cs typeface="Times New Roman" panose="02020603050405020304" pitchFamily="18" charset="0"/>
            </a:endParaRPr>
          </a:p>
        </p:txBody>
      </p:sp>
      <p:sp>
        <p:nvSpPr>
          <p:cNvPr id="31" name="Полилиния 30"/>
          <p:cNvSpPr/>
          <p:nvPr/>
        </p:nvSpPr>
        <p:spPr>
          <a:xfrm>
            <a:off x="5935413" y="3573015"/>
            <a:ext cx="731452" cy="360039"/>
          </a:xfrm>
          <a:custGeom>
            <a:avLst/>
            <a:gdLst>
              <a:gd name="connsiteX0" fmla="*/ 0 w 731452"/>
              <a:gd name="connsiteY0" fmla="*/ 42817 h 428165"/>
              <a:gd name="connsiteX1" fmla="*/ 42817 w 731452"/>
              <a:gd name="connsiteY1" fmla="*/ 0 h 428165"/>
              <a:gd name="connsiteX2" fmla="*/ 688636 w 731452"/>
              <a:gd name="connsiteY2" fmla="*/ 0 h 428165"/>
              <a:gd name="connsiteX3" fmla="*/ 731453 w 731452"/>
              <a:gd name="connsiteY3" fmla="*/ 42817 h 428165"/>
              <a:gd name="connsiteX4" fmla="*/ 731452 w 731452"/>
              <a:gd name="connsiteY4" fmla="*/ 385349 h 428165"/>
              <a:gd name="connsiteX5" fmla="*/ 688635 w 731452"/>
              <a:gd name="connsiteY5" fmla="*/ 428166 h 428165"/>
              <a:gd name="connsiteX6" fmla="*/ 42817 w 731452"/>
              <a:gd name="connsiteY6" fmla="*/ 428165 h 428165"/>
              <a:gd name="connsiteX7" fmla="*/ 0 w 731452"/>
              <a:gd name="connsiteY7" fmla="*/ 385348 h 428165"/>
              <a:gd name="connsiteX8" fmla="*/ 0 w 731452"/>
              <a:gd name="connsiteY8" fmla="*/ 42817 h 428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428165">
                <a:moveTo>
                  <a:pt x="0" y="42817"/>
                </a:moveTo>
                <a:cubicBezTo>
                  <a:pt x="0" y="19170"/>
                  <a:pt x="19170" y="0"/>
                  <a:pt x="42817" y="0"/>
                </a:cubicBezTo>
                <a:lnTo>
                  <a:pt x="688636" y="0"/>
                </a:lnTo>
                <a:cubicBezTo>
                  <a:pt x="712283" y="0"/>
                  <a:pt x="731453" y="19170"/>
                  <a:pt x="731453" y="42817"/>
                </a:cubicBezTo>
                <a:cubicBezTo>
                  <a:pt x="731453" y="156994"/>
                  <a:pt x="731452" y="271172"/>
                  <a:pt x="731452" y="385349"/>
                </a:cubicBezTo>
                <a:cubicBezTo>
                  <a:pt x="731452" y="408996"/>
                  <a:pt x="712282" y="428166"/>
                  <a:pt x="688635" y="428166"/>
                </a:cubicBezTo>
                <a:lnTo>
                  <a:pt x="42817" y="428165"/>
                </a:lnTo>
                <a:cubicBezTo>
                  <a:pt x="19170" y="428165"/>
                  <a:pt x="0" y="408995"/>
                  <a:pt x="0" y="385348"/>
                </a:cubicBezTo>
                <a:lnTo>
                  <a:pt x="0" y="42817"/>
                </a:lnTo>
                <a:close/>
              </a:path>
            </a:pathLst>
          </a:custGeom>
          <a:gradFill flip="none" rotWithShape="0">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4451" tIns="54451" rIns="54451" bIns="54451" numCol="1" spcCol="1270" anchor="ctr" anchorCtr="0">
            <a:noAutofit/>
          </a:bodyPr>
          <a:lstStyle/>
          <a:p>
            <a:pPr algn="ctr" defTabSz="488950">
              <a:lnSpc>
                <a:spcPct val="90000"/>
              </a:lnSpc>
              <a:spcAft>
                <a:spcPct val="35000"/>
              </a:spcAft>
            </a:pPr>
            <a:r>
              <a:rPr lang="ru-RU" sz="1100" b="1" dirty="0" smtClean="0">
                <a:solidFill>
                  <a:prstClr val="black"/>
                </a:solidFill>
                <a:latin typeface="Times New Roman" panose="02020603050405020304" pitchFamily="18" charset="0"/>
                <a:cs typeface="Times New Roman" panose="02020603050405020304" pitchFamily="18" charset="0"/>
              </a:rPr>
              <a:t>12,8</a:t>
            </a:r>
            <a:endParaRPr lang="ru-RU" sz="1100" b="1" dirty="0">
              <a:solidFill>
                <a:prstClr val="black"/>
              </a:solidFill>
              <a:latin typeface="Times New Roman" panose="02020603050405020304" pitchFamily="18" charset="0"/>
              <a:cs typeface="Times New Roman" panose="02020603050405020304" pitchFamily="18" charset="0"/>
            </a:endParaRPr>
          </a:p>
        </p:txBody>
      </p:sp>
      <p:sp>
        <p:nvSpPr>
          <p:cNvPr id="32" name="Полилиния 31"/>
          <p:cNvSpPr/>
          <p:nvPr/>
        </p:nvSpPr>
        <p:spPr>
          <a:xfrm>
            <a:off x="5935413" y="4005064"/>
            <a:ext cx="731452" cy="396000"/>
          </a:xfrm>
          <a:custGeom>
            <a:avLst/>
            <a:gdLst>
              <a:gd name="connsiteX0" fmla="*/ 0 w 731452"/>
              <a:gd name="connsiteY0" fmla="*/ 42817 h 428165"/>
              <a:gd name="connsiteX1" fmla="*/ 42817 w 731452"/>
              <a:gd name="connsiteY1" fmla="*/ 0 h 428165"/>
              <a:gd name="connsiteX2" fmla="*/ 688636 w 731452"/>
              <a:gd name="connsiteY2" fmla="*/ 0 h 428165"/>
              <a:gd name="connsiteX3" fmla="*/ 731453 w 731452"/>
              <a:gd name="connsiteY3" fmla="*/ 42817 h 428165"/>
              <a:gd name="connsiteX4" fmla="*/ 731452 w 731452"/>
              <a:gd name="connsiteY4" fmla="*/ 385349 h 428165"/>
              <a:gd name="connsiteX5" fmla="*/ 688635 w 731452"/>
              <a:gd name="connsiteY5" fmla="*/ 428166 h 428165"/>
              <a:gd name="connsiteX6" fmla="*/ 42817 w 731452"/>
              <a:gd name="connsiteY6" fmla="*/ 428165 h 428165"/>
              <a:gd name="connsiteX7" fmla="*/ 0 w 731452"/>
              <a:gd name="connsiteY7" fmla="*/ 385348 h 428165"/>
              <a:gd name="connsiteX8" fmla="*/ 0 w 731452"/>
              <a:gd name="connsiteY8" fmla="*/ 42817 h 428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428165">
                <a:moveTo>
                  <a:pt x="0" y="42817"/>
                </a:moveTo>
                <a:cubicBezTo>
                  <a:pt x="0" y="19170"/>
                  <a:pt x="19170" y="0"/>
                  <a:pt x="42817" y="0"/>
                </a:cubicBezTo>
                <a:lnTo>
                  <a:pt x="688636" y="0"/>
                </a:lnTo>
                <a:cubicBezTo>
                  <a:pt x="712283" y="0"/>
                  <a:pt x="731453" y="19170"/>
                  <a:pt x="731453" y="42817"/>
                </a:cubicBezTo>
                <a:cubicBezTo>
                  <a:pt x="731453" y="156994"/>
                  <a:pt x="731452" y="271172"/>
                  <a:pt x="731452" y="385349"/>
                </a:cubicBezTo>
                <a:cubicBezTo>
                  <a:pt x="731452" y="408996"/>
                  <a:pt x="712282" y="428166"/>
                  <a:pt x="688635" y="428166"/>
                </a:cubicBezTo>
                <a:lnTo>
                  <a:pt x="42817" y="428165"/>
                </a:lnTo>
                <a:cubicBezTo>
                  <a:pt x="19170" y="428165"/>
                  <a:pt x="0" y="408995"/>
                  <a:pt x="0" y="385348"/>
                </a:cubicBezTo>
                <a:lnTo>
                  <a:pt x="0" y="42817"/>
                </a:lnTo>
                <a:close/>
              </a:path>
            </a:pathLst>
          </a:custGeom>
          <a:gradFill flip="none" rotWithShape="0">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4451" tIns="54451" rIns="54451" bIns="54451" numCol="1" spcCol="1270" anchor="ctr" anchorCtr="0">
            <a:noAutofit/>
          </a:bodyPr>
          <a:lstStyle/>
          <a:p>
            <a:pPr algn="ctr" defTabSz="488950" fontAlgn="base">
              <a:lnSpc>
                <a:spcPct val="90000"/>
              </a:lnSpc>
              <a:spcBef>
                <a:spcPct val="0"/>
              </a:spcBef>
              <a:spcAft>
                <a:spcPct val="35000"/>
              </a:spcAft>
            </a:pPr>
            <a:r>
              <a:rPr lang="ru-RU" sz="1100" b="1" dirty="0" smtClean="0">
                <a:solidFill>
                  <a:prstClr val="black"/>
                </a:solidFill>
                <a:latin typeface="Times New Roman" panose="02020603050405020304" pitchFamily="18" charset="0"/>
                <a:cs typeface="Times New Roman" panose="02020603050405020304" pitchFamily="18" charset="0"/>
              </a:rPr>
              <a:t>109,5</a:t>
            </a:r>
            <a:endParaRPr lang="ru-RU" sz="1100" b="1" dirty="0">
              <a:solidFill>
                <a:prstClr val="black"/>
              </a:solidFill>
              <a:latin typeface="Times New Roman" panose="02020603050405020304" pitchFamily="18" charset="0"/>
              <a:cs typeface="Times New Roman" panose="02020603050405020304" pitchFamily="18" charset="0"/>
            </a:endParaRPr>
          </a:p>
        </p:txBody>
      </p:sp>
      <p:sp>
        <p:nvSpPr>
          <p:cNvPr id="34" name="Полилиния 33"/>
          <p:cNvSpPr/>
          <p:nvPr/>
        </p:nvSpPr>
        <p:spPr>
          <a:xfrm>
            <a:off x="5935413" y="4509120"/>
            <a:ext cx="731452" cy="396000"/>
          </a:xfrm>
          <a:custGeom>
            <a:avLst/>
            <a:gdLst>
              <a:gd name="connsiteX0" fmla="*/ 0 w 731452"/>
              <a:gd name="connsiteY0" fmla="*/ 42817 h 428165"/>
              <a:gd name="connsiteX1" fmla="*/ 42817 w 731452"/>
              <a:gd name="connsiteY1" fmla="*/ 0 h 428165"/>
              <a:gd name="connsiteX2" fmla="*/ 688636 w 731452"/>
              <a:gd name="connsiteY2" fmla="*/ 0 h 428165"/>
              <a:gd name="connsiteX3" fmla="*/ 731453 w 731452"/>
              <a:gd name="connsiteY3" fmla="*/ 42817 h 428165"/>
              <a:gd name="connsiteX4" fmla="*/ 731452 w 731452"/>
              <a:gd name="connsiteY4" fmla="*/ 385349 h 428165"/>
              <a:gd name="connsiteX5" fmla="*/ 688635 w 731452"/>
              <a:gd name="connsiteY5" fmla="*/ 428166 h 428165"/>
              <a:gd name="connsiteX6" fmla="*/ 42817 w 731452"/>
              <a:gd name="connsiteY6" fmla="*/ 428165 h 428165"/>
              <a:gd name="connsiteX7" fmla="*/ 0 w 731452"/>
              <a:gd name="connsiteY7" fmla="*/ 385348 h 428165"/>
              <a:gd name="connsiteX8" fmla="*/ 0 w 731452"/>
              <a:gd name="connsiteY8" fmla="*/ 42817 h 428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428165">
                <a:moveTo>
                  <a:pt x="0" y="42817"/>
                </a:moveTo>
                <a:cubicBezTo>
                  <a:pt x="0" y="19170"/>
                  <a:pt x="19170" y="0"/>
                  <a:pt x="42817" y="0"/>
                </a:cubicBezTo>
                <a:lnTo>
                  <a:pt x="688636" y="0"/>
                </a:lnTo>
                <a:cubicBezTo>
                  <a:pt x="712283" y="0"/>
                  <a:pt x="731453" y="19170"/>
                  <a:pt x="731453" y="42817"/>
                </a:cubicBezTo>
                <a:cubicBezTo>
                  <a:pt x="731453" y="156994"/>
                  <a:pt x="731452" y="271172"/>
                  <a:pt x="731452" y="385349"/>
                </a:cubicBezTo>
                <a:cubicBezTo>
                  <a:pt x="731452" y="408996"/>
                  <a:pt x="712282" y="428166"/>
                  <a:pt x="688635" y="428166"/>
                </a:cubicBezTo>
                <a:lnTo>
                  <a:pt x="42817" y="428165"/>
                </a:lnTo>
                <a:cubicBezTo>
                  <a:pt x="19170" y="428165"/>
                  <a:pt x="0" y="408995"/>
                  <a:pt x="0" y="385348"/>
                </a:cubicBezTo>
                <a:lnTo>
                  <a:pt x="0" y="42817"/>
                </a:lnTo>
                <a:close/>
              </a:path>
            </a:pathLst>
          </a:custGeom>
          <a:gradFill flip="none" rotWithShape="0">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4451" tIns="54451" rIns="54451" bIns="54451" numCol="1" spcCol="1270" anchor="ctr" anchorCtr="0">
            <a:noAutofit/>
          </a:bodyPr>
          <a:lstStyle/>
          <a:p>
            <a:pPr algn="ctr" defTabSz="488950" fontAlgn="base">
              <a:lnSpc>
                <a:spcPct val="90000"/>
              </a:lnSpc>
              <a:spcBef>
                <a:spcPct val="0"/>
              </a:spcBef>
              <a:spcAft>
                <a:spcPct val="35000"/>
              </a:spcAft>
            </a:pPr>
            <a:r>
              <a:rPr lang="ru-RU" sz="1100" b="1" dirty="0" smtClean="0">
                <a:solidFill>
                  <a:prstClr val="black"/>
                </a:solidFill>
                <a:latin typeface="Times New Roman" panose="02020603050405020304" pitchFamily="18" charset="0"/>
                <a:cs typeface="Times New Roman" panose="02020603050405020304" pitchFamily="18" charset="0"/>
              </a:rPr>
              <a:t>810</a:t>
            </a:r>
            <a:endParaRPr lang="ru-RU" sz="1100" b="1" dirty="0">
              <a:solidFill>
                <a:prstClr val="black"/>
              </a:solidFill>
              <a:latin typeface="Times New Roman" panose="02020603050405020304" pitchFamily="18" charset="0"/>
              <a:cs typeface="Times New Roman" panose="02020603050405020304" pitchFamily="18" charset="0"/>
            </a:endParaRPr>
          </a:p>
        </p:txBody>
      </p:sp>
      <p:sp>
        <p:nvSpPr>
          <p:cNvPr id="38" name="Полилиния 37"/>
          <p:cNvSpPr/>
          <p:nvPr/>
        </p:nvSpPr>
        <p:spPr>
          <a:xfrm>
            <a:off x="5935413" y="5020917"/>
            <a:ext cx="731452" cy="396000"/>
          </a:xfrm>
          <a:custGeom>
            <a:avLst/>
            <a:gdLst>
              <a:gd name="connsiteX0" fmla="*/ 0 w 731452"/>
              <a:gd name="connsiteY0" fmla="*/ 42817 h 428165"/>
              <a:gd name="connsiteX1" fmla="*/ 42817 w 731452"/>
              <a:gd name="connsiteY1" fmla="*/ 0 h 428165"/>
              <a:gd name="connsiteX2" fmla="*/ 688636 w 731452"/>
              <a:gd name="connsiteY2" fmla="*/ 0 h 428165"/>
              <a:gd name="connsiteX3" fmla="*/ 731453 w 731452"/>
              <a:gd name="connsiteY3" fmla="*/ 42817 h 428165"/>
              <a:gd name="connsiteX4" fmla="*/ 731452 w 731452"/>
              <a:gd name="connsiteY4" fmla="*/ 385349 h 428165"/>
              <a:gd name="connsiteX5" fmla="*/ 688635 w 731452"/>
              <a:gd name="connsiteY5" fmla="*/ 428166 h 428165"/>
              <a:gd name="connsiteX6" fmla="*/ 42817 w 731452"/>
              <a:gd name="connsiteY6" fmla="*/ 428165 h 428165"/>
              <a:gd name="connsiteX7" fmla="*/ 0 w 731452"/>
              <a:gd name="connsiteY7" fmla="*/ 385348 h 428165"/>
              <a:gd name="connsiteX8" fmla="*/ 0 w 731452"/>
              <a:gd name="connsiteY8" fmla="*/ 42817 h 428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428165">
                <a:moveTo>
                  <a:pt x="0" y="42817"/>
                </a:moveTo>
                <a:cubicBezTo>
                  <a:pt x="0" y="19170"/>
                  <a:pt x="19170" y="0"/>
                  <a:pt x="42817" y="0"/>
                </a:cubicBezTo>
                <a:lnTo>
                  <a:pt x="688636" y="0"/>
                </a:lnTo>
                <a:cubicBezTo>
                  <a:pt x="712283" y="0"/>
                  <a:pt x="731453" y="19170"/>
                  <a:pt x="731453" y="42817"/>
                </a:cubicBezTo>
                <a:cubicBezTo>
                  <a:pt x="731453" y="156994"/>
                  <a:pt x="731452" y="271172"/>
                  <a:pt x="731452" y="385349"/>
                </a:cubicBezTo>
                <a:cubicBezTo>
                  <a:pt x="731452" y="408996"/>
                  <a:pt x="712282" y="428166"/>
                  <a:pt x="688635" y="428166"/>
                </a:cubicBezTo>
                <a:lnTo>
                  <a:pt x="42817" y="428165"/>
                </a:lnTo>
                <a:cubicBezTo>
                  <a:pt x="19170" y="428165"/>
                  <a:pt x="0" y="408995"/>
                  <a:pt x="0" y="385348"/>
                </a:cubicBezTo>
                <a:lnTo>
                  <a:pt x="0" y="42817"/>
                </a:lnTo>
                <a:close/>
              </a:path>
            </a:pathLst>
          </a:custGeom>
          <a:gradFill flip="none" rotWithShape="0">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4451" tIns="54451" rIns="54451" bIns="54451" numCol="1" spcCol="1270" anchor="ctr" anchorCtr="0">
            <a:noAutofit/>
          </a:bodyPr>
          <a:lstStyle/>
          <a:p>
            <a:pPr algn="ctr" defTabSz="488950" fontAlgn="base">
              <a:lnSpc>
                <a:spcPct val="90000"/>
              </a:lnSpc>
              <a:spcBef>
                <a:spcPct val="0"/>
              </a:spcBef>
              <a:spcAft>
                <a:spcPct val="35000"/>
              </a:spcAft>
            </a:pPr>
            <a:r>
              <a:rPr lang="ru-RU" sz="1100" b="1" dirty="0" smtClean="0">
                <a:solidFill>
                  <a:prstClr val="black"/>
                </a:solidFill>
                <a:latin typeface="Times New Roman" panose="02020603050405020304" pitchFamily="18" charset="0"/>
                <a:cs typeface="Times New Roman" panose="02020603050405020304" pitchFamily="18" charset="0"/>
              </a:rPr>
              <a:t>21 754,2</a:t>
            </a:r>
            <a:endParaRPr lang="ru-RU" sz="1100" b="1" dirty="0">
              <a:solidFill>
                <a:prstClr val="black"/>
              </a:solidFill>
              <a:latin typeface="Times New Roman" panose="02020603050405020304" pitchFamily="18" charset="0"/>
              <a:cs typeface="Times New Roman" panose="02020603050405020304" pitchFamily="18" charset="0"/>
            </a:endParaRPr>
          </a:p>
        </p:txBody>
      </p:sp>
      <p:sp>
        <p:nvSpPr>
          <p:cNvPr id="39" name="Полилиния 38"/>
          <p:cNvSpPr/>
          <p:nvPr/>
        </p:nvSpPr>
        <p:spPr>
          <a:xfrm>
            <a:off x="5935413" y="5517232"/>
            <a:ext cx="731452" cy="432048"/>
          </a:xfrm>
          <a:custGeom>
            <a:avLst/>
            <a:gdLst>
              <a:gd name="connsiteX0" fmla="*/ 0 w 731452"/>
              <a:gd name="connsiteY0" fmla="*/ 42817 h 428165"/>
              <a:gd name="connsiteX1" fmla="*/ 42817 w 731452"/>
              <a:gd name="connsiteY1" fmla="*/ 0 h 428165"/>
              <a:gd name="connsiteX2" fmla="*/ 688636 w 731452"/>
              <a:gd name="connsiteY2" fmla="*/ 0 h 428165"/>
              <a:gd name="connsiteX3" fmla="*/ 731453 w 731452"/>
              <a:gd name="connsiteY3" fmla="*/ 42817 h 428165"/>
              <a:gd name="connsiteX4" fmla="*/ 731452 w 731452"/>
              <a:gd name="connsiteY4" fmla="*/ 385349 h 428165"/>
              <a:gd name="connsiteX5" fmla="*/ 688635 w 731452"/>
              <a:gd name="connsiteY5" fmla="*/ 428166 h 428165"/>
              <a:gd name="connsiteX6" fmla="*/ 42817 w 731452"/>
              <a:gd name="connsiteY6" fmla="*/ 428165 h 428165"/>
              <a:gd name="connsiteX7" fmla="*/ 0 w 731452"/>
              <a:gd name="connsiteY7" fmla="*/ 385348 h 428165"/>
              <a:gd name="connsiteX8" fmla="*/ 0 w 731452"/>
              <a:gd name="connsiteY8" fmla="*/ 42817 h 428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428165">
                <a:moveTo>
                  <a:pt x="0" y="42817"/>
                </a:moveTo>
                <a:cubicBezTo>
                  <a:pt x="0" y="19170"/>
                  <a:pt x="19170" y="0"/>
                  <a:pt x="42817" y="0"/>
                </a:cubicBezTo>
                <a:lnTo>
                  <a:pt x="688636" y="0"/>
                </a:lnTo>
                <a:cubicBezTo>
                  <a:pt x="712283" y="0"/>
                  <a:pt x="731453" y="19170"/>
                  <a:pt x="731453" y="42817"/>
                </a:cubicBezTo>
                <a:cubicBezTo>
                  <a:pt x="731453" y="156994"/>
                  <a:pt x="731452" y="271172"/>
                  <a:pt x="731452" y="385349"/>
                </a:cubicBezTo>
                <a:cubicBezTo>
                  <a:pt x="731452" y="408996"/>
                  <a:pt x="712282" y="428166"/>
                  <a:pt x="688635" y="428166"/>
                </a:cubicBezTo>
                <a:lnTo>
                  <a:pt x="42817" y="428165"/>
                </a:lnTo>
                <a:cubicBezTo>
                  <a:pt x="19170" y="428165"/>
                  <a:pt x="0" y="408995"/>
                  <a:pt x="0" y="385348"/>
                </a:cubicBezTo>
                <a:lnTo>
                  <a:pt x="0" y="42817"/>
                </a:lnTo>
                <a:close/>
              </a:path>
            </a:pathLst>
          </a:custGeom>
          <a:gradFill flip="none" rotWithShape="0">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4451" tIns="54451" rIns="54451" bIns="54451" numCol="1" spcCol="1270" anchor="ctr" anchorCtr="0">
            <a:noAutofit/>
          </a:bodyPr>
          <a:lstStyle/>
          <a:p>
            <a:pPr algn="ctr" defTabSz="488950" fontAlgn="base">
              <a:lnSpc>
                <a:spcPct val="90000"/>
              </a:lnSpc>
              <a:spcBef>
                <a:spcPct val="0"/>
              </a:spcBef>
              <a:spcAft>
                <a:spcPct val="35000"/>
              </a:spcAft>
            </a:pPr>
            <a:r>
              <a:rPr lang="ru-RU" sz="1100" b="1" dirty="0" smtClean="0">
                <a:solidFill>
                  <a:prstClr val="black"/>
                </a:solidFill>
                <a:latin typeface="Times New Roman" panose="02020603050405020304" pitchFamily="18" charset="0"/>
                <a:cs typeface="Times New Roman" panose="02020603050405020304" pitchFamily="18" charset="0"/>
              </a:rPr>
              <a:t>9,5</a:t>
            </a:r>
            <a:endParaRPr lang="ru-RU" sz="1100" b="1" dirty="0">
              <a:solidFill>
                <a:prstClr val="black"/>
              </a:solidFill>
              <a:latin typeface="Times New Roman" panose="02020603050405020304" pitchFamily="18" charset="0"/>
              <a:cs typeface="Times New Roman" panose="02020603050405020304" pitchFamily="18" charset="0"/>
            </a:endParaRPr>
          </a:p>
        </p:txBody>
      </p:sp>
      <p:sp>
        <p:nvSpPr>
          <p:cNvPr id="40" name="Полилиния 39"/>
          <p:cNvSpPr/>
          <p:nvPr/>
        </p:nvSpPr>
        <p:spPr>
          <a:xfrm>
            <a:off x="5935413" y="6021287"/>
            <a:ext cx="731452" cy="396000"/>
          </a:xfrm>
          <a:custGeom>
            <a:avLst/>
            <a:gdLst>
              <a:gd name="connsiteX0" fmla="*/ 0 w 731452"/>
              <a:gd name="connsiteY0" fmla="*/ 42817 h 428165"/>
              <a:gd name="connsiteX1" fmla="*/ 42817 w 731452"/>
              <a:gd name="connsiteY1" fmla="*/ 0 h 428165"/>
              <a:gd name="connsiteX2" fmla="*/ 688636 w 731452"/>
              <a:gd name="connsiteY2" fmla="*/ 0 h 428165"/>
              <a:gd name="connsiteX3" fmla="*/ 731453 w 731452"/>
              <a:gd name="connsiteY3" fmla="*/ 42817 h 428165"/>
              <a:gd name="connsiteX4" fmla="*/ 731452 w 731452"/>
              <a:gd name="connsiteY4" fmla="*/ 385349 h 428165"/>
              <a:gd name="connsiteX5" fmla="*/ 688635 w 731452"/>
              <a:gd name="connsiteY5" fmla="*/ 428166 h 428165"/>
              <a:gd name="connsiteX6" fmla="*/ 42817 w 731452"/>
              <a:gd name="connsiteY6" fmla="*/ 428165 h 428165"/>
              <a:gd name="connsiteX7" fmla="*/ 0 w 731452"/>
              <a:gd name="connsiteY7" fmla="*/ 385348 h 428165"/>
              <a:gd name="connsiteX8" fmla="*/ 0 w 731452"/>
              <a:gd name="connsiteY8" fmla="*/ 42817 h 428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428165">
                <a:moveTo>
                  <a:pt x="0" y="42817"/>
                </a:moveTo>
                <a:cubicBezTo>
                  <a:pt x="0" y="19170"/>
                  <a:pt x="19170" y="0"/>
                  <a:pt x="42817" y="0"/>
                </a:cubicBezTo>
                <a:lnTo>
                  <a:pt x="688636" y="0"/>
                </a:lnTo>
                <a:cubicBezTo>
                  <a:pt x="712283" y="0"/>
                  <a:pt x="731453" y="19170"/>
                  <a:pt x="731453" y="42817"/>
                </a:cubicBezTo>
                <a:cubicBezTo>
                  <a:pt x="731453" y="156994"/>
                  <a:pt x="731452" y="271172"/>
                  <a:pt x="731452" y="385349"/>
                </a:cubicBezTo>
                <a:cubicBezTo>
                  <a:pt x="731452" y="408996"/>
                  <a:pt x="712282" y="428166"/>
                  <a:pt x="688635" y="428166"/>
                </a:cubicBezTo>
                <a:lnTo>
                  <a:pt x="42817" y="428165"/>
                </a:lnTo>
                <a:cubicBezTo>
                  <a:pt x="19170" y="428165"/>
                  <a:pt x="0" y="408995"/>
                  <a:pt x="0" y="385348"/>
                </a:cubicBezTo>
                <a:lnTo>
                  <a:pt x="0" y="42817"/>
                </a:lnTo>
                <a:close/>
              </a:path>
            </a:pathLst>
          </a:custGeom>
          <a:gradFill flip="none" rotWithShape="0">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4451" tIns="54451" rIns="54451" bIns="54451" numCol="1" spcCol="1270" anchor="ctr" anchorCtr="0">
            <a:noAutofit/>
          </a:bodyPr>
          <a:lstStyle/>
          <a:p>
            <a:pPr algn="ctr" defTabSz="488950" fontAlgn="base">
              <a:lnSpc>
                <a:spcPct val="90000"/>
              </a:lnSpc>
              <a:spcBef>
                <a:spcPct val="0"/>
              </a:spcBef>
              <a:spcAft>
                <a:spcPct val="35000"/>
              </a:spcAft>
            </a:pPr>
            <a:r>
              <a:rPr lang="ru-RU" sz="1100" b="1" dirty="0" smtClean="0">
                <a:solidFill>
                  <a:prstClr val="black"/>
                </a:solidFill>
                <a:latin typeface="Times New Roman" panose="02020603050405020304" pitchFamily="18" charset="0"/>
                <a:cs typeface="Times New Roman" panose="02020603050405020304" pitchFamily="18" charset="0"/>
              </a:rPr>
              <a:t>17 324</a:t>
            </a:r>
            <a:endParaRPr lang="ru-RU" sz="1100" b="1" dirty="0">
              <a:solidFill>
                <a:prstClr val="black"/>
              </a:solidFill>
              <a:latin typeface="Times New Roman" panose="02020603050405020304" pitchFamily="18" charset="0"/>
              <a:cs typeface="Times New Roman" panose="02020603050405020304" pitchFamily="18" charset="0"/>
            </a:endParaRPr>
          </a:p>
        </p:txBody>
      </p:sp>
      <p:sp>
        <p:nvSpPr>
          <p:cNvPr id="43" name="Полилиния 42"/>
          <p:cNvSpPr/>
          <p:nvPr/>
        </p:nvSpPr>
        <p:spPr>
          <a:xfrm>
            <a:off x="6728308" y="1844824"/>
            <a:ext cx="731452" cy="492955"/>
          </a:xfrm>
          <a:custGeom>
            <a:avLst/>
            <a:gdLst>
              <a:gd name="connsiteX0" fmla="*/ 0 w 731452"/>
              <a:gd name="connsiteY0" fmla="*/ 42817 h 428165"/>
              <a:gd name="connsiteX1" fmla="*/ 42817 w 731452"/>
              <a:gd name="connsiteY1" fmla="*/ 0 h 428165"/>
              <a:gd name="connsiteX2" fmla="*/ 688636 w 731452"/>
              <a:gd name="connsiteY2" fmla="*/ 0 h 428165"/>
              <a:gd name="connsiteX3" fmla="*/ 731453 w 731452"/>
              <a:gd name="connsiteY3" fmla="*/ 42817 h 428165"/>
              <a:gd name="connsiteX4" fmla="*/ 731452 w 731452"/>
              <a:gd name="connsiteY4" fmla="*/ 385349 h 428165"/>
              <a:gd name="connsiteX5" fmla="*/ 688635 w 731452"/>
              <a:gd name="connsiteY5" fmla="*/ 428166 h 428165"/>
              <a:gd name="connsiteX6" fmla="*/ 42817 w 731452"/>
              <a:gd name="connsiteY6" fmla="*/ 428165 h 428165"/>
              <a:gd name="connsiteX7" fmla="*/ 0 w 731452"/>
              <a:gd name="connsiteY7" fmla="*/ 385348 h 428165"/>
              <a:gd name="connsiteX8" fmla="*/ 0 w 731452"/>
              <a:gd name="connsiteY8" fmla="*/ 42817 h 428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428165">
                <a:moveTo>
                  <a:pt x="0" y="42817"/>
                </a:moveTo>
                <a:cubicBezTo>
                  <a:pt x="0" y="19170"/>
                  <a:pt x="19170" y="0"/>
                  <a:pt x="42817" y="0"/>
                </a:cubicBezTo>
                <a:lnTo>
                  <a:pt x="688636" y="0"/>
                </a:lnTo>
                <a:cubicBezTo>
                  <a:pt x="712283" y="0"/>
                  <a:pt x="731453" y="19170"/>
                  <a:pt x="731453" y="42817"/>
                </a:cubicBezTo>
                <a:cubicBezTo>
                  <a:pt x="731453" y="156994"/>
                  <a:pt x="731452" y="271172"/>
                  <a:pt x="731452" y="385349"/>
                </a:cubicBezTo>
                <a:cubicBezTo>
                  <a:pt x="731452" y="408996"/>
                  <a:pt x="712282" y="428166"/>
                  <a:pt x="688635" y="428166"/>
                </a:cubicBezTo>
                <a:lnTo>
                  <a:pt x="42817" y="428165"/>
                </a:lnTo>
                <a:cubicBezTo>
                  <a:pt x="19170" y="428165"/>
                  <a:pt x="0" y="408995"/>
                  <a:pt x="0" y="385348"/>
                </a:cubicBezTo>
                <a:lnTo>
                  <a:pt x="0" y="42817"/>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5881" tIns="65881" rIns="65881" bIns="65881" numCol="1" spcCol="1270" anchor="ctr" anchorCtr="0">
            <a:noAutofit/>
          </a:bodyPr>
          <a:lstStyle/>
          <a:p>
            <a:pPr algn="ctr" defTabSz="622300" fontAlgn="base">
              <a:lnSpc>
                <a:spcPct val="90000"/>
              </a:lnSpc>
              <a:spcBef>
                <a:spcPct val="0"/>
              </a:spcBef>
              <a:spcAft>
                <a:spcPct val="35000"/>
              </a:spcAft>
            </a:pPr>
            <a:r>
              <a:rPr lang="ru-RU" sz="1400" b="1" dirty="0" smtClean="0">
                <a:solidFill>
                  <a:prstClr val="black"/>
                </a:solidFill>
                <a:latin typeface="Times New Roman" panose="02020603050405020304" pitchFamily="18" charset="0"/>
                <a:cs typeface="Times New Roman" panose="02020603050405020304" pitchFamily="18" charset="0"/>
              </a:rPr>
              <a:t>2020</a:t>
            </a:r>
            <a:endParaRPr lang="ru-RU" sz="1400" b="1" dirty="0">
              <a:solidFill>
                <a:prstClr val="black"/>
              </a:solidFill>
              <a:latin typeface="Times New Roman" panose="02020603050405020304" pitchFamily="18" charset="0"/>
              <a:cs typeface="Times New Roman" panose="02020603050405020304" pitchFamily="18" charset="0"/>
            </a:endParaRPr>
          </a:p>
        </p:txBody>
      </p:sp>
      <p:sp>
        <p:nvSpPr>
          <p:cNvPr id="44" name="Полилиния 43"/>
          <p:cNvSpPr/>
          <p:nvPr/>
        </p:nvSpPr>
        <p:spPr>
          <a:xfrm>
            <a:off x="6728308" y="2577301"/>
            <a:ext cx="731452" cy="396000"/>
          </a:xfrm>
          <a:custGeom>
            <a:avLst/>
            <a:gdLst>
              <a:gd name="connsiteX0" fmla="*/ 0 w 731452"/>
              <a:gd name="connsiteY0" fmla="*/ 42817 h 428165"/>
              <a:gd name="connsiteX1" fmla="*/ 42817 w 731452"/>
              <a:gd name="connsiteY1" fmla="*/ 0 h 428165"/>
              <a:gd name="connsiteX2" fmla="*/ 688636 w 731452"/>
              <a:gd name="connsiteY2" fmla="*/ 0 h 428165"/>
              <a:gd name="connsiteX3" fmla="*/ 731453 w 731452"/>
              <a:gd name="connsiteY3" fmla="*/ 42817 h 428165"/>
              <a:gd name="connsiteX4" fmla="*/ 731452 w 731452"/>
              <a:gd name="connsiteY4" fmla="*/ 385349 h 428165"/>
              <a:gd name="connsiteX5" fmla="*/ 688635 w 731452"/>
              <a:gd name="connsiteY5" fmla="*/ 428166 h 428165"/>
              <a:gd name="connsiteX6" fmla="*/ 42817 w 731452"/>
              <a:gd name="connsiteY6" fmla="*/ 428165 h 428165"/>
              <a:gd name="connsiteX7" fmla="*/ 0 w 731452"/>
              <a:gd name="connsiteY7" fmla="*/ 385348 h 428165"/>
              <a:gd name="connsiteX8" fmla="*/ 0 w 731452"/>
              <a:gd name="connsiteY8" fmla="*/ 42817 h 428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428165">
                <a:moveTo>
                  <a:pt x="0" y="42817"/>
                </a:moveTo>
                <a:cubicBezTo>
                  <a:pt x="0" y="19170"/>
                  <a:pt x="19170" y="0"/>
                  <a:pt x="42817" y="0"/>
                </a:cubicBezTo>
                <a:lnTo>
                  <a:pt x="688636" y="0"/>
                </a:lnTo>
                <a:cubicBezTo>
                  <a:pt x="712283" y="0"/>
                  <a:pt x="731453" y="19170"/>
                  <a:pt x="731453" y="42817"/>
                </a:cubicBezTo>
                <a:cubicBezTo>
                  <a:pt x="731453" y="156994"/>
                  <a:pt x="731452" y="271172"/>
                  <a:pt x="731452" y="385349"/>
                </a:cubicBezTo>
                <a:cubicBezTo>
                  <a:pt x="731452" y="408996"/>
                  <a:pt x="712282" y="428166"/>
                  <a:pt x="688635" y="428166"/>
                </a:cubicBezTo>
                <a:lnTo>
                  <a:pt x="42817" y="428165"/>
                </a:lnTo>
                <a:cubicBezTo>
                  <a:pt x="19170" y="428165"/>
                  <a:pt x="0" y="408995"/>
                  <a:pt x="0" y="385348"/>
                </a:cubicBezTo>
                <a:lnTo>
                  <a:pt x="0" y="42817"/>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4451" tIns="54451" rIns="54451" bIns="54451" numCol="1" spcCol="1270" anchor="ctr" anchorCtr="0">
            <a:noAutofit/>
          </a:bodyPr>
          <a:lstStyle/>
          <a:p>
            <a:pPr algn="ctr" defTabSz="488950" fontAlgn="base">
              <a:lnSpc>
                <a:spcPct val="90000"/>
              </a:lnSpc>
              <a:spcBef>
                <a:spcPct val="0"/>
              </a:spcBef>
              <a:spcAft>
                <a:spcPct val="35000"/>
              </a:spcAft>
            </a:pPr>
            <a:r>
              <a:rPr lang="ru-RU" sz="1100" b="1" dirty="0" smtClean="0">
                <a:solidFill>
                  <a:prstClr val="black"/>
                </a:solidFill>
                <a:latin typeface="Times New Roman" panose="02020603050405020304" pitchFamily="18" charset="0"/>
                <a:cs typeface="Times New Roman" panose="02020603050405020304" pitchFamily="18" charset="0"/>
              </a:rPr>
              <a:t>34,3</a:t>
            </a:r>
            <a:endParaRPr lang="ru-RU" sz="1100" b="1" dirty="0">
              <a:solidFill>
                <a:prstClr val="black"/>
              </a:solidFill>
              <a:latin typeface="Times New Roman" panose="02020603050405020304" pitchFamily="18" charset="0"/>
              <a:cs typeface="Times New Roman" panose="02020603050405020304" pitchFamily="18" charset="0"/>
            </a:endParaRPr>
          </a:p>
        </p:txBody>
      </p:sp>
      <p:sp>
        <p:nvSpPr>
          <p:cNvPr id="45" name="Полилиния 44"/>
          <p:cNvSpPr/>
          <p:nvPr/>
        </p:nvSpPr>
        <p:spPr>
          <a:xfrm>
            <a:off x="6728308" y="3068960"/>
            <a:ext cx="731452" cy="432048"/>
          </a:xfrm>
          <a:custGeom>
            <a:avLst/>
            <a:gdLst>
              <a:gd name="connsiteX0" fmla="*/ 0 w 731452"/>
              <a:gd name="connsiteY0" fmla="*/ 42817 h 428165"/>
              <a:gd name="connsiteX1" fmla="*/ 42817 w 731452"/>
              <a:gd name="connsiteY1" fmla="*/ 0 h 428165"/>
              <a:gd name="connsiteX2" fmla="*/ 688636 w 731452"/>
              <a:gd name="connsiteY2" fmla="*/ 0 h 428165"/>
              <a:gd name="connsiteX3" fmla="*/ 731453 w 731452"/>
              <a:gd name="connsiteY3" fmla="*/ 42817 h 428165"/>
              <a:gd name="connsiteX4" fmla="*/ 731452 w 731452"/>
              <a:gd name="connsiteY4" fmla="*/ 385349 h 428165"/>
              <a:gd name="connsiteX5" fmla="*/ 688635 w 731452"/>
              <a:gd name="connsiteY5" fmla="*/ 428166 h 428165"/>
              <a:gd name="connsiteX6" fmla="*/ 42817 w 731452"/>
              <a:gd name="connsiteY6" fmla="*/ 428165 h 428165"/>
              <a:gd name="connsiteX7" fmla="*/ 0 w 731452"/>
              <a:gd name="connsiteY7" fmla="*/ 385348 h 428165"/>
              <a:gd name="connsiteX8" fmla="*/ 0 w 731452"/>
              <a:gd name="connsiteY8" fmla="*/ 42817 h 428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428165">
                <a:moveTo>
                  <a:pt x="0" y="42817"/>
                </a:moveTo>
                <a:cubicBezTo>
                  <a:pt x="0" y="19170"/>
                  <a:pt x="19170" y="0"/>
                  <a:pt x="42817" y="0"/>
                </a:cubicBezTo>
                <a:lnTo>
                  <a:pt x="688636" y="0"/>
                </a:lnTo>
                <a:cubicBezTo>
                  <a:pt x="712283" y="0"/>
                  <a:pt x="731453" y="19170"/>
                  <a:pt x="731453" y="42817"/>
                </a:cubicBezTo>
                <a:cubicBezTo>
                  <a:pt x="731453" y="156994"/>
                  <a:pt x="731452" y="271172"/>
                  <a:pt x="731452" y="385349"/>
                </a:cubicBezTo>
                <a:cubicBezTo>
                  <a:pt x="731452" y="408996"/>
                  <a:pt x="712282" y="428166"/>
                  <a:pt x="688635" y="428166"/>
                </a:cubicBezTo>
                <a:lnTo>
                  <a:pt x="42817" y="428165"/>
                </a:lnTo>
                <a:cubicBezTo>
                  <a:pt x="19170" y="428165"/>
                  <a:pt x="0" y="408995"/>
                  <a:pt x="0" y="385348"/>
                </a:cubicBezTo>
                <a:lnTo>
                  <a:pt x="0" y="42817"/>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4451" tIns="54451" rIns="54451" bIns="54451" numCol="1" spcCol="1270" anchor="ctr" anchorCtr="0">
            <a:noAutofit/>
          </a:bodyPr>
          <a:lstStyle/>
          <a:p>
            <a:pPr algn="ctr" defTabSz="488950" fontAlgn="base">
              <a:lnSpc>
                <a:spcPct val="90000"/>
              </a:lnSpc>
              <a:spcBef>
                <a:spcPct val="0"/>
              </a:spcBef>
              <a:spcAft>
                <a:spcPct val="35000"/>
              </a:spcAft>
            </a:pPr>
            <a:r>
              <a:rPr lang="ru-RU" sz="1100" b="1" dirty="0" smtClean="0">
                <a:solidFill>
                  <a:prstClr val="black"/>
                </a:solidFill>
                <a:latin typeface="Times New Roman" panose="02020603050405020304" pitchFamily="18" charset="0"/>
                <a:cs typeface="Times New Roman" panose="02020603050405020304" pitchFamily="18" charset="0"/>
              </a:rPr>
              <a:t>101,3</a:t>
            </a:r>
            <a:endParaRPr lang="ru-RU" sz="1100" b="1" dirty="0">
              <a:solidFill>
                <a:prstClr val="black"/>
              </a:solidFill>
              <a:latin typeface="Times New Roman" panose="02020603050405020304" pitchFamily="18" charset="0"/>
              <a:cs typeface="Times New Roman" panose="02020603050405020304" pitchFamily="18" charset="0"/>
            </a:endParaRPr>
          </a:p>
        </p:txBody>
      </p:sp>
      <p:sp>
        <p:nvSpPr>
          <p:cNvPr id="46" name="Полилиния 45"/>
          <p:cNvSpPr/>
          <p:nvPr/>
        </p:nvSpPr>
        <p:spPr>
          <a:xfrm>
            <a:off x="6728308" y="3573016"/>
            <a:ext cx="731452" cy="360000"/>
          </a:xfrm>
          <a:custGeom>
            <a:avLst/>
            <a:gdLst>
              <a:gd name="connsiteX0" fmla="*/ 0 w 731452"/>
              <a:gd name="connsiteY0" fmla="*/ 42817 h 428165"/>
              <a:gd name="connsiteX1" fmla="*/ 42817 w 731452"/>
              <a:gd name="connsiteY1" fmla="*/ 0 h 428165"/>
              <a:gd name="connsiteX2" fmla="*/ 688636 w 731452"/>
              <a:gd name="connsiteY2" fmla="*/ 0 h 428165"/>
              <a:gd name="connsiteX3" fmla="*/ 731453 w 731452"/>
              <a:gd name="connsiteY3" fmla="*/ 42817 h 428165"/>
              <a:gd name="connsiteX4" fmla="*/ 731452 w 731452"/>
              <a:gd name="connsiteY4" fmla="*/ 385349 h 428165"/>
              <a:gd name="connsiteX5" fmla="*/ 688635 w 731452"/>
              <a:gd name="connsiteY5" fmla="*/ 428166 h 428165"/>
              <a:gd name="connsiteX6" fmla="*/ 42817 w 731452"/>
              <a:gd name="connsiteY6" fmla="*/ 428165 h 428165"/>
              <a:gd name="connsiteX7" fmla="*/ 0 w 731452"/>
              <a:gd name="connsiteY7" fmla="*/ 385348 h 428165"/>
              <a:gd name="connsiteX8" fmla="*/ 0 w 731452"/>
              <a:gd name="connsiteY8" fmla="*/ 42817 h 428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428165">
                <a:moveTo>
                  <a:pt x="0" y="42817"/>
                </a:moveTo>
                <a:cubicBezTo>
                  <a:pt x="0" y="19170"/>
                  <a:pt x="19170" y="0"/>
                  <a:pt x="42817" y="0"/>
                </a:cubicBezTo>
                <a:lnTo>
                  <a:pt x="688636" y="0"/>
                </a:lnTo>
                <a:cubicBezTo>
                  <a:pt x="712283" y="0"/>
                  <a:pt x="731453" y="19170"/>
                  <a:pt x="731453" y="42817"/>
                </a:cubicBezTo>
                <a:cubicBezTo>
                  <a:pt x="731453" y="156994"/>
                  <a:pt x="731452" y="271172"/>
                  <a:pt x="731452" y="385349"/>
                </a:cubicBezTo>
                <a:cubicBezTo>
                  <a:pt x="731452" y="408996"/>
                  <a:pt x="712282" y="428166"/>
                  <a:pt x="688635" y="428166"/>
                </a:cubicBezTo>
                <a:lnTo>
                  <a:pt x="42817" y="428165"/>
                </a:lnTo>
                <a:cubicBezTo>
                  <a:pt x="19170" y="428165"/>
                  <a:pt x="0" y="408995"/>
                  <a:pt x="0" y="385348"/>
                </a:cubicBezTo>
                <a:lnTo>
                  <a:pt x="0" y="42817"/>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4451" tIns="54451" rIns="54451" bIns="54451" numCol="1" spcCol="1270" anchor="ctr" anchorCtr="0">
            <a:noAutofit/>
          </a:bodyPr>
          <a:lstStyle/>
          <a:p>
            <a:pPr algn="ctr" defTabSz="488950">
              <a:lnSpc>
                <a:spcPct val="90000"/>
              </a:lnSpc>
              <a:spcAft>
                <a:spcPct val="35000"/>
              </a:spcAft>
            </a:pPr>
            <a:r>
              <a:rPr lang="ru-RU" sz="1100" b="1" dirty="0" smtClean="0">
                <a:solidFill>
                  <a:prstClr val="black"/>
                </a:solidFill>
                <a:latin typeface="Times New Roman" panose="02020603050405020304" pitchFamily="18" charset="0"/>
                <a:cs typeface="Times New Roman" panose="02020603050405020304" pitchFamily="18" charset="0"/>
              </a:rPr>
              <a:t>17,0</a:t>
            </a:r>
            <a:endParaRPr lang="ru-RU" sz="1100" b="1" dirty="0">
              <a:solidFill>
                <a:prstClr val="black"/>
              </a:solidFill>
              <a:latin typeface="Times New Roman" panose="02020603050405020304" pitchFamily="18" charset="0"/>
              <a:cs typeface="Times New Roman" panose="02020603050405020304" pitchFamily="18" charset="0"/>
            </a:endParaRPr>
          </a:p>
        </p:txBody>
      </p:sp>
      <p:sp>
        <p:nvSpPr>
          <p:cNvPr id="47" name="Полилиния 46"/>
          <p:cNvSpPr/>
          <p:nvPr/>
        </p:nvSpPr>
        <p:spPr>
          <a:xfrm>
            <a:off x="6728308" y="4005064"/>
            <a:ext cx="731452" cy="396000"/>
          </a:xfrm>
          <a:custGeom>
            <a:avLst/>
            <a:gdLst>
              <a:gd name="connsiteX0" fmla="*/ 0 w 731452"/>
              <a:gd name="connsiteY0" fmla="*/ 42817 h 428165"/>
              <a:gd name="connsiteX1" fmla="*/ 42817 w 731452"/>
              <a:gd name="connsiteY1" fmla="*/ 0 h 428165"/>
              <a:gd name="connsiteX2" fmla="*/ 688636 w 731452"/>
              <a:gd name="connsiteY2" fmla="*/ 0 h 428165"/>
              <a:gd name="connsiteX3" fmla="*/ 731453 w 731452"/>
              <a:gd name="connsiteY3" fmla="*/ 42817 h 428165"/>
              <a:gd name="connsiteX4" fmla="*/ 731452 w 731452"/>
              <a:gd name="connsiteY4" fmla="*/ 385349 h 428165"/>
              <a:gd name="connsiteX5" fmla="*/ 688635 w 731452"/>
              <a:gd name="connsiteY5" fmla="*/ 428166 h 428165"/>
              <a:gd name="connsiteX6" fmla="*/ 42817 w 731452"/>
              <a:gd name="connsiteY6" fmla="*/ 428165 h 428165"/>
              <a:gd name="connsiteX7" fmla="*/ 0 w 731452"/>
              <a:gd name="connsiteY7" fmla="*/ 385348 h 428165"/>
              <a:gd name="connsiteX8" fmla="*/ 0 w 731452"/>
              <a:gd name="connsiteY8" fmla="*/ 42817 h 428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428165">
                <a:moveTo>
                  <a:pt x="0" y="42817"/>
                </a:moveTo>
                <a:cubicBezTo>
                  <a:pt x="0" y="19170"/>
                  <a:pt x="19170" y="0"/>
                  <a:pt x="42817" y="0"/>
                </a:cubicBezTo>
                <a:lnTo>
                  <a:pt x="688636" y="0"/>
                </a:lnTo>
                <a:cubicBezTo>
                  <a:pt x="712283" y="0"/>
                  <a:pt x="731453" y="19170"/>
                  <a:pt x="731453" y="42817"/>
                </a:cubicBezTo>
                <a:cubicBezTo>
                  <a:pt x="731453" y="156994"/>
                  <a:pt x="731452" y="271172"/>
                  <a:pt x="731452" y="385349"/>
                </a:cubicBezTo>
                <a:cubicBezTo>
                  <a:pt x="731452" y="408996"/>
                  <a:pt x="712282" y="428166"/>
                  <a:pt x="688635" y="428166"/>
                </a:cubicBezTo>
                <a:lnTo>
                  <a:pt x="42817" y="428165"/>
                </a:lnTo>
                <a:cubicBezTo>
                  <a:pt x="19170" y="428165"/>
                  <a:pt x="0" y="408995"/>
                  <a:pt x="0" y="385348"/>
                </a:cubicBezTo>
                <a:lnTo>
                  <a:pt x="0" y="42817"/>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4451" tIns="54451" rIns="54451" bIns="54451" numCol="1" spcCol="1270" anchor="ctr" anchorCtr="0">
            <a:noAutofit/>
          </a:bodyPr>
          <a:lstStyle/>
          <a:p>
            <a:pPr algn="ctr" defTabSz="488950">
              <a:lnSpc>
                <a:spcPct val="90000"/>
              </a:lnSpc>
              <a:spcAft>
                <a:spcPct val="35000"/>
              </a:spcAft>
            </a:pPr>
            <a:r>
              <a:rPr lang="ru-RU" sz="1100" b="1" dirty="0">
                <a:solidFill>
                  <a:prstClr val="black"/>
                </a:solidFill>
                <a:latin typeface="Times New Roman" panose="02020603050405020304" pitchFamily="18" charset="0"/>
                <a:cs typeface="Times New Roman" panose="02020603050405020304" pitchFamily="18" charset="0"/>
              </a:rPr>
              <a:t>105,0</a:t>
            </a:r>
          </a:p>
        </p:txBody>
      </p:sp>
      <p:sp>
        <p:nvSpPr>
          <p:cNvPr id="48" name="Полилиния 47"/>
          <p:cNvSpPr/>
          <p:nvPr/>
        </p:nvSpPr>
        <p:spPr>
          <a:xfrm>
            <a:off x="6728308" y="4509120"/>
            <a:ext cx="731452" cy="396000"/>
          </a:xfrm>
          <a:custGeom>
            <a:avLst/>
            <a:gdLst>
              <a:gd name="connsiteX0" fmla="*/ 0 w 731452"/>
              <a:gd name="connsiteY0" fmla="*/ 42817 h 428165"/>
              <a:gd name="connsiteX1" fmla="*/ 42817 w 731452"/>
              <a:gd name="connsiteY1" fmla="*/ 0 h 428165"/>
              <a:gd name="connsiteX2" fmla="*/ 688636 w 731452"/>
              <a:gd name="connsiteY2" fmla="*/ 0 h 428165"/>
              <a:gd name="connsiteX3" fmla="*/ 731453 w 731452"/>
              <a:gd name="connsiteY3" fmla="*/ 42817 h 428165"/>
              <a:gd name="connsiteX4" fmla="*/ 731452 w 731452"/>
              <a:gd name="connsiteY4" fmla="*/ 385349 h 428165"/>
              <a:gd name="connsiteX5" fmla="*/ 688635 w 731452"/>
              <a:gd name="connsiteY5" fmla="*/ 428166 h 428165"/>
              <a:gd name="connsiteX6" fmla="*/ 42817 w 731452"/>
              <a:gd name="connsiteY6" fmla="*/ 428165 h 428165"/>
              <a:gd name="connsiteX7" fmla="*/ 0 w 731452"/>
              <a:gd name="connsiteY7" fmla="*/ 385348 h 428165"/>
              <a:gd name="connsiteX8" fmla="*/ 0 w 731452"/>
              <a:gd name="connsiteY8" fmla="*/ 42817 h 428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428165">
                <a:moveTo>
                  <a:pt x="0" y="42817"/>
                </a:moveTo>
                <a:cubicBezTo>
                  <a:pt x="0" y="19170"/>
                  <a:pt x="19170" y="0"/>
                  <a:pt x="42817" y="0"/>
                </a:cubicBezTo>
                <a:lnTo>
                  <a:pt x="688636" y="0"/>
                </a:lnTo>
                <a:cubicBezTo>
                  <a:pt x="712283" y="0"/>
                  <a:pt x="731453" y="19170"/>
                  <a:pt x="731453" y="42817"/>
                </a:cubicBezTo>
                <a:cubicBezTo>
                  <a:pt x="731453" y="156994"/>
                  <a:pt x="731452" y="271172"/>
                  <a:pt x="731452" y="385349"/>
                </a:cubicBezTo>
                <a:cubicBezTo>
                  <a:pt x="731452" y="408996"/>
                  <a:pt x="712282" y="428166"/>
                  <a:pt x="688635" y="428166"/>
                </a:cubicBezTo>
                <a:lnTo>
                  <a:pt x="42817" y="428165"/>
                </a:lnTo>
                <a:cubicBezTo>
                  <a:pt x="19170" y="428165"/>
                  <a:pt x="0" y="408995"/>
                  <a:pt x="0" y="385348"/>
                </a:cubicBezTo>
                <a:lnTo>
                  <a:pt x="0" y="42817"/>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4451" tIns="54451" rIns="54451" bIns="54451" numCol="1" spcCol="1270" anchor="ctr" anchorCtr="0">
            <a:noAutofit/>
          </a:bodyPr>
          <a:lstStyle/>
          <a:p>
            <a:pPr algn="ctr" defTabSz="488950" fontAlgn="base">
              <a:lnSpc>
                <a:spcPct val="90000"/>
              </a:lnSpc>
              <a:spcBef>
                <a:spcPct val="0"/>
              </a:spcBef>
              <a:spcAft>
                <a:spcPct val="35000"/>
              </a:spcAft>
            </a:pPr>
            <a:r>
              <a:rPr lang="ru-RU" sz="1100" b="1" dirty="0" smtClean="0">
                <a:solidFill>
                  <a:prstClr val="black"/>
                </a:solidFill>
                <a:latin typeface="Times New Roman" panose="02020603050405020304" pitchFamily="18" charset="0"/>
                <a:cs typeface="Times New Roman" panose="02020603050405020304" pitchFamily="18" charset="0"/>
              </a:rPr>
              <a:t>850</a:t>
            </a:r>
            <a:endParaRPr lang="ru-RU" sz="1100" b="1" dirty="0">
              <a:solidFill>
                <a:prstClr val="black"/>
              </a:solidFill>
              <a:latin typeface="Times New Roman" panose="02020603050405020304" pitchFamily="18" charset="0"/>
              <a:cs typeface="Times New Roman" panose="02020603050405020304" pitchFamily="18" charset="0"/>
            </a:endParaRPr>
          </a:p>
        </p:txBody>
      </p:sp>
      <p:sp>
        <p:nvSpPr>
          <p:cNvPr id="49" name="Полилиния 48"/>
          <p:cNvSpPr/>
          <p:nvPr/>
        </p:nvSpPr>
        <p:spPr>
          <a:xfrm>
            <a:off x="6728308" y="5020917"/>
            <a:ext cx="731452" cy="396000"/>
          </a:xfrm>
          <a:custGeom>
            <a:avLst/>
            <a:gdLst>
              <a:gd name="connsiteX0" fmla="*/ 0 w 731452"/>
              <a:gd name="connsiteY0" fmla="*/ 42817 h 428165"/>
              <a:gd name="connsiteX1" fmla="*/ 42817 w 731452"/>
              <a:gd name="connsiteY1" fmla="*/ 0 h 428165"/>
              <a:gd name="connsiteX2" fmla="*/ 688636 w 731452"/>
              <a:gd name="connsiteY2" fmla="*/ 0 h 428165"/>
              <a:gd name="connsiteX3" fmla="*/ 731453 w 731452"/>
              <a:gd name="connsiteY3" fmla="*/ 42817 h 428165"/>
              <a:gd name="connsiteX4" fmla="*/ 731452 w 731452"/>
              <a:gd name="connsiteY4" fmla="*/ 385349 h 428165"/>
              <a:gd name="connsiteX5" fmla="*/ 688635 w 731452"/>
              <a:gd name="connsiteY5" fmla="*/ 428166 h 428165"/>
              <a:gd name="connsiteX6" fmla="*/ 42817 w 731452"/>
              <a:gd name="connsiteY6" fmla="*/ 428165 h 428165"/>
              <a:gd name="connsiteX7" fmla="*/ 0 w 731452"/>
              <a:gd name="connsiteY7" fmla="*/ 385348 h 428165"/>
              <a:gd name="connsiteX8" fmla="*/ 0 w 731452"/>
              <a:gd name="connsiteY8" fmla="*/ 42817 h 428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428165">
                <a:moveTo>
                  <a:pt x="0" y="42817"/>
                </a:moveTo>
                <a:cubicBezTo>
                  <a:pt x="0" y="19170"/>
                  <a:pt x="19170" y="0"/>
                  <a:pt x="42817" y="0"/>
                </a:cubicBezTo>
                <a:lnTo>
                  <a:pt x="688636" y="0"/>
                </a:lnTo>
                <a:cubicBezTo>
                  <a:pt x="712283" y="0"/>
                  <a:pt x="731453" y="19170"/>
                  <a:pt x="731453" y="42817"/>
                </a:cubicBezTo>
                <a:cubicBezTo>
                  <a:pt x="731453" y="156994"/>
                  <a:pt x="731452" y="271172"/>
                  <a:pt x="731452" y="385349"/>
                </a:cubicBezTo>
                <a:cubicBezTo>
                  <a:pt x="731452" y="408996"/>
                  <a:pt x="712282" y="428166"/>
                  <a:pt x="688635" y="428166"/>
                </a:cubicBezTo>
                <a:lnTo>
                  <a:pt x="42817" y="428165"/>
                </a:lnTo>
                <a:cubicBezTo>
                  <a:pt x="19170" y="428165"/>
                  <a:pt x="0" y="408995"/>
                  <a:pt x="0" y="385348"/>
                </a:cubicBezTo>
                <a:lnTo>
                  <a:pt x="0" y="42817"/>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4451" tIns="54451" rIns="54451" bIns="54451" numCol="1" spcCol="1270" anchor="ctr" anchorCtr="0">
            <a:noAutofit/>
          </a:bodyPr>
          <a:lstStyle/>
          <a:p>
            <a:pPr algn="ctr" defTabSz="488950" fontAlgn="base">
              <a:lnSpc>
                <a:spcPct val="90000"/>
              </a:lnSpc>
              <a:spcBef>
                <a:spcPct val="0"/>
              </a:spcBef>
              <a:spcAft>
                <a:spcPct val="35000"/>
              </a:spcAft>
            </a:pPr>
            <a:r>
              <a:rPr lang="ru-RU" sz="1100" b="1" dirty="0" smtClean="0">
                <a:solidFill>
                  <a:prstClr val="black"/>
                </a:solidFill>
                <a:latin typeface="Times New Roman" panose="02020603050405020304" pitchFamily="18" charset="0"/>
                <a:cs typeface="Times New Roman" panose="02020603050405020304" pitchFamily="18" charset="0"/>
              </a:rPr>
              <a:t>21 278,3</a:t>
            </a:r>
            <a:endParaRPr lang="ru-RU" sz="1100" b="1" dirty="0">
              <a:solidFill>
                <a:prstClr val="black"/>
              </a:solidFill>
              <a:latin typeface="Times New Roman" panose="02020603050405020304" pitchFamily="18" charset="0"/>
              <a:cs typeface="Times New Roman" panose="02020603050405020304" pitchFamily="18" charset="0"/>
            </a:endParaRPr>
          </a:p>
        </p:txBody>
      </p:sp>
      <p:sp>
        <p:nvSpPr>
          <p:cNvPr id="50" name="Полилиния 49"/>
          <p:cNvSpPr/>
          <p:nvPr/>
        </p:nvSpPr>
        <p:spPr>
          <a:xfrm>
            <a:off x="6728308" y="5517232"/>
            <a:ext cx="731452" cy="432048"/>
          </a:xfrm>
          <a:custGeom>
            <a:avLst/>
            <a:gdLst>
              <a:gd name="connsiteX0" fmla="*/ 0 w 731452"/>
              <a:gd name="connsiteY0" fmla="*/ 42817 h 428165"/>
              <a:gd name="connsiteX1" fmla="*/ 42817 w 731452"/>
              <a:gd name="connsiteY1" fmla="*/ 0 h 428165"/>
              <a:gd name="connsiteX2" fmla="*/ 688636 w 731452"/>
              <a:gd name="connsiteY2" fmla="*/ 0 h 428165"/>
              <a:gd name="connsiteX3" fmla="*/ 731453 w 731452"/>
              <a:gd name="connsiteY3" fmla="*/ 42817 h 428165"/>
              <a:gd name="connsiteX4" fmla="*/ 731452 w 731452"/>
              <a:gd name="connsiteY4" fmla="*/ 385349 h 428165"/>
              <a:gd name="connsiteX5" fmla="*/ 688635 w 731452"/>
              <a:gd name="connsiteY5" fmla="*/ 428166 h 428165"/>
              <a:gd name="connsiteX6" fmla="*/ 42817 w 731452"/>
              <a:gd name="connsiteY6" fmla="*/ 428165 h 428165"/>
              <a:gd name="connsiteX7" fmla="*/ 0 w 731452"/>
              <a:gd name="connsiteY7" fmla="*/ 385348 h 428165"/>
              <a:gd name="connsiteX8" fmla="*/ 0 w 731452"/>
              <a:gd name="connsiteY8" fmla="*/ 42817 h 428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428165">
                <a:moveTo>
                  <a:pt x="0" y="42817"/>
                </a:moveTo>
                <a:cubicBezTo>
                  <a:pt x="0" y="19170"/>
                  <a:pt x="19170" y="0"/>
                  <a:pt x="42817" y="0"/>
                </a:cubicBezTo>
                <a:lnTo>
                  <a:pt x="688636" y="0"/>
                </a:lnTo>
                <a:cubicBezTo>
                  <a:pt x="712283" y="0"/>
                  <a:pt x="731453" y="19170"/>
                  <a:pt x="731453" y="42817"/>
                </a:cubicBezTo>
                <a:cubicBezTo>
                  <a:pt x="731453" y="156994"/>
                  <a:pt x="731452" y="271172"/>
                  <a:pt x="731452" y="385349"/>
                </a:cubicBezTo>
                <a:cubicBezTo>
                  <a:pt x="731452" y="408996"/>
                  <a:pt x="712282" y="428166"/>
                  <a:pt x="688635" y="428166"/>
                </a:cubicBezTo>
                <a:lnTo>
                  <a:pt x="42817" y="428165"/>
                </a:lnTo>
                <a:cubicBezTo>
                  <a:pt x="19170" y="428165"/>
                  <a:pt x="0" y="408995"/>
                  <a:pt x="0" y="385348"/>
                </a:cubicBezTo>
                <a:lnTo>
                  <a:pt x="0" y="42817"/>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4451" tIns="54451" rIns="54451" bIns="54451" numCol="1" spcCol="1270" anchor="ctr" anchorCtr="0">
            <a:noAutofit/>
          </a:bodyPr>
          <a:lstStyle/>
          <a:p>
            <a:pPr algn="ctr" defTabSz="488950">
              <a:lnSpc>
                <a:spcPct val="90000"/>
              </a:lnSpc>
              <a:spcAft>
                <a:spcPct val="35000"/>
              </a:spcAft>
            </a:pPr>
            <a:r>
              <a:rPr lang="ru-RU" sz="1100" b="1" dirty="0" smtClean="0">
                <a:solidFill>
                  <a:prstClr val="black"/>
                </a:solidFill>
                <a:latin typeface="Times New Roman" panose="02020603050405020304" pitchFamily="18" charset="0"/>
                <a:cs typeface="Times New Roman" panose="02020603050405020304" pitchFamily="18" charset="0"/>
              </a:rPr>
              <a:t>9,4</a:t>
            </a:r>
            <a:endParaRPr lang="ru-RU" sz="1100" b="1" dirty="0">
              <a:solidFill>
                <a:prstClr val="black"/>
              </a:solidFill>
              <a:latin typeface="Times New Roman" panose="02020603050405020304" pitchFamily="18" charset="0"/>
              <a:cs typeface="Times New Roman" panose="02020603050405020304" pitchFamily="18" charset="0"/>
            </a:endParaRPr>
          </a:p>
        </p:txBody>
      </p:sp>
      <p:sp>
        <p:nvSpPr>
          <p:cNvPr id="51" name="Полилиния 50"/>
          <p:cNvSpPr/>
          <p:nvPr/>
        </p:nvSpPr>
        <p:spPr>
          <a:xfrm>
            <a:off x="6728308" y="6021287"/>
            <a:ext cx="731452" cy="396000"/>
          </a:xfrm>
          <a:custGeom>
            <a:avLst/>
            <a:gdLst>
              <a:gd name="connsiteX0" fmla="*/ 0 w 731452"/>
              <a:gd name="connsiteY0" fmla="*/ 42817 h 428165"/>
              <a:gd name="connsiteX1" fmla="*/ 42817 w 731452"/>
              <a:gd name="connsiteY1" fmla="*/ 0 h 428165"/>
              <a:gd name="connsiteX2" fmla="*/ 688636 w 731452"/>
              <a:gd name="connsiteY2" fmla="*/ 0 h 428165"/>
              <a:gd name="connsiteX3" fmla="*/ 731453 w 731452"/>
              <a:gd name="connsiteY3" fmla="*/ 42817 h 428165"/>
              <a:gd name="connsiteX4" fmla="*/ 731452 w 731452"/>
              <a:gd name="connsiteY4" fmla="*/ 385349 h 428165"/>
              <a:gd name="connsiteX5" fmla="*/ 688635 w 731452"/>
              <a:gd name="connsiteY5" fmla="*/ 428166 h 428165"/>
              <a:gd name="connsiteX6" fmla="*/ 42817 w 731452"/>
              <a:gd name="connsiteY6" fmla="*/ 428165 h 428165"/>
              <a:gd name="connsiteX7" fmla="*/ 0 w 731452"/>
              <a:gd name="connsiteY7" fmla="*/ 385348 h 428165"/>
              <a:gd name="connsiteX8" fmla="*/ 0 w 731452"/>
              <a:gd name="connsiteY8" fmla="*/ 42817 h 428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428165">
                <a:moveTo>
                  <a:pt x="0" y="42817"/>
                </a:moveTo>
                <a:cubicBezTo>
                  <a:pt x="0" y="19170"/>
                  <a:pt x="19170" y="0"/>
                  <a:pt x="42817" y="0"/>
                </a:cubicBezTo>
                <a:lnTo>
                  <a:pt x="688636" y="0"/>
                </a:lnTo>
                <a:cubicBezTo>
                  <a:pt x="712283" y="0"/>
                  <a:pt x="731453" y="19170"/>
                  <a:pt x="731453" y="42817"/>
                </a:cubicBezTo>
                <a:cubicBezTo>
                  <a:pt x="731453" y="156994"/>
                  <a:pt x="731452" y="271172"/>
                  <a:pt x="731452" y="385349"/>
                </a:cubicBezTo>
                <a:cubicBezTo>
                  <a:pt x="731452" y="408996"/>
                  <a:pt x="712282" y="428166"/>
                  <a:pt x="688635" y="428166"/>
                </a:cubicBezTo>
                <a:lnTo>
                  <a:pt x="42817" y="428165"/>
                </a:lnTo>
                <a:cubicBezTo>
                  <a:pt x="19170" y="428165"/>
                  <a:pt x="0" y="408995"/>
                  <a:pt x="0" y="385348"/>
                </a:cubicBezTo>
                <a:lnTo>
                  <a:pt x="0" y="42817"/>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4451" tIns="54451" rIns="54451" bIns="54451" numCol="1" spcCol="1270" anchor="ctr" anchorCtr="0">
            <a:noAutofit/>
          </a:bodyPr>
          <a:lstStyle/>
          <a:p>
            <a:pPr algn="ctr" defTabSz="488950" fontAlgn="base">
              <a:lnSpc>
                <a:spcPct val="90000"/>
              </a:lnSpc>
              <a:spcBef>
                <a:spcPct val="0"/>
              </a:spcBef>
              <a:spcAft>
                <a:spcPct val="35000"/>
              </a:spcAft>
            </a:pPr>
            <a:r>
              <a:rPr lang="ru-RU" sz="1100" b="1" dirty="0" smtClean="0">
                <a:solidFill>
                  <a:prstClr val="black"/>
                </a:solidFill>
                <a:latin typeface="Times New Roman" panose="02020603050405020304" pitchFamily="18" charset="0"/>
                <a:cs typeface="Times New Roman" panose="02020603050405020304" pitchFamily="18" charset="0"/>
              </a:rPr>
              <a:t>15 107</a:t>
            </a:r>
            <a:endParaRPr lang="ru-RU" sz="1100" b="1" dirty="0">
              <a:solidFill>
                <a:prstClr val="black"/>
              </a:solidFill>
              <a:latin typeface="Times New Roman" panose="02020603050405020304" pitchFamily="18" charset="0"/>
              <a:cs typeface="Times New Roman" panose="02020603050405020304" pitchFamily="18" charset="0"/>
            </a:endParaRPr>
          </a:p>
        </p:txBody>
      </p:sp>
      <p:sp>
        <p:nvSpPr>
          <p:cNvPr id="54" name="Полилиния 53"/>
          <p:cNvSpPr/>
          <p:nvPr/>
        </p:nvSpPr>
        <p:spPr>
          <a:xfrm>
            <a:off x="7521203" y="1844824"/>
            <a:ext cx="731452" cy="492955"/>
          </a:xfrm>
          <a:custGeom>
            <a:avLst/>
            <a:gdLst>
              <a:gd name="connsiteX0" fmla="*/ 0 w 731452"/>
              <a:gd name="connsiteY0" fmla="*/ 42817 h 428165"/>
              <a:gd name="connsiteX1" fmla="*/ 42817 w 731452"/>
              <a:gd name="connsiteY1" fmla="*/ 0 h 428165"/>
              <a:gd name="connsiteX2" fmla="*/ 688636 w 731452"/>
              <a:gd name="connsiteY2" fmla="*/ 0 h 428165"/>
              <a:gd name="connsiteX3" fmla="*/ 731453 w 731452"/>
              <a:gd name="connsiteY3" fmla="*/ 42817 h 428165"/>
              <a:gd name="connsiteX4" fmla="*/ 731452 w 731452"/>
              <a:gd name="connsiteY4" fmla="*/ 385349 h 428165"/>
              <a:gd name="connsiteX5" fmla="*/ 688635 w 731452"/>
              <a:gd name="connsiteY5" fmla="*/ 428166 h 428165"/>
              <a:gd name="connsiteX6" fmla="*/ 42817 w 731452"/>
              <a:gd name="connsiteY6" fmla="*/ 428165 h 428165"/>
              <a:gd name="connsiteX7" fmla="*/ 0 w 731452"/>
              <a:gd name="connsiteY7" fmla="*/ 385348 h 428165"/>
              <a:gd name="connsiteX8" fmla="*/ 0 w 731452"/>
              <a:gd name="connsiteY8" fmla="*/ 42817 h 428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428165">
                <a:moveTo>
                  <a:pt x="0" y="42817"/>
                </a:moveTo>
                <a:cubicBezTo>
                  <a:pt x="0" y="19170"/>
                  <a:pt x="19170" y="0"/>
                  <a:pt x="42817" y="0"/>
                </a:cubicBezTo>
                <a:lnTo>
                  <a:pt x="688636" y="0"/>
                </a:lnTo>
                <a:cubicBezTo>
                  <a:pt x="712283" y="0"/>
                  <a:pt x="731453" y="19170"/>
                  <a:pt x="731453" y="42817"/>
                </a:cubicBezTo>
                <a:cubicBezTo>
                  <a:pt x="731453" y="156994"/>
                  <a:pt x="731452" y="271172"/>
                  <a:pt x="731452" y="385349"/>
                </a:cubicBezTo>
                <a:cubicBezTo>
                  <a:pt x="731452" y="408996"/>
                  <a:pt x="712282" y="428166"/>
                  <a:pt x="688635" y="428166"/>
                </a:cubicBezTo>
                <a:lnTo>
                  <a:pt x="42817" y="428165"/>
                </a:lnTo>
                <a:cubicBezTo>
                  <a:pt x="19170" y="428165"/>
                  <a:pt x="0" y="408995"/>
                  <a:pt x="0" y="385348"/>
                </a:cubicBezTo>
                <a:lnTo>
                  <a:pt x="0" y="42817"/>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5881" tIns="65881" rIns="65881" bIns="65881" numCol="1" spcCol="1270" anchor="ctr" anchorCtr="0">
            <a:noAutofit/>
          </a:bodyPr>
          <a:lstStyle/>
          <a:p>
            <a:pPr algn="ctr" defTabSz="622300" fontAlgn="base">
              <a:lnSpc>
                <a:spcPct val="90000"/>
              </a:lnSpc>
              <a:spcBef>
                <a:spcPct val="0"/>
              </a:spcBef>
              <a:spcAft>
                <a:spcPct val="35000"/>
              </a:spcAft>
            </a:pPr>
            <a:r>
              <a:rPr lang="ru-RU" sz="1400" b="1" dirty="0" smtClean="0">
                <a:solidFill>
                  <a:prstClr val="black"/>
                </a:solidFill>
                <a:latin typeface="Times New Roman" panose="02020603050405020304" pitchFamily="18" charset="0"/>
                <a:cs typeface="Times New Roman" panose="02020603050405020304" pitchFamily="18" charset="0"/>
              </a:rPr>
              <a:t>2021</a:t>
            </a:r>
            <a:endParaRPr lang="ru-RU" sz="1400" b="1" dirty="0">
              <a:solidFill>
                <a:prstClr val="black"/>
              </a:solidFill>
              <a:latin typeface="Times New Roman" panose="02020603050405020304" pitchFamily="18" charset="0"/>
              <a:cs typeface="Times New Roman" panose="02020603050405020304" pitchFamily="18" charset="0"/>
            </a:endParaRPr>
          </a:p>
        </p:txBody>
      </p:sp>
      <p:sp>
        <p:nvSpPr>
          <p:cNvPr id="55" name="Полилиния 54"/>
          <p:cNvSpPr/>
          <p:nvPr/>
        </p:nvSpPr>
        <p:spPr>
          <a:xfrm>
            <a:off x="7521203" y="2577301"/>
            <a:ext cx="731452" cy="396000"/>
          </a:xfrm>
          <a:custGeom>
            <a:avLst/>
            <a:gdLst>
              <a:gd name="connsiteX0" fmla="*/ 0 w 731452"/>
              <a:gd name="connsiteY0" fmla="*/ 42817 h 428165"/>
              <a:gd name="connsiteX1" fmla="*/ 42817 w 731452"/>
              <a:gd name="connsiteY1" fmla="*/ 0 h 428165"/>
              <a:gd name="connsiteX2" fmla="*/ 688636 w 731452"/>
              <a:gd name="connsiteY2" fmla="*/ 0 h 428165"/>
              <a:gd name="connsiteX3" fmla="*/ 731453 w 731452"/>
              <a:gd name="connsiteY3" fmla="*/ 42817 h 428165"/>
              <a:gd name="connsiteX4" fmla="*/ 731452 w 731452"/>
              <a:gd name="connsiteY4" fmla="*/ 385349 h 428165"/>
              <a:gd name="connsiteX5" fmla="*/ 688635 w 731452"/>
              <a:gd name="connsiteY5" fmla="*/ 428166 h 428165"/>
              <a:gd name="connsiteX6" fmla="*/ 42817 w 731452"/>
              <a:gd name="connsiteY6" fmla="*/ 428165 h 428165"/>
              <a:gd name="connsiteX7" fmla="*/ 0 w 731452"/>
              <a:gd name="connsiteY7" fmla="*/ 385348 h 428165"/>
              <a:gd name="connsiteX8" fmla="*/ 0 w 731452"/>
              <a:gd name="connsiteY8" fmla="*/ 42817 h 428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428165">
                <a:moveTo>
                  <a:pt x="0" y="42817"/>
                </a:moveTo>
                <a:cubicBezTo>
                  <a:pt x="0" y="19170"/>
                  <a:pt x="19170" y="0"/>
                  <a:pt x="42817" y="0"/>
                </a:cubicBezTo>
                <a:lnTo>
                  <a:pt x="688636" y="0"/>
                </a:lnTo>
                <a:cubicBezTo>
                  <a:pt x="712283" y="0"/>
                  <a:pt x="731453" y="19170"/>
                  <a:pt x="731453" y="42817"/>
                </a:cubicBezTo>
                <a:cubicBezTo>
                  <a:pt x="731453" y="156994"/>
                  <a:pt x="731452" y="271172"/>
                  <a:pt x="731452" y="385349"/>
                </a:cubicBezTo>
                <a:cubicBezTo>
                  <a:pt x="731452" y="408996"/>
                  <a:pt x="712282" y="428166"/>
                  <a:pt x="688635" y="428166"/>
                </a:cubicBezTo>
                <a:lnTo>
                  <a:pt x="42817" y="428165"/>
                </a:lnTo>
                <a:cubicBezTo>
                  <a:pt x="19170" y="428165"/>
                  <a:pt x="0" y="408995"/>
                  <a:pt x="0" y="385348"/>
                </a:cubicBezTo>
                <a:lnTo>
                  <a:pt x="0" y="42817"/>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4451" tIns="54451" rIns="54451" bIns="54451" numCol="1" spcCol="1270" anchor="ctr" anchorCtr="0">
            <a:noAutofit/>
          </a:bodyPr>
          <a:lstStyle/>
          <a:p>
            <a:pPr algn="ctr" defTabSz="488950" fontAlgn="base">
              <a:lnSpc>
                <a:spcPct val="90000"/>
              </a:lnSpc>
              <a:spcBef>
                <a:spcPct val="0"/>
              </a:spcBef>
              <a:spcAft>
                <a:spcPct val="35000"/>
              </a:spcAft>
            </a:pPr>
            <a:r>
              <a:rPr lang="ru-RU" sz="1100" b="1" dirty="0" smtClean="0">
                <a:solidFill>
                  <a:prstClr val="black"/>
                </a:solidFill>
                <a:latin typeface="Times New Roman" panose="02020603050405020304" pitchFamily="18" charset="0"/>
                <a:cs typeface="Times New Roman" panose="02020603050405020304" pitchFamily="18" charset="0"/>
              </a:rPr>
              <a:t>37,0</a:t>
            </a:r>
            <a:endParaRPr lang="ru-RU" sz="1100" b="1" dirty="0">
              <a:solidFill>
                <a:prstClr val="black"/>
              </a:solidFill>
              <a:latin typeface="Times New Roman" panose="02020603050405020304" pitchFamily="18" charset="0"/>
              <a:cs typeface="Times New Roman" panose="02020603050405020304" pitchFamily="18" charset="0"/>
            </a:endParaRPr>
          </a:p>
        </p:txBody>
      </p:sp>
      <p:sp>
        <p:nvSpPr>
          <p:cNvPr id="56" name="Полилиния 55"/>
          <p:cNvSpPr/>
          <p:nvPr/>
        </p:nvSpPr>
        <p:spPr>
          <a:xfrm>
            <a:off x="7521202" y="3068960"/>
            <a:ext cx="717751" cy="432047"/>
          </a:xfrm>
          <a:custGeom>
            <a:avLst/>
            <a:gdLst>
              <a:gd name="connsiteX0" fmla="*/ 0 w 731452"/>
              <a:gd name="connsiteY0" fmla="*/ 42817 h 428165"/>
              <a:gd name="connsiteX1" fmla="*/ 42817 w 731452"/>
              <a:gd name="connsiteY1" fmla="*/ 0 h 428165"/>
              <a:gd name="connsiteX2" fmla="*/ 688636 w 731452"/>
              <a:gd name="connsiteY2" fmla="*/ 0 h 428165"/>
              <a:gd name="connsiteX3" fmla="*/ 731453 w 731452"/>
              <a:gd name="connsiteY3" fmla="*/ 42817 h 428165"/>
              <a:gd name="connsiteX4" fmla="*/ 731452 w 731452"/>
              <a:gd name="connsiteY4" fmla="*/ 385349 h 428165"/>
              <a:gd name="connsiteX5" fmla="*/ 688635 w 731452"/>
              <a:gd name="connsiteY5" fmla="*/ 428166 h 428165"/>
              <a:gd name="connsiteX6" fmla="*/ 42817 w 731452"/>
              <a:gd name="connsiteY6" fmla="*/ 428165 h 428165"/>
              <a:gd name="connsiteX7" fmla="*/ 0 w 731452"/>
              <a:gd name="connsiteY7" fmla="*/ 385348 h 428165"/>
              <a:gd name="connsiteX8" fmla="*/ 0 w 731452"/>
              <a:gd name="connsiteY8" fmla="*/ 42817 h 428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428165">
                <a:moveTo>
                  <a:pt x="0" y="42817"/>
                </a:moveTo>
                <a:cubicBezTo>
                  <a:pt x="0" y="19170"/>
                  <a:pt x="19170" y="0"/>
                  <a:pt x="42817" y="0"/>
                </a:cubicBezTo>
                <a:lnTo>
                  <a:pt x="688636" y="0"/>
                </a:lnTo>
                <a:cubicBezTo>
                  <a:pt x="712283" y="0"/>
                  <a:pt x="731453" y="19170"/>
                  <a:pt x="731453" y="42817"/>
                </a:cubicBezTo>
                <a:cubicBezTo>
                  <a:pt x="731453" y="156994"/>
                  <a:pt x="731452" y="271172"/>
                  <a:pt x="731452" y="385349"/>
                </a:cubicBezTo>
                <a:cubicBezTo>
                  <a:pt x="731452" y="408996"/>
                  <a:pt x="712282" y="428166"/>
                  <a:pt x="688635" y="428166"/>
                </a:cubicBezTo>
                <a:lnTo>
                  <a:pt x="42817" y="428165"/>
                </a:lnTo>
                <a:cubicBezTo>
                  <a:pt x="19170" y="428165"/>
                  <a:pt x="0" y="408995"/>
                  <a:pt x="0" y="385348"/>
                </a:cubicBezTo>
                <a:lnTo>
                  <a:pt x="0" y="42817"/>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4451" tIns="54451" rIns="54451" bIns="54451" numCol="1" spcCol="1270" anchor="ctr" anchorCtr="0">
            <a:noAutofit/>
          </a:bodyPr>
          <a:lstStyle/>
          <a:p>
            <a:pPr algn="ctr" defTabSz="488950" fontAlgn="base">
              <a:lnSpc>
                <a:spcPct val="90000"/>
              </a:lnSpc>
              <a:spcBef>
                <a:spcPct val="0"/>
              </a:spcBef>
              <a:spcAft>
                <a:spcPct val="35000"/>
              </a:spcAft>
            </a:pPr>
            <a:r>
              <a:rPr lang="ru-RU" sz="1100" b="1" dirty="0" smtClean="0">
                <a:solidFill>
                  <a:prstClr val="black"/>
                </a:solidFill>
                <a:latin typeface="Times New Roman" panose="02020603050405020304" pitchFamily="18" charset="0"/>
                <a:cs typeface="Times New Roman" panose="02020603050405020304" pitchFamily="18" charset="0"/>
              </a:rPr>
              <a:t>103,0</a:t>
            </a:r>
            <a:endParaRPr lang="ru-RU" sz="1100" b="1" dirty="0">
              <a:solidFill>
                <a:prstClr val="black"/>
              </a:solidFill>
              <a:latin typeface="Times New Roman" panose="02020603050405020304" pitchFamily="18" charset="0"/>
              <a:cs typeface="Times New Roman" panose="02020603050405020304" pitchFamily="18" charset="0"/>
            </a:endParaRPr>
          </a:p>
        </p:txBody>
      </p:sp>
      <p:sp>
        <p:nvSpPr>
          <p:cNvPr id="57" name="Полилиния 56"/>
          <p:cNvSpPr/>
          <p:nvPr/>
        </p:nvSpPr>
        <p:spPr>
          <a:xfrm>
            <a:off x="7521203" y="3573015"/>
            <a:ext cx="731452" cy="360038"/>
          </a:xfrm>
          <a:custGeom>
            <a:avLst/>
            <a:gdLst>
              <a:gd name="connsiteX0" fmla="*/ 0 w 731452"/>
              <a:gd name="connsiteY0" fmla="*/ 42817 h 428165"/>
              <a:gd name="connsiteX1" fmla="*/ 42817 w 731452"/>
              <a:gd name="connsiteY1" fmla="*/ 0 h 428165"/>
              <a:gd name="connsiteX2" fmla="*/ 688636 w 731452"/>
              <a:gd name="connsiteY2" fmla="*/ 0 h 428165"/>
              <a:gd name="connsiteX3" fmla="*/ 731453 w 731452"/>
              <a:gd name="connsiteY3" fmla="*/ 42817 h 428165"/>
              <a:gd name="connsiteX4" fmla="*/ 731452 w 731452"/>
              <a:gd name="connsiteY4" fmla="*/ 385349 h 428165"/>
              <a:gd name="connsiteX5" fmla="*/ 688635 w 731452"/>
              <a:gd name="connsiteY5" fmla="*/ 428166 h 428165"/>
              <a:gd name="connsiteX6" fmla="*/ 42817 w 731452"/>
              <a:gd name="connsiteY6" fmla="*/ 428165 h 428165"/>
              <a:gd name="connsiteX7" fmla="*/ 0 w 731452"/>
              <a:gd name="connsiteY7" fmla="*/ 385348 h 428165"/>
              <a:gd name="connsiteX8" fmla="*/ 0 w 731452"/>
              <a:gd name="connsiteY8" fmla="*/ 42817 h 428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428165">
                <a:moveTo>
                  <a:pt x="0" y="42817"/>
                </a:moveTo>
                <a:cubicBezTo>
                  <a:pt x="0" y="19170"/>
                  <a:pt x="19170" y="0"/>
                  <a:pt x="42817" y="0"/>
                </a:cubicBezTo>
                <a:lnTo>
                  <a:pt x="688636" y="0"/>
                </a:lnTo>
                <a:cubicBezTo>
                  <a:pt x="712283" y="0"/>
                  <a:pt x="731453" y="19170"/>
                  <a:pt x="731453" y="42817"/>
                </a:cubicBezTo>
                <a:cubicBezTo>
                  <a:pt x="731453" y="156994"/>
                  <a:pt x="731452" y="271172"/>
                  <a:pt x="731452" y="385349"/>
                </a:cubicBezTo>
                <a:cubicBezTo>
                  <a:pt x="731452" y="408996"/>
                  <a:pt x="712282" y="428166"/>
                  <a:pt x="688635" y="428166"/>
                </a:cubicBezTo>
                <a:lnTo>
                  <a:pt x="42817" y="428165"/>
                </a:lnTo>
                <a:cubicBezTo>
                  <a:pt x="19170" y="428165"/>
                  <a:pt x="0" y="408995"/>
                  <a:pt x="0" y="385348"/>
                </a:cubicBezTo>
                <a:lnTo>
                  <a:pt x="0" y="42817"/>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4451" tIns="54451" rIns="54451" bIns="54451" numCol="1" spcCol="1270" anchor="ctr" anchorCtr="0">
            <a:noAutofit/>
          </a:bodyPr>
          <a:lstStyle/>
          <a:p>
            <a:pPr algn="ctr" defTabSz="488950">
              <a:lnSpc>
                <a:spcPct val="90000"/>
              </a:lnSpc>
              <a:spcAft>
                <a:spcPct val="35000"/>
              </a:spcAft>
            </a:pPr>
            <a:r>
              <a:rPr lang="ru-RU" sz="1100" b="1" dirty="0" smtClean="0">
                <a:solidFill>
                  <a:prstClr val="black"/>
                </a:solidFill>
                <a:latin typeface="Times New Roman" panose="02020603050405020304" pitchFamily="18" charset="0"/>
                <a:cs typeface="Times New Roman" panose="02020603050405020304" pitchFamily="18" charset="0"/>
              </a:rPr>
              <a:t>17,5</a:t>
            </a:r>
            <a:endParaRPr lang="ru-RU" sz="1100" b="1" dirty="0">
              <a:solidFill>
                <a:prstClr val="black"/>
              </a:solidFill>
              <a:latin typeface="Times New Roman" panose="02020603050405020304" pitchFamily="18" charset="0"/>
              <a:cs typeface="Times New Roman" panose="02020603050405020304" pitchFamily="18" charset="0"/>
            </a:endParaRPr>
          </a:p>
        </p:txBody>
      </p:sp>
      <p:sp>
        <p:nvSpPr>
          <p:cNvPr id="58" name="Полилиния 57"/>
          <p:cNvSpPr/>
          <p:nvPr/>
        </p:nvSpPr>
        <p:spPr>
          <a:xfrm>
            <a:off x="7521203" y="4005064"/>
            <a:ext cx="731452" cy="396000"/>
          </a:xfrm>
          <a:custGeom>
            <a:avLst/>
            <a:gdLst>
              <a:gd name="connsiteX0" fmla="*/ 0 w 731452"/>
              <a:gd name="connsiteY0" fmla="*/ 42817 h 428165"/>
              <a:gd name="connsiteX1" fmla="*/ 42817 w 731452"/>
              <a:gd name="connsiteY1" fmla="*/ 0 h 428165"/>
              <a:gd name="connsiteX2" fmla="*/ 688636 w 731452"/>
              <a:gd name="connsiteY2" fmla="*/ 0 h 428165"/>
              <a:gd name="connsiteX3" fmla="*/ 731453 w 731452"/>
              <a:gd name="connsiteY3" fmla="*/ 42817 h 428165"/>
              <a:gd name="connsiteX4" fmla="*/ 731452 w 731452"/>
              <a:gd name="connsiteY4" fmla="*/ 385349 h 428165"/>
              <a:gd name="connsiteX5" fmla="*/ 688635 w 731452"/>
              <a:gd name="connsiteY5" fmla="*/ 428166 h 428165"/>
              <a:gd name="connsiteX6" fmla="*/ 42817 w 731452"/>
              <a:gd name="connsiteY6" fmla="*/ 428165 h 428165"/>
              <a:gd name="connsiteX7" fmla="*/ 0 w 731452"/>
              <a:gd name="connsiteY7" fmla="*/ 385348 h 428165"/>
              <a:gd name="connsiteX8" fmla="*/ 0 w 731452"/>
              <a:gd name="connsiteY8" fmla="*/ 42817 h 428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428165">
                <a:moveTo>
                  <a:pt x="0" y="42817"/>
                </a:moveTo>
                <a:cubicBezTo>
                  <a:pt x="0" y="19170"/>
                  <a:pt x="19170" y="0"/>
                  <a:pt x="42817" y="0"/>
                </a:cubicBezTo>
                <a:lnTo>
                  <a:pt x="688636" y="0"/>
                </a:lnTo>
                <a:cubicBezTo>
                  <a:pt x="712283" y="0"/>
                  <a:pt x="731453" y="19170"/>
                  <a:pt x="731453" y="42817"/>
                </a:cubicBezTo>
                <a:cubicBezTo>
                  <a:pt x="731453" y="156994"/>
                  <a:pt x="731452" y="271172"/>
                  <a:pt x="731452" y="385349"/>
                </a:cubicBezTo>
                <a:cubicBezTo>
                  <a:pt x="731452" y="408996"/>
                  <a:pt x="712282" y="428166"/>
                  <a:pt x="688635" y="428166"/>
                </a:cubicBezTo>
                <a:lnTo>
                  <a:pt x="42817" y="428165"/>
                </a:lnTo>
                <a:cubicBezTo>
                  <a:pt x="19170" y="428165"/>
                  <a:pt x="0" y="408995"/>
                  <a:pt x="0" y="385348"/>
                </a:cubicBezTo>
                <a:lnTo>
                  <a:pt x="0" y="42817"/>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4451" tIns="54451" rIns="54451" bIns="54451" numCol="1" spcCol="1270" anchor="ctr" anchorCtr="0">
            <a:noAutofit/>
          </a:bodyPr>
          <a:lstStyle/>
          <a:p>
            <a:pPr algn="ctr" defTabSz="488950">
              <a:lnSpc>
                <a:spcPct val="90000"/>
              </a:lnSpc>
              <a:spcAft>
                <a:spcPct val="35000"/>
              </a:spcAft>
            </a:pPr>
            <a:r>
              <a:rPr lang="ru-RU" sz="1100" b="1" dirty="0">
                <a:solidFill>
                  <a:prstClr val="black"/>
                </a:solidFill>
                <a:latin typeface="Times New Roman" panose="02020603050405020304" pitchFamily="18" charset="0"/>
                <a:cs typeface="Times New Roman" panose="02020603050405020304" pitchFamily="18" charset="0"/>
              </a:rPr>
              <a:t>105,0</a:t>
            </a:r>
          </a:p>
        </p:txBody>
      </p:sp>
      <p:sp>
        <p:nvSpPr>
          <p:cNvPr id="59" name="Полилиния 58"/>
          <p:cNvSpPr/>
          <p:nvPr/>
        </p:nvSpPr>
        <p:spPr>
          <a:xfrm>
            <a:off x="7521203" y="4509120"/>
            <a:ext cx="731452" cy="396000"/>
          </a:xfrm>
          <a:custGeom>
            <a:avLst/>
            <a:gdLst>
              <a:gd name="connsiteX0" fmla="*/ 0 w 731452"/>
              <a:gd name="connsiteY0" fmla="*/ 42817 h 428165"/>
              <a:gd name="connsiteX1" fmla="*/ 42817 w 731452"/>
              <a:gd name="connsiteY1" fmla="*/ 0 h 428165"/>
              <a:gd name="connsiteX2" fmla="*/ 688636 w 731452"/>
              <a:gd name="connsiteY2" fmla="*/ 0 h 428165"/>
              <a:gd name="connsiteX3" fmla="*/ 731453 w 731452"/>
              <a:gd name="connsiteY3" fmla="*/ 42817 h 428165"/>
              <a:gd name="connsiteX4" fmla="*/ 731452 w 731452"/>
              <a:gd name="connsiteY4" fmla="*/ 385349 h 428165"/>
              <a:gd name="connsiteX5" fmla="*/ 688635 w 731452"/>
              <a:gd name="connsiteY5" fmla="*/ 428166 h 428165"/>
              <a:gd name="connsiteX6" fmla="*/ 42817 w 731452"/>
              <a:gd name="connsiteY6" fmla="*/ 428165 h 428165"/>
              <a:gd name="connsiteX7" fmla="*/ 0 w 731452"/>
              <a:gd name="connsiteY7" fmla="*/ 385348 h 428165"/>
              <a:gd name="connsiteX8" fmla="*/ 0 w 731452"/>
              <a:gd name="connsiteY8" fmla="*/ 42817 h 428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428165">
                <a:moveTo>
                  <a:pt x="0" y="42817"/>
                </a:moveTo>
                <a:cubicBezTo>
                  <a:pt x="0" y="19170"/>
                  <a:pt x="19170" y="0"/>
                  <a:pt x="42817" y="0"/>
                </a:cubicBezTo>
                <a:lnTo>
                  <a:pt x="688636" y="0"/>
                </a:lnTo>
                <a:cubicBezTo>
                  <a:pt x="712283" y="0"/>
                  <a:pt x="731453" y="19170"/>
                  <a:pt x="731453" y="42817"/>
                </a:cubicBezTo>
                <a:cubicBezTo>
                  <a:pt x="731453" y="156994"/>
                  <a:pt x="731452" y="271172"/>
                  <a:pt x="731452" y="385349"/>
                </a:cubicBezTo>
                <a:cubicBezTo>
                  <a:pt x="731452" y="408996"/>
                  <a:pt x="712282" y="428166"/>
                  <a:pt x="688635" y="428166"/>
                </a:cubicBezTo>
                <a:lnTo>
                  <a:pt x="42817" y="428165"/>
                </a:lnTo>
                <a:cubicBezTo>
                  <a:pt x="19170" y="428165"/>
                  <a:pt x="0" y="408995"/>
                  <a:pt x="0" y="385348"/>
                </a:cubicBezTo>
                <a:lnTo>
                  <a:pt x="0" y="42817"/>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4451" tIns="54451" rIns="54451" bIns="54451" numCol="1" spcCol="1270" anchor="ctr" anchorCtr="0">
            <a:noAutofit/>
          </a:bodyPr>
          <a:lstStyle/>
          <a:p>
            <a:pPr algn="ctr" defTabSz="488950" fontAlgn="base">
              <a:lnSpc>
                <a:spcPct val="90000"/>
              </a:lnSpc>
              <a:spcBef>
                <a:spcPct val="0"/>
              </a:spcBef>
              <a:spcAft>
                <a:spcPct val="35000"/>
              </a:spcAft>
            </a:pPr>
            <a:r>
              <a:rPr lang="ru-RU" sz="1100" b="1" dirty="0" smtClean="0">
                <a:solidFill>
                  <a:prstClr val="black"/>
                </a:solidFill>
                <a:latin typeface="Times New Roman" panose="02020603050405020304" pitchFamily="18" charset="0"/>
                <a:cs typeface="Times New Roman" panose="02020603050405020304" pitchFamily="18" charset="0"/>
              </a:rPr>
              <a:t>870</a:t>
            </a:r>
            <a:endParaRPr lang="ru-RU" sz="1100" b="1" dirty="0">
              <a:solidFill>
                <a:prstClr val="black"/>
              </a:solidFill>
              <a:latin typeface="Times New Roman" panose="02020603050405020304" pitchFamily="18" charset="0"/>
              <a:cs typeface="Times New Roman" panose="02020603050405020304" pitchFamily="18" charset="0"/>
            </a:endParaRPr>
          </a:p>
        </p:txBody>
      </p:sp>
      <p:sp>
        <p:nvSpPr>
          <p:cNvPr id="60" name="Полилиния 59"/>
          <p:cNvSpPr/>
          <p:nvPr/>
        </p:nvSpPr>
        <p:spPr>
          <a:xfrm>
            <a:off x="7521203" y="5020917"/>
            <a:ext cx="731452" cy="396000"/>
          </a:xfrm>
          <a:custGeom>
            <a:avLst/>
            <a:gdLst>
              <a:gd name="connsiteX0" fmla="*/ 0 w 731452"/>
              <a:gd name="connsiteY0" fmla="*/ 42817 h 428165"/>
              <a:gd name="connsiteX1" fmla="*/ 42817 w 731452"/>
              <a:gd name="connsiteY1" fmla="*/ 0 h 428165"/>
              <a:gd name="connsiteX2" fmla="*/ 688636 w 731452"/>
              <a:gd name="connsiteY2" fmla="*/ 0 h 428165"/>
              <a:gd name="connsiteX3" fmla="*/ 731453 w 731452"/>
              <a:gd name="connsiteY3" fmla="*/ 42817 h 428165"/>
              <a:gd name="connsiteX4" fmla="*/ 731452 w 731452"/>
              <a:gd name="connsiteY4" fmla="*/ 385349 h 428165"/>
              <a:gd name="connsiteX5" fmla="*/ 688635 w 731452"/>
              <a:gd name="connsiteY5" fmla="*/ 428166 h 428165"/>
              <a:gd name="connsiteX6" fmla="*/ 42817 w 731452"/>
              <a:gd name="connsiteY6" fmla="*/ 428165 h 428165"/>
              <a:gd name="connsiteX7" fmla="*/ 0 w 731452"/>
              <a:gd name="connsiteY7" fmla="*/ 385348 h 428165"/>
              <a:gd name="connsiteX8" fmla="*/ 0 w 731452"/>
              <a:gd name="connsiteY8" fmla="*/ 42817 h 428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428165">
                <a:moveTo>
                  <a:pt x="0" y="42817"/>
                </a:moveTo>
                <a:cubicBezTo>
                  <a:pt x="0" y="19170"/>
                  <a:pt x="19170" y="0"/>
                  <a:pt x="42817" y="0"/>
                </a:cubicBezTo>
                <a:lnTo>
                  <a:pt x="688636" y="0"/>
                </a:lnTo>
                <a:cubicBezTo>
                  <a:pt x="712283" y="0"/>
                  <a:pt x="731453" y="19170"/>
                  <a:pt x="731453" y="42817"/>
                </a:cubicBezTo>
                <a:cubicBezTo>
                  <a:pt x="731453" y="156994"/>
                  <a:pt x="731452" y="271172"/>
                  <a:pt x="731452" y="385349"/>
                </a:cubicBezTo>
                <a:cubicBezTo>
                  <a:pt x="731452" y="408996"/>
                  <a:pt x="712282" y="428166"/>
                  <a:pt x="688635" y="428166"/>
                </a:cubicBezTo>
                <a:lnTo>
                  <a:pt x="42817" y="428165"/>
                </a:lnTo>
                <a:cubicBezTo>
                  <a:pt x="19170" y="428165"/>
                  <a:pt x="0" y="408995"/>
                  <a:pt x="0" y="385348"/>
                </a:cubicBezTo>
                <a:lnTo>
                  <a:pt x="0" y="42817"/>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4451" tIns="54451" rIns="54451" bIns="54451" numCol="1" spcCol="1270" anchor="ctr" anchorCtr="0">
            <a:noAutofit/>
          </a:bodyPr>
          <a:lstStyle/>
          <a:p>
            <a:pPr algn="ctr" defTabSz="488950" fontAlgn="base">
              <a:lnSpc>
                <a:spcPct val="90000"/>
              </a:lnSpc>
              <a:spcBef>
                <a:spcPct val="0"/>
              </a:spcBef>
              <a:spcAft>
                <a:spcPct val="35000"/>
              </a:spcAft>
            </a:pPr>
            <a:r>
              <a:rPr lang="ru-RU" sz="1100" b="1" dirty="0" smtClean="0">
                <a:solidFill>
                  <a:prstClr val="black"/>
                </a:solidFill>
                <a:latin typeface="Times New Roman" panose="02020603050405020304" pitchFamily="18" charset="0"/>
                <a:cs typeface="Times New Roman" panose="02020603050405020304" pitchFamily="18" charset="0"/>
              </a:rPr>
              <a:t>21 746,5</a:t>
            </a:r>
            <a:endParaRPr lang="ru-RU" sz="1100" b="1" dirty="0">
              <a:solidFill>
                <a:prstClr val="black"/>
              </a:solidFill>
              <a:latin typeface="Times New Roman" panose="02020603050405020304" pitchFamily="18" charset="0"/>
              <a:cs typeface="Times New Roman" panose="02020603050405020304" pitchFamily="18" charset="0"/>
            </a:endParaRPr>
          </a:p>
        </p:txBody>
      </p:sp>
      <p:sp>
        <p:nvSpPr>
          <p:cNvPr id="61" name="Полилиния 60"/>
          <p:cNvSpPr/>
          <p:nvPr/>
        </p:nvSpPr>
        <p:spPr>
          <a:xfrm>
            <a:off x="7521203" y="5517232"/>
            <a:ext cx="731452" cy="432048"/>
          </a:xfrm>
          <a:custGeom>
            <a:avLst/>
            <a:gdLst>
              <a:gd name="connsiteX0" fmla="*/ 0 w 731452"/>
              <a:gd name="connsiteY0" fmla="*/ 42817 h 428165"/>
              <a:gd name="connsiteX1" fmla="*/ 42817 w 731452"/>
              <a:gd name="connsiteY1" fmla="*/ 0 h 428165"/>
              <a:gd name="connsiteX2" fmla="*/ 688636 w 731452"/>
              <a:gd name="connsiteY2" fmla="*/ 0 h 428165"/>
              <a:gd name="connsiteX3" fmla="*/ 731453 w 731452"/>
              <a:gd name="connsiteY3" fmla="*/ 42817 h 428165"/>
              <a:gd name="connsiteX4" fmla="*/ 731452 w 731452"/>
              <a:gd name="connsiteY4" fmla="*/ 385349 h 428165"/>
              <a:gd name="connsiteX5" fmla="*/ 688635 w 731452"/>
              <a:gd name="connsiteY5" fmla="*/ 428166 h 428165"/>
              <a:gd name="connsiteX6" fmla="*/ 42817 w 731452"/>
              <a:gd name="connsiteY6" fmla="*/ 428165 h 428165"/>
              <a:gd name="connsiteX7" fmla="*/ 0 w 731452"/>
              <a:gd name="connsiteY7" fmla="*/ 385348 h 428165"/>
              <a:gd name="connsiteX8" fmla="*/ 0 w 731452"/>
              <a:gd name="connsiteY8" fmla="*/ 42817 h 428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428165">
                <a:moveTo>
                  <a:pt x="0" y="42817"/>
                </a:moveTo>
                <a:cubicBezTo>
                  <a:pt x="0" y="19170"/>
                  <a:pt x="19170" y="0"/>
                  <a:pt x="42817" y="0"/>
                </a:cubicBezTo>
                <a:lnTo>
                  <a:pt x="688636" y="0"/>
                </a:lnTo>
                <a:cubicBezTo>
                  <a:pt x="712283" y="0"/>
                  <a:pt x="731453" y="19170"/>
                  <a:pt x="731453" y="42817"/>
                </a:cubicBezTo>
                <a:cubicBezTo>
                  <a:pt x="731453" y="156994"/>
                  <a:pt x="731452" y="271172"/>
                  <a:pt x="731452" y="385349"/>
                </a:cubicBezTo>
                <a:cubicBezTo>
                  <a:pt x="731452" y="408996"/>
                  <a:pt x="712282" y="428166"/>
                  <a:pt x="688635" y="428166"/>
                </a:cubicBezTo>
                <a:lnTo>
                  <a:pt x="42817" y="428165"/>
                </a:lnTo>
                <a:cubicBezTo>
                  <a:pt x="19170" y="428165"/>
                  <a:pt x="0" y="408995"/>
                  <a:pt x="0" y="385348"/>
                </a:cubicBezTo>
                <a:lnTo>
                  <a:pt x="0" y="42817"/>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4451" tIns="54451" rIns="54451" bIns="54451" numCol="1" spcCol="1270" anchor="ctr" anchorCtr="0">
            <a:noAutofit/>
          </a:bodyPr>
          <a:lstStyle/>
          <a:p>
            <a:pPr algn="ctr" defTabSz="488950">
              <a:lnSpc>
                <a:spcPct val="90000"/>
              </a:lnSpc>
              <a:spcAft>
                <a:spcPct val="35000"/>
              </a:spcAft>
            </a:pPr>
            <a:r>
              <a:rPr lang="ru-RU" sz="1100" b="1" dirty="0" smtClean="0">
                <a:solidFill>
                  <a:prstClr val="black"/>
                </a:solidFill>
                <a:latin typeface="Times New Roman" panose="02020603050405020304" pitchFamily="18" charset="0"/>
                <a:cs typeface="Times New Roman" panose="02020603050405020304" pitchFamily="18" charset="0"/>
              </a:rPr>
              <a:t>9,3</a:t>
            </a:r>
            <a:endParaRPr lang="ru-RU" sz="1100" b="1" dirty="0">
              <a:solidFill>
                <a:prstClr val="black"/>
              </a:solidFill>
              <a:latin typeface="Times New Roman" panose="02020603050405020304" pitchFamily="18" charset="0"/>
              <a:cs typeface="Times New Roman" panose="02020603050405020304" pitchFamily="18" charset="0"/>
            </a:endParaRPr>
          </a:p>
        </p:txBody>
      </p:sp>
      <p:sp>
        <p:nvSpPr>
          <p:cNvPr id="62" name="Полилиния 61"/>
          <p:cNvSpPr/>
          <p:nvPr/>
        </p:nvSpPr>
        <p:spPr>
          <a:xfrm>
            <a:off x="7521203" y="6021287"/>
            <a:ext cx="731452" cy="396000"/>
          </a:xfrm>
          <a:custGeom>
            <a:avLst/>
            <a:gdLst>
              <a:gd name="connsiteX0" fmla="*/ 0 w 731452"/>
              <a:gd name="connsiteY0" fmla="*/ 42817 h 428165"/>
              <a:gd name="connsiteX1" fmla="*/ 42817 w 731452"/>
              <a:gd name="connsiteY1" fmla="*/ 0 h 428165"/>
              <a:gd name="connsiteX2" fmla="*/ 688636 w 731452"/>
              <a:gd name="connsiteY2" fmla="*/ 0 h 428165"/>
              <a:gd name="connsiteX3" fmla="*/ 731453 w 731452"/>
              <a:gd name="connsiteY3" fmla="*/ 42817 h 428165"/>
              <a:gd name="connsiteX4" fmla="*/ 731452 w 731452"/>
              <a:gd name="connsiteY4" fmla="*/ 385349 h 428165"/>
              <a:gd name="connsiteX5" fmla="*/ 688635 w 731452"/>
              <a:gd name="connsiteY5" fmla="*/ 428166 h 428165"/>
              <a:gd name="connsiteX6" fmla="*/ 42817 w 731452"/>
              <a:gd name="connsiteY6" fmla="*/ 428165 h 428165"/>
              <a:gd name="connsiteX7" fmla="*/ 0 w 731452"/>
              <a:gd name="connsiteY7" fmla="*/ 385348 h 428165"/>
              <a:gd name="connsiteX8" fmla="*/ 0 w 731452"/>
              <a:gd name="connsiteY8" fmla="*/ 42817 h 428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428165">
                <a:moveTo>
                  <a:pt x="0" y="42817"/>
                </a:moveTo>
                <a:cubicBezTo>
                  <a:pt x="0" y="19170"/>
                  <a:pt x="19170" y="0"/>
                  <a:pt x="42817" y="0"/>
                </a:cubicBezTo>
                <a:lnTo>
                  <a:pt x="688636" y="0"/>
                </a:lnTo>
                <a:cubicBezTo>
                  <a:pt x="712283" y="0"/>
                  <a:pt x="731453" y="19170"/>
                  <a:pt x="731453" y="42817"/>
                </a:cubicBezTo>
                <a:cubicBezTo>
                  <a:pt x="731453" y="156994"/>
                  <a:pt x="731452" y="271172"/>
                  <a:pt x="731452" y="385349"/>
                </a:cubicBezTo>
                <a:cubicBezTo>
                  <a:pt x="731452" y="408996"/>
                  <a:pt x="712282" y="428166"/>
                  <a:pt x="688635" y="428166"/>
                </a:cubicBezTo>
                <a:lnTo>
                  <a:pt x="42817" y="428165"/>
                </a:lnTo>
                <a:cubicBezTo>
                  <a:pt x="19170" y="428165"/>
                  <a:pt x="0" y="408995"/>
                  <a:pt x="0" y="385348"/>
                </a:cubicBezTo>
                <a:lnTo>
                  <a:pt x="0" y="42817"/>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4451" tIns="54451" rIns="54451" bIns="54451" numCol="1" spcCol="1270" anchor="ctr" anchorCtr="0">
            <a:noAutofit/>
          </a:bodyPr>
          <a:lstStyle/>
          <a:p>
            <a:pPr algn="ctr" defTabSz="488950" fontAlgn="base">
              <a:lnSpc>
                <a:spcPct val="90000"/>
              </a:lnSpc>
              <a:spcBef>
                <a:spcPct val="0"/>
              </a:spcBef>
              <a:spcAft>
                <a:spcPct val="35000"/>
              </a:spcAft>
            </a:pPr>
            <a:r>
              <a:rPr lang="ru-RU" sz="1100" b="1" dirty="0" smtClean="0">
                <a:solidFill>
                  <a:prstClr val="black"/>
                </a:solidFill>
                <a:latin typeface="Times New Roman" panose="02020603050405020304" pitchFamily="18" charset="0"/>
                <a:cs typeface="Times New Roman" panose="02020603050405020304" pitchFamily="18" charset="0"/>
              </a:rPr>
              <a:t>15 636</a:t>
            </a:r>
            <a:endParaRPr lang="ru-RU" sz="1100" b="1" dirty="0">
              <a:solidFill>
                <a:prstClr val="black"/>
              </a:solidFill>
              <a:latin typeface="Times New Roman" panose="02020603050405020304" pitchFamily="18" charset="0"/>
              <a:cs typeface="Times New Roman" panose="02020603050405020304" pitchFamily="18" charset="0"/>
            </a:endParaRPr>
          </a:p>
        </p:txBody>
      </p:sp>
      <p:sp>
        <p:nvSpPr>
          <p:cNvPr id="65" name="Полилиния 64"/>
          <p:cNvSpPr/>
          <p:nvPr/>
        </p:nvSpPr>
        <p:spPr>
          <a:xfrm>
            <a:off x="8314098" y="1844824"/>
            <a:ext cx="731452" cy="492955"/>
          </a:xfrm>
          <a:custGeom>
            <a:avLst/>
            <a:gdLst>
              <a:gd name="connsiteX0" fmla="*/ 0 w 731452"/>
              <a:gd name="connsiteY0" fmla="*/ 42817 h 428165"/>
              <a:gd name="connsiteX1" fmla="*/ 42817 w 731452"/>
              <a:gd name="connsiteY1" fmla="*/ 0 h 428165"/>
              <a:gd name="connsiteX2" fmla="*/ 688636 w 731452"/>
              <a:gd name="connsiteY2" fmla="*/ 0 h 428165"/>
              <a:gd name="connsiteX3" fmla="*/ 731453 w 731452"/>
              <a:gd name="connsiteY3" fmla="*/ 42817 h 428165"/>
              <a:gd name="connsiteX4" fmla="*/ 731452 w 731452"/>
              <a:gd name="connsiteY4" fmla="*/ 385349 h 428165"/>
              <a:gd name="connsiteX5" fmla="*/ 688635 w 731452"/>
              <a:gd name="connsiteY5" fmla="*/ 428166 h 428165"/>
              <a:gd name="connsiteX6" fmla="*/ 42817 w 731452"/>
              <a:gd name="connsiteY6" fmla="*/ 428165 h 428165"/>
              <a:gd name="connsiteX7" fmla="*/ 0 w 731452"/>
              <a:gd name="connsiteY7" fmla="*/ 385348 h 428165"/>
              <a:gd name="connsiteX8" fmla="*/ 0 w 731452"/>
              <a:gd name="connsiteY8" fmla="*/ 42817 h 428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428165">
                <a:moveTo>
                  <a:pt x="0" y="42817"/>
                </a:moveTo>
                <a:cubicBezTo>
                  <a:pt x="0" y="19170"/>
                  <a:pt x="19170" y="0"/>
                  <a:pt x="42817" y="0"/>
                </a:cubicBezTo>
                <a:lnTo>
                  <a:pt x="688636" y="0"/>
                </a:lnTo>
                <a:cubicBezTo>
                  <a:pt x="712283" y="0"/>
                  <a:pt x="731453" y="19170"/>
                  <a:pt x="731453" y="42817"/>
                </a:cubicBezTo>
                <a:cubicBezTo>
                  <a:pt x="731453" y="156994"/>
                  <a:pt x="731452" y="271172"/>
                  <a:pt x="731452" y="385349"/>
                </a:cubicBezTo>
                <a:cubicBezTo>
                  <a:pt x="731452" y="408996"/>
                  <a:pt x="712282" y="428166"/>
                  <a:pt x="688635" y="428166"/>
                </a:cubicBezTo>
                <a:lnTo>
                  <a:pt x="42817" y="428165"/>
                </a:lnTo>
                <a:cubicBezTo>
                  <a:pt x="19170" y="428165"/>
                  <a:pt x="0" y="408995"/>
                  <a:pt x="0" y="385348"/>
                </a:cubicBezTo>
                <a:lnTo>
                  <a:pt x="0" y="42817"/>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5881" tIns="65881" rIns="65881" bIns="65881" numCol="1" spcCol="1270" anchor="ctr" anchorCtr="0">
            <a:noAutofit/>
          </a:bodyPr>
          <a:lstStyle/>
          <a:p>
            <a:pPr algn="ctr" defTabSz="622300" fontAlgn="base">
              <a:lnSpc>
                <a:spcPct val="90000"/>
              </a:lnSpc>
              <a:spcBef>
                <a:spcPct val="0"/>
              </a:spcBef>
              <a:spcAft>
                <a:spcPct val="35000"/>
              </a:spcAft>
            </a:pPr>
            <a:r>
              <a:rPr lang="ru-RU" sz="1400" b="1" dirty="0" smtClean="0">
                <a:solidFill>
                  <a:prstClr val="black"/>
                </a:solidFill>
                <a:latin typeface="Times New Roman" panose="02020603050405020304" pitchFamily="18" charset="0"/>
                <a:cs typeface="Times New Roman" panose="02020603050405020304" pitchFamily="18" charset="0"/>
              </a:rPr>
              <a:t>2022</a:t>
            </a:r>
            <a:endParaRPr lang="ru-RU" sz="1400" b="1" dirty="0">
              <a:solidFill>
                <a:prstClr val="black"/>
              </a:solidFill>
              <a:latin typeface="Times New Roman" panose="02020603050405020304" pitchFamily="18" charset="0"/>
              <a:cs typeface="Times New Roman" panose="02020603050405020304" pitchFamily="18" charset="0"/>
            </a:endParaRPr>
          </a:p>
        </p:txBody>
      </p:sp>
      <p:sp>
        <p:nvSpPr>
          <p:cNvPr id="66" name="Полилиния 65"/>
          <p:cNvSpPr/>
          <p:nvPr/>
        </p:nvSpPr>
        <p:spPr>
          <a:xfrm>
            <a:off x="8314098" y="2577301"/>
            <a:ext cx="731452" cy="396000"/>
          </a:xfrm>
          <a:custGeom>
            <a:avLst/>
            <a:gdLst>
              <a:gd name="connsiteX0" fmla="*/ 0 w 731452"/>
              <a:gd name="connsiteY0" fmla="*/ 42817 h 428165"/>
              <a:gd name="connsiteX1" fmla="*/ 42817 w 731452"/>
              <a:gd name="connsiteY1" fmla="*/ 0 h 428165"/>
              <a:gd name="connsiteX2" fmla="*/ 688636 w 731452"/>
              <a:gd name="connsiteY2" fmla="*/ 0 h 428165"/>
              <a:gd name="connsiteX3" fmla="*/ 731453 w 731452"/>
              <a:gd name="connsiteY3" fmla="*/ 42817 h 428165"/>
              <a:gd name="connsiteX4" fmla="*/ 731452 w 731452"/>
              <a:gd name="connsiteY4" fmla="*/ 385349 h 428165"/>
              <a:gd name="connsiteX5" fmla="*/ 688635 w 731452"/>
              <a:gd name="connsiteY5" fmla="*/ 428166 h 428165"/>
              <a:gd name="connsiteX6" fmla="*/ 42817 w 731452"/>
              <a:gd name="connsiteY6" fmla="*/ 428165 h 428165"/>
              <a:gd name="connsiteX7" fmla="*/ 0 w 731452"/>
              <a:gd name="connsiteY7" fmla="*/ 385348 h 428165"/>
              <a:gd name="connsiteX8" fmla="*/ 0 w 731452"/>
              <a:gd name="connsiteY8" fmla="*/ 42817 h 428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428165">
                <a:moveTo>
                  <a:pt x="0" y="42817"/>
                </a:moveTo>
                <a:cubicBezTo>
                  <a:pt x="0" y="19170"/>
                  <a:pt x="19170" y="0"/>
                  <a:pt x="42817" y="0"/>
                </a:cubicBezTo>
                <a:lnTo>
                  <a:pt x="688636" y="0"/>
                </a:lnTo>
                <a:cubicBezTo>
                  <a:pt x="712283" y="0"/>
                  <a:pt x="731453" y="19170"/>
                  <a:pt x="731453" y="42817"/>
                </a:cubicBezTo>
                <a:cubicBezTo>
                  <a:pt x="731453" y="156994"/>
                  <a:pt x="731452" y="271172"/>
                  <a:pt x="731452" y="385349"/>
                </a:cubicBezTo>
                <a:cubicBezTo>
                  <a:pt x="731452" y="408996"/>
                  <a:pt x="712282" y="428166"/>
                  <a:pt x="688635" y="428166"/>
                </a:cubicBezTo>
                <a:lnTo>
                  <a:pt x="42817" y="428165"/>
                </a:lnTo>
                <a:cubicBezTo>
                  <a:pt x="19170" y="428165"/>
                  <a:pt x="0" y="408995"/>
                  <a:pt x="0" y="385348"/>
                </a:cubicBezTo>
                <a:lnTo>
                  <a:pt x="0" y="42817"/>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4451" tIns="54451" rIns="54451" bIns="54451" numCol="1" spcCol="1270" anchor="ctr" anchorCtr="0">
            <a:noAutofit/>
          </a:bodyPr>
          <a:lstStyle/>
          <a:p>
            <a:pPr algn="ctr" defTabSz="488950" fontAlgn="base">
              <a:lnSpc>
                <a:spcPct val="90000"/>
              </a:lnSpc>
              <a:spcBef>
                <a:spcPct val="0"/>
              </a:spcBef>
              <a:spcAft>
                <a:spcPct val="35000"/>
              </a:spcAft>
            </a:pPr>
            <a:r>
              <a:rPr lang="ru-RU" sz="1100" b="1" dirty="0" smtClean="0">
                <a:solidFill>
                  <a:prstClr val="black"/>
                </a:solidFill>
                <a:latin typeface="Times New Roman" panose="02020603050405020304" pitchFamily="18" charset="0"/>
                <a:cs typeface="Times New Roman" panose="02020603050405020304" pitchFamily="18" charset="0"/>
              </a:rPr>
              <a:t>40,6</a:t>
            </a:r>
            <a:endParaRPr lang="ru-RU" sz="1100" b="1" dirty="0">
              <a:solidFill>
                <a:prstClr val="black"/>
              </a:solidFill>
              <a:latin typeface="Times New Roman" panose="02020603050405020304" pitchFamily="18" charset="0"/>
              <a:cs typeface="Times New Roman" panose="02020603050405020304" pitchFamily="18" charset="0"/>
            </a:endParaRPr>
          </a:p>
        </p:txBody>
      </p:sp>
      <p:sp>
        <p:nvSpPr>
          <p:cNvPr id="67" name="Полилиния 66"/>
          <p:cNvSpPr/>
          <p:nvPr/>
        </p:nvSpPr>
        <p:spPr>
          <a:xfrm>
            <a:off x="8314098" y="3068960"/>
            <a:ext cx="731452" cy="432046"/>
          </a:xfrm>
          <a:custGeom>
            <a:avLst/>
            <a:gdLst>
              <a:gd name="connsiteX0" fmla="*/ 0 w 731452"/>
              <a:gd name="connsiteY0" fmla="*/ 42817 h 428165"/>
              <a:gd name="connsiteX1" fmla="*/ 42817 w 731452"/>
              <a:gd name="connsiteY1" fmla="*/ 0 h 428165"/>
              <a:gd name="connsiteX2" fmla="*/ 688636 w 731452"/>
              <a:gd name="connsiteY2" fmla="*/ 0 h 428165"/>
              <a:gd name="connsiteX3" fmla="*/ 731453 w 731452"/>
              <a:gd name="connsiteY3" fmla="*/ 42817 h 428165"/>
              <a:gd name="connsiteX4" fmla="*/ 731452 w 731452"/>
              <a:gd name="connsiteY4" fmla="*/ 385349 h 428165"/>
              <a:gd name="connsiteX5" fmla="*/ 688635 w 731452"/>
              <a:gd name="connsiteY5" fmla="*/ 428166 h 428165"/>
              <a:gd name="connsiteX6" fmla="*/ 42817 w 731452"/>
              <a:gd name="connsiteY6" fmla="*/ 428165 h 428165"/>
              <a:gd name="connsiteX7" fmla="*/ 0 w 731452"/>
              <a:gd name="connsiteY7" fmla="*/ 385348 h 428165"/>
              <a:gd name="connsiteX8" fmla="*/ 0 w 731452"/>
              <a:gd name="connsiteY8" fmla="*/ 42817 h 428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428165">
                <a:moveTo>
                  <a:pt x="0" y="42817"/>
                </a:moveTo>
                <a:cubicBezTo>
                  <a:pt x="0" y="19170"/>
                  <a:pt x="19170" y="0"/>
                  <a:pt x="42817" y="0"/>
                </a:cubicBezTo>
                <a:lnTo>
                  <a:pt x="688636" y="0"/>
                </a:lnTo>
                <a:cubicBezTo>
                  <a:pt x="712283" y="0"/>
                  <a:pt x="731453" y="19170"/>
                  <a:pt x="731453" y="42817"/>
                </a:cubicBezTo>
                <a:cubicBezTo>
                  <a:pt x="731453" y="156994"/>
                  <a:pt x="731452" y="271172"/>
                  <a:pt x="731452" y="385349"/>
                </a:cubicBezTo>
                <a:cubicBezTo>
                  <a:pt x="731452" y="408996"/>
                  <a:pt x="712282" y="428166"/>
                  <a:pt x="688635" y="428166"/>
                </a:cubicBezTo>
                <a:lnTo>
                  <a:pt x="42817" y="428165"/>
                </a:lnTo>
                <a:cubicBezTo>
                  <a:pt x="19170" y="428165"/>
                  <a:pt x="0" y="408995"/>
                  <a:pt x="0" y="385348"/>
                </a:cubicBezTo>
                <a:lnTo>
                  <a:pt x="0" y="42817"/>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4451" tIns="54451" rIns="54451" bIns="54451" numCol="1" spcCol="1270" anchor="ctr" anchorCtr="0">
            <a:noAutofit/>
          </a:bodyPr>
          <a:lstStyle/>
          <a:p>
            <a:pPr algn="ctr" defTabSz="488950" fontAlgn="base">
              <a:lnSpc>
                <a:spcPct val="90000"/>
              </a:lnSpc>
              <a:spcBef>
                <a:spcPct val="0"/>
              </a:spcBef>
              <a:spcAft>
                <a:spcPct val="35000"/>
              </a:spcAft>
            </a:pPr>
            <a:r>
              <a:rPr lang="ru-RU" sz="1100" b="1" dirty="0" smtClean="0">
                <a:solidFill>
                  <a:prstClr val="black"/>
                </a:solidFill>
                <a:latin typeface="Times New Roman" panose="02020603050405020304" pitchFamily="18" charset="0"/>
                <a:cs typeface="Times New Roman" panose="02020603050405020304" pitchFamily="18" charset="0"/>
              </a:rPr>
              <a:t>103,2</a:t>
            </a:r>
          </a:p>
        </p:txBody>
      </p:sp>
      <p:sp>
        <p:nvSpPr>
          <p:cNvPr id="68" name="Полилиния 67"/>
          <p:cNvSpPr/>
          <p:nvPr/>
        </p:nvSpPr>
        <p:spPr>
          <a:xfrm>
            <a:off x="8314098" y="3573016"/>
            <a:ext cx="731452" cy="360039"/>
          </a:xfrm>
          <a:custGeom>
            <a:avLst/>
            <a:gdLst>
              <a:gd name="connsiteX0" fmla="*/ 0 w 731452"/>
              <a:gd name="connsiteY0" fmla="*/ 42817 h 428165"/>
              <a:gd name="connsiteX1" fmla="*/ 42817 w 731452"/>
              <a:gd name="connsiteY1" fmla="*/ 0 h 428165"/>
              <a:gd name="connsiteX2" fmla="*/ 688636 w 731452"/>
              <a:gd name="connsiteY2" fmla="*/ 0 h 428165"/>
              <a:gd name="connsiteX3" fmla="*/ 731453 w 731452"/>
              <a:gd name="connsiteY3" fmla="*/ 42817 h 428165"/>
              <a:gd name="connsiteX4" fmla="*/ 731452 w 731452"/>
              <a:gd name="connsiteY4" fmla="*/ 385349 h 428165"/>
              <a:gd name="connsiteX5" fmla="*/ 688635 w 731452"/>
              <a:gd name="connsiteY5" fmla="*/ 428166 h 428165"/>
              <a:gd name="connsiteX6" fmla="*/ 42817 w 731452"/>
              <a:gd name="connsiteY6" fmla="*/ 428165 h 428165"/>
              <a:gd name="connsiteX7" fmla="*/ 0 w 731452"/>
              <a:gd name="connsiteY7" fmla="*/ 385348 h 428165"/>
              <a:gd name="connsiteX8" fmla="*/ 0 w 731452"/>
              <a:gd name="connsiteY8" fmla="*/ 42817 h 428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428165">
                <a:moveTo>
                  <a:pt x="0" y="42817"/>
                </a:moveTo>
                <a:cubicBezTo>
                  <a:pt x="0" y="19170"/>
                  <a:pt x="19170" y="0"/>
                  <a:pt x="42817" y="0"/>
                </a:cubicBezTo>
                <a:lnTo>
                  <a:pt x="688636" y="0"/>
                </a:lnTo>
                <a:cubicBezTo>
                  <a:pt x="712283" y="0"/>
                  <a:pt x="731453" y="19170"/>
                  <a:pt x="731453" y="42817"/>
                </a:cubicBezTo>
                <a:cubicBezTo>
                  <a:pt x="731453" y="156994"/>
                  <a:pt x="731452" y="271172"/>
                  <a:pt x="731452" y="385349"/>
                </a:cubicBezTo>
                <a:cubicBezTo>
                  <a:pt x="731452" y="408996"/>
                  <a:pt x="712282" y="428166"/>
                  <a:pt x="688635" y="428166"/>
                </a:cubicBezTo>
                <a:lnTo>
                  <a:pt x="42817" y="428165"/>
                </a:lnTo>
                <a:cubicBezTo>
                  <a:pt x="19170" y="428165"/>
                  <a:pt x="0" y="408995"/>
                  <a:pt x="0" y="385348"/>
                </a:cubicBezTo>
                <a:lnTo>
                  <a:pt x="0" y="42817"/>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4451" tIns="54451" rIns="54451" bIns="54451" numCol="1" spcCol="1270" anchor="ctr" anchorCtr="0">
            <a:noAutofit/>
          </a:bodyPr>
          <a:lstStyle/>
          <a:p>
            <a:pPr algn="ctr" defTabSz="488950">
              <a:lnSpc>
                <a:spcPct val="90000"/>
              </a:lnSpc>
              <a:spcAft>
                <a:spcPct val="35000"/>
              </a:spcAft>
            </a:pPr>
            <a:r>
              <a:rPr lang="ru-RU" sz="1100" b="1" dirty="0" smtClean="0">
                <a:solidFill>
                  <a:prstClr val="black"/>
                </a:solidFill>
                <a:latin typeface="Times New Roman" panose="02020603050405020304" pitchFamily="18" charset="0"/>
                <a:cs typeface="Times New Roman" panose="02020603050405020304" pitchFamily="18" charset="0"/>
              </a:rPr>
              <a:t>18,0</a:t>
            </a:r>
            <a:endParaRPr lang="ru-RU" sz="1100" b="1" dirty="0">
              <a:solidFill>
                <a:prstClr val="black"/>
              </a:solidFill>
              <a:latin typeface="Times New Roman" panose="02020603050405020304" pitchFamily="18" charset="0"/>
              <a:cs typeface="Times New Roman" panose="02020603050405020304" pitchFamily="18" charset="0"/>
            </a:endParaRPr>
          </a:p>
        </p:txBody>
      </p:sp>
      <p:sp>
        <p:nvSpPr>
          <p:cNvPr id="69" name="Полилиния 68"/>
          <p:cNvSpPr/>
          <p:nvPr/>
        </p:nvSpPr>
        <p:spPr>
          <a:xfrm>
            <a:off x="8314098" y="4005064"/>
            <a:ext cx="731452" cy="396000"/>
          </a:xfrm>
          <a:custGeom>
            <a:avLst/>
            <a:gdLst>
              <a:gd name="connsiteX0" fmla="*/ 0 w 731452"/>
              <a:gd name="connsiteY0" fmla="*/ 42817 h 428165"/>
              <a:gd name="connsiteX1" fmla="*/ 42817 w 731452"/>
              <a:gd name="connsiteY1" fmla="*/ 0 h 428165"/>
              <a:gd name="connsiteX2" fmla="*/ 688636 w 731452"/>
              <a:gd name="connsiteY2" fmla="*/ 0 h 428165"/>
              <a:gd name="connsiteX3" fmla="*/ 731453 w 731452"/>
              <a:gd name="connsiteY3" fmla="*/ 42817 h 428165"/>
              <a:gd name="connsiteX4" fmla="*/ 731452 w 731452"/>
              <a:gd name="connsiteY4" fmla="*/ 385349 h 428165"/>
              <a:gd name="connsiteX5" fmla="*/ 688635 w 731452"/>
              <a:gd name="connsiteY5" fmla="*/ 428166 h 428165"/>
              <a:gd name="connsiteX6" fmla="*/ 42817 w 731452"/>
              <a:gd name="connsiteY6" fmla="*/ 428165 h 428165"/>
              <a:gd name="connsiteX7" fmla="*/ 0 w 731452"/>
              <a:gd name="connsiteY7" fmla="*/ 385348 h 428165"/>
              <a:gd name="connsiteX8" fmla="*/ 0 w 731452"/>
              <a:gd name="connsiteY8" fmla="*/ 42817 h 428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428165">
                <a:moveTo>
                  <a:pt x="0" y="42817"/>
                </a:moveTo>
                <a:cubicBezTo>
                  <a:pt x="0" y="19170"/>
                  <a:pt x="19170" y="0"/>
                  <a:pt x="42817" y="0"/>
                </a:cubicBezTo>
                <a:lnTo>
                  <a:pt x="688636" y="0"/>
                </a:lnTo>
                <a:cubicBezTo>
                  <a:pt x="712283" y="0"/>
                  <a:pt x="731453" y="19170"/>
                  <a:pt x="731453" y="42817"/>
                </a:cubicBezTo>
                <a:cubicBezTo>
                  <a:pt x="731453" y="156994"/>
                  <a:pt x="731452" y="271172"/>
                  <a:pt x="731452" y="385349"/>
                </a:cubicBezTo>
                <a:cubicBezTo>
                  <a:pt x="731452" y="408996"/>
                  <a:pt x="712282" y="428166"/>
                  <a:pt x="688635" y="428166"/>
                </a:cubicBezTo>
                <a:lnTo>
                  <a:pt x="42817" y="428165"/>
                </a:lnTo>
                <a:cubicBezTo>
                  <a:pt x="19170" y="428165"/>
                  <a:pt x="0" y="408995"/>
                  <a:pt x="0" y="385348"/>
                </a:cubicBezTo>
                <a:lnTo>
                  <a:pt x="0" y="42817"/>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4451" tIns="54451" rIns="54451" bIns="54451" numCol="1" spcCol="1270" anchor="ctr" anchorCtr="0">
            <a:noAutofit/>
          </a:bodyPr>
          <a:lstStyle/>
          <a:p>
            <a:pPr algn="ctr" defTabSz="488950">
              <a:lnSpc>
                <a:spcPct val="90000"/>
              </a:lnSpc>
              <a:spcAft>
                <a:spcPct val="35000"/>
              </a:spcAft>
            </a:pPr>
            <a:r>
              <a:rPr lang="ru-RU" sz="1100" b="1" dirty="0">
                <a:solidFill>
                  <a:prstClr val="black"/>
                </a:solidFill>
                <a:latin typeface="Times New Roman" panose="02020603050405020304" pitchFamily="18" charset="0"/>
                <a:cs typeface="Times New Roman" panose="02020603050405020304" pitchFamily="18" charset="0"/>
              </a:rPr>
              <a:t>105,0</a:t>
            </a:r>
          </a:p>
        </p:txBody>
      </p:sp>
      <p:sp>
        <p:nvSpPr>
          <p:cNvPr id="70" name="Полилиния 69"/>
          <p:cNvSpPr/>
          <p:nvPr/>
        </p:nvSpPr>
        <p:spPr>
          <a:xfrm>
            <a:off x="8314098" y="4509120"/>
            <a:ext cx="731452" cy="396000"/>
          </a:xfrm>
          <a:custGeom>
            <a:avLst/>
            <a:gdLst>
              <a:gd name="connsiteX0" fmla="*/ 0 w 731452"/>
              <a:gd name="connsiteY0" fmla="*/ 42817 h 428165"/>
              <a:gd name="connsiteX1" fmla="*/ 42817 w 731452"/>
              <a:gd name="connsiteY1" fmla="*/ 0 h 428165"/>
              <a:gd name="connsiteX2" fmla="*/ 688636 w 731452"/>
              <a:gd name="connsiteY2" fmla="*/ 0 h 428165"/>
              <a:gd name="connsiteX3" fmla="*/ 731453 w 731452"/>
              <a:gd name="connsiteY3" fmla="*/ 42817 h 428165"/>
              <a:gd name="connsiteX4" fmla="*/ 731452 w 731452"/>
              <a:gd name="connsiteY4" fmla="*/ 385349 h 428165"/>
              <a:gd name="connsiteX5" fmla="*/ 688635 w 731452"/>
              <a:gd name="connsiteY5" fmla="*/ 428166 h 428165"/>
              <a:gd name="connsiteX6" fmla="*/ 42817 w 731452"/>
              <a:gd name="connsiteY6" fmla="*/ 428165 h 428165"/>
              <a:gd name="connsiteX7" fmla="*/ 0 w 731452"/>
              <a:gd name="connsiteY7" fmla="*/ 385348 h 428165"/>
              <a:gd name="connsiteX8" fmla="*/ 0 w 731452"/>
              <a:gd name="connsiteY8" fmla="*/ 42817 h 428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428165">
                <a:moveTo>
                  <a:pt x="0" y="42817"/>
                </a:moveTo>
                <a:cubicBezTo>
                  <a:pt x="0" y="19170"/>
                  <a:pt x="19170" y="0"/>
                  <a:pt x="42817" y="0"/>
                </a:cubicBezTo>
                <a:lnTo>
                  <a:pt x="688636" y="0"/>
                </a:lnTo>
                <a:cubicBezTo>
                  <a:pt x="712283" y="0"/>
                  <a:pt x="731453" y="19170"/>
                  <a:pt x="731453" y="42817"/>
                </a:cubicBezTo>
                <a:cubicBezTo>
                  <a:pt x="731453" y="156994"/>
                  <a:pt x="731452" y="271172"/>
                  <a:pt x="731452" y="385349"/>
                </a:cubicBezTo>
                <a:cubicBezTo>
                  <a:pt x="731452" y="408996"/>
                  <a:pt x="712282" y="428166"/>
                  <a:pt x="688635" y="428166"/>
                </a:cubicBezTo>
                <a:lnTo>
                  <a:pt x="42817" y="428165"/>
                </a:lnTo>
                <a:cubicBezTo>
                  <a:pt x="19170" y="428165"/>
                  <a:pt x="0" y="408995"/>
                  <a:pt x="0" y="385348"/>
                </a:cubicBezTo>
                <a:lnTo>
                  <a:pt x="0" y="42817"/>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4451" tIns="54451" rIns="54451" bIns="54451" numCol="1" spcCol="1270" anchor="ctr" anchorCtr="0">
            <a:noAutofit/>
          </a:bodyPr>
          <a:lstStyle/>
          <a:p>
            <a:pPr algn="ctr" defTabSz="488950" fontAlgn="base">
              <a:lnSpc>
                <a:spcPct val="90000"/>
              </a:lnSpc>
              <a:spcBef>
                <a:spcPct val="0"/>
              </a:spcBef>
              <a:spcAft>
                <a:spcPct val="35000"/>
              </a:spcAft>
            </a:pPr>
            <a:r>
              <a:rPr lang="ru-RU" sz="1100" b="1" dirty="0" smtClean="0">
                <a:solidFill>
                  <a:prstClr val="black"/>
                </a:solidFill>
                <a:latin typeface="Times New Roman" panose="02020603050405020304" pitchFamily="18" charset="0"/>
                <a:cs typeface="Times New Roman" panose="02020603050405020304" pitchFamily="18" charset="0"/>
              </a:rPr>
              <a:t>890</a:t>
            </a:r>
            <a:endParaRPr lang="ru-RU" sz="1100" b="1" dirty="0">
              <a:solidFill>
                <a:prstClr val="black"/>
              </a:solidFill>
              <a:latin typeface="Times New Roman" panose="02020603050405020304" pitchFamily="18" charset="0"/>
              <a:cs typeface="Times New Roman" panose="02020603050405020304" pitchFamily="18" charset="0"/>
            </a:endParaRPr>
          </a:p>
        </p:txBody>
      </p:sp>
      <p:sp>
        <p:nvSpPr>
          <p:cNvPr id="71" name="Полилиния 70"/>
          <p:cNvSpPr/>
          <p:nvPr/>
        </p:nvSpPr>
        <p:spPr>
          <a:xfrm>
            <a:off x="8314098" y="5020917"/>
            <a:ext cx="731452" cy="396000"/>
          </a:xfrm>
          <a:custGeom>
            <a:avLst/>
            <a:gdLst>
              <a:gd name="connsiteX0" fmla="*/ 0 w 731452"/>
              <a:gd name="connsiteY0" fmla="*/ 42817 h 428165"/>
              <a:gd name="connsiteX1" fmla="*/ 42817 w 731452"/>
              <a:gd name="connsiteY1" fmla="*/ 0 h 428165"/>
              <a:gd name="connsiteX2" fmla="*/ 688636 w 731452"/>
              <a:gd name="connsiteY2" fmla="*/ 0 h 428165"/>
              <a:gd name="connsiteX3" fmla="*/ 731453 w 731452"/>
              <a:gd name="connsiteY3" fmla="*/ 42817 h 428165"/>
              <a:gd name="connsiteX4" fmla="*/ 731452 w 731452"/>
              <a:gd name="connsiteY4" fmla="*/ 385349 h 428165"/>
              <a:gd name="connsiteX5" fmla="*/ 688635 w 731452"/>
              <a:gd name="connsiteY5" fmla="*/ 428166 h 428165"/>
              <a:gd name="connsiteX6" fmla="*/ 42817 w 731452"/>
              <a:gd name="connsiteY6" fmla="*/ 428165 h 428165"/>
              <a:gd name="connsiteX7" fmla="*/ 0 w 731452"/>
              <a:gd name="connsiteY7" fmla="*/ 385348 h 428165"/>
              <a:gd name="connsiteX8" fmla="*/ 0 w 731452"/>
              <a:gd name="connsiteY8" fmla="*/ 42817 h 428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428165">
                <a:moveTo>
                  <a:pt x="0" y="42817"/>
                </a:moveTo>
                <a:cubicBezTo>
                  <a:pt x="0" y="19170"/>
                  <a:pt x="19170" y="0"/>
                  <a:pt x="42817" y="0"/>
                </a:cubicBezTo>
                <a:lnTo>
                  <a:pt x="688636" y="0"/>
                </a:lnTo>
                <a:cubicBezTo>
                  <a:pt x="712283" y="0"/>
                  <a:pt x="731453" y="19170"/>
                  <a:pt x="731453" y="42817"/>
                </a:cubicBezTo>
                <a:cubicBezTo>
                  <a:pt x="731453" y="156994"/>
                  <a:pt x="731452" y="271172"/>
                  <a:pt x="731452" y="385349"/>
                </a:cubicBezTo>
                <a:cubicBezTo>
                  <a:pt x="731452" y="408996"/>
                  <a:pt x="712282" y="428166"/>
                  <a:pt x="688635" y="428166"/>
                </a:cubicBezTo>
                <a:lnTo>
                  <a:pt x="42817" y="428165"/>
                </a:lnTo>
                <a:cubicBezTo>
                  <a:pt x="19170" y="428165"/>
                  <a:pt x="0" y="408995"/>
                  <a:pt x="0" y="385348"/>
                </a:cubicBezTo>
                <a:lnTo>
                  <a:pt x="0" y="42817"/>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4451" tIns="54451" rIns="54451" bIns="54451" numCol="1" spcCol="1270" anchor="ctr" anchorCtr="0">
            <a:noAutofit/>
          </a:bodyPr>
          <a:lstStyle/>
          <a:p>
            <a:pPr algn="ctr" defTabSz="488950" fontAlgn="base">
              <a:lnSpc>
                <a:spcPct val="90000"/>
              </a:lnSpc>
              <a:spcBef>
                <a:spcPct val="0"/>
              </a:spcBef>
              <a:spcAft>
                <a:spcPct val="35000"/>
              </a:spcAft>
            </a:pPr>
            <a:r>
              <a:rPr lang="ru-RU" sz="1100" b="1" dirty="0" smtClean="0">
                <a:solidFill>
                  <a:prstClr val="black"/>
                </a:solidFill>
                <a:latin typeface="Times New Roman" panose="02020603050405020304" pitchFamily="18" charset="0"/>
                <a:cs typeface="Times New Roman" panose="02020603050405020304" pitchFamily="18" charset="0"/>
              </a:rPr>
              <a:t>22 224,9</a:t>
            </a:r>
            <a:endParaRPr lang="ru-RU" sz="1100" b="1" dirty="0">
              <a:solidFill>
                <a:prstClr val="black"/>
              </a:solidFill>
              <a:latin typeface="Times New Roman" panose="02020603050405020304" pitchFamily="18" charset="0"/>
              <a:cs typeface="Times New Roman" panose="02020603050405020304" pitchFamily="18" charset="0"/>
            </a:endParaRPr>
          </a:p>
        </p:txBody>
      </p:sp>
      <p:sp>
        <p:nvSpPr>
          <p:cNvPr id="72" name="Полилиния 71"/>
          <p:cNvSpPr/>
          <p:nvPr/>
        </p:nvSpPr>
        <p:spPr>
          <a:xfrm>
            <a:off x="8314098" y="5517232"/>
            <a:ext cx="731452" cy="432048"/>
          </a:xfrm>
          <a:custGeom>
            <a:avLst/>
            <a:gdLst>
              <a:gd name="connsiteX0" fmla="*/ 0 w 731452"/>
              <a:gd name="connsiteY0" fmla="*/ 42817 h 428165"/>
              <a:gd name="connsiteX1" fmla="*/ 42817 w 731452"/>
              <a:gd name="connsiteY1" fmla="*/ 0 h 428165"/>
              <a:gd name="connsiteX2" fmla="*/ 688636 w 731452"/>
              <a:gd name="connsiteY2" fmla="*/ 0 h 428165"/>
              <a:gd name="connsiteX3" fmla="*/ 731453 w 731452"/>
              <a:gd name="connsiteY3" fmla="*/ 42817 h 428165"/>
              <a:gd name="connsiteX4" fmla="*/ 731452 w 731452"/>
              <a:gd name="connsiteY4" fmla="*/ 385349 h 428165"/>
              <a:gd name="connsiteX5" fmla="*/ 688635 w 731452"/>
              <a:gd name="connsiteY5" fmla="*/ 428166 h 428165"/>
              <a:gd name="connsiteX6" fmla="*/ 42817 w 731452"/>
              <a:gd name="connsiteY6" fmla="*/ 428165 h 428165"/>
              <a:gd name="connsiteX7" fmla="*/ 0 w 731452"/>
              <a:gd name="connsiteY7" fmla="*/ 385348 h 428165"/>
              <a:gd name="connsiteX8" fmla="*/ 0 w 731452"/>
              <a:gd name="connsiteY8" fmla="*/ 42817 h 428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428165">
                <a:moveTo>
                  <a:pt x="0" y="42817"/>
                </a:moveTo>
                <a:cubicBezTo>
                  <a:pt x="0" y="19170"/>
                  <a:pt x="19170" y="0"/>
                  <a:pt x="42817" y="0"/>
                </a:cubicBezTo>
                <a:lnTo>
                  <a:pt x="688636" y="0"/>
                </a:lnTo>
                <a:cubicBezTo>
                  <a:pt x="712283" y="0"/>
                  <a:pt x="731453" y="19170"/>
                  <a:pt x="731453" y="42817"/>
                </a:cubicBezTo>
                <a:cubicBezTo>
                  <a:pt x="731453" y="156994"/>
                  <a:pt x="731452" y="271172"/>
                  <a:pt x="731452" y="385349"/>
                </a:cubicBezTo>
                <a:cubicBezTo>
                  <a:pt x="731452" y="408996"/>
                  <a:pt x="712282" y="428166"/>
                  <a:pt x="688635" y="428166"/>
                </a:cubicBezTo>
                <a:lnTo>
                  <a:pt x="42817" y="428165"/>
                </a:lnTo>
                <a:cubicBezTo>
                  <a:pt x="19170" y="428165"/>
                  <a:pt x="0" y="408995"/>
                  <a:pt x="0" y="385348"/>
                </a:cubicBezTo>
                <a:lnTo>
                  <a:pt x="0" y="42817"/>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4451" tIns="54451" rIns="54451" bIns="54451" numCol="1" spcCol="1270" anchor="ctr" anchorCtr="0">
            <a:noAutofit/>
          </a:bodyPr>
          <a:lstStyle/>
          <a:p>
            <a:pPr algn="ctr" defTabSz="488950">
              <a:lnSpc>
                <a:spcPct val="90000"/>
              </a:lnSpc>
              <a:spcAft>
                <a:spcPct val="35000"/>
              </a:spcAft>
            </a:pPr>
            <a:r>
              <a:rPr lang="ru-RU" sz="1100" b="1" dirty="0">
                <a:solidFill>
                  <a:prstClr val="black"/>
                </a:solidFill>
                <a:latin typeface="Times New Roman" panose="02020603050405020304" pitchFamily="18" charset="0"/>
                <a:cs typeface="Times New Roman" panose="02020603050405020304" pitchFamily="18" charset="0"/>
              </a:rPr>
              <a:t>9,3</a:t>
            </a:r>
          </a:p>
        </p:txBody>
      </p:sp>
      <p:sp>
        <p:nvSpPr>
          <p:cNvPr id="73" name="Полилиния 72"/>
          <p:cNvSpPr/>
          <p:nvPr/>
        </p:nvSpPr>
        <p:spPr>
          <a:xfrm>
            <a:off x="8314098" y="6021287"/>
            <a:ext cx="731452" cy="396000"/>
          </a:xfrm>
          <a:custGeom>
            <a:avLst/>
            <a:gdLst>
              <a:gd name="connsiteX0" fmla="*/ 0 w 731452"/>
              <a:gd name="connsiteY0" fmla="*/ 42817 h 428165"/>
              <a:gd name="connsiteX1" fmla="*/ 42817 w 731452"/>
              <a:gd name="connsiteY1" fmla="*/ 0 h 428165"/>
              <a:gd name="connsiteX2" fmla="*/ 688636 w 731452"/>
              <a:gd name="connsiteY2" fmla="*/ 0 h 428165"/>
              <a:gd name="connsiteX3" fmla="*/ 731453 w 731452"/>
              <a:gd name="connsiteY3" fmla="*/ 42817 h 428165"/>
              <a:gd name="connsiteX4" fmla="*/ 731452 w 731452"/>
              <a:gd name="connsiteY4" fmla="*/ 385349 h 428165"/>
              <a:gd name="connsiteX5" fmla="*/ 688635 w 731452"/>
              <a:gd name="connsiteY5" fmla="*/ 428166 h 428165"/>
              <a:gd name="connsiteX6" fmla="*/ 42817 w 731452"/>
              <a:gd name="connsiteY6" fmla="*/ 428165 h 428165"/>
              <a:gd name="connsiteX7" fmla="*/ 0 w 731452"/>
              <a:gd name="connsiteY7" fmla="*/ 385348 h 428165"/>
              <a:gd name="connsiteX8" fmla="*/ 0 w 731452"/>
              <a:gd name="connsiteY8" fmla="*/ 42817 h 428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428165">
                <a:moveTo>
                  <a:pt x="0" y="42817"/>
                </a:moveTo>
                <a:cubicBezTo>
                  <a:pt x="0" y="19170"/>
                  <a:pt x="19170" y="0"/>
                  <a:pt x="42817" y="0"/>
                </a:cubicBezTo>
                <a:lnTo>
                  <a:pt x="688636" y="0"/>
                </a:lnTo>
                <a:cubicBezTo>
                  <a:pt x="712283" y="0"/>
                  <a:pt x="731453" y="19170"/>
                  <a:pt x="731453" y="42817"/>
                </a:cubicBezTo>
                <a:cubicBezTo>
                  <a:pt x="731453" y="156994"/>
                  <a:pt x="731452" y="271172"/>
                  <a:pt x="731452" y="385349"/>
                </a:cubicBezTo>
                <a:cubicBezTo>
                  <a:pt x="731452" y="408996"/>
                  <a:pt x="712282" y="428166"/>
                  <a:pt x="688635" y="428166"/>
                </a:cubicBezTo>
                <a:lnTo>
                  <a:pt x="42817" y="428165"/>
                </a:lnTo>
                <a:cubicBezTo>
                  <a:pt x="19170" y="428165"/>
                  <a:pt x="0" y="408995"/>
                  <a:pt x="0" y="385348"/>
                </a:cubicBezTo>
                <a:lnTo>
                  <a:pt x="0" y="42817"/>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4451" tIns="54451" rIns="54451" bIns="54451" numCol="1" spcCol="1270" anchor="ctr" anchorCtr="0">
            <a:noAutofit/>
          </a:bodyPr>
          <a:lstStyle/>
          <a:p>
            <a:pPr algn="ctr" defTabSz="488950" fontAlgn="base">
              <a:lnSpc>
                <a:spcPct val="90000"/>
              </a:lnSpc>
              <a:spcBef>
                <a:spcPct val="0"/>
              </a:spcBef>
              <a:spcAft>
                <a:spcPct val="35000"/>
              </a:spcAft>
            </a:pPr>
            <a:r>
              <a:rPr lang="ru-RU" sz="1100" b="1" dirty="0" smtClean="0">
                <a:solidFill>
                  <a:prstClr val="black"/>
                </a:solidFill>
                <a:latin typeface="Times New Roman" panose="02020603050405020304" pitchFamily="18" charset="0"/>
                <a:cs typeface="Times New Roman" panose="02020603050405020304" pitchFamily="18" charset="0"/>
              </a:rPr>
              <a:t>16 184</a:t>
            </a:r>
            <a:endParaRPr lang="ru-RU" sz="1100" b="1" dirty="0">
              <a:solidFill>
                <a:prstClr val="black"/>
              </a:solidFill>
              <a:latin typeface="Times New Roman" panose="02020603050405020304" pitchFamily="18" charset="0"/>
              <a:cs typeface="Times New Roman" panose="02020603050405020304" pitchFamily="18" charset="0"/>
            </a:endParaRPr>
          </a:p>
        </p:txBody>
      </p:sp>
      <p:sp>
        <p:nvSpPr>
          <p:cNvPr id="5" name="Скругленный прямоугольник 4"/>
          <p:cNvSpPr/>
          <p:nvPr/>
        </p:nvSpPr>
        <p:spPr>
          <a:xfrm>
            <a:off x="54000" y="2585488"/>
            <a:ext cx="5040000" cy="411463"/>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r>
              <a:rPr lang="ru-RU" sz="1100" dirty="0">
                <a:solidFill>
                  <a:prstClr val="black"/>
                </a:solidFill>
                <a:latin typeface="Times New Roman" panose="02020603050405020304" pitchFamily="18" charset="0"/>
                <a:cs typeface="Times New Roman" panose="02020603050405020304" pitchFamily="18" charset="0"/>
              </a:rPr>
              <a:t>Объем производства продукции сельского хозяйства на душу населения, </a:t>
            </a:r>
            <a:endParaRPr lang="ru-RU" sz="1100" dirty="0" smtClean="0">
              <a:solidFill>
                <a:prstClr val="black"/>
              </a:solidFill>
              <a:latin typeface="Times New Roman" panose="02020603050405020304" pitchFamily="18" charset="0"/>
              <a:cs typeface="Times New Roman" panose="02020603050405020304" pitchFamily="18" charset="0"/>
            </a:endParaRPr>
          </a:p>
          <a:p>
            <a:r>
              <a:rPr lang="ru-RU" sz="1100" dirty="0" smtClean="0">
                <a:solidFill>
                  <a:prstClr val="black"/>
                </a:solidFill>
                <a:latin typeface="Times New Roman" panose="02020603050405020304" pitchFamily="18" charset="0"/>
                <a:cs typeface="Times New Roman" panose="02020603050405020304" pitchFamily="18" charset="0"/>
              </a:rPr>
              <a:t>тыс</a:t>
            </a:r>
            <a:r>
              <a:rPr lang="ru-RU" sz="1100" dirty="0">
                <a:solidFill>
                  <a:prstClr val="black"/>
                </a:solidFill>
                <a:latin typeface="Times New Roman" panose="02020603050405020304" pitchFamily="18" charset="0"/>
                <a:cs typeface="Times New Roman" panose="02020603050405020304" pitchFamily="18" charset="0"/>
              </a:rPr>
              <a:t>. руб.</a:t>
            </a:r>
          </a:p>
        </p:txBody>
      </p:sp>
      <p:sp>
        <p:nvSpPr>
          <p:cNvPr id="24" name="Скругленный прямоугольник 23"/>
          <p:cNvSpPr/>
          <p:nvPr/>
        </p:nvSpPr>
        <p:spPr>
          <a:xfrm>
            <a:off x="54000" y="3068960"/>
            <a:ext cx="5040000" cy="432048"/>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r>
              <a:rPr lang="ru-RU" sz="1100" dirty="0">
                <a:solidFill>
                  <a:prstClr val="black"/>
                </a:solidFill>
                <a:latin typeface="Times New Roman" panose="02020603050405020304" pitchFamily="18" charset="0"/>
                <a:cs typeface="Times New Roman" panose="02020603050405020304" pitchFamily="18" charset="0"/>
              </a:rPr>
              <a:t>Индекс производства продукции сельского хозяйства в хозяйствах всех категорий (в сопоставимых ценах), %</a:t>
            </a:r>
            <a:endParaRPr lang="ru-RU" sz="1100" dirty="0"/>
          </a:p>
        </p:txBody>
      </p:sp>
      <p:sp>
        <p:nvSpPr>
          <p:cNvPr id="33" name="Скругленный прямоугольник 32"/>
          <p:cNvSpPr/>
          <p:nvPr/>
        </p:nvSpPr>
        <p:spPr>
          <a:xfrm>
            <a:off x="54000" y="3573016"/>
            <a:ext cx="5040000" cy="36004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r>
              <a:rPr lang="ru-RU" sz="1100" dirty="0">
                <a:solidFill>
                  <a:prstClr val="black"/>
                </a:solidFill>
                <a:latin typeface="Times New Roman" panose="02020603050405020304" pitchFamily="18" charset="0"/>
                <a:cs typeface="Times New Roman" panose="02020603050405020304" pitchFamily="18" charset="0"/>
              </a:rPr>
              <a:t>Рентабельность сельскохозяйственных организаций (с учетом субсидий), %</a:t>
            </a:r>
          </a:p>
        </p:txBody>
      </p:sp>
      <p:sp>
        <p:nvSpPr>
          <p:cNvPr id="35" name="Скругленный прямоугольник 34"/>
          <p:cNvSpPr/>
          <p:nvPr/>
        </p:nvSpPr>
        <p:spPr>
          <a:xfrm>
            <a:off x="54000" y="4005064"/>
            <a:ext cx="5040000" cy="432048"/>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r>
              <a:rPr lang="ru-RU" sz="1100" dirty="0">
                <a:solidFill>
                  <a:prstClr val="black"/>
                </a:solidFill>
                <a:latin typeface="Times New Roman" panose="02020603050405020304" pitchFamily="18" charset="0"/>
                <a:cs typeface="Times New Roman" panose="02020603050405020304" pitchFamily="18" charset="0"/>
              </a:rPr>
              <a:t>Индекс производительности труда, %</a:t>
            </a:r>
          </a:p>
        </p:txBody>
      </p:sp>
      <p:sp>
        <p:nvSpPr>
          <p:cNvPr id="36" name="Скругленный прямоугольник 35"/>
          <p:cNvSpPr/>
          <p:nvPr/>
        </p:nvSpPr>
        <p:spPr>
          <a:xfrm>
            <a:off x="54000" y="4509120"/>
            <a:ext cx="5040000" cy="432048"/>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r>
              <a:rPr lang="ru-RU" sz="1100" dirty="0">
                <a:solidFill>
                  <a:prstClr val="black"/>
                </a:solidFill>
                <a:latin typeface="Times New Roman" panose="02020603050405020304" pitchFamily="18" charset="0"/>
                <a:cs typeface="Times New Roman" panose="02020603050405020304" pitchFamily="18" charset="0"/>
              </a:rPr>
              <a:t>Количество высокопроизводительных рабочих </a:t>
            </a:r>
            <a:r>
              <a:rPr lang="ru-RU" sz="1100" dirty="0" smtClean="0">
                <a:solidFill>
                  <a:prstClr val="black"/>
                </a:solidFill>
                <a:latin typeface="Times New Roman" panose="02020603050405020304" pitchFamily="18" charset="0"/>
                <a:cs typeface="Times New Roman" panose="02020603050405020304" pitchFamily="18" charset="0"/>
              </a:rPr>
              <a:t>мест, единиц</a:t>
            </a:r>
            <a:endParaRPr lang="ru-RU" sz="1100" dirty="0">
              <a:solidFill>
                <a:prstClr val="black"/>
              </a:solidFill>
              <a:latin typeface="Times New Roman" panose="02020603050405020304" pitchFamily="18" charset="0"/>
              <a:cs typeface="Times New Roman" panose="02020603050405020304" pitchFamily="18" charset="0"/>
            </a:endParaRPr>
          </a:p>
        </p:txBody>
      </p:sp>
      <p:sp>
        <p:nvSpPr>
          <p:cNvPr id="37" name="Скругленный прямоугольник 36"/>
          <p:cNvSpPr/>
          <p:nvPr/>
        </p:nvSpPr>
        <p:spPr>
          <a:xfrm>
            <a:off x="54000" y="5012034"/>
            <a:ext cx="5040000" cy="433189"/>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fontAlgn="base">
              <a:spcBef>
                <a:spcPct val="0"/>
              </a:spcBef>
              <a:spcAft>
                <a:spcPct val="0"/>
              </a:spcAft>
            </a:pPr>
            <a:r>
              <a:rPr lang="ru-RU" sz="1100" dirty="0">
                <a:solidFill>
                  <a:prstClr val="black"/>
                </a:solidFill>
                <a:latin typeface="Times New Roman" panose="02020603050405020304" pitchFamily="18" charset="0"/>
                <a:cs typeface="Times New Roman" panose="02020603050405020304" pitchFamily="18" charset="0"/>
              </a:rPr>
              <a:t>Среднемесячная заработная плата работников сельского хозяйства (без субъектов малого предпринимательства</a:t>
            </a:r>
            <a:r>
              <a:rPr lang="ru-RU" sz="1100" dirty="0" smtClean="0">
                <a:solidFill>
                  <a:prstClr val="black"/>
                </a:solidFill>
                <a:latin typeface="Times New Roman" panose="02020603050405020304" pitchFamily="18" charset="0"/>
                <a:cs typeface="Times New Roman" panose="02020603050405020304" pitchFamily="18" charset="0"/>
              </a:rPr>
              <a:t>), рублей</a:t>
            </a:r>
            <a:endParaRPr lang="ru-RU" sz="1100" dirty="0">
              <a:solidFill>
                <a:prstClr val="black"/>
              </a:solidFill>
              <a:latin typeface="Times New Roman" panose="02020603050405020304" pitchFamily="18" charset="0"/>
              <a:cs typeface="Times New Roman" panose="02020603050405020304" pitchFamily="18" charset="0"/>
            </a:endParaRPr>
          </a:p>
        </p:txBody>
      </p:sp>
      <p:sp>
        <p:nvSpPr>
          <p:cNvPr id="11" name="Скругленный прямоугольник 10"/>
          <p:cNvSpPr/>
          <p:nvPr/>
        </p:nvSpPr>
        <p:spPr>
          <a:xfrm>
            <a:off x="87410" y="1603849"/>
            <a:ext cx="2473107" cy="601015"/>
          </a:xfrm>
          <a:prstGeom prst="roundRect">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fontAlgn="base">
              <a:spcBef>
                <a:spcPct val="0"/>
              </a:spcBef>
              <a:spcAft>
                <a:spcPct val="0"/>
              </a:spcAft>
            </a:pPr>
            <a:r>
              <a:rPr lang="ru-RU" sz="1400" b="1" dirty="0">
                <a:solidFill>
                  <a:srgbClr val="4E67C8">
                    <a:lumMod val="50000"/>
                  </a:srgbClr>
                </a:solidFill>
                <a:latin typeface="Times New Roman" panose="02020603050405020304" pitchFamily="18" charset="0"/>
                <a:cs typeface="Times New Roman" panose="02020603050405020304" pitchFamily="18" charset="0"/>
              </a:rPr>
              <a:t>Основные индикаторы</a:t>
            </a:r>
          </a:p>
        </p:txBody>
      </p:sp>
      <p:sp>
        <p:nvSpPr>
          <p:cNvPr id="13" name="Скругленный прямоугольник 12"/>
          <p:cNvSpPr/>
          <p:nvPr/>
        </p:nvSpPr>
        <p:spPr>
          <a:xfrm>
            <a:off x="54000" y="5517232"/>
            <a:ext cx="5040000" cy="432048"/>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r>
              <a:rPr lang="ru-RU" sz="1100" dirty="0">
                <a:solidFill>
                  <a:prstClr val="black"/>
                </a:solidFill>
                <a:latin typeface="Times New Roman" panose="02020603050405020304" pitchFamily="18" charset="0"/>
                <a:cs typeface="Times New Roman" panose="02020603050405020304" pitchFamily="18" charset="0"/>
              </a:rPr>
              <a:t>Удельный вес затрат на приобретение энергоресурсов в структуре затрат на основное производство продукции сельского хозяйства, %</a:t>
            </a:r>
          </a:p>
        </p:txBody>
      </p:sp>
      <p:sp>
        <p:nvSpPr>
          <p:cNvPr id="14" name="Скругленный прямоугольник 13"/>
          <p:cNvSpPr/>
          <p:nvPr/>
        </p:nvSpPr>
        <p:spPr>
          <a:xfrm>
            <a:off x="54000" y="6021288"/>
            <a:ext cx="5040000" cy="432048"/>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r>
              <a:rPr lang="ru-RU" sz="1100" dirty="0">
                <a:solidFill>
                  <a:prstClr val="black"/>
                </a:solidFill>
                <a:latin typeface="Times New Roman" panose="02020603050405020304" pitchFamily="18" charset="0"/>
                <a:cs typeface="Times New Roman" panose="02020603050405020304" pitchFamily="18" charset="0"/>
              </a:rPr>
              <a:t>Располагаемые ресурсы домашних хозяйств (в среднем на 1 члена домашнего хозяйства в месяц) в сельской местности</a:t>
            </a:r>
          </a:p>
          <a:p>
            <a:pPr fontAlgn="base">
              <a:spcBef>
                <a:spcPct val="0"/>
              </a:spcBef>
              <a:spcAft>
                <a:spcPct val="0"/>
              </a:spcAft>
            </a:pPr>
            <a:r>
              <a:rPr lang="ru-RU" sz="1100" dirty="0" smtClean="0">
                <a:solidFill>
                  <a:prstClr val="black"/>
                </a:solidFill>
                <a:latin typeface="Times New Roman" panose="02020603050405020304" pitchFamily="18" charset="0"/>
                <a:cs typeface="Times New Roman" panose="02020603050405020304" pitchFamily="18" charset="0"/>
              </a:rPr>
              <a:t>.</a:t>
            </a:r>
            <a:endParaRPr lang="ru-RU" sz="1100" dirty="0">
              <a:solidFill>
                <a:prstClr val="black"/>
              </a:solidFill>
              <a:latin typeface="Times New Roman" panose="02020603050405020304" pitchFamily="18" charset="0"/>
              <a:cs typeface="Times New Roman" panose="02020603050405020304" pitchFamily="18" charset="0"/>
            </a:endParaRPr>
          </a:p>
        </p:txBody>
      </p:sp>
      <p:pic>
        <p:nvPicPr>
          <p:cNvPr id="30" name="Picture 3" descr="T:\ОБП\Лукин\Картинки\корова.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99792" y="902604"/>
            <a:ext cx="2316183" cy="120177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Номер слайда 1"/>
          <p:cNvSpPr>
            <a:spLocks noGrp="1"/>
          </p:cNvSpPr>
          <p:nvPr>
            <p:ph type="sldNum" sz="quarter" idx="12"/>
          </p:nvPr>
        </p:nvSpPr>
        <p:spPr/>
        <p:txBody>
          <a:bodyPr/>
          <a:lstStyle/>
          <a:p>
            <a:pPr>
              <a:defRPr/>
            </a:pPr>
            <a:r>
              <a:rPr lang="ru-RU" dirty="0" smtClean="0">
                <a:solidFill>
                  <a:prstClr val="black"/>
                </a:solidFill>
              </a:rPr>
              <a:t>69</a:t>
            </a:r>
            <a:endParaRPr lang="ru-RU" dirty="0">
              <a:solidFill>
                <a:prstClr val="black"/>
              </a:solidFill>
            </a:endParaRPr>
          </a:p>
        </p:txBody>
      </p:sp>
      <p:sp>
        <p:nvSpPr>
          <p:cNvPr id="19" name="Заголовок 1"/>
          <p:cNvSpPr txBox="1">
            <a:spLocks/>
          </p:cNvSpPr>
          <p:nvPr/>
        </p:nvSpPr>
        <p:spPr>
          <a:xfrm>
            <a:off x="259728" y="0"/>
            <a:ext cx="7613500" cy="620688"/>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l">
              <a:buClr>
                <a:srgbClr val="F14124">
                  <a:lumMod val="75000"/>
                </a:srgbClr>
              </a:buClr>
              <a:buFont typeface="Georgia" pitchFamily="18" charset="0"/>
              <a:buNone/>
            </a:pPr>
            <a:r>
              <a:rPr lang="ru-RU" sz="1600" dirty="0">
                <a:solidFill>
                  <a:prstClr val="black"/>
                </a:solidFill>
                <a:effectLst/>
                <a:latin typeface="Times New Roman" panose="02020603050405020304" pitchFamily="18" charset="0"/>
                <a:cs typeface="Times New Roman" panose="02020603050405020304" pitchFamily="18" charset="0"/>
              </a:rPr>
              <a:t>Государственная программа Чувашской </a:t>
            </a:r>
            <a:r>
              <a:rPr lang="ru-RU" sz="1600" dirty="0" smtClean="0">
                <a:solidFill>
                  <a:prstClr val="black"/>
                </a:solidFill>
                <a:effectLst/>
                <a:latin typeface="Times New Roman" panose="02020603050405020304" pitchFamily="18" charset="0"/>
                <a:cs typeface="Times New Roman" panose="02020603050405020304" pitchFamily="18" charset="0"/>
              </a:rPr>
              <a:t>Республики </a:t>
            </a:r>
            <a:r>
              <a:rPr lang="ru-RU" sz="1600" dirty="0">
                <a:solidFill>
                  <a:prstClr val="black"/>
                </a:solidFill>
                <a:effectLst/>
                <a:latin typeface="Times New Roman" panose="02020603050405020304" pitchFamily="18" charset="0"/>
                <a:cs typeface="Times New Roman" panose="02020603050405020304" pitchFamily="18" charset="0"/>
              </a:rPr>
              <a:t>«Развитие сельского хозяйства и регулирование рынка </a:t>
            </a:r>
            <a:r>
              <a:rPr lang="ru-RU" sz="1600" dirty="0" smtClean="0">
                <a:solidFill>
                  <a:prstClr val="black"/>
                </a:solidFill>
                <a:effectLst/>
                <a:latin typeface="Times New Roman" panose="02020603050405020304" pitchFamily="18" charset="0"/>
                <a:cs typeface="Times New Roman" panose="02020603050405020304" pitchFamily="18" charset="0"/>
              </a:rPr>
              <a:t>с/х продукции</a:t>
            </a:r>
            <a:r>
              <a:rPr lang="ru-RU" sz="1600" dirty="0">
                <a:solidFill>
                  <a:prstClr val="black"/>
                </a:solidFill>
                <a:effectLst/>
                <a:latin typeface="Times New Roman" panose="02020603050405020304" pitchFamily="18" charset="0"/>
                <a:cs typeface="Times New Roman" panose="02020603050405020304" pitchFamily="18" charset="0"/>
              </a:rPr>
              <a:t>, сырья и </a:t>
            </a:r>
            <a:r>
              <a:rPr lang="ru-RU" sz="1600" dirty="0" smtClean="0">
                <a:solidFill>
                  <a:prstClr val="black"/>
                </a:solidFill>
                <a:effectLst/>
                <a:latin typeface="Times New Roman" panose="02020603050405020304" pitchFamily="18" charset="0"/>
                <a:cs typeface="Times New Roman" panose="02020603050405020304" pitchFamily="18" charset="0"/>
              </a:rPr>
              <a:t>продовольствия»</a:t>
            </a:r>
            <a:endParaRPr lang="ru-RU" sz="1600" dirty="0">
              <a:solidFill>
                <a:prstClr val="black"/>
              </a:solidFill>
              <a:effectLst/>
              <a:latin typeface="Times New Roman" panose="02020603050405020304" pitchFamily="18" charset="0"/>
              <a:cs typeface="Times New Roman" panose="02020603050405020304" pitchFamily="18" charset="0"/>
            </a:endParaRPr>
          </a:p>
        </p:txBody>
      </p:sp>
      <p:cxnSp>
        <p:nvCxnSpPr>
          <p:cNvPr id="20" name="Прямая соединительная линия 19"/>
          <p:cNvCxnSpPr/>
          <p:nvPr/>
        </p:nvCxnSpPr>
        <p:spPr>
          <a:xfrm>
            <a:off x="0" y="620688"/>
            <a:ext cx="9144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75" name="TextBox 74"/>
          <p:cNvSpPr txBox="1"/>
          <p:nvPr/>
        </p:nvSpPr>
        <p:spPr>
          <a:xfrm>
            <a:off x="7873228" y="69850"/>
            <a:ext cx="1223412" cy="492443"/>
          </a:xfrm>
          <a:prstGeom prst="rect">
            <a:avLst/>
          </a:prstGeom>
          <a:noFill/>
        </p:spPr>
        <p:txBody>
          <a:bodyPr wrap="none" rtlCol="0">
            <a:spAutoFit/>
          </a:bodyPr>
          <a:lstStyle/>
          <a:p>
            <a:pPr algn="ctr"/>
            <a:r>
              <a:rPr lang="ru-RU" sz="1300" b="1" i="1" dirty="0" smtClean="0">
                <a:solidFill>
                  <a:schemeClr val="accent1"/>
                </a:solidFill>
                <a:latin typeface="+mn-lt"/>
              </a:rPr>
              <a:t>Бюджет</a:t>
            </a:r>
          </a:p>
          <a:p>
            <a:pPr algn="ctr"/>
            <a:r>
              <a:rPr lang="ru-RU" sz="1300" b="1" i="1" dirty="0" smtClean="0">
                <a:solidFill>
                  <a:schemeClr val="accent1"/>
                </a:solidFill>
                <a:latin typeface="+mn-lt"/>
              </a:rPr>
              <a:t>для граждан</a:t>
            </a:r>
            <a:endParaRPr lang="ru-RU" sz="1300" b="1" i="1" dirty="0">
              <a:solidFill>
                <a:schemeClr val="accent1"/>
              </a:solidFill>
              <a:latin typeface="+mn-lt"/>
            </a:endParaRPr>
          </a:p>
        </p:txBody>
      </p:sp>
    </p:spTree>
    <p:extLst>
      <p:ext uri="{BB962C8B-B14F-4D97-AF65-F5344CB8AC3E}">
        <p14:creationId xmlns:p14="http://schemas.microsoft.com/office/powerpoint/2010/main" val="385493339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p:cNvSpPr>
            <a:spLocks noGrp="1"/>
          </p:cNvSpPr>
          <p:nvPr>
            <p:ph type="sldNum" sz="quarter" idx="12"/>
          </p:nvPr>
        </p:nvSpPr>
        <p:spPr/>
        <p:txBody>
          <a:bodyPr/>
          <a:lstStyle/>
          <a:p>
            <a:pPr>
              <a:defRPr/>
            </a:pPr>
            <a:fld id="{667CCBFA-BFB9-4E9F-B6F6-694D72409F22}" type="slidenum">
              <a:rPr lang="ru-RU" smtClean="0"/>
              <a:pPr>
                <a:defRPr/>
              </a:pPr>
              <a:t>7</a:t>
            </a:fld>
            <a:endParaRPr lang="ru-RU" dirty="0"/>
          </a:p>
        </p:txBody>
      </p:sp>
      <p:sp>
        <p:nvSpPr>
          <p:cNvPr id="11" name="Номер слайда 2"/>
          <p:cNvSpPr txBox="1">
            <a:spLocks/>
          </p:cNvSpPr>
          <p:nvPr/>
        </p:nvSpPr>
        <p:spPr>
          <a:xfrm>
            <a:off x="8748464" y="6308725"/>
            <a:ext cx="395536" cy="412750"/>
          </a:xfrm>
          <a:prstGeom prst="rect">
            <a:avLst/>
          </a:prstGeom>
        </p:spPr>
        <p:txBody>
          <a:bodyPr vert="horz" lIns="91440" tIns="45720" rIns="91440" bIns="45720" rtlCol="0" anchor="ctr"/>
          <a:lstStyle>
            <a:defPPr>
              <a:defRPr lang="ru-RU"/>
            </a:defPPr>
            <a:lvl1pPr algn="r" rtl="0" fontAlgn="auto">
              <a:spcBef>
                <a:spcPts val="0"/>
              </a:spcBef>
              <a:spcAft>
                <a:spcPts val="0"/>
              </a:spcAft>
              <a:defRPr sz="1400" kern="1200" baseline="0">
                <a:solidFill>
                  <a:srgbClr val="A03202"/>
                </a:solidFill>
                <a:latin typeface="+mn-lt"/>
                <a:ea typeface="+mn-ea"/>
                <a:cs typeface="+mn-cs"/>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endParaRPr lang="ru-RU" sz="1600" b="1" dirty="0">
              <a:solidFill>
                <a:prstClr val="black"/>
              </a:solidFill>
            </a:endParaRPr>
          </a:p>
        </p:txBody>
      </p:sp>
      <p:graphicFrame>
        <p:nvGraphicFramePr>
          <p:cNvPr id="4" name="Схема 3"/>
          <p:cNvGraphicFramePr/>
          <p:nvPr>
            <p:extLst>
              <p:ext uri="{D42A27DB-BD31-4B8C-83A1-F6EECF244321}">
                <p14:modId xmlns:p14="http://schemas.microsoft.com/office/powerpoint/2010/main" val="829675780"/>
              </p:ext>
            </p:extLst>
          </p:nvPr>
        </p:nvGraphicFramePr>
        <p:xfrm>
          <a:off x="21693" y="1083282"/>
          <a:ext cx="9144000" cy="58326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Скругленный прямоугольник 6"/>
          <p:cNvSpPr/>
          <p:nvPr/>
        </p:nvSpPr>
        <p:spPr>
          <a:xfrm>
            <a:off x="611560" y="1412776"/>
            <a:ext cx="2005020" cy="864096"/>
          </a:xfrm>
          <a:prstGeom prst="roundRect">
            <a:avLst/>
          </a:prstGeom>
        </p:spPr>
        <p:style>
          <a:lnRef idx="1">
            <a:schemeClr val="accent2"/>
          </a:lnRef>
          <a:fillRef idx="2">
            <a:schemeClr val="accent2"/>
          </a:fillRef>
          <a:effectRef idx="1">
            <a:schemeClr val="accent2"/>
          </a:effectRef>
          <a:fontRef idx="minor">
            <a:schemeClr val="dk1"/>
          </a:fontRef>
        </p:style>
        <p:txBody>
          <a:bodyPr lIns="0" tIns="0" rIns="0" bIns="0"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ru-RU" sz="1600" b="1" dirty="0" smtClean="0">
                <a:solidFill>
                  <a:prstClr val="black"/>
                </a:solidFill>
                <a:latin typeface="Times New Roman" panose="02020603050405020304" pitchFamily="18" charset="0"/>
                <a:cs typeface="Times New Roman" panose="02020603050405020304" pitchFamily="18" charset="0"/>
              </a:rPr>
              <a:t>март – июнь</a:t>
            </a:r>
          </a:p>
          <a:p>
            <a:pPr algn="ctr"/>
            <a:r>
              <a:rPr lang="ru-RU" sz="1300" dirty="0">
                <a:solidFill>
                  <a:prstClr val="black"/>
                </a:solidFill>
                <a:latin typeface="Times New Roman" panose="02020603050405020304" pitchFamily="18" charset="0"/>
                <a:cs typeface="Times New Roman" panose="02020603050405020304" pitchFamily="18" charset="0"/>
              </a:rPr>
              <a:t>законодательные, представительные органы </a:t>
            </a:r>
            <a:r>
              <a:rPr lang="ru-RU" sz="1300" dirty="0" smtClean="0">
                <a:solidFill>
                  <a:prstClr val="black"/>
                </a:solidFill>
                <a:latin typeface="Times New Roman" panose="02020603050405020304" pitchFamily="18" charset="0"/>
                <a:cs typeface="Times New Roman" panose="02020603050405020304" pitchFamily="18" charset="0"/>
              </a:rPr>
              <a:t>власти</a:t>
            </a:r>
            <a:endParaRPr lang="ru-RU" sz="1300" dirty="0">
              <a:solidFill>
                <a:prstClr val="black"/>
              </a:solidFill>
              <a:latin typeface="Times New Roman" panose="02020603050405020304" pitchFamily="18" charset="0"/>
              <a:cs typeface="Times New Roman" panose="02020603050405020304" pitchFamily="18" charset="0"/>
            </a:endParaRPr>
          </a:p>
        </p:txBody>
      </p:sp>
      <p:sp>
        <p:nvSpPr>
          <p:cNvPr id="9" name="Скругленный прямоугольник 8"/>
          <p:cNvSpPr/>
          <p:nvPr/>
        </p:nvSpPr>
        <p:spPr>
          <a:xfrm>
            <a:off x="6673476" y="1412776"/>
            <a:ext cx="2074988" cy="843114"/>
          </a:xfrm>
          <a:prstGeom prst="roundRect">
            <a:avLst/>
          </a:prstGeom>
        </p:spPr>
        <p:style>
          <a:lnRef idx="1">
            <a:schemeClr val="accent2"/>
          </a:lnRef>
          <a:fillRef idx="2">
            <a:schemeClr val="accent2"/>
          </a:fillRef>
          <a:effectRef idx="1">
            <a:schemeClr val="accent2"/>
          </a:effectRef>
          <a:fontRef idx="minor">
            <a:schemeClr val="dk1"/>
          </a:fontRef>
        </p:style>
        <p:txBody>
          <a:bodyPr lIns="0" tIns="0" rIns="0" bIns="0"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ru-RU" sz="1600" b="1" dirty="0" smtClean="0">
                <a:solidFill>
                  <a:prstClr val="black"/>
                </a:solidFill>
                <a:latin typeface="Times New Roman" panose="02020603050405020304" pitchFamily="18" charset="0"/>
                <a:cs typeface="Times New Roman" panose="02020603050405020304" pitchFamily="18" charset="0"/>
              </a:rPr>
              <a:t>февраль – октябрь</a:t>
            </a:r>
          </a:p>
          <a:p>
            <a:pPr algn="ctr"/>
            <a:r>
              <a:rPr lang="ru-RU" sz="1300" dirty="0">
                <a:solidFill>
                  <a:prstClr val="black"/>
                </a:solidFill>
                <a:latin typeface="Times New Roman" panose="02020603050405020304" pitchFamily="18" charset="0"/>
                <a:cs typeface="Times New Roman" panose="02020603050405020304" pitchFamily="18" charset="0"/>
              </a:rPr>
              <a:t>органы исполнительной </a:t>
            </a:r>
            <a:r>
              <a:rPr lang="ru-RU" sz="1300" dirty="0" smtClean="0">
                <a:solidFill>
                  <a:prstClr val="black"/>
                </a:solidFill>
                <a:latin typeface="Times New Roman" panose="02020603050405020304" pitchFamily="18" charset="0"/>
                <a:cs typeface="Times New Roman" panose="02020603050405020304" pitchFamily="18" charset="0"/>
              </a:rPr>
              <a:t>власти</a:t>
            </a:r>
            <a:endParaRPr lang="ru-RU" sz="1300" dirty="0">
              <a:solidFill>
                <a:prstClr val="black"/>
              </a:solidFill>
              <a:latin typeface="Times New Roman" panose="02020603050405020304" pitchFamily="18" charset="0"/>
              <a:cs typeface="Times New Roman" panose="02020603050405020304" pitchFamily="18" charset="0"/>
            </a:endParaRPr>
          </a:p>
        </p:txBody>
      </p:sp>
      <p:sp>
        <p:nvSpPr>
          <p:cNvPr id="12" name="Скругленный прямоугольник 11"/>
          <p:cNvSpPr/>
          <p:nvPr/>
        </p:nvSpPr>
        <p:spPr>
          <a:xfrm>
            <a:off x="7367405" y="3246323"/>
            <a:ext cx="1657364" cy="1082920"/>
          </a:xfrm>
          <a:prstGeom prst="roundRect">
            <a:avLst/>
          </a:prstGeom>
        </p:spPr>
        <p:style>
          <a:lnRef idx="1">
            <a:schemeClr val="accent2"/>
          </a:lnRef>
          <a:fillRef idx="2">
            <a:schemeClr val="accent2"/>
          </a:fillRef>
          <a:effectRef idx="1">
            <a:schemeClr val="accent2"/>
          </a:effectRef>
          <a:fontRef idx="minor">
            <a:schemeClr val="dk1"/>
          </a:fontRef>
        </p:style>
        <p:txBody>
          <a:bodyPr lIns="0" tIns="0" rIns="0" bIns="0"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ru-RU" sz="1600" b="1" dirty="0" smtClean="0">
                <a:solidFill>
                  <a:prstClr val="black"/>
                </a:solidFill>
                <a:latin typeface="Times New Roman" panose="02020603050405020304" pitchFamily="18" charset="0"/>
                <a:cs typeface="Times New Roman" panose="02020603050405020304" pitchFamily="18" charset="0"/>
              </a:rPr>
              <a:t>октябрь – декабрь</a:t>
            </a:r>
          </a:p>
          <a:p>
            <a:pPr algn="ctr"/>
            <a:r>
              <a:rPr lang="ru-RU" sz="1300" dirty="0">
                <a:solidFill>
                  <a:prstClr val="black"/>
                </a:solidFill>
                <a:latin typeface="Times New Roman" panose="02020603050405020304" pitchFamily="18" charset="0"/>
                <a:cs typeface="Times New Roman" panose="02020603050405020304" pitchFamily="18" charset="0"/>
              </a:rPr>
              <a:t>законодательные, представительные органы </a:t>
            </a:r>
            <a:r>
              <a:rPr lang="ru-RU" sz="1300" dirty="0" smtClean="0">
                <a:solidFill>
                  <a:prstClr val="black"/>
                </a:solidFill>
                <a:latin typeface="Times New Roman" panose="02020603050405020304" pitchFamily="18" charset="0"/>
                <a:cs typeface="Times New Roman" panose="02020603050405020304" pitchFamily="18" charset="0"/>
              </a:rPr>
              <a:t>власти</a:t>
            </a:r>
            <a:endParaRPr lang="ru-RU" sz="1300" dirty="0">
              <a:solidFill>
                <a:prstClr val="black"/>
              </a:solidFill>
              <a:latin typeface="Times New Roman" panose="02020603050405020304" pitchFamily="18" charset="0"/>
              <a:cs typeface="Times New Roman" panose="02020603050405020304" pitchFamily="18" charset="0"/>
            </a:endParaRPr>
          </a:p>
        </p:txBody>
      </p:sp>
      <p:sp>
        <p:nvSpPr>
          <p:cNvPr id="14" name="Скругленный прямоугольник 13"/>
          <p:cNvSpPr/>
          <p:nvPr/>
        </p:nvSpPr>
        <p:spPr>
          <a:xfrm>
            <a:off x="6403585" y="5767962"/>
            <a:ext cx="2039911" cy="916545"/>
          </a:xfrm>
          <a:prstGeom prst="roundRect">
            <a:avLst/>
          </a:prstGeom>
        </p:spPr>
        <p:style>
          <a:lnRef idx="1">
            <a:schemeClr val="accent2"/>
          </a:lnRef>
          <a:fillRef idx="2">
            <a:schemeClr val="accent2"/>
          </a:fillRef>
          <a:effectRef idx="1">
            <a:schemeClr val="accent2"/>
          </a:effectRef>
          <a:fontRef idx="minor">
            <a:schemeClr val="dk1"/>
          </a:fontRef>
        </p:style>
        <p:txBody>
          <a:bodyPr lIns="0" tIns="0" rIns="0" bIns="0"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ru-RU" sz="1600" b="1" dirty="0" smtClean="0">
                <a:solidFill>
                  <a:prstClr val="black"/>
                </a:solidFill>
                <a:latin typeface="Times New Roman" panose="02020603050405020304" pitchFamily="18" charset="0"/>
                <a:cs typeface="Times New Roman" panose="02020603050405020304" pitchFamily="18" charset="0"/>
              </a:rPr>
              <a:t>декабрь</a:t>
            </a:r>
          </a:p>
          <a:p>
            <a:pPr algn="ctr"/>
            <a:r>
              <a:rPr lang="ru-RU" sz="1300" dirty="0">
                <a:solidFill>
                  <a:prstClr val="black"/>
                </a:solidFill>
                <a:latin typeface="Times New Roman" panose="02020603050405020304" pitchFamily="18" charset="0"/>
                <a:cs typeface="Times New Roman" panose="02020603050405020304" pitchFamily="18" charset="0"/>
              </a:rPr>
              <a:t>законодательные, представительные органы </a:t>
            </a:r>
            <a:r>
              <a:rPr lang="ru-RU" sz="1300" dirty="0" smtClean="0">
                <a:solidFill>
                  <a:prstClr val="black"/>
                </a:solidFill>
                <a:latin typeface="Times New Roman" panose="02020603050405020304" pitchFamily="18" charset="0"/>
                <a:cs typeface="Times New Roman" panose="02020603050405020304" pitchFamily="18" charset="0"/>
              </a:rPr>
              <a:t>власти</a:t>
            </a:r>
            <a:endParaRPr lang="ru-RU" sz="1300" dirty="0">
              <a:solidFill>
                <a:prstClr val="black"/>
              </a:solidFill>
              <a:latin typeface="Times New Roman" panose="02020603050405020304" pitchFamily="18" charset="0"/>
              <a:cs typeface="Times New Roman" panose="02020603050405020304" pitchFamily="18" charset="0"/>
            </a:endParaRPr>
          </a:p>
        </p:txBody>
      </p:sp>
      <p:sp>
        <p:nvSpPr>
          <p:cNvPr id="16" name="Скругленный прямоугольник 15"/>
          <p:cNvSpPr/>
          <p:nvPr/>
        </p:nvSpPr>
        <p:spPr>
          <a:xfrm>
            <a:off x="474954" y="5733671"/>
            <a:ext cx="2278232" cy="985128"/>
          </a:xfrm>
          <a:prstGeom prst="roundRect">
            <a:avLst/>
          </a:prstGeom>
        </p:spPr>
        <p:style>
          <a:lnRef idx="1">
            <a:schemeClr val="accent2"/>
          </a:lnRef>
          <a:fillRef idx="2">
            <a:schemeClr val="accent2"/>
          </a:fillRef>
          <a:effectRef idx="1">
            <a:schemeClr val="accent2"/>
          </a:effectRef>
          <a:fontRef idx="minor">
            <a:schemeClr val="dk1"/>
          </a:fontRef>
        </p:style>
        <p:txBody>
          <a:bodyPr lIns="0" tIns="0" rIns="0" bIns="0"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ru-RU" sz="1600" b="1" dirty="0" smtClean="0">
                <a:solidFill>
                  <a:prstClr val="black"/>
                </a:solidFill>
                <a:latin typeface="Times New Roman" panose="02020603050405020304" pitchFamily="18" charset="0"/>
                <a:cs typeface="Times New Roman" panose="02020603050405020304" pitchFamily="18" charset="0"/>
              </a:rPr>
              <a:t>январь – декабрь</a:t>
            </a:r>
          </a:p>
          <a:p>
            <a:pPr algn="ctr"/>
            <a:r>
              <a:rPr lang="ru-RU" sz="1300" dirty="0">
                <a:solidFill>
                  <a:prstClr val="black"/>
                </a:solidFill>
                <a:latin typeface="Times New Roman" panose="02020603050405020304" pitchFamily="18" charset="0"/>
                <a:cs typeface="Times New Roman" panose="02020603050405020304" pitchFamily="18" charset="0"/>
              </a:rPr>
              <a:t>органы исполнительной власти, органы местного </a:t>
            </a:r>
            <a:r>
              <a:rPr lang="ru-RU" sz="1300" dirty="0" smtClean="0">
                <a:solidFill>
                  <a:prstClr val="black"/>
                </a:solidFill>
                <a:latin typeface="Times New Roman" panose="02020603050405020304" pitchFamily="18" charset="0"/>
                <a:cs typeface="Times New Roman" panose="02020603050405020304" pitchFamily="18" charset="0"/>
              </a:rPr>
              <a:t>самоуправления</a:t>
            </a:r>
            <a:endParaRPr lang="ru-RU" sz="1300" dirty="0">
              <a:solidFill>
                <a:prstClr val="black"/>
              </a:solidFill>
              <a:latin typeface="Times New Roman" panose="02020603050405020304" pitchFamily="18" charset="0"/>
              <a:cs typeface="Times New Roman" panose="02020603050405020304" pitchFamily="18" charset="0"/>
            </a:endParaRPr>
          </a:p>
        </p:txBody>
      </p:sp>
      <p:sp>
        <p:nvSpPr>
          <p:cNvPr id="18" name="Скругленный прямоугольник 17"/>
          <p:cNvSpPr/>
          <p:nvPr/>
        </p:nvSpPr>
        <p:spPr>
          <a:xfrm>
            <a:off x="174001" y="3246323"/>
            <a:ext cx="1661695" cy="1082920"/>
          </a:xfrm>
          <a:prstGeom prst="roundRect">
            <a:avLst/>
          </a:prstGeom>
        </p:spPr>
        <p:style>
          <a:lnRef idx="1">
            <a:schemeClr val="accent2"/>
          </a:lnRef>
          <a:fillRef idx="2">
            <a:schemeClr val="accent2"/>
          </a:fillRef>
          <a:effectRef idx="1">
            <a:schemeClr val="accent2"/>
          </a:effectRef>
          <a:fontRef idx="minor">
            <a:schemeClr val="dk1"/>
          </a:fontRef>
        </p:style>
        <p:txBody>
          <a:bodyPr lIns="0" tIns="0" rIns="0" bIns="0"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ru-RU" sz="1600" b="1" dirty="0" smtClean="0">
                <a:solidFill>
                  <a:prstClr val="black"/>
                </a:solidFill>
                <a:latin typeface="Times New Roman" panose="02020603050405020304" pitchFamily="18" charset="0"/>
                <a:cs typeface="Times New Roman" panose="02020603050405020304" pitchFamily="18" charset="0"/>
              </a:rPr>
              <a:t>январь – февраль</a:t>
            </a:r>
          </a:p>
          <a:p>
            <a:pPr algn="ctr"/>
            <a:r>
              <a:rPr lang="ru-RU" sz="1300" dirty="0">
                <a:solidFill>
                  <a:prstClr val="black"/>
                </a:solidFill>
                <a:latin typeface="Times New Roman" panose="02020603050405020304" pitchFamily="18" charset="0"/>
                <a:cs typeface="Times New Roman" panose="02020603050405020304" pitchFamily="18" charset="0"/>
              </a:rPr>
              <a:t>органы исполнительной </a:t>
            </a:r>
            <a:r>
              <a:rPr lang="ru-RU" sz="1300" dirty="0" smtClean="0">
                <a:solidFill>
                  <a:prstClr val="black"/>
                </a:solidFill>
                <a:latin typeface="Times New Roman" panose="02020603050405020304" pitchFamily="18" charset="0"/>
                <a:cs typeface="Times New Roman" panose="02020603050405020304" pitchFamily="18" charset="0"/>
              </a:rPr>
              <a:t>власти</a:t>
            </a:r>
            <a:endParaRPr lang="ru-RU" sz="1300" dirty="0">
              <a:solidFill>
                <a:prstClr val="black"/>
              </a:solidFill>
              <a:latin typeface="Times New Roman" panose="02020603050405020304" pitchFamily="18" charset="0"/>
              <a:cs typeface="Times New Roman" panose="02020603050405020304" pitchFamily="18" charset="0"/>
            </a:endParaRPr>
          </a:p>
        </p:txBody>
      </p:sp>
      <p:sp>
        <p:nvSpPr>
          <p:cNvPr id="19" name="Скругленный прямоугольник 18"/>
          <p:cNvSpPr/>
          <p:nvPr/>
        </p:nvSpPr>
        <p:spPr>
          <a:xfrm>
            <a:off x="1318937" y="673863"/>
            <a:ext cx="6719609" cy="488377"/>
          </a:xfrm>
          <a:prstGeom prst="roundRect">
            <a:avLst/>
          </a:prstGeom>
          <a:solidFill>
            <a:schemeClr val="accent4">
              <a:lumMod val="60000"/>
              <a:lumOff val="40000"/>
            </a:schemeClr>
          </a:solidFill>
          <a:ln>
            <a:solidFill>
              <a:schemeClr val="accent4">
                <a:lumMod val="75000"/>
              </a:schemeClr>
            </a:solidFill>
          </a:ln>
        </p:spPr>
        <p:style>
          <a:lnRef idx="1">
            <a:schemeClr val="accent3"/>
          </a:lnRef>
          <a:fillRef idx="2">
            <a:schemeClr val="accent3"/>
          </a:fillRef>
          <a:effectRef idx="1">
            <a:schemeClr val="accent3"/>
          </a:effectRef>
          <a:fontRef idx="minor">
            <a:schemeClr val="dk1"/>
          </a:fontRef>
        </p:style>
        <p:txBody>
          <a:bodyPr anchor="ctr"/>
          <a:lstStyle/>
          <a:p>
            <a:pPr>
              <a:spcBef>
                <a:spcPct val="20000"/>
              </a:spcBef>
              <a:buFont typeface="Arial" charset="0"/>
              <a:buNone/>
              <a:defRPr/>
            </a:pPr>
            <a:r>
              <a:rPr lang="ru-RU" sz="1600" b="1" i="1" dirty="0" smtClean="0">
                <a:solidFill>
                  <a:schemeClr val="tx1"/>
                </a:solidFill>
                <a:latin typeface="Times New Roman" panose="02020603050405020304" pitchFamily="18" charset="0"/>
                <a:cs typeface="Times New Roman" panose="02020603050405020304" pitchFamily="18" charset="0"/>
              </a:rPr>
              <a:t>Бюджетный процесс</a:t>
            </a:r>
            <a:r>
              <a:rPr lang="ru-RU" sz="1600" dirty="0" smtClean="0">
                <a:solidFill>
                  <a:schemeClr val="tx1"/>
                </a:solidFill>
                <a:latin typeface="Times New Roman" panose="02020603050405020304" pitchFamily="18" charset="0"/>
                <a:cs typeface="Times New Roman" panose="02020603050405020304" pitchFamily="18" charset="0"/>
              </a:rPr>
              <a:t> – ежегодное формирование и исполнение бюджета</a:t>
            </a:r>
          </a:p>
        </p:txBody>
      </p:sp>
      <p:sp>
        <p:nvSpPr>
          <p:cNvPr id="20" name="Заголовок 1"/>
          <p:cNvSpPr txBox="1">
            <a:spLocks/>
          </p:cNvSpPr>
          <p:nvPr/>
        </p:nvSpPr>
        <p:spPr>
          <a:xfrm>
            <a:off x="259730" y="69850"/>
            <a:ext cx="4572000" cy="536032"/>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l" fontAlgn="auto">
              <a:spcAft>
                <a:spcPts val="0"/>
              </a:spcAft>
              <a:buFont typeface="Georgia" pitchFamily="18" charset="0"/>
              <a:buNone/>
            </a:pPr>
            <a:r>
              <a:rPr lang="ru-RU" sz="2400" dirty="0" smtClean="0">
                <a:solidFill>
                  <a:schemeClr val="tx1"/>
                </a:solidFill>
                <a:effectLst/>
                <a:latin typeface="Times New Roman" panose="02020603050405020304" pitchFamily="18" charset="0"/>
                <a:cs typeface="Times New Roman" panose="02020603050405020304" pitchFamily="18" charset="0"/>
              </a:rPr>
              <a:t>Основные термины и понятия</a:t>
            </a:r>
            <a:endParaRPr lang="ru-RU" sz="2400" dirty="0">
              <a:solidFill>
                <a:schemeClr val="tx1"/>
              </a:solidFill>
              <a:effectLst/>
              <a:latin typeface="Times New Roman" panose="02020603050405020304" pitchFamily="18" charset="0"/>
              <a:cs typeface="Times New Roman" panose="02020603050405020304" pitchFamily="18" charset="0"/>
            </a:endParaRPr>
          </a:p>
        </p:txBody>
      </p:sp>
      <p:cxnSp>
        <p:nvCxnSpPr>
          <p:cNvPr id="21" name="Прямая соединительная линия 20"/>
          <p:cNvCxnSpPr/>
          <p:nvPr/>
        </p:nvCxnSpPr>
        <p:spPr>
          <a:xfrm>
            <a:off x="0" y="620688"/>
            <a:ext cx="9144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7873228" y="69850"/>
            <a:ext cx="1223412" cy="492443"/>
          </a:xfrm>
          <a:prstGeom prst="rect">
            <a:avLst/>
          </a:prstGeom>
          <a:noFill/>
        </p:spPr>
        <p:txBody>
          <a:bodyPr wrap="none" rtlCol="0">
            <a:spAutoFit/>
          </a:bodyPr>
          <a:lstStyle/>
          <a:p>
            <a:pPr algn="ctr"/>
            <a:r>
              <a:rPr lang="ru-RU" sz="1300" b="1" i="1" dirty="0" smtClean="0">
                <a:solidFill>
                  <a:schemeClr val="accent1"/>
                </a:solidFill>
                <a:latin typeface="+mn-lt"/>
              </a:rPr>
              <a:t>Бюджет</a:t>
            </a:r>
          </a:p>
          <a:p>
            <a:pPr algn="ctr"/>
            <a:r>
              <a:rPr lang="ru-RU" sz="1300" b="1" i="1" dirty="0" smtClean="0">
                <a:solidFill>
                  <a:schemeClr val="accent1"/>
                </a:solidFill>
                <a:latin typeface="+mn-lt"/>
              </a:rPr>
              <a:t>для граждан</a:t>
            </a:r>
            <a:endParaRPr lang="ru-RU" sz="1300" b="1" i="1" dirty="0">
              <a:solidFill>
                <a:schemeClr val="accent1"/>
              </a:solidFill>
              <a:latin typeface="+mn-lt"/>
            </a:endParaRPr>
          </a:p>
        </p:txBody>
      </p:sp>
    </p:spTree>
    <p:extLst>
      <p:ext uri="{BB962C8B-B14F-4D97-AF65-F5344CB8AC3E}">
        <p14:creationId xmlns:p14="http://schemas.microsoft.com/office/powerpoint/2010/main" val="3845411122"/>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p:cNvSpPr>
            <a:spLocks noGrp="1"/>
          </p:cNvSpPr>
          <p:nvPr>
            <p:ph type="sldNum" sz="quarter" idx="12"/>
          </p:nvPr>
        </p:nvSpPr>
        <p:spPr/>
        <p:txBody>
          <a:bodyPr/>
          <a:lstStyle/>
          <a:p>
            <a:pPr>
              <a:defRPr/>
            </a:pPr>
            <a:fld id="{667CCBFA-BFB9-4E9F-B6F6-694D72409F22}" type="slidenum">
              <a:rPr lang="ru-RU" smtClean="0">
                <a:solidFill>
                  <a:prstClr val="black"/>
                </a:solidFill>
              </a:rPr>
              <a:pPr>
                <a:defRPr/>
              </a:pPr>
              <a:t>70</a:t>
            </a:fld>
            <a:endParaRPr lang="ru-RU" dirty="0">
              <a:solidFill>
                <a:prstClr val="black"/>
              </a:solidFill>
            </a:endParaRPr>
          </a:p>
        </p:txBody>
      </p:sp>
      <p:sp>
        <p:nvSpPr>
          <p:cNvPr id="5" name="Скругленный прямоугольник 4"/>
          <p:cNvSpPr/>
          <p:nvPr/>
        </p:nvSpPr>
        <p:spPr>
          <a:xfrm>
            <a:off x="125579" y="764704"/>
            <a:ext cx="5958589" cy="1872207"/>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just"/>
            <a:endParaRPr lang="ru-RU" sz="1400" b="1" i="1" dirty="0">
              <a:solidFill>
                <a:prstClr val="black"/>
              </a:solidFill>
              <a:latin typeface="Times New Roman" panose="02020603050405020304" pitchFamily="18" charset="0"/>
              <a:cs typeface="Times New Roman" panose="02020603050405020304" pitchFamily="18" charset="0"/>
            </a:endParaRPr>
          </a:p>
          <a:p>
            <a:pPr algn="just"/>
            <a:r>
              <a:rPr lang="ru-RU" sz="1400" b="1" i="1" dirty="0">
                <a:solidFill>
                  <a:prstClr val="black"/>
                </a:solidFill>
                <a:latin typeface="Times New Roman" panose="02020603050405020304" pitchFamily="18" charset="0"/>
                <a:cs typeface="Times New Roman" panose="02020603050405020304" pitchFamily="18" charset="0"/>
              </a:rPr>
              <a:t>Цели программы:</a:t>
            </a:r>
            <a:r>
              <a:rPr lang="ru-RU" sz="1400" dirty="0">
                <a:solidFill>
                  <a:prstClr val="black"/>
                </a:solidFill>
                <a:latin typeface="Times New Roman" panose="02020603050405020304" pitchFamily="18" charset="0"/>
                <a:cs typeface="Times New Roman" panose="02020603050405020304" pitchFamily="18" charset="0"/>
              </a:rPr>
              <a:t> </a:t>
            </a:r>
          </a:p>
          <a:p>
            <a:pPr marL="285750" indent="-285750" algn="just">
              <a:buFont typeface="Wingdings" panose="05000000000000000000" pitchFamily="2" charset="2"/>
              <a:buChar char="v"/>
            </a:pPr>
            <a:r>
              <a:rPr lang="ru-RU" sz="1100" dirty="0">
                <a:solidFill>
                  <a:prstClr val="black"/>
                </a:solidFill>
                <a:latin typeface="Times New Roman" panose="02020603050405020304" pitchFamily="18" charset="0"/>
                <a:cs typeface="Times New Roman" panose="02020603050405020304" pitchFamily="18" charset="0"/>
              </a:rPr>
              <a:t>развитие современной и эффективной транспортной инфраструктуры;</a:t>
            </a:r>
          </a:p>
          <a:p>
            <a:pPr marL="285750" indent="-285750" algn="just">
              <a:buFont typeface="Wingdings" panose="05000000000000000000" pitchFamily="2" charset="2"/>
              <a:buChar char="v"/>
            </a:pPr>
            <a:r>
              <a:rPr lang="ru-RU" sz="1100" dirty="0">
                <a:solidFill>
                  <a:prstClr val="black"/>
                </a:solidFill>
                <a:latin typeface="Times New Roman" panose="02020603050405020304" pitchFamily="18" charset="0"/>
                <a:cs typeface="Times New Roman" panose="02020603050405020304" pitchFamily="18" charset="0"/>
              </a:rPr>
              <a:t>повышение доступности и качества услуг транспортного комплекса;</a:t>
            </a:r>
          </a:p>
          <a:p>
            <a:pPr marL="285750" indent="-285750" algn="just">
              <a:buFont typeface="Wingdings" panose="05000000000000000000" pitchFamily="2" charset="2"/>
              <a:buChar char="v"/>
            </a:pPr>
            <a:r>
              <a:rPr lang="ru-RU" sz="1100" dirty="0">
                <a:solidFill>
                  <a:prstClr val="black"/>
                </a:solidFill>
                <a:latin typeface="Times New Roman" panose="02020603050405020304" pitchFamily="18" charset="0"/>
                <a:cs typeface="Times New Roman" panose="02020603050405020304" pitchFamily="18" charset="0"/>
              </a:rPr>
              <a:t>обеспечение охраны жизни, здоровья граждан и их имущества, законных прав на безопасные условия движения на автомобильных дорогах общего пользования;</a:t>
            </a:r>
          </a:p>
          <a:p>
            <a:pPr marL="285750" indent="-285750" algn="just">
              <a:buFont typeface="Wingdings" panose="05000000000000000000" pitchFamily="2" charset="2"/>
              <a:buChar char="v"/>
            </a:pPr>
            <a:r>
              <a:rPr lang="ru-RU" sz="1100" dirty="0">
                <a:solidFill>
                  <a:prstClr val="black"/>
                </a:solidFill>
                <a:latin typeface="Times New Roman" panose="02020603050405020304" pitchFamily="18" charset="0"/>
                <a:cs typeface="Times New Roman" panose="02020603050405020304" pitchFamily="18" charset="0"/>
              </a:rPr>
              <a:t>создание на автомобильном транспорте базовых условий, обеспечивающих доступ к результатам космической деятельности, и их эффективное использование на базе информационно-навигационной системы в Чувашской Республике;</a:t>
            </a:r>
          </a:p>
          <a:p>
            <a:pPr marL="285750" indent="-285750" algn="just">
              <a:buFont typeface="Wingdings" panose="05000000000000000000" pitchFamily="2" charset="2"/>
              <a:buChar char="v"/>
            </a:pPr>
            <a:r>
              <a:rPr lang="ru-RU" sz="1100" dirty="0">
                <a:solidFill>
                  <a:prstClr val="black"/>
                </a:solidFill>
                <a:latin typeface="Times New Roman" panose="02020603050405020304" pitchFamily="18" charset="0"/>
                <a:cs typeface="Times New Roman" panose="02020603050405020304" pitchFamily="18" charset="0"/>
              </a:rPr>
              <a:t>повышение эффективности использования топливно-энергетических ресурсов на автомобильном транспорте</a:t>
            </a:r>
          </a:p>
          <a:p>
            <a:endParaRPr lang="ru-RU" sz="1400" dirty="0">
              <a:solidFill>
                <a:prstClr val="black"/>
              </a:solidFill>
              <a:latin typeface="Times New Roman" panose="02020603050405020304" pitchFamily="18" charset="0"/>
              <a:cs typeface="Times New Roman" panose="02020603050405020304" pitchFamily="18" charset="0"/>
            </a:endParaRPr>
          </a:p>
        </p:txBody>
      </p:sp>
      <p:graphicFrame>
        <p:nvGraphicFramePr>
          <p:cNvPr id="6" name="Диаграмма 5"/>
          <p:cNvGraphicFramePr>
            <a:graphicFrameLocks/>
          </p:cNvGraphicFramePr>
          <p:nvPr>
            <p:extLst>
              <p:ext uri="{D42A27DB-BD31-4B8C-83A1-F6EECF244321}">
                <p14:modId xmlns:p14="http://schemas.microsoft.com/office/powerpoint/2010/main" val="1141564976"/>
              </p:ext>
            </p:extLst>
          </p:nvPr>
        </p:nvGraphicFramePr>
        <p:xfrm>
          <a:off x="125580" y="2913205"/>
          <a:ext cx="3920164" cy="3304784"/>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p:cNvSpPr txBox="1"/>
          <p:nvPr/>
        </p:nvSpPr>
        <p:spPr>
          <a:xfrm>
            <a:off x="147780" y="2756120"/>
            <a:ext cx="4032448" cy="307777"/>
          </a:xfrm>
          <a:prstGeom prst="rect">
            <a:avLst/>
          </a:prstGeom>
          <a:noFill/>
        </p:spPr>
        <p:txBody>
          <a:bodyPr wrap="square" rtlCol="0">
            <a:spAutoFit/>
          </a:bodyPr>
          <a:lstStyle/>
          <a:p>
            <a:r>
              <a:rPr lang="ru-RU" sz="1400" b="1" dirty="0">
                <a:solidFill>
                  <a:prstClr val="black"/>
                </a:solidFill>
                <a:latin typeface="Times New Roman" panose="02020603050405020304" pitchFamily="18" charset="0"/>
                <a:cs typeface="Times New Roman" panose="02020603050405020304" pitchFamily="18" charset="0"/>
              </a:rPr>
              <a:t>Расходы республиканского бюджета, млн. руб.</a:t>
            </a:r>
          </a:p>
        </p:txBody>
      </p:sp>
      <p:pic>
        <p:nvPicPr>
          <p:cNvPr id="8" name="Рисунок 7" descr="http://www.pfrf.ru/files/branches/rostov/invaliddd.jpg"/>
          <p:cNvPicPr/>
          <p:nvPr/>
        </p:nvPicPr>
        <p:blipFill>
          <a:blip r:embed="rId4" cstate="print"/>
          <a:srcRect/>
          <a:stretch>
            <a:fillRect/>
          </a:stretch>
        </p:blipFill>
        <p:spPr bwMode="auto">
          <a:xfrm>
            <a:off x="6228183" y="1052736"/>
            <a:ext cx="2376265" cy="1584175"/>
          </a:xfrm>
          <a:prstGeom prst="rect">
            <a:avLst/>
          </a:prstGeom>
          <a:ln>
            <a:noFill/>
          </a:ln>
          <a:effectLst>
            <a:softEdge rad="112500"/>
          </a:effectLst>
        </p:spPr>
      </p:pic>
      <p:pic>
        <p:nvPicPr>
          <p:cNvPr id="10" name="Picture 2" descr="T:\Сектор финансирования\09a7768ed1d70c506897087c270a7b7a_640_480_c_thumb1.jpe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78881" y="726602"/>
            <a:ext cx="2587470" cy="172498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2" name="Заголовок 1"/>
          <p:cNvSpPr txBox="1">
            <a:spLocks/>
          </p:cNvSpPr>
          <p:nvPr/>
        </p:nvSpPr>
        <p:spPr>
          <a:xfrm>
            <a:off x="259728" y="0"/>
            <a:ext cx="7613500" cy="620688"/>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l" fontAlgn="auto">
              <a:spcAft>
                <a:spcPts val="0"/>
              </a:spcAft>
              <a:buClr>
                <a:srgbClr val="F14124">
                  <a:lumMod val="75000"/>
                </a:srgbClr>
              </a:buClr>
              <a:buFont typeface="Georgia" pitchFamily="18" charset="0"/>
              <a:buNone/>
            </a:pPr>
            <a:r>
              <a:rPr lang="ru-RU" sz="1800" dirty="0">
                <a:solidFill>
                  <a:prstClr val="black"/>
                </a:solidFill>
                <a:effectLst/>
                <a:latin typeface="Times New Roman" panose="02020603050405020304" pitchFamily="18" charset="0"/>
                <a:cs typeface="Times New Roman" panose="02020603050405020304" pitchFamily="18" charset="0"/>
              </a:rPr>
              <a:t>Государственная программа Чувашской </a:t>
            </a:r>
            <a:r>
              <a:rPr lang="ru-RU" sz="1800" dirty="0" smtClean="0">
                <a:solidFill>
                  <a:prstClr val="black"/>
                </a:solidFill>
                <a:effectLst/>
                <a:latin typeface="Times New Roman" panose="02020603050405020304" pitchFamily="18" charset="0"/>
                <a:cs typeface="Times New Roman" panose="02020603050405020304" pitchFamily="18" charset="0"/>
              </a:rPr>
              <a:t>Республики</a:t>
            </a:r>
          </a:p>
          <a:p>
            <a:pPr marL="0" indent="0" algn="l" fontAlgn="auto">
              <a:spcAft>
                <a:spcPts val="0"/>
              </a:spcAft>
              <a:buClr>
                <a:srgbClr val="F14124">
                  <a:lumMod val="75000"/>
                </a:srgbClr>
              </a:buClr>
              <a:buFont typeface="Georgia" pitchFamily="18" charset="0"/>
              <a:buNone/>
            </a:pPr>
            <a:r>
              <a:rPr lang="ru-RU" sz="1800" dirty="0" smtClean="0">
                <a:solidFill>
                  <a:prstClr val="black"/>
                </a:solidFill>
                <a:effectLst/>
                <a:latin typeface="Times New Roman" panose="02020603050405020304" pitchFamily="18" charset="0"/>
                <a:cs typeface="Times New Roman" panose="02020603050405020304" pitchFamily="18" charset="0"/>
              </a:rPr>
              <a:t>«</a:t>
            </a:r>
            <a:r>
              <a:rPr lang="ru-RU" sz="1800" dirty="0">
                <a:solidFill>
                  <a:prstClr val="black"/>
                </a:solidFill>
                <a:effectLst/>
                <a:latin typeface="Times New Roman" panose="02020603050405020304" pitchFamily="18" charset="0"/>
                <a:cs typeface="Times New Roman" panose="02020603050405020304" pitchFamily="18" charset="0"/>
              </a:rPr>
              <a:t>Развитие транспортной системы Чувашской Республики»</a:t>
            </a:r>
          </a:p>
        </p:txBody>
      </p:sp>
      <p:cxnSp>
        <p:nvCxnSpPr>
          <p:cNvPr id="13" name="Прямая соединительная линия 12"/>
          <p:cNvCxnSpPr/>
          <p:nvPr/>
        </p:nvCxnSpPr>
        <p:spPr>
          <a:xfrm>
            <a:off x="0" y="620688"/>
            <a:ext cx="9144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7873228" y="69850"/>
            <a:ext cx="1223412" cy="492443"/>
          </a:xfrm>
          <a:prstGeom prst="rect">
            <a:avLst/>
          </a:prstGeom>
          <a:noFill/>
        </p:spPr>
        <p:txBody>
          <a:bodyPr wrap="none" rtlCol="0">
            <a:spAutoFit/>
          </a:bodyPr>
          <a:lstStyle/>
          <a:p>
            <a:pPr algn="ctr"/>
            <a:r>
              <a:rPr lang="ru-RU" sz="1300" b="1" i="1" dirty="0">
                <a:solidFill>
                  <a:srgbClr val="4E67C8"/>
                </a:solidFill>
                <a:latin typeface="Trebuchet MS"/>
              </a:rPr>
              <a:t>Бюджет</a:t>
            </a:r>
          </a:p>
          <a:p>
            <a:pPr algn="ctr"/>
            <a:r>
              <a:rPr lang="ru-RU" sz="1300" b="1" i="1" dirty="0">
                <a:solidFill>
                  <a:srgbClr val="4E67C8"/>
                </a:solidFill>
                <a:latin typeface="Trebuchet MS"/>
              </a:rPr>
              <a:t>для граждан</a:t>
            </a:r>
          </a:p>
        </p:txBody>
      </p:sp>
      <p:sp>
        <p:nvSpPr>
          <p:cNvPr id="16" name="Скругленный прямоугольник 15"/>
          <p:cNvSpPr/>
          <p:nvPr/>
        </p:nvSpPr>
        <p:spPr>
          <a:xfrm>
            <a:off x="4166167" y="2851970"/>
            <a:ext cx="4712225" cy="405137"/>
          </a:xfrm>
          <a:prstGeom prst="roundRect">
            <a:avLst>
              <a:gd name="adj" fmla="val 10000"/>
            </a:avLst>
          </a:pr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17" name="Скругленный прямоугольник 4"/>
          <p:cNvSpPr/>
          <p:nvPr/>
        </p:nvSpPr>
        <p:spPr>
          <a:xfrm>
            <a:off x="4181438" y="2863836"/>
            <a:ext cx="4681683" cy="38140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4770" tIns="64770" rIns="64770" bIns="64770" numCol="1" spcCol="1270" anchor="ctr" anchorCtr="0">
            <a:noAutofit/>
          </a:bodyPr>
          <a:lstStyle/>
          <a:p>
            <a:pPr algn="ctr" defTabSz="755650">
              <a:lnSpc>
                <a:spcPct val="90000"/>
              </a:lnSpc>
              <a:spcAft>
                <a:spcPct val="35000"/>
              </a:spcAft>
            </a:pPr>
            <a:r>
              <a:rPr lang="ru-RU" sz="1600" b="1" i="1" dirty="0">
                <a:solidFill>
                  <a:prstClr val="black"/>
                </a:solidFill>
                <a:latin typeface="Times New Roman" panose="02020603050405020304" pitchFamily="18" charset="0"/>
                <a:cs typeface="Times New Roman" panose="02020603050405020304" pitchFamily="18" charset="0"/>
              </a:rPr>
              <a:t>Расходы в разрезе подпрограмм в </a:t>
            </a:r>
            <a:r>
              <a:rPr lang="ru-RU" sz="1600" b="1" i="1" dirty="0" smtClean="0">
                <a:solidFill>
                  <a:prstClr val="black"/>
                </a:solidFill>
                <a:latin typeface="Times New Roman" panose="02020603050405020304" pitchFamily="18" charset="0"/>
                <a:cs typeface="Times New Roman" panose="02020603050405020304" pitchFamily="18" charset="0"/>
              </a:rPr>
              <a:t>2019г., млн</a:t>
            </a:r>
            <a:r>
              <a:rPr lang="ru-RU" sz="1600" b="1" i="1" dirty="0">
                <a:solidFill>
                  <a:prstClr val="black"/>
                </a:solidFill>
                <a:latin typeface="Times New Roman" panose="02020603050405020304" pitchFamily="18" charset="0"/>
                <a:cs typeface="Times New Roman" panose="02020603050405020304" pitchFamily="18" charset="0"/>
              </a:rPr>
              <a:t>. руб.</a:t>
            </a:r>
          </a:p>
        </p:txBody>
      </p:sp>
      <p:sp>
        <p:nvSpPr>
          <p:cNvPr id="19" name="Скругленный прямоугольник 18"/>
          <p:cNvSpPr/>
          <p:nvPr/>
        </p:nvSpPr>
        <p:spPr>
          <a:xfrm>
            <a:off x="4164923" y="3291895"/>
            <a:ext cx="2940701" cy="380059"/>
          </a:xfrm>
          <a:prstGeom prst="roundRect">
            <a:avLst>
              <a:gd name="adj" fmla="val 10000"/>
            </a:avLst>
          </a:pr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20" name="Скругленный прямоугольник 4"/>
          <p:cNvSpPr/>
          <p:nvPr/>
        </p:nvSpPr>
        <p:spPr>
          <a:xfrm>
            <a:off x="4176417" y="3303027"/>
            <a:ext cx="2917712" cy="35779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algn="ctr" defTabSz="711200">
              <a:lnSpc>
                <a:spcPct val="90000"/>
              </a:lnSpc>
              <a:spcAft>
                <a:spcPct val="35000"/>
              </a:spcAft>
            </a:pPr>
            <a:r>
              <a:rPr lang="ru-RU" sz="1600" b="1" dirty="0">
                <a:solidFill>
                  <a:prstClr val="black"/>
                </a:solidFill>
                <a:latin typeface="Times New Roman" panose="02020603050405020304" pitchFamily="18" charset="0"/>
                <a:cs typeface="Times New Roman" panose="02020603050405020304" pitchFamily="18" charset="0"/>
              </a:rPr>
              <a:t>Подпрограмма</a:t>
            </a:r>
          </a:p>
        </p:txBody>
      </p:sp>
      <p:sp>
        <p:nvSpPr>
          <p:cNvPr id="22" name="Скругленный прямоугольник 21"/>
          <p:cNvSpPr/>
          <p:nvPr/>
        </p:nvSpPr>
        <p:spPr>
          <a:xfrm>
            <a:off x="4160880" y="3735120"/>
            <a:ext cx="2929371" cy="485112"/>
          </a:xfrm>
          <a:prstGeom prst="roundRect">
            <a:avLst>
              <a:gd name="adj" fmla="val 10000"/>
            </a:avLst>
          </a:pr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23" name="Скругленный прямоугольник 4"/>
          <p:cNvSpPr/>
          <p:nvPr/>
        </p:nvSpPr>
        <p:spPr>
          <a:xfrm>
            <a:off x="4170783" y="3749329"/>
            <a:ext cx="2909566" cy="45669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5720" tIns="45720" rIns="45720" bIns="45720" numCol="1" spcCol="1270" anchor="ctr" anchorCtr="0">
            <a:noAutofit/>
          </a:bodyPr>
          <a:lstStyle/>
          <a:p>
            <a:pPr algn="ctr" defTabSz="533400">
              <a:lnSpc>
                <a:spcPct val="90000"/>
              </a:lnSpc>
              <a:spcAft>
                <a:spcPct val="35000"/>
              </a:spcAft>
            </a:pPr>
            <a:r>
              <a:rPr lang="ru-RU" sz="1300" dirty="0">
                <a:solidFill>
                  <a:prstClr val="black"/>
                </a:solidFill>
                <a:latin typeface="Times New Roman" panose="02020603050405020304" pitchFamily="18" charset="0"/>
                <a:cs typeface="Times New Roman" panose="02020603050405020304" pitchFamily="18" charset="0"/>
              </a:rPr>
              <a:t>Безопасные и качественные автомобильные дороги</a:t>
            </a:r>
          </a:p>
        </p:txBody>
      </p:sp>
      <p:sp>
        <p:nvSpPr>
          <p:cNvPr id="25" name="Скругленный прямоугольник 24"/>
          <p:cNvSpPr/>
          <p:nvPr/>
        </p:nvSpPr>
        <p:spPr>
          <a:xfrm>
            <a:off x="4163196" y="4302865"/>
            <a:ext cx="2939458" cy="504000"/>
          </a:xfrm>
          <a:prstGeom prst="roundRect">
            <a:avLst>
              <a:gd name="adj" fmla="val 10000"/>
            </a:avLst>
          </a:pr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26" name="Скругленный прямоугольник 4"/>
          <p:cNvSpPr/>
          <p:nvPr/>
        </p:nvSpPr>
        <p:spPr>
          <a:xfrm>
            <a:off x="4174624" y="4306580"/>
            <a:ext cx="2916603" cy="50625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5720" tIns="45720" rIns="45720" bIns="45720" numCol="1" spcCol="1270" anchor="ctr" anchorCtr="0">
            <a:noAutofit/>
          </a:bodyPr>
          <a:lstStyle/>
          <a:p>
            <a:pPr algn="ctr" defTabSz="533400">
              <a:lnSpc>
                <a:spcPct val="90000"/>
              </a:lnSpc>
              <a:spcAft>
                <a:spcPct val="35000"/>
              </a:spcAft>
            </a:pPr>
            <a:r>
              <a:rPr lang="ru-RU" sz="1300" dirty="0">
                <a:solidFill>
                  <a:prstClr val="black"/>
                </a:solidFill>
                <a:latin typeface="Times New Roman" panose="02020603050405020304" pitchFamily="18" charset="0"/>
                <a:cs typeface="Times New Roman" panose="02020603050405020304" pitchFamily="18" charset="0"/>
              </a:rPr>
              <a:t>Пассажирский транспорт</a:t>
            </a:r>
          </a:p>
        </p:txBody>
      </p:sp>
      <p:sp>
        <p:nvSpPr>
          <p:cNvPr id="28" name="Скругленный прямоугольник 27"/>
          <p:cNvSpPr/>
          <p:nvPr/>
        </p:nvSpPr>
        <p:spPr>
          <a:xfrm>
            <a:off x="4163873" y="4891204"/>
            <a:ext cx="2928190" cy="432000"/>
          </a:xfrm>
          <a:prstGeom prst="roundRect">
            <a:avLst>
              <a:gd name="adj" fmla="val 10000"/>
            </a:avLst>
          </a:pr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29" name="Скругленный прямоугольник 4"/>
          <p:cNvSpPr/>
          <p:nvPr/>
        </p:nvSpPr>
        <p:spPr>
          <a:xfrm>
            <a:off x="4173622" y="4908610"/>
            <a:ext cx="2908692" cy="38344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5720" tIns="45720" rIns="45720" bIns="45720" numCol="1" spcCol="1270" anchor="ctr" anchorCtr="0">
            <a:noAutofit/>
          </a:bodyPr>
          <a:lstStyle/>
          <a:p>
            <a:pPr algn="ctr" defTabSz="533400">
              <a:lnSpc>
                <a:spcPct val="90000"/>
              </a:lnSpc>
              <a:spcAft>
                <a:spcPct val="35000"/>
              </a:spcAft>
            </a:pPr>
            <a:r>
              <a:rPr lang="ru-RU" sz="1300" dirty="0">
                <a:solidFill>
                  <a:prstClr val="black"/>
                </a:solidFill>
                <a:latin typeface="Times New Roman" panose="02020603050405020304" pitchFamily="18" charset="0"/>
                <a:cs typeface="Times New Roman" panose="02020603050405020304" pitchFamily="18" charset="0"/>
              </a:rPr>
              <a:t>Безопасность дорожного движения</a:t>
            </a:r>
          </a:p>
        </p:txBody>
      </p:sp>
      <p:sp>
        <p:nvSpPr>
          <p:cNvPr id="31" name="Скругленный прямоугольник 30"/>
          <p:cNvSpPr/>
          <p:nvPr/>
        </p:nvSpPr>
        <p:spPr>
          <a:xfrm>
            <a:off x="7180300" y="3297588"/>
            <a:ext cx="834850" cy="380059"/>
          </a:xfrm>
          <a:prstGeom prst="roundRect">
            <a:avLst>
              <a:gd name="adj" fmla="val 10000"/>
            </a:avLst>
          </a:pr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32" name="Скругленный прямоугольник 4"/>
          <p:cNvSpPr/>
          <p:nvPr/>
        </p:nvSpPr>
        <p:spPr>
          <a:xfrm>
            <a:off x="7192531" y="3308720"/>
            <a:ext cx="810388" cy="35779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algn="ctr" defTabSz="711200">
              <a:lnSpc>
                <a:spcPct val="90000"/>
              </a:lnSpc>
              <a:spcAft>
                <a:spcPct val="35000"/>
              </a:spcAft>
            </a:pPr>
            <a:r>
              <a:rPr lang="ru-RU" sz="1600" b="1" dirty="0">
                <a:solidFill>
                  <a:prstClr val="black"/>
                </a:solidFill>
                <a:latin typeface="Times New Roman" panose="02020603050405020304" pitchFamily="18" charset="0"/>
                <a:cs typeface="Times New Roman" panose="02020603050405020304" pitchFamily="18" charset="0"/>
              </a:rPr>
              <a:t>План</a:t>
            </a:r>
          </a:p>
        </p:txBody>
      </p:sp>
      <p:sp>
        <p:nvSpPr>
          <p:cNvPr id="34" name="Скругленный прямоугольник 33"/>
          <p:cNvSpPr/>
          <p:nvPr/>
        </p:nvSpPr>
        <p:spPr>
          <a:xfrm>
            <a:off x="8052189" y="3297747"/>
            <a:ext cx="812745" cy="372897"/>
          </a:xfrm>
          <a:prstGeom prst="roundRect">
            <a:avLst>
              <a:gd name="adj" fmla="val 10000"/>
            </a:avLst>
          </a:pr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35" name="Скругленный прямоугольник 4"/>
          <p:cNvSpPr/>
          <p:nvPr/>
        </p:nvSpPr>
        <p:spPr>
          <a:xfrm>
            <a:off x="8065369" y="3308669"/>
            <a:ext cx="786385" cy="35105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algn="ctr" defTabSz="711200">
              <a:lnSpc>
                <a:spcPct val="90000"/>
              </a:lnSpc>
              <a:spcAft>
                <a:spcPct val="35000"/>
              </a:spcAft>
            </a:pPr>
            <a:r>
              <a:rPr lang="ru-RU" sz="1600" b="1" dirty="0">
                <a:solidFill>
                  <a:prstClr val="black"/>
                </a:solidFill>
                <a:latin typeface="Times New Roman" panose="02020603050405020304" pitchFamily="18" charset="0"/>
                <a:cs typeface="Times New Roman" panose="02020603050405020304" pitchFamily="18" charset="0"/>
              </a:rPr>
              <a:t>Факт</a:t>
            </a:r>
          </a:p>
        </p:txBody>
      </p:sp>
      <p:sp>
        <p:nvSpPr>
          <p:cNvPr id="37" name="Скругленный прямоугольник 36"/>
          <p:cNvSpPr/>
          <p:nvPr/>
        </p:nvSpPr>
        <p:spPr>
          <a:xfrm>
            <a:off x="7174264" y="3758919"/>
            <a:ext cx="830914" cy="470903"/>
          </a:xfrm>
          <a:prstGeom prst="roundRect">
            <a:avLst>
              <a:gd name="adj" fmla="val 10000"/>
            </a:avLst>
          </a:pr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38" name="Скругленный прямоугольник 4"/>
          <p:cNvSpPr/>
          <p:nvPr/>
        </p:nvSpPr>
        <p:spPr>
          <a:xfrm>
            <a:off x="7184677" y="3772712"/>
            <a:ext cx="810088" cy="44331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numCol="1" spcCol="1270" anchor="ctr" anchorCtr="0">
            <a:noAutofit/>
          </a:bodyPr>
          <a:lstStyle/>
          <a:p>
            <a:pPr algn="ctr" defTabSz="622300">
              <a:lnSpc>
                <a:spcPct val="90000"/>
              </a:lnSpc>
              <a:spcAft>
                <a:spcPct val="35000"/>
              </a:spcAft>
            </a:pPr>
            <a:r>
              <a:rPr lang="ru-RU" sz="1400" dirty="0">
                <a:solidFill>
                  <a:prstClr val="black"/>
                </a:solidFill>
                <a:latin typeface="Times New Roman" panose="02020603050405020304" pitchFamily="18" charset="0"/>
                <a:cs typeface="Times New Roman" panose="02020603050405020304" pitchFamily="18" charset="0"/>
              </a:rPr>
              <a:t>4</a:t>
            </a:r>
            <a:r>
              <a:rPr lang="ru-RU" sz="1400" dirty="0" smtClean="0">
                <a:solidFill>
                  <a:prstClr val="black"/>
                </a:solidFill>
                <a:latin typeface="Times New Roman" panose="02020603050405020304" pitchFamily="18" charset="0"/>
                <a:cs typeface="Times New Roman" panose="02020603050405020304" pitchFamily="18" charset="0"/>
              </a:rPr>
              <a:t> 472,5</a:t>
            </a:r>
            <a:endParaRPr lang="ru-RU" sz="1400" dirty="0">
              <a:solidFill>
                <a:prstClr val="black"/>
              </a:solidFill>
              <a:latin typeface="Times New Roman" panose="02020603050405020304" pitchFamily="18" charset="0"/>
              <a:cs typeface="Times New Roman" panose="02020603050405020304" pitchFamily="18" charset="0"/>
            </a:endParaRPr>
          </a:p>
        </p:txBody>
      </p:sp>
      <p:sp>
        <p:nvSpPr>
          <p:cNvPr id="43" name="Скругленный прямоугольник 42"/>
          <p:cNvSpPr/>
          <p:nvPr/>
        </p:nvSpPr>
        <p:spPr>
          <a:xfrm>
            <a:off x="7180142" y="4302865"/>
            <a:ext cx="822070" cy="504000"/>
          </a:xfrm>
          <a:prstGeom prst="roundRect">
            <a:avLst>
              <a:gd name="adj" fmla="val 10000"/>
            </a:avLst>
          </a:pr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44" name="Скругленный прямоугольник 4"/>
          <p:cNvSpPr/>
          <p:nvPr/>
        </p:nvSpPr>
        <p:spPr>
          <a:xfrm>
            <a:off x="7195854" y="4322834"/>
            <a:ext cx="787735" cy="46435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numCol="1" spcCol="1270" anchor="ctr" anchorCtr="0">
            <a:noAutofit/>
          </a:bodyPr>
          <a:lstStyle/>
          <a:p>
            <a:pPr algn="ctr" defTabSz="622300">
              <a:lnSpc>
                <a:spcPct val="90000"/>
              </a:lnSpc>
              <a:spcAft>
                <a:spcPct val="35000"/>
              </a:spcAft>
            </a:pPr>
            <a:r>
              <a:rPr lang="ru-RU" sz="1400" dirty="0" smtClean="0">
                <a:solidFill>
                  <a:prstClr val="black"/>
                </a:solidFill>
                <a:latin typeface="Times New Roman" panose="02020603050405020304" pitchFamily="18" charset="0"/>
                <a:cs typeface="Times New Roman" panose="02020603050405020304" pitchFamily="18" charset="0"/>
              </a:rPr>
              <a:t>221,0</a:t>
            </a:r>
            <a:endParaRPr lang="ru-RU" sz="1400" dirty="0">
              <a:solidFill>
                <a:prstClr val="black"/>
              </a:solidFill>
              <a:latin typeface="Times New Roman" panose="02020603050405020304" pitchFamily="18" charset="0"/>
              <a:cs typeface="Times New Roman" panose="02020603050405020304" pitchFamily="18" charset="0"/>
            </a:endParaRPr>
          </a:p>
        </p:txBody>
      </p:sp>
      <p:sp>
        <p:nvSpPr>
          <p:cNvPr id="49" name="Скругленный прямоугольник 48"/>
          <p:cNvSpPr/>
          <p:nvPr/>
        </p:nvSpPr>
        <p:spPr>
          <a:xfrm>
            <a:off x="8038417" y="4891204"/>
            <a:ext cx="842088" cy="432000"/>
          </a:xfrm>
          <a:prstGeom prst="roundRect">
            <a:avLst>
              <a:gd name="adj" fmla="val 10000"/>
            </a:avLst>
          </a:pr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50" name="Скругленный прямоугольник 4"/>
          <p:cNvSpPr/>
          <p:nvPr/>
        </p:nvSpPr>
        <p:spPr>
          <a:xfrm>
            <a:off x="8048597" y="4904081"/>
            <a:ext cx="821729" cy="41389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numCol="1" spcCol="1270" anchor="ctr" anchorCtr="0">
            <a:noAutofit/>
          </a:bodyPr>
          <a:lstStyle/>
          <a:p>
            <a:pPr algn="ctr" defTabSz="622300">
              <a:lnSpc>
                <a:spcPct val="90000"/>
              </a:lnSpc>
              <a:spcAft>
                <a:spcPct val="35000"/>
              </a:spcAft>
            </a:pPr>
            <a:r>
              <a:rPr lang="ru-RU" sz="1400" dirty="0" smtClean="0">
                <a:solidFill>
                  <a:prstClr val="black"/>
                </a:solidFill>
                <a:latin typeface="Times New Roman" panose="02020603050405020304" pitchFamily="18" charset="0"/>
                <a:cs typeface="Times New Roman" panose="02020603050405020304" pitchFamily="18" charset="0"/>
              </a:rPr>
              <a:t>3,1</a:t>
            </a:r>
            <a:endParaRPr lang="ru-RU" sz="1400" dirty="0">
              <a:solidFill>
                <a:prstClr val="black"/>
              </a:solidFill>
              <a:latin typeface="Times New Roman" panose="02020603050405020304" pitchFamily="18" charset="0"/>
              <a:cs typeface="Times New Roman" panose="02020603050405020304" pitchFamily="18" charset="0"/>
            </a:endParaRPr>
          </a:p>
        </p:txBody>
      </p:sp>
      <p:sp>
        <p:nvSpPr>
          <p:cNvPr id="52" name="Скругленный прямоугольник 51"/>
          <p:cNvSpPr/>
          <p:nvPr/>
        </p:nvSpPr>
        <p:spPr>
          <a:xfrm>
            <a:off x="7156223" y="4891204"/>
            <a:ext cx="830914" cy="432000"/>
          </a:xfrm>
          <a:prstGeom prst="roundRect">
            <a:avLst>
              <a:gd name="adj" fmla="val 10000"/>
            </a:avLst>
          </a:pr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53" name="Скругленный прямоугольник 4"/>
          <p:cNvSpPr/>
          <p:nvPr/>
        </p:nvSpPr>
        <p:spPr>
          <a:xfrm>
            <a:off x="7165197" y="4918072"/>
            <a:ext cx="812967" cy="40032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numCol="1" spcCol="1270" anchor="ctr" anchorCtr="0">
            <a:noAutofit/>
          </a:bodyPr>
          <a:lstStyle/>
          <a:p>
            <a:pPr algn="ctr" defTabSz="622300">
              <a:lnSpc>
                <a:spcPct val="90000"/>
              </a:lnSpc>
              <a:spcAft>
                <a:spcPct val="35000"/>
              </a:spcAft>
            </a:pPr>
            <a:r>
              <a:rPr lang="ru-RU" sz="1400" dirty="0" smtClean="0">
                <a:solidFill>
                  <a:prstClr val="black"/>
                </a:solidFill>
                <a:latin typeface="Times New Roman" panose="02020603050405020304" pitchFamily="18" charset="0"/>
                <a:cs typeface="Times New Roman" panose="02020603050405020304" pitchFamily="18" charset="0"/>
              </a:rPr>
              <a:t>3,</a:t>
            </a:r>
            <a:r>
              <a:rPr lang="ru-RU" sz="1400" dirty="0">
                <a:solidFill>
                  <a:prstClr val="black"/>
                </a:solidFill>
                <a:latin typeface="Times New Roman" panose="02020603050405020304" pitchFamily="18" charset="0"/>
                <a:cs typeface="Times New Roman" panose="02020603050405020304" pitchFamily="18" charset="0"/>
              </a:rPr>
              <a:t>8</a:t>
            </a:r>
          </a:p>
        </p:txBody>
      </p:sp>
      <p:sp>
        <p:nvSpPr>
          <p:cNvPr id="55" name="Скругленный прямоугольник 54"/>
          <p:cNvSpPr/>
          <p:nvPr/>
        </p:nvSpPr>
        <p:spPr>
          <a:xfrm>
            <a:off x="4162640" y="5386387"/>
            <a:ext cx="2928189" cy="509205"/>
          </a:xfrm>
          <a:prstGeom prst="roundRect">
            <a:avLst>
              <a:gd name="adj" fmla="val 10000"/>
            </a:avLst>
          </a:pr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56" name="Скругленный прямоугольник 4"/>
          <p:cNvSpPr/>
          <p:nvPr/>
        </p:nvSpPr>
        <p:spPr>
          <a:xfrm>
            <a:off x="4173864" y="5401300"/>
            <a:ext cx="2905741" cy="47937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5720" tIns="45720" rIns="45720" bIns="45720" numCol="1" spcCol="1270" anchor="ctr" anchorCtr="0">
            <a:noAutofit/>
          </a:bodyPr>
          <a:lstStyle/>
          <a:p>
            <a:pPr algn="ctr" defTabSz="533400">
              <a:lnSpc>
                <a:spcPct val="90000"/>
              </a:lnSpc>
              <a:spcAft>
                <a:spcPct val="35000"/>
              </a:spcAft>
            </a:pPr>
            <a:r>
              <a:rPr lang="ru-RU" sz="1300" dirty="0">
                <a:solidFill>
                  <a:prstClr val="black"/>
                </a:solidFill>
                <a:latin typeface="Times New Roman" panose="02020603050405020304" pitchFamily="18" charset="0"/>
                <a:cs typeface="Times New Roman" panose="02020603050405020304" pitchFamily="18" charset="0"/>
              </a:rPr>
              <a:t>Расширение использования природного газа в качестве моторного топлива</a:t>
            </a:r>
          </a:p>
        </p:txBody>
      </p:sp>
      <p:sp>
        <p:nvSpPr>
          <p:cNvPr id="64" name="Скругленный прямоугольник 63"/>
          <p:cNvSpPr/>
          <p:nvPr/>
        </p:nvSpPr>
        <p:spPr>
          <a:xfrm>
            <a:off x="4125241" y="5963017"/>
            <a:ext cx="2920812" cy="532398"/>
          </a:xfrm>
          <a:prstGeom prst="roundRect">
            <a:avLst>
              <a:gd name="adj" fmla="val 10000"/>
            </a:avLst>
          </a:pr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65" name="Скругленный прямоугольник 4"/>
          <p:cNvSpPr/>
          <p:nvPr/>
        </p:nvSpPr>
        <p:spPr>
          <a:xfrm>
            <a:off x="4164923" y="5978610"/>
            <a:ext cx="2898342" cy="50121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5720" tIns="45720" rIns="45720" bIns="45720" numCol="1" spcCol="1270" anchor="ctr" anchorCtr="0">
            <a:noAutofit/>
          </a:bodyPr>
          <a:lstStyle/>
          <a:p>
            <a:pPr algn="ctr" defTabSz="533400">
              <a:lnSpc>
                <a:spcPct val="90000"/>
              </a:lnSpc>
              <a:spcAft>
                <a:spcPct val="35000"/>
              </a:spcAft>
            </a:pPr>
            <a:r>
              <a:rPr lang="ru-RU" sz="1300" dirty="0">
                <a:solidFill>
                  <a:prstClr val="black"/>
                </a:solidFill>
                <a:latin typeface="Times New Roman" panose="02020603050405020304" pitchFamily="18" charset="0"/>
                <a:cs typeface="Times New Roman" panose="02020603050405020304" pitchFamily="18" charset="0"/>
              </a:rPr>
              <a:t>Обеспечение реализации государственной программы</a:t>
            </a:r>
          </a:p>
        </p:txBody>
      </p:sp>
      <p:sp>
        <p:nvSpPr>
          <p:cNvPr id="67" name="Скругленный прямоугольник 66"/>
          <p:cNvSpPr/>
          <p:nvPr/>
        </p:nvSpPr>
        <p:spPr>
          <a:xfrm>
            <a:off x="7140993" y="5978609"/>
            <a:ext cx="836923" cy="501213"/>
          </a:xfrm>
          <a:prstGeom prst="roundRect">
            <a:avLst>
              <a:gd name="adj" fmla="val 10000"/>
            </a:avLst>
          </a:pr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68" name="Скругленный прямоугольник 4"/>
          <p:cNvSpPr/>
          <p:nvPr/>
        </p:nvSpPr>
        <p:spPr>
          <a:xfrm>
            <a:off x="7148462" y="5993289"/>
            <a:ext cx="821986" cy="47185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numCol="1" spcCol="1270" anchor="ctr" anchorCtr="0">
            <a:noAutofit/>
          </a:bodyPr>
          <a:lstStyle/>
          <a:p>
            <a:pPr algn="ctr" defTabSz="622300">
              <a:lnSpc>
                <a:spcPct val="90000"/>
              </a:lnSpc>
              <a:spcAft>
                <a:spcPct val="35000"/>
              </a:spcAft>
            </a:pPr>
            <a:r>
              <a:rPr lang="ru-RU" sz="1400" dirty="0" smtClean="0">
                <a:solidFill>
                  <a:prstClr val="black"/>
                </a:solidFill>
                <a:latin typeface="Times New Roman" panose="02020603050405020304" pitchFamily="18" charset="0"/>
                <a:cs typeface="Times New Roman" panose="02020603050405020304" pitchFamily="18" charset="0"/>
              </a:rPr>
              <a:t>22,2</a:t>
            </a:r>
            <a:endParaRPr lang="ru-RU" sz="1400" dirty="0">
              <a:solidFill>
                <a:prstClr val="black"/>
              </a:solidFill>
              <a:latin typeface="Times New Roman" panose="02020603050405020304" pitchFamily="18" charset="0"/>
              <a:cs typeface="Times New Roman" panose="02020603050405020304" pitchFamily="18" charset="0"/>
            </a:endParaRPr>
          </a:p>
        </p:txBody>
      </p:sp>
      <p:sp>
        <p:nvSpPr>
          <p:cNvPr id="85" name="Скругленный прямоугольник 84"/>
          <p:cNvSpPr/>
          <p:nvPr/>
        </p:nvSpPr>
        <p:spPr>
          <a:xfrm>
            <a:off x="8034598" y="5978609"/>
            <a:ext cx="830336" cy="486534"/>
          </a:xfrm>
          <a:prstGeom prst="roundRect">
            <a:avLst>
              <a:gd name="adj" fmla="val 10000"/>
            </a:avLst>
          </a:pr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86" name="Скругленный прямоугольник 4"/>
          <p:cNvSpPr/>
          <p:nvPr/>
        </p:nvSpPr>
        <p:spPr>
          <a:xfrm>
            <a:off x="8042008" y="5992859"/>
            <a:ext cx="815517" cy="45803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numCol="1" spcCol="1270" anchor="ctr" anchorCtr="0">
            <a:noAutofit/>
          </a:bodyPr>
          <a:lstStyle/>
          <a:p>
            <a:pPr algn="ctr" defTabSz="622300">
              <a:lnSpc>
                <a:spcPct val="90000"/>
              </a:lnSpc>
              <a:spcAft>
                <a:spcPct val="35000"/>
              </a:spcAft>
            </a:pPr>
            <a:r>
              <a:rPr lang="ru-RU" sz="1400" dirty="0" smtClean="0">
                <a:solidFill>
                  <a:prstClr val="black"/>
                </a:solidFill>
                <a:latin typeface="Times New Roman" panose="02020603050405020304" pitchFamily="18" charset="0"/>
                <a:cs typeface="Times New Roman" panose="02020603050405020304" pitchFamily="18" charset="0"/>
              </a:rPr>
              <a:t>22,1</a:t>
            </a:r>
            <a:endParaRPr lang="ru-RU" sz="1400" dirty="0">
              <a:solidFill>
                <a:prstClr val="black"/>
              </a:solidFill>
              <a:latin typeface="Times New Roman" panose="02020603050405020304" pitchFamily="18" charset="0"/>
              <a:cs typeface="Times New Roman" panose="02020603050405020304" pitchFamily="18" charset="0"/>
            </a:endParaRPr>
          </a:p>
        </p:txBody>
      </p:sp>
      <p:sp>
        <p:nvSpPr>
          <p:cNvPr id="88" name="Скругленный прямоугольник 87"/>
          <p:cNvSpPr/>
          <p:nvPr/>
        </p:nvSpPr>
        <p:spPr>
          <a:xfrm>
            <a:off x="7165197" y="5386004"/>
            <a:ext cx="830914" cy="494291"/>
          </a:xfrm>
          <a:prstGeom prst="roundRect">
            <a:avLst>
              <a:gd name="adj" fmla="val 10000"/>
            </a:avLst>
          </a:pr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89" name="Скругленный прямоугольник 4"/>
          <p:cNvSpPr/>
          <p:nvPr/>
        </p:nvSpPr>
        <p:spPr>
          <a:xfrm>
            <a:off x="7174171" y="5400481"/>
            <a:ext cx="812967" cy="46533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numCol="1" spcCol="1270" anchor="ctr" anchorCtr="0">
            <a:noAutofit/>
          </a:bodyPr>
          <a:lstStyle/>
          <a:p>
            <a:pPr algn="ctr" defTabSz="622300">
              <a:lnSpc>
                <a:spcPct val="90000"/>
              </a:lnSpc>
              <a:spcAft>
                <a:spcPct val="35000"/>
              </a:spcAft>
            </a:pPr>
            <a:r>
              <a:rPr lang="ru-RU" sz="1400" dirty="0" smtClean="0">
                <a:solidFill>
                  <a:prstClr val="black"/>
                </a:solidFill>
                <a:latin typeface="Times New Roman" panose="02020603050405020304" pitchFamily="18" charset="0"/>
                <a:cs typeface="Times New Roman" panose="02020603050405020304" pitchFamily="18" charset="0"/>
              </a:rPr>
              <a:t>0,0</a:t>
            </a:r>
            <a:endParaRPr lang="ru-RU" sz="1400" dirty="0">
              <a:solidFill>
                <a:prstClr val="black"/>
              </a:solidFill>
              <a:latin typeface="Times New Roman" panose="02020603050405020304" pitchFamily="18" charset="0"/>
              <a:cs typeface="Times New Roman" panose="02020603050405020304" pitchFamily="18" charset="0"/>
            </a:endParaRPr>
          </a:p>
        </p:txBody>
      </p:sp>
      <p:sp>
        <p:nvSpPr>
          <p:cNvPr id="91" name="Скругленный прямоугольник 90"/>
          <p:cNvSpPr/>
          <p:nvPr/>
        </p:nvSpPr>
        <p:spPr>
          <a:xfrm>
            <a:off x="8050444" y="5386003"/>
            <a:ext cx="830914" cy="494291"/>
          </a:xfrm>
          <a:prstGeom prst="roundRect">
            <a:avLst>
              <a:gd name="adj" fmla="val 10000"/>
            </a:avLst>
          </a:pr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92" name="Скругленный прямоугольник 4"/>
          <p:cNvSpPr/>
          <p:nvPr/>
        </p:nvSpPr>
        <p:spPr>
          <a:xfrm>
            <a:off x="8059418" y="5400480"/>
            <a:ext cx="812967" cy="46533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numCol="1" spcCol="1270" anchor="ctr" anchorCtr="0">
            <a:noAutofit/>
          </a:bodyPr>
          <a:lstStyle/>
          <a:p>
            <a:pPr algn="ctr" defTabSz="622300">
              <a:lnSpc>
                <a:spcPct val="90000"/>
              </a:lnSpc>
              <a:spcAft>
                <a:spcPct val="35000"/>
              </a:spcAft>
            </a:pPr>
            <a:r>
              <a:rPr lang="ru-RU" sz="1400" dirty="0" smtClean="0">
                <a:solidFill>
                  <a:prstClr val="black"/>
                </a:solidFill>
                <a:latin typeface="Times New Roman" panose="02020603050405020304" pitchFamily="18" charset="0"/>
                <a:cs typeface="Times New Roman" panose="02020603050405020304" pitchFamily="18" charset="0"/>
              </a:rPr>
              <a:t>0,0</a:t>
            </a:r>
            <a:endParaRPr lang="ru-RU" sz="1400" dirty="0">
              <a:solidFill>
                <a:prstClr val="black"/>
              </a:solidFill>
              <a:latin typeface="Times New Roman" panose="02020603050405020304" pitchFamily="18" charset="0"/>
              <a:cs typeface="Times New Roman" panose="02020603050405020304" pitchFamily="18" charset="0"/>
            </a:endParaRPr>
          </a:p>
        </p:txBody>
      </p:sp>
      <p:sp>
        <p:nvSpPr>
          <p:cNvPr id="94" name="Скругленный прямоугольник 93"/>
          <p:cNvSpPr/>
          <p:nvPr/>
        </p:nvSpPr>
        <p:spPr>
          <a:xfrm>
            <a:off x="8048426" y="4302865"/>
            <a:ext cx="822070" cy="504000"/>
          </a:xfrm>
          <a:prstGeom prst="roundRect">
            <a:avLst>
              <a:gd name="adj" fmla="val 10000"/>
            </a:avLst>
          </a:pr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95" name="Скругленный прямоугольник 4"/>
          <p:cNvSpPr/>
          <p:nvPr/>
        </p:nvSpPr>
        <p:spPr>
          <a:xfrm>
            <a:off x="8064138" y="4328968"/>
            <a:ext cx="787735" cy="45208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numCol="1" spcCol="1270" anchor="ctr" anchorCtr="0">
            <a:noAutofit/>
          </a:bodyPr>
          <a:lstStyle/>
          <a:p>
            <a:pPr algn="ctr" defTabSz="622300">
              <a:lnSpc>
                <a:spcPct val="90000"/>
              </a:lnSpc>
              <a:spcAft>
                <a:spcPct val="35000"/>
              </a:spcAft>
            </a:pPr>
            <a:r>
              <a:rPr lang="ru-RU" sz="1400" dirty="0" smtClean="0">
                <a:solidFill>
                  <a:prstClr val="black"/>
                </a:solidFill>
                <a:latin typeface="Times New Roman" panose="02020603050405020304" pitchFamily="18" charset="0"/>
                <a:cs typeface="Times New Roman" panose="02020603050405020304" pitchFamily="18" charset="0"/>
              </a:rPr>
              <a:t>138,2</a:t>
            </a:r>
            <a:endParaRPr lang="ru-RU" sz="1400" dirty="0">
              <a:solidFill>
                <a:prstClr val="black"/>
              </a:solidFill>
              <a:latin typeface="Times New Roman" panose="02020603050405020304" pitchFamily="18" charset="0"/>
              <a:cs typeface="Times New Roman" panose="02020603050405020304" pitchFamily="18" charset="0"/>
            </a:endParaRPr>
          </a:p>
        </p:txBody>
      </p:sp>
      <p:sp>
        <p:nvSpPr>
          <p:cNvPr id="102" name="Скругленный прямоугольник 101"/>
          <p:cNvSpPr/>
          <p:nvPr/>
        </p:nvSpPr>
        <p:spPr>
          <a:xfrm>
            <a:off x="8056322" y="3768509"/>
            <a:ext cx="822070" cy="461313"/>
          </a:xfrm>
          <a:prstGeom prst="roundRect">
            <a:avLst>
              <a:gd name="adj" fmla="val 10000"/>
            </a:avLst>
          </a:pr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103" name="Скругленный прямоугольник 4"/>
          <p:cNvSpPr/>
          <p:nvPr/>
        </p:nvSpPr>
        <p:spPr>
          <a:xfrm>
            <a:off x="8072034" y="3758918"/>
            <a:ext cx="787735" cy="45739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numCol="1" spcCol="1270" anchor="ctr" anchorCtr="0">
            <a:noAutofit/>
          </a:bodyPr>
          <a:lstStyle/>
          <a:p>
            <a:pPr algn="ctr" defTabSz="622300">
              <a:lnSpc>
                <a:spcPct val="90000"/>
              </a:lnSpc>
              <a:spcAft>
                <a:spcPct val="35000"/>
              </a:spcAft>
            </a:pPr>
            <a:r>
              <a:rPr lang="ru-RU" sz="1400" dirty="0">
                <a:solidFill>
                  <a:prstClr val="black"/>
                </a:solidFill>
                <a:latin typeface="Times New Roman" panose="02020603050405020304" pitchFamily="18" charset="0"/>
                <a:cs typeface="Times New Roman" panose="02020603050405020304" pitchFamily="18" charset="0"/>
              </a:rPr>
              <a:t>4 </a:t>
            </a:r>
            <a:r>
              <a:rPr lang="ru-RU" sz="1400" dirty="0" smtClean="0">
                <a:solidFill>
                  <a:prstClr val="black"/>
                </a:solidFill>
                <a:latin typeface="Times New Roman" panose="02020603050405020304" pitchFamily="18" charset="0"/>
                <a:cs typeface="Times New Roman" panose="02020603050405020304" pitchFamily="18" charset="0"/>
              </a:rPr>
              <a:t>133,5</a:t>
            </a:r>
            <a:endParaRPr lang="ru-RU" sz="14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07054349"/>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Скругленный прямоугольник 4"/>
          <p:cNvSpPr/>
          <p:nvPr/>
        </p:nvSpPr>
        <p:spPr>
          <a:xfrm>
            <a:off x="107504" y="2348936"/>
            <a:ext cx="4968552" cy="543641"/>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r>
              <a:rPr lang="ru-RU" sz="1100" dirty="0" smtClean="0">
                <a:solidFill>
                  <a:prstClr val="black"/>
                </a:solidFill>
                <a:latin typeface="Times New Roman" panose="02020603050405020304" pitchFamily="18" charset="0"/>
                <a:cs typeface="Times New Roman" panose="02020603050405020304" pitchFamily="18" charset="0"/>
              </a:rPr>
              <a:t>Протяженность автомобильных дорог общего пользования регионального, межмуниципального и местного значения на территории Чувашской Республики, км</a:t>
            </a:r>
            <a:endParaRPr lang="ru-RU" sz="1100" i="1" dirty="0">
              <a:solidFill>
                <a:prstClr val="black"/>
              </a:solidFill>
              <a:latin typeface="Times New Roman" panose="02020603050405020304" pitchFamily="18" charset="0"/>
              <a:cs typeface="Times New Roman" panose="02020603050405020304" pitchFamily="18" charset="0"/>
            </a:endParaRPr>
          </a:p>
        </p:txBody>
      </p:sp>
      <p:sp>
        <p:nvSpPr>
          <p:cNvPr id="24" name="Скругленный прямоугольник 23"/>
          <p:cNvSpPr/>
          <p:nvPr/>
        </p:nvSpPr>
        <p:spPr>
          <a:xfrm>
            <a:off x="107504" y="2982048"/>
            <a:ext cx="4968552" cy="568335"/>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r>
              <a:rPr lang="ru-RU" sz="1100" dirty="0">
                <a:solidFill>
                  <a:prstClr val="black"/>
                </a:solidFill>
                <a:latin typeface="Times New Roman" panose="02020603050405020304" pitchFamily="18" charset="0"/>
                <a:cs typeface="Times New Roman" panose="02020603050405020304" pitchFamily="18" charset="0"/>
              </a:rPr>
              <a:t>Протяженность автомобильных дорог общего пользования регионального, межмуниципального и местного значения на территории Чувашской Республики, находящихся в нормативном </a:t>
            </a:r>
            <a:r>
              <a:rPr lang="ru-RU" sz="1100" dirty="0" smtClean="0">
                <a:solidFill>
                  <a:prstClr val="black"/>
                </a:solidFill>
                <a:latin typeface="Times New Roman" panose="02020603050405020304" pitchFamily="18" charset="0"/>
                <a:cs typeface="Times New Roman" panose="02020603050405020304" pitchFamily="18" charset="0"/>
              </a:rPr>
              <a:t>состоянии, км</a:t>
            </a:r>
            <a:endParaRPr lang="ru-RU" sz="1100" dirty="0">
              <a:solidFill>
                <a:prstClr val="black"/>
              </a:solidFill>
              <a:latin typeface="Times New Roman" panose="02020603050405020304" pitchFamily="18" charset="0"/>
              <a:cs typeface="Times New Roman" panose="02020603050405020304" pitchFamily="18" charset="0"/>
            </a:endParaRPr>
          </a:p>
        </p:txBody>
      </p:sp>
      <p:sp>
        <p:nvSpPr>
          <p:cNvPr id="33" name="Скругленный прямоугольник 32"/>
          <p:cNvSpPr/>
          <p:nvPr/>
        </p:nvSpPr>
        <p:spPr>
          <a:xfrm>
            <a:off x="107504" y="3645080"/>
            <a:ext cx="4968552" cy="695818"/>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r>
              <a:rPr lang="ru-RU" sz="1100" dirty="0">
                <a:solidFill>
                  <a:prstClr val="black"/>
                </a:solidFill>
                <a:latin typeface="Times New Roman" panose="02020603050405020304" pitchFamily="18" charset="0"/>
                <a:cs typeface="Times New Roman" panose="02020603050405020304" pitchFamily="18" charset="0"/>
              </a:rPr>
              <a:t>Доля протяженности автомобильных дорог общего пользования регионального, межмуниципального и местного значения на территории Чувашской Республики, соответствующих нормативным требованиям, в их общей </a:t>
            </a:r>
            <a:r>
              <a:rPr lang="ru-RU" sz="1100" dirty="0" smtClean="0">
                <a:solidFill>
                  <a:prstClr val="black"/>
                </a:solidFill>
                <a:latin typeface="Times New Roman" panose="02020603050405020304" pitchFamily="18" charset="0"/>
                <a:cs typeface="Times New Roman" panose="02020603050405020304" pitchFamily="18" charset="0"/>
              </a:rPr>
              <a:t>протяженности, %</a:t>
            </a:r>
            <a:endParaRPr lang="ru-RU" sz="1100" dirty="0">
              <a:solidFill>
                <a:prstClr val="black"/>
              </a:solidFill>
              <a:latin typeface="Times New Roman" panose="02020603050405020304" pitchFamily="18" charset="0"/>
              <a:cs typeface="Times New Roman" panose="02020603050405020304" pitchFamily="18" charset="0"/>
            </a:endParaRPr>
          </a:p>
        </p:txBody>
      </p:sp>
      <p:sp>
        <p:nvSpPr>
          <p:cNvPr id="35" name="Скругленный прямоугольник 34"/>
          <p:cNvSpPr/>
          <p:nvPr/>
        </p:nvSpPr>
        <p:spPr>
          <a:xfrm>
            <a:off x="107504" y="4437168"/>
            <a:ext cx="4968552" cy="63367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r>
              <a:rPr lang="ru-RU" sz="1100" dirty="0">
                <a:solidFill>
                  <a:prstClr val="black"/>
                </a:solidFill>
                <a:latin typeface="Times New Roman" panose="02020603050405020304" pitchFamily="18" charset="0"/>
                <a:cs typeface="Times New Roman" panose="02020603050405020304" pitchFamily="18" charset="0"/>
              </a:rPr>
              <a:t>Протяженность автомобильных дорог общего пользования регионального, межмуниципального и местного значения, в отношении которых проведены работы по капитальному ремонту или </a:t>
            </a:r>
            <a:r>
              <a:rPr lang="ru-RU" sz="1100" dirty="0" smtClean="0">
                <a:solidFill>
                  <a:prstClr val="black"/>
                </a:solidFill>
                <a:latin typeface="Times New Roman" panose="02020603050405020304" pitchFamily="18" charset="0"/>
                <a:cs typeface="Times New Roman" panose="02020603050405020304" pitchFamily="18" charset="0"/>
              </a:rPr>
              <a:t>ремонту, км</a:t>
            </a:r>
            <a:endParaRPr lang="ru-RU" sz="1100" dirty="0">
              <a:solidFill>
                <a:prstClr val="black"/>
              </a:solidFill>
              <a:latin typeface="Times New Roman" panose="02020603050405020304" pitchFamily="18" charset="0"/>
              <a:cs typeface="Times New Roman" panose="02020603050405020304" pitchFamily="18" charset="0"/>
            </a:endParaRPr>
          </a:p>
        </p:txBody>
      </p:sp>
      <p:sp>
        <p:nvSpPr>
          <p:cNvPr id="36" name="Скругленный прямоугольник 35"/>
          <p:cNvSpPr/>
          <p:nvPr/>
        </p:nvSpPr>
        <p:spPr>
          <a:xfrm>
            <a:off x="107504" y="5157248"/>
            <a:ext cx="4968552" cy="504056"/>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r>
              <a:rPr lang="ru-RU" sz="1100" dirty="0">
                <a:solidFill>
                  <a:prstClr val="black"/>
                </a:solidFill>
                <a:latin typeface="Times New Roman" panose="02020603050405020304" pitchFamily="18" charset="0"/>
                <a:cs typeface="Times New Roman" panose="02020603050405020304" pitchFamily="18" charset="0"/>
              </a:rPr>
              <a:t>Количество перевезенных транспортом общего пользования </a:t>
            </a:r>
            <a:r>
              <a:rPr lang="ru-RU" sz="1100" dirty="0" smtClean="0">
                <a:solidFill>
                  <a:prstClr val="black"/>
                </a:solidFill>
                <a:latin typeface="Times New Roman" panose="02020603050405020304" pitchFamily="18" charset="0"/>
                <a:cs typeface="Times New Roman" panose="02020603050405020304" pitchFamily="18" charset="0"/>
              </a:rPr>
              <a:t>пассажиров</a:t>
            </a:r>
            <a:r>
              <a:rPr lang="ru-RU" sz="1100" dirty="0">
                <a:solidFill>
                  <a:prstClr val="black"/>
                </a:solidFill>
                <a:latin typeface="Times New Roman" panose="02020603050405020304" pitchFamily="18" charset="0"/>
                <a:cs typeface="Times New Roman" panose="02020603050405020304" pitchFamily="18" charset="0"/>
              </a:rPr>
              <a:t>, тыс. </a:t>
            </a:r>
            <a:r>
              <a:rPr lang="ru-RU" sz="1100" dirty="0" smtClean="0">
                <a:solidFill>
                  <a:prstClr val="black"/>
                </a:solidFill>
                <a:latin typeface="Times New Roman" panose="02020603050405020304" pitchFamily="18" charset="0"/>
                <a:cs typeface="Times New Roman" panose="02020603050405020304" pitchFamily="18" charset="0"/>
              </a:rPr>
              <a:t>чел.</a:t>
            </a:r>
            <a:endParaRPr lang="ru-RU" sz="1100" dirty="0">
              <a:solidFill>
                <a:prstClr val="black"/>
              </a:solidFill>
              <a:latin typeface="Times New Roman" panose="02020603050405020304" pitchFamily="18" charset="0"/>
              <a:cs typeface="Times New Roman" panose="02020603050405020304" pitchFamily="18" charset="0"/>
            </a:endParaRPr>
          </a:p>
        </p:txBody>
      </p:sp>
      <p:sp>
        <p:nvSpPr>
          <p:cNvPr id="37" name="Скругленный прямоугольник 36"/>
          <p:cNvSpPr/>
          <p:nvPr/>
        </p:nvSpPr>
        <p:spPr>
          <a:xfrm>
            <a:off x="107504" y="5785267"/>
            <a:ext cx="4968552" cy="432048"/>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r>
              <a:rPr lang="ru-RU" sz="1100" dirty="0">
                <a:solidFill>
                  <a:prstClr val="black"/>
                </a:solidFill>
                <a:latin typeface="Times New Roman" panose="02020603050405020304" pitchFamily="18" charset="0"/>
                <a:cs typeface="Times New Roman" panose="02020603050405020304" pitchFamily="18" charset="0"/>
              </a:rPr>
              <a:t>Численность парка транспортных средств, работающих на компримированном природном </a:t>
            </a:r>
            <a:r>
              <a:rPr lang="ru-RU" sz="1100" dirty="0" smtClean="0">
                <a:solidFill>
                  <a:prstClr val="black"/>
                </a:solidFill>
                <a:latin typeface="Times New Roman" panose="02020603050405020304" pitchFamily="18" charset="0"/>
                <a:cs typeface="Times New Roman" panose="02020603050405020304" pitchFamily="18" charset="0"/>
              </a:rPr>
              <a:t>газе, </a:t>
            </a:r>
            <a:r>
              <a:rPr lang="ru-RU" sz="1100" dirty="0">
                <a:solidFill>
                  <a:prstClr val="black"/>
                </a:solidFill>
                <a:latin typeface="Times New Roman" panose="02020603050405020304" pitchFamily="18" charset="0"/>
                <a:cs typeface="Times New Roman" panose="02020603050405020304" pitchFamily="18" charset="0"/>
              </a:rPr>
              <a:t>ед. </a:t>
            </a:r>
          </a:p>
        </p:txBody>
      </p:sp>
      <p:sp>
        <p:nvSpPr>
          <p:cNvPr id="11" name="Скругленный прямоугольник 10"/>
          <p:cNvSpPr/>
          <p:nvPr/>
        </p:nvSpPr>
        <p:spPr>
          <a:xfrm>
            <a:off x="107504" y="1494505"/>
            <a:ext cx="2336446" cy="504056"/>
          </a:xfrm>
          <a:prstGeom prst="roundRect">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fontAlgn="base">
              <a:spcBef>
                <a:spcPct val="0"/>
              </a:spcBef>
              <a:spcAft>
                <a:spcPct val="0"/>
              </a:spcAft>
            </a:pPr>
            <a:r>
              <a:rPr lang="ru-RU" sz="1400" b="1" dirty="0">
                <a:solidFill>
                  <a:srgbClr val="4E67C8">
                    <a:lumMod val="50000"/>
                  </a:srgbClr>
                </a:solidFill>
                <a:latin typeface="Times New Roman" panose="02020603050405020304" pitchFamily="18" charset="0"/>
                <a:cs typeface="Times New Roman" panose="02020603050405020304" pitchFamily="18" charset="0"/>
              </a:rPr>
              <a:t>Основные индикаторы</a:t>
            </a:r>
          </a:p>
        </p:txBody>
      </p:sp>
      <p:pic>
        <p:nvPicPr>
          <p:cNvPr id="17" name="Picture 2" descr="T:\Сектор финансирования\glonass.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79967" y="789394"/>
            <a:ext cx="2596089" cy="141022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7" name="Скругленный прямоугольник 26"/>
          <p:cNvSpPr/>
          <p:nvPr/>
        </p:nvSpPr>
        <p:spPr>
          <a:xfrm>
            <a:off x="5148064" y="692696"/>
            <a:ext cx="3940523" cy="801809"/>
          </a:xfrm>
          <a:prstGeom prst="roundRect">
            <a:avLst>
              <a:gd name="adj" fmla="val 10000"/>
            </a:avLst>
          </a:prstGeom>
        </p:spPr>
        <p:style>
          <a:lnRef idx="3">
            <a:schemeClr val="lt1"/>
          </a:lnRef>
          <a:fillRef idx="1">
            <a:schemeClr val="accent2"/>
          </a:fillRef>
          <a:effectRef idx="1">
            <a:schemeClr val="accent2"/>
          </a:effectRef>
          <a:fontRef idx="minor">
            <a:schemeClr val="lt1"/>
          </a:fontRef>
        </p:style>
      </p:sp>
      <p:sp>
        <p:nvSpPr>
          <p:cNvPr id="28" name="Скругленный прямоугольник 4"/>
          <p:cNvSpPr/>
          <p:nvPr/>
        </p:nvSpPr>
        <p:spPr>
          <a:xfrm>
            <a:off x="5148064" y="692696"/>
            <a:ext cx="3893555" cy="75484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numCol="1" spcCol="1270" anchor="ctr" anchorCtr="0">
            <a:noAutofit/>
          </a:bodyPr>
          <a:lstStyle/>
          <a:p>
            <a:pPr algn="ctr" defTabSz="622300" fontAlgn="base">
              <a:lnSpc>
                <a:spcPct val="90000"/>
              </a:lnSpc>
              <a:spcBef>
                <a:spcPct val="0"/>
              </a:spcBef>
              <a:spcAft>
                <a:spcPct val="35000"/>
              </a:spcAft>
            </a:pPr>
            <a:r>
              <a:rPr lang="ru-RU" sz="1400" b="1" dirty="0">
                <a:solidFill>
                  <a:srgbClr val="4E67C8">
                    <a:lumMod val="50000"/>
                  </a:srgbClr>
                </a:solidFill>
                <a:latin typeface="Times New Roman" panose="02020603050405020304" pitchFamily="18" charset="0"/>
                <a:cs typeface="Times New Roman" panose="02020603050405020304" pitchFamily="18" charset="0"/>
              </a:rPr>
              <a:t>Достижение значений показателей (индикаторов) </a:t>
            </a:r>
          </a:p>
        </p:txBody>
      </p:sp>
      <p:sp>
        <p:nvSpPr>
          <p:cNvPr id="45" name="Скругленный прямоугольник 6"/>
          <p:cNvSpPr/>
          <p:nvPr/>
        </p:nvSpPr>
        <p:spPr>
          <a:xfrm>
            <a:off x="5906019" y="1680500"/>
            <a:ext cx="772579" cy="33958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numCol="1" spcCol="1270" anchor="ctr" anchorCtr="0">
            <a:noAutofit/>
          </a:bodyPr>
          <a:lstStyle/>
          <a:p>
            <a:pPr algn="ctr" defTabSz="622300" fontAlgn="base">
              <a:lnSpc>
                <a:spcPct val="90000"/>
              </a:lnSpc>
              <a:spcBef>
                <a:spcPct val="0"/>
              </a:spcBef>
              <a:spcAft>
                <a:spcPct val="35000"/>
              </a:spcAft>
            </a:pPr>
            <a:endParaRPr lang="ru-RU" sz="1400" b="1" dirty="0">
              <a:solidFill>
                <a:prstClr val="black"/>
              </a:solidFill>
            </a:endParaRPr>
          </a:p>
        </p:txBody>
      </p:sp>
      <p:sp>
        <p:nvSpPr>
          <p:cNvPr id="296" name="Скругленный прямоугольник 295"/>
          <p:cNvSpPr/>
          <p:nvPr/>
        </p:nvSpPr>
        <p:spPr>
          <a:xfrm>
            <a:off x="5940152" y="2348936"/>
            <a:ext cx="731452" cy="527076"/>
          </a:xfrm>
          <a:prstGeom prst="roundRect">
            <a:avLst>
              <a:gd name="adj" fmla="val 10000"/>
            </a:avLst>
          </a:prstGeom>
          <a:gradFill flip="none" rotWithShape="1">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nchor="ctr"/>
          <a:lstStyle/>
          <a:p>
            <a:pPr algn="ctr"/>
            <a:r>
              <a:rPr lang="ru-RU" sz="1100" b="1" dirty="0" smtClean="0">
                <a:solidFill>
                  <a:prstClr val="black"/>
                </a:solidFill>
                <a:latin typeface="Times New Roman" panose="02020603050405020304" pitchFamily="18" charset="0"/>
                <a:cs typeface="Times New Roman" panose="02020603050405020304" pitchFamily="18" charset="0"/>
              </a:rPr>
              <a:t>12 188,5</a:t>
            </a:r>
            <a:endParaRPr lang="ru-RU" sz="1100" b="1" dirty="0">
              <a:solidFill>
                <a:prstClr val="black"/>
              </a:solidFill>
              <a:latin typeface="Times New Roman" panose="02020603050405020304" pitchFamily="18" charset="0"/>
              <a:cs typeface="Times New Roman" panose="02020603050405020304" pitchFamily="18" charset="0"/>
            </a:endParaRPr>
          </a:p>
        </p:txBody>
      </p:sp>
      <p:sp>
        <p:nvSpPr>
          <p:cNvPr id="294" name="Скругленный прямоугольник 293"/>
          <p:cNvSpPr/>
          <p:nvPr/>
        </p:nvSpPr>
        <p:spPr>
          <a:xfrm>
            <a:off x="8316416" y="2348936"/>
            <a:ext cx="731452" cy="527076"/>
          </a:xfrm>
          <a:prstGeom prst="roundRect">
            <a:avLst>
              <a:gd name="adj" fmla="val 10000"/>
            </a:avLst>
          </a:prstGeom>
          <a:gradFill flip="none" rotWithShape="1">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nchor="ctr"/>
          <a:lstStyle/>
          <a:p>
            <a:pPr algn="ctr"/>
            <a:r>
              <a:rPr lang="ru-RU" sz="1100" b="1" dirty="0" smtClean="0">
                <a:solidFill>
                  <a:prstClr val="black"/>
                </a:solidFill>
                <a:latin typeface="Times New Roman" panose="02020603050405020304" pitchFamily="18" charset="0"/>
                <a:cs typeface="Times New Roman" panose="02020603050405020304" pitchFamily="18" charset="0"/>
              </a:rPr>
              <a:t>12 200,1</a:t>
            </a:r>
            <a:endParaRPr lang="ru-RU" sz="1100" b="1" dirty="0">
              <a:solidFill>
                <a:prstClr val="black"/>
              </a:solidFill>
              <a:latin typeface="Times New Roman" panose="02020603050405020304" pitchFamily="18" charset="0"/>
              <a:cs typeface="Times New Roman" panose="02020603050405020304" pitchFamily="18" charset="0"/>
            </a:endParaRPr>
          </a:p>
        </p:txBody>
      </p:sp>
      <p:sp>
        <p:nvSpPr>
          <p:cNvPr id="292" name="Скругленный прямоугольник 291"/>
          <p:cNvSpPr/>
          <p:nvPr/>
        </p:nvSpPr>
        <p:spPr>
          <a:xfrm>
            <a:off x="6732240" y="2348936"/>
            <a:ext cx="731452" cy="527076"/>
          </a:xfrm>
          <a:prstGeom prst="roundRect">
            <a:avLst>
              <a:gd name="adj" fmla="val 10000"/>
            </a:avLst>
          </a:prstGeom>
          <a:gradFill flip="none" rotWithShape="1">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nchor="ctr"/>
          <a:lstStyle/>
          <a:p>
            <a:pPr algn="ctr"/>
            <a:r>
              <a:rPr lang="ru-RU" sz="1100" b="1" dirty="0" smtClean="0">
                <a:solidFill>
                  <a:prstClr val="black"/>
                </a:solidFill>
                <a:latin typeface="Times New Roman" panose="02020603050405020304" pitchFamily="18" charset="0"/>
                <a:cs typeface="Times New Roman" panose="02020603050405020304" pitchFamily="18" charset="0"/>
              </a:rPr>
              <a:t>12 192,5</a:t>
            </a:r>
            <a:endParaRPr lang="ru-RU" sz="1100" b="1" dirty="0">
              <a:solidFill>
                <a:prstClr val="black"/>
              </a:solidFill>
              <a:latin typeface="Times New Roman" panose="02020603050405020304" pitchFamily="18" charset="0"/>
              <a:cs typeface="Times New Roman" panose="02020603050405020304" pitchFamily="18" charset="0"/>
            </a:endParaRPr>
          </a:p>
        </p:txBody>
      </p:sp>
      <p:sp>
        <p:nvSpPr>
          <p:cNvPr id="290" name="Скругленный прямоугольник 289"/>
          <p:cNvSpPr/>
          <p:nvPr/>
        </p:nvSpPr>
        <p:spPr>
          <a:xfrm>
            <a:off x="7524328" y="2348936"/>
            <a:ext cx="731452" cy="527076"/>
          </a:xfrm>
          <a:prstGeom prst="roundRect">
            <a:avLst>
              <a:gd name="adj" fmla="val 10000"/>
            </a:avLst>
          </a:prstGeom>
          <a:gradFill flip="none" rotWithShape="1">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nchor="ctr"/>
          <a:lstStyle/>
          <a:p>
            <a:pPr algn="ctr"/>
            <a:r>
              <a:rPr lang="ru-RU" sz="1100" b="1" dirty="0" smtClean="0">
                <a:solidFill>
                  <a:prstClr val="black"/>
                </a:solidFill>
                <a:latin typeface="Times New Roman" panose="02020603050405020304" pitchFamily="18" charset="0"/>
                <a:cs typeface="Times New Roman" panose="02020603050405020304" pitchFamily="18" charset="0"/>
              </a:rPr>
              <a:t>12 196,3</a:t>
            </a:r>
            <a:endParaRPr lang="ru-RU" sz="1100" b="1" dirty="0">
              <a:solidFill>
                <a:prstClr val="black"/>
              </a:solidFill>
              <a:latin typeface="Times New Roman" panose="02020603050405020304" pitchFamily="18" charset="0"/>
              <a:cs typeface="Times New Roman" panose="02020603050405020304" pitchFamily="18" charset="0"/>
            </a:endParaRPr>
          </a:p>
        </p:txBody>
      </p:sp>
      <p:sp>
        <p:nvSpPr>
          <p:cNvPr id="311" name="Скругленный прямоугольник 310"/>
          <p:cNvSpPr/>
          <p:nvPr/>
        </p:nvSpPr>
        <p:spPr>
          <a:xfrm>
            <a:off x="5940152" y="2983923"/>
            <a:ext cx="731452" cy="527076"/>
          </a:xfrm>
          <a:prstGeom prst="roundRect">
            <a:avLst>
              <a:gd name="adj" fmla="val 10000"/>
            </a:avLst>
          </a:prstGeom>
          <a:gradFill flip="none" rotWithShape="1">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nchor="ctr"/>
          <a:lstStyle/>
          <a:p>
            <a:pPr algn="ctr"/>
            <a:r>
              <a:rPr lang="ru-RU" sz="1100" b="1" dirty="0" smtClean="0">
                <a:solidFill>
                  <a:prstClr val="black"/>
                </a:solidFill>
                <a:latin typeface="Times New Roman" panose="02020603050405020304" pitchFamily="18" charset="0"/>
                <a:cs typeface="Times New Roman" panose="02020603050405020304" pitchFamily="18" charset="0"/>
              </a:rPr>
              <a:t>3 779,7</a:t>
            </a:r>
            <a:endParaRPr lang="ru-RU" sz="1100" b="1" dirty="0">
              <a:solidFill>
                <a:prstClr val="black"/>
              </a:solidFill>
              <a:latin typeface="Times New Roman" panose="02020603050405020304" pitchFamily="18" charset="0"/>
              <a:cs typeface="Times New Roman" panose="02020603050405020304" pitchFamily="18" charset="0"/>
            </a:endParaRPr>
          </a:p>
        </p:txBody>
      </p:sp>
      <p:sp>
        <p:nvSpPr>
          <p:cNvPr id="309" name="Скругленный прямоугольник 308"/>
          <p:cNvSpPr/>
          <p:nvPr/>
        </p:nvSpPr>
        <p:spPr>
          <a:xfrm>
            <a:off x="8316416" y="2983923"/>
            <a:ext cx="731452" cy="527076"/>
          </a:xfrm>
          <a:prstGeom prst="roundRect">
            <a:avLst>
              <a:gd name="adj" fmla="val 10000"/>
            </a:avLst>
          </a:prstGeom>
          <a:gradFill flip="none" rotWithShape="1">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nchor="ctr"/>
          <a:lstStyle/>
          <a:p>
            <a:pPr algn="ctr"/>
            <a:r>
              <a:rPr lang="ru-RU" sz="1100" b="1" dirty="0" smtClean="0">
                <a:solidFill>
                  <a:prstClr val="black"/>
                </a:solidFill>
                <a:latin typeface="Times New Roman" panose="02020603050405020304" pitchFamily="18" charset="0"/>
                <a:cs typeface="Times New Roman" panose="02020603050405020304" pitchFamily="18" charset="0"/>
              </a:rPr>
              <a:t>4 534,5</a:t>
            </a:r>
            <a:endParaRPr lang="ru-RU" sz="1100" b="1" dirty="0">
              <a:solidFill>
                <a:prstClr val="black"/>
              </a:solidFill>
              <a:latin typeface="Times New Roman" panose="02020603050405020304" pitchFamily="18" charset="0"/>
              <a:cs typeface="Times New Roman" panose="02020603050405020304" pitchFamily="18" charset="0"/>
            </a:endParaRPr>
          </a:p>
        </p:txBody>
      </p:sp>
      <p:sp>
        <p:nvSpPr>
          <p:cNvPr id="307" name="Скругленный прямоугольник 306"/>
          <p:cNvSpPr/>
          <p:nvPr/>
        </p:nvSpPr>
        <p:spPr>
          <a:xfrm>
            <a:off x="6732240" y="2983923"/>
            <a:ext cx="731452" cy="527076"/>
          </a:xfrm>
          <a:prstGeom prst="roundRect">
            <a:avLst>
              <a:gd name="adj" fmla="val 10000"/>
            </a:avLst>
          </a:prstGeom>
          <a:gradFill flip="none" rotWithShape="1">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nchor="ctr"/>
          <a:lstStyle/>
          <a:p>
            <a:pPr algn="ctr"/>
            <a:r>
              <a:rPr lang="ru-RU" sz="1100" b="1" dirty="0" smtClean="0">
                <a:solidFill>
                  <a:prstClr val="black"/>
                </a:solidFill>
                <a:latin typeface="Times New Roman" panose="02020603050405020304" pitchFamily="18" charset="0"/>
                <a:cs typeface="Times New Roman" panose="02020603050405020304" pitchFamily="18" charset="0"/>
              </a:rPr>
              <a:t>4 223,8</a:t>
            </a:r>
            <a:endParaRPr lang="ru-RU" sz="1100" b="1" dirty="0">
              <a:solidFill>
                <a:prstClr val="black"/>
              </a:solidFill>
              <a:latin typeface="Times New Roman" panose="02020603050405020304" pitchFamily="18" charset="0"/>
              <a:cs typeface="Times New Roman" panose="02020603050405020304" pitchFamily="18" charset="0"/>
            </a:endParaRPr>
          </a:p>
        </p:txBody>
      </p:sp>
      <p:sp>
        <p:nvSpPr>
          <p:cNvPr id="305" name="Скругленный прямоугольник 304"/>
          <p:cNvSpPr/>
          <p:nvPr/>
        </p:nvSpPr>
        <p:spPr>
          <a:xfrm>
            <a:off x="7524328" y="2983923"/>
            <a:ext cx="731452" cy="527076"/>
          </a:xfrm>
          <a:prstGeom prst="roundRect">
            <a:avLst>
              <a:gd name="adj" fmla="val 10000"/>
            </a:avLst>
          </a:prstGeom>
          <a:gradFill flip="none" rotWithShape="1">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nchor="ctr"/>
          <a:lstStyle/>
          <a:p>
            <a:pPr algn="ctr"/>
            <a:r>
              <a:rPr lang="ru-RU" sz="1100" b="1" dirty="0" smtClean="0">
                <a:solidFill>
                  <a:prstClr val="black"/>
                </a:solidFill>
                <a:latin typeface="Times New Roman" panose="02020603050405020304" pitchFamily="18" charset="0"/>
                <a:cs typeface="Times New Roman" panose="02020603050405020304" pitchFamily="18" charset="0"/>
              </a:rPr>
              <a:t>4 383,9</a:t>
            </a:r>
            <a:endParaRPr lang="ru-RU" sz="1100" b="1" dirty="0">
              <a:solidFill>
                <a:prstClr val="black"/>
              </a:solidFill>
              <a:latin typeface="Times New Roman" panose="02020603050405020304" pitchFamily="18" charset="0"/>
              <a:cs typeface="Times New Roman" panose="02020603050405020304" pitchFamily="18" charset="0"/>
            </a:endParaRPr>
          </a:p>
        </p:txBody>
      </p:sp>
      <p:sp>
        <p:nvSpPr>
          <p:cNvPr id="326" name="Скругленный прямоугольник 325"/>
          <p:cNvSpPr/>
          <p:nvPr/>
        </p:nvSpPr>
        <p:spPr>
          <a:xfrm>
            <a:off x="5940152" y="3645080"/>
            <a:ext cx="731452" cy="695818"/>
          </a:xfrm>
          <a:prstGeom prst="roundRect">
            <a:avLst>
              <a:gd name="adj" fmla="val 10000"/>
            </a:avLst>
          </a:prstGeom>
          <a:gradFill flip="none" rotWithShape="1">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nchor="ctr"/>
          <a:lstStyle/>
          <a:p>
            <a:pPr algn="ctr"/>
            <a:r>
              <a:rPr lang="ru-RU" sz="1100" b="1" dirty="0" smtClean="0">
                <a:solidFill>
                  <a:prstClr val="black"/>
                </a:solidFill>
                <a:latin typeface="Times New Roman" panose="02020603050405020304" pitchFamily="18" charset="0"/>
                <a:cs typeface="Times New Roman" panose="02020603050405020304" pitchFamily="18" charset="0"/>
              </a:rPr>
              <a:t>31,1</a:t>
            </a:r>
            <a:endParaRPr lang="ru-RU" sz="1100" b="1" dirty="0">
              <a:solidFill>
                <a:prstClr val="black"/>
              </a:solidFill>
              <a:latin typeface="Times New Roman" panose="02020603050405020304" pitchFamily="18" charset="0"/>
              <a:cs typeface="Times New Roman" panose="02020603050405020304" pitchFamily="18" charset="0"/>
            </a:endParaRPr>
          </a:p>
        </p:txBody>
      </p:sp>
      <p:sp>
        <p:nvSpPr>
          <p:cNvPr id="324" name="Скругленный прямоугольник 323"/>
          <p:cNvSpPr/>
          <p:nvPr/>
        </p:nvSpPr>
        <p:spPr>
          <a:xfrm>
            <a:off x="8316416" y="3645080"/>
            <a:ext cx="731452" cy="695818"/>
          </a:xfrm>
          <a:prstGeom prst="roundRect">
            <a:avLst>
              <a:gd name="adj" fmla="val 10000"/>
            </a:avLst>
          </a:prstGeom>
          <a:gradFill flip="none" rotWithShape="1">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nchor="ctr"/>
          <a:lstStyle/>
          <a:p>
            <a:pPr algn="ctr"/>
            <a:r>
              <a:rPr lang="ru-RU" sz="1100" b="1" dirty="0">
                <a:solidFill>
                  <a:prstClr val="black"/>
                </a:solidFill>
                <a:latin typeface="Times New Roman" panose="02020603050405020304" pitchFamily="18" charset="0"/>
                <a:cs typeface="Times New Roman" panose="02020603050405020304" pitchFamily="18" charset="0"/>
              </a:rPr>
              <a:t>37,2</a:t>
            </a:r>
          </a:p>
        </p:txBody>
      </p:sp>
      <p:sp>
        <p:nvSpPr>
          <p:cNvPr id="322" name="Скругленный прямоугольник 321"/>
          <p:cNvSpPr/>
          <p:nvPr/>
        </p:nvSpPr>
        <p:spPr>
          <a:xfrm>
            <a:off x="6732240" y="3645080"/>
            <a:ext cx="731452" cy="695818"/>
          </a:xfrm>
          <a:prstGeom prst="roundRect">
            <a:avLst>
              <a:gd name="adj" fmla="val 10000"/>
            </a:avLst>
          </a:prstGeom>
          <a:gradFill flip="none" rotWithShape="1">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nchor="ctr"/>
          <a:lstStyle/>
          <a:p>
            <a:pPr algn="ctr"/>
            <a:r>
              <a:rPr lang="ru-RU" sz="1100" b="1" dirty="0">
                <a:solidFill>
                  <a:prstClr val="black"/>
                </a:solidFill>
                <a:latin typeface="Times New Roman" panose="02020603050405020304" pitchFamily="18" charset="0"/>
                <a:cs typeface="Times New Roman" panose="02020603050405020304" pitchFamily="18" charset="0"/>
              </a:rPr>
              <a:t>34,6</a:t>
            </a:r>
          </a:p>
        </p:txBody>
      </p:sp>
      <p:sp>
        <p:nvSpPr>
          <p:cNvPr id="320" name="Скругленный прямоугольник 319"/>
          <p:cNvSpPr/>
          <p:nvPr/>
        </p:nvSpPr>
        <p:spPr>
          <a:xfrm>
            <a:off x="7524328" y="3645080"/>
            <a:ext cx="731452" cy="695818"/>
          </a:xfrm>
          <a:prstGeom prst="roundRect">
            <a:avLst>
              <a:gd name="adj" fmla="val 10000"/>
            </a:avLst>
          </a:prstGeom>
          <a:gradFill flip="none" rotWithShape="1">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nchor="ctr"/>
          <a:lstStyle/>
          <a:p>
            <a:pPr algn="ctr"/>
            <a:r>
              <a:rPr lang="ru-RU" sz="1100" b="1" dirty="0">
                <a:solidFill>
                  <a:prstClr val="black"/>
                </a:solidFill>
                <a:latin typeface="Times New Roman" panose="02020603050405020304" pitchFamily="18" charset="0"/>
                <a:cs typeface="Times New Roman" panose="02020603050405020304" pitchFamily="18" charset="0"/>
              </a:rPr>
              <a:t>35,9</a:t>
            </a:r>
          </a:p>
        </p:txBody>
      </p:sp>
      <p:sp>
        <p:nvSpPr>
          <p:cNvPr id="341" name="Скругленный прямоугольник 340"/>
          <p:cNvSpPr/>
          <p:nvPr/>
        </p:nvSpPr>
        <p:spPr>
          <a:xfrm>
            <a:off x="5940152" y="4437171"/>
            <a:ext cx="731452" cy="633600"/>
          </a:xfrm>
          <a:prstGeom prst="roundRect">
            <a:avLst>
              <a:gd name="adj" fmla="val 10000"/>
            </a:avLst>
          </a:prstGeom>
          <a:gradFill flip="none" rotWithShape="1">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nchor="ctr"/>
          <a:lstStyle/>
          <a:p>
            <a:pPr algn="ctr"/>
            <a:r>
              <a:rPr lang="ru-RU" sz="1100" b="1" dirty="0" smtClean="0">
                <a:solidFill>
                  <a:prstClr val="black"/>
                </a:solidFill>
                <a:latin typeface="Times New Roman" panose="02020603050405020304" pitchFamily="18" charset="0"/>
                <a:cs typeface="Times New Roman" panose="02020603050405020304" pitchFamily="18" charset="0"/>
              </a:rPr>
              <a:t>387</a:t>
            </a:r>
            <a:endParaRPr lang="ru-RU" sz="1100" b="1" dirty="0">
              <a:solidFill>
                <a:prstClr val="black"/>
              </a:solidFill>
              <a:latin typeface="Times New Roman" panose="02020603050405020304" pitchFamily="18" charset="0"/>
              <a:cs typeface="Times New Roman" panose="02020603050405020304" pitchFamily="18" charset="0"/>
            </a:endParaRPr>
          </a:p>
        </p:txBody>
      </p:sp>
      <p:sp>
        <p:nvSpPr>
          <p:cNvPr id="339" name="Скругленный прямоугольник 338"/>
          <p:cNvSpPr/>
          <p:nvPr/>
        </p:nvSpPr>
        <p:spPr>
          <a:xfrm>
            <a:off x="8316416" y="4437171"/>
            <a:ext cx="731452" cy="633600"/>
          </a:xfrm>
          <a:prstGeom prst="roundRect">
            <a:avLst>
              <a:gd name="adj" fmla="val 10000"/>
            </a:avLst>
          </a:prstGeom>
          <a:gradFill flip="none" rotWithShape="1">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nchor="ctr"/>
          <a:lstStyle/>
          <a:p>
            <a:pPr algn="ctr"/>
            <a:r>
              <a:rPr lang="ru-RU" sz="1100" b="1" dirty="0">
                <a:solidFill>
                  <a:prstClr val="black"/>
                </a:solidFill>
                <a:latin typeface="Times New Roman" panose="02020603050405020304" pitchFamily="18" charset="0"/>
                <a:cs typeface="Times New Roman" panose="02020603050405020304" pitchFamily="18" charset="0"/>
              </a:rPr>
              <a:t>150,6</a:t>
            </a:r>
          </a:p>
        </p:txBody>
      </p:sp>
      <p:sp>
        <p:nvSpPr>
          <p:cNvPr id="337" name="Скругленный прямоугольник 336"/>
          <p:cNvSpPr/>
          <p:nvPr/>
        </p:nvSpPr>
        <p:spPr>
          <a:xfrm>
            <a:off x="6732240" y="4437171"/>
            <a:ext cx="731452" cy="633600"/>
          </a:xfrm>
          <a:prstGeom prst="roundRect">
            <a:avLst>
              <a:gd name="adj" fmla="val 10000"/>
            </a:avLst>
          </a:prstGeom>
          <a:gradFill flip="none" rotWithShape="1">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nchor="ctr"/>
          <a:lstStyle/>
          <a:p>
            <a:pPr algn="ctr"/>
            <a:r>
              <a:rPr lang="ru-RU" sz="1100" b="1" dirty="0">
                <a:solidFill>
                  <a:prstClr val="black"/>
                </a:solidFill>
                <a:latin typeface="Times New Roman" panose="02020603050405020304" pitchFamily="18" charset="0"/>
                <a:cs typeface="Times New Roman" panose="02020603050405020304" pitchFamily="18" charset="0"/>
              </a:rPr>
              <a:t>181,3</a:t>
            </a:r>
          </a:p>
        </p:txBody>
      </p:sp>
      <p:sp>
        <p:nvSpPr>
          <p:cNvPr id="335" name="Скругленный прямоугольник 334"/>
          <p:cNvSpPr/>
          <p:nvPr/>
        </p:nvSpPr>
        <p:spPr>
          <a:xfrm>
            <a:off x="7524328" y="4437235"/>
            <a:ext cx="731452" cy="633600"/>
          </a:xfrm>
          <a:prstGeom prst="roundRect">
            <a:avLst>
              <a:gd name="adj" fmla="val 10000"/>
            </a:avLst>
          </a:prstGeom>
          <a:gradFill flip="none" rotWithShape="1">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nchor="ctr"/>
          <a:lstStyle/>
          <a:p>
            <a:pPr algn="ctr"/>
            <a:r>
              <a:rPr lang="ru-RU" sz="1100" b="1" dirty="0">
                <a:solidFill>
                  <a:prstClr val="black"/>
                </a:solidFill>
                <a:latin typeface="Times New Roman" panose="02020603050405020304" pitchFamily="18" charset="0"/>
                <a:cs typeface="Times New Roman" panose="02020603050405020304" pitchFamily="18" charset="0"/>
              </a:rPr>
              <a:t>160,1</a:t>
            </a:r>
          </a:p>
        </p:txBody>
      </p:sp>
      <p:sp>
        <p:nvSpPr>
          <p:cNvPr id="356" name="Скругленный прямоугольник 355"/>
          <p:cNvSpPr/>
          <p:nvPr/>
        </p:nvSpPr>
        <p:spPr>
          <a:xfrm>
            <a:off x="5940152" y="5171677"/>
            <a:ext cx="731452" cy="475200"/>
          </a:xfrm>
          <a:prstGeom prst="roundRect">
            <a:avLst>
              <a:gd name="adj" fmla="val 10000"/>
            </a:avLst>
          </a:prstGeom>
          <a:gradFill flip="none" rotWithShape="1">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nchor="ctr"/>
          <a:lstStyle/>
          <a:p>
            <a:pPr algn="ctr"/>
            <a:r>
              <a:rPr lang="ru-RU" sz="1000" b="1" dirty="0" smtClean="0">
                <a:solidFill>
                  <a:prstClr val="black"/>
                </a:solidFill>
                <a:latin typeface="Times New Roman" panose="02020603050405020304" pitchFamily="18" charset="0"/>
                <a:cs typeface="Times New Roman" panose="02020603050405020304" pitchFamily="18" charset="0"/>
              </a:rPr>
              <a:t>155 166,5</a:t>
            </a:r>
            <a:endParaRPr lang="ru-RU" sz="1000" b="1" dirty="0">
              <a:solidFill>
                <a:prstClr val="black"/>
              </a:solidFill>
              <a:latin typeface="Times New Roman" panose="02020603050405020304" pitchFamily="18" charset="0"/>
              <a:cs typeface="Times New Roman" panose="02020603050405020304" pitchFamily="18" charset="0"/>
            </a:endParaRPr>
          </a:p>
        </p:txBody>
      </p:sp>
      <p:sp>
        <p:nvSpPr>
          <p:cNvPr id="354" name="Скругленный прямоугольник 353"/>
          <p:cNvSpPr/>
          <p:nvPr/>
        </p:nvSpPr>
        <p:spPr>
          <a:xfrm>
            <a:off x="8316416" y="5171677"/>
            <a:ext cx="731452" cy="475200"/>
          </a:xfrm>
          <a:prstGeom prst="roundRect">
            <a:avLst>
              <a:gd name="adj" fmla="val 10000"/>
            </a:avLst>
          </a:prstGeom>
          <a:gradFill flip="none" rotWithShape="1">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nchor="ctr"/>
          <a:lstStyle/>
          <a:p>
            <a:pPr lvl="0" algn="ctr"/>
            <a:r>
              <a:rPr lang="ru-RU" sz="1000" b="1" dirty="0" smtClean="0">
                <a:solidFill>
                  <a:prstClr val="black"/>
                </a:solidFill>
                <a:latin typeface="Times New Roman" panose="02020603050405020304" pitchFamily="18" charset="0"/>
                <a:cs typeface="Times New Roman" panose="02020603050405020304" pitchFamily="18" charset="0"/>
              </a:rPr>
              <a:t>144 899,3</a:t>
            </a:r>
            <a:endParaRPr lang="ru-RU" sz="1000" b="1" dirty="0">
              <a:solidFill>
                <a:prstClr val="black"/>
              </a:solidFill>
              <a:latin typeface="Times New Roman" panose="02020603050405020304" pitchFamily="18" charset="0"/>
              <a:cs typeface="Times New Roman" panose="02020603050405020304" pitchFamily="18" charset="0"/>
            </a:endParaRPr>
          </a:p>
        </p:txBody>
      </p:sp>
      <p:sp>
        <p:nvSpPr>
          <p:cNvPr id="352" name="Скругленный прямоугольник 351"/>
          <p:cNvSpPr/>
          <p:nvPr/>
        </p:nvSpPr>
        <p:spPr>
          <a:xfrm>
            <a:off x="6732240" y="5171677"/>
            <a:ext cx="731452" cy="475200"/>
          </a:xfrm>
          <a:prstGeom prst="roundRect">
            <a:avLst>
              <a:gd name="adj" fmla="val 10000"/>
            </a:avLst>
          </a:prstGeom>
          <a:gradFill flip="none" rotWithShape="1">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nchor="ctr"/>
          <a:lstStyle/>
          <a:p>
            <a:pPr lvl="0" algn="ctr"/>
            <a:r>
              <a:rPr lang="ru-RU" sz="1000" b="1" dirty="0" smtClean="0">
                <a:solidFill>
                  <a:prstClr val="black"/>
                </a:solidFill>
                <a:latin typeface="Times New Roman" panose="02020603050405020304" pitchFamily="18" charset="0"/>
                <a:cs typeface="Times New Roman" panose="02020603050405020304" pitchFamily="18" charset="0"/>
              </a:rPr>
              <a:t>134 899,3</a:t>
            </a:r>
            <a:endParaRPr lang="ru-RU" sz="1000" b="1" dirty="0">
              <a:solidFill>
                <a:prstClr val="black"/>
              </a:solidFill>
              <a:latin typeface="Times New Roman" panose="02020603050405020304" pitchFamily="18" charset="0"/>
              <a:cs typeface="Times New Roman" panose="02020603050405020304" pitchFamily="18" charset="0"/>
            </a:endParaRPr>
          </a:p>
        </p:txBody>
      </p:sp>
      <p:sp>
        <p:nvSpPr>
          <p:cNvPr id="350" name="Скругленный прямоугольник 349"/>
          <p:cNvSpPr/>
          <p:nvPr/>
        </p:nvSpPr>
        <p:spPr>
          <a:xfrm>
            <a:off x="7524328" y="5158560"/>
            <a:ext cx="731452" cy="475200"/>
          </a:xfrm>
          <a:prstGeom prst="roundRect">
            <a:avLst>
              <a:gd name="adj" fmla="val 10000"/>
            </a:avLst>
          </a:prstGeom>
          <a:gradFill flip="none" rotWithShape="1">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nchor="ctr"/>
          <a:lstStyle/>
          <a:p>
            <a:pPr algn="ctr"/>
            <a:r>
              <a:rPr lang="ru-RU" sz="1000" b="1" dirty="0" smtClean="0">
                <a:solidFill>
                  <a:prstClr val="black"/>
                </a:solidFill>
                <a:latin typeface="Times New Roman" panose="02020603050405020304" pitchFamily="18" charset="0"/>
                <a:cs typeface="Times New Roman" panose="02020603050405020304" pitchFamily="18" charset="0"/>
              </a:rPr>
              <a:t>138 999,3</a:t>
            </a:r>
            <a:endParaRPr lang="ru-RU" sz="1000" b="1" dirty="0">
              <a:solidFill>
                <a:prstClr val="black"/>
              </a:solidFill>
              <a:latin typeface="Times New Roman" panose="02020603050405020304" pitchFamily="18" charset="0"/>
              <a:cs typeface="Times New Roman" panose="02020603050405020304" pitchFamily="18" charset="0"/>
            </a:endParaRPr>
          </a:p>
        </p:txBody>
      </p:sp>
      <p:sp>
        <p:nvSpPr>
          <p:cNvPr id="371" name="Скругленный прямоугольник 370"/>
          <p:cNvSpPr/>
          <p:nvPr/>
        </p:nvSpPr>
        <p:spPr>
          <a:xfrm>
            <a:off x="5929761" y="5769312"/>
            <a:ext cx="731452" cy="468000"/>
          </a:xfrm>
          <a:prstGeom prst="roundRect">
            <a:avLst>
              <a:gd name="adj" fmla="val 10000"/>
            </a:avLst>
          </a:prstGeom>
          <a:gradFill flip="none" rotWithShape="1">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nchor="ctr"/>
          <a:lstStyle/>
          <a:p>
            <a:pPr algn="ctr" fontAlgn="base">
              <a:spcBef>
                <a:spcPct val="0"/>
              </a:spcBef>
              <a:spcAft>
                <a:spcPct val="0"/>
              </a:spcAft>
            </a:pPr>
            <a:r>
              <a:rPr lang="ru-RU" sz="1100" b="1" smtClean="0">
                <a:solidFill>
                  <a:prstClr val="black"/>
                </a:solidFill>
                <a:latin typeface="Times New Roman" panose="02020603050405020304" pitchFamily="18" charset="0"/>
                <a:cs typeface="Times New Roman" panose="02020603050405020304" pitchFamily="18" charset="0"/>
              </a:rPr>
              <a:t>116</a:t>
            </a:r>
            <a:endParaRPr lang="ru-RU" sz="1100" b="1" dirty="0">
              <a:solidFill>
                <a:prstClr val="black"/>
              </a:solidFill>
              <a:latin typeface="Times New Roman" panose="02020603050405020304" pitchFamily="18" charset="0"/>
              <a:cs typeface="Times New Roman" panose="02020603050405020304" pitchFamily="18" charset="0"/>
            </a:endParaRPr>
          </a:p>
        </p:txBody>
      </p:sp>
      <p:sp>
        <p:nvSpPr>
          <p:cNvPr id="369" name="Скругленный прямоугольник 368"/>
          <p:cNvSpPr/>
          <p:nvPr/>
        </p:nvSpPr>
        <p:spPr>
          <a:xfrm>
            <a:off x="8306025" y="5769312"/>
            <a:ext cx="731452" cy="468000"/>
          </a:xfrm>
          <a:prstGeom prst="roundRect">
            <a:avLst>
              <a:gd name="adj" fmla="val 10000"/>
            </a:avLst>
          </a:prstGeom>
          <a:gradFill flip="none" rotWithShape="1">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nchor="ctr"/>
          <a:lstStyle/>
          <a:p>
            <a:pPr algn="ctr"/>
            <a:r>
              <a:rPr lang="ru-RU" sz="1100" b="1" dirty="0">
                <a:solidFill>
                  <a:prstClr val="black"/>
                </a:solidFill>
                <a:latin typeface="Times New Roman" panose="02020603050405020304" pitchFamily="18" charset="0"/>
                <a:cs typeface="Times New Roman" panose="02020603050405020304" pitchFamily="18" charset="0"/>
              </a:rPr>
              <a:t>171</a:t>
            </a:r>
          </a:p>
        </p:txBody>
      </p:sp>
      <p:sp>
        <p:nvSpPr>
          <p:cNvPr id="367" name="Скругленный прямоугольник 366"/>
          <p:cNvSpPr/>
          <p:nvPr/>
        </p:nvSpPr>
        <p:spPr>
          <a:xfrm>
            <a:off x="6721849" y="5769312"/>
            <a:ext cx="731452" cy="468000"/>
          </a:xfrm>
          <a:prstGeom prst="roundRect">
            <a:avLst>
              <a:gd name="adj" fmla="val 10000"/>
            </a:avLst>
          </a:prstGeom>
          <a:gradFill flip="none" rotWithShape="1">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nchor="ctr"/>
          <a:lstStyle/>
          <a:p>
            <a:pPr algn="ctr"/>
            <a:r>
              <a:rPr lang="ru-RU" sz="1100" b="1" dirty="0">
                <a:solidFill>
                  <a:prstClr val="black"/>
                </a:solidFill>
                <a:latin typeface="Times New Roman" panose="02020603050405020304" pitchFamily="18" charset="0"/>
                <a:cs typeface="Times New Roman" panose="02020603050405020304" pitchFamily="18" charset="0"/>
              </a:rPr>
              <a:t>167</a:t>
            </a:r>
          </a:p>
        </p:txBody>
      </p:sp>
      <p:sp>
        <p:nvSpPr>
          <p:cNvPr id="365" name="Скругленный прямоугольник 364"/>
          <p:cNvSpPr/>
          <p:nvPr/>
        </p:nvSpPr>
        <p:spPr>
          <a:xfrm>
            <a:off x="7513937" y="5769312"/>
            <a:ext cx="731452" cy="468000"/>
          </a:xfrm>
          <a:prstGeom prst="roundRect">
            <a:avLst>
              <a:gd name="adj" fmla="val 10000"/>
            </a:avLst>
          </a:prstGeom>
          <a:gradFill flip="none" rotWithShape="1">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nchor="ctr"/>
          <a:lstStyle/>
          <a:p>
            <a:pPr algn="ctr"/>
            <a:r>
              <a:rPr lang="ru-RU" sz="1100" b="1" dirty="0" smtClean="0">
                <a:solidFill>
                  <a:prstClr val="black"/>
                </a:solidFill>
                <a:latin typeface="Times New Roman" panose="02020603050405020304" pitchFamily="18" charset="0"/>
                <a:cs typeface="Times New Roman" panose="02020603050405020304" pitchFamily="18" charset="0"/>
              </a:rPr>
              <a:t>169</a:t>
            </a:r>
            <a:endParaRPr lang="ru-RU" sz="1100" b="1" dirty="0">
              <a:solidFill>
                <a:prstClr val="black"/>
              </a:solidFill>
              <a:latin typeface="Times New Roman" panose="02020603050405020304" pitchFamily="18" charset="0"/>
              <a:cs typeface="Times New Roman" panose="02020603050405020304" pitchFamily="18" charset="0"/>
            </a:endParaRPr>
          </a:p>
        </p:txBody>
      </p:sp>
      <p:sp>
        <p:nvSpPr>
          <p:cNvPr id="418" name="Скругленный прямоугольник 417"/>
          <p:cNvSpPr/>
          <p:nvPr/>
        </p:nvSpPr>
        <p:spPr>
          <a:xfrm>
            <a:off x="5148064" y="1586731"/>
            <a:ext cx="731452" cy="546125"/>
          </a:xfrm>
          <a:prstGeom prst="roundRect">
            <a:avLst>
              <a:gd name="adj" fmla="val 10000"/>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nchor="ctr"/>
          <a:lstStyle/>
          <a:p>
            <a:pPr algn="ctr" fontAlgn="base">
              <a:spcBef>
                <a:spcPct val="0"/>
              </a:spcBef>
              <a:spcAft>
                <a:spcPct val="0"/>
              </a:spcAft>
            </a:pPr>
            <a:r>
              <a:rPr lang="ru-RU" sz="1500" b="1" dirty="0" smtClean="0">
                <a:solidFill>
                  <a:prstClr val="black"/>
                </a:solidFill>
                <a:latin typeface="Times New Roman" panose="02020603050405020304" pitchFamily="18" charset="0"/>
                <a:cs typeface="Times New Roman" panose="02020603050405020304" pitchFamily="18" charset="0"/>
              </a:rPr>
              <a:t>2019 план</a:t>
            </a:r>
            <a:endParaRPr lang="ru-RU" sz="1500" b="1" dirty="0">
              <a:solidFill>
                <a:prstClr val="black"/>
              </a:solidFill>
              <a:latin typeface="Times New Roman" panose="02020603050405020304" pitchFamily="18" charset="0"/>
              <a:cs typeface="Times New Roman" panose="02020603050405020304" pitchFamily="18" charset="0"/>
            </a:endParaRPr>
          </a:p>
        </p:txBody>
      </p:sp>
      <p:sp>
        <p:nvSpPr>
          <p:cNvPr id="416" name="Скругленный прямоугольник 415"/>
          <p:cNvSpPr/>
          <p:nvPr/>
        </p:nvSpPr>
        <p:spPr>
          <a:xfrm>
            <a:off x="5940152" y="1586731"/>
            <a:ext cx="731452" cy="546125"/>
          </a:xfrm>
          <a:prstGeom prst="roundRect">
            <a:avLst>
              <a:gd name="adj" fmla="val 10000"/>
            </a:avLst>
          </a:prstGeom>
          <a:gradFill flip="none" rotWithShape="1">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nchor="ctr"/>
          <a:lstStyle/>
          <a:p>
            <a:pPr algn="ctr" fontAlgn="base">
              <a:spcBef>
                <a:spcPct val="0"/>
              </a:spcBef>
              <a:spcAft>
                <a:spcPct val="0"/>
              </a:spcAft>
            </a:pPr>
            <a:r>
              <a:rPr lang="ru-RU" sz="1500" b="1" dirty="0" smtClean="0">
                <a:solidFill>
                  <a:prstClr val="black"/>
                </a:solidFill>
                <a:latin typeface="Times New Roman" panose="02020603050405020304" pitchFamily="18" charset="0"/>
                <a:cs typeface="Times New Roman" panose="02020603050405020304" pitchFamily="18" charset="0"/>
              </a:rPr>
              <a:t>2019 факт</a:t>
            </a:r>
            <a:endParaRPr lang="ru-RU" sz="1500" b="1" dirty="0">
              <a:solidFill>
                <a:prstClr val="black"/>
              </a:solidFill>
              <a:latin typeface="Times New Roman" panose="02020603050405020304" pitchFamily="18" charset="0"/>
              <a:cs typeface="Times New Roman" panose="02020603050405020304" pitchFamily="18" charset="0"/>
            </a:endParaRPr>
          </a:p>
        </p:txBody>
      </p:sp>
      <p:sp>
        <p:nvSpPr>
          <p:cNvPr id="414" name="Скругленный прямоугольник 413"/>
          <p:cNvSpPr/>
          <p:nvPr/>
        </p:nvSpPr>
        <p:spPr>
          <a:xfrm>
            <a:off x="8316416" y="1586731"/>
            <a:ext cx="731452" cy="546125"/>
          </a:xfrm>
          <a:prstGeom prst="roundRect">
            <a:avLst>
              <a:gd name="adj" fmla="val 10000"/>
            </a:avLst>
          </a:prstGeom>
          <a:gradFill flip="none" rotWithShape="1">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nchor="ctr"/>
          <a:lstStyle/>
          <a:p>
            <a:pPr algn="ctr" fontAlgn="base">
              <a:spcBef>
                <a:spcPct val="0"/>
              </a:spcBef>
              <a:spcAft>
                <a:spcPct val="0"/>
              </a:spcAft>
            </a:pPr>
            <a:r>
              <a:rPr lang="ru-RU" sz="1500" b="1" dirty="0" smtClean="0">
                <a:solidFill>
                  <a:prstClr val="black"/>
                </a:solidFill>
                <a:latin typeface="Times New Roman" panose="02020603050405020304" pitchFamily="18" charset="0"/>
                <a:cs typeface="Times New Roman" panose="02020603050405020304" pitchFamily="18" charset="0"/>
              </a:rPr>
              <a:t>2022</a:t>
            </a:r>
            <a:endParaRPr lang="ru-RU" sz="1500" b="1" dirty="0">
              <a:solidFill>
                <a:prstClr val="black"/>
              </a:solidFill>
              <a:latin typeface="Times New Roman" panose="02020603050405020304" pitchFamily="18" charset="0"/>
              <a:cs typeface="Times New Roman" panose="02020603050405020304" pitchFamily="18" charset="0"/>
            </a:endParaRPr>
          </a:p>
        </p:txBody>
      </p:sp>
      <p:sp>
        <p:nvSpPr>
          <p:cNvPr id="412" name="Скругленный прямоугольник 411"/>
          <p:cNvSpPr/>
          <p:nvPr/>
        </p:nvSpPr>
        <p:spPr>
          <a:xfrm>
            <a:off x="6732240" y="1586731"/>
            <a:ext cx="731452" cy="546125"/>
          </a:xfrm>
          <a:prstGeom prst="roundRect">
            <a:avLst>
              <a:gd name="adj" fmla="val 10000"/>
            </a:avLst>
          </a:prstGeom>
          <a:gradFill flip="none" rotWithShape="1">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nchor="ctr"/>
          <a:lstStyle/>
          <a:p>
            <a:pPr algn="ctr" fontAlgn="base">
              <a:spcBef>
                <a:spcPct val="0"/>
              </a:spcBef>
              <a:spcAft>
                <a:spcPct val="0"/>
              </a:spcAft>
            </a:pPr>
            <a:r>
              <a:rPr lang="ru-RU" sz="1500" b="1" dirty="0" smtClean="0">
                <a:solidFill>
                  <a:prstClr val="black"/>
                </a:solidFill>
                <a:latin typeface="Times New Roman" panose="02020603050405020304" pitchFamily="18" charset="0"/>
                <a:cs typeface="Times New Roman" panose="02020603050405020304" pitchFamily="18" charset="0"/>
              </a:rPr>
              <a:t>2020</a:t>
            </a:r>
            <a:endParaRPr lang="ru-RU" sz="1500" b="1" dirty="0">
              <a:solidFill>
                <a:prstClr val="black"/>
              </a:solidFill>
              <a:latin typeface="Times New Roman" panose="02020603050405020304" pitchFamily="18" charset="0"/>
              <a:cs typeface="Times New Roman" panose="02020603050405020304" pitchFamily="18" charset="0"/>
            </a:endParaRPr>
          </a:p>
        </p:txBody>
      </p:sp>
      <p:sp>
        <p:nvSpPr>
          <p:cNvPr id="410" name="Скругленный прямоугольник 409"/>
          <p:cNvSpPr/>
          <p:nvPr/>
        </p:nvSpPr>
        <p:spPr>
          <a:xfrm>
            <a:off x="7524328" y="1586731"/>
            <a:ext cx="731452" cy="546125"/>
          </a:xfrm>
          <a:prstGeom prst="roundRect">
            <a:avLst>
              <a:gd name="adj" fmla="val 10000"/>
            </a:avLst>
          </a:prstGeom>
          <a:gradFill flip="none" rotWithShape="1">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nchor="ctr"/>
          <a:lstStyle/>
          <a:p>
            <a:pPr algn="ctr" fontAlgn="base">
              <a:spcBef>
                <a:spcPct val="0"/>
              </a:spcBef>
              <a:spcAft>
                <a:spcPct val="0"/>
              </a:spcAft>
            </a:pPr>
            <a:r>
              <a:rPr lang="ru-RU" sz="1500" b="1" dirty="0" smtClean="0">
                <a:solidFill>
                  <a:prstClr val="black"/>
                </a:solidFill>
                <a:latin typeface="Times New Roman" panose="02020603050405020304" pitchFamily="18" charset="0"/>
                <a:cs typeface="Times New Roman" panose="02020603050405020304" pitchFamily="18" charset="0"/>
              </a:rPr>
              <a:t>2021</a:t>
            </a:r>
            <a:endParaRPr lang="ru-RU" sz="1500" b="1" dirty="0">
              <a:solidFill>
                <a:prstClr val="black"/>
              </a:solidFill>
              <a:latin typeface="Times New Roman" panose="02020603050405020304" pitchFamily="18" charset="0"/>
              <a:cs typeface="Times New Roman" panose="02020603050405020304" pitchFamily="18" charset="0"/>
            </a:endParaRPr>
          </a:p>
        </p:txBody>
      </p:sp>
      <p:sp>
        <p:nvSpPr>
          <p:cNvPr id="156" name="Заголовок 1"/>
          <p:cNvSpPr txBox="1">
            <a:spLocks/>
          </p:cNvSpPr>
          <p:nvPr/>
        </p:nvSpPr>
        <p:spPr>
          <a:xfrm>
            <a:off x="259728" y="0"/>
            <a:ext cx="7613500" cy="620688"/>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l">
              <a:buClr>
                <a:srgbClr val="F14124">
                  <a:lumMod val="75000"/>
                </a:srgbClr>
              </a:buClr>
              <a:buFont typeface="Georgia" pitchFamily="18" charset="0"/>
              <a:buNone/>
            </a:pPr>
            <a:r>
              <a:rPr lang="ru-RU" sz="1800" dirty="0">
                <a:solidFill>
                  <a:prstClr val="black"/>
                </a:solidFill>
                <a:effectLst/>
                <a:latin typeface="Times New Roman" panose="02020603050405020304" pitchFamily="18" charset="0"/>
                <a:cs typeface="Times New Roman" panose="02020603050405020304" pitchFamily="18" charset="0"/>
              </a:rPr>
              <a:t>Государственная программа Чувашской </a:t>
            </a:r>
            <a:r>
              <a:rPr lang="ru-RU" sz="1800" dirty="0" smtClean="0">
                <a:solidFill>
                  <a:prstClr val="black"/>
                </a:solidFill>
                <a:effectLst/>
                <a:latin typeface="Times New Roman" panose="02020603050405020304" pitchFamily="18" charset="0"/>
                <a:cs typeface="Times New Roman" panose="02020603050405020304" pitchFamily="18" charset="0"/>
              </a:rPr>
              <a:t>Республики</a:t>
            </a:r>
          </a:p>
          <a:p>
            <a:pPr marL="0" indent="0" algn="l">
              <a:buClr>
                <a:srgbClr val="F14124">
                  <a:lumMod val="75000"/>
                </a:srgbClr>
              </a:buClr>
              <a:buFont typeface="Georgia" pitchFamily="18" charset="0"/>
              <a:buNone/>
            </a:pPr>
            <a:r>
              <a:rPr lang="ru-RU" sz="1800" dirty="0" smtClean="0">
                <a:solidFill>
                  <a:prstClr val="black"/>
                </a:solidFill>
                <a:effectLst/>
                <a:latin typeface="Times New Roman" panose="02020603050405020304" pitchFamily="18" charset="0"/>
                <a:cs typeface="Times New Roman" panose="02020603050405020304" pitchFamily="18" charset="0"/>
              </a:rPr>
              <a:t>«</a:t>
            </a:r>
            <a:r>
              <a:rPr lang="ru-RU" sz="1800" dirty="0">
                <a:solidFill>
                  <a:prstClr val="black"/>
                </a:solidFill>
                <a:effectLst/>
                <a:latin typeface="Times New Roman" panose="02020603050405020304" pitchFamily="18" charset="0"/>
                <a:cs typeface="Times New Roman" panose="02020603050405020304" pitchFamily="18" charset="0"/>
              </a:rPr>
              <a:t>Развитие транспортной системы Чувашской Республики»</a:t>
            </a:r>
          </a:p>
        </p:txBody>
      </p:sp>
      <p:cxnSp>
        <p:nvCxnSpPr>
          <p:cNvPr id="157" name="Прямая соединительная линия 156"/>
          <p:cNvCxnSpPr/>
          <p:nvPr/>
        </p:nvCxnSpPr>
        <p:spPr>
          <a:xfrm>
            <a:off x="0" y="620688"/>
            <a:ext cx="9144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66" name="TextBox 65"/>
          <p:cNvSpPr txBox="1"/>
          <p:nvPr/>
        </p:nvSpPr>
        <p:spPr>
          <a:xfrm>
            <a:off x="7873228" y="69850"/>
            <a:ext cx="1223412" cy="492443"/>
          </a:xfrm>
          <a:prstGeom prst="rect">
            <a:avLst/>
          </a:prstGeom>
          <a:noFill/>
        </p:spPr>
        <p:txBody>
          <a:bodyPr wrap="none" rtlCol="0">
            <a:spAutoFit/>
          </a:bodyPr>
          <a:lstStyle/>
          <a:p>
            <a:pPr algn="ctr"/>
            <a:r>
              <a:rPr lang="ru-RU" sz="1300" b="1" i="1" dirty="0" smtClean="0">
                <a:solidFill>
                  <a:schemeClr val="accent1"/>
                </a:solidFill>
                <a:latin typeface="+mn-lt"/>
              </a:rPr>
              <a:t>Бюджет</a:t>
            </a:r>
          </a:p>
          <a:p>
            <a:pPr algn="ctr"/>
            <a:r>
              <a:rPr lang="ru-RU" sz="1300" b="1" i="1" dirty="0" smtClean="0">
                <a:solidFill>
                  <a:schemeClr val="accent1"/>
                </a:solidFill>
                <a:latin typeface="+mn-lt"/>
              </a:rPr>
              <a:t>для граждан</a:t>
            </a:r>
            <a:endParaRPr lang="ru-RU" sz="1300" b="1" i="1" dirty="0">
              <a:solidFill>
                <a:schemeClr val="accent1"/>
              </a:solidFill>
              <a:latin typeface="+mn-lt"/>
            </a:endParaRPr>
          </a:p>
        </p:txBody>
      </p:sp>
      <p:sp>
        <p:nvSpPr>
          <p:cNvPr id="53" name="Скругленный прямоугольник 52"/>
          <p:cNvSpPr/>
          <p:nvPr/>
        </p:nvSpPr>
        <p:spPr>
          <a:xfrm>
            <a:off x="5142643" y="2348936"/>
            <a:ext cx="731452" cy="527076"/>
          </a:xfrm>
          <a:prstGeom prst="roundRect">
            <a:avLst>
              <a:gd name="adj" fmla="val 10000"/>
            </a:avLst>
          </a:prstGeom>
          <a:gradFill flip="none" rotWithShape="1">
            <a:gsLst>
              <a:gs pos="0">
                <a:srgbClr val="BEF397"/>
              </a:gs>
              <a:gs pos="50000">
                <a:srgbClr val="D5F6C0"/>
              </a:gs>
              <a:gs pos="100000">
                <a:srgbClr val="EAFAE0"/>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nchor="ctr"/>
          <a:lstStyle/>
          <a:p>
            <a:pPr algn="ctr"/>
            <a:r>
              <a:rPr lang="ru-RU" sz="1100" b="1" dirty="0" smtClean="0">
                <a:solidFill>
                  <a:prstClr val="black"/>
                </a:solidFill>
                <a:latin typeface="Times New Roman" panose="02020603050405020304" pitchFamily="18" charset="0"/>
                <a:cs typeface="Times New Roman" panose="02020603050405020304" pitchFamily="18" charset="0"/>
              </a:rPr>
              <a:t>12 188,7</a:t>
            </a:r>
            <a:endParaRPr lang="ru-RU" sz="1100" b="1" dirty="0">
              <a:solidFill>
                <a:prstClr val="black"/>
              </a:solidFill>
              <a:latin typeface="Times New Roman" panose="02020603050405020304" pitchFamily="18" charset="0"/>
              <a:cs typeface="Times New Roman" panose="02020603050405020304" pitchFamily="18" charset="0"/>
            </a:endParaRPr>
          </a:p>
        </p:txBody>
      </p:sp>
      <p:sp>
        <p:nvSpPr>
          <p:cNvPr id="54" name="Скругленный прямоугольник 53"/>
          <p:cNvSpPr/>
          <p:nvPr/>
        </p:nvSpPr>
        <p:spPr>
          <a:xfrm>
            <a:off x="5142643" y="2981863"/>
            <a:ext cx="731452" cy="527076"/>
          </a:xfrm>
          <a:prstGeom prst="roundRect">
            <a:avLst>
              <a:gd name="adj" fmla="val 10000"/>
            </a:avLst>
          </a:prstGeom>
          <a:gradFill flip="none" rotWithShape="1">
            <a:gsLst>
              <a:gs pos="0">
                <a:srgbClr val="BEF397"/>
              </a:gs>
              <a:gs pos="50000">
                <a:srgbClr val="D5F6C0"/>
              </a:gs>
              <a:gs pos="100000">
                <a:srgbClr val="EAFAE0"/>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nchor="ctr"/>
          <a:lstStyle/>
          <a:p>
            <a:pPr algn="ctr"/>
            <a:r>
              <a:rPr lang="ru-RU" sz="1100" b="1" dirty="0" smtClean="0">
                <a:solidFill>
                  <a:prstClr val="black"/>
                </a:solidFill>
                <a:latin typeface="Times New Roman" panose="02020603050405020304" pitchFamily="18" charset="0"/>
                <a:cs typeface="Times New Roman" panose="02020603050405020304" pitchFamily="18" charset="0"/>
              </a:rPr>
              <a:t>4 042,5</a:t>
            </a:r>
            <a:endParaRPr lang="ru-RU" sz="1100" b="1" dirty="0">
              <a:solidFill>
                <a:prstClr val="black"/>
              </a:solidFill>
              <a:latin typeface="Times New Roman" panose="02020603050405020304" pitchFamily="18" charset="0"/>
              <a:cs typeface="Times New Roman" panose="02020603050405020304" pitchFamily="18" charset="0"/>
            </a:endParaRPr>
          </a:p>
        </p:txBody>
      </p:sp>
      <p:sp>
        <p:nvSpPr>
          <p:cNvPr id="55" name="Скругленный прямоугольник 54"/>
          <p:cNvSpPr/>
          <p:nvPr/>
        </p:nvSpPr>
        <p:spPr>
          <a:xfrm>
            <a:off x="5142643" y="3643020"/>
            <a:ext cx="731452" cy="695818"/>
          </a:xfrm>
          <a:prstGeom prst="roundRect">
            <a:avLst>
              <a:gd name="adj" fmla="val 10000"/>
            </a:avLst>
          </a:prstGeom>
          <a:gradFill flip="none" rotWithShape="1">
            <a:gsLst>
              <a:gs pos="0">
                <a:srgbClr val="BEF397"/>
              </a:gs>
              <a:gs pos="50000">
                <a:srgbClr val="D5F6C0"/>
              </a:gs>
              <a:gs pos="100000">
                <a:srgbClr val="EAFAE0"/>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nchor="ctr"/>
          <a:lstStyle/>
          <a:p>
            <a:pPr algn="ctr"/>
            <a:r>
              <a:rPr lang="ru-RU" sz="1100" b="1" dirty="0">
                <a:solidFill>
                  <a:prstClr val="black"/>
                </a:solidFill>
                <a:latin typeface="Times New Roman" panose="02020603050405020304" pitchFamily="18" charset="0"/>
                <a:cs typeface="Times New Roman" panose="02020603050405020304" pitchFamily="18" charset="0"/>
              </a:rPr>
              <a:t>33,2</a:t>
            </a:r>
          </a:p>
        </p:txBody>
      </p:sp>
      <p:sp>
        <p:nvSpPr>
          <p:cNvPr id="56" name="Скругленный прямоугольник 55"/>
          <p:cNvSpPr/>
          <p:nvPr/>
        </p:nvSpPr>
        <p:spPr>
          <a:xfrm>
            <a:off x="5142643" y="4435111"/>
            <a:ext cx="731452" cy="633600"/>
          </a:xfrm>
          <a:prstGeom prst="roundRect">
            <a:avLst>
              <a:gd name="adj" fmla="val 10000"/>
            </a:avLst>
          </a:prstGeom>
          <a:gradFill flip="none" rotWithShape="1">
            <a:gsLst>
              <a:gs pos="0">
                <a:srgbClr val="BEF397"/>
              </a:gs>
              <a:gs pos="50000">
                <a:srgbClr val="D5F6C0"/>
              </a:gs>
              <a:gs pos="100000">
                <a:srgbClr val="EAFAE0"/>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nchor="ctr"/>
          <a:lstStyle/>
          <a:p>
            <a:pPr algn="ctr"/>
            <a:r>
              <a:rPr lang="ru-RU" sz="1100" b="1" dirty="0">
                <a:solidFill>
                  <a:prstClr val="black"/>
                </a:solidFill>
                <a:latin typeface="Times New Roman" panose="02020603050405020304" pitchFamily="18" charset="0"/>
                <a:cs typeface="Times New Roman" panose="02020603050405020304" pitchFamily="18" charset="0"/>
              </a:rPr>
              <a:t>263,5</a:t>
            </a:r>
          </a:p>
        </p:txBody>
      </p:sp>
      <p:sp>
        <p:nvSpPr>
          <p:cNvPr id="57" name="Скругленный прямоугольник 56"/>
          <p:cNvSpPr/>
          <p:nvPr/>
        </p:nvSpPr>
        <p:spPr>
          <a:xfrm>
            <a:off x="5142643" y="5169617"/>
            <a:ext cx="731452" cy="475200"/>
          </a:xfrm>
          <a:prstGeom prst="roundRect">
            <a:avLst>
              <a:gd name="adj" fmla="val 10000"/>
            </a:avLst>
          </a:prstGeom>
          <a:gradFill flip="none" rotWithShape="1">
            <a:gsLst>
              <a:gs pos="0">
                <a:srgbClr val="BEF397"/>
              </a:gs>
              <a:gs pos="50000">
                <a:srgbClr val="D5F6C0"/>
              </a:gs>
              <a:gs pos="100000">
                <a:srgbClr val="EAFAE0"/>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nchor="ctr"/>
          <a:lstStyle/>
          <a:p>
            <a:pPr algn="ctr"/>
            <a:r>
              <a:rPr lang="ru-RU" sz="1000" b="1" dirty="0">
                <a:solidFill>
                  <a:prstClr val="black"/>
                </a:solidFill>
                <a:latin typeface="Times New Roman" panose="02020603050405020304" pitchFamily="18" charset="0"/>
                <a:cs typeface="Times New Roman" panose="02020603050405020304" pitchFamily="18" charset="0"/>
              </a:rPr>
              <a:t>132 </a:t>
            </a:r>
            <a:r>
              <a:rPr lang="ru-RU" sz="1000" b="1" dirty="0" smtClean="0">
                <a:solidFill>
                  <a:prstClr val="black"/>
                </a:solidFill>
                <a:latin typeface="Times New Roman" panose="02020603050405020304" pitchFamily="18" charset="0"/>
                <a:cs typeface="Times New Roman" panose="02020603050405020304" pitchFamily="18" charset="0"/>
              </a:rPr>
              <a:t>299,3</a:t>
            </a:r>
            <a:endParaRPr lang="ru-RU" sz="1000" b="1" dirty="0">
              <a:solidFill>
                <a:prstClr val="black"/>
              </a:solidFill>
              <a:latin typeface="Times New Roman" panose="02020603050405020304" pitchFamily="18" charset="0"/>
              <a:cs typeface="Times New Roman" panose="02020603050405020304" pitchFamily="18" charset="0"/>
            </a:endParaRPr>
          </a:p>
        </p:txBody>
      </p:sp>
      <p:sp>
        <p:nvSpPr>
          <p:cNvPr id="58" name="Скругленный прямоугольник 57"/>
          <p:cNvSpPr/>
          <p:nvPr/>
        </p:nvSpPr>
        <p:spPr>
          <a:xfrm>
            <a:off x="5132252" y="5767252"/>
            <a:ext cx="731452" cy="468000"/>
          </a:xfrm>
          <a:prstGeom prst="roundRect">
            <a:avLst>
              <a:gd name="adj" fmla="val 10000"/>
            </a:avLst>
          </a:prstGeom>
          <a:gradFill flip="none" rotWithShape="1">
            <a:gsLst>
              <a:gs pos="0">
                <a:srgbClr val="BEF397"/>
              </a:gs>
              <a:gs pos="50000">
                <a:srgbClr val="D5F6C0"/>
              </a:gs>
              <a:gs pos="100000">
                <a:srgbClr val="EAFAE0"/>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nchor="ctr"/>
          <a:lstStyle/>
          <a:p>
            <a:pPr algn="ctr" fontAlgn="base">
              <a:spcBef>
                <a:spcPct val="0"/>
              </a:spcBef>
              <a:spcAft>
                <a:spcPct val="0"/>
              </a:spcAft>
            </a:pPr>
            <a:r>
              <a:rPr lang="ru-RU" sz="1100" b="1" dirty="0" smtClean="0">
                <a:solidFill>
                  <a:prstClr val="black"/>
                </a:solidFill>
                <a:latin typeface="Times New Roman" panose="02020603050405020304" pitchFamily="18" charset="0"/>
                <a:cs typeface="Times New Roman" panose="02020603050405020304" pitchFamily="18" charset="0"/>
              </a:rPr>
              <a:t>167</a:t>
            </a:r>
            <a:endParaRPr lang="ru-RU" sz="1100" b="1" dirty="0">
              <a:solidFill>
                <a:prstClr val="black"/>
              </a:solidFill>
              <a:latin typeface="Times New Roman" panose="02020603050405020304" pitchFamily="18" charset="0"/>
              <a:cs typeface="Times New Roman" panose="02020603050405020304" pitchFamily="18" charset="0"/>
            </a:endParaRPr>
          </a:p>
        </p:txBody>
      </p:sp>
      <p:sp>
        <p:nvSpPr>
          <p:cNvPr id="59" name="Номер слайда 2"/>
          <p:cNvSpPr txBox="1">
            <a:spLocks/>
          </p:cNvSpPr>
          <p:nvPr/>
        </p:nvSpPr>
        <p:spPr>
          <a:xfrm>
            <a:off x="8147248" y="6473403"/>
            <a:ext cx="1006489" cy="365125"/>
          </a:xfrm>
          <a:prstGeom prst="rect">
            <a:avLst/>
          </a:prstGeom>
        </p:spPr>
        <p:txBody>
          <a:bodyPr vert="horz" lIns="91440" tIns="45720" rIns="91440" bIns="45720" rtlCol="0" anchor="ctr"/>
          <a:lstStyle>
            <a:defPPr>
              <a:defRPr lang="ru-RU"/>
            </a:defPPr>
            <a:lvl1pPr algn="ctr" rtl="0" fontAlgn="base">
              <a:spcBef>
                <a:spcPct val="0"/>
              </a:spcBef>
              <a:spcAft>
                <a:spcPct val="0"/>
              </a:spcAft>
              <a:defRPr sz="1200" b="1"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fld id="{667CCBFA-BFB9-4E9F-B6F6-694D72409F22}" type="slidenum">
              <a:rPr lang="ru-RU" smtClean="0">
                <a:solidFill>
                  <a:prstClr val="black"/>
                </a:solidFill>
              </a:rPr>
              <a:pPr>
                <a:defRPr/>
              </a:pPr>
              <a:t>71</a:t>
            </a:fld>
            <a:endParaRPr lang="ru-RU" dirty="0">
              <a:solidFill>
                <a:prstClr val="black"/>
              </a:solidFill>
            </a:endParaRPr>
          </a:p>
        </p:txBody>
      </p:sp>
    </p:spTree>
    <p:extLst>
      <p:ext uri="{BB962C8B-B14F-4D97-AF65-F5344CB8AC3E}">
        <p14:creationId xmlns:p14="http://schemas.microsoft.com/office/powerpoint/2010/main" val="1930030909"/>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p:cNvSpPr>
            <a:spLocks noGrp="1"/>
          </p:cNvSpPr>
          <p:nvPr>
            <p:ph type="sldNum" sz="quarter" idx="12"/>
          </p:nvPr>
        </p:nvSpPr>
        <p:spPr/>
        <p:txBody>
          <a:bodyPr/>
          <a:lstStyle/>
          <a:p>
            <a:pPr>
              <a:defRPr/>
            </a:pPr>
            <a:r>
              <a:rPr lang="ru-RU" dirty="0" smtClean="0">
                <a:solidFill>
                  <a:prstClr val="black"/>
                </a:solidFill>
              </a:rPr>
              <a:t>72</a:t>
            </a:r>
            <a:endParaRPr lang="ru-RU" dirty="0">
              <a:solidFill>
                <a:prstClr val="black"/>
              </a:solidFill>
            </a:endParaRPr>
          </a:p>
        </p:txBody>
      </p:sp>
      <p:sp>
        <p:nvSpPr>
          <p:cNvPr id="5" name="Скругленный прямоугольник 4"/>
          <p:cNvSpPr/>
          <p:nvPr/>
        </p:nvSpPr>
        <p:spPr>
          <a:xfrm>
            <a:off x="121388" y="764703"/>
            <a:ext cx="5386716" cy="1512169"/>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fontAlgn="base">
              <a:spcBef>
                <a:spcPct val="0"/>
              </a:spcBef>
              <a:spcAft>
                <a:spcPct val="0"/>
              </a:spcAft>
            </a:pPr>
            <a:r>
              <a:rPr lang="ru-RU" sz="1600" b="1" i="1" dirty="0">
                <a:solidFill>
                  <a:prstClr val="black"/>
                </a:solidFill>
                <a:latin typeface="Times New Roman" panose="02020603050405020304" pitchFamily="18" charset="0"/>
                <a:cs typeface="Times New Roman" panose="02020603050405020304" pitchFamily="18" charset="0"/>
              </a:rPr>
              <a:t>Цели программы:</a:t>
            </a:r>
            <a:r>
              <a:rPr lang="ru-RU" sz="1600" dirty="0">
                <a:solidFill>
                  <a:prstClr val="black"/>
                </a:solidFill>
                <a:latin typeface="Times New Roman" panose="02020603050405020304" pitchFamily="18" charset="0"/>
                <a:cs typeface="Times New Roman" panose="02020603050405020304" pitchFamily="18" charset="0"/>
              </a:rPr>
              <a:t> </a:t>
            </a:r>
          </a:p>
          <a:p>
            <a:pPr marL="285750" indent="-285750">
              <a:buFont typeface="Wingdings" panose="05000000000000000000" pitchFamily="2" charset="2"/>
              <a:buChar char="v"/>
            </a:pPr>
            <a:r>
              <a:rPr lang="ru-RU" sz="1400" dirty="0">
                <a:solidFill>
                  <a:schemeClr val="tx1"/>
                </a:solidFill>
                <a:latin typeface="Times New Roman" panose="02020603050405020304" pitchFamily="18" charset="0"/>
                <a:cs typeface="Times New Roman" panose="02020603050405020304" pitchFamily="18" charset="0"/>
              </a:rPr>
              <a:t>создание условий для системного повышения качества и комфорта городской среды на всей территории Чувашской Республики путем реализации в период 2018 - 2022 годов комплекса мероприятий по благоустройству территорий муниципальных </a:t>
            </a:r>
            <a:r>
              <a:rPr lang="ru-RU" sz="1400" dirty="0" smtClean="0">
                <a:solidFill>
                  <a:schemeClr val="tx1"/>
                </a:solidFill>
                <a:latin typeface="Times New Roman" panose="02020603050405020304" pitchFamily="18" charset="0"/>
                <a:cs typeface="Times New Roman" panose="02020603050405020304" pitchFamily="18" charset="0"/>
              </a:rPr>
              <a:t>образований</a:t>
            </a:r>
            <a:endParaRPr lang="ru-RU" sz="1400" dirty="0">
              <a:solidFill>
                <a:schemeClr val="tx1"/>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116734" y="2464973"/>
            <a:ext cx="4032448" cy="307777"/>
          </a:xfrm>
          <a:prstGeom prst="rect">
            <a:avLst/>
          </a:prstGeom>
          <a:noFill/>
        </p:spPr>
        <p:txBody>
          <a:bodyPr wrap="square" rtlCol="0">
            <a:spAutoFit/>
          </a:bodyPr>
          <a:lstStyle/>
          <a:p>
            <a:pPr fontAlgn="base">
              <a:spcBef>
                <a:spcPct val="0"/>
              </a:spcBef>
              <a:spcAft>
                <a:spcPct val="0"/>
              </a:spcAft>
            </a:pPr>
            <a:r>
              <a:rPr lang="ru-RU" sz="1400" b="1" dirty="0">
                <a:solidFill>
                  <a:prstClr val="black"/>
                </a:solidFill>
                <a:latin typeface="Times New Roman" panose="02020603050405020304" pitchFamily="18" charset="0"/>
                <a:cs typeface="Times New Roman" panose="02020603050405020304" pitchFamily="18" charset="0"/>
              </a:rPr>
              <a:t>Расходы республиканского бюджета, млн. руб.</a:t>
            </a:r>
          </a:p>
        </p:txBody>
      </p:sp>
      <p:sp>
        <p:nvSpPr>
          <p:cNvPr id="4" name="Полилиния 3"/>
          <p:cNvSpPr/>
          <p:nvPr/>
        </p:nvSpPr>
        <p:spPr>
          <a:xfrm>
            <a:off x="4734696" y="2996953"/>
            <a:ext cx="4241059" cy="504056"/>
          </a:xfrm>
          <a:custGeom>
            <a:avLst/>
            <a:gdLst>
              <a:gd name="connsiteX0" fmla="*/ 0 w 4928030"/>
              <a:gd name="connsiteY0" fmla="*/ 40668 h 406676"/>
              <a:gd name="connsiteX1" fmla="*/ 40668 w 4928030"/>
              <a:gd name="connsiteY1" fmla="*/ 0 h 406676"/>
              <a:gd name="connsiteX2" fmla="*/ 4887362 w 4928030"/>
              <a:gd name="connsiteY2" fmla="*/ 0 h 406676"/>
              <a:gd name="connsiteX3" fmla="*/ 4928030 w 4928030"/>
              <a:gd name="connsiteY3" fmla="*/ 40668 h 406676"/>
              <a:gd name="connsiteX4" fmla="*/ 4928030 w 4928030"/>
              <a:gd name="connsiteY4" fmla="*/ 366008 h 406676"/>
              <a:gd name="connsiteX5" fmla="*/ 4887362 w 4928030"/>
              <a:gd name="connsiteY5" fmla="*/ 406676 h 406676"/>
              <a:gd name="connsiteX6" fmla="*/ 40668 w 4928030"/>
              <a:gd name="connsiteY6" fmla="*/ 406676 h 406676"/>
              <a:gd name="connsiteX7" fmla="*/ 0 w 4928030"/>
              <a:gd name="connsiteY7" fmla="*/ 366008 h 406676"/>
              <a:gd name="connsiteX8" fmla="*/ 0 w 4928030"/>
              <a:gd name="connsiteY8" fmla="*/ 40668 h 406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28030" h="406676">
                <a:moveTo>
                  <a:pt x="0" y="40668"/>
                </a:moveTo>
                <a:cubicBezTo>
                  <a:pt x="0" y="18208"/>
                  <a:pt x="18208" y="0"/>
                  <a:pt x="40668" y="0"/>
                </a:cubicBezTo>
                <a:lnTo>
                  <a:pt x="4887362" y="0"/>
                </a:lnTo>
                <a:cubicBezTo>
                  <a:pt x="4909822" y="0"/>
                  <a:pt x="4928030" y="18208"/>
                  <a:pt x="4928030" y="40668"/>
                </a:cubicBezTo>
                <a:lnTo>
                  <a:pt x="4928030" y="366008"/>
                </a:lnTo>
                <a:cubicBezTo>
                  <a:pt x="4928030" y="388468"/>
                  <a:pt x="4909822" y="406676"/>
                  <a:pt x="4887362" y="406676"/>
                </a:cubicBezTo>
                <a:lnTo>
                  <a:pt x="40668" y="406676"/>
                </a:lnTo>
                <a:cubicBezTo>
                  <a:pt x="18208" y="406676"/>
                  <a:pt x="0" y="388468"/>
                  <a:pt x="0" y="366008"/>
                </a:cubicBezTo>
                <a:lnTo>
                  <a:pt x="0" y="40668"/>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72871" tIns="72871" rIns="72871" bIns="72871" numCol="1" spcCol="1270" anchor="ctr" anchorCtr="0">
            <a:noAutofit/>
          </a:bodyPr>
          <a:lstStyle/>
          <a:p>
            <a:pPr lvl="0" algn="ctr" defTabSz="577850">
              <a:lnSpc>
                <a:spcPct val="90000"/>
              </a:lnSpc>
              <a:spcAft>
                <a:spcPct val="35000"/>
              </a:spcAft>
            </a:pPr>
            <a:r>
              <a:rPr lang="ru-RU" sz="1600" b="1" i="1" dirty="0">
                <a:solidFill>
                  <a:schemeClr val="tx1"/>
                </a:solidFill>
                <a:latin typeface="Times New Roman" panose="02020603050405020304" pitchFamily="18" charset="0"/>
                <a:cs typeface="Times New Roman" panose="02020603050405020304" pitchFamily="18" charset="0"/>
              </a:rPr>
              <a:t>Расходы в разрезе подпрограмм в </a:t>
            </a:r>
            <a:r>
              <a:rPr lang="ru-RU" sz="1600" b="1" i="1" dirty="0" smtClean="0">
                <a:solidFill>
                  <a:schemeClr val="tx1"/>
                </a:solidFill>
                <a:latin typeface="Times New Roman" panose="02020603050405020304" pitchFamily="18" charset="0"/>
                <a:cs typeface="Times New Roman" panose="02020603050405020304" pitchFamily="18" charset="0"/>
              </a:rPr>
              <a:t>2019 </a:t>
            </a:r>
            <a:r>
              <a:rPr lang="ru-RU" sz="1600" b="1" i="1" dirty="0">
                <a:solidFill>
                  <a:schemeClr val="tx1"/>
                </a:solidFill>
                <a:latin typeface="Times New Roman" panose="02020603050405020304" pitchFamily="18" charset="0"/>
                <a:cs typeface="Times New Roman" panose="02020603050405020304" pitchFamily="18" charset="0"/>
              </a:rPr>
              <a:t>году, млн. руб.</a:t>
            </a:r>
          </a:p>
        </p:txBody>
      </p:sp>
      <p:sp>
        <p:nvSpPr>
          <p:cNvPr id="6" name="Полилиния 5"/>
          <p:cNvSpPr/>
          <p:nvPr/>
        </p:nvSpPr>
        <p:spPr>
          <a:xfrm>
            <a:off x="4734696" y="3630426"/>
            <a:ext cx="2429591" cy="462827"/>
          </a:xfrm>
          <a:custGeom>
            <a:avLst/>
            <a:gdLst>
              <a:gd name="connsiteX0" fmla="*/ 0 w 2842959"/>
              <a:gd name="connsiteY0" fmla="*/ 30897 h 308968"/>
              <a:gd name="connsiteX1" fmla="*/ 30897 w 2842959"/>
              <a:gd name="connsiteY1" fmla="*/ 0 h 308968"/>
              <a:gd name="connsiteX2" fmla="*/ 2812062 w 2842959"/>
              <a:gd name="connsiteY2" fmla="*/ 0 h 308968"/>
              <a:gd name="connsiteX3" fmla="*/ 2842959 w 2842959"/>
              <a:gd name="connsiteY3" fmla="*/ 30897 h 308968"/>
              <a:gd name="connsiteX4" fmla="*/ 2842959 w 2842959"/>
              <a:gd name="connsiteY4" fmla="*/ 278071 h 308968"/>
              <a:gd name="connsiteX5" fmla="*/ 2812062 w 2842959"/>
              <a:gd name="connsiteY5" fmla="*/ 308968 h 308968"/>
              <a:gd name="connsiteX6" fmla="*/ 30897 w 2842959"/>
              <a:gd name="connsiteY6" fmla="*/ 308968 h 308968"/>
              <a:gd name="connsiteX7" fmla="*/ 0 w 2842959"/>
              <a:gd name="connsiteY7" fmla="*/ 278071 h 308968"/>
              <a:gd name="connsiteX8" fmla="*/ 0 w 2842959"/>
              <a:gd name="connsiteY8" fmla="*/ 30897 h 308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42959" h="308968">
                <a:moveTo>
                  <a:pt x="0" y="30897"/>
                </a:moveTo>
                <a:cubicBezTo>
                  <a:pt x="0" y="13833"/>
                  <a:pt x="13833" y="0"/>
                  <a:pt x="30897" y="0"/>
                </a:cubicBezTo>
                <a:lnTo>
                  <a:pt x="2812062" y="0"/>
                </a:lnTo>
                <a:cubicBezTo>
                  <a:pt x="2829126" y="0"/>
                  <a:pt x="2842959" y="13833"/>
                  <a:pt x="2842959" y="30897"/>
                </a:cubicBezTo>
                <a:lnTo>
                  <a:pt x="2842959" y="278071"/>
                </a:lnTo>
                <a:cubicBezTo>
                  <a:pt x="2842959" y="295135"/>
                  <a:pt x="2829126" y="308968"/>
                  <a:pt x="2812062" y="308968"/>
                </a:cubicBezTo>
                <a:lnTo>
                  <a:pt x="30897" y="308968"/>
                </a:lnTo>
                <a:cubicBezTo>
                  <a:pt x="13833" y="308968"/>
                  <a:pt x="0" y="295135"/>
                  <a:pt x="0" y="278071"/>
                </a:cubicBezTo>
                <a:lnTo>
                  <a:pt x="0" y="30897"/>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66199" tIns="66199" rIns="66199" bIns="66199" numCol="1" spcCol="1270" anchor="ctr" anchorCtr="0">
            <a:noAutofit/>
          </a:bodyPr>
          <a:lstStyle/>
          <a:p>
            <a:pPr algn="ctr" defTabSz="666750" fontAlgn="base">
              <a:lnSpc>
                <a:spcPct val="90000"/>
              </a:lnSpc>
              <a:spcBef>
                <a:spcPct val="0"/>
              </a:spcBef>
              <a:spcAft>
                <a:spcPct val="35000"/>
              </a:spcAft>
            </a:pPr>
            <a:r>
              <a:rPr lang="ru-RU" sz="1500" b="1" dirty="0">
                <a:solidFill>
                  <a:prstClr val="black"/>
                </a:solidFill>
                <a:latin typeface="Times New Roman" panose="02020603050405020304" pitchFamily="18" charset="0"/>
                <a:cs typeface="Times New Roman" panose="02020603050405020304" pitchFamily="18" charset="0"/>
              </a:rPr>
              <a:t>Подпрограмма</a:t>
            </a:r>
          </a:p>
        </p:txBody>
      </p:sp>
      <p:sp>
        <p:nvSpPr>
          <p:cNvPr id="20" name="Полилиния 19"/>
          <p:cNvSpPr/>
          <p:nvPr/>
        </p:nvSpPr>
        <p:spPr>
          <a:xfrm>
            <a:off x="7300901" y="3630426"/>
            <a:ext cx="792088" cy="468485"/>
          </a:xfrm>
          <a:custGeom>
            <a:avLst/>
            <a:gdLst>
              <a:gd name="connsiteX0" fmla="*/ 0 w 761117"/>
              <a:gd name="connsiteY0" fmla="*/ 30897 h 308968"/>
              <a:gd name="connsiteX1" fmla="*/ 30897 w 761117"/>
              <a:gd name="connsiteY1" fmla="*/ 0 h 308968"/>
              <a:gd name="connsiteX2" fmla="*/ 730220 w 761117"/>
              <a:gd name="connsiteY2" fmla="*/ 0 h 308968"/>
              <a:gd name="connsiteX3" fmla="*/ 761117 w 761117"/>
              <a:gd name="connsiteY3" fmla="*/ 30897 h 308968"/>
              <a:gd name="connsiteX4" fmla="*/ 761117 w 761117"/>
              <a:gd name="connsiteY4" fmla="*/ 278071 h 308968"/>
              <a:gd name="connsiteX5" fmla="*/ 730220 w 761117"/>
              <a:gd name="connsiteY5" fmla="*/ 308968 h 308968"/>
              <a:gd name="connsiteX6" fmla="*/ 30897 w 761117"/>
              <a:gd name="connsiteY6" fmla="*/ 308968 h 308968"/>
              <a:gd name="connsiteX7" fmla="*/ 0 w 761117"/>
              <a:gd name="connsiteY7" fmla="*/ 278071 h 308968"/>
              <a:gd name="connsiteX8" fmla="*/ 0 w 761117"/>
              <a:gd name="connsiteY8" fmla="*/ 30897 h 308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1117" h="308968">
                <a:moveTo>
                  <a:pt x="0" y="30897"/>
                </a:moveTo>
                <a:cubicBezTo>
                  <a:pt x="0" y="13833"/>
                  <a:pt x="13833" y="0"/>
                  <a:pt x="30897" y="0"/>
                </a:cubicBezTo>
                <a:lnTo>
                  <a:pt x="730220" y="0"/>
                </a:lnTo>
                <a:cubicBezTo>
                  <a:pt x="747284" y="0"/>
                  <a:pt x="761117" y="13833"/>
                  <a:pt x="761117" y="30897"/>
                </a:cubicBezTo>
                <a:lnTo>
                  <a:pt x="761117" y="278071"/>
                </a:lnTo>
                <a:cubicBezTo>
                  <a:pt x="761117" y="295135"/>
                  <a:pt x="747284" y="308968"/>
                  <a:pt x="730220" y="308968"/>
                </a:cubicBezTo>
                <a:lnTo>
                  <a:pt x="30897" y="308968"/>
                </a:lnTo>
                <a:cubicBezTo>
                  <a:pt x="13833" y="308968"/>
                  <a:pt x="0" y="295135"/>
                  <a:pt x="0" y="278071"/>
                </a:cubicBezTo>
                <a:lnTo>
                  <a:pt x="0" y="30897"/>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62389" tIns="62389" rIns="62389" bIns="62389" numCol="1" spcCol="1270" anchor="ctr" anchorCtr="0">
            <a:noAutofit/>
          </a:bodyPr>
          <a:lstStyle/>
          <a:p>
            <a:pPr algn="ctr" defTabSz="622300" fontAlgn="base">
              <a:lnSpc>
                <a:spcPct val="90000"/>
              </a:lnSpc>
              <a:spcBef>
                <a:spcPct val="0"/>
              </a:spcBef>
              <a:spcAft>
                <a:spcPct val="35000"/>
              </a:spcAft>
            </a:pPr>
            <a:r>
              <a:rPr lang="ru-RU" sz="1400" b="1" dirty="0" smtClean="0">
                <a:solidFill>
                  <a:prstClr val="black"/>
                </a:solidFill>
                <a:latin typeface="Times New Roman" panose="02020603050405020304" pitchFamily="18" charset="0"/>
                <a:cs typeface="Times New Roman" panose="02020603050405020304" pitchFamily="18" charset="0"/>
              </a:rPr>
              <a:t>План</a:t>
            </a:r>
            <a:endParaRPr lang="ru-RU" sz="1400" b="1" dirty="0">
              <a:solidFill>
                <a:prstClr val="black"/>
              </a:solidFill>
              <a:latin typeface="Times New Roman" panose="02020603050405020304" pitchFamily="18" charset="0"/>
              <a:cs typeface="Times New Roman" panose="02020603050405020304" pitchFamily="18" charset="0"/>
            </a:endParaRPr>
          </a:p>
        </p:txBody>
      </p:sp>
      <p:sp>
        <p:nvSpPr>
          <p:cNvPr id="21" name="Полилиния 20"/>
          <p:cNvSpPr/>
          <p:nvPr/>
        </p:nvSpPr>
        <p:spPr>
          <a:xfrm>
            <a:off x="7300900" y="4176399"/>
            <a:ext cx="792088" cy="612000"/>
          </a:xfrm>
          <a:custGeom>
            <a:avLst/>
            <a:gdLst>
              <a:gd name="connsiteX0" fmla="*/ 0 w 816003"/>
              <a:gd name="connsiteY0" fmla="*/ 61344 h 613435"/>
              <a:gd name="connsiteX1" fmla="*/ 61344 w 816003"/>
              <a:gd name="connsiteY1" fmla="*/ 0 h 613435"/>
              <a:gd name="connsiteX2" fmla="*/ 754660 w 816003"/>
              <a:gd name="connsiteY2" fmla="*/ 0 h 613435"/>
              <a:gd name="connsiteX3" fmla="*/ 816004 w 816003"/>
              <a:gd name="connsiteY3" fmla="*/ 61344 h 613435"/>
              <a:gd name="connsiteX4" fmla="*/ 816003 w 816003"/>
              <a:gd name="connsiteY4" fmla="*/ 552092 h 613435"/>
              <a:gd name="connsiteX5" fmla="*/ 754659 w 816003"/>
              <a:gd name="connsiteY5" fmla="*/ 613436 h 613435"/>
              <a:gd name="connsiteX6" fmla="*/ 61344 w 816003"/>
              <a:gd name="connsiteY6" fmla="*/ 613435 h 613435"/>
              <a:gd name="connsiteX7" fmla="*/ 0 w 816003"/>
              <a:gd name="connsiteY7" fmla="*/ 552091 h 613435"/>
              <a:gd name="connsiteX8" fmla="*/ 0 w 816003"/>
              <a:gd name="connsiteY8" fmla="*/ 61344 h 613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6003" h="613435">
                <a:moveTo>
                  <a:pt x="0" y="61344"/>
                </a:moveTo>
                <a:cubicBezTo>
                  <a:pt x="0" y="27465"/>
                  <a:pt x="27465" y="0"/>
                  <a:pt x="61344" y="0"/>
                </a:cubicBezTo>
                <a:lnTo>
                  <a:pt x="754660" y="0"/>
                </a:lnTo>
                <a:cubicBezTo>
                  <a:pt x="788539" y="0"/>
                  <a:pt x="816004" y="27465"/>
                  <a:pt x="816004" y="61344"/>
                </a:cubicBezTo>
                <a:cubicBezTo>
                  <a:pt x="816004" y="224927"/>
                  <a:pt x="816003" y="388509"/>
                  <a:pt x="816003" y="552092"/>
                </a:cubicBezTo>
                <a:cubicBezTo>
                  <a:pt x="816003" y="585971"/>
                  <a:pt x="788538" y="613436"/>
                  <a:pt x="754659" y="613436"/>
                </a:cubicBezTo>
                <a:lnTo>
                  <a:pt x="61344" y="613435"/>
                </a:lnTo>
                <a:cubicBezTo>
                  <a:pt x="27465" y="613435"/>
                  <a:pt x="0" y="585970"/>
                  <a:pt x="0" y="552091"/>
                </a:cubicBezTo>
                <a:lnTo>
                  <a:pt x="0" y="61344"/>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71307" tIns="71307" rIns="71307" bIns="71307" numCol="1" spcCol="1270" anchor="ctr" anchorCtr="0">
            <a:noAutofit/>
          </a:bodyPr>
          <a:lstStyle/>
          <a:p>
            <a:pPr algn="ctr" defTabSz="622300" fontAlgn="base">
              <a:lnSpc>
                <a:spcPct val="90000"/>
              </a:lnSpc>
              <a:spcBef>
                <a:spcPct val="0"/>
              </a:spcBef>
              <a:spcAft>
                <a:spcPct val="35000"/>
              </a:spcAft>
            </a:pPr>
            <a:r>
              <a:rPr lang="ru-RU" sz="1400" dirty="0" smtClean="0">
                <a:solidFill>
                  <a:prstClr val="black"/>
                </a:solidFill>
                <a:latin typeface="Times New Roman" panose="02020603050405020304" pitchFamily="18" charset="0"/>
                <a:cs typeface="Times New Roman" panose="02020603050405020304" pitchFamily="18" charset="0"/>
              </a:rPr>
              <a:t>1 9</a:t>
            </a:r>
            <a:r>
              <a:rPr lang="en-US" sz="1400" dirty="0" smtClean="0">
                <a:solidFill>
                  <a:prstClr val="black"/>
                </a:solidFill>
                <a:latin typeface="Times New Roman" panose="02020603050405020304" pitchFamily="18" charset="0"/>
                <a:cs typeface="Times New Roman" panose="02020603050405020304" pitchFamily="18" charset="0"/>
              </a:rPr>
              <a:t>55,8</a:t>
            </a:r>
            <a:endParaRPr lang="ru-RU" sz="1400" dirty="0" smtClean="0">
              <a:solidFill>
                <a:prstClr val="black"/>
              </a:solidFill>
              <a:latin typeface="Times New Roman" panose="02020603050405020304" pitchFamily="18" charset="0"/>
              <a:cs typeface="Times New Roman" panose="02020603050405020304" pitchFamily="18" charset="0"/>
            </a:endParaRPr>
          </a:p>
        </p:txBody>
      </p:sp>
      <p:graphicFrame>
        <p:nvGraphicFramePr>
          <p:cNvPr id="11" name="Диаграмма 10"/>
          <p:cNvGraphicFramePr>
            <a:graphicFrameLocks/>
          </p:cNvGraphicFramePr>
          <p:nvPr>
            <p:extLst>
              <p:ext uri="{D42A27DB-BD31-4B8C-83A1-F6EECF244321}">
                <p14:modId xmlns:p14="http://schemas.microsoft.com/office/powerpoint/2010/main" val="323317984"/>
              </p:ext>
            </p:extLst>
          </p:nvPr>
        </p:nvGraphicFramePr>
        <p:xfrm>
          <a:off x="215056" y="2884822"/>
          <a:ext cx="4356944" cy="3424498"/>
        </p:xfrm>
        <a:graphic>
          <a:graphicData uri="http://schemas.openxmlformats.org/drawingml/2006/chart">
            <c:chart xmlns:c="http://schemas.openxmlformats.org/drawingml/2006/chart" xmlns:r="http://schemas.openxmlformats.org/officeDocument/2006/relationships" r:id="rId2"/>
          </a:graphicData>
        </a:graphic>
      </p:graphicFrame>
      <p:sp>
        <p:nvSpPr>
          <p:cNvPr id="10" name="Заголовок 1"/>
          <p:cNvSpPr txBox="1">
            <a:spLocks/>
          </p:cNvSpPr>
          <p:nvPr/>
        </p:nvSpPr>
        <p:spPr>
          <a:xfrm>
            <a:off x="259728" y="0"/>
            <a:ext cx="7613500" cy="620688"/>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l">
              <a:buClr>
                <a:srgbClr val="F14124">
                  <a:lumMod val="75000"/>
                </a:srgbClr>
              </a:buClr>
              <a:buNone/>
            </a:pPr>
            <a:r>
              <a:rPr lang="ru-RU" sz="1800" dirty="0">
                <a:solidFill>
                  <a:prstClr val="black"/>
                </a:solidFill>
                <a:effectLst/>
                <a:latin typeface="Times New Roman" panose="02020603050405020304" pitchFamily="18" charset="0"/>
                <a:cs typeface="Times New Roman" panose="02020603050405020304" pitchFamily="18" charset="0"/>
              </a:rPr>
              <a:t>Государственная программа Чувашской Республики «Формирование современной городской среды на территории Чувашской Республики»</a:t>
            </a:r>
          </a:p>
        </p:txBody>
      </p:sp>
      <p:cxnSp>
        <p:nvCxnSpPr>
          <p:cNvPr id="13" name="Прямая соединительная линия 12"/>
          <p:cNvCxnSpPr/>
          <p:nvPr/>
        </p:nvCxnSpPr>
        <p:spPr>
          <a:xfrm>
            <a:off x="0" y="620688"/>
            <a:ext cx="9144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32" name="Полилиния 31"/>
          <p:cNvSpPr/>
          <p:nvPr/>
        </p:nvSpPr>
        <p:spPr>
          <a:xfrm>
            <a:off x="8244408" y="3630426"/>
            <a:ext cx="731347" cy="468485"/>
          </a:xfrm>
          <a:custGeom>
            <a:avLst/>
            <a:gdLst>
              <a:gd name="connsiteX0" fmla="*/ 0 w 761117"/>
              <a:gd name="connsiteY0" fmla="*/ 30897 h 308968"/>
              <a:gd name="connsiteX1" fmla="*/ 30897 w 761117"/>
              <a:gd name="connsiteY1" fmla="*/ 0 h 308968"/>
              <a:gd name="connsiteX2" fmla="*/ 730220 w 761117"/>
              <a:gd name="connsiteY2" fmla="*/ 0 h 308968"/>
              <a:gd name="connsiteX3" fmla="*/ 761117 w 761117"/>
              <a:gd name="connsiteY3" fmla="*/ 30897 h 308968"/>
              <a:gd name="connsiteX4" fmla="*/ 761117 w 761117"/>
              <a:gd name="connsiteY4" fmla="*/ 278071 h 308968"/>
              <a:gd name="connsiteX5" fmla="*/ 730220 w 761117"/>
              <a:gd name="connsiteY5" fmla="*/ 308968 h 308968"/>
              <a:gd name="connsiteX6" fmla="*/ 30897 w 761117"/>
              <a:gd name="connsiteY6" fmla="*/ 308968 h 308968"/>
              <a:gd name="connsiteX7" fmla="*/ 0 w 761117"/>
              <a:gd name="connsiteY7" fmla="*/ 278071 h 308968"/>
              <a:gd name="connsiteX8" fmla="*/ 0 w 761117"/>
              <a:gd name="connsiteY8" fmla="*/ 30897 h 308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1117" h="308968">
                <a:moveTo>
                  <a:pt x="0" y="30897"/>
                </a:moveTo>
                <a:cubicBezTo>
                  <a:pt x="0" y="13833"/>
                  <a:pt x="13833" y="0"/>
                  <a:pt x="30897" y="0"/>
                </a:cubicBezTo>
                <a:lnTo>
                  <a:pt x="730220" y="0"/>
                </a:lnTo>
                <a:cubicBezTo>
                  <a:pt x="747284" y="0"/>
                  <a:pt x="761117" y="13833"/>
                  <a:pt x="761117" y="30897"/>
                </a:cubicBezTo>
                <a:lnTo>
                  <a:pt x="761117" y="278071"/>
                </a:lnTo>
                <a:cubicBezTo>
                  <a:pt x="761117" y="295135"/>
                  <a:pt x="747284" y="308968"/>
                  <a:pt x="730220" y="308968"/>
                </a:cubicBezTo>
                <a:lnTo>
                  <a:pt x="30897" y="308968"/>
                </a:lnTo>
                <a:cubicBezTo>
                  <a:pt x="13833" y="308968"/>
                  <a:pt x="0" y="295135"/>
                  <a:pt x="0" y="278071"/>
                </a:cubicBezTo>
                <a:lnTo>
                  <a:pt x="0" y="30897"/>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62389" tIns="62389" rIns="62389" bIns="62389" numCol="1" spcCol="1270" anchor="ctr" anchorCtr="0">
            <a:noAutofit/>
          </a:bodyPr>
          <a:lstStyle/>
          <a:p>
            <a:pPr algn="ctr" defTabSz="622300" fontAlgn="base">
              <a:lnSpc>
                <a:spcPct val="90000"/>
              </a:lnSpc>
              <a:spcBef>
                <a:spcPct val="0"/>
              </a:spcBef>
              <a:spcAft>
                <a:spcPct val="35000"/>
              </a:spcAft>
            </a:pPr>
            <a:r>
              <a:rPr lang="ru-RU" sz="1400" b="1" dirty="0" smtClean="0">
                <a:solidFill>
                  <a:prstClr val="black"/>
                </a:solidFill>
                <a:latin typeface="Times New Roman" panose="02020603050405020304" pitchFamily="18" charset="0"/>
                <a:cs typeface="Times New Roman" panose="02020603050405020304" pitchFamily="18" charset="0"/>
              </a:rPr>
              <a:t>Факт</a:t>
            </a:r>
            <a:endParaRPr lang="ru-RU" sz="1400" b="1" dirty="0">
              <a:solidFill>
                <a:prstClr val="black"/>
              </a:solidFill>
              <a:latin typeface="Times New Roman" panose="02020603050405020304" pitchFamily="18" charset="0"/>
              <a:cs typeface="Times New Roman" panose="02020603050405020304" pitchFamily="18" charset="0"/>
            </a:endParaRPr>
          </a:p>
        </p:txBody>
      </p:sp>
      <p:sp>
        <p:nvSpPr>
          <p:cNvPr id="38" name="Полилиния 37"/>
          <p:cNvSpPr/>
          <p:nvPr/>
        </p:nvSpPr>
        <p:spPr>
          <a:xfrm>
            <a:off x="4744435" y="4176399"/>
            <a:ext cx="2419852" cy="692761"/>
          </a:xfrm>
          <a:custGeom>
            <a:avLst/>
            <a:gdLst>
              <a:gd name="connsiteX0" fmla="*/ 0 w 2842959"/>
              <a:gd name="connsiteY0" fmla="*/ 61344 h 613435"/>
              <a:gd name="connsiteX1" fmla="*/ 61344 w 2842959"/>
              <a:gd name="connsiteY1" fmla="*/ 0 h 613435"/>
              <a:gd name="connsiteX2" fmla="*/ 2781616 w 2842959"/>
              <a:gd name="connsiteY2" fmla="*/ 0 h 613435"/>
              <a:gd name="connsiteX3" fmla="*/ 2842960 w 2842959"/>
              <a:gd name="connsiteY3" fmla="*/ 61344 h 613435"/>
              <a:gd name="connsiteX4" fmla="*/ 2842959 w 2842959"/>
              <a:gd name="connsiteY4" fmla="*/ 552092 h 613435"/>
              <a:gd name="connsiteX5" fmla="*/ 2781615 w 2842959"/>
              <a:gd name="connsiteY5" fmla="*/ 613436 h 613435"/>
              <a:gd name="connsiteX6" fmla="*/ 61344 w 2842959"/>
              <a:gd name="connsiteY6" fmla="*/ 613435 h 613435"/>
              <a:gd name="connsiteX7" fmla="*/ 0 w 2842959"/>
              <a:gd name="connsiteY7" fmla="*/ 552091 h 613435"/>
              <a:gd name="connsiteX8" fmla="*/ 0 w 2842959"/>
              <a:gd name="connsiteY8" fmla="*/ 61344 h 613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42959" h="613435">
                <a:moveTo>
                  <a:pt x="0" y="61344"/>
                </a:moveTo>
                <a:cubicBezTo>
                  <a:pt x="0" y="27465"/>
                  <a:pt x="27465" y="0"/>
                  <a:pt x="61344" y="0"/>
                </a:cubicBezTo>
                <a:lnTo>
                  <a:pt x="2781616" y="0"/>
                </a:lnTo>
                <a:cubicBezTo>
                  <a:pt x="2815495" y="0"/>
                  <a:pt x="2842960" y="27465"/>
                  <a:pt x="2842960" y="61344"/>
                </a:cubicBezTo>
                <a:cubicBezTo>
                  <a:pt x="2842960" y="224927"/>
                  <a:pt x="2842959" y="388509"/>
                  <a:pt x="2842959" y="552092"/>
                </a:cubicBezTo>
                <a:cubicBezTo>
                  <a:pt x="2842959" y="585971"/>
                  <a:pt x="2815494" y="613436"/>
                  <a:pt x="2781615" y="613436"/>
                </a:cubicBezTo>
                <a:lnTo>
                  <a:pt x="61344" y="613435"/>
                </a:lnTo>
                <a:cubicBezTo>
                  <a:pt x="27465" y="613435"/>
                  <a:pt x="0" y="585970"/>
                  <a:pt x="0" y="552091"/>
                </a:cubicBezTo>
                <a:lnTo>
                  <a:pt x="0" y="61344"/>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59877" tIns="59877" rIns="59877" bIns="59877" numCol="1" spcCol="1270" anchor="ctr" anchorCtr="0">
            <a:noAutofit/>
          </a:bodyPr>
          <a:lstStyle/>
          <a:p>
            <a:pPr algn="ctr" defTabSz="488950" fontAlgn="base">
              <a:lnSpc>
                <a:spcPct val="90000"/>
              </a:lnSpc>
              <a:spcBef>
                <a:spcPct val="0"/>
              </a:spcBef>
              <a:spcAft>
                <a:spcPct val="35000"/>
              </a:spcAft>
            </a:pPr>
            <a:r>
              <a:rPr lang="ru-RU" sz="1300" dirty="0" smtClean="0">
                <a:solidFill>
                  <a:prstClr val="black"/>
                </a:solidFill>
                <a:latin typeface="Times New Roman" panose="02020603050405020304" pitchFamily="18" charset="0"/>
                <a:cs typeface="Times New Roman" panose="02020603050405020304" pitchFamily="18" charset="0"/>
              </a:rPr>
              <a:t>Благоустройство дворовых и общественных территорий муниципальных образований</a:t>
            </a:r>
            <a:endParaRPr lang="ru-RU" sz="1300" dirty="0">
              <a:solidFill>
                <a:prstClr val="black"/>
              </a:solidFill>
              <a:latin typeface="Times New Roman" panose="02020603050405020304" pitchFamily="18" charset="0"/>
              <a:cs typeface="Times New Roman" panose="02020603050405020304" pitchFamily="18" charset="0"/>
            </a:endParaRPr>
          </a:p>
        </p:txBody>
      </p:sp>
      <p:sp>
        <p:nvSpPr>
          <p:cNvPr id="39" name="Полилиния 38"/>
          <p:cNvSpPr/>
          <p:nvPr/>
        </p:nvSpPr>
        <p:spPr>
          <a:xfrm>
            <a:off x="8244408" y="4177300"/>
            <a:ext cx="743767" cy="612000"/>
          </a:xfrm>
          <a:custGeom>
            <a:avLst/>
            <a:gdLst>
              <a:gd name="connsiteX0" fmla="*/ 0 w 816003"/>
              <a:gd name="connsiteY0" fmla="*/ 61344 h 613435"/>
              <a:gd name="connsiteX1" fmla="*/ 61344 w 816003"/>
              <a:gd name="connsiteY1" fmla="*/ 0 h 613435"/>
              <a:gd name="connsiteX2" fmla="*/ 754660 w 816003"/>
              <a:gd name="connsiteY2" fmla="*/ 0 h 613435"/>
              <a:gd name="connsiteX3" fmla="*/ 816004 w 816003"/>
              <a:gd name="connsiteY3" fmla="*/ 61344 h 613435"/>
              <a:gd name="connsiteX4" fmla="*/ 816003 w 816003"/>
              <a:gd name="connsiteY4" fmla="*/ 552092 h 613435"/>
              <a:gd name="connsiteX5" fmla="*/ 754659 w 816003"/>
              <a:gd name="connsiteY5" fmla="*/ 613436 h 613435"/>
              <a:gd name="connsiteX6" fmla="*/ 61344 w 816003"/>
              <a:gd name="connsiteY6" fmla="*/ 613435 h 613435"/>
              <a:gd name="connsiteX7" fmla="*/ 0 w 816003"/>
              <a:gd name="connsiteY7" fmla="*/ 552091 h 613435"/>
              <a:gd name="connsiteX8" fmla="*/ 0 w 816003"/>
              <a:gd name="connsiteY8" fmla="*/ 61344 h 613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6003" h="613435">
                <a:moveTo>
                  <a:pt x="0" y="61344"/>
                </a:moveTo>
                <a:cubicBezTo>
                  <a:pt x="0" y="27465"/>
                  <a:pt x="27465" y="0"/>
                  <a:pt x="61344" y="0"/>
                </a:cubicBezTo>
                <a:lnTo>
                  <a:pt x="754660" y="0"/>
                </a:lnTo>
                <a:cubicBezTo>
                  <a:pt x="788539" y="0"/>
                  <a:pt x="816004" y="27465"/>
                  <a:pt x="816004" y="61344"/>
                </a:cubicBezTo>
                <a:cubicBezTo>
                  <a:pt x="816004" y="224927"/>
                  <a:pt x="816003" y="388509"/>
                  <a:pt x="816003" y="552092"/>
                </a:cubicBezTo>
                <a:cubicBezTo>
                  <a:pt x="816003" y="585971"/>
                  <a:pt x="788538" y="613436"/>
                  <a:pt x="754659" y="613436"/>
                </a:cubicBezTo>
                <a:lnTo>
                  <a:pt x="61344" y="613435"/>
                </a:lnTo>
                <a:cubicBezTo>
                  <a:pt x="27465" y="613435"/>
                  <a:pt x="0" y="585970"/>
                  <a:pt x="0" y="552091"/>
                </a:cubicBezTo>
                <a:lnTo>
                  <a:pt x="0" y="61344"/>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71307" tIns="71307" rIns="71307" bIns="71307" numCol="1" spcCol="1270" anchor="ctr" anchorCtr="0">
            <a:noAutofit/>
          </a:bodyPr>
          <a:lstStyle/>
          <a:p>
            <a:pPr algn="ctr" defTabSz="622300" fontAlgn="base">
              <a:lnSpc>
                <a:spcPct val="90000"/>
              </a:lnSpc>
              <a:spcBef>
                <a:spcPct val="0"/>
              </a:spcBef>
              <a:spcAft>
                <a:spcPct val="35000"/>
              </a:spcAft>
            </a:pPr>
            <a:r>
              <a:rPr lang="ru-RU" sz="1400" dirty="0" smtClean="0">
                <a:solidFill>
                  <a:prstClr val="black"/>
                </a:solidFill>
                <a:latin typeface="Times New Roman" panose="02020603050405020304" pitchFamily="18" charset="0"/>
                <a:cs typeface="Times New Roman" panose="02020603050405020304" pitchFamily="18" charset="0"/>
              </a:rPr>
              <a:t>4</a:t>
            </a:r>
            <a:r>
              <a:rPr lang="en-US" sz="1400" dirty="0" smtClean="0">
                <a:solidFill>
                  <a:prstClr val="black"/>
                </a:solidFill>
                <a:latin typeface="Times New Roman" panose="02020603050405020304" pitchFamily="18" charset="0"/>
                <a:cs typeface="Times New Roman" panose="02020603050405020304" pitchFamily="18" charset="0"/>
              </a:rPr>
              <a:t>19,5</a:t>
            </a:r>
            <a:endParaRPr lang="ru-RU" sz="1400" dirty="0">
              <a:solidFill>
                <a:prstClr val="black"/>
              </a:solidFill>
              <a:latin typeface="Times New Roman" panose="02020603050405020304" pitchFamily="18" charset="0"/>
              <a:cs typeface="Times New Roman" panose="02020603050405020304" pitchFamily="18" charset="0"/>
            </a:endParaRPr>
          </a:p>
        </p:txBody>
      </p:sp>
      <p:sp>
        <p:nvSpPr>
          <p:cNvPr id="29" name="TextBox 28"/>
          <p:cNvSpPr txBox="1"/>
          <p:nvPr/>
        </p:nvSpPr>
        <p:spPr>
          <a:xfrm>
            <a:off x="7873228" y="69850"/>
            <a:ext cx="1223412" cy="492443"/>
          </a:xfrm>
          <a:prstGeom prst="rect">
            <a:avLst/>
          </a:prstGeom>
          <a:noFill/>
        </p:spPr>
        <p:txBody>
          <a:bodyPr wrap="none" rtlCol="0">
            <a:spAutoFit/>
          </a:bodyPr>
          <a:lstStyle/>
          <a:p>
            <a:pPr algn="ctr"/>
            <a:r>
              <a:rPr lang="ru-RU" sz="1300" b="1" i="1" dirty="0" smtClean="0">
                <a:solidFill>
                  <a:schemeClr val="accent1"/>
                </a:solidFill>
                <a:latin typeface="+mn-lt"/>
              </a:rPr>
              <a:t>Бюджет</a:t>
            </a:r>
          </a:p>
          <a:p>
            <a:pPr algn="ctr"/>
            <a:r>
              <a:rPr lang="ru-RU" sz="1300" b="1" i="1" dirty="0" smtClean="0">
                <a:solidFill>
                  <a:schemeClr val="accent1"/>
                </a:solidFill>
                <a:latin typeface="+mn-lt"/>
              </a:rPr>
              <a:t>для граждан</a:t>
            </a:r>
            <a:endParaRPr lang="ru-RU" sz="1300" b="1" i="1" dirty="0">
              <a:solidFill>
                <a:schemeClr val="accent1"/>
              </a:solidFill>
              <a:latin typeface="+mn-lt"/>
            </a:endParaRPr>
          </a:p>
        </p:txBody>
      </p:sp>
      <p:pic>
        <p:nvPicPr>
          <p:cNvPr id="3074" name="Picture 2" descr="C:\Users\i.smirnov\Documents\Бюджет для граждан\Фото\1\02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57725" y="764702"/>
            <a:ext cx="2752355" cy="202305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8" name="Скругленная прямоугольная выноска 17"/>
          <p:cNvSpPr/>
          <p:nvPr/>
        </p:nvSpPr>
        <p:spPr>
          <a:xfrm>
            <a:off x="5003008" y="5445224"/>
            <a:ext cx="3888432" cy="936048"/>
          </a:xfrm>
          <a:prstGeom prst="wedgeRoundRectCallout">
            <a:avLst>
              <a:gd name="adj1" fmla="val -121772"/>
              <a:gd name="adj2" fmla="val 26244"/>
              <a:gd name="adj3" fmla="val 16667"/>
            </a:avLst>
          </a:prstGeom>
          <a:ln/>
        </p:spPr>
        <p:style>
          <a:lnRef idx="1">
            <a:schemeClr val="accent4"/>
          </a:lnRef>
          <a:fillRef idx="2">
            <a:schemeClr val="accent4"/>
          </a:fillRef>
          <a:effectRef idx="1">
            <a:schemeClr val="accent4"/>
          </a:effectRef>
          <a:fontRef idx="minor">
            <a:schemeClr val="dk1"/>
          </a:fontRef>
        </p:style>
        <p:txBody>
          <a:bodyPr rtlCol="0" anchor="ctr"/>
          <a:lstStyle/>
          <a:p>
            <a:pPr lvl="0" algn="ctr">
              <a:defRPr/>
            </a:pPr>
            <a:r>
              <a:rPr kumimoji="0" lang="ru-RU" sz="1100" b="0"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В 2020 году</a:t>
            </a:r>
            <a:r>
              <a:rPr lang="ru-RU" sz="1100" kern="0" dirty="0">
                <a:solidFill>
                  <a:prstClr val="black"/>
                </a:solidFill>
                <a:latin typeface="Times New Roman" panose="02020603050405020304" pitchFamily="18" charset="0"/>
                <a:cs typeface="Times New Roman" panose="02020603050405020304" pitchFamily="18" charset="0"/>
              </a:rPr>
              <a:t> </a:t>
            </a:r>
            <a:r>
              <a:rPr lang="ru-RU" sz="1100" kern="0" dirty="0" smtClean="0">
                <a:solidFill>
                  <a:prstClr val="black"/>
                </a:solidFill>
                <a:latin typeface="Times New Roman" panose="02020603050405020304" pitchFamily="18" charset="0"/>
                <a:cs typeface="Times New Roman" panose="02020603050405020304" pitchFamily="18" charset="0"/>
              </a:rPr>
              <a:t>на реализацию </a:t>
            </a:r>
            <a:r>
              <a:rPr lang="ru-RU" sz="1100" kern="0" dirty="0">
                <a:solidFill>
                  <a:prstClr val="black"/>
                </a:solidFill>
                <a:latin typeface="Times New Roman" panose="02020603050405020304" pitchFamily="18" charset="0"/>
                <a:cs typeface="Times New Roman" panose="02020603050405020304" pitchFamily="18" charset="0"/>
              </a:rPr>
              <a:t>комплекса мероприятий по благоустройству дворовых территорий и </a:t>
            </a:r>
            <a:r>
              <a:rPr lang="ru-RU" sz="1100" kern="0" dirty="0" smtClean="0">
                <a:solidFill>
                  <a:prstClr val="black"/>
                </a:solidFill>
                <a:latin typeface="Times New Roman" panose="02020603050405020304" pitchFamily="18" charset="0"/>
                <a:cs typeface="Times New Roman" panose="02020603050405020304" pitchFamily="18" charset="0"/>
              </a:rPr>
              <a:t>тротуаров за счет средств республиканского бюджета Чувашской Республики предусмотрено 1 500 млн. рублей, полученных из федерального бюджета в конце 2019 года</a:t>
            </a:r>
            <a:endParaRPr kumimoji="0" lang="ru-RU" sz="1100" b="0"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08820430"/>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олилиния 3"/>
          <p:cNvSpPr/>
          <p:nvPr/>
        </p:nvSpPr>
        <p:spPr>
          <a:xfrm>
            <a:off x="5126783" y="836712"/>
            <a:ext cx="3837705" cy="684000"/>
          </a:xfrm>
          <a:custGeom>
            <a:avLst/>
            <a:gdLst>
              <a:gd name="connsiteX0" fmla="*/ 0 w 3903032"/>
              <a:gd name="connsiteY0" fmla="*/ 109278 h 1092777"/>
              <a:gd name="connsiteX1" fmla="*/ 109278 w 3903032"/>
              <a:gd name="connsiteY1" fmla="*/ 0 h 1092777"/>
              <a:gd name="connsiteX2" fmla="*/ 3793754 w 3903032"/>
              <a:gd name="connsiteY2" fmla="*/ 0 h 1092777"/>
              <a:gd name="connsiteX3" fmla="*/ 3903032 w 3903032"/>
              <a:gd name="connsiteY3" fmla="*/ 109278 h 1092777"/>
              <a:gd name="connsiteX4" fmla="*/ 3903032 w 3903032"/>
              <a:gd name="connsiteY4" fmla="*/ 983499 h 1092777"/>
              <a:gd name="connsiteX5" fmla="*/ 3793754 w 3903032"/>
              <a:gd name="connsiteY5" fmla="*/ 1092777 h 1092777"/>
              <a:gd name="connsiteX6" fmla="*/ 109278 w 3903032"/>
              <a:gd name="connsiteY6" fmla="*/ 1092777 h 1092777"/>
              <a:gd name="connsiteX7" fmla="*/ 0 w 3903032"/>
              <a:gd name="connsiteY7" fmla="*/ 983499 h 1092777"/>
              <a:gd name="connsiteX8" fmla="*/ 0 w 3903032"/>
              <a:gd name="connsiteY8" fmla="*/ 109278 h 1092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3032" h="1092777">
                <a:moveTo>
                  <a:pt x="0" y="109278"/>
                </a:moveTo>
                <a:cubicBezTo>
                  <a:pt x="0" y="48925"/>
                  <a:pt x="48925" y="0"/>
                  <a:pt x="109278" y="0"/>
                </a:cubicBezTo>
                <a:lnTo>
                  <a:pt x="3793754" y="0"/>
                </a:lnTo>
                <a:cubicBezTo>
                  <a:pt x="3854107" y="0"/>
                  <a:pt x="3903032" y="48925"/>
                  <a:pt x="3903032" y="109278"/>
                </a:cubicBezTo>
                <a:lnTo>
                  <a:pt x="3903032" y="983499"/>
                </a:lnTo>
                <a:cubicBezTo>
                  <a:pt x="3903032" y="1043852"/>
                  <a:pt x="3854107" y="1092777"/>
                  <a:pt x="3793754" y="1092777"/>
                </a:cubicBezTo>
                <a:lnTo>
                  <a:pt x="109278" y="1092777"/>
                </a:lnTo>
                <a:cubicBezTo>
                  <a:pt x="48925" y="1092777"/>
                  <a:pt x="0" y="1043852"/>
                  <a:pt x="0" y="983499"/>
                </a:cubicBezTo>
                <a:lnTo>
                  <a:pt x="0" y="109278"/>
                </a:lnTo>
                <a:close/>
              </a:path>
            </a:pathLst>
          </a:custGeom>
        </p:spPr>
        <p:style>
          <a:lnRef idx="3">
            <a:schemeClr val="lt1"/>
          </a:lnRef>
          <a:fillRef idx="1">
            <a:schemeClr val="accent2"/>
          </a:fillRef>
          <a:effectRef idx="1">
            <a:schemeClr val="accent2"/>
          </a:effectRef>
          <a:fontRef idx="minor">
            <a:schemeClr val="lt1"/>
          </a:fontRef>
        </p:style>
        <p:txBody>
          <a:bodyPr spcFirstLastPara="0" vert="horz" wrap="square" lIns="92966" tIns="92966" rIns="92966" bIns="92966" numCol="1" spcCol="1270" anchor="ctr" anchorCtr="0">
            <a:noAutofit/>
          </a:bodyPr>
          <a:lstStyle/>
          <a:p>
            <a:pPr algn="ctr" defTabSz="711200" fontAlgn="base">
              <a:lnSpc>
                <a:spcPct val="90000"/>
              </a:lnSpc>
              <a:spcBef>
                <a:spcPct val="0"/>
              </a:spcBef>
              <a:spcAft>
                <a:spcPct val="35000"/>
              </a:spcAft>
            </a:pPr>
            <a:r>
              <a:rPr lang="ru-RU" sz="1600" b="1" dirty="0">
                <a:solidFill>
                  <a:srgbClr val="4E67C8">
                    <a:lumMod val="50000"/>
                  </a:srgbClr>
                </a:solidFill>
                <a:latin typeface="Times New Roman" panose="02020603050405020304" pitchFamily="18" charset="0"/>
                <a:cs typeface="Times New Roman" panose="02020603050405020304" pitchFamily="18" charset="0"/>
              </a:rPr>
              <a:t>Достижение значений показателей (индикаторов) </a:t>
            </a:r>
          </a:p>
        </p:txBody>
      </p:sp>
      <p:sp>
        <p:nvSpPr>
          <p:cNvPr id="25" name="Полилиния 24"/>
          <p:cNvSpPr/>
          <p:nvPr/>
        </p:nvSpPr>
        <p:spPr>
          <a:xfrm>
            <a:off x="6767181" y="1700808"/>
            <a:ext cx="720000" cy="775751"/>
          </a:xfrm>
          <a:custGeom>
            <a:avLst/>
            <a:gdLst>
              <a:gd name="connsiteX0" fmla="*/ 0 w 730024"/>
              <a:gd name="connsiteY0" fmla="*/ 73002 h 775751"/>
              <a:gd name="connsiteX1" fmla="*/ 73002 w 730024"/>
              <a:gd name="connsiteY1" fmla="*/ 0 h 775751"/>
              <a:gd name="connsiteX2" fmla="*/ 657022 w 730024"/>
              <a:gd name="connsiteY2" fmla="*/ 0 h 775751"/>
              <a:gd name="connsiteX3" fmla="*/ 730024 w 730024"/>
              <a:gd name="connsiteY3" fmla="*/ 73002 h 775751"/>
              <a:gd name="connsiteX4" fmla="*/ 730024 w 730024"/>
              <a:gd name="connsiteY4" fmla="*/ 702749 h 775751"/>
              <a:gd name="connsiteX5" fmla="*/ 657022 w 730024"/>
              <a:gd name="connsiteY5" fmla="*/ 775751 h 775751"/>
              <a:gd name="connsiteX6" fmla="*/ 73002 w 730024"/>
              <a:gd name="connsiteY6" fmla="*/ 775751 h 775751"/>
              <a:gd name="connsiteX7" fmla="*/ 0 w 730024"/>
              <a:gd name="connsiteY7" fmla="*/ 702749 h 775751"/>
              <a:gd name="connsiteX8" fmla="*/ 0 w 730024"/>
              <a:gd name="connsiteY8" fmla="*/ 73002 h 775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0024" h="775751">
                <a:moveTo>
                  <a:pt x="0" y="73002"/>
                </a:moveTo>
                <a:cubicBezTo>
                  <a:pt x="0" y="32684"/>
                  <a:pt x="32684" y="0"/>
                  <a:pt x="73002" y="0"/>
                </a:cubicBezTo>
                <a:lnTo>
                  <a:pt x="657022" y="0"/>
                </a:lnTo>
                <a:cubicBezTo>
                  <a:pt x="697340" y="0"/>
                  <a:pt x="730024" y="32684"/>
                  <a:pt x="730024" y="73002"/>
                </a:cubicBezTo>
                <a:lnTo>
                  <a:pt x="730024" y="702749"/>
                </a:lnTo>
                <a:cubicBezTo>
                  <a:pt x="730024" y="743067"/>
                  <a:pt x="697340" y="775751"/>
                  <a:pt x="657022" y="775751"/>
                </a:cubicBezTo>
                <a:lnTo>
                  <a:pt x="73002" y="775751"/>
                </a:lnTo>
                <a:cubicBezTo>
                  <a:pt x="32684" y="775751"/>
                  <a:pt x="0" y="743067"/>
                  <a:pt x="0" y="702749"/>
                </a:cubicBezTo>
                <a:lnTo>
                  <a:pt x="0" y="73002"/>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4722" tIns="74722" rIns="74722" bIns="74722" numCol="1" spcCol="1270" anchor="ctr" anchorCtr="0">
            <a:noAutofit/>
          </a:bodyPr>
          <a:lstStyle/>
          <a:p>
            <a:pPr algn="ctr" defTabSz="622300" fontAlgn="base">
              <a:lnSpc>
                <a:spcPct val="90000"/>
              </a:lnSpc>
              <a:spcBef>
                <a:spcPct val="0"/>
              </a:spcBef>
              <a:spcAft>
                <a:spcPct val="35000"/>
              </a:spcAft>
            </a:pPr>
            <a:r>
              <a:rPr lang="ru-RU" sz="1400" b="1" dirty="0" smtClean="0">
                <a:solidFill>
                  <a:prstClr val="black"/>
                </a:solidFill>
                <a:latin typeface="Times New Roman" panose="02020603050405020304" pitchFamily="18" charset="0"/>
                <a:cs typeface="Times New Roman" panose="02020603050405020304" pitchFamily="18" charset="0"/>
              </a:rPr>
              <a:t>2020</a:t>
            </a:r>
            <a:endParaRPr lang="ru-RU" sz="1400" b="1" dirty="0">
              <a:solidFill>
                <a:prstClr val="black"/>
              </a:solidFill>
              <a:latin typeface="Times New Roman" panose="02020603050405020304" pitchFamily="18" charset="0"/>
              <a:cs typeface="Times New Roman" panose="02020603050405020304" pitchFamily="18" charset="0"/>
            </a:endParaRPr>
          </a:p>
        </p:txBody>
      </p:sp>
      <p:sp>
        <p:nvSpPr>
          <p:cNvPr id="26" name="Полилиния 25"/>
          <p:cNvSpPr/>
          <p:nvPr/>
        </p:nvSpPr>
        <p:spPr>
          <a:xfrm>
            <a:off x="6767181" y="2583167"/>
            <a:ext cx="720000" cy="648000"/>
          </a:xfrm>
          <a:custGeom>
            <a:avLst/>
            <a:gdLst>
              <a:gd name="connsiteX0" fmla="*/ 0 w 730024"/>
              <a:gd name="connsiteY0" fmla="*/ 73002 h 1092777"/>
              <a:gd name="connsiteX1" fmla="*/ 73002 w 730024"/>
              <a:gd name="connsiteY1" fmla="*/ 0 h 1092777"/>
              <a:gd name="connsiteX2" fmla="*/ 657022 w 730024"/>
              <a:gd name="connsiteY2" fmla="*/ 0 h 1092777"/>
              <a:gd name="connsiteX3" fmla="*/ 730024 w 730024"/>
              <a:gd name="connsiteY3" fmla="*/ 73002 h 1092777"/>
              <a:gd name="connsiteX4" fmla="*/ 730024 w 730024"/>
              <a:gd name="connsiteY4" fmla="*/ 1019775 h 1092777"/>
              <a:gd name="connsiteX5" fmla="*/ 657022 w 730024"/>
              <a:gd name="connsiteY5" fmla="*/ 1092777 h 1092777"/>
              <a:gd name="connsiteX6" fmla="*/ 73002 w 730024"/>
              <a:gd name="connsiteY6" fmla="*/ 1092777 h 1092777"/>
              <a:gd name="connsiteX7" fmla="*/ 0 w 730024"/>
              <a:gd name="connsiteY7" fmla="*/ 1019775 h 1092777"/>
              <a:gd name="connsiteX8" fmla="*/ 0 w 730024"/>
              <a:gd name="connsiteY8" fmla="*/ 73002 h 1092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0024" h="1092777">
                <a:moveTo>
                  <a:pt x="0" y="73002"/>
                </a:moveTo>
                <a:cubicBezTo>
                  <a:pt x="0" y="32684"/>
                  <a:pt x="32684" y="0"/>
                  <a:pt x="73002" y="0"/>
                </a:cubicBezTo>
                <a:lnTo>
                  <a:pt x="657022" y="0"/>
                </a:lnTo>
                <a:cubicBezTo>
                  <a:pt x="697340" y="0"/>
                  <a:pt x="730024" y="32684"/>
                  <a:pt x="730024" y="73002"/>
                </a:cubicBezTo>
                <a:lnTo>
                  <a:pt x="730024" y="1019775"/>
                </a:lnTo>
                <a:cubicBezTo>
                  <a:pt x="730024" y="1060093"/>
                  <a:pt x="697340" y="1092777"/>
                  <a:pt x="657022" y="1092777"/>
                </a:cubicBezTo>
                <a:lnTo>
                  <a:pt x="73002" y="1092777"/>
                </a:lnTo>
                <a:cubicBezTo>
                  <a:pt x="32684" y="1092777"/>
                  <a:pt x="0" y="1060093"/>
                  <a:pt x="0" y="1019775"/>
                </a:cubicBezTo>
                <a:lnTo>
                  <a:pt x="0" y="73002"/>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7102" tIns="67102" rIns="67102" bIns="67102" numCol="1" spcCol="1270" anchor="ctr" anchorCtr="0">
            <a:noAutofit/>
          </a:bodyPr>
          <a:lstStyle/>
          <a:p>
            <a:pPr algn="ctr" defTabSz="533400" fontAlgn="base">
              <a:lnSpc>
                <a:spcPct val="90000"/>
              </a:lnSpc>
              <a:spcBef>
                <a:spcPct val="0"/>
              </a:spcBef>
              <a:spcAft>
                <a:spcPct val="35000"/>
              </a:spcAft>
            </a:pPr>
            <a:r>
              <a:rPr lang="ru-RU" sz="1200" b="1" dirty="0">
                <a:solidFill>
                  <a:prstClr val="black"/>
                </a:solidFill>
                <a:latin typeface="Times New Roman" panose="02020603050405020304" pitchFamily="18" charset="0"/>
                <a:cs typeface="Times New Roman" panose="02020603050405020304" pitchFamily="18" charset="0"/>
              </a:rPr>
              <a:t>9</a:t>
            </a:r>
          </a:p>
        </p:txBody>
      </p:sp>
      <p:sp>
        <p:nvSpPr>
          <p:cNvPr id="27" name="Полилиния 26"/>
          <p:cNvSpPr/>
          <p:nvPr/>
        </p:nvSpPr>
        <p:spPr>
          <a:xfrm>
            <a:off x="6767181" y="3317218"/>
            <a:ext cx="720000" cy="396000"/>
          </a:xfrm>
          <a:custGeom>
            <a:avLst/>
            <a:gdLst>
              <a:gd name="connsiteX0" fmla="*/ 0 w 730024"/>
              <a:gd name="connsiteY0" fmla="*/ 73002 h 1092777"/>
              <a:gd name="connsiteX1" fmla="*/ 73002 w 730024"/>
              <a:gd name="connsiteY1" fmla="*/ 0 h 1092777"/>
              <a:gd name="connsiteX2" fmla="*/ 657022 w 730024"/>
              <a:gd name="connsiteY2" fmla="*/ 0 h 1092777"/>
              <a:gd name="connsiteX3" fmla="*/ 730024 w 730024"/>
              <a:gd name="connsiteY3" fmla="*/ 73002 h 1092777"/>
              <a:gd name="connsiteX4" fmla="*/ 730024 w 730024"/>
              <a:gd name="connsiteY4" fmla="*/ 1019775 h 1092777"/>
              <a:gd name="connsiteX5" fmla="*/ 657022 w 730024"/>
              <a:gd name="connsiteY5" fmla="*/ 1092777 h 1092777"/>
              <a:gd name="connsiteX6" fmla="*/ 73002 w 730024"/>
              <a:gd name="connsiteY6" fmla="*/ 1092777 h 1092777"/>
              <a:gd name="connsiteX7" fmla="*/ 0 w 730024"/>
              <a:gd name="connsiteY7" fmla="*/ 1019775 h 1092777"/>
              <a:gd name="connsiteX8" fmla="*/ 0 w 730024"/>
              <a:gd name="connsiteY8" fmla="*/ 73002 h 1092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0024" h="1092777">
                <a:moveTo>
                  <a:pt x="0" y="73002"/>
                </a:moveTo>
                <a:cubicBezTo>
                  <a:pt x="0" y="32684"/>
                  <a:pt x="32684" y="0"/>
                  <a:pt x="73002" y="0"/>
                </a:cubicBezTo>
                <a:lnTo>
                  <a:pt x="657022" y="0"/>
                </a:lnTo>
                <a:cubicBezTo>
                  <a:pt x="697340" y="0"/>
                  <a:pt x="730024" y="32684"/>
                  <a:pt x="730024" y="73002"/>
                </a:cubicBezTo>
                <a:lnTo>
                  <a:pt x="730024" y="1019775"/>
                </a:lnTo>
                <a:cubicBezTo>
                  <a:pt x="730024" y="1060093"/>
                  <a:pt x="697340" y="1092777"/>
                  <a:pt x="657022" y="1092777"/>
                </a:cubicBezTo>
                <a:lnTo>
                  <a:pt x="73002" y="1092777"/>
                </a:lnTo>
                <a:cubicBezTo>
                  <a:pt x="32684" y="1092777"/>
                  <a:pt x="0" y="1060093"/>
                  <a:pt x="0" y="1019775"/>
                </a:cubicBezTo>
                <a:lnTo>
                  <a:pt x="0" y="73002"/>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7102" tIns="67102" rIns="67102" bIns="67102" numCol="1" spcCol="1270" anchor="ctr" anchorCtr="0">
            <a:noAutofit/>
          </a:bodyPr>
          <a:lstStyle/>
          <a:p>
            <a:pPr algn="ctr" defTabSz="533400" fontAlgn="base">
              <a:lnSpc>
                <a:spcPct val="90000"/>
              </a:lnSpc>
              <a:spcBef>
                <a:spcPct val="0"/>
              </a:spcBef>
              <a:spcAft>
                <a:spcPct val="35000"/>
              </a:spcAft>
            </a:pPr>
            <a:r>
              <a:rPr lang="ru-RU" sz="1200" b="1" dirty="0" smtClean="0">
                <a:solidFill>
                  <a:prstClr val="black"/>
                </a:solidFill>
                <a:latin typeface="Times New Roman" panose="02020603050405020304" pitchFamily="18" charset="0"/>
                <a:cs typeface="Times New Roman" panose="02020603050405020304" pitchFamily="18" charset="0"/>
              </a:rPr>
              <a:t>28</a:t>
            </a:r>
            <a:endParaRPr lang="ru-RU" sz="1200" b="1" dirty="0">
              <a:solidFill>
                <a:prstClr val="black"/>
              </a:solidFill>
              <a:latin typeface="Times New Roman" panose="02020603050405020304" pitchFamily="18" charset="0"/>
              <a:cs typeface="Times New Roman" panose="02020603050405020304" pitchFamily="18" charset="0"/>
            </a:endParaRPr>
          </a:p>
        </p:txBody>
      </p:sp>
      <p:sp>
        <p:nvSpPr>
          <p:cNvPr id="29" name="Полилиния 28"/>
          <p:cNvSpPr/>
          <p:nvPr/>
        </p:nvSpPr>
        <p:spPr>
          <a:xfrm>
            <a:off x="7557668" y="1700808"/>
            <a:ext cx="720000" cy="775751"/>
          </a:xfrm>
          <a:custGeom>
            <a:avLst/>
            <a:gdLst>
              <a:gd name="connsiteX0" fmla="*/ 0 w 730024"/>
              <a:gd name="connsiteY0" fmla="*/ 73002 h 775751"/>
              <a:gd name="connsiteX1" fmla="*/ 73002 w 730024"/>
              <a:gd name="connsiteY1" fmla="*/ 0 h 775751"/>
              <a:gd name="connsiteX2" fmla="*/ 657022 w 730024"/>
              <a:gd name="connsiteY2" fmla="*/ 0 h 775751"/>
              <a:gd name="connsiteX3" fmla="*/ 730024 w 730024"/>
              <a:gd name="connsiteY3" fmla="*/ 73002 h 775751"/>
              <a:gd name="connsiteX4" fmla="*/ 730024 w 730024"/>
              <a:gd name="connsiteY4" fmla="*/ 702749 h 775751"/>
              <a:gd name="connsiteX5" fmla="*/ 657022 w 730024"/>
              <a:gd name="connsiteY5" fmla="*/ 775751 h 775751"/>
              <a:gd name="connsiteX6" fmla="*/ 73002 w 730024"/>
              <a:gd name="connsiteY6" fmla="*/ 775751 h 775751"/>
              <a:gd name="connsiteX7" fmla="*/ 0 w 730024"/>
              <a:gd name="connsiteY7" fmla="*/ 702749 h 775751"/>
              <a:gd name="connsiteX8" fmla="*/ 0 w 730024"/>
              <a:gd name="connsiteY8" fmla="*/ 73002 h 775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0024" h="775751">
                <a:moveTo>
                  <a:pt x="0" y="73002"/>
                </a:moveTo>
                <a:cubicBezTo>
                  <a:pt x="0" y="32684"/>
                  <a:pt x="32684" y="0"/>
                  <a:pt x="73002" y="0"/>
                </a:cubicBezTo>
                <a:lnTo>
                  <a:pt x="657022" y="0"/>
                </a:lnTo>
                <a:cubicBezTo>
                  <a:pt x="697340" y="0"/>
                  <a:pt x="730024" y="32684"/>
                  <a:pt x="730024" y="73002"/>
                </a:cubicBezTo>
                <a:lnTo>
                  <a:pt x="730024" y="702749"/>
                </a:lnTo>
                <a:cubicBezTo>
                  <a:pt x="730024" y="743067"/>
                  <a:pt x="697340" y="775751"/>
                  <a:pt x="657022" y="775751"/>
                </a:cubicBezTo>
                <a:lnTo>
                  <a:pt x="73002" y="775751"/>
                </a:lnTo>
                <a:cubicBezTo>
                  <a:pt x="32684" y="775751"/>
                  <a:pt x="0" y="743067"/>
                  <a:pt x="0" y="702749"/>
                </a:cubicBezTo>
                <a:lnTo>
                  <a:pt x="0" y="73002"/>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4722" tIns="74722" rIns="74722" bIns="74722" numCol="1" spcCol="1270" anchor="ctr" anchorCtr="0">
            <a:noAutofit/>
          </a:bodyPr>
          <a:lstStyle/>
          <a:p>
            <a:pPr algn="ctr" defTabSz="622300" fontAlgn="base">
              <a:lnSpc>
                <a:spcPct val="90000"/>
              </a:lnSpc>
              <a:spcBef>
                <a:spcPct val="0"/>
              </a:spcBef>
              <a:spcAft>
                <a:spcPct val="35000"/>
              </a:spcAft>
            </a:pPr>
            <a:r>
              <a:rPr lang="ru-RU" sz="1400" b="1" dirty="0" smtClean="0">
                <a:solidFill>
                  <a:prstClr val="black"/>
                </a:solidFill>
                <a:latin typeface="Times New Roman" panose="02020603050405020304" pitchFamily="18" charset="0"/>
                <a:cs typeface="Times New Roman" panose="02020603050405020304" pitchFamily="18" charset="0"/>
              </a:rPr>
              <a:t>2021</a:t>
            </a:r>
            <a:endParaRPr lang="ru-RU" sz="1400" b="1" dirty="0">
              <a:solidFill>
                <a:prstClr val="black"/>
              </a:solidFill>
              <a:latin typeface="Times New Roman" panose="02020603050405020304" pitchFamily="18" charset="0"/>
              <a:cs typeface="Times New Roman" panose="02020603050405020304" pitchFamily="18" charset="0"/>
            </a:endParaRPr>
          </a:p>
        </p:txBody>
      </p:sp>
      <p:sp>
        <p:nvSpPr>
          <p:cNvPr id="30" name="Полилиния 29"/>
          <p:cNvSpPr/>
          <p:nvPr/>
        </p:nvSpPr>
        <p:spPr>
          <a:xfrm>
            <a:off x="7557668" y="2583167"/>
            <a:ext cx="720000" cy="648000"/>
          </a:xfrm>
          <a:custGeom>
            <a:avLst/>
            <a:gdLst>
              <a:gd name="connsiteX0" fmla="*/ 0 w 730024"/>
              <a:gd name="connsiteY0" fmla="*/ 73002 h 1092777"/>
              <a:gd name="connsiteX1" fmla="*/ 73002 w 730024"/>
              <a:gd name="connsiteY1" fmla="*/ 0 h 1092777"/>
              <a:gd name="connsiteX2" fmla="*/ 657022 w 730024"/>
              <a:gd name="connsiteY2" fmla="*/ 0 h 1092777"/>
              <a:gd name="connsiteX3" fmla="*/ 730024 w 730024"/>
              <a:gd name="connsiteY3" fmla="*/ 73002 h 1092777"/>
              <a:gd name="connsiteX4" fmla="*/ 730024 w 730024"/>
              <a:gd name="connsiteY4" fmla="*/ 1019775 h 1092777"/>
              <a:gd name="connsiteX5" fmla="*/ 657022 w 730024"/>
              <a:gd name="connsiteY5" fmla="*/ 1092777 h 1092777"/>
              <a:gd name="connsiteX6" fmla="*/ 73002 w 730024"/>
              <a:gd name="connsiteY6" fmla="*/ 1092777 h 1092777"/>
              <a:gd name="connsiteX7" fmla="*/ 0 w 730024"/>
              <a:gd name="connsiteY7" fmla="*/ 1019775 h 1092777"/>
              <a:gd name="connsiteX8" fmla="*/ 0 w 730024"/>
              <a:gd name="connsiteY8" fmla="*/ 73002 h 1092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0024" h="1092777">
                <a:moveTo>
                  <a:pt x="0" y="73002"/>
                </a:moveTo>
                <a:cubicBezTo>
                  <a:pt x="0" y="32684"/>
                  <a:pt x="32684" y="0"/>
                  <a:pt x="73002" y="0"/>
                </a:cubicBezTo>
                <a:lnTo>
                  <a:pt x="657022" y="0"/>
                </a:lnTo>
                <a:cubicBezTo>
                  <a:pt x="697340" y="0"/>
                  <a:pt x="730024" y="32684"/>
                  <a:pt x="730024" y="73002"/>
                </a:cubicBezTo>
                <a:lnTo>
                  <a:pt x="730024" y="1019775"/>
                </a:lnTo>
                <a:cubicBezTo>
                  <a:pt x="730024" y="1060093"/>
                  <a:pt x="697340" y="1092777"/>
                  <a:pt x="657022" y="1092777"/>
                </a:cubicBezTo>
                <a:lnTo>
                  <a:pt x="73002" y="1092777"/>
                </a:lnTo>
                <a:cubicBezTo>
                  <a:pt x="32684" y="1092777"/>
                  <a:pt x="0" y="1060093"/>
                  <a:pt x="0" y="1019775"/>
                </a:cubicBezTo>
                <a:lnTo>
                  <a:pt x="0" y="73002"/>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7102" tIns="67102" rIns="67102" bIns="67102" numCol="1" spcCol="1270" anchor="ctr" anchorCtr="0">
            <a:noAutofit/>
          </a:bodyPr>
          <a:lstStyle/>
          <a:p>
            <a:pPr algn="ctr" defTabSz="533400" fontAlgn="base">
              <a:lnSpc>
                <a:spcPct val="90000"/>
              </a:lnSpc>
              <a:spcBef>
                <a:spcPct val="0"/>
              </a:spcBef>
              <a:spcAft>
                <a:spcPct val="35000"/>
              </a:spcAft>
            </a:pPr>
            <a:r>
              <a:rPr lang="ru-RU" sz="1200" b="1" dirty="0" smtClean="0">
                <a:solidFill>
                  <a:prstClr val="black"/>
                </a:solidFill>
                <a:latin typeface="Times New Roman" panose="02020603050405020304" pitchFamily="18" charset="0"/>
                <a:cs typeface="Times New Roman" panose="02020603050405020304" pitchFamily="18" charset="0"/>
              </a:rPr>
              <a:t>12</a:t>
            </a:r>
            <a:endParaRPr lang="ru-RU" sz="1200" b="1" dirty="0">
              <a:solidFill>
                <a:prstClr val="black"/>
              </a:solidFill>
              <a:latin typeface="Times New Roman" panose="02020603050405020304" pitchFamily="18" charset="0"/>
              <a:cs typeface="Times New Roman" panose="02020603050405020304" pitchFamily="18" charset="0"/>
            </a:endParaRPr>
          </a:p>
        </p:txBody>
      </p:sp>
      <p:sp>
        <p:nvSpPr>
          <p:cNvPr id="31" name="Полилиния 30"/>
          <p:cNvSpPr/>
          <p:nvPr/>
        </p:nvSpPr>
        <p:spPr>
          <a:xfrm>
            <a:off x="7557668" y="3317218"/>
            <a:ext cx="720000" cy="396000"/>
          </a:xfrm>
          <a:custGeom>
            <a:avLst/>
            <a:gdLst>
              <a:gd name="connsiteX0" fmla="*/ 0 w 730024"/>
              <a:gd name="connsiteY0" fmla="*/ 73002 h 1092777"/>
              <a:gd name="connsiteX1" fmla="*/ 73002 w 730024"/>
              <a:gd name="connsiteY1" fmla="*/ 0 h 1092777"/>
              <a:gd name="connsiteX2" fmla="*/ 657022 w 730024"/>
              <a:gd name="connsiteY2" fmla="*/ 0 h 1092777"/>
              <a:gd name="connsiteX3" fmla="*/ 730024 w 730024"/>
              <a:gd name="connsiteY3" fmla="*/ 73002 h 1092777"/>
              <a:gd name="connsiteX4" fmla="*/ 730024 w 730024"/>
              <a:gd name="connsiteY4" fmla="*/ 1019775 h 1092777"/>
              <a:gd name="connsiteX5" fmla="*/ 657022 w 730024"/>
              <a:gd name="connsiteY5" fmla="*/ 1092777 h 1092777"/>
              <a:gd name="connsiteX6" fmla="*/ 73002 w 730024"/>
              <a:gd name="connsiteY6" fmla="*/ 1092777 h 1092777"/>
              <a:gd name="connsiteX7" fmla="*/ 0 w 730024"/>
              <a:gd name="connsiteY7" fmla="*/ 1019775 h 1092777"/>
              <a:gd name="connsiteX8" fmla="*/ 0 w 730024"/>
              <a:gd name="connsiteY8" fmla="*/ 73002 h 1092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0024" h="1092777">
                <a:moveTo>
                  <a:pt x="0" y="73002"/>
                </a:moveTo>
                <a:cubicBezTo>
                  <a:pt x="0" y="32684"/>
                  <a:pt x="32684" y="0"/>
                  <a:pt x="73002" y="0"/>
                </a:cubicBezTo>
                <a:lnTo>
                  <a:pt x="657022" y="0"/>
                </a:lnTo>
                <a:cubicBezTo>
                  <a:pt x="697340" y="0"/>
                  <a:pt x="730024" y="32684"/>
                  <a:pt x="730024" y="73002"/>
                </a:cubicBezTo>
                <a:lnTo>
                  <a:pt x="730024" y="1019775"/>
                </a:lnTo>
                <a:cubicBezTo>
                  <a:pt x="730024" y="1060093"/>
                  <a:pt x="697340" y="1092777"/>
                  <a:pt x="657022" y="1092777"/>
                </a:cubicBezTo>
                <a:lnTo>
                  <a:pt x="73002" y="1092777"/>
                </a:lnTo>
                <a:cubicBezTo>
                  <a:pt x="32684" y="1092777"/>
                  <a:pt x="0" y="1060093"/>
                  <a:pt x="0" y="1019775"/>
                </a:cubicBezTo>
                <a:lnTo>
                  <a:pt x="0" y="73002"/>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7102" tIns="67102" rIns="67102" bIns="67102" numCol="1" spcCol="1270" anchor="ctr" anchorCtr="0">
            <a:noAutofit/>
          </a:bodyPr>
          <a:lstStyle/>
          <a:p>
            <a:pPr algn="ctr" defTabSz="533400" fontAlgn="base">
              <a:lnSpc>
                <a:spcPct val="90000"/>
              </a:lnSpc>
              <a:spcBef>
                <a:spcPct val="0"/>
              </a:spcBef>
              <a:spcAft>
                <a:spcPct val="35000"/>
              </a:spcAft>
            </a:pPr>
            <a:r>
              <a:rPr lang="ru-RU" sz="1200" b="1" dirty="0" smtClean="0">
                <a:solidFill>
                  <a:prstClr val="black"/>
                </a:solidFill>
                <a:latin typeface="Times New Roman" panose="02020603050405020304" pitchFamily="18" charset="0"/>
                <a:cs typeface="Times New Roman" panose="02020603050405020304" pitchFamily="18" charset="0"/>
              </a:rPr>
              <a:t>35</a:t>
            </a:r>
            <a:endParaRPr lang="ru-RU" sz="1200" b="1" dirty="0">
              <a:solidFill>
                <a:prstClr val="black"/>
              </a:solidFill>
              <a:latin typeface="Times New Roman" panose="02020603050405020304" pitchFamily="18" charset="0"/>
              <a:cs typeface="Times New Roman" panose="02020603050405020304" pitchFamily="18" charset="0"/>
            </a:endParaRPr>
          </a:p>
        </p:txBody>
      </p:sp>
      <p:sp>
        <p:nvSpPr>
          <p:cNvPr id="5" name="Скругленный прямоугольник 4"/>
          <p:cNvSpPr/>
          <p:nvPr/>
        </p:nvSpPr>
        <p:spPr>
          <a:xfrm>
            <a:off x="107756" y="2563471"/>
            <a:ext cx="4981401" cy="684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fontAlgn="base">
              <a:spcBef>
                <a:spcPct val="0"/>
              </a:spcBef>
              <a:spcAft>
                <a:spcPct val="0"/>
              </a:spcAft>
            </a:pPr>
            <a:r>
              <a:rPr lang="ru-RU" sz="1200" dirty="0" smtClean="0">
                <a:solidFill>
                  <a:prstClr val="black"/>
                </a:solidFill>
                <a:latin typeface="Times New Roman" panose="02020603050405020304" pitchFamily="18" charset="0"/>
                <a:cs typeface="Times New Roman" panose="02020603050405020304" pitchFamily="18" charset="0"/>
              </a:rPr>
              <a:t>Количество реализованных на территории Чувашской Республики проектов по благоустройству, включенных в Федеральный реестр лучших реализованных практик (проектов) по благоустройству, ед.</a:t>
            </a:r>
            <a:endParaRPr lang="ru-RU" sz="1200" dirty="0">
              <a:solidFill>
                <a:prstClr val="black"/>
              </a:solidFill>
              <a:latin typeface="Times New Roman" panose="02020603050405020304" pitchFamily="18" charset="0"/>
              <a:cs typeface="Times New Roman" panose="02020603050405020304" pitchFamily="18" charset="0"/>
            </a:endParaRPr>
          </a:p>
        </p:txBody>
      </p:sp>
      <p:sp>
        <p:nvSpPr>
          <p:cNvPr id="24" name="Скругленный прямоугольник 23"/>
          <p:cNvSpPr/>
          <p:nvPr/>
        </p:nvSpPr>
        <p:spPr>
          <a:xfrm>
            <a:off x="124659" y="3316905"/>
            <a:ext cx="4964498" cy="396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fontAlgn="base">
              <a:spcBef>
                <a:spcPct val="0"/>
              </a:spcBef>
              <a:spcAft>
                <a:spcPct val="0"/>
              </a:spcAft>
            </a:pPr>
            <a:r>
              <a:rPr lang="ru-RU" sz="1200" dirty="0" smtClean="0">
                <a:solidFill>
                  <a:prstClr val="black"/>
                </a:solidFill>
                <a:latin typeface="Times New Roman" panose="02020603050405020304" pitchFamily="18" charset="0"/>
                <a:cs typeface="Times New Roman" panose="02020603050405020304" pitchFamily="18" charset="0"/>
              </a:rPr>
              <a:t>Количество представителей Чувашской Республики, прошедших обучение по программе «Создание комфортной городской среды», чел.</a:t>
            </a:r>
            <a:endParaRPr lang="ru-RU" sz="1200" dirty="0">
              <a:solidFill>
                <a:prstClr val="black"/>
              </a:solidFill>
              <a:latin typeface="Times New Roman" panose="02020603050405020304" pitchFamily="18" charset="0"/>
              <a:cs typeface="Times New Roman" panose="02020603050405020304" pitchFamily="18" charset="0"/>
            </a:endParaRPr>
          </a:p>
        </p:txBody>
      </p:sp>
      <p:sp>
        <p:nvSpPr>
          <p:cNvPr id="11" name="Скругленный прямоугольник 10"/>
          <p:cNvSpPr/>
          <p:nvPr/>
        </p:nvSpPr>
        <p:spPr>
          <a:xfrm>
            <a:off x="107756" y="1773493"/>
            <a:ext cx="2694136" cy="558333"/>
          </a:xfrm>
          <a:prstGeom prst="roundRect">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fontAlgn="base">
              <a:spcBef>
                <a:spcPct val="0"/>
              </a:spcBef>
              <a:spcAft>
                <a:spcPct val="0"/>
              </a:spcAft>
            </a:pPr>
            <a:r>
              <a:rPr lang="ru-RU" b="1" dirty="0">
                <a:solidFill>
                  <a:srgbClr val="4E67C8">
                    <a:lumMod val="50000"/>
                  </a:srgbClr>
                </a:solidFill>
                <a:latin typeface="Times New Roman" panose="02020603050405020304" pitchFamily="18" charset="0"/>
                <a:cs typeface="Times New Roman" panose="02020603050405020304" pitchFamily="18" charset="0"/>
              </a:rPr>
              <a:t>Основные индикаторы</a:t>
            </a:r>
          </a:p>
        </p:txBody>
      </p:sp>
      <p:sp>
        <p:nvSpPr>
          <p:cNvPr id="33" name="Полилиния 32"/>
          <p:cNvSpPr/>
          <p:nvPr/>
        </p:nvSpPr>
        <p:spPr>
          <a:xfrm>
            <a:off x="5957310" y="1700808"/>
            <a:ext cx="720000" cy="775751"/>
          </a:xfrm>
          <a:custGeom>
            <a:avLst/>
            <a:gdLst>
              <a:gd name="connsiteX0" fmla="*/ 0 w 730024"/>
              <a:gd name="connsiteY0" fmla="*/ 73002 h 775751"/>
              <a:gd name="connsiteX1" fmla="*/ 73002 w 730024"/>
              <a:gd name="connsiteY1" fmla="*/ 0 h 775751"/>
              <a:gd name="connsiteX2" fmla="*/ 657022 w 730024"/>
              <a:gd name="connsiteY2" fmla="*/ 0 h 775751"/>
              <a:gd name="connsiteX3" fmla="*/ 730024 w 730024"/>
              <a:gd name="connsiteY3" fmla="*/ 73002 h 775751"/>
              <a:gd name="connsiteX4" fmla="*/ 730024 w 730024"/>
              <a:gd name="connsiteY4" fmla="*/ 702749 h 775751"/>
              <a:gd name="connsiteX5" fmla="*/ 657022 w 730024"/>
              <a:gd name="connsiteY5" fmla="*/ 775751 h 775751"/>
              <a:gd name="connsiteX6" fmla="*/ 73002 w 730024"/>
              <a:gd name="connsiteY6" fmla="*/ 775751 h 775751"/>
              <a:gd name="connsiteX7" fmla="*/ 0 w 730024"/>
              <a:gd name="connsiteY7" fmla="*/ 702749 h 775751"/>
              <a:gd name="connsiteX8" fmla="*/ 0 w 730024"/>
              <a:gd name="connsiteY8" fmla="*/ 73002 h 775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0024" h="775751">
                <a:moveTo>
                  <a:pt x="0" y="73002"/>
                </a:moveTo>
                <a:cubicBezTo>
                  <a:pt x="0" y="32684"/>
                  <a:pt x="32684" y="0"/>
                  <a:pt x="73002" y="0"/>
                </a:cubicBezTo>
                <a:lnTo>
                  <a:pt x="657022" y="0"/>
                </a:lnTo>
                <a:cubicBezTo>
                  <a:pt x="697340" y="0"/>
                  <a:pt x="730024" y="32684"/>
                  <a:pt x="730024" y="73002"/>
                </a:cubicBezTo>
                <a:lnTo>
                  <a:pt x="730024" y="702749"/>
                </a:lnTo>
                <a:cubicBezTo>
                  <a:pt x="730024" y="743067"/>
                  <a:pt x="697340" y="775751"/>
                  <a:pt x="657022" y="775751"/>
                </a:cubicBezTo>
                <a:lnTo>
                  <a:pt x="73002" y="775751"/>
                </a:lnTo>
                <a:cubicBezTo>
                  <a:pt x="32684" y="775751"/>
                  <a:pt x="0" y="743067"/>
                  <a:pt x="0" y="702749"/>
                </a:cubicBezTo>
                <a:lnTo>
                  <a:pt x="0" y="73002"/>
                </a:lnTo>
                <a:close/>
              </a:path>
            </a:pathLst>
          </a:custGeom>
          <a:gradFill flip="none" rotWithShape="0">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4722" tIns="74722" rIns="74722" bIns="74722" numCol="1" spcCol="1270" anchor="ctr" anchorCtr="0">
            <a:noAutofit/>
          </a:bodyPr>
          <a:lstStyle/>
          <a:p>
            <a:pPr algn="ctr" defTabSz="622300" fontAlgn="base">
              <a:lnSpc>
                <a:spcPct val="90000"/>
              </a:lnSpc>
              <a:spcBef>
                <a:spcPct val="0"/>
              </a:spcBef>
              <a:spcAft>
                <a:spcPct val="35000"/>
              </a:spcAft>
            </a:pPr>
            <a:r>
              <a:rPr lang="ru-RU" sz="1400" b="1" dirty="0" smtClean="0">
                <a:solidFill>
                  <a:prstClr val="black"/>
                </a:solidFill>
                <a:latin typeface="Times New Roman" panose="02020603050405020304" pitchFamily="18" charset="0"/>
                <a:cs typeface="Times New Roman" panose="02020603050405020304" pitchFamily="18" charset="0"/>
              </a:rPr>
              <a:t>2019 факт</a:t>
            </a:r>
            <a:endParaRPr lang="ru-RU" sz="1400" b="1" dirty="0">
              <a:solidFill>
                <a:prstClr val="black"/>
              </a:solidFill>
              <a:latin typeface="Times New Roman" panose="02020603050405020304" pitchFamily="18" charset="0"/>
              <a:cs typeface="Times New Roman" panose="02020603050405020304" pitchFamily="18" charset="0"/>
            </a:endParaRPr>
          </a:p>
        </p:txBody>
      </p:sp>
      <p:sp>
        <p:nvSpPr>
          <p:cNvPr id="42" name="TextBox 41"/>
          <p:cNvSpPr txBox="1"/>
          <p:nvPr/>
        </p:nvSpPr>
        <p:spPr>
          <a:xfrm>
            <a:off x="7873228" y="69850"/>
            <a:ext cx="1223412" cy="492443"/>
          </a:xfrm>
          <a:prstGeom prst="rect">
            <a:avLst/>
          </a:prstGeom>
          <a:noFill/>
        </p:spPr>
        <p:txBody>
          <a:bodyPr wrap="none" rtlCol="0">
            <a:spAutoFit/>
          </a:bodyPr>
          <a:lstStyle/>
          <a:p>
            <a:pPr algn="ctr"/>
            <a:r>
              <a:rPr lang="ru-RU" sz="1300" b="1" i="1" dirty="0" smtClean="0">
                <a:solidFill>
                  <a:schemeClr val="accent1"/>
                </a:solidFill>
                <a:latin typeface="+mn-lt"/>
              </a:rPr>
              <a:t>Бюджет</a:t>
            </a:r>
          </a:p>
          <a:p>
            <a:pPr algn="ctr"/>
            <a:r>
              <a:rPr lang="ru-RU" sz="1300" b="1" i="1" dirty="0" smtClean="0">
                <a:solidFill>
                  <a:schemeClr val="accent1"/>
                </a:solidFill>
                <a:latin typeface="+mn-lt"/>
              </a:rPr>
              <a:t>для граждан</a:t>
            </a:r>
            <a:endParaRPr lang="ru-RU" sz="1300" b="1" i="1" dirty="0">
              <a:solidFill>
                <a:schemeClr val="accent1"/>
              </a:solidFill>
              <a:latin typeface="+mn-lt"/>
            </a:endParaRPr>
          </a:p>
        </p:txBody>
      </p:sp>
      <p:pic>
        <p:nvPicPr>
          <p:cNvPr id="2" name="Picture 2" descr="C:\Users\i.smirnov\Documents\Бюджет для граждан\Фото\1\5361-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41044" y="1062952"/>
            <a:ext cx="2260091" cy="150672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43" name="Полилиния 42"/>
          <p:cNvSpPr/>
          <p:nvPr/>
        </p:nvSpPr>
        <p:spPr>
          <a:xfrm>
            <a:off x="5957310" y="2583167"/>
            <a:ext cx="720000" cy="648000"/>
          </a:xfrm>
          <a:custGeom>
            <a:avLst/>
            <a:gdLst>
              <a:gd name="connsiteX0" fmla="*/ 0 w 730024"/>
              <a:gd name="connsiteY0" fmla="*/ 73002 h 1092777"/>
              <a:gd name="connsiteX1" fmla="*/ 73002 w 730024"/>
              <a:gd name="connsiteY1" fmla="*/ 0 h 1092777"/>
              <a:gd name="connsiteX2" fmla="*/ 657022 w 730024"/>
              <a:gd name="connsiteY2" fmla="*/ 0 h 1092777"/>
              <a:gd name="connsiteX3" fmla="*/ 730024 w 730024"/>
              <a:gd name="connsiteY3" fmla="*/ 73002 h 1092777"/>
              <a:gd name="connsiteX4" fmla="*/ 730024 w 730024"/>
              <a:gd name="connsiteY4" fmla="*/ 1019775 h 1092777"/>
              <a:gd name="connsiteX5" fmla="*/ 657022 w 730024"/>
              <a:gd name="connsiteY5" fmla="*/ 1092777 h 1092777"/>
              <a:gd name="connsiteX6" fmla="*/ 73002 w 730024"/>
              <a:gd name="connsiteY6" fmla="*/ 1092777 h 1092777"/>
              <a:gd name="connsiteX7" fmla="*/ 0 w 730024"/>
              <a:gd name="connsiteY7" fmla="*/ 1019775 h 1092777"/>
              <a:gd name="connsiteX8" fmla="*/ 0 w 730024"/>
              <a:gd name="connsiteY8" fmla="*/ 73002 h 1092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0024" h="1092777">
                <a:moveTo>
                  <a:pt x="0" y="73002"/>
                </a:moveTo>
                <a:cubicBezTo>
                  <a:pt x="0" y="32684"/>
                  <a:pt x="32684" y="0"/>
                  <a:pt x="73002" y="0"/>
                </a:cubicBezTo>
                <a:lnTo>
                  <a:pt x="657022" y="0"/>
                </a:lnTo>
                <a:cubicBezTo>
                  <a:pt x="697340" y="0"/>
                  <a:pt x="730024" y="32684"/>
                  <a:pt x="730024" y="73002"/>
                </a:cubicBezTo>
                <a:lnTo>
                  <a:pt x="730024" y="1019775"/>
                </a:lnTo>
                <a:cubicBezTo>
                  <a:pt x="730024" y="1060093"/>
                  <a:pt x="697340" y="1092777"/>
                  <a:pt x="657022" y="1092777"/>
                </a:cubicBezTo>
                <a:lnTo>
                  <a:pt x="73002" y="1092777"/>
                </a:lnTo>
                <a:cubicBezTo>
                  <a:pt x="32684" y="1092777"/>
                  <a:pt x="0" y="1060093"/>
                  <a:pt x="0" y="1019775"/>
                </a:cubicBezTo>
                <a:lnTo>
                  <a:pt x="0" y="73002"/>
                </a:lnTo>
                <a:close/>
              </a:path>
            </a:pathLst>
          </a:custGeom>
          <a:gradFill flip="none" rotWithShape="0">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7102" tIns="67102" rIns="67102" bIns="67102" numCol="1" spcCol="1270" anchor="ctr" anchorCtr="0">
            <a:noAutofit/>
          </a:bodyPr>
          <a:lstStyle/>
          <a:p>
            <a:pPr algn="ctr" defTabSz="533400" fontAlgn="base">
              <a:lnSpc>
                <a:spcPct val="90000"/>
              </a:lnSpc>
              <a:spcBef>
                <a:spcPct val="0"/>
              </a:spcBef>
              <a:spcAft>
                <a:spcPct val="35000"/>
              </a:spcAft>
            </a:pPr>
            <a:r>
              <a:rPr lang="ru-RU" sz="1200" b="1" dirty="0">
                <a:solidFill>
                  <a:prstClr val="black"/>
                </a:solidFill>
                <a:latin typeface="Times New Roman" panose="02020603050405020304" pitchFamily="18" charset="0"/>
                <a:cs typeface="Times New Roman" panose="02020603050405020304" pitchFamily="18" charset="0"/>
              </a:rPr>
              <a:t>6</a:t>
            </a:r>
          </a:p>
        </p:txBody>
      </p:sp>
      <p:sp>
        <p:nvSpPr>
          <p:cNvPr id="44" name="Полилиния 43"/>
          <p:cNvSpPr/>
          <p:nvPr/>
        </p:nvSpPr>
        <p:spPr>
          <a:xfrm>
            <a:off x="5957310" y="3317218"/>
            <a:ext cx="720000" cy="396000"/>
          </a:xfrm>
          <a:custGeom>
            <a:avLst/>
            <a:gdLst>
              <a:gd name="connsiteX0" fmla="*/ 0 w 730024"/>
              <a:gd name="connsiteY0" fmla="*/ 73002 h 1092777"/>
              <a:gd name="connsiteX1" fmla="*/ 73002 w 730024"/>
              <a:gd name="connsiteY1" fmla="*/ 0 h 1092777"/>
              <a:gd name="connsiteX2" fmla="*/ 657022 w 730024"/>
              <a:gd name="connsiteY2" fmla="*/ 0 h 1092777"/>
              <a:gd name="connsiteX3" fmla="*/ 730024 w 730024"/>
              <a:gd name="connsiteY3" fmla="*/ 73002 h 1092777"/>
              <a:gd name="connsiteX4" fmla="*/ 730024 w 730024"/>
              <a:gd name="connsiteY4" fmla="*/ 1019775 h 1092777"/>
              <a:gd name="connsiteX5" fmla="*/ 657022 w 730024"/>
              <a:gd name="connsiteY5" fmla="*/ 1092777 h 1092777"/>
              <a:gd name="connsiteX6" fmla="*/ 73002 w 730024"/>
              <a:gd name="connsiteY6" fmla="*/ 1092777 h 1092777"/>
              <a:gd name="connsiteX7" fmla="*/ 0 w 730024"/>
              <a:gd name="connsiteY7" fmla="*/ 1019775 h 1092777"/>
              <a:gd name="connsiteX8" fmla="*/ 0 w 730024"/>
              <a:gd name="connsiteY8" fmla="*/ 73002 h 1092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0024" h="1092777">
                <a:moveTo>
                  <a:pt x="0" y="73002"/>
                </a:moveTo>
                <a:cubicBezTo>
                  <a:pt x="0" y="32684"/>
                  <a:pt x="32684" y="0"/>
                  <a:pt x="73002" y="0"/>
                </a:cubicBezTo>
                <a:lnTo>
                  <a:pt x="657022" y="0"/>
                </a:lnTo>
                <a:cubicBezTo>
                  <a:pt x="697340" y="0"/>
                  <a:pt x="730024" y="32684"/>
                  <a:pt x="730024" y="73002"/>
                </a:cubicBezTo>
                <a:lnTo>
                  <a:pt x="730024" y="1019775"/>
                </a:lnTo>
                <a:cubicBezTo>
                  <a:pt x="730024" y="1060093"/>
                  <a:pt x="697340" y="1092777"/>
                  <a:pt x="657022" y="1092777"/>
                </a:cubicBezTo>
                <a:lnTo>
                  <a:pt x="73002" y="1092777"/>
                </a:lnTo>
                <a:cubicBezTo>
                  <a:pt x="32684" y="1092777"/>
                  <a:pt x="0" y="1060093"/>
                  <a:pt x="0" y="1019775"/>
                </a:cubicBezTo>
                <a:lnTo>
                  <a:pt x="0" y="73002"/>
                </a:lnTo>
                <a:close/>
              </a:path>
            </a:pathLst>
          </a:custGeom>
          <a:gradFill flip="none" rotWithShape="0">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7102" tIns="67102" rIns="67102" bIns="67102" numCol="1" spcCol="1270" anchor="ctr" anchorCtr="0">
            <a:noAutofit/>
          </a:bodyPr>
          <a:lstStyle/>
          <a:p>
            <a:pPr algn="ctr" defTabSz="533400" fontAlgn="base">
              <a:lnSpc>
                <a:spcPct val="90000"/>
              </a:lnSpc>
              <a:spcBef>
                <a:spcPct val="0"/>
              </a:spcBef>
              <a:spcAft>
                <a:spcPct val="35000"/>
              </a:spcAft>
            </a:pPr>
            <a:r>
              <a:rPr lang="ru-RU" sz="1200" b="1" dirty="0" smtClean="0">
                <a:solidFill>
                  <a:prstClr val="black"/>
                </a:solidFill>
                <a:latin typeface="Times New Roman" panose="02020603050405020304" pitchFamily="18" charset="0"/>
                <a:cs typeface="Times New Roman" panose="02020603050405020304" pitchFamily="18" charset="0"/>
              </a:rPr>
              <a:t>21</a:t>
            </a:r>
            <a:endParaRPr lang="ru-RU" sz="1200" b="1" dirty="0">
              <a:solidFill>
                <a:prstClr val="black"/>
              </a:solidFill>
              <a:latin typeface="Times New Roman" panose="02020603050405020304" pitchFamily="18" charset="0"/>
              <a:cs typeface="Times New Roman" panose="02020603050405020304" pitchFamily="18" charset="0"/>
            </a:endParaRPr>
          </a:p>
        </p:txBody>
      </p:sp>
      <p:sp>
        <p:nvSpPr>
          <p:cNvPr id="47" name="Полилиния 46"/>
          <p:cNvSpPr/>
          <p:nvPr/>
        </p:nvSpPr>
        <p:spPr>
          <a:xfrm>
            <a:off x="8355483" y="1700808"/>
            <a:ext cx="720000" cy="775751"/>
          </a:xfrm>
          <a:custGeom>
            <a:avLst/>
            <a:gdLst>
              <a:gd name="connsiteX0" fmla="*/ 0 w 730024"/>
              <a:gd name="connsiteY0" fmla="*/ 73002 h 775751"/>
              <a:gd name="connsiteX1" fmla="*/ 73002 w 730024"/>
              <a:gd name="connsiteY1" fmla="*/ 0 h 775751"/>
              <a:gd name="connsiteX2" fmla="*/ 657022 w 730024"/>
              <a:gd name="connsiteY2" fmla="*/ 0 h 775751"/>
              <a:gd name="connsiteX3" fmla="*/ 730024 w 730024"/>
              <a:gd name="connsiteY3" fmla="*/ 73002 h 775751"/>
              <a:gd name="connsiteX4" fmla="*/ 730024 w 730024"/>
              <a:gd name="connsiteY4" fmla="*/ 702749 h 775751"/>
              <a:gd name="connsiteX5" fmla="*/ 657022 w 730024"/>
              <a:gd name="connsiteY5" fmla="*/ 775751 h 775751"/>
              <a:gd name="connsiteX6" fmla="*/ 73002 w 730024"/>
              <a:gd name="connsiteY6" fmla="*/ 775751 h 775751"/>
              <a:gd name="connsiteX7" fmla="*/ 0 w 730024"/>
              <a:gd name="connsiteY7" fmla="*/ 702749 h 775751"/>
              <a:gd name="connsiteX8" fmla="*/ 0 w 730024"/>
              <a:gd name="connsiteY8" fmla="*/ 73002 h 775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0024" h="775751">
                <a:moveTo>
                  <a:pt x="0" y="73002"/>
                </a:moveTo>
                <a:cubicBezTo>
                  <a:pt x="0" y="32684"/>
                  <a:pt x="32684" y="0"/>
                  <a:pt x="73002" y="0"/>
                </a:cubicBezTo>
                <a:lnTo>
                  <a:pt x="657022" y="0"/>
                </a:lnTo>
                <a:cubicBezTo>
                  <a:pt x="697340" y="0"/>
                  <a:pt x="730024" y="32684"/>
                  <a:pt x="730024" y="73002"/>
                </a:cubicBezTo>
                <a:lnTo>
                  <a:pt x="730024" y="702749"/>
                </a:lnTo>
                <a:cubicBezTo>
                  <a:pt x="730024" y="743067"/>
                  <a:pt x="697340" y="775751"/>
                  <a:pt x="657022" y="775751"/>
                </a:cubicBezTo>
                <a:lnTo>
                  <a:pt x="73002" y="775751"/>
                </a:lnTo>
                <a:cubicBezTo>
                  <a:pt x="32684" y="775751"/>
                  <a:pt x="0" y="743067"/>
                  <a:pt x="0" y="702749"/>
                </a:cubicBezTo>
                <a:lnTo>
                  <a:pt x="0" y="73002"/>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4722" tIns="74722" rIns="74722" bIns="74722" numCol="1" spcCol="1270" anchor="ctr" anchorCtr="0">
            <a:noAutofit/>
          </a:bodyPr>
          <a:lstStyle/>
          <a:p>
            <a:pPr algn="ctr" defTabSz="622300" fontAlgn="base">
              <a:lnSpc>
                <a:spcPct val="90000"/>
              </a:lnSpc>
              <a:spcBef>
                <a:spcPct val="0"/>
              </a:spcBef>
              <a:spcAft>
                <a:spcPct val="35000"/>
              </a:spcAft>
            </a:pPr>
            <a:r>
              <a:rPr lang="ru-RU" sz="1400" b="1" dirty="0" smtClean="0">
                <a:solidFill>
                  <a:prstClr val="black"/>
                </a:solidFill>
                <a:latin typeface="Times New Roman" panose="02020603050405020304" pitchFamily="18" charset="0"/>
                <a:cs typeface="Times New Roman" panose="02020603050405020304" pitchFamily="18" charset="0"/>
              </a:rPr>
              <a:t>2022</a:t>
            </a:r>
            <a:endParaRPr lang="ru-RU" sz="1400" b="1" dirty="0">
              <a:solidFill>
                <a:prstClr val="black"/>
              </a:solidFill>
              <a:latin typeface="Times New Roman" panose="02020603050405020304" pitchFamily="18" charset="0"/>
              <a:cs typeface="Times New Roman" panose="02020603050405020304" pitchFamily="18" charset="0"/>
            </a:endParaRPr>
          </a:p>
        </p:txBody>
      </p:sp>
      <p:sp>
        <p:nvSpPr>
          <p:cNvPr id="48" name="Полилиния 47"/>
          <p:cNvSpPr/>
          <p:nvPr/>
        </p:nvSpPr>
        <p:spPr>
          <a:xfrm>
            <a:off x="8355483" y="2583167"/>
            <a:ext cx="720000" cy="648000"/>
          </a:xfrm>
          <a:custGeom>
            <a:avLst/>
            <a:gdLst>
              <a:gd name="connsiteX0" fmla="*/ 0 w 730024"/>
              <a:gd name="connsiteY0" fmla="*/ 73002 h 1092777"/>
              <a:gd name="connsiteX1" fmla="*/ 73002 w 730024"/>
              <a:gd name="connsiteY1" fmla="*/ 0 h 1092777"/>
              <a:gd name="connsiteX2" fmla="*/ 657022 w 730024"/>
              <a:gd name="connsiteY2" fmla="*/ 0 h 1092777"/>
              <a:gd name="connsiteX3" fmla="*/ 730024 w 730024"/>
              <a:gd name="connsiteY3" fmla="*/ 73002 h 1092777"/>
              <a:gd name="connsiteX4" fmla="*/ 730024 w 730024"/>
              <a:gd name="connsiteY4" fmla="*/ 1019775 h 1092777"/>
              <a:gd name="connsiteX5" fmla="*/ 657022 w 730024"/>
              <a:gd name="connsiteY5" fmla="*/ 1092777 h 1092777"/>
              <a:gd name="connsiteX6" fmla="*/ 73002 w 730024"/>
              <a:gd name="connsiteY6" fmla="*/ 1092777 h 1092777"/>
              <a:gd name="connsiteX7" fmla="*/ 0 w 730024"/>
              <a:gd name="connsiteY7" fmla="*/ 1019775 h 1092777"/>
              <a:gd name="connsiteX8" fmla="*/ 0 w 730024"/>
              <a:gd name="connsiteY8" fmla="*/ 73002 h 1092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0024" h="1092777">
                <a:moveTo>
                  <a:pt x="0" y="73002"/>
                </a:moveTo>
                <a:cubicBezTo>
                  <a:pt x="0" y="32684"/>
                  <a:pt x="32684" y="0"/>
                  <a:pt x="73002" y="0"/>
                </a:cubicBezTo>
                <a:lnTo>
                  <a:pt x="657022" y="0"/>
                </a:lnTo>
                <a:cubicBezTo>
                  <a:pt x="697340" y="0"/>
                  <a:pt x="730024" y="32684"/>
                  <a:pt x="730024" y="73002"/>
                </a:cubicBezTo>
                <a:lnTo>
                  <a:pt x="730024" y="1019775"/>
                </a:lnTo>
                <a:cubicBezTo>
                  <a:pt x="730024" y="1060093"/>
                  <a:pt x="697340" y="1092777"/>
                  <a:pt x="657022" y="1092777"/>
                </a:cubicBezTo>
                <a:lnTo>
                  <a:pt x="73002" y="1092777"/>
                </a:lnTo>
                <a:cubicBezTo>
                  <a:pt x="32684" y="1092777"/>
                  <a:pt x="0" y="1060093"/>
                  <a:pt x="0" y="1019775"/>
                </a:cubicBezTo>
                <a:lnTo>
                  <a:pt x="0" y="73002"/>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7102" tIns="67102" rIns="67102" bIns="67102" numCol="1" spcCol="1270" anchor="ctr" anchorCtr="0">
            <a:noAutofit/>
          </a:bodyPr>
          <a:lstStyle/>
          <a:p>
            <a:pPr algn="ctr" defTabSz="533400" fontAlgn="base">
              <a:lnSpc>
                <a:spcPct val="90000"/>
              </a:lnSpc>
              <a:spcBef>
                <a:spcPct val="0"/>
              </a:spcBef>
              <a:spcAft>
                <a:spcPct val="35000"/>
              </a:spcAft>
            </a:pPr>
            <a:r>
              <a:rPr lang="ru-RU" sz="1200" b="1" dirty="0" smtClean="0">
                <a:solidFill>
                  <a:prstClr val="black"/>
                </a:solidFill>
                <a:latin typeface="Times New Roman" panose="02020603050405020304" pitchFamily="18" charset="0"/>
                <a:cs typeface="Times New Roman" panose="02020603050405020304" pitchFamily="18" charset="0"/>
              </a:rPr>
              <a:t>15</a:t>
            </a:r>
            <a:endParaRPr lang="ru-RU" sz="1200" b="1" dirty="0">
              <a:solidFill>
                <a:prstClr val="black"/>
              </a:solidFill>
              <a:latin typeface="Times New Roman" panose="02020603050405020304" pitchFamily="18" charset="0"/>
              <a:cs typeface="Times New Roman" panose="02020603050405020304" pitchFamily="18" charset="0"/>
            </a:endParaRPr>
          </a:p>
        </p:txBody>
      </p:sp>
      <p:sp>
        <p:nvSpPr>
          <p:cNvPr id="49" name="Полилиния 48"/>
          <p:cNvSpPr/>
          <p:nvPr/>
        </p:nvSpPr>
        <p:spPr>
          <a:xfrm>
            <a:off x="8355483" y="3317218"/>
            <a:ext cx="720000" cy="396000"/>
          </a:xfrm>
          <a:custGeom>
            <a:avLst/>
            <a:gdLst>
              <a:gd name="connsiteX0" fmla="*/ 0 w 730024"/>
              <a:gd name="connsiteY0" fmla="*/ 73002 h 1092777"/>
              <a:gd name="connsiteX1" fmla="*/ 73002 w 730024"/>
              <a:gd name="connsiteY1" fmla="*/ 0 h 1092777"/>
              <a:gd name="connsiteX2" fmla="*/ 657022 w 730024"/>
              <a:gd name="connsiteY2" fmla="*/ 0 h 1092777"/>
              <a:gd name="connsiteX3" fmla="*/ 730024 w 730024"/>
              <a:gd name="connsiteY3" fmla="*/ 73002 h 1092777"/>
              <a:gd name="connsiteX4" fmla="*/ 730024 w 730024"/>
              <a:gd name="connsiteY4" fmla="*/ 1019775 h 1092777"/>
              <a:gd name="connsiteX5" fmla="*/ 657022 w 730024"/>
              <a:gd name="connsiteY5" fmla="*/ 1092777 h 1092777"/>
              <a:gd name="connsiteX6" fmla="*/ 73002 w 730024"/>
              <a:gd name="connsiteY6" fmla="*/ 1092777 h 1092777"/>
              <a:gd name="connsiteX7" fmla="*/ 0 w 730024"/>
              <a:gd name="connsiteY7" fmla="*/ 1019775 h 1092777"/>
              <a:gd name="connsiteX8" fmla="*/ 0 w 730024"/>
              <a:gd name="connsiteY8" fmla="*/ 73002 h 1092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0024" h="1092777">
                <a:moveTo>
                  <a:pt x="0" y="73002"/>
                </a:moveTo>
                <a:cubicBezTo>
                  <a:pt x="0" y="32684"/>
                  <a:pt x="32684" y="0"/>
                  <a:pt x="73002" y="0"/>
                </a:cubicBezTo>
                <a:lnTo>
                  <a:pt x="657022" y="0"/>
                </a:lnTo>
                <a:cubicBezTo>
                  <a:pt x="697340" y="0"/>
                  <a:pt x="730024" y="32684"/>
                  <a:pt x="730024" y="73002"/>
                </a:cubicBezTo>
                <a:lnTo>
                  <a:pt x="730024" y="1019775"/>
                </a:lnTo>
                <a:cubicBezTo>
                  <a:pt x="730024" y="1060093"/>
                  <a:pt x="697340" y="1092777"/>
                  <a:pt x="657022" y="1092777"/>
                </a:cubicBezTo>
                <a:lnTo>
                  <a:pt x="73002" y="1092777"/>
                </a:lnTo>
                <a:cubicBezTo>
                  <a:pt x="32684" y="1092777"/>
                  <a:pt x="0" y="1060093"/>
                  <a:pt x="0" y="1019775"/>
                </a:cubicBezTo>
                <a:lnTo>
                  <a:pt x="0" y="73002"/>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7102" tIns="67102" rIns="67102" bIns="67102" numCol="1" spcCol="1270" anchor="ctr" anchorCtr="0">
            <a:noAutofit/>
          </a:bodyPr>
          <a:lstStyle/>
          <a:p>
            <a:pPr algn="ctr" defTabSz="533400" fontAlgn="base">
              <a:lnSpc>
                <a:spcPct val="90000"/>
              </a:lnSpc>
              <a:spcBef>
                <a:spcPct val="0"/>
              </a:spcBef>
              <a:spcAft>
                <a:spcPct val="35000"/>
              </a:spcAft>
            </a:pPr>
            <a:r>
              <a:rPr lang="ru-RU" sz="1200" b="1" dirty="0" smtClean="0">
                <a:solidFill>
                  <a:prstClr val="black"/>
                </a:solidFill>
                <a:latin typeface="Times New Roman" panose="02020603050405020304" pitchFamily="18" charset="0"/>
                <a:cs typeface="Times New Roman" panose="02020603050405020304" pitchFamily="18" charset="0"/>
              </a:rPr>
              <a:t>42</a:t>
            </a:r>
            <a:endParaRPr lang="ru-RU" sz="1200" b="1" dirty="0">
              <a:solidFill>
                <a:prstClr val="black"/>
              </a:solidFill>
              <a:latin typeface="Times New Roman" panose="02020603050405020304" pitchFamily="18" charset="0"/>
              <a:cs typeface="Times New Roman" panose="02020603050405020304" pitchFamily="18" charset="0"/>
            </a:endParaRPr>
          </a:p>
        </p:txBody>
      </p:sp>
      <p:sp>
        <p:nvSpPr>
          <p:cNvPr id="53" name="Полилиния 52"/>
          <p:cNvSpPr/>
          <p:nvPr/>
        </p:nvSpPr>
        <p:spPr>
          <a:xfrm>
            <a:off x="5957310" y="4941168"/>
            <a:ext cx="720000" cy="360000"/>
          </a:xfrm>
          <a:custGeom>
            <a:avLst/>
            <a:gdLst>
              <a:gd name="connsiteX0" fmla="*/ 0 w 730024"/>
              <a:gd name="connsiteY0" fmla="*/ 73002 h 1092777"/>
              <a:gd name="connsiteX1" fmla="*/ 73002 w 730024"/>
              <a:gd name="connsiteY1" fmla="*/ 0 h 1092777"/>
              <a:gd name="connsiteX2" fmla="*/ 657022 w 730024"/>
              <a:gd name="connsiteY2" fmla="*/ 0 h 1092777"/>
              <a:gd name="connsiteX3" fmla="*/ 730024 w 730024"/>
              <a:gd name="connsiteY3" fmla="*/ 73002 h 1092777"/>
              <a:gd name="connsiteX4" fmla="*/ 730024 w 730024"/>
              <a:gd name="connsiteY4" fmla="*/ 1019775 h 1092777"/>
              <a:gd name="connsiteX5" fmla="*/ 657022 w 730024"/>
              <a:gd name="connsiteY5" fmla="*/ 1092777 h 1092777"/>
              <a:gd name="connsiteX6" fmla="*/ 73002 w 730024"/>
              <a:gd name="connsiteY6" fmla="*/ 1092777 h 1092777"/>
              <a:gd name="connsiteX7" fmla="*/ 0 w 730024"/>
              <a:gd name="connsiteY7" fmla="*/ 1019775 h 1092777"/>
              <a:gd name="connsiteX8" fmla="*/ 0 w 730024"/>
              <a:gd name="connsiteY8" fmla="*/ 73002 h 1092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0024" h="1092777">
                <a:moveTo>
                  <a:pt x="0" y="73002"/>
                </a:moveTo>
                <a:cubicBezTo>
                  <a:pt x="0" y="32684"/>
                  <a:pt x="32684" y="0"/>
                  <a:pt x="73002" y="0"/>
                </a:cubicBezTo>
                <a:lnTo>
                  <a:pt x="657022" y="0"/>
                </a:lnTo>
                <a:cubicBezTo>
                  <a:pt x="697340" y="0"/>
                  <a:pt x="730024" y="32684"/>
                  <a:pt x="730024" y="73002"/>
                </a:cubicBezTo>
                <a:lnTo>
                  <a:pt x="730024" y="1019775"/>
                </a:lnTo>
                <a:cubicBezTo>
                  <a:pt x="730024" y="1060093"/>
                  <a:pt x="697340" y="1092777"/>
                  <a:pt x="657022" y="1092777"/>
                </a:cubicBezTo>
                <a:lnTo>
                  <a:pt x="73002" y="1092777"/>
                </a:lnTo>
                <a:cubicBezTo>
                  <a:pt x="32684" y="1092777"/>
                  <a:pt x="0" y="1060093"/>
                  <a:pt x="0" y="1019775"/>
                </a:cubicBezTo>
                <a:lnTo>
                  <a:pt x="0" y="73002"/>
                </a:lnTo>
                <a:close/>
              </a:path>
            </a:pathLst>
          </a:custGeom>
          <a:gradFill flip="none" rotWithShape="0">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7102" tIns="67102" rIns="67102" bIns="67102" numCol="1" spcCol="1270" anchor="ctr" anchorCtr="0">
            <a:noAutofit/>
          </a:bodyPr>
          <a:lstStyle/>
          <a:p>
            <a:pPr algn="ctr" defTabSz="533400" fontAlgn="base">
              <a:lnSpc>
                <a:spcPct val="90000"/>
              </a:lnSpc>
              <a:spcBef>
                <a:spcPct val="0"/>
              </a:spcBef>
              <a:spcAft>
                <a:spcPct val="35000"/>
              </a:spcAft>
            </a:pPr>
            <a:r>
              <a:rPr lang="ru-RU" sz="1200" b="1" dirty="0" smtClean="0">
                <a:solidFill>
                  <a:prstClr val="black"/>
                </a:solidFill>
                <a:latin typeface="Times New Roman" panose="02020603050405020304" pitchFamily="18" charset="0"/>
                <a:cs typeface="Times New Roman" panose="02020603050405020304" pitchFamily="18" charset="0"/>
              </a:rPr>
              <a:t>15</a:t>
            </a:r>
            <a:endParaRPr lang="ru-RU" sz="1200" b="1" dirty="0">
              <a:solidFill>
                <a:prstClr val="black"/>
              </a:solidFill>
              <a:latin typeface="Times New Roman" panose="02020603050405020304" pitchFamily="18" charset="0"/>
              <a:cs typeface="Times New Roman" panose="02020603050405020304" pitchFamily="18" charset="0"/>
            </a:endParaRPr>
          </a:p>
        </p:txBody>
      </p:sp>
      <p:sp>
        <p:nvSpPr>
          <p:cNvPr id="55" name="Полилиния 54"/>
          <p:cNvSpPr/>
          <p:nvPr/>
        </p:nvSpPr>
        <p:spPr>
          <a:xfrm>
            <a:off x="6767181" y="4941168"/>
            <a:ext cx="720000" cy="360000"/>
          </a:xfrm>
          <a:custGeom>
            <a:avLst/>
            <a:gdLst>
              <a:gd name="connsiteX0" fmla="*/ 0 w 730024"/>
              <a:gd name="connsiteY0" fmla="*/ 73002 h 1092777"/>
              <a:gd name="connsiteX1" fmla="*/ 73002 w 730024"/>
              <a:gd name="connsiteY1" fmla="*/ 0 h 1092777"/>
              <a:gd name="connsiteX2" fmla="*/ 657022 w 730024"/>
              <a:gd name="connsiteY2" fmla="*/ 0 h 1092777"/>
              <a:gd name="connsiteX3" fmla="*/ 730024 w 730024"/>
              <a:gd name="connsiteY3" fmla="*/ 73002 h 1092777"/>
              <a:gd name="connsiteX4" fmla="*/ 730024 w 730024"/>
              <a:gd name="connsiteY4" fmla="*/ 1019775 h 1092777"/>
              <a:gd name="connsiteX5" fmla="*/ 657022 w 730024"/>
              <a:gd name="connsiteY5" fmla="*/ 1092777 h 1092777"/>
              <a:gd name="connsiteX6" fmla="*/ 73002 w 730024"/>
              <a:gd name="connsiteY6" fmla="*/ 1092777 h 1092777"/>
              <a:gd name="connsiteX7" fmla="*/ 0 w 730024"/>
              <a:gd name="connsiteY7" fmla="*/ 1019775 h 1092777"/>
              <a:gd name="connsiteX8" fmla="*/ 0 w 730024"/>
              <a:gd name="connsiteY8" fmla="*/ 73002 h 1092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0024" h="1092777">
                <a:moveTo>
                  <a:pt x="0" y="73002"/>
                </a:moveTo>
                <a:cubicBezTo>
                  <a:pt x="0" y="32684"/>
                  <a:pt x="32684" y="0"/>
                  <a:pt x="73002" y="0"/>
                </a:cubicBezTo>
                <a:lnTo>
                  <a:pt x="657022" y="0"/>
                </a:lnTo>
                <a:cubicBezTo>
                  <a:pt x="697340" y="0"/>
                  <a:pt x="730024" y="32684"/>
                  <a:pt x="730024" y="73002"/>
                </a:cubicBezTo>
                <a:lnTo>
                  <a:pt x="730024" y="1019775"/>
                </a:lnTo>
                <a:cubicBezTo>
                  <a:pt x="730024" y="1060093"/>
                  <a:pt x="697340" y="1092777"/>
                  <a:pt x="657022" y="1092777"/>
                </a:cubicBezTo>
                <a:lnTo>
                  <a:pt x="73002" y="1092777"/>
                </a:lnTo>
                <a:cubicBezTo>
                  <a:pt x="32684" y="1092777"/>
                  <a:pt x="0" y="1060093"/>
                  <a:pt x="0" y="1019775"/>
                </a:cubicBezTo>
                <a:lnTo>
                  <a:pt x="0" y="73002"/>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7102" tIns="67102" rIns="67102" bIns="67102" numCol="1" spcCol="1270" anchor="ctr" anchorCtr="0">
            <a:noAutofit/>
          </a:bodyPr>
          <a:lstStyle/>
          <a:p>
            <a:pPr algn="ctr" defTabSz="533400" fontAlgn="base">
              <a:lnSpc>
                <a:spcPct val="90000"/>
              </a:lnSpc>
              <a:spcBef>
                <a:spcPct val="0"/>
              </a:spcBef>
              <a:spcAft>
                <a:spcPct val="35000"/>
              </a:spcAft>
            </a:pPr>
            <a:r>
              <a:rPr lang="ru-RU" sz="1200" b="1" dirty="0" smtClean="0">
                <a:solidFill>
                  <a:prstClr val="black"/>
                </a:solidFill>
                <a:latin typeface="Times New Roman" panose="02020603050405020304" pitchFamily="18" charset="0"/>
                <a:cs typeface="Times New Roman" panose="02020603050405020304" pitchFamily="18" charset="0"/>
              </a:rPr>
              <a:t>15</a:t>
            </a:r>
            <a:endParaRPr lang="ru-RU" sz="1200" b="1" dirty="0">
              <a:solidFill>
                <a:prstClr val="black"/>
              </a:solidFill>
              <a:latin typeface="Times New Roman" panose="02020603050405020304" pitchFamily="18" charset="0"/>
              <a:cs typeface="Times New Roman" panose="02020603050405020304" pitchFamily="18" charset="0"/>
            </a:endParaRPr>
          </a:p>
        </p:txBody>
      </p:sp>
      <p:sp>
        <p:nvSpPr>
          <p:cNvPr id="56" name="Полилиния 55"/>
          <p:cNvSpPr/>
          <p:nvPr/>
        </p:nvSpPr>
        <p:spPr>
          <a:xfrm>
            <a:off x="7557668" y="4941168"/>
            <a:ext cx="720000" cy="360000"/>
          </a:xfrm>
          <a:custGeom>
            <a:avLst/>
            <a:gdLst>
              <a:gd name="connsiteX0" fmla="*/ 0 w 730024"/>
              <a:gd name="connsiteY0" fmla="*/ 73002 h 1092777"/>
              <a:gd name="connsiteX1" fmla="*/ 73002 w 730024"/>
              <a:gd name="connsiteY1" fmla="*/ 0 h 1092777"/>
              <a:gd name="connsiteX2" fmla="*/ 657022 w 730024"/>
              <a:gd name="connsiteY2" fmla="*/ 0 h 1092777"/>
              <a:gd name="connsiteX3" fmla="*/ 730024 w 730024"/>
              <a:gd name="connsiteY3" fmla="*/ 73002 h 1092777"/>
              <a:gd name="connsiteX4" fmla="*/ 730024 w 730024"/>
              <a:gd name="connsiteY4" fmla="*/ 1019775 h 1092777"/>
              <a:gd name="connsiteX5" fmla="*/ 657022 w 730024"/>
              <a:gd name="connsiteY5" fmla="*/ 1092777 h 1092777"/>
              <a:gd name="connsiteX6" fmla="*/ 73002 w 730024"/>
              <a:gd name="connsiteY6" fmla="*/ 1092777 h 1092777"/>
              <a:gd name="connsiteX7" fmla="*/ 0 w 730024"/>
              <a:gd name="connsiteY7" fmla="*/ 1019775 h 1092777"/>
              <a:gd name="connsiteX8" fmla="*/ 0 w 730024"/>
              <a:gd name="connsiteY8" fmla="*/ 73002 h 1092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0024" h="1092777">
                <a:moveTo>
                  <a:pt x="0" y="73002"/>
                </a:moveTo>
                <a:cubicBezTo>
                  <a:pt x="0" y="32684"/>
                  <a:pt x="32684" y="0"/>
                  <a:pt x="73002" y="0"/>
                </a:cubicBezTo>
                <a:lnTo>
                  <a:pt x="657022" y="0"/>
                </a:lnTo>
                <a:cubicBezTo>
                  <a:pt x="697340" y="0"/>
                  <a:pt x="730024" y="32684"/>
                  <a:pt x="730024" y="73002"/>
                </a:cubicBezTo>
                <a:lnTo>
                  <a:pt x="730024" y="1019775"/>
                </a:lnTo>
                <a:cubicBezTo>
                  <a:pt x="730024" y="1060093"/>
                  <a:pt x="697340" y="1092777"/>
                  <a:pt x="657022" y="1092777"/>
                </a:cubicBezTo>
                <a:lnTo>
                  <a:pt x="73002" y="1092777"/>
                </a:lnTo>
                <a:cubicBezTo>
                  <a:pt x="32684" y="1092777"/>
                  <a:pt x="0" y="1060093"/>
                  <a:pt x="0" y="1019775"/>
                </a:cubicBezTo>
                <a:lnTo>
                  <a:pt x="0" y="73002"/>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7102" tIns="67102" rIns="67102" bIns="67102" numCol="1" spcCol="1270" anchor="ctr" anchorCtr="0">
            <a:noAutofit/>
          </a:bodyPr>
          <a:lstStyle/>
          <a:p>
            <a:pPr algn="ctr" defTabSz="533400" fontAlgn="base">
              <a:lnSpc>
                <a:spcPct val="90000"/>
              </a:lnSpc>
              <a:spcBef>
                <a:spcPct val="0"/>
              </a:spcBef>
              <a:spcAft>
                <a:spcPct val="35000"/>
              </a:spcAft>
            </a:pPr>
            <a:r>
              <a:rPr lang="ru-RU" sz="1200" b="1" dirty="0" smtClean="0">
                <a:solidFill>
                  <a:prstClr val="black"/>
                </a:solidFill>
                <a:latin typeface="Times New Roman" panose="02020603050405020304" pitchFamily="18" charset="0"/>
                <a:cs typeface="Times New Roman" panose="02020603050405020304" pitchFamily="18" charset="0"/>
              </a:rPr>
              <a:t>15</a:t>
            </a:r>
            <a:endParaRPr lang="ru-RU" sz="1200" b="1" dirty="0">
              <a:solidFill>
                <a:prstClr val="black"/>
              </a:solidFill>
              <a:latin typeface="Times New Roman" panose="02020603050405020304" pitchFamily="18" charset="0"/>
              <a:cs typeface="Times New Roman" panose="02020603050405020304" pitchFamily="18" charset="0"/>
            </a:endParaRPr>
          </a:p>
        </p:txBody>
      </p:sp>
      <p:sp>
        <p:nvSpPr>
          <p:cNvPr id="57" name="Полилиния 56"/>
          <p:cNvSpPr/>
          <p:nvPr/>
        </p:nvSpPr>
        <p:spPr>
          <a:xfrm>
            <a:off x="8355483" y="4941168"/>
            <a:ext cx="720000" cy="360000"/>
          </a:xfrm>
          <a:custGeom>
            <a:avLst/>
            <a:gdLst>
              <a:gd name="connsiteX0" fmla="*/ 0 w 730024"/>
              <a:gd name="connsiteY0" fmla="*/ 73002 h 1092777"/>
              <a:gd name="connsiteX1" fmla="*/ 73002 w 730024"/>
              <a:gd name="connsiteY1" fmla="*/ 0 h 1092777"/>
              <a:gd name="connsiteX2" fmla="*/ 657022 w 730024"/>
              <a:gd name="connsiteY2" fmla="*/ 0 h 1092777"/>
              <a:gd name="connsiteX3" fmla="*/ 730024 w 730024"/>
              <a:gd name="connsiteY3" fmla="*/ 73002 h 1092777"/>
              <a:gd name="connsiteX4" fmla="*/ 730024 w 730024"/>
              <a:gd name="connsiteY4" fmla="*/ 1019775 h 1092777"/>
              <a:gd name="connsiteX5" fmla="*/ 657022 w 730024"/>
              <a:gd name="connsiteY5" fmla="*/ 1092777 h 1092777"/>
              <a:gd name="connsiteX6" fmla="*/ 73002 w 730024"/>
              <a:gd name="connsiteY6" fmla="*/ 1092777 h 1092777"/>
              <a:gd name="connsiteX7" fmla="*/ 0 w 730024"/>
              <a:gd name="connsiteY7" fmla="*/ 1019775 h 1092777"/>
              <a:gd name="connsiteX8" fmla="*/ 0 w 730024"/>
              <a:gd name="connsiteY8" fmla="*/ 73002 h 1092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0024" h="1092777">
                <a:moveTo>
                  <a:pt x="0" y="73002"/>
                </a:moveTo>
                <a:cubicBezTo>
                  <a:pt x="0" y="32684"/>
                  <a:pt x="32684" y="0"/>
                  <a:pt x="73002" y="0"/>
                </a:cubicBezTo>
                <a:lnTo>
                  <a:pt x="657022" y="0"/>
                </a:lnTo>
                <a:cubicBezTo>
                  <a:pt x="697340" y="0"/>
                  <a:pt x="730024" y="32684"/>
                  <a:pt x="730024" y="73002"/>
                </a:cubicBezTo>
                <a:lnTo>
                  <a:pt x="730024" y="1019775"/>
                </a:lnTo>
                <a:cubicBezTo>
                  <a:pt x="730024" y="1060093"/>
                  <a:pt x="697340" y="1092777"/>
                  <a:pt x="657022" y="1092777"/>
                </a:cubicBezTo>
                <a:lnTo>
                  <a:pt x="73002" y="1092777"/>
                </a:lnTo>
                <a:cubicBezTo>
                  <a:pt x="32684" y="1092777"/>
                  <a:pt x="0" y="1060093"/>
                  <a:pt x="0" y="1019775"/>
                </a:cubicBezTo>
                <a:lnTo>
                  <a:pt x="0" y="73002"/>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7102" tIns="67102" rIns="67102" bIns="67102" numCol="1" spcCol="1270" anchor="ctr" anchorCtr="0">
            <a:noAutofit/>
          </a:bodyPr>
          <a:lstStyle/>
          <a:p>
            <a:pPr algn="ctr" defTabSz="533400" fontAlgn="base">
              <a:lnSpc>
                <a:spcPct val="90000"/>
              </a:lnSpc>
              <a:spcBef>
                <a:spcPct val="0"/>
              </a:spcBef>
              <a:spcAft>
                <a:spcPct val="35000"/>
              </a:spcAft>
            </a:pPr>
            <a:r>
              <a:rPr lang="ru-RU" sz="1200" b="1" dirty="0" smtClean="0">
                <a:solidFill>
                  <a:prstClr val="black"/>
                </a:solidFill>
                <a:latin typeface="Times New Roman" panose="02020603050405020304" pitchFamily="18" charset="0"/>
                <a:cs typeface="Times New Roman" panose="02020603050405020304" pitchFamily="18" charset="0"/>
              </a:rPr>
              <a:t>15</a:t>
            </a:r>
            <a:endParaRPr lang="ru-RU" sz="1200" b="1" dirty="0">
              <a:solidFill>
                <a:prstClr val="black"/>
              </a:solidFill>
              <a:latin typeface="Times New Roman" panose="02020603050405020304" pitchFamily="18" charset="0"/>
              <a:cs typeface="Times New Roman" panose="02020603050405020304" pitchFamily="18" charset="0"/>
            </a:endParaRPr>
          </a:p>
        </p:txBody>
      </p:sp>
      <p:sp>
        <p:nvSpPr>
          <p:cNvPr id="58" name="Скругленный прямоугольник 57"/>
          <p:cNvSpPr/>
          <p:nvPr/>
        </p:nvSpPr>
        <p:spPr>
          <a:xfrm>
            <a:off x="106864" y="5446934"/>
            <a:ext cx="4982355" cy="360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r>
              <a:rPr lang="ru-RU" sz="1200" dirty="0">
                <a:solidFill>
                  <a:prstClr val="black"/>
                </a:solidFill>
                <a:latin typeface="Times New Roman" panose="02020603050405020304" pitchFamily="18" charset="0"/>
                <a:cs typeface="Times New Roman" panose="02020603050405020304" pitchFamily="18" charset="0"/>
              </a:rPr>
              <a:t>Доля финансового участия граждан, организаций в выполнении мероприятий по благоустройству дворовых территорий, </a:t>
            </a:r>
            <a:r>
              <a:rPr lang="ru-RU" sz="1200" dirty="0" smtClean="0">
                <a:solidFill>
                  <a:prstClr val="black"/>
                </a:solidFill>
                <a:latin typeface="Times New Roman" panose="02020603050405020304" pitchFamily="18" charset="0"/>
                <a:cs typeface="Times New Roman" panose="02020603050405020304" pitchFamily="18" charset="0"/>
              </a:rPr>
              <a:t>%</a:t>
            </a:r>
            <a:endParaRPr lang="ru-RU" sz="1200" dirty="0">
              <a:solidFill>
                <a:prstClr val="black"/>
              </a:solidFill>
              <a:latin typeface="Times New Roman" panose="02020603050405020304" pitchFamily="18" charset="0"/>
              <a:cs typeface="Times New Roman" panose="02020603050405020304" pitchFamily="18" charset="0"/>
            </a:endParaRPr>
          </a:p>
        </p:txBody>
      </p:sp>
      <p:sp>
        <p:nvSpPr>
          <p:cNvPr id="60" name="Полилиния 59"/>
          <p:cNvSpPr/>
          <p:nvPr/>
        </p:nvSpPr>
        <p:spPr>
          <a:xfrm>
            <a:off x="5957310" y="5445224"/>
            <a:ext cx="720000" cy="360000"/>
          </a:xfrm>
          <a:custGeom>
            <a:avLst/>
            <a:gdLst>
              <a:gd name="connsiteX0" fmla="*/ 0 w 730024"/>
              <a:gd name="connsiteY0" fmla="*/ 73002 h 1092777"/>
              <a:gd name="connsiteX1" fmla="*/ 73002 w 730024"/>
              <a:gd name="connsiteY1" fmla="*/ 0 h 1092777"/>
              <a:gd name="connsiteX2" fmla="*/ 657022 w 730024"/>
              <a:gd name="connsiteY2" fmla="*/ 0 h 1092777"/>
              <a:gd name="connsiteX3" fmla="*/ 730024 w 730024"/>
              <a:gd name="connsiteY3" fmla="*/ 73002 h 1092777"/>
              <a:gd name="connsiteX4" fmla="*/ 730024 w 730024"/>
              <a:gd name="connsiteY4" fmla="*/ 1019775 h 1092777"/>
              <a:gd name="connsiteX5" fmla="*/ 657022 w 730024"/>
              <a:gd name="connsiteY5" fmla="*/ 1092777 h 1092777"/>
              <a:gd name="connsiteX6" fmla="*/ 73002 w 730024"/>
              <a:gd name="connsiteY6" fmla="*/ 1092777 h 1092777"/>
              <a:gd name="connsiteX7" fmla="*/ 0 w 730024"/>
              <a:gd name="connsiteY7" fmla="*/ 1019775 h 1092777"/>
              <a:gd name="connsiteX8" fmla="*/ 0 w 730024"/>
              <a:gd name="connsiteY8" fmla="*/ 73002 h 1092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0024" h="1092777">
                <a:moveTo>
                  <a:pt x="0" y="73002"/>
                </a:moveTo>
                <a:cubicBezTo>
                  <a:pt x="0" y="32684"/>
                  <a:pt x="32684" y="0"/>
                  <a:pt x="73002" y="0"/>
                </a:cubicBezTo>
                <a:lnTo>
                  <a:pt x="657022" y="0"/>
                </a:lnTo>
                <a:cubicBezTo>
                  <a:pt x="697340" y="0"/>
                  <a:pt x="730024" y="32684"/>
                  <a:pt x="730024" y="73002"/>
                </a:cubicBezTo>
                <a:lnTo>
                  <a:pt x="730024" y="1019775"/>
                </a:lnTo>
                <a:cubicBezTo>
                  <a:pt x="730024" y="1060093"/>
                  <a:pt x="697340" y="1092777"/>
                  <a:pt x="657022" y="1092777"/>
                </a:cubicBezTo>
                <a:lnTo>
                  <a:pt x="73002" y="1092777"/>
                </a:lnTo>
                <a:cubicBezTo>
                  <a:pt x="32684" y="1092777"/>
                  <a:pt x="0" y="1060093"/>
                  <a:pt x="0" y="1019775"/>
                </a:cubicBezTo>
                <a:lnTo>
                  <a:pt x="0" y="73002"/>
                </a:lnTo>
                <a:close/>
              </a:path>
            </a:pathLst>
          </a:custGeom>
          <a:gradFill flip="none" rotWithShape="0">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7102" tIns="67102" rIns="67102" bIns="67102" numCol="1" spcCol="1270" anchor="ctr" anchorCtr="0">
            <a:noAutofit/>
          </a:bodyPr>
          <a:lstStyle/>
          <a:p>
            <a:pPr algn="ctr" defTabSz="533400" fontAlgn="base">
              <a:lnSpc>
                <a:spcPct val="90000"/>
              </a:lnSpc>
              <a:spcBef>
                <a:spcPct val="0"/>
              </a:spcBef>
              <a:spcAft>
                <a:spcPct val="35000"/>
              </a:spcAft>
            </a:pPr>
            <a:r>
              <a:rPr lang="ru-RU" sz="1200" b="1" dirty="0" smtClean="0">
                <a:solidFill>
                  <a:prstClr val="black"/>
                </a:solidFill>
                <a:latin typeface="Times New Roman" panose="02020603050405020304" pitchFamily="18" charset="0"/>
                <a:cs typeface="Times New Roman" panose="02020603050405020304" pitchFamily="18" charset="0"/>
              </a:rPr>
              <a:t>2</a:t>
            </a:r>
            <a:endParaRPr lang="ru-RU" sz="1200" b="1" dirty="0">
              <a:solidFill>
                <a:prstClr val="black"/>
              </a:solidFill>
              <a:latin typeface="Times New Roman" panose="02020603050405020304" pitchFamily="18" charset="0"/>
              <a:cs typeface="Times New Roman" panose="02020603050405020304" pitchFamily="18" charset="0"/>
            </a:endParaRPr>
          </a:p>
        </p:txBody>
      </p:sp>
      <p:sp>
        <p:nvSpPr>
          <p:cNvPr id="62" name="Полилиния 61"/>
          <p:cNvSpPr/>
          <p:nvPr/>
        </p:nvSpPr>
        <p:spPr>
          <a:xfrm>
            <a:off x="6767181" y="5445224"/>
            <a:ext cx="720000" cy="360000"/>
          </a:xfrm>
          <a:custGeom>
            <a:avLst/>
            <a:gdLst>
              <a:gd name="connsiteX0" fmla="*/ 0 w 730024"/>
              <a:gd name="connsiteY0" fmla="*/ 73002 h 1092777"/>
              <a:gd name="connsiteX1" fmla="*/ 73002 w 730024"/>
              <a:gd name="connsiteY1" fmla="*/ 0 h 1092777"/>
              <a:gd name="connsiteX2" fmla="*/ 657022 w 730024"/>
              <a:gd name="connsiteY2" fmla="*/ 0 h 1092777"/>
              <a:gd name="connsiteX3" fmla="*/ 730024 w 730024"/>
              <a:gd name="connsiteY3" fmla="*/ 73002 h 1092777"/>
              <a:gd name="connsiteX4" fmla="*/ 730024 w 730024"/>
              <a:gd name="connsiteY4" fmla="*/ 1019775 h 1092777"/>
              <a:gd name="connsiteX5" fmla="*/ 657022 w 730024"/>
              <a:gd name="connsiteY5" fmla="*/ 1092777 h 1092777"/>
              <a:gd name="connsiteX6" fmla="*/ 73002 w 730024"/>
              <a:gd name="connsiteY6" fmla="*/ 1092777 h 1092777"/>
              <a:gd name="connsiteX7" fmla="*/ 0 w 730024"/>
              <a:gd name="connsiteY7" fmla="*/ 1019775 h 1092777"/>
              <a:gd name="connsiteX8" fmla="*/ 0 w 730024"/>
              <a:gd name="connsiteY8" fmla="*/ 73002 h 1092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0024" h="1092777">
                <a:moveTo>
                  <a:pt x="0" y="73002"/>
                </a:moveTo>
                <a:cubicBezTo>
                  <a:pt x="0" y="32684"/>
                  <a:pt x="32684" y="0"/>
                  <a:pt x="73002" y="0"/>
                </a:cubicBezTo>
                <a:lnTo>
                  <a:pt x="657022" y="0"/>
                </a:lnTo>
                <a:cubicBezTo>
                  <a:pt x="697340" y="0"/>
                  <a:pt x="730024" y="32684"/>
                  <a:pt x="730024" y="73002"/>
                </a:cubicBezTo>
                <a:lnTo>
                  <a:pt x="730024" y="1019775"/>
                </a:lnTo>
                <a:cubicBezTo>
                  <a:pt x="730024" y="1060093"/>
                  <a:pt x="697340" y="1092777"/>
                  <a:pt x="657022" y="1092777"/>
                </a:cubicBezTo>
                <a:lnTo>
                  <a:pt x="73002" y="1092777"/>
                </a:lnTo>
                <a:cubicBezTo>
                  <a:pt x="32684" y="1092777"/>
                  <a:pt x="0" y="1060093"/>
                  <a:pt x="0" y="1019775"/>
                </a:cubicBezTo>
                <a:lnTo>
                  <a:pt x="0" y="73002"/>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7102" tIns="67102" rIns="67102" bIns="67102" numCol="1" spcCol="1270" anchor="ctr" anchorCtr="0">
            <a:noAutofit/>
          </a:bodyPr>
          <a:lstStyle/>
          <a:p>
            <a:pPr algn="ctr" defTabSz="533400" fontAlgn="base">
              <a:lnSpc>
                <a:spcPct val="90000"/>
              </a:lnSpc>
              <a:spcBef>
                <a:spcPct val="0"/>
              </a:spcBef>
              <a:spcAft>
                <a:spcPct val="35000"/>
              </a:spcAft>
            </a:pPr>
            <a:r>
              <a:rPr lang="ru-RU" sz="1200" b="1" dirty="0" smtClean="0">
                <a:solidFill>
                  <a:prstClr val="black"/>
                </a:solidFill>
                <a:latin typeface="Times New Roman" panose="02020603050405020304" pitchFamily="18" charset="0"/>
                <a:cs typeface="Times New Roman" panose="02020603050405020304" pitchFamily="18" charset="0"/>
              </a:rPr>
              <a:t>2</a:t>
            </a:r>
            <a:endParaRPr lang="ru-RU" sz="1200" b="1" dirty="0">
              <a:solidFill>
                <a:prstClr val="black"/>
              </a:solidFill>
              <a:latin typeface="Times New Roman" panose="02020603050405020304" pitchFamily="18" charset="0"/>
              <a:cs typeface="Times New Roman" panose="02020603050405020304" pitchFamily="18" charset="0"/>
            </a:endParaRPr>
          </a:p>
        </p:txBody>
      </p:sp>
      <p:sp>
        <p:nvSpPr>
          <p:cNvPr id="63" name="Полилиния 62"/>
          <p:cNvSpPr/>
          <p:nvPr/>
        </p:nvSpPr>
        <p:spPr>
          <a:xfrm>
            <a:off x="7557668" y="5445224"/>
            <a:ext cx="720000" cy="360000"/>
          </a:xfrm>
          <a:custGeom>
            <a:avLst/>
            <a:gdLst>
              <a:gd name="connsiteX0" fmla="*/ 0 w 730024"/>
              <a:gd name="connsiteY0" fmla="*/ 73002 h 1092777"/>
              <a:gd name="connsiteX1" fmla="*/ 73002 w 730024"/>
              <a:gd name="connsiteY1" fmla="*/ 0 h 1092777"/>
              <a:gd name="connsiteX2" fmla="*/ 657022 w 730024"/>
              <a:gd name="connsiteY2" fmla="*/ 0 h 1092777"/>
              <a:gd name="connsiteX3" fmla="*/ 730024 w 730024"/>
              <a:gd name="connsiteY3" fmla="*/ 73002 h 1092777"/>
              <a:gd name="connsiteX4" fmla="*/ 730024 w 730024"/>
              <a:gd name="connsiteY4" fmla="*/ 1019775 h 1092777"/>
              <a:gd name="connsiteX5" fmla="*/ 657022 w 730024"/>
              <a:gd name="connsiteY5" fmla="*/ 1092777 h 1092777"/>
              <a:gd name="connsiteX6" fmla="*/ 73002 w 730024"/>
              <a:gd name="connsiteY6" fmla="*/ 1092777 h 1092777"/>
              <a:gd name="connsiteX7" fmla="*/ 0 w 730024"/>
              <a:gd name="connsiteY7" fmla="*/ 1019775 h 1092777"/>
              <a:gd name="connsiteX8" fmla="*/ 0 w 730024"/>
              <a:gd name="connsiteY8" fmla="*/ 73002 h 1092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0024" h="1092777">
                <a:moveTo>
                  <a:pt x="0" y="73002"/>
                </a:moveTo>
                <a:cubicBezTo>
                  <a:pt x="0" y="32684"/>
                  <a:pt x="32684" y="0"/>
                  <a:pt x="73002" y="0"/>
                </a:cubicBezTo>
                <a:lnTo>
                  <a:pt x="657022" y="0"/>
                </a:lnTo>
                <a:cubicBezTo>
                  <a:pt x="697340" y="0"/>
                  <a:pt x="730024" y="32684"/>
                  <a:pt x="730024" y="73002"/>
                </a:cubicBezTo>
                <a:lnTo>
                  <a:pt x="730024" y="1019775"/>
                </a:lnTo>
                <a:cubicBezTo>
                  <a:pt x="730024" y="1060093"/>
                  <a:pt x="697340" y="1092777"/>
                  <a:pt x="657022" y="1092777"/>
                </a:cubicBezTo>
                <a:lnTo>
                  <a:pt x="73002" y="1092777"/>
                </a:lnTo>
                <a:cubicBezTo>
                  <a:pt x="32684" y="1092777"/>
                  <a:pt x="0" y="1060093"/>
                  <a:pt x="0" y="1019775"/>
                </a:cubicBezTo>
                <a:lnTo>
                  <a:pt x="0" y="73002"/>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7102" tIns="67102" rIns="67102" bIns="67102" numCol="1" spcCol="1270" anchor="ctr" anchorCtr="0">
            <a:noAutofit/>
          </a:bodyPr>
          <a:lstStyle/>
          <a:p>
            <a:pPr algn="ctr" defTabSz="533400" fontAlgn="base">
              <a:lnSpc>
                <a:spcPct val="90000"/>
              </a:lnSpc>
              <a:spcBef>
                <a:spcPct val="0"/>
              </a:spcBef>
              <a:spcAft>
                <a:spcPct val="35000"/>
              </a:spcAft>
            </a:pPr>
            <a:r>
              <a:rPr lang="ru-RU" sz="1200" b="1" dirty="0" smtClean="0">
                <a:solidFill>
                  <a:prstClr val="black"/>
                </a:solidFill>
                <a:latin typeface="Times New Roman" panose="02020603050405020304" pitchFamily="18" charset="0"/>
                <a:cs typeface="Times New Roman" panose="02020603050405020304" pitchFamily="18" charset="0"/>
              </a:rPr>
              <a:t>2</a:t>
            </a:r>
            <a:endParaRPr lang="ru-RU" sz="1200" b="1" dirty="0">
              <a:solidFill>
                <a:prstClr val="black"/>
              </a:solidFill>
              <a:latin typeface="Times New Roman" panose="02020603050405020304" pitchFamily="18" charset="0"/>
              <a:cs typeface="Times New Roman" panose="02020603050405020304" pitchFamily="18" charset="0"/>
            </a:endParaRPr>
          </a:p>
        </p:txBody>
      </p:sp>
      <p:sp>
        <p:nvSpPr>
          <p:cNvPr id="64" name="Полилиния 63"/>
          <p:cNvSpPr/>
          <p:nvPr/>
        </p:nvSpPr>
        <p:spPr>
          <a:xfrm>
            <a:off x="8355483" y="5445224"/>
            <a:ext cx="720000" cy="360000"/>
          </a:xfrm>
          <a:custGeom>
            <a:avLst/>
            <a:gdLst>
              <a:gd name="connsiteX0" fmla="*/ 0 w 730024"/>
              <a:gd name="connsiteY0" fmla="*/ 73002 h 1092777"/>
              <a:gd name="connsiteX1" fmla="*/ 73002 w 730024"/>
              <a:gd name="connsiteY1" fmla="*/ 0 h 1092777"/>
              <a:gd name="connsiteX2" fmla="*/ 657022 w 730024"/>
              <a:gd name="connsiteY2" fmla="*/ 0 h 1092777"/>
              <a:gd name="connsiteX3" fmla="*/ 730024 w 730024"/>
              <a:gd name="connsiteY3" fmla="*/ 73002 h 1092777"/>
              <a:gd name="connsiteX4" fmla="*/ 730024 w 730024"/>
              <a:gd name="connsiteY4" fmla="*/ 1019775 h 1092777"/>
              <a:gd name="connsiteX5" fmla="*/ 657022 w 730024"/>
              <a:gd name="connsiteY5" fmla="*/ 1092777 h 1092777"/>
              <a:gd name="connsiteX6" fmla="*/ 73002 w 730024"/>
              <a:gd name="connsiteY6" fmla="*/ 1092777 h 1092777"/>
              <a:gd name="connsiteX7" fmla="*/ 0 w 730024"/>
              <a:gd name="connsiteY7" fmla="*/ 1019775 h 1092777"/>
              <a:gd name="connsiteX8" fmla="*/ 0 w 730024"/>
              <a:gd name="connsiteY8" fmla="*/ 73002 h 1092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0024" h="1092777">
                <a:moveTo>
                  <a:pt x="0" y="73002"/>
                </a:moveTo>
                <a:cubicBezTo>
                  <a:pt x="0" y="32684"/>
                  <a:pt x="32684" y="0"/>
                  <a:pt x="73002" y="0"/>
                </a:cubicBezTo>
                <a:lnTo>
                  <a:pt x="657022" y="0"/>
                </a:lnTo>
                <a:cubicBezTo>
                  <a:pt x="697340" y="0"/>
                  <a:pt x="730024" y="32684"/>
                  <a:pt x="730024" y="73002"/>
                </a:cubicBezTo>
                <a:lnTo>
                  <a:pt x="730024" y="1019775"/>
                </a:lnTo>
                <a:cubicBezTo>
                  <a:pt x="730024" y="1060093"/>
                  <a:pt x="697340" y="1092777"/>
                  <a:pt x="657022" y="1092777"/>
                </a:cubicBezTo>
                <a:lnTo>
                  <a:pt x="73002" y="1092777"/>
                </a:lnTo>
                <a:cubicBezTo>
                  <a:pt x="32684" y="1092777"/>
                  <a:pt x="0" y="1060093"/>
                  <a:pt x="0" y="1019775"/>
                </a:cubicBezTo>
                <a:lnTo>
                  <a:pt x="0" y="73002"/>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7102" tIns="67102" rIns="67102" bIns="67102" numCol="1" spcCol="1270" anchor="ctr" anchorCtr="0">
            <a:noAutofit/>
          </a:bodyPr>
          <a:lstStyle/>
          <a:p>
            <a:pPr algn="ctr" defTabSz="533400" fontAlgn="base">
              <a:lnSpc>
                <a:spcPct val="90000"/>
              </a:lnSpc>
              <a:spcBef>
                <a:spcPct val="0"/>
              </a:spcBef>
              <a:spcAft>
                <a:spcPct val="35000"/>
              </a:spcAft>
            </a:pPr>
            <a:r>
              <a:rPr lang="ru-RU" sz="1200" b="1" dirty="0" smtClean="0">
                <a:solidFill>
                  <a:prstClr val="black"/>
                </a:solidFill>
                <a:latin typeface="Times New Roman" panose="02020603050405020304" pitchFamily="18" charset="0"/>
                <a:cs typeface="Times New Roman" panose="02020603050405020304" pitchFamily="18" charset="0"/>
              </a:rPr>
              <a:t>2</a:t>
            </a:r>
            <a:endParaRPr lang="ru-RU" sz="1200" b="1" dirty="0">
              <a:solidFill>
                <a:prstClr val="black"/>
              </a:solidFill>
              <a:latin typeface="Times New Roman" panose="02020603050405020304" pitchFamily="18" charset="0"/>
              <a:cs typeface="Times New Roman" panose="02020603050405020304" pitchFamily="18" charset="0"/>
            </a:endParaRPr>
          </a:p>
        </p:txBody>
      </p:sp>
      <p:sp>
        <p:nvSpPr>
          <p:cNvPr id="65" name="Полилиния 64"/>
          <p:cNvSpPr/>
          <p:nvPr/>
        </p:nvSpPr>
        <p:spPr>
          <a:xfrm>
            <a:off x="5957310" y="5973086"/>
            <a:ext cx="720000" cy="360000"/>
          </a:xfrm>
          <a:custGeom>
            <a:avLst/>
            <a:gdLst>
              <a:gd name="connsiteX0" fmla="*/ 0 w 730024"/>
              <a:gd name="connsiteY0" fmla="*/ 73002 h 1092777"/>
              <a:gd name="connsiteX1" fmla="*/ 73002 w 730024"/>
              <a:gd name="connsiteY1" fmla="*/ 0 h 1092777"/>
              <a:gd name="connsiteX2" fmla="*/ 657022 w 730024"/>
              <a:gd name="connsiteY2" fmla="*/ 0 h 1092777"/>
              <a:gd name="connsiteX3" fmla="*/ 730024 w 730024"/>
              <a:gd name="connsiteY3" fmla="*/ 73002 h 1092777"/>
              <a:gd name="connsiteX4" fmla="*/ 730024 w 730024"/>
              <a:gd name="connsiteY4" fmla="*/ 1019775 h 1092777"/>
              <a:gd name="connsiteX5" fmla="*/ 657022 w 730024"/>
              <a:gd name="connsiteY5" fmla="*/ 1092777 h 1092777"/>
              <a:gd name="connsiteX6" fmla="*/ 73002 w 730024"/>
              <a:gd name="connsiteY6" fmla="*/ 1092777 h 1092777"/>
              <a:gd name="connsiteX7" fmla="*/ 0 w 730024"/>
              <a:gd name="connsiteY7" fmla="*/ 1019775 h 1092777"/>
              <a:gd name="connsiteX8" fmla="*/ 0 w 730024"/>
              <a:gd name="connsiteY8" fmla="*/ 73002 h 1092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0024" h="1092777">
                <a:moveTo>
                  <a:pt x="0" y="73002"/>
                </a:moveTo>
                <a:cubicBezTo>
                  <a:pt x="0" y="32684"/>
                  <a:pt x="32684" y="0"/>
                  <a:pt x="73002" y="0"/>
                </a:cubicBezTo>
                <a:lnTo>
                  <a:pt x="657022" y="0"/>
                </a:lnTo>
                <a:cubicBezTo>
                  <a:pt x="697340" y="0"/>
                  <a:pt x="730024" y="32684"/>
                  <a:pt x="730024" y="73002"/>
                </a:cubicBezTo>
                <a:lnTo>
                  <a:pt x="730024" y="1019775"/>
                </a:lnTo>
                <a:cubicBezTo>
                  <a:pt x="730024" y="1060093"/>
                  <a:pt x="697340" y="1092777"/>
                  <a:pt x="657022" y="1092777"/>
                </a:cubicBezTo>
                <a:lnTo>
                  <a:pt x="73002" y="1092777"/>
                </a:lnTo>
                <a:cubicBezTo>
                  <a:pt x="32684" y="1092777"/>
                  <a:pt x="0" y="1060093"/>
                  <a:pt x="0" y="1019775"/>
                </a:cubicBezTo>
                <a:lnTo>
                  <a:pt x="0" y="73002"/>
                </a:lnTo>
                <a:close/>
              </a:path>
            </a:pathLst>
          </a:custGeom>
          <a:gradFill flip="none" rotWithShape="0">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7102" tIns="67102" rIns="67102" bIns="67102" numCol="1" spcCol="1270" anchor="ctr" anchorCtr="0">
            <a:noAutofit/>
          </a:bodyPr>
          <a:lstStyle/>
          <a:p>
            <a:pPr algn="ctr" defTabSz="533400" fontAlgn="base">
              <a:lnSpc>
                <a:spcPct val="90000"/>
              </a:lnSpc>
              <a:spcBef>
                <a:spcPct val="0"/>
              </a:spcBef>
              <a:spcAft>
                <a:spcPct val="35000"/>
              </a:spcAft>
            </a:pPr>
            <a:r>
              <a:rPr lang="ru-RU" sz="1200" b="1" dirty="0" smtClean="0">
                <a:solidFill>
                  <a:prstClr val="black"/>
                </a:solidFill>
                <a:latin typeface="Times New Roman" panose="02020603050405020304" pitchFamily="18" charset="0"/>
                <a:cs typeface="Times New Roman" panose="02020603050405020304" pitchFamily="18" charset="0"/>
              </a:rPr>
              <a:t>2</a:t>
            </a:r>
            <a:endParaRPr lang="ru-RU" sz="1200" b="1" dirty="0">
              <a:solidFill>
                <a:prstClr val="black"/>
              </a:solidFill>
              <a:latin typeface="Times New Roman" panose="02020603050405020304" pitchFamily="18" charset="0"/>
              <a:cs typeface="Times New Roman" panose="02020603050405020304" pitchFamily="18" charset="0"/>
            </a:endParaRPr>
          </a:p>
        </p:txBody>
      </p:sp>
      <p:sp>
        <p:nvSpPr>
          <p:cNvPr id="67" name="Полилиния 66"/>
          <p:cNvSpPr/>
          <p:nvPr/>
        </p:nvSpPr>
        <p:spPr>
          <a:xfrm>
            <a:off x="6767181" y="5973086"/>
            <a:ext cx="720000" cy="360000"/>
          </a:xfrm>
          <a:custGeom>
            <a:avLst/>
            <a:gdLst>
              <a:gd name="connsiteX0" fmla="*/ 0 w 730024"/>
              <a:gd name="connsiteY0" fmla="*/ 73002 h 1092777"/>
              <a:gd name="connsiteX1" fmla="*/ 73002 w 730024"/>
              <a:gd name="connsiteY1" fmla="*/ 0 h 1092777"/>
              <a:gd name="connsiteX2" fmla="*/ 657022 w 730024"/>
              <a:gd name="connsiteY2" fmla="*/ 0 h 1092777"/>
              <a:gd name="connsiteX3" fmla="*/ 730024 w 730024"/>
              <a:gd name="connsiteY3" fmla="*/ 73002 h 1092777"/>
              <a:gd name="connsiteX4" fmla="*/ 730024 w 730024"/>
              <a:gd name="connsiteY4" fmla="*/ 1019775 h 1092777"/>
              <a:gd name="connsiteX5" fmla="*/ 657022 w 730024"/>
              <a:gd name="connsiteY5" fmla="*/ 1092777 h 1092777"/>
              <a:gd name="connsiteX6" fmla="*/ 73002 w 730024"/>
              <a:gd name="connsiteY6" fmla="*/ 1092777 h 1092777"/>
              <a:gd name="connsiteX7" fmla="*/ 0 w 730024"/>
              <a:gd name="connsiteY7" fmla="*/ 1019775 h 1092777"/>
              <a:gd name="connsiteX8" fmla="*/ 0 w 730024"/>
              <a:gd name="connsiteY8" fmla="*/ 73002 h 1092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0024" h="1092777">
                <a:moveTo>
                  <a:pt x="0" y="73002"/>
                </a:moveTo>
                <a:cubicBezTo>
                  <a:pt x="0" y="32684"/>
                  <a:pt x="32684" y="0"/>
                  <a:pt x="73002" y="0"/>
                </a:cubicBezTo>
                <a:lnTo>
                  <a:pt x="657022" y="0"/>
                </a:lnTo>
                <a:cubicBezTo>
                  <a:pt x="697340" y="0"/>
                  <a:pt x="730024" y="32684"/>
                  <a:pt x="730024" y="73002"/>
                </a:cubicBezTo>
                <a:lnTo>
                  <a:pt x="730024" y="1019775"/>
                </a:lnTo>
                <a:cubicBezTo>
                  <a:pt x="730024" y="1060093"/>
                  <a:pt x="697340" y="1092777"/>
                  <a:pt x="657022" y="1092777"/>
                </a:cubicBezTo>
                <a:lnTo>
                  <a:pt x="73002" y="1092777"/>
                </a:lnTo>
                <a:cubicBezTo>
                  <a:pt x="32684" y="1092777"/>
                  <a:pt x="0" y="1060093"/>
                  <a:pt x="0" y="1019775"/>
                </a:cubicBezTo>
                <a:lnTo>
                  <a:pt x="0" y="73002"/>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7102" tIns="67102" rIns="67102" bIns="67102" numCol="1" spcCol="1270" anchor="ctr" anchorCtr="0">
            <a:noAutofit/>
          </a:bodyPr>
          <a:lstStyle/>
          <a:p>
            <a:pPr algn="ctr" defTabSz="533400" fontAlgn="base">
              <a:lnSpc>
                <a:spcPct val="90000"/>
              </a:lnSpc>
              <a:spcBef>
                <a:spcPct val="0"/>
              </a:spcBef>
              <a:spcAft>
                <a:spcPct val="35000"/>
              </a:spcAft>
            </a:pPr>
            <a:r>
              <a:rPr lang="ru-RU" sz="1200" b="1" dirty="0" smtClean="0">
                <a:solidFill>
                  <a:prstClr val="black"/>
                </a:solidFill>
                <a:latin typeface="Times New Roman" panose="02020603050405020304" pitchFamily="18" charset="0"/>
                <a:cs typeface="Times New Roman" panose="02020603050405020304" pitchFamily="18" charset="0"/>
              </a:rPr>
              <a:t>5</a:t>
            </a:r>
            <a:endParaRPr lang="ru-RU" sz="1200" b="1" dirty="0">
              <a:solidFill>
                <a:prstClr val="black"/>
              </a:solidFill>
              <a:latin typeface="Times New Roman" panose="02020603050405020304" pitchFamily="18" charset="0"/>
              <a:cs typeface="Times New Roman" panose="02020603050405020304" pitchFamily="18" charset="0"/>
            </a:endParaRPr>
          </a:p>
        </p:txBody>
      </p:sp>
      <p:sp>
        <p:nvSpPr>
          <p:cNvPr id="68" name="Полилиния 67"/>
          <p:cNvSpPr/>
          <p:nvPr/>
        </p:nvSpPr>
        <p:spPr>
          <a:xfrm>
            <a:off x="7557668" y="5973086"/>
            <a:ext cx="720000" cy="360000"/>
          </a:xfrm>
          <a:custGeom>
            <a:avLst/>
            <a:gdLst>
              <a:gd name="connsiteX0" fmla="*/ 0 w 730024"/>
              <a:gd name="connsiteY0" fmla="*/ 73002 h 1092777"/>
              <a:gd name="connsiteX1" fmla="*/ 73002 w 730024"/>
              <a:gd name="connsiteY1" fmla="*/ 0 h 1092777"/>
              <a:gd name="connsiteX2" fmla="*/ 657022 w 730024"/>
              <a:gd name="connsiteY2" fmla="*/ 0 h 1092777"/>
              <a:gd name="connsiteX3" fmla="*/ 730024 w 730024"/>
              <a:gd name="connsiteY3" fmla="*/ 73002 h 1092777"/>
              <a:gd name="connsiteX4" fmla="*/ 730024 w 730024"/>
              <a:gd name="connsiteY4" fmla="*/ 1019775 h 1092777"/>
              <a:gd name="connsiteX5" fmla="*/ 657022 w 730024"/>
              <a:gd name="connsiteY5" fmla="*/ 1092777 h 1092777"/>
              <a:gd name="connsiteX6" fmla="*/ 73002 w 730024"/>
              <a:gd name="connsiteY6" fmla="*/ 1092777 h 1092777"/>
              <a:gd name="connsiteX7" fmla="*/ 0 w 730024"/>
              <a:gd name="connsiteY7" fmla="*/ 1019775 h 1092777"/>
              <a:gd name="connsiteX8" fmla="*/ 0 w 730024"/>
              <a:gd name="connsiteY8" fmla="*/ 73002 h 1092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0024" h="1092777">
                <a:moveTo>
                  <a:pt x="0" y="73002"/>
                </a:moveTo>
                <a:cubicBezTo>
                  <a:pt x="0" y="32684"/>
                  <a:pt x="32684" y="0"/>
                  <a:pt x="73002" y="0"/>
                </a:cubicBezTo>
                <a:lnTo>
                  <a:pt x="657022" y="0"/>
                </a:lnTo>
                <a:cubicBezTo>
                  <a:pt x="697340" y="0"/>
                  <a:pt x="730024" y="32684"/>
                  <a:pt x="730024" y="73002"/>
                </a:cubicBezTo>
                <a:lnTo>
                  <a:pt x="730024" y="1019775"/>
                </a:lnTo>
                <a:cubicBezTo>
                  <a:pt x="730024" y="1060093"/>
                  <a:pt x="697340" y="1092777"/>
                  <a:pt x="657022" y="1092777"/>
                </a:cubicBezTo>
                <a:lnTo>
                  <a:pt x="73002" y="1092777"/>
                </a:lnTo>
                <a:cubicBezTo>
                  <a:pt x="32684" y="1092777"/>
                  <a:pt x="0" y="1060093"/>
                  <a:pt x="0" y="1019775"/>
                </a:cubicBezTo>
                <a:lnTo>
                  <a:pt x="0" y="73002"/>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7102" tIns="67102" rIns="67102" bIns="67102" numCol="1" spcCol="1270" anchor="ctr" anchorCtr="0">
            <a:noAutofit/>
          </a:bodyPr>
          <a:lstStyle/>
          <a:p>
            <a:pPr algn="ctr" defTabSz="533400" fontAlgn="base">
              <a:lnSpc>
                <a:spcPct val="90000"/>
              </a:lnSpc>
              <a:spcBef>
                <a:spcPct val="0"/>
              </a:spcBef>
              <a:spcAft>
                <a:spcPct val="35000"/>
              </a:spcAft>
            </a:pPr>
            <a:r>
              <a:rPr lang="ru-RU" sz="1200" b="1" dirty="0" smtClean="0">
                <a:solidFill>
                  <a:prstClr val="black"/>
                </a:solidFill>
                <a:latin typeface="Times New Roman" panose="02020603050405020304" pitchFamily="18" charset="0"/>
                <a:cs typeface="Times New Roman" panose="02020603050405020304" pitchFamily="18" charset="0"/>
              </a:rPr>
              <a:t>10</a:t>
            </a:r>
            <a:endParaRPr lang="ru-RU" sz="1200" b="1" dirty="0">
              <a:solidFill>
                <a:prstClr val="black"/>
              </a:solidFill>
              <a:latin typeface="Times New Roman" panose="02020603050405020304" pitchFamily="18" charset="0"/>
              <a:cs typeface="Times New Roman" panose="02020603050405020304" pitchFamily="18" charset="0"/>
            </a:endParaRPr>
          </a:p>
        </p:txBody>
      </p:sp>
      <p:sp>
        <p:nvSpPr>
          <p:cNvPr id="69" name="Полилиния 68"/>
          <p:cNvSpPr/>
          <p:nvPr/>
        </p:nvSpPr>
        <p:spPr>
          <a:xfrm>
            <a:off x="8355483" y="5973086"/>
            <a:ext cx="720000" cy="360000"/>
          </a:xfrm>
          <a:custGeom>
            <a:avLst/>
            <a:gdLst>
              <a:gd name="connsiteX0" fmla="*/ 0 w 730024"/>
              <a:gd name="connsiteY0" fmla="*/ 73002 h 1092777"/>
              <a:gd name="connsiteX1" fmla="*/ 73002 w 730024"/>
              <a:gd name="connsiteY1" fmla="*/ 0 h 1092777"/>
              <a:gd name="connsiteX2" fmla="*/ 657022 w 730024"/>
              <a:gd name="connsiteY2" fmla="*/ 0 h 1092777"/>
              <a:gd name="connsiteX3" fmla="*/ 730024 w 730024"/>
              <a:gd name="connsiteY3" fmla="*/ 73002 h 1092777"/>
              <a:gd name="connsiteX4" fmla="*/ 730024 w 730024"/>
              <a:gd name="connsiteY4" fmla="*/ 1019775 h 1092777"/>
              <a:gd name="connsiteX5" fmla="*/ 657022 w 730024"/>
              <a:gd name="connsiteY5" fmla="*/ 1092777 h 1092777"/>
              <a:gd name="connsiteX6" fmla="*/ 73002 w 730024"/>
              <a:gd name="connsiteY6" fmla="*/ 1092777 h 1092777"/>
              <a:gd name="connsiteX7" fmla="*/ 0 w 730024"/>
              <a:gd name="connsiteY7" fmla="*/ 1019775 h 1092777"/>
              <a:gd name="connsiteX8" fmla="*/ 0 w 730024"/>
              <a:gd name="connsiteY8" fmla="*/ 73002 h 1092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0024" h="1092777">
                <a:moveTo>
                  <a:pt x="0" y="73002"/>
                </a:moveTo>
                <a:cubicBezTo>
                  <a:pt x="0" y="32684"/>
                  <a:pt x="32684" y="0"/>
                  <a:pt x="73002" y="0"/>
                </a:cubicBezTo>
                <a:lnTo>
                  <a:pt x="657022" y="0"/>
                </a:lnTo>
                <a:cubicBezTo>
                  <a:pt x="697340" y="0"/>
                  <a:pt x="730024" y="32684"/>
                  <a:pt x="730024" y="73002"/>
                </a:cubicBezTo>
                <a:lnTo>
                  <a:pt x="730024" y="1019775"/>
                </a:lnTo>
                <a:cubicBezTo>
                  <a:pt x="730024" y="1060093"/>
                  <a:pt x="697340" y="1092777"/>
                  <a:pt x="657022" y="1092777"/>
                </a:cubicBezTo>
                <a:lnTo>
                  <a:pt x="73002" y="1092777"/>
                </a:lnTo>
                <a:cubicBezTo>
                  <a:pt x="32684" y="1092777"/>
                  <a:pt x="0" y="1060093"/>
                  <a:pt x="0" y="1019775"/>
                </a:cubicBezTo>
                <a:lnTo>
                  <a:pt x="0" y="73002"/>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7102" tIns="67102" rIns="67102" bIns="67102" numCol="1" spcCol="1270" anchor="ctr" anchorCtr="0">
            <a:noAutofit/>
          </a:bodyPr>
          <a:lstStyle/>
          <a:p>
            <a:pPr algn="ctr" defTabSz="533400" fontAlgn="base">
              <a:lnSpc>
                <a:spcPct val="90000"/>
              </a:lnSpc>
              <a:spcBef>
                <a:spcPct val="0"/>
              </a:spcBef>
              <a:spcAft>
                <a:spcPct val="35000"/>
              </a:spcAft>
            </a:pPr>
            <a:r>
              <a:rPr lang="ru-RU" sz="1200" b="1" dirty="0" smtClean="0">
                <a:solidFill>
                  <a:prstClr val="black"/>
                </a:solidFill>
                <a:latin typeface="Times New Roman" panose="02020603050405020304" pitchFamily="18" charset="0"/>
                <a:cs typeface="Times New Roman" panose="02020603050405020304" pitchFamily="18" charset="0"/>
              </a:rPr>
              <a:t>15</a:t>
            </a:r>
            <a:endParaRPr lang="ru-RU" sz="1200" b="1" dirty="0">
              <a:solidFill>
                <a:prstClr val="black"/>
              </a:solidFill>
              <a:latin typeface="Times New Roman" panose="02020603050405020304" pitchFamily="18" charset="0"/>
              <a:cs typeface="Times New Roman" panose="02020603050405020304" pitchFamily="18" charset="0"/>
            </a:endParaRPr>
          </a:p>
        </p:txBody>
      </p:sp>
      <p:cxnSp>
        <p:nvCxnSpPr>
          <p:cNvPr id="70" name="Прямая соединительная линия 69"/>
          <p:cNvCxnSpPr/>
          <p:nvPr/>
        </p:nvCxnSpPr>
        <p:spPr>
          <a:xfrm>
            <a:off x="0" y="620688"/>
            <a:ext cx="9144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71" name="Заголовок 1"/>
          <p:cNvSpPr txBox="1">
            <a:spLocks/>
          </p:cNvSpPr>
          <p:nvPr/>
        </p:nvSpPr>
        <p:spPr>
          <a:xfrm>
            <a:off x="259728" y="0"/>
            <a:ext cx="7613500" cy="620688"/>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l" fontAlgn="base">
              <a:spcAft>
                <a:spcPct val="0"/>
              </a:spcAft>
              <a:buClr>
                <a:srgbClr val="F14124">
                  <a:lumMod val="75000"/>
                </a:srgbClr>
              </a:buClr>
              <a:buFont typeface="Georgia" pitchFamily="18" charset="0"/>
              <a:buNone/>
            </a:pPr>
            <a:r>
              <a:rPr lang="ru-RU" sz="1800" dirty="0">
                <a:solidFill>
                  <a:prstClr val="black"/>
                </a:solidFill>
                <a:effectLst/>
                <a:latin typeface="Times New Roman" panose="02020603050405020304" pitchFamily="18" charset="0"/>
                <a:cs typeface="Times New Roman" panose="02020603050405020304" pitchFamily="18" charset="0"/>
              </a:rPr>
              <a:t>Государственная программа Чувашской </a:t>
            </a:r>
            <a:r>
              <a:rPr lang="ru-RU" sz="1800" dirty="0" smtClean="0">
                <a:solidFill>
                  <a:prstClr val="black"/>
                </a:solidFill>
                <a:effectLst/>
                <a:latin typeface="Times New Roman" panose="02020603050405020304" pitchFamily="18" charset="0"/>
                <a:cs typeface="Times New Roman" panose="02020603050405020304" pitchFamily="18" charset="0"/>
              </a:rPr>
              <a:t>Республики «Формирование современной городской среды на территории Чувашской Республики»</a:t>
            </a:r>
            <a:endParaRPr lang="ru-RU" sz="1800" dirty="0">
              <a:solidFill>
                <a:prstClr val="black"/>
              </a:solidFill>
              <a:effectLst/>
              <a:latin typeface="Times New Roman" panose="02020603050405020304" pitchFamily="18" charset="0"/>
              <a:cs typeface="Times New Roman" panose="02020603050405020304" pitchFamily="18" charset="0"/>
            </a:endParaRPr>
          </a:p>
        </p:txBody>
      </p:sp>
      <p:sp>
        <p:nvSpPr>
          <p:cNvPr id="3" name="Номер слайда 2"/>
          <p:cNvSpPr>
            <a:spLocks noGrp="1"/>
          </p:cNvSpPr>
          <p:nvPr>
            <p:ph type="sldNum" sz="quarter" idx="12"/>
          </p:nvPr>
        </p:nvSpPr>
        <p:spPr/>
        <p:txBody>
          <a:bodyPr/>
          <a:lstStyle/>
          <a:p>
            <a:pPr>
              <a:defRPr/>
            </a:pPr>
            <a:fld id="{8135DCAC-F131-4C56-82C1-BB591457AF70}" type="slidenum">
              <a:rPr lang="ru-RU" smtClean="0"/>
              <a:pPr>
                <a:defRPr/>
              </a:pPr>
              <a:t>73</a:t>
            </a:fld>
            <a:endParaRPr lang="ru-RU" dirty="0"/>
          </a:p>
        </p:txBody>
      </p:sp>
      <p:sp>
        <p:nvSpPr>
          <p:cNvPr id="54" name="Полилиния 53"/>
          <p:cNvSpPr/>
          <p:nvPr/>
        </p:nvSpPr>
        <p:spPr>
          <a:xfrm>
            <a:off x="5150472" y="1700808"/>
            <a:ext cx="720000" cy="775751"/>
          </a:xfrm>
          <a:custGeom>
            <a:avLst/>
            <a:gdLst>
              <a:gd name="connsiteX0" fmla="*/ 0 w 730024"/>
              <a:gd name="connsiteY0" fmla="*/ 73002 h 775751"/>
              <a:gd name="connsiteX1" fmla="*/ 73002 w 730024"/>
              <a:gd name="connsiteY1" fmla="*/ 0 h 775751"/>
              <a:gd name="connsiteX2" fmla="*/ 657022 w 730024"/>
              <a:gd name="connsiteY2" fmla="*/ 0 h 775751"/>
              <a:gd name="connsiteX3" fmla="*/ 730024 w 730024"/>
              <a:gd name="connsiteY3" fmla="*/ 73002 h 775751"/>
              <a:gd name="connsiteX4" fmla="*/ 730024 w 730024"/>
              <a:gd name="connsiteY4" fmla="*/ 702749 h 775751"/>
              <a:gd name="connsiteX5" fmla="*/ 657022 w 730024"/>
              <a:gd name="connsiteY5" fmla="*/ 775751 h 775751"/>
              <a:gd name="connsiteX6" fmla="*/ 73002 w 730024"/>
              <a:gd name="connsiteY6" fmla="*/ 775751 h 775751"/>
              <a:gd name="connsiteX7" fmla="*/ 0 w 730024"/>
              <a:gd name="connsiteY7" fmla="*/ 702749 h 775751"/>
              <a:gd name="connsiteX8" fmla="*/ 0 w 730024"/>
              <a:gd name="connsiteY8" fmla="*/ 73002 h 775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0024" h="775751">
                <a:moveTo>
                  <a:pt x="0" y="73002"/>
                </a:moveTo>
                <a:cubicBezTo>
                  <a:pt x="0" y="32684"/>
                  <a:pt x="32684" y="0"/>
                  <a:pt x="73002" y="0"/>
                </a:cubicBezTo>
                <a:lnTo>
                  <a:pt x="657022" y="0"/>
                </a:lnTo>
                <a:cubicBezTo>
                  <a:pt x="697340" y="0"/>
                  <a:pt x="730024" y="32684"/>
                  <a:pt x="730024" y="73002"/>
                </a:cubicBezTo>
                <a:lnTo>
                  <a:pt x="730024" y="702749"/>
                </a:lnTo>
                <a:cubicBezTo>
                  <a:pt x="730024" y="743067"/>
                  <a:pt x="697340" y="775751"/>
                  <a:pt x="657022" y="775751"/>
                </a:cubicBezTo>
                <a:lnTo>
                  <a:pt x="73002" y="775751"/>
                </a:lnTo>
                <a:cubicBezTo>
                  <a:pt x="32684" y="775751"/>
                  <a:pt x="0" y="743067"/>
                  <a:pt x="0" y="702749"/>
                </a:cubicBezTo>
                <a:lnTo>
                  <a:pt x="0" y="73002"/>
                </a:lnTo>
                <a:close/>
              </a:path>
            </a:pathLst>
          </a:custGeom>
          <a:gradFill flip="none" rotWithShape="0">
            <a:gsLst>
              <a:gs pos="0">
                <a:srgbClr val="BEF397"/>
              </a:gs>
              <a:gs pos="50000">
                <a:srgbClr val="D5F6C0"/>
              </a:gs>
              <a:gs pos="100000">
                <a:srgbClr val="EAFAE0"/>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4722" tIns="74722" rIns="74722" bIns="74722" numCol="1" spcCol="1270" anchor="ctr" anchorCtr="0">
            <a:noAutofit/>
          </a:bodyPr>
          <a:lstStyle/>
          <a:p>
            <a:pPr algn="ctr" defTabSz="622300" fontAlgn="base">
              <a:lnSpc>
                <a:spcPct val="90000"/>
              </a:lnSpc>
              <a:spcBef>
                <a:spcPct val="0"/>
              </a:spcBef>
              <a:spcAft>
                <a:spcPct val="35000"/>
              </a:spcAft>
            </a:pPr>
            <a:r>
              <a:rPr lang="ru-RU" sz="1400" b="1" dirty="0" smtClean="0">
                <a:solidFill>
                  <a:prstClr val="black"/>
                </a:solidFill>
                <a:latin typeface="Times New Roman" panose="02020603050405020304" pitchFamily="18" charset="0"/>
                <a:cs typeface="Times New Roman" panose="02020603050405020304" pitchFamily="18" charset="0"/>
              </a:rPr>
              <a:t>2019 план</a:t>
            </a:r>
            <a:endParaRPr lang="ru-RU" sz="1400" b="1" dirty="0">
              <a:solidFill>
                <a:prstClr val="black"/>
              </a:solidFill>
              <a:latin typeface="Times New Roman" panose="02020603050405020304" pitchFamily="18" charset="0"/>
              <a:cs typeface="Times New Roman" panose="02020603050405020304" pitchFamily="18" charset="0"/>
            </a:endParaRPr>
          </a:p>
        </p:txBody>
      </p:sp>
      <p:sp>
        <p:nvSpPr>
          <p:cNvPr id="61" name="Полилиния 60"/>
          <p:cNvSpPr/>
          <p:nvPr/>
        </p:nvSpPr>
        <p:spPr>
          <a:xfrm>
            <a:off x="5150472" y="2583167"/>
            <a:ext cx="720000" cy="648000"/>
          </a:xfrm>
          <a:custGeom>
            <a:avLst/>
            <a:gdLst>
              <a:gd name="connsiteX0" fmla="*/ 0 w 730024"/>
              <a:gd name="connsiteY0" fmla="*/ 73002 h 1092777"/>
              <a:gd name="connsiteX1" fmla="*/ 73002 w 730024"/>
              <a:gd name="connsiteY1" fmla="*/ 0 h 1092777"/>
              <a:gd name="connsiteX2" fmla="*/ 657022 w 730024"/>
              <a:gd name="connsiteY2" fmla="*/ 0 h 1092777"/>
              <a:gd name="connsiteX3" fmla="*/ 730024 w 730024"/>
              <a:gd name="connsiteY3" fmla="*/ 73002 h 1092777"/>
              <a:gd name="connsiteX4" fmla="*/ 730024 w 730024"/>
              <a:gd name="connsiteY4" fmla="*/ 1019775 h 1092777"/>
              <a:gd name="connsiteX5" fmla="*/ 657022 w 730024"/>
              <a:gd name="connsiteY5" fmla="*/ 1092777 h 1092777"/>
              <a:gd name="connsiteX6" fmla="*/ 73002 w 730024"/>
              <a:gd name="connsiteY6" fmla="*/ 1092777 h 1092777"/>
              <a:gd name="connsiteX7" fmla="*/ 0 w 730024"/>
              <a:gd name="connsiteY7" fmla="*/ 1019775 h 1092777"/>
              <a:gd name="connsiteX8" fmla="*/ 0 w 730024"/>
              <a:gd name="connsiteY8" fmla="*/ 73002 h 1092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0024" h="1092777">
                <a:moveTo>
                  <a:pt x="0" y="73002"/>
                </a:moveTo>
                <a:cubicBezTo>
                  <a:pt x="0" y="32684"/>
                  <a:pt x="32684" y="0"/>
                  <a:pt x="73002" y="0"/>
                </a:cubicBezTo>
                <a:lnTo>
                  <a:pt x="657022" y="0"/>
                </a:lnTo>
                <a:cubicBezTo>
                  <a:pt x="697340" y="0"/>
                  <a:pt x="730024" y="32684"/>
                  <a:pt x="730024" y="73002"/>
                </a:cubicBezTo>
                <a:lnTo>
                  <a:pt x="730024" y="1019775"/>
                </a:lnTo>
                <a:cubicBezTo>
                  <a:pt x="730024" y="1060093"/>
                  <a:pt x="697340" y="1092777"/>
                  <a:pt x="657022" y="1092777"/>
                </a:cubicBezTo>
                <a:lnTo>
                  <a:pt x="73002" y="1092777"/>
                </a:lnTo>
                <a:cubicBezTo>
                  <a:pt x="32684" y="1092777"/>
                  <a:pt x="0" y="1060093"/>
                  <a:pt x="0" y="1019775"/>
                </a:cubicBezTo>
                <a:lnTo>
                  <a:pt x="0" y="73002"/>
                </a:lnTo>
                <a:close/>
              </a:path>
            </a:pathLst>
          </a:custGeom>
          <a:gradFill flip="none" rotWithShape="0">
            <a:gsLst>
              <a:gs pos="0">
                <a:srgbClr val="BEF397"/>
              </a:gs>
              <a:gs pos="50000">
                <a:srgbClr val="D5F6C0"/>
              </a:gs>
              <a:gs pos="100000">
                <a:srgbClr val="EAFAE0"/>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7102" tIns="67102" rIns="67102" bIns="67102" numCol="1" spcCol="1270" anchor="ctr" anchorCtr="0">
            <a:noAutofit/>
          </a:bodyPr>
          <a:lstStyle/>
          <a:p>
            <a:pPr algn="ctr" defTabSz="533400" fontAlgn="base">
              <a:lnSpc>
                <a:spcPct val="90000"/>
              </a:lnSpc>
              <a:spcBef>
                <a:spcPct val="0"/>
              </a:spcBef>
              <a:spcAft>
                <a:spcPct val="35000"/>
              </a:spcAft>
            </a:pPr>
            <a:r>
              <a:rPr lang="ru-RU" sz="1200" b="1" dirty="0">
                <a:solidFill>
                  <a:prstClr val="black"/>
                </a:solidFill>
                <a:latin typeface="Times New Roman" panose="02020603050405020304" pitchFamily="18" charset="0"/>
                <a:cs typeface="Times New Roman" panose="02020603050405020304" pitchFamily="18" charset="0"/>
              </a:rPr>
              <a:t>6</a:t>
            </a:r>
          </a:p>
        </p:txBody>
      </p:sp>
      <p:sp>
        <p:nvSpPr>
          <p:cNvPr id="66" name="Полилиния 65"/>
          <p:cNvSpPr/>
          <p:nvPr/>
        </p:nvSpPr>
        <p:spPr>
          <a:xfrm>
            <a:off x="5150472" y="3317218"/>
            <a:ext cx="720000" cy="396000"/>
          </a:xfrm>
          <a:custGeom>
            <a:avLst/>
            <a:gdLst>
              <a:gd name="connsiteX0" fmla="*/ 0 w 730024"/>
              <a:gd name="connsiteY0" fmla="*/ 73002 h 1092777"/>
              <a:gd name="connsiteX1" fmla="*/ 73002 w 730024"/>
              <a:gd name="connsiteY1" fmla="*/ 0 h 1092777"/>
              <a:gd name="connsiteX2" fmla="*/ 657022 w 730024"/>
              <a:gd name="connsiteY2" fmla="*/ 0 h 1092777"/>
              <a:gd name="connsiteX3" fmla="*/ 730024 w 730024"/>
              <a:gd name="connsiteY3" fmla="*/ 73002 h 1092777"/>
              <a:gd name="connsiteX4" fmla="*/ 730024 w 730024"/>
              <a:gd name="connsiteY4" fmla="*/ 1019775 h 1092777"/>
              <a:gd name="connsiteX5" fmla="*/ 657022 w 730024"/>
              <a:gd name="connsiteY5" fmla="*/ 1092777 h 1092777"/>
              <a:gd name="connsiteX6" fmla="*/ 73002 w 730024"/>
              <a:gd name="connsiteY6" fmla="*/ 1092777 h 1092777"/>
              <a:gd name="connsiteX7" fmla="*/ 0 w 730024"/>
              <a:gd name="connsiteY7" fmla="*/ 1019775 h 1092777"/>
              <a:gd name="connsiteX8" fmla="*/ 0 w 730024"/>
              <a:gd name="connsiteY8" fmla="*/ 73002 h 1092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0024" h="1092777">
                <a:moveTo>
                  <a:pt x="0" y="73002"/>
                </a:moveTo>
                <a:cubicBezTo>
                  <a:pt x="0" y="32684"/>
                  <a:pt x="32684" y="0"/>
                  <a:pt x="73002" y="0"/>
                </a:cubicBezTo>
                <a:lnTo>
                  <a:pt x="657022" y="0"/>
                </a:lnTo>
                <a:cubicBezTo>
                  <a:pt x="697340" y="0"/>
                  <a:pt x="730024" y="32684"/>
                  <a:pt x="730024" y="73002"/>
                </a:cubicBezTo>
                <a:lnTo>
                  <a:pt x="730024" y="1019775"/>
                </a:lnTo>
                <a:cubicBezTo>
                  <a:pt x="730024" y="1060093"/>
                  <a:pt x="697340" y="1092777"/>
                  <a:pt x="657022" y="1092777"/>
                </a:cubicBezTo>
                <a:lnTo>
                  <a:pt x="73002" y="1092777"/>
                </a:lnTo>
                <a:cubicBezTo>
                  <a:pt x="32684" y="1092777"/>
                  <a:pt x="0" y="1060093"/>
                  <a:pt x="0" y="1019775"/>
                </a:cubicBezTo>
                <a:lnTo>
                  <a:pt x="0" y="73002"/>
                </a:lnTo>
                <a:close/>
              </a:path>
            </a:pathLst>
          </a:custGeom>
          <a:gradFill flip="none" rotWithShape="0">
            <a:gsLst>
              <a:gs pos="0">
                <a:srgbClr val="BEF397"/>
              </a:gs>
              <a:gs pos="50000">
                <a:srgbClr val="D5F6C0"/>
              </a:gs>
              <a:gs pos="100000">
                <a:srgbClr val="EAFAE0"/>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7102" tIns="67102" rIns="67102" bIns="67102" numCol="1" spcCol="1270" anchor="ctr" anchorCtr="0">
            <a:noAutofit/>
          </a:bodyPr>
          <a:lstStyle/>
          <a:p>
            <a:pPr algn="ctr" defTabSz="533400" fontAlgn="base">
              <a:lnSpc>
                <a:spcPct val="90000"/>
              </a:lnSpc>
              <a:spcBef>
                <a:spcPct val="0"/>
              </a:spcBef>
              <a:spcAft>
                <a:spcPct val="35000"/>
              </a:spcAft>
            </a:pPr>
            <a:r>
              <a:rPr lang="ru-RU" sz="1200" b="1" dirty="0" smtClean="0">
                <a:solidFill>
                  <a:prstClr val="black"/>
                </a:solidFill>
                <a:latin typeface="Times New Roman" panose="02020603050405020304" pitchFamily="18" charset="0"/>
                <a:cs typeface="Times New Roman" panose="02020603050405020304" pitchFamily="18" charset="0"/>
              </a:rPr>
              <a:t>21</a:t>
            </a:r>
            <a:endParaRPr lang="ru-RU" sz="1200" b="1" dirty="0">
              <a:solidFill>
                <a:prstClr val="black"/>
              </a:solidFill>
              <a:latin typeface="Times New Roman" panose="02020603050405020304" pitchFamily="18" charset="0"/>
              <a:cs typeface="Times New Roman" panose="02020603050405020304" pitchFamily="18" charset="0"/>
            </a:endParaRPr>
          </a:p>
        </p:txBody>
      </p:sp>
      <p:sp>
        <p:nvSpPr>
          <p:cNvPr id="74" name="Полилиния 73"/>
          <p:cNvSpPr/>
          <p:nvPr/>
        </p:nvSpPr>
        <p:spPr>
          <a:xfrm>
            <a:off x="5150472" y="4941168"/>
            <a:ext cx="720000" cy="360000"/>
          </a:xfrm>
          <a:custGeom>
            <a:avLst/>
            <a:gdLst>
              <a:gd name="connsiteX0" fmla="*/ 0 w 730024"/>
              <a:gd name="connsiteY0" fmla="*/ 73002 h 1092777"/>
              <a:gd name="connsiteX1" fmla="*/ 73002 w 730024"/>
              <a:gd name="connsiteY1" fmla="*/ 0 h 1092777"/>
              <a:gd name="connsiteX2" fmla="*/ 657022 w 730024"/>
              <a:gd name="connsiteY2" fmla="*/ 0 h 1092777"/>
              <a:gd name="connsiteX3" fmla="*/ 730024 w 730024"/>
              <a:gd name="connsiteY3" fmla="*/ 73002 h 1092777"/>
              <a:gd name="connsiteX4" fmla="*/ 730024 w 730024"/>
              <a:gd name="connsiteY4" fmla="*/ 1019775 h 1092777"/>
              <a:gd name="connsiteX5" fmla="*/ 657022 w 730024"/>
              <a:gd name="connsiteY5" fmla="*/ 1092777 h 1092777"/>
              <a:gd name="connsiteX6" fmla="*/ 73002 w 730024"/>
              <a:gd name="connsiteY6" fmla="*/ 1092777 h 1092777"/>
              <a:gd name="connsiteX7" fmla="*/ 0 w 730024"/>
              <a:gd name="connsiteY7" fmla="*/ 1019775 h 1092777"/>
              <a:gd name="connsiteX8" fmla="*/ 0 w 730024"/>
              <a:gd name="connsiteY8" fmla="*/ 73002 h 1092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0024" h="1092777">
                <a:moveTo>
                  <a:pt x="0" y="73002"/>
                </a:moveTo>
                <a:cubicBezTo>
                  <a:pt x="0" y="32684"/>
                  <a:pt x="32684" y="0"/>
                  <a:pt x="73002" y="0"/>
                </a:cubicBezTo>
                <a:lnTo>
                  <a:pt x="657022" y="0"/>
                </a:lnTo>
                <a:cubicBezTo>
                  <a:pt x="697340" y="0"/>
                  <a:pt x="730024" y="32684"/>
                  <a:pt x="730024" y="73002"/>
                </a:cubicBezTo>
                <a:lnTo>
                  <a:pt x="730024" y="1019775"/>
                </a:lnTo>
                <a:cubicBezTo>
                  <a:pt x="730024" y="1060093"/>
                  <a:pt x="697340" y="1092777"/>
                  <a:pt x="657022" y="1092777"/>
                </a:cubicBezTo>
                <a:lnTo>
                  <a:pt x="73002" y="1092777"/>
                </a:lnTo>
                <a:cubicBezTo>
                  <a:pt x="32684" y="1092777"/>
                  <a:pt x="0" y="1060093"/>
                  <a:pt x="0" y="1019775"/>
                </a:cubicBezTo>
                <a:lnTo>
                  <a:pt x="0" y="73002"/>
                </a:lnTo>
                <a:close/>
              </a:path>
            </a:pathLst>
          </a:custGeom>
          <a:gradFill flip="none" rotWithShape="0">
            <a:gsLst>
              <a:gs pos="0">
                <a:srgbClr val="BEF397"/>
              </a:gs>
              <a:gs pos="50000">
                <a:srgbClr val="D5F6C0"/>
              </a:gs>
              <a:gs pos="100000">
                <a:srgbClr val="EAFAE0"/>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7102" tIns="67102" rIns="67102" bIns="67102" numCol="1" spcCol="1270" anchor="ctr" anchorCtr="0">
            <a:noAutofit/>
          </a:bodyPr>
          <a:lstStyle/>
          <a:p>
            <a:pPr algn="ctr" defTabSz="533400" fontAlgn="base">
              <a:lnSpc>
                <a:spcPct val="90000"/>
              </a:lnSpc>
              <a:spcBef>
                <a:spcPct val="0"/>
              </a:spcBef>
              <a:spcAft>
                <a:spcPct val="35000"/>
              </a:spcAft>
            </a:pPr>
            <a:r>
              <a:rPr lang="ru-RU" sz="1200" b="1" dirty="0" smtClean="0">
                <a:solidFill>
                  <a:prstClr val="black"/>
                </a:solidFill>
                <a:latin typeface="Times New Roman" panose="02020603050405020304" pitchFamily="18" charset="0"/>
                <a:cs typeface="Times New Roman" panose="02020603050405020304" pitchFamily="18" charset="0"/>
              </a:rPr>
              <a:t>15</a:t>
            </a:r>
            <a:endParaRPr lang="ru-RU" sz="1200" b="1" dirty="0">
              <a:solidFill>
                <a:prstClr val="black"/>
              </a:solidFill>
              <a:latin typeface="Times New Roman" panose="02020603050405020304" pitchFamily="18" charset="0"/>
              <a:cs typeface="Times New Roman" panose="02020603050405020304" pitchFamily="18" charset="0"/>
            </a:endParaRPr>
          </a:p>
        </p:txBody>
      </p:sp>
      <p:sp>
        <p:nvSpPr>
          <p:cNvPr id="75" name="Полилиния 74"/>
          <p:cNvSpPr/>
          <p:nvPr/>
        </p:nvSpPr>
        <p:spPr>
          <a:xfrm>
            <a:off x="5150472" y="5445224"/>
            <a:ext cx="720000" cy="360000"/>
          </a:xfrm>
          <a:custGeom>
            <a:avLst/>
            <a:gdLst>
              <a:gd name="connsiteX0" fmla="*/ 0 w 730024"/>
              <a:gd name="connsiteY0" fmla="*/ 73002 h 1092777"/>
              <a:gd name="connsiteX1" fmla="*/ 73002 w 730024"/>
              <a:gd name="connsiteY1" fmla="*/ 0 h 1092777"/>
              <a:gd name="connsiteX2" fmla="*/ 657022 w 730024"/>
              <a:gd name="connsiteY2" fmla="*/ 0 h 1092777"/>
              <a:gd name="connsiteX3" fmla="*/ 730024 w 730024"/>
              <a:gd name="connsiteY3" fmla="*/ 73002 h 1092777"/>
              <a:gd name="connsiteX4" fmla="*/ 730024 w 730024"/>
              <a:gd name="connsiteY4" fmla="*/ 1019775 h 1092777"/>
              <a:gd name="connsiteX5" fmla="*/ 657022 w 730024"/>
              <a:gd name="connsiteY5" fmla="*/ 1092777 h 1092777"/>
              <a:gd name="connsiteX6" fmla="*/ 73002 w 730024"/>
              <a:gd name="connsiteY6" fmla="*/ 1092777 h 1092777"/>
              <a:gd name="connsiteX7" fmla="*/ 0 w 730024"/>
              <a:gd name="connsiteY7" fmla="*/ 1019775 h 1092777"/>
              <a:gd name="connsiteX8" fmla="*/ 0 w 730024"/>
              <a:gd name="connsiteY8" fmla="*/ 73002 h 1092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0024" h="1092777">
                <a:moveTo>
                  <a:pt x="0" y="73002"/>
                </a:moveTo>
                <a:cubicBezTo>
                  <a:pt x="0" y="32684"/>
                  <a:pt x="32684" y="0"/>
                  <a:pt x="73002" y="0"/>
                </a:cubicBezTo>
                <a:lnTo>
                  <a:pt x="657022" y="0"/>
                </a:lnTo>
                <a:cubicBezTo>
                  <a:pt x="697340" y="0"/>
                  <a:pt x="730024" y="32684"/>
                  <a:pt x="730024" y="73002"/>
                </a:cubicBezTo>
                <a:lnTo>
                  <a:pt x="730024" y="1019775"/>
                </a:lnTo>
                <a:cubicBezTo>
                  <a:pt x="730024" y="1060093"/>
                  <a:pt x="697340" y="1092777"/>
                  <a:pt x="657022" y="1092777"/>
                </a:cubicBezTo>
                <a:lnTo>
                  <a:pt x="73002" y="1092777"/>
                </a:lnTo>
                <a:cubicBezTo>
                  <a:pt x="32684" y="1092777"/>
                  <a:pt x="0" y="1060093"/>
                  <a:pt x="0" y="1019775"/>
                </a:cubicBezTo>
                <a:lnTo>
                  <a:pt x="0" y="73002"/>
                </a:lnTo>
                <a:close/>
              </a:path>
            </a:pathLst>
          </a:custGeom>
          <a:gradFill flip="none" rotWithShape="0">
            <a:gsLst>
              <a:gs pos="0">
                <a:srgbClr val="BEF397"/>
              </a:gs>
              <a:gs pos="50000">
                <a:srgbClr val="D5F6C0"/>
              </a:gs>
              <a:gs pos="100000">
                <a:srgbClr val="EAFAE0"/>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7102" tIns="67102" rIns="67102" bIns="67102" numCol="1" spcCol="1270" anchor="ctr" anchorCtr="0">
            <a:noAutofit/>
          </a:bodyPr>
          <a:lstStyle/>
          <a:p>
            <a:pPr algn="ctr" defTabSz="533400" fontAlgn="base">
              <a:lnSpc>
                <a:spcPct val="90000"/>
              </a:lnSpc>
              <a:spcBef>
                <a:spcPct val="0"/>
              </a:spcBef>
              <a:spcAft>
                <a:spcPct val="35000"/>
              </a:spcAft>
            </a:pPr>
            <a:r>
              <a:rPr lang="ru-RU" sz="1200" b="1" dirty="0" smtClean="0">
                <a:solidFill>
                  <a:prstClr val="black"/>
                </a:solidFill>
                <a:latin typeface="Times New Roman" panose="02020603050405020304" pitchFamily="18" charset="0"/>
                <a:cs typeface="Times New Roman" panose="02020603050405020304" pitchFamily="18" charset="0"/>
              </a:rPr>
              <a:t>2</a:t>
            </a:r>
            <a:endParaRPr lang="ru-RU" sz="1200" b="1" dirty="0">
              <a:solidFill>
                <a:prstClr val="black"/>
              </a:solidFill>
              <a:latin typeface="Times New Roman" panose="02020603050405020304" pitchFamily="18" charset="0"/>
              <a:cs typeface="Times New Roman" panose="02020603050405020304" pitchFamily="18" charset="0"/>
            </a:endParaRPr>
          </a:p>
        </p:txBody>
      </p:sp>
      <p:sp>
        <p:nvSpPr>
          <p:cNvPr id="76" name="Полилиния 75"/>
          <p:cNvSpPr/>
          <p:nvPr/>
        </p:nvSpPr>
        <p:spPr>
          <a:xfrm>
            <a:off x="5150472" y="5973086"/>
            <a:ext cx="720000" cy="360000"/>
          </a:xfrm>
          <a:custGeom>
            <a:avLst/>
            <a:gdLst>
              <a:gd name="connsiteX0" fmla="*/ 0 w 730024"/>
              <a:gd name="connsiteY0" fmla="*/ 73002 h 1092777"/>
              <a:gd name="connsiteX1" fmla="*/ 73002 w 730024"/>
              <a:gd name="connsiteY1" fmla="*/ 0 h 1092777"/>
              <a:gd name="connsiteX2" fmla="*/ 657022 w 730024"/>
              <a:gd name="connsiteY2" fmla="*/ 0 h 1092777"/>
              <a:gd name="connsiteX3" fmla="*/ 730024 w 730024"/>
              <a:gd name="connsiteY3" fmla="*/ 73002 h 1092777"/>
              <a:gd name="connsiteX4" fmla="*/ 730024 w 730024"/>
              <a:gd name="connsiteY4" fmla="*/ 1019775 h 1092777"/>
              <a:gd name="connsiteX5" fmla="*/ 657022 w 730024"/>
              <a:gd name="connsiteY5" fmla="*/ 1092777 h 1092777"/>
              <a:gd name="connsiteX6" fmla="*/ 73002 w 730024"/>
              <a:gd name="connsiteY6" fmla="*/ 1092777 h 1092777"/>
              <a:gd name="connsiteX7" fmla="*/ 0 w 730024"/>
              <a:gd name="connsiteY7" fmla="*/ 1019775 h 1092777"/>
              <a:gd name="connsiteX8" fmla="*/ 0 w 730024"/>
              <a:gd name="connsiteY8" fmla="*/ 73002 h 1092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0024" h="1092777">
                <a:moveTo>
                  <a:pt x="0" y="73002"/>
                </a:moveTo>
                <a:cubicBezTo>
                  <a:pt x="0" y="32684"/>
                  <a:pt x="32684" y="0"/>
                  <a:pt x="73002" y="0"/>
                </a:cubicBezTo>
                <a:lnTo>
                  <a:pt x="657022" y="0"/>
                </a:lnTo>
                <a:cubicBezTo>
                  <a:pt x="697340" y="0"/>
                  <a:pt x="730024" y="32684"/>
                  <a:pt x="730024" y="73002"/>
                </a:cubicBezTo>
                <a:lnTo>
                  <a:pt x="730024" y="1019775"/>
                </a:lnTo>
                <a:cubicBezTo>
                  <a:pt x="730024" y="1060093"/>
                  <a:pt x="697340" y="1092777"/>
                  <a:pt x="657022" y="1092777"/>
                </a:cubicBezTo>
                <a:lnTo>
                  <a:pt x="73002" y="1092777"/>
                </a:lnTo>
                <a:cubicBezTo>
                  <a:pt x="32684" y="1092777"/>
                  <a:pt x="0" y="1060093"/>
                  <a:pt x="0" y="1019775"/>
                </a:cubicBezTo>
                <a:lnTo>
                  <a:pt x="0" y="73002"/>
                </a:lnTo>
                <a:close/>
              </a:path>
            </a:pathLst>
          </a:custGeom>
          <a:gradFill flip="none" rotWithShape="0">
            <a:gsLst>
              <a:gs pos="0">
                <a:srgbClr val="BEF397"/>
              </a:gs>
              <a:gs pos="50000">
                <a:srgbClr val="D5F6C0"/>
              </a:gs>
              <a:gs pos="100000">
                <a:srgbClr val="EAFAE0"/>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7102" tIns="67102" rIns="67102" bIns="67102" numCol="1" spcCol="1270" anchor="ctr" anchorCtr="0">
            <a:noAutofit/>
          </a:bodyPr>
          <a:lstStyle/>
          <a:p>
            <a:pPr algn="ctr" defTabSz="533400" fontAlgn="base">
              <a:lnSpc>
                <a:spcPct val="90000"/>
              </a:lnSpc>
              <a:spcBef>
                <a:spcPct val="0"/>
              </a:spcBef>
              <a:spcAft>
                <a:spcPct val="35000"/>
              </a:spcAft>
            </a:pPr>
            <a:r>
              <a:rPr lang="ru-RU" sz="1200" b="1" dirty="0" smtClean="0">
                <a:solidFill>
                  <a:prstClr val="black"/>
                </a:solidFill>
                <a:latin typeface="Times New Roman" panose="02020603050405020304" pitchFamily="18" charset="0"/>
                <a:cs typeface="Times New Roman" panose="02020603050405020304" pitchFamily="18" charset="0"/>
              </a:rPr>
              <a:t>2</a:t>
            </a:r>
            <a:endParaRPr lang="ru-RU" sz="1200" b="1" dirty="0">
              <a:solidFill>
                <a:prstClr val="black"/>
              </a:solidFill>
              <a:latin typeface="Times New Roman" panose="02020603050405020304" pitchFamily="18" charset="0"/>
              <a:cs typeface="Times New Roman" panose="02020603050405020304" pitchFamily="18" charset="0"/>
            </a:endParaRPr>
          </a:p>
        </p:txBody>
      </p:sp>
      <p:sp>
        <p:nvSpPr>
          <p:cNvPr id="77" name="Скругленный прямоугольник 76"/>
          <p:cNvSpPr/>
          <p:nvPr/>
        </p:nvSpPr>
        <p:spPr>
          <a:xfrm>
            <a:off x="99630" y="3861047"/>
            <a:ext cx="4989527" cy="327975"/>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r>
              <a:rPr lang="ru-RU" sz="1200" dirty="0">
                <a:solidFill>
                  <a:prstClr val="black"/>
                </a:solidFill>
                <a:latin typeface="Times New Roman" panose="02020603050405020304" pitchFamily="18" charset="0"/>
                <a:cs typeface="Times New Roman" panose="02020603050405020304" pitchFamily="18" charset="0"/>
              </a:rPr>
              <a:t>Доля городов с благоприятной городской </a:t>
            </a:r>
            <a:r>
              <a:rPr lang="ru-RU" sz="1200" dirty="0" smtClean="0">
                <a:solidFill>
                  <a:prstClr val="black"/>
                </a:solidFill>
                <a:latin typeface="Times New Roman" panose="02020603050405020304" pitchFamily="18" charset="0"/>
                <a:cs typeface="Times New Roman" panose="02020603050405020304" pitchFamily="18" charset="0"/>
              </a:rPr>
              <a:t>средой, %</a:t>
            </a:r>
            <a:endParaRPr lang="ru-RU" sz="1200" dirty="0">
              <a:solidFill>
                <a:prstClr val="black"/>
              </a:solidFill>
              <a:latin typeface="Times New Roman" panose="02020603050405020304" pitchFamily="18" charset="0"/>
              <a:cs typeface="Times New Roman" panose="02020603050405020304" pitchFamily="18" charset="0"/>
            </a:endParaRPr>
          </a:p>
        </p:txBody>
      </p:sp>
      <p:sp>
        <p:nvSpPr>
          <p:cNvPr id="79" name="Скругленный прямоугольник 78"/>
          <p:cNvSpPr/>
          <p:nvPr/>
        </p:nvSpPr>
        <p:spPr>
          <a:xfrm>
            <a:off x="99630" y="4293096"/>
            <a:ext cx="4989527" cy="504056"/>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r>
              <a:rPr lang="ru-RU" sz="1200" dirty="0">
                <a:solidFill>
                  <a:prstClr val="black"/>
                </a:solidFill>
                <a:latin typeface="Times New Roman" panose="02020603050405020304" pitchFamily="18" charset="0"/>
                <a:cs typeface="Times New Roman" panose="02020603050405020304" pitchFamily="18" charset="0"/>
              </a:rPr>
              <a:t>Количество реализованных проектов - победителей Всероссийского конкурса лучших проектов создания комфортной городской среды в малых городах и исторических поселениях, ед.</a:t>
            </a:r>
          </a:p>
        </p:txBody>
      </p:sp>
      <p:sp>
        <p:nvSpPr>
          <p:cNvPr id="80" name="Скругленный прямоугольник 79"/>
          <p:cNvSpPr/>
          <p:nvPr/>
        </p:nvSpPr>
        <p:spPr>
          <a:xfrm>
            <a:off x="84677" y="4941168"/>
            <a:ext cx="5004480" cy="360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r>
              <a:rPr lang="ru-RU" sz="1200" dirty="0">
                <a:solidFill>
                  <a:prstClr val="black"/>
                </a:solidFill>
                <a:latin typeface="Times New Roman" panose="02020603050405020304" pitchFamily="18" charset="0"/>
                <a:cs typeface="Times New Roman" panose="02020603050405020304" pitchFamily="18" charset="0"/>
              </a:rPr>
              <a:t>Количество населенных пунктов муниципальных образований, </a:t>
            </a:r>
            <a:r>
              <a:rPr lang="ru-RU" sz="1200" dirty="0" smtClean="0">
                <a:solidFill>
                  <a:prstClr val="black"/>
                </a:solidFill>
                <a:latin typeface="Times New Roman" panose="02020603050405020304" pitchFamily="18" charset="0"/>
                <a:cs typeface="Times New Roman" panose="02020603050405020304" pitchFamily="18" charset="0"/>
              </a:rPr>
              <a:t>улучшивших эстетический облик, ед.</a:t>
            </a:r>
            <a:endParaRPr lang="ru-RU" sz="1200" dirty="0">
              <a:solidFill>
                <a:prstClr val="black"/>
              </a:solidFill>
              <a:latin typeface="Times New Roman" panose="02020603050405020304" pitchFamily="18" charset="0"/>
              <a:cs typeface="Times New Roman" panose="02020603050405020304" pitchFamily="18" charset="0"/>
            </a:endParaRPr>
          </a:p>
        </p:txBody>
      </p:sp>
      <p:sp>
        <p:nvSpPr>
          <p:cNvPr id="72" name="Скругленный прямоугольник 71"/>
          <p:cNvSpPr/>
          <p:nvPr/>
        </p:nvSpPr>
        <p:spPr>
          <a:xfrm>
            <a:off x="124659" y="5942806"/>
            <a:ext cx="4964498" cy="42056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r>
              <a:rPr lang="ru-RU" sz="1200" dirty="0">
                <a:solidFill>
                  <a:prstClr val="black"/>
                </a:solidFill>
                <a:latin typeface="Times New Roman" panose="02020603050405020304" pitchFamily="18" charset="0"/>
                <a:cs typeface="Times New Roman" panose="02020603050405020304" pitchFamily="18" charset="0"/>
              </a:rPr>
              <a:t>Среднее значение индекса качества городской среды по Чувашской Республике, %</a:t>
            </a:r>
          </a:p>
        </p:txBody>
      </p:sp>
      <p:sp>
        <p:nvSpPr>
          <p:cNvPr id="78" name="Полилиния 77"/>
          <p:cNvSpPr/>
          <p:nvPr/>
        </p:nvSpPr>
        <p:spPr>
          <a:xfrm>
            <a:off x="6767181" y="4336132"/>
            <a:ext cx="720000" cy="360040"/>
          </a:xfrm>
          <a:custGeom>
            <a:avLst/>
            <a:gdLst>
              <a:gd name="connsiteX0" fmla="*/ 0 w 730024"/>
              <a:gd name="connsiteY0" fmla="*/ 73002 h 1092777"/>
              <a:gd name="connsiteX1" fmla="*/ 73002 w 730024"/>
              <a:gd name="connsiteY1" fmla="*/ 0 h 1092777"/>
              <a:gd name="connsiteX2" fmla="*/ 657022 w 730024"/>
              <a:gd name="connsiteY2" fmla="*/ 0 h 1092777"/>
              <a:gd name="connsiteX3" fmla="*/ 730024 w 730024"/>
              <a:gd name="connsiteY3" fmla="*/ 73002 h 1092777"/>
              <a:gd name="connsiteX4" fmla="*/ 730024 w 730024"/>
              <a:gd name="connsiteY4" fmla="*/ 1019775 h 1092777"/>
              <a:gd name="connsiteX5" fmla="*/ 657022 w 730024"/>
              <a:gd name="connsiteY5" fmla="*/ 1092777 h 1092777"/>
              <a:gd name="connsiteX6" fmla="*/ 73002 w 730024"/>
              <a:gd name="connsiteY6" fmla="*/ 1092777 h 1092777"/>
              <a:gd name="connsiteX7" fmla="*/ 0 w 730024"/>
              <a:gd name="connsiteY7" fmla="*/ 1019775 h 1092777"/>
              <a:gd name="connsiteX8" fmla="*/ 0 w 730024"/>
              <a:gd name="connsiteY8" fmla="*/ 73002 h 1092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0024" h="1092777">
                <a:moveTo>
                  <a:pt x="0" y="73002"/>
                </a:moveTo>
                <a:cubicBezTo>
                  <a:pt x="0" y="32684"/>
                  <a:pt x="32684" y="0"/>
                  <a:pt x="73002" y="0"/>
                </a:cubicBezTo>
                <a:lnTo>
                  <a:pt x="657022" y="0"/>
                </a:lnTo>
                <a:cubicBezTo>
                  <a:pt x="697340" y="0"/>
                  <a:pt x="730024" y="32684"/>
                  <a:pt x="730024" y="73002"/>
                </a:cubicBezTo>
                <a:lnTo>
                  <a:pt x="730024" y="1019775"/>
                </a:lnTo>
                <a:cubicBezTo>
                  <a:pt x="730024" y="1060093"/>
                  <a:pt x="697340" y="1092777"/>
                  <a:pt x="657022" y="1092777"/>
                </a:cubicBezTo>
                <a:lnTo>
                  <a:pt x="73002" y="1092777"/>
                </a:lnTo>
                <a:cubicBezTo>
                  <a:pt x="32684" y="1092777"/>
                  <a:pt x="0" y="1060093"/>
                  <a:pt x="0" y="1019775"/>
                </a:cubicBezTo>
                <a:lnTo>
                  <a:pt x="0" y="73002"/>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7102" tIns="67102" rIns="67102" bIns="67102" numCol="1" spcCol="1270" anchor="ctr" anchorCtr="0">
            <a:noAutofit/>
          </a:bodyPr>
          <a:lstStyle/>
          <a:p>
            <a:pPr algn="ctr" defTabSz="533400" fontAlgn="base">
              <a:lnSpc>
                <a:spcPct val="90000"/>
              </a:lnSpc>
              <a:spcBef>
                <a:spcPct val="0"/>
              </a:spcBef>
              <a:spcAft>
                <a:spcPct val="35000"/>
              </a:spcAft>
            </a:pPr>
            <a:r>
              <a:rPr lang="ru-RU" sz="1200" b="1" dirty="0" smtClean="0">
                <a:solidFill>
                  <a:prstClr val="black"/>
                </a:solidFill>
                <a:latin typeface="Times New Roman" panose="02020603050405020304" pitchFamily="18" charset="0"/>
                <a:cs typeface="Times New Roman" panose="02020603050405020304" pitchFamily="18" charset="0"/>
              </a:rPr>
              <a:t>1</a:t>
            </a:r>
            <a:endParaRPr lang="ru-RU" sz="1200" b="1" dirty="0">
              <a:solidFill>
                <a:prstClr val="black"/>
              </a:solidFill>
              <a:latin typeface="Times New Roman" panose="02020603050405020304" pitchFamily="18" charset="0"/>
              <a:cs typeface="Times New Roman" panose="02020603050405020304" pitchFamily="18" charset="0"/>
            </a:endParaRPr>
          </a:p>
        </p:txBody>
      </p:sp>
      <p:sp>
        <p:nvSpPr>
          <p:cNvPr id="81" name="Полилиния 80"/>
          <p:cNvSpPr/>
          <p:nvPr/>
        </p:nvSpPr>
        <p:spPr>
          <a:xfrm>
            <a:off x="7557668" y="4336132"/>
            <a:ext cx="720000" cy="360040"/>
          </a:xfrm>
          <a:custGeom>
            <a:avLst/>
            <a:gdLst>
              <a:gd name="connsiteX0" fmla="*/ 0 w 730024"/>
              <a:gd name="connsiteY0" fmla="*/ 73002 h 1092777"/>
              <a:gd name="connsiteX1" fmla="*/ 73002 w 730024"/>
              <a:gd name="connsiteY1" fmla="*/ 0 h 1092777"/>
              <a:gd name="connsiteX2" fmla="*/ 657022 w 730024"/>
              <a:gd name="connsiteY2" fmla="*/ 0 h 1092777"/>
              <a:gd name="connsiteX3" fmla="*/ 730024 w 730024"/>
              <a:gd name="connsiteY3" fmla="*/ 73002 h 1092777"/>
              <a:gd name="connsiteX4" fmla="*/ 730024 w 730024"/>
              <a:gd name="connsiteY4" fmla="*/ 1019775 h 1092777"/>
              <a:gd name="connsiteX5" fmla="*/ 657022 w 730024"/>
              <a:gd name="connsiteY5" fmla="*/ 1092777 h 1092777"/>
              <a:gd name="connsiteX6" fmla="*/ 73002 w 730024"/>
              <a:gd name="connsiteY6" fmla="*/ 1092777 h 1092777"/>
              <a:gd name="connsiteX7" fmla="*/ 0 w 730024"/>
              <a:gd name="connsiteY7" fmla="*/ 1019775 h 1092777"/>
              <a:gd name="connsiteX8" fmla="*/ 0 w 730024"/>
              <a:gd name="connsiteY8" fmla="*/ 73002 h 1092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0024" h="1092777">
                <a:moveTo>
                  <a:pt x="0" y="73002"/>
                </a:moveTo>
                <a:cubicBezTo>
                  <a:pt x="0" y="32684"/>
                  <a:pt x="32684" y="0"/>
                  <a:pt x="73002" y="0"/>
                </a:cubicBezTo>
                <a:lnTo>
                  <a:pt x="657022" y="0"/>
                </a:lnTo>
                <a:cubicBezTo>
                  <a:pt x="697340" y="0"/>
                  <a:pt x="730024" y="32684"/>
                  <a:pt x="730024" y="73002"/>
                </a:cubicBezTo>
                <a:lnTo>
                  <a:pt x="730024" y="1019775"/>
                </a:lnTo>
                <a:cubicBezTo>
                  <a:pt x="730024" y="1060093"/>
                  <a:pt x="697340" y="1092777"/>
                  <a:pt x="657022" y="1092777"/>
                </a:cubicBezTo>
                <a:lnTo>
                  <a:pt x="73002" y="1092777"/>
                </a:lnTo>
                <a:cubicBezTo>
                  <a:pt x="32684" y="1092777"/>
                  <a:pt x="0" y="1060093"/>
                  <a:pt x="0" y="1019775"/>
                </a:cubicBezTo>
                <a:lnTo>
                  <a:pt x="0" y="73002"/>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7102" tIns="67102" rIns="67102" bIns="67102" numCol="1" spcCol="1270" anchor="ctr" anchorCtr="0">
            <a:noAutofit/>
          </a:bodyPr>
          <a:lstStyle/>
          <a:p>
            <a:pPr algn="ctr" defTabSz="533400" fontAlgn="base">
              <a:lnSpc>
                <a:spcPct val="90000"/>
              </a:lnSpc>
              <a:spcBef>
                <a:spcPct val="0"/>
              </a:spcBef>
              <a:spcAft>
                <a:spcPct val="35000"/>
              </a:spcAft>
            </a:pPr>
            <a:r>
              <a:rPr lang="ru-RU" sz="1200" b="1" dirty="0" smtClean="0">
                <a:solidFill>
                  <a:prstClr val="black"/>
                </a:solidFill>
                <a:latin typeface="Times New Roman" panose="02020603050405020304" pitchFamily="18" charset="0"/>
                <a:cs typeface="Times New Roman" panose="02020603050405020304" pitchFamily="18" charset="0"/>
              </a:rPr>
              <a:t>х</a:t>
            </a:r>
            <a:endParaRPr lang="ru-RU" sz="1200" b="1" dirty="0">
              <a:solidFill>
                <a:prstClr val="black"/>
              </a:solidFill>
              <a:latin typeface="Times New Roman" panose="02020603050405020304" pitchFamily="18" charset="0"/>
              <a:cs typeface="Times New Roman" panose="02020603050405020304" pitchFamily="18" charset="0"/>
            </a:endParaRPr>
          </a:p>
        </p:txBody>
      </p:sp>
      <p:sp>
        <p:nvSpPr>
          <p:cNvPr id="82" name="Полилиния 81"/>
          <p:cNvSpPr/>
          <p:nvPr/>
        </p:nvSpPr>
        <p:spPr>
          <a:xfrm>
            <a:off x="5957310" y="4336132"/>
            <a:ext cx="720000" cy="360040"/>
          </a:xfrm>
          <a:custGeom>
            <a:avLst/>
            <a:gdLst>
              <a:gd name="connsiteX0" fmla="*/ 0 w 730024"/>
              <a:gd name="connsiteY0" fmla="*/ 73002 h 1092777"/>
              <a:gd name="connsiteX1" fmla="*/ 73002 w 730024"/>
              <a:gd name="connsiteY1" fmla="*/ 0 h 1092777"/>
              <a:gd name="connsiteX2" fmla="*/ 657022 w 730024"/>
              <a:gd name="connsiteY2" fmla="*/ 0 h 1092777"/>
              <a:gd name="connsiteX3" fmla="*/ 730024 w 730024"/>
              <a:gd name="connsiteY3" fmla="*/ 73002 h 1092777"/>
              <a:gd name="connsiteX4" fmla="*/ 730024 w 730024"/>
              <a:gd name="connsiteY4" fmla="*/ 1019775 h 1092777"/>
              <a:gd name="connsiteX5" fmla="*/ 657022 w 730024"/>
              <a:gd name="connsiteY5" fmla="*/ 1092777 h 1092777"/>
              <a:gd name="connsiteX6" fmla="*/ 73002 w 730024"/>
              <a:gd name="connsiteY6" fmla="*/ 1092777 h 1092777"/>
              <a:gd name="connsiteX7" fmla="*/ 0 w 730024"/>
              <a:gd name="connsiteY7" fmla="*/ 1019775 h 1092777"/>
              <a:gd name="connsiteX8" fmla="*/ 0 w 730024"/>
              <a:gd name="connsiteY8" fmla="*/ 73002 h 1092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0024" h="1092777">
                <a:moveTo>
                  <a:pt x="0" y="73002"/>
                </a:moveTo>
                <a:cubicBezTo>
                  <a:pt x="0" y="32684"/>
                  <a:pt x="32684" y="0"/>
                  <a:pt x="73002" y="0"/>
                </a:cubicBezTo>
                <a:lnTo>
                  <a:pt x="657022" y="0"/>
                </a:lnTo>
                <a:cubicBezTo>
                  <a:pt x="697340" y="0"/>
                  <a:pt x="730024" y="32684"/>
                  <a:pt x="730024" y="73002"/>
                </a:cubicBezTo>
                <a:lnTo>
                  <a:pt x="730024" y="1019775"/>
                </a:lnTo>
                <a:cubicBezTo>
                  <a:pt x="730024" y="1060093"/>
                  <a:pt x="697340" y="1092777"/>
                  <a:pt x="657022" y="1092777"/>
                </a:cubicBezTo>
                <a:lnTo>
                  <a:pt x="73002" y="1092777"/>
                </a:lnTo>
                <a:cubicBezTo>
                  <a:pt x="32684" y="1092777"/>
                  <a:pt x="0" y="1060093"/>
                  <a:pt x="0" y="1019775"/>
                </a:cubicBezTo>
                <a:lnTo>
                  <a:pt x="0" y="73002"/>
                </a:lnTo>
                <a:close/>
              </a:path>
            </a:pathLst>
          </a:custGeom>
          <a:gradFill flip="none" rotWithShape="0">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7102" tIns="67102" rIns="67102" bIns="67102" numCol="1" spcCol="1270" anchor="ctr" anchorCtr="0">
            <a:noAutofit/>
          </a:bodyPr>
          <a:lstStyle/>
          <a:p>
            <a:pPr algn="ctr" defTabSz="533400" fontAlgn="base">
              <a:lnSpc>
                <a:spcPct val="90000"/>
              </a:lnSpc>
              <a:spcBef>
                <a:spcPct val="0"/>
              </a:spcBef>
              <a:spcAft>
                <a:spcPct val="35000"/>
              </a:spcAft>
            </a:pPr>
            <a:r>
              <a:rPr lang="ru-RU" sz="1200" b="1" dirty="0" smtClean="0">
                <a:solidFill>
                  <a:prstClr val="black"/>
                </a:solidFill>
                <a:latin typeface="Times New Roman" panose="02020603050405020304" pitchFamily="18" charset="0"/>
                <a:cs typeface="Times New Roman" panose="02020603050405020304" pitchFamily="18" charset="0"/>
              </a:rPr>
              <a:t>х</a:t>
            </a:r>
            <a:endParaRPr lang="ru-RU" sz="1200" b="1" dirty="0">
              <a:solidFill>
                <a:prstClr val="black"/>
              </a:solidFill>
              <a:latin typeface="Times New Roman" panose="02020603050405020304" pitchFamily="18" charset="0"/>
              <a:cs typeface="Times New Roman" panose="02020603050405020304" pitchFamily="18" charset="0"/>
            </a:endParaRPr>
          </a:p>
        </p:txBody>
      </p:sp>
      <p:sp>
        <p:nvSpPr>
          <p:cNvPr id="83" name="Полилиния 82"/>
          <p:cNvSpPr/>
          <p:nvPr/>
        </p:nvSpPr>
        <p:spPr>
          <a:xfrm>
            <a:off x="8355483" y="4336132"/>
            <a:ext cx="720000" cy="360040"/>
          </a:xfrm>
          <a:custGeom>
            <a:avLst/>
            <a:gdLst>
              <a:gd name="connsiteX0" fmla="*/ 0 w 730024"/>
              <a:gd name="connsiteY0" fmla="*/ 73002 h 1092777"/>
              <a:gd name="connsiteX1" fmla="*/ 73002 w 730024"/>
              <a:gd name="connsiteY1" fmla="*/ 0 h 1092777"/>
              <a:gd name="connsiteX2" fmla="*/ 657022 w 730024"/>
              <a:gd name="connsiteY2" fmla="*/ 0 h 1092777"/>
              <a:gd name="connsiteX3" fmla="*/ 730024 w 730024"/>
              <a:gd name="connsiteY3" fmla="*/ 73002 h 1092777"/>
              <a:gd name="connsiteX4" fmla="*/ 730024 w 730024"/>
              <a:gd name="connsiteY4" fmla="*/ 1019775 h 1092777"/>
              <a:gd name="connsiteX5" fmla="*/ 657022 w 730024"/>
              <a:gd name="connsiteY5" fmla="*/ 1092777 h 1092777"/>
              <a:gd name="connsiteX6" fmla="*/ 73002 w 730024"/>
              <a:gd name="connsiteY6" fmla="*/ 1092777 h 1092777"/>
              <a:gd name="connsiteX7" fmla="*/ 0 w 730024"/>
              <a:gd name="connsiteY7" fmla="*/ 1019775 h 1092777"/>
              <a:gd name="connsiteX8" fmla="*/ 0 w 730024"/>
              <a:gd name="connsiteY8" fmla="*/ 73002 h 1092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0024" h="1092777">
                <a:moveTo>
                  <a:pt x="0" y="73002"/>
                </a:moveTo>
                <a:cubicBezTo>
                  <a:pt x="0" y="32684"/>
                  <a:pt x="32684" y="0"/>
                  <a:pt x="73002" y="0"/>
                </a:cubicBezTo>
                <a:lnTo>
                  <a:pt x="657022" y="0"/>
                </a:lnTo>
                <a:cubicBezTo>
                  <a:pt x="697340" y="0"/>
                  <a:pt x="730024" y="32684"/>
                  <a:pt x="730024" y="73002"/>
                </a:cubicBezTo>
                <a:lnTo>
                  <a:pt x="730024" y="1019775"/>
                </a:lnTo>
                <a:cubicBezTo>
                  <a:pt x="730024" y="1060093"/>
                  <a:pt x="697340" y="1092777"/>
                  <a:pt x="657022" y="1092777"/>
                </a:cubicBezTo>
                <a:lnTo>
                  <a:pt x="73002" y="1092777"/>
                </a:lnTo>
                <a:cubicBezTo>
                  <a:pt x="32684" y="1092777"/>
                  <a:pt x="0" y="1060093"/>
                  <a:pt x="0" y="1019775"/>
                </a:cubicBezTo>
                <a:lnTo>
                  <a:pt x="0" y="73002"/>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7102" tIns="67102" rIns="67102" bIns="67102" numCol="1" spcCol="1270" anchor="ctr" anchorCtr="0">
            <a:noAutofit/>
          </a:bodyPr>
          <a:lstStyle/>
          <a:p>
            <a:pPr algn="ctr" defTabSz="533400" fontAlgn="base">
              <a:lnSpc>
                <a:spcPct val="90000"/>
              </a:lnSpc>
              <a:spcBef>
                <a:spcPct val="0"/>
              </a:spcBef>
              <a:spcAft>
                <a:spcPct val="35000"/>
              </a:spcAft>
            </a:pPr>
            <a:r>
              <a:rPr lang="ru-RU" sz="1200" b="1" dirty="0" smtClean="0">
                <a:solidFill>
                  <a:prstClr val="black"/>
                </a:solidFill>
                <a:latin typeface="Times New Roman" panose="02020603050405020304" pitchFamily="18" charset="0"/>
                <a:cs typeface="Times New Roman" panose="02020603050405020304" pitchFamily="18" charset="0"/>
              </a:rPr>
              <a:t>х</a:t>
            </a:r>
            <a:endParaRPr lang="ru-RU" sz="1200" b="1" dirty="0">
              <a:solidFill>
                <a:prstClr val="black"/>
              </a:solidFill>
              <a:latin typeface="Times New Roman" panose="02020603050405020304" pitchFamily="18" charset="0"/>
              <a:cs typeface="Times New Roman" panose="02020603050405020304" pitchFamily="18" charset="0"/>
            </a:endParaRPr>
          </a:p>
        </p:txBody>
      </p:sp>
      <p:sp>
        <p:nvSpPr>
          <p:cNvPr id="84" name="Полилиния 83"/>
          <p:cNvSpPr/>
          <p:nvPr/>
        </p:nvSpPr>
        <p:spPr>
          <a:xfrm>
            <a:off x="5150472" y="4336132"/>
            <a:ext cx="720000" cy="360040"/>
          </a:xfrm>
          <a:custGeom>
            <a:avLst/>
            <a:gdLst>
              <a:gd name="connsiteX0" fmla="*/ 0 w 730024"/>
              <a:gd name="connsiteY0" fmla="*/ 73002 h 1092777"/>
              <a:gd name="connsiteX1" fmla="*/ 73002 w 730024"/>
              <a:gd name="connsiteY1" fmla="*/ 0 h 1092777"/>
              <a:gd name="connsiteX2" fmla="*/ 657022 w 730024"/>
              <a:gd name="connsiteY2" fmla="*/ 0 h 1092777"/>
              <a:gd name="connsiteX3" fmla="*/ 730024 w 730024"/>
              <a:gd name="connsiteY3" fmla="*/ 73002 h 1092777"/>
              <a:gd name="connsiteX4" fmla="*/ 730024 w 730024"/>
              <a:gd name="connsiteY4" fmla="*/ 1019775 h 1092777"/>
              <a:gd name="connsiteX5" fmla="*/ 657022 w 730024"/>
              <a:gd name="connsiteY5" fmla="*/ 1092777 h 1092777"/>
              <a:gd name="connsiteX6" fmla="*/ 73002 w 730024"/>
              <a:gd name="connsiteY6" fmla="*/ 1092777 h 1092777"/>
              <a:gd name="connsiteX7" fmla="*/ 0 w 730024"/>
              <a:gd name="connsiteY7" fmla="*/ 1019775 h 1092777"/>
              <a:gd name="connsiteX8" fmla="*/ 0 w 730024"/>
              <a:gd name="connsiteY8" fmla="*/ 73002 h 1092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0024" h="1092777">
                <a:moveTo>
                  <a:pt x="0" y="73002"/>
                </a:moveTo>
                <a:cubicBezTo>
                  <a:pt x="0" y="32684"/>
                  <a:pt x="32684" y="0"/>
                  <a:pt x="73002" y="0"/>
                </a:cubicBezTo>
                <a:lnTo>
                  <a:pt x="657022" y="0"/>
                </a:lnTo>
                <a:cubicBezTo>
                  <a:pt x="697340" y="0"/>
                  <a:pt x="730024" y="32684"/>
                  <a:pt x="730024" y="73002"/>
                </a:cubicBezTo>
                <a:lnTo>
                  <a:pt x="730024" y="1019775"/>
                </a:lnTo>
                <a:cubicBezTo>
                  <a:pt x="730024" y="1060093"/>
                  <a:pt x="697340" y="1092777"/>
                  <a:pt x="657022" y="1092777"/>
                </a:cubicBezTo>
                <a:lnTo>
                  <a:pt x="73002" y="1092777"/>
                </a:lnTo>
                <a:cubicBezTo>
                  <a:pt x="32684" y="1092777"/>
                  <a:pt x="0" y="1060093"/>
                  <a:pt x="0" y="1019775"/>
                </a:cubicBezTo>
                <a:lnTo>
                  <a:pt x="0" y="73002"/>
                </a:lnTo>
                <a:close/>
              </a:path>
            </a:pathLst>
          </a:custGeom>
          <a:gradFill flip="none" rotWithShape="0">
            <a:gsLst>
              <a:gs pos="0">
                <a:srgbClr val="BEF397"/>
              </a:gs>
              <a:gs pos="50000">
                <a:srgbClr val="D5F6C0"/>
              </a:gs>
              <a:gs pos="100000">
                <a:srgbClr val="EAFAE0"/>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7102" tIns="67102" rIns="67102" bIns="67102" numCol="1" spcCol="1270" anchor="ctr" anchorCtr="0">
            <a:noAutofit/>
          </a:bodyPr>
          <a:lstStyle/>
          <a:p>
            <a:pPr algn="ctr" defTabSz="533400" fontAlgn="base">
              <a:lnSpc>
                <a:spcPct val="90000"/>
              </a:lnSpc>
              <a:spcBef>
                <a:spcPct val="0"/>
              </a:spcBef>
              <a:spcAft>
                <a:spcPct val="35000"/>
              </a:spcAft>
            </a:pPr>
            <a:r>
              <a:rPr lang="ru-RU" sz="1200" b="1" dirty="0" smtClean="0">
                <a:solidFill>
                  <a:prstClr val="black"/>
                </a:solidFill>
                <a:latin typeface="Times New Roman" panose="02020603050405020304" pitchFamily="18" charset="0"/>
                <a:cs typeface="Times New Roman" panose="02020603050405020304" pitchFamily="18" charset="0"/>
              </a:rPr>
              <a:t>х</a:t>
            </a:r>
            <a:endParaRPr lang="ru-RU" sz="1200" b="1" dirty="0">
              <a:solidFill>
                <a:prstClr val="black"/>
              </a:solidFill>
              <a:latin typeface="Times New Roman" panose="02020603050405020304" pitchFamily="18" charset="0"/>
              <a:cs typeface="Times New Roman" panose="02020603050405020304" pitchFamily="18" charset="0"/>
            </a:endParaRPr>
          </a:p>
        </p:txBody>
      </p:sp>
      <p:sp>
        <p:nvSpPr>
          <p:cNvPr id="85" name="Полилиния 84"/>
          <p:cNvSpPr/>
          <p:nvPr/>
        </p:nvSpPr>
        <p:spPr>
          <a:xfrm>
            <a:off x="6767181" y="3861046"/>
            <a:ext cx="720000" cy="327975"/>
          </a:xfrm>
          <a:custGeom>
            <a:avLst/>
            <a:gdLst>
              <a:gd name="connsiteX0" fmla="*/ 0 w 730024"/>
              <a:gd name="connsiteY0" fmla="*/ 73002 h 1092777"/>
              <a:gd name="connsiteX1" fmla="*/ 73002 w 730024"/>
              <a:gd name="connsiteY1" fmla="*/ 0 h 1092777"/>
              <a:gd name="connsiteX2" fmla="*/ 657022 w 730024"/>
              <a:gd name="connsiteY2" fmla="*/ 0 h 1092777"/>
              <a:gd name="connsiteX3" fmla="*/ 730024 w 730024"/>
              <a:gd name="connsiteY3" fmla="*/ 73002 h 1092777"/>
              <a:gd name="connsiteX4" fmla="*/ 730024 w 730024"/>
              <a:gd name="connsiteY4" fmla="*/ 1019775 h 1092777"/>
              <a:gd name="connsiteX5" fmla="*/ 657022 w 730024"/>
              <a:gd name="connsiteY5" fmla="*/ 1092777 h 1092777"/>
              <a:gd name="connsiteX6" fmla="*/ 73002 w 730024"/>
              <a:gd name="connsiteY6" fmla="*/ 1092777 h 1092777"/>
              <a:gd name="connsiteX7" fmla="*/ 0 w 730024"/>
              <a:gd name="connsiteY7" fmla="*/ 1019775 h 1092777"/>
              <a:gd name="connsiteX8" fmla="*/ 0 w 730024"/>
              <a:gd name="connsiteY8" fmla="*/ 73002 h 1092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0024" h="1092777">
                <a:moveTo>
                  <a:pt x="0" y="73002"/>
                </a:moveTo>
                <a:cubicBezTo>
                  <a:pt x="0" y="32684"/>
                  <a:pt x="32684" y="0"/>
                  <a:pt x="73002" y="0"/>
                </a:cubicBezTo>
                <a:lnTo>
                  <a:pt x="657022" y="0"/>
                </a:lnTo>
                <a:cubicBezTo>
                  <a:pt x="697340" y="0"/>
                  <a:pt x="730024" y="32684"/>
                  <a:pt x="730024" y="73002"/>
                </a:cubicBezTo>
                <a:lnTo>
                  <a:pt x="730024" y="1019775"/>
                </a:lnTo>
                <a:cubicBezTo>
                  <a:pt x="730024" y="1060093"/>
                  <a:pt x="697340" y="1092777"/>
                  <a:pt x="657022" y="1092777"/>
                </a:cubicBezTo>
                <a:lnTo>
                  <a:pt x="73002" y="1092777"/>
                </a:lnTo>
                <a:cubicBezTo>
                  <a:pt x="32684" y="1092777"/>
                  <a:pt x="0" y="1060093"/>
                  <a:pt x="0" y="1019775"/>
                </a:cubicBezTo>
                <a:lnTo>
                  <a:pt x="0" y="73002"/>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7102" tIns="67102" rIns="67102" bIns="67102" numCol="1" spcCol="1270" anchor="ctr" anchorCtr="0">
            <a:noAutofit/>
          </a:bodyPr>
          <a:lstStyle/>
          <a:p>
            <a:pPr algn="ctr" defTabSz="533400" fontAlgn="base">
              <a:lnSpc>
                <a:spcPct val="90000"/>
              </a:lnSpc>
              <a:spcBef>
                <a:spcPct val="0"/>
              </a:spcBef>
              <a:spcAft>
                <a:spcPct val="35000"/>
              </a:spcAft>
            </a:pPr>
            <a:r>
              <a:rPr lang="ru-RU" sz="1200" b="1" dirty="0" smtClean="0">
                <a:solidFill>
                  <a:prstClr val="black"/>
                </a:solidFill>
                <a:latin typeface="Times New Roman" panose="02020603050405020304" pitchFamily="18" charset="0"/>
                <a:cs typeface="Times New Roman" panose="02020603050405020304" pitchFamily="18" charset="0"/>
              </a:rPr>
              <a:t>30</a:t>
            </a:r>
            <a:endParaRPr lang="ru-RU" sz="1200" b="1" dirty="0">
              <a:solidFill>
                <a:prstClr val="black"/>
              </a:solidFill>
              <a:latin typeface="Times New Roman" panose="02020603050405020304" pitchFamily="18" charset="0"/>
              <a:cs typeface="Times New Roman" panose="02020603050405020304" pitchFamily="18" charset="0"/>
            </a:endParaRPr>
          </a:p>
        </p:txBody>
      </p:sp>
      <p:sp>
        <p:nvSpPr>
          <p:cNvPr id="86" name="Полилиния 85"/>
          <p:cNvSpPr/>
          <p:nvPr/>
        </p:nvSpPr>
        <p:spPr>
          <a:xfrm>
            <a:off x="7557668" y="3861046"/>
            <a:ext cx="720000" cy="327975"/>
          </a:xfrm>
          <a:custGeom>
            <a:avLst/>
            <a:gdLst>
              <a:gd name="connsiteX0" fmla="*/ 0 w 730024"/>
              <a:gd name="connsiteY0" fmla="*/ 73002 h 1092777"/>
              <a:gd name="connsiteX1" fmla="*/ 73002 w 730024"/>
              <a:gd name="connsiteY1" fmla="*/ 0 h 1092777"/>
              <a:gd name="connsiteX2" fmla="*/ 657022 w 730024"/>
              <a:gd name="connsiteY2" fmla="*/ 0 h 1092777"/>
              <a:gd name="connsiteX3" fmla="*/ 730024 w 730024"/>
              <a:gd name="connsiteY3" fmla="*/ 73002 h 1092777"/>
              <a:gd name="connsiteX4" fmla="*/ 730024 w 730024"/>
              <a:gd name="connsiteY4" fmla="*/ 1019775 h 1092777"/>
              <a:gd name="connsiteX5" fmla="*/ 657022 w 730024"/>
              <a:gd name="connsiteY5" fmla="*/ 1092777 h 1092777"/>
              <a:gd name="connsiteX6" fmla="*/ 73002 w 730024"/>
              <a:gd name="connsiteY6" fmla="*/ 1092777 h 1092777"/>
              <a:gd name="connsiteX7" fmla="*/ 0 w 730024"/>
              <a:gd name="connsiteY7" fmla="*/ 1019775 h 1092777"/>
              <a:gd name="connsiteX8" fmla="*/ 0 w 730024"/>
              <a:gd name="connsiteY8" fmla="*/ 73002 h 1092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0024" h="1092777">
                <a:moveTo>
                  <a:pt x="0" y="73002"/>
                </a:moveTo>
                <a:cubicBezTo>
                  <a:pt x="0" y="32684"/>
                  <a:pt x="32684" y="0"/>
                  <a:pt x="73002" y="0"/>
                </a:cubicBezTo>
                <a:lnTo>
                  <a:pt x="657022" y="0"/>
                </a:lnTo>
                <a:cubicBezTo>
                  <a:pt x="697340" y="0"/>
                  <a:pt x="730024" y="32684"/>
                  <a:pt x="730024" y="73002"/>
                </a:cubicBezTo>
                <a:lnTo>
                  <a:pt x="730024" y="1019775"/>
                </a:lnTo>
                <a:cubicBezTo>
                  <a:pt x="730024" y="1060093"/>
                  <a:pt x="697340" y="1092777"/>
                  <a:pt x="657022" y="1092777"/>
                </a:cubicBezTo>
                <a:lnTo>
                  <a:pt x="73002" y="1092777"/>
                </a:lnTo>
                <a:cubicBezTo>
                  <a:pt x="32684" y="1092777"/>
                  <a:pt x="0" y="1060093"/>
                  <a:pt x="0" y="1019775"/>
                </a:cubicBezTo>
                <a:lnTo>
                  <a:pt x="0" y="73002"/>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7102" tIns="67102" rIns="67102" bIns="67102" numCol="1" spcCol="1270" anchor="ctr" anchorCtr="0">
            <a:noAutofit/>
          </a:bodyPr>
          <a:lstStyle/>
          <a:p>
            <a:pPr algn="ctr" defTabSz="533400" fontAlgn="base">
              <a:lnSpc>
                <a:spcPct val="90000"/>
              </a:lnSpc>
              <a:spcBef>
                <a:spcPct val="0"/>
              </a:spcBef>
              <a:spcAft>
                <a:spcPct val="35000"/>
              </a:spcAft>
            </a:pPr>
            <a:r>
              <a:rPr lang="ru-RU" sz="1200" b="1" dirty="0" smtClean="0">
                <a:solidFill>
                  <a:prstClr val="black"/>
                </a:solidFill>
                <a:latin typeface="Times New Roman" panose="02020603050405020304" pitchFamily="18" charset="0"/>
                <a:cs typeface="Times New Roman" panose="02020603050405020304" pitchFamily="18" charset="0"/>
              </a:rPr>
              <a:t>40</a:t>
            </a:r>
            <a:endParaRPr lang="ru-RU" sz="1200" b="1" dirty="0">
              <a:solidFill>
                <a:prstClr val="black"/>
              </a:solidFill>
              <a:latin typeface="Times New Roman" panose="02020603050405020304" pitchFamily="18" charset="0"/>
              <a:cs typeface="Times New Roman" panose="02020603050405020304" pitchFamily="18" charset="0"/>
            </a:endParaRPr>
          </a:p>
        </p:txBody>
      </p:sp>
      <p:sp>
        <p:nvSpPr>
          <p:cNvPr id="87" name="Полилиния 86"/>
          <p:cNvSpPr/>
          <p:nvPr/>
        </p:nvSpPr>
        <p:spPr>
          <a:xfrm>
            <a:off x="5957310" y="3861046"/>
            <a:ext cx="720000" cy="327975"/>
          </a:xfrm>
          <a:custGeom>
            <a:avLst/>
            <a:gdLst>
              <a:gd name="connsiteX0" fmla="*/ 0 w 730024"/>
              <a:gd name="connsiteY0" fmla="*/ 73002 h 1092777"/>
              <a:gd name="connsiteX1" fmla="*/ 73002 w 730024"/>
              <a:gd name="connsiteY1" fmla="*/ 0 h 1092777"/>
              <a:gd name="connsiteX2" fmla="*/ 657022 w 730024"/>
              <a:gd name="connsiteY2" fmla="*/ 0 h 1092777"/>
              <a:gd name="connsiteX3" fmla="*/ 730024 w 730024"/>
              <a:gd name="connsiteY3" fmla="*/ 73002 h 1092777"/>
              <a:gd name="connsiteX4" fmla="*/ 730024 w 730024"/>
              <a:gd name="connsiteY4" fmla="*/ 1019775 h 1092777"/>
              <a:gd name="connsiteX5" fmla="*/ 657022 w 730024"/>
              <a:gd name="connsiteY5" fmla="*/ 1092777 h 1092777"/>
              <a:gd name="connsiteX6" fmla="*/ 73002 w 730024"/>
              <a:gd name="connsiteY6" fmla="*/ 1092777 h 1092777"/>
              <a:gd name="connsiteX7" fmla="*/ 0 w 730024"/>
              <a:gd name="connsiteY7" fmla="*/ 1019775 h 1092777"/>
              <a:gd name="connsiteX8" fmla="*/ 0 w 730024"/>
              <a:gd name="connsiteY8" fmla="*/ 73002 h 1092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0024" h="1092777">
                <a:moveTo>
                  <a:pt x="0" y="73002"/>
                </a:moveTo>
                <a:cubicBezTo>
                  <a:pt x="0" y="32684"/>
                  <a:pt x="32684" y="0"/>
                  <a:pt x="73002" y="0"/>
                </a:cubicBezTo>
                <a:lnTo>
                  <a:pt x="657022" y="0"/>
                </a:lnTo>
                <a:cubicBezTo>
                  <a:pt x="697340" y="0"/>
                  <a:pt x="730024" y="32684"/>
                  <a:pt x="730024" y="73002"/>
                </a:cubicBezTo>
                <a:lnTo>
                  <a:pt x="730024" y="1019775"/>
                </a:lnTo>
                <a:cubicBezTo>
                  <a:pt x="730024" y="1060093"/>
                  <a:pt x="697340" y="1092777"/>
                  <a:pt x="657022" y="1092777"/>
                </a:cubicBezTo>
                <a:lnTo>
                  <a:pt x="73002" y="1092777"/>
                </a:lnTo>
                <a:cubicBezTo>
                  <a:pt x="32684" y="1092777"/>
                  <a:pt x="0" y="1060093"/>
                  <a:pt x="0" y="1019775"/>
                </a:cubicBezTo>
                <a:lnTo>
                  <a:pt x="0" y="73002"/>
                </a:lnTo>
                <a:close/>
              </a:path>
            </a:pathLst>
          </a:custGeom>
          <a:gradFill flip="none" rotWithShape="0">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7102" tIns="67102" rIns="67102" bIns="67102" numCol="1" spcCol="1270" anchor="ctr" anchorCtr="0">
            <a:noAutofit/>
          </a:bodyPr>
          <a:lstStyle/>
          <a:p>
            <a:pPr algn="ctr" defTabSz="533400" fontAlgn="base">
              <a:lnSpc>
                <a:spcPct val="90000"/>
              </a:lnSpc>
              <a:spcBef>
                <a:spcPct val="0"/>
              </a:spcBef>
              <a:spcAft>
                <a:spcPct val="35000"/>
              </a:spcAft>
            </a:pPr>
            <a:r>
              <a:rPr lang="ru-RU" sz="1200" b="1" dirty="0" smtClean="0">
                <a:solidFill>
                  <a:prstClr val="black"/>
                </a:solidFill>
                <a:latin typeface="Times New Roman" panose="02020603050405020304" pitchFamily="18" charset="0"/>
                <a:cs typeface="Times New Roman" panose="02020603050405020304" pitchFamily="18" charset="0"/>
              </a:rPr>
              <a:t>25</a:t>
            </a:r>
            <a:endParaRPr lang="ru-RU" sz="1200" b="1" dirty="0">
              <a:solidFill>
                <a:prstClr val="black"/>
              </a:solidFill>
              <a:latin typeface="Times New Roman" panose="02020603050405020304" pitchFamily="18" charset="0"/>
              <a:cs typeface="Times New Roman" panose="02020603050405020304" pitchFamily="18" charset="0"/>
            </a:endParaRPr>
          </a:p>
        </p:txBody>
      </p:sp>
      <p:sp>
        <p:nvSpPr>
          <p:cNvPr id="88" name="Полилиния 87"/>
          <p:cNvSpPr/>
          <p:nvPr/>
        </p:nvSpPr>
        <p:spPr>
          <a:xfrm>
            <a:off x="8355483" y="3861046"/>
            <a:ext cx="720000" cy="327975"/>
          </a:xfrm>
          <a:custGeom>
            <a:avLst/>
            <a:gdLst>
              <a:gd name="connsiteX0" fmla="*/ 0 w 730024"/>
              <a:gd name="connsiteY0" fmla="*/ 73002 h 1092777"/>
              <a:gd name="connsiteX1" fmla="*/ 73002 w 730024"/>
              <a:gd name="connsiteY1" fmla="*/ 0 h 1092777"/>
              <a:gd name="connsiteX2" fmla="*/ 657022 w 730024"/>
              <a:gd name="connsiteY2" fmla="*/ 0 h 1092777"/>
              <a:gd name="connsiteX3" fmla="*/ 730024 w 730024"/>
              <a:gd name="connsiteY3" fmla="*/ 73002 h 1092777"/>
              <a:gd name="connsiteX4" fmla="*/ 730024 w 730024"/>
              <a:gd name="connsiteY4" fmla="*/ 1019775 h 1092777"/>
              <a:gd name="connsiteX5" fmla="*/ 657022 w 730024"/>
              <a:gd name="connsiteY5" fmla="*/ 1092777 h 1092777"/>
              <a:gd name="connsiteX6" fmla="*/ 73002 w 730024"/>
              <a:gd name="connsiteY6" fmla="*/ 1092777 h 1092777"/>
              <a:gd name="connsiteX7" fmla="*/ 0 w 730024"/>
              <a:gd name="connsiteY7" fmla="*/ 1019775 h 1092777"/>
              <a:gd name="connsiteX8" fmla="*/ 0 w 730024"/>
              <a:gd name="connsiteY8" fmla="*/ 73002 h 1092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0024" h="1092777">
                <a:moveTo>
                  <a:pt x="0" y="73002"/>
                </a:moveTo>
                <a:cubicBezTo>
                  <a:pt x="0" y="32684"/>
                  <a:pt x="32684" y="0"/>
                  <a:pt x="73002" y="0"/>
                </a:cubicBezTo>
                <a:lnTo>
                  <a:pt x="657022" y="0"/>
                </a:lnTo>
                <a:cubicBezTo>
                  <a:pt x="697340" y="0"/>
                  <a:pt x="730024" y="32684"/>
                  <a:pt x="730024" y="73002"/>
                </a:cubicBezTo>
                <a:lnTo>
                  <a:pt x="730024" y="1019775"/>
                </a:lnTo>
                <a:cubicBezTo>
                  <a:pt x="730024" y="1060093"/>
                  <a:pt x="697340" y="1092777"/>
                  <a:pt x="657022" y="1092777"/>
                </a:cubicBezTo>
                <a:lnTo>
                  <a:pt x="73002" y="1092777"/>
                </a:lnTo>
                <a:cubicBezTo>
                  <a:pt x="32684" y="1092777"/>
                  <a:pt x="0" y="1060093"/>
                  <a:pt x="0" y="1019775"/>
                </a:cubicBezTo>
                <a:lnTo>
                  <a:pt x="0" y="73002"/>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7102" tIns="67102" rIns="67102" bIns="67102" numCol="1" spcCol="1270" anchor="ctr" anchorCtr="0">
            <a:noAutofit/>
          </a:bodyPr>
          <a:lstStyle/>
          <a:p>
            <a:pPr algn="ctr" defTabSz="533400" fontAlgn="base">
              <a:lnSpc>
                <a:spcPct val="90000"/>
              </a:lnSpc>
              <a:spcBef>
                <a:spcPct val="0"/>
              </a:spcBef>
              <a:spcAft>
                <a:spcPct val="35000"/>
              </a:spcAft>
            </a:pPr>
            <a:r>
              <a:rPr lang="ru-RU" sz="1200" b="1" dirty="0" smtClean="0">
                <a:solidFill>
                  <a:prstClr val="black"/>
                </a:solidFill>
                <a:latin typeface="Times New Roman" panose="02020603050405020304" pitchFamily="18" charset="0"/>
                <a:cs typeface="Times New Roman" panose="02020603050405020304" pitchFamily="18" charset="0"/>
              </a:rPr>
              <a:t>45</a:t>
            </a:r>
            <a:endParaRPr lang="ru-RU" sz="1200" b="1" dirty="0">
              <a:solidFill>
                <a:prstClr val="black"/>
              </a:solidFill>
              <a:latin typeface="Times New Roman" panose="02020603050405020304" pitchFamily="18" charset="0"/>
              <a:cs typeface="Times New Roman" panose="02020603050405020304" pitchFamily="18" charset="0"/>
            </a:endParaRPr>
          </a:p>
        </p:txBody>
      </p:sp>
      <p:sp>
        <p:nvSpPr>
          <p:cNvPr id="89" name="Полилиния 88"/>
          <p:cNvSpPr/>
          <p:nvPr/>
        </p:nvSpPr>
        <p:spPr>
          <a:xfrm>
            <a:off x="5150472" y="3861046"/>
            <a:ext cx="720000" cy="327975"/>
          </a:xfrm>
          <a:custGeom>
            <a:avLst/>
            <a:gdLst>
              <a:gd name="connsiteX0" fmla="*/ 0 w 730024"/>
              <a:gd name="connsiteY0" fmla="*/ 73002 h 1092777"/>
              <a:gd name="connsiteX1" fmla="*/ 73002 w 730024"/>
              <a:gd name="connsiteY1" fmla="*/ 0 h 1092777"/>
              <a:gd name="connsiteX2" fmla="*/ 657022 w 730024"/>
              <a:gd name="connsiteY2" fmla="*/ 0 h 1092777"/>
              <a:gd name="connsiteX3" fmla="*/ 730024 w 730024"/>
              <a:gd name="connsiteY3" fmla="*/ 73002 h 1092777"/>
              <a:gd name="connsiteX4" fmla="*/ 730024 w 730024"/>
              <a:gd name="connsiteY4" fmla="*/ 1019775 h 1092777"/>
              <a:gd name="connsiteX5" fmla="*/ 657022 w 730024"/>
              <a:gd name="connsiteY5" fmla="*/ 1092777 h 1092777"/>
              <a:gd name="connsiteX6" fmla="*/ 73002 w 730024"/>
              <a:gd name="connsiteY6" fmla="*/ 1092777 h 1092777"/>
              <a:gd name="connsiteX7" fmla="*/ 0 w 730024"/>
              <a:gd name="connsiteY7" fmla="*/ 1019775 h 1092777"/>
              <a:gd name="connsiteX8" fmla="*/ 0 w 730024"/>
              <a:gd name="connsiteY8" fmla="*/ 73002 h 1092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0024" h="1092777">
                <a:moveTo>
                  <a:pt x="0" y="73002"/>
                </a:moveTo>
                <a:cubicBezTo>
                  <a:pt x="0" y="32684"/>
                  <a:pt x="32684" y="0"/>
                  <a:pt x="73002" y="0"/>
                </a:cubicBezTo>
                <a:lnTo>
                  <a:pt x="657022" y="0"/>
                </a:lnTo>
                <a:cubicBezTo>
                  <a:pt x="697340" y="0"/>
                  <a:pt x="730024" y="32684"/>
                  <a:pt x="730024" y="73002"/>
                </a:cubicBezTo>
                <a:lnTo>
                  <a:pt x="730024" y="1019775"/>
                </a:lnTo>
                <a:cubicBezTo>
                  <a:pt x="730024" y="1060093"/>
                  <a:pt x="697340" y="1092777"/>
                  <a:pt x="657022" y="1092777"/>
                </a:cubicBezTo>
                <a:lnTo>
                  <a:pt x="73002" y="1092777"/>
                </a:lnTo>
                <a:cubicBezTo>
                  <a:pt x="32684" y="1092777"/>
                  <a:pt x="0" y="1060093"/>
                  <a:pt x="0" y="1019775"/>
                </a:cubicBezTo>
                <a:lnTo>
                  <a:pt x="0" y="73002"/>
                </a:lnTo>
                <a:close/>
              </a:path>
            </a:pathLst>
          </a:custGeom>
          <a:gradFill flip="none" rotWithShape="0">
            <a:gsLst>
              <a:gs pos="0">
                <a:srgbClr val="BEF397"/>
              </a:gs>
              <a:gs pos="50000">
                <a:srgbClr val="D5F6C0"/>
              </a:gs>
              <a:gs pos="100000">
                <a:srgbClr val="EAFAE0"/>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7102" tIns="67102" rIns="67102" bIns="67102" numCol="1" spcCol="1270" anchor="ctr" anchorCtr="0">
            <a:noAutofit/>
          </a:bodyPr>
          <a:lstStyle/>
          <a:p>
            <a:pPr algn="ctr" defTabSz="533400" fontAlgn="base">
              <a:lnSpc>
                <a:spcPct val="90000"/>
              </a:lnSpc>
              <a:spcBef>
                <a:spcPct val="0"/>
              </a:spcBef>
              <a:spcAft>
                <a:spcPct val="35000"/>
              </a:spcAft>
            </a:pPr>
            <a:r>
              <a:rPr lang="ru-RU" sz="1200" b="1" dirty="0" smtClean="0">
                <a:solidFill>
                  <a:prstClr val="black"/>
                </a:solidFill>
                <a:latin typeface="Times New Roman" panose="02020603050405020304" pitchFamily="18" charset="0"/>
                <a:cs typeface="Times New Roman" panose="02020603050405020304" pitchFamily="18" charset="0"/>
              </a:rPr>
              <a:t>25</a:t>
            </a:r>
            <a:endParaRPr lang="ru-RU" sz="1200" b="1"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26619488"/>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p:cNvSpPr>
            <a:spLocks noGrp="1"/>
          </p:cNvSpPr>
          <p:nvPr>
            <p:ph type="sldNum" sz="quarter" idx="12"/>
          </p:nvPr>
        </p:nvSpPr>
        <p:spPr/>
        <p:txBody>
          <a:bodyPr/>
          <a:lstStyle/>
          <a:p>
            <a:pPr>
              <a:defRPr/>
            </a:pPr>
            <a:r>
              <a:rPr lang="ru-RU" dirty="0" smtClean="0">
                <a:solidFill>
                  <a:prstClr val="black"/>
                </a:solidFill>
              </a:rPr>
              <a:t>74</a:t>
            </a:r>
            <a:endParaRPr lang="ru-RU" dirty="0">
              <a:solidFill>
                <a:prstClr val="black"/>
              </a:solidFill>
            </a:endParaRPr>
          </a:p>
        </p:txBody>
      </p:sp>
      <p:sp>
        <p:nvSpPr>
          <p:cNvPr id="5" name="Скругленный прямоугольник 4"/>
          <p:cNvSpPr/>
          <p:nvPr/>
        </p:nvSpPr>
        <p:spPr>
          <a:xfrm>
            <a:off x="121388" y="836712"/>
            <a:ext cx="5386716" cy="1296144"/>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fontAlgn="base">
              <a:spcBef>
                <a:spcPct val="0"/>
              </a:spcBef>
              <a:spcAft>
                <a:spcPct val="0"/>
              </a:spcAft>
            </a:pPr>
            <a:r>
              <a:rPr lang="ru-RU" sz="1600" b="1" i="1" dirty="0">
                <a:solidFill>
                  <a:prstClr val="black"/>
                </a:solidFill>
                <a:latin typeface="Times New Roman" panose="02020603050405020304" pitchFamily="18" charset="0"/>
                <a:cs typeface="Times New Roman" panose="02020603050405020304" pitchFamily="18" charset="0"/>
              </a:rPr>
              <a:t>Цели программы:</a:t>
            </a:r>
            <a:r>
              <a:rPr lang="ru-RU" sz="1600" dirty="0">
                <a:solidFill>
                  <a:prstClr val="black"/>
                </a:solidFill>
                <a:latin typeface="Times New Roman" panose="02020603050405020304" pitchFamily="18" charset="0"/>
                <a:cs typeface="Times New Roman" panose="02020603050405020304" pitchFamily="18" charset="0"/>
              </a:rPr>
              <a:t> </a:t>
            </a:r>
          </a:p>
          <a:p>
            <a:pPr marL="285750" indent="-285750">
              <a:buFont typeface="Wingdings" panose="05000000000000000000" pitchFamily="2" charset="2"/>
              <a:buChar char="v"/>
            </a:pPr>
            <a:r>
              <a:rPr lang="ru-RU" sz="1400" dirty="0">
                <a:solidFill>
                  <a:schemeClr val="tx1"/>
                </a:solidFill>
                <a:latin typeface="Times New Roman" panose="02020603050405020304" pitchFamily="18" charset="0"/>
                <a:cs typeface="Times New Roman" panose="02020603050405020304" pitchFamily="18" charset="0"/>
              </a:rPr>
              <a:t>создание благоприятных условий для развития промышленности Чувашской Республики;</a:t>
            </a:r>
          </a:p>
          <a:p>
            <a:pPr marL="285750" indent="-285750">
              <a:buFont typeface="Wingdings" panose="05000000000000000000" pitchFamily="2" charset="2"/>
              <a:buChar char="v"/>
            </a:pPr>
            <a:r>
              <a:rPr lang="ru-RU" sz="1400" dirty="0">
                <a:solidFill>
                  <a:schemeClr val="tx1"/>
                </a:solidFill>
                <a:latin typeface="Times New Roman" panose="02020603050405020304" pitchFamily="18" charset="0"/>
                <a:cs typeface="Times New Roman" panose="02020603050405020304" pitchFamily="18" charset="0"/>
              </a:rPr>
              <a:t>обеспечение инновационной активности бизнеса</a:t>
            </a:r>
            <a:r>
              <a:rPr lang="ru-RU" sz="1400" dirty="0" smtClean="0">
                <a:solidFill>
                  <a:schemeClr val="tx1"/>
                </a:solidFill>
                <a:latin typeface="Times New Roman" panose="02020603050405020304" pitchFamily="18" charset="0"/>
                <a:cs typeface="Times New Roman" panose="02020603050405020304" pitchFamily="18" charset="0"/>
              </a:rPr>
              <a:t>.</a:t>
            </a:r>
            <a:endParaRPr lang="ru-RU" sz="1400" dirty="0">
              <a:solidFill>
                <a:schemeClr val="tx1"/>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116734" y="2464973"/>
            <a:ext cx="4032448" cy="307777"/>
          </a:xfrm>
          <a:prstGeom prst="rect">
            <a:avLst/>
          </a:prstGeom>
          <a:noFill/>
        </p:spPr>
        <p:txBody>
          <a:bodyPr wrap="square" rtlCol="0">
            <a:spAutoFit/>
          </a:bodyPr>
          <a:lstStyle/>
          <a:p>
            <a:pPr fontAlgn="base">
              <a:spcBef>
                <a:spcPct val="0"/>
              </a:spcBef>
              <a:spcAft>
                <a:spcPct val="0"/>
              </a:spcAft>
            </a:pPr>
            <a:r>
              <a:rPr lang="ru-RU" sz="1400" b="1" dirty="0">
                <a:solidFill>
                  <a:prstClr val="black"/>
                </a:solidFill>
                <a:latin typeface="Times New Roman" panose="02020603050405020304" pitchFamily="18" charset="0"/>
                <a:cs typeface="Times New Roman" panose="02020603050405020304" pitchFamily="18" charset="0"/>
              </a:rPr>
              <a:t>Расходы республиканского бюджета, млн. руб.</a:t>
            </a:r>
          </a:p>
        </p:txBody>
      </p:sp>
      <p:sp>
        <p:nvSpPr>
          <p:cNvPr id="4" name="Полилиния 3"/>
          <p:cNvSpPr/>
          <p:nvPr/>
        </p:nvSpPr>
        <p:spPr>
          <a:xfrm>
            <a:off x="4066478" y="3174052"/>
            <a:ext cx="4915632" cy="351214"/>
          </a:xfrm>
          <a:custGeom>
            <a:avLst/>
            <a:gdLst>
              <a:gd name="connsiteX0" fmla="*/ 0 w 4928030"/>
              <a:gd name="connsiteY0" fmla="*/ 40668 h 406676"/>
              <a:gd name="connsiteX1" fmla="*/ 40668 w 4928030"/>
              <a:gd name="connsiteY1" fmla="*/ 0 h 406676"/>
              <a:gd name="connsiteX2" fmla="*/ 4887362 w 4928030"/>
              <a:gd name="connsiteY2" fmla="*/ 0 h 406676"/>
              <a:gd name="connsiteX3" fmla="*/ 4928030 w 4928030"/>
              <a:gd name="connsiteY3" fmla="*/ 40668 h 406676"/>
              <a:gd name="connsiteX4" fmla="*/ 4928030 w 4928030"/>
              <a:gd name="connsiteY4" fmla="*/ 366008 h 406676"/>
              <a:gd name="connsiteX5" fmla="*/ 4887362 w 4928030"/>
              <a:gd name="connsiteY5" fmla="*/ 406676 h 406676"/>
              <a:gd name="connsiteX6" fmla="*/ 40668 w 4928030"/>
              <a:gd name="connsiteY6" fmla="*/ 406676 h 406676"/>
              <a:gd name="connsiteX7" fmla="*/ 0 w 4928030"/>
              <a:gd name="connsiteY7" fmla="*/ 366008 h 406676"/>
              <a:gd name="connsiteX8" fmla="*/ 0 w 4928030"/>
              <a:gd name="connsiteY8" fmla="*/ 40668 h 406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28030" h="406676">
                <a:moveTo>
                  <a:pt x="0" y="40668"/>
                </a:moveTo>
                <a:cubicBezTo>
                  <a:pt x="0" y="18208"/>
                  <a:pt x="18208" y="0"/>
                  <a:pt x="40668" y="0"/>
                </a:cubicBezTo>
                <a:lnTo>
                  <a:pt x="4887362" y="0"/>
                </a:lnTo>
                <a:cubicBezTo>
                  <a:pt x="4909822" y="0"/>
                  <a:pt x="4928030" y="18208"/>
                  <a:pt x="4928030" y="40668"/>
                </a:cubicBezTo>
                <a:lnTo>
                  <a:pt x="4928030" y="366008"/>
                </a:lnTo>
                <a:cubicBezTo>
                  <a:pt x="4928030" y="388468"/>
                  <a:pt x="4909822" y="406676"/>
                  <a:pt x="4887362" y="406676"/>
                </a:cubicBezTo>
                <a:lnTo>
                  <a:pt x="40668" y="406676"/>
                </a:lnTo>
                <a:cubicBezTo>
                  <a:pt x="18208" y="406676"/>
                  <a:pt x="0" y="388468"/>
                  <a:pt x="0" y="366008"/>
                </a:cubicBezTo>
                <a:lnTo>
                  <a:pt x="0" y="40668"/>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72871" tIns="72871" rIns="72871" bIns="72871" numCol="1" spcCol="1270" anchor="ctr" anchorCtr="0">
            <a:noAutofit/>
          </a:bodyPr>
          <a:lstStyle/>
          <a:p>
            <a:pPr algn="ctr" defTabSz="711200" fontAlgn="base">
              <a:lnSpc>
                <a:spcPct val="90000"/>
              </a:lnSpc>
              <a:spcBef>
                <a:spcPct val="0"/>
              </a:spcBef>
              <a:spcAft>
                <a:spcPct val="35000"/>
              </a:spcAft>
            </a:pPr>
            <a:r>
              <a:rPr lang="ru-RU" sz="1600" b="1" i="1" dirty="0">
                <a:solidFill>
                  <a:prstClr val="black"/>
                </a:solidFill>
                <a:latin typeface="Times New Roman" panose="02020603050405020304" pitchFamily="18" charset="0"/>
                <a:cs typeface="Times New Roman" panose="02020603050405020304" pitchFamily="18" charset="0"/>
              </a:rPr>
              <a:t>Расходы в разрезе подпрограмм, </a:t>
            </a:r>
            <a:r>
              <a:rPr lang="ru-RU" sz="1600" b="1" i="1" dirty="0" smtClean="0">
                <a:solidFill>
                  <a:prstClr val="black"/>
                </a:solidFill>
                <a:latin typeface="Times New Roman" panose="02020603050405020304" pitchFamily="18" charset="0"/>
                <a:cs typeface="Times New Roman" panose="02020603050405020304" pitchFamily="18" charset="0"/>
              </a:rPr>
              <a:t>за 2019 год млн</a:t>
            </a:r>
            <a:r>
              <a:rPr lang="ru-RU" sz="1600" b="1" i="1" dirty="0">
                <a:solidFill>
                  <a:prstClr val="black"/>
                </a:solidFill>
                <a:latin typeface="Times New Roman" panose="02020603050405020304" pitchFamily="18" charset="0"/>
                <a:cs typeface="Times New Roman" panose="02020603050405020304" pitchFamily="18" charset="0"/>
              </a:rPr>
              <a:t>. руб.</a:t>
            </a:r>
          </a:p>
        </p:txBody>
      </p:sp>
      <p:sp>
        <p:nvSpPr>
          <p:cNvPr id="6" name="Полилиния 5"/>
          <p:cNvSpPr/>
          <p:nvPr/>
        </p:nvSpPr>
        <p:spPr>
          <a:xfrm>
            <a:off x="4066478" y="3603106"/>
            <a:ext cx="2916433" cy="462827"/>
          </a:xfrm>
          <a:custGeom>
            <a:avLst/>
            <a:gdLst>
              <a:gd name="connsiteX0" fmla="*/ 0 w 2842959"/>
              <a:gd name="connsiteY0" fmla="*/ 30897 h 308968"/>
              <a:gd name="connsiteX1" fmla="*/ 30897 w 2842959"/>
              <a:gd name="connsiteY1" fmla="*/ 0 h 308968"/>
              <a:gd name="connsiteX2" fmla="*/ 2812062 w 2842959"/>
              <a:gd name="connsiteY2" fmla="*/ 0 h 308968"/>
              <a:gd name="connsiteX3" fmla="*/ 2842959 w 2842959"/>
              <a:gd name="connsiteY3" fmla="*/ 30897 h 308968"/>
              <a:gd name="connsiteX4" fmla="*/ 2842959 w 2842959"/>
              <a:gd name="connsiteY4" fmla="*/ 278071 h 308968"/>
              <a:gd name="connsiteX5" fmla="*/ 2812062 w 2842959"/>
              <a:gd name="connsiteY5" fmla="*/ 308968 h 308968"/>
              <a:gd name="connsiteX6" fmla="*/ 30897 w 2842959"/>
              <a:gd name="connsiteY6" fmla="*/ 308968 h 308968"/>
              <a:gd name="connsiteX7" fmla="*/ 0 w 2842959"/>
              <a:gd name="connsiteY7" fmla="*/ 278071 h 308968"/>
              <a:gd name="connsiteX8" fmla="*/ 0 w 2842959"/>
              <a:gd name="connsiteY8" fmla="*/ 30897 h 308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42959" h="308968">
                <a:moveTo>
                  <a:pt x="0" y="30897"/>
                </a:moveTo>
                <a:cubicBezTo>
                  <a:pt x="0" y="13833"/>
                  <a:pt x="13833" y="0"/>
                  <a:pt x="30897" y="0"/>
                </a:cubicBezTo>
                <a:lnTo>
                  <a:pt x="2812062" y="0"/>
                </a:lnTo>
                <a:cubicBezTo>
                  <a:pt x="2829126" y="0"/>
                  <a:pt x="2842959" y="13833"/>
                  <a:pt x="2842959" y="30897"/>
                </a:cubicBezTo>
                <a:lnTo>
                  <a:pt x="2842959" y="278071"/>
                </a:lnTo>
                <a:cubicBezTo>
                  <a:pt x="2842959" y="295135"/>
                  <a:pt x="2829126" y="308968"/>
                  <a:pt x="2812062" y="308968"/>
                </a:cubicBezTo>
                <a:lnTo>
                  <a:pt x="30897" y="308968"/>
                </a:lnTo>
                <a:cubicBezTo>
                  <a:pt x="13833" y="308968"/>
                  <a:pt x="0" y="295135"/>
                  <a:pt x="0" y="278071"/>
                </a:cubicBezTo>
                <a:lnTo>
                  <a:pt x="0" y="30897"/>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66199" tIns="66199" rIns="66199" bIns="66199" numCol="1" spcCol="1270" anchor="ctr" anchorCtr="0">
            <a:noAutofit/>
          </a:bodyPr>
          <a:lstStyle/>
          <a:p>
            <a:pPr algn="ctr" defTabSz="666750" fontAlgn="base">
              <a:lnSpc>
                <a:spcPct val="90000"/>
              </a:lnSpc>
              <a:spcBef>
                <a:spcPct val="0"/>
              </a:spcBef>
              <a:spcAft>
                <a:spcPct val="35000"/>
              </a:spcAft>
            </a:pPr>
            <a:r>
              <a:rPr lang="ru-RU" sz="1500" b="1" dirty="0">
                <a:solidFill>
                  <a:prstClr val="black"/>
                </a:solidFill>
                <a:latin typeface="Times New Roman" panose="02020603050405020304" pitchFamily="18" charset="0"/>
                <a:cs typeface="Times New Roman" panose="02020603050405020304" pitchFamily="18" charset="0"/>
              </a:rPr>
              <a:t>Подпрограмма</a:t>
            </a:r>
          </a:p>
        </p:txBody>
      </p:sp>
      <p:sp>
        <p:nvSpPr>
          <p:cNvPr id="8" name="Полилиния 7"/>
          <p:cNvSpPr/>
          <p:nvPr/>
        </p:nvSpPr>
        <p:spPr>
          <a:xfrm>
            <a:off x="4066478" y="5007959"/>
            <a:ext cx="2916433" cy="492552"/>
          </a:xfrm>
          <a:custGeom>
            <a:avLst/>
            <a:gdLst>
              <a:gd name="connsiteX0" fmla="*/ 0 w 2842959"/>
              <a:gd name="connsiteY0" fmla="*/ 61344 h 613435"/>
              <a:gd name="connsiteX1" fmla="*/ 61344 w 2842959"/>
              <a:gd name="connsiteY1" fmla="*/ 0 h 613435"/>
              <a:gd name="connsiteX2" fmla="*/ 2781616 w 2842959"/>
              <a:gd name="connsiteY2" fmla="*/ 0 h 613435"/>
              <a:gd name="connsiteX3" fmla="*/ 2842960 w 2842959"/>
              <a:gd name="connsiteY3" fmla="*/ 61344 h 613435"/>
              <a:gd name="connsiteX4" fmla="*/ 2842959 w 2842959"/>
              <a:gd name="connsiteY4" fmla="*/ 552092 h 613435"/>
              <a:gd name="connsiteX5" fmla="*/ 2781615 w 2842959"/>
              <a:gd name="connsiteY5" fmla="*/ 613436 h 613435"/>
              <a:gd name="connsiteX6" fmla="*/ 61344 w 2842959"/>
              <a:gd name="connsiteY6" fmla="*/ 613435 h 613435"/>
              <a:gd name="connsiteX7" fmla="*/ 0 w 2842959"/>
              <a:gd name="connsiteY7" fmla="*/ 552091 h 613435"/>
              <a:gd name="connsiteX8" fmla="*/ 0 w 2842959"/>
              <a:gd name="connsiteY8" fmla="*/ 61344 h 613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42959" h="613435">
                <a:moveTo>
                  <a:pt x="0" y="61344"/>
                </a:moveTo>
                <a:cubicBezTo>
                  <a:pt x="0" y="27465"/>
                  <a:pt x="27465" y="0"/>
                  <a:pt x="61344" y="0"/>
                </a:cubicBezTo>
                <a:lnTo>
                  <a:pt x="2781616" y="0"/>
                </a:lnTo>
                <a:cubicBezTo>
                  <a:pt x="2815495" y="0"/>
                  <a:pt x="2842960" y="27465"/>
                  <a:pt x="2842960" y="61344"/>
                </a:cubicBezTo>
                <a:cubicBezTo>
                  <a:pt x="2842960" y="224927"/>
                  <a:pt x="2842959" y="388509"/>
                  <a:pt x="2842959" y="552092"/>
                </a:cubicBezTo>
                <a:cubicBezTo>
                  <a:pt x="2842959" y="585971"/>
                  <a:pt x="2815494" y="613436"/>
                  <a:pt x="2781615" y="613436"/>
                </a:cubicBezTo>
                <a:lnTo>
                  <a:pt x="61344" y="613435"/>
                </a:lnTo>
                <a:cubicBezTo>
                  <a:pt x="27465" y="613435"/>
                  <a:pt x="0" y="585970"/>
                  <a:pt x="0" y="552091"/>
                </a:cubicBezTo>
                <a:lnTo>
                  <a:pt x="0" y="61344"/>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59877" tIns="59877" rIns="59877" bIns="59877" numCol="1" spcCol="1270" anchor="ctr" anchorCtr="0">
            <a:noAutofit/>
          </a:bodyPr>
          <a:lstStyle/>
          <a:p>
            <a:pPr algn="ctr" defTabSz="488950" fontAlgn="base">
              <a:lnSpc>
                <a:spcPct val="90000"/>
              </a:lnSpc>
              <a:spcBef>
                <a:spcPct val="0"/>
              </a:spcBef>
              <a:spcAft>
                <a:spcPct val="35000"/>
              </a:spcAft>
            </a:pPr>
            <a:r>
              <a:rPr lang="ru-RU" sz="1300" dirty="0">
                <a:solidFill>
                  <a:prstClr val="black"/>
                </a:solidFill>
                <a:latin typeface="Times New Roman" panose="02020603050405020304" pitchFamily="18" charset="0"/>
                <a:cs typeface="Times New Roman" panose="02020603050405020304" pitchFamily="18" charset="0"/>
              </a:rPr>
              <a:t>Качество</a:t>
            </a:r>
          </a:p>
        </p:txBody>
      </p:sp>
      <p:sp>
        <p:nvSpPr>
          <p:cNvPr id="20" name="Полилиния 19"/>
          <p:cNvSpPr/>
          <p:nvPr/>
        </p:nvSpPr>
        <p:spPr>
          <a:xfrm>
            <a:off x="7056376" y="3597448"/>
            <a:ext cx="900000" cy="468485"/>
          </a:xfrm>
          <a:custGeom>
            <a:avLst/>
            <a:gdLst>
              <a:gd name="connsiteX0" fmla="*/ 0 w 761117"/>
              <a:gd name="connsiteY0" fmla="*/ 30897 h 308968"/>
              <a:gd name="connsiteX1" fmla="*/ 30897 w 761117"/>
              <a:gd name="connsiteY1" fmla="*/ 0 h 308968"/>
              <a:gd name="connsiteX2" fmla="*/ 730220 w 761117"/>
              <a:gd name="connsiteY2" fmla="*/ 0 h 308968"/>
              <a:gd name="connsiteX3" fmla="*/ 761117 w 761117"/>
              <a:gd name="connsiteY3" fmla="*/ 30897 h 308968"/>
              <a:gd name="connsiteX4" fmla="*/ 761117 w 761117"/>
              <a:gd name="connsiteY4" fmla="*/ 278071 h 308968"/>
              <a:gd name="connsiteX5" fmla="*/ 730220 w 761117"/>
              <a:gd name="connsiteY5" fmla="*/ 308968 h 308968"/>
              <a:gd name="connsiteX6" fmla="*/ 30897 w 761117"/>
              <a:gd name="connsiteY6" fmla="*/ 308968 h 308968"/>
              <a:gd name="connsiteX7" fmla="*/ 0 w 761117"/>
              <a:gd name="connsiteY7" fmla="*/ 278071 h 308968"/>
              <a:gd name="connsiteX8" fmla="*/ 0 w 761117"/>
              <a:gd name="connsiteY8" fmla="*/ 30897 h 308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1117" h="308968">
                <a:moveTo>
                  <a:pt x="0" y="30897"/>
                </a:moveTo>
                <a:cubicBezTo>
                  <a:pt x="0" y="13833"/>
                  <a:pt x="13833" y="0"/>
                  <a:pt x="30897" y="0"/>
                </a:cubicBezTo>
                <a:lnTo>
                  <a:pt x="730220" y="0"/>
                </a:lnTo>
                <a:cubicBezTo>
                  <a:pt x="747284" y="0"/>
                  <a:pt x="761117" y="13833"/>
                  <a:pt x="761117" y="30897"/>
                </a:cubicBezTo>
                <a:lnTo>
                  <a:pt x="761117" y="278071"/>
                </a:lnTo>
                <a:cubicBezTo>
                  <a:pt x="761117" y="295135"/>
                  <a:pt x="747284" y="308968"/>
                  <a:pt x="730220" y="308968"/>
                </a:cubicBezTo>
                <a:lnTo>
                  <a:pt x="30897" y="308968"/>
                </a:lnTo>
                <a:cubicBezTo>
                  <a:pt x="13833" y="308968"/>
                  <a:pt x="0" y="295135"/>
                  <a:pt x="0" y="278071"/>
                </a:cubicBezTo>
                <a:lnTo>
                  <a:pt x="0" y="30897"/>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62389" tIns="62389" rIns="62389" bIns="62389" numCol="1" spcCol="1270" anchor="ctr" anchorCtr="0">
            <a:noAutofit/>
          </a:bodyPr>
          <a:lstStyle/>
          <a:p>
            <a:pPr algn="ctr" defTabSz="622300" fontAlgn="base">
              <a:lnSpc>
                <a:spcPct val="90000"/>
              </a:lnSpc>
              <a:spcBef>
                <a:spcPct val="0"/>
              </a:spcBef>
              <a:spcAft>
                <a:spcPct val="35000"/>
              </a:spcAft>
            </a:pPr>
            <a:r>
              <a:rPr lang="ru-RU" sz="1500" b="1" dirty="0" smtClean="0">
                <a:solidFill>
                  <a:prstClr val="black"/>
                </a:solidFill>
                <a:latin typeface="Times New Roman" panose="02020603050405020304" pitchFamily="18" charset="0"/>
                <a:cs typeface="Times New Roman" panose="02020603050405020304" pitchFamily="18" charset="0"/>
              </a:rPr>
              <a:t>План</a:t>
            </a:r>
            <a:endParaRPr lang="ru-RU" sz="1500" b="1" dirty="0">
              <a:solidFill>
                <a:prstClr val="black"/>
              </a:solidFill>
              <a:latin typeface="Times New Roman" panose="02020603050405020304" pitchFamily="18" charset="0"/>
              <a:cs typeface="Times New Roman" panose="02020603050405020304" pitchFamily="18" charset="0"/>
            </a:endParaRPr>
          </a:p>
        </p:txBody>
      </p:sp>
      <p:sp>
        <p:nvSpPr>
          <p:cNvPr id="21" name="Полилиния 20"/>
          <p:cNvSpPr/>
          <p:nvPr/>
        </p:nvSpPr>
        <p:spPr>
          <a:xfrm>
            <a:off x="7056376" y="4226304"/>
            <a:ext cx="900000" cy="714864"/>
          </a:xfrm>
          <a:custGeom>
            <a:avLst/>
            <a:gdLst>
              <a:gd name="connsiteX0" fmla="*/ 0 w 816003"/>
              <a:gd name="connsiteY0" fmla="*/ 61344 h 613435"/>
              <a:gd name="connsiteX1" fmla="*/ 61344 w 816003"/>
              <a:gd name="connsiteY1" fmla="*/ 0 h 613435"/>
              <a:gd name="connsiteX2" fmla="*/ 754660 w 816003"/>
              <a:gd name="connsiteY2" fmla="*/ 0 h 613435"/>
              <a:gd name="connsiteX3" fmla="*/ 816004 w 816003"/>
              <a:gd name="connsiteY3" fmla="*/ 61344 h 613435"/>
              <a:gd name="connsiteX4" fmla="*/ 816003 w 816003"/>
              <a:gd name="connsiteY4" fmla="*/ 552092 h 613435"/>
              <a:gd name="connsiteX5" fmla="*/ 754659 w 816003"/>
              <a:gd name="connsiteY5" fmla="*/ 613436 h 613435"/>
              <a:gd name="connsiteX6" fmla="*/ 61344 w 816003"/>
              <a:gd name="connsiteY6" fmla="*/ 613435 h 613435"/>
              <a:gd name="connsiteX7" fmla="*/ 0 w 816003"/>
              <a:gd name="connsiteY7" fmla="*/ 552091 h 613435"/>
              <a:gd name="connsiteX8" fmla="*/ 0 w 816003"/>
              <a:gd name="connsiteY8" fmla="*/ 61344 h 613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6003" h="613435">
                <a:moveTo>
                  <a:pt x="0" y="61344"/>
                </a:moveTo>
                <a:cubicBezTo>
                  <a:pt x="0" y="27465"/>
                  <a:pt x="27465" y="0"/>
                  <a:pt x="61344" y="0"/>
                </a:cubicBezTo>
                <a:lnTo>
                  <a:pt x="754660" y="0"/>
                </a:lnTo>
                <a:cubicBezTo>
                  <a:pt x="788539" y="0"/>
                  <a:pt x="816004" y="27465"/>
                  <a:pt x="816004" y="61344"/>
                </a:cubicBezTo>
                <a:cubicBezTo>
                  <a:pt x="816004" y="224927"/>
                  <a:pt x="816003" y="388509"/>
                  <a:pt x="816003" y="552092"/>
                </a:cubicBezTo>
                <a:cubicBezTo>
                  <a:pt x="816003" y="585971"/>
                  <a:pt x="788538" y="613436"/>
                  <a:pt x="754659" y="613436"/>
                </a:cubicBezTo>
                <a:lnTo>
                  <a:pt x="61344" y="613435"/>
                </a:lnTo>
                <a:cubicBezTo>
                  <a:pt x="27465" y="613435"/>
                  <a:pt x="0" y="585970"/>
                  <a:pt x="0" y="552091"/>
                </a:cubicBezTo>
                <a:lnTo>
                  <a:pt x="0" y="61344"/>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71307" tIns="71307" rIns="71307" bIns="71307" numCol="1" spcCol="1270" anchor="ctr" anchorCtr="0">
            <a:noAutofit/>
          </a:bodyPr>
          <a:lstStyle/>
          <a:p>
            <a:pPr algn="ctr" defTabSz="622300" fontAlgn="base">
              <a:lnSpc>
                <a:spcPct val="90000"/>
              </a:lnSpc>
              <a:spcBef>
                <a:spcPct val="0"/>
              </a:spcBef>
              <a:spcAft>
                <a:spcPct val="35000"/>
              </a:spcAft>
            </a:pPr>
            <a:r>
              <a:rPr lang="ru-RU" sz="1400" dirty="0" smtClean="0">
                <a:solidFill>
                  <a:prstClr val="black"/>
                </a:solidFill>
                <a:latin typeface="Times New Roman" panose="02020603050405020304" pitchFamily="18" charset="0"/>
                <a:cs typeface="Times New Roman" panose="02020603050405020304" pitchFamily="18" charset="0"/>
              </a:rPr>
              <a:t>70,6</a:t>
            </a:r>
          </a:p>
        </p:txBody>
      </p:sp>
      <p:sp>
        <p:nvSpPr>
          <p:cNvPr id="22" name="Полилиния 21"/>
          <p:cNvSpPr/>
          <p:nvPr/>
        </p:nvSpPr>
        <p:spPr>
          <a:xfrm>
            <a:off x="7056376" y="5019463"/>
            <a:ext cx="900000" cy="492552"/>
          </a:xfrm>
          <a:custGeom>
            <a:avLst/>
            <a:gdLst>
              <a:gd name="connsiteX0" fmla="*/ 0 w 809650"/>
              <a:gd name="connsiteY0" fmla="*/ 61344 h 613435"/>
              <a:gd name="connsiteX1" fmla="*/ 61344 w 809650"/>
              <a:gd name="connsiteY1" fmla="*/ 0 h 613435"/>
              <a:gd name="connsiteX2" fmla="*/ 748307 w 809650"/>
              <a:gd name="connsiteY2" fmla="*/ 0 h 613435"/>
              <a:gd name="connsiteX3" fmla="*/ 809651 w 809650"/>
              <a:gd name="connsiteY3" fmla="*/ 61344 h 613435"/>
              <a:gd name="connsiteX4" fmla="*/ 809650 w 809650"/>
              <a:gd name="connsiteY4" fmla="*/ 552092 h 613435"/>
              <a:gd name="connsiteX5" fmla="*/ 748306 w 809650"/>
              <a:gd name="connsiteY5" fmla="*/ 613436 h 613435"/>
              <a:gd name="connsiteX6" fmla="*/ 61344 w 809650"/>
              <a:gd name="connsiteY6" fmla="*/ 613435 h 613435"/>
              <a:gd name="connsiteX7" fmla="*/ 0 w 809650"/>
              <a:gd name="connsiteY7" fmla="*/ 552091 h 613435"/>
              <a:gd name="connsiteX8" fmla="*/ 0 w 809650"/>
              <a:gd name="connsiteY8" fmla="*/ 61344 h 613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9650" h="613435">
                <a:moveTo>
                  <a:pt x="0" y="61344"/>
                </a:moveTo>
                <a:cubicBezTo>
                  <a:pt x="0" y="27465"/>
                  <a:pt x="27465" y="0"/>
                  <a:pt x="61344" y="0"/>
                </a:cubicBezTo>
                <a:lnTo>
                  <a:pt x="748307" y="0"/>
                </a:lnTo>
                <a:cubicBezTo>
                  <a:pt x="782186" y="0"/>
                  <a:pt x="809651" y="27465"/>
                  <a:pt x="809651" y="61344"/>
                </a:cubicBezTo>
                <a:cubicBezTo>
                  <a:pt x="809651" y="224927"/>
                  <a:pt x="809650" y="388509"/>
                  <a:pt x="809650" y="552092"/>
                </a:cubicBezTo>
                <a:cubicBezTo>
                  <a:pt x="809650" y="585971"/>
                  <a:pt x="782185" y="613436"/>
                  <a:pt x="748306" y="613436"/>
                </a:cubicBezTo>
                <a:lnTo>
                  <a:pt x="61344" y="613435"/>
                </a:lnTo>
                <a:cubicBezTo>
                  <a:pt x="27465" y="613435"/>
                  <a:pt x="0" y="585970"/>
                  <a:pt x="0" y="552091"/>
                </a:cubicBezTo>
                <a:lnTo>
                  <a:pt x="0" y="61344"/>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71307" tIns="71307" rIns="71307" bIns="71307" numCol="1" spcCol="1270" anchor="ctr" anchorCtr="0">
            <a:noAutofit/>
          </a:bodyPr>
          <a:lstStyle/>
          <a:p>
            <a:pPr algn="ctr" defTabSz="622300" fontAlgn="base">
              <a:lnSpc>
                <a:spcPct val="90000"/>
              </a:lnSpc>
              <a:spcBef>
                <a:spcPct val="0"/>
              </a:spcBef>
              <a:spcAft>
                <a:spcPct val="35000"/>
              </a:spcAft>
            </a:pPr>
            <a:r>
              <a:rPr lang="ru-RU" sz="1400" dirty="0" smtClean="0">
                <a:solidFill>
                  <a:prstClr val="black"/>
                </a:solidFill>
                <a:latin typeface="Times New Roman" panose="02020603050405020304" pitchFamily="18" charset="0"/>
                <a:cs typeface="Times New Roman" panose="02020603050405020304" pitchFamily="18" charset="0"/>
              </a:rPr>
              <a:t>0,3</a:t>
            </a:r>
            <a:endParaRPr lang="ru-RU" sz="1400" dirty="0">
              <a:solidFill>
                <a:prstClr val="black"/>
              </a:solidFill>
              <a:latin typeface="Times New Roman" panose="02020603050405020304" pitchFamily="18" charset="0"/>
              <a:cs typeface="Times New Roman" panose="02020603050405020304" pitchFamily="18" charset="0"/>
            </a:endParaRPr>
          </a:p>
        </p:txBody>
      </p:sp>
      <p:graphicFrame>
        <p:nvGraphicFramePr>
          <p:cNvPr id="11" name="Диаграмма 10"/>
          <p:cNvGraphicFramePr>
            <a:graphicFrameLocks/>
          </p:cNvGraphicFramePr>
          <p:nvPr>
            <p:extLst>
              <p:ext uri="{D42A27DB-BD31-4B8C-83A1-F6EECF244321}">
                <p14:modId xmlns:p14="http://schemas.microsoft.com/office/powerpoint/2010/main" val="2160674356"/>
              </p:ext>
            </p:extLst>
          </p:nvPr>
        </p:nvGraphicFramePr>
        <p:xfrm>
          <a:off x="215056" y="2884822"/>
          <a:ext cx="3851422" cy="3424498"/>
        </p:xfrm>
        <a:graphic>
          <a:graphicData uri="http://schemas.openxmlformats.org/drawingml/2006/chart">
            <c:chart xmlns:c="http://schemas.openxmlformats.org/drawingml/2006/chart" xmlns:r="http://schemas.openxmlformats.org/officeDocument/2006/relationships" r:id="rId2"/>
          </a:graphicData>
        </a:graphic>
      </p:graphicFrame>
      <p:sp>
        <p:nvSpPr>
          <p:cNvPr id="10" name="Заголовок 1"/>
          <p:cNvSpPr txBox="1">
            <a:spLocks/>
          </p:cNvSpPr>
          <p:nvPr/>
        </p:nvSpPr>
        <p:spPr>
          <a:xfrm>
            <a:off x="259728" y="0"/>
            <a:ext cx="7613500" cy="620688"/>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l" fontAlgn="base">
              <a:spcAft>
                <a:spcPct val="0"/>
              </a:spcAft>
              <a:buClr>
                <a:srgbClr val="F14124">
                  <a:lumMod val="75000"/>
                </a:srgbClr>
              </a:buClr>
              <a:buFont typeface="Georgia" pitchFamily="18" charset="0"/>
              <a:buNone/>
            </a:pPr>
            <a:r>
              <a:rPr lang="ru-RU" sz="1800" dirty="0">
                <a:solidFill>
                  <a:prstClr val="black"/>
                </a:solidFill>
                <a:effectLst/>
                <a:latin typeface="Times New Roman" panose="02020603050405020304" pitchFamily="18" charset="0"/>
                <a:cs typeface="Times New Roman" panose="02020603050405020304" pitchFamily="18" charset="0"/>
              </a:rPr>
              <a:t>Государственная программа Чувашской </a:t>
            </a:r>
            <a:r>
              <a:rPr lang="ru-RU" sz="1800" dirty="0" smtClean="0">
                <a:solidFill>
                  <a:prstClr val="black"/>
                </a:solidFill>
                <a:effectLst/>
                <a:latin typeface="Times New Roman" panose="02020603050405020304" pitchFamily="18" charset="0"/>
                <a:cs typeface="Times New Roman" panose="02020603050405020304" pitchFamily="18" charset="0"/>
              </a:rPr>
              <a:t>Республики</a:t>
            </a:r>
          </a:p>
          <a:p>
            <a:pPr marL="0" indent="0" algn="l" fontAlgn="base">
              <a:spcAft>
                <a:spcPct val="0"/>
              </a:spcAft>
              <a:buClr>
                <a:srgbClr val="F14124">
                  <a:lumMod val="75000"/>
                </a:srgbClr>
              </a:buClr>
              <a:buNone/>
            </a:pPr>
            <a:r>
              <a:rPr lang="ru-RU" sz="1800" dirty="0">
                <a:solidFill>
                  <a:prstClr val="black"/>
                </a:solidFill>
                <a:effectLst/>
                <a:latin typeface="Times New Roman" panose="02020603050405020304" pitchFamily="18" charset="0"/>
                <a:cs typeface="Times New Roman" panose="02020603050405020304" pitchFamily="18" charset="0"/>
              </a:rPr>
              <a:t>«Развитие промышленности и инновационная экономика»</a:t>
            </a:r>
          </a:p>
        </p:txBody>
      </p:sp>
      <p:cxnSp>
        <p:nvCxnSpPr>
          <p:cNvPr id="13" name="Прямая соединительная линия 12"/>
          <p:cNvCxnSpPr/>
          <p:nvPr/>
        </p:nvCxnSpPr>
        <p:spPr>
          <a:xfrm>
            <a:off x="0" y="620688"/>
            <a:ext cx="9144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32" name="Полилиния 31"/>
          <p:cNvSpPr/>
          <p:nvPr/>
        </p:nvSpPr>
        <p:spPr>
          <a:xfrm>
            <a:off x="8021538" y="3603106"/>
            <a:ext cx="936000" cy="468485"/>
          </a:xfrm>
          <a:custGeom>
            <a:avLst/>
            <a:gdLst>
              <a:gd name="connsiteX0" fmla="*/ 0 w 761117"/>
              <a:gd name="connsiteY0" fmla="*/ 30897 h 308968"/>
              <a:gd name="connsiteX1" fmla="*/ 30897 w 761117"/>
              <a:gd name="connsiteY1" fmla="*/ 0 h 308968"/>
              <a:gd name="connsiteX2" fmla="*/ 730220 w 761117"/>
              <a:gd name="connsiteY2" fmla="*/ 0 h 308968"/>
              <a:gd name="connsiteX3" fmla="*/ 761117 w 761117"/>
              <a:gd name="connsiteY3" fmla="*/ 30897 h 308968"/>
              <a:gd name="connsiteX4" fmla="*/ 761117 w 761117"/>
              <a:gd name="connsiteY4" fmla="*/ 278071 h 308968"/>
              <a:gd name="connsiteX5" fmla="*/ 730220 w 761117"/>
              <a:gd name="connsiteY5" fmla="*/ 308968 h 308968"/>
              <a:gd name="connsiteX6" fmla="*/ 30897 w 761117"/>
              <a:gd name="connsiteY6" fmla="*/ 308968 h 308968"/>
              <a:gd name="connsiteX7" fmla="*/ 0 w 761117"/>
              <a:gd name="connsiteY7" fmla="*/ 278071 h 308968"/>
              <a:gd name="connsiteX8" fmla="*/ 0 w 761117"/>
              <a:gd name="connsiteY8" fmla="*/ 30897 h 308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1117" h="308968">
                <a:moveTo>
                  <a:pt x="0" y="30897"/>
                </a:moveTo>
                <a:cubicBezTo>
                  <a:pt x="0" y="13833"/>
                  <a:pt x="13833" y="0"/>
                  <a:pt x="30897" y="0"/>
                </a:cubicBezTo>
                <a:lnTo>
                  <a:pt x="730220" y="0"/>
                </a:lnTo>
                <a:cubicBezTo>
                  <a:pt x="747284" y="0"/>
                  <a:pt x="761117" y="13833"/>
                  <a:pt x="761117" y="30897"/>
                </a:cubicBezTo>
                <a:lnTo>
                  <a:pt x="761117" y="278071"/>
                </a:lnTo>
                <a:cubicBezTo>
                  <a:pt x="761117" y="295135"/>
                  <a:pt x="747284" y="308968"/>
                  <a:pt x="730220" y="308968"/>
                </a:cubicBezTo>
                <a:lnTo>
                  <a:pt x="30897" y="308968"/>
                </a:lnTo>
                <a:cubicBezTo>
                  <a:pt x="13833" y="308968"/>
                  <a:pt x="0" y="295135"/>
                  <a:pt x="0" y="278071"/>
                </a:cubicBezTo>
                <a:lnTo>
                  <a:pt x="0" y="30897"/>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62389" tIns="62389" rIns="62389" bIns="62389" numCol="1" spcCol="1270" anchor="ctr" anchorCtr="0">
            <a:noAutofit/>
          </a:bodyPr>
          <a:lstStyle/>
          <a:p>
            <a:pPr algn="ctr" defTabSz="622300" fontAlgn="base">
              <a:lnSpc>
                <a:spcPct val="90000"/>
              </a:lnSpc>
              <a:spcBef>
                <a:spcPct val="0"/>
              </a:spcBef>
              <a:spcAft>
                <a:spcPct val="35000"/>
              </a:spcAft>
            </a:pPr>
            <a:r>
              <a:rPr lang="ru-RU" sz="1500" b="1" dirty="0" smtClean="0">
                <a:solidFill>
                  <a:prstClr val="black"/>
                </a:solidFill>
                <a:latin typeface="Times New Roman" panose="02020603050405020304" pitchFamily="18" charset="0"/>
                <a:cs typeface="Times New Roman" panose="02020603050405020304" pitchFamily="18" charset="0"/>
              </a:rPr>
              <a:t>Факт</a:t>
            </a:r>
            <a:endParaRPr lang="ru-RU" sz="1500" b="1" dirty="0">
              <a:solidFill>
                <a:prstClr val="black"/>
              </a:solidFill>
              <a:latin typeface="Times New Roman" panose="02020603050405020304" pitchFamily="18" charset="0"/>
              <a:cs typeface="Times New Roman" panose="02020603050405020304" pitchFamily="18" charset="0"/>
            </a:endParaRPr>
          </a:p>
        </p:txBody>
      </p:sp>
      <p:sp>
        <p:nvSpPr>
          <p:cNvPr id="38" name="Полилиния 37"/>
          <p:cNvSpPr/>
          <p:nvPr/>
        </p:nvSpPr>
        <p:spPr>
          <a:xfrm>
            <a:off x="4066478" y="4221087"/>
            <a:ext cx="2916433" cy="714863"/>
          </a:xfrm>
          <a:custGeom>
            <a:avLst/>
            <a:gdLst>
              <a:gd name="connsiteX0" fmla="*/ 0 w 2842959"/>
              <a:gd name="connsiteY0" fmla="*/ 61344 h 613435"/>
              <a:gd name="connsiteX1" fmla="*/ 61344 w 2842959"/>
              <a:gd name="connsiteY1" fmla="*/ 0 h 613435"/>
              <a:gd name="connsiteX2" fmla="*/ 2781616 w 2842959"/>
              <a:gd name="connsiteY2" fmla="*/ 0 h 613435"/>
              <a:gd name="connsiteX3" fmla="*/ 2842960 w 2842959"/>
              <a:gd name="connsiteY3" fmla="*/ 61344 h 613435"/>
              <a:gd name="connsiteX4" fmla="*/ 2842959 w 2842959"/>
              <a:gd name="connsiteY4" fmla="*/ 552092 h 613435"/>
              <a:gd name="connsiteX5" fmla="*/ 2781615 w 2842959"/>
              <a:gd name="connsiteY5" fmla="*/ 613436 h 613435"/>
              <a:gd name="connsiteX6" fmla="*/ 61344 w 2842959"/>
              <a:gd name="connsiteY6" fmla="*/ 613435 h 613435"/>
              <a:gd name="connsiteX7" fmla="*/ 0 w 2842959"/>
              <a:gd name="connsiteY7" fmla="*/ 552091 h 613435"/>
              <a:gd name="connsiteX8" fmla="*/ 0 w 2842959"/>
              <a:gd name="connsiteY8" fmla="*/ 61344 h 613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42959" h="613435">
                <a:moveTo>
                  <a:pt x="0" y="61344"/>
                </a:moveTo>
                <a:cubicBezTo>
                  <a:pt x="0" y="27465"/>
                  <a:pt x="27465" y="0"/>
                  <a:pt x="61344" y="0"/>
                </a:cubicBezTo>
                <a:lnTo>
                  <a:pt x="2781616" y="0"/>
                </a:lnTo>
                <a:cubicBezTo>
                  <a:pt x="2815495" y="0"/>
                  <a:pt x="2842960" y="27465"/>
                  <a:pt x="2842960" y="61344"/>
                </a:cubicBezTo>
                <a:cubicBezTo>
                  <a:pt x="2842960" y="224927"/>
                  <a:pt x="2842959" y="388509"/>
                  <a:pt x="2842959" y="552092"/>
                </a:cubicBezTo>
                <a:cubicBezTo>
                  <a:pt x="2842959" y="585971"/>
                  <a:pt x="2815494" y="613436"/>
                  <a:pt x="2781615" y="613436"/>
                </a:cubicBezTo>
                <a:lnTo>
                  <a:pt x="61344" y="613435"/>
                </a:lnTo>
                <a:cubicBezTo>
                  <a:pt x="27465" y="613435"/>
                  <a:pt x="0" y="585970"/>
                  <a:pt x="0" y="552091"/>
                </a:cubicBezTo>
                <a:lnTo>
                  <a:pt x="0" y="61344"/>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59877" tIns="59877" rIns="59877" bIns="59877" numCol="1" spcCol="1270" anchor="ctr" anchorCtr="0">
            <a:noAutofit/>
          </a:bodyPr>
          <a:lstStyle/>
          <a:p>
            <a:pPr algn="ctr" defTabSz="488950" fontAlgn="base">
              <a:lnSpc>
                <a:spcPct val="90000"/>
              </a:lnSpc>
              <a:spcBef>
                <a:spcPct val="0"/>
              </a:spcBef>
              <a:spcAft>
                <a:spcPts val="0"/>
              </a:spcAft>
            </a:pPr>
            <a:r>
              <a:rPr lang="ru-RU" sz="1300" dirty="0">
                <a:solidFill>
                  <a:prstClr val="black"/>
                </a:solidFill>
                <a:latin typeface="Times New Roman" panose="02020603050405020304" pitchFamily="18" charset="0"/>
                <a:cs typeface="Times New Roman" panose="02020603050405020304" pitchFamily="18" charset="0"/>
              </a:rPr>
              <a:t>Инновационное развитие промышленности </a:t>
            </a:r>
            <a:endParaRPr lang="ru-RU" sz="1300" dirty="0" smtClean="0">
              <a:solidFill>
                <a:prstClr val="black"/>
              </a:solidFill>
              <a:latin typeface="Times New Roman" panose="02020603050405020304" pitchFamily="18" charset="0"/>
              <a:cs typeface="Times New Roman" panose="02020603050405020304" pitchFamily="18" charset="0"/>
            </a:endParaRPr>
          </a:p>
          <a:p>
            <a:pPr algn="ctr" defTabSz="488950" fontAlgn="base">
              <a:lnSpc>
                <a:spcPct val="90000"/>
              </a:lnSpc>
              <a:spcBef>
                <a:spcPct val="0"/>
              </a:spcBef>
              <a:spcAft>
                <a:spcPts val="0"/>
              </a:spcAft>
            </a:pPr>
            <a:r>
              <a:rPr lang="ru-RU" sz="1300" dirty="0" smtClean="0">
                <a:solidFill>
                  <a:prstClr val="black"/>
                </a:solidFill>
                <a:latin typeface="Times New Roman" panose="02020603050405020304" pitchFamily="18" charset="0"/>
                <a:cs typeface="Times New Roman" panose="02020603050405020304" pitchFamily="18" charset="0"/>
              </a:rPr>
              <a:t>Чувашской </a:t>
            </a:r>
            <a:r>
              <a:rPr lang="ru-RU" sz="1300" dirty="0">
                <a:solidFill>
                  <a:prstClr val="black"/>
                </a:solidFill>
                <a:latin typeface="Times New Roman" panose="02020603050405020304" pitchFamily="18" charset="0"/>
                <a:cs typeface="Times New Roman" panose="02020603050405020304" pitchFamily="18" charset="0"/>
              </a:rPr>
              <a:t>Республики</a:t>
            </a:r>
          </a:p>
        </p:txBody>
      </p:sp>
      <p:sp>
        <p:nvSpPr>
          <p:cNvPr id="39" name="Полилиния 38"/>
          <p:cNvSpPr/>
          <p:nvPr/>
        </p:nvSpPr>
        <p:spPr>
          <a:xfrm>
            <a:off x="8021538" y="4221987"/>
            <a:ext cx="936000" cy="714864"/>
          </a:xfrm>
          <a:custGeom>
            <a:avLst/>
            <a:gdLst>
              <a:gd name="connsiteX0" fmla="*/ 0 w 816003"/>
              <a:gd name="connsiteY0" fmla="*/ 61344 h 613435"/>
              <a:gd name="connsiteX1" fmla="*/ 61344 w 816003"/>
              <a:gd name="connsiteY1" fmla="*/ 0 h 613435"/>
              <a:gd name="connsiteX2" fmla="*/ 754660 w 816003"/>
              <a:gd name="connsiteY2" fmla="*/ 0 h 613435"/>
              <a:gd name="connsiteX3" fmla="*/ 816004 w 816003"/>
              <a:gd name="connsiteY3" fmla="*/ 61344 h 613435"/>
              <a:gd name="connsiteX4" fmla="*/ 816003 w 816003"/>
              <a:gd name="connsiteY4" fmla="*/ 552092 h 613435"/>
              <a:gd name="connsiteX5" fmla="*/ 754659 w 816003"/>
              <a:gd name="connsiteY5" fmla="*/ 613436 h 613435"/>
              <a:gd name="connsiteX6" fmla="*/ 61344 w 816003"/>
              <a:gd name="connsiteY6" fmla="*/ 613435 h 613435"/>
              <a:gd name="connsiteX7" fmla="*/ 0 w 816003"/>
              <a:gd name="connsiteY7" fmla="*/ 552091 h 613435"/>
              <a:gd name="connsiteX8" fmla="*/ 0 w 816003"/>
              <a:gd name="connsiteY8" fmla="*/ 61344 h 613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6003" h="613435">
                <a:moveTo>
                  <a:pt x="0" y="61344"/>
                </a:moveTo>
                <a:cubicBezTo>
                  <a:pt x="0" y="27465"/>
                  <a:pt x="27465" y="0"/>
                  <a:pt x="61344" y="0"/>
                </a:cubicBezTo>
                <a:lnTo>
                  <a:pt x="754660" y="0"/>
                </a:lnTo>
                <a:cubicBezTo>
                  <a:pt x="788539" y="0"/>
                  <a:pt x="816004" y="27465"/>
                  <a:pt x="816004" y="61344"/>
                </a:cubicBezTo>
                <a:cubicBezTo>
                  <a:pt x="816004" y="224927"/>
                  <a:pt x="816003" y="388509"/>
                  <a:pt x="816003" y="552092"/>
                </a:cubicBezTo>
                <a:cubicBezTo>
                  <a:pt x="816003" y="585971"/>
                  <a:pt x="788538" y="613436"/>
                  <a:pt x="754659" y="613436"/>
                </a:cubicBezTo>
                <a:lnTo>
                  <a:pt x="61344" y="613435"/>
                </a:lnTo>
                <a:cubicBezTo>
                  <a:pt x="27465" y="613435"/>
                  <a:pt x="0" y="585970"/>
                  <a:pt x="0" y="552091"/>
                </a:cubicBezTo>
                <a:lnTo>
                  <a:pt x="0" y="61344"/>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71307" tIns="71307" rIns="71307" bIns="71307" numCol="1" spcCol="1270" anchor="ctr" anchorCtr="0">
            <a:noAutofit/>
          </a:bodyPr>
          <a:lstStyle/>
          <a:p>
            <a:pPr algn="ctr" defTabSz="622300" fontAlgn="base">
              <a:lnSpc>
                <a:spcPct val="90000"/>
              </a:lnSpc>
              <a:spcBef>
                <a:spcPct val="0"/>
              </a:spcBef>
              <a:spcAft>
                <a:spcPct val="35000"/>
              </a:spcAft>
            </a:pPr>
            <a:r>
              <a:rPr lang="ru-RU" sz="1400" dirty="0" smtClean="0">
                <a:solidFill>
                  <a:prstClr val="black"/>
                </a:solidFill>
                <a:latin typeface="Times New Roman" panose="02020603050405020304" pitchFamily="18" charset="0"/>
                <a:cs typeface="Times New Roman" panose="02020603050405020304" pitchFamily="18" charset="0"/>
              </a:rPr>
              <a:t>68,9</a:t>
            </a:r>
            <a:endParaRPr lang="ru-RU" sz="1400" dirty="0">
              <a:solidFill>
                <a:prstClr val="black"/>
              </a:solidFill>
              <a:latin typeface="Times New Roman" panose="02020603050405020304" pitchFamily="18" charset="0"/>
              <a:cs typeface="Times New Roman" panose="02020603050405020304" pitchFamily="18" charset="0"/>
            </a:endParaRPr>
          </a:p>
        </p:txBody>
      </p:sp>
      <p:sp>
        <p:nvSpPr>
          <p:cNvPr id="41" name="Полилиния 40"/>
          <p:cNvSpPr/>
          <p:nvPr/>
        </p:nvSpPr>
        <p:spPr>
          <a:xfrm>
            <a:off x="8021538" y="5024680"/>
            <a:ext cx="936000" cy="492552"/>
          </a:xfrm>
          <a:custGeom>
            <a:avLst/>
            <a:gdLst>
              <a:gd name="connsiteX0" fmla="*/ 0 w 809650"/>
              <a:gd name="connsiteY0" fmla="*/ 61344 h 613435"/>
              <a:gd name="connsiteX1" fmla="*/ 61344 w 809650"/>
              <a:gd name="connsiteY1" fmla="*/ 0 h 613435"/>
              <a:gd name="connsiteX2" fmla="*/ 748307 w 809650"/>
              <a:gd name="connsiteY2" fmla="*/ 0 h 613435"/>
              <a:gd name="connsiteX3" fmla="*/ 809651 w 809650"/>
              <a:gd name="connsiteY3" fmla="*/ 61344 h 613435"/>
              <a:gd name="connsiteX4" fmla="*/ 809650 w 809650"/>
              <a:gd name="connsiteY4" fmla="*/ 552092 h 613435"/>
              <a:gd name="connsiteX5" fmla="*/ 748306 w 809650"/>
              <a:gd name="connsiteY5" fmla="*/ 613436 h 613435"/>
              <a:gd name="connsiteX6" fmla="*/ 61344 w 809650"/>
              <a:gd name="connsiteY6" fmla="*/ 613435 h 613435"/>
              <a:gd name="connsiteX7" fmla="*/ 0 w 809650"/>
              <a:gd name="connsiteY7" fmla="*/ 552091 h 613435"/>
              <a:gd name="connsiteX8" fmla="*/ 0 w 809650"/>
              <a:gd name="connsiteY8" fmla="*/ 61344 h 613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9650" h="613435">
                <a:moveTo>
                  <a:pt x="0" y="61344"/>
                </a:moveTo>
                <a:cubicBezTo>
                  <a:pt x="0" y="27465"/>
                  <a:pt x="27465" y="0"/>
                  <a:pt x="61344" y="0"/>
                </a:cubicBezTo>
                <a:lnTo>
                  <a:pt x="748307" y="0"/>
                </a:lnTo>
                <a:cubicBezTo>
                  <a:pt x="782186" y="0"/>
                  <a:pt x="809651" y="27465"/>
                  <a:pt x="809651" y="61344"/>
                </a:cubicBezTo>
                <a:cubicBezTo>
                  <a:pt x="809651" y="224927"/>
                  <a:pt x="809650" y="388509"/>
                  <a:pt x="809650" y="552092"/>
                </a:cubicBezTo>
                <a:cubicBezTo>
                  <a:pt x="809650" y="585971"/>
                  <a:pt x="782185" y="613436"/>
                  <a:pt x="748306" y="613436"/>
                </a:cubicBezTo>
                <a:lnTo>
                  <a:pt x="61344" y="613435"/>
                </a:lnTo>
                <a:cubicBezTo>
                  <a:pt x="27465" y="613435"/>
                  <a:pt x="0" y="585970"/>
                  <a:pt x="0" y="552091"/>
                </a:cubicBezTo>
                <a:lnTo>
                  <a:pt x="0" y="61344"/>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71307" tIns="71307" rIns="71307" bIns="71307" numCol="1" spcCol="1270" anchor="ctr" anchorCtr="0">
            <a:noAutofit/>
          </a:bodyPr>
          <a:lstStyle/>
          <a:p>
            <a:pPr algn="ctr" defTabSz="622300" fontAlgn="base">
              <a:lnSpc>
                <a:spcPct val="90000"/>
              </a:lnSpc>
              <a:spcBef>
                <a:spcPct val="0"/>
              </a:spcBef>
              <a:spcAft>
                <a:spcPct val="35000"/>
              </a:spcAft>
            </a:pPr>
            <a:r>
              <a:rPr lang="ru-RU" sz="1400" dirty="0" smtClean="0">
                <a:solidFill>
                  <a:prstClr val="black"/>
                </a:solidFill>
                <a:latin typeface="Times New Roman" panose="02020603050405020304" pitchFamily="18" charset="0"/>
                <a:cs typeface="Times New Roman" panose="02020603050405020304" pitchFamily="18" charset="0"/>
              </a:rPr>
              <a:t>0,3</a:t>
            </a:r>
            <a:endParaRPr lang="ru-RU" sz="1400" dirty="0">
              <a:solidFill>
                <a:prstClr val="black"/>
              </a:solidFill>
              <a:latin typeface="Times New Roman" panose="02020603050405020304" pitchFamily="18" charset="0"/>
              <a:cs typeface="Times New Roman" panose="02020603050405020304" pitchFamily="18" charset="0"/>
            </a:endParaRPr>
          </a:p>
        </p:txBody>
      </p:sp>
      <p:pic>
        <p:nvPicPr>
          <p:cNvPr id="5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57774" y="620688"/>
            <a:ext cx="3024336" cy="2265332"/>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 name="TextBox 23"/>
          <p:cNvSpPr txBox="1"/>
          <p:nvPr/>
        </p:nvSpPr>
        <p:spPr>
          <a:xfrm>
            <a:off x="7873228" y="69850"/>
            <a:ext cx="1223412" cy="492443"/>
          </a:xfrm>
          <a:prstGeom prst="rect">
            <a:avLst/>
          </a:prstGeom>
          <a:noFill/>
        </p:spPr>
        <p:txBody>
          <a:bodyPr wrap="none" rtlCol="0">
            <a:spAutoFit/>
          </a:bodyPr>
          <a:lstStyle/>
          <a:p>
            <a:pPr algn="ctr"/>
            <a:r>
              <a:rPr lang="ru-RU" sz="1300" b="1" i="1" dirty="0" smtClean="0">
                <a:solidFill>
                  <a:schemeClr val="accent1"/>
                </a:solidFill>
                <a:latin typeface="+mn-lt"/>
              </a:rPr>
              <a:t>Бюджет</a:t>
            </a:r>
          </a:p>
          <a:p>
            <a:pPr algn="ctr"/>
            <a:r>
              <a:rPr lang="ru-RU" sz="1300" b="1" i="1" dirty="0" smtClean="0">
                <a:solidFill>
                  <a:schemeClr val="accent1"/>
                </a:solidFill>
                <a:latin typeface="+mn-lt"/>
              </a:rPr>
              <a:t>для граждан</a:t>
            </a:r>
            <a:endParaRPr lang="ru-RU" sz="1300" b="1" i="1" dirty="0">
              <a:solidFill>
                <a:schemeClr val="accent1"/>
              </a:solidFill>
              <a:latin typeface="+mn-lt"/>
            </a:endParaRPr>
          </a:p>
        </p:txBody>
      </p:sp>
      <p:sp>
        <p:nvSpPr>
          <p:cNvPr id="23" name="Полилиния 22"/>
          <p:cNvSpPr/>
          <p:nvPr/>
        </p:nvSpPr>
        <p:spPr>
          <a:xfrm>
            <a:off x="4066478" y="5582127"/>
            <a:ext cx="2916433" cy="511170"/>
          </a:xfrm>
          <a:custGeom>
            <a:avLst/>
            <a:gdLst>
              <a:gd name="connsiteX0" fmla="*/ 0 w 2842959"/>
              <a:gd name="connsiteY0" fmla="*/ 61344 h 613435"/>
              <a:gd name="connsiteX1" fmla="*/ 61344 w 2842959"/>
              <a:gd name="connsiteY1" fmla="*/ 0 h 613435"/>
              <a:gd name="connsiteX2" fmla="*/ 2781616 w 2842959"/>
              <a:gd name="connsiteY2" fmla="*/ 0 h 613435"/>
              <a:gd name="connsiteX3" fmla="*/ 2842960 w 2842959"/>
              <a:gd name="connsiteY3" fmla="*/ 61344 h 613435"/>
              <a:gd name="connsiteX4" fmla="*/ 2842959 w 2842959"/>
              <a:gd name="connsiteY4" fmla="*/ 552092 h 613435"/>
              <a:gd name="connsiteX5" fmla="*/ 2781615 w 2842959"/>
              <a:gd name="connsiteY5" fmla="*/ 613436 h 613435"/>
              <a:gd name="connsiteX6" fmla="*/ 61344 w 2842959"/>
              <a:gd name="connsiteY6" fmla="*/ 613435 h 613435"/>
              <a:gd name="connsiteX7" fmla="*/ 0 w 2842959"/>
              <a:gd name="connsiteY7" fmla="*/ 552091 h 613435"/>
              <a:gd name="connsiteX8" fmla="*/ 0 w 2842959"/>
              <a:gd name="connsiteY8" fmla="*/ 61344 h 613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42959" h="613435">
                <a:moveTo>
                  <a:pt x="0" y="61344"/>
                </a:moveTo>
                <a:cubicBezTo>
                  <a:pt x="0" y="27465"/>
                  <a:pt x="27465" y="0"/>
                  <a:pt x="61344" y="0"/>
                </a:cubicBezTo>
                <a:lnTo>
                  <a:pt x="2781616" y="0"/>
                </a:lnTo>
                <a:cubicBezTo>
                  <a:pt x="2815495" y="0"/>
                  <a:pt x="2842960" y="27465"/>
                  <a:pt x="2842960" y="61344"/>
                </a:cubicBezTo>
                <a:cubicBezTo>
                  <a:pt x="2842960" y="224927"/>
                  <a:pt x="2842959" y="388509"/>
                  <a:pt x="2842959" y="552092"/>
                </a:cubicBezTo>
                <a:cubicBezTo>
                  <a:pt x="2842959" y="585971"/>
                  <a:pt x="2815494" y="613436"/>
                  <a:pt x="2781615" y="613436"/>
                </a:cubicBezTo>
                <a:lnTo>
                  <a:pt x="61344" y="613435"/>
                </a:lnTo>
                <a:cubicBezTo>
                  <a:pt x="27465" y="613435"/>
                  <a:pt x="0" y="585970"/>
                  <a:pt x="0" y="552091"/>
                </a:cubicBezTo>
                <a:lnTo>
                  <a:pt x="0" y="61344"/>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59877" tIns="59877" rIns="59877" bIns="59877" numCol="1" spcCol="1270" anchor="ctr" anchorCtr="0">
            <a:noAutofit/>
          </a:bodyPr>
          <a:lstStyle/>
          <a:p>
            <a:pPr algn="ctr" defTabSz="488950">
              <a:lnSpc>
                <a:spcPct val="90000"/>
              </a:lnSpc>
              <a:spcAft>
                <a:spcPts val="0"/>
              </a:spcAft>
            </a:pPr>
            <a:r>
              <a:rPr lang="ru-RU" sz="1300" dirty="0">
                <a:solidFill>
                  <a:prstClr val="black"/>
                </a:solidFill>
                <a:latin typeface="Times New Roman" panose="02020603050405020304" pitchFamily="18" charset="0"/>
                <a:cs typeface="Times New Roman" panose="02020603050405020304" pitchFamily="18" charset="0"/>
              </a:rPr>
              <a:t>Энергосбережение в </a:t>
            </a:r>
            <a:endParaRPr lang="ru-RU" sz="1300" dirty="0" smtClean="0">
              <a:solidFill>
                <a:prstClr val="black"/>
              </a:solidFill>
              <a:latin typeface="Times New Roman" panose="02020603050405020304" pitchFamily="18" charset="0"/>
              <a:cs typeface="Times New Roman" panose="02020603050405020304" pitchFamily="18" charset="0"/>
            </a:endParaRPr>
          </a:p>
          <a:p>
            <a:pPr algn="ctr" defTabSz="488950">
              <a:lnSpc>
                <a:spcPct val="90000"/>
              </a:lnSpc>
              <a:spcAft>
                <a:spcPts val="0"/>
              </a:spcAft>
            </a:pPr>
            <a:r>
              <a:rPr lang="ru-RU" sz="1300" dirty="0" smtClean="0">
                <a:solidFill>
                  <a:prstClr val="black"/>
                </a:solidFill>
                <a:latin typeface="Times New Roman" panose="02020603050405020304" pitchFamily="18" charset="0"/>
                <a:cs typeface="Times New Roman" panose="02020603050405020304" pitchFamily="18" charset="0"/>
              </a:rPr>
              <a:t>Чувашской </a:t>
            </a:r>
            <a:r>
              <a:rPr lang="ru-RU" sz="1300" dirty="0">
                <a:solidFill>
                  <a:prstClr val="black"/>
                </a:solidFill>
                <a:latin typeface="Times New Roman" panose="02020603050405020304" pitchFamily="18" charset="0"/>
                <a:cs typeface="Times New Roman" panose="02020603050405020304" pitchFamily="18" charset="0"/>
              </a:rPr>
              <a:t>Республике</a:t>
            </a:r>
          </a:p>
        </p:txBody>
      </p:sp>
      <p:sp>
        <p:nvSpPr>
          <p:cNvPr id="27" name="Полилиния 26"/>
          <p:cNvSpPr/>
          <p:nvPr/>
        </p:nvSpPr>
        <p:spPr>
          <a:xfrm>
            <a:off x="7056376" y="5591436"/>
            <a:ext cx="900000" cy="492552"/>
          </a:xfrm>
          <a:custGeom>
            <a:avLst/>
            <a:gdLst>
              <a:gd name="connsiteX0" fmla="*/ 0 w 809650"/>
              <a:gd name="connsiteY0" fmla="*/ 61344 h 613435"/>
              <a:gd name="connsiteX1" fmla="*/ 61344 w 809650"/>
              <a:gd name="connsiteY1" fmla="*/ 0 h 613435"/>
              <a:gd name="connsiteX2" fmla="*/ 748307 w 809650"/>
              <a:gd name="connsiteY2" fmla="*/ 0 h 613435"/>
              <a:gd name="connsiteX3" fmla="*/ 809651 w 809650"/>
              <a:gd name="connsiteY3" fmla="*/ 61344 h 613435"/>
              <a:gd name="connsiteX4" fmla="*/ 809650 w 809650"/>
              <a:gd name="connsiteY4" fmla="*/ 552092 h 613435"/>
              <a:gd name="connsiteX5" fmla="*/ 748306 w 809650"/>
              <a:gd name="connsiteY5" fmla="*/ 613436 h 613435"/>
              <a:gd name="connsiteX6" fmla="*/ 61344 w 809650"/>
              <a:gd name="connsiteY6" fmla="*/ 613435 h 613435"/>
              <a:gd name="connsiteX7" fmla="*/ 0 w 809650"/>
              <a:gd name="connsiteY7" fmla="*/ 552091 h 613435"/>
              <a:gd name="connsiteX8" fmla="*/ 0 w 809650"/>
              <a:gd name="connsiteY8" fmla="*/ 61344 h 613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9650" h="613435">
                <a:moveTo>
                  <a:pt x="0" y="61344"/>
                </a:moveTo>
                <a:cubicBezTo>
                  <a:pt x="0" y="27465"/>
                  <a:pt x="27465" y="0"/>
                  <a:pt x="61344" y="0"/>
                </a:cubicBezTo>
                <a:lnTo>
                  <a:pt x="748307" y="0"/>
                </a:lnTo>
                <a:cubicBezTo>
                  <a:pt x="782186" y="0"/>
                  <a:pt x="809651" y="27465"/>
                  <a:pt x="809651" y="61344"/>
                </a:cubicBezTo>
                <a:cubicBezTo>
                  <a:pt x="809651" y="224927"/>
                  <a:pt x="809650" y="388509"/>
                  <a:pt x="809650" y="552092"/>
                </a:cubicBezTo>
                <a:cubicBezTo>
                  <a:pt x="809650" y="585971"/>
                  <a:pt x="782185" y="613436"/>
                  <a:pt x="748306" y="613436"/>
                </a:cubicBezTo>
                <a:lnTo>
                  <a:pt x="61344" y="613435"/>
                </a:lnTo>
                <a:cubicBezTo>
                  <a:pt x="27465" y="613435"/>
                  <a:pt x="0" y="585970"/>
                  <a:pt x="0" y="552091"/>
                </a:cubicBezTo>
                <a:lnTo>
                  <a:pt x="0" y="61344"/>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71307" tIns="71307" rIns="71307" bIns="71307" numCol="1" spcCol="1270" anchor="ctr" anchorCtr="0">
            <a:noAutofit/>
          </a:bodyPr>
          <a:lstStyle/>
          <a:p>
            <a:pPr algn="ctr" defTabSz="622300" fontAlgn="base">
              <a:lnSpc>
                <a:spcPct val="90000"/>
              </a:lnSpc>
              <a:spcBef>
                <a:spcPct val="0"/>
              </a:spcBef>
              <a:spcAft>
                <a:spcPct val="35000"/>
              </a:spcAft>
            </a:pPr>
            <a:r>
              <a:rPr lang="ru-RU" sz="1400" dirty="0" smtClean="0">
                <a:solidFill>
                  <a:prstClr val="black"/>
                </a:solidFill>
                <a:latin typeface="Times New Roman" panose="02020603050405020304" pitchFamily="18" charset="0"/>
                <a:cs typeface="Times New Roman" panose="02020603050405020304" pitchFamily="18" charset="0"/>
              </a:rPr>
              <a:t>5,2</a:t>
            </a:r>
            <a:endParaRPr lang="ru-RU" sz="1400" dirty="0">
              <a:solidFill>
                <a:prstClr val="black"/>
              </a:solidFill>
              <a:latin typeface="Times New Roman" panose="02020603050405020304" pitchFamily="18" charset="0"/>
              <a:cs typeface="Times New Roman" panose="02020603050405020304" pitchFamily="18" charset="0"/>
            </a:endParaRPr>
          </a:p>
        </p:txBody>
      </p:sp>
      <p:sp>
        <p:nvSpPr>
          <p:cNvPr id="28" name="Полилиния 27"/>
          <p:cNvSpPr/>
          <p:nvPr/>
        </p:nvSpPr>
        <p:spPr>
          <a:xfrm>
            <a:off x="8021538" y="5596653"/>
            <a:ext cx="936000" cy="492552"/>
          </a:xfrm>
          <a:custGeom>
            <a:avLst/>
            <a:gdLst>
              <a:gd name="connsiteX0" fmla="*/ 0 w 809650"/>
              <a:gd name="connsiteY0" fmla="*/ 61344 h 613435"/>
              <a:gd name="connsiteX1" fmla="*/ 61344 w 809650"/>
              <a:gd name="connsiteY1" fmla="*/ 0 h 613435"/>
              <a:gd name="connsiteX2" fmla="*/ 748307 w 809650"/>
              <a:gd name="connsiteY2" fmla="*/ 0 h 613435"/>
              <a:gd name="connsiteX3" fmla="*/ 809651 w 809650"/>
              <a:gd name="connsiteY3" fmla="*/ 61344 h 613435"/>
              <a:gd name="connsiteX4" fmla="*/ 809650 w 809650"/>
              <a:gd name="connsiteY4" fmla="*/ 552092 h 613435"/>
              <a:gd name="connsiteX5" fmla="*/ 748306 w 809650"/>
              <a:gd name="connsiteY5" fmla="*/ 613436 h 613435"/>
              <a:gd name="connsiteX6" fmla="*/ 61344 w 809650"/>
              <a:gd name="connsiteY6" fmla="*/ 613435 h 613435"/>
              <a:gd name="connsiteX7" fmla="*/ 0 w 809650"/>
              <a:gd name="connsiteY7" fmla="*/ 552091 h 613435"/>
              <a:gd name="connsiteX8" fmla="*/ 0 w 809650"/>
              <a:gd name="connsiteY8" fmla="*/ 61344 h 613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9650" h="613435">
                <a:moveTo>
                  <a:pt x="0" y="61344"/>
                </a:moveTo>
                <a:cubicBezTo>
                  <a:pt x="0" y="27465"/>
                  <a:pt x="27465" y="0"/>
                  <a:pt x="61344" y="0"/>
                </a:cubicBezTo>
                <a:lnTo>
                  <a:pt x="748307" y="0"/>
                </a:lnTo>
                <a:cubicBezTo>
                  <a:pt x="782186" y="0"/>
                  <a:pt x="809651" y="27465"/>
                  <a:pt x="809651" y="61344"/>
                </a:cubicBezTo>
                <a:cubicBezTo>
                  <a:pt x="809651" y="224927"/>
                  <a:pt x="809650" y="388509"/>
                  <a:pt x="809650" y="552092"/>
                </a:cubicBezTo>
                <a:cubicBezTo>
                  <a:pt x="809650" y="585971"/>
                  <a:pt x="782185" y="613436"/>
                  <a:pt x="748306" y="613436"/>
                </a:cubicBezTo>
                <a:lnTo>
                  <a:pt x="61344" y="613435"/>
                </a:lnTo>
                <a:cubicBezTo>
                  <a:pt x="27465" y="613435"/>
                  <a:pt x="0" y="585970"/>
                  <a:pt x="0" y="552091"/>
                </a:cubicBezTo>
                <a:lnTo>
                  <a:pt x="0" y="61344"/>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71307" tIns="71307" rIns="71307" bIns="71307" numCol="1" spcCol="1270" anchor="ctr" anchorCtr="0">
            <a:noAutofit/>
          </a:bodyPr>
          <a:lstStyle/>
          <a:p>
            <a:pPr algn="ctr" defTabSz="622300" fontAlgn="base">
              <a:lnSpc>
                <a:spcPct val="90000"/>
              </a:lnSpc>
              <a:spcBef>
                <a:spcPct val="0"/>
              </a:spcBef>
              <a:spcAft>
                <a:spcPct val="35000"/>
              </a:spcAft>
            </a:pPr>
            <a:r>
              <a:rPr lang="ru-RU" sz="1400" dirty="0" smtClean="0">
                <a:solidFill>
                  <a:prstClr val="black"/>
                </a:solidFill>
                <a:latin typeface="Times New Roman" panose="02020603050405020304" pitchFamily="18" charset="0"/>
                <a:cs typeface="Times New Roman" panose="02020603050405020304" pitchFamily="18" charset="0"/>
              </a:rPr>
              <a:t>5,2</a:t>
            </a:r>
            <a:endParaRPr lang="ru-RU" sz="14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88824896"/>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олилиния 3"/>
          <p:cNvSpPr/>
          <p:nvPr/>
        </p:nvSpPr>
        <p:spPr>
          <a:xfrm>
            <a:off x="5126783" y="827577"/>
            <a:ext cx="3903032" cy="1092777"/>
          </a:xfrm>
          <a:custGeom>
            <a:avLst/>
            <a:gdLst>
              <a:gd name="connsiteX0" fmla="*/ 0 w 3903032"/>
              <a:gd name="connsiteY0" fmla="*/ 109278 h 1092777"/>
              <a:gd name="connsiteX1" fmla="*/ 109278 w 3903032"/>
              <a:gd name="connsiteY1" fmla="*/ 0 h 1092777"/>
              <a:gd name="connsiteX2" fmla="*/ 3793754 w 3903032"/>
              <a:gd name="connsiteY2" fmla="*/ 0 h 1092777"/>
              <a:gd name="connsiteX3" fmla="*/ 3903032 w 3903032"/>
              <a:gd name="connsiteY3" fmla="*/ 109278 h 1092777"/>
              <a:gd name="connsiteX4" fmla="*/ 3903032 w 3903032"/>
              <a:gd name="connsiteY4" fmla="*/ 983499 h 1092777"/>
              <a:gd name="connsiteX5" fmla="*/ 3793754 w 3903032"/>
              <a:gd name="connsiteY5" fmla="*/ 1092777 h 1092777"/>
              <a:gd name="connsiteX6" fmla="*/ 109278 w 3903032"/>
              <a:gd name="connsiteY6" fmla="*/ 1092777 h 1092777"/>
              <a:gd name="connsiteX7" fmla="*/ 0 w 3903032"/>
              <a:gd name="connsiteY7" fmla="*/ 983499 h 1092777"/>
              <a:gd name="connsiteX8" fmla="*/ 0 w 3903032"/>
              <a:gd name="connsiteY8" fmla="*/ 109278 h 1092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3032" h="1092777">
                <a:moveTo>
                  <a:pt x="0" y="109278"/>
                </a:moveTo>
                <a:cubicBezTo>
                  <a:pt x="0" y="48925"/>
                  <a:pt x="48925" y="0"/>
                  <a:pt x="109278" y="0"/>
                </a:cubicBezTo>
                <a:lnTo>
                  <a:pt x="3793754" y="0"/>
                </a:lnTo>
                <a:cubicBezTo>
                  <a:pt x="3854107" y="0"/>
                  <a:pt x="3903032" y="48925"/>
                  <a:pt x="3903032" y="109278"/>
                </a:cubicBezTo>
                <a:lnTo>
                  <a:pt x="3903032" y="983499"/>
                </a:lnTo>
                <a:cubicBezTo>
                  <a:pt x="3903032" y="1043852"/>
                  <a:pt x="3854107" y="1092777"/>
                  <a:pt x="3793754" y="1092777"/>
                </a:cubicBezTo>
                <a:lnTo>
                  <a:pt x="109278" y="1092777"/>
                </a:lnTo>
                <a:cubicBezTo>
                  <a:pt x="48925" y="1092777"/>
                  <a:pt x="0" y="1043852"/>
                  <a:pt x="0" y="983499"/>
                </a:cubicBezTo>
                <a:lnTo>
                  <a:pt x="0" y="109278"/>
                </a:lnTo>
                <a:close/>
              </a:path>
            </a:pathLst>
          </a:custGeom>
        </p:spPr>
        <p:style>
          <a:lnRef idx="3">
            <a:schemeClr val="lt1"/>
          </a:lnRef>
          <a:fillRef idx="1">
            <a:schemeClr val="accent2"/>
          </a:fillRef>
          <a:effectRef idx="1">
            <a:schemeClr val="accent2"/>
          </a:effectRef>
          <a:fontRef idx="minor">
            <a:schemeClr val="lt1"/>
          </a:fontRef>
        </p:style>
        <p:txBody>
          <a:bodyPr spcFirstLastPara="0" vert="horz" wrap="square" lIns="92966" tIns="92966" rIns="92966" bIns="92966" numCol="1" spcCol="1270" anchor="ctr" anchorCtr="0">
            <a:noAutofit/>
          </a:bodyPr>
          <a:lstStyle/>
          <a:p>
            <a:pPr algn="ctr" defTabSz="711200" fontAlgn="base">
              <a:lnSpc>
                <a:spcPct val="90000"/>
              </a:lnSpc>
              <a:spcBef>
                <a:spcPct val="0"/>
              </a:spcBef>
              <a:spcAft>
                <a:spcPct val="35000"/>
              </a:spcAft>
            </a:pPr>
            <a:r>
              <a:rPr lang="ru-RU" sz="1600" b="1" dirty="0">
                <a:solidFill>
                  <a:srgbClr val="4E67C8">
                    <a:lumMod val="50000"/>
                  </a:srgbClr>
                </a:solidFill>
                <a:latin typeface="Times New Roman" panose="02020603050405020304" pitchFamily="18" charset="0"/>
                <a:cs typeface="Times New Roman" panose="02020603050405020304" pitchFamily="18" charset="0"/>
              </a:rPr>
              <a:t>Достижение значений показателей (индикаторов) </a:t>
            </a:r>
          </a:p>
        </p:txBody>
      </p:sp>
      <p:sp>
        <p:nvSpPr>
          <p:cNvPr id="16" name="Полилиния 15"/>
          <p:cNvSpPr/>
          <p:nvPr/>
        </p:nvSpPr>
        <p:spPr>
          <a:xfrm>
            <a:off x="5927052" y="2135973"/>
            <a:ext cx="730024" cy="775751"/>
          </a:xfrm>
          <a:custGeom>
            <a:avLst/>
            <a:gdLst>
              <a:gd name="connsiteX0" fmla="*/ 0 w 730024"/>
              <a:gd name="connsiteY0" fmla="*/ 73002 h 775751"/>
              <a:gd name="connsiteX1" fmla="*/ 73002 w 730024"/>
              <a:gd name="connsiteY1" fmla="*/ 0 h 775751"/>
              <a:gd name="connsiteX2" fmla="*/ 657022 w 730024"/>
              <a:gd name="connsiteY2" fmla="*/ 0 h 775751"/>
              <a:gd name="connsiteX3" fmla="*/ 730024 w 730024"/>
              <a:gd name="connsiteY3" fmla="*/ 73002 h 775751"/>
              <a:gd name="connsiteX4" fmla="*/ 730024 w 730024"/>
              <a:gd name="connsiteY4" fmla="*/ 702749 h 775751"/>
              <a:gd name="connsiteX5" fmla="*/ 657022 w 730024"/>
              <a:gd name="connsiteY5" fmla="*/ 775751 h 775751"/>
              <a:gd name="connsiteX6" fmla="*/ 73002 w 730024"/>
              <a:gd name="connsiteY6" fmla="*/ 775751 h 775751"/>
              <a:gd name="connsiteX7" fmla="*/ 0 w 730024"/>
              <a:gd name="connsiteY7" fmla="*/ 702749 h 775751"/>
              <a:gd name="connsiteX8" fmla="*/ 0 w 730024"/>
              <a:gd name="connsiteY8" fmla="*/ 73002 h 775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0024" h="775751">
                <a:moveTo>
                  <a:pt x="0" y="73002"/>
                </a:moveTo>
                <a:cubicBezTo>
                  <a:pt x="0" y="32684"/>
                  <a:pt x="32684" y="0"/>
                  <a:pt x="73002" y="0"/>
                </a:cubicBezTo>
                <a:lnTo>
                  <a:pt x="657022" y="0"/>
                </a:lnTo>
                <a:cubicBezTo>
                  <a:pt x="697340" y="0"/>
                  <a:pt x="730024" y="32684"/>
                  <a:pt x="730024" y="73002"/>
                </a:cubicBezTo>
                <a:lnTo>
                  <a:pt x="730024" y="702749"/>
                </a:lnTo>
                <a:cubicBezTo>
                  <a:pt x="730024" y="743067"/>
                  <a:pt x="697340" y="775751"/>
                  <a:pt x="657022" y="775751"/>
                </a:cubicBezTo>
                <a:lnTo>
                  <a:pt x="73002" y="775751"/>
                </a:lnTo>
                <a:cubicBezTo>
                  <a:pt x="32684" y="775751"/>
                  <a:pt x="0" y="743067"/>
                  <a:pt x="0" y="702749"/>
                </a:cubicBezTo>
                <a:lnTo>
                  <a:pt x="0" y="73002"/>
                </a:lnTo>
                <a:close/>
              </a:path>
            </a:pathLst>
          </a:custGeom>
          <a:gradFill flip="none" rotWithShape="0">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4722" tIns="74722" rIns="74722" bIns="74722" numCol="1" spcCol="1270" anchor="ctr" anchorCtr="0">
            <a:noAutofit/>
          </a:bodyPr>
          <a:lstStyle/>
          <a:p>
            <a:pPr algn="ctr" defTabSz="622300" fontAlgn="base">
              <a:lnSpc>
                <a:spcPct val="90000"/>
              </a:lnSpc>
              <a:spcBef>
                <a:spcPct val="0"/>
              </a:spcBef>
              <a:spcAft>
                <a:spcPct val="35000"/>
              </a:spcAft>
            </a:pPr>
            <a:r>
              <a:rPr lang="ru-RU" sz="1400" b="1" dirty="0" smtClean="0">
                <a:solidFill>
                  <a:prstClr val="black"/>
                </a:solidFill>
                <a:latin typeface="Times New Roman" panose="02020603050405020304" pitchFamily="18" charset="0"/>
                <a:cs typeface="Times New Roman" panose="02020603050405020304" pitchFamily="18" charset="0"/>
              </a:rPr>
              <a:t>2019 факт</a:t>
            </a:r>
            <a:endParaRPr lang="ru-RU" sz="1400" b="1" dirty="0">
              <a:solidFill>
                <a:prstClr val="black"/>
              </a:solidFill>
              <a:latin typeface="Times New Roman" panose="02020603050405020304" pitchFamily="18" charset="0"/>
              <a:cs typeface="Times New Roman" panose="02020603050405020304" pitchFamily="18" charset="0"/>
            </a:endParaRPr>
          </a:p>
        </p:txBody>
      </p:sp>
      <p:sp>
        <p:nvSpPr>
          <p:cNvPr id="17" name="Полилиния 16"/>
          <p:cNvSpPr/>
          <p:nvPr/>
        </p:nvSpPr>
        <p:spPr>
          <a:xfrm>
            <a:off x="5934792" y="3147870"/>
            <a:ext cx="730024" cy="568147"/>
          </a:xfrm>
          <a:custGeom>
            <a:avLst/>
            <a:gdLst>
              <a:gd name="connsiteX0" fmla="*/ 0 w 730024"/>
              <a:gd name="connsiteY0" fmla="*/ 73002 h 1092777"/>
              <a:gd name="connsiteX1" fmla="*/ 73002 w 730024"/>
              <a:gd name="connsiteY1" fmla="*/ 0 h 1092777"/>
              <a:gd name="connsiteX2" fmla="*/ 657022 w 730024"/>
              <a:gd name="connsiteY2" fmla="*/ 0 h 1092777"/>
              <a:gd name="connsiteX3" fmla="*/ 730024 w 730024"/>
              <a:gd name="connsiteY3" fmla="*/ 73002 h 1092777"/>
              <a:gd name="connsiteX4" fmla="*/ 730024 w 730024"/>
              <a:gd name="connsiteY4" fmla="*/ 1019775 h 1092777"/>
              <a:gd name="connsiteX5" fmla="*/ 657022 w 730024"/>
              <a:gd name="connsiteY5" fmla="*/ 1092777 h 1092777"/>
              <a:gd name="connsiteX6" fmla="*/ 73002 w 730024"/>
              <a:gd name="connsiteY6" fmla="*/ 1092777 h 1092777"/>
              <a:gd name="connsiteX7" fmla="*/ 0 w 730024"/>
              <a:gd name="connsiteY7" fmla="*/ 1019775 h 1092777"/>
              <a:gd name="connsiteX8" fmla="*/ 0 w 730024"/>
              <a:gd name="connsiteY8" fmla="*/ 73002 h 1092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0024" h="1092777">
                <a:moveTo>
                  <a:pt x="0" y="73002"/>
                </a:moveTo>
                <a:cubicBezTo>
                  <a:pt x="0" y="32684"/>
                  <a:pt x="32684" y="0"/>
                  <a:pt x="73002" y="0"/>
                </a:cubicBezTo>
                <a:lnTo>
                  <a:pt x="657022" y="0"/>
                </a:lnTo>
                <a:cubicBezTo>
                  <a:pt x="697340" y="0"/>
                  <a:pt x="730024" y="32684"/>
                  <a:pt x="730024" y="73002"/>
                </a:cubicBezTo>
                <a:lnTo>
                  <a:pt x="730024" y="1019775"/>
                </a:lnTo>
                <a:cubicBezTo>
                  <a:pt x="730024" y="1060093"/>
                  <a:pt x="697340" y="1092777"/>
                  <a:pt x="657022" y="1092777"/>
                </a:cubicBezTo>
                <a:lnTo>
                  <a:pt x="73002" y="1092777"/>
                </a:lnTo>
                <a:cubicBezTo>
                  <a:pt x="32684" y="1092777"/>
                  <a:pt x="0" y="1060093"/>
                  <a:pt x="0" y="1019775"/>
                </a:cubicBezTo>
                <a:lnTo>
                  <a:pt x="0" y="73002"/>
                </a:lnTo>
                <a:close/>
              </a:path>
            </a:pathLst>
          </a:custGeom>
          <a:gradFill flip="none" rotWithShape="0">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7102" tIns="67102" rIns="67102" bIns="67102" numCol="1" spcCol="1270" anchor="ctr" anchorCtr="0">
            <a:noAutofit/>
          </a:bodyPr>
          <a:lstStyle/>
          <a:p>
            <a:pPr algn="ctr" defTabSz="533400" fontAlgn="base">
              <a:lnSpc>
                <a:spcPct val="90000"/>
              </a:lnSpc>
              <a:spcBef>
                <a:spcPct val="0"/>
              </a:spcBef>
              <a:spcAft>
                <a:spcPct val="35000"/>
              </a:spcAft>
            </a:pPr>
            <a:r>
              <a:rPr lang="ru-RU" sz="1200" b="1" dirty="0" smtClean="0">
                <a:solidFill>
                  <a:prstClr val="black"/>
                </a:solidFill>
                <a:latin typeface="Times New Roman" panose="02020603050405020304" pitchFamily="18" charset="0"/>
                <a:cs typeface="Times New Roman" panose="02020603050405020304" pitchFamily="18" charset="0"/>
              </a:rPr>
              <a:t>102,5</a:t>
            </a:r>
            <a:endParaRPr lang="ru-RU" sz="1200" b="1" dirty="0">
              <a:solidFill>
                <a:prstClr val="black"/>
              </a:solidFill>
              <a:latin typeface="Times New Roman" panose="02020603050405020304" pitchFamily="18" charset="0"/>
              <a:cs typeface="Times New Roman" panose="02020603050405020304" pitchFamily="18" charset="0"/>
            </a:endParaRPr>
          </a:p>
        </p:txBody>
      </p:sp>
      <p:sp>
        <p:nvSpPr>
          <p:cNvPr id="18" name="Полилиния 17"/>
          <p:cNvSpPr/>
          <p:nvPr/>
        </p:nvSpPr>
        <p:spPr>
          <a:xfrm>
            <a:off x="5934792" y="3836161"/>
            <a:ext cx="730024" cy="561600"/>
          </a:xfrm>
          <a:custGeom>
            <a:avLst/>
            <a:gdLst>
              <a:gd name="connsiteX0" fmla="*/ 0 w 730024"/>
              <a:gd name="connsiteY0" fmla="*/ 73002 h 1092777"/>
              <a:gd name="connsiteX1" fmla="*/ 73002 w 730024"/>
              <a:gd name="connsiteY1" fmla="*/ 0 h 1092777"/>
              <a:gd name="connsiteX2" fmla="*/ 657022 w 730024"/>
              <a:gd name="connsiteY2" fmla="*/ 0 h 1092777"/>
              <a:gd name="connsiteX3" fmla="*/ 730024 w 730024"/>
              <a:gd name="connsiteY3" fmla="*/ 73002 h 1092777"/>
              <a:gd name="connsiteX4" fmla="*/ 730024 w 730024"/>
              <a:gd name="connsiteY4" fmla="*/ 1019775 h 1092777"/>
              <a:gd name="connsiteX5" fmla="*/ 657022 w 730024"/>
              <a:gd name="connsiteY5" fmla="*/ 1092777 h 1092777"/>
              <a:gd name="connsiteX6" fmla="*/ 73002 w 730024"/>
              <a:gd name="connsiteY6" fmla="*/ 1092777 h 1092777"/>
              <a:gd name="connsiteX7" fmla="*/ 0 w 730024"/>
              <a:gd name="connsiteY7" fmla="*/ 1019775 h 1092777"/>
              <a:gd name="connsiteX8" fmla="*/ 0 w 730024"/>
              <a:gd name="connsiteY8" fmla="*/ 73002 h 1092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0024" h="1092777">
                <a:moveTo>
                  <a:pt x="0" y="73002"/>
                </a:moveTo>
                <a:cubicBezTo>
                  <a:pt x="0" y="32684"/>
                  <a:pt x="32684" y="0"/>
                  <a:pt x="73002" y="0"/>
                </a:cubicBezTo>
                <a:lnTo>
                  <a:pt x="657022" y="0"/>
                </a:lnTo>
                <a:cubicBezTo>
                  <a:pt x="697340" y="0"/>
                  <a:pt x="730024" y="32684"/>
                  <a:pt x="730024" y="73002"/>
                </a:cubicBezTo>
                <a:lnTo>
                  <a:pt x="730024" y="1019775"/>
                </a:lnTo>
                <a:cubicBezTo>
                  <a:pt x="730024" y="1060093"/>
                  <a:pt x="697340" y="1092777"/>
                  <a:pt x="657022" y="1092777"/>
                </a:cubicBezTo>
                <a:lnTo>
                  <a:pt x="73002" y="1092777"/>
                </a:lnTo>
                <a:cubicBezTo>
                  <a:pt x="32684" y="1092777"/>
                  <a:pt x="0" y="1060093"/>
                  <a:pt x="0" y="1019775"/>
                </a:cubicBezTo>
                <a:lnTo>
                  <a:pt x="0" y="73002"/>
                </a:lnTo>
                <a:close/>
              </a:path>
            </a:pathLst>
          </a:custGeom>
          <a:gradFill flip="none" rotWithShape="0">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7102" tIns="67102" rIns="67102" bIns="67102" numCol="1" spcCol="1270" anchor="ctr" anchorCtr="0">
            <a:noAutofit/>
          </a:bodyPr>
          <a:lstStyle/>
          <a:p>
            <a:pPr algn="ctr" defTabSz="533400" fontAlgn="base">
              <a:lnSpc>
                <a:spcPct val="90000"/>
              </a:lnSpc>
              <a:spcBef>
                <a:spcPct val="0"/>
              </a:spcBef>
              <a:spcAft>
                <a:spcPct val="35000"/>
              </a:spcAft>
            </a:pPr>
            <a:r>
              <a:rPr lang="ru-RU" sz="1200" b="1" dirty="0" smtClean="0">
                <a:solidFill>
                  <a:prstClr val="black"/>
                </a:solidFill>
                <a:latin typeface="Times New Roman" panose="02020603050405020304" pitchFamily="18" charset="0"/>
                <a:cs typeface="Times New Roman" panose="02020603050405020304" pitchFamily="18" charset="0"/>
              </a:rPr>
              <a:t>102,6</a:t>
            </a:r>
            <a:endParaRPr lang="ru-RU" sz="1200" b="1" dirty="0">
              <a:solidFill>
                <a:prstClr val="black"/>
              </a:solidFill>
              <a:latin typeface="Times New Roman" panose="02020603050405020304" pitchFamily="18" charset="0"/>
              <a:cs typeface="Times New Roman" panose="02020603050405020304" pitchFamily="18" charset="0"/>
            </a:endParaRPr>
          </a:p>
        </p:txBody>
      </p:sp>
      <p:sp>
        <p:nvSpPr>
          <p:cNvPr id="20" name="Полилиния 19"/>
          <p:cNvSpPr/>
          <p:nvPr/>
        </p:nvSpPr>
        <p:spPr>
          <a:xfrm>
            <a:off x="6718399" y="2135973"/>
            <a:ext cx="730024" cy="775751"/>
          </a:xfrm>
          <a:custGeom>
            <a:avLst/>
            <a:gdLst>
              <a:gd name="connsiteX0" fmla="*/ 0 w 730024"/>
              <a:gd name="connsiteY0" fmla="*/ 73002 h 775751"/>
              <a:gd name="connsiteX1" fmla="*/ 73002 w 730024"/>
              <a:gd name="connsiteY1" fmla="*/ 0 h 775751"/>
              <a:gd name="connsiteX2" fmla="*/ 657022 w 730024"/>
              <a:gd name="connsiteY2" fmla="*/ 0 h 775751"/>
              <a:gd name="connsiteX3" fmla="*/ 730024 w 730024"/>
              <a:gd name="connsiteY3" fmla="*/ 73002 h 775751"/>
              <a:gd name="connsiteX4" fmla="*/ 730024 w 730024"/>
              <a:gd name="connsiteY4" fmla="*/ 702749 h 775751"/>
              <a:gd name="connsiteX5" fmla="*/ 657022 w 730024"/>
              <a:gd name="connsiteY5" fmla="*/ 775751 h 775751"/>
              <a:gd name="connsiteX6" fmla="*/ 73002 w 730024"/>
              <a:gd name="connsiteY6" fmla="*/ 775751 h 775751"/>
              <a:gd name="connsiteX7" fmla="*/ 0 w 730024"/>
              <a:gd name="connsiteY7" fmla="*/ 702749 h 775751"/>
              <a:gd name="connsiteX8" fmla="*/ 0 w 730024"/>
              <a:gd name="connsiteY8" fmla="*/ 73002 h 775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0024" h="775751">
                <a:moveTo>
                  <a:pt x="0" y="73002"/>
                </a:moveTo>
                <a:cubicBezTo>
                  <a:pt x="0" y="32684"/>
                  <a:pt x="32684" y="0"/>
                  <a:pt x="73002" y="0"/>
                </a:cubicBezTo>
                <a:lnTo>
                  <a:pt x="657022" y="0"/>
                </a:lnTo>
                <a:cubicBezTo>
                  <a:pt x="697340" y="0"/>
                  <a:pt x="730024" y="32684"/>
                  <a:pt x="730024" y="73002"/>
                </a:cubicBezTo>
                <a:lnTo>
                  <a:pt x="730024" y="702749"/>
                </a:lnTo>
                <a:cubicBezTo>
                  <a:pt x="730024" y="743067"/>
                  <a:pt x="697340" y="775751"/>
                  <a:pt x="657022" y="775751"/>
                </a:cubicBezTo>
                <a:lnTo>
                  <a:pt x="73002" y="775751"/>
                </a:lnTo>
                <a:cubicBezTo>
                  <a:pt x="32684" y="775751"/>
                  <a:pt x="0" y="743067"/>
                  <a:pt x="0" y="702749"/>
                </a:cubicBezTo>
                <a:lnTo>
                  <a:pt x="0" y="73002"/>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4722" tIns="74722" rIns="74722" bIns="74722" numCol="1" spcCol="1270" anchor="ctr" anchorCtr="0">
            <a:noAutofit/>
          </a:bodyPr>
          <a:lstStyle/>
          <a:p>
            <a:pPr algn="ctr" defTabSz="622300" fontAlgn="base">
              <a:lnSpc>
                <a:spcPct val="90000"/>
              </a:lnSpc>
              <a:spcBef>
                <a:spcPct val="0"/>
              </a:spcBef>
              <a:spcAft>
                <a:spcPct val="35000"/>
              </a:spcAft>
            </a:pPr>
            <a:r>
              <a:rPr lang="ru-RU" sz="1400" b="1" dirty="0" smtClean="0">
                <a:solidFill>
                  <a:prstClr val="black"/>
                </a:solidFill>
                <a:latin typeface="Times New Roman" panose="02020603050405020304" pitchFamily="18" charset="0"/>
                <a:cs typeface="Times New Roman" panose="02020603050405020304" pitchFamily="18" charset="0"/>
              </a:rPr>
              <a:t>2020</a:t>
            </a:r>
            <a:endParaRPr lang="ru-RU" sz="1400" b="1" dirty="0">
              <a:solidFill>
                <a:prstClr val="black"/>
              </a:solidFill>
              <a:latin typeface="Times New Roman" panose="02020603050405020304" pitchFamily="18" charset="0"/>
              <a:cs typeface="Times New Roman" panose="02020603050405020304" pitchFamily="18" charset="0"/>
            </a:endParaRPr>
          </a:p>
        </p:txBody>
      </p:sp>
      <p:sp>
        <p:nvSpPr>
          <p:cNvPr id="21" name="Полилиния 20"/>
          <p:cNvSpPr/>
          <p:nvPr/>
        </p:nvSpPr>
        <p:spPr>
          <a:xfrm>
            <a:off x="6726139" y="3147870"/>
            <a:ext cx="730024" cy="568147"/>
          </a:xfrm>
          <a:custGeom>
            <a:avLst/>
            <a:gdLst>
              <a:gd name="connsiteX0" fmla="*/ 0 w 730024"/>
              <a:gd name="connsiteY0" fmla="*/ 73002 h 1092777"/>
              <a:gd name="connsiteX1" fmla="*/ 73002 w 730024"/>
              <a:gd name="connsiteY1" fmla="*/ 0 h 1092777"/>
              <a:gd name="connsiteX2" fmla="*/ 657022 w 730024"/>
              <a:gd name="connsiteY2" fmla="*/ 0 h 1092777"/>
              <a:gd name="connsiteX3" fmla="*/ 730024 w 730024"/>
              <a:gd name="connsiteY3" fmla="*/ 73002 h 1092777"/>
              <a:gd name="connsiteX4" fmla="*/ 730024 w 730024"/>
              <a:gd name="connsiteY4" fmla="*/ 1019775 h 1092777"/>
              <a:gd name="connsiteX5" fmla="*/ 657022 w 730024"/>
              <a:gd name="connsiteY5" fmla="*/ 1092777 h 1092777"/>
              <a:gd name="connsiteX6" fmla="*/ 73002 w 730024"/>
              <a:gd name="connsiteY6" fmla="*/ 1092777 h 1092777"/>
              <a:gd name="connsiteX7" fmla="*/ 0 w 730024"/>
              <a:gd name="connsiteY7" fmla="*/ 1019775 h 1092777"/>
              <a:gd name="connsiteX8" fmla="*/ 0 w 730024"/>
              <a:gd name="connsiteY8" fmla="*/ 73002 h 1092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0024" h="1092777">
                <a:moveTo>
                  <a:pt x="0" y="73002"/>
                </a:moveTo>
                <a:cubicBezTo>
                  <a:pt x="0" y="32684"/>
                  <a:pt x="32684" y="0"/>
                  <a:pt x="73002" y="0"/>
                </a:cubicBezTo>
                <a:lnTo>
                  <a:pt x="657022" y="0"/>
                </a:lnTo>
                <a:cubicBezTo>
                  <a:pt x="697340" y="0"/>
                  <a:pt x="730024" y="32684"/>
                  <a:pt x="730024" y="73002"/>
                </a:cubicBezTo>
                <a:lnTo>
                  <a:pt x="730024" y="1019775"/>
                </a:lnTo>
                <a:cubicBezTo>
                  <a:pt x="730024" y="1060093"/>
                  <a:pt x="697340" y="1092777"/>
                  <a:pt x="657022" y="1092777"/>
                </a:cubicBezTo>
                <a:lnTo>
                  <a:pt x="73002" y="1092777"/>
                </a:lnTo>
                <a:cubicBezTo>
                  <a:pt x="32684" y="1092777"/>
                  <a:pt x="0" y="1060093"/>
                  <a:pt x="0" y="1019775"/>
                </a:cubicBezTo>
                <a:lnTo>
                  <a:pt x="0" y="73002"/>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7102" tIns="67102" rIns="67102" bIns="67102" numCol="1" spcCol="1270" anchor="ctr" anchorCtr="0">
            <a:noAutofit/>
          </a:bodyPr>
          <a:lstStyle/>
          <a:p>
            <a:pPr algn="ctr" defTabSz="533400" fontAlgn="base">
              <a:lnSpc>
                <a:spcPct val="90000"/>
              </a:lnSpc>
              <a:spcBef>
                <a:spcPct val="0"/>
              </a:spcBef>
              <a:spcAft>
                <a:spcPct val="35000"/>
              </a:spcAft>
            </a:pPr>
            <a:r>
              <a:rPr lang="ru-RU" sz="1200" b="1" dirty="0" smtClean="0">
                <a:solidFill>
                  <a:prstClr val="black"/>
                </a:solidFill>
                <a:latin typeface="Times New Roman" panose="02020603050405020304" pitchFamily="18" charset="0"/>
                <a:cs typeface="Times New Roman" panose="02020603050405020304" pitchFamily="18" charset="0"/>
              </a:rPr>
              <a:t>105,5</a:t>
            </a:r>
            <a:endParaRPr lang="ru-RU" sz="1200" b="1" dirty="0">
              <a:solidFill>
                <a:prstClr val="black"/>
              </a:solidFill>
              <a:latin typeface="Times New Roman" panose="02020603050405020304" pitchFamily="18" charset="0"/>
              <a:cs typeface="Times New Roman" panose="02020603050405020304" pitchFamily="18" charset="0"/>
            </a:endParaRPr>
          </a:p>
        </p:txBody>
      </p:sp>
      <p:sp>
        <p:nvSpPr>
          <p:cNvPr id="22" name="Полилиния 21"/>
          <p:cNvSpPr/>
          <p:nvPr/>
        </p:nvSpPr>
        <p:spPr>
          <a:xfrm>
            <a:off x="6726139" y="3836161"/>
            <a:ext cx="730024" cy="561600"/>
          </a:xfrm>
          <a:custGeom>
            <a:avLst/>
            <a:gdLst>
              <a:gd name="connsiteX0" fmla="*/ 0 w 730024"/>
              <a:gd name="connsiteY0" fmla="*/ 73002 h 1092777"/>
              <a:gd name="connsiteX1" fmla="*/ 73002 w 730024"/>
              <a:gd name="connsiteY1" fmla="*/ 0 h 1092777"/>
              <a:gd name="connsiteX2" fmla="*/ 657022 w 730024"/>
              <a:gd name="connsiteY2" fmla="*/ 0 h 1092777"/>
              <a:gd name="connsiteX3" fmla="*/ 730024 w 730024"/>
              <a:gd name="connsiteY3" fmla="*/ 73002 h 1092777"/>
              <a:gd name="connsiteX4" fmla="*/ 730024 w 730024"/>
              <a:gd name="connsiteY4" fmla="*/ 1019775 h 1092777"/>
              <a:gd name="connsiteX5" fmla="*/ 657022 w 730024"/>
              <a:gd name="connsiteY5" fmla="*/ 1092777 h 1092777"/>
              <a:gd name="connsiteX6" fmla="*/ 73002 w 730024"/>
              <a:gd name="connsiteY6" fmla="*/ 1092777 h 1092777"/>
              <a:gd name="connsiteX7" fmla="*/ 0 w 730024"/>
              <a:gd name="connsiteY7" fmla="*/ 1019775 h 1092777"/>
              <a:gd name="connsiteX8" fmla="*/ 0 w 730024"/>
              <a:gd name="connsiteY8" fmla="*/ 73002 h 1092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0024" h="1092777">
                <a:moveTo>
                  <a:pt x="0" y="73002"/>
                </a:moveTo>
                <a:cubicBezTo>
                  <a:pt x="0" y="32684"/>
                  <a:pt x="32684" y="0"/>
                  <a:pt x="73002" y="0"/>
                </a:cubicBezTo>
                <a:lnTo>
                  <a:pt x="657022" y="0"/>
                </a:lnTo>
                <a:cubicBezTo>
                  <a:pt x="697340" y="0"/>
                  <a:pt x="730024" y="32684"/>
                  <a:pt x="730024" y="73002"/>
                </a:cubicBezTo>
                <a:lnTo>
                  <a:pt x="730024" y="1019775"/>
                </a:lnTo>
                <a:cubicBezTo>
                  <a:pt x="730024" y="1060093"/>
                  <a:pt x="697340" y="1092777"/>
                  <a:pt x="657022" y="1092777"/>
                </a:cubicBezTo>
                <a:lnTo>
                  <a:pt x="73002" y="1092777"/>
                </a:lnTo>
                <a:cubicBezTo>
                  <a:pt x="32684" y="1092777"/>
                  <a:pt x="0" y="1060093"/>
                  <a:pt x="0" y="1019775"/>
                </a:cubicBezTo>
                <a:lnTo>
                  <a:pt x="0" y="73002"/>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7102" tIns="67102" rIns="67102" bIns="67102" numCol="1" spcCol="1270" anchor="ctr" anchorCtr="0">
            <a:noAutofit/>
          </a:bodyPr>
          <a:lstStyle/>
          <a:p>
            <a:pPr algn="ctr" defTabSz="533400" fontAlgn="base">
              <a:lnSpc>
                <a:spcPct val="90000"/>
              </a:lnSpc>
              <a:spcBef>
                <a:spcPct val="0"/>
              </a:spcBef>
              <a:spcAft>
                <a:spcPct val="35000"/>
              </a:spcAft>
            </a:pPr>
            <a:r>
              <a:rPr lang="ru-RU" sz="1200" b="1" dirty="0" smtClean="0">
                <a:solidFill>
                  <a:prstClr val="black"/>
                </a:solidFill>
                <a:latin typeface="Times New Roman" panose="02020603050405020304" pitchFamily="18" charset="0"/>
                <a:cs typeface="Times New Roman" panose="02020603050405020304" pitchFamily="18" charset="0"/>
              </a:rPr>
              <a:t>106,4</a:t>
            </a:r>
            <a:endParaRPr lang="ru-RU" sz="1200" b="1" dirty="0">
              <a:solidFill>
                <a:prstClr val="black"/>
              </a:solidFill>
              <a:latin typeface="Times New Roman" panose="02020603050405020304" pitchFamily="18" charset="0"/>
              <a:cs typeface="Times New Roman" panose="02020603050405020304" pitchFamily="18" charset="0"/>
            </a:endParaRPr>
          </a:p>
        </p:txBody>
      </p:sp>
      <p:sp>
        <p:nvSpPr>
          <p:cNvPr id="25" name="Полилиния 24"/>
          <p:cNvSpPr/>
          <p:nvPr/>
        </p:nvSpPr>
        <p:spPr>
          <a:xfrm>
            <a:off x="7509746" y="2135973"/>
            <a:ext cx="730024" cy="775751"/>
          </a:xfrm>
          <a:custGeom>
            <a:avLst/>
            <a:gdLst>
              <a:gd name="connsiteX0" fmla="*/ 0 w 730024"/>
              <a:gd name="connsiteY0" fmla="*/ 73002 h 775751"/>
              <a:gd name="connsiteX1" fmla="*/ 73002 w 730024"/>
              <a:gd name="connsiteY1" fmla="*/ 0 h 775751"/>
              <a:gd name="connsiteX2" fmla="*/ 657022 w 730024"/>
              <a:gd name="connsiteY2" fmla="*/ 0 h 775751"/>
              <a:gd name="connsiteX3" fmla="*/ 730024 w 730024"/>
              <a:gd name="connsiteY3" fmla="*/ 73002 h 775751"/>
              <a:gd name="connsiteX4" fmla="*/ 730024 w 730024"/>
              <a:gd name="connsiteY4" fmla="*/ 702749 h 775751"/>
              <a:gd name="connsiteX5" fmla="*/ 657022 w 730024"/>
              <a:gd name="connsiteY5" fmla="*/ 775751 h 775751"/>
              <a:gd name="connsiteX6" fmla="*/ 73002 w 730024"/>
              <a:gd name="connsiteY6" fmla="*/ 775751 h 775751"/>
              <a:gd name="connsiteX7" fmla="*/ 0 w 730024"/>
              <a:gd name="connsiteY7" fmla="*/ 702749 h 775751"/>
              <a:gd name="connsiteX8" fmla="*/ 0 w 730024"/>
              <a:gd name="connsiteY8" fmla="*/ 73002 h 775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0024" h="775751">
                <a:moveTo>
                  <a:pt x="0" y="73002"/>
                </a:moveTo>
                <a:cubicBezTo>
                  <a:pt x="0" y="32684"/>
                  <a:pt x="32684" y="0"/>
                  <a:pt x="73002" y="0"/>
                </a:cubicBezTo>
                <a:lnTo>
                  <a:pt x="657022" y="0"/>
                </a:lnTo>
                <a:cubicBezTo>
                  <a:pt x="697340" y="0"/>
                  <a:pt x="730024" y="32684"/>
                  <a:pt x="730024" y="73002"/>
                </a:cubicBezTo>
                <a:lnTo>
                  <a:pt x="730024" y="702749"/>
                </a:lnTo>
                <a:cubicBezTo>
                  <a:pt x="730024" y="743067"/>
                  <a:pt x="697340" y="775751"/>
                  <a:pt x="657022" y="775751"/>
                </a:cubicBezTo>
                <a:lnTo>
                  <a:pt x="73002" y="775751"/>
                </a:lnTo>
                <a:cubicBezTo>
                  <a:pt x="32684" y="775751"/>
                  <a:pt x="0" y="743067"/>
                  <a:pt x="0" y="702749"/>
                </a:cubicBezTo>
                <a:lnTo>
                  <a:pt x="0" y="73002"/>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4722" tIns="74722" rIns="74722" bIns="74722" numCol="1" spcCol="1270" anchor="ctr" anchorCtr="0">
            <a:noAutofit/>
          </a:bodyPr>
          <a:lstStyle/>
          <a:p>
            <a:pPr algn="ctr" defTabSz="622300" fontAlgn="base">
              <a:lnSpc>
                <a:spcPct val="90000"/>
              </a:lnSpc>
              <a:spcBef>
                <a:spcPct val="0"/>
              </a:spcBef>
              <a:spcAft>
                <a:spcPct val="35000"/>
              </a:spcAft>
            </a:pPr>
            <a:r>
              <a:rPr lang="ru-RU" sz="1400" b="1" dirty="0" smtClean="0">
                <a:solidFill>
                  <a:prstClr val="black"/>
                </a:solidFill>
                <a:latin typeface="Times New Roman" panose="02020603050405020304" pitchFamily="18" charset="0"/>
                <a:cs typeface="Times New Roman" panose="02020603050405020304" pitchFamily="18" charset="0"/>
              </a:rPr>
              <a:t>2021</a:t>
            </a:r>
            <a:endParaRPr lang="ru-RU" sz="1400" b="1" dirty="0">
              <a:solidFill>
                <a:prstClr val="black"/>
              </a:solidFill>
              <a:latin typeface="Times New Roman" panose="02020603050405020304" pitchFamily="18" charset="0"/>
              <a:cs typeface="Times New Roman" panose="02020603050405020304" pitchFamily="18" charset="0"/>
            </a:endParaRPr>
          </a:p>
        </p:txBody>
      </p:sp>
      <p:sp>
        <p:nvSpPr>
          <p:cNvPr id="26" name="Полилиния 25"/>
          <p:cNvSpPr/>
          <p:nvPr/>
        </p:nvSpPr>
        <p:spPr>
          <a:xfrm>
            <a:off x="7517486" y="3147870"/>
            <a:ext cx="730024" cy="568147"/>
          </a:xfrm>
          <a:custGeom>
            <a:avLst/>
            <a:gdLst>
              <a:gd name="connsiteX0" fmla="*/ 0 w 730024"/>
              <a:gd name="connsiteY0" fmla="*/ 73002 h 1092777"/>
              <a:gd name="connsiteX1" fmla="*/ 73002 w 730024"/>
              <a:gd name="connsiteY1" fmla="*/ 0 h 1092777"/>
              <a:gd name="connsiteX2" fmla="*/ 657022 w 730024"/>
              <a:gd name="connsiteY2" fmla="*/ 0 h 1092777"/>
              <a:gd name="connsiteX3" fmla="*/ 730024 w 730024"/>
              <a:gd name="connsiteY3" fmla="*/ 73002 h 1092777"/>
              <a:gd name="connsiteX4" fmla="*/ 730024 w 730024"/>
              <a:gd name="connsiteY4" fmla="*/ 1019775 h 1092777"/>
              <a:gd name="connsiteX5" fmla="*/ 657022 w 730024"/>
              <a:gd name="connsiteY5" fmla="*/ 1092777 h 1092777"/>
              <a:gd name="connsiteX6" fmla="*/ 73002 w 730024"/>
              <a:gd name="connsiteY6" fmla="*/ 1092777 h 1092777"/>
              <a:gd name="connsiteX7" fmla="*/ 0 w 730024"/>
              <a:gd name="connsiteY7" fmla="*/ 1019775 h 1092777"/>
              <a:gd name="connsiteX8" fmla="*/ 0 w 730024"/>
              <a:gd name="connsiteY8" fmla="*/ 73002 h 1092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0024" h="1092777">
                <a:moveTo>
                  <a:pt x="0" y="73002"/>
                </a:moveTo>
                <a:cubicBezTo>
                  <a:pt x="0" y="32684"/>
                  <a:pt x="32684" y="0"/>
                  <a:pt x="73002" y="0"/>
                </a:cubicBezTo>
                <a:lnTo>
                  <a:pt x="657022" y="0"/>
                </a:lnTo>
                <a:cubicBezTo>
                  <a:pt x="697340" y="0"/>
                  <a:pt x="730024" y="32684"/>
                  <a:pt x="730024" y="73002"/>
                </a:cubicBezTo>
                <a:lnTo>
                  <a:pt x="730024" y="1019775"/>
                </a:lnTo>
                <a:cubicBezTo>
                  <a:pt x="730024" y="1060093"/>
                  <a:pt x="697340" y="1092777"/>
                  <a:pt x="657022" y="1092777"/>
                </a:cubicBezTo>
                <a:lnTo>
                  <a:pt x="73002" y="1092777"/>
                </a:lnTo>
                <a:cubicBezTo>
                  <a:pt x="32684" y="1092777"/>
                  <a:pt x="0" y="1060093"/>
                  <a:pt x="0" y="1019775"/>
                </a:cubicBezTo>
                <a:lnTo>
                  <a:pt x="0" y="73002"/>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7102" tIns="67102" rIns="67102" bIns="67102" numCol="1" spcCol="1270" anchor="ctr" anchorCtr="0">
            <a:noAutofit/>
          </a:bodyPr>
          <a:lstStyle/>
          <a:p>
            <a:pPr algn="ctr" defTabSz="533400" fontAlgn="base">
              <a:lnSpc>
                <a:spcPct val="90000"/>
              </a:lnSpc>
              <a:spcBef>
                <a:spcPct val="0"/>
              </a:spcBef>
              <a:spcAft>
                <a:spcPct val="35000"/>
              </a:spcAft>
            </a:pPr>
            <a:r>
              <a:rPr lang="ru-RU" sz="1200" b="1" dirty="0" smtClean="0">
                <a:solidFill>
                  <a:prstClr val="black"/>
                </a:solidFill>
                <a:latin typeface="Times New Roman" panose="02020603050405020304" pitchFamily="18" charset="0"/>
                <a:cs typeface="Times New Roman" panose="02020603050405020304" pitchFamily="18" charset="0"/>
              </a:rPr>
              <a:t>105,1</a:t>
            </a:r>
            <a:endParaRPr lang="ru-RU" sz="1200" b="1" dirty="0">
              <a:solidFill>
                <a:prstClr val="black"/>
              </a:solidFill>
              <a:latin typeface="Times New Roman" panose="02020603050405020304" pitchFamily="18" charset="0"/>
              <a:cs typeface="Times New Roman" panose="02020603050405020304" pitchFamily="18" charset="0"/>
            </a:endParaRPr>
          </a:p>
        </p:txBody>
      </p:sp>
      <p:sp>
        <p:nvSpPr>
          <p:cNvPr id="27" name="Полилиния 26"/>
          <p:cNvSpPr/>
          <p:nvPr/>
        </p:nvSpPr>
        <p:spPr>
          <a:xfrm>
            <a:off x="7517486" y="3836161"/>
            <a:ext cx="730024" cy="561600"/>
          </a:xfrm>
          <a:custGeom>
            <a:avLst/>
            <a:gdLst>
              <a:gd name="connsiteX0" fmla="*/ 0 w 730024"/>
              <a:gd name="connsiteY0" fmla="*/ 73002 h 1092777"/>
              <a:gd name="connsiteX1" fmla="*/ 73002 w 730024"/>
              <a:gd name="connsiteY1" fmla="*/ 0 h 1092777"/>
              <a:gd name="connsiteX2" fmla="*/ 657022 w 730024"/>
              <a:gd name="connsiteY2" fmla="*/ 0 h 1092777"/>
              <a:gd name="connsiteX3" fmla="*/ 730024 w 730024"/>
              <a:gd name="connsiteY3" fmla="*/ 73002 h 1092777"/>
              <a:gd name="connsiteX4" fmla="*/ 730024 w 730024"/>
              <a:gd name="connsiteY4" fmla="*/ 1019775 h 1092777"/>
              <a:gd name="connsiteX5" fmla="*/ 657022 w 730024"/>
              <a:gd name="connsiteY5" fmla="*/ 1092777 h 1092777"/>
              <a:gd name="connsiteX6" fmla="*/ 73002 w 730024"/>
              <a:gd name="connsiteY6" fmla="*/ 1092777 h 1092777"/>
              <a:gd name="connsiteX7" fmla="*/ 0 w 730024"/>
              <a:gd name="connsiteY7" fmla="*/ 1019775 h 1092777"/>
              <a:gd name="connsiteX8" fmla="*/ 0 w 730024"/>
              <a:gd name="connsiteY8" fmla="*/ 73002 h 1092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0024" h="1092777">
                <a:moveTo>
                  <a:pt x="0" y="73002"/>
                </a:moveTo>
                <a:cubicBezTo>
                  <a:pt x="0" y="32684"/>
                  <a:pt x="32684" y="0"/>
                  <a:pt x="73002" y="0"/>
                </a:cubicBezTo>
                <a:lnTo>
                  <a:pt x="657022" y="0"/>
                </a:lnTo>
                <a:cubicBezTo>
                  <a:pt x="697340" y="0"/>
                  <a:pt x="730024" y="32684"/>
                  <a:pt x="730024" y="73002"/>
                </a:cubicBezTo>
                <a:lnTo>
                  <a:pt x="730024" y="1019775"/>
                </a:lnTo>
                <a:cubicBezTo>
                  <a:pt x="730024" y="1060093"/>
                  <a:pt x="697340" y="1092777"/>
                  <a:pt x="657022" y="1092777"/>
                </a:cubicBezTo>
                <a:lnTo>
                  <a:pt x="73002" y="1092777"/>
                </a:lnTo>
                <a:cubicBezTo>
                  <a:pt x="32684" y="1092777"/>
                  <a:pt x="0" y="1060093"/>
                  <a:pt x="0" y="1019775"/>
                </a:cubicBezTo>
                <a:lnTo>
                  <a:pt x="0" y="73002"/>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7102" tIns="67102" rIns="67102" bIns="67102" numCol="1" spcCol="1270" anchor="ctr" anchorCtr="0">
            <a:noAutofit/>
          </a:bodyPr>
          <a:lstStyle/>
          <a:p>
            <a:pPr algn="ctr" defTabSz="533400" fontAlgn="base">
              <a:lnSpc>
                <a:spcPct val="90000"/>
              </a:lnSpc>
              <a:spcBef>
                <a:spcPct val="0"/>
              </a:spcBef>
              <a:spcAft>
                <a:spcPct val="35000"/>
              </a:spcAft>
            </a:pPr>
            <a:r>
              <a:rPr lang="ru-RU" sz="1200" b="1" dirty="0" smtClean="0">
                <a:solidFill>
                  <a:prstClr val="black"/>
                </a:solidFill>
                <a:latin typeface="Times New Roman" panose="02020603050405020304" pitchFamily="18" charset="0"/>
                <a:cs typeface="Times New Roman" panose="02020603050405020304" pitchFamily="18" charset="0"/>
              </a:rPr>
              <a:t>110,2</a:t>
            </a:r>
            <a:endParaRPr lang="ru-RU" sz="1200" b="1" dirty="0">
              <a:solidFill>
                <a:prstClr val="black"/>
              </a:solidFill>
              <a:latin typeface="Times New Roman" panose="02020603050405020304" pitchFamily="18" charset="0"/>
              <a:cs typeface="Times New Roman" panose="02020603050405020304" pitchFamily="18" charset="0"/>
            </a:endParaRPr>
          </a:p>
        </p:txBody>
      </p:sp>
      <p:sp>
        <p:nvSpPr>
          <p:cNvPr id="29" name="Полилиния 28"/>
          <p:cNvSpPr/>
          <p:nvPr/>
        </p:nvSpPr>
        <p:spPr>
          <a:xfrm>
            <a:off x="8301093" y="2135973"/>
            <a:ext cx="730024" cy="775751"/>
          </a:xfrm>
          <a:custGeom>
            <a:avLst/>
            <a:gdLst>
              <a:gd name="connsiteX0" fmla="*/ 0 w 730024"/>
              <a:gd name="connsiteY0" fmla="*/ 73002 h 775751"/>
              <a:gd name="connsiteX1" fmla="*/ 73002 w 730024"/>
              <a:gd name="connsiteY1" fmla="*/ 0 h 775751"/>
              <a:gd name="connsiteX2" fmla="*/ 657022 w 730024"/>
              <a:gd name="connsiteY2" fmla="*/ 0 h 775751"/>
              <a:gd name="connsiteX3" fmla="*/ 730024 w 730024"/>
              <a:gd name="connsiteY3" fmla="*/ 73002 h 775751"/>
              <a:gd name="connsiteX4" fmla="*/ 730024 w 730024"/>
              <a:gd name="connsiteY4" fmla="*/ 702749 h 775751"/>
              <a:gd name="connsiteX5" fmla="*/ 657022 w 730024"/>
              <a:gd name="connsiteY5" fmla="*/ 775751 h 775751"/>
              <a:gd name="connsiteX6" fmla="*/ 73002 w 730024"/>
              <a:gd name="connsiteY6" fmla="*/ 775751 h 775751"/>
              <a:gd name="connsiteX7" fmla="*/ 0 w 730024"/>
              <a:gd name="connsiteY7" fmla="*/ 702749 h 775751"/>
              <a:gd name="connsiteX8" fmla="*/ 0 w 730024"/>
              <a:gd name="connsiteY8" fmla="*/ 73002 h 775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0024" h="775751">
                <a:moveTo>
                  <a:pt x="0" y="73002"/>
                </a:moveTo>
                <a:cubicBezTo>
                  <a:pt x="0" y="32684"/>
                  <a:pt x="32684" y="0"/>
                  <a:pt x="73002" y="0"/>
                </a:cubicBezTo>
                <a:lnTo>
                  <a:pt x="657022" y="0"/>
                </a:lnTo>
                <a:cubicBezTo>
                  <a:pt x="697340" y="0"/>
                  <a:pt x="730024" y="32684"/>
                  <a:pt x="730024" y="73002"/>
                </a:cubicBezTo>
                <a:lnTo>
                  <a:pt x="730024" y="702749"/>
                </a:lnTo>
                <a:cubicBezTo>
                  <a:pt x="730024" y="743067"/>
                  <a:pt x="697340" y="775751"/>
                  <a:pt x="657022" y="775751"/>
                </a:cubicBezTo>
                <a:lnTo>
                  <a:pt x="73002" y="775751"/>
                </a:lnTo>
                <a:cubicBezTo>
                  <a:pt x="32684" y="775751"/>
                  <a:pt x="0" y="743067"/>
                  <a:pt x="0" y="702749"/>
                </a:cubicBezTo>
                <a:lnTo>
                  <a:pt x="0" y="73002"/>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4722" tIns="74722" rIns="74722" bIns="74722" numCol="1" spcCol="1270" anchor="ctr" anchorCtr="0">
            <a:noAutofit/>
          </a:bodyPr>
          <a:lstStyle/>
          <a:p>
            <a:pPr algn="ctr" defTabSz="622300" fontAlgn="base">
              <a:lnSpc>
                <a:spcPct val="90000"/>
              </a:lnSpc>
              <a:spcBef>
                <a:spcPct val="0"/>
              </a:spcBef>
              <a:spcAft>
                <a:spcPct val="35000"/>
              </a:spcAft>
            </a:pPr>
            <a:r>
              <a:rPr lang="ru-RU" sz="1400" b="1" dirty="0" smtClean="0">
                <a:solidFill>
                  <a:prstClr val="black"/>
                </a:solidFill>
                <a:latin typeface="Times New Roman" panose="02020603050405020304" pitchFamily="18" charset="0"/>
                <a:cs typeface="Times New Roman" panose="02020603050405020304" pitchFamily="18" charset="0"/>
              </a:rPr>
              <a:t>2022</a:t>
            </a:r>
            <a:endParaRPr lang="ru-RU" sz="1400" b="1" dirty="0">
              <a:solidFill>
                <a:prstClr val="black"/>
              </a:solidFill>
              <a:latin typeface="Times New Roman" panose="02020603050405020304" pitchFamily="18" charset="0"/>
              <a:cs typeface="Times New Roman" panose="02020603050405020304" pitchFamily="18" charset="0"/>
            </a:endParaRPr>
          </a:p>
        </p:txBody>
      </p:sp>
      <p:sp>
        <p:nvSpPr>
          <p:cNvPr id="30" name="Полилиния 29"/>
          <p:cNvSpPr/>
          <p:nvPr/>
        </p:nvSpPr>
        <p:spPr>
          <a:xfrm>
            <a:off x="8301093" y="3147870"/>
            <a:ext cx="730024" cy="568147"/>
          </a:xfrm>
          <a:custGeom>
            <a:avLst/>
            <a:gdLst>
              <a:gd name="connsiteX0" fmla="*/ 0 w 730024"/>
              <a:gd name="connsiteY0" fmla="*/ 73002 h 1092777"/>
              <a:gd name="connsiteX1" fmla="*/ 73002 w 730024"/>
              <a:gd name="connsiteY1" fmla="*/ 0 h 1092777"/>
              <a:gd name="connsiteX2" fmla="*/ 657022 w 730024"/>
              <a:gd name="connsiteY2" fmla="*/ 0 h 1092777"/>
              <a:gd name="connsiteX3" fmla="*/ 730024 w 730024"/>
              <a:gd name="connsiteY3" fmla="*/ 73002 h 1092777"/>
              <a:gd name="connsiteX4" fmla="*/ 730024 w 730024"/>
              <a:gd name="connsiteY4" fmla="*/ 1019775 h 1092777"/>
              <a:gd name="connsiteX5" fmla="*/ 657022 w 730024"/>
              <a:gd name="connsiteY5" fmla="*/ 1092777 h 1092777"/>
              <a:gd name="connsiteX6" fmla="*/ 73002 w 730024"/>
              <a:gd name="connsiteY6" fmla="*/ 1092777 h 1092777"/>
              <a:gd name="connsiteX7" fmla="*/ 0 w 730024"/>
              <a:gd name="connsiteY7" fmla="*/ 1019775 h 1092777"/>
              <a:gd name="connsiteX8" fmla="*/ 0 w 730024"/>
              <a:gd name="connsiteY8" fmla="*/ 73002 h 1092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0024" h="1092777">
                <a:moveTo>
                  <a:pt x="0" y="73002"/>
                </a:moveTo>
                <a:cubicBezTo>
                  <a:pt x="0" y="32684"/>
                  <a:pt x="32684" y="0"/>
                  <a:pt x="73002" y="0"/>
                </a:cubicBezTo>
                <a:lnTo>
                  <a:pt x="657022" y="0"/>
                </a:lnTo>
                <a:cubicBezTo>
                  <a:pt x="697340" y="0"/>
                  <a:pt x="730024" y="32684"/>
                  <a:pt x="730024" y="73002"/>
                </a:cubicBezTo>
                <a:lnTo>
                  <a:pt x="730024" y="1019775"/>
                </a:lnTo>
                <a:cubicBezTo>
                  <a:pt x="730024" y="1060093"/>
                  <a:pt x="697340" y="1092777"/>
                  <a:pt x="657022" y="1092777"/>
                </a:cubicBezTo>
                <a:lnTo>
                  <a:pt x="73002" y="1092777"/>
                </a:lnTo>
                <a:cubicBezTo>
                  <a:pt x="32684" y="1092777"/>
                  <a:pt x="0" y="1060093"/>
                  <a:pt x="0" y="1019775"/>
                </a:cubicBezTo>
                <a:lnTo>
                  <a:pt x="0" y="73002"/>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7102" tIns="67102" rIns="67102" bIns="67102" numCol="1" spcCol="1270" anchor="ctr" anchorCtr="0">
            <a:noAutofit/>
          </a:bodyPr>
          <a:lstStyle/>
          <a:p>
            <a:pPr algn="ctr" defTabSz="533400" fontAlgn="base">
              <a:lnSpc>
                <a:spcPct val="90000"/>
              </a:lnSpc>
              <a:spcBef>
                <a:spcPct val="0"/>
              </a:spcBef>
              <a:spcAft>
                <a:spcPct val="35000"/>
              </a:spcAft>
            </a:pPr>
            <a:r>
              <a:rPr lang="ru-RU" sz="1200" b="1" dirty="0" smtClean="0">
                <a:solidFill>
                  <a:prstClr val="black"/>
                </a:solidFill>
                <a:latin typeface="Times New Roman" panose="02020603050405020304" pitchFamily="18" charset="0"/>
                <a:cs typeface="Times New Roman" panose="02020603050405020304" pitchFamily="18" charset="0"/>
              </a:rPr>
              <a:t>104,8</a:t>
            </a:r>
            <a:endParaRPr lang="ru-RU" sz="1200" b="1" dirty="0">
              <a:solidFill>
                <a:prstClr val="black"/>
              </a:solidFill>
              <a:latin typeface="Times New Roman" panose="02020603050405020304" pitchFamily="18" charset="0"/>
              <a:cs typeface="Times New Roman" panose="02020603050405020304" pitchFamily="18" charset="0"/>
            </a:endParaRPr>
          </a:p>
        </p:txBody>
      </p:sp>
      <p:sp>
        <p:nvSpPr>
          <p:cNvPr id="31" name="Полилиния 30"/>
          <p:cNvSpPr/>
          <p:nvPr/>
        </p:nvSpPr>
        <p:spPr>
          <a:xfrm>
            <a:off x="8308842" y="3836161"/>
            <a:ext cx="730024" cy="561600"/>
          </a:xfrm>
          <a:custGeom>
            <a:avLst/>
            <a:gdLst>
              <a:gd name="connsiteX0" fmla="*/ 0 w 730024"/>
              <a:gd name="connsiteY0" fmla="*/ 73002 h 1092777"/>
              <a:gd name="connsiteX1" fmla="*/ 73002 w 730024"/>
              <a:gd name="connsiteY1" fmla="*/ 0 h 1092777"/>
              <a:gd name="connsiteX2" fmla="*/ 657022 w 730024"/>
              <a:gd name="connsiteY2" fmla="*/ 0 h 1092777"/>
              <a:gd name="connsiteX3" fmla="*/ 730024 w 730024"/>
              <a:gd name="connsiteY3" fmla="*/ 73002 h 1092777"/>
              <a:gd name="connsiteX4" fmla="*/ 730024 w 730024"/>
              <a:gd name="connsiteY4" fmla="*/ 1019775 h 1092777"/>
              <a:gd name="connsiteX5" fmla="*/ 657022 w 730024"/>
              <a:gd name="connsiteY5" fmla="*/ 1092777 h 1092777"/>
              <a:gd name="connsiteX6" fmla="*/ 73002 w 730024"/>
              <a:gd name="connsiteY6" fmla="*/ 1092777 h 1092777"/>
              <a:gd name="connsiteX7" fmla="*/ 0 w 730024"/>
              <a:gd name="connsiteY7" fmla="*/ 1019775 h 1092777"/>
              <a:gd name="connsiteX8" fmla="*/ 0 w 730024"/>
              <a:gd name="connsiteY8" fmla="*/ 73002 h 1092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0024" h="1092777">
                <a:moveTo>
                  <a:pt x="0" y="73002"/>
                </a:moveTo>
                <a:cubicBezTo>
                  <a:pt x="0" y="32684"/>
                  <a:pt x="32684" y="0"/>
                  <a:pt x="73002" y="0"/>
                </a:cubicBezTo>
                <a:lnTo>
                  <a:pt x="657022" y="0"/>
                </a:lnTo>
                <a:cubicBezTo>
                  <a:pt x="697340" y="0"/>
                  <a:pt x="730024" y="32684"/>
                  <a:pt x="730024" y="73002"/>
                </a:cubicBezTo>
                <a:lnTo>
                  <a:pt x="730024" y="1019775"/>
                </a:lnTo>
                <a:cubicBezTo>
                  <a:pt x="730024" y="1060093"/>
                  <a:pt x="697340" y="1092777"/>
                  <a:pt x="657022" y="1092777"/>
                </a:cubicBezTo>
                <a:lnTo>
                  <a:pt x="73002" y="1092777"/>
                </a:lnTo>
                <a:cubicBezTo>
                  <a:pt x="32684" y="1092777"/>
                  <a:pt x="0" y="1060093"/>
                  <a:pt x="0" y="1019775"/>
                </a:cubicBezTo>
                <a:lnTo>
                  <a:pt x="0" y="73002"/>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7102" tIns="67102" rIns="67102" bIns="67102" numCol="1" spcCol="1270" anchor="ctr" anchorCtr="0">
            <a:noAutofit/>
          </a:bodyPr>
          <a:lstStyle/>
          <a:p>
            <a:pPr algn="ctr" defTabSz="533400" fontAlgn="base">
              <a:lnSpc>
                <a:spcPct val="90000"/>
              </a:lnSpc>
              <a:spcBef>
                <a:spcPct val="0"/>
              </a:spcBef>
              <a:spcAft>
                <a:spcPct val="35000"/>
              </a:spcAft>
            </a:pPr>
            <a:r>
              <a:rPr lang="ru-RU" sz="1200" b="1" dirty="0" smtClean="0">
                <a:solidFill>
                  <a:prstClr val="black"/>
                </a:solidFill>
                <a:latin typeface="Times New Roman" panose="02020603050405020304" pitchFamily="18" charset="0"/>
                <a:cs typeface="Times New Roman" panose="02020603050405020304" pitchFamily="18" charset="0"/>
              </a:rPr>
              <a:t>114,7</a:t>
            </a:r>
            <a:endParaRPr lang="ru-RU" sz="1200" b="1" dirty="0">
              <a:solidFill>
                <a:prstClr val="black"/>
              </a:solidFill>
              <a:latin typeface="Times New Roman" panose="02020603050405020304" pitchFamily="18" charset="0"/>
              <a:cs typeface="Times New Roman" panose="02020603050405020304" pitchFamily="18" charset="0"/>
            </a:endParaRPr>
          </a:p>
        </p:txBody>
      </p:sp>
      <p:sp>
        <p:nvSpPr>
          <p:cNvPr id="5" name="Скругленный прямоугольник 4"/>
          <p:cNvSpPr/>
          <p:nvPr/>
        </p:nvSpPr>
        <p:spPr>
          <a:xfrm>
            <a:off x="107832" y="3151160"/>
            <a:ext cx="4903478" cy="561566"/>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fontAlgn="base">
              <a:spcBef>
                <a:spcPct val="0"/>
              </a:spcBef>
              <a:spcAft>
                <a:spcPct val="0"/>
              </a:spcAft>
            </a:pPr>
            <a:r>
              <a:rPr lang="ru-RU" sz="1300" dirty="0">
                <a:solidFill>
                  <a:prstClr val="black"/>
                </a:solidFill>
                <a:latin typeface="Times New Roman" panose="02020603050405020304" pitchFamily="18" charset="0"/>
                <a:cs typeface="Times New Roman" panose="02020603050405020304" pitchFamily="18" charset="0"/>
              </a:rPr>
              <a:t>Индекс производства обрабатывающих производств, </a:t>
            </a:r>
            <a:r>
              <a:rPr lang="ru-RU" sz="1300" dirty="0" smtClean="0">
                <a:solidFill>
                  <a:prstClr val="black"/>
                </a:solidFill>
                <a:latin typeface="Times New Roman" panose="02020603050405020304" pitchFamily="18" charset="0"/>
                <a:cs typeface="Times New Roman" panose="02020603050405020304" pitchFamily="18" charset="0"/>
              </a:rPr>
              <a:t>%</a:t>
            </a:r>
            <a:endParaRPr lang="ru-RU" sz="1300" dirty="0">
              <a:solidFill>
                <a:prstClr val="black"/>
              </a:solidFill>
              <a:latin typeface="Times New Roman" panose="02020603050405020304" pitchFamily="18" charset="0"/>
              <a:cs typeface="Times New Roman" panose="02020603050405020304" pitchFamily="18" charset="0"/>
            </a:endParaRPr>
          </a:p>
        </p:txBody>
      </p:sp>
      <p:sp>
        <p:nvSpPr>
          <p:cNvPr id="24" name="Скругленный прямоугольник 23"/>
          <p:cNvSpPr/>
          <p:nvPr/>
        </p:nvSpPr>
        <p:spPr>
          <a:xfrm>
            <a:off x="107362" y="3833967"/>
            <a:ext cx="4904418" cy="5616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r>
              <a:rPr lang="ru-RU" sz="1300" dirty="0">
                <a:solidFill>
                  <a:prstClr val="black"/>
                </a:solidFill>
                <a:latin typeface="Times New Roman" panose="02020603050405020304" pitchFamily="18" charset="0"/>
                <a:cs typeface="Times New Roman" panose="02020603050405020304" pitchFamily="18" charset="0"/>
              </a:rPr>
              <a:t>Рост количества высокопроизводительных рабочих мест по сравнению с базовым 2018 годом</a:t>
            </a:r>
          </a:p>
        </p:txBody>
      </p:sp>
      <p:sp>
        <p:nvSpPr>
          <p:cNvPr id="11" name="Скругленный прямоугольник 10"/>
          <p:cNvSpPr/>
          <p:nvPr/>
        </p:nvSpPr>
        <p:spPr>
          <a:xfrm>
            <a:off x="107756" y="2150587"/>
            <a:ext cx="2694136" cy="648072"/>
          </a:xfrm>
          <a:prstGeom prst="roundRect">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fontAlgn="base">
              <a:spcBef>
                <a:spcPct val="0"/>
              </a:spcBef>
              <a:spcAft>
                <a:spcPct val="0"/>
              </a:spcAft>
            </a:pPr>
            <a:r>
              <a:rPr lang="ru-RU" b="1" dirty="0">
                <a:solidFill>
                  <a:srgbClr val="4E67C8">
                    <a:lumMod val="50000"/>
                  </a:srgbClr>
                </a:solidFill>
                <a:latin typeface="Times New Roman" panose="02020603050405020304" pitchFamily="18" charset="0"/>
                <a:cs typeface="Times New Roman" panose="02020603050405020304" pitchFamily="18" charset="0"/>
              </a:rPr>
              <a:t>Основные индикаторы</a:t>
            </a:r>
          </a:p>
        </p:txBody>
      </p:sp>
      <p:sp>
        <p:nvSpPr>
          <p:cNvPr id="6" name="Номер слайда 5"/>
          <p:cNvSpPr>
            <a:spLocks noGrp="1"/>
          </p:cNvSpPr>
          <p:nvPr>
            <p:ph type="sldNum" sz="quarter" idx="12"/>
          </p:nvPr>
        </p:nvSpPr>
        <p:spPr/>
        <p:txBody>
          <a:bodyPr/>
          <a:lstStyle/>
          <a:p>
            <a:pPr>
              <a:defRPr/>
            </a:pPr>
            <a:r>
              <a:rPr lang="ru-RU" dirty="0" smtClean="0">
                <a:solidFill>
                  <a:prstClr val="black"/>
                </a:solidFill>
              </a:rPr>
              <a:t>75</a:t>
            </a:r>
            <a:endParaRPr lang="ru-RU" dirty="0">
              <a:solidFill>
                <a:prstClr val="black"/>
              </a:solidFill>
            </a:endParaRPr>
          </a:p>
        </p:txBody>
      </p:sp>
      <p:pic>
        <p:nvPicPr>
          <p:cNvPr id="2050" name="Picture 2" descr="T:\Сектор финансирования\198186_original.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46675" y="1129559"/>
            <a:ext cx="2279984" cy="175660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2" name="Рисунок 11" descr="http://ppt.ru/images/news/128416.jpg"/>
          <p:cNvPicPr/>
          <p:nvPr/>
        </p:nvPicPr>
        <p:blipFill>
          <a:blip r:embed="rId4" cstate="print"/>
          <a:srcRect/>
          <a:stretch>
            <a:fillRect/>
          </a:stretch>
        </p:blipFill>
        <p:spPr bwMode="auto">
          <a:xfrm>
            <a:off x="55837" y="702808"/>
            <a:ext cx="2832574" cy="1217546"/>
          </a:xfrm>
          <a:prstGeom prst="rect">
            <a:avLst/>
          </a:prstGeom>
          <a:ln>
            <a:noFill/>
          </a:ln>
          <a:effectLst>
            <a:softEdge rad="112500"/>
          </a:effectLst>
        </p:spPr>
      </p:pic>
      <p:sp>
        <p:nvSpPr>
          <p:cNvPr id="13" name="Заголовок 1"/>
          <p:cNvSpPr txBox="1">
            <a:spLocks/>
          </p:cNvSpPr>
          <p:nvPr/>
        </p:nvSpPr>
        <p:spPr>
          <a:xfrm>
            <a:off x="259728" y="0"/>
            <a:ext cx="7613500" cy="620688"/>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l" fontAlgn="base">
              <a:spcAft>
                <a:spcPct val="0"/>
              </a:spcAft>
              <a:buClr>
                <a:srgbClr val="F14124">
                  <a:lumMod val="75000"/>
                </a:srgbClr>
              </a:buClr>
              <a:buFont typeface="Georgia" pitchFamily="18" charset="0"/>
              <a:buNone/>
            </a:pPr>
            <a:r>
              <a:rPr lang="ru-RU" sz="1800" dirty="0">
                <a:solidFill>
                  <a:prstClr val="black"/>
                </a:solidFill>
                <a:effectLst/>
                <a:latin typeface="Times New Roman" panose="02020603050405020304" pitchFamily="18" charset="0"/>
                <a:cs typeface="Times New Roman" panose="02020603050405020304" pitchFamily="18" charset="0"/>
              </a:rPr>
              <a:t>Государственная программа Чувашской </a:t>
            </a:r>
            <a:r>
              <a:rPr lang="ru-RU" sz="1800" dirty="0" smtClean="0">
                <a:solidFill>
                  <a:prstClr val="black"/>
                </a:solidFill>
                <a:effectLst/>
                <a:latin typeface="Times New Roman" panose="02020603050405020304" pitchFamily="18" charset="0"/>
                <a:cs typeface="Times New Roman" panose="02020603050405020304" pitchFamily="18" charset="0"/>
              </a:rPr>
              <a:t>Республики</a:t>
            </a:r>
          </a:p>
          <a:p>
            <a:pPr marL="0" indent="0" algn="l" fontAlgn="base">
              <a:spcAft>
                <a:spcPct val="0"/>
              </a:spcAft>
              <a:buClr>
                <a:srgbClr val="F14124">
                  <a:lumMod val="75000"/>
                </a:srgbClr>
              </a:buClr>
              <a:buNone/>
            </a:pPr>
            <a:r>
              <a:rPr lang="ru-RU" sz="1800" dirty="0">
                <a:solidFill>
                  <a:prstClr val="black"/>
                </a:solidFill>
                <a:effectLst/>
                <a:latin typeface="Times New Roman" panose="02020603050405020304" pitchFamily="18" charset="0"/>
                <a:cs typeface="Times New Roman" panose="02020603050405020304" pitchFamily="18" charset="0"/>
              </a:rPr>
              <a:t>«Развитие промышленности и инновационная экономика»</a:t>
            </a:r>
          </a:p>
        </p:txBody>
      </p:sp>
      <p:cxnSp>
        <p:nvCxnSpPr>
          <p:cNvPr id="14" name="Прямая соединительная линия 13"/>
          <p:cNvCxnSpPr/>
          <p:nvPr/>
        </p:nvCxnSpPr>
        <p:spPr>
          <a:xfrm>
            <a:off x="0" y="620688"/>
            <a:ext cx="9144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32" name="Полилиния 31"/>
          <p:cNvSpPr/>
          <p:nvPr/>
        </p:nvSpPr>
        <p:spPr>
          <a:xfrm>
            <a:off x="5934792" y="4517905"/>
            <a:ext cx="730024" cy="561600"/>
          </a:xfrm>
          <a:custGeom>
            <a:avLst/>
            <a:gdLst>
              <a:gd name="connsiteX0" fmla="*/ 0 w 730024"/>
              <a:gd name="connsiteY0" fmla="*/ 73002 h 1092777"/>
              <a:gd name="connsiteX1" fmla="*/ 73002 w 730024"/>
              <a:gd name="connsiteY1" fmla="*/ 0 h 1092777"/>
              <a:gd name="connsiteX2" fmla="*/ 657022 w 730024"/>
              <a:gd name="connsiteY2" fmla="*/ 0 h 1092777"/>
              <a:gd name="connsiteX3" fmla="*/ 730024 w 730024"/>
              <a:gd name="connsiteY3" fmla="*/ 73002 h 1092777"/>
              <a:gd name="connsiteX4" fmla="*/ 730024 w 730024"/>
              <a:gd name="connsiteY4" fmla="*/ 1019775 h 1092777"/>
              <a:gd name="connsiteX5" fmla="*/ 657022 w 730024"/>
              <a:gd name="connsiteY5" fmla="*/ 1092777 h 1092777"/>
              <a:gd name="connsiteX6" fmla="*/ 73002 w 730024"/>
              <a:gd name="connsiteY6" fmla="*/ 1092777 h 1092777"/>
              <a:gd name="connsiteX7" fmla="*/ 0 w 730024"/>
              <a:gd name="connsiteY7" fmla="*/ 1019775 h 1092777"/>
              <a:gd name="connsiteX8" fmla="*/ 0 w 730024"/>
              <a:gd name="connsiteY8" fmla="*/ 73002 h 1092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0024" h="1092777">
                <a:moveTo>
                  <a:pt x="0" y="73002"/>
                </a:moveTo>
                <a:cubicBezTo>
                  <a:pt x="0" y="32684"/>
                  <a:pt x="32684" y="0"/>
                  <a:pt x="73002" y="0"/>
                </a:cubicBezTo>
                <a:lnTo>
                  <a:pt x="657022" y="0"/>
                </a:lnTo>
                <a:cubicBezTo>
                  <a:pt x="697340" y="0"/>
                  <a:pt x="730024" y="32684"/>
                  <a:pt x="730024" y="73002"/>
                </a:cubicBezTo>
                <a:lnTo>
                  <a:pt x="730024" y="1019775"/>
                </a:lnTo>
                <a:cubicBezTo>
                  <a:pt x="730024" y="1060093"/>
                  <a:pt x="697340" y="1092777"/>
                  <a:pt x="657022" y="1092777"/>
                </a:cubicBezTo>
                <a:lnTo>
                  <a:pt x="73002" y="1092777"/>
                </a:lnTo>
                <a:cubicBezTo>
                  <a:pt x="32684" y="1092777"/>
                  <a:pt x="0" y="1060093"/>
                  <a:pt x="0" y="1019775"/>
                </a:cubicBezTo>
                <a:lnTo>
                  <a:pt x="0" y="73002"/>
                </a:lnTo>
                <a:close/>
              </a:path>
            </a:pathLst>
          </a:custGeom>
          <a:gradFill flip="none" rotWithShape="0">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7102" tIns="67102" rIns="67102" bIns="67102" numCol="1" spcCol="1270" anchor="ctr" anchorCtr="0">
            <a:noAutofit/>
          </a:bodyPr>
          <a:lstStyle/>
          <a:p>
            <a:pPr algn="ctr" defTabSz="533400" fontAlgn="base">
              <a:lnSpc>
                <a:spcPct val="90000"/>
              </a:lnSpc>
              <a:spcBef>
                <a:spcPct val="0"/>
              </a:spcBef>
              <a:spcAft>
                <a:spcPct val="35000"/>
              </a:spcAft>
            </a:pPr>
            <a:r>
              <a:rPr lang="ru-RU" sz="1200" b="1" dirty="0" smtClean="0">
                <a:solidFill>
                  <a:prstClr val="black"/>
                </a:solidFill>
                <a:latin typeface="Times New Roman" panose="02020603050405020304" pitchFamily="18" charset="0"/>
                <a:cs typeface="Times New Roman" panose="02020603050405020304" pitchFamily="18" charset="0"/>
              </a:rPr>
              <a:t>26,1</a:t>
            </a:r>
            <a:endParaRPr lang="ru-RU" sz="1200" b="1" dirty="0">
              <a:solidFill>
                <a:prstClr val="black"/>
              </a:solidFill>
              <a:latin typeface="Times New Roman" panose="02020603050405020304" pitchFamily="18" charset="0"/>
              <a:cs typeface="Times New Roman" panose="02020603050405020304" pitchFamily="18" charset="0"/>
            </a:endParaRPr>
          </a:p>
        </p:txBody>
      </p:sp>
      <p:sp>
        <p:nvSpPr>
          <p:cNvPr id="33" name="Полилиния 32"/>
          <p:cNvSpPr/>
          <p:nvPr/>
        </p:nvSpPr>
        <p:spPr>
          <a:xfrm>
            <a:off x="6726139" y="4517905"/>
            <a:ext cx="730024" cy="561600"/>
          </a:xfrm>
          <a:custGeom>
            <a:avLst/>
            <a:gdLst>
              <a:gd name="connsiteX0" fmla="*/ 0 w 730024"/>
              <a:gd name="connsiteY0" fmla="*/ 73002 h 1092777"/>
              <a:gd name="connsiteX1" fmla="*/ 73002 w 730024"/>
              <a:gd name="connsiteY1" fmla="*/ 0 h 1092777"/>
              <a:gd name="connsiteX2" fmla="*/ 657022 w 730024"/>
              <a:gd name="connsiteY2" fmla="*/ 0 h 1092777"/>
              <a:gd name="connsiteX3" fmla="*/ 730024 w 730024"/>
              <a:gd name="connsiteY3" fmla="*/ 73002 h 1092777"/>
              <a:gd name="connsiteX4" fmla="*/ 730024 w 730024"/>
              <a:gd name="connsiteY4" fmla="*/ 1019775 h 1092777"/>
              <a:gd name="connsiteX5" fmla="*/ 657022 w 730024"/>
              <a:gd name="connsiteY5" fmla="*/ 1092777 h 1092777"/>
              <a:gd name="connsiteX6" fmla="*/ 73002 w 730024"/>
              <a:gd name="connsiteY6" fmla="*/ 1092777 h 1092777"/>
              <a:gd name="connsiteX7" fmla="*/ 0 w 730024"/>
              <a:gd name="connsiteY7" fmla="*/ 1019775 h 1092777"/>
              <a:gd name="connsiteX8" fmla="*/ 0 w 730024"/>
              <a:gd name="connsiteY8" fmla="*/ 73002 h 1092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0024" h="1092777">
                <a:moveTo>
                  <a:pt x="0" y="73002"/>
                </a:moveTo>
                <a:cubicBezTo>
                  <a:pt x="0" y="32684"/>
                  <a:pt x="32684" y="0"/>
                  <a:pt x="73002" y="0"/>
                </a:cubicBezTo>
                <a:lnTo>
                  <a:pt x="657022" y="0"/>
                </a:lnTo>
                <a:cubicBezTo>
                  <a:pt x="697340" y="0"/>
                  <a:pt x="730024" y="32684"/>
                  <a:pt x="730024" y="73002"/>
                </a:cubicBezTo>
                <a:lnTo>
                  <a:pt x="730024" y="1019775"/>
                </a:lnTo>
                <a:cubicBezTo>
                  <a:pt x="730024" y="1060093"/>
                  <a:pt x="697340" y="1092777"/>
                  <a:pt x="657022" y="1092777"/>
                </a:cubicBezTo>
                <a:lnTo>
                  <a:pt x="73002" y="1092777"/>
                </a:lnTo>
                <a:cubicBezTo>
                  <a:pt x="32684" y="1092777"/>
                  <a:pt x="0" y="1060093"/>
                  <a:pt x="0" y="1019775"/>
                </a:cubicBezTo>
                <a:lnTo>
                  <a:pt x="0" y="73002"/>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7102" tIns="67102" rIns="67102" bIns="67102" numCol="1" spcCol="1270" anchor="ctr" anchorCtr="0">
            <a:noAutofit/>
          </a:bodyPr>
          <a:lstStyle/>
          <a:p>
            <a:pPr algn="ctr" defTabSz="533400" fontAlgn="base">
              <a:lnSpc>
                <a:spcPct val="90000"/>
              </a:lnSpc>
              <a:spcBef>
                <a:spcPct val="0"/>
              </a:spcBef>
              <a:spcAft>
                <a:spcPct val="35000"/>
              </a:spcAft>
            </a:pPr>
            <a:r>
              <a:rPr lang="ru-RU" sz="1200" b="1" dirty="0" smtClean="0">
                <a:solidFill>
                  <a:prstClr val="black"/>
                </a:solidFill>
                <a:latin typeface="Times New Roman" panose="02020603050405020304" pitchFamily="18" charset="0"/>
                <a:cs typeface="Times New Roman" panose="02020603050405020304" pitchFamily="18" charset="0"/>
              </a:rPr>
              <a:t>28,3</a:t>
            </a:r>
            <a:endParaRPr lang="ru-RU" sz="1200" b="1" dirty="0">
              <a:solidFill>
                <a:prstClr val="black"/>
              </a:solidFill>
              <a:latin typeface="Times New Roman" panose="02020603050405020304" pitchFamily="18" charset="0"/>
              <a:cs typeface="Times New Roman" panose="02020603050405020304" pitchFamily="18" charset="0"/>
            </a:endParaRPr>
          </a:p>
        </p:txBody>
      </p:sp>
      <p:sp>
        <p:nvSpPr>
          <p:cNvPr id="34" name="Полилиния 33"/>
          <p:cNvSpPr/>
          <p:nvPr/>
        </p:nvSpPr>
        <p:spPr>
          <a:xfrm>
            <a:off x="7517486" y="4517905"/>
            <a:ext cx="730024" cy="561600"/>
          </a:xfrm>
          <a:custGeom>
            <a:avLst/>
            <a:gdLst>
              <a:gd name="connsiteX0" fmla="*/ 0 w 730024"/>
              <a:gd name="connsiteY0" fmla="*/ 73002 h 1092777"/>
              <a:gd name="connsiteX1" fmla="*/ 73002 w 730024"/>
              <a:gd name="connsiteY1" fmla="*/ 0 h 1092777"/>
              <a:gd name="connsiteX2" fmla="*/ 657022 w 730024"/>
              <a:gd name="connsiteY2" fmla="*/ 0 h 1092777"/>
              <a:gd name="connsiteX3" fmla="*/ 730024 w 730024"/>
              <a:gd name="connsiteY3" fmla="*/ 73002 h 1092777"/>
              <a:gd name="connsiteX4" fmla="*/ 730024 w 730024"/>
              <a:gd name="connsiteY4" fmla="*/ 1019775 h 1092777"/>
              <a:gd name="connsiteX5" fmla="*/ 657022 w 730024"/>
              <a:gd name="connsiteY5" fmla="*/ 1092777 h 1092777"/>
              <a:gd name="connsiteX6" fmla="*/ 73002 w 730024"/>
              <a:gd name="connsiteY6" fmla="*/ 1092777 h 1092777"/>
              <a:gd name="connsiteX7" fmla="*/ 0 w 730024"/>
              <a:gd name="connsiteY7" fmla="*/ 1019775 h 1092777"/>
              <a:gd name="connsiteX8" fmla="*/ 0 w 730024"/>
              <a:gd name="connsiteY8" fmla="*/ 73002 h 1092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0024" h="1092777">
                <a:moveTo>
                  <a:pt x="0" y="73002"/>
                </a:moveTo>
                <a:cubicBezTo>
                  <a:pt x="0" y="32684"/>
                  <a:pt x="32684" y="0"/>
                  <a:pt x="73002" y="0"/>
                </a:cubicBezTo>
                <a:lnTo>
                  <a:pt x="657022" y="0"/>
                </a:lnTo>
                <a:cubicBezTo>
                  <a:pt x="697340" y="0"/>
                  <a:pt x="730024" y="32684"/>
                  <a:pt x="730024" y="73002"/>
                </a:cubicBezTo>
                <a:lnTo>
                  <a:pt x="730024" y="1019775"/>
                </a:lnTo>
                <a:cubicBezTo>
                  <a:pt x="730024" y="1060093"/>
                  <a:pt x="697340" y="1092777"/>
                  <a:pt x="657022" y="1092777"/>
                </a:cubicBezTo>
                <a:lnTo>
                  <a:pt x="73002" y="1092777"/>
                </a:lnTo>
                <a:cubicBezTo>
                  <a:pt x="32684" y="1092777"/>
                  <a:pt x="0" y="1060093"/>
                  <a:pt x="0" y="1019775"/>
                </a:cubicBezTo>
                <a:lnTo>
                  <a:pt x="0" y="73002"/>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7102" tIns="67102" rIns="67102" bIns="67102" numCol="1" spcCol="1270" anchor="ctr" anchorCtr="0">
            <a:noAutofit/>
          </a:bodyPr>
          <a:lstStyle/>
          <a:p>
            <a:pPr algn="ctr" defTabSz="533400" fontAlgn="base">
              <a:lnSpc>
                <a:spcPct val="90000"/>
              </a:lnSpc>
              <a:spcBef>
                <a:spcPct val="0"/>
              </a:spcBef>
              <a:spcAft>
                <a:spcPct val="35000"/>
              </a:spcAft>
            </a:pPr>
            <a:r>
              <a:rPr lang="ru-RU" sz="1200" b="1" dirty="0" smtClean="0">
                <a:solidFill>
                  <a:prstClr val="black"/>
                </a:solidFill>
                <a:latin typeface="Times New Roman" panose="02020603050405020304" pitchFamily="18" charset="0"/>
                <a:cs typeface="Times New Roman" panose="02020603050405020304" pitchFamily="18" charset="0"/>
              </a:rPr>
              <a:t>32,8</a:t>
            </a:r>
            <a:endParaRPr lang="ru-RU" sz="1200" b="1" dirty="0">
              <a:solidFill>
                <a:prstClr val="black"/>
              </a:solidFill>
              <a:latin typeface="Times New Roman" panose="02020603050405020304" pitchFamily="18" charset="0"/>
              <a:cs typeface="Times New Roman" panose="02020603050405020304" pitchFamily="18" charset="0"/>
            </a:endParaRPr>
          </a:p>
        </p:txBody>
      </p:sp>
      <p:sp>
        <p:nvSpPr>
          <p:cNvPr id="35" name="Полилиния 34"/>
          <p:cNvSpPr/>
          <p:nvPr/>
        </p:nvSpPr>
        <p:spPr>
          <a:xfrm>
            <a:off x="8308842" y="4517905"/>
            <a:ext cx="730024" cy="561600"/>
          </a:xfrm>
          <a:custGeom>
            <a:avLst/>
            <a:gdLst>
              <a:gd name="connsiteX0" fmla="*/ 0 w 730024"/>
              <a:gd name="connsiteY0" fmla="*/ 73002 h 1092777"/>
              <a:gd name="connsiteX1" fmla="*/ 73002 w 730024"/>
              <a:gd name="connsiteY1" fmla="*/ 0 h 1092777"/>
              <a:gd name="connsiteX2" fmla="*/ 657022 w 730024"/>
              <a:gd name="connsiteY2" fmla="*/ 0 h 1092777"/>
              <a:gd name="connsiteX3" fmla="*/ 730024 w 730024"/>
              <a:gd name="connsiteY3" fmla="*/ 73002 h 1092777"/>
              <a:gd name="connsiteX4" fmla="*/ 730024 w 730024"/>
              <a:gd name="connsiteY4" fmla="*/ 1019775 h 1092777"/>
              <a:gd name="connsiteX5" fmla="*/ 657022 w 730024"/>
              <a:gd name="connsiteY5" fmla="*/ 1092777 h 1092777"/>
              <a:gd name="connsiteX6" fmla="*/ 73002 w 730024"/>
              <a:gd name="connsiteY6" fmla="*/ 1092777 h 1092777"/>
              <a:gd name="connsiteX7" fmla="*/ 0 w 730024"/>
              <a:gd name="connsiteY7" fmla="*/ 1019775 h 1092777"/>
              <a:gd name="connsiteX8" fmla="*/ 0 w 730024"/>
              <a:gd name="connsiteY8" fmla="*/ 73002 h 1092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0024" h="1092777">
                <a:moveTo>
                  <a:pt x="0" y="73002"/>
                </a:moveTo>
                <a:cubicBezTo>
                  <a:pt x="0" y="32684"/>
                  <a:pt x="32684" y="0"/>
                  <a:pt x="73002" y="0"/>
                </a:cubicBezTo>
                <a:lnTo>
                  <a:pt x="657022" y="0"/>
                </a:lnTo>
                <a:cubicBezTo>
                  <a:pt x="697340" y="0"/>
                  <a:pt x="730024" y="32684"/>
                  <a:pt x="730024" y="73002"/>
                </a:cubicBezTo>
                <a:lnTo>
                  <a:pt x="730024" y="1019775"/>
                </a:lnTo>
                <a:cubicBezTo>
                  <a:pt x="730024" y="1060093"/>
                  <a:pt x="697340" y="1092777"/>
                  <a:pt x="657022" y="1092777"/>
                </a:cubicBezTo>
                <a:lnTo>
                  <a:pt x="73002" y="1092777"/>
                </a:lnTo>
                <a:cubicBezTo>
                  <a:pt x="32684" y="1092777"/>
                  <a:pt x="0" y="1060093"/>
                  <a:pt x="0" y="1019775"/>
                </a:cubicBezTo>
                <a:lnTo>
                  <a:pt x="0" y="73002"/>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7102" tIns="67102" rIns="67102" bIns="67102" numCol="1" spcCol="1270" anchor="ctr" anchorCtr="0">
            <a:noAutofit/>
          </a:bodyPr>
          <a:lstStyle/>
          <a:p>
            <a:pPr algn="ctr" defTabSz="533400" fontAlgn="base">
              <a:lnSpc>
                <a:spcPct val="90000"/>
              </a:lnSpc>
              <a:spcBef>
                <a:spcPct val="0"/>
              </a:spcBef>
              <a:spcAft>
                <a:spcPct val="35000"/>
              </a:spcAft>
            </a:pPr>
            <a:r>
              <a:rPr lang="ru-RU" sz="1200" b="1" dirty="0" smtClean="0">
                <a:solidFill>
                  <a:prstClr val="black"/>
                </a:solidFill>
                <a:latin typeface="Times New Roman" panose="02020603050405020304" pitchFamily="18" charset="0"/>
                <a:cs typeface="Times New Roman" panose="02020603050405020304" pitchFamily="18" charset="0"/>
              </a:rPr>
              <a:t>37,4</a:t>
            </a:r>
            <a:endParaRPr lang="ru-RU" sz="1200" b="1" dirty="0">
              <a:solidFill>
                <a:prstClr val="black"/>
              </a:solidFill>
              <a:latin typeface="Times New Roman" panose="02020603050405020304" pitchFamily="18" charset="0"/>
              <a:cs typeface="Times New Roman" panose="02020603050405020304" pitchFamily="18" charset="0"/>
            </a:endParaRPr>
          </a:p>
        </p:txBody>
      </p:sp>
      <p:sp>
        <p:nvSpPr>
          <p:cNvPr id="36" name="Скругленный прямоугольник 35"/>
          <p:cNvSpPr/>
          <p:nvPr/>
        </p:nvSpPr>
        <p:spPr>
          <a:xfrm>
            <a:off x="107362" y="4516808"/>
            <a:ext cx="4904418" cy="5616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r>
              <a:rPr lang="ru-RU" sz="1300" dirty="0">
                <a:solidFill>
                  <a:prstClr val="black"/>
                </a:solidFill>
                <a:latin typeface="Times New Roman" panose="02020603050405020304" pitchFamily="18" charset="0"/>
                <a:cs typeface="Times New Roman" panose="02020603050405020304" pitchFamily="18" charset="0"/>
              </a:rPr>
              <a:t>Удельный вес организаций, </a:t>
            </a:r>
            <a:r>
              <a:rPr lang="ru-RU" sz="1300" dirty="0" smtClean="0">
                <a:solidFill>
                  <a:prstClr val="black"/>
                </a:solidFill>
                <a:latin typeface="Times New Roman" panose="02020603050405020304" pitchFamily="18" charset="0"/>
                <a:cs typeface="Times New Roman" panose="02020603050405020304" pitchFamily="18" charset="0"/>
              </a:rPr>
              <a:t>осуществлявших инновационную </a:t>
            </a:r>
            <a:r>
              <a:rPr lang="ru-RU" sz="1300" dirty="0">
                <a:solidFill>
                  <a:prstClr val="black"/>
                </a:solidFill>
                <a:latin typeface="Times New Roman" panose="02020603050405020304" pitchFamily="18" charset="0"/>
                <a:cs typeface="Times New Roman" panose="02020603050405020304" pitchFamily="18" charset="0"/>
              </a:rPr>
              <a:t>деятельность, в общем числе обследованных </a:t>
            </a:r>
            <a:r>
              <a:rPr lang="ru-RU" sz="1300" dirty="0" smtClean="0">
                <a:solidFill>
                  <a:prstClr val="black"/>
                </a:solidFill>
                <a:latin typeface="Times New Roman" panose="02020603050405020304" pitchFamily="18" charset="0"/>
                <a:cs typeface="Times New Roman" panose="02020603050405020304" pitchFamily="18" charset="0"/>
              </a:rPr>
              <a:t>организаций, </a:t>
            </a:r>
            <a:r>
              <a:rPr lang="ru-RU" sz="1300" dirty="0">
                <a:solidFill>
                  <a:prstClr val="black"/>
                </a:solidFill>
                <a:latin typeface="Times New Roman" panose="02020603050405020304" pitchFamily="18" charset="0"/>
                <a:cs typeface="Times New Roman" panose="02020603050405020304" pitchFamily="18" charset="0"/>
              </a:rPr>
              <a:t>%</a:t>
            </a:r>
          </a:p>
        </p:txBody>
      </p:sp>
      <p:sp>
        <p:nvSpPr>
          <p:cNvPr id="37" name="Полилиния 36"/>
          <p:cNvSpPr/>
          <p:nvPr/>
        </p:nvSpPr>
        <p:spPr>
          <a:xfrm>
            <a:off x="5934792" y="5199649"/>
            <a:ext cx="730024" cy="561600"/>
          </a:xfrm>
          <a:custGeom>
            <a:avLst/>
            <a:gdLst>
              <a:gd name="connsiteX0" fmla="*/ 0 w 730024"/>
              <a:gd name="connsiteY0" fmla="*/ 73002 h 1092777"/>
              <a:gd name="connsiteX1" fmla="*/ 73002 w 730024"/>
              <a:gd name="connsiteY1" fmla="*/ 0 h 1092777"/>
              <a:gd name="connsiteX2" fmla="*/ 657022 w 730024"/>
              <a:gd name="connsiteY2" fmla="*/ 0 h 1092777"/>
              <a:gd name="connsiteX3" fmla="*/ 730024 w 730024"/>
              <a:gd name="connsiteY3" fmla="*/ 73002 h 1092777"/>
              <a:gd name="connsiteX4" fmla="*/ 730024 w 730024"/>
              <a:gd name="connsiteY4" fmla="*/ 1019775 h 1092777"/>
              <a:gd name="connsiteX5" fmla="*/ 657022 w 730024"/>
              <a:gd name="connsiteY5" fmla="*/ 1092777 h 1092777"/>
              <a:gd name="connsiteX6" fmla="*/ 73002 w 730024"/>
              <a:gd name="connsiteY6" fmla="*/ 1092777 h 1092777"/>
              <a:gd name="connsiteX7" fmla="*/ 0 w 730024"/>
              <a:gd name="connsiteY7" fmla="*/ 1019775 h 1092777"/>
              <a:gd name="connsiteX8" fmla="*/ 0 w 730024"/>
              <a:gd name="connsiteY8" fmla="*/ 73002 h 1092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0024" h="1092777">
                <a:moveTo>
                  <a:pt x="0" y="73002"/>
                </a:moveTo>
                <a:cubicBezTo>
                  <a:pt x="0" y="32684"/>
                  <a:pt x="32684" y="0"/>
                  <a:pt x="73002" y="0"/>
                </a:cubicBezTo>
                <a:lnTo>
                  <a:pt x="657022" y="0"/>
                </a:lnTo>
                <a:cubicBezTo>
                  <a:pt x="697340" y="0"/>
                  <a:pt x="730024" y="32684"/>
                  <a:pt x="730024" y="73002"/>
                </a:cubicBezTo>
                <a:lnTo>
                  <a:pt x="730024" y="1019775"/>
                </a:lnTo>
                <a:cubicBezTo>
                  <a:pt x="730024" y="1060093"/>
                  <a:pt x="697340" y="1092777"/>
                  <a:pt x="657022" y="1092777"/>
                </a:cubicBezTo>
                <a:lnTo>
                  <a:pt x="73002" y="1092777"/>
                </a:lnTo>
                <a:cubicBezTo>
                  <a:pt x="32684" y="1092777"/>
                  <a:pt x="0" y="1060093"/>
                  <a:pt x="0" y="1019775"/>
                </a:cubicBezTo>
                <a:lnTo>
                  <a:pt x="0" y="73002"/>
                </a:lnTo>
                <a:close/>
              </a:path>
            </a:pathLst>
          </a:custGeom>
          <a:gradFill flip="none" rotWithShape="0">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7102" tIns="67102" rIns="67102" bIns="67102" numCol="1" spcCol="1270" anchor="ctr" anchorCtr="0">
            <a:noAutofit/>
          </a:bodyPr>
          <a:lstStyle/>
          <a:p>
            <a:pPr algn="ctr" defTabSz="533400" fontAlgn="base">
              <a:lnSpc>
                <a:spcPct val="90000"/>
              </a:lnSpc>
              <a:spcBef>
                <a:spcPct val="0"/>
              </a:spcBef>
              <a:spcAft>
                <a:spcPct val="35000"/>
              </a:spcAft>
            </a:pPr>
            <a:r>
              <a:rPr lang="ru-RU" sz="1200" b="1" dirty="0" smtClean="0">
                <a:solidFill>
                  <a:prstClr val="black"/>
                </a:solidFill>
                <a:latin typeface="Times New Roman" panose="02020603050405020304" pitchFamily="18" charset="0"/>
                <a:cs typeface="Times New Roman" panose="02020603050405020304" pitchFamily="18" charset="0"/>
              </a:rPr>
              <a:t>136</a:t>
            </a:r>
            <a:endParaRPr lang="ru-RU" sz="1200" b="1" dirty="0">
              <a:solidFill>
                <a:prstClr val="black"/>
              </a:solidFill>
              <a:latin typeface="Times New Roman" panose="02020603050405020304" pitchFamily="18" charset="0"/>
              <a:cs typeface="Times New Roman" panose="02020603050405020304" pitchFamily="18" charset="0"/>
            </a:endParaRPr>
          </a:p>
        </p:txBody>
      </p:sp>
      <p:sp>
        <p:nvSpPr>
          <p:cNvPr id="38" name="Полилиния 37"/>
          <p:cNvSpPr/>
          <p:nvPr/>
        </p:nvSpPr>
        <p:spPr>
          <a:xfrm>
            <a:off x="6726139" y="5199649"/>
            <a:ext cx="730024" cy="561600"/>
          </a:xfrm>
          <a:custGeom>
            <a:avLst/>
            <a:gdLst>
              <a:gd name="connsiteX0" fmla="*/ 0 w 730024"/>
              <a:gd name="connsiteY0" fmla="*/ 73002 h 1092777"/>
              <a:gd name="connsiteX1" fmla="*/ 73002 w 730024"/>
              <a:gd name="connsiteY1" fmla="*/ 0 h 1092777"/>
              <a:gd name="connsiteX2" fmla="*/ 657022 w 730024"/>
              <a:gd name="connsiteY2" fmla="*/ 0 h 1092777"/>
              <a:gd name="connsiteX3" fmla="*/ 730024 w 730024"/>
              <a:gd name="connsiteY3" fmla="*/ 73002 h 1092777"/>
              <a:gd name="connsiteX4" fmla="*/ 730024 w 730024"/>
              <a:gd name="connsiteY4" fmla="*/ 1019775 h 1092777"/>
              <a:gd name="connsiteX5" fmla="*/ 657022 w 730024"/>
              <a:gd name="connsiteY5" fmla="*/ 1092777 h 1092777"/>
              <a:gd name="connsiteX6" fmla="*/ 73002 w 730024"/>
              <a:gd name="connsiteY6" fmla="*/ 1092777 h 1092777"/>
              <a:gd name="connsiteX7" fmla="*/ 0 w 730024"/>
              <a:gd name="connsiteY7" fmla="*/ 1019775 h 1092777"/>
              <a:gd name="connsiteX8" fmla="*/ 0 w 730024"/>
              <a:gd name="connsiteY8" fmla="*/ 73002 h 1092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0024" h="1092777">
                <a:moveTo>
                  <a:pt x="0" y="73002"/>
                </a:moveTo>
                <a:cubicBezTo>
                  <a:pt x="0" y="32684"/>
                  <a:pt x="32684" y="0"/>
                  <a:pt x="73002" y="0"/>
                </a:cubicBezTo>
                <a:lnTo>
                  <a:pt x="657022" y="0"/>
                </a:lnTo>
                <a:cubicBezTo>
                  <a:pt x="697340" y="0"/>
                  <a:pt x="730024" y="32684"/>
                  <a:pt x="730024" y="73002"/>
                </a:cubicBezTo>
                <a:lnTo>
                  <a:pt x="730024" y="1019775"/>
                </a:lnTo>
                <a:cubicBezTo>
                  <a:pt x="730024" y="1060093"/>
                  <a:pt x="697340" y="1092777"/>
                  <a:pt x="657022" y="1092777"/>
                </a:cubicBezTo>
                <a:lnTo>
                  <a:pt x="73002" y="1092777"/>
                </a:lnTo>
                <a:cubicBezTo>
                  <a:pt x="32684" y="1092777"/>
                  <a:pt x="0" y="1060093"/>
                  <a:pt x="0" y="1019775"/>
                </a:cubicBezTo>
                <a:lnTo>
                  <a:pt x="0" y="73002"/>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7102" tIns="67102" rIns="67102" bIns="67102" numCol="1" spcCol="1270" anchor="ctr" anchorCtr="0">
            <a:noAutofit/>
          </a:bodyPr>
          <a:lstStyle/>
          <a:p>
            <a:pPr algn="ctr" defTabSz="533400" fontAlgn="base">
              <a:lnSpc>
                <a:spcPct val="90000"/>
              </a:lnSpc>
              <a:spcBef>
                <a:spcPct val="0"/>
              </a:spcBef>
              <a:spcAft>
                <a:spcPct val="35000"/>
              </a:spcAft>
            </a:pPr>
            <a:r>
              <a:rPr lang="ru-RU" sz="1200" b="1" dirty="0" smtClean="0">
                <a:solidFill>
                  <a:prstClr val="black"/>
                </a:solidFill>
                <a:latin typeface="Times New Roman" panose="02020603050405020304" pitchFamily="18" charset="0"/>
                <a:cs typeface="Times New Roman" panose="02020603050405020304" pitchFamily="18" charset="0"/>
              </a:rPr>
              <a:t>140</a:t>
            </a:r>
            <a:endParaRPr lang="ru-RU" sz="1200" b="1" dirty="0">
              <a:solidFill>
                <a:prstClr val="black"/>
              </a:solidFill>
              <a:latin typeface="Times New Roman" panose="02020603050405020304" pitchFamily="18" charset="0"/>
              <a:cs typeface="Times New Roman" panose="02020603050405020304" pitchFamily="18" charset="0"/>
            </a:endParaRPr>
          </a:p>
        </p:txBody>
      </p:sp>
      <p:sp>
        <p:nvSpPr>
          <p:cNvPr id="39" name="Полилиния 38"/>
          <p:cNvSpPr/>
          <p:nvPr/>
        </p:nvSpPr>
        <p:spPr>
          <a:xfrm>
            <a:off x="7517486" y="5199649"/>
            <a:ext cx="730024" cy="561600"/>
          </a:xfrm>
          <a:custGeom>
            <a:avLst/>
            <a:gdLst>
              <a:gd name="connsiteX0" fmla="*/ 0 w 730024"/>
              <a:gd name="connsiteY0" fmla="*/ 73002 h 1092777"/>
              <a:gd name="connsiteX1" fmla="*/ 73002 w 730024"/>
              <a:gd name="connsiteY1" fmla="*/ 0 h 1092777"/>
              <a:gd name="connsiteX2" fmla="*/ 657022 w 730024"/>
              <a:gd name="connsiteY2" fmla="*/ 0 h 1092777"/>
              <a:gd name="connsiteX3" fmla="*/ 730024 w 730024"/>
              <a:gd name="connsiteY3" fmla="*/ 73002 h 1092777"/>
              <a:gd name="connsiteX4" fmla="*/ 730024 w 730024"/>
              <a:gd name="connsiteY4" fmla="*/ 1019775 h 1092777"/>
              <a:gd name="connsiteX5" fmla="*/ 657022 w 730024"/>
              <a:gd name="connsiteY5" fmla="*/ 1092777 h 1092777"/>
              <a:gd name="connsiteX6" fmla="*/ 73002 w 730024"/>
              <a:gd name="connsiteY6" fmla="*/ 1092777 h 1092777"/>
              <a:gd name="connsiteX7" fmla="*/ 0 w 730024"/>
              <a:gd name="connsiteY7" fmla="*/ 1019775 h 1092777"/>
              <a:gd name="connsiteX8" fmla="*/ 0 w 730024"/>
              <a:gd name="connsiteY8" fmla="*/ 73002 h 1092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0024" h="1092777">
                <a:moveTo>
                  <a:pt x="0" y="73002"/>
                </a:moveTo>
                <a:cubicBezTo>
                  <a:pt x="0" y="32684"/>
                  <a:pt x="32684" y="0"/>
                  <a:pt x="73002" y="0"/>
                </a:cubicBezTo>
                <a:lnTo>
                  <a:pt x="657022" y="0"/>
                </a:lnTo>
                <a:cubicBezTo>
                  <a:pt x="697340" y="0"/>
                  <a:pt x="730024" y="32684"/>
                  <a:pt x="730024" y="73002"/>
                </a:cubicBezTo>
                <a:lnTo>
                  <a:pt x="730024" y="1019775"/>
                </a:lnTo>
                <a:cubicBezTo>
                  <a:pt x="730024" y="1060093"/>
                  <a:pt x="697340" y="1092777"/>
                  <a:pt x="657022" y="1092777"/>
                </a:cubicBezTo>
                <a:lnTo>
                  <a:pt x="73002" y="1092777"/>
                </a:lnTo>
                <a:cubicBezTo>
                  <a:pt x="32684" y="1092777"/>
                  <a:pt x="0" y="1060093"/>
                  <a:pt x="0" y="1019775"/>
                </a:cubicBezTo>
                <a:lnTo>
                  <a:pt x="0" y="73002"/>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7102" tIns="67102" rIns="67102" bIns="67102" numCol="1" spcCol="1270" anchor="ctr" anchorCtr="0">
            <a:noAutofit/>
          </a:bodyPr>
          <a:lstStyle/>
          <a:p>
            <a:pPr algn="ctr" defTabSz="533400" fontAlgn="base">
              <a:lnSpc>
                <a:spcPct val="90000"/>
              </a:lnSpc>
              <a:spcBef>
                <a:spcPct val="0"/>
              </a:spcBef>
              <a:spcAft>
                <a:spcPct val="35000"/>
              </a:spcAft>
            </a:pPr>
            <a:r>
              <a:rPr lang="ru-RU" sz="1200" b="1" dirty="0" smtClean="0">
                <a:solidFill>
                  <a:prstClr val="black"/>
                </a:solidFill>
                <a:latin typeface="Times New Roman" panose="02020603050405020304" pitchFamily="18" charset="0"/>
                <a:cs typeface="Times New Roman" panose="02020603050405020304" pitchFamily="18" charset="0"/>
              </a:rPr>
              <a:t>142</a:t>
            </a:r>
            <a:endParaRPr lang="ru-RU" sz="1200" b="1" dirty="0">
              <a:solidFill>
                <a:prstClr val="black"/>
              </a:solidFill>
              <a:latin typeface="Times New Roman" panose="02020603050405020304" pitchFamily="18" charset="0"/>
              <a:cs typeface="Times New Roman" panose="02020603050405020304" pitchFamily="18" charset="0"/>
            </a:endParaRPr>
          </a:p>
        </p:txBody>
      </p:sp>
      <p:sp>
        <p:nvSpPr>
          <p:cNvPr id="40" name="Полилиния 39"/>
          <p:cNvSpPr/>
          <p:nvPr/>
        </p:nvSpPr>
        <p:spPr>
          <a:xfrm>
            <a:off x="8308842" y="5199649"/>
            <a:ext cx="730024" cy="561600"/>
          </a:xfrm>
          <a:custGeom>
            <a:avLst/>
            <a:gdLst>
              <a:gd name="connsiteX0" fmla="*/ 0 w 730024"/>
              <a:gd name="connsiteY0" fmla="*/ 73002 h 1092777"/>
              <a:gd name="connsiteX1" fmla="*/ 73002 w 730024"/>
              <a:gd name="connsiteY1" fmla="*/ 0 h 1092777"/>
              <a:gd name="connsiteX2" fmla="*/ 657022 w 730024"/>
              <a:gd name="connsiteY2" fmla="*/ 0 h 1092777"/>
              <a:gd name="connsiteX3" fmla="*/ 730024 w 730024"/>
              <a:gd name="connsiteY3" fmla="*/ 73002 h 1092777"/>
              <a:gd name="connsiteX4" fmla="*/ 730024 w 730024"/>
              <a:gd name="connsiteY4" fmla="*/ 1019775 h 1092777"/>
              <a:gd name="connsiteX5" fmla="*/ 657022 w 730024"/>
              <a:gd name="connsiteY5" fmla="*/ 1092777 h 1092777"/>
              <a:gd name="connsiteX6" fmla="*/ 73002 w 730024"/>
              <a:gd name="connsiteY6" fmla="*/ 1092777 h 1092777"/>
              <a:gd name="connsiteX7" fmla="*/ 0 w 730024"/>
              <a:gd name="connsiteY7" fmla="*/ 1019775 h 1092777"/>
              <a:gd name="connsiteX8" fmla="*/ 0 w 730024"/>
              <a:gd name="connsiteY8" fmla="*/ 73002 h 1092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0024" h="1092777">
                <a:moveTo>
                  <a:pt x="0" y="73002"/>
                </a:moveTo>
                <a:cubicBezTo>
                  <a:pt x="0" y="32684"/>
                  <a:pt x="32684" y="0"/>
                  <a:pt x="73002" y="0"/>
                </a:cubicBezTo>
                <a:lnTo>
                  <a:pt x="657022" y="0"/>
                </a:lnTo>
                <a:cubicBezTo>
                  <a:pt x="697340" y="0"/>
                  <a:pt x="730024" y="32684"/>
                  <a:pt x="730024" y="73002"/>
                </a:cubicBezTo>
                <a:lnTo>
                  <a:pt x="730024" y="1019775"/>
                </a:lnTo>
                <a:cubicBezTo>
                  <a:pt x="730024" y="1060093"/>
                  <a:pt x="697340" y="1092777"/>
                  <a:pt x="657022" y="1092777"/>
                </a:cubicBezTo>
                <a:lnTo>
                  <a:pt x="73002" y="1092777"/>
                </a:lnTo>
                <a:cubicBezTo>
                  <a:pt x="32684" y="1092777"/>
                  <a:pt x="0" y="1060093"/>
                  <a:pt x="0" y="1019775"/>
                </a:cubicBezTo>
                <a:lnTo>
                  <a:pt x="0" y="73002"/>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7102" tIns="67102" rIns="67102" bIns="67102" numCol="1" spcCol="1270" anchor="ctr" anchorCtr="0">
            <a:noAutofit/>
          </a:bodyPr>
          <a:lstStyle/>
          <a:p>
            <a:pPr algn="ctr" defTabSz="533400" fontAlgn="base">
              <a:lnSpc>
                <a:spcPct val="90000"/>
              </a:lnSpc>
              <a:spcBef>
                <a:spcPct val="0"/>
              </a:spcBef>
              <a:spcAft>
                <a:spcPct val="35000"/>
              </a:spcAft>
            </a:pPr>
            <a:r>
              <a:rPr lang="ru-RU" sz="1200" b="1" dirty="0" smtClean="0">
                <a:solidFill>
                  <a:prstClr val="black"/>
                </a:solidFill>
                <a:latin typeface="Times New Roman" panose="02020603050405020304" pitchFamily="18" charset="0"/>
                <a:cs typeface="Times New Roman" panose="02020603050405020304" pitchFamily="18" charset="0"/>
              </a:rPr>
              <a:t>143</a:t>
            </a:r>
            <a:endParaRPr lang="ru-RU" sz="1200" b="1" dirty="0">
              <a:solidFill>
                <a:prstClr val="black"/>
              </a:solidFill>
              <a:latin typeface="Times New Roman" panose="02020603050405020304" pitchFamily="18" charset="0"/>
              <a:cs typeface="Times New Roman" panose="02020603050405020304" pitchFamily="18" charset="0"/>
            </a:endParaRPr>
          </a:p>
        </p:txBody>
      </p:sp>
      <p:sp>
        <p:nvSpPr>
          <p:cNvPr id="41" name="Скругленный прямоугольник 40"/>
          <p:cNvSpPr/>
          <p:nvPr/>
        </p:nvSpPr>
        <p:spPr>
          <a:xfrm>
            <a:off x="107362" y="5199649"/>
            <a:ext cx="4904418" cy="5616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r>
              <a:rPr lang="ru-RU" sz="1300" dirty="0">
                <a:solidFill>
                  <a:prstClr val="black"/>
                </a:solidFill>
                <a:latin typeface="Times New Roman" panose="02020603050405020304" pitchFamily="18" charset="0"/>
                <a:cs typeface="Times New Roman" panose="02020603050405020304" pitchFamily="18" charset="0"/>
              </a:rPr>
              <a:t>Рост количества организаций, внедривших международные стандарты качества (современные технологии управления), по отношению к </a:t>
            </a:r>
            <a:r>
              <a:rPr lang="ru-RU" sz="1300" dirty="0" smtClean="0">
                <a:solidFill>
                  <a:prstClr val="black"/>
                </a:solidFill>
                <a:latin typeface="Times New Roman" panose="02020603050405020304" pitchFamily="18" charset="0"/>
                <a:cs typeface="Times New Roman" panose="02020603050405020304" pitchFamily="18" charset="0"/>
              </a:rPr>
              <a:t>2017 году, </a:t>
            </a:r>
            <a:r>
              <a:rPr lang="ru-RU" sz="1300" dirty="0">
                <a:solidFill>
                  <a:prstClr val="black"/>
                </a:solidFill>
                <a:latin typeface="Times New Roman" panose="02020603050405020304" pitchFamily="18" charset="0"/>
                <a:cs typeface="Times New Roman" panose="02020603050405020304" pitchFamily="18" charset="0"/>
              </a:rPr>
              <a:t>%</a:t>
            </a:r>
          </a:p>
        </p:txBody>
      </p:sp>
      <p:sp>
        <p:nvSpPr>
          <p:cNvPr id="42" name="TextBox 41"/>
          <p:cNvSpPr txBox="1"/>
          <p:nvPr/>
        </p:nvSpPr>
        <p:spPr>
          <a:xfrm>
            <a:off x="7873228" y="69850"/>
            <a:ext cx="1223412" cy="492443"/>
          </a:xfrm>
          <a:prstGeom prst="rect">
            <a:avLst/>
          </a:prstGeom>
          <a:noFill/>
        </p:spPr>
        <p:txBody>
          <a:bodyPr wrap="none" rtlCol="0">
            <a:spAutoFit/>
          </a:bodyPr>
          <a:lstStyle/>
          <a:p>
            <a:pPr algn="ctr"/>
            <a:r>
              <a:rPr lang="ru-RU" sz="1300" b="1" i="1" dirty="0" smtClean="0">
                <a:solidFill>
                  <a:schemeClr val="accent1"/>
                </a:solidFill>
                <a:latin typeface="+mn-lt"/>
              </a:rPr>
              <a:t>Бюджет</a:t>
            </a:r>
          </a:p>
          <a:p>
            <a:pPr algn="ctr"/>
            <a:r>
              <a:rPr lang="ru-RU" sz="1300" b="1" i="1" dirty="0" smtClean="0">
                <a:solidFill>
                  <a:schemeClr val="accent1"/>
                </a:solidFill>
                <a:latin typeface="+mn-lt"/>
              </a:rPr>
              <a:t>для граждан</a:t>
            </a:r>
            <a:endParaRPr lang="ru-RU" sz="1300" b="1" i="1" dirty="0">
              <a:solidFill>
                <a:schemeClr val="accent1"/>
              </a:solidFill>
              <a:latin typeface="+mn-lt"/>
            </a:endParaRPr>
          </a:p>
        </p:txBody>
      </p:sp>
      <p:sp>
        <p:nvSpPr>
          <p:cNvPr id="48" name="Полилиния 47"/>
          <p:cNvSpPr/>
          <p:nvPr/>
        </p:nvSpPr>
        <p:spPr>
          <a:xfrm>
            <a:off x="5126659" y="2135048"/>
            <a:ext cx="730800" cy="777600"/>
          </a:xfrm>
          <a:custGeom>
            <a:avLst/>
            <a:gdLst>
              <a:gd name="connsiteX0" fmla="*/ 0 w 1612017"/>
              <a:gd name="connsiteY0" fmla="*/ 91715 h 917152"/>
              <a:gd name="connsiteX1" fmla="*/ 91715 w 1612017"/>
              <a:gd name="connsiteY1" fmla="*/ 0 h 917152"/>
              <a:gd name="connsiteX2" fmla="*/ 1520302 w 1612017"/>
              <a:gd name="connsiteY2" fmla="*/ 0 h 917152"/>
              <a:gd name="connsiteX3" fmla="*/ 1612017 w 1612017"/>
              <a:gd name="connsiteY3" fmla="*/ 91715 h 917152"/>
              <a:gd name="connsiteX4" fmla="*/ 1612017 w 1612017"/>
              <a:gd name="connsiteY4" fmla="*/ 825437 h 917152"/>
              <a:gd name="connsiteX5" fmla="*/ 1520302 w 1612017"/>
              <a:gd name="connsiteY5" fmla="*/ 917152 h 917152"/>
              <a:gd name="connsiteX6" fmla="*/ 91715 w 1612017"/>
              <a:gd name="connsiteY6" fmla="*/ 917152 h 917152"/>
              <a:gd name="connsiteX7" fmla="*/ 0 w 1612017"/>
              <a:gd name="connsiteY7" fmla="*/ 825437 h 917152"/>
              <a:gd name="connsiteX8" fmla="*/ 0 w 1612017"/>
              <a:gd name="connsiteY8" fmla="*/ 91715 h 917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12017" h="917152">
                <a:moveTo>
                  <a:pt x="0" y="91715"/>
                </a:moveTo>
                <a:cubicBezTo>
                  <a:pt x="0" y="41062"/>
                  <a:pt x="41062" y="0"/>
                  <a:pt x="91715" y="0"/>
                </a:cubicBezTo>
                <a:lnTo>
                  <a:pt x="1520302" y="0"/>
                </a:lnTo>
                <a:cubicBezTo>
                  <a:pt x="1570955" y="0"/>
                  <a:pt x="1612017" y="41062"/>
                  <a:pt x="1612017" y="91715"/>
                </a:cubicBezTo>
                <a:lnTo>
                  <a:pt x="1612017" y="825437"/>
                </a:lnTo>
                <a:cubicBezTo>
                  <a:pt x="1612017" y="876090"/>
                  <a:pt x="1570955" y="917152"/>
                  <a:pt x="1520302" y="917152"/>
                </a:cubicBezTo>
                <a:lnTo>
                  <a:pt x="91715" y="917152"/>
                </a:lnTo>
                <a:cubicBezTo>
                  <a:pt x="41062" y="917152"/>
                  <a:pt x="0" y="876090"/>
                  <a:pt x="0" y="825437"/>
                </a:cubicBezTo>
                <a:lnTo>
                  <a:pt x="0" y="91715"/>
                </a:lnTo>
                <a:close/>
              </a:path>
            </a:pathLst>
          </a:cu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0202" tIns="80202" rIns="80202" bIns="80202" numCol="1" spcCol="1270" anchor="ctr" anchorCtr="0">
            <a:noAutofit/>
          </a:bodyPr>
          <a:lstStyle/>
          <a:p>
            <a:pPr lvl="0" algn="ctr" defTabSz="622300">
              <a:lnSpc>
                <a:spcPct val="90000"/>
              </a:lnSpc>
              <a:spcBef>
                <a:spcPct val="0"/>
              </a:spcBef>
              <a:spcAft>
                <a:spcPct val="35000"/>
              </a:spcAft>
            </a:pPr>
            <a:r>
              <a:rPr lang="ru-RU" sz="1400" b="1" kern="1200" dirty="0" smtClean="0">
                <a:solidFill>
                  <a:schemeClr val="tx1"/>
                </a:solidFill>
                <a:latin typeface="Times New Roman" panose="02020603050405020304" pitchFamily="18" charset="0"/>
                <a:cs typeface="Times New Roman" panose="02020603050405020304" pitchFamily="18" charset="0"/>
              </a:rPr>
              <a:t>2019 план</a:t>
            </a:r>
            <a:endParaRPr lang="ru-RU" sz="1400" b="1" kern="1200" dirty="0">
              <a:solidFill>
                <a:schemeClr val="tx1"/>
              </a:solidFill>
              <a:latin typeface="Times New Roman" panose="02020603050405020304" pitchFamily="18" charset="0"/>
              <a:cs typeface="Times New Roman" panose="02020603050405020304" pitchFamily="18" charset="0"/>
            </a:endParaRPr>
          </a:p>
        </p:txBody>
      </p:sp>
      <p:sp>
        <p:nvSpPr>
          <p:cNvPr id="49" name="Полилиния 48"/>
          <p:cNvSpPr/>
          <p:nvPr/>
        </p:nvSpPr>
        <p:spPr>
          <a:xfrm>
            <a:off x="5117146" y="3151160"/>
            <a:ext cx="730800" cy="568800"/>
          </a:xfrm>
          <a:custGeom>
            <a:avLst/>
            <a:gdLst>
              <a:gd name="connsiteX0" fmla="*/ 0 w 1605729"/>
              <a:gd name="connsiteY0" fmla="*/ 46558 h 465583"/>
              <a:gd name="connsiteX1" fmla="*/ 46558 w 1605729"/>
              <a:gd name="connsiteY1" fmla="*/ 0 h 465583"/>
              <a:gd name="connsiteX2" fmla="*/ 1559171 w 1605729"/>
              <a:gd name="connsiteY2" fmla="*/ 0 h 465583"/>
              <a:gd name="connsiteX3" fmla="*/ 1605729 w 1605729"/>
              <a:gd name="connsiteY3" fmla="*/ 46558 h 465583"/>
              <a:gd name="connsiteX4" fmla="*/ 1605729 w 1605729"/>
              <a:gd name="connsiteY4" fmla="*/ 419025 h 465583"/>
              <a:gd name="connsiteX5" fmla="*/ 1559171 w 1605729"/>
              <a:gd name="connsiteY5" fmla="*/ 465583 h 465583"/>
              <a:gd name="connsiteX6" fmla="*/ 46558 w 1605729"/>
              <a:gd name="connsiteY6" fmla="*/ 465583 h 465583"/>
              <a:gd name="connsiteX7" fmla="*/ 0 w 1605729"/>
              <a:gd name="connsiteY7" fmla="*/ 419025 h 465583"/>
              <a:gd name="connsiteX8" fmla="*/ 0 w 1605729"/>
              <a:gd name="connsiteY8" fmla="*/ 46558 h 465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5729" h="465583">
                <a:moveTo>
                  <a:pt x="0" y="46558"/>
                </a:moveTo>
                <a:cubicBezTo>
                  <a:pt x="0" y="20845"/>
                  <a:pt x="20845" y="0"/>
                  <a:pt x="46558" y="0"/>
                </a:cubicBezTo>
                <a:lnTo>
                  <a:pt x="1559171" y="0"/>
                </a:lnTo>
                <a:cubicBezTo>
                  <a:pt x="1584884" y="0"/>
                  <a:pt x="1605729" y="20845"/>
                  <a:pt x="1605729" y="46558"/>
                </a:cubicBezTo>
                <a:lnTo>
                  <a:pt x="1605729" y="419025"/>
                </a:lnTo>
                <a:cubicBezTo>
                  <a:pt x="1605729" y="444738"/>
                  <a:pt x="1584884" y="465583"/>
                  <a:pt x="1559171" y="465583"/>
                </a:cubicBezTo>
                <a:lnTo>
                  <a:pt x="46558" y="465583"/>
                </a:lnTo>
                <a:cubicBezTo>
                  <a:pt x="20845" y="465583"/>
                  <a:pt x="0" y="444738"/>
                  <a:pt x="0" y="419025"/>
                </a:cubicBezTo>
                <a:lnTo>
                  <a:pt x="0" y="46558"/>
                </a:lnTo>
                <a:close/>
              </a:path>
            </a:pathLst>
          </a:cu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5546" tIns="55546" rIns="55546" bIns="55546" numCol="1" spcCol="1270" anchor="ctr" anchorCtr="0">
            <a:noAutofit/>
          </a:bodyPr>
          <a:lstStyle/>
          <a:p>
            <a:pPr lvl="0" algn="ctr" defTabSz="488950">
              <a:lnSpc>
                <a:spcPct val="90000"/>
              </a:lnSpc>
              <a:spcBef>
                <a:spcPct val="0"/>
              </a:spcBef>
              <a:spcAft>
                <a:spcPct val="35000"/>
              </a:spcAft>
            </a:pPr>
            <a:r>
              <a:rPr lang="ru-RU" sz="1200" b="1" kern="1200" dirty="0" smtClean="0">
                <a:solidFill>
                  <a:schemeClr val="tx1"/>
                </a:solidFill>
                <a:latin typeface="Times New Roman" panose="02020603050405020304" pitchFamily="18" charset="0"/>
                <a:cs typeface="Times New Roman" panose="02020603050405020304" pitchFamily="18" charset="0"/>
              </a:rPr>
              <a:t>102,5</a:t>
            </a:r>
            <a:endParaRPr lang="ru-RU" sz="1200" b="1" kern="1200" dirty="0">
              <a:solidFill>
                <a:schemeClr val="tx1"/>
              </a:solidFill>
              <a:latin typeface="Times New Roman" panose="02020603050405020304" pitchFamily="18" charset="0"/>
              <a:cs typeface="Times New Roman" panose="02020603050405020304" pitchFamily="18" charset="0"/>
            </a:endParaRPr>
          </a:p>
        </p:txBody>
      </p:sp>
      <p:sp>
        <p:nvSpPr>
          <p:cNvPr id="50" name="Полилиния 49"/>
          <p:cNvSpPr/>
          <p:nvPr/>
        </p:nvSpPr>
        <p:spPr>
          <a:xfrm>
            <a:off x="5103803" y="3845233"/>
            <a:ext cx="730800" cy="568800"/>
          </a:xfrm>
          <a:custGeom>
            <a:avLst/>
            <a:gdLst>
              <a:gd name="connsiteX0" fmla="*/ 0 w 1452281"/>
              <a:gd name="connsiteY0" fmla="*/ 50764 h 507644"/>
              <a:gd name="connsiteX1" fmla="*/ 50764 w 1452281"/>
              <a:gd name="connsiteY1" fmla="*/ 0 h 507644"/>
              <a:gd name="connsiteX2" fmla="*/ 1401517 w 1452281"/>
              <a:gd name="connsiteY2" fmla="*/ 0 h 507644"/>
              <a:gd name="connsiteX3" fmla="*/ 1452281 w 1452281"/>
              <a:gd name="connsiteY3" fmla="*/ 50764 h 507644"/>
              <a:gd name="connsiteX4" fmla="*/ 1452281 w 1452281"/>
              <a:gd name="connsiteY4" fmla="*/ 456880 h 507644"/>
              <a:gd name="connsiteX5" fmla="*/ 1401517 w 1452281"/>
              <a:gd name="connsiteY5" fmla="*/ 507644 h 507644"/>
              <a:gd name="connsiteX6" fmla="*/ 50764 w 1452281"/>
              <a:gd name="connsiteY6" fmla="*/ 507644 h 507644"/>
              <a:gd name="connsiteX7" fmla="*/ 0 w 1452281"/>
              <a:gd name="connsiteY7" fmla="*/ 456880 h 507644"/>
              <a:gd name="connsiteX8" fmla="*/ 0 w 1452281"/>
              <a:gd name="connsiteY8" fmla="*/ 50764 h 50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52281" h="507644">
                <a:moveTo>
                  <a:pt x="0" y="50764"/>
                </a:moveTo>
                <a:cubicBezTo>
                  <a:pt x="0" y="22728"/>
                  <a:pt x="22728" y="0"/>
                  <a:pt x="50764" y="0"/>
                </a:cubicBezTo>
                <a:lnTo>
                  <a:pt x="1401517" y="0"/>
                </a:lnTo>
                <a:cubicBezTo>
                  <a:pt x="1429553" y="0"/>
                  <a:pt x="1452281" y="22728"/>
                  <a:pt x="1452281" y="50764"/>
                </a:cubicBezTo>
                <a:lnTo>
                  <a:pt x="1452281" y="456880"/>
                </a:lnTo>
                <a:cubicBezTo>
                  <a:pt x="1452281" y="484916"/>
                  <a:pt x="1429553" y="507644"/>
                  <a:pt x="1401517" y="507644"/>
                </a:cubicBezTo>
                <a:lnTo>
                  <a:pt x="50764" y="507644"/>
                </a:lnTo>
                <a:cubicBezTo>
                  <a:pt x="22728" y="507644"/>
                  <a:pt x="0" y="484916"/>
                  <a:pt x="0" y="456880"/>
                </a:cubicBezTo>
                <a:lnTo>
                  <a:pt x="0" y="50764"/>
                </a:lnTo>
                <a:close/>
              </a:path>
            </a:pathLst>
          </a:cu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6778" tIns="56778" rIns="56778" bIns="56778" numCol="1" spcCol="1270" anchor="ctr" anchorCtr="0">
            <a:noAutofit/>
          </a:bodyPr>
          <a:lstStyle/>
          <a:p>
            <a:pPr lvl="0" algn="ctr" defTabSz="488950">
              <a:lnSpc>
                <a:spcPct val="90000"/>
              </a:lnSpc>
              <a:spcBef>
                <a:spcPct val="0"/>
              </a:spcBef>
              <a:spcAft>
                <a:spcPct val="35000"/>
              </a:spcAft>
            </a:pPr>
            <a:r>
              <a:rPr lang="ru-RU" sz="1200" b="1" kern="1200" dirty="0" smtClean="0">
                <a:solidFill>
                  <a:schemeClr val="tx1"/>
                </a:solidFill>
                <a:latin typeface="Times New Roman" panose="02020603050405020304" pitchFamily="18" charset="0"/>
                <a:cs typeface="Times New Roman" panose="02020603050405020304" pitchFamily="18" charset="0"/>
              </a:rPr>
              <a:t>102,6</a:t>
            </a:r>
            <a:endParaRPr lang="ru-RU" sz="1200" b="1" kern="1200" dirty="0">
              <a:solidFill>
                <a:schemeClr val="tx1"/>
              </a:solidFill>
              <a:latin typeface="Times New Roman" panose="02020603050405020304" pitchFamily="18" charset="0"/>
              <a:cs typeface="Times New Roman" panose="02020603050405020304" pitchFamily="18" charset="0"/>
            </a:endParaRPr>
          </a:p>
        </p:txBody>
      </p:sp>
      <p:sp>
        <p:nvSpPr>
          <p:cNvPr id="51" name="Полилиния 50"/>
          <p:cNvSpPr/>
          <p:nvPr/>
        </p:nvSpPr>
        <p:spPr>
          <a:xfrm>
            <a:off x="5103803" y="4517905"/>
            <a:ext cx="730800" cy="568800"/>
          </a:xfrm>
          <a:custGeom>
            <a:avLst/>
            <a:gdLst>
              <a:gd name="connsiteX0" fmla="*/ 0 w 941167"/>
              <a:gd name="connsiteY0" fmla="*/ 69781 h 697806"/>
              <a:gd name="connsiteX1" fmla="*/ 69781 w 941167"/>
              <a:gd name="connsiteY1" fmla="*/ 0 h 697806"/>
              <a:gd name="connsiteX2" fmla="*/ 871386 w 941167"/>
              <a:gd name="connsiteY2" fmla="*/ 0 h 697806"/>
              <a:gd name="connsiteX3" fmla="*/ 941167 w 941167"/>
              <a:gd name="connsiteY3" fmla="*/ 69781 h 697806"/>
              <a:gd name="connsiteX4" fmla="*/ 941167 w 941167"/>
              <a:gd name="connsiteY4" fmla="*/ 628025 h 697806"/>
              <a:gd name="connsiteX5" fmla="*/ 871386 w 941167"/>
              <a:gd name="connsiteY5" fmla="*/ 697806 h 697806"/>
              <a:gd name="connsiteX6" fmla="*/ 69781 w 941167"/>
              <a:gd name="connsiteY6" fmla="*/ 697806 h 697806"/>
              <a:gd name="connsiteX7" fmla="*/ 0 w 941167"/>
              <a:gd name="connsiteY7" fmla="*/ 628025 h 697806"/>
              <a:gd name="connsiteX8" fmla="*/ 0 w 941167"/>
              <a:gd name="connsiteY8" fmla="*/ 69781 h 697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1167" h="697806">
                <a:moveTo>
                  <a:pt x="0" y="69781"/>
                </a:moveTo>
                <a:cubicBezTo>
                  <a:pt x="0" y="31242"/>
                  <a:pt x="31242" y="0"/>
                  <a:pt x="69781" y="0"/>
                </a:cubicBezTo>
                <a:lnTo>
                  <a:pt x="871386" y="0"/>
                </a:lnTo>
                <a:cubicBezTo>
                  <a:pt x="909925" y="0"/>
                  <a:pt x="941167" y="31242"/>
                  <a:pt x="941167" y="69781"/>
                </a:cubicBezTo>
                <a:lnTo>
                  <a:pt x="941167" y="628025"/>
                </a:lnTo>
                <a:cubicBezTo>
                  <a:pt x="941167" y="666564"/>
                  <a:pt x="909925" y="697806"/>
                  <a:pt x="871386" y="697806"/>
                </a:cubicBezTo>
                <a:lnTo>
                  <a:pt x="69781" y="697806"/>
                </a:lnTo>
                <a:cubicBezTo>
                  <a:pt x="31242" y="697806"/>
                  <a:pt x="0" y="666564"/>
                  <a:pt x="0" y="628025"/>
                </a:cubicBezTo>
                <a:lnTo>
                  <a:pt x="0" y="69781"/>
                </a:lnTo>
                <a:close/>
              </a:path>
            </a:pathLst>
          </a:cu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2348" tIns="62348" rIns="62348" bIns="62348" numCol="1" spcCol="1270" anchor="ctr" anchorCtr="0">
            <a:noAutofit/>
          </a:bodyPr>
          <a:lstStyle/>
          <a:p>
            <a:pPr lvl="0" algn="ctr" defTabSz="488950">
              <a:lnSpc>
                <a:spcPct val="90000"/>
              </a:lnSpc>
              <a:spcBef>
                <a:spcPct val="0"/>
              </a:spcBef>
              <a:spcAft>
                <a:spcPct val="35000"/>
              </a:spcAft>
            </a:pPr>
            <a:r>
              <a:rPr lang="ru-RU" sz="1200" b="1" kern="1200" dirty="0" smtClean="0">
                <a:solidFill>
                  <a:schemeClr val="tx1"/>
                </a:solidFill>
                <a:latin typeface="Times New Roman" panose="02020603050405020304" pitchFamily="18" charset="0"/>
                <a:cs typeface="Times New Roman" panose="02020603050405020304" pitchFamily="18" charset="0"/>
              </a:rPr>
              <a:t>26,1</a:t>
            </a:r>
            <a:endParaRPr lang="ru-RU" sz="1200" b="1" kern="1200" dirty="0">
              <a:solidFill>
                <a:schemeClr val="tx1"/>
              </a:solidFill>
              <a:latin typeface="Times New Roman" panose="02020603050405020304" pitchFamily="18" charset="0"/>
              <a:cs typeface="Times New Roman" panose="02020603050405020304" pitchFamily="18" charset="0"/>
            </a:endParaRPr>
          </a:p>
        </p:txBody>
      </p:sp>
      <p:sp>
        <p:nvSpPr>
          <p:cNvPr id="52" name="Полилиния 51"/>
          <p:cNvSpPr/>
          <p:nvPr/>
        </p:nvSpPr>
        <p:spPr>
          <a:xfrm>
            <a:off x="5091723" y="5199649"/>
            <a:ext cx="730800" cy="568800"/>
          </a:xfrm>
          <a:custGeom>
            <a:avLst/>
            <a:gdLst>
              <a:gd name="connsiteX0" fmla="*/ 0 w 941167"/>
              <a:gd name="connsiteY0" fmla="*/ 69781 h 697806"/>
              <a:gd name="connsiteX1" fmla="*/ 69781 w 941167"/>
              <a:gd name="connsiteY1" fmla="*/ 0 h 697806"/>
              <a:gd name="connsiteX2" fmla="*/ 871386 w 941167"/>
              <a:gd name="connsiteY2" fmla="*/ 0 h 697806"/>
              <a:gd name="connsiteX3" fmla="*/ 941167 w 941167"/>
              <a:gd name="connsiteY3" fmla="*/ 69781 h 697806"/>
              <a:gd name="connsiteX4" fmla="*/ 941167 w 941167"/>
              <a:gd name="connsiteY4" fmla="*/ 628025 h 697806"/>
              <a:gd name="connsiteX5" fmla="*/ 871386 w 941167"/>
              <a:gd name="connsiteY5" fmla="*/ 697806 h 697806"/>
              <a:gd name="connsiteX6" fmla="*/ 69781 w 941167"/>
              <a:gd name="connsiteY6" fmla="*/ 697806 h 697806"/>
              <a:gd name="connsiteX7" fmla="*/ 0 w 941167"/>
              <a:gd name="connsiteY7" fmla="*/ 628025 h 697806"/>
              <a:gd name="connsiteX8" fmla="*/ 0 w 941167"/>
              <a:gd name="connsiteY8" fmla="*/ 69781 h 697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1167" h="697806">
                <a:moveTo>
                  <a:pt x="0" y="69781"/>
                </a:moveTo>
                <a:cubicBezTo>
                  <a:pt x="0" y="31242"/>
                  <a:pt x="31242" y="0"/>
                  <a:pt x="69781" y="0"/>
                </a:cubicBezTo>
                <a:lnTo>
                  <a:pt x="871386" y="0"/>
                </a:lnTo>
                <a:cubicBezTo>
                  <a:pt x="909925" y="0"/>
                  <a:pt x="941167" y="31242"/>
                  <a:pt x="941167" y="69781"/>
                </a:cubicBezTo>
                <a:lnTo>
                  <a:pt x="941167" y="628025"/>
                </a:lnTo>
                <a:cubicBezTo>
                  <a:pt x="941167" y="666564"/>
                  <a:pt x="909925" y="697806"/>
                  <a:pt x="871386" y="697806"/>
                </a:cubicBezTo>
                <a:lnTo>
                  <a:pt x="69781" y="697806"/>
                </a:lnTo>
                <a:cubicBezTo>
                  <a:pt x="31242" y="697806"/>
                  <a:pt x="0" y="666564"/>
                  <a:pt x="0" y="628025"/>
                </a:cubicBezTo>
                <a:lnTo>
                  <a:pt x="0" y="69781"/>
                </a:lnTo>
                <a:close/>
              </a:path>
            </a:pathLst>
          </a:cu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2348" tIns="62348" rIns="62348" bIns="62348" numCol="1" spcCol="1270" anchor="ctr" anchorCtr="0">
            <a:noAutofit/>
          </a:bodyPr>
          <a:lstStyle/>
          <a:p>
            <a:pPr lvl="0" algn="ctr" defTabSz="488950">
              <a:lnSpc>
                <a:spcPct val="90000"/>
              </a:lnSpc>
              <a:spcBef>
                <a:spcPct val="0"/>
              </a:spcBef>
              <a:spcAft>
                <a:spcPct val="35000"/>
              </a:spcAft>
            </a:pPr>
            <a:r>
              <a:rPr lang="ru-RU" sz="1200" b="1" kern="1200" dirty="0" smtClean="0">
                <a:solidFill>
                  <a:schemeClr val="tx1"/>
                </a:solidFill>
                <a:latin typeface="Times New Roman" panose="02020603050405020304" pitchFamily="18" charset="0"/>
                <a:cs typeface="Times New Roman" panose="02020603050405020304" pitchFamily="18" charset="0"/>
              </a:rPr>
              <a:t>136</a:t>
            </a:r>
            <a:endParaRPr lang="ru-RU" sz="1200" b="1" kern="12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31016396"/>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p:cNvSpPr>
            <a:spLocks noGrp="1"/>
          </p:cNvSpPr>
          <p:nvPr>
            <p:ph type="sldNum" sz="quarter" idx="12"/>
          </p:nvPr>
        </p:nvSpPr>
        <p:spPr>
          <a:xfrm>
            <a:off x="8137511" y="6492875"/>
            <a:ext cx="1006489" cy="365125"/>
          </a:xfrm>
        </p:spPr>
        <p:txBody>
          <a:bodyPr/>
          <a:lstStyle/>
          <a:p>
            <a:pPr>
              <a:defRPr/>
            </a:pPr>
            <a:fld id="{667CCBFA-BFB9-4E9F-B6F6-694D72409F22}" type="slidenum">
              <a:rPr lang="ru-RU" smtClean="0">
                <a:solidFill>
                  <a:prstClr val="black"/>
                </a:solidFill>
              </a:rPr>
              <a:pPr>
                <a:defRPr/>
              </a:pPr>
              <a:t>76</a:t>
            </a:fld>
            <a:endParaRPr lang="ru-RU" dirty="0">
              <a:solidFill>
                <a:prstClr val="black"/>
              </a:solidFill>
            </a:endParaRPr>
          </a:p>
        </p:txBody>
      </p:sp>
      <p:sp>
        <p:nvSpPr>
          <p:cNvPr id="5" name="Скругленный прямоугольник 4"/>
          <p:cNvSpPr/>
          <p:nvPr/>
        </p:nvSpPr>
        <p:spPr>
          <a:xfrm>
            <a:off x="121388" y="764704"/>
            <a:ext cx="5386716" cy="1008112"/>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fontAlgn="base">
              <a:spcBef>
                <a:spcPct val="0"/>
              </a:spcBef>
              <a:spcAft>
                <a:spcPct val="0"/>
              </a:spcAft>
            </a:pPr>
            <a:r>
              <a:rPr lang="ru-RU" sz="1600" b="1" i="1" dirty="0">
                <a:solidFill>
                  <a:prstClr val="black"/>
                </a:solidFill>
                <a:latin typeface="Times New Roman" panose="02020603050405020304" pitchFamily="18" charset="0"/>
                <a:cs typeface="Times New Roman" panose="02020603050405020304" pitchFamily="18" charset="0"/>
              </a:rPr>
              <a:t>Цели программы:</a:t>
            </a:r>
            <a:r>
              <a:rPr lang="ru-RU" sz="1600" dirty="0">
                <a:solidFill>
                  <a:prstClr val="black"/>
                </a:solidFill>
                <a:latin typeface="Times New Roman" panose="02020603050405020304" pitchFamily="18" charset="0"/>
                <a:cs typeface="Times New Roman" panose="02020603050405020304" pitchFamily="18" charset="0"/>
              </a:rPr>
              <a:t> </a:t>
            </a:r>
          </a:p>
          <a:p>
            <a:pPr marL="285750" indent="-285750" fontAlgn="base">
              <a:spcBef>
                <a:spcPct val="0"/>
              </a:spcBef>
              <a:spcAft>
                <a:spcPct val="0"/>
              </a:spcAft>
              <a:buFont typeface="Wingdings" panose="05000000000000000000" pitchFamily="2" charset="2"/>
              <a:buChar char="v"/>
            </a:pPr>
            <a:r>
              <a:rPr lang="ru-RU" sz="1400" dirty="0" smtClean="0">
                <a:solidFill>
                  <a:prstClr val="black"/>
                </a:solidFill>
                <a:latin typeface="Times New Roman" panose="02020603050405020304" pitchFamily="18" charset="0"/>
                <a:cs typeface="Times New Roman" panose="02020603050405020304" pitchFamily="18" charset="0"/>
              </a:rPr>
              <a:t>обеспечение сбалансированного экономического развития и конкурентоспособности экономики Чувашской Республики</a:t>
            </a:r>
          </a:p>
          <a:p>
            <a:pPr marL="285750" indent="-285750" fontAlgn="base">
              <a:spcBef>
                <a:spcPct val="0"/>
              </a:spcBef>
              <a:spcAft>
                <a:spcPct val="0"/>
              </a:spcAft>
              <a:buFont typeface="Wingdings" panose="05000000000000000000" pitchFamily="2" charset="2"/>
              <a:buChar char="v"/>
            </a:pPr>
            <a:endParaRPr lang="ru-RU" sz="1400" dirty="0">
              <a:solidFill>
                <a:prstClr val="black"/>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34030" y="2258174"/>
            <a:ext cx="4032448" cy="307777"/>
          </a:xfrm>
          <a:prstGeom prst="rect">
            <a:avLst/>
          </a:prstGeom>
          <a:noFill/>
        </p:spPr>
        <p:txBody>
          <a:bodyPr wrap="square" rtlCol="0">
            <a:spAutoFit/>
          </a:bodyPr>
          <a:lstStyle/>
          <a:p>
            <a:pPr fontAlgn="base">
              <a:spcBef>
                <a:spcPct val="0"/>
              </a:spcBef>
              <a:spcAft>
                <a:spcPct val="0"/>
              </a:spcAft>
            </a:pPr>
            <a:r>
              <a:rPr lang="ru-RU" sz="1400" b="1" dirty="0">
                <a:solidFill>
                  <a:prstClr val="black"/>
                </a:solidFill>
                <a:latin typeface="Times New Roman" panose="02020603050405020304" pitchFamily="18" charset="0"/>
                <a:cs typeface="Times New Roman" panose="02020603050405020304" pitchFamily="18" charset="0"/>
              </a:rPr>
              <a:t>Расходы республиканского бюджета, млн. руб.</a:t>
            </a:r>
          </a:p>
        </p:txBody>
      </p:sp>
      <p:sp>
        <p:nvSpPr>
          <p:cNvPr id="4" name="Полилиния 3"/>
          <p:cNvSpPr/>
          <p:nvPr/>
        </p:nvSpPr>
        <p:spPr>
          <a:xfrm>
            <a:off x="4211961" y="1916832"/>
            <a:ext cx="4720208" cy="495230"/>
          </a:xfrm>
          <a:custGeom>
            <a:avLst/>
            <a:gdLst>
              <a:gd name="connsiteX0" fmla="*/ 0 w 4928030"/>
              <a:gd name="connsiteY0" fmla="*/ 40668 h 406676"/>
              <a:gd name="connsiteX1" fmla="*/ 40668 w 4928030"/>
              <a:gd name="connsiteY1" fmla="*/ 0 h 406676"/>
              <a:gd name="connsiteX2" fmla="*/ 4887362 w 4928030"/>
              <a:gd name="connsiteY2" fmla="*/ 0 h 406676"/>
              <a:gd name="connsiteX3" fmla="*/ 4928030 w 4928030"/>
              <a:gd name="connsiteY3" fmla="*/ 40668 h 406676"/>
              <a:gd name="connsiteX4" fmla="*/ 4928030 w 4928030"/>
              <a:gd name="connsiteY4" fmla="*/ 366008 h 406676"/>
              <a:gd name="connsiteX5" fmla="*/ 4887362 w 4928030"/>
              <a:gd name="connsiteY5" fmla="*/ 406676 h 406676"/>
              <a:gd name="connsiteX6" fmla="*/ 40668 w 4928030"/>
              <a:gd name="connsiteY6" fmla="*/ 406676 h 406676"/>
              <a:gd name="connsiteX7" fmla="*/ 0 w 4928030"/>
              <a:gd name="connsiteY7" fmla="*/ 366008 h 406676"/>
              <a:gd name="connsiteX8" fmla="*/ 0 w 4928030"/>
              <a:gd name="connsiteY8" fmla="*/ 40668 h 406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28030" h="406676">
                <a:moveTo>
                  <a:pt x="0" y="40668"/>
                </a:moveTo>
                <a:cubicBezTo>
                  <a:pt x="0" y="18208"/>
                  <a:pt x="18208" y="0"/>
                  <a:pt x="40668" y="0"/>
                </a:cubicBezTo>
                <a:lnTo>
                  <a:pt x="4887362" y="0"/>
                </a:lnTo>
                <a:cubicBezTo>
                  <a:pt x="4909822" y="0"/>
                  <a:pt x="4928030" y="18208"/>
                  <a:pt x="4928030" y="40668"/>
                </a:cubicBezTo>
                <a:lnTo>
                  <a:pt x="4928030" y="366008"/>
                </a:lnTo>
                <a:cubicBezTo>
                  <a:pt x="4928030" y="388468"/>
                  <a:pt x="4909822" y="406676"/>
                  <a:pt x="4887362" y="406676"/>
                </a:cubicBezTo>
                <a:lnTo>
                  <a:pt x="40668" y="406676"/>
                </a:lnTo>
                <a:cubicBezTo>
                  <a:pt x="18208" y="406676"/>
                  <a:pt x="0" y="388468"/>
                  <a:pt x="0" y="366008"/>
                </a:cubicBezTo>
                <a:lnTo>
                  <a:pt x="0" y="40668"/>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72871" tIns="72871" rIns="72871" bIns="72871" numCol="1" spcCol="1270" anchor="ctr" anchorCtr="0">
            <a:noAutofit/>
          </a:bodyPr>
          <a:lstStyle/>
          <a:p>
            <a:pPr algn="ctr" defTabSz="711200" fontAlgn="base">
              <a:lnSpc>
                <a:spcPct val="90000"/>
              </a:lnSpc>
              <a:spcBef>
                <a:spcPct val="0"/>
              </a:spcBef>
              <a:spcAft>
                <a:spcPct val="35000"/>
              </a:spcAft>
            </a:pPr>
            <a:r>
              <a:rPr lang="ru-RU" sz="1600" b="1" i="1" dirty="0">
                <a:solidFill>
                  <a:prstClr val="black"/>
                </a:solidFill>
                <a:latin typeface="Times New Roman" panose="02020603050405020304" pitchFamily="18" charset="0"/>
                <a:cs typeface="Times New Roman" panose="02020603050405020304" pitchFamily="18" charset="0"/>
              </a:rPr>
              <a:t>Расходы в разрезе </a:t>
            </a:r>
            <a:r>
              <a:rPr lang="ru-RU" sz="1600" b="1" i="1" dirty="0" smtClean="0">
                <a:solidFill>
                  <a:prstClr val="black"/>
                </a:solidFill>
                <a:latin typeface="Times New Roman" panose="02020603050405020304" pitchFamily="18" charset="0"/>
                <a:cs typeface="Times New Roman" panose="02020603050405020304" pitchFamily="18" charset="0"/>
              </a:rPr>
              <a:t>подпрограмм в 2019 году,        млн</a:t>
            </a:r>
            <a:r>
              <a:rPr lang="ru-RU" sz="1600" b="1" i="1" dirty="0">
                <a:solidFill>
                  <a:prstClr val="black"/>
                </a:solidFill>
                <a:latin typeface="Times New Roman" panose="02020603050405020304" pitchFamily="18" charset="0"/>
                <a:cs typeface="Times New Roman" panose="02020603050405020304" pitchFamily="18" charset="0"/>
              </a:rPr>
              <a:t>. руб.</a:t>
            </a:r>
          </a:p>
        </p:txBody>
      </p:sp>
      <p:sp>
        <p:nvSpPr>
          <p:cNvPr id="6" name="Полилиния 5"/>
          <p:cNvSpPr/>
          <p:nvPr/>
        </p:nvSpPr>
        <p:spPr>
          <a:xfrm>
            <a:off x="4211960" y="2474011"/>
            <a:ext cx="2765396" cy="319033"/>
          </a:xfrm>
          <a:custGeom>
            <a:avLst/>
            <a:gdLst>
              <a:gd name="connsiteX0" fmla="*/ 0 w 2842959"/>
              <a:gd name="connsiteY0" fmla="*/ 30897 h 308968"/>
              <a:gd name="connsiteX1" fmla="*/ 30897 w 2842959"/>
              <a:gd name="connsiteY1" fmla="*/ 0 h 308968"/>
              <a:gd name="connsiteX2" fmla="*/ 2812062 w 2842959"/>
              <a:gd name="connsiteY2" fmla="*/ 0 h 308968"/>
              <a:gd name="connsiteX3" fmla="*/ 2842959 w 2842959"/>
              <a:gd name="connsiteY3" fmla="*/ 30897 h 308968"/>
              <a:gd name="connsiteX4" fmla="*/ 2842959 w 2842959"/>
              <a:gd name="connsiteY4" fmla="*/ 278071 h 308968"/>
              <a:gd name="connsiteX5" fmla="*/ 2812062 w 2842959"/>
              <a:gd name="connsiteY5" fmla="*/ 308968 h 308968"/>
              <a:gd name="connsiteX6" fmla="*/ 30897 w 2842959"/>
              <a:gd name="connsiteY6" fmla="*/ 308968 h 308968"/>
              <a:gd name="connsiteX7" fmla="*/ 0 w 2842959"/>
              <a:gd name="connsiteY7" fmla="*/ 278071 h 308968"/>
              <a:gd name="connsiteX8" fmla="*/ 0 w 2842959"/>
              <a:gd name="connsiteY8" fmla="*/ 30897 h 308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42959" h="308968">
                <a:moveTo>
                  <a:pt x="0" y="30897"/>
                </a:moveTo>
                <a:cubicBezTo>
                  <a:pt x="0" y="13833"/>
                  <a:pt x="13833" y="0"/>
                  <a:pt x="30897" y="0"/>
                </a:cubicBezTo>
                <a:lnTo>
                  <a:pt x="2812062" y="0"/>
                </a:lnTo>
                <a:cubicBezTo>
                  <a:pt x="2829126" y="0"/>
                  <a:pt x="2842959" y="13833"/>
                  <a:pt x="2842959" y="30897"/>
                </a:cubicBezTo>
                <a:lnTo>
                  <a:pt x="2842959" y="278071"/>
                </a:lnTo>
                <a:cubicBezTo>
                  <a:pt x="2842959" y="295135"/>
                  <a:pt x="2829126" y="308968"/>
                  <a:pt x="2812062" y="308968"/>
                </a:cubicBezTo>
                <a:lnTo>
                  <a:pt x="30897" y="308968"/>
                </a:lnTo>
                <a:cubicBezTo>
                  <a:pt x="13833" y="308968"/>
                  <a:pt x="0" y="295135"/>
                  <a:pt x="0" y="278071"/>
                </a:cubicBezTo>
                <a:lnTo>
                  <a:pt x="0" y="30897"/>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66199" tIns="66199" rIns="66199" bIns="66199" numCol="1" spcCol="1270" anchor="ctr" anchorCtr="0">
            <a:noAutofit/>
          </a:bodyPr>
          <a:lstStyle/>
          <a:p>
            <a:pPr algn="ctr" defTabSz="666750" fontAlgn="base">
              <a:lnSpc>
                <a:spcPct val="90000"/>
              </a:lnSpc>
              <a:spcBef>
                <a:spcPct val="0"/>
              </a:spcBef>
              <a:spcAft>
                <a:spcPct val="35000"/>
              </a:spcAft>
            </a:pPr>
            <a:r>
              <a:rPr lang="ru-RU" sz="1500" b="1" dirty="0">
                <a:solidFill>
                  <a:prstClr val="black"/>
                </a:solidFill>
                <a:latin typeface="Times New Roman" panose="02020603050405020304" pitchFamily="18" charset="0"/>
                <a:cs typeface="Times New Roman" panose="02020603050405020304" pitchFamily="18" charset="0"/>
              </a:rPr>
              <a:t>Подпрограмма</a:t>
            </a:r>
          </a:p>
        </p:txBody>
      </p:sp>
      <p:sp>
        <p:nvSpPr>
          <p:cNvPr id="8" name="Полилиния 7"/>
          <p:cNvSpPr/>
          <p:nvPr/>
        </p:nvSpPr>
        <p:spPr>
          <a:xfrm>
            <a:off x="4211960" y="3393064"/>
            <a:ext cx="2765396" cy="612000"/>
          </a:xfrm>
          <a:custGeom>
            <a:avLst/>
            <a:gdLst>
              <a:gd name="connsiteX0" fmla="*/ 0 w 2842959"/>
              <a:gd name="connsiteY0" fmla="*/ 61344 h 613435"/>
              <a:gd name="connsiteX1" fmla="*/ 61344 w 2842959"/>
              <a:gd name="connsiteY1" fmla="*/ 0 h 613435"/>
              <a:gd name="connsiteX2" fmla="*/ 2781616 w 2842959"/>
              <a:gd name="connsiteY2" fmla="*/ 0 h 613435"/>
              <a:gd name="connsiteX3" fmla="*/ 2842960 w 2842959"/>
              <a:gd name="connsiteY3" fmla="*/ 61344 h 613435"/>
              <a:gd name="connsiteX4" fmla="*/ 2842959 w 2842959"/>
              <a:gd name="connsiteY4" fmla="*/ 552092 h 613435"/>
              <a:gd name="connsiteX5" fmla="*/ 2781615 w 2842959"/>
              <a:gd name="connsiteY5" fmla="*/ 613436 h 613435"/>
              <a:gd name="connsiteX6" fmla="*/ 61344 w 2842959"/>
              <a:gd name="connsiteY6" fmla="*/ 613435 h 613435"/>
              <a:gd name="connsiteX7" fmla="*/ 0 w 2842959"/>
              <a:gd name="connsiteY7" fmla="*/ 552091 h 613435"/>
              <a:gd name="connsiteX8" fmla="*/ 0 w 2842959"/>
              <a:gd name="connsiteY8" fmla="*/ 61344 h 613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42959" h="613435">
                <a:moveTo>
                  <a:pt x="0" y="61344"/>
                </a:moveTo>
                <a:cubicBezTo>
                  <a:pt x="0" y="27465"/>
                  <a:pt x="27465" y="0"/>
                  <a:pt x="61344" y="0"/>
                </a:cubicBezTo>
                <a:lnTo>
                  <a:pt x="2781616" y="0"/>
                </a:lnTo>
                <a:cubicBezTo>
                  <a:pt x="2815495" y="0"/>
                  <a:pt x="2842960" y="27465"/>
                  <a:pt x="2842960" y="61344"/>
                </a:cubicBezTo>
                <a:cubicBezTo>
                  <a:pt x="2842960" y="224927"/>
                  <a:pt x="2842959" y="388509"/>
                  <a:pt x="2842959" y="552092"/>
                </a:cubicBezTo>
                <a:cubicBezTo>
                  <a:pt x="2842959" y="585971"/>
                  <a:pt x="2815494" y="613436"/>
                  <a:pt x="2781615" y="613436"/>
                </a:cubicBezTo>
                <a:lnTo>
                  <a:pt x="61344" y="613435"/>
                </a:lnTo>
                <a:cubicBezTo>
                  <a:pt x="27465" y="613435"/>
                  <a:pt x="0" y="585970"/>
                  <a:pt x="0" y="552091"/>
                </a:cubicBezTo>
                <a:lnTo>
                  <a:pt x="0" y="61344"/>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59877" tIns="59877" rIns="59877" bIns="59877" numCol="1" spcCol="1270" anchor="ctr" anchorCtr="0">
            <a:noAutofit/>
          </a:bodyPr>
          <a:lstStyle/>
          <a:p>
            <a:pPr algn="ctr" defTabSz="488950">
              <a:lnSpc>
                <a:spcPct val="90000"/>
              </a:lnSpc>
              <a:spcAft>
                <a:spcPct val="35000"/>
              </a:spcAft>
            </a:pPr>
            <a:r>
              <a:rPr lang="ru-RU" sz="1200" dirty="0">
                <a:solidFill>
                  <a:prstClr val="black"/>
                </a:solidFill>
                <a:latin typeface="Times New Roman" panose="02020603050405020304" pitchFamily="18" charset="0"/>
                <a:cs typeface="Times New Roman" panose="02020603050405020304" pitchFamily="18" charset="0"/>
              </a:rPr>
              <a:t>Развитие субъектов малого и среднего предпринимательства в Чувашской Республике</a:t>
            </a:r>
          </a:p>
        </p:txBody>
      </p:sp>
      <p:sp>
        <p:nvSpPr>
          <p:cNvPr id="16" name="Полилиния 15"/>
          <p:cNvSpPr/>
          <p:nvPr/>
        </p:nvSpPr>
        <p:spPr>
          <a:xfrm>
            <a:off x="4211960" y="4077112"/>
            <a:ext cx="2765396" cy="360000"/>
          </a:xfrm>
          <a:custGeom>
            <a:avLst/>
            <a:gdLst>
              <a:gd name="connsiteX0" fmla="*/ 0 w 2842959"/>
              <a:gd name="connsiteY0" fmla="*/ 61344 h 613435"/>
              <a:gd name="connsiteX1" fmla="*/ 61344 w 2842959"/>
              <a:gd name="connsiteY1" fmla="*/ 0 h 613435"/>
              <a:gd name="connsiteX2" fmla="*/ 2781616 w 2842959"/>
              <a:gd name="connsiteY2" fmla="*/ 0 h 613435"/>
              <a:gd name="connsiteX3" fmla="*/ 2842960 w 2842959"/>
              <a:gd name="connsiteY3" fmla="*/ 61344 h 613435"/>
              <a:gd name="connsiteX4" fmla="*/ 2842959 w 2842959"/>
              <a:gd name="connsiteY4" fmla="*/ 552092 h 613435"/>
              <a:gd name="connsiteX5" fmla="*/ 2781615 w 2842959"/>
              <a:gd name="connsiteY5" fmla="*/ 613436 h 613435"/>
              <a:gd name="connsiteX6" fmla="*/ 61344 w 2842959"/>
              <a:gd name="connsiteY6" fmla="*/ 613435 h 613435"/>
              <a:gd name="connsiteX7" fmla="*/ 0 w 2842959"/>
              <a:gd name="connsiteY7" fmla="*/ 552091 h 613435"/>
              <a:gd name="connsiteX8" fmla="*/ 0 w 2842959"/>
              <a:gd name="connsiteY8" fmla="*/ 61344 h 613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42959" h="613435">
                <a:moveTo>
                  <a:pt x="0" y="61344"/>
                </a:moveTo>
                <a:cubicBezTo>
                  <a:pt x="0" y="27465"/>
                  <a:pt x="27465" y="0"/>
                  <a:pt x="61344" y="0"/>
                </a:cubicBezTo>
                <a:lnTo>
                  <a:pt x="2781616" y="0"/>
                </a:lnTo>
                <a:cubicBezTo>
                  <a:pt x="2815495" y="0"/>
                  <a:pt x="2842960" y="27465"/>
                  <a:pt x="2842960" y="61344"/>
                </a:cubicBezTo>
                <a:cubicBezTo>
                  <a:pt x="2842960" y="224927"/>
                  <a:pt x="2842959" y="388509"/>
                  <a:pt x="2842959" y="552092"/>
                </a:cubicBezTo>
                <a:cubicBezTo>
                  <a:pt x="2842959" y="585971"/>
                  <a:pt x="2815494" y="613436"/>
                  <a:pt x="2781615" y="613436"/>
                </a:cubicBezTo>
                <a:lnTo>
                  <a:pt x="61344" y="613435"/>
                </a:lnTo>
                <a:cubicBezTo>
                  <a:pt x="27465" y="613435"/>
                  <a:pt x="0" y="585970"/>
                  <a:pt x="0" y="552091"/>
                </a:cubicBezTo>
                <a:lnTo>
                  <a:pt x="0" y="61344"/>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59877" tIns="59877" rIns="59877" bIns="59877" numCol="1" spcCol="1270" anchor="ctr" anchorCtr="0">
            <a:noAutofit/>
          </a:bodyPr>
          <a:lstStyle/>
          <a:p>
            <a:pPr algn="ctr" defTabSz="488950">
              <a:lnSpc>
                <a:spcPct val="90000"/>
              </a:lnSpc>
              <a:spcAft>
                <a:spcPct val="35000"/>
              </a:spcAft>
            </a:pPr>
            <a:r>
              <a:rPr lang="ru-RU" sz="1200" dirty="0">
                <a:solidFill>
                  <a:prstClr val="black"/>
                </a:solidFill>
                <a:latin typeface="Times New Roman" panose="02020603050405020304" pitchFamily="18" charset="0"/>
                <a:cs typeface="Times New Roman" panose="02020603050405020304" pitchFamily="18" charset="0"/>
              </a:rPr>
              <a:t>Содействие  развитию внешнеэкономической деятельности</a:t>
            </a:r>
          </a:p>
        </p:txBody>
      </p:sp>
      <p:sp>
        <p:nvSpPr>
          <p:cNvPr id="17" name="Полилиния 16"/>
          <p:cNvSpPr/>
          <p:nvPr/>
        </p:nvSpPr>
        <p:spPr>
          <a:xfrm>
            <a:off x="4211960" y="4509120"/>
            <a:ext cx="2765396" cy="631675"/>
          </a:xfrm>
          <a:custGeom>
            <a:avLst/>
            <a:gdLst>
              <a:gd name="connsiteX0" fmla="*/ 0 w 2842959"/>
              <a:gd name="connsiteY0" fmla="*/ 61344 h 613435"/>
              <a:gd name="connsiteX1" fmla="*/ 61344 w 2842959"/>
              <a:gd name="connsiteY1" fmla="*/ 0 h 613435"/>
              <a:gd name="connsiteX2" fmla="*/ 2781616 w 2842959"/>
              <a:gd name="connsiteY2" fmla="*/ 0 h 613435"/>
              <a:gd name="connsiteX3" fmla="*/ 2842960 w 2842959"/>
              <a:gd name="connsiteY3" fmla="*/ 61344 h 613435"/>
              <a:gd name="connsiteX4" fmla="*/ 2842959 w 2842959"/>
              <a:gd name="connsiteY4" fmla="*/ 552092 h 613435"/>
              <a:gd name="connsiteX5" fmla="*/ 2781615 w 2842959"/>
              <a:gd name="connsiteY5" fmla="*/ 613436 h 613435"/>
              <a:gd name="connsiteX6" fmla="*/ 61344 w 2842959"/>
              <a:gd name="connsiteY6" fmla="*/ 613435 h 613435"/>
              <a:gd name="connsiteX7" fmla="*/ 0 w 2842959"/>
              <a:gd name="connsiteY7" fmla="*/ 552091 h 613435"/>
              <a:gd name="connsiteX8" fmla="*/ 0 w 2842959"/>
              <a:gd name="connsiteY8" fmla="*/ 61344 h 613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42959" h="613435">
                <a:moveTo>
                  <a:pt x="0" y="61344"/>
                </a:moveTo>
                <a:cubicBezTo>
                  <a:pt x="0" y="27465"/>
                  <a:pt x="27465" y="0"/>
                  <a:pt x="61344" y="0"/>
                </a:cubicBezTo>
                <a:lnTo>
                  <a:pt x="2781616" y="0"/>
                </a:lnTo>
                <a:cubicBezTo>
                  <a:pt x="2815495" y="0"/>
                  <a:pt x="2842960" y="27465"/>
                  <a:pt x="2842960" y="61344"/>
                </a:cubicBezTo>
                <a:cubicBezTo>
                  <a:pt x="2842960" y="224927"/>
                  <a:pt x="2842959" y="388509"/>
                  <a:pt x="2842959" y="552092"/>
                </a:cubicBezTo>
                <a:cubicBezTo>
                  <a:pt x="2842959" y="585971"/>
                  <a:pt x="2815494" y="613436"/>
                  <a:pt x="2781615" y="613436"/>
                </a:cubicBezTo>
                <a:lnTo>
                  <a:pt x="61344" y="613435"/>
                </a:lnTo>
                <a:cubicBezTo>
                  <a:pt x="27465" y="613435"/>
                  <a:pt x="0" y="585970"/>
                  <a:pt x="0" y="552091"/>
                </a:cubicBezTo>
                <a:lnTo>
                  <a:pt x="0" y="61344"/>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59877" tIns="59877" rIns="59877" bIns="59877" numCol="1" spcCol="1270" anchor="ctr" anchorCtr="0">
            <a:noAutofit/>
          </a:bodyPr>
          <a:lstStyle/>
          <a:p>
            <a:pPr algn="ctr" defTabSz="488950">
              <a:lnSpc>
                <a:spcPct val="90000"/>
              </a:lnSpc>
              <a:spcAft>
                <a:spcPct val="35000"/>
              </a:spcAft>
            </a:pPr>
            <a:r>
              <a:rPr lang="ru-RU" sz="1200" dirty="0">
                <a:solidFill>
                  <a:prstClr val="black"/>
                </a:solidFill>
                <a:latin typeface="Times New Roman" panose="02020603050405020304" pitchFamily="18" charset="0"/>
                <a:cs typeface="Times New Roman" panose="02020603050405020304" pitchFamily="18" charset="0"/>
              </a:rPr>
              <a:t>Совершенствование потребительского рынка и системы защиты прав потребителей в Чувашской Республике</a:t>
            </a:r>
          </a:p>
        </p:txBody>
      </p:sp>
      <p:sp>
        <p:nvSpPr>
          <p:cNvPr id="18" name="Полилиния 17"/>
          <p:cNvSpPr/>
          <p:nvPr/>
        </p:nvSpPr>
        <p:spPr>
          <a:xfrm>
            <a:off x="4211960" y="5193256"/>
            <a:ext cx="2765396" cy="540000"/>
          </a:xfrm>
          <a:custGeom>
            <a:avLst/>
            <a:gdLst>
              <a:gd name="connsiteX0" fmla="*/ 0 w 2842959"/>
              <a:gd name="connsiteY0" fmla="*/ 61344 h 613435"/>
              <a:gd name="connsiteX1" fmla="*/ 61344 w 2842959"/>
              <a:gd name="connsiteY1" fmla="*/ 0 h 613435"/>
              <a:gd name="connsiteX2" fmla="*/ 2781616 w 2842959"/>
              <a:gd name="connsiteY2" fmla="*/ 0 h 613435"/>
              <a:gd name="connsiteX3" fmla="*/ 2842960 w 2842959"/>
              <a:gd name="connsiteY3" fmla="*/ 61344 h 613435"/>
              <a:gd name="connsiteX4" fmla="*/ 2842959 w 2842959"/>
              <a:gd name="connsiteY4" fmla="*/ 552092 h 613435"/>
              <a:gd name="connsiteX5" fmla="*/ 2781615 w 2842959"/>
              <a:gd name="connsiteY5" fmla="*/ 613436 h 613435"/>
              <a:gd name="connsiteX6" fmla="*/ 61344 w 2842959"/>
              <a:gd name="connsiteY6" fmla="*/ 613435 h 613435"/>
              <a:gd name="connsiteX7" fmla="*/ 0 w 2842959"/>
              <a:gd name="connsiteY7" fmla="*/ 552091 h 613435"/>
              <a:gd name="connsiteX8" fmla="*/ 0 w 2842959"/>
              <a:gd name="connsiteY8" fmla="*/ 61344 h 613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42959" h="613435">
                <a:moveTo>
                  <a:pt x="0" y="61344"/>
                </a:moveTo>
                <a:cubicBezTo>
                  <a:pt x="0" y="27465"/>
                  <a:pt x="27465" y="0"/>
                  <a:pt x="61344" y="0"/>
                </a:cubicBezTo>
                <a:lnTo>
                  <a:pt x="2781616" y="0"/>
                </a:lnTo>
                <a:cubicBezTo>
                  <a:pt x="2815495" y="0"/>
                  <a:pt x="2842960" y="27465"/>
                  <a:pt x="2842960" y="61344"/>
                </a:cubicBezTo>
                <a:cubicBezTo>
                  <a:pt x="2842960" y="224927"/>
                  <a:pt x="2842959" y="388509"/>
                  <a:pt x="2842959" y="552092"/>
                </a:cubicBezTo>
                <a:cubicBezTo>
                  <a:pt x="2842959" y="585971"/>
                  <a:pt x="2815494" y="613436"/>
                  <a:pt x="2781615" y="613436"/>
                </a:cubicBezTo>
                <a:lnTo>
                  <a:pt x="61344" y="613435"/>
                </a:lnTo>
                <a:cubicBezTo>
                  <a:pt x="27465" y="613435"/>
                  <a:pt x="0" y="585970"/>
                  <a:pt x="0" y="552091"/>
                </a:cubicBezTo>
                <a:lnTo>
                  <a:pt x="0" y="61344"/>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59877" tIns="59877" rIns="59877" bIns="59877" numCol="1" spcCol="1270" anchor="ctr" anchorCtr="0">
            <a:noAutofit/>
          </a:bodyPr>
          <a:lstStyle/>
          <a:p>
            <a:pPr algn="ctr" defTabSz="488950">
              <a:lnSpc>
                <a:spcPct val="90000"/>
              </a:lnSpc>
              <a:spcAft>
                <a:spcPct val="35000"/>
              </a:spcAft>
            </a:pPr>
            <a:r>
              <a:rPr lang="ru-RU" sz="1200" dirty="0">
                <a:solidFill>
                  <a:prstClr val="black"/>
                </a:solidFill>
                <a:latin typeface="Times New Roman" panose="02020603050405020304" pitchFamily="18" charset="0"/>
                <a:cs typeface="Times New Roman" panose="02020603050405020304" pitchFamily="18" charset="0"/>
              </a:rPr>
              <a:t>Повышение качества предоставления государственных и муниципальных услуг</a:t>
            </a:r>
          </a:p>
        </p:txBody>
      </p:sp>
      <p:sp>
        <p:nvSpPr>
          <p:cNvPr id="20" name="Полилиния 19"/>
          <p:cNvSpPr/>
          <p:nvPr/>
        </p:nvSpPr>
        <p:spPr>
          <a:xfrm>
            <a:off x="7061903" y="2479043"/>
            <a:ext cx="894471" cy="308968"/>
          </a:xfrm>
          <a:custGeom>
            <a:avLst/>
            <a:gdLst>
              <a:gd name="connsiteX0" fmla="*/ 0 w 761117"/>
              <a:gd name="connsiteY0" fmla="*/ 30897 h 308968"/>
              <a:gd name="connsiteX1" fmla="*/ 30897 w 761117"/>
              <a:gd name="connsiteY1" fmla="*/ 0 h 308968"/>
              <a:gd name="connsiteX2" fmla="*/ 730220 w 761117"/>
              <a:gd name="connsiteY2" fmla="*/ 0 h 308968"/>
              <a:gd name="connsiteX3" fmla="*/ 761117 w 761117"/>
              <a:gd name="connsiteY3" fmla="*/ 30897 h 308968"/>
              <a:gd name="connsiteX4" fmla="*/ 761117 w 761117"/>
              <a:gd name="connsiteY4" fmla="*/ 278071 h 308968"/>
              <a:gd name="connsiteX5" fmla="*/ 730220 w 761117"/>
              <a:gd name="connsiteY5" fmla="*/ 308968 h 308968"/>
              <a:gd name="connsiteX6" fmla="*/ 30897 w 761117"/>
              <a:gd name="connsiteY6" fmla="*/ 308968 h 308968"/>
              <a:gd name="connsiteX7" fmla="*/ 0 w 761117"/>
              <a:gd name="connsiteY7" fmla="*/ 278071 h 308968"/>
              <a:gd name="connsiteX8" fmla="*/ 0 w 761117"/>
              <a:gd name="connsiteY8" fmla="*/ 30897 h 308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1117" h="308968">
                <a:moveTo>
                  <a:pt x="0" y="30897"/>
                </a:moveTo>
                <a:cubicBezTo>
                  <a:pt x="0" y="13833"/>
                  <a:pt x="13833" y="0"/>
                  <a:pt x="30897" y="0"/>
                </a:cubicBezTo>
                <a:lnTo>
                  <a:pt x="730220" y="0"/>
                </a:lnTo>
                <a:cubicBezTo>
                  <a:pt x="747284" y="0"/>
                  <a:pt x="761117" y="13833"/>
                  <a:pt x="761117" y="30897"/>
                </a:cubicBezTo>
                <a:lnTo>
                  <a:pt x="761117" y="278071"/>
                </a:lnTo>
                <a:cubicBezTo>
                  <a:pt x="761117" y="295135"/>
                  <a:pt x="747284" y="308968"/>
                  <a:pt x="730220" y="308968"/>
                </a:cubicBezTo>
                <a:lnTo>
                  <a:pt x="30897" y="308968"/>
                </a:lnTo>
                <a:cubicBezTo>
                  <a:pt x="13833" y="308968"/>
                  <a:pt x="0" y="295135"/>
                  <a:pt x="0" y="278071"/>
                </a:cubicBezTo>
                <a:lnTo>
                  <a:pt x="0" y="30897"/>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62389" tIns="62389" rIns="62389" bIns="62389" numCol="1" spcCol="1270" anchor="ctr" anchorCtr="0">
            <a:noAutofit/>
          </a:bodyPr>
          <a:lstStyle/>
          <a:p>
            <a:pPr algn="ctr" defTabSz="622300" fontAlgn="base">
              <a:lnSpc>
                <a:spcPct val="90000"/>
              </a:lnSpc>
              <a:spcBef>
                <a:spcPct val="0"/>
              </a:spcBef>
              <a:spcAft>
                <a:spcPct val="35000"/>
              </a:spcAft>
            </a:pPr>
            <a:r>
              <a:rPr lang="ru-RU" sz="1500" b="1" dirty="0">
                <a:solidFill>
                  <a:prstClr val="black"/>
                </a:solidFill>
                <a:latin typeface="Times New Roman" panose="02020603050405020304" pitchFamily="18" charset="0"/>
                <a:cs typeface="Times New Roman" panose="02020603050405020304" pitchFamily="18" charset="0"/>
              </a:rPr>
              <a:t>П</a:t>
            </a:r>
            <a:r>
              <a:rPr lang="ru-RU" sz="1500" b="1" dirty="0" smtClean="0">
                <a:solidFill>
                  <a:prstClr val="black"/>
                </a:solidFill>
                <a:latin typeface="Times New Roman" panose="02020603050405020304" pitchFamily="18" charset="0"/>
                <a:cs typeface="Times New Roman" panose="02020603050405020304" pitchFamily="18" charset="0"/>
              </a:rPr>
              <a:t>лан</a:t>
            </a:r>
            <a:endParaRPr lang="ru-RU" sz="1500" b="1" dirty="0">
              <a:solidFill>
                <a:prstClr val="black"/>
              </a:solidFill>
              <a:latin typeface="Times New Roman" panose="02020603050405020304" pitchFamily="18" charset="0"/>
              <a:cs typeface="Times New Roman" panose="02020603050405020304" pitchFamily="18" charset="0"/>
            </a:endParaRPr>
          </a:p>
        </p:txBody>
      </p:sp>
      <p:sp>
        <p:nvSpPr>
          <p:cNvPr id="21" name="Полилиния 20"/>
          <p:cNvSpPr/>
          <p:nvPr/>
        </p:nvSpPr>
        <p:spPr>
          <a:xfrm>
            <a:off x="7061903" y="2831182"/>
            <a:ext cx="894471" cy="520777"/>
          </a:xfrm>
          <a:custGeom>
            <a:avLst/>
            <a:gdLst>
              <a:gd name="connsiteX0" fmla="*/ 0 w 816003"/>
              <a:gd name="connsiteY0" fmla="*/ 61344 h 613435"/>
              <a:gd name="connsiteX1" fmla="*/ 61344 w 816003"/>
              <a:gd name="connsiteY1" fmla="*/ 0 h 613435"/>
              <a:gd name="connsiteX2" fmla="*/ 754660 w 816003"/>
              <a:gd name="connsiteY2" fmla="*/ 0 h 613435"/>
              <a:gd name="connsiteX3" fmla="*/ 816004 w 816003"/>
              <a:gd name="connsiteY3" fmla="*/ 61344 h 613435"/>
              <a:gd name="connsiteX4" fmla="*/ 816003 w 816003"/>
              <a:gd name="connsiteY4" fmla="*/ 552092 h 613435"/>
              <a:gd name="connsiteX5" fmla="*/ 754659 w 816003"/>
              <a:gd name="connsiteY5" fmla="*/ 613436 h 613435"/>
              <a:gd name="connsiteX6" fmla="*/ 61344 w 816003"/>
              <a:gd name="connsiteY6" fmla="*/ 613435 h 613435"/>
              <a:gd name="connsiteX7" fmla="*/ 0 w 816003"/>
              <a:gd name="connsiteY7" fmla="*/ 552091 h 613435"/>
              <a:gd name="connsiteX8" fmla="*/ 0 w 816003"/>
              <a:gd name="connsiteY8" fmla="*/ 61344 h 613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6003" h="613435">
                <a:moveTo>
                  <a:pt x="0" y="61344"/>
                </a:moveTo>
                <a:cubicBezTo>
                  <a:pt x="0" y="27465"/>
                  <a:pt x="27465" y="0"/>
                  <a:pt x="61344" y="0"/>
                </a:cubicBezTo>
                <a:lnTo>
                  <a:pt x="754660" y="0"/>
                </a:lnTo>
                <a:cubicBezTo>
                  <a:pt x="788539" y="0"/>
                  <a:pt x="816004" y="27465"/>
                  <a:pt x="816004" y="61344"/>
                </a:cubicBezTo>
                <a:cubicBezTo>
                  <a:pt x="816004" y="224927"/>
                  <a:pt x="816003" y="388509"/>
                  <a:pt x="816003" y="552092"/>
                </a:cubicBezTo>
                <a:cubicBezTo>
                  <a:pt x="816003" y="585971"/>
                  <a:pt x="788538" y="613436"/>
                  <a:pt x="754659" y="613436"/>
                </a:cubicBezTo>
                <a:lnTo>
                  <a:pt x="61344" y="613435"/>
                </a:lnTo>
                <a:cubicBezTo>
                  <a:pt x="27465" y="613435"/>
                  <a:pt x="0" y="585970"/>
                  <a:pt x="0" y="552091"/>
                </a:cubicBezTo>
                <a:lnTo>
                  <a:pt x="0" y="61344"/>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71307" tIns="71307" rIns="71307" bIns="71307" numCol="1" spcCol="1270" anchor="ctr" anchorCtr="0">
            <a:noAutofit/>
          </a:bodyPr>
          <a:lstStyle/>
          <a:p>
            <a:pPr algn="ctr" defTabSz="622300" fontAlgn="base">
              <a:lnSpc>
                <a:spcPct val="90000"/>
              </a:lnSpc>
              <a:spcBef>
                <a:spcPct val="0"/>
              </a:spcBef>
              <a:spcAft>
                <a:spcPct val="35000"/>
              </a:spcAft>
            </a:pPr>
            <a:r>
              <a:rPr lang="ru-RU" sz="1300" dirty="0" smtClean="0">
                <a:solidFill>
                  <a:prstClr val="black"/>
                </a:solidFill>
                <a:latin typeface="Times New Roman" panose="02020603050405020304" pitchFamily="18" charset="0"/>
                <a:cs typeface="Times New Roman" panose="02020603050405020304" pitchFamily="18" charset="0"/>
              </a:rPr>
              <a:t>3,0</a:t>
            </a:r>
            <a:endParaRPr lang="ru-RU" sz="1300" dirty="0">
              <a:solidFill>
                <a:prstClr val="black"/>
              </a:solidFill>
              <a:latin typeface="Times New Roman" panose="02020603050405020304" pitchFamily="18" charset="0"/>
              <a:cs typeface="Times New Roman" panose="02020603050405020304" pitchFamily="18" charset="0"/>
            </a:endParaRPr>
          </a:p>
        </p:txBody>
      </p:sp>
      <p:sp>
        <p:nvSpPr>
          <p:cNvPr id="22" name="Полилиния 21"/>
          <p:cNvSpPr/>
          <p:nvPr/>
        </p:nvSpPr>
        <p:spPr>
          <a:xfrm>
            <a:off x="7061903" y="3393064"/>
            <a:ext cx="894471" cy="612000"/>
          </a:xfrm>
          <a:custGeom>
            <a:avLst/>
            <a:gdLst>
              <a:gd name="connsiteX0" fmla="*/ 0 w 809650"/>
              <a:gd name="connsiteY0" fmla="*/ 61344 h 613435"/>
              <a:gd name="connsiteX1" fmla="*/ 61344 w 809650"/>
              <a:gd name="connsiteY1" fmla="*/ 0 h 613435"/>
              <a:gd name="connsiteX2" fmla="*/ 748307 w 809650"/>
              <a:gd name="connsiteY2" fmla="*/ 0 h 613435"/>
              <a:gd name="connsiteX3" fmla="*/ 809651 w 809650"/>
              <a:gd name="connsiteY3" fmla="*/ 61344 h 613435"/>
              <a:gd name="connsiteX4" fmla="*/ 809650 w 809650"/>
              <a:gd name="connsiteY4" fmla="*/ 552092 h 613435"/>
              <a:gd name="connsiteX5" fmla="*/ 748306 w 809650"/>
              <a:gd name="connsiteY5" fmla="*/ 613436 h 613435"/>
              <a:gd name="connsiteX6" fmla="*/ 61344 w 809650"/>
              <a:gd name="connsiteY6" fmla="*/ 613435 h 613435"/>
              <a:gd name="connsiteX7" fmla="*/ 0 w 809650"/>
              <a:gd name="connsiteY7" fmla="*/ 552091 h 613435"/>
              <a:gd name="connsiteX8" fmla="*/ 0 w 809650"/>
              <a:gd name="connsiteY8" fmla="*/ 61344 h 613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9650" h="613435">
                <a:moveTo>
                  <a:pt x="0" y="61344"/>
                </a:moveTo>
                <a:cubicBezTo>
                  <a:pt x="0" y="27465"/>
                  <a:pt x="27465" y="0"/>
                  <a:pt x="61344" y="0"/>
                </a:cubicBezTo>
                <a:lnTo>
                  <a:pt x="748307" y="0"/>
                </a:lnTo>
                <a:cubicBezTo>
                  <a:pt x="782186" y="0"/>
                  <a:pt x="809651" y="27465"/>
                  <a:pt x="809651" y="61344"/>
                </a:cubicBezTo>
                <a:cubicBezTo>
                  <a:pt x="809651" y="224927"/>
                  <a:pt x="809650" y="388509"/>
                  <a:pt x="809650" y="552092"/>
                </a:cubicBezTo>
                <a:cubicBezTo>
                  <a:pt x="809650" y="585971"/>
                  <a:pt x="782185" y="613436"/>
                  <a:pt x="748306" y="613436"/>
                </a:cubicBezTo>
                <a:lnTo>
                  <a:pt x="61344" y="613435"/>
                </a:lnTo>
                <a:cubicBezTo>
                  <a:pt x="27465" y="613435"/>
                  <a:pt x="0" y="585970"/>
                  <a:pt x="0" y="552091"/>
                </a:cubicBezTo>
                <a:lnTo>
                  <a:pt x="0" y="61344"/>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71307" tIns="71307" rIns="71307" bIns="71307" numCol="1" spcCol="1270" anchor="ctr" anchorCtr="0">
            <a:noAutofit/>
          </a:bodyPr>
          <a:lstStyle/>
          <a:p>
            <a:pPr algn="ctr" defTabSz="622300" fontAlgn="base">
              <a:lnSpc>
                <a:spcPct val="90000"/>
              </a:lnSpc>
              <a:spcBef>
                <a:spcPct val="0"/>
              </a:spcBef>
              <a:spcAft>
                <a:spcPct val="35000"/>
              </a:spcAft>
            </a:pPr>
            <a:r>
              <a:rPr lang="ru-RU" sz="1300" dirty="0" smtClean="0">
                <a:solidFill>
                  <a:prstClr val="black"/>
                </a:solidFill>
                <a:latin typeface="Times New Roman" panose="02020603050405020304" pitchFamily="18" charset="0"/>
                <a:cs typeface="Times New Roman" panose="02020603050405020304" pitchFamily="18" charset="0"/>
              </a:rPr>
              <a:t>609,4</a:t>
            </a:r>
            <a:endParaRPr lang="ru-RU" sz="1300" dirty="0">
              <a:solidFill>
                <a:prstClr val="black"/>
              </a:solidFill>
              <a:latin typeface="Times New Roman" panose="02020603050405020304" pitchFamily="18" charset="0"/>
              <a:cs typeface="Times New Roman" panose="02020603050405020304" pitchFamily="18" charset="0"/>
            </a:endParaRPr>
          </a:p>
        </p:txBody>
      </p:sp>
      <p:sp>
        <p:nvSpPr>
          <p:cNvPr id="23" name="Полилиния 22"/>
          <p:cNvSpPr/>
          <p:nvPr/>
        </p:nvSpPr>
        <p:spPr>
          <a:xfrm>
            <a:off x="7061903" y="4077112"/>
            <a:ext cx="894471" cy="360000"/>
          </a:xfrm>
          <a:custGeom>
            <a:avLst/>
            <a:gdLst>
              <a:gd name="connsiteX0" fmla="*/ 0 w 797091"/>
              <a:gd name="connsiteY0" fmla="*/ 61344 h 613435"/>
              <a:gd name="connsiteX1" fmla="*/ 61344 w 797091"/>
              <a:gd name="connsiteY1" fmla="*/ 0 h 613435"/>
              <a:gd name="connsiteX2" fmla="*/ 735748 w 797091"/>
              <a:gd name="connsiteY2" fmla="*/ 0 h 613435"/>
              <a:gd name="connsiteX3" fmla="*/ 797092 w 797091"/>
              <a:gd name="connsiteY3" fmla="*/ 61344 h 613435"/>
              <a:gd name="connsiteX4" fmla="*/ 797091 w 797091"/>
              <a:gd name="connsiteY4" fmla="*/ 552092 h 613435"/>
              <a:gd name="connsiteX5" fmla="*/ 735747 w 797091"/>
              <a:gd name="connsiteY5" fmla="*/ 613436 h 613435"/>
              <a:gd name="connsiteX6" fmla="*/ 61344 w 797091"/>
              <a:gd name="connsiteY6" fmla="*/ 613435 h 613435"/>
              <a:gd name="connsiteX7" fmla="*/ 0 w 797091"/>
              <a:gd name="connsiteY7" fmla="*/ 552091 h 613435"/>
              <a:gd name="connsiteX8" fmla="*/ 0 w 797091"/>
              <a:gd name="connsiteY8" fmla="*/ 61344 h 613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7091" h="613435">
                <a:moveTo>
                  <a:pt x="0" y="61344"/>
                </a:moveTo>
                <a:cubicBezTo>
                  <a:pt x="0" y="27465"/>
                  <a:pt x="27465" y="0"/>
                  <a:pt x="61344" y="0"/>
                </a:cubicBezTo>
                <a:lnTo>
                  <a:pt x="735748" y="0"/>
                </a:lnTo>
                <a:cubicBezTo>
                  <a:pt x="769627" y="0"/>
                  <a:pt x="797092" y="27465"/>
                  <a:pt x="797092" y="61344"/>
                </a:cubicBezTo>
                <a:cubicBezTo>
                  <a:pt x="797092" y="224927"/>
                  <a:pt x="797091" y="388509"/>
                  <a:pt x="797091" y="552092"/>
                </a:cubicBezTo>
                <a:cubicBezTo>
                  <a:pt x="797091" y="585971"/>
                  <a:pt x="769626" y="613436"/>
                  <a:pt x="735747" y="613436"/>
                </a:cubicBezTo>
                <a:lnTo>
                  <a:pt x="61344" y="613435"/>
                </a:lnTo>
                <a:cubicBezTo>
                  <a:pt x="27465" y="613435"/>
                  <a:pt x="0" y="585970"/>
                  <a:pt x="0" y="552091"/>
                </a:cubicBezTo>
                <a:lnTo>
                  <a:pt x="0" y="61344"/>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71307" tIns="71307" rIns="71307" bIns="71307" numCol="1" spcCol="1270" anchor="ctr" anchorCtr="0">
            <a:noAutofit/>
          </a:bodyPr>
          <a:lstStyle/>
          <a:p>
            <a:pPr algn="ctr" defTabSz="622300" fontAlgn="base">
              <a:lnSpc>
                <a:spcPct val="90000"/>
              </a:lnSpc>
              <a:spcBef>
                <a:spcPct val="0"/>
              </a:spcBef>
              <a:spcAft>
                <a:spcPct val="35000"/>
              </a:spcAft>
            </a:pPr>
            <a:r>
              <a:rPr lang="ru-RU" sz="1300" dirty="0" smtClean="0">
                <a:solidFill>
                  <a:prstClr val="black"/>
                </a:solidFill>
                <a:latin typeface="Times New Roman" panose="02020603050405020304" pitchFamily="18" charset="0"/>
                <a:cs typeface="Times New Roman" panose="02020603050405020304" pitchFamily="18" charset="0"/>
              </a:rPr>
              <a:t>3,8</a:t>
            </a:r>
            <a:endParaRPr lang="ru-RU" sz="1300" dirty="0">
              <a:solidFill>
                <a:prstClr val="black"/>
              </a:solidFill>
              <a:latin typeface="Times New Roman" panose="02020603050405020304" pitchFamily="18" charset="0"/>
              <a:cs typeface="Times New Roman" panose="02020603050405020304" pitchFamily="18" charset="0"/>
            </a:endParaRPr>
          </a:p>
        </p:txBody>
      </p:sp>
      <p:sp>
        <p:nvSpPr>
          <p:cNvPr id="24" name="Полилиния 23"/>
          <p:cNvSpPr/>
          <p:nvPr/>
        </p:nvSpPr>
        <p:spPr>
          <a:xfrm>
            <a:off x="7061903" y="4520556"/>
            <a:ext cx="894471" cy="620239"/>
          </a:xfrm>
          <a:custGeom>
            <a:avLst/>
            <a:gdLst>
              <a:gd name="connsiteX0" fmla="*/ 0 w 772555"/>
              <a:gd name="connsiteY0" fmla="*/ 61344 h 613435"/>
              <a:gd name="connsiteX1" fmla="*/ 61344 w 772555"/>
              <a:gd name="connsiteY1" fmla="*/ 0 h 613435"/>
              <a:gd name="connsiteX2" fmla="*/ 711212 w 772555"/>
              <a:gd name="connsiteY2" fmla="*/ 0 h 613435"/>
              <a:gd name="connsiteX3" fmla="*/ 772556 w 772555"/>
              <a:gd name="connsiteY3" fmla="*/ 61344 h 613435"/>
              <a:gd name="connsiteX4" fmla="*/ 772555 w 772555"/>
              <a:gd name="connsiteY4" fmla="*/ 552092 h 613435"/>
              <a:gd name="connsiteX5" fmla="*/ 711211 w 772555"/>
              <a:gd name="connsiteY5" fmla="*/ 613436 h 613435"/>
              <a:gd name="connsiteX6" fmla="*/ 61344 w 772555"/>
              <a:gd name="connsiteY6" fmla="*/ 613435 h 613435"/>
              <a:gd name="connsiteX7" fmla="*/ 0 w 772555"/>
              <a:gd name="connsiteY7" fmla="*/ 552091 h 613435"/>
              <a:gd name="connsiteX8" fmla="*/ 0 w 772555"/>
              <a:gd name="connsiteY8" fmla="*/ 61344 h 613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2555" h="613435">
                <a:moveTo>
                  <a:pt x="0" y="61344"/>
                </a:moveTo>
                <a:cubicBezTo>
                  <a:pt x="0" y="27465"/>
                  <a:pt x="27465" y="0"/>
                  <a:pt x="61344" y="0"/>
                </a:cubicBezTo>
                <a:lnTo>
                  <a:pt x="711212" y="0"/>
                </a:lnTo>
                <a:cubicBezTo>
                  <a:pt x="745091" y="0"/>
                  <a:pt x="772556" y="27465"/>
                  <a:pt x="772556" y="61344"/>
                </a:cubicBezTo>
                <a:cubicBezTo>
                  <a:pt x="772556" y="224927"/>
                  <a:pt x="772555" y="388509"/>
                  <a:pt x="772555" y="552092"/>
                </a:cubicBezTo>
                <a:cubicBezTo>
                  <a:pt x="772555" y="585971"/>
                  <a:pt x="745090" y="613436"/>
                  <a:pt x="711211" y="613436"/>
                </a:cubicBezTo>
                <a:lnTo>
                  <a:pt x="61344" y="613435"/>
                </a:lnTo>
                <a:cubicBezTo>
                  <a:pt x="27465" y="613435"/>
                  <a:pt x="0" y="585970"/>
                  <a:pt x="0" y="552091"/>
                </a:cubicBezTo>
                <a:lnTo>
                  <a:pt x="0" y="61344"/>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71307" tIns="71307" rIns="71307" bIns="71307" numCol="1" spcCol="1270" anchor="ctr" anchorCtr="0">
            <a:noAutofit/>
          </a:bodyPr>
          <a:lstStyle/>
          <a:p>
            <a:pPr algn="ctr" defTabSz="622300" fontAlgn="base">
              <a:lnSpc>
                <a:spcPct val="90000"/>
              </a:lnSpc>
              <a:spcBef>
                <a:spcPct val="0"/>
              </a:spcBef>
              <a:spcAft>
                <a:spcPct val="35000"/>
              </a:spcAft>
            </a:pPr>
            <a:r>
              <a:rPr lang="ru-RU" sz="1300" dirty="0" smtClean="0">
                <a:solidFill>
                  <a:prstClr val="black"/>
                </a:solidFill>
                <a:latin typeface="Times New Roman" panose="02020603050405020304" pitchFamily="18" charset="0"/>
                <a:cs typeface="Times New Roman" panose="02020603050405020304" pitchFamily="18" charset="0"/>
              </a:rPr>
              <a:t>1,5</a:t>
            </a:r>
            <a:endParaRPr lang="ru-RU" sz="1300" dirty="0">
              <a:solidFill>
                <a:prstClr val="black"/>
              </a:solidFill>
              <a:latin typeface="Times New Roman" panose="02020603050405020304" pitchFamily="18" charset="0"/>
              <a:cs typeface="Times New Roman" panose="02020603050405020304" pitchFamily="18" charset="0"/>
            </a:endParaRPr>
          </a:p>
        </p:txBody>
      </p:sp>
      <p:sp>
        <p:nvSpPr>
          <p:cNvPr id="25" name="Полилиния 24"/>
          <p:cNvSpPr/>
          <p:nvPr/>
        </p:nvSpPr>
        <p:spPr>
          <a:xfrm>
            <a:off x="7061903" y="5805264"/>
            <a:ext cx="894471" cy="316475"/>
          </a:xfrm>
          <a:custGeom>
            <a:avLst/>
            <a:gdLst>
              <a:gd name="connsiteX0" fmla="*/ 0 w 772555"/>
              <a:gd name="connsiteY0" fmla="*/ 61344 h 613435"/>
              <a:gd name="connsiteX1" fmla="*/ 61344 w 772555"/>
              <a:gd name="connsiteY1" fmla="*/ 0 h 613435"/>
              <a:gd name="connsiteX2" fmla="*/ 711212 w 772555"/>
              <a:gd name="connsiteY2" fmla="*/ 0 h 613435"/>
              <a:gd name="connsiteX3" fmla="*/ 772556 w 772555"/>
              <a:gd name="connsiteY3" fmla="*/ 61344 h 613435"/>
              <a:gd name="connsiteX4" fmla="*/ 772555 w 772555"/>
              <a:gd name="connsiteY4" fmla="*/ 552092 h 613435"/>
              <a:gd name="connsiteX5" fmla="*/ 711211 w 772555"/>
              <a:gd name="connsiteY5" fmla="*/ 613436 h 613435"/>
              <a:gd name="connsiteX6" fmla="*/ 61344 w 772555"/>
              <a:gd name="connsiteY6" fmla="*/ 613435 h 613435"/>
              <a:gd name="connsiteX7" fmla="*/ 0 w 772555"/>
              <a:gd name="connsiteY7" fmla="*/ 552091 h 613435"/>
              <a:gd name="connsiteX8" fmla="*/ 0 w 772555"/>
              <a:gd name="connsiteY8" fmla="*/ 61344 h 613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2555" h="613435">
                <a:moveTo>
                  <a:pt x="0" y="61344"/>
                </a:moveTo>
                <a:cubicBezTo>
                  <a:pt x="0" y="27465"/>
                  <a:pt x="27465" y="0"/>
                  <a:pt x="61344" y="0"/>
                </a:cubicBezTo>
                <a:lnTo>
                  <a:pt x="711212" y="0"/>
                </a:lnTo>
                <a:cubicBezTo>
                  <a:pt x="745091" y="0"/>
                  <a:pt x="772556" y="27465"/>
                  <a:pt x="772556" y="61344"/>
                </a:cubicBezTo>
                <a:cubicBezTo>
                  <a:pt x="772556" y="224927"/>
                  <a:pt x="772555" y="388509"/>
                  <a:pt x="772555" y="552092"/>
                </a:cubicBezTo>
                <a:cubicBezTo>
                  <a:pt x="772555" y="585971"/>
                  <a:pt x="745090" y="613436"/>
                  <a:pt x="711211" y="613436"/>
                </a:cubicBezTo>
                <a:lnTo>
                  <a:pt x="61344" y="613435"/>
                </a:lnTo>
                <a:cubicBezTo>
                  <a:pt x="27465" y="613435"/>
                  <a:pt x="0" y="585970"/>
                  <a:pt x="0" y="552091"/>
                </a:cubicBezTo>
                <a:lnTo>
                  <a:pt x="0" y="61344"/>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71307" tIns="71307" rIns="71307" bIns="71307" numCol="1" spcCol="1270" anchor="ctr" anchorCtr="0">
            <a:noAutofit/>
          </a:bodyPr>
          <a:lstStyle/>
          <a:p>
            <a:pPr algn="ctr" defTabSz="622300" fontAlgn="base">
              <a:lnSpc>
                <a:spcPct val="90000"/>
              </a:lnSpc>
              <a:spcBef>
                <a:spcPct val="0"/>
              </a:spcBef>
              <a:spcAft>
                <a:spcPct val="35000"/>
              </a:spcAft>
            </a:pPr>
            <a:r>
              <a:rPr lang="ru-RU" sz="1300" dirty="0" smtClean="0">
                <a:solidFill>
                  <a:prstClr val="black"/>
                </a:solidFill>
                <a:latin typeface="Times New Roman" panose="02020603050405020304" pitchFamily="18" charset="0"/>
                <a:cs typeface="Times New Roman" panose="02020603050405020304" pitchFamily="18" charset="0"/>
              </a:rPr>
              <a:t>343,8</a:t>
            </a:r>
            <a:endParaRPr lang="ru-RU" sz="1300" dirty="0">
              <a:solidFill>
                <a:prstClr val="black"/>
              </a:solidFill>
              <a:latin typeface="Times New Roman" panose="02020603050405020304" pitchFamily="18" charset="0"/>
              <a:cs typeface="Times New Roman" panose="02020603050405020304" pitchFamily="18" charset="0"/>
            </a:endParaRPr>
          </a:p>
        </p:txBody>
      </p:sp>
      <p:graphicFrame>
        <p:nvGraphicFramePr>
          <p:cNvPr id="11" name="Диаграмма 10"/>
          <p:cNvGraphicFramePr>
            <a:graphicFrameLocks/>
          </p:cNvGraphicFramePr>
          <p:nvPr>
            <p:extLst>
              <p:ext uri="{D42A27DB-BD31-4B8C-83A1-F6EECF244321}">
                <p14:modId xmlns:p14="http://schemas.microsoft.com/office/powerpoint/2010/main" val="3403798147"/>
              </p:ext>
            </p:extLst>
          </p:nvPr>
        </p:nvGraphicFramePr>
        <p:xfrm>
          <a:off x="121388" y="2823073"/>
          <a:ext cx="3934126" cy="3114010"/>
        </p:xfrm>
        <a:graphic>
          <a:graphicData uri="http://schemas.openxmlformats.org/drawingml/2006/chart">
            <c:chart xmlns:c="http://schemas.openxmlformats.org/drawingml/2006/chart" xmlns:r="http://schemas.openxmlformats.org/officeDocument/2006/relationships" r:id="rId2"/>
          </a:graphicData>
        </a:graphic>
      </p:graphicFrame>
      <p:pic>
        <p:nvPicPr>
          <p:cNvPr id="12" name="Picture 2" descr="T:\Сектор финансирования\5aa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4833" y="668226"/>
            <a:ext cx="3217532" cy="124860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0" name="Заголовок 1"/>
          <p:cNvSpPr txBox="1">
            <a:spLocks/>
          </p:cNvSpPr>
          <p:nvPr/>
        </p:nvSpPr>
        <p:spPr>
          <a:xfrm>
            <a:off x="259728" y="0"/>
            <a:ext cx="7613500" cy="620688"/>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l">
              <a:buClr>
                <a:srgbClr val="F14124">
                  <a:lumMod val="75000"/>
                </a:srgbClr>
              </a:buClr>
              <a:buFont typeface="Georgia" pitchFamily="18" charset="0"/>
              <a:buNone/>
            </a:pPr>
            <a:r>
              <a:rPr lang="ru-RU" sz="1800" dirty="0">
                <a:solidFill>
                  <a:prstClr val="black"/>
                </a:solidFill>
                <a:effectLst/>
                <a:latin typeface="Times New Roman" panose="02020603050405020304" pitchFamily="18" charset="0"/>
                <a:cs typeface="Times New Roman" panose="02020603050405020304" pitchFamily="18" charset="0"/>
              </a:rPr>
              <a:t>Государственная программа Чувашской </a:t>
            </a:r>
            <a:r>
              <a:rPr lang="ru-RU" sz="1800" dirty="0" smtClean="0">
                <a:solidFill>
                  <a:prstClr val="black"/>
                </a:solidFill>
                <a:effectLst/>
                <a:latin typeface="Times New Roman" panose="02020603050405020304" pitchFamily="18" charset="0"/>
                <a:cs typeface="Times New Roman" panose="02020603050405020304" pitchFamily="18" charset="0"/>
              </a:rPr>
              <a:t>Республики</a:t>
            </a:r>
          </a:p>
          <a:p>
            <a:pPr marL="0" indent="0" algn="l">
              <a:buClr>
                <a:srgbClr val="F14124">
                  <a:lumMod val="75000"/>
                </a:srgbClr>
              </a:buClr>
              <a:buFont typeface="Georgia" pitchFamily="18" charset="0"/>
              <a:buNone/>
            </a:pPr>
            <a:r>
              <a:rPr lang="ru-RU" sz="1800" dirty="0" smtClean="0">
                <a:solidFill>
                  <a:prstClr val="black"/>
                </a:solidFill>
                <a:effectLst/>
                <a:latin typeface="Times New Roman" panose="02020603050405020304" pitchFamily="18" charset="0"/>
                <a:cs typeface="Times New Roman" panose="02020603050405020304" pitchFamily="18" charset="0"/>
              </a:rPr>
              <a:t>«</a:t>
            </a:r>
            <a:r>
              <a:rPr lang="ru-RU" sz="1800" dirty="0">
                <a:solidFill>
                  <a:prstClr val="black"/>
                </a:solidFill>
                <a:effectLst/>
                <a:latin typeface="Times New Roman" panose="02020603050405020304" pitchFamily="18" charset="0"/>
                <a:cs typeface="Times New Roman" panose="02020603050405020304" pitchFamily="18" charset="0"/>
              </a:rPr>
              <a:t>Экономическое развитие Чувашской Республики»</a:t>
            </a:r>
          </a:p>
        </p:txBody>
      </p:sp>
      <p:cxnSp>
        <p:nvCxnSpPr>
          <p:cNvPr id="13" name="Прямая соединительная линия 12"/>
          <p:cNvCxnSpPr/>
          <p:nvPr/>
        </p:nvCxnSpPr>
        <p:spPr>
          <a:xfrm>
            <a:off x="0" y="620688"/>
            <a:ext cx="9144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32" name="Полилиния 31"/>
          <p:cNvSpPr/>
          <p:nvPr/>
        </p:nvSpPr>
        <p:spPr>
          <a:xfrm>
            <a:off x="8037697" y="2484076"/>
            <a:ext cx="894471" cy="308968"/>
          </a:xfrm>
          <a:custGeom>
            <a:avLst/>
            <a:gdLst>
              <a:gd name="connsiteX0" fmla="*/ 0 w 761117"/>
              <a:gd name="connsiteY0" fmla="*/ 30897 h 308968"/>
              <a:gd name="connsiteX1" fmla="*/ 30897 w 761117"/>
              <a:gd name="connsiteY1" fmla="*/ 0 h 308968"/>
              <a:gd name="connsiteX2" fmla="*/ 730220 w 761117"/>
              <a:gd name="connsiteY2" fmla="*/ 0 h 308968"/>
              <a:gd name="connsiteX3" fmla="*/ 761117 w 761117"/>
              <a:gd name="connsiteY3" fmla="*/ 30897 h 308968"/>
              <a:gd name="connsiteX4" fmla="*/ 761117 w 761117"/>
              <a:gd name="connsiteY4" fmla="*/ 278071 h 308968"/>
              <a:gd name="connsiteX5" fmla="*/ 730220 w 761117"/>
              <a:gd name="connsiteY5" fmla="*/ 308968 h 308968"/>
              <a:gd name="connsiteX6" fmla="*/ 30897 w 761117"/>
              <a:gd name="connsiteY6" fmla="*/ 308968 h 308968"/>
              <a:gd name="connsiteX7" fmla="*/ 0 w 761117"/>
              <a:gd name="connsiteY7" fmla="*/ 278071 h 308968"/>
              <a:gd name="connsiteX8" fmla="*/ 0 w 761117"/>
              <a:gd name="connsiteY8" fmla="*/ 30897 h 308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1117" h="308968">
                <a:moveTo>
                  <a:pt x="0" y="30897"/>
                </a:moveTo>
                <a:cubicBezTo>
                  <a:pt x="0" y="13833"/>
                  <a:pt x="13833" y="0"/>
                  <a:pt x="30897" y="0"/>
                </a:cubicBezTo>
                <a:lnTo>
                  <a:pt x="730220" y="0"/>
                </a:lnTo>
                <a:cubicBezTo>
                  <a:pt x="747284" y="0"/>
                  <a:pt x="761117" y="13833"/>
                  <a:pt x="761117" y="30897"/>
                </a:cubicBezTo>
                <a:lnTo>
                  <a:pt x="761117" y="278071"/>
                </a:lnTo>
                <a:cubicBezTo>
                  <a:pt x="761117" y="295135"/>
                  <a:pt x="747284" y="308968"/>
                  <a:pt x="730220" y="308968"/>
                </a:cubicBezTo>
                <a:lnTo>
                  <a:pt x="30897" y="308968"/>
                </a:lnTo>
                <a:cubicBezTo>
                  <a:pt x="13833" y="308968"/>
                  <a:pt x="0" y="295135"/>
                  <a:pt x="0" y="278071"/>
                </a:cubicBezTo>
                <a:lnTo>
                  <a:pt x="0" y="30897"/>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62389" tIns="62389" rIns="62389" bIns="62389" numCol="1" spcCol="1270" anchor="ctr" anchorCtr="0">
            <a:noAutofit/>
          </a:bodyPr>
          <a:lstStyle/>
          <a:p>
            <a:pPr algn="ctr" defTabSz="622300" fontAlgn="base">
              <a:lnSpc>
                <a:spcPct val="90000"/>
              </a:lnSpc>
              <a:spcBef>
                <a:spcPct val="0"/>
              </a:spcBef>
              <a:spcAft>
                <a:spcPct val="35000"/>
              </a:spcAft>
            </a:pPr>
            <a:r>
              <a:rPr lang="ru-RU" sz="1500" b="1" dirty="0" smtClean="0">
                <a:solidFill>
                  <a:prstClr val="black"/>
                </a:solidFill>
                <a:latin typeface="Times New Roman" panose="02020603050405020304" pitchFamily="18" charset="0"/>
                <a:cs typeface="Times New Roman" panose="02020603050405020304" pitchFamily="18" charset="0"/>
              </a:rPr>
              <a:t>Факт</a:t>
            </a:r>
            <a:endParaRPr lang="ru-RU" sz="1500" b="1" dirty="0">
              <a:solidFill>
                <a:prstClr val="black"/>
              </a:solidFill>
              <a:latin typeface="Times New Roman" panose="02020603050405020304" pitchFamily="18" charset="0"/>
              <a:cs typeface="Times New Roman" panose="02020603050405020304" pitchFamily="18" charset="0"/>
            </a:endParaRPr>
          </a:p>
        </p:txBody>
      </p:sp>
      <p:sp>
        <p:nvSpPr>
          <p:cNvPr id="36" name="Полилиния 35"/>
          <p:cNvSpPr/>
          <p:nvPr/>
        </p:nvSpPr>
        <p:spPr>
          <a:xfrm>
            <a:off x="7061903" y="5193256"/>
            <a:ext cx="894471" cy="540000"/>
          </a:xfrm>
          <a:custGeom>
            <a:avLst/>
            <a:gdLst>
              <a:gd name="connsiteX0" fmla="*/ 0 w 772555"/>
              <a:gd name="connsiteY0" fmla="*/ 61344 h 613435"/>
              <a:gd name="connsiteX1" fmla="*/ 61344 w 772555"/>
              <a:gd name="connsiteY1" fmla="*/ 0 h 613435"/>
              <a:gd name="connsiteX2" fmla="*/ 711212 w 772555"/>
              <a:gd name="connsiteY2" fmla="*/ 0 h 613435"/>
              <a:gd name="connsiteX3" fmla="*/ 772556 w 772555"/>
              <a:gd name="connsiteY3" fmla="*/ 61344 h 613435"/>
              <a:gd name="connsiteX4" fmla="*/ 772555 w 772555"/>
              <a:gd name="connsiteY4" fmla="*/ 552092 h 613435"/>
              <a:gd name="connsiteX5" fmla="*/ 711211 w 772555"/>
              <a:gd name="connsiteY5" fmla="*/ 613436 h 613435"/>
              <a:gd name="connsiteX6" fmla="*/ 61344 w 772555"/>
              <a:gd name="connsiteY6" fmla="*/ 613435 h 613435"/>
              <a:gd name="connsiteX7" fmla="*/ 0 w 772555"/>
              <a:gd name="connsiteY7" fmla="*/ 552091 h 613435"/>
              <a:gd name="connsiteX8" fmla="*/ 0 w 772555"/>
              <a:gd name="connsiteY8" fmla="*/ 61344 h 613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2555" h="613435">
                <a:moveTo>
                  <a:pt x="0" y="61344"/>
                </a:moveTo>
                <a:cubicBezTo>
                  <a:pt x="0" y="27465"/>
                  <a:pt x="27465" y="0"/>
                  <a:pt x="61344" y="0"/>
                </a:cubicBezTo>
                <a:lnTo>
                  <a:pt x="711212" y="0"/>
                </a:lnTo>
                <a:cubicBezTo>
                  <a:pt x="745091" y="0"/>
                  <a:pt x="772556" y="27465"/>
                  <a:pt x="772556" y="61344"/>
                </a:cubicBezTo>
                <a:cubicBezTo>
                  <a:pt x="772556" y="224927"/>
                  <a:pt x="772555" y="388509"/>
                  <a:pt x="772555" y="552092"/>
                </a:cubicBezTo>
                <a:cubicBezTo>
                  <a:pt x="772555" y="585971"/>
                  <a:pt x="745090" y="613436"/>
                  <a:pt x="711211" y="613436"/>
                </a:cubicBezTo>
                <a:lnTo>
                  <a:pt x="61344" y="613435"/>
                </a:lnTo>
                <a:cubicBezTo>
                  <a:pt x="27465" y="613435"/>
                  <a:pt x="0" y="585970"/>
                  <a:pt x="0" y="552091"/>
                </a:cubicBezTo>
                <a:lnTo>
                  <a:pt x="0" y="61344"/>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71307" tIns="71307" rIns="71307" bIns="71307" numCol="1" spcCol="1270" anchor="ctr" anchorCtr="0">
            <a:noAutofit/>
          </a:bodyPr>
          <a:lstStyle/>
          <a:p>
            <a:pPr algn="ctr" defTabSz="622300" fontAlgn="base">
              <a:lnSpc>
                <a:spcPct val="90000"/>
              </a:lnSpc>
              <a:spcBef>
                <a:spcPct val="0"/>
              </a:spcBef>
              <a:spcAft>
                <a:spcPct val="35000"/>
              </a:spcAft>
            </a:pPr>
            <a:r>
              <a:rPr lang="ru-RU" sz="1300" dirty="0" smtClean="0">
                <a:solidFill>
                  <a:prstClr val="black"/>
                </a:solidFill>
                <a:latin typeface="Times New Roman" panose="02020603050405020304" pitchFamily="18" charset="0"/>
                <a:cs typeface="Times New Roman" panose="02020603050405020304" pitchFamily="18" charset="0"/>
              </a:rPr>
              <a:t>17,8</a:t>
            </a:r>
            <a:endParaRPr lang="ru-RU" sz="1300" dirty="0">
              <a:solidFill>
                <a:prstClr val="black"/>
              </a:solidFill>
              <a:latin typeface="Times New Roman" panose="02020603050405020304" pitchFamily="18" charset="0"/>
              <a:cs typeface="Times New Roman" panose="02020603050405020304" pitchFamily="18" charset="0"/>
            </a:endParaRPr>
          </a:p>
        </p:txBody>
      </p:sp>
      <p:sp>
        <p:nvSpPr>
          <p:cNvPr id="38" name="Полилиния 37"/>
          <p:cNvSpPr/>
          <p:nvPr/>
        </p:nvSpPr>
        <p:spPr>
          <a:xfrm>
            <a:off x="4211960" y="2831181"/>
            <a:ext cx="2765395" cy="520778"/>
          </a:xfrm>
          <a:custGeom>
            <a:avLst/>
            <a:gdLst>
              <a:gd name="connsiteX0" fmla="*/ 0 w 2842959"/>
              <a:gd name="connsiteY0" fmla="*/ 61344 h 613435"/>
              <a:gd name="connsiteX1" fmla="*/ 61344 w 2842959"/>
              <a:gd name="connsiteY1" fmla="*/ 0 h 613435"/>
              <a:gd name="connsiteX2" fmla="*/ 2781616 w 2842959"/>
              <a:gd name="connsiteY2" fmla="*/ 0 h 613435"/>
              <a:gd name="connsiteX3" fmla="*/ 2842960 w 2842959"/>
              <a:gd name="connsiteY3" fmla="*/ 61344 h 613435"/>
              <a:gd name="connsiteX4" fmla="*/ 2842959 w 2842959"/>
              <a:gd name="connsiteY4" fmla="*/ 552092 h 613435"/>
              <a:gd name="connsiteX5" fmla="*/ 2781615 w 2842959"/>
              <a:gd name="connsiteY5" fmla="*/ 613436 h 613435"/>
              <a:gd name="connsiteX6" fmla="*/ 61344 w 2842959"/>
              <a:gd name="connsiteY6" fmla="*/ 613435 h 613435"/>
              <a:gd name="connsiteX7" fmla="*/ 0 w 2842959"/>
              <a:gd name="connsiteY7" fmla="*/ 552091 h 613435"/>
              <a:gd name="connsiteX8" fmla="*/ 0 w 2842959"/>
              <a:gd name="connsiteY8" fmla="*/ 61344 h 613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42959" h="613435">
                <a:moveTo>
                  <a:pt x="0" y="61344"/>
                </a:moveTo>
                <a:cubicBezTo>
                  <a:pt x="0" y="27465"/>
                  <a:pt x="27465" y="0"/>
                  <a:pt x="61344" y="0"/>
                </a:cubicBezTo>
                <a:lnTo>
                  <a:pt x="2781616" y="0"/>
                </a:lnTo>
                <a:cubicBezTo>
                  <a:pt x="2815495" y="0"/>
                  <a:pt x="2842960" y="27465"/>
                  <a:pt x="2842960" y="61344"/>
                </a:cubicBezTo>
                <a:cubicBezTo>
                  <a:pt x="2842960" y="224927"/>
                  <a:pt x="2842959" y="388509"/>
                  <a:pt x="2842959" y="552092"/>
                </a:cubicBezTo>
                <a:cubicBezTo>
                  <a:pt x="2842959" y="585971"/>
                  <a:pt x="2815494" y="613436"/>
                  <a:pt x="2781615" y="613436"/>
                </a:cubicBezTo>
                <a:lnTo>
                  <a:pt x="61344" y="613435"/>
                </a:lnTo>
                <a:cubicBezTo>
                  <a:pt x="27465" y="613435"/>
                  <a:pt x="0" y="585970"/>
                  <a:pt x="0" y="552091"/>
                </a:cubicBezTo>
                <a:lnTo>
                  <a:pt x="0" y="61344"/>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59877" tIns="59877" rIns="59877" bIns="59877" numCol="1" spcCol="1270" anchor="ctr" anchorCtr="0">
            <a:noAutofit/>
          </a:bodyPr>
          <a:lstStyle/>
          <a:p>
            <a:pPr algn="ctr" defTabSz="488950">
              <a:lnSpc>
                <a:spcPct val="90000"/>
              </a:lnSpc>
              <a:spcAft>
                <a:spcPct val="35000"/>
              </a:spcAft>
            </a:pPr>
            <a:r>
              <a:rPr lang="ru-RU" sz="1200" dirty="0">
                <a:solidFill>
                  <a:prstClr val="black"/>
                </a:solidFill>
                <a:latin typeface="Times New Roman" panose="02020603050405020304" pitchFamily="18" charset="0"/>
                <a:cs typeface="Times New Roman" panose="02020603050405020304" pitchFamily="18" charset="0"/>
              </a:rPr>
              <a:t>Совершенствование системы государственного стратегического управления</a:t>
            </a:r>
          </a:p>
        </p:txBody>
      </p:sp>
      <p:sp>
        <p:nvSpPr>
          <p:cNvPr id="39" name="Полилиния 38"/>
          <p:cNvSpPr/>
          <p:nvPr/>
        </p:nvSpPr>
        <p:spPr>
          <a:xfrm>
            <a:off x="8037697" y="2837113"/>
            <a:ext cx="894471" cy="519879"/>
          </a:xfrm>
          <a:custGeom>
            <a:avLst/>
            <a:gdLst>
              <a:gd name="connsiteX0" fmla="*/ 0 w 816003"/>
              <a:gd name="connsiteY0" fmla="*/ 61344 h 613435"/>
              <a:gd name="connsiteX1" fmla="*/ 61344 w 816003"/>
              <a:gd name="connsiteY1" fmla="*/ 0 h 613435"/>
              <a:gd name="connsiteX2" fmla="*/ 754660 w 816003"/>
              <a:gd name="connsiteY2" fmla="*/ 0 h 613435"/>
              <a:gd name="connsiteX3" fmla="*/ 816004 w 816003"/>
              <a:gd name="connsiteY3" fmla="*/ 61344 h 613435"/>
              <a:gd name="connsiteX4" fmla="*/ 816003 w 816003"/>
              <a:gd name="connsiteY4" fmla="*/ 552092 h 613435"/>
              <a:gd name="connsiteX5" fmla="*/ 754659 w 816003"/>
              <a:gd name="connsiteY5" fmla="*/ 613436 h 613435"/>
              <a:gd name="connsiteX6" fmla="*/ 61344 w 816003"/>
              <a:gd name="connsiteY6" fmla="*/ 613435 h 613435"/>
              <a:gd name="connsiteX7" fmla="*/ 0 w 816003"/>
              <a:gd name="connsiteY7" fmla="*/ 552091 h 613435"/>
              <a:gd name="connsiteX8" fmla="*/ 0 w 816003"/>
              <a:gd name="connsiteY8" fmla="*/ 61344 h 613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6003" h="613435">
                <a:moveTo>
                  <a:pt x="0" y="61344"/>
                </a:moveTo>
                <a:cubicBezTo>
                  <a:pt x="0" y="27465"/>
                  <a:pt x="27465" y="0"/>
                  <a:pt x="61344" y="0"/>
                </a:cubicBezTo>
                <a:lnTo>
                  <a:pt x="754660" y="0"/>
                </a:lnTo>
                <a:cubicBezTo>
                  <a:pt x="788539" y="0"/>
                  <a:pt x="816004" y="27465"/>
                  <a:pt x="816004" y="61344"/>
                </a:cubicBezTo>
                <a:cubicBezTo>
                  <a:pt x="816004" y="224927"/>
                  <a:pt x="816003" y="388509"/>
                  <a:pt x="816003" y="552092"/>
                </a:cubicBezTo>
                <a:cubicBezTo>
                  <a:pt x="816003" y="585971"/>
                  <a:pt x="788538" y="613436"/>
                  <a:pt x="754659" y="613436"/>
                </a:cubicBezTo>
                <a:lnTo>
                  <a:pt x="61344" y="613435"/>
                </a:lnTo>
                <a:cubicBezTo>
                  <a:pt x="27465" y="613435"/>
                  <a:pt x="0" y="585970"/>
                  <a:pt x="0" y="552091"/>
                </a:cubicBezTo>
                <a:lnTo>
                  <a:pt x="0" y="61344"/>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71307" tIns="71307" rIns="71307" bIns="71307" numCol="1" spcCol="1270" anchor="ctr" anchorCtr="0">
            <a:noAutofit/>
          </a:bodyPr>
          <a:lstStyle/>
          <a:p>
            <a:pPr algn="ctr" defTabSz="622300" fontAlgn="base">
              <a:lnSpc>
                <a:spcPct val="90000"/>
              </a:lnSpc>
              <a:spcBef>
                <a:spcPct val="0"/>
              </a:spcBef>
              <a:spcAft>
                <a:spcPct val="35000"/>
              </a:spcAft>
            </a:pPr>
            <a:r>
              <a:rPr lang="ru-RU" sz="1300" dirty="0" smtClean="0">
                <a:solidFill>
                  <a:schemeClr val="tx1"/>
                </a:solidFill>
                <a:latin typeface="Times New Roman" panose="02020603050405020304" pitchFamily="18" charset="0"/>
                <a:cs typeface="Times New Roman" panose="02020603050405020304" pitchFamily="18" charset="0"/>
              </a:rPr>
              <a:t>3,0</a:t>
            </a:r>
            <a:endParaRPr lang="ru-RU" sz="1300" dirty="0">
              <a:solidFill>
                <a:schemeClr val="tx1"/>
              </a:solidFill>
              <a:latin typeface="Times New Roman" panose="02020603050405020304" pitchFamily="18" charset="0"/>
              <a:cs typeface="Times New Roman" panose="02020603050405020304" pitchFamily="18" charset="0"/>
            </a:endParaRPr>
          </a:p>
        </p:txBody>
      </p:sp>
      <p:sp>
        <p:nvSpPr>
          <p:cNvPr id="41" name="Полилиния 40"/>
          <p:cNvSpPr/>
          <p:nvPr/>
        </p:nvSpPr>
        <p:spPr>
          <a:xfrm>
            <a:off x="8037697" y="3393064"/>
            <a:ext cx="894471" cy="612000"/>
          </a:xfrm>
          <a:custGeom>
            <a:avLst/>
            <a:gdLst>
              <a:gd name="connsiteX0" fmla="*/ 0 w 809650"/>
              <a:gd name="connsiteY0" fmla="*/ 61344 h 613435"/>
              <a:gd name="connsiteX1" fmla="*/ 61344 w 809650"/>
              <a:gd name="connsiteY1" fmla="*/ 0 h 613435"/>
              <a:gd name="connsiteX2" fmla="*/ 748307 w 809650"/>
              <a:gd name="connsiteY2" fmla="*/ 0 h 613435"/>
              <a:gd name="connsiteX3" fmla="*/ 809651 w 809650"/>
              <a:gd name="connsiteY3" fmla="*/ 61344 h 613435"/>
              <a:gd name="connsiteX4" fmla="*/ 809650 w 809650"/>
              <a:gd name="connsiteY4" fmla="*/ 552092 h 613435"/>
              <a:gd name="connsiteX5" fmla="*/ 748306 w 809650"/>
              <a:gd name="connsiteY5" fmla="*/ 613436 h 613435"/>
              <a:gd name="connsiteX6" fmla="*/ 61344 w 809650"/>
              <a:gd name="connsiteY6" fmla="*/ 613435 h 613435"/>
              <a:gd name="connsiteX7" fmla="*/ 0 w 809650"/>
              <a:gd name="connsiteY7" fmla="*/ 552091 h 613435"/>
              <a:gd name="connsiteX8" fmla="*/ 0 w 809650"/>
              <a:gd name="connsiteY8" fmla="*/ 61344 h 613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9650" h="613435">
                <a:moveTo>
                  <a:pt x="0" y="61344"/>
                </a:moveTo>
                <a:cubicBezTo>
                  <a:pt x="0" y="27465"/>
                  <a:pt x="27465" y="0"/>
                  <a:pt x="61344" y="0"/>
                </a:cubicBezTo>
                <a:lnTo>
                  <a:pt x="748307" y="0"/>
                </a:lnTo>
                <a:cubicBezTo>
                  <a:pt x="782186" y="0"/>
                  <a:pt x="809651" y="27465"/>
                  <a:pt x="809651" y="61344"/>
                </a:cubicBezTo>
                <a:cubicBezTo>
                  <a:pt x="809651" y="224927"/>
                  <a:pt x="809650" y="388509"/>
                  <a:pt x="809650" y="552092"/>
                </a:cubicBezTo>
                <a:cubicBezTo>
                  <a:pt x="809650" y="585971"/>
                  <a:pt x="782185" y="613436"/>
                  <a:pt x="748306" y="613436"/>
                </a:cubicBezTo>
                <a:lnTo>
                  <a:pt x="61344" y="613435"/>
                </a:lnTo>
                <a:cubicBezTo>
                  <a:pt x="27465" y="613435"/>
                  <a:pt x="0" y="585970"/>
                  <a:pt x="0" y="552091"/>
                </a:cubicBezTo>
                <a:lnTo>
                  <a:pt x="0" y="61344"/>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71307" tIns="71307" rIns="71307" bIns="71307" numCol="1" spcCol="1270" anchor="ctr" anchorCtr="0">
            <a:noAutofit/>
          </a:bodyPr>
          <a:lstStyle/>
          <a:p>
            <a:pPr algn="ctr" defTabSz="622300" fontAlgn="base">
              <a:lnSpc>
                <a:spcPct val="90000"/>
              </a:lnSpc>
              <a:spcBef>
                <a:spcPct val="0"/>
              </a:spcBef>
              <a:spcAft>
                <a:spcPct val="35000"/>
              </a:spcAft>
            </a:pPr>
            <a:r>
              <a:rPr lang="ru-RU" sz="1300" dirty="0" smtClean="0">
                <a:solidFill>
                  <a:schemeClr val="tx1"/>
                </a:solidFill>
                <a:latin typeface="Times New Roman" panose="02020603050405020304" pitchFamily="18" charset="0"/>
                <a:cs typeface="Times New Roman" panose="02020603050405020304" pitchFamily="18" charset="0"/>
              </a:rPr>
              <a:t>609,4</a:t>
            </a:r>
            <a:endParaRPr lang="ru-RU" sz="1300" dirty="0">
              <a:solidFill>
                <a:schemeClr val="tx1"/>
              </a:solidFill>
              <a:latin typeface="Times New Roman" panose="02020603050405020304" pitchFamily="18" charset="0"/>
              <a:cs typeface="Times New Roman" panose="02020603050405020304" pitchFamily="18" charset="0"/>
            </a:endParaRPr>
          </a:p>
        </p:txBody>
      </p:sp>
      <p:sp>
        <p:nvSpPr>
          <p:cNvPr id="43" name="Полилиния 42"/>
          <p:cNvSpPr/>
          <p:nvPr/>
        </p:nvSpPr>
        <p:spPr>
          <a:xfrm>
            <a:off x="4211960" y="5805264"/>
            <a:ext cx="2765396" cy="307408"/>
          </a:xfrm>
          <a:custGeom>
            <a:avLst/>
            <a:gdLst>
              <a:gd name="connsiteX0" fmla="*/ 0 w 2842959"/>
              <a:gd name="connsiteY0" fmla="*/ 61344 h 613435"/>
              <a:gd name="connsiteX1" fmla="*/ 61344 w 2842959"/>
              <a:gd name="connsiteY1" fmla="*/ 0 h 613435"/>
              <a:gd name="connsiteX2" fmla="*/ 2781616 w 2842959"/>
              <a:gd name="connsiteY2" fmla="*/ 0 h 613435"/>
              <a:gd name="connsiteX3" fmla="*/ 2842960 w 2842959"/>
              <a:gd name="connsiteY3" fmla="*/ 61344 h 613435"/>
              <a:gd name="connsiteX4" fmla="*/ 2842959 w 2842959"/>
              <a:gd name="connsiteY4" fmla="*/ 552092 h 613435"/>
              <a:gd name="connsiteX5" fmla="*/ 2781615 w 2842959"/>
              <a:gd name="connsiteY5" fmla="*/ 613436 h 613435"/>
              <a:gd name="connsiteX6" fmla="*/ 61344 w 2842959"/>
              <a:gd name="connsiteY6" fmla="*/ 613435 h 613435"/>
              <a:gd name="connsiteX7" fmla="*/ 0 w 2842959"/>
              <a:gd name="connsiteY7" fmla="*/ 552091 h 613435"/>
              <a:gd name="connsiteX8" fmla="*/ 0 w 2842959"/>
              <a:gd name="connsiteY8" fmla="*/ 61344 h 613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42959" h="613435">
                <a:moveTo>
                  <a:pt x="0" y="61344"/>
                </a:moveTo>
                <a:cubicBezTo>
                  <a:pt x="0" y="27465"/>
                  <a:pt x="27465" y="0"/>
                  <a:pt x="61344" y="0"/>
                </a:cubicBezTo>
                <a:lnTo>
                  <a:pt x="2781616" y="0"/>
                </a:lnTo>
                <a:cubicBezTo>
                  <a:pt x="2815495" y="0"/>
                  <a:pt x="2842960" y="27465"/>
                  <a:pt x="2842960" y="61344"/>
                </a:cubicBezTo>
                <a:cubicBezTo>
                  <a:pt x="2842960" y="224927"/>
                  <a:pt x="2842959" y="388509"/>
                  <a:pt x="2842959" y="552092"/>
                </a:cubicBezTo>
                <a:cubicBezTo>
                  <a:pt x="2842959" y="585971"/>
                  <a:pt x="2815494" y="613436"/>
                  <a:pt x="2781615" y="613436"/>
                </a:cubicBezTo>
                <a:lnTo>
                  <a:pt x="61344" y="613435"/>
                </a:lnTo>
                <a:cubicBezTo>
                  <a:pt x="27465" y="613435"/>
                  <a:pt x="0" y="585970"/>
                  <a:pt x="0" y="552091"/>
                </a:cubicBezTo>
                <a:lnTo>
                  <a:pt x="0" y="61344"/>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59877" tIns="59877" rIns="59877" bIns="59877" numCol="1" spcCol="1270" anchor="ctr" anchorCtr="0">
            <a:noAutofit/>
          </a:bodyPr>
          <a:lstStyle/>
          <a:p>
            <a:pPr algn="ctr" defTabSz="488950">
              <a:lnSpc>
                <a:spcPct val="90000"/>
              </a:lnSpc>
              <a:spcAft>
                <a:spcPct val="35000"/>
              </a:spcAft>
            </a:pPr>
            <a:r>
              <a:rPr lang="ru-RU" sz="1200" dirty="0">
                <a:solidFill>
                  <a:prstClr val="black"/>
                </a:solidFill>
                <a:latin typeface="Times New Roman" panose="02020603050405020304" pitchFamily="18" charset="0"/>
                <a:cs typeface="Times New Roman" panose="02020603050405020304" pitchFamily="18" charset="0"/>
              </a:rPr>
              <a:t>Инвестиционный климат</a:t>
            </a:r>
          </a:p>
        </p:txBody>
      </p:sp>
      <p:sp>
        <p:nvSpPr>
          <p:cNvPr id="44" name="Полилиния 43"/>
          <p:cNvSpPr/>
          <p:nvPr/>
        </p:nvSpPr>
        <p:spPr>
          <a:xfrm>
            <a:off x="8037697" y="4077112"/>
            <a:ext cx="894471" cy="360000"/>
          </a:xfrm>
          <a:custGeom>
            <a:avLst/>
            <a:gdLst>
              <a:gd name="connsiteX0" fmla="*/ 0 w 797091"/>
              <a:gd name="connsiteY0" fmla="*/ 61344 h 613435"/>
              <a:gd name="connsiteX1" fmla="*/ 61344 w 797091"/>
              <a:gd name="connsiteY1" fmla="*/ 0 h 613435"/>
              <a:gd name="connsiteX2" fmla="*/ 735748 w 797091"/>
              <a:gd name="connsiteY2" fmla="*/ 0 h 613435"/>
              <a:gd name="connsiteX3" fmla="*/ 797092 w 797091"/>
              <a:gd name="connsiteY3" fmla="*/ 61344 h 613435"/>
              <a:gd name="connsiteX4" fmla="*/ 797091 w 797091"/>
              <a:gd name="connsiteY4" fmla="*/ 552092 h 613435"/>
              <a:gd name="connsiteX5" fmla="*/ 735747 w 797091"/>
              <a:gd name="connsiteY5" fmla="*/ 613436 h 613435"/>
              <a:gd name="connsiteX6" fmla="*/ 61344 w 797091"/>
              <a:gd name="connsiteY6" fmla="*/ 613435 h 613435"/>
              <a:gd name="connsiteX7" fmla="*/ 0 w 797091"/>
              <a:gd name="connsiteY7" fmla="*/ 552091 h 613435"/>
              <a:gd name="connsiteX8" fmla="*/ 0 w 797091"/>
              <a:gd name="connsiteY8" fmla="*/ 61344 h 613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7091" h="613435">
                <a:moveTo>
                  <a:pt x="0" y="61344"/>
                </a:moveTo>
                <a:cubicBezTo>
                  <a:pt x="0" y="27465"/>
                  <a:pt x="27465" y="0"/>
                  <a:pt x="61344" y="0"/>
                </a:cubicBezTo>
                <a:lnTo>
                  <a:pt x="735748" y="0"/>
                </a:lnTo>
                <a:cubicBezTo>
                  <a:pt x="769627" y="0"/>
                  <a:pt x="797092" y="27465"/>
                  <a:pt x="797092" y="61344"/>
                </a:cubicBezTo>
                <a:cubicBezTo>
                  <a:pt x="797092" y="224927"/>
                  <a:pt x="797091" y="388509"/>
                  <a:pt x="797091" y="552092"/>
                </a:cubicBezTo>
                <a:cubicBezTo>
                  <a:pt x="797091" y="585971"/>
                  <a:pt x="769626" y="613436"/>
                  <a:pt x="735747" y="613436"/>
                </a:cubicBezTo>
                <a:lnTo>
                  <a:pt x="61344" y="613435"/>
                </a:lnTo>
                <a:cubicBezTo>
                  <a:pt x="27465" y="613435"/>
                  <a:pt x="0" y="585970"/>
                  <a:pt x="0" y="552091"/>
                </a:cubicBezTo>
                <a:lnTo>
                  <a:pt x="0" y="61344"/>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71307" tIns="71307" rIns="71307" bIns="71307" numCol="1" spcCol="1270" anchor="ctr" anchorCtr="0">
            <a:noAutofit/>
          </a:bodyPr>
          <a:lstStyle/>
          <a:p>
            <a:pPr algn="ctr" defTabSz="622300" fontAlgn="base">
              <a:lnSpc>
                <a:spcPct val="90000"/>
              </a:lnSpc>
              <a:spcBef>
                <a:spcPct val="0"/>
              </a:spcBef>
              <a:spcAft>
                <a:spcPct val="35000"/>
              </a:spcAft>
            </a:pPr>
            <a:r>
              <a:rPr lang="ru-RU" sz="1300" dirty="0" smtClean="0">
                <a:solidFill>
                  <a:schemeClr val="tx1"/>
                </a:solidFill>
                <a:latin typeface="Times New Roman" panose="02020603050405020304" pitchFamily="18" charset="0"/>
                <a:cs typeface="Times New Roman" panose="02020603050405020304" pitchFamily="18" charset="0"/>
              </a:rPr>
              <a:t>3,6</a:t>
            </a:r>
          </a:p>
        </p:txBody>
      </p:sp>
      <p:sp>
        <p:nvSpPr>
          <p:cNvPr id="46" name="Полилиния 45"/>
          <p:cNvSpPr/>
          <p:nvPr/>
        </p:nvSpPr>
        <p:spPr>
          <a:xfrm>
            <a:off x="8037697" y="4525588"/>
            <a:ext cx="894471" cy="620240"/>
          </a:xfrm>
          <a:custGeom>
            <a:avLst/>
            <a:gdLst>
              <a:gd name="connsiteX0" fmla="*/ 0 w 772555"/>
              <a:gd name="connsiteY0" fmla="*/ 61344 h 613435"/>
              <a:gd name="connsiteX1" fmla="*/ 61344 w 772555"/>
              <a:gd name="connsiteY1" fmla="*/ 0 h 613435"/>
              <a:gd name="connsiteX2" fmla="*/ 711212 w 772555"/>
              <a:gd name="connsiteY2" fmla="*/ 0 h 613435"/>
              <a:gd name="connsiteX3" fmla="*/ 772556 w 772555"/>
              <a:gd name="connsiteY3" fmla="*/ 61344 h 613435"/>
              <a:gd name="connsiteX4" fmla="*/ 772555 w 772555"/>
              <a:gd name="connsiteY4" fmla="*/ 552092 h 613435"/>
              <a:gd name="connsiteX5" fmla="*/ 711211 w 772555"/>
              <a:gd name="connsiteY5" fmla="*/ 613436 h 613435"/>
              <a:gd name="connsiteX6" fmla="*/ 61344 w 772555"/>
              <a:gd name="connsiteY6" fmla="*/ 613435 h 613435"/>
              <a:gd name="connsiteX7" fmla="*/ 0 w 772555"/>
              <a:gd name="connsiteY7" fmla="*/ 552091 h 613435"/>
              <a:gd name="connsiteX8" fmla="*/ 0 w 772555"/>
              <a:gd name="connsiteY8" fmla="*/ 61344 h 613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2555" h="613435">
                <a:moveTo>
                  <a:pt x="0" y="61344"/>
                </a:moveTo>
                <a:cubicBezTo>
                  <a:pt x="0" y="27465"/>
                  <a:pt x="27465" y="0"/>
                  <a:pt x="61344" y="0"/>
                </a:cubicBezTo>
                <a:lnTo>
                  <a:pt x="711212" y="0"/>
                </a:lnTo>
                <a:cubicBezTo>
                  <a:pt x="745091" y="0"/>
                  <a:pt x="772556" y="27465"/>
                  <a:pt x="772556" y="61344"/>
                </a:cubicBezTo>
                <a:cubicBezTo>
                  <a:pt x="772556" y="224927"/>
                  <a:pt x="772555" y="388509"/>
                  <a:pt x="772555" y="552092"/>
                </a:cubicBezTo>
                <a:cubicBezTo>
                  <a:pt x="772555" y="585971"/>
                  <a:pt x="745090" y="613436"/>
                  <a:pt x="711211" y="613436"/>
                </a:cubicBezTo>
                <a:lnTo>
                  <a:pt x="61344" y="613435"/>
                </a:lnTo>
                <a:cubicBezTo>
                  <a:pt x="27465" y="613435"/>
                  <a:pt x="0" y="585970"/>
                  <a:pt x="0" y="552091"/>
                </a:cubicBezTo>
                <a:lnTo>
                  <a:pt x="0" y="61344"/>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71307" tIns="71307" rIns="71307" bIns="71307" numCol="1" spcCol="1270" anchor="ctr" anchorCtr="0">
            <a:noAutofit/>
          </a:bodyPr>
          <a:lstStyle/>
          <a:p>
            <a:pPr algn="ctr" defTabSz="622300" fontAlgn="base">
              <a:lnSpc>
                <a:spcPct val="90000"/>
              </a:lnSpc>
              <a:spcBef>
                <a:spcPct val="0"/>
              </a:spcBef>
              <a:spcAft>
                <a:spcPct val="35000"/>
              </a:spcAft>
            </a:pPr>
            <a:r>
              <a:rPr lang="ru-RU" sz="1300" dirty="0" smtClean="0">
                <a:solidFill>
                  <a:schemeClr val="tx1"/>
                </a:solidFill>
                <a:latin typeface="Times New Roman" panose="02020603050405020304" pitchFamily="18" charset="0"/>
                <a:cs typeface="Times New Roman" panose="02020603050405020304" pitchFamily="18" charset="0"/>
              </a:rPr>
              <a:t>1,5</a:t>
            </a:r>
            <a:endParaRPr lang="ru-RU" sz="1300" dirty="0">
              <a:solidFill>
                <a:schemeClr val="tx1"/>
              </a:solidFill>
              <a:latin typeface="Times New Roman" panose="02020603050405020304" pitchFamily="18" charset="0"/>
              <a:cs typeface="Times New Roman" panose="02020603050405020304" pitchFamily="18" charset="0"/>
            </a:endParaRPr>
          </a:p>
        </p:txBody>
      </p:sp>
      <p:sp>
        <p:nvSpPr>
          <p:cNvPr id="48" name="Полилиния 47"/>
          <p:cNvSpPr/>
          <p:nvPr/>
        </p:nvSpPr>
        <p:spPr>
          <a:xfrm>
            <a:off x="8037697" y="5193256"/>
            <a:ext cx="894471" cy="540000"/>
          </a:xfrm>
          <a:custGeom>
            <a:avLst/>
            <a:gdLst>
              <a:gd name="connsiteX0" fmla="*/ 0 w 772555"/>
              <a:gd name="connsiteY0" fmla="*/ 61344 h 613435"/>
              <a:gd name="connsiteX1" fmla="*/ 61344 w 772555"/>
              <a:gd name="connsiteY1" fmla="*/ 0 h 613435"/>
              <a:gd name="connsiteX2" fmla="*/ 711212 w 772555"/>
              <a:gd name="connsiteY2" fmla="*/ 0 h 613435"/>
              <a:gd name="connsiteX3" fmla="*/ 772556 w 772555"/>
              <a:gd name="connsiteY3" fmla="*/ 61344 h 613435"/>
              <a:gd name="connsiteX4" fmla="*/ 772555 w 772555"/>
              <a:gd name="connsiteY4" fmla="*/ 552092 h 613435"/>
              <a:gd name="connsiteX5" fmla="*/ 711211 w 772555"/>
              <a:gd name="connsiteY5" fmla="*/ 613436 h 613435"/>
              <a:gd name="connsiteX6" fmla="*/ 61344 w 772555"/>
              <a:gd name="connsiteY6" fmla="*/ 613435 h 613435"/>
              <a:gd name="connsiteX7" fmla="*/ 0 w 772555"/>
              <a:gd name="connsiteY7" fmla="*/ 552091 h 613435"/>
              <a:gd name="connsiteX8" fmla="*/ 0 w 772555"/>
              <a:gd name="connsiteY8" fmla="*/ 61344 h 613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2555" h="613435">
                <a:moveTo>
                  <a:pt x="0" y="61344"/>
                </a:moveTo>
                <a:cubicBezTo>
                  <a:pt x="0" y="27465"/>
                  <a:pt x="27465" y="0"/>
                  <a:pt x="61344" y="0"/>
                </a:cubicBezTo>
                <a:lnTo>
                  <a:pt x="711212" y="0"/>
                </a:lnTo>
                <a:cubicBezTo>
                  <a:pt x="745091" y="0"/>
                  <a:pt x="772556" y="27465"/>
                  <a:pt x="772556" y="61344"/>
                </a:cubicBezTo>
                <a:cubicBezTo>
                  <a:pt x="772556" y="224927"/>
                  <a:pt x="772555" y="388509"/>
                  <a:pt x="772555" y="552092"/>
                </a:cubicBezTo>
                <a:cubicBezTo>
                  <a:pt x="772555" y="585971"/>
                  <a:pt x="745090" y="613436"/>
                  <a:pt x="711211" y="613436"/>
                </a:cubicBezTo>
                <a:lnTo>
                  <a:pt x="61344" y="613435"/>
                </a:lnTo>
                <a:cubicBezTo>
                  <a:pt x="27465" y="613435"/>
                  <a:pt x="0" y="585970"/>
                  <a:pt x="0" y="552091"/>
                </a:cubicBezTo>
                <a:lnTo>
                  <a:pt x="0" y="61344"/>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71307" tIns="71307" rIns="71307" bIns="71307" numCol="1" spcCol="1270" anchor="ctr" anchorCtr="0">
            <a:noAutofit/>
          </a:bodyPr>
          <a:lstStyle/>
          <a:p>
            <a:pPr algn="ctr" defTabSz="622300" fontAlgn="base">
              <a:lnSpc>
                <a:spcPct val="90000"/>
              </a:lnSpc>
              <a:spcBef>
                <a:spcPct val="0"/>
              </a:spcBef>
              <a:spcAft>
                <a:spcPct val="35000"/>
              </a:spcAft>
            </a:pPr>
            <a:r>
              <a:rPr lang="ru-RU" sz="1300" dirty="0" smtClean="0">
                <a:solidFill>
                  <a:schemeClr val="tx1"/>
                </a:solidFill>
                <a:latin typeface="Times New Roman" panose="02020603050405020304" pitchFamily="18" charset="0"/>
                <a:cs typeface="Times New Roman" panose="02020603050405020304" pitchFamily="18" charset="0"/>
              </a:rPr>
              <a:t>17,8</a:t>
            </a:r>
            <a:endParaRPr lang="ru-RU" sz="1300" dirty="0">
              <a:solidFill>
                <a:schemeClr val="tx1"/>
              </a:solidFill>
              <a:latin typeface="Times New Roman" panose="02020603050405020304" pitchFamily="18" charset="0"/>
              <a:cs typeface="Times New Roman" panose="02020603050405020304" pitchFamily="18" charset="0"/>
            </a:endParaRPr>
          </a:p>
        </p:txBody>
      </p:sp>
      <p:sp>
        <p:nvSpPr>
          <p:cNvPr id="51" name="Полилиния 50"/>
          <p:cNvSpPr/>
          <p:nvPr/>
        </p:nvSpPr>
        <p:spPr>
          <a:xfrm>
            <a:off x="8037697" y="5810297"/>
            <a:ext cx="894471" cy="306718"/>
          </a:xfrm>
          <a:custGeom>
            <a:avLst/>
            <a:gdLst>
              <a:gd name="connsiteX0" fmla="*/ 0 w 772555"/>
              <a:gd name="connsiteY0" fmla="*/ 61344 h 613435"/>
              <a:gd name="connsiteX1" fmla="*/ 61344 w 772555"/>
              <a:gd name="connsiteY1" fmla="*/ 0 h 613435"/>
              <a:gd name="connsiteX2" fmla="*/ 711212 w 772555"/>
              <a:gd name="connsiteY2" fmla="*/ 0 h 613435"/>
              <a:gd name="connsiteX3" fmla="*/ 772556 w 772555"/>
              <a:gd name="connsiteY3" fmla="*/ 61344 h 613435"/>
              <a:gd name="connsiteX4" fmla="*/ 772555 w 772555"/>
              <a:gd name="connsiteY4" fmla="*/ 552092 h 613435"/>
              <a:gd name="connsiteX5" fmla="*/ 711211 w 772555"/>
              <a:gd name="connsiteY5" fmla="*/ 613436 h 613435"/>
              <a:gd name="connsiteX6" fmla="*/ 61344 w 772555"/>
              <a:gd name="connsiteY6" fmla="*/ 613435 h 613435"/>
              <a:gd name="connsiteX7" fmla="*/ 0 w 772555"/>
              <a:gd name="connsiteY7" fmla="*/ 552091 h 613435"/>
              <a:gd name="connsiteX8" fmla="*/ 0 w 772555"/>
              <a:gd name="connsiteY8" fmla="*/ 61344 h 613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2555" h="613435">
                <a:moveTo>
                  <a:pt x="0" y="61344"/>
                </a:moveTo>
                <a:cubicBezTo>
                  <a:pt x="0" y="27465"/>
                  <a:pt x="27465" y="0"/>
                  <a:pt x="61344" y="0"/>
                </a:cubicBezTo>
                <a:lnTo>
                  <a:pt x="711212" y="0"/>
                </a:lnTo>
                <a:cubicBezTo>
                  <a:pt x="745091" y="0"/>
                  <a:pt x="772556" y="27465"/>
                  <a:pt x="772556" y="61344"/>
                </a:cubicBezTo>
                <a:cubicBezTo>
                  <a:pt x="772556" y="224927"/>
                  <a:pt x="772555" y="388509"/>
                  <a:pt x="772555" y="552092"/>
                </a:cubicBezTo>
                <a:cubicBezTo>
                  <a:pt x="772555" y="585971"/>
                  <a:pt x="745090" y="613436"/>
                  <a:pt x="711211" y="613436"/>
                </a:cubicBezTo>
                <a:lnTo>
                  <a:pt x="61344" y="613435"/>
                </a:lnTo>
                <a:cubicBezTo>
                  <a:pt x="27465" y="613435"/>
                  <a:pt x="0" y="585970"/>
                  <a:pt x="0" y="552091"/>
                </a:cubicBezTo>
                <a:lnTo>
                  <a:pt x="0" y="61344"/>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71307" tIns="71307" rIns="71307" bIns="71307" numCol="1" spcCol="1270" anchor="ctr" anchorCtr="0">
            <a:noAutofit/>
          </a:bodyPr>
          <a:lstStyle/>
          <a:p>
            <a:pPr algn="ctr" defTabSz="622300" fontAlgn="base">
              <a:lnSpc>
                <a:spcPct val="90000"/>
              </a:lnSpc>
              <a:spcBef>
                <a:spcPct val="0"/>
              </a:spcBef>
              <a:spcAft>
                <a:spcPct val="35000"/>
              </a:spcAft>
            </a:pPr>
            <a:r>
              <a:rPr lang="ru-RU" sz="1300" dirty="0" smtClean="0">
                <a:solidFill>
                  <a:schemeClr val="tx1"/>
                </a:solidFill>
                <a:latin typeface="Times New Roman" panose="02020603050405020304" pitchFamily="18" charset="0"/>
                <a:cs typeface="Times New Roman" panose="02020603050405020304" pitchFamily="18" charset="0"/>
              </a:rPr>
              <a:t>226,1</a:t>
            </a:r>
            <a:endParaRPr lang="ru-RU" sz="1300" dirty="0">
              <a:solidFill>
                <a:schemeClr val="tx1"/>
              </a:solidFill>
              <a:latin typeface="Times New Roman" panose="02020603050405020304" pitchFamily="18" charset="0"/>
              <a:cs typeface="Times New Roman" panose="02020603050405020304" pitchFamily="18" charset="0"/>
            </a:endParaRPr>
          </a:p>
        </p:txBody>
      </p:sp>
      <p:sp>
        <p:nvSpPr>
          <p:cNvPr id="54" name="Полилиния 53"/>
          <p:cNvSpPr/>
          <p:nvPr/>
        </p:nvSpPr>
        <p:spPr>
          <a:xfrm>
            <a:off x="4211960" y="6155459"/>
            <a:ext cx="2765396" cy="360000"/>
          </a:xfrm>
          <a:custGeom>
            <a:avLst/>
            <a:gdLst>
              <a:gd name="connsiteX0" fmla="*/ 0 w 2842959"/>
              <a:gd name="connsiteY0" fmla="*/ 61344 h 613435"/>
              <a:gd name="connsiteX1" fmla="*/ 61344 w 2842959"/>
              <a:gd name="connsiteY1" fmla="*/ 0 h 613435"/>
              <a:gd name="connsiteX2" fmla="*/ 2781616 w 2842959"/>
              <a:gd name="connsiteY2" fmla="*/ 0 h 613435"/>
              <a:gd name="connsiteX3" fmla="*/ 2842960 w 2842959"/>
              <a:gd name="connsiteY3" fmla="*/ 61344 h 613435"/>
              <a:gd name="connsiteX4" fmla="*/ 2842959 w 2842959"/>
              <a:gd name="connsiteY4" fmla="*/ 552092 h 613435"/>
              <a:gd name="connsiteX5" fmla="*/ 2781615 w 2842959"/>
              <a:gd name="connsiteY5" fmla="*/ 613436 h 613435"/>
              <a:gd name="connsiteX6" fmla="*/ 61344 w 2842959"/>
              <a:gd name="connsiteY6" fmla="*/ 613435 h 613435"/>
              <a:gd name="connsiteX7" fmla="*/ 0 w 2842959"/>
              <a:gd name="connsiteY7" fmla="*/ 552091 h 613435"/>
              <a:gd name="connsiteX8" fmla="*/ 0 w 2842959"/>
              <a:gd name="connsiteY8" fmla="*/ 61344 h 613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42959" h="613435">
                <a:moveTo>
                  <a:pt x="0" y="61344"/>
                </a:moveTo>
                <a:cubicBezTo>
                  <a:pt x="0" y="27465"/>
                  <a:pt x="27465" y="0"/>
                  <a:pt x="61344" y="0"/>
                </a:cubicBezTo>
                <a:lnTo>
                  <a:pt x="2781616" y="0"/>
                </a:lnTo>
                <a:cubicBezTo>
                  <a:pt x="2815495" y="0"/>
                  <a:pt x="2842960" y="27465"/>
                  <a:pt x="2842960" y="61344"/>
                </a:cubicBezTo>
                <a:cubicBezTo>
                  <a:pt x="2842960" y="224927"/>
                  <a:pt x="2842959" y="388509"/>
                  <a:pt x="2842959" y="552092"/>
                </a:cubicBezTo>
                <a:cubicBezTo>
                  <a:pt x="2842959" y="585971"/>
                  <a:pt x="2815494" y="613436"/>
                  <a:pt x="2781615" y="613436"/>
                </a:cubicBezTo>
                <a:lnTo>
                  <a:pt x="61344" y="613435"/>
                </a:lnTo>
                <a:cubicBezTo>
                  <a:pt x="27465" y="613435"/>
                  <a:pt x="0" y="585970"/>
                  <a:pt x="0" y="552091"/>
                </a:cubicBezTo>
                <a:lnTo>
                  <a:pt x="0" y="61344"/>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59877" tIns="59877" rIns="59877" bIns="59877" numCol="1" spcCol="1270" anchor="ctr" anchorCtr="0">
            <a:noAutofit/>
          </a:bodyPr>
          <a:lstStyle/>
          <a:p>
            <a:pPr algn="ctr" defTabSz="488950" fontAlgn="base">
              <a:lnSpc>
                <a:spcPct val="90000"/>
              </a:lnSpc>
              <a:spcBef>
                <a:spcPct val="0"/>
              </a:spcBef>
              <a:spcAft>
                <a:spcPct val="35000"/>
              </a:spcAft>
            </a:pPr>
            <a:r>
              <a:rPr lang="ru-RU" sz="1200" dirty="0" smtClean="0">
                <a:solidFill>
                  <a:prstClr val="black"/>
                </a:solidFill>
                <a:latin typeface="Times New Roman" panose="02020603050405020304" pitchFamily="18" charset="0"/>
                <a:cs typeface="Times New Roman" panose="02020603050405020304" pitchFamily="18" charset="0"/>
              </a:rPr>
              <a:t>Обеспечение реализации государственной программы</a:t>
            </a:r>
            <a:endParaRPr lang="ru-RU" sz="1200" dirty="0">
              <a:solidFill>
                <a:prstClr val="black"/>
              </a:solidFill>
              <a:latin typeface="Times New Roman" panose="02020603050405020304" pitchFamily="18" charset="0"/>
              <a:cs typeface="Times New Roman" panose="02020603050405020304" pitchFamily="18" charset="0"/>
            </a:endParaRPr>
          </a:p>
        </p:txBody>
      </p:sp>
      <p:sp>
        <p:nvSpPr>
          <p:cNvPr id="56" name="Полилиния 55"/>
          <p:cNvSpPr/>
          <p:nvPr/>
        </p:nvSpPr>
        <p:spPr>
          <a:xfrm>
            <a:off x="7061903" y="6155459"/>
            <a:ext cx="894471" cy="360000"/>
          </a:xfrm>
          <a:custGeom>
            <a:avLst/>
            <a:gdLst>
              <a:gd name="connsiteX0" fmla="*/ 0 w 772555"/>
              <a:gd name="connsiteY0" fmla="*/ 61344 h 613435"/>
              <a:gd name="connsiteX1" fmla="*/ 61344 w 772555"/>
              <a:gd name="connsiteY1" fmla="*/ 0 h 613435"/>
              <a:gd name="connsiteX2" fmla="*/ 711212 w 772555"/>
              <a:gd name="connsiteY2" fmla="*/ 0 h 613435"/>
              <a:gd name="connsiteX3" fmla="*/ 772556 w 772555"/>
              <a:gd name="connsiteY3" fmla="*/ 61344 h 613435"/>
              <a:gd name="connsiteX4" fmla="*/ 772555 w 772555"/>
              <a:gd name="connsiteY4" fmla="*/ 552092 h 613435"/>
              <a:gd name="connsiteX5" fmla="*/ 711211 w 772555"/>
              <a:gd name="connsiteY5" fmla="*/ 613436 h 613435"/>
              <a:gd name="connsiteX6" fmla="*/ 61344 w 772555"/>
              <a:gd name="connsiteY6" fmla="*/ 613435 h 613435"/>
              <a:gd name="connsiteX7" fmla="*/ 0 w 772555"/>
              <a:gd name="connsiteY7" fmla="*/ 552091 h 613435"/>
              <a:gd name="connsiteX8" fmla="*/ 0 w 772555"/>
              <a:gd name="connsiteY8" fmla="*/ 61344 h 613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2555" h="613435">
                <a:moveTo>
                  <a:pt x="0" y="61344"/>
                </a:moveTo>
                <a:cubicBezTo>
                  <a:pt x="0" y="27465"/>
                  <a:pt x="27465" y="0"/>
                  <a:pt x="61344" y="0"/>
                </a:cubicBezTo>
                <a:lnTo>
                  <a:pt x="711212" y="0"/>
                </a:lnTo>
                <a:cubicBezTo>
                  <a:pt x="745091" y="0"/>
                  <a:pt x="772556" y="27465"/>
                  <a:pt x="772556" y="61344"/>
                </a:cubicBezTo>
                <a:cubicBezTo>
                  <a:pt x="772556" y="224927"/>
                  <a:pt x="772555" y="388509"/>
                  <a:pt x="772555" y="552092"/>
                </a:cubicBezTo>
                <a:cubicBezTo>
                  <a:pt x="772555" y="585971"/>
                  <a:pt x="745090" y="613436"/>
                  <a:pt x="711211" y="613436"/>
                </a:cubicBezTo>
                <a:lnTo>
                  <a:pt x="61344" y="613435"/>
                </a:lnTo>
                <a:cubicBezTo>
                  <a:pt x="27465" y="613435"/>
                  <a:pt x="0" y="585970"/>
                  <a:pt x="0" y="552091"/>
                </a:cubicBezTo>
                <a:lnTo>
                  <a:pt x="0" y="61344"/>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71307" tIns="71307" rIns="71307" bIns="71307" numCol="1" spcCol="1270" anchor="ctr" anchorCtr="0">
            <a:noAutofit/>
          </a:bodyPr>
          <a:lstStyle/>
          <a:p>
            <a:pPr algn="ctr" defTabSz="622300" fontAlgn="base">
              <a:lnSpc>
                <a:spcPct val="90000"/>
              </a:lnSpc>
              <a:spcBef>
                <a:spcPct val="0"/>
              </a:spcBef>
              <a:spcAft>
                <a:spcPct val="35000"/>
              </a:spcAft>
            </a:pPr>
            <a:r>
              <a:rPr lang="ru-RU" sz="1300" dirty="0" smtClean="0">
                <a:solidFill>
                  <a:prstClr val="black"/>
                </a:solidFill>
                <a:latin typeface="Times New Roman" panose="02020603050405020304" pitchFamily="18" charset="0"/>
                <a:cs typeface="Times New Roman" panose="02020603050405020304" pitchFamily="18" charset="0"/>
              </a:rPr>
              <a:t>56,0</a:t>
            </a:r>
            <a:endParaRPr lang="ru-RU" sz="1300" dirty="0">
              <a:solidFill>
                <a:prstClr val="black"/>
              </a:solidFill>
              <a:latin typeface="Times New Roman" panose="02020603050405020304" pitchFamily="18" charset="0"/>
              <a:cs typeface="Times New Roman" panose="02020603050405020304" pitchFamily="18" charset="0"/>
            </a:endParaRPr>
          </a:p>
        </p:txBody>
      </p:sp>
      <p:sp>
        <p:nvSpPr>
          <p:cNvPr id="58" name="Полилиния 57"/>
          <p:cNvSpPr/>
          <p:nvPr/>
        </p:nvSpPr>
        <p:spPr>
          <a:xfrm>
            <a:off x="8037697" y="6165344"/>
            <a:ext cx="894471" cy="360000"/>
          </a:xfrm>
          <a:custGeom>
            <a:avLst/>
            <a:gdLst>
              <a:gd name="connsiteX0" fmla="*/ 0 w 772555"/>
              <a:gd name="connsiteY0" fmla="*/ 61344 h 613435"/>
              <a:gd name="connsiteX1" fmla="*/ 61344 w 772555"/>
              <a:gd name="connsiteY1" fmla="*/ 0 h 613435"/>
              <a:gd name="connsiteX2" fmla="*/ 711212 w 772555"/>
              <a:gd name="connsiteY2" fmla="*/ 0 h 613435"/>
              <a:gd name="connsiteX3" fmla="*/ 772556 w 772555"/>
              <a:gd name="connsiteY3" fmla="*/ 61344 h 613435"/>
              <a:gd name="connsiteX4" fmla="*/ 772555 w 772555"/>
              <a:gd name="connsiteY4" fmla="*/ 552092 h 613435"/>
              <a:gd name="connsiteX5" fmla="*/ 711211 w 772555"/>
              <a:gd name="connsiteY5" fmla="*/ 613436 h 613435"/>
              <a:gd name="connsiteX6" fmla="*/ 61344 w 772555"/>
              <a:gd name="connsiteY6" fmla="*/ 613435 h 613435"/>
              <a:gd name="connsiteX7" fmla="*/ 0 w 772555"/>
              <a:gd name="connsiteY7" fmla="*/ 552091 h 613435"/>
              <a:gd name="connsiteX8" fmla="*/ 0 w 772555"/>
              <a:gd name="connsiteY8" fmla="*/ 61344 h 613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2555" h="613435">
                <a:moveTo>
                  <a:pt x="0" y="61344"/>
                </a:moveTo>
                <a:cubicBezTo>
                  <a:pt x="0" y="27465"/>
                  <a:pt x="27465" y="0"/>
                  <a:pt x="61344" y="0"/>
                </a:cubicBezTo>
                <a:lnTo>
                  <a:pt x="711212" y="0"/>
                </a:lnTo>
                <a:cubicBezTo>
                  <a:pt x="745091" y="0"/>
                  <a:pt x="772556" y="27465"/>
                  <a:pt x="772556" y="61344"/>
                </a:cubicBezTo>
                <a:cubicBezTo>
                  <a:pt x="772556" y="224927"/>
                  <a:pt x="772555" y="388509"/>
                  <a:pt x="772555" y="552092"/>
                </a:cubicBezTo>
                <a:cubicBezTo>
                  <a:pt x="772555" y="585971"/>
                  <a:pt x="745090" y="613436"/>
                  <a:pt x="711211" y="613436"/>
                </a:cubicBezTo>
                <a:lnTo>
                  <a:pt x="61344" y="613435"/>
                </a:lnTo>
                <a:cubicBezTo>
                  <a:pt x="27465" y="613435"/>
                  <a:pt x="0" y="585970"/>
                  <a:pt x="0" y="552091"/>
                </a:cubicBezTo>
                <a:lnTo>
                  <a:pt x="0" y="61344"/>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71307" tIns="71307" rIns="71307" bIns="71307" numCol="1" spcCol="1270" anchor="ctr" anchorCtr="0">
            <a:noAutofit/>
          </a:bodyPr>
          <a:lstStyle/>
          <a:p>
            <a:pPr algn="ctr" defTabSz="622300" fontAlgn="base">
              <a:lnSpc>
                <a:spcPct val="90000"/>
              </a:lnSpc>
              <a:spcBef>
                <a:spcPct val="0"/>
              </a:spcBef>
              <a:spcAft>
                <a:spcPct val="35000"/>
              </a:spcAft>
            </a:pPr>
            <a:r>
              <a:rPr lang="ru-RU" sz="1300" dirty="0" smtClean="0">
                <a:solidFill>
                  <a:schemeClr val="tx1"/>
                </a:solidFill>
                <a:latin typeface="Times New Roman" panose="02020603050405020304" pitchFamily="18" charset="0"/>
                <a:cs typeface="Times New Roman" panose="02020603050405020304" pitchFamily="18" charset="0"/>
              </a:rPr>
              <a:t>55,7</a:t>
            </a:r>
            <a:endParaRPr lang="ru-RU" sz="1300" dirty="0">
              <a:solidFill>
                <a:schemeClr val="tx1"/>
              </a:solidFill>
              <a:latin typeface="Times New Roman" panose="02020603050405020304" pitchFamily="18" charset="0"/>
              <a:cs typeface="Times New Roman" panose="02020603050405020304" pitchFamily="18" charset="0"/>
            </a:endParaRPr>
          </a:p>
        </p:txBody>
      </p:sp>
      <p:sp>
        <p:nvSpPr>
          <p:cNvPr id="50" name="TextBox 49"/>
          <p:cNvSpPr txBox="1"/>
          <p:nvPr/>
        </p:nvSpPr>
        <p:spPr>
          <a:xfrm>
            <a:off x="7873228" y="69850"/>
            <a:ext cx="1223412" cy="492443"/>
          </a:xfrm>
          <a:prstGeom prst="rect">
            <a:avLst/>
          </a:prstGeom>
          <a:noFill/>
        </p:spPr>
        <p:txBody>
          <a:bodyPr wrap="none" rtlCol="0">
            <a:spAutoFit/>
          </a:bodyPr>
          <a:lstStyle/>
          <a:p>
            <a:pPr algn="ctr"/>
            <a:r>
              <a:rPr lang="ru-RU" sz="1300" b="1" i="1" dirty="0" smtClean="0">
                <a:solidFill>
                  <a:schemeClr val="accent1"/>
                </a:solidFill>
                <a:latin typeface="+mn-lt"/>
              </a:rPr>
              <a:t>Бюджет</a:t>
            </a:r>
          </a:p>
          <a:p>
            <a:pPr algn="ctr"/>
            <a:r>
              <a:rPr lang="ru-RU" sz="1300" b="1" i="1" dirty="0" smtClean="0">
                <a:solidFill>
                  <a:schemeClr val="accent1"/>
                </a:solidFill>
                <a:latin typeface="+mn-lt"/>
              </a:rPr>
              <a:t>для граждан</a:t>
            </a:r>
            <a:endParaRPr lang="ru-RU" sz="1300" b="1" i="1" dirty="0">
              <a:solidFill>
                <a:schemeClr val="accent1"/>
              </a:solidFill>
              <a:latin typeface="+mn-lt"/>
            </a:endParaRPr>
          </a:p>
        </p:txBody>
      </p:sp>
    </p:spTree>
    <p:extLst>
      <p:ext uri="{BB962C8B-B14F-4D97-AF65-F5344CB8AC3E}">
        <p14:creationId xmlns:p14="http://schemas.microsoft.com/office/powerpoint/2010/main" val="2258676647"/>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Скругленный прямоугольник 4"/>
          <p:cNvSpPr/>
          <p:nvPr/>
        </p:nvSpPr>
        <p:spPr>
          <a:xfrm>
            <a:off x="186254" y="6165304"/>
            <a:ext cx="4673523" cy="432048"/>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r>
              <a:rPr lang="ru-RU" sz="1400" dirty="0">
                <a:solidFill>
                  <a:schemeClr val="tx1"/>
                </a:solidFill>
                <a:latin typeface="Times New Roman" panose="02020603050405020304" pitchFamily="18" charset="0"/>
                <a:cs typeface="Times New Roman" panose="02020603050405020304" pitchFamily="18" charset="0"/>
              </a:rPr>
              <a:t>Оборот розничной торговли на душу </a:t>
            </a:r>
            <a:r>
              <a:rPr lang="ru-RU" sz="1400" dirty="0" smtClean="0">
                <a:solidFill>
                  <a:schemeClr val="tx1"/>
                </a:solidFill>
                <a:latin typeface="Times New Roman" panose="02020603050405020304" pitchFamily="18" charset="0"/>
                <a:cs typeface="Times New Roman" panose="02020603050405020304" pitchFamily="18" charset="0"/>
              </a:rPr>
              <a:t>населения, тыс. рублей</a:t>
            </a:r>
            <a:endParaRPr lang="ru-RU" sz="1400" dirty="0">
              <a:solidFill>
                <a:schemeClr val="tx1"/>
              </a:solidFill>
              <a:latin typeface="Times New Roman" panose="02020603050405020304" pitchFamily="18" charset="0"/>
              <a:cs typeface="Times New Roman" panose="02020603050405020304" pitchFamily="18" charset="0"/>
            </a:endParaRPr>
          </a:p>
        </p:txBody>
      </p:sp>
      <p:pic>
        <p:nvPicPr>
          <p:cNvPr id="2050" name="Picture 2" descr="T:\Сектор финансирования\198186_original.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97425" y="714831"/>
            <a:ext cx="2070799" cy="144281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2" name="Рисунок 11" descr="http://ppt.ru/images/news/128416.jpg"/>
          <p:cNvPicPr/>
          <p:nvPr/>
        </p:nvPicPr>
        <p:blipFill>
          <a:blip r:embed="rId4" cstate="print"/>
          <a:srcRect/>
          <a:stretch>
            <a:fillRect/>
          </a:stretch>
        </p:blipFill>
        <p:spPr bwMode="auto">
          <a:xfrm>
            <a:off x="186255" y="573664"/>
            <a:ext cx="2726736" cy="1217546"/>
          </a:xfrm>
          <a:prstGeom prst="rect">
            <a:avLst/>
          </a:prstGeom>
          <a:ln>
            <a:noFill/>
          </a:ln>
          <a:effectLst>
            <a:softEdge rad="112500"/>
          </a:effectLst>
        </p:spPr>
      </p:pic>
      <p:sp>
        <p:nvSpPr>
          <p:cNvPr id="13" name="Заголовок 1"/>
          <p:cNvSpPr txBox="1">
            <a:spLocks/>
          </p:cNvSpPr>
          <p:nvPr/>
        </p:nvSpPr>
        <p:spPr>
          <a:xfrm>
            <a:off x="259728" y="0"/>
            <a:ext cx="7613500" cy="620688"/>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l" fontAlgn="auto">
              <a:spcAft>
                <a:spcPts val="0"/>
              </a:spcAft>
              <a:buNone/>
            </a:pPr>
            <a:r>
              <a:rPr lang="ru-RU" sz="1800" dirty="0">
                <a:solidFill>
                  <a:schemeClr val="tx1"/>
                </a:solidFill>
                <a:effectLst/>
                <a:latin typeface="Times New Roman" panose="02020603050405020304" pitchFamily="18" charset="0"/>
                <a:cs typeface="Times New Roman" panose="02020603050405020304" pitchFamily="18" charset="0"/>
              </a:rPr>
              <a:t>Государственная программа Чувашской </a:t>
            </a:r>
            <a:r>
              <a:rPr lang="ru-RU" sz="1800" dirty="0" smtClean="0">
                <a:solidFill>
                  <a:schemeClr val="tx1"/>
                </a:solidFill>
                <a:effectLst/>
                <a:latin typeface="Times New Roman" panose="02020603050405020304" pitchFamily="18" charset="0"/>
                <a:cs typeface="Times New Roman" panose="02020603050405020304" pitchFamily="18" charset="0"/>
              </a:rPr>
              <a:t>Республики</a:t>
            </a:r>
          </a:p>
          <a:p>
            <a:pPr marL="0" indent="0" algn="l" fontAlgn="auto">
              <a:spcAft>
                <a:spcPts val="0"/>
              </a:spcAft>
              <a:buNone/>
            </a:pPr>
            <a:r>
              <a:rPr lang="ru-RU" sz="1800" dirty="0" smtClean="0">
                <a:solidFill>
                  <a:schemeClr val="tx1"/>
                </a:solidFill>
                <a:effectLst/>
                <a:latin typeface="Times New Roman" panose="02020603050405020304" pitchFamily="18" charset="0"/>
                <a:cs typeface="Times New Roman" panose="02020603050405020304" pitchFamily="18" charset="0"/>
              </a:rPr>
              <a:t>«</a:t>
            </a:r>
            <a:r>
              <a:rPr lang="ru-RU" sz="1800" dirty="0">
                <a:solidFill>
                  <a:schemeClr val="tx1"/>
                </a:solidFill>
                <a:effectLst/>
                <a:latin typeface="Times New Roman" panose="02020603050405020304" pitchFamily="18" charset="0"/>
                <a:cs typeface="Times New Roman" panose="02020603050405020304" pitchFamily="18" charset="0"/>
              </a:rPr>
              <a:t>Экономическое развитие Чувашской Республики»</a:t>
            </a:r>
          </a:p>
        </p:txBody>
      </p:sp>
      <p:cxnSp>
        <p:nvCxnSpPr>
          <p:cNvPr id="14" name="Прямая соединительная линия 13"/>
          <p:cNvCxnSpPr/>
          <p:nvPr/>
        </p:nvCxnSpPr>
        <p:spPr>
          <a:xfrm>
            <a:off x="0" y="620688"/>
            <a:ext cx="9144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7873228" y="69850"/>
            <a:ext cx="1223412" cy="492443"/>
          </a:xfrm>
          <a:prstGeom prst="rect">
            <a:avLst/>
          </a:prstGeom>
          <a:noFill/>
        </p:spPr>
        <p:txBody>
          <a:bodyPr wrap="none" rtlCol="0">
            <a:spAutoFit/>
          </a:bodyPr>
          <a:lstStyle/>
          <a:p>
            <a:pPr algn="ctr"/>
            <a:r>
              <a:rPr lang="ru-RU" sz="1300" b="1" i="1" dirty="0" smtClean="0">
                <a:solidFill>
                  <a:schemeClr val="accent1"/>
                </a:solidFill>
                <a:latin typeface="+mn-lt"/>
              </a:rPr>
              <a:t>Бюджет</a:t>
            </a:r>
          </a:p>
          <a:p>
            <a:pPr algn="ctr"/>
            <a:r>
              <a:rPr lang="ru-RU" sz="1300" b="1" i="1" dirty="0" smtClean="0">
                <a:solidFill>
                  <a:schemeClr val="accent1"/>
                </a:solidFill>
                <a:latin typeface="+mn-lt"/>
              </a:rPr>
              <a:t>для граждан</a:t>
            </a:r>
            <a:endParaRPr lang="ru-RU" sz="1300" b="1" i="1" dirty="0">
              <a:solidFill>
                <a:schemeClr val="accent1"/>
              </a:solidFill>
              <a:latin typeface="+mn-lt"/>
            </a:endParaRPr>
          </a:p>
        </p:txBody>
      </p:sp>
      <p:sp>
        <p:nvSpPr>
          <p:cNvPr id="4" name="Полилиния 3"/>
          <p:cNvSpPr/>
          <p:nvPr/>
        </p:nvSpPr>
        <p:spPr>
          <a:xfrm>
            <a:off x="5086817" y="836713"/>
            <a:ext cx="3937784" cy="954498"/>
          </a:xfrm>
          <a:custGeom>
            <a:avLst/>
            <a:gdLst>
              <a:gd name="connsiteX0" fmla="*/ 0 w 4317011"/>
              <a:gd name="connsiteY0" fmla="*/ 110465 h 1104651"/>
              <a:gd name="connsiteX1" fmla="*/ 110465 w 4317011"/>
              <a:gd name="connsiteY1" fmla="*/ 0 h 1104651"/>
              <a:gd name="connsiteX2" fmla="*/ 4206546 w 4317011"/>
              <a:gd name="connsiteY2" fmla="*/ 0 h 1104651"/>
              <a:gd name="connsiteX3" fmla="*/ 4317011 w 4317011"/>
              <a:gd name="connsiteY3" fmla="*/ 110465 h 1104651"/>
              <a:gd name="connsiteX4" fmla="*/ 4317011 w 4317011"/>
              <a:gd name="connsiteY4" fmla="*/ 994186 h 1104651"/>
              <a:gd name="connsiteX5" fmla="*/ 4206546 w 4317011"/>
              <a:gd name="connsiteY5" fmla="*/ 1104651 h 1104651"/>
              <a:gd name="connsiteX6" fmla="*/ 110465 w 4317011"/>
              <a:gd name="connsiteY6" fmla="*/ 1104651 h 1104651"/>
              <a:gd name="connsiteX7" fmla="*/ 0 w 4317011"/>
              <a:gd name="connsiteY7" fmla="*/ 994186 h 1104651"/>
              <a:gd name="connsiteX8" fmla="*/ 0 w 4317011"/>
              <a:gd name="connsiteY8" fmla="*/ 110465 h 1104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17011" h="1104651">
                <a:moveTo>
                  <a:pt x="0" y="110465"/>
                </a:moveTo>
                <a:cubicBezTo>
                  <a:pt x="0" y="49457"/>
                  <a:pt x="49457" y="0"/>
                  <a:pt x="110465" y="0"/>
                </a:cubicBezTo>
                <a:lnTo>
                  <a:pt x="4206546" y="0"/>
                </a:lnTo>
                <a:cubicBezTo>
                  <a:pt x="4267554" y="0"/>
                  <a:pt x="4317011" y="49457"/>
                  <a:pt x="4317011" y="110465"/>
                </a:cubicBezTo>
                <a:lnTo>
                  <a:pt x="4317011" y="994186"/>
                </a:lnTo>
                <a:cubicBezTo>
                  <a:pt x="4317011" y="1055194"/>
                  <a:pt x="4267554" y="1104651"/>
                  <a:pt x="4206546" y="1104651"/>
                </a:cubicBezTo>
                <a:lnTo>
                  <a:pt x="110465" y="1104651"/>
                </a:lnTo>
                <a:cubicBezTo>
                  <a:pt x="49457" y="1104651"/>
                  <a:pt x="0" y="1055194"/>
                  <a:pt x="0" y="994186"/>
                </a:cubicBezTo>
                <a:lnTo>
                  <a:pt x="0" y="110465"/>
                </a:lnTo>
                <a:close/>
              </a:path>
            </a:pathLst>
          </a:custGeom>
        </p:spPr>
        <p:style>
          <a:lnRef idx="3">
            <a:schemeClr val="lt1"/>
          </a:lnRef>
          <a:fillRef idx="1">
            <a:schemeClr val="accent2"/>
          </a:fillRef>
          <a:effectRef idx="1">
            <a:schemeClr val="accent2"/>
          </a:effectRef>
          <a:fontRef idx="minor">
            <a:schemeClr val="lt1"/>
          </a:fontRef>
        </p:style>
        <p:txBody>
          <a:bodyPr spcFirstLastPara="0" vert="horz" wrap="square" lIns="85694" tIns="85694" rIns="85694" bIns="85694" numCol="1" spcCol="1270" anchor="ctr" anchorCtr="0">
            <a:noAutofit/>
          </a:bodyPr>
          <a:lstStyle/>
          <a:p>
            <a:pPr lvl="0" algn="ctr" defTabSz="622300">
              <a:lnSpc>
                <a:spcPct val="90000"/>
              </a:lnSpc>
              <a:spcBef>
                <a:spcPct val="0"/>
              </a:spcBef>
              <a:spcAft>
                <a:spcPct val="35000"/>
              </a:spcAft>
            </a:pPr>
            <a:r>
              <a:rPr lang="ru-RU" sz="1600" b="1" i="0" kern="1200" dirty="0" smtClean="0">
                <a:solidFill>
                  <a:schemeClr val="tx1"/>
                </a:solidFill>
                <a:latin typeface="Times New Roman" panose="02020603050405020304" pitchFamily="18" charset="0"/>
                <a:cs typeface="Times New Roman" panose="02020603050405020304" pitchFamily="18" charset="0"/>
              </a:rPr>
              <a:t>Достижение значений показателей (индикаторов) </a:t>
            </a:r>
            <a:endParaRPr lang="ru-RU" sz="1600" b="1" i="0" kern="1200" dirty="0">
              <a:solidFill>
                <a:schemeClr val="tx1"/>
              </a:solidFill>
              <a:latin typeface="Times New Roman" panose="02020603050405020304" pitchFamily="18" charset="0"/>
              <a:cs typeface="Times New Roman" panose="02020603050405020304" pitchFamily="18" charset="0"/>
            </a:endParaRPr>
          </a:p>
        </p:txBody>
      </p:sp>
      <p:sp>
        <p:nvSpPr>
          <p:cNvPr id="23" name="Полилиния 22"/>
          <p:cNvSpPr/>
          <p:nvPr/>
        </p:nvSpPr>
        <p:spPr>
          <a:xfrm>
            <a:off x="5863518" y="2011326"/>
            <a:ext cx="720000" cy="404156"/>
          </a:xfrm>
          <a:custGeom>
            <a:avLst/>
            <a:gdLst>
              <a:gd name="connsiteX0" fmla="*/ 0 w 807455"/>
              <a:gd name="connsiteY0" fmla="*/ 40416 h 404156"/>
              <a:gd name="connsiteX1" fmla="*/ 40416 w 807455"/>
              <a:gd name="connsiteY1" fmla="*/ 0 h 404156"/>
              <a:gd name="connsiteX2" fmla="*/ 767039 w 807455"/>
              <a:gd name="connsiteY2" fmla="*/ 0 h 404156"/>
              <a:gd name="connsiteX3" fmla="*/ 807455 w 807455"/>
              <a:gd name="connsiteY3" fmla="*/ 40416 h 404156"/>
              <a:gd name="connsiteX4" fmla="*/ 807455 w 807455"/>
              <a:gd name="connsiteY4" fmla="*/ 363740 h 404156"/>
              <a:gd name="connsiteX5" fmla="*/ 767039 w 807455"/>
              <a:gd name="connsiteY5" fmla="*/ 404156 h 404156"/>
              <a:gd name="connsiteX6" fmla="*/ 40416 w 807455"/>
              <a:gd name="connsiteY6" fmla="*/ 404156 h 404156"/>
              <a:gd name="connsiteX7" fmla="*/ 0 w 807455"/>
              <a:gd name="connsiteY7" fmla="*/ 363740 h 404156"/>
              <a:gd name="connsiteX8" fmla="*/ 0 w 807455"/>
              <a:gd name="connsiteY8" fmla="*/ 40416 h 404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7455" h="404156">
                <a:moveTo>
                  <a:pt x="0" y="40416"/>
                </a:moveTo>
                <a:cubicBezTo>
                  <a:pt x="0" y="18095"/>
                  <a:pt x="18095" y="0"/>
                  <a:pt x="40416" y="0"/>
                </a:cubicBezTo>
                <a:lnTo>
                  <a:pt x="767039" y="0"/>
                </a:lnTo>
                <a:cubicBezTo>
                  <a:pt x="789360" y="0"/>
                  <a:pt x="807455" y="18095"/>
                  <a:pt x="807455" y="40416"/>
                </a:cubicBezTo>
                <a:lnTo>
                  <a:pt x="807455" y="363740"/>
                </a:lnTo>
                <a:cubicBezTo>
                  <a:pt x="807455" y="386061"/>
                  <a:pt x="789360" y="404156"/>
                  <a:pt x="767039" y="404156"/>
                </a:cubicBezTo>
                <a:lnTo>
                  <a:pt x="40416" y="404156"/>
                </a:lnTo>
                <a:cubicBezTo>
                  <a:pt x="18095" y="404156"/>
                  <a:pt x="0" y="386061"/>
                  <a:pt x="0" y="363740"/>
                </a:cubicBezTo>
                <a:lnTo>
                  <a:pt x="0" y="40416"/>
                </a:lnTo>
                <a:close/>
              </a:path>
            </a:pathLst>
          </a:custGeom>
          <a:gradFill rotWithShape="0">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7557" tIns="57557" rIns="57557" bIns="57557" numCol="1" spcCol="1270" anchor="ctr" anchorCtr="0">
            <a:noAutofit/>
          </a:bodyPr>
          <a:lstStyle/>
          <a:p>
            <a:pPr lvl="0" algn="ctr" defTabSz="533400">
              <a:lnSpc>
                <a:spcPct val="90000"/>
              </a:lnSpc>
              <a:spcBef>
                <a:spcPct val="0"/>
              </a:spcBef>
              <a:spcAft>
                <a:spcPct val="35000"/>
              </a:spcAft>
            </a:pPr>
            <a:r>
              <a:rPr lang="ru-RU" sz="1200" b="1" i="0" kern="1200" dirty="0" smtClean="0">
                <a:solidFill>
                  <a:schemeClr val="tx1"/>
                </a:solidFill>
                <a:latin typeface="Times New Roman" panose="02020603050405020304" pitchFamily="18" charset="0"/>
                <a:cs typeface="Times New Roman" panose="02020603050405020304" pitchFamily="18" charset="0"/>
              </a:rPr>
              <a:t>2019 факт</a:t>
            </a:r>
            <a:endParaRPr lang="ru-RU" sz="1200" b="1" i="0" kern="1200" dirty="0">
              <a:solidFill>
                <a:schemeClr val="tx1"/>
              </a:solidFill>
              <a:latin typeface="Times New Roman" panose="02020603050405020304" pitchFamily="18" charset="0"/>
              <a:cs typeface="Times New Roman" panose="02020603050405020304" pitchFamily="18" charset="0"/>
            </a:endParaRPr>
          </a:p>
        </p:txBody>
      </p:sp>
      <p:sp>
        <p:nvSpPr>
          <p:cNvPr id="25" name="Полилиния 24"/>
          <p:cNvSpPr/>
          <p:nvPr/>
        </p:nvSpPr>
        <p:spPr>
          <a:xfrm>
            <a:off x="5862558" y="6165304"/>
            <a:ext cx="720000" cy="396000"/>
          </a:xfrm>
          <a:custGeom>
            <a:avLst/>
            <a:gdLst>
              <a:gd name="connsiteX0" fmla="*/ 0 w 804306"/>
              <a:gd name="connsiteY0" fmla="*/ 56932 h 569323"/>
              <a:gd name="connsiteX1" fmla="*/ 56932 w 804306"/>
              <a:gd name="connsiteY1" fmla="*/ 0 h 569323"/>
              <a:gd name="connsiteX2" fmla="*/ 747374 w 804306"/>
              <a:gd name="connsiteY2" fmla="*/ 0 h 569323"/>
              <a:gd name="connsiteX3" fmla="*/ 804306 w 804306"/>
              <a:gd name="connsiteY3" fmla="*/ 56932 h 569323"/>
              <a:gd name="connsiteX4" fmla="*/ 804306 w 804306"/>
              <a:gd name="connsiteY4" fmla="*/ 512391 h 569323"/>
              <a:gd name="connsiteX5" fmla="*/ 747374 w 804306"/>
              <a:gd name="connsiteY5" fmla="*/ 569323 h 569323"/>
              <a:gd name="connsiteX6" fmla="*/ 56932 w 804306"/>
              <a:gd name="connsiteY6" fmla="*/ 569323 h 569323"/>
              <a:gd name="connsiteX7" fmla="*/ 0 w 804306"/>
              <a:gd name="connsiteY7" fmla="*/ 512391 h 569323"/>
              <a:gd name="connsiteX8" fmla="*/ 0 w 804306"/>
              <a:gd name="connsiteY8" fmla="*/ 56932 h 569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4306" h="569323">
                <a:moveTo>
                  <a:pt x="0" y="56932"/>
                </a:moveTo>
                <a:cubicBezTo>
                  <a:pt x="0" y="25489"/>
                  <a:pt x="25489" y="0"/>
                  <a:pt x="56932" y="0"/>
                </a:cubicBezTo>
                <a:lnTo>
                  <a:pt x="747374" y="0"/>
                </a:lnTo>
                <a:cubicBezTo>
                  <a:pt x="778817" y="0"/>
                  <a:pt x="804306" y="25489"/>
                  <a:pt x="804306" y="56932"/>
                </a:cubicBezTo>
                <a:lnTo>
                  <a:pt x="804306" y="512391"/>
                </a:lnTo>
                <a:cubicBezTo>
                  <a:pt x="804306" y="543834"/>
                  <a:pt x="778817" y="569323"/>
                  <a:pt x="747374" y="569323"/>
                </a:cubicBezTo>
                <a:lnTo>
                  <a:pt x="56932" y="569323"/>
                </a:lnTo>
                <a:cubicBezTo>
                  <a:pt x="25489" y="569323"/>
                  <a:pt x="0" y="543834"/>
                  <a:pt x="0" y="512391"/>
                </a:cubicBezTo>
                <a:lnTo>
                  <a:pt x="0" y="56932"/>
                </a:lnTo>
                <a:close/>
              </a:path>
            </a:pathLst>
          </a:custGeom>
          <a:gradFill flip="none" rotWithShape="0">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2395" tIns="62395" rIns="62395" bIns="62395" numCol="1" spcCol="1270" anchor="ctr" anchorCtr="0">
            <a:noAutofit/>
          </a:bodyPr>
          <a:lstStyle/>
          <a:p>
            <a:pPr lvl="0" algn="ctr" defTabSz="533400">
              <a:lnSpc>
                <a:spcPct val="90000"/>
              </a:lnSpc>
              <a:spcBef>
                <a:spcPct val="0"/>
              </a:spcBef>
              <a:spcAft>
                <a:spcPct val="35000"/>
              </a:spcAft>
            </a:pPr>
            <a:r>
              <a:rPr lang="ru-RU" sz="1200" b="1" i="0" kern="1200" dirty="0" smtClean="0">
                <a:solidFill>
                  <a:schemeClr val="tx1"/>
                </a:solidFill>
                <a:latin typeface="Times New Roman" panose="02020603050405020304" pitchFamily="18" charset="0"/>
                <a:cs typeface="Times New Roman" panose="02020603050405020304" pitchFamily="18" charset="0"/>
              </a:rPr>
              <a:t>134,8</a:t>
            </a:r>
          </a:p>
        </p:txBody>
      </p:sp>
      <p:sp>
        <p:nvSpPr>
          <p:cNvPr id="29" name="Полилиния 28"/>
          <p:cNvSpPr/>
          <p:nvPr/>
        </p:nvSpPr>
        <p:spPr>
          <a:xfrm>
            <a:off x="5878905" y="3110017"/>
            <a:ext cx="720000" cy="475179"/>
          </a:xfrm>
          <a:custGeom>
            <a:avLst/>
            <a:gdLst>
              <a:gd name="connsiteX0" fmla="*/ 0 w 798044"/>
              <a:gd name="connsiteY0" fmla="*/ 56932 h 569323"/>
              <a:gd name="connsiteX1" fmla="*/ 56932 w 798044"/>
              <a:gd name="connsiteY1" fmla="*/ 0 h 569323"/>
              <a:gd name="connsiteX2" fmla="*/ 741112 w 798044"/>
              <a:gd name="connsiteY2" fmla="*/ 0 h 569323"/>
              <a:gd name="connsiteX3" fmla="*/ 798044 w 798044"/>
              <a:gd name="connsiteY3" fmla="*/ 56932 h 569323"/>
              <a:gd name="connsiteX4" fmla="*/ 798044 w 798044"/>
              <a:gd name="connsiteY4" fmla="*/ 512391 h 569323"/>
              <a:gd name="connsiteX5" fmla="*/ 741112 w 798044"/>
              <a:gd name="connsiteY5" fmla="*/ 569323 h 569323"/>
              <a:gd name="connsiteX6" fmla="*/ 56932 w 798044"/>
              <a:gd name="connsiteY6" fmla="*/ 569323 h 569323"/>
              <a:gd name="connsiteX7" fmla="*/ 0 w 798044"/>
              <a:gd name="connsiteY7" fmla="*/ 512391 h 569323"/>
              <a:gd name="connsiteX8" fmla="*/ 0 w 798044"/>
              <a:gd name="connsiteY8" fmla="*/ 56932 h 569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8044" h="569323">
                <a:moveTo>
                  <a:pt x="0" y="56932"/>
                </a:moveTo>
                <a:cubicBezTo>
                  <a:pt x="0" y="25489"/>
                  <a:pt x="25489" y="0"/>
                  <a:pt x="56932" y="0"/>
                </a:cubicBezTo>
                <a:lnTo>
                  <a:pt x="741112" y="0"/>
                </a:lnTo>
                <a:cubicBezTo>
                  <a:pt x="772555" y="0"/>
                  <a:pt x="798044" y="25489"/>
                  <a:pt x="798044" y="56932"/>
                </a:cubicBezTo>
                <a:lnTo>
                  <a:pt x="798044" y="512391"/>
                </a:lnTo>
                <a:cubicBezTo>
                  <a:pt x="798044" y="543834"/>
                  <a:pt x="772555" y="569323"/>
                  <a:pt x="741112" y="569323"/>
                </a:cubicBezTo>
                <a:lnTo>
                  <a:pt x="56932" y="569323"/>
                </a:lnTo>
                <a:cubicBezTo>
                  <a:pt x="25489" y="569323"/>
                  <a:pt x="0" y="543834"/>
                  <a:pt x="0" y="512391"/>
                </a:cubicBezTo>
                <a:lnTo>
                  <a:pt x="0" y="56932"/>
                </a:lnTo>
                <a:close/>
              </a:path>
            </a:pathLst>
          </a:custGeom>
          <a:gradFill rotWithShape="0">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2395" tIns="62395" rIns="62395" bIns="62395" numCol="1" spcCol="1270" anchor="ctr" anchorCtr="0">
            <a:noAutofit/>
          </a:bodyPr>
          <a:lstStyle/>
          <a:p>
            <a:pPr lvl="0" algn="ctr" defTabSz="533400">
              <a:lnSpc>
                <a:spcPct val="90000"/>
              </a:lnSpc>
              <a:spcBef>
                <a:spcPct val="0"/>
              </a:spcBef>
              <a:spcAft>
                <a:spcPct val="35000"/>
              </a:spcAft>
            </a:pPr>
            <a:r>
              <a:rPr lang="ru-RU" sz="1200" b="1" i="0" kern="1200" dirty="0" smtClean="0">
                <a:solidFill>
                  <a:schemeClr val="tx1"/>
                </a:solidFill>
                <a:latin typeface="Times New Roman" panose="02020603050405020304" pitchFamily="18" charset="0"/>
                <a:cs typeface="Times New Roman" panose="02020603050405020304" pitchFamily="18" charset="0"/>
              </a:rPr>
              <a:t>19,4</a:t>
            </a:r>
            <a:endParaRPr lang="ru-RU" sz="1200" b="1" i="0" kern="1200" dirty="0">
              <a:solidFill>
                <a:schemeClr val="tx1"/>
              </a:solidFill>
              <a:latin typeface="Times New Roman" panose="02020603050405020304" pitchFamily="18" charset="0"/>
              <a:cs typeface="Times New Roman" panose="02020603050405020304" pitchFamily="18" charset="0"/>
            </a:endParaRPr>
          </a:p>
        </p:txBody>
      </p:sp>
      <p:sp>
        <p:nvSpPr>
          <p:cNvPr id="30" name="Полилиния 29"/>
          <p:cNvSpPr/>
          <p:nvPr/>
        </p:nvSpPr>
        <p:spPr>
          <a:xfrm>
            <a:off x="5878905" y="3703588"/>
            <a:ext cx="720000" cy="475179"/>
          </a:xfrm>
          <a:custGeom>
            <a:avLst/>
            <a:gdLst>
              <a:gd name="connsiteX0" fmla="*/ 0 w 798044"/>
              <a:gd name="connsiteY0" fmla="*/ 56932 h 569323"/>
              <a:gd name="connsiteX1" fmla="*/ 56932 w 798044"/>
              <a:gd name="connsiteY1" fmla="*/ 0 h 569323"/>
              <a:gd name="connsiteX2" fmla="*/ 741112 w 798044"/>
              <a:gd name="connsiteY2" fmla="*/ 0 h 569323"/>
              <a:gd name="connsiteX3" fmla="*/ 798044 w 798044"/>
              <a:gd name="connsiteY3" fmla="*/ 56932 h 569323"/>
              <a:gd name="connsiteX4" fmla="*/ 798044 w 798044"/>
              <a:gd name="connsiteY4" fmla="*/ 512391 h 569323"/>
              <a:gd name="connsiteX5" fmla="*/ 741112 w 798044"/>
              <a:gd name="connsiteY5" fmla="*/ 569323 h 569323"/>
              <a:gd name="connsiteX6" fmla="*/ 56932 w 798044"/>
              <a:gd name="connsiteY6" fmla="*/ 569323 h 569323"/>
              <a:gd name="connsiteX7" fmla="*/ 0 w 798044"/>
              <a:gd name="connsiteY7" fmla="*/ 512391 h 569323"/>
              <a:gd name="connsiteX8" fmla="*/ 0 w 798044"/>
              <a:gd name="connsiteY8" fmla="*/ 56932 h 569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8044" h="569323">
                <a:moveTo>
                  <a:pt x="0" y="56932"/>
                </a:moveTo>
                <a:cubicBezTo>
                  <a:pt x="0" y="25489"/>
                  <a:pt x="25489" y="0"/>
                  <a:pt x="56932" y="0"/>
                </a:cubicBezTo>
                <a:lnTo>
                  <a:pt x="741112" y="0"/>
                </a:lnTo>
                <a:cubicBezTo>
                  <a:pt x="772555" y="0"/>
                  <a:pt x="798044" y="25489"/>
                  <a:pt x="798044" y="56932"/>
                </a:cubicBezTo>
                <a:lnTo>
                  <a:pt x="798044" y="512391"/>
                </a:lnTo>
                <a:cubicBezTo>
                  <a:pt x="798044" y="543834"/>
                  <a:pt x="772555" y="569323"/>
                  <a:pt x="741112" y="569323"/>
                </a:cubicBezTo>
                <a:lnTo>
                  <a:pt x="56932" y="569323"/>
                </a:lnTo>
                <a:cubicBezTo>
                  <a:pt x="25489" y="569323"/>
                  <a:pt x="0" y="543834"/>
                  <a:pt x="0" y="512391"/>
                </a:cubicBezTo>
                <a:lnTo>
                  <a:pt x="0" y="56932"/>
                </a:lnTo>
                <a:close/>
              </a:path>
            </a:pathLst>
          </a:custGeom>
          <a:gradFill rotWithShape="0">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2395" tIns="62395" rIns="62395" bIns="62395" numCol="1" spcCol="1270" anchor="ctr" anchorCtr="0">
            <a:noAutofit/>
          </a:bodyPr>
          <a:lstStyle/>
          <a:p>
            <a:pPr lvl="0" algn="ctr" defTabSz="533400">
              <a:lnSpc>
                <a:spcPct val="90000"/>
              </a:lnSpc>
              <a:spcBef>
                <a:spcPct val="0"/>
              </a:spcBef>
              <a:spcAft>
                <a:spcPct val="35000"/>
              </a:spcAft>
            </a:pPr>
            <a:r>
              <a:rPr lang="ru-RU" sz="1200" b="1" i="0" kern="1200" dirty="0" smtClean="0">
                <a:solidFill>
                  <a:schemeClr val="tx1"/>
                </a:solidFill>
                <a:latin typeface="Times New Roman" panose="02020603050405020304" pitchFamily="18" charset="0"/>
                <a:cs typeface="Times New Roman" panose="02020603050405020304" pitchFamily="18" charset="0"/>
              </a:rPr>
              <a:t>29 630,1</a:t>
            </a:r>
            <a:endParaRPr lang="ru-RU" sz="1200" b="1" i="0" kern="1200" dirty="0">
              <a:solidFill>
                <a:schemeClr val="tx1"/>
              </a:solidFill>
              <a:latin typeface="Times New Roman" panose="02020603050405020304" pitchFamily="18" charset="0"/>
              <a:cs typeface="Times New Roman" panose="02020603050405020304" pitchFamily="18" charset="0"/>
            </a:endParaRPr>
          </a:p>
        </p:txBody>
      </p:sp>
      <p:sp>
        <p:nvSpPr>
          <p:cNvPr id="31" name="Полилиния 30"/>
          <p:cNvSpPr/>
          <p:nvPr/>
        </p:nvSpPr>
        <p:spPr>
          <a:xfrm>
            <a:off x="6655606" y="2011326"/>
            <a:ext cx="720000" cy="404156"/>
          </a:xfrm>
          <a:custGeom>
            <a:avLst/>
            <a:gdLst>
              <a:gd name="connsiteX0" fmla="*/ 0 w 807455"/>
              <a:gd name="connsiteY0" fmla="*/ 40416 h 404156"/>
              <a:gd name="connsiteX1" fmla="*/ 40416 w 807455"/>
              <a:gd name="connsiteY1" fmla="*/ 0 h 404156"/>
              <a:gd name="connsiteX2" fmla="*/ 767039 w 807455"/>
              <a:gd name="connsiteY2" fmla="*/ 0 h 404156"/>
              <a:gd name="connsiteX3" fmla="*/ 807455 w 807455"/>
              <a:gd name="connsiteY3" fmla="*/ 40416 h 404156"/>
              <a:gd name="connsiteX4" fmla="*/ 807455 w 807455"/>
              <a:gd name="connsiteY4" fmla="*/ 363740 h 404156"/>
              <a:gd name="connsiteX5" fmla="*/ 767039 w 807455"/>
              <a:gd name="connsiteY5" fmla="*/ 404156 h 404156"/>
              <a:gd name="connsiteX6" fmla="*/ 40416 w 807455"/>
              <a:gd name="connsiteY6" fmla="*/ 404156 h 404156"/>
              <a:gd name="connsiteX7" fmla="*/ 0 w 807455"/>
              <a:gd name="connsiteY7" fmla="*/ 363740 h 404156"/>
              <a:gd name="connsiteX8" fmla="*/ 0 w 807455"/>
              <a:gd name="connsiteY8" fmla="*/ 40416 h 404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7455" h="404156">
                <a:moveTo>
                  <a:pt x="0" y="40416"/>
                </a:moveTo>
                <a:cubicBezTo>
                  <a:pt x="0" y="18095"/>
                  <a:pt x="18095" y="0"/>
                  <a:pt x="40416" y="0"/>
                </a:cubicBezTo>
                <a:lnTo>
                  <a:pt x="767039" y="0"/>
                </a:lnTo>
                <a:cubicBezTo>
                  <a:pt x="789360" y="0"/>
                  <a:pt x="807455" y="18095"/>
                  <a:pt x="807455" y="40416"/>
                </a:cubicBezTo>
                <a:lnTo>
                  <a:pt x="807455" y="363740"/>
                </a:lnTo>
                <a:cubicBezTo>
                  <a:pt x="807455" y="386061"/>
                  <a:pt x="789360" y="404156"/>
                  <a:pt x="767039" y="404156"/>
                </a:cubicBezTo>
                <a:lnTo>
                  <a:pt x="40416" y="404156"/>
                </a:lnTo>
                <a:cubicBezTo>
                  <a:pt x="18095" y="404156"/>
                  <a:pt x="0" y="386061"/>
                  <a:pt x="0" y="363740"/>
                </a:cubicBezTo>
                <a:lnTo>
                  <a:pt x="0" y="40416"/>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7557" tIns="57557" rIns="57557" bIns="57557" numCol="1" spcCol="1270" anchor="ctr" anchorCtr="0">
            <a:noAutofit/>
          </a:bodyPr>
          <a:lstStyle/>
          <a:p>
            <a:pPr lvl="0" algn="ctr" defTabSz="533400">
              <a:lnSpc>
                <a:spcPct val="90000"/>
              </a:lnSpc>
              <a:spcBef>
                <a:spcPct val="0"/>
              </a:spcBef>
              <a:spcAft>
                <a:spcPct val="35000"/>
              </a:spcAft>
            </a:pPr>
            <a:r>
              <a:rPr lang="ru-RU" sz="1200" b="1" i="0" kern="1200" dirty="0" smtClean="0">
                <a:solidFill>
                  <a:schemeClr val="tx1"/>
                </a:solidFill>
                <a:latin typeface="Times New Roman" panose="02020603050405020304" pitchFamily="18" charset="0"/>
                <a:cs typeface="Times New Roman" panose="02020603050405020304" pitchFamily="18" charset="0"/>
              </a:rPr>
              <a:t>2020</a:t>
            </a:r>
            <a:endParaRPr lang="ru-RU" sz="1200" b="1" i="0" kern="1200" dirty="0">
              <a:solidFill>
                <a:schemeClr val="tx1"/>
              </a:solidFill>
              <a:latin typeface="Times New Roman" panose="02020603050405020304" pitchFamily="18" charset="0"/>
              <a:cs typeface="Times New Roman" panose="02020603050405020304" pitchFamily="18" charset="0"/>
            </a:endParaRPr>
          </a:p>
        </p:txBody>
      </p:sp>
      <p:sp>
        <p:nvSpPr>
          <p:cNvPr id="32" name="Полилиния 31"/>
          <p:cNvSpPr/>
          <p:nvPr/>
        </p:nvSpPr>
        <p:spPr>
          <a:xfrm>
            <a:off x="6654646" y="6165304"/>
            <a:ext cx="720000" cy="396000"/>
          </a:xfrm>
          <a:custGeom>
            <a:avLst/>
            <a:gdLst>
              <a:gd name="connsiteX0" fmla="*/ 0 w 804306"/>
              <a:gd name="connsiteY0" fmla="*/ 56932 h 569323"/>
              <a:gd name="connsiteX1" fmla="*/ 56932 w 804306"/>
              <a:gd name="connsiteY1" fmla="*/ 0 h 569323"/>
              <a:gd name="connsiteX2" fmla="*/ 747374 w 804306"/>
              <a:gd name="connsiteY2" fmla="*/ 0 h 569323"/>
              <a:gd name="connsiteX3" fmla="*/ 804306 w 804306"/>
              <a:gd name="connsiteY3" fmla="*/ 56932 h 569323"/>
              <a:gd name="connsiteX4" fmla="*/ 804306 w 804306"/>
              <a:gd name="connsiteY4" fmla="*/ 512391 h 569323"/>
              <a:gd name="connsiteX5" fmla="*/ 747374 w 804306"/>
              <a:gd name="connsiteY5" fmla="*/ 569323 h 569323"/>
              <a:gd name="connsiteX6" fmla="*/ 56932 w 804306"/>
              <a:gd name="connsiteY6" fmla="*/ 569323 h 569323"/>
              <a:gd name="connsiteX7" fmla="*/ 0 w 804306"/>
              <a:gd name="connsiteY7" fmla="*/ 512391 h 569323"/>
              <a:gd name="connsiteX8" fmla="*/ 0 w 804306"/>
              <a:gd name="connsiteY8" fmla="*/ 56932 h 569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4306" h="569323">
                <a:moveTo>
                  <a:pt x="0" y="56932"/>
                </a:moveTo>
                <a:cubicBezTo>
                  <a:pt x="0" y="25489"/>
                  <a:pt x="25489" y="0"/>
                  <a:pt x="56932" y="0"/>
                </a:cubicBezTo>
                <a:lnTo>
                  <a:pt x="747374" y="0"/>
                </a:lnTo>
                <a:cubicBezTo>
                  <a:pt x="778817" y="0"/>
                  <a:pt x="804306" y="25489"/>
                  <a:pt x="804306" y="56932"/>
                </a:cubicBezTo>
                <a:lnTo>
                  <a:pt x="804306" y="512391"/>
                </a:lnTo>
                <a:cubicBezTo>
                  <a:pt x="804306" y="543834"/>
                  <a:pt x="778817" y="569323"/>
                  <a:pt x="747374" y="569323"/>
                </a:cubicBezTo>
                <a:lnTo>
                  <a:pt x="56932" y="569323"/>
                </a:lnTo>
                <a:cubicBezTo>
                  <a:pt x="25489" y="569323"/>
                  <a:pt x="0" y="543834"/>
                  <a:pt x="0" y="512391"/>
                </a:cubicBezTo>
                <a:lnTo>
                  <a:pt x="0" y="56932"/>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2395" tIns="62395" rIns="62395" bIns="62395" numCol="1" spcCol="1270" anchor="ctr" anchorCtr="0">
            <a:noAutofit/>
          </a:bodyPr>
          <a:lstStyle/>
          <a:p>
            <a:pPr lvl="0" algn="ctr" defTabSz="533400">
              <a:lnSpc>
                <a:spcPct val="90000"/>
              </a:lnSpc>
              <a:spcBef>
                <a:spcPct val="0"/>
              </a:spcBef>
              <a:spcAft>
                <a:spcPct val="35000"/>
              </a:spcAft>
            </a:pPr>
            <a:r>
              <a:rPr lang="ru-RU" sz="1200" b="1" dirty="0" smtClean="0">
                <a:solidFill>
                  <a:schemeClr val="tx1"/>
                </a:solidFill>
                <a:latin typeface="Times New Roman" panose="02020603050405020304" pitchFamily="18" charset="0"/>
                <a:cs typeface="Times New Roman" panose="02020603050405020304" pitchFamily="18" charset="0"/>
              </a:rPr>
              <a:t>141,2</a:t>
            </a:r>
            <a:endParaRPr lang="ru-RU" sz="1200" b="1" i="0" kern="1200" dirty="0" smtClean="0">
              <a:solidFill>
                <a:schemeClr val="tx1"/>
              </a:solidFill>
              <a:latin typeface="Times New Roman" panose="02020603050405020304" pitchFamily="18" charset="0"/>
              <a:cs typeface="Times New Roman" panose="02020603050405020304" pitchFamily="18" charset="0"/>
            </a:endParaRPr>
          </a:p>
        </p:txBody>
      </p:sp>
      <p:sp>
        <p:nvSpPr>
          <p:cNvPr id="36" name="Полилиния 35"/>
          <p:cNvSpPr/>
          <p:nvPr/>
        </p:nvSpPr>
        <p:spPr>
          <a:xfrm>
            <a:off x="6670993" y="2516446"/>
            <a:ext cx="720000" cy="475179"/>
          </a:xfrm>
          <a:custGeom>
            <a:avLst/>
            <a:gdLst>
              <a:gd name="connsiteX0" fmla="*/ 0 w 798044"/>
              <a:gd name="connsiteY0" fmla="*/ 56932 h 569323"/>
              <a:gd name="connsiteX1" fmla="*/ 56932 w 798044"/>
              <a:gd name="connsiteY1" fmla="*/ 0 h 569323"/>
              <a:gd name="connsiteX2" fmla="*/ 741112 w 798044"/>
              <a:gd name="connsiteY2" fmla="*/ 0 h 569323"/>
              <a:gd name="connsiteX3" fmla="*/ 798044 w 798044"/>
              <a:gd name="connsiteY3" fmla="*/ 56932 h 569323"/>
              <a:gd name="connsiteX4" fmla="*/ 798044 w 798044"/>
              <a:gd name="connsiteY4" fmla="*/ 512391 h 569323"/>
              <a:gd name="connsiteX5" fmla="*/ 741112 w 798044"/>
              <a:gd name="connsiteY5" fmla="*/ 569323 h 569323"/>
              <a:gd name="connsiteX6" fmla="*/ 56932 w 798044"/>
              <a:gd name="connsiteY6" fmla="*/ 569323 h 569323"/>
              <a:gd name="connsiteX7" fmla="*/ 0 w 798044"/>
              <a:gd name="connsiteY7" fmla="*/ 512391 h 569323"/>
              <a:gd name="connsiteX8" fmla="*/ 0 w 798044"/>
              <a:gd name="connsiteY8" fmla="*/ 56932 h 569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8044" h="569323">
                <a:moveTo>
                  <a:pt x="0" y="56932"/>
                </a:moveTo>
                <a:cubicBezTo>
                  <a:pt x="0" y="25489"/>
                  <a:pt x="25489" y="0"/>
                  <a:pt x="56932" y="0"/>
                </a:cubicBezTo>
                <a:lnTo>
                  <a:pt x="741112" y="0"/>
                </a:lnTo>
                <a:cubicBezTo>
                  <a:pt x="772555" y="0"/>
                  <a:pt x="798044" y="25489"/>
                  <a:pt x="798044" y="56932"/>
                </a:cubicBezTo>
                <a:lnTo>
                  <a:pt x="798044" y="512391"/>
                </a:lnTo>
                <a:cubicBezTo>
                  <a:pt x="798044" y="543834"/>
                  <a:pt x="772555" y="569323"/>
                  <a:pt x="741112" y="569323"/>
                </a:cubicBezTo>
                <a:lnTo>
                  <a:pt x="56932" y="569323"/>
                </a:lnTo>
                <a:cubicBezTo>
                  <a:pt x="25489" y="569323"/>
                  <a:pt x="0" y="543834"/>
                  <a:pt x="0" y="512391"/>
                </a:cubicBezTo>
                <a:lnTo>
                  <a:pt x="0" y="56932"/>
                </a:lnTo>
                <a:close/>
              </a:path>
            </a:pathLst>
          </a:custGeom>
          <a:gradFill flip="none" rotWithShape="1">
            <a:gsLst>
              <a:gs pos="0">
                <a:srgbClr val="81DEFF">
                  <a:tint val="66000"/>
                  <a:satMod val="160000"/>
                </a:srgbClr>
              </a:gs>
              <a:gs pos="50000">
                <a:srgbClr val="81DEFF">
                  <a:tint val="44500"/>
                  <a:satMod val="160000"/>
                </a:srgbClr>
              </a:gs>
              <a:gs pos="100000">
                <a:srgbClr val="81DEFF">
                  <a:tint val="23500"/>
                  <a:satMod val="160000"/>
                </a:srgbClr>
              </a:gs>
            </a:gsLst>
            <a:lin ang="1080000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2395" tIns="62395" rIns="62395" bIns="62395" numCol="1" spcCol="1270" anchor="ctr" anchorCtr="0">
            <a:noAutofit/>
          </a:bodyPr>
          <a:lstStyle/>
          <a:p>
            <a:pPr lvl="0" algn="ctr" defTabSz="533400">
              <a:lnSpc>
                <a:spcPct val="90000"/>
              </a:lnSpc>
              <a:spcBef>
                <a:spcPct val="0"/>
              </a:spcBef>
              <a:spcAft>
                <a:spcPct val="35000"/>
              </a:spcAft>
            </a:pPr>
            <a:r>
              <a:rPr lang="ru-RU" sz="1200" b="1" i="0" kern="1200" dirty="0" smtClean="0">
                <a:solidFill>
                  <a:schemeClr val="tx1"/>
                </a:solidFill>
                <a:latin typeface="Times New Roman" panose="02020603050405020304" pitchFamily="18" charset="0"/>
                <a:cs typeface="Times New Roman" panose="02020603050405020304" pitchFamily="18" charset="0"/>
              </a:rPr>
              <a:t>257,7</a:t>
            </a:r>
            <a:endParaRPr lang="ru-RU" sz="1200" b="1" i="0" kern="1200" dirty="0">
              <a:solidFill>
                <a:schemeClr val="tx1"/>
              </a:solidFill>
              <a:latin typeface="Times New Roman" panose="02020603050405020304" pitchFamily="18" charset="0"/>
              <a:cs typeface="Times New Roman" panose="02020603050405020304" pitchFamily="18" charset="0"/>
            </a:endParaRPr>
          </a:p>
        </p:txBody>
      </p:sp>
      <p:sp>
        <p:nvSpPr>
          <p:cNvPr id="37" name="Полилиния 36"/>
          <p:cNvSpPr/>
          <p:nvPr/>
        </p:nvSpPr>
        <p:spPr>
          <a:xfrm>
            <a:off x="6670993" y="3110017"/>
            <a:ext cx="720000" cy="475179"/>
          </a:xfrm>
          <a:custGeom>
            <a:avLst/>
            <a:gdLst>
              <a:gd name="connsiteX0" fmla="*/ 0 w 798044"/>
              <a:gd name="connsiteY0" fmla="*/ 56932 h 569323"/>
              <a:gd name="connsiteX1" fmla="*/ 56932 w 798044"/>
              <a:gd name="connsiteY1" fmla="*/ 0 h 569323"/>
              <a:gd name="connsiteX2" fmla="*/ 741112 w 798044"/>
              <a:gd name="connsiteY2" fmla="*/ 0 h 569323"/>
              <a:gd name="connsiteX3" fmla="*/ 798044 w 798044"/>
              <a:gd name="connsiteY3" fmla="*/ 56932 h 569323"/>
              <a:gd name="connsiteX4" fmla="*/ 798044 w 798044"/>
              <a:gd name="connsiteY4" fmla="*/ 512391 h 569323"/>
              <a:gd name="connsiteX5" fmla="*/ 741112 w 798044"/>
              <a:gd name="connsiteY5" fmla="*/ 569323 h 569323"/>
              <a:gd name="connsiteX6" fmla="*/ 56932 w 798044"/>
              <a:gd name="connsiteY6" fmla="*/ 569323 h 569323"/>
              <a:gd name="connsiteX7" fmla="*/ 0 w 798044"/>
              <a:gd name="connsiteY7" fmla="*/ 512391 h 569323"/>
              <a:gd name="connsiteX8" fmla="*/ 0 w 798044"/>
              <a:gd name="connsiteY8" fmla="*/ 56932 h 569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8044" h="569323">
                <a:moveTo>
                  <a:pt x="0" y="56932"/>
                </a:moveTo>
                <a:cubicBezTo>
                  <a:pt x="0" y="25489"/>
                  <a:pt x="25489" y="0"/>
                  <a:pt x="56932" y="0"/>
                </a:cubicBezTo>
                <a:lnTo>
                  <a:pt x="741112" y="0"/>
                </a:lnTo>
                <a:cubicBezTo>
                  <a:pt x="772555" y="0"/>
                  <a:pt x="798044" y="25489"/>
                  <a:pt x="798044" y="56932"/>
                </a:cubicBezTo>
                <a:lnTo>
                  <a:pt x="798044" y="512391"/>
                </a:lnTo>
                <a:cubicBezTo>
                  <a:pt x="798044" y="543834"/>
                  <a:pt x="772555" y="569323"/>
                  <a:pt x="741112" y="569323"/>
                </a:cubicBezTo>
                <a:lnTo>
                  <a:pt x="56932" y="569323"/>
                </a:lnTo>
                <a:cubicBezTo>
                  <a:pt x="25489" y="569323"/>
                  <a:pt x="0" y="543834"/>
                  <a:pt x="0" y="512391"/>
                </a:cubicBezTo>
                <a:lnTo>
                  <a:pt x="0" y="56932"/>
                </a:lnTo>
                <a:close/>
              </a:path>
            </a:pathLst>
          </a:custGeom>
          <a:gradFill rotWithShape="0">
            <a:gsLst>
              <a:gs pos="0">
                <a:srgbClr val="81DEFF">
                  <a:tint val="66000"/>
                  <a:satMod val="160000"/>
                </a:srgbClr>
              </a:gs>
              <a:gs pos="50000">
                <a:srgbClr val="81DEFF">
                  <a:tint val="44500"/>
                  <a:satMod val="160000"/>
                </a:srgbClr>
              </a:gs>
              <a:gs pos="100000">
                <a:srgbClr val="81DEFF">
                  <a:tint val="23500"/>
                  <a:satMod val="160000"/>
                </a:srgbClr>
              </a:gs>
            </a:gsLs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2395" tIns="62395" rIns="62395" bIns="62395" numCol="1" spcCol="1270" anchor="ctr" anchorCtr="0">
            <a:noAutofit/>
          </a:bodyPr>
          <a:lstStyle/>
          <a:p>
            <a:pPr lvl="0" algn="ctr" defTabSz="533400">
              <a:lnSpc>
                <a:spcPct val="90000"/>
              </a:lnSpc>
              <a:spcBef>
                <a:spcPct val="0"/>
              </a:spcBef>
              <a:spcAft>
                <a:spcPct val="35000"/>
              </a:spcAft>
            </a:pPr>
            <a:r>
              <a:rPr lang="ru-RU" sz="1200" b="1" i="0" kern="1200" dirty="0" smtClean="0">
                <a:solidFill>
                  <a:schemeClr val="tx1"/>
                </a:solidFill>
                <a:latin typeface="Times New Roman" panose="02020603050405020304" pitchFamily="18" charset="0"/>
                <a:cs typeface="Times New Roman" panose="02020603050405020304" pitchFamily="18" charset="0"/>
              </a:rPr>
              <a:t>17,6</a:t>
            </a:r>
            <a:endParaRPr lang="ru-RU" sz="1200" b="1" i="0" kern="1200" dirty="0">
              <a:solidFill>
                <a:schemeClr val="tx1"/>
              </a:solidFill>
              <a:latin typeface="Times New Roman" panose="02020603050405020304" pitchFamily="18" charset="0"/>
              <a:cs typeface="Times New Roman" panose="02020603050405020304" pitchFamily="18" charset="0"/>
            </a:endParaRPr>
          </a:p>
        </p:txBody>
      </p:sp>
      <p:sp>
        <p:nvSpPr>
          <p:cNvPr id="38" name="Полилиния 37"/>
          <p:cNvSpPr/>
          <p:nvPr/>
        </p:nvSpPr>
        <p:spPr>
          <a:xfrm>
            <a:off x="6670993" y="3703588"/>
            <a:ext cx="720000" cy="475179"/>
          </a:xfrm>
          <a:custGeom>
            <a:avLst/>
            <a:gdLst>
              <a:gd name="connsiteX0" fmla="*/ 0 w 798044"/>
              <a:gd name="connsiteY0" fmla="*/ 56932 h 569323"/>
              <a:gd name="connsiteX1" fmla="*/ 56932 w 798044"/>
              <a:gd name="connsiteY1" fmla="*/ 0 h 569323"/>
              <a:gd name="connsiteX2" fmla="*/ 741112 w 798044"/>
              <a:gd name="connsiteY2" fmla="*/ 0 h 569323"/>
              <a:gd name="connsiteX3" fmla="*/ 798044 w 798044"/>
              <a:gd name="connsiteY3" fmla="*/ 56932 h 569323"/>
              <a:gd name="connsiteX4" fmla="*/ 798044 w 798044"/>
              <a:gd name="connsiteY4" fmla="*/ 512391 h 569323"/>
              <a:gd name="connsiteX5" fmla="*/ 741112 w 798044"/>
              <a:gd name="connsiteY5" fmla="*/ 569323 h 569323"/>
              <a:gd name="connsiteX6" fmla="*/ 56932 w 798044"/>
              <a:gd name="connsiteY6" fmla="*/ 569323 h 569323"/>
              <a:gd name="connsiteX7" fmla="*/ 0 w 798044"/>
              <a:gd name="connsiteY7" fmla="*/ 512391 h 569323"/>
              <a:gd name="connsiteX8" fmla="*/ 0 w 798044"/>
              <a:gd name="connsiteY8" fmla="*/ 56932 h 569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8044" h="569323">
                <a:moveTo>
                  <a:pt x="0" y="56932"/>
                </a:moveTo>
                <a:cubicBezTo>
                  <a:pt x="0" y="25489"/>
                  <a:pt x="25489" y="0"/>
                  <a:pt x="56932" y="0"/>
                </a:cubicBezTo>
                <a:lnTo>
                  <a:pt x="741112" y="0"/>
                </a:lnTo>
                <a:cubicBezTo>
                  <a:pt x="772555" y="0"/>
                  <a:pt x="798044" y="25489"/>
                  <a:pt x="798044" y="56932"/>
                </a:cubicBezTo>
                <a:lnTo>
                  <a:pt x="798044" y="512391"/>
                </a:lnTo>
                <a:cubicBezTo>
                  <a:pt x="798044" y="543834"/>
                  <a:pt x="772555" y="569323"/>
                  <a:pt x="741112" y="569323"/>
                </a:cubicBezTo>
                <a:lnTo>
                  <a:pt x="56932" y="569323"/>
                </a:lnTo>
                <a:cubicBezTo>
                  <a:pt x="25489" y="569323"/>
                  <a:pt x="0" y="543834"/>
                  <a:pt x="0" y="512391"/>
                </a:cubicBezTo>
                <a:lnTo>
                  <a:pt x="0" y="56932"/>
                </a:lnTo>
                <a:close/>
              </a:path>
            </a:pathLst>
          </a:custGeom>
          <a:gradFill rotWithShape="0">
            <a:gsLst>
              <a:gs pos="0">
                <a:srgbClr val="81DEFF">
                  <a:tint val="66000"/>
                  <a:satMod val="160000"/>
                </a:srgbClr>
              </a:gs>
              <a:gs pos="50000">
                <a:srgbClr val="81DEFF">
                  <a:tint val="44500"/>
                  <a:satMod val="160000"/>
                </a:srgbClr>
              </a:gs>
              <a:gs pos="100000">
                <a:srgbClr val="81DEFF">
                  <a:tint val="23500"/>
                  <a:satMod val="160000"/>
                </a:srgbClr>
              </a:gs>
            </a:gsLs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2395" tIns="62395" rIns="62395" bIns="62395" numCol="1" spcCol="1270" anchor="ctr" anchorCtr="0">
            <a:noAutofit/>
          </a:bodyPr>
          <a:lstStyle/>
          <a:p>
            <a:pPr lvl="0" algn="ctr" defTabSz="533400">
              <a:lnSpc>
                <a:spcPct val="90000"/>
              </a:lnSpc>
              <a:spcBef>
                <a:spcPct val="0"/>
              </a:spcBef>
              <a:spcAft>
                <a:spcPct val="35000"/>
              </a:spcAft>
            </a:pPr>
            <a:r>
              <a:rPr lang="ru-RU" sz="1200" b="1" i="0" kern="1200" dirty="0" smtClean="0">
                <a:solidFill>
                  <a:schemeClr val="tx1"/>
                </a:solidFill>
                <a:latin typeface="Times New Roman" panose="02020603050405020304" pitchFamily="18" charset="0"/>
                <a:cs typeface="Times New Roman" panose="02020603050405020304" pitchFamily="18" charset="0"/>
              </a:rPr>
              <a:t>30 822,0</a:t>
            </a:r>
            <a:endParaRPr lang="ru-RU" sz="1200" b="1" i="0" kern="1200" dirty="0">
              <a:solidFill>
                <a:schemeClr val="tx1"/>
              </a:solidFill>
              <a:latin typeface="Times New Roman" panose="02020603050405020304" pitchFamily="18" charset="0"/>
              <a:cs typeface="Times New Roman" panose="02020603050405020304" pitchFamily="18" charset="0"/>
            </a:endParaRPr>
          </a:p>
        </p:txBody>
      </p:sp>
      <p:sp>
        <p:nvSpPr>
          <p:cNvPr id="39" name="Полилиния 38"/>
          <p:cNvSpPr/>
          <p:nvPr/>
        </p:nvSpPr>
        <p:spPr>
          <a:xfrm>
            <a:off x="7447694" y="2011326"/>
            <a:ext cx="720000" cy="404156"/>
          </a:xfrm>
          <a:custGeom>
            <a:avLst/>
            <a:gdLst>
              <a:gd name="connsiteX0" fmla="*/ 0 w 807455"/>
              <a:gd name="connsiteY0" fmla="*/ 40416 h 404156"/>
              <a:gd name="connsiteX1" fmla="*/ 40416 w 807455"/>
              <a:gd name="connsiteY1" fmla="*/ 0 h 404156"/>
              <a:gd name="connsiteX2" fmla="*/ 767039 w 807455"/>
              <a:gd name="connsiteY2" fmla="*/ 0 h 404156"/>
              <a:gd name="connsiteX3" fmla="*/ 807455 w 807455"/>
              <a:gd name="connsiteY3" fmla="*/ 40416 h 404156"/>
              <a:gd name="connsiteX4" fmla="*/ 807455 w 807455"/>
              <a:gd name="connsiteY4" fmla="*/ 363740 h 404156"/>
              <a:gd name="connsiteX5" fmla="*/ 767039 w 807455"/>
              <a:gd name="connsiteY5" fmla="*/ 404156 h 404156"/>
              <a:gd name="connsiteX6" fmla="*/ 40416 w 807455"/>
              <a:gd name="connsiteY6" fmla="*/ 404156 h 404156"/>
              <a:gd name="connsiteX7" fmla="*/ 0 w 807455"/>
              <a:gd name="connsiteY7" fmla="*/ 363740 h 404156"/>
              <a:gd name="connsiteX8" fmla="*/ 0 w 807455"/>
              <a:gd name="connsiteY8" fmla="*/ 40416 h 404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7455" h="404156">
                <a:moveTo>
                  <a:pt x="0" y="40416"/>
                </a:moveTo>
                <a:cubicBezTo>
                  <a:pt x="0" y="18095"/>
                  <a:pt x="18095" y="0"/>
                  <a:pt x="40416" y="0"/>
                </a:cubicBezTo>
                <a:lnTo>
                  <a:pt x="767039" y="0"/>
                </a:lnTo>
                <a:cubicBezTo>
                  <a:pt x="789360" y="0"/>
                  <a:pt x="807455" y="18095"/>
                  <a:pt x="807455" y="40416"/>
                </a:cubicBezTo>
                <a:lnTo>
                  <a:pt x="807455" y="363740"/>
                </a:lnTo>
                <a:cubicBezTo>
                  <a:pt x="807455" y="386061"/>
                  <a:pt x="789360" y="404156"/>
                  <a:pt x="767039" y="404156"/>
                </a:cubicBezTo>
                <a:lnTo>
                  <a:pt x="40416" y="404156"/>
                </a:lnTo>
                <a:cubicBezTo>
                  <a:pt x="18095" y="404156"/>
                  <a:pt x="0" y="386061"/>
                  <a:pt x="0" y="363740"/>
                </a:cubicBezTo>
                <a:lnTo>
                  <a:pt x="0" y="40416"/>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7557" tIns="57557" rIns="57557" bIns="57557" numCol="1" spcCol="1270" anchor="ctr" anchorCtr="0">
            <a:noAutofit/>
          </a:bodyPr>
          <a:lstStyle/>
          <a:p>
            <a:pPr lvl="0" algn="ctr" defTabSz="533400">
              <a:lnSpc>
                <a:spcPct val="90000"/>
              </a:lnSpc>
              <a:spcBef>
                <a:spcPct val="0"/>
              </a:spcBef>
              <a:spcAft>
                <a:spcPct val="35000"/>
              </a:spcAft>
            </a:pPr>
            <a:r>
              <a:rPr lang="ru-RU" sz="1200" b="1" i="0" kern="1200" dirty="0" smtClean="0">
                <a:solidFill>
                  <a:schemeClr val="tx1"/>
                </a:solidFill>
                <a:latin typeface="Times New Roman" panose="02020603050405020304" pitchFamily="18" charset="0"/>
                <a:cs typeface="Times New Roman" panose="02020603050405020304" pitchFamily="18" charset="0"/>
              </a:rPr>
              <a:t>2021</a:t>
            </a:r>
            <a:endParaRPr lang="ru-RU" sz="1200" b="1" i="0" kern="1200" dirty="0">
              <a:solidFill>
                <a:schemeClr val="tx1"/>
              </a:solidFill>
              <a:latin typeface="Times New Roman" panose="02020603050405020304" pitchFamily="18" charset="0"/>
              <a:cs typeface="Times New Roman" panose="02020603050405020304" pitchFamily="18" charset="0"/>
            </a:endParaRPr>
          </a:p>
        </p:txBody>
      </p:sp>
      <p:sp>
        <p:nvSpPr>
          <p:cNvPr id="40" name="Полилиния 39"/>
          <p:cNvSpPr/>
          <p:nvPr/>
        </p:nvSpPr>
        <p:spPr>
          <a:xfrm>
            <a:off x="7446734" y="6165304"/>
            <a:ext cx="720000" cy="396000"/>
          </a:xfrm>
          <a:custGeom>
            <a:avLst/>
            <a:gdLst>
              <a:gd name="connsiteX0" fmla="*/ 0 w 804306"/>
              <a:gd name="connsiteY0" fmla="*/ 56932 h 569323"/>
              <a:gd name="connsiteX1" fmla="*/ 56932 w 804306"/>
              <a:gd name="connsiteY1" fmla="*/ 0 h 569323"/>
              <a:gd name="connsiteX2" fmla="*/ 747374 w 804306"/>
              <a:gd name="connsiteY2" fmla="*/ 0 h 569323"/>
              <a:gd name="connsiteX3" fmla="*/ 804306 w 804306"/>
              <a:gd name="connsiteY3" fmla="*/ 56932 h 569323"/>
              <a:gd name="connsiteX4" fmla="*/ 804306 w 804306"/>
              <a:gd name="connsiteY4" fmla="*/ 512391 h 569323"/>
              <a:gd name="connsiteX5" fmla="*/ 747374 w 804306"/>
              <a:gd name="connsiteY5" fmla="*/ 569323 h 569323"/>
              <a:gd name="connsiteX6" fmla="*/ 56932 w 804306"/>
              <a:gd name="connsiteY6" fmla="*/ 569323 h 569323"/>
              <a:gd name="connsiteX7" fmla="*/ 0 w 804306"/>
              <a:gd name="connsiteY7" fmla="*/ 512391 h 569323"/>
              <a:gd name="connsiteX8" fmla="*/ 0 w 804306"/>
              <a:gd name="connsiteY8" fmla="*/ 56932 h 569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4306" h="569323">
                <a:moveTo>
                  <a:pt x="0" y="56932"/>
                </a:moveTo>
                <a:cubicBezTo>
                  <a:pt x="0" y="25489"/>
                  <a:pt x="25489" y="0"/>
                  <a:pt x="56932" y="0"/>
                </a:cubicBezTo>
                <a:lnTo>
                  <a:pt x="747374" y="0"/>
                </a:lnTo>
                <a:cubicBezTo>
                  <a:pt x="778817" y="0"/>
                  <a:pt x="804306" y="25489"/>
                  <a:pt x="804306" y="56932"/>
                </a:cubicBezTo>
                <a:lnTo>
                  <a:pt x="804306" y="512391"/>
                </a:lnTo>
                <a:cubicBezTo>
                  <a:pt x="804306" y="543834"/>
                  <a:pt x="778817" y="569323"/>
                  <a:pt x="747374" y="569323"/>
                </a:cubicBezTo>
                <a:lnTo>
                  <a:pt x="56932" y="569323"/>
                </a:lnTo>
                <a:cubicBezTo>
                  <a:pt x="25489" y="569323"/>
                  <a:pt x="0" y="543834"/>
                  <a:pt x="0" y="512391"/>
                </a:cubicBezTo>
                <a:lnTo>
                  <a:pt x="0" y="56932"/>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2395" tIns="62395" rIns="62395" bIns="62395" numCol="1" spcCol="1270" anchor="ctr" anchorCtr="0">
            <a:noAutofit/>
          </a:bodyPr>
          <a:lstStyle/>
          <a:p>
            <a:pPr lvl="0" algn="ctr" defTabSz="533400">
              <a:lnSpc>
                <a:spcPct val="90000"/>
              </a:lnSpc>
              <a:spcBef>
                <a:spcPct val="0"/>
              </a:spcBef>
              <a:spcAft>
                <a:spcPct val="35000"/>
              </a:spcAft>
            </a:pPr>
            <a:r>
              <a:rPr lang="ru-RU" sz="1200" b="1" i="0" kern="1200" dirty="0" smtClean="0">
                <a:solidFill>
                  <a:schemeClr val="tx1"/>
                </a:solidFill>
                <a:latin typeface="Times New Roman" panose="02020603050405020304" pitchFamily="18" charset="0"/>
                <a:cs typeface="Times New Roman" panose="02020603050405020304" pitchFamily="18" charset="0"/>
              </a:rPr>
              <a:t>153,1</a:t>
            </a:r>
          </a:p>
        </p:txBody>
      </p:sp>
      <p:sp>
        <p:nvSpPr>
          <p:cNvPr id="43" name="Полилиния 42"/>
          <p:cNvSpPr/>
          <p:nvPr/>
        </p:nvSpPr>
        <p:spPr>
          <a:xfrm>
            <a:off x="7463081" y="2516446"/>
            <a:ext cx="720000" cy="475179"/>
          </a:xfrm>
          <a:custGeom>
            <a:avLst/>
            <a:gdLst>
              <a:gd name="connsiteX0" fmla="*/ 0 w 798044"/>
              <a:gd name="connsiteY0" fmla="*/ 56932 h 569323"/>
              <a:gd name="connsiteX1" fmla="*/ 56932 w 798044"/>
              <a:gd name="connsiteY1" fmla="*/ 0 h 569323"/>
              <a:gd name="connsiteX2" fmla="*/ 741112 w 798044"/>
              <a:gd name="connsiteY2" fmla="*/ 0 h 569323"/>
              <a:gd name="connsiteX3" fmla="*/ 798044 w 798044"/>
              <a:gd name="connsiteY3" fmla="*/ 56932 h 569323"/>
              <a:gd name="connsiteX4" fmla="*/ 798044 w 798044"/>
              <a:gd name="connsiteY4" fmla="*/ 512391 h 569323"/>
              <a:gd name="connsiteX5" fmla="*/ 741112 w 798044"/>
              <a:gd name="connsiteY5" fmla="*/ 569323 h 569323"/>
              <a:gd name="connsiteX6" fmla="*/ 56932 w 798044"/>
              <a:gd name="connsiteY6" fmla="*/ 569323 h 569323"/>
              <a:gd name="connsiteX7" fmla="*/ 0 w 798044"/>
              <a:gd name="connsiteY7" fmla="*/ 512391 h 569323"/>
              <a:gd name="connsiteX8" fmla="*/ 0 w 798044"/>
              <a:gd name="connsiteY8" fmla="*/ 56932 h 569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8044" h="569323">
                <a:moveTo>
                  <a:pt x="0" y="56932"/>
                </a:moveTo>
                <a:cubicBezTo>
                  <a:pt x="0" y="25489"/>
                  <a:pt x="25489" y="0"/>
                  <a:pt x="56932" y="0"/>
                </a:cubicBezTo>
                <a:lnTo>
                  <a:pt x="741112" y="0"/>
                </a:lnTo>
                <a:cubicBezTo>
                  <a:pt x="772555" y="0"/>
                  <a:pt x="798044" y="25489"/>
                  <a:pt x="798044" y="56932"/>
                </a:cubicBezTo>
                <a:lnTo>
                  <a:pt x="798044" y="512391"/>
                </a:lnTo>
                <a:cubicBezTo>
                  <a:pt x="798044" y="543834"/>
                  <a:pt x="772555" y="569323"/>
                  <a:pt x="741112" y="569323"/>
                </a:cubicBezTo>
                <a:lnTo>
                  <a:pt x="56932" y="569323"/>
                </a:lnTo>
                <a:cubicBezTo>
                  <a:pt x="25489" y="569323"/>
                  <a:pt x="0" y="543834"/>
                  <a:pt x="0" y="512391"/>
                </a:cubicBezTo>
                <a:lnTo>
                  <a:pt x="0" y="56932"/>
                </a:lnTo>
                <a:close/>
              </a:path>
            </a:pathLst>
          </a:custGeom>
          <a:gradFill rotWithShape="0">
            <a:gsLst>
              <a:gs pos="0">
                <a:srgbClr val="81DEFF">
                  <a:tint val="66000"/>
                  <a:satMod val="160000"/>
                </a:srgbClr>
              </a:gs>
              <a:gs pos="50000">
                <a:srgbClr val="81DEFF">
                  <a:tint val="44500"/>
                  <a:satMod val="160000"/>
                </a:srgbClr>
              </a:gs>
              <a:gs pos="100000">
                <a:srgbClr val="81DEFF">
                  <a:tint val="23500"/>
                  <a:satMod val="160000"/>
                </a:srgbClr>
              </a:gs>
            </a:gsLs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2395" tIns="62395" rIns="62395" bIns="62395" numCol="1" spcCol="1270" anchor="ctr" anchorCtr="0">
            <a:noAutofit/>
          </a:bodyPr>
          <a:lstStyle/>
          <a:p>
            <a:pPr lvl="0" algn="ctr" defTabSz="533400">
              <a:lnSpc>
                <a:spcPct val="90000"/>
              </a:lnSpc>
              <a:spcBef>
                <a:spcPct val="0"/>
              </a:spcBef>
              <a:spcAft>
                <a:spcPct val="35000"/>
              </a:spcAft>
            </a:pPr>
            <a:r>
              <a:rPr lang="ru-RU" sz="1200" b="1" i="0" kern="1200" dirty="0" smtClean="0">
                <a:solidFill>
                  <a:schemeClr val="tx1"/>
                </a:solidFill>
                <a:latin typeface="Times New Roman" panose="02020603050405020304" pitchFamily="18" charset="0"/>
                <a:cs typeface="Times New Roman" panose="02020603050405020304" pitchFamily="18" charset="0"/>
              </a:rPr>
              <a:t>277,2</a:t>
            </a:r>
            <a:endParaRPr lang="ru-RU" sz="1200" b="1" i="0" kern="1200" dirty="0">
              <a:solidFill>
                <a:schemeClr val="tx1"/>
              </a:solidFill>
              <a:latin typeface="Times New Roman" panose="02020603050405020304" pitchFamily="18" charset="0"/>
              <a:cs typeface="Times New Roman" panose="02020603050405020304" pitchFamily="18" charset="0"/>
            </a:endParaRPr>
          </a:p>
        </p:txBody>
      </p:sp>
      <p:sp>
        <p:nvSpPr>
          <p:cNvPr id="44" name="Полилиния 43"/>
          <p:cNvSpPr/>
          <p:nvPr/>
        </p:nvSpPr>
        <p:spPr>
          <a:xfrm>
            <a:off x="7463081" y="3110017"/>
            <a:ext cx="720000" cy="475179"/>
          </a:xfrm>
          <a:custGeom>
            <a:avLst/>
            <a:gdLst>
              <a:gd name="connsiteX0" fmla="*/ 0 w 798044"/>
              <a:gd name="connsiteY0" fmla="*/ 56932 h 569323"/>
              <a:gd name="connsiteX1" fmla="*/ 56932 w 798044"/>
              <a:gd name="connsiteY1" fmla="*/ 0 h 569323"/>
              <a:gd name="connsiteX2" fmla="*/ 741112 w 798044"/>
              <a:gd name="connsiteY2" fmla="*/ 0 h 569323"/>
              <a:gd name="connsiteX3" fmla="*/ 798044 w 798044"/>
              <a:gd name="connsiteY3" fmla="*/ 56932 h 569323"/>
              <a:gd name="connsiteX4" fmla="*/ 798044 w 798044"/>
              <a:gd name="connsiteY4" fmla="*/ 512391 h 569323"/>
              <a:gd name="connsiteX5" fmla="*/ 741112 w 798044"/>
              <a:gd name="connsiteY5" fmla="*/ 569323 h 569323"/>
              <a:gd name="connsiteX6" fmla="*/ 56932 w 798044"/>
              <a:gd name="connsiteY6" fmla="*/ 569323 h 569323"/>
              <a:gd name="connsiteX7" fmla="*/ 0 w 798044"/>
              <a:gd name="connsiteY7" fmla="*/ 512391 h 569323"/>
              <a:gd name="connsiteX8" fmla="*/ 0 w 798044"/>
              <a:gd name="connsiteY8" fmla="*/ 56932 h 569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8044" h="569323">
                <a:moveTo>
                  <a:pt x="0" y="56932"/>
                </a:moveTo>
                <a:cubicBezTo>
                  <a:pt x="0" y="25489"/>
                  <a:pt x="25489" y="0"/>
                  <a:pt x="56932" y="0"/>
                </a:cubicBezTo>
                <a:lnTo>
                  <a:pt x="741112" y="0"/>
                </a:lnTo>
                <a:cubicBezTo>
                  <a:pt x="772555" y="0"/>
                  <a:pt x="798044" y="25489"/>
                  <a:pt x="798044" y="56932"/>
                </a:cubicBezTo>
                <a:lnTo>
                  <a:pt x="798044" y="512391"/>
                </a:lnTo>
                <a:cubicBezTo>
                  <a:pt x="798044" y="543834"/>
                  <a:pt x="772555" y="569323"/>
                  <a:pt x="741112" y="569323"/>
                </a:cubicBezTo>
                <a:lnTo>
                  <a:pt x="56932" y="569323"/>
                </a:lnTo>
                <a:cubicBezTo>
                  <a:pt x="25489" y="569323"/>
                  <a:pt x="0" y="543834"/>
                  <a:pt x="0" y="512391"/>
                </a:cubicBezTo>
                <a:lnTo>
                  <a:pt x="0" y="56932"/>
                </a:lnTo>
                <a:close/>
              </a:path>
            </a:pathLst>
          </a:custGeom>
          <a:gradFill rotWithShape="0">
            <a:gsLst>
              <a:gs pos="0">
                <a:srgbClr val="81DEFF">
                  <a:tint val="66000"/>
                  <a:satMod val="160000"/>
                </a:srgbClr>
              </a:gs>
              <a:gs pos="50000">
                <a:srgbClr val="81DEFF">
                  <a:tint val="44500"/>
                  <a:satMod val="160000"/>
                </a:srgbClr>
              </a:gs>
              <a:gs pos="100000">
                <a:srgbClr val="81DEFF">
                  <a:tint val="23500"/>
                  <a:satMod val="160000"/>
                </a:srgbClr>
              </a:gs>
            </a:gsLs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2395" tIns="62395" rIns="62395" bIns="62395" numCol="1" spcCol="1270" anchor="ctr" anchorCtr="0">
            <a:noAutofit/>
          </a:bodyPr>
          <a:lstStyle/>
          <a:p>
            <a:pPr lvl="0" algn="ctr" defTabSz="533400">
              <a:lnSpc>
                <a:spcPct val="90000"/>
              </a:lnSpc>
              <a:spcBef>
                <a:spcPct val="0"/>
              </a:spcBef>
              <a:spcAft>
                <a:spcPct val="35000"/>
              </a:spcAft>
            </a:pPr>
            <a:r>
              <a:rPr lang="ru-RU" sz="1200" b="1" i="0" kern="1200" dirty="0" smtClean="0">
                <a:solidFill>
                  <a:schemeClr val="tx1"/>
                </a:solidFill>
                <a:latin typeface="Times New Roman" panose="02020603050405020304" pitchFamily="18" charset="0"/>
                <a:cs typeface="Times New Roman" panose="02020603050405020304" pitchFamily="18" charset="0"/>
              </a:rPr>
              <a:t>18,2</a:t>
            </a:r>
            <a:endParaRPr lang="ru-RU" sz="1200" b="1" i="0" kern="1200" dirty="0">
              <a:solidFill>
                <a:schemeClr val="tx1"/>
              </a:solidFill>
              <a:latin typeface="Times New Roman" panose="02020603050405020304" pitchFamily="18" charset="0"/>
              <a:cs typeface="Times New Roman" panose="02020603050405020304" pitchFamily="18" charset="0"/>
            </a:endParaRPr>
          </a:p>
        </p:txBody>
      </p:sp>
      <p:sp>
        <p:nvSpPr>
          <p:cNvPr id="45" name="Полилиния 44"/>
          <p:cNvSpPr/>
          <p:nvPr/>
        </p:nvSpPr>
        <p:spPr>
          <a:xfrm>
            <a:off x="7463081" y="3703588"/>
            <a:ext cx="720000" cy="475179"/>
          </a:xfrm>
          <a:custGeom>
            <a:avLst/>
            <a:gdLst>
              <a:gd name="connsiteX0" fmla="*/ 0 w 798044"/>
              <a:gd name="connsiteY0" fmla="*/ 56932 h 569323"/>
              <a:gd name="connsiteX1" fmla="*/ 56932 w 798044"/>
              <a:gd name="connsiteY1" fmla="*/ 0 h 569323"/>
              <a:gd name="connsiteX2" fmla="*/ 741112 w 798044"/>
              <a:gd name="connsiteY2" fmla="*/ 0 h 569323"/>
              <a:gd name="connsiteX3" fmla="*/ 798044 w 798044"/>
              <a:gd name="connsiteY3" fmla="*/ 56932 h 569323"/>
              <a:gd name="connsiteX4" fmla="*/ 798044 w 798044"/>
              <a:gd name="connsiteY4" fmla="*/ 512391 h 569323"/>
              <a:gd name="connsiteX5" fmla="*/ 741112 w 798044"/>
              <a:gd name="connsiteY5" fmla="*/ 569323 h 569323"/>
              <a:gd name="connsiteX6" fmla="*/ 56932 w 798044"/>
              <a:gd name="connsiteY6" fmla="*/ 569323 h 569323"/>
              <a:gd name="connsiteX7" fmla="*/ 0 w 798044"/>
              <a:gd name="connsiteY7" fmla="*/ 512391 h 569323"/>
              <a:gd name="connsiteX8" fmla="*/ 0 w 798044"/>
              <a:gd name="connsiteY8" fmla="*/ 56932 h 569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8044" h="569323">
                <a:moveTo>
                  <a:pt x="0" y="56932"/>
                </a:moveTo>
                <a:cubicBezTo>
                  <a:pt x="0" y="25489"/>
                  <a:pt x="25489" y="0"/>
                  <a:pt x="56932" y="0"/>
                </a:cubicBezTo>
                <a:lnTo>
                  <a:pt x="741112" y="0"/>
                </a:lnTo>
                <a:cubicBezTo>
                  <a:pt x="772555" y="0"/>
                  <a:pt x="798044" y="25489"/>
                  <a:pt x="798044" y="56932"/>
                </a:cubicBezTo>
                <a:lnTo>
                  <a:pt x="798044" y="512391"/>
                </a:lnTo>
                <a:cubicBezTo>
                  <a:pt x="798044" y="543834"/>
                  <a:pt x="772555" y="569323"/>
                  <a:pt x="741112" y="569323"/>
                </a:cubicBezTo>
                <a:lnTo>
                  <a:pt x="56932" y="569323"/>
                </a:lnTo>
                <a:cubicBezTo>
                  <a:pt x="25489" y="569323"/>
                  <a:pt x="0" y="543834"/>
                  <a:pt x="0" y="512391"/>
                </a:cubicBezTo>
                <a:lnTo>
                  <a:pt x="0" y="56932"/>
                </a:lnTo>
                <a:close/>
              </a:path>
            </a:pathLst>
          </a:custGeom>
          <a:gradFill rotWithShape="0">
            <a:gsLst>
              <a:gs pos="0">
                <a:srgbClr val="81DEFF">
                  <a:tint val="66000"/>
                  <a:satMod val="160000"/>
                </a:srgbClr>
              </a:gs>
              <a:gs pos="50000">
                <a:srgbClr val="81DEFF">
                  <a:tint val="44500"/>
                  <a:satMod val="160000"/>
                </a:srgbClr>
              </a:gs>
              <a:gs pos="100000">
                <a:srgbClr val="81DEFF">
                  <a:tint val="23500"/>
                  <a:satMod val="160000"/>
                </a:srgbClr>
              </a:gs>
            </a:gsLs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2395" tIns="62395" rIns="62395" bIns="62395" numCol="1" spcCol="1270" anchor="ctr" anchorCtr="0">
            <a:noAutofit/>
          </a:bodyPr>
          <a:lstStyle/>
          <a:p>
            <a:pPr lvl="0" algn="ctr" defTabSz="533400">
              <a:lnSpc>
                <a:spcPct val="90000"/>
              </a:lnSpc>
              <a:spcBef>
                <a:spcPct val="0"/>
              </a:spcBef>
              <a:spcAft>
                <a:spcPct val="35000"/>
              </a:spcAft>
            </a:pPr>
            <a:r>
              <a:rPr lang="ru-RU" sz="1200" b="1" i="0" kern="1200" dirty="0" smtClean="0">
                <a:solidFill>
                  <a:schemeClr val="tx1"/>
                </a:solidFill>
                <a:latin typeface="Times New Roman" panose="02020603050405020304" pitchFamily="18" charset="0"/>
                <a:cs typeface="Times New Roman" panose="02020603050405020304" pitchFamily="18" charset="0"/>
              </a:rPr>
              <a:t>33 178,1</a:t>
            </a:r>
            <a:endParaRPr lang="ru-RU" sz="1200" b="1" i="0" kern="1200" dirty="0">
              <a:solidFill>
                <a:schemeClr val="tx1"/>
              </a:solidFill>
              <a:latin typeface="Times New Roman" panose="02020603050405020304" pitchFamily="18" charset="0"/>
              <a:cs typeface="Times New Roman" panose="02020603050405020304" pitchFamily="18" charset="0"/>
            </a:endParaRPr>
          </a:p>
        </p:txBody>
      </p:sp>
      <p:sp>
        <p:nvSpPr>
          <p:cNvPr id="46" name="Полилиния 45"/>
          <p:cNvSpPr/>
          <p:nvPr/>
        </p:nvSpPr>
        <p:spPr>
          <a:xfrm>
            <a:off x="8244408" y="2011326"/>
            <a:ext cx="720000" cy="404156"/>
          </a:xfrm>
          <a:custGeom>
            <a:avLst/>
            <a:gdLst>
              <a:gd name="connsiteX0" fmla="*/ 0 w 807455"/>
              <a:gd name="connsiteY0" fmla="*/ 40416 h 404156"/>
              <a:gd name="connsiteX1" fmla="*/ 40416 w 807455"/>
              <a:gd name="connsiteY1" fmla="*/ 0 h 404156"/>
              <a:gd name="connsiteX2" fmla="*/ 767039 w 807455"/>
              <a:gd name="connsiteY2" fmla="*/ 0 h 404156"/>
              <a:gd name="connsiteX3" fmla="*/ 807455 w 807455"/>
              <a:gd name="connsiteY3" fmla="*/ 40416 h 404156"/>
              <a:gd name="connsiteX4" fmla="*/ 807455 w 807455"/>
              <a:gd name="connsiteY4" fmla="*/ 363740 h 404156"/>
              <a:gd name="connsiteX5" fmla="*/ 767039 w 807455"/>
              <a:gd name="connsiteY5" fmla="*/ 404156 h 404156"/>
              <a:gd name="connsiteX6" fmla="*/ 40416 w 807455"/>
              <a:gd name="connsiteY6" fmla="*/ 404156 h 404156"/>
              <a:gd name="connsiteX7" fmla="*/ 0 w 807455"/>
              <a:gd name="connsiteY7" fmla="*/ 363740 h 404156"/>
              <a:gd name="connsiteX8" fmla="*/ 0 w 807455"/>
              <a:gd name="connsiteY8" fmla="*/ 40416 h 404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7455" h="404156">
                <a:moveTo>
                  <a:pt x="0" y="40416"/>
                </a:moveTo>
                <a:cubicBezTo>
                  <a:pt x="0" y="18095"/>
                  <a:pt x="18095" y="0"/>
                  <a:pt x="40416" y="0"/>
                </a:cubicBezTo>
                <a:lnTo>
                  <a:pt x="767039" y="0"/>
                </a:lnTo>
                <a:cubicBezTo>
                  <a:pt x="789360" y="0"/>
                  <a:pt x="807455" y="18095"/>
                  <a:pt x="807455" y="40416"/>
                </a:cubicBezTo>
                <a:lnTo>
                  <a:pt x="807455" y="363740"/>
                </a:lnTo>
                <a:cubicBezTo>
                  <a:pt x="807455" y="386061"/>
                  <a:pt x="789360" y="404156"/>
                  <a:pt x="767039" y="404156"/>
                </a:cubicBezTo>
                <a:lnTo>
                  <a:pt x="40416" y="404156"/>
                </a:lnTo>
                <a:cubicBezTo>
                  <a:pt x="18095" y="404156"/>
                  <a:pt x="0" y="386061"/>
                  <a:pt x="0" y="363740"/>
                </a:cubicBezTo>
                <a:lnTo>
                  <a:pt x="0" y="40416"/>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7557" tIns="57557" rIns="57557" bIns="57557" numCol="1" spcCol="1270" anchor="ctr" anchorCtr="0">
            <a:noAutofit/>
          </a:bodyPr>
          <a:lstStyle/>
          <a:p>
            <a:pPr lvl="0" algn="ctr" defTabSz="533400">
              <a:lnSpc>
                <a:spcPct val="90000"/>
              </a:lnSpc>
              <a:spcBef>
                <a:spcPct val="0"/>
              </a:spcBef>
              <a:spcAft>
                <a:spcPct val="35000"/>
              </a:spcAft>
            </a:pPr>
            <a:r>
              <a:rPr lang="ru-RU" sz="1200" b="1" i="0" kern="1200" dirty="0" smtClean="0">
                <a:solidFill>
                  <a:schemeClr val="tx1"/>
                </a:solidFill>
                <a:latin typeface="Times New Roman" panose="02020603050405020304" pitchFamily="18" charset="0"/>
                <a:cs typeface="Times New Roman" panose="02020603050405020304" pitchFamily="18" charset="0"/>
              </a:rPr>
              <a:t>2022</a:t>
            </a:r>
            <a:endParaRPr lang="ru-RU" sz="1200" b="1" i="0" kern="1200" dirty="0">
              <a:solidFill>
                <a:schemeClr val="tx1"/>
              </a:solidFill>
              <a:latin typeface="Times New Roman" panose="02020603050405020304" pitchFamily="18" charset="0"/>
              <a:cs typeface="Times New Roman" panose="02020603050405020304" pitchFamily="18" charset="0"/>
            </a:endParaRPr>
          </a:p>
        </p:txBody>
      </p:sp>
      <p:sp>
        <p:nvSpPr>
          <p:cNvPr id="47" name="Полилиния 46"/>
          <p:cNvSpPr/>
          <p:nvPr/>
        </p:nvSpPr>
        <p:spPr>
          <a:xfrm>
            <a:off x="8244408" y="6165304"/>
            <a:ext cx="720000" cy="396000"/>
          </a:xfrm>
          <a:custGeom>
            <a:avLst/>
            <a:gdLst>
              <a:gd name="connsiteX0" fmla="*/ 0 w 804306"/>
              <a:gd name="connsiteY0" fmla="*/ 56932 h 569323"/>
              <a:gd name="connsiteX1" fmla="*/ 56932 w 804306"/>
              <a:gd name="connsiteY1" fmla="*/ 0 h 569323"/>
              <a:gd name="connsiteX2" fmla="*/ 747374 w 804306"/>
              <a:gd name="connsiteY2" fmla="*/ 0 h 569323"/>
              <a:gd name="connsiteX3" fmla="*/ 804306 w 804306"/>
              <a:gd name="connsiteY3" fmla="*/ 56932 h 569323"/>
              <a:gd name="connsiteX4" fmla="*/ 804306 w 804306"/>
              <a:gd name="connsiteY4" fmla="*/ 512391 h 569323"/>
              <a:gd name="connsiteX5" fmla="*/ 747374 w 804306"/>
              <a:gd name="connsiteY5" fmla="*/ 569323 h 569323"/>
              <a:gd name="connsiteX6" fmla="*/ 56932 w 804306"/>
              <a:gd name="connsiteY6" fmla="*/ 569323 h 569323"/>
              <a:gd name="connsiteX7" fmla="*/ 0 w 804306"/>
              <a:gd name="connsiteY7" fmla="*/ 512391 h 569323"/>
              <a:gd name="connsiteX8" fmla="*/ 0 w 804306"/>
              <a:gd name="connsiteY8" fmla="*/ 56932 h 569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4306" h="569323">
                <a:moveTo>
                  <a:pt x="0" y="56932"/>
                </a:moveTo>
                <a:cubicBezTo>
                  <a:pt x="0" y="25489"/>
                  <a:pt x="25489" y="0"/>
                  <a:pt x="56932" y="0"/>
                </a:cubicBezTo>
                <a:lnTo>
                  <a:pt x="747374" y="0"/>
                </a:lnTo>
                <a:cubicBezTo>
                  <a:pt x="778817" y="0"/>
                  <a:pt x="804306" y="25489"/>
                  <a:pt x="804306" y="56932"/>
                </a:cubicBezTo>
                <a:lnTo>
                  <a:pt x="804306" y="512391"/>
                </a:lnTo>
                <a:cubicBezTo>
                  <a:pt x="804306" y="543834"/>
                  <a:pt x="778817" y="569323"/>
                  <a:pt x="747374" y="569323"/>
                </a:cubicBezTo>
                <a:lnTo>
                  <a:pt x="56932" y="569323"/>
                </a:lnTo>
                <a:cubicBezTo>
                  <a:pt x="25489" y="569323"/>
                  <a:pt x="0" y="543834"/>
                  <a:pt x="0" y="512391"/>
                </a:cubicBezTo>
                <a:lnTo>
                  <a:pt x="0" y="56932"/>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2395" tIns="62395" rIns="62395" bIns="62395" numCol="1" spcCol="1270" anchor="ctr" anchorCtr="0">
            <a:noAutofit/>
          </a:bodyPr>
          <a:lstStyle/>
          <a:p>
            <a:pPr lvl="0" algn="ctr" defTabSz="533400">
              <a:lnSpc>
                <a:spcPct val="90000"/>
              </a:lnSpc>
              <a:spcBef>
                <a:spcPct val="0"/>
              </a:spcBef>
              <a:spcAft>
                <a:spcPct val="35000"/>
              </a:spcAft>
            </a:pPr>
            <a:r>
              <a:rPr lang="ru-RU" sz="1200" b="1" i="0" kern="1200" dirty="0" smtClean="0">
                <a:solidFill>
                  <a:schemeClr val="tx1"/>
                </a:solidFill>
                <a:latin typeface="Times New Roman" panose="02020603050405020304" pitchFamily="18" charset="0"/>
                <a:cs typeface="Times New Roman" panose="02020603050405020304" pitchFamily="18" charset="0"/>
              </a:rPr>
              <a:t>164,9</a:t>
            </a:r>
          </a:p>
        </p:txBody>
      </p:sp>
      <p:sp>
        <p:nvSpPr>
          <p:cNvPr id="50" name="Полилиния 49"/>
          <p:cNvSpPr/>
          <p:nvPr/>
        </p:nvSpPr>
        <p:spPr>
          <a:xfrm>
            <a:off x="8244408" y="2516446"/>
            <a:ext cx="720000" cy="475179"/>
          </a:xfrm>
          <a:custGeom>
            <a:avLst/>
            <a:gdLst>
              <a:gd name="connsiteX0" fmla="*/ 0 w 798044"/>
              <a:gd name="connsiteY0" fmla="*/ 56932 h 569323"/>
              <a:gd name="connsiteX1" fmla="*/ 56932 w 798044"/>
              <a:gd name="connsiteY1" fmla="*/ 0 h 569323"/>
              <a:gd name="connsiteX2" fmla="*/ 741112 w 798044"/>
              <a:gd name="connsiteY2" fmla="*/ 0 h 569323"/>
              <a:gd name="connsiteX3" fmla="*/ 798044 w 798044"/>
              <a:gd name="connsiteY3" fmla="*/ 56932 h 569323"/>
              <a:gd name="connsiteX4" fmla="*/ 798044 w 798044"/>
              <a:gd name="connsiteY4" fmla="*/ 512391 h 569323"/>
              <a:gd name="connsiteX5" fmla="*/ 741112 w 798044"/>
              <a:gd name="connsiteY5" fmla="*/ 569323 h 569323"/>
              <a:gd name="connsiteX6" fmla="*/ 56932 w 798044"/>
              <a:gd name="connsiteY6" fmla="*/ 569323 h 569323"/>
              <a:gd name="connsiteX7" fmla="*/ 0 w 798044"/>
              <a:gd name="connsiteY7" fmla="*/ 512391 h 569323"/>
              <a:gd name="connsiteX8" fmla="*/ 0 w 798044"/>
              <a:gd name="connsiteY8" fmla="*/ 56932 h 569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8044" h="569323">
                <a:moveTo>
                  <a:pt x="0" y="56932"/>
                </a:moveTo>
                <a:cubicBezTo>
                  <a:pt x="0" y="25489"/>
                  <a:pt x="25489" y="0"/>
                  <a:pt x="56932" y="0"/>
                </a:cubicBezTo>
                <a:lnTo>
                  <a:pt x="741112" y="0"/>
                </a:lnTo>
                <a:cubicBezTo>
                  <a:pt x="772555" y="0"/>
                  <a:pt x="798044" y="25489"/>
                  <a:pt x="798044" y="56932"/>
                </a:cubicBezTo>
                <a:lnTo>
                  <a:pt x="798044" y="512391"/>
                </a:lnTo>
                <a:cubicBezTo>
                  <a:pt x="798044" y="543834"/>
                  <a:pt x="772555" y="569323"/>
                  <a:pt x="741112" y="569323"/>
                </a:cubicBezTo>
                <a:lnTo>
                  <a:pt x="56932" y="569323"/>
                </a:lnTo>
                <a:cubicBezTo>
                  <a:pt x="25489" y="569323"/>
                  <a:pt x="0" y="543834"/>
                  <a:pt x="0" y="512391"/>
                </a:cubicBezTo>
                <a:lnTo>
                  <a:pt x="0" y="56932"/>
                </a:lnTo>
                <a:close/>
              </a:path>
            </a:pathLst>
          </a:custGeom>
          <a:gradFill rotWithShape="0">
            <a:gsLst>
              <a:gs pos="0">
                <a:srgbClr val="81DEFF">
                  <a:tint val="66000"/>
                  <a:satMod val="160000"/>
                </a:srgbClr>
              </a:gs>
              <a:gs pos="50000">
                <a:srgbClr val="81DEFF">
                  <a:tint val="44500"/>
                  <a:satMod val="160000"/>
                </a:srgbClr>
              </a:gs>
              <a:gs pos="100000">
                <a:srgbClr val="81DEFF">
                  <a:tint val="23500"/>
                  <a:satMod val="160000"/>
                </a:srgbClr>
              </a:gs>
            </a:gsLs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2395" tIns="62395" rIns="62395" bIns="62395" numCol="1" spcCol="1270" anchor="ctr" anchorCtr="0">
            <a:noAutofit/>
          </a:bodyPr>
          <a:lstStyle/>
          <a:p>
            <a:pPr lvl="0" algn="ctr" defTabSz="533400">
              <a:lnSpc>
                <a:spcPct val="90000"/>
              </a:lnSpc>
              <a:spcBef>
                <a:spcPct val="0"/>
              </a:spcBef>
              <a:spcAft>
                <a:spcPct val="35000"/>
              </a:spcAft>
            </a:pPr>
            <a:r>
              <a:rPr lang="ru-RU" sz="1200" b="1" i="0" kern="1200" dirty="0" smtClean="0">
                <a:solidFill>
                  <a:schemeClr val="tx1"/>
                </a:solidFill>
                <a:latin typeface="Times New Roman" panose="02020603050405020304" pitchFamily="18" charset="0"/>
                <a:cs typeface="Times New Roman" panose="02020603050405020304" pitchFamily="18" charset="0"/>
              </a:rPr>
              <a:t>298,4</a:t>
            </a:r>
            <a:endParaRPr lang="ru-RU" sz="1200" b="1" i="0" kern="1200" dirty="0">
              <a:solidFill>
                <a:schemeClr val="tx1"/>
              </a:solidFill>
              <a:latin typeface="Times New Roman" panose="02020603050405020304" pitchFamily="18" charset="0"/>
              <a:cs typeface="Times New Roman" panose="02020603050405020304" pitchFamily="18" charset="0"/>
            </a:endParaRPr>
          </a:p>
        </p:txBody>
      </p:sp>
      <p:sp>
        <p:nvSpPr>
          <p:cNvPr id="51" name="Полилиния 50"/>
          <p:cNvSpPr/>
          <p:nvPr/>
        </p:nvSpPr>
        <p:spPr>
          <a:xfrm>
            <a:off x="8244408" y="3110017"/>
            <a:ext cx="720000" cy="475179"/>
          </a:xfrm>
          <a:custGeom>
            <a:avLst/>
            <a:gdLst>
              <a:gd name="connsiteX0" fmla="*/ 0 w 798044"/>
              <a:gd name="connsiteY0" fmla="*/ 56932 h 569323"/>
              <a:gd name="connsiteX1" fmla="*/ 56932 w 798044"/>
              <a:gd name="connsiteY1" fmla="*/ 0 h 569323"/>
              <a:gd name="connsiteX2" fmla="*/ 741112 w 798044"/>
              <a:gd name="connsiteY2" fmla="*/ 0 h 569323"/>
              <a:gd name="connsiteX3" fmla="*/ 798044 w 798044"/>
              <a:gd name="connsiteY3" fmla="*/ 56932 h 569323"/>
              <a:gd name="connsiteX4" fmla="*/ 798044 w 798044"/>
              <a:gd name="connsiteY4" fmla="*/ 512391 h 569323"/>
              <a:gd name="connsiteX5" fmla="*/ 741112 w 798044"/>
              <a:gd name="connsiteY5" fmla="*/ 569323 h 569323"/>
              <a:gd name="connsiteX6" fmla="*/ 56932 w 798044"/>
              <a:gd name="connsiteY6" fmla="*/ 569323 h 569323"/>
              <a:gd name="connsiteX7" fmla="*/ 0 w 798044"/>
              <a:gd name="connsiteY7" fmla="*/ 512391 h 569323"/>
              <a:gd name="connsiteX8" fmla="*/ 0 w 798044"/>
              <a:gd name="connsiteY8" fmla="*/ 56932 h 569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8044" h="569323">
                <a:moveTo>
                  <a:pt x="0" y="56932"/>
                </a:moveTo>
                <a:cubicBezTo>
                  <a:pt x="0" y="25489"/>
                  <a:pt x="25489" y="0"/>
                  <a:pt x="56932" y="0"/>
                </a:cubicBezTo>
                <a:lnTo>
                  <a:pt x="741112" y="0"/>
                </a:lnTo>
                <a:cubicBezTo>
                  <a:pt x="772555" y="0"/>
                  <a:pt x="798044" y="25489"/>
                  <a:pt x="798044" y="56932"/>
                </a:cubicBezTo>
                <a:lnTo>
                  <a:pt x="798044" y="512391"/>
                </a:lnTo>
                <a:cubicBezTo>
                  <a:pt x="798044" y="543834"/>
                  <a:pt x="772555" y="569323"/>
                  <a:pt x="741112" y="569323"/>
                </a:cubicBezTo>
                <a:lnTo>
                  <a:pt x="56932" y="569323"/>
                </a:lnTo>
                <a:cubicBezTo>
                  <a:pt x="25489" y="569323"/>
                  <a:pt x="0" y="543834"/>
                  <a:pt x="0" y="512391"/>
                </a:cubicBezTo>
                <a:lnTo>
                  <a:pt x="0" y="56932"/>
                </a:lnTo>
                <a:close/>
              </a:path>
            </a:pathLst>
          </a:custGeom>
          <a:gradFill rotWithShape="0">
            <a:gsLst>
              <a:gs pos="0">
                <a:srgbClr val="81DEFF">
                  <a:tint val="66000"/>
                  <a:satMod val="160000"/>
                </a:srgbClr>
              </a:gs>
              <a:gs pos="50000">
                <a:srgbClr val="81DEFF">
                  <a:tint val="44500"/>
                  <a:satMod val="160000"/>
                </a:srgbClr>
              </a:gs>
              <a:gs pos="100000">
                <a:srgbClr val="81DEFF">
                  <a:tint val="23500"/>
                  <a:satMod val="160000"/>
                </a:srgbClr>
              </a:gs>
            </a:gsLs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2395" tIns="62395" rIns="62395" bIns="62395" numCol="1" spcCol="1270" anchor="ctr" anchorCtr="0">
            <a:noAutofit/>
          </a:bodyPr>
          <a:lstStyle/>
          <a:p>
            <a:pPr lvl="0" algn="ctr" defTabSz="533400">
              <a:lnSpc>
                <a:spcPct val="90000"/>
              </a:lnSpc>
              <a:spcBef>
                <a:spcPct val="0"/>
              </a:spcBef>
              <a:spcAft>
                <a:spcPct val="35000"/>
              </a:spcAft>
            </a:pPr>
            <a:r>
              <a:rPr lang="ru-RU" sz="1200" b="1" i="0" kern="1200" dirty="0" smtClean="0">
                <a:solidFill>
                  <a:schemeClr val="tx1"/>
                </a:solidFill>
                <a:latin typeface="Times New Roman" panose="02020603050405020304" pitchFamily="18" charset="0"/>
                <a:cs typeface="Times New Roman" panose="02020603050405020304" pitchFamily="18" charset="0"/>
              </a:rPr>
              <a:t>19,0</a:t>
            </a:r>
            <a:endParaRPr lang="ru-RU" sz="1200" b="1" i="0" kern="1200" dirty="0">
              <a:solidFill>
                <a:schemeClr val="tx1"/>
              </a:solidFill>
              <a:latin typeface="Times New Roman" panose="02020603050405020304" pitchFamily="18" charset="0"/>
              <a:cs typeface="Times New Roman" panose="02020603050405020304" pitchFamily="18" charset="0"/>
            </a:endParaRPr>
          </a:p>
        </p:txBody>
      </p:sp>
      <p:sp>
        <p:nvSpPr>
          <p:cNvPr id="52" name="Полилиния 51"/>
          <p:cNvSpPr/>
          <p:nvPr/>
        </p:nvSpPr>
        <p:spPr>
          <a:xfrm>
            <a:off x="8244408" y="3703588"/>
            <a:ext cx="720000" cy="475179"/>
          </a:xfrm>
          <a:custGeom>
            <a:avLst/>
            <a:gdLst>
              <a:gd name="connsiteX0" fmla="*/ 0 w 798044"/>
              <a:gd name="connsiteY0" fmla="*/ 56932 h 569323"/>
              <a:gd name="connsiteX1" fmla="*/ 56932 w 798044"/>
              <a:gd name="connsiteY1" fmla="*/ 0 h 569323"/>
              <a:gd name="connsiteX2" fmla="*/ 741112 w 798044"/>
              <a:gd name="connsiteY2" fmla="*/ 0 h 569323"/>
              <a:gd name="connsiteX3" fmla="*/ 798044 w 798044"/>
              <a:gd name="connsiteY3" fmla="*/ 56932 h 569323"/>
              <a:gd name="connsiteX4" fmla="*/ 798044 w 798044"/>
              <a:gd name="connsiteY4" fmla="*/ 512391 h 569323"/>
              <a:gd name="connsiteX5" fmla="*/ 741112 w 798044"/>
              <a:gd name="connsiteY5" fmla="*/ 569323 h 569323"/>
              <a:gd name="connsiteX6" fmla="*/ 56932 w 798044"/>
              <a:gd name="connsiteY6" fmla="*/ 569323 h 569323"/>
              <a:gd name="connsiteX7" fmla="*/ 0 w 798044"/>
              <a:gd name="connsiteY7" fmla="*/ 512391 h 569323"/>
              <a:gd name="connsiteX8" fmla="*/ 0 w 798044"/>
              <a:gd name="connsiteY8" fmla="*/ 56932 h 569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8044" h="569323">
                <a:moveTo>
                  <a:pt x="0" y="56932"/>
                </a:moveTo>
                <a:cubicBezTo>
                  <a:pt x="0" y="25489"/>
                  <a:pt x="25489" y="0"/>
                  <a:pt x="56932" y="0"/>
                </a:cubicBezTo>
                <a:lnTo>
                  <a:pt x="741112" y="0"/>
                </a:lnTo>
                <a:cubicBezTo>
                  <a:pt x="772555" y="0"/>
                  <a:pt x="798044" y="25489"/>
                  <a:pt x="798044" y="56932"/>
                </a:cubicBezTo>
                <a:lnTo>
                  <a:pt x="798044" y="512391"/>
                </a:lnTo>
                <a:cubicBezTo>
                  <a:pt x="798044" y="543834"/>
                  <a:pt x="772555" y="569323"/>
                  <a:pt x="741112" y="569323"/>
                </a:cubicBezTo>
                <a:lnTo>
                  <a:pt x="56932" y="569323"/>
                </a:lnTo>
                <a:cubicBezTo>
                  <a:pt x="25489" y="569323"/>
                  <a:pt x="0" y="543834"/>
                  <a:pt x="0" y="512391"/>
                </a:cubicBezTo>
                <a:lnTo>
                  <a:pt x="0" y="56932"/>
                </a:lnTo>
                <a:close/>
              </a:path>
            </a:pathLst>
          </a:custGeom>
          <a:gradFill rotWithShape="0">
            <a:gsLst>
              <a:gs pos="0">
                <a:srgbClr val="81DEFF">
                  <a:tint val="66000"/>
                  <a:satMod val="160000"/>
                </a:srgbClr>
              </a:gs>
              <a:gs pos="50000">
                <a:srgbClr val="81DEFF">
                  <a:tint val="44500"/>
                  <a:satMod val="160000"/>
                </a:srgbClr>
              </a:gs>
              <a:gs pos="100000">
                <a:srgbClr val="81DEFF">
                  <a:tint val="23500"/>
                  <a:satMod val="160000"/>
                </a:srgbClr>
              </a:gs>
            </a:gsLs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2395" tIns="62395" rIns="62395" bIns="62395" numCol="1" spcCol="1270" anchor="ctr" anchorCtr="0">
            <a:noAutofit/>
          </a:bodyPr>
          <a:lstStyle/>
          <a:p>
            <a:pPr lvl="0" algn="ctr" defTabSz="533400">
              <a:lnSpc>
                <a:spcPct val="90000"/>
              </a:lnSpc>
              <a:spcBef>
                <a:spcPct val="0"/>
              </a:spcBef>
              <a:spcAft>
                <a:spcPct val="35000"/>
              </a:spcAft>
            </a:pPr>
            <a:r>
              <a:rPr lang="ru-RU" sz="1200" b="1" i="0" kern="1200" dirty="0" smtClean="0">
                <a:solidFill>
                  <a:schemeClr val="tx1"/>
                </a:solidFill>
                <a:latin typeface="Times New Roman" panose="02020603050405020304" pitchFamily="18" charset="0"/>
                <a:cs typeface="Times New Roman" panose="02020603050405020304" pitchFamily="18" charset="0"/>
              </a:rPr>
              <a:t>35 718,3</a:t>
            </a:r>
            <a:endParaRPr lang="ru-RU" sz="1200" b="1" i="0" kern="1200" dirty="0">
              <a:solidFill>
                <a:schemeClr val="tx1"/>
              </a:solidFill>
              <a:latin typeface="Times New Roman" panose="02020603050405020304" pitchFamily="18" charset="0"/>
              <a:cs typeface="Times New Roman" panose="02020603050405020304" pitchFamily="18" charset="0"/>
            </a:endParaRPr>
          </a:p>
        </p:txBody>
      </p:sp>
      <p:sp>
        <p:nvSpPr>
          <p:cNvPr id="17" name="Скругленный прямоугольник 16"/>
          <p:cNvSpPr/>
          <p:nvPr/>
        </p:nvSpPr>
        <p:spPr>
          <a:xfrm>
            <a:off x="212005" y="2492896"/>
            <a:ext cx="4660161" cy="468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r>
              <a:rPr lang="ru-RU" sz="1400" dirty="0">
                <a:solidFill>
                  <a:schemeClr val="tx1"/>
                </a:solidFill>
                <a:latin typeface="Times New Roman" panose="02020603050405020304" pitchFamily="18" charset="0"/>
                <a:cs typeface="Times New Roman" panose="02020603050405020304" pitchFamily="18" charset="0"/>
              </a:rPr>
              <a:t>Валовой региональный продукт на душу населения, тыс. рублей </a:t>
            </a:r>
          </a:p>
        </p:txBody>
      </p:sp>
      <p:sp>
        <p:nvSpPr>
          <p:cNvPr id="18" name="Скругленный прямоугольник 17"/>
          <p:cNvSpPr/>
          <p:nvPr/>
        </p:nvSpPr>
        <p:spPr>
          <a:xfrm>
            <a:off x="212005" y="3068960"/>
            <a:ext cx="4660161" cy="504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r>
              <a:rPr lang="ru-RU" sz="1400" dirty="0">
                <a:solidFill>
                  <a:schemeClr val="tx1"/>
                </a:solidFill>
                <a:latin typeface="Times New Roman" panose="02020603050405020304" pitchFamily="18" charset="0"/>
                <a:cs typeface="Times New Roman" panose="02020603050405020304" pitchFamily="18" charset="0"/>
              </a:rPr>
              <a:t>Отношение объема инвестиций в основной капитал к валовому региональному продукту</a:t>
            </a:r>
            <a:r>
              <a:rPr lang="ru-RU" sz="1400" dirty="0" smtClean="0">
                <a:solidFill>
                  <a:schemeClr val="tx1"/>
                </a:solidFill>
                <a:latin typeface="Times New Roman" panose="02020603050405020304" pitchFamily="18" charset="0"/>
                <a:cs typeface="Times New Roman" panose="02020603050405020304" pitchFamily="18" charset="0"/>
              </a:rPr>
              <a:t>, %</a:t>
            </a:r>
            <a:endParaRPr lang="ru-RU" sz="1400" dirty="0">
              <a:solidFill>
                <a:schemeClr val="tx1"/>
              </a:solidFill>
              <a:latin typeface="Times New Roman" panose="02020603050405020304" pitchFamily="18" charset="0"/>
              <a:cs typeface="Times New Roman" panose="02020603050405020304" pitchFamily="18" charset="0"/>
            </a:endParaRPr>
          </a:p>
        </p:txBody>
      </p:sp>
      <p:sp>
        <p:nvSpPr>
          <p:cNvPr id="19" name="Скругленный прямоугольник 18"/>
          <p:cNvSpPr/>
          <p:nvPr/>
        </p:nvSpPr>
        <p:spPr>
          <a:xfrm>
            <a:off x="224261" y="3717032"/>
            <a:ext cx="4647100" cy="424165"/>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r>
              <a:rPr lang="ru-RU" sz="1400" dirty="0">
                <a:solidFill>
                  <a:schemeClr val="tx1"/>
                </a:solidFill>
                <a:latin typeface="Times New Roman" panose="02020603050405020304" pitchFamily="18" charset="0"/>
                <a:cs typeface="Times New Roman" panose="02020603050405020304" pitchFamily="18" charset="0"/>
              </a:rPr>
              <a:t>Среднемесячная заработная плата одного работника, рублей</a:t>
            </a:r>
          </a:p>
        </p:txBody>
      </p:sp>
      <p:sp>
        <p:nvSpPr>
          <p:cNvPr id="54" name="Полилиния 53"/>
          <p:cNvSpPr/>
          <p:nvPr/>
        </p:nvSpPr>
        <p:spPr>
          <a:xfrm>
            <a:off x="5878905" y="2518155"/>
            <a:ext cx="720000" cy="475179"/>
          </a:xfrm>
          <a:custGeom>
            <a:avLst/>
            <a:gdLst>
              <a:gd name="connsiteX0" fmla="*/ 0 w 798044"/>
              <a:gd name="connsiteY0" fmla="*/ 56932 h 569323"/>
              <a:gd name="connsiteX1" fmla="*/ 56932 w 798044"/>
              <a:gd name="connsiteY1" fmla="*/ 0 h 569323"/>
              <a:gd name="connsiteX2" fmla="*/ 741112 w 798044"/>
              <a:gd name="connsiteY2" fmla="*/ 0 h 569323"/>
              <a:gd name="connsiteX3" fmla="*/ 798044 w 798044"/>
              <a:gd name="connsiteY3" fmla="*/ 56932 h 569323"/>
              <a:gd name="connsiteX4" fmla="*/ 798044 w 798044"/>
              <a:gd name="connsiteY4" fmla="*/ 512391 h 569323"/>
              <a:gd name="connsiteX5" fmla="*/ 741112 w 798044"/>
              <a:gd name="connsiteY5" fmla="*/ 569323 h 569323"/>
              <a:gd name="connsiteX6" fmla="*/ 56932 w 798044"/>
              <a:gd name="connsiteY6" fmla="*/ 569323 h 569323"/>
              <a:gd name="connsiteX7" fmla="*/ 0 w 798044"/>
              <a:gd name="connsiteY7" fmla="*/ 512391 h 569323"/>
              <a:gd name="connsiteX8" fmla="*/ 0 w 798044"/>
              <a:gd name="connsiteY8" fmla="*/ 56932 h 569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8044" h="569323">
                <a:moveTo>
                  <a:pt x="0" y="56932"/>
                </a:moveTo>
                <a:cubicBezTo>
                  <a:pt x="0" y="25489"/>
                  <a:pt x="25489" y="0"/>
                  <a:pt x="56932" y="0"/>
                </a:cubicBezTo>
                <a:lnTo>
                  <a:pt x="741112" y="0"/>
                </a:lnTo>
                <a:cubicBezTo>
                  <a:pt x="772555" y="0"/>
                  <a:pt x="798044" y="25489"/>
                  <a:pt x="798044" y="56932"/>
                </a:cubicBezTo>
                <a:lnTo>
                  <a:pt x="798044" y="512391"/>
                </a:lnTo>
                <a:cubicBezTo>
                  <a:pt x="798044" y="543834"/>
                  <a:pt x="772555" y="569323"/>
                  <a:pt x="741112" y="569323"/>
                </a:cubicBezTo>
                <a:lnTo>
                  <a:pt x="56932" y="569323"/>
                </a:lnTo>
                <a:cubicBezTo>
                  <a:pt x="25489" y="569323"/>
                  <a:pt x="0" y="543834"/>
                  <a:pt x="0" y="512391"/>
                </a:cubicBezTo>
                <a:lnTo>
                  <a:pt x="0" y="56932"/>
                </a:lnTo>
                <a:close/>
              </a:path>
            </a:pathLst>
          </a:custGeom>
          <a:gradFill rotWithShape="0">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2395" tIns="62395" rIns="62395" bIns="62395" numCol="1" spcCol="1270" anchor="ctr" anchorCtr="0">
            <a:noAutofit/>
          </a:bodyPr>
          <a:lstStyle/>
          <a:p>
            <a:pPr lvl="0" algn="ctr" defTabSz="533400">
              <a:lnSpc>
                <a:spcPct val="90000"/>
              </a:lnSpc>
              <a:spcBef>
                <a:spcPct val="0"/>
              </a:spcBef>
              <a:spcAft>
                <a:spcPct val="35000"/>
              </a:spcAft>
            </a:pPr>
            <a:r>
              <a:rPr lang="ru-RU" sz="1200" b="1" i="0" kern="1200" dirty="0" smtClean="0">
                <a:solidFill>
                  <a:schemeClr val="tx1"/>
                </a:solidFill>
                <a:latin typeface="Times New Roman" panose="02020603050405020304" pitchFamily="18" charset="0"/>
                <a:cs typeface="Times New Roman" panose="02020603050405020304" pitchFamily="18" charset="0"/>
              </a:rPr>
              <a:t>255,3</a:t>
            </a:r>
            <a:endParaRPr lang="ru-RU" sz="1200" b="1" i="0" kern="1200" dirty="0">
              <a:solidFill>
                <a:schemeClr val="tx1"/>
              </a:solidFill>
              <a:latin typeface="Times New Roman" panose="02020603050405020304" pitchFamily="18" charset="0"/>
              <a:cs typeface="Times New Roman" panose="02020603050405020304" pitchFamily="18" charset="0"/>
            </a:endParaRPr>
          </a:p>
        </p:txBody>
      </p:sp>
      <p:sp>
        <p:nvSpPr>
          <p:cNvPr id="53" name="Полилиния 52"/>
          <p:cNvSpPr/>
          <p:nvPr/>
        </p:nvSpPr>
        <p:spPr>
          <a:xfrm>
            <a:off x="5076136" y="2011804"/>
            <a:ext cx="720000" cy="403200"/>
          </a:xfrm>
          <a:custGeom>
            <a:avLst/>
            <a:gdLst>
              <a:gd name="connsiteX0" fmla="*/ 0 w 730024"/>
              <a:gd name="connsiteY0" fmla="*/ 73002 h 775751"/>
              <a:gd name="connsiteX1" fmla="*/ 73002 w 730024"/>
              <a:gd name="connsiteY1" fmla="*/ 0 h 775751"/>
              <a:gd name="connsiteX2" fmla="*/ 657022 w 730024"/>
              <a:gd name="connsiteY2" fmla="*/ 0 h 775751"/>
              <a:gd name="connsiteX3" fmla="*/ 730024 w 730024"/>
              <a:gd name="connsiteY3" fmla="*/ 73002 h 775751"/>
              <a:gd name="connsiteX4" fmla="*/ 730024 w 730024"/>
              <a:gd name="connsiteY4" fmla="*/ 702749 h 775751"/>
              <a:gd name="connsiteX5" fmla="*/ 657022 w 730024"/>
              <a:gd name="connsiteY5" fmla="*/ 775751 h 775751"/>
              <a:gd name="connsiteX6" fmla="*/ 73002 w 730024"/>
              <a:gd name="connsiteY6" fmla="*/ 775751 h 775751"/>
              <a:gd name="connsiteX7" fmla="*/ 0 w 730024"/>
              <a:gd name="connsiteY7" fmla="*/ 702749 h 775751"/>
              <a:gd name="connsiteX8" fmla="*/ 0 w 730024"/>
              <a:gd name="connsiteY8" fmla="*/ 73002 h 775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0024" h="775751">
                <a:moveTo>
                  <a:pt x="0" y="73002"/>
                </a:moveTo>
                <a:cubicBezTo>
                  <a:pt x="0" y="32684"/>
                  <a:pt x="32684" y="0"/>
                  <a:pt x="73002" y="0"/>
                </a:cubicBezTo>
                <a:lnTo>
                  <a:pt x="657022" y="0"/>
                </a:lnTo>
                <a:cubicBezTo>
                  <a:pt x="697340" y="0"/>
                  <a:pt x="730024" y="32684"/>
                  <a:pt x="730024" y="73002"/>
                </a:cubicBezTo>
                <a:lnTo>
                  <a:pt x="730024" y="702749"/>
                </a:lnTo>
                <a:cubicBezTo>
                  <a:pt x="730024" y="743067"/>
                  <a:pt x="697340" y="775751"/>
                  <a:pt x="657022" y="775751"/>
                </a:cubicBezTo>
                <a:lnTo>
                  <a:pt x="73002" y="775751"/>
                </a:lnTo>
                <a:cubicBezTo>
                  <a:pt x="32684" y="775751"/>
                  <a:pt x="0" y="743067"/>
                  <a:pt x="0" y="702749"/>
                </a:cubicBezTo>
                <a:lnTo>
                  <a:pt x="0" y="73002"/>
                </a:lnTo>
                <a:close/>
              </a:path>
            </a:pathLst>
          </a:custGeom>
          <a:gradFill flip="none" rotWithShape="0">
            <a:gsLst>
              <a:gs pos="0">
                <a:srgbClr val="92D050">
                  <a:tint val="66000"/>
                  <a:satMod val="160000"/>
                </a:srgbClr>
              </a:gs>
              <a:gs pos="50000">
                <a:srgbClr val="92D050">
                  <a:tint val="44500"/>
                  <a:satMod val="160000"/>
                </a:srgbClr>
              </a:gs>
              <a:gs pos="100000">
                <a:srgbClr val="92D050">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4722" tIns="74722" rIns="74722" bIns="74722" numCol="1" spcCol="1270" anchor="ctr" anchorCtr="0">
            <a:noAutofit/>
          </a:bodyPr>
          <a:lstStyle/>
          <a:p>
            <a:pPr algn="ctr" defTabSz="622300">
              <a:lnSpc>
                <a:spcPct val="90000"/>
              </a:lnSpc>
              <a:spcAft>
                <a:spcPct val="35000"/>
              </a:spcAft>
            </a:pPr>
            <a:r>
              <a:rPr lang="ru-RU" sz="1200" b="1" dirty="0" smtClean="0">
                <a:solidFill>
                  <a:prstClr val="black"/>
                </a:solidFill>
                <a:latin typeface="Times New Roman" panose="02020603050405020304" pitchFamily="18" charset="0"/>
                <a:cs typeface="Times New Roman" panose="02020603050405020304" pitchFamily="18" charset="0"/>
              </a:rPr>
              <a:t>2019 план</a:t>
            </a:r>
            <a:endParaRPr lang="ru-RU" sz="1200" b="1" dirty="0">
              <a:solidFill>
                <a:prstClr val="black"/>
              </a:solidFill>
              <a:latin typeface="Times New Roman" panose="02020603050405020304" pitchFamily="18" charset="0"/>
              <a:cs typeface="Times New Roman" panose="02020603050405020304" pitchFamily="18" charset="0"/>
            </a:endParaRPr>
          </a:p>
        </p:txBody>
      </p:sp>
      <p:sp>
        <p:nvSpPr>
          <p:cNvPr id="55" name="Полилиния 54"/>
          <p:cNvSpPr/>
          <p:nvPr/>
        </p:nvSpPr>
        <p:spPr>
          <a:xfrm>
            <a:off x="5068224" y="6165303"/>
            <a:ext cx="720000" cy="396000"/>
          </a:xfrm>
          <a:custGeom>
            <a:avLst/>
            <a:gdLst>
              <a:gd name="connsiteX0" fmla="*/ 0 w 730024"/>
              <a:gd name="connsiteY0" fmla="*/ 73002 h 1092777"/>
              <a:gd name="connsiteX1" fmla="*/ 73002 w 730024"/>
              <a:gd name="connsiteY1" fmla="*/ 0 h 1092777"/>
              <a:gd name="connsiteX2" fmla="*/ 657022 w 730024"/>
              <a:gd name="connsiteY2" fmla="*/ 0 h 1092777"/>
              <a:gd name="connsiteX3" fmla="*/ 730024 w 730024"/>
              <a:gd name="connsiteY3" fmla="*/ 73002 h 1092777"/>
              <a:gd name="connsiteX4" fmla="*/ 730024 w 730024"/>
              <a:gd name="connsiteY4" fmla="*/ 1019775 h 1092777"/>
              <a:gd name="connsiteX5" fmla="*/ 657022 w 730024"/>
              <a:gd name="connsiteY5" fmla="*/ 1092777 h 1092777"/>
              <a:gd name="connsiteX6" fmla="*/ 73002 w 730024"/>
              <a:gd name="connsiteY6" fmla="*/ 1092777 h 1092777"/>
              <a:gd name="connsiteX7" fmla="*/ 0 w 730024"/>
              <a:gd name="connsiteY7" fmla="*/ 1019775 h 1092777"/>
              <a:gd name="connsiteX8" fmla="*/ 0 w 730024"/>
              <a:gd name="connsiteY8" fmla="*/ 73002 h 1092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0024" h="1092777">
                <a:moveTo>
                  <a:pt x="0" y="73002"/>
                </a:moveTo>
                <a:cubicBezTo>
                  <a:pt x="0" y="32684"/>
                  <a:pt x="32684" y="0"/>
                  <a:pt x="73002" y="0"/>
                </a:cubicBezTo>
                <a:lnTo>
                  <a:pt x="657022" y="0"/>
                </a:lnTo>
                <a:cubicBezTo>
                  <a:pt x="697340" y="0"/>
                  <a:pt x="730024" y="32684"/>
                  <a:pt x="730024" y="73002"/>
                </a:cubicBezTo>
                <a:lnTo>
                  <a:pt x="730024" y="1019775"/>
                </a:lnTo>
                <a:cubicBezTo>
                  <a:pt x="730024" y="1060093"/>
                  <a:pt x="697340" y="1092777"/>
                  <a:pt x="657022" y="1092777"/>
                </a:cubicBezTo>
                <a:lnTo>
                  <a:pt x="73002" y="1092777"/>
                </a:lnTo>
                <a:cubicBezTo>
                  <a:pt x="32684" y="1092777"/>
                  <a:pt x="0" y="1060093"/>
                  <a:pt x="0" y="1019775"/>
                </a:cubicBezTo>
                <a:lnTo>
                  <a:pt x="0" y="73002"/>
                </a:lnTo>
                <a:close/>
              </a:path>
            </a:pathLst>
          </a:custGeom>
          <a:gradFill flip="none" rotWithShape="0">
            <a:gsLst>
              <a:gs pos="0">
                <a:srgbClr val="92D050">
                  <a:tint val="66000"/>
                  <a:satMod val="160000"/>
                </a:srgbClr>
              </a:gs>
              <a:gs pos="50000">
                <a:srgbClr val="92D050">
                  <a:tint val="44500"/>
                  <a:satMod val="160000"/>
                </a:srgbClr>
              </a:gs>
              <a:gs pos="100000">
                <a:srgbClr val="92D050">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7102" tIns="67102" rIns="67102" bIns="67102" numCol="1" spcCol="1270" anchor="ctr" anchorCtr="0">
            <a:noAutofit/>
          </a:bodyPr>
          <a:lstStyle/>
          <a:p>
            <a:pPr algn="ctr" defTabSz="533400">
              <a:lnSpc>
                <a:spcPct val="90000"/>
              </a:lnSpc>
              <a:spcAft>
                <a:spcPct val="35000"/>
              </a:spcAft>
            </a:pPr>
            <a:r>
              <a:rPr lang="ru-RU" sz="1200" b="1" dirty="0" smtClean="0">
                <a:solidFill>
                  <a:prstClr val="black"/>
                </a:solidFill>
                <a:latin typeface="Times New Roman" panose="02020603050405020304" pitchFamily="18" charset="0"/>
                <a:cs typeface="Times New Roman" panose="02020603050405020304" pitchFamily="18" charset="0"/>
              </a:rPr>
              <a:t>131,7</a:t>
            </a:r>
            <a:endParaRPr lang="ru-RU" sz="1200" b="1" dirty="0">
              <a:solidFill>
                <a:prstClr val="black"/>
              </a:solidFill>
              <a:latin typeface="Times New Roman" panose="02020603050405020304" pitchFamily="18" charset="0"/>
              <a:cs typeface="Times New Roman" panose="02020603050405020304" pitchFamily="18" charset="0"/>
            </a:endParaRPr>
          </a:p>
        </p:txBody>
      </p:sp>
      <p:sp>
        <p:nvSpPr>
          <p:cNvPr id="58" name="Полилиния 57"/>
          <p:cNvSpPr/>
          <p:nvPr/>
        </p:nvSpPr>
        <p:spPr>
          <a:xfrm>
            <a:off x="5081440" y="2515404"/>
            <a:ext cx="720000" cy="475179"/>
          </a:xfrm>
          <a:custGeom>
            <a:avLst/>
            <a:gdLst>
              <a:gd name="connsiteX0" fmla="*/ 0 w 730024"/>
              <a:gd name="connsiteY0" fmla="*/ 73002 h 1092777"/>
              <a:gd name="connsiteX1" fmla="*/ 73002 w 730024"/>
              <a:gd name="connsiteY1" fmla="*/ 0 h 1092777"/>
              <a:gd name="connsiteX2" fmla="*/ 657022 w 730024"/>
              <a:gd name="connsiteY2" fmla="*/ 0 h 1092777"/>
              <a:gd name="connsiteX3" fmla="*/ 730024 w 730024"/>
              <a:gd name="connsiteY3" fmla="*/ 73002 h 1092777"/>
              <a:gd name="connsiteX4" fmla="*/ 730024 w 730024"/>
              <a:gd name="connsiteY4" fmla="*/ 1019775 h 1092777"/>
              <a:gd name="connsiteX5" fmla="*/ 657022 w 730024"/>
              <a:gd name="connsiteY5" fmla="*/ 1092777 h 1092777"/>
              <a:gd name="connsiteX6" fmla="*/ 73002 w 730024"/>
              <a:gd name="connsiteY6" fmla="*/ 1092777 h 1092777"/>
              <a:gd name="connsiteX7" fmla="*/ 0 w 730024"/>
              <a:gd name="connsiteY7" fmla="*/ 1019775 h 1092777"/>
              <a:gd name="connsiteX8" fmla="*/ 0 w 730024"/>
              <a:gd name="connsiteY8" fmla="*/ 73002 h 1092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0024" h="1092777">
                <a:moveTo>
                  <a:pt x="0" y="73002"/>
                </a:moveTo>
                <a:cubicBezTo>
                  <a:pt x="0" y="32684"/>
                  <a:pt x="32684" y="0"/>
                  <a:pt x="73002" y="0"/>
                </a:cubicBezTo>
                <a:lnTo>
                  <a:pt x="657022" y="0"/>
                </a:lnTo>
                <a:cubicBezTo>
                  <a:pt x="697340" y="0"/>
                  <a:pt x="730024" y="32684"/>
                  <a:pt x="730024" y="73002"/>
                </a:cubicBezTo>
                <a:lnTo>
                  <a:pt x="730024" y="1019775"/>
                </a:lnTo>
                <a:cubicBezTo>
                  <a:pt x="730024" y="1060093"/>
                  <a:pt x="697340" y="1092777"/>
                  <a:pt x="657022" y="1092777"/>
                </a:cubicBezTo>
                <a:lnTo>
                  <a:pt x="73002" y="1092777"/>
                </a:lnTo>
                <a:cubicBezTo>
                  <a:pt x="32684" y="1092777"/>
                  <a:pt x="0" y="1060093"/>
                  <a:pt x="0" y="1019775"/>
                </a:cubicBezTo>
                <a:lnTo>
                  <a:pt x="0" y="73002"/>
                </a:lnTo>
                <a:close/>
              </a:path>
            </a:pathLst>
          </a:custGeom>
          <a:gradFill flip="none" rotWithShape="0">
            <a:gsLst>
              <a:gs pos="0">
                <a:srgbClr val="92D050">
                  <a:tint val="66000"/>
                  <a:satMod val="160000"/>
                </a:srgbClr>
              </a:gs>
              <a:gs pos="50000">
                <a:srgbClr val="92D050">
                  <a:tint val="44500"/>
                  <a:satMod val="160000"/>
                </a:srgbClr>
              </a:gs>
              <a:gs pos="100000">
                <a:srgbClr val="92D050">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7102" tIns="67102" rIns="67102" bIns="67102" numCol="1" spcCol="1270" anchor="ctr" anchorCtr="0">
            <a:noAutofit/>
          </a:bodyPr>
          <a:lstStyle/>
          <a:p>
            <a:pPr algn="ctr" defTabSz="533400">
              <a:lnSpc>
                <a:spcPct val="90000"/>
              </a:lnSpc>
              <a:spcAft>
                <a:spcPct val="35000"/>
              </a:spcAft>
            </a:pPr>
            <a:r>
              <a:rPr lang="ru-RU" sz="1200" b="1" dirty="0" smtClean="0">
                <a:solidFill>
                  <a:prstClr val="black"/>
                </a:solidFill>
                <a:latin typeface="Times New Roman" panose="02020603050405020304" pitchFamily="18" charset="0"/>
                <a:cs typeface="Times New Roman" panose="02020603050405020304" pitchFamily="18" charset="0"/>
              </a:rPr>
              <a:t>242,7</a:t>
            </a:r>
            <a:endParaRPr lang="ru-RU" sz="1200" b="1" dirty="0">
              <a:solidFill>
                <a:prstClr val="black"/>
              </a:solidFill>
              <a:latin typeface="Times New Roman" panose="02020603050405020304" pitchFamily="18" charset="0"/>
              <a:cs typeface="Times New Roman" panose="02020603050405020304" pitchFamily="18" charset="0"/>
            </a:endParaRPr>
          </a:p>
        </p:txBody>
      </p:sp>
      <p:sp>
        <p:nvSpPr>
          <p:cNvPr id="59" name="Полилиния 58"/>
          <p:cNvSpPr/>
          <p:nvPr/>
        </p:nvSpPr>
        <p:spPr>
          <a:xfrm>
            <a:off x="5081440" y="3110017"/>
            <a:ext cx="720000" cy="475179"/>
          </a:xfrm>
          <a:custGeom>
            <a:avLst/>
            <a:gdLst>
              <a:gd name="connsiteX0" fmla="*/ 0 w 730024"/>
              <a:gd name="connsiteY0" fmla="*/ 73002 h 1092777"/>
              <a:gd name="connsiteX1" fmla="*/ 73002 w 730024"/>
              <a:gd name="connsiteY1" fmla="*/ 0 h 1092777"/>
              <a:gd name="connsiteX2" fmla="*/ 657022 w 730024"/>
              <a:gd name="connsiteY2" fmla="*/ 0 h 1092777"/>
              <a:gd name="connsiteX3" fmla="*/ 730024 w 730024"/>
              <a:gd name="connsiteY3" fmla="*/ 73002 h 1092777"/>
              <a:gd name="connsiteX4" fmla="*/ 730024 w 730024"/>
              <a:gd name="connsiteY4" fmla="*/ 1019775 h 1092777"/>
              <a:gd name="connsiteX5" fmla="*/ 657022 w 730024"/>
              <a:gd name="connsiteY5" fmla="*/ 1092777 h 1092777"/>
              <a:gd name="connsiteX6" fmla="*/ 73002 w 730024"/>
              <a:gd name="connsiteY6" fmla="*/ 1092777 h 1092777"/>
              <a:gd name="connsiteX7" fmla="*/ 0 w 730024"/>
              <a:gd name="connsiteY7" fmla="*/ 1019775 h 1092777"/>
              <a:gd name="connsiteX8" fmla="*/ 0 w 730024"/>
              <a:gd name="connsiteY8" fmla="*/ 73002 h 1092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0024" h="1092777">
                <a:moveTo>
                  <a:pt x="0" y="73002"/>
                </a:moveTo>
                <a:cubicBezTo>
                  <a:pt x="0" y="32684"/>
                  <a:pt x="32684" y="0"/>
                  <a:pt x="73002" y="0"/>
                </a:cubicBezTo>
                <a:lnTo>
                  <a:pt x="657022" y="0"/>
                </a:lnTo>
                <a:cubicBezTo>
                  <a:pt x="697340" y="0"/>
                  <a:pt x="730024" y="32684"/>
                  <a:pt x="730024" y="73002"/>
                </a:cubicBezTo>
                <a:lnTo>
                  <a:pt x="730024" y="1019775"/>
                </a:lnTo>
                <a:cubicBezTo>
                  <a:pt x="730024" y="1060093"/>
                  <a:pt x="697340" y="1092777"/>
                  <a:pt x="657022" y="1092777"/>
                </a:cubicBezTo>
                <a:lnTo>
                  <a:pt x="73002" y="1092777"/>
                </a:lnTo>
                <a:cubicBezTo>
                  <a:pt x="32684" y="1092777"/>
                  <a:pt x="0" y="1060093"/>
                  <a:pt x="0" y="1019775"/>
                </a:cubicBezTo>
                <a:lnTo>
                  <a:pt x="0" y="73002"/>
                </a:lnTo>
                <a:close/>
              </a:path>
            </a:pathLst>
          </a:custGeom>
          <a:gradFill flip="none" rotWithShape="0">
            <a:gsLst>
              <a:gs pos="0">
                <a:srgbClr val="92D050">
                  <a:tint val="66000"/>
                  <a:satMod val="160000"/>
                </a:srgbClr>
              </a:gs>
              <a:gs pos="50000">
                <a:srgbClr val="92D050">
                  <a:tint val="44500"/>
                  <a:satMod val="160000"/>
                </a:srgbClr>
              </a:gs>
              <a:gs pos="100000">
                <a:srgbClr val="92D050">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7102" tIns="67102" rIns="67102" bIns="67102" numCol="1" spcCol="1270" anchor="ctr" anchorCtr="0">
            <a:noAutofit/>
          </a:bodyPr>
          <a:lstStyle/>
          <a:p>
            <a:pPr algn="ctr" defTabSz="533400">
              <a:lnSpc>
                <a:spcPct val="90000"/>
              </a:lnSpc>
              <a:spcAft>
                <a:spcPct val="35000"/>
              </a:spcAft>
            </a:pPr>
            <a:r>
              <a:rPr lang="ru-RU" sz="1200" b="1" dirty="0" smtClean="0">
                <a:solidFill>
                  <a:prstClr val="black"/>
                </a:solidFill>
                <a:latin typeface="Times New Roman" panose="02020603050405020304" pitchFamily="18" charset="0"/>
                <a:cs typeface="Times New Roman" panose="02020603050405020304" pitchFamily="18" charset="0"/>
              </a:rPr>
              <a:t>17,8</a:t>
            </a:r>
            <a:endParaRPr lang="ru-RU" sz="1200" b="1" dirty="0">
              <a:solidFill>
                <a:prstClr val="black"/>
              </a:solidFill>
              <a:latin typeface="Times New Roman" panose="02020603050405020304" pitchFamily="18" charset="0"/>
              <a:cs typeface="Times New Roman" panose="02020603050405020304" pitchFamily="18" charset="0"/>
            </a:endParaRPr>
          </a:p>
        </p:txBody>
      </p:sp>
      <p:sp>
        <p:nvSpPr>
          <p:cNvPr id="60" name="Полилиния 59"/>
          <p:cNvSpPr/>
          <p:nvPr/>
        </p:nvSpPr>
        <p:spPr>
          <a:xfrm>
            <a:off x="5086817" y="3717032"/>
            <a:ext cx="720000" cy="461735"/>
          </a:xfrm>
          <a:custGeom>
            <a:avLst/>
            <a:gdLst>
              <a:gd name="connsiteX0" fmla="*/ 0 w 730024"/>
              <a:gd name="connsiteY0" fmla="*/ 73002 h 1092777"/>
              <a:gd name="connsiteX1" fmla="*/ 73002 w 730024"/>
              <a:gd name="connsiteY1" fmla="*/ 0 h 1092777"/>
              <a:gd name="connsiteX2" fmla="*/ 657022 w 730024"/>
              <a:gd name="connsiteY2" fmla="*/ 0 h 1092777"/>
              <a:gd name="connsiteX3" fmla="*/ 730024 w 730024"/>
              <a:gd name="connsiteY3" fmla="*/ 73002 h 1092777"/>
              <a:gd name="connsiteX4" fmla="*/ 730024 w 730024"/>
              <a:gd name="connsiteY4" fmla="*/ 1019775 h 1092777"/>
              <a:gd name="connsiteX5" fmla="*/ 657022 w 730024"/>
              <a:gd name="connsiteY5" fmla="*/ 1092777 h 1092777"/>
              <a:gd name="connsiteX6" fmla="*/ 73002 w 730024"/>
              <a:gd name="connsiteY6" fmla="*/ 1092777 h 1092777"/>
              <a:gd name="connsiteX7" fmla="*/ 0 w 730024"/>
              <a:gd name="connsiteY7" fmla="*/ 1019775 h 1092777"/>
              <a:gd name="connsiteX8" fmla="*/ 0 w 730024"/>
              <a:gd name="connsiteY8" fmla="*/ 73002 h 1092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0024" h="1092777">
                <a:moveTo>
                  <a:pt x="0" y="73002"/>
                </a:moveTo>
                <a:cubicBezTo>
                  <a:pt x="0" y="32684"/>
                  <a:pt x="32684" y="0"/>
                  <a:pt x="73002" y="0"/>
                </a:cubicBezTo>
                <a:lnTo>
                  <a:pt x="657022" y="0"/>
                </a:lnTo>
                <a:cubicBezTo>
                  <a:pt x="697340" y="0"/>
                  <a:pt x="730024" y="32684"/>
                  <a:pt x="730024" y="73002"/>
                </a:cubicBezTo>
                <a:lnTo>
                  <a:pt x="730024" y="1019775"/>
                </a:lnTo>
                <a:cubicBezTo>
                  <a:pt x="730024" y="1060093"/>
                  <a:pt x="697340" y="1092777"/>
                  <a:pt x="657022" y="1092777"/>
                </a:cubicBezTo>
                <a:lnTo>
                  <a:pt x="73002" y="1092777"/>
                </a:lnTo>
                <a:cubicBezTo>
                  <a:pt x="32684" y="1092777"/>
                  <a:pt x="0" y="1060093"/>
                  <a:pt x="0" y="1019775"/>
                </a:cubicBezTo>
                <a:lnTo>
                  <a:pt x="0" y="73002"/>
                </a:lnTo>
                <a:close/>
              </a:path>
            </a:pathLst>
          </a:custGeom>
          <a:gradFill flip="none" rotWithShape="0">
            <a:gsLst>
              <a:gs pos="0">
                <a:srgbClr val="92D050">
                  <a:tint val="66000"/>
                  <a:satMod val="160000"/>
                </a:srgbClr>
              </a:gs>
              <a:gs pos="50000">
                <a:srgbClr val="92D050">
                  <a:tint val="44500"/>
                  <a:satMod val="160000"/>
                </a:srgbClr>
              </a:gs>
              <a:gs pos="100000">
                <a:srgbClr val="92D050">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7102" tIns="67102" rIns="67102" bIns="67102" numCol="1" spcCol="1270" anchor="ctr" anchorCtr="0">
            <a:noAutofit/>
          </a:bodyPr>
          <a:lstStyle/>
          <a:p>
            <a:pPr algn="ctr" defTabSz="533400">
              <a:lnSpc>
                <a:spcPct val="90000"/>
              </a:lnSpc>
              <a:spcAft>
                <a:spcPct val="35000"/>
              </a:spcAft>
            </a:pPr>
            <a:r>
              <a:rPr lang="ru-RU" sz="1200" b="1" dirty="0" smtClean="0">
                <a:solidFill>
                  <a:prstClr val="black"/>
                </a:solidFill>
                <a:latin typeface="Times New Roman" panose="02020603050405020304" pitchFamily="18" charset="0"/>
                <a:cs typeface="Times New Roman" panose="02020603050405020304" pitchFamily="18" charset="0"/>
              </a:rPr>
              <a:t>28 912,0</a:t>
            </a:r>
            <a:endParaRPr lang="ru-RU" sz="1200" b="1" dirty="0">
              <a:solidFill>
                <a:prstClr val="black"/>
              </a:solidFill>
              <a:latin typeface="Times New Roman" panose="02020603050405020304" pitchFamily="18" charset="0"/>
              <a:cs typeface="Times New Roman" panose="02020603050405020304" pitchFamily="18" charset="0"/>
            </a:endParaRPr>
          </a:p>
        </p:txBody>
      </p:sp>
      <p:sp>
        <p:nvSpPr>
          <p:cNvPr id="61" name="Скругленный прямоугольник 60"/>
          <p:cNvSpPr/>
          <p:nvPr/>
        </p:nvSpPr>
        <p:spPr>
          <a:xfrm>
            <a:off x="197838" y="4221089"/>
            <a:ext cx="4673523" cy="571856"/>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r>
              <a:rPr lang="ru-RU" sz="1400" dirty="0">
                <a:solidFill>
                  <a:schemeClr val="tx1"/>
                </a:solidFill>
                <a:latin typeface="Times New Roman" panose="02020603050405020304" pitchFamily="18" charset="0"/>
                <a:cs typeface="Times New Roman" panose="02020603050405020304" pitchFamily="18" charset="0"/>
              </a:rPr>
              <a:t>Бюджетная эффективность закупок товаров, работ, услуг для обеспечения нужд Чувашской </a:t>
            </a:r>
            <a:r>
              <a:rPr lang="ru-RU" sz="1400" dirty="0" smtClean="0">
                <a:solidFill>
                  <a:schemeClr val="tx1"/>
                </a:solidFill>
                <a:latin typeface="Times New Roman" panose="02020603050405020304" pitchFamily="18" charset="0"/>
                <a:cs typeface="Times New Roman" panose="02020603050405020304" pitchFamily="18" charset="0"/>
              </a:rPr>
              <a:t>Республики, %</a:t>
            </a:r>
            <a:endParaRPr lang="ru-RU" sz="1400" dirty="0">
              <a:solidFill>
                <a:schemeClr val="tx1"/>
              </a:solidFill>
              <a:latin typeface="Times New Roman" panose="02020603050405020304" pitchFamily="18" charset="0"/>
              <a:cs typeface="Times New Roman" panose="02020603050405020304" pitchFamily="18" charset="0"/>
            </a:endParaRPr>
          </a:p>
        </p:txBody>
      </p:sp>
      <p:sp>
        <p:nvSpPr>
          <p:cNvPr id="62" name="Полилиния 61"/>
          <p:cNvSpPr/>
          <p:nvPr/>
        </p:nvSpPr>
        <p:spPr>
          <a:xfrm>
            <a:off x="5874142" y="4221089"/>
            <a:ext cx="720000" cy="571856"/>
          </a:xfrm>
          <a:custGeom>
            <a:avLst/>
            <a:gdLst>
              <a:gd name="connsiteX0" fmla="*/ 0 w 804306"/>
              <a:gd name="connsiteY0" fmla="*/ 56932 h 569323"/>
              <a:gd name="connsiteX1" fmla="*/ 56932 w 804306"/>
              <a:gd name="connsiteY1" fmla="*/ 0 h 569323"/>
              <a:gd name="connsiteX2" fmla="*/ 747374 w 804306"/>
              <a:gd name="connsiteY2" fmla="*/ 0 h 569323"/>
              <a:gd name="connsiteX3" fmla="*/ 804306 w 804306"/>
              <a:gd name="connsiteY3" fmla="*/ 56932 h 569323"/>
              <a:gd name="connsiteX4" fmla="*/ 804306 w 804306"/>
              <a:gd name="connsiteY4" fmla="*/ 512391 h 569323"/>
              <a:gd name="connsiteX5" fmla="*/ 747374 w 804306"/>
              <a:gd name="connsiteY5" fmla="*/ 569323 h 569323"/>
              <a:gd name="connsiteX6" fmla="*/ 56932 w 804306"/>
              <a:gd name="connsiteY6" fmla="*/ 569323 h 569323"/>
              <a:gd name="connsiteX7" fmla="*/ 0 w 804306"/>
              <a:gd name="connsiteY7" fmla="*/ 512391 h 569323"/>
              <a:gd name="connsiteX8" fmla="*/ 0 w 804306"/>
              <a:gd name="connsiteY8" fmla="*/ 56932 h 569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4306" h="569323">
                <a:moveTo>
                  <a:pt x="0" y="56932"/>
                </a:moveTo>
                <a:cubicBezTo>
                  <a:pt x="0" y="25489"/>
                  <a:pt x="25489" y="0"/>
                  <a:pt x="56932" y="0"/>
                </a:cubicBezTo>
                <a:lnTo>
                  <a:pt x="747374" y="0"/>
                </a:lnTo>
                <a:cubicBezTo>
                  <a:pt x="778817" y="0"/>
                  <a:pt x="804306" y="25489"/>
                  <a:pt x="804306" y="56932"/>
                </a:cubicBezTo>
                <a:lnTo>
                  <a:pt x="804306" y="512391"/>
                </a:lnTo>
                <a:cubicBezTo>
                  <a:pt x="804306" y="543834"/>
                  <a:pt x="778817" y="569323"/>
                  <a:pt x="747374" y="569323"/>
                </a:cubicBezTo>
                <a:lnTo>
                  <a:pt x="56932" y="569323"/>
                </a:lnTo>
                <a:cubicBezTo>
                  <a:pt x="25489" y="569323"/>
                  <a:pt x="0" y="543834"/>
                  <a:pt x="0" y="512391"/>
                </a:cubicBezTo>
                <a:lnTo>
                  <a:pt x="0" y="56932"/>
                </a:lnTo>
                <a:close/>
              </a:path>
            </a:pathLst>
          </a:custGeom>
          <a:gradFill flip="none" rotWithShape="0">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2395" tIns="62395" rIns="62395" bIns="62395" numCol="1" spcCol="1270" anchor="ctr" anchorCtr="0">
            <a:noAutofit/>
          </a:bodyPr>
          <a:lstStyle/>
          <a:p>
            <a:pPr lvl="0" algn="ctr" defTabSz="533400">
              <a:lnSpc>
                <a:spcPct val="90000"/>
              </a:lnSpc>
              <a:spcBef>
                <a:spcPct val="0"/>
              </a:spcBef>
              <a:spcAft>
                <a:spcPct val="35000"/>
              </a:spcAft>
            </a:pPr>
            <a:r>
              <a:rPr lang="ru-RU" sz="1200" b="1" i="0" kern="1200" dirty="0" smtClean="0">
                <a:solidFill>
                  <a:schemeClr val="tx1"/>
                </a:solidFill>
                <a:latin typeface="Times New Roman" panose="02020603050405020304" pitchFamily="18" charset="0"/>
                <a:cs typeface="Times New Roman" panose="02020603050405020304" pitchFamily="18" charset="0"/>
              </a:rPr>
              <a:t>7,0</a:t>
            </a:r>
          </a:p>
        </p:txBody>
      </p:sp>
      <p:sp>
        <p:nvSpPr>
          <p:cNvPr id="63" name="Полилиния 62"/>
          <p:cNvSpPr/>
          <p:nvPr/>
        </p:nvSpPr>
        <p:spPr>
          <a:xfrm>
            <a:off x="6666230" y="4221089"/>
            <a:ext cx="720000" cy="571856"/>
          </a:xfrm>
          <a:custGeom>
            <a:avLst/>
            <a:gdLst>
              <a:gd name="connsiteX0" fmla="*/ 0 w 804306"/>
              <a:gd name="connsiteY0" fmla="*/ 56932 h 569323"/>
              <a:gd name="connsiteX1" fmla="*/ 56932 w 804306"/>
              <a:gd name="connsiteY1" fmla="*/ 0 h 569323"/>
              <a:gd name="connsiteX2" fmla="*/ 747374 w 804306"/>
              <a:gd name="connsiteY2" fmla="*/ 0 h 569323"/>
              <a:gd name="connsiteX3" fmla="*/ 804306 w 804306"/>
              <a:gd name="connsiteY3" fmla="*/ 56932 h 569323"/>
              <a:gd name="connsiteX4" fmla="*/ 804306 w 804306"/>
              <a:gd name="connsiteY4" fmla="*/ 512391 h 569323"/>
              <a:gd name="connsiteX5" fmla="*/ 747374 w 804306"/>
              <a:gd name="connsiteY5" fmla="*/ 569323 h 569323"/>
              <a:gd name="connsiteX6" fmla="*/ 56932 w 804306"/>
              <a:gd name="connsiteY6" fmla="*/ 569323 h 569323"/>
              <a:gd name="connsiteX7" fmla="*/ 0 w 804306"/>
              <a:gd name="connsiteY7" fmla="*/ 512391 h 569323"/>
              <a:gd name="connsiteX8" fmla="*/ 0 w 804306"/>
              <a:gd name="connsiteY8" fmla="*/ 56932 h 569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4306" h="569323">
                <a:moveTo>
                  <a:pt x="0" y="56932"/>
                </a:moveTo>
                <a:cubicBezTo>
                  <a:pt x="0" y="25489"/>
                  <a:pt x="25489" y="0"/>
                  <a:pt x="56932" y="0"/>
                </a:cubicBezTo>
                <a:lnTo>
                  <a:pt x="747374" y="0"/>
                </a:lnTo>
                <a:cubicBezTo>
                  <a:pt x="778817" y="0"/>
                  <a:pt x="804306" y="25489"/>
                  <a:pt x="804306" y="56932"/>
                </a:cubicBezTo>
                <a:lnTo>
                  <a:pt x="804306" y="512391"/>
                </a:lnTo>
                <a:cubicBezTo>
                  <a:pt x="804306" y="543834"/>
                  <a:pt x="778817" y="569323"/>
                  <a:pt x="747374" y="569323"/>
                </a:cubicBezTo>
                <a:lnTo>
                  <a:pt x="56932" y="569323"/>
                </a:lnTo>
                <a:cubicBezTo>
                  <a:pt x="25489" y="569323"/>
                  <a:pt x="0" y="543834"/>
                  <a:pt x="0" y="512391"/>
                </a:cubicBezTo>
                <a:lnTo>
                  <a:pt x="0" y="56932"/>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2395" tIns="62395" rIns="62395" bIns="62395" numCol="1" spcCol="1270" anchor="ctr" anchorCtr="0">
            <a:noAutofit/>
          </a:bodyPr>
          <a:lstStyle/>
          <a:p>
            <a:pPr lvl="0" algn="ctr" defTabSz="533400">
              <a:lnSpc>
                <a:spcPct val="90000"/>
              </a:lnSpc>
              <a:spcBef>
                <a:spcPct val="0"/>
              </a:spcBef>
              <a:spcAft>
                <a:spcPct val="35000"/>
              </a:spcAft>
            </a:pPr>
            <a:r>
              <a:rPr lang="ru-RU" sz="1200" b="1" i="0" kern="1200" dirty="0" smtClean="0">
                <a:solidFill>
                  <a:schemeClr val="tx1"/>
                </a:solidFill>
                <a:latin typeface="Times New Roman" panose="02020603050405020304" pitchFamily="18" charset="0"/>
                <a:cs typeface="Times New Roman" panose="02020603050405020304" pitchFamily="18" charset="0"/>
              </a:rPr>
              <a:t>5,0</a:t>
            </a:r>
          </a:p>
        </p:txBody>
      </p:sp>
      <p:sp>
        <p:nvSpPr>
          <p:cNvPr id="64" name="Полилиния 63"/>
          <p:cNvSpPr/>
          <p:nvPr/>
        </p:nvSpPr>
        <p:spPr>
          <a:xfrm>
            <a:off x="7458318" y="4221089"/>
            <a:ext cx="720000" cy="571856"/>
          </a:xfrm>
          <a:custGeom>
            <a:avLst/>
            <a:gdLst>
              <a:gd name="connsiteX0" fmla="*/ 0 w 804306"/>
              <a:gd name="connsiteY0" fmla="*/ 56932 h 569323"/>
              <a:gd name="connsiteX1" fmla="*/ 56932 w 804306"/>
              <a:gd name="connsiteY1" fmla="*/ 0 h 569323"/>
              <a:gd name="connsiteX2" fmla="*/ 747374 w 804306"/>
              <a:gd name="connsiteY2" fmla="*/ 0 h 569323"/>
              <a:gd name="connsiteX3" fmla="*/ 804306 w 804306"/>
              <a:gd name="connsiteY3" fmla="*/ 56932 h 569323"/>
              <a:gd name="connsiteX4" fmla="*/ 804306 w 804306"/>
              <a:gd name="connsiteY4" fmla="*/ 512391 h 569323"/>
              <a:gd name="connsiteX5" fmla="*/ 747374 w 804306"/>
              <a:gd name="connsiteY5" fmla="*/ 569323 h 569323"/>
              <a:gd name="connsiteX6" fmla="*/ 56932 w 804306"/>
              <a:gd name="connsiteY6" fmla="*/ 569323 h 569323"/>
              <a:gd name="connsiteX7" fmla="*/ 0 w 804306"/>
              <a:gd name="connsiteY7" fmla="*/ 512391 h 569323"/>
              <a:gd name="connsiteX8" fmla="*/ 0 w 804306"/>
              <a:gd name="connsiteY8" fmla="*/ 56932 h 569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4306" h="569323">
                <a:moveTo>
                  <a:pt x="0" y="56932"/>
                </a:moveTo>
                <a:cubicBezTo>
                  <a:pt x="0" y="25489"/>
                  <a:pt x="25489" y="0"/>
                  <a:pt x="56932" y="0"/>
                </a:cubicBezTo>
                <a:lnTo>
                  <a:pt x="747374" y="0"/>
                </a:lnTo>
                <a:cubicBezTo>
                  <a:pt x="778817" y="0"/>
                  <a:pt x="804306" y="25489"/>
                  <a:pt x="804306" y="56932"/>
                </a:cubicBezTo>
                <a:lnTo>
                  <a:pt x="804306" y="512391"/>
                </a:lnTo>
                <a:cubicBezTo>
                  <a:pt x="804306" y="543834"/>
                  <a:pt x="778817" y="569323"/>
                  <a:pt x="747374" y="569323"/>
                </a:cubicBezTo>
                <a:lnTo>
                  <a:pt x="56932" y="569323"/>
                </a:lnTo>
                <a:cubicBezTo>
                  <a:pt x="25489" y="569323"/>
                  <a:pt x="0" y="543834"/>
                  <a:pt x="0" y="512391"/>
                </a:cubicBezTo>
                <a:lnTo>
                  <a:pt x="0" y="56932"/>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2395" tIns="62395" rIns="62395" bIns="62395" numCol="1" spcCol="1270" anchor="ctr" anchorCtr="0">
            <a:noAutofit/>
          </a:bodyPr>
          <a:lstStyle/>
          <a:p>
            <a:pPr lvl="0" algn="ctr" defTabSz="533400">
              <a:lnSpc>
                <a:spcPct val="90000"/>
              </a:lnSpc>
              <a:spcBef>
                <a:spcPct val="0"/>
              </a:spcBef>
              <a:spcAft>
                <a:spcPct val="35000"/>
              </a:spcAft>
            </a:pPr>
            <a:r>
              <a:rPr lang="ru-RU" sz="1200" b="1" i="0" kern="1200" dirty="0" smtClean="0">
                <a:solidFill>
                  <a:schemeClr val="tx1"/>
                </a:solidFill>
                <a:latin typeface="Times New Roman" panose="02020603050405020304" pitchFamily="18" charset="0"/>
                <a:cs typeface="Times New Roman" panose="02020603050405020304" pitchFamily="18" charset="0"/>
              </a:rPr>
              <a:t>5,0</a:t>
            </a:r>
          </a:p>
        </p:txBody>
      </p:sp>
      <p:sp>
        <p:nvSpPr>
          <p:cNvPr id="65" name="Полилиния 64"/>
          <p:cNvSpPr/>
          <p:nvPr/>
        </p:nvSpPr>
        <p:spPr>
          <a:xfrm>
            <a:off x="8244408" y="4221089"/>
            <a:ext cx="720000" cy="571856"/>
          </a:xfrm>
          <a:custGeom>
            <a:avLst/>
            <a:gdLst>
              <a:gd name="connsiteX0" fmla="*/ 0 w 804306"/>
              <a:gd name="connsiteY0" fmla="*/ 56932 h 569323"/>
              <a:gd name="connsiteX1" fmla="*/ 56932 w 804306"/>
              <a:gd name="connsiteY1" fmla="*/ 0 h 569323"/>
              <a:gd name="connsiteX2" fmla="*/ 747374 w 804306"/>
              <a:gd name="connsiteY2" fmla="*/ 0 h 569323"/>
              <a:gd name="connsiteX3" fmla="*/ 804306 w 804306"/>
              <a:gd name="connsiteY3" fmla="*/ 56932 h 569323"/>
              <a:gd name="connsiteX4" fmla="*/ 804306 w 804306"/>
              <a:gd name="connsiteY4" fmla="*/ 512391 h 569323"/>
              <a:gd name="connsiteX5" fmla="*/ 747374 w 804306"/>
              <a:gd name="connsiteY5" fmla="*/ 569323 h 569323"/>
              <a:gd name="connsiteX6" fmla="*/ 56932 w 804306"/>
              <a:gd name="connsiteY6" fmla="*/ 569323 h 569323"/>
              <a:gd name="connsiteX7" fmla="*/ 0 w 804306"/>
              <a:gd name="connsiteY7" fmla="*/ 512391 h 569323"/>
              <a:gd name="connsiteX8" fmla="*/ 0 w 804306"/>
              <a:gd name="connsiteY8" fmla="*/ 56932 h 569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4306" h="569323">
                <a:moveTo>
                  <a:pt x="0" y="56932"/>
                </a:moveTo>
                <a:cubicBezTo>
                  <a:pt x="0" y="25489"/>
                  <a:pt x="25489" y="0"/>
                  <a:pt x="56932" y="0"/>
                </a:cubicBezTo>
                <a:lnTo>
                  <a:pt x="747374" y="0"/>
                </a:lnTo>
                <a:cubicBezTo>
                  <a:pt x="778817" y="0"/>
                  <a:pt x="804306" y="25489"/>
                  <a:pt x="804306" y="56932"/>
                </a:cubicBezTo>
                <a:lnTo>
                  <a:pt x="804306" y="512391"/>
                </a:lnTo>
                <a:cubicBezTo>
                  <a:pt x="804306" y="543834"/>
                  <a:pt x="778817" y="569323"/>
                  <a:pt x="747374" y="569323"/>
                </a:cubicBezTo>
                <a:lnTo>
                  <a:pt x="56932" y="569323"/>
                </a:lnTo>
                <a:cubicBezTo>
                  <a:pt x="25489" y="569323"/>
                  <a:pt x="0" y="543834"/>
                  <a:pt x="0" y="512391"/>
                </a:cubicBezTo>
                <a:lnTo>
                  <a:pt x="0" y="56932"/>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2395" tIns="62395" rIns="62395" bIns="62395" numCol="1" spcCol="1270" anchor="ctr" anchorCtr="0">
            <a:noAutofit/>
          </a:bodyPr>
          <a:lstStyle/>
          <a:p>
            <a:pPr lvl="0" algn="ctr" defTabSz="533400">
              <a:lnSpc>
                <a:spcPct val="90000"/>
              </a:lnSpc>
              <a:spcBef>
                <a:spcPct val="0"/>
              </a:spcBef>
              <a:spcAft>
                <a:spcPct val="35000"/>
              </a:spcAft>
            </a:pPr>
            <a:r>
              <a:rPr lang="ru-RU" sz="1200" b="1" i="0" kern="1200" dirty="0" smtClean="0">
                <a:solidFill>
                  <a:schemeClr val="tx1"/>
                </a:solidFill>
                <a:latin typeface="Times New Roman" panose="02020603050405020304" pitchFamily="18" charset="0"/>
                <a:cs typeface="Times New Roman" panose="02020603050405020304" pitchFamily="18" charset="0"/>
              </a:rPr>
              <a:t>5,0</a:t>
            </a:r>
          </a:p>
        </p:txBody>
      </p:sp>
      <p:sp>
        <p:nvSpPr>
          <p:cNvPr id="66" name="Полилиния 65"/>
          <p:cNvSpPr/>
          <p:nvPr/>
        </p:nvSpPr>
        <p:spPr>
          <a:xfrm>
            <a:off x="5079808" y="4221088"/>
            <a:ext cx="720000" cy="571857"/>
          </a:xfrm>
          <a:custGeom>
            <a:avLst/>
            <a:gdLst>
              <a:gd name="connsiteX0" fmla="*/ 0 w 730024"/>
              <a:gd name="connsiteY0" fmla="*/ 73002 h 1092777"/>
              <a:gd name="connsiteX1" fmla="*/ 73002 w 730024"/>
              <a:gd name="connsiteY1" fmla="*/ 0 h 1092777"/>
              <a:gd name="connsiteX2" fmla="*/ 657022 w 730024"/>
              <a:gd name="connsiteY2" fmla="*/ 0 h 1092777"/>
              <a:gd name="connsiteX3" fmla="*/ 730024 w 730024"/>
              <a:gd name="connsiteY3" fmla="*/ 73002 h 1092777"/>
              <a:gd name="connsiteX4" fmla="*/ 730024 w 730024"/>
              <a:gd name="connsiteY4" fmla="*/ 1019775 h 1092777"/>
              <a:gd name="connsiteX5" fmla="*/ 657022 w 730024"/>
              <a:gd name="connsiteY5" fmla="*/ 1092777 h 1092777"/>
              <a:gd name="connsiteX6" fmla="*/ 73002 w 730024"/>
              <a:gd name="connsiteY6" fmla="*/ 1092777 h 1092777"/>
              <a:gd name="connsiteX7" fmla="*/ 0 w 730024"/>
              <a:gd name="connsiteY7" fmla="*/ 1019775 h 1092777"/>
              <a:gd name="connsiteX8" fmla="*/ 0 w 730024"/>
              <a:gd name="connsiteY8" fmla="*/ 73002 h 1092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0024" h="1092777">
                <a:moveTo>
                  <a:pt x="0" y="73002"/>
                </a:moveTo>
                <a:cubicBezTo>
                  <a:pt x="0" y="32684"/>
                  <a:pt x="32684" y="0"/>
                  <a:pt x="73002" y="0"/>
                </a:cubicBezTo>
                <a:lnTo>
                  <a:pt x="657022" y="0"/>
                </a:lnTo>
                <a:cubicBezTo>
                  <a:pt x="697340" y="0"/>
                  <a:pt x="730024" y="32684"/>
                  <a:pt x="730024" y="73002"/>
                </a:cubicBezTo>
                <a:lnTo>
                  <a:pt x="730024" y="1019775"/>
                </a:lnTo>
                <a:cubicBezTo>
                  <a:pt x="730024" y="1060093"/>
                  <a:pt x="697340" y="1092777"/>
                  <a:pt x="657022" y="1092777"/>
                </a:cubicBezTo>
                <a:lnTo>
                  <a:pt x="73002" y="1092777"/>
                </a:lnTo>
                <a:cubicBezTo>
                  <a:pt x="32684" y="1092777"/>
                  <a:pt x="0" y="1060093"/>
                  <a:pt x="0" y="1019775"/>
                </a:cubicBezTo>
                <a:lnTo>
                  <a:pt x="0" y="73002"/>
                </a:lnTo>
                <a:close/>
              </a:path>
            </a:pathLst>
          </a:custGeom>
          <a:gradFill flip="none" rotWithShape="0">
            <a:gsLst>
              <a:gs pos="0">
                <a:srgbClr val="92D050">
                  <a:tint val="66000"/>
                  <a:satMod val="160000"/>
                </a:srgbClr>
              </a:gs>
              <a:gs pos="50000">
                <a:srgbClr val="92D050">
                  <a:tint val="44500"/>
                  <a:satMod val="160000"/>
                </a:srgbClr>
              </a:gs>
              <a:gs pos="100000">
                <a:srgbClr val="92D050">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7102" tIns="67102" rIns="67102" bIns="67102" numCol="1" spcCol="1270" anchor="ctr" anchorCtr="0">
            <a:noAutofit/>
          </a:bodyPr>
          <a:lstStyle/>
          <a:p>
            <a:pPr algn="ctr" defTabSz="533400">
              <a:lnSpc>
                <a:spcPct val="90000"/>
              </a:lnSpc>
              <a:spcAft>
                <a:spcPct val="35000"/>
              </a:spcAft>
            </a:pPr>
            <a:r>
              <a:rPr lang="ru-RU" sz="1200" b="1" dirty="0" smtClean="0">
                <a:solidFill>
                  <a:prstClr val="black"/>
                </a:solidFill>
                <a:latin typeface="Times New Roman" panose="02020603050405020304" pitchFamily="18" charset="0"/>
                <a:cs typeface="Times New Roman" panose="02020603050405020304" pitchFamily="18" charset="0"/>
              </a:rPr>
              <a:t>5,0</a:t>
            </a:r>
            <a:endParaRPr lang="ru-RU" sz="1200" b="1" dirty="0">
              <a:solidFill>
                <a:prstClr val="black"/>
              </a:solidFill>
              <a:latin typeface="Times New Roman" panose="02020603050405020304" pitchFamily="18" charset="0"/>
              <a:cs typeface="Times New Roman" panose="02020603050405020304" pitchFamily="18" charset="0"/>
            </a:endParaRPr>
          </a:p>
        </p:txBody>
      </p:sp>
      <p:sp>
        <p:nvSpPr>
          <p:cNvPr id="67" name="Скругленный прямоугольник 66"/>
          <p:cNvSpPr/>
          <p:nvPr/>
        </p:nvSpPr>
        <p:spPr>
          <a:xfrm>
            <a:off x="200326" y="4873336"/>
            <a:ext cx="4673523" cy="571856"/>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r>
              <a:rPr lang="ru-RU" sz="1400" dirty="0">
                <a:solidFill>
                  <a:schemeClr val="tx1"/>
                </a:solidFill>
                <a:latin typeface="Times New Roman" panose="02020603050405020304" pitchFamily="18" charset="0"/>
                <a:cs typeface="Times New Roman" panose="02020603050405020304" pitchFamily="18" charset="0"/>
              </a:rPr>
              <a:t>Доля экспорта малых и средних предприятий в общем объеме экспорта Чувашской </a:t>
            </a:r>
            <a:r>
              <a:rPr lang="ru-RU" sz="1400" dirty="0" smtClean="0">
                <a:solidFill>
                  <a:schemeClr val="tx1"/>
                </a:solidFill>
                <a:latin typeface="Times New Roman" panose="02020603050405020304" pitchFamily="18" charset="0"/>
                <a:cs typeface="Times New Roman" panose="02020603050405020304" pitchFamily="18" charset="0"/>
              </a:rPr>
              <a:t>Республики, %</a:t>
            </a:r>
            <a:endParaRPr lang="ru-RU" sz="1400" dirty="0">
              <a:solidFill>
                <a:schemeClr val="tx1"/>
              </a:solidFill>
              <a:latin typeface="Times New Roman" panose="02020603050405020304" pitchFamily="18" charset="0"/>
              <a:cs typeface="Times New Roman" panose="02020603050405020304" pitchFamily="18" charset="0"/>
            </a:endParaRPr>
          </a:p>
        </p:txBody>
      </p:sp>
      <p:sp>
        <p:nvSpPr>
          <p:cNvPr id="68" name="Полилиния 67"/>
          <p:cNvSpPr/>
          <p:nvPr/>
        </p:nvSpPr>
        <p:spPr>
          <a:xfrm>
            <a:off x="5876630" y="4873336"/>
            <a:ext cx="720000" cy="571856"/>
          </a:xfrm>
          <a:custGeom>
            <a:avLst/>
            <a:gdLst>
              <a:gd name="connsiteX0" fmla="*/ 0 w 804306"/>
              <a:gd name="connsiteY0" fmla="*/ 56932 h 569323"/>
              <a:gd name="connsiteX1" fmla="*/ 56932 w 804306"/>
              <a:gd name="connsiteY1" fmla="*/ 0 h 569323"/>
              <a:gd name="connsiteX2" fmla="*/ 747374 w 804306"/>
              <a:gd name="connsiteY2" fmla="*/ 0 h 569323"/>
              <a:gd name="connsiteX3" fmla="*/ 804306 w 804306"/>
              <a:gd name="connsiteY3" fmla="*/ 56932 h 569323"/>
              <a:gd name="connsiteX4" fmla="*/ 804306 w 804306"/>
              <a:gd name="connsiteY4" fmla="*/ 512391 h 569323"/>
              <a:gd name="connsiteX5" fmla="*/ 747374 w 804306"/>
              <a:gd name="connsiteY5" fmla="*/ 569323 h 569323"/>
              <a:gd name="connsiteX6" fmla="*/ 56932 w 804306"/>
              <a:gd name="connsiteY6" fmla="*/ 569323 h 569323"/>
              <a:gd name="connsiteX7" fmla="*/ 0 w 804306"/>
              <a:gd name="connsiteY7" fmla="*/ 512391 h 569323"/>
              <a:gd name="connsiteX8" fmla="*/ 0 w 804306"/>
              <a:gd name="connsiteY8" fmla="*/ 56932 h 569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4306" h="569323">
                <a:moveTo>
                  <a:pt x="0" y="56932"/>
                </a:moveTo>
                <a:cubicBezTo>
                  <a:pt x="0" y="25489"/>
                  <a:pt x="25489" y="0"/>
                  <a:pt x="56932" y="0"/>
                </a:cubicBezTo>
                <a:lnTo>
                  <a:pt x="747374" y="0"/>
                </a:lnTo>
                <a:cubicBezTo>
                  <a:pt x="778817" y="0"/>
                  <a:pt x="804306" y="25489"/>
                  <a:pt x="804306" y="56932"/>
                </a:cubicBezTo>
                <a:lnTo>
                  <a:pt x="804306" y="512391"/>
                </a:lnTo>
                <a:cubicBezTo>
                  <a:pt x="804306" y="543834"/>
                  <a:pt x="778817" y="569323"/>
                  <a:pt x="747374" y="569323"/>
                </a:cubicBezTo>
                <a:lnTo>
                  <a:pt x="56932" y="569323"/>
                </a:lnTo>
                <a:cubicBezTo>
                  <a:pt x="25489" y="569323"/>
                  <a:pt x="0" y="543834"/>
                  <a:pt x="0" y="512391"/>
                </a:cubicBezTo>
                <a:lnTo>
                  <a:pt x="0" y="56932"/>
                </a:lnTo>
                <a:close/>
              </a:path>
            </a:pathLst>
          </a:custGeom>
          <a:gradFill flip="none" rotWithShape="0">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2395" tIns="62395" rIns="62395" bIns="62395" numCol="1" spcCol="1270" anchor="ctr" anchorCtr="0">
            <a:noAutofit/>
          </a:bodyPr>
          <a:lstStyle/>
          <a:p>
            <a:pPr lvl="0" algn="ctr" defTabSz="533400">
              <a:lnSpc>
                <a:spcPct val="90000"/>
              </a:lnSpc>
              <a:spcBef>
                <a:spcPct val="0"/>
              </a:spcBef>
              <a:spcAft>
                <a:spcPct val="35000"/>
              </a:spcAft>
            </a:pPr>
            <a:r>
              <a:rPr lang="ru-RU" sz="1200" b="1" i="0" kern="1200" dirty="0" smtClean="0">
                <a:solidFill>
                  <a:schemeClr val="tx1"/>
                </a:solidFill>
                <a:latin typeface="Times New Roman" panose="02020603050405020304" pitchFamily="18" charset="0"/>
                <a:cs typeface="Times New Roman" panose="02020603050405020304" pitchFamily="18" charset="0"/>
              </a:rPr>
              <a:t>18,9</a:t>
            </a:r>
          </a:p>
        </p:txBody>
      </p:sp>
      <p:sp>
        <p:nvSpPr>
          <p:cNvPr id="69" name="Полилиния 68"/>
          <p:cNvSpPr/>
          <p:nvPr/>
        </p:nvSpPr>
        <p:spPr>
          <a:xfrm>
            <a:off x="6668718" y="4873336"/>
            <a:ext cx="720000" cy="571856"/>
          </a:xfrm>
          <a:custGeom>
            <a:avLst/>
            <a:gdLst>
              <a:gd name="connsiteX0" fmla="*/ 0 w 804306"/>
              <a:gd name="connsiteY0" fmla="*/ 56932 h 569323"/>
              <a:gd name="connsiteX1" fmla="*/ 56932 w 804306"/>
              <a:gd name="connsiteY1" fmla="*/ 0 h 569323"/>
              <a:gd name="connsiteX2" fmla="*/ 747374 w 804306"/>
              <a:gd name="connsiteY2" fmla="*/ 0 h 569323"/>
              <a:gd name="connsiteX3" fmla="*/ 804306 w 804306"/>
              <a:gd name="connsiteY3" fmla="*/ 56932 h 569323"/>
              <a:gd name="connsiteX4" fmla="*/ 804306 w 804306"/>
              <a:gd name="connsiteY4" fmla="*/ 512391 h 569323"/>
              <a:gd name="connsiteX5" fmla="*/ 747374 w 804306"/>
              <a:gd name="connsiteY5" fmla="*/ 569323 h 569323"/>
              <a:gd name="connsiteX6" fmla="*/ 56932 w 804306"/>
              <a:gd name="connsiteY6" fmla="*/ 569323 h 569323"/>
              <a:gd name="connsiteX7" fmla="*/ 0 w 804306"/>
              <a:gd name="connsiteY7" fmla="*/ 512391 h 569323"/>
              <a:gd name="connsiteX8" fmla="*/ 0 w 804306"/>
              <a:gd name="connsiteY8" fmla="*/ 56932 h 569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4306" h="569323">
                <a:moveTo>
                  <a:pt x="0" y="56932"/>
                </a:moveTo>
                <a:cubicBezTo>
                  <a:pt x="0" y="25489"/>
                  <a:pt x="25489" y="0"/>
                  <a:pt x="56932" y="0"/>
                </a:cubicBezTo>
                <a:lnTo>
                  <a:pt x="747374" y="0"/>
                </a:lnTo>
                <a:cubicBezTo>
                  <a:pt x="778817" y="0"/>
                  <a:pt x="804306" y="25489"/>
                  <a:pt x="804306" y="56932"/>
                </a:cubicBezTo>
                <a:lnTo>
                  <a:pt x="804306" y="512391"/>
                </a:lnTo>
                <a:cubicBezTo>
                  <a:pt x="804306" y="543834"/>
                  <a:pt x="778817" y="569323"/>
                  <a:pt x="747374" y="569323"/>
                </a:cubicBezTo>
                <a:lnTo>
                  <a:pt x="56932" y="569323"/>
                </a:lnTo>
                <a:cubicBezTo>
                  <a:pt x="25489" y="569323"/>
                  <a:pt x="0" y="543834"/>
                  <a:pt x="0" y="512391"/>
                </a:cubicBezTo>
                <a:lnTo>
                  <a:pt x="0" y="56932"/>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2395" tIns="62395" rIns="62395" bIns="62395" numCol="1" spcCol="1270" anchor="ctr" anchorCtr="0">
            <a:noAutofit/>
          </a:bodyPr>
          <a:lstStyle/>
          <a:p>
            <a:pPr lvl="0" algn="ctr" defTabSz="533400">
              <a:lnSpc>
                <a:spcPct val="90000"/>
              </a:lnSpc>
              <a:spcBef>
                <a:spcPct val="0"/>
              </a:spcBef>
              <a:spcAft>
                <a:spcPct val="35000"/>
              </a:spcAft>
            </a:pPr>
            <a:r>
              <a:rPr lang="ru-RU" sz="1200" b="1" dirty="0" smtClean="0">
                <a:solidFill>
                  <a:schemeClr val="tx1"/>
                </a:solidFill>
                <a:latin typeface="Times New Roman" panose="02020603050405020304" pitchFamily="18" charset="0"/>
                <a:cs typeface="Times New Roman" panose="02020603050405020304" pitchFamily="18" charset="0"/>
              </a:rPr>
              <a:t>19</a:t>
            </a:r>
            <a:r>
              <a:rPr lang="ru-RU" sz="1200" b="1" i="0" kern="1200" dirty="0" smtClean="0">
                <a:solidFill>
                  <a:schemeClr val="tx1"/>
                </a:solidFill>
                <a:latin typeface="Times New Roman" panose="02020603050405020304" pitchFamily="18" charset="0"/>
                <a:cs typeface="Times New Roman" panose="02020603050405020304" pitchFamily="18" charset="0"/>
              </a:rPr>
              <a:t>,0</a:t>
            </a:r>
          </a:p>
        </p:txBody>
      </p:sp>
      <p:sp>
        <p:nvSpPr>
          <p:cNvPr id="70" name="Полилиния 69"/>
          <p:cNvSpPr/>
          <p:nvPr/>
        </p:nvSpPr>
        <p:spPr>
          <a:xfrm>
            <a:off x="7460806" y="4873336"/>
            <a:ext cx="720000" cy="571856"/>
          </a:xfrm>
          <a:custGeom>
            <a:avLst/>
            <a:gdLst>
              <a:gd name="connsiteX0" fmla="*/ 0 w 804306"/>
              <a:gd name="connsiteY0" fmla="*/ 56932 h 569323"/>
              <a:gd name="connsiteX1" fmla="*/ 56932 w 804306"/>
              <a:gd name="connsiteY1" fmla="*/ 0 h 569323"/>
              <a:gd name="connsiteX2" fmla="*/ 747374 w 804306"/>
              <a:gd name="connsiteY2" fmla="*/ 0 h 569323"/>
              <a:gd name="connsiteX3" fmla="*/ 804306 w 804306"/>
              <a:gd name="connsiteY3" fmla="*/ 56932 h 569323"/>
              <a:gd name="connsiteX4" fmla="*/ 804306 w 804306"/>
              <a:gd name="connsiteY4" fmla="*/ 512391 h 569323"/>
              <a:gd name="connsiteX5" fmla="*/ 747374 w 804306"/>
              <a:gd name="connsiteY5" fmla="*/ 569323 h 569323"/>
              <a:gd name="connsiteX6" fmla="*/ 56932 w 804306"/>
              <a:gd name="connsiteY6" fmla="*/ 569323 h 569323"/>
              <a:gd name="connsiteX7" fmla="*/ 0 w 804306"/>
              <a:gd name="connsiteY7" fmla="*/ 512391 h 569323"/>
              <a:gd name="connsiteX8" fmla="*/ 0 w 804306"/>
              <a:gd name="connsiteY8" fmla="*/ 56932 h 569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4306" h="569323">
                <a:moveTo>
                  <a:pt x="0" y="56932"/>
                </a:moveTo>
                <a:cubicBezTo>
                  <a:pt x="0" y="25489"/>
                  <a:pt x="25489" y="0"/>
                  <a:pt x="56932" y="0"/>
                </a:cubicBezTo>
                <a:lnTo>
                  <a:pt x="747374" y="0"/>
                </a:lnTo>
                <a:cubicBezTo>
                  <a:pt x="778817" y="0"/>
                  <a:pt x="804306" y="25489"/>
                  <a:pt x="804306" y="56932"/>
                </a:cubicBezTo>
                <a:lnTo>
                  <a:pt x="804306" y="512391"/>
                </a:lnTo>
                <a:cubicBezTo>
                  <a:pt x="804306" y="543834"/>
                  <a:pt x="778817" y="569323"/>
                  <a:pt x="747374" y="569323"/>
                </a:cubicBezTo>
                <a:lnTo>
                  <a:pt x="56932" y="569323"/>
                </a:lnTo>
                <a:cubicBezTo>
                  <a:pt x="25489" y="569323"/>
                  <a:pt x="0" y="543834"/>
                  <a:pt x="0" y="512391"/>
                </a:cubicBezTo>
                <a:lnTo>
                  <a:pt x="0" y="56932"/>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2395" tIns="62395" rIns="62395" bIns="62395" numCol="1" spcCol="1270" anchor="ctr" anchorCtr="0">
            <a:noAutofit/>
          </a:bodyPr>
          <a:lstStyle/>
          <a:p>
            <a:pPr lvl="0" algn="ctr" defTabSz="533400">
              <a:lnSpc>
                <a:spcPct val="90000"/>
              </a:lnSpc>
              <a:spcBef>
                <a:spcPct val="0"/>
              </a:spcBef>
              <a:spcAft>
                <a:spcPct val="35000"/>
              </a:spcAft>
            </a:pPr>
            <a:r>
              <a:rPr lang="ru-RU" sz="1200" b="1" dirty="0" smtClean="0">
                <a:solidFill>
                  <a:schemeClr val="tx1"/>
                </a:solidFill>
                <a:latin typeface="Times New Roman" panose="02020603050405020304" pitchFamily="18" charset="0"/>
                <a:cs typeface="Times New Roman" panose="02020603050405020304" pitchFamily="18" charset="0"/>
              </a:rPr>
              <a:t>19</a:t>
            </a:r>
            <a:r>
              <a:rPr lang="ru-RU" sz="1200" b="1" i="0" kern="1200" dirty="0" smtClean="0">
                <a:solidFill>
                  <a:schemeClr val="tx1"/>
                </a:solidFill>
                <a:latin typeface="Times New Roman" panose="02020603050405020304" pitchFamily="18" charset="0"/>
                <a:cs typeface="Times New Roman" panose="02020603050405020304" pitchFamily="18" charset="0"/>
              </a:rPr>
              <a:t>,1</a:t>
            </a:r>
          </a:p>
        </p:txBody>
      </p:sp>
      <p:sp>
        <p:nvSpPr>
          <p:cNvPr id="71" name="Полилиния 70"/>
          <p:cNvSpPr/>
          <p:nvPr/>
        </p:nvSpPr>
        <p:spPr>
          <a:xfrm>
            <a:off x="8244408" y="4873336"/>
            <a:ext cx="720000" cy="571856"/>
          </a:xfrm>
          <a:custGeom>
            <a:avLst/>
            <a:gdLst>
              <a:gd name="connsiteX0" fmla="*/ 0 w 804306"/>
              <a:gd name="connsiteY0" fmla="*/ 56932 h 569323"/>
              <a:gd name="connsiteX1" fmla="*/ 56932 w 804306"/>
              <a:gd name="connsiteY1" fmla="*/ 0 h 569323"/>
              <a:gd name="connsiteX2" fmla="*/ 747374 w 804306"/>
              <a:gd name="connsiteY2" fmla="*/ 0 h 569323"/>
              <a:gd name="connsiteX3" fmla="*/ 804306 w 804306"/>
              <a:gd name="connsiteY3" fmla="*/ 56932 h 569323"/>
              <a:gd name="connsiteX4" fmla="*/ 804306 w 804306"/>
              <a:gd name="connsiteY4" fmla="*/ 512391 h 569323"/>
              <a:gd name="connsiteX5" fmla="*/ 747374 w 804306"/>
              <a:gd name="connsiteY5" fmla="*/ 569323 h 569323"/>
              <a:gd name="connsiteX6" fmla="*/ 56932 w 804306"/>
              <a:gd name="connsiteY6" fmla="*/ 569323 h 569323"/>
              <a:gd name="connsiteX7" fmla="*/ 0 w 804306"/>
              <a:gd name="connsiteY7" fmla="*/ 512391 h 569323"/>
              <a:gd name="connsiteX8" fmla="*/ 0 w 804306"/>
              <a:gd name="connsiteY8" fmla="*/ 56932 h 569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4306" h="569323">
                <a:moveTo>
                  <a:pt x="0" y="56932"/>
                </a:moveTo>
                <a:cubicBezTo>
                  <a:pt x="0" y="25489"/>
                  <a:pt x="25489" y="0"/>
                  <a:pt x="56932" y="0"/>
                </a:cubicBezTo>
                <a:lnTo>
                  <a:pt x="747374" y="0"/>
                </a:lnTo>
                <a:cubicBezTo>
                  <a:pt x="778817" y="0"/>
                  <a:pt x="804306" y="25489"/>
                  <a:pt x="804306" y="56932"/>
                </a:cubicBezTo>
                <a:lnTo>
                  <a:pt x="804306" y="512391"/>
                </a:lnTo>
                <a:cubicBezTo>
                  <a:pt x="804306" y="543834"/>
                  <a:pt x="778817" y="569323"/>
                  <a:pt x="747374" y="569323"/>
                </a:cubicBezTo>
                <a:lnTo>
                  <a:pt x="56932" y="569323"/>
                </a:lnTo>
                <a:cubicBezTo>
                  <a:pt x="25489" y="569323"/>
                  <a:pt x="0" y="543834"/>
                  <a:pt x="0" y="512391"/>
                </a:cubicBezTo>
                <a:lnTo>
                  <a:pt x="0" y="56932"/>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2395" tIns="62395" rIns="62395" bIns="62395" numCol="1" spcCol="1270" anchor="ctr" anchorCtr="0">
            <a:noAutofit/>
          </a:bodyPr>
          <a:lstStyle/>
          <a:p>
            <a:pPr lvl="0" algn="ctr" defTabSz="533400">
              <a:lnSpc>
                <a:spcPct val="90000"/>
              </a:lnSpc>
              <a:spcBef>
                <a:spcPct val="0"/>
              </a:spcBef>
              <a:spcAft>
                <a:spcPct val="35000"/>
              </a:spcAft>
            </a:pPr>
            <a:r>
              <a:rPr lang="ru-RU" sz="1200" b="1" dirty="0" smtClean="0">
                <a:solidFill>
                  <a:schemeClr val="tx1"/>
                </a:solidFill>
                <a:latin typeface="Times New Roman" panose="02020603050405020304" pitchFamily="18" charset="0"/>
                <a:cs typeface="Times New Roman" panose="02020603050405020304" pitchFamily="18" charset="0"/>
              </a:rPr>
              <a:t>19</a:t>
            </a:r>
            <a:r>
              <a:rPr lang="ru-RU" sz="1200" b="1" i="0" kern="1200" dirty="0" smtClean="0">
                <a:solidFill>
                  <a:schemeClr val="tx1"/>
                </a:solidFill>
                <a:latin typeface="Times New Roman" panose="02020603050405020304" pitchFamily="18" charset="0"/>
                <a:cs typeface="Times New Roman" panose="02020603050405020304" pitchFamily="18" charset="0"/>
              </a:rPr>
              <a:t>,2</a:t>
            </a:r>
          </a:p>
        </p:txBody>
      </p:sp>
      <p:sp>
        <p:nvSpPr>
          <p:cNvPr id="72" name="Полилиния 71"/>
          <p:cNvSpPr/>
          <p:nvPr/>
        </p:nvSpPr>
        <p:spPr>
          <a:xfrm>
            <a:off x="5082296" y="4873335"/>
            <a:ext cx="720000" cy="571857"/>
          </a:xfrm>
          <a:custGeom>
            <a:avLst/>
            <a:gdLst>
              <a:gd name="connsiteX0" fmla="*/ 0 w 730024"/>
              <a:gd name="connsiteY0" fmla="*/ 73002 h 1092777"/>
              <a:gd name="connsiteX1" fmla="*/ 73002 w 730024"/>
              <a:gd name="connsiteY1" fmla="*/ 0 h 1092777"/>
              <a:gd name="connsiteX2" fmla="*/ 657022 w 730024"/>
              <a:gd name="connsiteY2" fmla="*/ 0 h 1092777"/>
              <a:gd name="connsiteX3" fmla="*/ 730024 w 730024"/>
              <a:gd name="connsiteY3" fmla="*/ 73002 h 1092777"/>
              <a:gd name="connsiteX4" fmla="*/ 730024 w 730024"/>
              <a:gd name="connsiteY4" fmla="*/ 1019775 h 1092777"/>
              <a:gd name="connsiteX5" fmla="*/ 657022 w 730024"/>
              <a:gd name="connsiteY5" fmla="*/ 1092777 h 1092777"/>
              <a:gd name="connsiteX6" fmla="*/ 73002 w 730024"/>
              <a:gd name="connsiteY6" fmla="*/ 1092777 h 1092777"/>
              <a:gd name="connsiteX7" fmla="*/ 0 w 730024"/>
              <a:gd name="connsiteY7" fmla="*/ 1019775 h 1092777"/>
              <a:gd name="connsiteX8" fmla="*/ 0 w 730024"/>
              <a:gd name="connsiteY8" fmla="*/ 73002 h 1092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0024" h="1092777">
                <a:moveTo>
                  <a:pt x="0" y="73002"/>
                </a:moveTo>
                <a:cubicBezTo>
                  <a:pt x="0" y="32684"/>
                  <a:pt x="32684" y="0"/>
                  <a:pt x="73002" y="0"/>
                </a:cubicBezTo>
                <a:lnTo>
                  <a:pt x="657022" y="0"/>
                </a:lnTo>
                <a:cubicBezTo>
                  <a:pt x="697340" y="0"/>
                  <a:pt x="730024" y="32684"/>
                  <a:pt x="730024" y="73002"/>
                </a:cubicBezTo>
                <a:lnTo>
                  <a:pt x="730024" y="1019775"/>
                </a:lnTo>
                <a:cubicBezTo>
                  <a:pt x="730024" y="1060093"/>
                  <a:pt x="697340" y="1092777"/>
                  <a:pt x="657022" y="1092777"/>
                </a:cubicBezTo>
                <a:lnTo>
                  <a:pt x="73002" y="1092777"/>
                </a:lnTo>
                <a:cubicBezTo>
                  <a:pt x="32684" y="1092777"/>
                  <a:pt x="0" y="1060093"/>
                  <a:pt x="0" y="1019775"/>
                </a:cubicBezTo>
                <a:lnTo>
                  <a:pt x="0" y="73002"/>
                </a:lnTo>
                <a:close/>
              </a:path>
            </a:pathLst>
          </a:custGeom>
          <a:gradFill flip="none" rotWithShape="0">
            <a:gsLst>
              <a:gs pos="0">
                <a:srgbClr val="92D050">
                  <a:tint val="66000"/>
                  <a:satMod val="160000"/>
                </a:srgbClr>
              </a:gs>
              <a:gs pos="50000">
                <a:srgbClr val="92D050">
                  <a:tint val="44500"/>
                  <a:satMod val="160000"/>
                </a:srgbClr>
              </a:gs>
              <a:gs pos="100000">
                <a:srgbClr val="92D050">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7102" tIns="67102" rIns="67102" bIns="67102" numCol="1" spcCol="1270" anchor="ctr" anchorCtr="0">
            <a:noAutofit/>
          </a:bodyPr>
          <a:lstStyle/>
          <a:p>
            <a:pPr algn="ctr" defTabSz="533400">
              <a:lnSpc>
                <a:spcPct val="90000"/>
              </a:lnSpc>
              <a:spcAft>
                <a:spcPct val="35000"/>
              </a:spcAft>
            </a:pPr>
            <a:r>
              <a:rPr lang="ru-RU" sz="1200" b="1" dirty="0" smtClean="0">
                <a:solidFill>
                  <a:prstClr val="black"/>
                </a:solidFill>
                <a:latin typeface="Times New Roman" panose="02020603050405020304" pitchFamily="18" charset="0"/>
                <a:cs typeface="Times New Roman" panose="02020603050405020304" pitchFamily="18" charset="0"/>
              </a:rPr>
              <a:t>18,9</a:t>
            </a:r>
            <a:endParaRPr lang="ru-RU" sz="1200" b="1" dirty="0">
              <a:solidFill>
                <a:prstClr val="black"/>
              </a:solidFill>
              <a:latin typeface="Times New Roman" panose="02020603050405020304" pitchFamily="18" charset="0"/>
              <a:cs typeface="Times New Roman" panose="02020603050405020304" pitchFamily="18" charset="0"/>
            </a:endParaRPr>
          </a:p>
        </p:txBody>
      </p:sp>
      <p:sp>
        <p:nvSpPr>
          <p:cNvPr id="73" name="Скругленный прямоугольник 72"/>
          <p:cNvSpPr/>
          <p:nvPr/>
        </p:nvSpPr>
        <p:spPr>
          <a:xfrm>
            <a:off x="186255" y="5517232"/>
            <a:ext cx="4673523" cy="571856"/>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r>
              <a:rPr lang="ru-RU" sz="1400" dirty="0">
                <a:solidFill>
                  <a:schemeClr val="tx1"/>
                </a:solidFill>
                <a:latin typeface="Times New Roman" panose="02020603050405020304" pitchFamily="18" charset="0"/>
                <a:cs typeface="Times New Roman" panose="02020603050405020304" pitchFamily="18" charset="0"/>
              </a:rPr>
              <a:t>Количество субъектов </a:t>
            </a:r>
            <a:r>
              <a:rPr lang="ru-RU" sz="1400" dirty="0" smtClean="0">
                <a:solidFill>
                  <a:schemeClr val="tx1"/>
                </a:solidFill>
                <a:latin typeface="Times New Roman" panose="02020603050405020304" pitchFamily="18" charset="0"/>
                <a:cs typeface="Times New Roman" panose="02020603050405020304" pitchFamily="18" charset="0"/>
              </a:rPr>
              <a:t>МСП </a:t>
            </a:r>
            <a:r>
              <a:rPr lang="ru-RU" sz="1400" dirty="0">
                <a:solidFill>
                  <a:schemeClr val="tx1"/>
                </a:solidFill>
                <a:latin typeface="Times New Roman" panose="02020603050405020304" pitchFamily="18" charset="0"/>
                <a:cs typeface="Times New Roman" panose="02020603050405020304" pitchFamily="18" charset="0"/>
              </a:rPr>
              <a:t>и </a:t>
            </a:r>
            <a:r>
              <a:rPr lang="ru-RU" sz="1400" dirty="0" err="1">
                <a:solidFill>
                  <a:schemeClr val="tx1"/>
                </a:solidFill>
                <a:latin typeface="Times New Roman" panose="02020603050405020304" pitchFamily="18" charset="0"/>
                <a:cs typeface="Times New Roman" panose="02020603050405020304" pitchFamily="18" charset="0"/>
              </a:rPr>
              <a:t>самозанятых</a:t>
            </a:r>
            <a:r>
              <a:rPr lang="ru-RU" sz="1400" dirty="0">
                <a:solidFill>
                  <a:schemeClr val="tx1"/>
                </a:solidFill>
                <a:latin typeface="Times New Roman" panose="02020603050405020304" pitchFamily="18" charset="0"/>
                <a:cs typeface="Times New Roman" panose="02020603050405020304" pitchFamily="18" charset="0"/>
              </a:rPr>
              <a:t> граждан, получивших поддержку в рамках регионального проекта </a:t>
            </a:r>
            <a:r>
              <a:rPr lang="ru-RU" sz="1400" dirty="0" smtClean="0">
                <a:solidFill>
                  <a:schemeClr val="tx1"/>
                </a:solidFill>
                <a:latin typeface="Times New Roman" panose="02020603050405020304" pitchFamily="18" charset="0"/>
                <a:cs typeface="Times New Roman" panose="02020603050405020304" pitchFamily="18" charset="0"/>
              </a:rPr>
              <a:t>«Акселерация </a:t>
            </a:r>
            <a:r>
              <a:rPr lang="ru-RU" sz="1400" dirty="0">
                <a:solidFill>
                  <a:schemeClr val="tx1"/>
                </a:solidFill>
                <a:latin typeface="Times New Roman" panose="02020603050405020304" pitchFamily="18" charset="0"/>
                <a:cs typeface="Times New Roman" panose="02020603050405020304" pitchFamily="18" charset="0"/>
              </a:rPr>
              <a:t>субъектов </a:t>
            </a:r>
            <a:r>
              <a:rPr lang="ru-RU" sz="1400" dirty="0" smtClean="0">
                <a:solidFill>
                  <a:schemeClr val="tx1"/>
                </a:solidFill>
                <a:latin typeface="Times New Roman" panose="02020603050405020304" pitchFamily="18" charset="0"/>
                <a:cs typeface="Times New Roman" panose="02020603050405020304" pitchFamily="18" charset="0"/>
              </a:rPr>
              <a:t>МСП», тыс. единиц</a:t>
            </a:r>
            <a:endParaRPr lang="ru-RU" sz="1400" dirty="0">
              <a:solidFill>
                <a:schemeClr val="tx1"/>
              </a:solidFill>
              <a:latin typeface="Times New Roman" panose="02020603050405020304" pitchFamily="18" charset="0"/>
              <a:cs typeface="Times New Roman" panose="02020603050405020304" pitchFamily="18" charset="0"/>
            </a:endParaRPr>
          </a:p>
        </p:txBody>
      </p:sp>
      <p:sp>
        <p:nvSpPr>
          <p:cNvPr id="74" name="Полилиния 73"/>
          <p:cNvSpPr/>
          <p:nvPr/>
        </p:nvSpPr>
        <p:spPr>
          <a:xfrm>
            <a:off x="5862559" y="5517232"/>
            <a:ext cx="720000" cy="540000"/>
          </a:xfrm>
          <a:custGeom>
            <a:avLst/>
            <a:gdLst>
              <a:gd name="connsiteX0" fmla="*/ 0 w 804306"/>
              <a:gd name="connsiteY0" fmla="*/ 56932 h 569323"/>
              <a:gd name="connsiteX1" fmla="*/ 56932 w 804306"/>
              <a:gd name="connsiteY1" fmla="*/ 0 h 569323"/>
              <a:gd name="connsiteX2" fmla="*/ 747374 w 804306"/>
              <a:gd name="connsiteY2" fmla="*/ 0 h 569323"/>
              <a:gd name="connsiteX3" fmla="*/ 804306 w 804306"/>
              <a:gd name="connsiteY3" fmla="*/ 56932 h 569323"/>
              <a:gd name="connsiteX4" fmla="*/ 804306 w 804306"/>
              <a:gd name="connsiteY4" fmla="*/ 512391 h 569323"/>
              <a:gd name="connsiteX5" fmla="*/ 747374 w 804306"/>
              <a:gd name="connsiteY5" fmla="*/ 569323 h 569323"/>
              <a:gd name="connsiteX6" fmla="*/ 56932 w 804306"/>
              <a:gd name="connsiteY6" fmla="*/ 569323 h 569323"/>
              <a:gd name="connsiteX7" fmla="*/ 0 w 804306"/>
              <a:gd name="connsiteY7" fmla="*/ 512391 h 569323"/>
              <a:gd name="connsiteX8" fmla="*/ 0 w 804306"/>
              <a:gd name="connsiteY8" fmla="*/ 56932 h 569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4306" h="569323">
                <a:moveTo>
                  <a:pt x="0" y="56932"/>
                </a:moveTo>
                <a:cubicBezTo>
                  <a:pt x="0" y="25489"/>
                  <a:pt x="25489" y="0"/>
                  <a:pt x="56932" y="0"/>
                </a:cubicBezTo>
                <a:lnTo>
                  <a:pt x="747374" y="0"/>
                </a:lnTo>
                <a:cubicBezTo>
                  <a:pt x="778817" y="0"/>
                  <a:pt x="804306" y="25489"/>
                  <a:pt x="804306" y="56932"/>
                </a:cubicBezTo>
                <a:lnTo>
                  <a:pt x="804306" y="512391"/>
                </a:lnTo>
                <a:cubicBezTo>
                  <a:pt x="804306" y="543834"/>
                  <a:pt x="778817" y="569323"/>
                  <a:pt x="747374" y="569323"/>
                </a:cubicBezTo>
                <a:lnTo>
                  <a:pt x="56932" y="569323"/>
                </a:lnTo>
                <a:cubicBezTo>
                  <a:pt x="25489" y="569323"/>
                  <a:pt x="0" y="543834"/>
                  <a:pt x="0" y="512391"/>
                </a:cubicBezTo>
                <a:lnTo>
                  <a:pt x="0" y="56932"/>
                </a:lnTo>
                <a:close/>
              </a:path>
            </a:pathLst>
          </a:custGeom>
          <a:gradFill flip="none" rotWithShape="0">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2395" tIns="62395" rIns="62395" bIns="62395" numCol="1" spcCol="1270" anchor="ctr" anchorCtr="0">
            <a:noAutofit/>
          </a:bodyPr>
          <a:lstStyle/>
          <a:p>
            <a:pPr lvl="0" algn="ctr" defTabSz="533400">
              <a:lnSpc>
                <a:spcPct val="90000"/>
              </a:lnSpc>
              <a:spcBef>
                <a:spcPct val="0"/>
              </a:spcBef>
              <a:spcAft>
                <a:spcPct val="35000"/>
              </a:spcAft>
            </a:pPr>
            <a:r>
              <a:rPr lang="ru-RU" sz="1200" b="1" i="0" kern="1200" dirty="0" smtClean="0">
                <a:solidFill>
                  <a:schemeClr val="tx1"/>
                </a:solidFill>
                <a:latin typeface="Times New Roman" panose="02020603050405020304" pitchFamily="18" charset="0"/>
                <a:cs typeface="Times New Roman" panose="02020603050405020304" pitchFamily="18" charset="0"/>
              </a:rPr>
              <a:t>5,398</a:t>
            </a:r>
          </a:p>
        </p:txBody>
      </p:sp>
      <p:sp>
        <p:nvSpPr>
          <p:cNvPr id="75" name="Полилиния 74"/>
          <p:cNvSpPr/>
          <p:nvPr/>
        </p:nvSpPr>
        <p:spPr>
          <a:xfrm>
            <a:off x="6654647" y="5517232"/>
            <a:ext cx="720000" cy="540000"/>
          </a:xfrm>
          <a:custGeom>
            <a:avLst/>
            <a:gdLst>
              <a:gd name="connsiteX0" fmla="*/ 0 w 804306"/>
              <a:gd name="connsiteY0" fmla="*/ 56932 h 569323"/>
              <a:gd name="connsiteX1" fmla="*/ 56932 w 804306"/>
              <a:gd name="connsiteY1" fmla="*/ 0 h 569323"/>
              <a:gd name="connsiteX2" fmla="*/ 747374 w 804306"/>
              <a:gd name="connsiteY2" fmla="*/ 0 h 569323"/>
              <a:gd name="connsiteX3" fmla="*/ 804306 w 804306"/>
              <a:gd name="connsiteY3" fmla="*/ 56932 h 569323"/>
              <a:gd name="connsiteX4" fmla="*/ 804306 w 804306"/>
              <a:gd name="connsiteY4" fmla="*/ 512391 h 569323"/>
              <a:gd name="connsiteX5" fmla="*/ 747374 w 804306"/>
              <a:gd name="connsiteY5" fmla="*/ 569323 h 569323"/>
              <a:gd name="connsiteX6" fmla="*/ 56932 w 804306"/>
              <a:gd name="connsiteY6" fmla="*/ 569323 h 569323"/>
              <a:gd name="connsiteX7" fmla="*/ 0 w 804306"/>
              <a:gd name="connsiteY7" fmla="*/ 512391 h 569323"/>
              <a:gd name="connsiteX8" fmla="*/ 0 w 804306"/>
              <a:gd name="connsiteY8" fmla="*/ 56932 h 569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4306" h="569323">
                <a:moveTo>
                  <a:pt x="0" y="56932"/>
                </a:moveTo>
                <a:cubicBezTo>
                  <a:pt x="0" y="25489"/>
                  <a:pt x="25489" y="0"/>
                  <a:pt x="56932" y="0"/>
                </a:cubicBezTo>
                <a:lnTo>
                  <a:pt x="747374" y="0"/>
                </a:lnTo>
                <a:cubicBezTo>
                  <a:pt x="778817" y="0"/>
                  <a:pt x="804306" y="25489"/>
                  <a:pt x="804306" y="56932"/>
                </a:cubicBezTo>
                <a:lnTo>
                  <a:pt x="804306" y="512391"/>
                </a:lnTo>
                <a:cubicBezTo>
                  <a:pt x="804306" y="543834"/>
                  <a:pt x="778817" y="569323"/>
                  <a:pt x="747374" y="569323"/>
                </a:cubicBezTo>
                <a:lnTo>
                  <a:pt x="56932" y="569323"/>
                </a:lnTo>
                <a:cubicBezTo>
                  <a:pt x="25489" y="569323"/>
                  <a:pt x="0" y="543834"/>
                  <a:pt x="0" y="512391"/>
                </a:cubicBezTo>
                <a:lnTo>
                  <a:pt x="0" y="56932"/>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2395" tIns="62395" rIns="62395" bIns="62395" numCol="1" spcCol="1270" anchor="ctr" anchorCtr="0">
            <a:noAutofit/>
          </a:bodyPr>
          <a:lstStyle/>
          <a:p>
            <a:pPr lvl="0" algn="ctr" defTabSz="533400">
              <a:lnSpc>
                <a:spcPct val="90000"/>
              </a:lnSpc>
              <a:spcBef>
                <a:spcPct val="0"/>
              </a:spcBef>
              <a:spcAft>
                <a:spcPct val="35000"/>
              </a:spcAft>
            </a:pPr>
            <a:r>
              <a:rPr lang="ru-RU" sz="1200" b="1" i="0" kern="1200" dirty="0" smtClean="0">
                <a:solidFill>
                  <a:schemeClr val="tx1"/>
                </a:solidFill>
                <a:latin typeface="Times New Roman" panose="02020603050405020304" pitchFamily="18" charset="0"/>
                <a:cs typeface="Times New Roman" panose="02020603050405020304" pitchFamily="18" charset="0"/>
              </a:rPr>
              <a:t>4,953</a:t>
            </a:r>
          </a:p>
        </p:txBody>
      </p:sp>
      <p:sp>
        <p:nvSpPr>
          <p:cNvPr id="76" name="Полилиния 75"/>
          <p:cNvSpPr/>
          <p:nvPr/>
        </p:nvSpPr>
        <p:spPr>
          <a:xfrm>
            <a:off x="7446735" y="5517232"/>
            <a:ext cx="720000" cy="540000"/>
          </a:xfrm>
          <a:custGeom>
            <a:avLst/>
            <a:gdLst>
              <a:gd name="connsiteX0" fmla="*/ 0 w 804306"/>
              <a:gd name="connsiteY0" fmla="*/ 56932 h 569323"/>
              <a:gd name="connsiteX1" fmla="*/ 56932 w 804306"/>
              <a:gd name="connsiteY1" fmla="*/ 0 h 569323"/>
              <a:gd name="connsiteX2" fmla="*/ 747374 w 804306"/>
              <a:gd name="connsiteY2" fmla="*/ 0 h 569323"/>
              <a:gd name="connsiteX3" fmla="*/ 804306 w 804306"/>
              <a:gd name="connsiteY3" fmla="*/ 56932 h 569323"/>
              <a:gd name="connsiteX4" fmla="*/ 804306 w 804306"/>
              <a:gd name="connsiteY4" fmla="*/ 512391 h 569323"/>
              <a:gd name="connsiteX5" fmla="*/ 747374 w 804306"/>
              <a:gd name="connsiteY5" fmla="*/ 569323 h 569323"/>
              <a:gd name="connsiteX6" fmla="*/ 56932 w 804306"/>
              <a:gd name="connsiteY6" fmla="*/ 569323 h 569323"/>
              <a:gd name="connsiteX7" fmla="*/ 0 w 804306"/>
              <a:gd name="connsiteY7" fmla="*/ 512391 h 569323"/>
              <a:gd name="connsiteX8" fmla="*/ 0 w 804306"/>
              <a:gd name="connsiteY8" fmla="*/ 56932 h 569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4306" h="569323">
                <a:moveTo>
                  <a:pt x="0" y="56932"/>
                </a:moveTo>
                <a:cubicBezTo>
                  <a:pt x="0" y="25489"/>
                  <a:pt x="25489" y="0"/>
                  <a:pt x="56932" y="0"/>
                </a:cubicBezTo>
                <a:lnTo>
                  <a:pt x="747374" y="0"/>
                </a:lnTo>
                <a:cubicBezTo>
                  <a:pt x="778817" y="0"/>
                  <a:pt x="804306" y="25489"/>
                  <a:pt x="804306" y="56932"/>
                </a:cubicBezTo>
                <a:lnTo>
                  <a:pt x="804306" y="512391"/>
                </a:lnTo>
                <a:cubicBezTo>
                  <a:pt x="804306" y="543834"/>
                  <a:pt x="778817" y="569323"/>
                  <a:pt x="747374" y="569323"/>
                </a:cubicBezTo>
                <a:lnTo>
                  <a:pt x="56932" y="569323"/>
                </a:lnTo>
                <a:cubicBezTo>
                  <a:pt x="25489" y="569323"/>
                  <a:pt x="0" y="543834"/>
                  <a:pt x="0" y="512391"/>
                </a:cubicBezTo>
                <a:lnTo>
                  <a:pt x="0" y="56932"/>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2395" tIns="62395" rIns="62395" bIns="62395" numCol="1" spcCol="1270" anchor="ctr" anchorCtr="0">
            <a:noAutofit/>
          </a:bodyPr>
          <a:lstStyle/>
          <a:p>
            <a:pPr lvl="0" algn="ctr" defTabSz="533400">
              <a:lnSpc>
                <a:spcPct val="90000"/>
              </a:lnSpc>
              <a:spcBef>
                <a:spcPct val="0"/>
              </a:spcBef>
              <a:spcAft>
                <a:spcPct val="35000"/>
              </a:spcAft>
            </a:pPr>
            <a:r>
              <a:rPr lang="ru-RU" sz="1200" b="1" i="0" kern="1200" dirty="0" smtClean="0">
                <a:solidFill>
                  <a:schemeClr val="tx1"/>
                </a:solidFill>
                <a:latin typeface="Times New Roman" panose="02020603050405020304" pitchFamily="18" charset="0"/>
                <a:cs typeface="Times New Roman" panose="02020603050405020304" pitchFamily="18" charset="0"/>
              </a:rPr>
              <a:t>6,563</a:t>
            </a:r>
          </a:p>
        </p:txBody>
      </p:sp>
      <p:sp>
        <p:nvSpPr>
          <p:cNvPr id="77" name="Полилиния 76"/>
          <p:cNvSpPr/>
          <p:nvPr/>
        </p:nvSpPr>
        <p:spPr>
          <a:xfrm>
            <a:off x="8244408" y="5517232"/>
            <a:ext cx="720000" cy="540000"/>
          </a:xfrm>
          <a:custGeom>
            <a:avLst/>
            <a:gdLst>
              <a:gd name="connsiteX0" fmla="*/ 0 w 804306"/>
              <a:gd name="connsiteY0" fmla="*/ 56932 h 569323"/>
              <a:gd name="connsiteX1" fmla="*/ 56932 w 804306"/>
              <a:gd name="connsiteY1" fmla="*/ 0 h 569323"/>
              <a:gd name="connsiteX2" fmla="*/ 747374 w 804306"/>
              <a:gd name="connsiteY2" fmla="*/ 0 h 569323"/>
              <a:gd name="connsiteX3" fmla="*/ 804306 w 804306"/>
              <a:gd name="connsiteY3" fmla="*/ 56932 h 569323"/>
              <a:gd name="connsiteX4" fmla="*/ 804306 w 804306"/>
              <a:gd name="connsiteY4" fmla="*/ 512391 h 569323"/>
              <a:gd name="connsiteX5" fmla="*/ 747374 w 804306"/>
              <a:gd name="connsiteY5" fmla="*/ 569323 h 569323"/>
              <a:gd name="connsiteX6" fmla="*/ 56932 w 804306"/>
              <a:gd name="connsiteY6" fmla="*/ 569323 h 569323"/>
              <a:gd name="connsiteX7" fmla="*/ 0 w 804306"/>
              <a:gd name="connsiteY7" fmla="*/ 512391 h 569323"/>
              <a:gd name="connsiteX8" fmla="*/ 0 w 804306"/>
              <a:gd name="connsiteY8" fmla="*/ 56932 h 569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4306" h="569323">
                <a:moveTo>
                  <a:pt x="0" y="56932"/>
                </a:moveTo>
                <a:cubicBezTo>
                  <a:pt x="0" y="25489"/>
                  <a:pt x="25489" y="0"/>
                  <a:pt x="56932" y="0"/>
                </a:cubicBezTo>
                <a:lnTo>
                  <a:pt x="747374" y="0"/>
                </a:lnTo>
                <a:cubicBezTo>
                  <a:pt x="778817" y="0"/>
                  <a:pt x="804306" y="25489"/>
                  <a:pt x="804306" y="56932"/>
                </a:cubicBezTo>
                <a:lnTo>
                  <a:pt x="804306" y="512391"/>
                </a:lnTo>
                <a:cubicBezTo>
                  <a:pt x="804306" y="543834"/>
                  <a:pt x="778817" y="569323"/>
                  <a:pt x="747374" y="569323"/>
                </a:cubicBezTo>
                <a:lnTo>
                  <a:pt x="56932" y="569323"/>
                </a:lnTo>
                <a:cubicBezTo>
                  <a:pt x="25489" y="569323"/>
                  <a:pt x="0" y="543834"/>
                  <a:pt x="0" y="512391"/>
                </a:cubicBezTo>
                <a:lnTo>
                  <a:pt x="0" y="56932"/>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2395" tIns="62395" rIns="62395" bIns="62395" numCol="1" spcCol="1270" anchor="ctr" anchorCtr="0">
            <a:noAutofit/>
          </a:bodyPr>
          <a:lstStyle/>
          <a:p>
            <a:pPr lvl="0" algn="ctr" defTabSz="533400">
              <a:lnSpc>
                <a:spcPct val="90000"/>
              </a:lnSpc>
              <a:spcBef>
                <a:spcPct val="0"/>
              </a:spcBef>
              <a:spcAft>
                <a:spcPct val="35000"/>
              </a:spcAft>
            </a:pPr>
            <a:r>
              <a:rPr lang="ru-RU" sz="1200" b="1" dirty="0" smtClean="0">
                <a:solidFill>
                  <a:schemeClr val="tx1"/>
                </a:solidFill>
                <a:latin typeface="Times New Roman" panose="02020603050405020304" pitchFamily="18" charset="0"/>
                <a:cs typeface="Times New Roman" panose="02020603050405020304" pitchFamily="18" charset="0"/>
              </a:rPr>
              <a:t>9</a:t>
            </a:r>
            <a:r>
              <a:rPr lang="ru-RU" sz="1200" b="1" i="0" kern="1200" dirty="0" smtClean="0">
                <a:solidFill>
                  <a:schemeClr val="tx1"/>
                </a:solidFill>
                <a:latin typeface="Times New Roman" panose="02020603050405020304" pitchFamily="18" charset="0"/>
                <a:cs typeface="Times New Roman" panose="02020603050405020304" pitchFamily="18" charset="0"/>
              </a:rPr>
              <a:t>,442</a:t>
            </a:r>
          </a:p>
        </p:txBody>
      </p:sp>
      <p:sp>
        <p:nvSpPr>
          <p:cNvPr id="78" name="Полилиния 77"/>
          <p:cNvSpPr/>
          <p:nvPr/>
        </p:nvSpPr>
        <p:spPr>
          <a:xfrm>
            <a:off x="5068225" y="5517231"/>
            <a:ext cx="720000" cy="540000"/>
          </a:xfrm>
          <a:custGeom>
            <a:avLst/>
            <a:gdLst>
              <a:gd name="connsiteX0" fmla="*/ 0 w 730024"/>
              <a:gd name="connsiteY0" fmla="*/ 73002 h 1092777"/>
              <a:gd name="connsiteX1" fmla="*/ 73002 w 730024"/>
              <a:gd name="connsiteY1" fmla="*/ 0 h 1092777"/>
              <a:gd name="connsiteX2" fmla="*/ 657022 w 730024"/>
              <a:gd name="connsiteY2" fmla="*/ 0 h 1092777"/>
              <a:gd name="connsiteX3" fmla="*/ 730024 w 730024"/>
              <a:gd name="connsiteY3" fmla="*/ 73002 h 1092777"/>
              <a:gd name="connsiteX4" fmla="*/ 730024 w 730024"/>
              <a:gd name="connsiteY4" fmla="*/ 1019775 h 1092777"/>
              <a:gd name="connsiteX5" fmla="*/ 657022 w 730024"/>
              <a:gd name="connsiteY5" fmla="*/ 1092777 h 1092777"/>
              <a:gd name="connsiteX6" fmla="*/ 73002 w 730024"/>
              <a:gd name="connsiteY6" fmla="*/ 1092777 h 1092777"/>
              <a:gd name="connsiteX7" fmla="*/ 0 w 730024"/>
              <a:gd name="connsiteY7" fmla="*/ 1019775 h 1092777"/>
              <a:gd name="connsiteX8" fmla="*/ 0 w 730024"/>
              <a:gd name="connsiteY8" fmla="*/ 73002 h 1092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0024" h="1092777">
                <a:moveTo>
                  <a:pt x="0" y="73002"/>
                </a:moveTo>
                <a:cubicBezTo>
                  <a:pt x="0" y="32684"/>
                  <a:pt x="32684" y="0"/>
                  <a:pt x="73002" y="0"/>
                </a:cubicBezTo>
                <a:lnTo>
                  <a:pt x="657022" y="0"/>
                </a:lnTo>
                <a:cubicBezTo>
                  <a:pt x="697340" y="0"/>
                  <a:pt x="730024" y="32684"/>
                  <a:pt x="730024" y="73002"/>
                </a:cubicBezTo>
                <a:lnTo>
                  <a:pt x="730024" y="1019775"/>
                </a:lnTo>
                <a:cubicBezTo>
                  <a:pt x="730024" y="1060093"/>
                  <a:pt x="697340" y="1092777"/>
                  <a:pt x="657022" y="1092777"/>
                </a:cubicBezTo>
                <a:lnTo>
                  <a:pt x="73002" y="1092777"/>
                </a:lnTo>
                <a:cubicBezTo>
                  <a:pt x="32684" y="1092777"/>
                  <a:pt x="0" y="1060093"/>
                  <a:pt x="0" y="1019775"/>
                </a:cubicBezTo>
                <a:lnTo>
                  <a:pt x="0" y="73002"/>
                </a:lnTo>
                <a:close/>
              </a:path>
            </a:pathLst>
          </a:custGeom>
          <a:gradFill flip="none" rotWithShape="0">
            <a:gsLst>
              <a:gs pos="0">
                <a:srgbClr val="92D050">
                  <a:tint val="66000"/>
                  <a:satMod val="160000"/>
                </a:srgbClr>
              </a:gs>
              <a:gs pos="50000">
                <a:srgbClr val="92D050">
                  <a:tint val="44500"/>
                  <a:satMod val="160000"/>
                </a:srgbClr>
              </a:gs>
              <a:gs pos="100000">
                <a:srgbClr val="92D050">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7102" tIns="67102" rIns="67102" bIns="67102" numCol="1" spcCol="1270" anchor="ctr" anchorCtr="0">
            <a:noAutofit/>
          </a:bodyPr>
          <a:lstStyle/>
          <a:p>
            <a:pPr algn="ctr" defTabSz="533400">
              <a:lnSpc>
                <a:spcPct val="90000"/>
              </a:lnSpc>
              <a:spcAft>
                <a:spcPct val="35000"/>
              </a:spcAft>
            </a:pPr>
            <a:r>
              <a:rPr lang="ru-RU" sz="1200" b="1" dirty="0" smtClean="0">
                <a:solidFill>
                  <a:prstClr val="black"/>
                </a:solidFill>
                <a:latin typeface="Times New Roman" panose="02020603050405020304" pitchFamily="18" charset="0"/>
                <a:cs typeface="Times New Roman" panose="02020603050405020304" pitchFamily="18" charset="0"/>
              </a:rPr>
              <a:t>3,496</a:t>
            </a:r>
            <a:endParaRPr lang="ru-RU" sz="1200" b="1" dirty="0">
              <a:solidFill>
                <a:prstClr val="black"/>
              </a:solidFill>
              <a:latin typeface="Times New Roman" panose="02020603050405020304" pitchFamily="18" charset="0"/>
              <a:cs typeface="Times New Roman" panose="02020603050405020304" pitchFamily="18" charset="0"/>
            </a:endParaRPr>
          </a:p>
        </p:txBody>
      </p:sp>
      <p:sp>
        <p:nvSpPr>
          <p:cNvPr id="11" name="Скругленный прямоугольник 10"/>
          <p:cNvSpPr/>
          <p:nvPr/>
        </p:nvSpPr>
        <p:spPr>
          <a:xfrm>
            <a:off x="187215" y="1791210"/>
            <a:ext cx="2810210" cy="557670"/>
          </a:xfrm>
          <a:prstGeom prst="roundRect">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ru-RU" b="1" dirty="0" smtClean="0">
                <a:solidFill>
                  <a:schemeClr val="accent1">
                    <a:lumMod val="50000"/>
                  </a:schemeClr>
                </a:solidFill>
                <a:latin typeface="Times New Roman" panose="02020603050405020304" pitchFamily="18" charset="0"/>
                <a:cs typeface="Times New Roman" panose="02020603050405020304" pitchFamily="18" charset="0"/>
              </a:rPr>
              <a:t>Основные индикаторы</a:t>
            </a:r>
            <a:endParaRPr lang="ru-RU" b="1" dirty="0">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6" name="Номер слайда 5"/>
          <p:cNvSpPr>
            <a:spLocks noGrp="1"/>
          </p:cNvSpPr>
          <p:nvPr>
            <p:ph type="sldNum" sz="quarter" idx="12"/>
          </p:nvPr>
        </p:nvSpPr>
        <p:spPr/>
        <p:txBody>
          <a:bodyPr/>
          <a:lstStyle/>
          <a:p>
            <a:pPr>
              <a:defRPr/>
            </a:pPr>
            <a:fld id="{667CCBFA-BFB9-4E9F-B6F6-694D72409F22}" type="slidenum">
              <a:rPr lang="ru-RU" smtClean="0"/>
              <a:pPr>
                <a:defRPr/>
              </a:pPr>
              <a:t>77</a:t>
            </a:fld>
            <a:endParaRPr lang="ru-RU" dirty="0"/>
          </a:p>
        </p:txBody>
      </p:sp>
    </p:spTree>
    <p:extLst>
      <p:ext uri="{BB962C8B-B14F-4D97-AF65-F5344CB8AC3E}">
        <p14:creationId xmlns:p14="http://schemas.microsoft.com/office/powerpoint/2010/main" val="3887461660"/>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Прямоугольник 7"/>
          <p:cNvSpPr/>
          <p:nvPr/>
        </p:nvSpPr>
        <p:spPr>
          <a:xfrm>
            <a:off x="4516" y="4293096"/>
            <a:ext cx="1944216" cy="3610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chemeClr val="tx1"/>
              </a:solidFill>
              <a:latin typeface="Times New Roman" panose="02020603050405020304" pitchFamily="18" charset="0"/>
              <a:cs typeface="Times New Roman" panose="02020603050405020304" pitchFamily="18" charset="0"/>
            </a:endParaRPr>
          </a:p>
        </p:txBody>
      </p:sp>
      <p:sp>
        <p:nvSpPr>
          <p:cNvPr id="9" name="Прямоугольник 8"/>
          <p:cNvSpPr/>
          <p:nvPr/>
        </p:nvSpPr>
        <p:spPr>
          <a:xfrm>
            <a:off x="30791" y="4662186"/>
            <a:ext cx="1512168" cy="5040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u-RU" dirty="0">
              <a:solidFill>
                <a:schemeClr val="tx1"/>
              </a:solidFill>
              <a:latin typeface="Times New Roman" panose="02020603050405020304" pitchFamily="18" charset="0"/>
              <a:cs typeface="Times New Roman" panose="02020603050405020304" pitchFamily="18" charset="0"/>
            </a:endParaRPr>
          </a:p>
        </p:txBody>
      </p:sp>
      <p:sp>
        <p:nvSpPr>
          <p:cNvPr id="40" name="Прямоугольник 39"/>
          <p:cNvSpPr/>
          <p:nvPr/>
        </p:nvSpPr>
        <p:spPr>
          <a:xfrm>
            <a:off x="107504" y="6230638"/>
            <a:ext cx="4104456" cy="400110"/>
          </a:xfrm>
          <a:prstGeom prst="rect">
            <a:avLst/>
          </a:prstGeom>
        </p:spPr>
        <p:txBody>
          <a:bodyPr wrap="square">
            <a:spAutoFit/>
          </a:bodyPr>
          <a:lstStyle/>
          <a:p>
            <a:endParaRPr lang="ru-RU" sz="1000" i="1" dirty="0">
              <a:latin typeface="Times New Roman" panose="02020603050405020304" pitchFamily="18" charset="0"/>
              <a:cs typeface="Times New Roman" panose="02020603050405020304" pitchFamily="18" charset="0"/>
            </a:endParaRPr>
          </a:p>
          <a:p>
            <a:endParaRPr lang="ru-RU" sz="1000" i="1" dirty="0">
              <a:latin typeface="Times New Roman" panose="02020603050405020304" pitchFamily="18" charset="0"/>
              <a:cs typeface="Times New Roman" panose="02020603050405020304" pitchFamily="18" charset="0"/>
            </a:endParaRPr>
          </a:p>
        </p:txBody>
      </p:sp>
      <p:sp>
        <p:nvSpPr>
          <p:cNvPr id="5" name="Скругленный прямоугольник 4"/>
          <p:cNvSpPr/>
          <p:nvPr/>
        </p:nvSpPr>
        <p:spPr>
          <a:xfrm>
            <a:off x="152337" y="836712"/>
            <a:ext cx="5571791" cy="144016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r>
              <a:rPr lang="ru-RU" sz="1500" b="1" i="1" dirty="0" smtClean="0">
                <a:solidFill>
                  <a:schemeClr val="tx1"/>
                </a:solidFill>
                <a:latin typeface="Times New Roman" panose="02020603050405020304" pitchFamily="18" charset="0"/>
                <a:cs typeface="Times New Roman" panose="02020603050405020304" pitchFamily="18" charset="0"/>
              </a:rPr>
              <a:t>Цель программы:</a:t>
            </a:r>
            <a:r>
              <a:rPr lang="ru-RU" sz="1500" dirty="0" smtClean="0">
                <a:solidFill>
                  <a:schemeClr val="tx1"/>
                </a:solidFill>
                <a:latin typeface="Times New Roman" panose="02020603050405020304" pitchFamily="18" charset="0"/>
                <a:cs typeface="Times New Roman" panose="02020603050405020304" pitchFamily="18" charset="0"/>
              </a:rPr>
              <a:t> </a:t>
            </a:r>
          </a:p>
          <a:p>
            <a:pPr marL="285750" indent="-285750" algn="just">
              <a:buFont typeface="Wingdings" panose="05000000000000000000" pitchFamily="2" charset="2"/>
              <a:buChar char="v"/>
            </a:pPr>
            <a:r>
              <a:rPr lang="ru-RU" sz="1500" dirty="0">
                <a:solidFill>
                  <a:schemeClr val="tx1"/>
                </a:solidFill>
                <a:latin typeface="Times New Roman" panose="02020603050405020304" pitchFamily="18" charset="0"/>
                <a:cs typeface="Times New Roman" panose="02020603050405020304" pitchFamily="18" charset="0"/>
              </a:rPr>
              <a:t>у</a:t>
            </a:r>
            <a:r>
              <a:rPr lang="ru-RU" sz="1500" dirty="0" smtClean="0">
                <a:solidFill>
                  <a:schemeClr val="tx1"/>
                </a:solidFill>
                <a:latin typeface="Times New Roman" panose="02020603050405020304" pitchFamily="18" charset="0"/>
                <a:cs typeface="Times New Roman" panose="02020603050405020304" pitchFamily="18" charset="0"/>
              </a:rPr>
              <a:t>лучшение жилищных условий граждан в Чувашской Республике путем увеличения объемов ввода жилья и стимулирования спроса на жилье</a:t>
            </a:r>
          </a:p>
        </p:txBody>
      </p:sp>
      <p:graphicFrame>
        <p:nvGraphicFramePr>
          <p:cNvPr id="12" name="Диаграмма 11"/>
          <p:cNvGraphicFramePr>
            <a:graphicFrameLocks/>
          </p:cNvGraphicFramePr>
          <p:nvPr>
            <p:extLst>
              <p:ext uri="{D42A27DB-BD31-4B8C-83A1-F6EECF244321}">
                <p14:modId xmlns:p14="http://schemas.microsoft.com/office/powerpoint/2010/main" val="923711579"/>
              </p:ext>
            </p:extLst>
          </p:nvPr>
        </p:nvGraphicFramePr>
        <p:xfrm>
          <a:off x="147780" y="3356992"/>
          <a:ext cx="45719" cy="3384376"/>
        </p:xfrm>
        <a:graphic>
          <a:graphicData uri="http://schemas.openxmlformats.org/drawingml/2006/chart">
            <c:chart xmlns:c="http://schemas.openxmlformats.org/drawingml/2006/chart" xmlns:r="http://schemas.openxmlformats.org/officeDocument/2006/relationships" r:id="rId3"/>
          </a:graphicData>
        </a:graphic>
      </p:graphicFrame>
      <p:pic>
        <p:nvPicPr>
          <p:cNvPr id="65" name="Picture 2" descr="T:\Госдолг\АЛЕНА\картинки\70998725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91299" y="698698"/>
            <a:ext cx="3105342" cy="202009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56" name="TextBox 55"/>
          <p:cNvSpPr txBox="1"/>
          <p:nvPr/>
        </p:nvSpPr>
        <p:spPr>
          <a:xfrm>
            <a:off x="4516" y="2406448"/>
            <a:ext cx="3949543" cy="307777"/>
          </a:xfrm>
          <a:prstGeom prst="rect">
            <a:avLst/>
          </a:prstGeom>
          <a:noFill/>
        </p:spPr>
        <p:txBody>
          <a:bodyPr wrap="none" rtlCol="0">
            <a:spAutoFit/>
          </a:bodyPr>
          <a:lstStyle/>
          <a:p>
            <a:r>
              <a:rPr lang="ru-RU" sz="1400" b="1" dirty="0" smtClean="0">
                <a:latin typeface="Times New Roman" panose="02020603050405020304" pitchFamily="18" charset="0"/>
                <a:cs typeface="Times New Roman" panose="02020603050405020304" pitchFamily="18" charset="0"/>
              </a:rPr>
              <a:t>Расходы республиканского бюджета, млн. руб.</a:t>
            </a:r>
            <a:endParaRPr lang="ru-RU" sz="1400" b="1" dirty="0">
              <a:latin typeface="Times New Roman" panose="02020603050405020304" pitchFamily="18" charset="0"/>
              <a:cs typeface="Times New Roman" panose="02020603050405020304" pitchFamily="18" charset="0"/>
            </a:endParaRPr>
          </a:p>
        </p:txBody>
      </p:sp>
      <p:graphicFrame>
        <p:nvGraphicFramePr>
          <p:cNvPr id="57" name="Диаграмма 56"/>
          <p:cNvGraphicFramePr>
            <a:graphicFrameLocks/>
          </p:cNvGraphicFramePr>
          <p:nvPr>
            <p:extLst>
              <p:ext uri="{D42A27DB-BD31-4B8C-83A1-F6EECF244321}">
                <p14:modId xmlns:p14="http://schemas.microsoft.com/office/powerpoint/2010/main" val="1043790485"/>
              </p:ext>
            </p:extLst>
          </p:nvPr>
        </p:nvGraphicFramePr>
        <p:xfrm>
          <a:off x="43458" y="2718790"/>
          <a:ext cx="4023020" cy="3511847"/>
        </p:xfrm>
        <a:graphic>
          <a:graphicData uri="http://schemas.openxmlformats.org/drawingml/2006/chart">
            <c:chart xmlns:c="http://schemas.openxmlformats.org/drawingml/2006/chart" xmlns:r="http://schemas.openxmlformats.org/officeDocument/2006/relationships" r:id="rId5"/>
          </a:graphicData>
        </a:graphic>
      </p:graphicFrame>
      <p:sp>
        <p:nvSpPr>
          <p:cNvPr id="3" name="Номер слайда 2"/>
          <p:cNvSpPr>
            <a:spLocks noGrp="1"/>
          </p:cNvSpPr>
          <p:nvPr>
            <p:ph type="sldNum" sz="quarter" idx="12"/>
          </p:nvPr>
        </p:nvSpPr>
        <p:spPr/>
        <p:txBody>
          <a:bodyPr/>
          <a:lstStyle/>
          <a:p>
            <a:pPr>
              <a:defRPr/>
            </a:pPr>
            <a:fld id="{667CCBFA-BFB9-4E9F-B6F6-694D72409F22}" type="slidenum">
              <a:rPr lang="ru-RU" smtClean="0"/>
              <a:pPr>
                <a:defRPr/>
              </a:pPr>
              <a:t>78</a:t>
            </a:fld>
            <a:endParaRPr lang="ru-RU" dirty="0"/>
          </a:p>
        </p:txBody>
      </p:sp>
      <p:sp>
        <p:nvSpPr>
          <p:cNvPr id="59" name="Заголовок 1"/>
          <p:cNvSpPr txBox="1">
            <a:spLocks/>
          </p:cNvSpPr>
          <p:nvPr/>
        </p:nvSpPr>
        <p:spPr>
          <a:xfrm>
            <a:off x="259728" y="0"/>
            <a:ext cx="7613500" cy="620688"/>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l" fontAlgn="auto">
              <a:spcAft>
                <a:spcPts val="0"/>
              </a:spcAft>
              <a:buNone/>
            </a:pPr>
            <a:r>
              <a:rPr lang="ru-RU" sz="1700" dirty="0">
                <a:solidFill>
                  <a:schemeClr val="tx1"/>
                </a:solidFill>
                <a:effectLst/>
                <a:latin typeface="Times New Roman" panose="02020603050405020304" pitchFamily="18" charset="0"/>
                <a:cs typeface="Times New Roman" panose="02020603050405020304" pitchFamily="18" charset="0"/>
              </a:rPr>
              <a:t>Государственная программа Чувашской </a:t>
            </a:r>
            <a:r>
              <a:rPr lang="ru-RU" sz="1700" dirty="0" smtClean="0">
                <a:solidFill>
                  <a:schemeClr val="tx1"/>
                </a:solidFill>
                <a:effectLst/>
                <a:latin typeface="Times New Roman" panose="02020603050405020304" pitchFamily="18" charset="0"/>
                <a:cs typeface="Times New Roman" panose="02020603050405020304" pitchFamily="18" charset="0"/>
              </a:rPr>
              <a:t>Республики «Обеспечение граждан в Чувашской Республике доступным и комфортным жильем»</a:t>
            </a:r>
            <a:endParaRPr lang="ru-RU" sz="1700" dirty="0">
              <a:solidFill>
                <a:schemeClr val="tx1"/>
              </a:solidFill>
              <a:effectLst/>
              <a:latin typeface="Times New Roman" panose="02020603050405020304" pitchFamily="18" charset="0"/>
              <a:cs typeface="Times New Roman" panose="02020603050405020304" pitchFamily="18" charset="0"/>
            </a:endParaRPr>
          </a:p>
        </p:txBody>
      </p:sp>
      <p:cxnSp>
        <p:nvCxnSpPr>
          <p:cNvPr id="60" name="Прямая соединительная линия 59"/>
          <p:cNvCxnSpPr/>
          <p:nvPr/>
        </p:nvCxnSpPr>
        <p:spPr>
          <a:xfrm>
            <a:off x="0" y="620688"/>
            <a:ext cx="9144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61" name="TextBox 60"/>
          <p:cNvSpPr txBox="1"/>
          <p:nvPr/>
        </p:nvSpPr>
        <p:spPr>
          <a:xfrm>
            <a:off x="7873228" y="69850"/>
            <a:ext cx="1223412" cy="492443"/>
          </a:xfrm>
          <a:prstGeom prst="rect">
            <a:avLst/>
          </a:prstGeom>
          <a:noFill/>
        </p:spPr>
        <p:txBody>
          <a:bodyPr wrap="none" rtlCol="0">
            <a:spAutoFit/>
          </a:bodyPr>
          <a:lstStyle/>
          <a:p>
            <a:pPr algn="ctr"/>
            <a:r>
              <a:rPr lang="ru-RU" sz="1300" b="1" i="1" dirty="0" smtClean="0">
                <a:solidFill>
                  <a:schemeClr val="accent1"/>
                </a:solidFill>
                <a:latin typeface="+mn-lt"/>
              </a:rPr>
              <a:t>Бюджет</a:t>
            </a:r>
          </a:p>
          <a:p>
            <a:pPr algn="ctr"/>
            <a:r>
              <a:rPr lang="ru-RU" sz="1300" b="1" i="1" dirty="0" smtClean="0">
                <a:solidFill>
                  <a:schemeClr val="accent1"/>
                </a:solidFill>
                <a:latin typeface="+mn-lt"/>
              </a:rPr>
              <a:t>для граждан</a:t>
            </a:r>
            <a:endParaRPr lang="ru-RU" sz="1300" b="1" i="1" dirty="0">
              <a:solidFill>
                <a:schemeClr val="accent1"/>
              </a:solidFill>
              <a:latin typeface="+mn-lt"/>
            </a:endParaRPr>
          </a:p>
        </p:txBody>
      </p:sp>
      <p:sp>
        <p:nvSpPr>
          <p:cNvPr id="25" name="Полилиния 24"/>
          <p:cNvSpPr/>
          <p:nvPr/>
        </p:nvSpPr>
        <p:spPr>
          <a:xfrm>
            <a:off x="4139953" y="2846918"/>
            <a:ext cx="4839432" cy="393035"/>
          </a:xfrm>
          <a:custGeom>
            <a:avLst/>
            <a:gdLst>
              <a:gd name="connsiteX0" fmla="*/ 0 w 3933156"/>
              <a:gd name="connsiteY0" fmla="*/ 47719 h 477185"/>
              <a:gd name="connsiteX1" fmla="*/ 47719 w 3933156"/>
              <a:gd name="connsiteY1" fmla="*/ 0 h 477185"/>
              <a:gd name="connsiteX2" fmla="*/ 3885438 w 3933156"/>
              <a:gd name="connsiteY2" fmla="*/ 0 h 477185"/>
              <a:gd name="connsiteX3" fmla="*/ 3933157 w 3933156"/>
              <a:gd name="connsiteY3" fmla="*/ 47719 h 477185"/>
              <a:gd name="connsiteX4" fmla="*/ 3933156 w 3933156"/>
              <a:gd name="connsiteY4" fmla="*/ 429467 h 477185"/>
              <a:gd name="connsiteX5" fmla="*/ 3885437 w 3933156"/>
              <a:gd name="connsiteY5" fmla="*/ 477186 h 477185"/>
              <a:gd name="connsiteX6" fmla="*/ 47719 w 3933156"/>
              <a:gd name="connsiteY6" fmla="*/ 477185 h 477185"/>
              <a:gd name="connsiteX7" fmla="*/ 0 w 3933156"/>
              <a:gd name="connsiteY7" fmla="*/ 429466 h 477185"/>
              <a:gd name="connsiteX8" fmla="*/ 0 w 3933156"/>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33156" h="477185">
                <a:moveTo>
                  <a:pt x="0" y="47719"/>
                </a:moveTo>
                <a:cubicBezTo>
                  <a:pt x="0" y="21365"/>
                  <a:pt x="21365" y="0"/>
                  <a:pt x="47719" y="0"/>
                </a:cubicBezTo>
                <a:lnTo>
                  <a:pt x="3885438" y="0"/>
                </a:lnTo>
                <a:cubicBezTo>
                  <a:pt x="3911792" y="0"/>
                  <a:pt x="3933157" y="21365"/>
                  <a:pt x="3933157" y="47719"/>
                </a:cubicBezTo>
                <a:cubicBezTo>
                  <a:pt x="3933157" y="174968"/>
                  <a:pt x="3933156" y="302218"/>
                  <a:pt x="3933156" y="429467"/>
                </a:cubicBezTo>
                <a:cubicBezTo>
                  <a:pt x="3933156" y="455821"/>
                  <a:pt x="3911791" y="477186"/>
                  <a:pt x="3885437"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8100000" scaled="1"/>
            <a:tileRect/>
          </a:gradFill>
          <a:ln>
            <a:noFill/>
          </a:ln>
          <a:effectLst>
            <a:outerShdw blurRad="50800" dist="38100" dir="5400000" algn="t" rotWithShape="0">
              <a:prstClr val="black">
                <a:alpha val="40000"/>
              </a:prstClr>
            </a:outerShdw>
          </a:effectLst>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506" tIns="63506" rIns="63506" bIns="63506" numCol="1" spcCol="1270" anchor="ctr" anchorCtr="0">
            <a:noAutofit/>
          </a:bodyPr>
          <a:lstStyle/>
          <a:p>
            <a:pPr lvl="0" algn="ctr" defTabSz="577850">
              <a:lnSpc>
                <a:spcPct val="90000"/>
              </a:lnSpc>
              <a:spcBef>
                <a:spcPct val="0"/>
              </a:spcBef>
              <a:spcAft>
                <a:spcPct val="35000"/>
              </a:spcAft>
            </a:pPr>
            <a:r>
              <a:rPr lang="ru-RU" sz="1500" b="1" i="1" kern="1200" dirty="0" smtClean="0">
                <a:solidFill>
                  <a:schemeClr val="tx1"/>
                </a:solidFill>
                <a:latin typeface="Times New Roman" panose="02020603050405020304" pitchFamily="18" charset="0"/>
                <a:cs typeface="Times New Roman" panose="02020603050405020304" pitchFamily="18" charset="0"/>
              </a:rPr>
              <a:t>Расходы в разрезе подпрограмм в 2019 году, млн. руб.</a:t>
            </a:r>
          </a:p>
        </p:txBody>
      </p:sp>
      <p:sp>
        <p:nvSpPr>
          <p:cNvPr id="26" name="Полилиния 25"/>
          <p:cNvSpPr/>
          <p:nvPr/>
        </p:nvSpPr>
        <p:spPr>
          <a:xfrm>
            <a:off x="4139951" y="3780446"/>
            <a:ext cx="3024335" cy="440642"/>
          </a:xfrm>
          <a:custGeom>
            <a:avLst/>
            <a:gdLst>
              <a:gd name="connsiteX0" fmla="*/ 0 w 2926877"/>
              <a:gd name="connsiteY0" fmla="*/ 47719 h 477185"/>
              <a:gd name="connsiteX1" fmla="*/ 47719 w 2926877"/>
              <a:gd name="connsiteY1" fmla="*/ 0 h 477185"/>
              <a:gd name="connsiteX2" fmla="*/ 2879159 w 2926877"/>
              <a:gd name="connsiteY2" fmla="*/ 0 h 477185"/>
              <a:gd name="connsiteX3" fmla="*/ 2926878 w 2926877"/>
              <a:gd name="connsiteY3" fmla="*/ 47719 h 477185"/>
              <a:gd name="connsiteX4" fmla="*/ 2926877 w 2926877"/>
              <a:gd name="connsiteY4" fmla="*/ 429467 h 477185"/>
              <a:gd name="connsiteX5" fmla="*/ 2879158 w 2926877"/>
              <a:gd name="connsiteY5" fmla="*/ 477186 h 477185"/>
              <a:gd name="connsiteX6" fmla="*/ 47719 w 2926877"/>
              <a:gd name="connsiteY6" fmla="*/ 477185 h 477185"/>
              <a:gd name="connsiteX7" fmla="*/ 0 w 2926877"/>
              <a:gd name="connsiteY7" fmla="*/ 429466 h 477185"/>
              <a:gd name="connsiteX8" fmla="*/ 0 w 2926877"/>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26877" h="477185">
                <a:moveTo>
                  <a:pt x="0" y="47719"/>
                </a:moveTo>
                <a:cubicBezTo>
                  <a:pt x="0" y="21365"/>
                  <a:pt x="21365" y="0"/>
                  <a:pt x="47719" y="0"/>
                </a:cubicBezTo>
                <a:lnTo>
                  <a:pt x="2879159" y="0"/>
                </a:lnTo>
                <a:cubicBezTo>
                  <a:pt x="2905513" y="0"/>
                  <a:pt x="2926878" y="21365"/>
                  <a:pt x="2926878" y="47719"/>
                </a:cubicBezTo>
                <a:cubicBezTo>
                  <a:pt x="2926878" y="174968"/>
                  <a:pt x="2926877" y="302218"/>
                  <a:pt x="2926877" y="429467"/>
                </a:cubicBezTo>
                <a:cubicBezTo>
                  <a:pt x="2926877" y="455821"/>
                  <a:pt x="2905512" y="477186"/>
                  <a:pt x="2879158"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8100000" scaled="1"/>
            <a:tileRect/>
          </a:gradFill>
          <a:ln>
            <a:noFill/>
          </a:ln>
          <a:effectLst>
            <a:outerShdw blurRad="50800" dist="38100" dir="5400000" algn="t" rotWithShape="0">
              <a:prstClr val="black">
                <a:alpha val="40000"/>
              </a:prstClr>
            </a:outerShdw>
          </a:effectLst>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506" tIns="63506" rIns="63506" bIns="63506" numCol="1" spcCol="1270" anchor="ctr" anchorCtr="0">
            <a:noAutofit/>
          </a:bodyPr>
          <a:lstStyle/>
          <a:p>
            <a:pPr lvl="0" algn="ctr" defTabSz="577850">
              <a:lnSpc>
                <a:spcPct val="90000"/>
              </a:lnSpc>
              <a:spcAft>
                <a:spcPct val="35000"/>
              </a:spcAft>
            </a:pPr>
            <a:r>
              <a:rPr lang="ru-RU" sz="1100" dirty="0" smtClean="0">
                <a:solidFill>
                  <a:schemeClr val="tx1"/>
                </a:solidFill>
                <a:latin typeface="Times New Roman" panose="02020603050405020304" pitchFamily="18" charset="0"/>
                <a:cs typeface="Times New Roman" panose="02020603050405020304" pitchFamily="18" charset="0"/>
              </a:rPr>
              <a:t>Государственная поддержка строительства жилья в Чувашской Республике </a:t>
            </a:r>
            <a:endParaRPr lang="ru-RU" sz="1100" kern="1200" dirty="0">
              <a:solidFill>
                <a:schemeClr val="tx1"/>
              </a:solidFill>
              <a:latin typeface="Times New Roman" panose="02020603050405020304" pitchFamily="18" charset="0"/>
              <a:cs typeface="Times New Roman" panose="02020603050405020304" pitchFamily="18" charset="0"/>
            </a:endParaRPr>
          </a:p>
        </p:txBody>
      </p:sp>
      <p:sp>
        <p:nvSpPr>
          <p:cNvPr id="27" name="Полилиния 26"/>
          <p:cNvSpPr/>
          <p:nvPr/>
        </p:nvSpPr>
        <p:spPr>
          <a:xfrm>
            <a:off x="4139953" y="5265256"/>
            <a:ext cx="3024335" cy="468000"/>
          </a:xfrm>
          <a:custGeom>
            <a:avLst/>
            <a:gdLst>
              <a:gd name="connsiteX0" fmla="*/ 0 w 2926877"/>
              <a:gd name="connsiteY0" fmla="*/ 47719 h 477185"/>
              <a:gd name="connsiteX1" fmla="*/ 47719 w 2926877"/>
              <a:gd name="connsiteY1" fmla="*/ 0 h 477185"/>
              <a:gd name="connsiteX2" fmla="*/ 2879159 w 2926877"/>
              <a:gd name="connsiteY2" fmla="*/ 0 h 477185"/>
              <a:gd name="connsiteX3" fmla="*/ 2926878 w 2926877"/>
              <a:gd name="connsiteY3" fmla="*/ 47719 h 477185"/>
              <a:gd name="connsiteX4" fmla="*/ 2926877 w 2926877"/>
              <a:gd name="connsiteY4" fmla="*/ 429467 h 477185"/>
              <a:gd name="connsiteX5" fmla="*/ 2879158 w 2926877"/>
              <a:gd name="connsiteY5" fmla="*/ 477186 h 477185"/>
              <a:gd name="connsiteX6" fmla="*/ 47719 w 2926877"/>
              <a:gd name="connsiteY6" fmla="*/ 477185 h 477185"/>
              <a:gd name="connsiteX7" fmla="*/ 0 w 2926877"/>
              <a:gd name="connsiteY7" fmla="*/ 429466 h 477185"/>
              <a:gd name="connsiteX8" fmla="*/ 0 w 2926877"/>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26877" h="477185">
                <a:moveTo>
                  <a:pt x="0" y="47719"/>
                </a:moveTo>
                <a:cubicBezTo>
                  <a:pt x="0" y="21365"/>
                  <a:pt x="21365" y="0"/>
                  <a:pt x="47719" y="0"/>
                </a:cubicBezTo>
                <a:lnTo>
                  <a:pt x="2879159" y="0"/>
                </a:lnTo>
                <a:cubicBezTo>
                  <a:pt x="2905513" y="0"/>
                  <a:pt x="2926878" y="21365"/>
                  <a:pt x="2926878" y="47719"/>
                </a:cubicBezTo>
                <a:cubicBezTo>
                  <a:pt x="2926878" y="174968"/>
                  <a:pt x="2926877" y="302218"/>
                  <a:pt x="2926877" y="429467"/>
                </a:cubicBezTo>
                <a:cubicBezTo>
                  <a:pt x="2926877" y="455821"/>
                  <a:pt x="2905512" y="477186"/>
                  <a:pt x="2879158"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8100000" scaled="1"/>
            <a:tileRect/>
          </a:gradFill>
          <a:ln>
            <a:noFill/>
          </a:ln>
          <a:effectLst>
            <a:outerShdw blurRad="50800" dist="38100" dir="5400000" algn="t" rotWithShape="0">
              <a:prstClr val="black">
                <a:alpha val="40000"/>
              </a:prstClr>
            </a:outerShdw>
          </a:effectLst>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506" tIns="63506" rIns="63506" bIns="63506" numCol="1" spcCol="1270" anchor="ctr" anchorCtr="0">
            <a:noAutofit/>
          </a:bodyPr>
          <a:lstStyle/>
          <a:p>
            <a:pPr lvl="0" algn="ctr" defTabSz="577850">
              <a:lnSpc>
                <a:spcPct val="90000"/>
              </a:lnSpc>
              <a:spcAft>
                <a:spcPct val="35000"/>
              </a:spcAft>
            </a:pPr>
            <a:r>
              <a:rPr lang="ru-RU" sz="1100" dirty="0">
                <a:solidFill>
                  <a:schemeClr val="tx1"/>
                </a:solidFill>
                <a:latin typeface="Times New Roman" panose="02020603050405020304" pitchFamily="18" charset="0"/>
                <a:cs typeface="Times New Roman" panose="02020603050405020304" pitchFamily="18" charset="0"/>
              </a:rPr>
              <a:t>Обеспечение реализации государственной программы Чувашской Республики</a:t>
            </a:r>
            <a:endParaRPr lang="ru-RU" sz="1100" kern="1200" dirty="0">
              <a:solidFill>
                <a:schemeClr val="tx1"/>
              </a:solidFill>
              <a:latin typeface="Times New Roman" panose="02020603050405020304" pitchFamily="18" charset="0"/>
              <a:cs typeface="Times New Roman" panose="02020603050405020304" pitchFamily="18" charset="0"/>
            </a:endParaRPr>
          </a:p>
        </p:txBody>
      </p:sp>
      <p:sp>
        <p:nvSpPr>
          <p:cNvPr id="38" name="Полилиния 37"/>
          <p:cNvSpPr/>
          <p:nvPr/>
        </p:nvSpPr>
        <p:spPr>
          <a:xfrm>
            <a:off x="4139952" y="4334678"/>
            <a:ext cx="3024336" cy="822513"/>
          </a:xfrm>
          <a:custGeom>
            <a:avLst/>
            <a:gdLst>
              <a:gd name="connsiteX0" fmla="*/ 0 w 2926877"/>
              <a:gd name="connsiteY0" fmla="*/ 47719 h 477185"/>
              <a:gd name="connsiteX1" fmla="*/ 47719 w 2926877"/>
              <a:gd name="connsiteY1" fmla="*/ 0 h 477185"/>
              <a:gd name="connsiteX2" fmla="*/ 2879159 w 2926877"/>
              <a:gd name="connsiteY2" fmla="*/ 0 h 477185"/>
              <a:gd name="connsiteX3" fmla="*/ 2926878 w 2926877"/>
              <a:gd name="connsiteY3" fmla="*/ 47719 h 477185"/>
              <a:gd name="connsiteX4" fmla="*/ 2926877 w 2926877"/>
              <a:gd name="connsiteY4" fmla="*/ 429467 h 477185"/>
              <a:gd name="connsiteX5" fmla="*/ 2879158 w 2926877"/>
              <a:gd name="connsiteY5" fmla="*/ 477186 h 477185"/>
              <a:gd name="connsiteX6" fmla="*/ 47719 w 2926877"/>
              <a:gd name="connsiteY6" fmla="*/ 477185 h 477185"/>
              <a:gd name="connsiteX7" fmla="*/ 0 w 2926877"/>
              <a:gd name="connsiteY7" fmla="*/ 429466 h 477185"/>
              <a:gd name="connsiteX8" fmla="*/ 0 w 2926877"/>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26877" h="477185">
                <a:moveTo>
                  <a:pt x="0" y="47719"/>
                </a:moveTo>
                <a:cubicBezTo>
                  <a:pt x="0" y="21365"/>
                  <a:pt x="21365" y="0"/>
                  <a:pt x="47719" y="0"/>
                </a:cubicBezTo>
                <a:lnTo>
                  <a:pt x="2879159" y="0"/>
                </a:lnTo>
                <a:cubicBezTo>
                  <a:pt x="2905513" y="0"/>
                  <a:pt x="2926878" y="21365"/>
                  <a:pt x="2926878" y="47719"/>
                </a:cubicBezTo>
                <a:cubicBezTo>
                  <a:pt x="2926878" y="174968"/>
                  <a:pt x="2926877" y="302218"/>
                  <a:pt x="2926877" y="429467"/>
                </a:cubicBezTo>
                <a:cubicBezTo>
                  <a:pt x="2926877" y="455821"/>
                  <a:pt x="2905512" y="477186"/>
                  <a:pt x="2879158"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8100000" scaled="1"/>
            <a:tileRect/>
          </a:gradFill>
          <a:ln>
            <a:noFill/>
          </a:ln>
          <a:effectLst>
            <a:outerShdw blurRad="50800" dist="38100" dir="5400000" algn="t" rotWithShape="0">
              <a:prstClr val="black">
                <a:alpha val="40000"/>
              </a:prstClr>
            </a:outerShdw>
          </a:effectLst>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506" tIns="63506" rIns="63506" bIns="63506" numCol="1" spcCol="1270" anchor="ctr" anchorCtr="0">
            <a:noAutofit/>
          </a:bodyPr>
          <a:lstStyle/>
          <a:p>
            <a:pPr lvl="0" algn="ctr" defTabSz="577850">
              <a:lnSpc>
                <a:spcPct val="90000"/>
              </a:lnSpc>
              <a:spcAft>
                <a:spcPct val="35000"/>
              </a:spcAft>
            </a:pPr>
            <a:r>
              <a:rPr lang="ru-RU" sz="1100" dirty="0">
                <a:solidFill>
                  <a:schemeClr val="tx1"/>
                </a:solidFill>
                <a:latin typeface="Times New Roman" panose="02020603050405020304" pitchFamily="18" charset="0"/>
                <a:cs typeface="Times New Roman" panose="02020603050405020304" pitchFamily="18" charset="0"/>
              </a:rPr>
              <a:t>Обеспечение жилыми помещениями детей-сирот и детей, оставшихся без попечения родителей, лиц из числа детей-сирот и детей, оставшихся без попечения родителей</a:t>
            </a:r>
          </a:p>
        </p:txBody>
      </p:sp>
      <p:sp>
        <p:nvSpPr>
          <p:cNvPr id="36" name="Полилиния 35"/>
          <p:cNvSpPr/>
          <p:nvPr/>
        </p:nvSpPr>
        <p:spPr>
          <a:xfrm>
            <a:off x="8172487" y="3780447"/>
            <a:ext cx="792000" cy="440641"/>
          </a:xfrm>
          <a:custGeom>
            <a:avLst/>
            <a:gdLst>
              <a:gd name="connsiteX0" fmla="*/ 0 w 736665"/>
              <a:gd name="connsiteY0" fmla="*/ 47719 h 477185"/>
              <a:gd name="connsiteX1" fmla="*/ 47719 w 736665"/>
              <a:gd name="connsiteY1" fmla="*/ 0 h 477185"/>
              <a:gd name="connsiteX2" fmla="*/ 688947 w 736665"/>
              <a:gd name="connsiteY2" fmla="*/ 0 h 477185"/>
              <a:gd name="connsiteX3" fmla="*/ 736666 w 736665"/>
              <a:gd name="connsiteY3" fmla="*/ 47719 h 477185"/>
              <a:gd name="connsiteX4" fmla="*/ 736665 w 736665"/>
              <a:gd name="connsiteY4" fmla="*/ 429467 h 477185"/>
              <a:gd name="connsiteX5" fmla="*/ 688946 w 736665"/>
              <a:gd name="connsiteY5" fmla="*/ 477186 h 477185"/>
              <a:gd name="connsiteX6" fmla="*/ 47719 w 736665"/>
              <a:gd name="connsiteY6" fmla="*/ 477185 h 477185"/>
              <a:gd name="connsiteX7" fmla="*/ 0 w 736665"/>
              <a:gd name="connsiteY7" fmla="*/ 429466 h 477185"/>
              <a:gd name="connsiteX8" fmla="*/ 0 w 736665"/>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6665" h="477185">
                <a:moveTo>
                  <a:pt x="0" y="47719"/>
                </a:moveTo>
                <a:cubicBezTo>
                  <a:pt x="0" y="21365"/>
                  <a:pt x="21365" y="0"/>
                  <a:pt x="47719" y="0"/>
                </a:cubicBezTo>
                <a:lnTo>
                  <a:pt x="688947" y="0"/>
                </a:lnTo>
                <a:cubicBezTo>
                  <a:pt x="715301" y="0"/>
                  <a:pt x="736666" y="21365"/>
                  <a:pt x="736666" y="47719"/>
                </a:cubicBezTo>
                <a:cubicBezTo>
                  <a:pt x="736666" y="174968"/>
                  <a:pt x="736665" y="302218"/>
                  <a:pt x="736665" y="429467"/>
                </a:cubicBezTo>
                <a:cubicBezTo>
                  <a:pt x="736665" y="455821"/>
                  <a:pt x="715300" y="477186"/>
                  <a:pt x="688946"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1">
            <a:schemeClr val="accent3"/>
          </a:lnRef>
          <a:fillRef idx="2">
            <a:schemeClr val="accent3"/>
          </a:fillRef>
          <a:effectRef idx="1">
            <a:schemeClr val="accent3"/>
          </a:effectRef>
          <a:fontRef idx="minor">
            <a:schemeClr val="dk1"/>
          </a:fontRef>
        </p:style>
        <p:txBody>
          <a:bodyPr spcFirstLastPara="0" vert="horz" wrap="square" lIns="63506" tIns="63506" rIns="63506" bIns="63506" numCol="1" spcCol="1270" anchor="ctr" anchorCtr="0">
            <a:noAutofit/>
          </a:bodyPr>
          <a:lstStyle/>
          <a:p>
            <a:pPr lvl="0" algn="ctr" defTabSz="577850">
              <a:lnSpc>
                <a:spcPct val="90000"/>
              </a:lnSpc>
              <a:spcBef>
                <a:spcPct val="0"/>
              </a:spcBef>
              <a:spcAft>
                <a:spcPct val="35000"/>
              </a:spcAft>
            </a:pPr>
            <a:r>
              <a:rPr lang="en-US" sz="1300" dirty="0" smtClean="0">
                <a:solidFill>
                  <a:schemeClr val="tx1"/>
                </a:solidFill>
                <a:latin typeface="Times New Roman" panose="02020603050405020304" pitchFamily="18" charset="0"/>
                <a:cs typeface="Times New Roman" panose="02020603050405020304" pitchFamily="18" charset="0"/>
              </a:rPr>
              <a:t>1 178</a:t>
            </a:r>
            <a:r>
              <a:rPr lang="ru-RU" sz="1300" dirty="0" smtClean="0">
                <a:solidFill>
                  <a:schemeClr val="tx1"/>
                </a:solidFill>
                <a:latin typeface="Times New Roman" panose="02020603050405020304" pitchFamily="18" charset="0"/>
                <a:cs typeface="Times New Roman" panose="02020603050405020304" pitchFamily="18" charset="0"/>
              </a:rPr>
              <a:t>,</a:t>
            </a:r>
            <a:r>
              <a:rPr lang="en-US" sz="1300" dirty="0" smtClean="0">
                <a:solidFill>
                  <a:schemeClr val="tx1"/>
                </a:solidFill>
                <a:latin typeface="Times New Roman" panose="02020603050405020304" pitchFamily="18" charset="0"/>
                <a:cs typeface="Times New Roman" panose="02020603050405020304" pitchFamily="18" charset="0"/>
              </a:rPr>
              <a:t>2</a:t>
            </a:r>
            <a:endParaRPr lang="ru-RU" sz="1300" kern="1200" dirty="0">
              <a:solidFill>
                <a:schemeClr val="tx1"/>
              </a:solidFill>
              <a:latin typeface="Times New Roman" panose="02020603050405020304" pitchFamily="18" charset="0"/>
              <a:cs typeface="Times New Roman" panose="02020603050405020304" pitchFamily="18" charset="0"/>
            </a:endParaRPr>
          </a:p>
        </p:txBody>
      </p:sp>
      <p:sp>
        <p:nvSpPr>
          <p:cNvPr id="37" name="Полилиния 36"/>
          <p:cNvSpPr/>
          <p:nvPr/>
        </p:nvSpPr>
        <p:spPr>
          <a:xfrm>
            <a:off x="8172487" y="4344907"/>
            <a:ext cx="792000" cy="822512"/>
          </a:xfrm>
          <a:custGeom>
            <a:avLst/>
            <a:gdLst>
              <a:gd name="connsiteX0" fmla="*/ 0 w 736665"/>
              <a:gd name="connsiteY0" fmla="*/ 47719 h 477185"/>
              <a:gd name="connsiteX1" fmla="*/ 47719 w 736665"/>
              <a:gd name="connsiteY1" fmla="*/ 0 h 477185"/>
              <a:gd name="connsiteX2" fmla="*/ 688947 w 736665"/>
              <a:gd name="connsiteY2" fmla="*/ 0 h 477185"/>
              <a:gd name="connsiteX3" fmla="*/ 736666 w 736665"/>
              <a:gd name="connsiteY3" fmla="*/ 47719 h 477185"/>
              <a:gd name="connsiteX4" fmla="*/ 736665 w 736665"/>
              <a:gd name="connsiteY4" fmla="*/ 429467 h 477185"/>
              <a:gd name="connsiteX5" fmla="*/ 688946 w 736665"/>
              <a:gd name="connsiteY5" fmla="*/ 477186 h 477185"/>
              <a:gd name="connsiteX6" fmla="*/ 47719 w 736665"/>
              <a:gd name="connsiteY6" fmla="*/ 477185 h 477185"/>
              <a:gd name="connsiteX7" fmla="*/ 0 w 736665"/>
              <a:gd name="connsiteY7" fmla="*/ 429466 h 477185"/>
              <a:gd name="connsiteX8" fmla="*/ 0 w 736665"/>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6665" h="477185">
                <a:moveTo>
                  <a:pt x="0" y="47719"/>
                </a:moveTo>
                <a:cubicBezTo>
                  <a:pt x="0" y="21365"/>
                  <a:pt x="21365" y="0"/>
                  <a:pt x="47719" y="0"/>
                </a:cubicBezTo>
                <a:lnTo>
                  <a:pt x="688947" y="0"/>
                </a:lnTo>
                <a:cubicBezTo>
                  <a:pt x="715301" y="0"/>
                  <a:pt x="736666" y="21365"/>
                  <a:pt x="736666" y="47719"/>
                </a:cubicBezTo>
                <a:cubicBezTo>
                  <a:pt x="736666" y="174968"/>
                  <a:pt x="736665" y="302218"/>
                  <a:pt x="736665" y="429467"/>
                </a:cubicBezTo>
                <a:cubicBezTo>
                  <a:pt x="736665" y="455821"/>
                  <a:pt x="715300" y="477186"/>
                  <a:pt x="688946"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8100000" scaled="1"/>
            <a:tileRect/>
          </a:gradFill>
          <a:ln>
            <a:noFill/>
          </a:ln>
        </p:spPr>
        <p:style>
          <a:lnRef idx="1">
            <a:schemeClr val="accent3"/>
          </a:lnRef>
          <a:fillRef idx="2">
            <a:schemeClr val="accent3"/>
          </a:fillRef>
          <a:effectRef idx="1">
            <a:schemeClr val="accent3"/>
          </a:effectRef>
          <a:fontRef idx="minor">
            <a:schemeClr val="dk1"/>
          </a:fontRef>
        </p:style>
        <p:txBody>
          <a:bodyPr spcFirstLastPara="0" vert="horz" wrap="square" lIns="63506" tIns="63506" rIns="63506" bIns="63506" numCol="1" spcCol="1270" anchor="ctr" anchorCtr="0">
            <a:noAutofit/>
          </a:bodyPr>
          <a:lstStyle/>
          <a:p>
            <a:pPr lvl="0" algn="ctr" defTabSz="577850">
              <a:lnSpc>
                <a:spcPct val="90000"/>
              </a:lnSpc>
              <a:spcBef>
                <a:spcPct val="0"/>
              </a:spcBef>
              <a:spcAft>
                <a:spcPct val="35000"/>
              </a:spcAft>
            </a:pPr>
            <a:r>
              <a:rPr lang="en-US" sz="1300" kern="1200" dirty="0" smtClean="0">
                <a:solidFill>
                  <a:schemeClr val="tx1"/>
                </a:solidFill>
                <a:latin typeface="Times New Roman" panose="02020603050405020304" pitchFamily="18" charset="0"/>
                <a:cs typeface="Times New Roman" panose="02020603050405020304" pitchFamily="18" charset="0"/>
              </a:rPr>
              <a:t>2</a:t>
            </a:r>
            <a:r>
              <a:rPr lang="ru-RU" sz="1300" kern="1200" dirty="0" smtClean="0">
                <a:solidFill>
                  <a:schemeClr val="tx1"/>
                </a:solidFill>
                <a:latin typeface="Times New Roman" panose="02020603050405020304" pitchFamily="18" charset="0"/>
                <a:cs typeface="Times New Roman" panose="02020603050405020304" pitchFamily="18" charset="0"/>
              </a:rPr>
              <a:t>05,</a:t>
            </a:r>
            <a:r>
              <a:rPr lang="en-US" sz="1300" kern="1200" dirty="0" smtClean="0">
                <a:solidFill>
                  <a:schemeClr val="tx1"/>
                </a:solidFill>
                <a:latin typeface="Times New Roman" panose="02020603050405020304" pitchFamily="18" charset="0"/>
                <a:cs typeface="Times New Roman" panose="02020603050405020304" pitchFamily="18" charset="0"/>
              </a:rPr>
              <a:t>8</a:t>
            </a:r>
            <a:endParaRPr lang="ru-RU" sz="1300" kern="1200" dirty="0">
              <a:solidFill>
                <a:schemeClr val="tx1"/>
              </a:solidFill>
              <a:latin typeface="Times New Roman" panose="02020603050405020304" pitchFamily="18" charset="0"/>
              <a:cs typeface="Times New Roman" panose="02020603050405020304" pitchFamily="18" charset="0"/>
            </a:endParaRPr>
          </a:p>
        </p:txBody>
      </p:sp>
      <p:sp>
        <p:nvSpPr>
          <p:cNvPr id="41" name="Полилиния 40"/>
          <p:cNvSpPr/>
          <p:nvPr/>
        </p:nvSpPr>
        <p:spPr>
          <a:xfrm>
            <a:off x="8172487" y="5265256"/>
            <a:ext cx="792000" cy="468000"/>
          </a:xfrm>
          <a:custGeom>
            <a:avLst/>
            <a:gdLst>
              <a:gd name="connsiteX0" fmla="*/ 0 w 736665"/>
              <a:gd name="connsiteY0" fmla="*/ 47719 h 477185"/>
              <a:gd name="connsiteX1" fmla="*/ 47719 w 736665"/>
              <a:gd name="connsiteY1" fmla="*/ 0 h 477185"/>
              <a:gd name="connsiteX2" fmla="*/ 688947 w 736665"/>
              <a:gd name="connsiteY2" fmla="*/ 0 h 477185"/>
              <a:gd name="connsiteX3" fmla="*/ 736666 w 736665"/>
              <a:gd name="connsiteY3" fmla="*/ 47719 h 477185"/>
              <a:gd name="connsiteX4" fmla="*/ 736665 w 736665"/>
              <a:gd name="connsiteY4" fmla="*/ 429467 h 477185"/>
              <a:gd name="connsiteX5" fmla="*/ 688946 w 736665"/>
              <a:gd name="connsiteY5" fmla="*/ 477186 h 477185"/>
              <a:gd name="connsiteX6" fmla="*/ 47719 w 736665"/>
              <a:gd name="connsiteY6" fmla="*/ 477185 h 477185"/>
              <a:gd name="connsiteX7" fmla="*/ 0 w 736665"/>
              <a:gd name="connsiteY7" fmla="*/ 429466 h 477185"/>
              <a:gd name="connsiteX8" fmla="*/ 0 w 736665"/>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6665" h="477185">
                <a:moveTo>
                  <a:pt x="0" y="47719"/>
                </a:moveTo>
                <a:cubicBezTo>
                  <a:pt x="0" y="21365"/>
                  <a:pt x="21365" y="0"/>
                  <a:pt x="47719" y="0"/>
                </a:cubicBezTo>
                <a:lnTo>
                  <a:pt x="688947" y="0"/>
                </a:lnTo>
                <a:cubicBezTo>
                  <a:pt x="715301" y="0"/>
                  <a:pt x="736666" y="21365"/>
                  <a:pt x="736666" y="47719"/>
                </a:cubicBezTo>
                <a:cubicBezTo>
                  <a:pt x="736666" y="174968"/>
                  <a:pt x="736665" y="302218"/>
                  <a:pt x="736665" y="429467"/>
                </a:cubicBezTo>
                <a:cubicBezTo>
                  <a:pt x="736665" y="455821"/>
                  <a:pt x="715300" y="477186"/>
                  <a:pt x="688946"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8100000" scaled="1"/>
            <a:tileRect/>
          </a:gradFill>
          <a:ln>
            <a:noFill/>
          </a:ln>
        </p:spPr>
        <p:style>
          <a:lnRef idx="1">
            <a:schemeClr val="accent3"/>
          </a:lnRef>
          <a:fillRef idx="2">
            <a:schemeClr val="accent3"/>
          </a:fillRef>
          <a:effectRef idx="1">
            <a:schemeClr val="accent3"/>
          </a:effectRef>
          <a:fontRef idx="minor">
            <a:schemeClr val="dk1"/>
          </a:fontRef>
        </p:style>
        <p:txBody>
          <a:bodyPr spcFirstLastPara="0" vert="horz" wrap="square" lIns="63506" tIns="63506" rIns="63506" bIns="63506" numCol="1" spcCol="1270" anchor="ctr" anchorCtr="0">
            <a:noAutofit/>
          </a:bodyPr>
          <a:lstStyle/>
          <a:p>
            <a:pPr lvl="0" algn="ctr" defTabSz="577850">
              <a:lnSpc>
                <a:spcPct val="90000"/>
              </a:lnSpc>
              <a:spcBef>
                <a:spcPct val="0"/>
              </a:spcBef>
              <a:spcAft>
                <a:spcPct val="35000"/>
              </a:spcAft>
            </a:pPr>
            <a:r>
              <a:rPr lang="ru-RU" sz="1300" dirty="0" smtClean="0">
                <a:solidFill>
                  <a:schemeClr val="tx1"/>
                </a:solidFill>
                <a:latin typeface="Times New Roman" panose="02020603050405020304" pitchFamily="18" charset="0"/>
                <a:cs typeface="Times New Roman" panose="02020603050405020304" pitchFamily="18" charset="0"/>
              </a:rPr>
              <a:t>66,0</a:t>
            </a:r>
            <a:endParaRPr lang="ru-RU" sz="1300" kern="1200" dirty="0">
              <a:solidFill>
                <a:schemeClr val="tx1"/>
              </a:solidFill>
              <a:latin typeface="Times New Roman" panose="02020603050405020304" pitchFamily="18" charset="0"/>
              <a:cs typeface="Times New Roman" panose="02020603050405020304" pitchFamily="18" charset="0"/>
            </a:endParaRPr>
          </a:p>
        </p:txBody>
      </p:sp>
      <p:sp>
        <p:nvSpPr>
          <p:cNvPr id="70" name="Скругленный прямоугольник 69"/>
          <p:cNvSpPr/>
          <p:nvPr/>
        </p:nvSpPr>
        <p:spPr>
          <a:xfrm>
            <a:off x="4139952" y="3309193"/>
            <a:ext cx="3024335" cy="372680"/>
          </a:xfrm>
          <a:prstGeom prst="roundRect">
            <a:avLst>
              <a:gd name="adj" fmla="val 10000"/>
            </a:avLst>
          </a:pr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a:effectLst>
            <a:outerShdw blurRad="50800" dist="38100" dir="5400000" algn="t" rotWithShape="0">
              <a:prstClr val="black">
                <a:alpha val="40000"/>
              </a:prstClr>
            </a:outerShdw>
          </a:effectLst>
        </p:spPr>
        <p:style>
          <a:lnRef idx="2">
            <a:scrgbClr r="0" g="0" b="0"/>
          </a:lnRef>
          <a:fillRef idx="1">
            <a:scrgbClr r="0" g="0" b="0"/>
          </a:fillRef>
          <a:effectRef idx="0">
            <a:schemeClr val="accent1">
              <a:hueOff val="0"/>
              <a:satOff val="0"/>
              <a:lumOff val="0"/>
              <a:alphaOff val="0"/>
            </a:schemeClr>
          </a:effectRef>
          <a:fontRef idx="minor">
            <a:schemeClr val="lt1"/>
          </a:fontRef>
        </p:style>
        <p:txBody>
          <a:bodyPr anchor="ctr"/>
          <a:lstStyle/>
          <a:p>
            <a:pPr algn="ctr"/>
            <a:r>
              <a:rPr lang="ru-RU" sz="1500" b="1" dirty="0" smtClean="0">
                <a:solidFill>
                  <a:schemeClr val="tx1"/>
                </a:solidFill>
                <a:latin typeface="Times New Roman" panose="02020603050405020304" pitchFamily="18" charset="0"/>
                <a:cs typeface="Times New Roman" panose="02020603050405020304" pitchFamily="18" charset="0"/>
              </a:rPr>
              <a:t>Подпрограмма</a:t>
            </a:r>
            <a:endParaRPr lang="ru-RU" sz="1500" b="1" dirty="0">
              <a:solidFill>
                <a:schemeClr val="tx1"/>
              </a:solidFill>
              <a:latin typeface="Times New Roman" panose="02020603050405020304" pitchFamily="18" charset="0"/>
              <a:cs typeface="Times New Roman" panose="02020603050405020304" pitchFamily="18" charset="0"/>
            </a:endParaRPr>
          </a:p>
        </p:txBody>
      </p:sp>
      <p:sp>
        <p:nvSpPr>
          <p:cNvPr id="68" name="Скругленный прямоугольник 67"/>
          <p:cNvSpPr/>
          <p:nvPr/>
        </p:nvSpPr>
        <p:spPr>
          <a:xfrm>
            <a:off x="8172487" y="3309193"/>
            <a:ext cx="792000" cy="372680"/>
          </a:xfrm>
          <a:prstGeom prst="roundRect">
            <a:avLst>
              <a:gd name="adj" fmla="val 10000"/>
            </a:avLst>
          </a:pr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nchor="ctr"/>
          <a:lstStyle/>
          <a:p>
            <a:pPr algn="ctr"/>
            <a:r>
              <a:rPr lang="ru-RU" sz="1500" b="1" dirty="0">
                <a:solidFill>
                  <a:schemeClr val="tx1"/>
                </a:solidFill>
                <a:latin typeface="Times New Roman" panose="02020603050405020304" pitchFamily="18" charset="0"/>
                <a:cs typeface="Times New Roman" panose="02020603050405020304" pitchFamily="18" charset="0"/>
              </a:rPr>
              <a:t>Ф</a:t>
            </a:r>
            <a:r>
              <a:rPr lang="ru-RU" sz="1500" b="1" dirty="0" smtClean="0">
                <a:solidFill>
                  <a:schemeClr val="tx1"/>
                </a:solidFill>
                <a:latin typeface="Times New Roman" panose="02020603050405020304" pitchFamily="18" charset="0"/>
                <a:cs typeface="Times New Roman" panose="02020603050405020304" pitchFamily="18" charset="0"/>
              </a:rPr>
              <a:t>акт</a:t>
            </a:r>
            <a:endParaRPr lang="ru-RU" sz="1500" b="1" dirty="0">
              <a:solidFill>
                <a:schemeClr val="tx1"/>
              </a:solidFill>
              <a:latin typeface="Times New Roman" panose="02020603050405020304" pitchFamily="18" charset="0"/>
              <a:cs typeface="Times New Roman" panose="02020603050405020304" pitchFamily="18" charset="0"/>
            </a:endParaRPr>
          </a:p>
        </p:txBody>
      </p:sp>
      <p:sp>
        <p:nvSpPr>
          <p:cNvPr id="73" name="Полилиния 72"/>
          <p:cNvSpPr/>
          <p:nvPr/>
        </p:nvSpPr>
        <p:spPr>
          <a:xfrm>
            <a:off x="7308391" y="3780447"/>
            <a:ext cx="792000" cy="440641"/>
          </a:xfrm>
          <a:custGeom>
            <a:avLst/>
            <a:gdLst>
              <a:gd name="connsiteX0" fmla="*/ 0 w 736665"/>
              <a:gd name="connsiteY0" fmla="*/ 47719 h 477185"/>
              <a:gd name="connsiteX1" fmla="*/ 47719 w 736665"/>
              <a:gd name="connsiteY1" fmla="*/ 0 h 477185"/>
              <a:gd name="connsiteX2" fmla="*/ 688947 w 736665"/>
              <a:gd name="connsiteY2" fmla="*/ 0 h 477185"/>
              <a:gd name="connsiteX3" fmla="*/ 736666 w 736665"/>
              <a:gd name="connsiteY3" fmla="*/ 47719 h 477185"/>
              <a:gd name="connsiteX4" fmla="*/ 736665 w 736665"/>
              <a:gd name="connsiteY4" fmla="*/ 429467 h 477185"/>
              <a:gd name="connsiteX5" fmla="*/ 688946 w 736665"/>
              <a:gd name="connsiteY5" fmla="*/ 477186 h 477185"/>
              <a:gd name="connsiteX6" fmla="*/ 47719 w 736665"/>
              <a:gd name="connsiteY6" fmla="*/ 477185 h 477185"/>
              <a:gd name="connsiteX7" fmla="*/ 0 w 736665"/>
              <a:gd name="connsiteY7" fmla="*/ 429466 h 477185"/>
              <a:gd name="connsiteX8" fmla="*/ 0 w 736665"/>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6665" h="477185">
                <a:moveTo>
                  <a:pt x="0" y="47719"/>
                </a:moveTo>
                <a:cubicBezTo>
                  <a:pt x="0" y="21365"/>
                  <a:pt x="21365" y="0"/>
                  <a:pt x="47719" y="0"/>
                </a:cubicBezTo>
                <a:lnTo>
                  <a:pt x="688947" y="0"/>
                </a:lnTo>
                <a:cubicBezTo>
                  <a:pt x="715301" y="0"/>
                  <a:pt x="736666" y="21365"/>
                  <a:pt x="736666" y="47719"/>
                </a:cubicBezTo>
                <a:cubicBezTo>
                  <a:pt x="736666" y="174968"/>
                  <a:pt x="736665" y="302218"/>
                  <a:pt x="736665" y="429467"/>
                </a:cubicBezTo>
                <a:cubicBezTo>
                  <a:pt x="736665" y="455821"/>
                  <a:pt x="715300" y="477186"/>
                  <a:pt x="688946"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8100000" scaled="1"/>
            <a:tileRect/>
          </a:gradFill>
          <a:ln>
            <a:noFill/>
          </a:ln>
        </p:spPr>
        <p:style>
          <a:lnRef idx="1">
            <a:schemeClr val="accent4"/>
          </a:lnRef>
          <a:fillRef idx="2">
            <a:schemeClr val="accent4"/>
          </a:fillRef>
          <a:effectRef idx="1">
            <a:schemeClr val="accent4"/>
          </a:effectRef>
          <a:fontRef idx="minor">
            <a:schemeClr val="dk1"/>
          </a:fontRef>
        </p:style>
        <p:txBody>
          <a:bodyPr spcFirstLastPara="0" vert="horz" wrap="square" lIns="63506" tIns="63506" rIns="63506" bIns="63506" numCol="1" spcCol="1270" anchor="ctr" anchorCtr="0">
            <a:noAutofit/>
          </a:bodyPr>
          <a:lstStyle/>
          <a:p>
            <a:pPr lvl="0" algn="ctr" defTabSz="577850">
              <a:lnSpc>
                <a:spcPct val="90000"/>
              </a:lnSpc>
              <a:spcBef>
                <a:spcPct val="0"/>
              </a:spcBef>
              <a:spcAft>
                <a:spcPct val="35000"/>
              </a:spcAft>
            </a:pPr>
            <a:r>
              <a:rPr lang="ru-RU" sz="1250" dirty="0" smtClean="0">
                <a:solidFill>
                  <a:schemeClr val="tx1"/>
                </a:solidFill>
                <a:latin typeface="Times New Roman" panose="02020603050405020304" pitchFamily="18" charset="0"/>
                <a:cs typeface="Times New Roman" panose="02020603050405020304" pitchFamily="18" charset="0"/>
              </a:rPr>
              <a:t>1 </a:t>
            </a:r>
            <a:r>
              <a:rPr lang="en-US" sz="1250" dirty="0" smtClean="0">
                <a:solidFill>
                  <a:schemeClr val="tx1"/>
                </a:solidFill>
                <a:latin typeface="Times New Roman" panose="02020603050405020304" pitchFamily="18" charset="0"/>
                <a:cs typeface="Times New Roman" panose="02020603050405020304" pitchFamily="18" charset="0"/>
              </a:rPr>
              <a:t>360,2</a:t>
            </a:r>
            <a:endParaRPr lang="ru-RU" sz="1250" kern="1200" dirty="0">
              <a:solidFill>
                <a:schemeClr val="tx1"/>
              </a:solidFill>
              <a:latin typeface="Times New Roman" panose="02020603050405020304" pitchFamily="18" charset="0"/>
              <a:cs typeface="Times New Roman" panose="02020603050405020304" pitchFamily="18" charset="0"/>
            </a:endParaRPr>
          </a:p>
        </p:txBody>
      </p:sp>
      <p:sp>
        <p:nvSpPr>
          <p:cNvPr id="74" name="Полилиния 73"/>
          <p:cNvSpPr/>
          <p:nvPr/>
        </p:nvSpPr>
        <p:spPr>
          <a:xfrm>
            <a:off x="7308391" y="5259860"/>
            <a:ext cx="792000" cy="468000"/>
          </a:xfrm>
          <a:custGeom>
            <a:avLst/>
            <a:gdLst>
              <a:gd name="connsiteX0" fmla="*/ 0 w 720352"/>
              <a:gd name="connsiteY0" fmla="*/ 47719 h 477185"/>
              <a:gd name="connsiteX1" fmla="*/ 47719 w 720352"/>
              <a:gd name="connsiteY1" fmla="*/ 0 h 477185"/>
              <a:gd name="connsiteX2" fmla="*/ 672634 w 720352"/>
              <a:gd name="connsiteY2" fmla="*/ 0 h 477185"/>
              <a:gd name="connsiteX3" fmla="*/ 720353 w 720352"/>
              <a:gd name="connsiteY3" fmla="*/ 47719 h 477185"/>
              <a:gd name="connsiteX4" fmla="*/ 720352 w 720352"/>
              <a:gd name="connsiteY4" fmla="*/ 429467 h 477185"/>
              <a:gd name="connsiteX5" fmla="*/ 672633 w 720352"/>
              <a:gd name="connsiteY5" fmla="*/ 477186 h 477185"/>
              <a:gd name="connsiteX6" fmla="*/ 47719 w 720352"/>
              <a:gd name="connsiteY6" fmla="*/ 477185 h 477185"/>
              <a:gd name="connsiteX7" fmla="*/ 0 w 720352"/>
              <a:gd name="connsiteY7" fmla="*/ 429466 h 477185"/>
              <a:gd name="connsiteX8" fmla="*/ 0 w 720352"/>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352" h="477185">
                <a:moveTo>
                  <a:pt x="0" y="47719"/>
                </a:moveTo>
                <a:cubicBezTo>
                  <a:pt x="0" y="21365"/>
                  <a:pt x="21365" y="0"/>
                  <a:pt x="47719" y="0"/>
                </a:cubicBezTo>
                <a:lnTo>
                  <a:pt x="672634" y="0"/>
                </a:lnTo>
                <a:cubicBezTo>
                  <a:pt x="698988" y="0"/>
                  <a:pt x="720353" y="21365"/>
                  <a:pt x="720353" y="47719"/>
                </a:cubicBezTo>
                <a:cubicBezTo>
                  <a:pt x="720353" y="174968"/>
                  <a:pt x="720352" y="302218"/>
                  <a:pt x="720352" y="429467"/>
                </a:cubicBezTo>
                <a:cubicBezTo>
                  <a:pt x="720352" y="455821"/>
                  <a:pt x="698987" y="477186"/>
                  <a:pt x="672633"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8100000" scaled="1"/>
            <a:tileRect/>
          </a:gradFill>
          <a:ln>
            <a:noFill/>
          </a:ln>
        </p:spPr>
        <p:style>
          <a:lnRef idx="1">
            <a:schemeClr val="accent4"/>
          </a:lnRef>
          <a:fillRef idx="2">
            <a:schemeClr val="accent4"/>
          </a:fillRef>
          <a:effectRef idx="1">
            <a:schemeClr val="accent4"/>
          </a:effectRef>
          <a:fontRef idx="minor">
            <a:schemeClr val="dk1"/>
          </a:fontRef>
        </p:style>
        <p:txBody>
          <a:bodyPr spcFirstLastPara="0" vert="horz" wrap="square" lIns="63506" tIns="63506" rIns="63506" bIns="63506" numCol="1" spcCol="1270" anchor="ctr" anchorCtr="0">
            <a:noAutofit/>
          </a:bodyPr>
          <a:lstStyle/>
          <a:p>
            <a:pPr lvl="0" algn="ctr" defTabSz="577850">
              <a:lnSpc>
                <a:spcPct val="90000"/>
              </a:lnSpc>
              <a:spcBef>
                <a:spcPct val="0"/>
              </a:spcBef>
              <a:spcAft>
                <a:spcPct val="35000"/>
              </a:spcAft>
            </a:pPr>
            <a:r>
              <a:rPr lang="ru-RU" sz="1300" dirty="0" smtClean="0">
                <a:solidFill>
                  <a:schemeClr val="tx1"/>
                </a:solidFill>
                <a:latin typeface="Times New Roman" panose="02020603050405020304" pitchFamily="18" charset="0"/>
                <a:cs typeface="Times New Roman" panose="02020603050405020304" pitchFamily="18" charset="0"/>
              </a:rPr>
              <a:t>6</a:t>
            </a:r>
            <a:r>
              <a:rPr lang="en-US" sz="1300" dirty="0" smtClean="0">
                <a:solidFill>
                  <a:schemeClr val="tx1"/>
                </a:solidFill>
                <a:latin typeface="Times New Roman" panose="02020603050405020304" pitchFamily="18" charset="0"/>
                <a:cs typeface="Times New Roman" panose="02020603050405020304" pitchFamily="18" charset="0"/>
              </a:rPr>
              <a:t>6,4</a:t>
            </a:r>
            <a:endParaRPr lang="ru-RU" sz="1300" dirty="0">
              <a:solidFill>
                <a:schemeClr val="tx1"/>
              </a:solidFill>
              <a:latin typeface="Times New Roman" panose="02020603050405020304" pitchFamily="18" charset="0"/>
              <a:cs typeface="Times New Roman" panose="02020603050405020304" pitchFamily="18" charset="0"/>
            </a:endParaRPr>
          </a:p>
        </p:txBody>
      </p:sp>
      <p:sp>
        <p:nvSpPr>
          <p:cNvPr id="83" name="Скругленный прямоугольник 82"/>
          <p:cNvSpPr/>
          <p:nvPr/>
        </p:nvSpPr>
        <p:spPr>
          <a:xfrm>
            <a:off x="7308391" y="3309193"/>
            <a:ext cx="792000" cy="372680"/>
          </a:xfrm>
          <a:prstGeom prst="roundRect">
            <a:avLst>
              <a:gd name="adj" fmla="val 10000"/>
            </a:avLst>
          </a:pr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nchor="ctr"/>
          <a:lstStyle/>
          <a:p>
            <a:pPr algn="ctr"/>
            <a:r>
              <a:rPr lang="ru-RU" sz="1500" b="1" dirty="0" smtClean="0">
                <a:solidFill>
                  <a:schemeClr val="tx1"/>
                </a:solidFill>
                <a:latin typeface="Times New Roman" panose="02020603050405020304" pitchFamily="18" charset="0"/>
                <a:cs typeface="Times New Roman" panose="02020603050405020304" pitchFamily="18" charset="0"/>
              </a:rPr>
              <a:t>План</a:t>
            </a:r>
            <a:endParaRPr lang="ru-RU" sz="1500" b="1" dirty="0">
              <a:solidFill>
                <a:schemeClr val="tx1"/>
              </a:solidFill>
              <a:latin typeface="Times New Roman" panose="02020603050405020304" pitchFamily="18" charset="0"/>
              <a:cs typeface="Times New Roman" panose="02020603050405020304" pitchFamily="18" charset="0"/>
            </a:endParaRPr>
          </a:p>
        </p:txBody>
      </p:sp>
      <p:sp>
        <p:nvSpPr>
          <p:cNvPr id="34" name="Полилиния 33"/>
          <p:cNvSpPr/>
          <p:nvPr/>
        </p:nvSpPr>
        <p:spPr>
          <a:xfrm>
            <a:off x="7308391" y="4334679"/>
            <a:ext cx="792000" cy="822511"/>
          </a:xfrm>
          <a:custGeom>
            <a:avLst/>
            <a:gdLst>
              <a:gd name="connsiteX0" fmla="*/ 0 w 736665"/>
              <a:gd name="connsiteY0" fmla="*/ 47719 h 477185"/>
              <a:gd name="connsiteX1" fmla="*/ 47719 w 736665"/>
              <a:gd name="connsiteY1" fmla="*/ 0 h 477185"/>
              <a:gd name="connsiteX2" fmla="*/ 688947 w 736665"/>
              <a:gd name="connsiteY2" fmla="*/ 0 h 477185"/>
              <a:gd name="connsiteX3" fmla="*/ 736666 w 736665"/>
              <a:gd name="connsiteY3" fmla="*/ 47719 h 477185"/>
              <a:gd name="connsiteX4" fmla="*/ 736665 w 736665"/>
              <a:gd name="connsiteY4" fmla="*/ 429467 h 477185"/>
              <a:gd name="connsiteX5" fmla="*/ 688946 w 736665"/>
              <a:gd name="connsiteY5" fmla="*/ 477186 h 477185"/>
              <a:gd name="connsiteX6" fmla="*/ 47719 w 736665"/>
              <a:gd name="connsiteY6" fmla="*/ 477185 h 477185"/>
              <a:gd name="connsiteX7" fmla="*/ 0 w 736665"/>
              <a:gd name="connsiteY7" fmla="*/ 429466 h 477185"/>
              <a:gd name="connsiteX8" fmla="*/ 0 w 736665"/>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6665" h="477185">
                <a:moveTo>
                  <a:pt x="0" y="47719"/>
                </a:moveTo>
                <a:cubicBezTo>
                  <a:pt x="0" y="21365"/>
                  <a:pt x="21365" y="0"/>
                  <a:pt x="47719" y="0"/>
                </a:cubicBezTo>
                <a:lnTo>
                  <a:pt x="688947" y="0"/>
                </a:lnTo>
                <a:cubicBezTo>
                  <a:pt x="715301" y="0"/>
                  <a:pt x="736666" y="21365"/>
                  <a:pt x="736666" y="47719"/>
                </a:cubicBezTo>
                <a:cubicBezTo>
                  <a:pt x="736666" y="174968"/>
                  <a:pt x="736665" y="302218"/>
                  <a:pt x="736665" y="429467"/>
                </a:cubicBezTo>
                <a:cubicBezTo>
                  <a:pt x="736665" y="455821"/>
                  <a:pt x="715300" y="477186"/>
                  <a:pt x="688946"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8100000" scaled="1"/>
            <a:tileRect/>
          </a:gradFill>
          <a:ln>
            <a:noFill/>
          </a:ln>
        </p:spPr>
        <p:style>
          <a:lnRef idx="1">
            <a:schemeClr val="accent3"/>
          </a:lnRef>
          <a:fillRef idx="2">
            <a:schemeClr val="accent3"/>
          </a:fillRef>
          <a:effectRef idx="1">
            <a:schemeClr val="accent3"/>
          </a:effectRef>
          <a:fontRef idx="minor">
            <a:schemeClr val="dk1"/>
          </a:fontRef>
        </p:style>
        <p:txBody>
          <a:bodyPr spcFirstLastPara="0" vert="horz" wrap="square" lIns="63506" tIns="63506" rIns="63506" bIns="63506" numCol="1" spcCol="1270" anchor="ctr" anchorCtr="0">
            <a:noAutofit/>
          </a:bodyPr>
          <a:lstStyle/>
          <a:p>
            <a:pPr lvl="0" algn="ctr" defTabSz="577850">
              <a:lnSpc>
                <a:spcPct val="90000"/>
              </a:lnSpc>
              <a:spcBef>
                <a:spcPct val="0"/>
              </a:spcBef>
              <a:spcAft>
                <a:spcPct val="35000"/>
              </a:spcAft>
            </a:pPr>
            <a:r>
              <a:rPr lang="ru-RU" sz="1300" dirty="0" smtClean="0">
                <a:solidFill>
                  <a:schemeClr val="tx1"/>
                </a:solidFill>
                <a:latin typeface="Times New Roman" panose="02020603050405020304" pitchFamily="18" charset="0"/>
                <a:cs typeface="Times New Roman" panose="02020603050405020304" pitchFamily="18" charset="0"/>
              </a:rPr>
              <a:t>2</a:t>
            </a:r>
            <a:r>
              <a:rPr lang="en-US" sz="1300" dirty="0" smtClean="0">
                <a:solidFill>
                  <a:schemeClr val="tx1"/>
                </a:solidFill>
                <a:latin typeface="Times New Roman" panose="02020603050405020304" pitchFamily="18" charset="0"/>
                <a:cs typeface="Times New Roman" panose="02020603050405020304" pitchFamily="18" charset="0"/>
              </a:rPr>
              <a:t>38,9</a:t>
            </a:r>
            <a:endParaRPr lang="ru-RU" sz="1300" kern="12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00362340"/>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олилиния 6"/>
          <p:cNvSpPr/>
          <p:nvPr/>
        </p:nvSpPr>
        <p:spPr>
          <a:xfrm>
            <a:off x="4932040" y="1052736"/>
            <a:ext cx="3973852" cy="836382"/>
          </a:xfrm>
          <a:custGeom>
            <a:avLst/>
            <a:gdLst>
              <a:gd name="connsiteX0" fmla="*/ 0 w 3902419"/>
              <a:gd name="connsiteY0" fmla="*/ 91715 h 917152"/>
              <a:gd name="connsiteX1" fmla="*/ 91715 w 3902419"/>
              <a:gd name="connsiteY1" fmla="*/ 0 h 917152"/>
              <a:gd name="connsiteX2" fmla="*/ 3810704 w 3902419"/>
              <a:gd name="connsiteY2" fmla="*/ 0 h 917152"/>
              <a:gd name="connsiteX3" fmla="*/ 3902419 w 3902419"/>
              <a:gd name="connsiteY3" fmla="*/ 91715 h 917152"/>
              <a:gd name="connsiteX4" fmla="*/ 3902419 w 3902419"/>
              <a:gd name="connsiteY4" fmla="*/ 825437 h 917152"/>
              <a:gd name="connsiteX5" fmla="*/ 3810704 w 3902419"/>
              <a:gd name="connsiteY5" fmla="*/ 917152 h 917152"/>
              <a:gd name="connsiteX6" fmla="*/ 91715 w 3902419"/>
              <a:gd name="connsiteY6" fmla="*/ 917152 h 917152"/>
              <a:gd name="connsiteX7" fmla="*/ 0 w 3902419"/>
              <a:gd name="connsiteY7" fmla="*/ 825437 h 917152"/>
              <a:gd name="connsiteX8" fmla="*/ 0 w 3902419"/>
              <a:gd name="connsiteY8" fmla="*/ 91715 h 917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2419" h="917152">
                <a:moveTo>
                  <a:pt x="0" y="91715"/>
                </a:moveTo>
                <a:cubicBezTo>
                  <a:pt x="0" y="41062"/>
                  <a:pt x="41062" y="0"/>
                  <a:pt x="91715" y="0"/>
                </a:cubicBezTo>
                <a:lnTo>
                  <a:pt x="3810704" y="0"/>
                </a:lnTo>
                <a:cubicBezTo>
                  <a:pt x="3861357" y="0"/>
                  <a:pt x="3902419" y="41062"/>
                  <a:pt x="3902419" y="91715"/>
                </a:cubicBezTo>
                <a:lnTo>
                  <a:pt x="3902419" y="825437"/>
                </a:lnTo>
                <a:cubicBezTo>
                  <a:pt x="3902419" y="876090"/>
                  <a:pt x="3861357" y="917152"/>
                  <a:pt x="3810704" y="917152"/>
                </a:cubicBezTo>
                <a:lnTo>
                  <a:pt x="91715" y="917152"/>
                </a:lnTo>
                <a:cubicBezTo>
                  <a:pt x="41062" y="917152"/>
                  <a:pt x="0" y="876090"/>
                  <a:pt x="0" y="825437"/>
                </a:cubicBezTo>
                <a:lnTo>
                  <a:pt x="0" y="91715"/>
                </a:lnTo>
                <a:close/>
              </a:path>
            </a:pathLst>
          </a:custGeom>
        </p:spPr>
        <p:style>
          <a:lnRef idx="3">
            <a:schemeClr val="lt1"/>
          </a:lnRef>
          <a:fillRef idx="1">
            <a:schemeClr val="accent2"/>
          </a:fillRef>
          <a:effectRef idx="1">
            <a:schemeClr val="accent2"/>
          </a:effectRef>
          <a:fontRef idx="minor">
            <a:schemeClr val="lt1"/>
          </a:fontRef>
        </p:style>
        <p:txBody>
          <a:bodyPr spcFirstLastPara="0" vert="horz" wrap="square" lIns="80202" tIns="80202" rIns="80202" bIns="80202" numCol="1" spcCol="1270" anchor="ctr" anchorCtr="0">
            <a:noAutofit/>
          </a:bodyPr>
          <a:lstStyle/>
          <a:p>
            <a:pPr lvl="0" algn="ctr" defTabSz="622300">
              <a:lnSpc>
                <a:spcPct val="90000"/>
              </a:lnSpc>
              <a:spcBef>
                <a:spcPct val="0"/>
              </a:spcBef>
              <a:spcAft>
                <a:spcPct val="35000"/>
              </a:spcAft>
            </a:pPr>
            <a:r>
              <a:rPr lang="ru-RU" sz="1400" b="1" kern="1200" dirty="0" smtClean="0">
                <a:solidFill>
                  <a:schemeClr val="accent1">
                    <a:lumMod val="50000"/>
                  </a:schemeClr>
                </a:solidFill>
                <a:latin typeface="Times New Roman" panose="02020603050405020304" pitchFamily="18" charset="0"/>
                <a:cs typeface="Times New Roman" panose="02020603050405020304" pitchFamily="18" charset="0"/>
              </a:rPr>
              <a:t>Достижение значений показателей (индикаторов) </a:t>
            </a:r>
            <a:endParaRPr lang="ru-RU" sz="1400" b="1" kern="1200" dirty="0">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27" name="Полилиния 26"/>
          <p:cNvSpPr/>
          <p:nvPr/>
        </p:nvSpPr>
        <p:spPr>
          <a:xfrm>
            <a:off x="4932040" y="2132856"/>
            <a:ext cx="789320" cy="503161"/>
          </a:xfrm>
          <a:custGeom>
            <a:avLst/>
            <a:gdLst>
              <a:gd name="connsiteX0" fmla="*/ 0 w 501594"/>
              <a:gd name="connsiteY0" fmla="*/ 50159 h 917152"/>
              <a:gd name="connsiteX1" fmla="*/ 50159 w 501594"/>
              <a:gd name="connsiteY1" fmla="*/ 0 h 917152"/>
              <a:gd name="connsiteX2" fmla="*/ 451435 w 501594"/>
              <a:gd name="connsiteY2" fmla="*/ 0 h 917152"/>
              <a:gd name="connsiteX3" fmla="*/ 501594 w 501594"/>
              <a:gd name="connsiteY3" fmla="*/ 50159 h 917152"/>
              <a:gd name="connsiteX4" fmla="*/ 501594 w 501594"/>
              <a:gd name="connsiteY4" fmla="*/ 866993 h 917152"/>
              <a:gd name="connsiteX5" fmla="*/ 451435 w 501594"/>
              <a:gd name="connsiteY5" fmla="*/ 917152 h 917152"/>
              <a:gd name="connsiteX6" fmla="*/ 50159 w 501594"/>
              <a:gd name="connsiteY6" fmla="*/ 917152 h 917152"/>
              <a:gd name="connsiteX7" fmla="*/ 0 w 501594"/>
              <a:gd name="connsiteY7" fmla="*/ 866993 h 917152"/>
              <a:gd name="connsiteX8" fmla="*/ 0 w 501594"/>
              <a:gd name="connsiteY8" fmla="*/ 50159 h 917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1594" h="917152">
                <a:moveTo>
                  <a:pt x="0" y="50159"/>
                </a:moveTo>
                <a:cubicBezTo>
                  <a:pt x="0" y="22457"/>
                  <a:pt x="22457" y="0"/>
                  <a:pt x="50159" y="0"/>
                </a:cubicBezTo>
                <a:lnTo>
                  <a:pt x="451435" y="0"/>
                </a:lnTo>
                <a:cubicBezTo>
                  <a:pt x="479137" y="0"/>
                  <a:pt x="501594" y="22457"/>
                  <a:pt x="501594" y="50159"/>
                </a:cubicBezTo>
                <a:lnTo>
                  <a:pt x="501594" y="866993"/>
                </a:lnTo>
                <a:cubicBezTo>
                  <a:pt x="501594" y="894695"/>
                  <a:pt x="479137" y="917152"/>
                  <a:pt x="451435" y="917152"/>
                </a:cubicBezTo>
                <a:lnTo>
                  <a:pt x="50159" y="917152"/>
                </a:lnTo>
                <a:cubicBezTo>
                  <a:pt x="22457" y="917152"/>
                  <a:pt x="0" y="894695"/>
                  <a:pt x="0" y="866993"/>
                </a:cubicBezTo>
                <a:lnTo>
                  <a:pt x="0" y="50159"/>
                </a:lnTo>
                <a:close/>
              </a:path>
            </a:pathLst>
          </a:custGeom>
          <a:gradFill flip="none" rotWithShape="1">
            <a:gsLst>
              <a:gs pos="0">
                <a:srgbClr val="BEF397"/>
              </a:gs>
              <a:gs pos="50000">
                <a:srgbClr val="D5F6C0"/>
              </a:gs>
              <a:gs pos="100000">
                <a:srgbClr val="EAFAE0"/>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nchor="ctr"/>
          <a:lstStyle/>
          <a:p>
            <a:pPr algn="ctr" defTabSz="622300">
              <a:lnSpc>
                <a:spcPct val="90000"/>
              </a:lnSpc>
            </a:pPr>
            <a:r>
              <a:rPr lang="ru-RU" sz="1350" b="1" dirty="0">
                <a:solidFill>
                  <a:prstClr val="black"/>
                </a:solidFill>
                <a:latin typeface="Times New Roman" panose="02020603050405020304" pitchFamily="18" charset="0"/>
                <a:cs typeface="Times New Roman" panose="02020603050405020304" pitchFamily="18" charset="0"/>
              </a:rPr>
              <a:t>2019</a:t>
            </a:r>
          </a:p>
          <a:p>
            <a:pPr algn="ctr" defTabSz="622300">
              <a:lnSpc>
                <a:spcPct val="90000"/>
              </a:lnSpc>
            </a:pPr>
            <a:r>
              <a:rPr lang="ru-RU" sz="1350" b="1" dirty="0">
                <a:solidFill>
                  <a:prstClr val="black"/>
                </a:solidFill>
                <a:latin typeface="Times New Roman" panose="02020603050405020304" pitchFamily="18" charset="0"/>
                <a:cs typeface="Times New Roman" panose="02020603050405020304" pitchFamily="18" charset="0"/>
              </a:rPr>
              <a:t>план</a:t>
            </a:r>
          </a:p>
        </p:txBody>
      </p:sp>
      <p:sp>
        <p:nvSpPr>
          <p:cNvPr id="28" name="Полилиния 27"/>
          <p:cNvSpPr/>
          <p:nvPr/>
        </p:nvSpPr>
        <p:spPr>
          <a:xfrm>
            <a:off x="4932040" y="2718960"/>
            <a:ext cx="789320" cy="384347"/>
          </a:xfrm>
          <a:custGeom>
            <a:avLst/>
            <a:gdLst>
              <a:gd name="connsiteX0" fmla="*/ 0 w 481076"/>
              <a:gd name="connsiteY0" fmla="*/ 46765 h 467646"/>
              <a:gd name="connsiteX1" fmla="*/ 46765 w 481076"/>
              <a:gd name="connsiteY1" fmla="*/ 0 h 467646"/>
              <a:gd name="connsiteX2" fmla="*/ 434311 w 481076"/>
              <a:gd name="connsiteY2" fmla="*/ 0 h 467646"/>
              <a:gd name="connsiteX3" fmla="*/ 481076 w 481076"/>
              <a:gd name="connsiteY3" fmla="*/ 46765 h 467646"/>
              <a:gd name="connsiteX4" fmla="*/ 481076 w 481076"/>
              <a:gd name="connsiteY4" fmla="*/ 420881 h 467646"/>
              <a:gd name="connsiteX5" fmla="*/ 434311 w 481076"/>
              <a:gd name="connsiteY5" fmla="*/ 467646 h 467646"/>
              <a:gd name="connsiteX6" fmla="*/ 46765 w 481076"/>
              <a:gd name="connsiteY6" fmla="*/ 467646 h 467646"/>
              <a:gd name="connsiteX7" fmla="*/ 0 w 481076"/>
              <a:gd name="connsiteY7" fmla="*/ 420881 h 467646"/>
              <a:gd name="connsiteX8" fmla="*/ 0 w 481076"/>
              <a:gd name="connsiteY8" fmla="*/ 46765 h 467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1076" h="467646">
                <a:moveTo>
                  <a:pt x="0" y="46765"/>
                </a:moveTo>
                <a:cubicBezTo>
                  <a:pt x="0" y="20937"/>
                  <a:pt x="20937" y="0"/>
                  <a:pt x="46765" y="0"/>
                </a:cubicBezTo>
                <a:lnTo>
                  <a:pt x="434311" y="0"/>
                </a:lnTo>
                <a:cubicBezTo>
                  <a:pt x="460139" y="0"/>
                  <a:pt x="481076" y="20937"/>
                  <a:pt x="481076" y="46765"/>
                </a:cubicBezTo>
                <a:lnTo>
                  <a:pt x="481076" y="420881"/>
                </a:lnTo>
                <a:cubicBezTo>
                  <a:pt x="481076" y="446709"/>
                  <a:pt x="460139" y="467646"/>
                  <a:pt x="434311" y="467646"/>
                </a:cubicBezTo>
                <a:lnTo>
                  <a:pt x="46765" y="467646"/>
                </a:lnTo>
                <a:cubicBezTo>
                  <a:pt x="20937" y="467646"/>
                  <a:pt x="0" y="446709"/>
                  <a:pt x="0" y="420881"/>
                </a:cubicBezTo>
                <a:lnTo>
                  <a:pt x="0" y="46765"/>
                </a:lnTo>
                <a:close/>
              </a:path>
            </a:pathLst>
          </a:custGeom>
          <a:gradFill flip="none" rotWithShape="1">
            <a:gsLst>
              <a:gs pos="0">
                <a:srgbClr val="BEF397"/>
              </a:gs>
              <a:gs pos="50000">
                <a:srgbClr val="D5F6C0"/>
              </a:gs>
              <a:gs pos="100000">
                <a:srgbClr val="EAFAE0"/>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nchor="ctr"/>
          <a:lstStyle/>
          <a:p>
            <a:pPr algn="ctr"/>
            <a:r>
              <a:rPr lang="ru-RU" sz="1300" b="1" dirty="0" smtClean="0">
                <a:solidFill>
                  <a:prstClr val="black"/>
                </a:solidFill>
                <a:latin typeface="Times New Roman" panose="02020603050405020304" pitchFamily="18" charset="0"/>
                <a:cs typeface="Times New Roman" panose="02020603050405020304" pitchFamily="18" charset="0"/>
              </a:rPr>
              <a:t>672</a:t>
            </a:r>
            <a:endParaRPr lang="ru-RU" sz="1300" b="1" dirty="0">
              <a:solidFill>
                <a:prstClr val="black"/>
              </a:solidFill>
              <a:latin typeface="Times New Roman" panose="02020603050405020304" pitchFamily="18" charset="0"/>
              <a:cs typeface="Times New Roman" panose="02020603050405020304" pitchFamily="18" charset="0"/>
            </a:endParaRPr>
          </a:p>
        </p:txBody>
      </p:sp>
      <p:sp>
        <p:nvSpPr>
          <p:cNvPr id="31" name="Полилиния 30"/>
          <p:cNvSpPr/>
          <p:nvPr/>
        </p:nvSpPr>
        <p:spPr>
          <a:xfrm>
            <a:off x="4932040" y="3644129"/>
            <a:ext cx="789320" cy="379772"/>
          </a:xfrm>
          <a:custGeom>
            <a:avLst/>
            <a:gdLst>
              <a:gd name="connsiteX0" fmla="*/ 0 w 473035"/>
              <a:gd name="connsiteY0" fmla="*/ 47304 h 479881"/>
              <a:gd name="connsiteX1" fmla="*/ 47304 w 473035"/>
              <a:gd name="connsiteY1" fmla="*/ 0 h 479881"/>
              <a:gd name="connsiteX2" fmla="*/ 425732 w 473035"/>
              <a:gd name="connsiteY2" fmla="*/ 0 h 479881"/>
              <a:gd name="connsiteX3" fmla="*/ 473036 w 473035"/>
              <a:gd name="connsiteY3" fmla="*/ 47304 h 479881"/>
              <a:gd name="connsiteX4" fmla="*/ 473035 w 473035"/>
              <a:gd name="connsiteY4" fmla="*/ 432578 h 479881"/>
              <a:gd name="connsiteX5" fmla="*/ 425731 w 473035"/>
              <a:gd name="connsiteY5" fmla="*/ 479882 h 479881"/>
              <a:gd name="connsiteX6" fmla="*/ 47304 w 473035"/>
              <a:gd name="connsiteY6" fmla="*/ 479881 h 479881"/>
              <a:gd name="connsiteX7" fmla="*/ 0 w 473035"/>
              <a:gd name="connsiteY7" fmla="*/ 432577 h 479881"/>
              <a:gd name="connsiteX8" fmla="*/ 0 w 473035"/>
              <a:gd name="connsiteY8" fmla="*/ 47304 h 479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3035" h="479881">
                <a:moveTo>
                  <a:pt x="0" y="47304"/>
                </a:moveTo>
                <a:cubicBezTo>
                  <a:pt x="0" y="21179"/>
                  <a:pt x="21179" y="0"/>
                  <a:pt x="47304" y="0"/>
                </a:cubicBezTo>
                <a:lnTo>
                  <a:pt x="425732" y="0"/>
                </a:lnTo>
                <a:cubicBezTo>
                  <a:pt x="451857" y="0"/>
                  <a:pt x="473036" y="21179"/>
                  <a:pt x="473036" y="47304"/>
                </a:cubicBezTo>
                <a:cubicBezTo>
                  <a:pt x="473036" y="175729"/>
                  <a:pt x="473035" y="304153"/>
                  <a:pt x="473035" y="432578"/>
                </a:cubicBezTo>
                <a:cubicBezTo>
                  <a:pt x="473035" y="458703"/>
                  <a:pt x="451856" y="479882"/>
                  <a:pt x="425731" y="479882"/>
                </a:cubicBezTo>
                <a:lnTo>
                  <a:pt x="47304" y="479881"/>
                </a:lnTo>
                <a:cubicBezTo>
                  <a:pt x="21179" y="479881"/>
                  <a:pt x="0" y="458702"/>
                  <a:pt x="0" y="432577"/>
                </a:cubicBezTo>
                <a:lnTo>
                  <a:pt x="0" y="47304"/>
                </a:lnTo>
                <a:close/>
              </a:path>
            </a:pathLst>
          </a:custGeom>
          <a:gradFill flip="none" rotWithShape="1">
            <a:gsLst>
              <a:gs pos="0">
                <a:srgbClr val="BEF397"/>
              </a:gs>
              <a:gs pos="50000">
                <a:srgbClr val="D5F6C0"/>
              </a:gs>
              <a:gs pos="100000">
                <a:srgbClr val="EAFAE0"/>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nchor="ctr"/>
          <a:lstStyle/>
          <a:p>
            <a:pPr algn="ctr"/>
            <a:r>
              <a:rPr lang="ru-RU" sz="1300" b="1" dirty="0" smtClean="0">
                <a:solidFill>
                  <a:prstClr val="black"/>
                </a:solidFill>
                <a:latin typeface="Times New Roman" panose="02020603050405020304" pitchFamily="18" charset="0"/>
                <a:cs typeface="Times New Roman" panose="02020603050405020304" pitchFamily="18" charset="0"/>
              </a:rPr>
              <a:t>545</a:t>
            </a:r>
            <a:endParaRPr lang="ru-RU" sz="1300" b="1" dirty="0">
              <a:solidFill>
                <a:prstClr val="black"/>
              </a:solidFill>
              <a:latin typeface="Times New Roman" panose="02020603050405020304" pitchFamily="18" charset="0"/>
              <a:cs typeface="Times New Roman" panose="02020603050405020304" pitchFamily="18" charset="0"/>
            </a:endParaRPr>
          </a:p>
        </p:txBody>
      </p:sp>
      <p:sp>
        <p:nvSpPr>
          <p:cNvPr id="38" name="Полилиния 37"/>
          <p:cNvSpPr/>
          <p:nvPr/>
        </p:nvSpPr>
        <p:spPr>
          <a:xfrm>
            <a:off x="5828744" y="2126136"/>
            <a:ext cx="734044" cy="509882"/>
          </a:xfrm>
          <a:custGeom>
            <a:avLst/>
            <a:gdLst>
              <a:gd name="connsiteX0" fmla="*/ 0 w 501594"/>
              <a:gd name="connsiteY0" fmla="*/ 50159 h 917152"/>
              <a:gd name="connsiteX1" fmla="*/ 50159 w 501594"/>
              <a:gd name="connsiteY1" fmla="*/ 0 h 917152"/>
              <a:gd name="connsiteX2" fmla="*/ 451435 w 501594"/>
              <a:gd name="connsiteY2" fmla="*/ 0 h 917152"/>
              <a:gd name="connsiteX3" fmla="*/ 501594 w 501594"/>
              <a:gd name="connsiteY3" fmla="*/ 50159 h 917152"/>
              <a:gd name="connsiteX4" fmla="*/ 501594 w 501594"/>
              <a:gd name="connsiteY4" fmla="*/ 866993 h 917152"/>
              <a:gd name="connsiteX5" fmla="*/ 451435 w 501594"/>
              <a:gd name="connsiteY5" fmla="*/ 917152 h 917152"/>
              <a:gd name="connsiteX6" fmla="*/ 50159 w 501594"/>
              <a:gd name="connsiteY6" fmla="*/ 917152 h 917152"/>
              <a:gd name="connsiteX7" fmla="*/ 0 w 501594"/>
              <a:gd name="connsiteY7" fmla="*/ 866993 h 917152"/>
              <a:gd name="connsiteX8" fmla="*/ 0 w 501594"/>
              <a:gd name="connsiteY8" fmla="*/ 50159 h 917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1594" h="917152">
                <a:moveTo>
                  <a:pt x="0" y="50159"/>
                </a:moveTo>
                <a:cubicBezTo>
                  <a:pt x="0" y="22457"/>
                  <a:pt x="22457" y="0"/>
                  <a:pt x="50159" y="0"/>
                </a:cubicBezTo>
                <a:lnTo>
                  <a:pt x="451435" y="0"/>
                </a:lnTo>
                <a:cubicBezTo>
                  <a:pt x="479137" y="0"/>
                  <a:pt x="501594" y="22457"/>
                  <a:pt x="501594" y="50159"/>
                </a:cubicBezTo>
                <a:lnTo>
                  <a:pt x="501594" y="866993"/>
                </a:lnTo>
                <a:cubicBezTo>
                  <a:pt x="501594" y="894695"/>
                  <a:pt x="479137" y="917152"/>
                  <a:pt x="451435" y="917152"/>
                </a:cubicBezTo>
                <a:lnTo>
                  <a:pt x="50159" y="917152"/>
                </a:lnTo>
                <a:cubicBezTo>
                  <a:pt x="22457" y="917152"/>
                  <a:pt x="0" y="894695"/>
                  <a:pt x="0" y="866993"/>
                </a:cubicBezTo>
                <a:lnTo>
                  <a:pt x="0" y="50159"/>
                </a:lnTo>
                <a:close/>
              </a:path>
            </a:pathLst>
          </a:custGeom>
          <a:gradFill flip="none" rotWithShape="1">
            <a:gsLst>
              <a:gs pos="0">
                <a:srgbClr val="BBF8E6"/>
              </a:gs>
              <a:gs pos="50000">
                <a:srgbClr val="D4FAEE"/>
              </a:gs>
              <a:gs pos="100000">
                <a:srgbClr val="E9FCF6"/>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8031" tIns="68031" rIns="68031" bIns="68031" numCol="1" spcCol="1270" anchor="ctr" anchorCtr="0">
            <a:noAutofit/>
          </a:bodyPr>
          <a:lstStyle/>
          <a:p>
            <a:pPr lvl="0" algn="ctr" defTabSz="622300">
              <a:lnSpc>
                <a:spcPct val="90000"/>
              </a:lnSpc>
            </a:pPr>
            <a:r>
              <a:rPr lang="ru-RU" sz="1350" b="1" dirty="0">
                <a:solidFill>
                  <a:prstClr val="black"/>
                </a:solidFill>
                <a:latin typeface="Times New Roman" panose="02020603050405020304" pitchFamily="18" charset="0"/>
                <a:cs typeface="Times New Roman" panose="02020603050405020304" pitchFamily="18" charset="0"/>
              </a:rPr>
              <a:t>2019</a:t>
            </a:r>
          </a:p>
          <a:p>
            <a:pPr lvl="0" algn="ctr" defTabSz="622300">
              <a:lnSpc>
                <a:spcPct val="90000"/>
              </a:lnSpc>
            </a:pPr>
            <a:r>
              <a:rPr lang="ru-RU" sz="1350" b="1" dirty="0">
                <a:solidFill>
                  <a:prstClr val="black"/>
                </a:solidFill>
                <a:latin typeface="Times New Roman" panose="02020603050405020304" pitchFamily="18" charset="0"/>
                <a:cs typeface="Times New Roman" panose="02020603050405020304" pitchFamily="18" charset="0"/>
              </a:rPr>
              <a:t>факт</a:t>
            </a:r>
          </a:p>
        </p:txBody>
      </p:sp>
      <p:sp>
        <p:nvSpPr>
          <p:cNvPr id="39" name="Полилиния 38"/>
          <p:cNvSpPr/>
          <p:nvPr/>
        </p:nvSpPr>
        <p:spPr>
          <a:xfrm>
            <a:off x="5828744" y="2718960"/>
            <a:ext cx="734043" cy="384347"/>
          </a:xfrm>
          <a:custGeom>
            <a:avLst/>
            <a:gdLst>
              <a:gd name="connsiteX0" fmla="*/ 0 w 499638"/>
              <a:gd name="connsiteY0" fmla="*/ 42908 h 429080"/>
              <a:gd name="connsiteX1" fmla="*/ 42908 w 499638"/>
              <a:gd name="connsiteY1" fmla="*/ 0 h 429080"/>
              <a:gd name="connsiteX2" fmla="*/ 456730 w 499638"/>
              <a:gd name="connsiteY2" fmla="*/ 0 h 429080"/>
              <a:gd name="connsiteX3" fmla="*/ 499638 w 499638"/>
              <a:gd name="connsiteY3" fmla="*/ 42908 h 429080"/>
              <a:gd name="connsiteX4" fmla="*/ 499638 w 499638"/>
              <a:gd name="connsiteY4" fmla="*/ 386172 h 429080"/>
              <a:gd name="connsiteX5" fmla="*/ 456730 w 499638"/>
              <a:gd name="connsiteY5" fmla="*/ 429080 h 429080"/>
              <a:gd name="connsiteX6" fmla="*/ 42908 w 499638"/>
              <a:gd name="connsiteY6" fmla="*/ 429080 h 429080"/>
              <a:gd name="connsiteX7" fmla="*/ 0 w 499638"/>
              <a:gd name="connsiteY7" fmla="*/ 386172 h 429080"/>
              <a:gd name="connsiteX8" fmla="*/ 0 w 499638"/>
              <a:gd name="connsiteY8" fmla="*/ 42908 h 429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9638" h="429080">
                <a:moveTo>
                  <a:pt x="0" y="42908"/>
                </a:moveTo>
                <a:cubicBezTo>
                  <a:pt x="0" y="19211"/>
                  <a:pt x="19211" y="0"/>
                  <a:pt x="42908" y="0"/>
                </a:cubicBezTo>
                <a:lnTo>
                  <a:pt x="456730" y="0"/>
                </a:lnTo>
                <a:cubicBezTo>
                  <a:pt x="480427" y="0"/>
                  <a:pt x="499638" y="19211"/>
                  <a:pt x="499638" y="42908"/>
                </a:cubicBezTo>
                <a:lnTo>
                  <a:pt x="499638" y="386172"/>
                </a:lnTo>
                <a:cubicBezTo>
                  <a:pt x="499638" y="409869"/>
                  <a:pt x="480427" y="429080"/>
                  <a:pt x="456730" y="429080"/>
                </a:cubicBezTo>
                <a:lnTo>
                  <a:pt x="42908" y="429080"/>
                </a:lnTo>
                <a:cubicBezTo>
                  <a:pt x="19211" y="429080"/>
                  <a:pt x="0" y="409869"/>
                  <a:pt x="0" y="386172"/>
                </a:cubicBezTo>
                <a:lnTo>
                  <a:pt x="0" y="42908"/>
                </a:lnTo>
                <a:close/>
              </a:path>
            </a:pathLst>
          </a:custGeom>
          <a:gradFill flip="none" rotWithShape="1">
            <a:gsLst>
              <a:gs pos="0">
                <a:srgbClr val="BBF8E6"/>
              </a:gs>
              <a:gs pos="50000">
                <a:srgbClr val="D4FAEE"/>
              </a:gs>
              <a:gs pos="100000">
                <a:srgbClr val="E9FCF6"/>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4477" tIns="54477" rIns="54477" bIns="54477" numCol="1" spcCol="1270" anchor="ctr" anchorCtr="0">
            <a:noAutofit/>
          </a:bodyPr>
          <a:lstStyle/>
          <a:p>
            <a:pPr lvl="0" algn="ctr" defTabSz="488950">
              <a:lnSpc>
                <a:spcPct val="90000"/>
              </a:lnSpc>
              <a:spcBef>
                <a:spcPct val="0"/>
              </a:spcBef>
              <a:spcAft>
                <a:spcPct val="35000"/>
              </a:spcAft>
            </a:pPr>
            <a:r>
              <a:rPr lang="ru-RU" sz="1300" b="1" dirty="0" smtClean="0">
                <a:solidFill>
                  <a:schemeClr val="tx1"/>
                </a:solidFill>
                <a:latin typeface="Times New Roman" panose="02020603050405020304" pitchFamily="18" charset="0"/>
                <a:cs typeface="Times New Roman" panose="02020603050405020304" pitchFamily="18" charset="0"/>
              </a:rPr>
              <a:t>656</a:t>
            </a:r>
            <a:endParaRPr lang="ru-RU" sz="1300" b="1" kern="1200" dirty="0" smtClean="0">
              <a:solidFill>
                <a:schemeClr val="tx1"/>
              </a:solidFill>
              <a:latin typeface="Times New Roman" panose="02020603050405020304" pitchFamily="18" charset="0"/>
              <a:cs typeface="Times New Roman" panose="02020603050405020304" pitchFamily="18" charset="0"/>
            </a:endParaRPr>
          </a:p>
        </p:txBody>
      </p:sp>
      <p:sp>
        <p:nvSpPr>
          <p:cNvPr id="42" name="Полилиния 41"/>
          <p:cNvSpPr/>
          <p:nvPr/>
        </p:nvSpPr>
        <p:spPr>
          <a:xfrm>
            <a:off x="5828744" y="3644129"/>
            <a:ext cx="734043" cy="379772"/>
          </a:xfrm>
          <a:custGeom>
            <a:avLst/>
            <a:gdLst>
              <a:gd name="connsiteX0" fmla="*/ 0 w 473035"/>
              <a:gd name="connsiteY0" fmla="*/ 47304 h 500150"/>
              <a:gd name="connsiteX1" fmla="*/ 47304 w 473035"/>
              <a:gd name="connsiteY1" fmla="*/ 0 h 500150"/>
              <a:gd name="connsiteX2" fmla="*/ 425732 w 473035"/>
              <a:gd name="connsiteY2" fmla="*/ 0 h 500150"/>
              <a:gd name="connsiteX3" fmla="*/ 473036 w 473035"/>
              <a:gd name="connsiteY3" fmla="*/ 47304 h 500150"/>
              <a:gd name="connsiteX4" fmla="*/ 473035 w 473035"/>
              <a:gd name="connsiteY4" fmla="*/ 452847 h 500150"/>
              <a:gd name="connsiteX5" fmla="*/ 425731 w 473035"/>
              <a:gd name="connsiteY5" fmla="*/ 500151 h 500150"/>
              <a:gd name="connsiteX6" fmla="*/ 47304 w 473035"/>
              <a:gd name="connsiteY6" fmla="*/ 500150 h 500150"/>
              <a:gd name="connsiteX7" fmla="*/ 0 w 473035"/>
              <a:gd name="connsiteY7" fmla="*/ 452846 h 500150"/>
              <a:gd name="connsiteX8" fmla="*/ 0 w 473035"/>
              <a:gd name="connsiteY8" fmla="*/ 47304 h 50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3035" h="500150">
                <a:moveTo>
                  <a:pt x="0" y="47304"/>
                </a:moveTo>
                <a:cubicBezTo>
                  <a:pt x="0" y="21179"/>
                  <a:pt x="21179" y="0"/>
                  <a:pt x="47304" y="0"/>
                </a:cubicBezTo>
                <a:lnTo>
                  <a:pt x="425732" y="0"/>
                </a:lnTo>
                <a:cubicBezTo>
                  <a:pt x="451857" y="0"/>
                  <a:pt x="473036" y="21179"/>
                  <a:pt x="473036" y="47304"/>
                </a:cubicBezTo>
                <a:cubicBezTo>
                  <a:pt x="473036" y="182485"/>
                  <a:pt x="473035" y="317666"/>
                  <a:pt x="473035" y="452847"/>
                </a:cubicBezTo>
                <a:cubicBezTo>
                  <a:pt x="473035" y="478972"/>
                  <a:pt x="451856" y="500151"/>
                  <a:pt x="425731" y="500151"/>
                </a:cubicBezTo>
                <a:lnTo>
                  <a:pt x="47304" y="500150"/>
                </a:lnTo>
                <a:cubicBezTo>
                  <a:pt x="21179" y="500150"/>
                  <a:pt x="0" y="478971"/>
                  <a:pt x="0" y="452846"/>
                </a:cubicBezTo>
                <a:lnTo>
                  <a:pt x="0" y="47304"/>
                </a:lnTo>
                <a:close/>
              </a:path>
            </a:pathLst>
          </a:custGeom>
          <a:gradFill flip="none" rotWithShape="1">
            <a:gsLst>
              <a:gs pos="0">
                <a:srgbClr val="BBF8E6"/>
              </a:gs>
              <a:gs pos="50000">
                <a:srgbClr val="D4FAEE"/>
              </a:gs>
              <a:gs pos="100000">
                <a:srgbClr val="E9FCF6"/>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5765" tIns="55765" rIns="55765" bIns="55765" numCol="1" spcCol="1270" anchor="ctr" anchorCtr="0">
            <a:noAutofit/>
          </a:bodyPr>
          <a:lstStyle/>
          <a:p>
            <a:pPr lvl="0" algn="ctr" defTabSz="488950">
              <a:lnSpc>
                <a:spcPct val="90000"/>
              </a:lnSpc>
              <a:spcBef>
                <a:spcPct val="0"/>
              </a:spcBef>
              <a:spcAft>
                <a:spcPct val="35000"/>
              </a:spcAft>
            </a:pPr>
            <a:r>
              <a:rPr lang="ru-RU" sz="1300" b="1" dirty="0" smtClean="0">
                <a:solidFill>
                  <a:schemeClr val="tx1"/>
                </a:solidFill>
                <a:latin typeface="Times New Roman" panose="02020603050405020304" pitchFamily="18" charset="0"/>
                <a:cs typeface="Times New Roman" panose="02020603050405020304" pitchFamily="18" charset="0"/>
              </a:rPr>
              <a:t>547</a:t>
            </a:r>
            <a:endParaRPr lang="ru-RU" sz="1300" b="1" kern="1200" dirty="0">
              <a:solidFill>
                <a:schemeClr val="tx1"/>
              </a:solidFill>
              <a:latin typeface="Times New Roman" panose="02020603050405020304" pitchFamily="18" charset="0"/>
              <a:cs typeface="Times New Roman" panose="02020603050405020304" pitchFamily="18" charset="0"/>
            </a:endParaRPr>
          </a:p>
        </p:txBody>
      </p:sp>
      <p:sp>
        <p:nvSpPr>
          <p:cNvPr id="43" name="Полилиния 42"/>
          <p:cNvSpPr/>
          <p:nvPr/>
        </p:nvSpPr>
        <p:spPr>
          <a:xfrm>
            <a:off x="5828478" y="4097139"/>
            <a:ext cx="734310" cy="397711"/>
          </a:xfrm>
          <a:custGeom>
            <a:avLst/>
            <a:gdLst>
              <a:gd name="connsiteX0" fmla="*/ 0 w 444361"/>
              <a:gd name="connsiteY0" fmla="*/ 30190 h 301899"/>
              <a:gd name="connsiteX1" fmla="*/ 30190 w 444361"/>
              <a:gd name="connsiteY1" fmla="*/ 0 h 301899"/>
              <a:gd name="connsiteX2" fmla="*/ 414171 w 444361"/>
              <a:gd name="connsiteY2" fmla="*/ 0 h 301899"/>
              <a:gd name="connsiteX3" fmla="*/ 444361 w 444361"/>
              <a:gd name="connsiteY3" fmla="*/ 30190 h 301899"/>
              <a:gd name="connsiteX4" fmla="*/ 444361 w 444361"/>
              <a:gd name="connsiteY4" fmla="*/ 271709 h 301899"/>
              <a:gd name="connsiteX5" fmla="*/ 414171 w 444361"/>
              <a:gd name="connsiteY5" fmla="*/ 301899 h 301899"/>
              <a:gd name="connsiteX6" fmla="*/ 30190 w 444361"/>
              <a:gd name="connsiteY6" fmla="*/ 301899 h 301899"/>
              <a:gd name="connsiteX7" fmla="*/ 0 w 444361"/>
              <a:gd name="connsiteY7" fmla="*/ 271709 h 301899"/>
              <a:gd name="connsiteX8" fmla="*/ 0 w 444361"/>
              <a:gd name="connsiteY8" fmla="*/ 30190 h 301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361" h="301899">
                <a:moveTo>
                  <a:pt x="0" y="30190"/>
                </a:moveTo>
                <a:cubicBezTo>
                  <a:pt x="0" y="13517"/>
                  <a:pt x="13517" y="0"/>
                  <a:pt x="30190" y="0"/>
                </a:cubicBezTo>
                <a:lnTo>
                  <a:pt x="414171" y="0"/>
                </a:lnTo>
                <a:cubicBezTo>
                  <a:pt x="430844" y="0"/>
                  <a:pt x="444361" y="13517"/>
                  <a:pt x="444361" y="30190"/>
                </a:cubicBezTo>
                <a:lnTo>
                  <a:pt x="444361" y="271709"/>
                </a:lnTo>
                <a:cubicBezTo>
                  <a:pt x="444361" y="288382"/>
                  <a:pt x="430844" y="301899"/>
                  <a:pt x="414171" y="301899"/>
                </a:cubicBezTo>
                <a:lnTo>
                  <a:pt x="30190" y="301899"/>
                </a:lnTo>
                <a:cubicBezTo>
                  <a:pt x="13517" y="301899"/>
                  <a:pt x="0" y="288382"/>
                  <a:pt x="0" y="271709"/>
                </a:cubicBezTo>
                <a:lnTo>
                  <a:pt x="0" y="30190"/>
                </a:lnTo>
                <a:close/>
              </a:path>
            </a:pathLst>
          </a:custGeom>
          <a:gradFill flip="none" rotWithShape="1">
            <a:gsLst>
              <a:gs pos="0">
                <a:srgbClr val="BBF8E6"/>
              </a:gs>
              <a:gs pos="50000">
                <a:srgbClr val="D4FAEE"/>
              </a:gs>
              <a:gs pos="100000">
                <a:srgbClr val="E9FCF6"/>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0752" tIns="50752" rIns="50752" bIns="50752" numCol="1" spcCol="1270" anchor="ctr" anchorCtr="0">
            <a:noAutofit/>
          </a:bodyPr>
          <a:lstStyle/>
          <a:p>
            <a:pPr lvl="0" algn="ctr" defTabSz="488950">
              <a:lnSpc>
                <a:spcPct val="90000"/>
              </a:lnSpc>
              <a:spcBef>
                <a:spcPct val="0"/>
              </a:spcBef>
              <a:spcAft>
                <a:spcPct val="35000"/>
              </a:spcAft>
            </a:pPr>
            <a:r>
              <a:rPr lang="ru-RU" sz="1100" b="1" dirty="0" smtClean="0">
                <a:solidFill>
                  <a:schemeClr val="tx1"/>
                </a:solidFill>
                <a:latin typeface="Times New Roman" panose="02020603050405020304" pitchFamily="18" charset="0"/>
                <a:cs typeface="Times New Roman" panose="02020603050405020304" pitchFamily="18" charset="0"/>
              </a:rPr>
              <a:t>25</a:t>
            </a:r>
            <a:r>
              <a:rPr lang="en-US" sz="1100" b="1" dirty="0" smtClean="0">
                <a:solidFill>
                  <a:schemeClr val="tx1"/>
                </a:solidFill>
                <a:latin typeface="Times New Roman" panose="02020603050405020304" pitchFamily="18" charset="0"/>
                <a:cs typeface="Times New Roman" panose="02020603050405020304" pitchFamily="18" charset="0"/>
              </a:rPr>
              <a:t> 7</a:t>
            </a:r>
            <a:r>
              <a:rPr lang="ru-RU" sz="1100" b="1" dirty="0" smtClean="0">
                <a:solidFill>
                  <a:schemeClr val="tx1"/>
                </a:solidFill>
                <a:latin typeface="Times New Roman" panose="02020603050405020304" pitchFamily="18" charset="0"/>
                <a:cs typeface="Times New Roman" panose="02020603050405020304" pitchFamily="18" charset="0"/>
              </a:rPr>
              <a:t>96</a:t>
            </a:r>
            <a:r>
              <a:rPr lang="en-US" sz="1100" b="1" dirty="0" smtClean="0">
                <a:solidFill>
                  <a:schemeClr val="tx1"/>
                </a:solidFill>
                <a:latin typeface="Times New Roman" panose="02020603050405020304" pitchFamily="18" charset="0"/>
                <a:cs typeface="Times New Roman" panose="02020603050405020304" pitchFamily="18" charset="0"/>
              </a:rPr>
              <a:t>,0</a:t>
            </a:r>
            <a:endParaRPr lang="ru-RU" sz="1100" b="1" kern="1200" dirty="0">
              <a:solidFill>
                <a:schemeClr val="tx1"/>
              </a:solidFill>
              <a:latin typeface="Times New Roman" panose="02020603050405020304" pitchFamily="18" charset="0"/>
              <a:cs typeface="Times New Roman" panose="02020603050405020304" pitchFamily="18" charset="0"/>
            </a:endParaRPr>
          </a:p>
        </p:txBody>
      </p:sp>
      <p:sp>
        <p:nvSpPr>
          <p:cNvPr id="45" name="Полилиния 44"/>
          <p:cNvSpPr/>
          <p:nvPr/>
        </p:nvSpPr>
        <p:spPr>
          <a:xfrm>
            <a:off x="6645692" y="2126136"/>
            <a:ext cx="734770" cy="509882"/>
          </a:xfrm>
          <a:custGeom>
            <a:avLst/>
            <a:gdLst>
              <a:gd name="connsiteX0" fmla="*/ 0 w 501594"/>
              <a:gd name="connsiteY0" fmla="*/ 50159 h 917152"/>
              <a:gd name="connsiteX1" fmla="*/ 50159 w 501594"/>
              <a:gd name="connsiteY1" fmla="*/ 0 h 917152"/>
              <a:gd name="connsiteX2" fmla="*/ 451435 w 501594"/>
              <a:gd name="connsiteY2" fmla="*/ 0 h 917152"/>
              <a:gd name="connsiteX3" fmla="*/ 501594 w 501594"/>
              <a:gd name="connsiteY3" fmla="*/ 50159 h 917152"/>
              <a:gd name="connsiteX4" fmla="*/ 501594 w 501594"/>
              <a:gd name="connsiteY4" fmla="*/ 866993 h 917152"/>
              <a:gd name="connsiteX5" fmla="*/ 451435 w 501594"/>
              <a:gd name="connsiteY5" fmla="*/ 917152 h 917152"/>
              <a:gd name="connsiteX6" fmla="*/ 50159 w 501594"/>
              <a:gd name="connsiteY6" fmla="*/ 917152 h 917152"/>
              <a:gd name="connsiteX7" fmla="*/ 0 w 501594"/>
              <a:gd name="connsiteY7" fmla="*/ 866993 h 917152"/>
              <a:gd name="connsiteX8" fmla="*/ 0 w 501594"/>
              <a:gd name="connsiteY8" fmla="*/ 50159 h 917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1594" h="917152">
                <a:moveTo>
                  <a:pt x="0" y="50159"/>
                </a:moveTo>
                <a:cubicBezTo>
                  <a:pt x="0" y="22457"/>
                  <a:pt x="22457" y="0"/>
                  <a:pt x="50159" y="0"/>
                </a:cubicBezTo>
                <a:lnTo>
                  <a:pt x="451435" y="0"/>
                </a:lnTo>
                <a:cubicBezTo>
                  <a:pt x="479137" y="0"/>
                  <a:pt x="501594" y="22457"/>
                  <a:pt x="501594" y="50159"/>
                </a:cubicBezTo>
                <a:lnTo>
                  <a:pt x="501594" y="866993"/>
                </a:lnTo>
                <a:cubicBezTo>
                  <a:pt x="501594" y="894695"/>
                  <a:pt x="479137" y="917152"/>
                  <a:pt x="451435" y="917152"/>
                </a:cubicBezTo>
                <a:lnTo>
                  <a:pt x="50159" y="917152"/>
                </a:lnTo>
                <a:cubicBezTo>
                  <a:pt x="22457" y="917152"/>
                  <a:pt x="0" y="894695"/>
                  <a:pt x="0" y="866993"/>
                </a:cubicBezTo>
                <a:lnTo>
                  <a:pt x="0" y="50159"/>
                </a:lnTo>
                <a:close/>
              </a:path>
            </a:pathLst>
          </a:custGeom>
          <a:gradFill flip="none" rotWithShape="1">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8031" tIns="68031" rIns="68031" bIns="68031" numCol="1" spcCol="1270" anchor="ctr" anchorCtr="0">
            <a:noAutofit/>
          </a:bodyPr>
          <a:lstStyle/>
          <a:p>
            <a:pPr lvl="0" algn="ctr" defTabSz="622300">
              <a:lnSpc>
                <a:spcPct val="90000"/>
              </a:lnSpc>
              <a:spcBef>
                <a:spcPct val="0"/>
              </a:spcBef>
              <a:spcAft>
                <a:spcPct val="35000"/>
              </a:spcAft>
            </a:pPr>
            <a:r>
              <a:rPr lang="ru-RU" sz="1400" b="1" kern="1200" dirty="0" smtClean="0">
                <a:solidFill>
                  <a:schemeClr val="tx1"/>
                </a:solidFill>
                <a:latin typeface="Times New Roman" panose="02020603050405020304" pitchFamily="18" charset="0"/>
                <a:cs typeface="Times New Roman" panose="02020603050405020304" pitchFamily="18" charset="0"/>
              </a:rPr>
              <a:t>2020</a:t>
            </a:r>
            <a:endParaRPr lang="ru-RU" sz="1400" b="1" kern="1200" dirty="0">
              <a:solidFill>
                <a:schemeClr val="tx1"/>
              </a:solidFill>
              <a:latin typeface="Times New Roman" panose="02020603050405020304" pitchFamily="18" charset="0"/>
              <a:cs typeface="Times New Roman" panose="02020603050405020304" pitchFamily="18" charset="0"/>
            </a:endParaRPr>
          </a:p>
        </p:txBody>
      </p:sp>
      <p:sp>
        <p:nvSpPr>
          <p:cNvPr id="46" name="Полилиния 45"/>
          <p:cNvSpPr/>
          <p:nvPr/>
        </p:nvSpPr>
        <p:spPr>
          <a:xfrm>
            <a:off x="6642343" y="2718960"/>
            <a:ext cx="735974" cy="384347"/>
          </a:xfrm>
          <a:custGeom>
            <a:avLst/>
            <a:gdLst>
              <a:gd name="connsiteX0" fmla="*/ 0 w 499638"/>
              <a:gd name="connsiteY0" fmla="*/ 42909 h 429089"/>
              <a:gd name="connsiteX1" fmla="*/ 42909 w 499638"/>
              <a:gd name="connsiteY1" fmla="*/ 0 h 429089"/>
              <a:gd name="connsiteX2" fmla="*/ 456729 w 499638"/>
              <a:gd name="connsiteY2" fmla="*/ 0 h 429089"/>
              <a:gd name="connsiteX3" fmla="*/ 499638 w 499638"/>
              <a:gd name="connsiteY3" fmla="*/ 42909 h 429089"/>
              <a:gd name="connsiteX4" fmla="*/ 499638 w 499638"/>
              <a:gd name="connsiteY4" fmla="*/ 386180 h 429089"/>
              <a:gd name="connsiteX5" fmla="*/ 456729 w 499638"/>
              <a:gd name="connsiteY5" fmla="*/ 429089 h 429089"/>
              <a:gd name="connsiteX6" fmla="*/ 42909 w 499638"/>
              <a:gd name="connsiteY6" fmla="*/ 429089 h 429089"/>
              <a:gd name="connsiteX7" fmla="*/ 0 w 499638"/>
              <a:gd name="connsiteY7" fmla="*/ 386180 h 429089"/>
              <a:gd name="connsiteX8" fmla="*/ 0 w 499638"/>
              <a:gd name="connsiteY8" fmla="*/ 42909 h 429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9638" h="429089">
                <a:moveTo>
                  <a:pt x="0" y="42909"/>
                </a:moveTo>
                <a:cubicBezTo>
                  <a:pt x="0" y="19211"/>
                  <a:pt x="19211" y="0"/>
                  <a:pt x="42909" y="0"/>
                </a:cubicBezTo>
                <a:lnTo>
                  <a:pt x="456729" y="0"/>
                </a:lnTo>
                <a:cubicBezTo>
                  <a:pt x="480427" y="0"/>
                  <a:pt x="499638" y="19211"/>
                  <a:pt x="499638" y="42909"/>
                </a:cubicBezTo>
                <a:lnTo>
                  <a:pt x="499638" y="386180"/>
                </a:lnTo>
                <a:cubicBezTo>
                  <a:pt x="499638" y="409878"/>
                  <a:pt x="480427" y="429089"/>
                  <a:pt x="456729" y="429089"/>
                </a:cubicBezTo>
                <a:lnTo>
                  <a:pt x="42909" y="429089"/>
                </a:lnTo>
                <a:cubicBezTo>
                  <a:pt x="19211" y="429089"/>
                  <a:pt x="0" y="409878"/>
                  <a:pt x="0" y="386180"/>
                </a:cubicBezTo>
                <a:lnTo>
                  <a:pt x="0" y="42909"/>
                </a:lnTo>
                <a:close/>
              </a:path>
            </a:pathLst>
          </a:custGeom>
          <a:gradFill flip="none" rotWithShape="1">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4478" tIns="54478" rIns="54478" bIns="54478" numCol="1" spcCol="1270" anchor="ctr" anchorCtr="0">
            <a:noAutofit/>
          </a:bodyPr>
          <a:lstStyle/>
          <a:p>
            <a:pPr lvl="0" algn="ctr" defTabSz="488950">
              <a:lnSpc>
                <a:spcPct val="90000"/>
              </a:lnSpc>
              <a:spcBef>
                <a:spcPct val="0"/>
              </a:spcBef>
              <a:spcAft>
                <a:spcPct val="35000"/>
              </a:spcAft>
            </a:pPr>
            <a:r>
              <a:rPr lang="en-US" sz="1300" b="1" dirty="0" smtClean="0">
                <a:solidFill>
                  <a:schemeClr val="tx1"/>
                </a:solidFill>
                <a:latin typeface="Times New Roman" panose="02020603050405020304" pitchFamily="18" charset="0"/>
                <a:cs typeface="Times New Roman" panose="02020603050405020304" pitchFamily="18" charset="0"/>
              </a:rPr>
              <a:t>748</a:t>
            </a:r>
            <a:endParaRPr lang="ru-RU" sz="1300" b="1" kern="1200" dirty="0">
              <a:solidFill>
                <a:schemeClr val="tx1"/>
              </a:solidFill>
              <a:latin typeface="Times New Roman" panose="02020603050405020304" pitchFamily="18" charset="0"/>
              <a:cs typeface="Times New Roman" panose="02020603050405020304" pitchFamily="18" charset="0"/>
            </a:endParaRPr>
          </a:p>
        </p:txBody>
      </p:sp>
      <p:sp>
        <p:nvSpPr>
          <p:cNvPr id="48" name="Полилиния 47"/>
          <p:cNvSpPr/>
          <p:nvPr/>
        </p:nvSpPr>
        <p:spPr>
          <a:xfrm>
            <a:off x="6645692" y="3644129"/>
            <a:ext cx="734771" cy="375636"/>
          </a:xfrm>
          <a:custGeom>
            <a:avLst/>
            <a:gdLst>
              <a:gd name="connsiteX0" fmla="*/ 0 w 488058"/>
              <a:gd name="connsiteY0" fmla="*/ 48806 h 547530"/>
              <a:gd name="connsiteX1" fmla="*/ 48806 w 488058"/>
              <a:gd name="connsiteY1" fmla="*/ 0 h 547530"/>
              <a:gd name="connsiteX2" fmla="*/ 439252 w 488058"/>
              <a:gd name="connsiteY2" fmla="*/ 0 h 547530"/>
              <a:gd name="connsiteX3" fmla="*/ 488058 w 488058"/>
              <a:gd name="connsiteY3" fmla="*/ 48806 h 547530"/>
              <a:gd name="connsiteX4" fmla="*/ 488058 w 488058"/>
              <a:gd name="connsiteY4" fmla="*/ 498724 h 547530"/>
              <a:gd name="connsiteX5" fmla="*/ 439252 w 488058"/>
              <a:gd name="connsiteY5" fmla="*/ 547530 h 547530"/>
              <a:gd name="connsiteX6" fmla="*/ 48806 w 488058"/>
              <a:gd name="connsiteY6" fmla="*/ 547530 h 547530"/>
              <a:gd name="connsiteX7" fmla="*/ 0 w 488058"/>
              <a:gd name="connsiteY7" fmla="*/ 498724 h 547530"/>
              <a:gd name="connsiteX8" fmla="*/ 0 w 488058"/>
              <a:gd name="connsiteY8" fmla="*/ 48806 h 547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8058" h="547530">
                <a:moveTo>
                  <a:pt x="0" y="48806"/>
                </a:moveTo>
                <a:cubicBezTo>
                  <a:pt x="0" y="21851"/>
                  <a:pt x="21851" y="0"/>
                  <a:pt x="48806" y="0"/>
                </a:cubicBezTo>
                <a:lnTo>
                  <a:pt x="439252" y="0"/>
                </a:lnTo>
                <a:cubicBezTo>
                  <a:pt x="466207" y="0"/>
                  <a:pt x="488058" y="21851"/>
                  <a:pt x="488058" y="48806"/>
                </a:cubicBezTo>
                <a:lnTo>
                  <a:pt x="488058" y="498724"/>
                </a:lnTo>
                <a:cubicBezTo>
                  <a:pt x="488058" y="525679"/>
                  <a:pt x="466207" y="547530"/>
                  <a:pt x="439252" y="547530"/>
                </a:cubicBezTo>
                <a:lnTo>
                  <a:pt x="48806" y="547530"/>
                </a:lnTo>
                <a:cubicBezTo>
                  <a:pt x="21851" y="547530"/>
                  <a:pt x="0" y="525679"/>
                  <a:pt x="0" y="498724"/>
                </a:cubicBezTo>
                <a:lnTo>
                  <a:pt x="0" y="48806"/>
                </a:lnTo>
                <a:close/>
              </a:path>
            </a:pathLst>
          </a:custGeom>
          <a:gradFill flip="none" rotWithShape="1">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6205" tIns="56205" rIns="56205" bIns="56205" numCol="1" spcCol="1270" anchor="ctr" anchorCtr="0">
            <a:noAutofit/>
          </a:bodyPr>
          <a:lstStyle/>
          <a:p>
            <a:pPr lvl="0" algn="ctr" defTabSz="488950">
              <a:lnSpc>
                <a:spcPct val="90000"/>
              </a:lnSpc>
              <a:spcBef>
                <a:spcPct val="0"/>
              </a:spcBef>
              <a:spcAft>
                <a:spcPct val="35000"/>
              </a:spcAft>
            </a:pPr>
            <a:r>
              <a:rPr lang="ru-RU" sz="1300" b="1" dirty="0" smtClean="0">
                <a:solidFill>
                  <a:schemeClr val="tx1"/>
                </a:solidFill>
                <a:latin typeface="Times New Roman" panose="02020603050405020304" pitchFamily="18" charset="0"/>
                <a:cs typeface="Times New Roman" panose="02020603050405020304" pitchFamily="18" charset="0"/>
              </a:rPr>
              <a:t>3</a:t>
            </a:r>
            <a:r>
              <a:rPr lang="en-US" sz="1300" b="1" dirty="0" smtClean="0">
                <a:solidFill>
                  <a:schemeClr val="tx1"/>
                </a:solidFill>
                <a:latin typeface="Times New Roman" panose="02020603050405020304" pitchFamily="18" charset="0"/>
                <a:cs typeface="Times New Roman" panose="02020603050405020304" pitchFamily="18" charset="0"/>
              </a:rPr>
              <a:t>5</a:t>
            </a:r>
            <a:r>
              <a:rPr lang="ru-RU" sz="1300" b="1" dirty="0" smtClean="0">
                <a:solidFill>
                  <a:schemeClr val="tx1"/>
                </a:solidFill>
                <a:latin typeface="Times New Roman" panose="02020603050405020304" pitchFamily="18" charset="0"/>
                <a:cs typeface="Times New Roman" panose="02020603050405020304" pitchFamily="18" charset="0"/>
              </a:rPr>
              <a:t>0</a:t>
            </a:r>
            <a:endParaRPr lang="ru-RU" sz="1300" b="1" kern="1200" dirty="0" smtClean="0">
              <a:solidFill>
                <a:schemeClr val="tx1"/>
              </a:solidFill>
              <a:latin typeface="Times New Roman" panose="02020603050405020304" pitchFamily="18" charset="0"/>
              <a:cs typeface="Times New Roman" panose="02020603050405020304" pitchFamily="18" charset="0"/>
            </a:endParaRPr>
          </a:p>
        </p:txBody>
      </p:sp>
      <p:sp>
        <p:nvSpPr>
          <p:cNvPr id="50" name="Полилиния 49"/>
          <p:cNvSpPr/>
          <p:nvPr/>
        </p:nvSpPr>
        <p:spPr>
          <a:xfrm>
            <a:off x="6642343" y="4097139"/>
            <a:ext cx="738120" cy="390123"/>
          </a:xfrm>
          <a:custGeom>
            <a:avLst/>
            <a:gdLst>
              <a:gd name="connsiteX0" fmla="*/ 0 w 473035"/>
              <a:gd name="connsiteY0" fmla="*/ 37807 h 378068"/>
              <a:gd name="connsiteX1" fmla="*/ 37807 w 473035"/>
              <a:gd name="connsiteY1" fmla="*/ 0 h 378068"/>
              <a:gd name="connsiteX2" fmla="*/ 435228 w 473035"/>
              <a:gd name="connsiteY2" fmla="*/ 0 h 378068"/>
              <a:gd name="connsiteX3" fmla="*/ 473035 w 473035"/>
              <a:gd name="connsiteY3" fmla="*/ 37807 h 378068"/>
              <a:gd name="connsiteX4" fmla="*/ 473035 w 473035"/>
              <a:gd name="connsiteY4" fmla="*/ 340261 h 378068"/>
              <a:gd name="connsiteX5" fmla="*/ 435228 w 473035"/>
              <a:gd name="connsiteY5" fmla="*/ 378068 h 378068"/>
              <a:gd name="connsiteX6" fmla="*/ 37807 w 473035"/>
              <a:gd name="connsiteY6" fmla="*/ 378068 h 378068"/>
              <a:gd name="connsiteX7" fmla="*/ 0 w 473035"/>
              <a:gd name="connsiteY7" fmla="*/ 340261 h 378068"/>
              <a:gd name="connsiteX8" fmla="*/ 0 w 473035"/>
              <a:gd name="connsiteY8" fmla="*/ 37807 h 378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3035" h="378068">
                <a:moveTo>
                  <a:pt x="0" y="37807"/>
                </a:moveTo>
                <a:cubicBezTo>
                  <a:pt x="0" y="16927"/>
                  <a:pt x="16927" y="0"/>
                  <a:pt x="37807" y="0"/>
                </a:cubicBezTo>
                <a:lnTo>
                  <a:pt x="435228" y="0"/>
                </a:lnTo>
                <a:cubicBezTo>
                  <a:pt x="456108" y="0"/>
                  <a:pt x="473035" y="16927"/>
                  <a:pt x="473035" y="37807"/>
                </a:cubicBezTo>
                <a:lnTo>
                  <a:pt x="473035" y="340261"/>
                </a:lnTo>
                <a:cubicBezTo>
                  <a:pt x="473035" y="361141"/>
                  <a:pt x="456108" y="378068"/>
                  <a:pt x="435228" y="378068"/>
                </a:cubicBezTo>
                <a:lnTo>
                  <a:pt x="37807" y="378068"/>
                </a:lnTo>
                <a:cubicBezTo>
                  <a:pt x="16927" y="378068"/>
                  <a:pt x="0" y="361141"/>
                  <a:pt x="0" y="340261"/>
                </a:cubicBezTo>
                <a:lnTo>
                  <a:pt x="0" y="37807"/>
                </a:lnTo>
                <a:close/>
              </a:path>
            </a:pathLst>
          </a:custGeom>
          <a:gradFill flip="none" rotWithShape="1">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2983" tIns="52983" rIns="52983" bIns="52983" numCol="1" spcCol="1270" anchor="ctr" anchorCtr="0">
            <a:noAutofit/>
          </a:bodyPr>
          <a:lstStyle/>
          <a:p>
            <a:pPr lvl="0" algn="ctr" defTabSz="488950">
              <a:lnSpc>
                <a:spcPct val="90000"/>
              </a:lnSpc>
              <a:spcBef>
                <a:spcPct val="0"/>
              </a:spcBef>
              <a:spcAft>
                <a:spcPct val="35000"/>
              </a:spcAft>
            </a:pPr>
            <a:r>
              <a:rPr lang="ru-RU" sz="1100" b="1" dirty="0" smtClean="0">
                <a:solidFill>
                  <a:schemeClr val="tx1"/>
                </a:solidFill>
                <a:latin typeface="Times New Roman" panose="02020603050405020304" pitchFamily="18" charset="0"/>
                <a:cs typeface="Times New Roman" panose="02020603050405020304" pitchFamily="18" charset="0"/>
              </a:rPr>
              <a:t>25</a:t>
            </a:r>
            <a:r>
              <a:rPr lang="en-US" sz="1100" b="1" dirty="0" smtClean="0">
                <a:solidFill>
                  <a:schemeClr val="tx1"/>
                </a:solidFill>
                <a:latin typeface="Times New Roman" panose="02020603050405020304" pitchFamily="18" charset="0"/>
                <a:cs typeface="Times New Roman" panose="02020603050405020304" pitchFamily="18" charset="0"/>
              </a:rPr>
              <a:t> 500,0</a:t>
            </a:r>
            <a:endParaRPr lang="ru-RU" sz="1100" b="1" kern="1200" dirty="0">
              <a:solidFill>
                <a:schemeClr val="tx1"/>
              </a:solidFill>
              <a:latin typeface="Times New Roman" panose="02020603050405020304" pitchFamily="18" charset="0"/>
              <a:cs typeface="Times New Roman" panose="02020603050405020304" pitchFamily="18" charset="0"/>
            </a:endParaRPr>
          </a:p>
        </p:txBody>
      </p:sp>
      <p:sp>
        <p:nvSpPr>
          <p:cNvPr id="92" name="Полилиния 91"/>
          <p:cNvSpPr/>
          <p:nvPr/>
        </p:nvSpPr>
        <p:spPr>
          <a:xfrm>
            <a:off x="4932040" y="4097139"/>
            <a:ext cx="789320" cy="397711"/>
          </a:xfrm>
          <a:custGeom>
            <a:avLst/>
            <a:gdLst>
              <a:gd name="connsiteX0" fmla="*/ 0 w 444361"/>
              <a:gd name="connsiteY0" fmla="*/ 44398 h 443984"/>
              <a:gd name="connsiteX1" fmla="*/ 44398 w 444361"/>
              <a:gd name="connsiteY1" fmla="*/ 0 h 443984"/>
              <a:gd name="connsiteX2" fmla="*/ 399963 w 444361"/>
              <a:gd name="connsiteY2" fmla="*/ 0 h 443984"/>
              <a:gd name="connsiteX3" fmla="*/ 444361 w 444361"/>
              <a:gd name="connsiteY3" fmla="*/ 44398 h 443984"/>
              <a:gd name="connsiteX4" fmla="*/ 444361 w 444361"/>
              <a:gd name="connsiteY4" fmla="*/ 399586 h 443984"/>
              <a:gd name="connsiteX5" fmla="*/ 399963 w 444361"/>
              <a:gd name="connsiteY5" fmla="*/ 443984 h 443984"/>
              <a:gd name="connsiteX6" fmla="*/ 44398 w 444361"/>
              <a:gd name="connsiteY6" fmla="*/ 443984 h 443984"/>
              <a:gd name="connsiteX7" fmla="*/ 0 w 444361"/>
              <a:gd name="connsiteY7" fmla="*/ 399586 h 443984"/>
              <a:gd name="connsiteX8" fmla="*/ 0 w 444361"/>
              <a:gd name="connsiteY8" fmla="*/ 44398 h 443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361" h="443984">
                <a:moveTo>
                  <a:pt x="0" y="44398"/>
                </a:moveTo>
                <a:cubicBezTo>
                  <a:pt x="0" y="19878"/>
                  <a:pt x="19878" y="0"/>
                  <a:pt x="44398" y="0"/>
                </a:cubicBezTo>
                <a:lnTo>
                  <a:pt x="399963" y="0"/>
                </a:lnTo>
                <a:cubicBezTo>
                  <a:pt x="424483" y="0"/>
                  <a:pt x="444361" y="19878"/>
                  <a:pt x="444361" y="44398"/>
                </a:cubicBezTo>
                <a:lnTo>
                  <a:pt x="444361" y="399586"/>
                </a:lnTo>
                <a:cubicBezTo>
                  <a:pt x="444361" y="424106"/>
                  <a:pt x="424483" y="443984"/>
                  <a:pt x="399963" y="443984"/>
                </a:cubicBezTo>
                <a:lnTo>
                  <a:pt x="44398" y="443984"/>
                </a:lnTo>
                <a:cubicBezTo>
                  <a:pt x="19878" y="443984"/>
                  <a:pt x="0" y="424106"/>
                  <a:pt x="0" y="399586"/>
                </a:cubicBezTo>
                <a:lnTo>
                  <a:pt x="0" y="44398"/>
                </a:lnTo>
                <a:close/>
              </a:path>
            </a:pathLst>
          </a:custGeom>
          <a:gradFill flip="none" rotWithShape="1">
            <a:gsLst>
              <a:gs pos="0">
                <a:srgbClr val="BEF397"/>
              </a:gs>
              <a:gs pos="50000">
                <a:srgbClr val="D5F6C0"/>
              </a:gs>
              <a:gs pos="100000">
                <a:srgbClr val="EAFAE0"/>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nchor="ctr"/>
          <a:lstStyle/>
          <a:p>
            <a:pPr algn="ctr"/>
            <a:r>
              <a:rPr lang="ru-RU" sz="1100" b="1" dirty="0" smtClean="0">
                <a:solidFill>
                  <a:prstClr val="black"/>
                </a:solidFill>
                <a:latin typeface="Times New Roman" panose="02020603050405020304" pitchFamily="18" charset="0"/>
                <a:cs typeface="Times New Roman" panose="02020603050405020304" pitchFamily="18" charset="0"/>
              </a:rPr>
              <a:t>23 700,0</a:t>
            </a:r>
            <a:endParaRPr lang="ru-RU" sz="1100" b="1" dirty="0">
              <a:solidFill>
                <a:prstClr val="black"/>
              </a:solidFill>
              <a:latin typeface="Times New Roman" panose="02020603050405020304" pitchFamily="18" charset="0"/>
              <a:cs typeface="Times New Roman" panose="02020603050405020304" pitchFamily="18" charset="0"/>
            </a:endParaRPr>
          </a:p>
        </p:txBody>
      </p:sp>
      <p:sp>
        <p:nvSpPr>
          <p:cNvPr id="5" name="Скругленный прямоугольник 4"/>
          <p:cNvSpPr/>
          <p:nvPr/>
        </p:nvSpPr>
        <p:spPr>
          <a:xfrm>
            <a:off x="126080" y="2701757"/>
            <a:ext cx="4733952" cy="40155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r>
              <a:rPr lang="ru-RU" sz="1200" dirty="0" smtClean="0">
                <a:solidFill>
                  <a:schemeClr val="tx1"/>
                </a:solidFill>
                <a:latin typeface="Times New Roman" panose="02020603050405020304" pitchFamily="18" charset="0"/>
                <a:cs typeface="Times New Roman" panose="02020603050405020304" pitchFamily="18" charset="0"/>
              </a:rPr>
              <a:t>Объем жилищного строительства в год, тыс. кв. м </a:t>
            </a:r>
            <a:endParaRPr lang="ru-RU" sz="1200" dirty="0">
              <a:solidFill>
                <a:schemeClr val="tx1"/>
              </a:solidFill>
              <a:latin typeface="Times New Roman" panose="02020603050405020304" pitchFamily="18" charset="0"/>
              <a:cs typeface="Times New Roman" panose="02020603050405020304" pitchFamily="18" charset="0"/>
            </a:endParaRPr>
          </a:p>
        </p:txBody>
      </p:sp>
      <p:sp>
        <p:nvSpPr>
          <p:cNvPr id="35" name="Скругленный прямоугольник 34"/>
          <p:cNvSpPr/>
          <p:nvPr/>
        </p:nvSpPr>
        <p:spPr>
          <a:xfrm>
            <a:off x="126080" y="3644129"/>
            <a:ext cx="4733952" cy="353503"/>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r>
              <a:rPr lang="ru-RU" sz="1200" dirty="0" smtClean="0">
                <a:solidFill>
                  <a:schemeClr val="tx1"/>
                </a:solidFill>
                <a:latin typeface="Times New Roman" panose="02020603050405020304" pitchFamily="18" charset="0"/>
                <a:cs typeface="Times New Roman" panose="02020603050405020304" pitchFamily="18" charset="0"/>
              </a:rPr>
              <a:t>Количество молодых семей, улучшивших жилищные условия, семей</a:t>
            </a:r>
            <a:endParaRPr lang="ru-RU" sz="1200" dirty="0">
              <a:solidFill>
                <a:schemeClr val="tx1"/>
              </a:solidFill>
              <a:latin typeface="Times New Roman" panose="02020603050405020304" pitchFamily="18" charset="0"/>
              <a:cs typeface="Times New Roman" panose="02020603050405020304" pitchFamily="18" charset="0"/>
            </a:endParaRPr>
          </a:p>
        </p:txBody>
      </p:sp>
      <p:sp>
        <p:nvSpPr>
          <p:cNvPr id="37" name="Скругленный прямоугольник 36"/>
          <p:cNvSpPr/>
          <p:nvPr/>
        </p:nvSpPr>
        <p:spPr>
          <a:xfrm>
            <a:off x="126080" y="4097140"/>
            <a:ext cx="4733952" cy="397709"/>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r>
              <a:rPr lang="ru-RU" sz="1200" dirty="0" smtClean="0">
                <a:solidFill>
                  <a:schemeClr val="tx1"/>
                </a:solidFill>
                <a:latin typeface="Times New Roman" panose="02020603050405020304" pitchFamily="18" charset="0"/>
                <a:cs typeface="Times New Roman" panose="02020603050405020304" pitchFamily="18" charset="0"/>
              </a:rPr>
              <a:t>Объем выданных ипотечных жилищных кредитов, млн. рублей</a:t>
            </a:r>
            <a:endParaRPr lang="ru-RU" sz="1200" dirty="0">
              <a:solidFill>
                <a:schemeClr val="tx1"/>
              </a:solidFill>
              <a:latin typeface="Times New Roman" panose="02020603050405020304" pitchFamily="18" charset="0"/>
              <a:cs typeface="Times New Roman" panose="02020603050405020304" pitchFamily="18" charset="0"/>
            </a:endParaRPr>
          </a:p>
        </p:txBody>
      </p:sp>
      <p:sp>
        <p:nvSpPr>
          <p:cNvPr id="11" name="Скругленный прямоугольник 10"/>
          <p:cNvSpPr/>
          <p:nvPr/>
        </p:nvSpPr>
        <p:spPr>
          <a:xfrm>
            <a:off x="126080" y="1844824"/>
            <a:ext cx="2261408" cy="562622"/>
          </a:xfrm>
          <a:prstGeom prst="roundRect">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ru-RU" sz="1400" b="1" dirty="0" smtClean="0">
                <a:solidFill>
                  <a:schemeClr val="accent1">
                    <a:lumMod val="50000"/>
                  </a:schemeClr>
                </a:solidFill>
                <a:latin typeface="Times New Roman" panose="02020603050405020304" pitchFamily="18" charset="0"/>
                <a:cs typeface="Times New Roman" panose="02020603050405020304" pitchFamily="18" charset="0"/>
              </a:rPr>
              <a:t>Основные индикаторы</a:t>
            </a:r>
            <a:endParaRPr lang="ru-RU" sz="1400" b="1" dirty="0">
              <a:solidFill>
                <a:schemeClr val="accent1">
                  <a:lumMod val="50000"/>
                </a:schemeClr>
              </a:solidFill>
              <a:latin typeface="Times New Roman" panose="02020603050405020304" pitchFamily="18" charset="0"/>
              <a:cs typeface="Times New Roman" panose="02020603050405020304" pitchFamily="18" charset="0"/>
            </a:endParaRPr>
          </a:p>
        </p:txBody>
      </p:sp>
      <p:pic>
        <p:nvPicPr>
          <p:cNvPr id="14" name="Picture 10" descr="https://im-tub-ap-ru.yandex.net/pic/6150132de79217342d1ff8cab52cbfd2/www.gksprim.ru/upload/iblock/1a8/85915.jpg"/>
          <p:cNvPicPr>
            <a:picLocks noChangeAspect="1" noChangeArrowheads="1"/>
          </p:cNvPicPr>
          <p:nvPr/>
        </p:nvPicPr>
        <p:blipFill>
          <a:blip r:embed="rId3" cstate="print"/>
          <a:srcRect/>
          <a:stretch>
            <a:fillRect/>
          </a:stretch>
        </p:blipFill>
        <p:spPr bwMode="auto">
          <a:xfrm>
            <a:off x="2450050" y="764704"/>
            <a:ext cx="2481990" cy="1853222"/>
          </a:xfrm>
          <a:prstGeom prst="rect">
            <a:avLst/>
          </a:prstGeom>
          <a:ln>
            <a:noFill/>
          </a:ln>
          <a:effectLst>
            <a:softEdge rad="112500"/>
          </a:effectLst>
        </p:spPr>
      </p:pic>
      <p:sp>
        <p:nvSpPr>
          <p:cNvPr id="15" name="Скругленный прямоугольник 14"/>
          <p:cNvSpPr/>
          <p:nvPr/>
        </p:nvSpPr>
        <p:spPr>
          <a:xfrm>
            <a:off x="126080" y="4536273"/>
            <a:ext cx="4715298" cy="432048"/>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r>
              <a:rPr lang="ru-RU" sz="1200" dirty="0" smtClean="0">
                <a:solidFill>
                  <a:schemeClr val="tx1"/>
                </a:solidFill>
                <a:latin typeface="Times New Roman" panose="02020603050405020304" pitchFamily="18" charset="0"/>
                <a:cs typeface="Times New Roman" panose="02020603050405020304" pitchFamily="18" charset="0"/>
              </a:rPr>
              <a:t>Количество квадратных метров, расселенного аварийного жилищного фонда, тыс. кв. м</a:t>
            </a:r>
            <a:endParaRPr lang="ru-RU" sz="1200" dirty="0">
              <a:solidFill>
                <a:schemeClr val="tx1"/>
              </a:solidFill>
              <a:latin typeface="Times New Roman" panose="02020603050405020304" pitchFamily="18" charset="0"/>
              <a:cs typeface="Times New Roman" panose="02020603050405020304" pitchFamily="18" charset="0"/>
            </a:endParaRPr>
          </a:p>
        </p:txBody>
      </p:sp>
      <p:sp>
        <p:nvSpPr>
          <p:cNvPr id="130" name="Полилиния 129"/>
          <p:cNvSpPr/>
          <p:nvPr/>
        </p:nvSpPr>
        <p:spPr>
          <a:xfrm>
            <a:off x="5828744" y="4581127"/>
            <a:ext cx="734044" cy="387194"/>
          </a:xfrm>
          <a:custGeom>
            <a:avLst/>
            <a:gdLst>
              <a:gd name="connsiteX0" fmla="*/ 0 w 444361"/>
              <a:gd name="connsiteY0" fmla="*/ 30190 h 301899"/>
              <a:gd name="connsiteX1" fmla="*/ 30190 w 444361"/>
              <a:gd name="connsiteY1" fmla="*/ 0 h 301899"/>
              <a:gd name="connsiteX2" fmla="*/ 414171 w 444361"/>
              <a:gd name="connsiteY2" fmla="*/ 0 h 301899"/>
              <a:gd name="connsiteX3" fmla="*/ 444361 w 444361"/>
              <a:gd name="connsiteY3" fmla="*/ 30190 h 301899"/>
              <a:gd name="connsiteX4" fmla="*/ 444361 w 444361"/>
              <a:gd name="connsiteY4" fmla="*/ 271709 h 301899"/>
              <a:gd name="connsiteX5" fmla="*/ 414171 w 444361"/>
              <a:gd name="connsiteY5" fmla="*/ 301899 h 301899"/>
              <a:gd name="connsiteX6" fmla="*/ 30190 w 444361"/>
              <a:gd name="connsiteY6" fmla="*/ 301899 h 301899"/>
              <a:gd name="connsiteX7" fmla="*/ 0 w 444361"/>
              <a:gd name="connsiteY7" fmla="*/ 271709 h 301899"/>
              <a:gd name="connsiteX8" fmla="*/ 0 w 444361"/>
              <a:gd name="connsiteY8" fmla="*/ 30190 h 301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361" h="301899">
                <a:moveTo>
                  <a:pt x="0" y="30190"/>
                </a:moveTo>
                <a:cubicBezTo>
                  <a:pt x="0" y="13517"/>
                  <a:pt x="13517" y="0"/>
                  <a:pt x="30190" y="0"/>
                </a:cubicBezTo>
                <a:lnTo>
                  <a:pt x="414171" y="0"/>
                </a:lnTo>
                <a:cubicBezTo>
                  <a:pt x="430844" y="0"/>
                  <a:pt x="444361" y="13517"/>
                  <a:pt x="444361" y="30190"/>
                </a:cubicBezTo>
                <a:lnTo>
                  <a:pt x="444361" y="271709"/>
                </a:lnTo>
                <a:cubicBezTo>
                  <a:pt x="444361" y="288382"/>
                  <a:pt x="430844" y="301899"/>
                  <a:pt x="414171" y="301899"/>
                </a:cubicBezTo>
                <a:lnTo>
                  <a:pt x="30190" y="301899"/>
                </a:lnTo>
                <a:cubicBezTo>
                  <a:pt x="13517" y="301899"/>
                  <a:pt x="0" y="288382"/>
                  <a:pt x="0" y="271709"/>
                </a:cubicBezTo>
                <a:lnTo>
                  <a:pt x="0" y="30190"/>
                </a:lnTo>
                <a:close/>
              </a:path>
            </a:pathLst>
          </a:custGeom>
          <a:gradFill flip="none" rotWithShape="1">
            <a:gsLst>
              <a:gs pos="0">
                <a:srgbClr val="BBF8E6"/>
              </a:gs>
              <a:gs pos="50000">
                <a:srgbClr val="D4FAEE"/>
              </a:gs>
              <a:gs pos="100000">
                <a:srgbClr val="E9FCF6"/>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0752" tIns="50752" rIns="50752" bIns="50752" numCol="1" spcCol="1270" anchor="ctr" anchorCtr="0">
            <a:noAutofit/>
          </a:bodyPr>
          <a:lstStyle/>
          <a:p>
            <a:pPr lvl="0" algn="ctr" defTabSz="488950">
              <a:lnSpc>
                <a:spcPct val="90000"/>
              </a:lnSpc>
              <a:spcBef>
                <a:spcPct val="0"/>
              </a:spcBef>
              <a:spcAft>
                <a:spcPct val="35000"/>
              </a:spcAft>
            </a:pPr>
            <a:r>
              <a:rPr lang="ru-RU" sz="1300" b="1" dirty="0" smtClean="0">
                <a:solidFill>
                  <a:schemeClr val="tx1"/>
                </a:solidFill>
                <a:latin typeface="Times New Roman" panose="02020603050405020304" pitchFamily="18" charset="0"/>
                <a:cs typeface="Times New Roman" panose="02020603050405020304" pitchFamily="18" charset="0"/>
              </a:rPr>
              <a:t>2,4</a:t>
            </a:r>
            <a:endParaRPr lang="ru-RU" sz="1300" b="1" kern="1200" dirty="0">
              <a:solidFill>
                <a:schemeClr val="tx1"/>
              </a:solidFill>
              <a:latin typeface="Times New Roman" panose="02020603050405020304" pitchFamily="18" charset="0"/>
              <a:cs typeface="Times New Roman" panose="02020603050405020304" pitchFamily="18" charset="0"/>
            </a:endParaRPr>
          </a:p>
        </p:txBody>
      </p:sp>
      <p:sp>
        <p:nvSpPr>
          <p:cNvPr id="131" name="Полилиния 130"/>
          <p:cNvSpPr/>
          <p:nvPr/>
        </p:nvSpPr>
        <p:spPr>
          <a:xfrm>
            <a:off x="6645692" y="4581127"/>
            <a:ext cx="734771" cy="387194"/>
          </a:xfrm>
          <a:custGeom>
            <a:avLst/>
            <a:gdLst>
              <a:gd name="connsiteX0" fmla="*/ 0 w 444361"/>
              <a:gd name="connsiteY0" fmla="*/ 30190 h 301899"/>
              <a:gd name="connsiteX1" fmla="*/ 30190 w 444361"/>
              <a:gd name="connsiteY1" fmla="*/ 0 h 301899"/>
              <a:gd name="connsiteX2" fmla="*/ 414171 w 444361"/>
              <a:gd name="connsiteY2" fmla="*/ 0 h 301899"/>
              <a:gd name="connsiteX3" fmla="*/ 444361 w 444361"/>
              <a:gd name="connsiteY3" fmla="*/ 30190 h 301899"/>
              <a:gd name="connsiteX4" fmla="*/ 444361 w 444361"/>
              <a:gd name="connsiteY4" fmla="*/ 271709 h 301899"/>
              <a:gd name="connsiteX5" fmla="*/ 414171 w 444361"/>
              <a:gd name="connsiteY5" fmla="*/ 301899 h 301899"/>
              <a:gd name="connsiteX6" fmla="*/ 30190 w 444361"/>
              <a:gd name="connsiteY6" fmla="*/ 301899 h 301899"/>
              <a:gd name="connsiteX7" fmla="*/ 0 w 444361"/>
              <a:gd name="connsiteY7" fmla="*/ 271709 h 301899"/>
              <a:gd name="connsiteX8" fmla="*/ 0 w 444361"/>
              <a:gd name="connsiteY8" fmla="*/ 30190 h 301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361" h="301899">
                <a:moveTo>
                  <a:pt x="0" y="30190"/>
                </a:moveTo>
                <a:cubicBezTo>
                  <a:pt x="0" y="13517"/>
                  <a:pt x="13517" y="0"/>
                  <a:pt x="30190" y="0"/>
                </a:cubicBezTo>
                <a:lnTo>
                  <a:pt x="414171" y="0"/>
                </a:lnTo>
                <a:cubicBezTo>
                  <a:pt x="430844" y="0"/>
                  <a:pt x="444361" y="13517"/>
                  <a:pt x="444361" y="30190"/>
                </a:cubicBezTo>
                <a:lnTo>
                  <a:pt x="444361" y="271709"/>
                </a:lnTo>
                <a:cubicBezTo>
                  <a:pt x="444361" y="288382"/>
                  <a:pt x="430844" y="301899"/>
                  <a:pt x="414171" y="301899"/>
                </a:cubicBezTo>
                <a:lnTo>
                  <a:pt x="30190" y="301899"/>
                </a:lnTo>
                <a:cubicBezTo>
                  <a:pt x="13517" y="301899"/>
                  <a:pt x="0" y="288382"/>
                  <a:pt x="0" y="271709"/>
                </a:cubicBezTo>
                <a:lnTo>
                  <a:pt x="0" y="30190"/>
                </a:lnTo>
                <a:close/>
              </a:path>
            </a:pathLst>
          </a:custGeom>
          <a:gradFill flip="none" rotWithShape="1">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0752" tIns="50752" rIns="50752" bIns="50752" numCol="1" spcCol="1270" anchor="ctr" anchorCtr="0">
            <a:noAutofit/>
          </a:bodyPr>
          <a:lstStyle/>
          <a:p>
            <a:pPr lvl="0" algn="ctr" defTabSz="488950">
              <a:lnSpc>
                <a:spcPct val="90000"/>
              </a:lnSpc>
              <a:spcBef>
                <a:spcPct val="0"/>
              </a:spcBef>
              <a:spcAft>
                <a:spcPct val="35000"/>
              </a:spcAft>
            </a:pPr>
            <a:r>
              <a:rPr lang="en-US" sz="1300" b="1" dirty="0" smtClean="0">
                <a:solidFill>
                  <a:schemeClr val="tx1"/>
                </a:solidFill>
                <a:latin typeface="Times New Roman" panose="02020603050405020304" pitchFamily="18" charset="0"/>
                <a:cs typeface="Times New Roman" panose="02020603050405020304" pitchFamily="18" charset="0"/>
              </a:rPr>
              <a:t>1,9</a:t>
            </a:r>
            <a:endParaRPr lang="ru-RU" sz="1300" b="1" kern="1200" dirty="0">
              <a:solidFill>
                <a:schemeClr val="tx1"/>
              </a:solidFill>
              <a:latin typeface="Times New Roman" panose="02020603050405020304" pitchFamily="18" charset="0"/>
              <a:cs typeface="Times New Roman" panose="02020603050405020304" pitchFamily="18" charset="0"/>
            </a:endParaRPr>
          </a:p>
        </p:txBody>
      </p:sp>
      <p:sp>
        <p:nvSpPr>
          <p:cNvPr id="132" name="Полилиния 131"/>
          <p:cNvSpPr/>
          <p:nvPr/>
        </p:nvSpPr>
        <p:spPr>
          <a:xfrm>
            <a:off x="4932040" y="4581127"/>
            <a:ext cx="789320" cy="387193"/>
          </a:xfrm>
          <a:custGeom>
            <a:avLst/>
            <a:gdLst>
              <a:gd name="connsiteX0" fmla="*/ 0 w 444361"/>
              <a:gd name="connsiteY0" fmla="*/ 30190 h 301899"/>
              <a:gd name="connsiteX1" fmla="*/ 30190 w 444361"/>
              <a:gd name="connsiteY1" fmla="*/ 0 h 301899"/>
              <a:gd name="connsiteX2" fmla="*/ 414171 w 444361"/>
              <a:gd name="connsiteY2" fmla="*/ 0 h 301899"/>
              <a:gd name="connsiteX3" fmla="*/ 444361 w 444361"/>
              <a:gd name="connsiteY3" fmla="*/ 30190 h 301899"/>
              <a:gd name="connsiteX4" fmla="*/ 444361 w 444361"/>
              <a:gd name="connsiteY4" fmla="*/ 271709 h 301899"/>
              <a:gd name="connsiteX5" fmla="*/ 414171 w 444361"/>
              <a:gd name="connsiteY5" fmla="*/ 301899 h 301899"/>
              <a:gd name="connsiteX6" fmla="*/ 30190 w 444361"/>
              <a:gd name="connsiteY6" fmla="*/ 301899 h 301899"/>
              <a:gd name="connsiteX7" fmla="*/ 0 w 444361"/>
              <a:gd name="connsiteY7" fmla="*/ 271709 h 301899"/>
              <a:gd name="connsiteX8" fmla="*/ 0 w 444361"/>
              <a:gd name="connsiteY8" fmla="*/ 30190 h 301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361" h="301899">
                <a:moveTo>
                  <a:pt x="0" y="30190"/>
                </a:moveTo>
                <a:cubicBezTo>
                  <a:pt x="0" y="13517"/>
                  <a:pt x="13517" y="0"/>
                  <a:pt x="30190" y="0"/>
                </a:cubicBezTo>
                <a:lnTo>
                  <a:pt x="414171" y="0"/>
                </a:lnTo>
                <a:cubicBezTo>
                  <a:pt x="430844" y="0"/>
                  <a:pt x="444361" y="13517"/>
                  <a:pt x="444361" y="30190"/>
                </a:cubicBezTo>
                <a:lnTo>
                  <a:pt x="444361" y="271709"/>
                </a:lnTo>
                <a:cubicBezTo>
                  <a:pt x="444361" y="288382"/>
                  <a:pt x="430844" y="301899"/>
                  <a:pt x="414171" y="301899"/>
                </a:cubicBezTo>
                <a:lnTo>
                  <a:pt x="30190" y="301899"/>
                </a:lnTo>
                <a:cubicBezTo>
                  <a:pt x="13517" y="301899"/>
                  <a:pt x="0" y="288382"/>
                  <a:pt x="0" y="271709"/>
                </a:cubicBezTo>
                <a:lnTo>
                  <a:pt x="0" y="30190"/>
                </a:lnTo>
                <a:close/>
              </a:path>
            </a:pathLst>
          </a:custGeom>
          <a:gradFill flip="none" rotWithShape="1">
            <a:gsLst>
              <a:gs pos="0">
                <a:srgbClr val="BEF397"/>
              </a:gs>
              <a:gs pos="50000">
                <a:srgbClr val="D5F6C0"/>
              </a:gs>
              <a:gs pos="100000">
                <a:srgbClr val="EAFAE0"/>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nchor="ctr"/>
          <a:lstStyle/>
          <a:p>
            <a:pPr algn="ctr"/>
            <a:r>
              <a:rPr lang="ru-RU" sz="1300" b="1" dirty="0" smtClean="0">
                <a:solidFill>
                  <a:prstClr val="black"/>
                </a:solidFill>
                <a:latin typeface="Times New Roman" panose="02020603050405020304" pitchFamily="18" charset="0"/>
                <a:cs typeface="Times New Roman" panose="02020603050405020304" pitchFamily="18" charset="0"/>
              </a:rPr>
              <a:t>1,1</a:t>
            </a:r>
            <a:endParaRPr lang="ru-RU" sz="1300" b="1" dirty="0">
              <a:solidFill>
                <a:prstClr val="black"/>
              </a:solidFill>
              <a:latin typeface="Times New Roman" panose="02020603050405020304" pitchFamily="18" charset="0"/>
              <a:cs typeface="Times New Roman" panose="02020603050405020304" pitchFamily="18" charset="0"/>
            </a:endParaRPr>
          </a:p>
        </p:txBody>
      </p:sp>
      <p:sp>
        <p:nvSpPr>
          <p:cNvPr id="2" name="Номер слайда 1"/>
          <p:cNvSpPr>
            <a:spLocks noGrp="1"/>
          </p:cNvSpPr>
          <p:nvPr>
            <p:ph type="sldNum" sz="quarter" idx="12"/>
          </p:nvPr>
        </p:nvSpPr>
        <p:spPr>
          <a:xfrm>
            <a:off x="8140366" y="6492875"/>
            <a:ext cx="1006489" cy="365125"/>
          </a:xfrm>
        </p:spPr>
        <p:txBody>
          <a:bodyPr/>
          <a:lstStyle/>
          <a:p>
            <a:pPr>
              <a:defRPr/>
            </a:pPr>
            <a:fld id="{667CCBFA-BFB9-4E9F-B6F6-694D72409F22}" type="slidenum">
              <a:rPr lang="ru-RU" smtClean="0"/>
              <a:pPr>
                <a:defRPr/>
              </a:pPr>
              <a:t>79</a:t>
            </a:fld>
            <a:endParaRPr lang="ru-RU" dirty="0"/>
          </a:p>
        </p:txBody>
      </p:sp>
      <p:sp>
        <p:nvSpPr>
          <p:cNvPr id="40" name="Заголовок 1"/>
          <p:cNvSpPr txBox="1">
            <a:spLocks/>
          </p:cNvSpPr>
          <p:nvPr/>
        </p:nvSpPr>
        <p:spPr>
          <a:xfrm>
            <a:off x="259728" y="0"/>
            <a:ext cx="7613500" cy="620688"/>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l" fontAlgn="auto">
              <a:spcAft>
                <a:spcPts val="0"/>
              </a:spcAft>
              <a:buNone/>
            </a:pPr>
            <a:r>
              <a:rPr lang="ru-RU" sz="1700" dirty="0">
                <a:solidFill>
                  <a:schemeClr val="tx1"/>
                </a:solidFill>
                <a:effectLst/>
                <a:latin typeface="Times New Roman" panose="02020603050405020304" pitchFamily="18" charset="0"/>
                <a:cs typeface="Times New Roman" panose="02020603050405020304" pitchFamily="18" charset="0"/>
              </a:rPr>
              <a:t>Государственная программа Чувашской </a:t>
            </a:r>
            <a:r>
              <a:rPr lang="ru-RU" sz="1700" dirty="0" smtClean="0">
                <a:solidFill>
                  <a:schemeClr val="tx1"/>
                </a:solidFill>
                <a:effectLst/>
                <a:latin typeface="Times New Roman" panose="02020603050405020304" pitchFamily="18" charset="0"/>
                <a:cs typeface="Times New Roman" panose="02020603050405020304" pitchFamily="18" charset="0"/>
              </a:rPr>
              <a:t>Республики «</a:t>
            </a:r>
            <a:r>
              <a:rPr lang="ru-RU" sz="1700" dirty="0">
                <a:solidFill>
                  <a:schemeClr val="tx1"/>
                </a:solidFill>
                <a:effectLst/>
                <a:latin typeface="Times New Roman" panose="02020603050405020304" pitchFamily="18" charset="0"/>
                <a:cs typeface="Times New Roman" panose="02020603050405020304" pitchFamily="18" charset="0"/>
              </a:rPr>
              <a:t>Обеспечение граждан в Чувашской Республике доступным и комфортным </a:t>
            </a:r>
            <a:r>
              <a:rPr lang="ru-RU" sz="1700" dirty="0" smtClean="0">
                <a:solidFill>
                  <a:schemeClr val="tx1"/>
                </a:solidFill>
                <a:effectLst/>
                <a:latin typeface="Times New Roman" panose="02020603050405020304" pitchFamily="18" charset="0"/>
                <a:cs typeface="Times New Roman" panose="02020603050405020304" pitchFamily="18" charset="0"/>
              </a:rPr>
              <a:t>жильем»</a:t>
            </a:r>
            <a:endParaRPr lang="ru-RU" sz="1700" dirty="0">
              <a:solidFill>
                <a:schemeClr val="tx1"/>
              </a:solidFill>
              <a:effectLst/>
              <a:latin typeface="Times New Roman" panose="02020603050405020304" pitchFamily="18" charset="0"/>
              <a:cs typeface="Times New Roman" panose="02020603050405020304" pitchFamily="18" charset="0"/>
            </a:endParaRPr>
          </a:p>
          <a:p>
            <a:pPr marL="0" indent="0" algn="l" fontAlgn="auto">
              <a:spcAft>
                <a:spcPts val="0"/>
              </a:spcAft>
              <a:buNone/>
            </a:pPr>
            <a:endParaRPr lang="ru-RU" sz="1700" dirty="0">
              <a:solidFill>
                <a:schemeClr val="tx1"/>
              </a:solidFill>
              <a:effectLst/>
              <a:latin typeface="Times New Roman" panose="02020603050405020304" pitchFamily="18" charset="0"/>
              <a:cs typeface="Times New Roman" panose="02020603050405020304" pitchFamily="18" charset="0"/>
            </a:endParaRPr>
          </a:p>
        </p:txBody>
      </p:sp>
      <p:cxnSp>
        <p:nvCxnSpPr>
          <p:cNvPr id="41" name="Прямая соединительная линия 40"/>
          <p:cNvCxnSpPr/>
          <p:nvPr/>
        </p:nvCxnSpPr>
        <p:spPr>
          <a:xfrm>
            <a:off x="0" y="620688"/>
            <a:ext cx="9144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44" name="TextBox 43"/>
          <p:cNvSpPr txBox="1"/>
          <p:nvPr/>
        </p:nvSpPr>
        <p:spPr>
          <a:xfrm>
            <a:off x="7873228" y="69850"/>
            <a:ext cx="1223412" cy="492443"/>
          </a:xfrm>
          <a:prstGeom prst="rect">
            <a:avLst/>
          </a:prstGeom>
          <a:noFill/>
        </p:spPr>
        <p:txBody>
          <a:bodyPr wrap="none" rtlCol="0">
            <a:spAutoFit/>
          </a:bodyPr>
          <a:lstStyle/>
          <a:p>
            <a:pPr algn="ctr"/>
            <a:r>
              <a:rPr lang="ru-RU" sz="1300" b="1" i="1" dirty="0" smtClean="0">
                <a:solidFill>
                  <a:schemeClr val="accent1"/>
                </a:solidFill>
                <a:latin typeface="+mn-lt"/>
              </a:rPr>
              <a:t>Бюджет</a:t>
            </a:r>
          </a:p>
          <a:p>
            <a:pPr algn="ctr"/>
            <a:r>
              <a:rPr lang="ru-RU" sz="1300" b="1" i="1" dirty="0" smtClean="0">
                <a:solidFill>
                  <a:schemeClr val="accent1"/>
                </a:solidFill>
                <a:latin typeface="+mn-lt"/>
              </a:rPr>
              <a:t>для граждан</a:t>
            </a:r>
            <a:endParaRPr lang="ru-RU" sz="1300" b="1" i="1" dirty="0">
              <a:solidFill>
                <a:schemeClr val="accent1"/>
              </a:solidFill>
              <a:latin typeface="+mn-lt"/>
            </a:endParaRPr>
          </a:p>
        </p:txBody>
      </p:sp>
      <p:sp>
        <p:nvSpPr>
          <p:cNvPr id="47" name="Полилиния 46"/>
          <p:cNvSpPr/>
          <p:nvPr/>
        </p:nvSpPr>
        <p:spPr>
          <a:xfrm>
            <a:off x="7446047" y="2129495"/>
            <a:ext cx="751953" cy="509882"/>
          </a:xfrm>
          <a:custGeom>
            <a:avLst/>
            <a:gdLst>
              <a:gd name="connsiteX0" fmla="*/ 0 w 501594"/>
              <a:gd name="connsiteY0" fmla="*/ 50159 h 917152"/>
              <a:gd name="connsiteX1" fmla="*/ 50159 w 501594"/>
              <a:gd name="connsiteY1" fmla="*/ 0 h 917152"/>
              <a:gd name="connsiteX2" fmla="*/ 451435 w 501594"/>
              <a:gd name="connsiteY2" fmla="*/ 0 h 917152"/>
              <a:gd name="connsiteX3" fmla="*/ 501594 w 501594"/>
              <a:gd name="connsiteY3" fmla="*/ 50159 h 917152"/>
              <a:gd name="connsiteX4" fmla="*/ 501594 w 501594"/>
              <a:gd name="connsiteY4" fmla="*/ 866993 h 917152"/>
              <a:gd name="connsiteX5" fmla="*/ 451435 w 501594"/>
              <a:gd name="connsiteY5" fmla="*/ 917152 h 917152"/>
              <a:gd name="connsiteX6" fmla="*/ 50159 w 501594"/>
              <a:gd name="connsiteY6" fmla="*/ 917152 h 917152"/>
              <a:gd name="connsiteX7" fmla="*/ 0 w 501594"/>
              <a:gd name="connsiteY7" fmla="*/ 866993 h 917152"/>
              <a:gd name="connsiteX8" fmla="*/ 0 w 501594"/>
              <a:gd name="connsiteY8" fmla="*/ 50159 h 917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1594" h="917152">
                <a:moveTo>
                  <a:pt x="0" y="50159"/>
                </a:moveTo>
                <a:cubicBezTo>
                  <a:pt x="0" y="22457"/>
                  <a:pt x="22457" y="0"/>
                  <a:pt x="50159" y="0"/>
                </a:cubicBezTo>
                <a:lnTo>
                  <a:pt x="451435" y="0"/>
                </a:lnTo>
                <a:cubicBezTo>
                  <a:pt x="479137" y="0"/>
                  <a:pt x="501594" y="22457"/>
                  <a:pt x="501594" y="50159"/>
                </a:cubicBezTo>
                <a:lnTo>
                  <a:pt x="501594" y="866993"/>
                </a:lnTo>
                <a:cubicBezTo>
                  <a:pt x="501594" y="894695"/>
                  <a:pt x="479137" y="917152"/>
                  <a:pt x="451435" y="917152"/>
                </a:cubicBezTo>
                <a:lnTo>
                  <a:pt x="50159" y="917152"/>
                </a:lnTo>
                <a:cubicBezTo>
                  <a:pt x="22457" y="917152"/>
                  <a:pt x="0" y="894695"/>
                  <a:pt x="0" y="866993"/>
                </a:cubicBezTo>
                <a:lnTo>
                  <a:pt x="0" y="50159"/>
                </a:lnTo>
                <a:close/>
              </a:path>
            </a:pathLst>
          </a:custGeom>
          <a:gradFill flip="none" rotWithShape="1">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8031" tIns="68031" rIns="68031" bIns="68031" numCol="1" spcCol="1270" anchor="ctr" anchorCtr="0">
            <a:noAutofit/>
          </a:bodyPr>
          <a:lstStyle/>
          <a:p>
            <a:pPr lvl="0" algn="ctr" defTabSz="622300">
              <a:lnSpc>
                <a:spcPct val="90000"/>
              </a:lnSpc>
              <a:spcBef>
                <a:spcPct val="0"/>
              </a:spcBef>
              <a:spcAft>
                <a:spcPct val="35000"/>
              </a:spcAft>
            </a:pPr>
            <a:r>
              <a:rPr lang="ru-RU" sz="1400" b="1" kern="1200" dirty="0" smtClean="0">
                <a:solidFill>
                  <a:schemeClr val="tx1"/>
                </a:solidFill>
                <a:latin typeface="Times New Roman" panose="02020603050405020304" pitchFamily="18" charset="0"/>
                <a:cs typeface="Times New Roman" panose="02020603050405020304" pitchFamily="18" charset="0"/>
              </a:rPr>
              <a:t>2021</a:t>
            </a:r>
            <a:endParaRPr lang="ru-RU" sz="1400" b="1" kern="1200" dirty="0">
              <a:solidFill>
                <a:schemeClr val="tx1"/>
              </a:solidFill>
              <a:latin typeface="Times New Roman" panose="02020603050405020304" pitchFamily="18" charset="0"/>
              <a:cs typeface="Times New Roman" panose="02020603050405020304" pitchFamily="18" charset="0"/>
            </a:endParaRPr>
          </a:p>
        </p:txBody>
      </p:sp>
      <p:sp>
        <p:nvSpPr>
          <p:cNvPr id="49" name="Скругленный прямоугольник 48"/>
          <p:cNvSpPr/>
          <p:nvPr/>
        </p:nvSpPr>
        <p:spPr>
          <a:xfrm>
            <a:off x="126080" y="5059882"/>
            <a:ext cx="4715297" cy="792088"/>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r>
              <a:rPr lang="ru-RU" sz="1200" dirty="0" smtClean="0">
                <a:solidFill>
                  <a:schemeClr val="tx1"/>
                </a:solidFill>
                <a:latin typeface="Times New Roman" panose="02020603050405020304" pitchFamily="18" charset="0"/>
                <a:cs typeface="Times New Roman" panose="02020603050405020304" pitchFamily="18" charset="0"/>
              </a:rPr>
              <a:t>Численность детей-сирот и детей, оставшихся без попечения родителей, лиц из их числа, обеспеченных жилыми помещениями специализированного жилищного фонда по договорам </a:t>
            </a:r>
            <a:r>
              <a:rPr lang="en-US" sz="1200" dirty="0" smtClean="0">
                <a:solidFill>
                  <a:schemeClr val="tx1"/>
                </a:solidFill>
                <a:latin typeface="Times New Roman" panose="02020603050405020304" pitchFamily="18" charset="0"/>
                <a:cs typeface="Times New Roman" panose="02020603050405020304" pitchFamily="18" charset="0"/>
              </a:rPr>
              <a:t> </a:t>
            </a:r>
            <a:r>
              <a:rPr lang="ru-RU" sz="1200" dirty="0" smtClean="0">
                <a:solidFill>
                  <a:schemeClr val="tx1"/>
                </a:solidFill>
                <a:latin typeface="Times New Roman" panose="02020603050405020304" pitchFamily="18" charset="0"/>
                <a:cs typeface="Times New Roman" panose="02020603050405020304" pitchFamily="18" charset="0"/>
              </a:rPr>
              <a:t>найма специализированных жилых помещений, человек</a:t>
            </a:r>
            <a:endParaRPr lang="ru-RU" sz="1200" dirty="0">
              <a:solidFill>
                <a:schemeClr val="tx1"/>
              </a:solidFill>
              <a:latin typeface="Times New Roman" panose="02020603050405020304" pitchFamily="18" charset="0"/>
              <a:cs typeface="Times New Roman" panose="02020603050405020304" pitchFamily="18" charset="0"/>
            </a:endParaRPr>
          </a:p>
        </p:txBody>
      </p:sp>
      <p:sp>
        <p:nvSpPr>
          <p:cNvPr id="51" name="Полилиния 50"/>
          <p:cNvSpPr/>
          <p:nvPr/>
        </p:nvSpPr>
        <p:spPr>
          <a:xfrm>
            <a:off x="7450625" y="3647488"/>
            <a:ext cx="747375" cy="379772"/>
          </a:xfrm>
          <a:custGeom>
            <a:avLst/>
            <a:gdLst>
              <a:gd name="connsiteX0" fmla="*/ 0 w 444361"/>
              <a:gd name="connsiteY0" fmla="*/ 30190 h 301899"/>
              <a:gd name="connsiteX1" fmla="*/ 30190 w 444361"/>
              <a:gd name="connsiteY1" fmla="*/ 0 h 301899"/>
              <a:gd name="connsiteX2" fmla="*/ 414171 w 444361"/>
              <a:gd name="connsiteY2" fmla="*/ 0 h 301899"/>
              <a:gd name="connsiteX3" fmla="*/ 444361 w 444361"/>
              <a:gd name="connsiteY3" fmla="*/ 30190 h 301899"/>
              <a:gd name="connsiteX4" fmla="*/ 444361 w 444361"/>
              <a:gd name="connsiteY4" fmla="*/ 271709 h 301899"/>
              <a:gd name="connsiteX5" fmla="*/ 414171 w 444361"/>
              <a:gd name="connsiteY5" fmla="*/ 301899 h 301899"/>
              <a:gd name="connsiteX6" fmla="*/ 30190 w 444361"/>
              <a:gd name="connsiteY6" fmla="*/ 301899 h 301899"/>
              <a:gd name="connsiteX7" fmla="*/ 0 w 444361"/>
              <a:gd name="connsiteY7" fmla="*/ 271709 h 301899"/>
              <a:gd name="connsiteX8" fmla="*/ 0 w 444361"/>
              <a:gd name="connsiteY8" fmla="*/ 30190 h 301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361" h="301899">
                <a:moveTo>
                  <a:pt x="0" y="30190"/>
                </a:moveTo>
                <a:cubicBezTo>
                  <a:pt x="0" y="13517"/>
                  <a:pt x="13517" y="0"/>
                  <a:pt x="30190" y="0"/>
                </a:cubicBezTo>
                <a:lnTo>
                  <a:pt x="414171" y="0"/>
                </a:lnTo>
                <a:cubicBezTo>
                  <a:pt x="430844" y="0"/>
                  <a:pt x="444361" y="13517"/>
                  <a:pt x="444361" y="30190"/>
                </a:cubicBezTo>
                <a:lnTo>
                  <a:pt x="444361" y="271709"/>
                </a:lnTo>
                <a:cubicBezTo>
                  <a:pt x="444361" y="288382"/>
                  <a:pt x="430844" y="301899"/>
                  <a:pt x="414171" y="301899"/>
                </a:cubicBezTo>
                <a:lnTo>
                  <a:pt x="30190" y="301899"/>
                </a:lnTo>
                <a:cubicBezTo>
                  <a:pt x="13517" y="301899"/>
                  <a:pt x="0" y="288382"/>
                  <a:pt x="0" y="271709"/>
                </a:cubicBezTo>
                <a:lnTo>
                  <a:pt x="0" y="30190"/>
                </a:lnTo>
                <a:close/>
              </a:path>
            </a:pathLst>
          </a:custGeom>
          <a:gradFill flip="none" rotWithShape="1">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0752" tIns="50752" rIns="50752" bIns="50752" numCol="1" spcCol="1270" anchor="ctr" anchorCtr="0">
            <a:noAutofit/>
          </a:bodyPr>
          <a:lstStyle/>
          <a:p>
            <a:pPr lvl="0" algn="ctr" defTabSz="488950">
              <a:lnSpc>
                <a:spcPct val="90000"/>
              </a:lnSpc>
              <a:spcBef>
                <a:spcPct val="0"/>
              </a:spcBef>
              <a:spcAft>
                <a:spcPct val="35000"/>
              </a:spcAft>
            </a:pPr>
            <a:r>
              <a:rPr lang="ru-RU" sz="1300" b="1" dirty="0" smtClean="0">
                <a:solidFill>
                  <a:schemeClr val="tx1"/>
                </a:solidFill>
                <a:latin typeface="Times New Roman" panose="02020603050405020304" pitchFamily="18" charset="0"/>
                <a:cs typeface="Times New Roman" panose="02020603050405020304" pitchFamily="18" charset="0"/>
              </a:rPr>
              <a:t>3</a:t>
            </a:r>
            <a:r>
              <a:rPr lang="en-US" sz="1300" b="1" dirty="0" smtClean="0">
                <a:solidFill>
                  <a:schemeClr val="tx1"/>
                </a:solidFill>
                <a:latin typeface="Times New Roman" panose="02020603050405020304" pitchFamily="18" charset="0"/>
                <a:cs typeface="Times New Roman" panose="02020603050405020304" pitchFamily="18" charset="0"/>
              </a:rPr>
              <a:t>45</a:t>
            </a:r>
            <a:endParaRPr lang="ru-RU" sz="1300" b="1" kern="1200" dirty="0">
              <a:solidFill>
                <a:schemeClr val="tx1"/>
              </a:solidFill>
              <a:latin typeface="Times New Roman" panose="02020603050405020304" pitchFamily="18" charset="0"/>
              <a:cs typeface="Times New Roman" panose="02020603050405020304" pitchFamily="18" charset="0"/>
            </a:endParaRPr>
          </a:p>
        </p:txBody>
      </p:sp>
      <p:sp>
        <p:nvSpPr>
          <p:cNvPr id="52" name="Полилиния 51"/>
          <p:cNvSpPr/>
          <p:nvPr/>
        </p:nvSpPr>
        <p:spPr>
          <a:xfrm>
            <a:off x="7446046" y="2722319"/>
            <a:ext cx="751953" cy="384347"/>
          </a:xfrm>
          <a:custGeom>
            <a:avLst/>
            <a:gdLst>
              <a:gd name="connsiteX0" fmla="*/ 0 w 444361"/>
              <a:gd name="connsiteY0" fmla="*/ 30190 h 301899"/>
              <a:gd name="connsiteX1" fmla="*/ 30190 w 444361"/>
              <a:gd name="connsiteY1" fmla="*/ 0 h 301899"/>
              <a:gd name="connsiteX2" fmla="*/ 414171 w 444361"/>
              <a:gd name="connsiteY2" fmla="*/ 0 h 301899"/>
              <a:gd name="connsiteX3" fmla="*/ 444361 w 444361"/>
              <a:gd name="connsiteY3" fmla="*/ 30190 h 301899"/>
              <a:gd name="connsiteX4" fmla="*/ 444361 w 444361"/>
              <a:gd name="connsiteY4" fmla="*/ 271709 h 301899"/>
              <a:gd name="connsiteX5" fmla="*/ 414171 w 444361"/>
              <a:gd name="connsiteY5" fmla="*/ 301899 h 301899"/>
              <a:gd name="connsiteX6" fmla="*/ 30190 w 444361"/>
              <a:gd name="connsiteY6" fmla="*/ 301899 h 301899"/>
              <a:gd name="connsiteX7" fmla="*/ 0 w 444361"/>
              <a:gd name="connsiteY7" fmla="*/ 271709 h 301899"/>
              <a:gd name="connsiteX8" fmla="*/ 0 w 444361"/>
              <a:gd name="connsiteY8" fmla="*/ 30190 h 301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361" h="301899">
                <a:moveTo>
                  <a:pt x="0" y="30190"/>
                </a:moveTo>
                <a:cubicBezTo>
                  <a:pt x="0" y="13517"/>
                  <a:pt x="13517" y="0"/>
                  <a:pt x="30190" y="0"/>
                </a:cubicBezTo>
                <a:lnTo>
                  <a:pt x="414171" y="0"/>
                </a:lnTo>
                <a:cubicBezTo>
                  <a:pt x="430844" y="0"/>
                  <a:pt x="444361" y="13517"/>
                  <a:pt x="444361" y="30190"/>
                </a:cubicBezTo>
                <a:lnTo>
                  <a:pt x="444361" y="271709"/>
                </a:lnTo>
                <a:cubicBezTo>
                  <a:pt x="444361" y="288382"/>
                  <a:pt x="430844" y="301899"/>
                  <a:pt x="414171" y="301899"/>
                </a:cubicBezTo>
                <a:lnTo>
                  <a:pt x="30190" y="301899"/>
                </a:lnTo>
                <a:cubicBezTo>
                  <a:pt x="13517" y="301899"/>
                  <a:pt x="0" y="288382"/>
                  <a:pt x="0" y="271709"/>
                </a:cubicBezTo>
                <a:lnTo>
                  <a:pt x="0" y="30190"/>
                </a:lnTo>
                <a:close/>
              </a:path>
            </a:pathLst>
          </a:custGeom>
          <a:gradFill flip="none" rotWithShape="1">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0752" tIns="50752" rIns="50752" bIns="50752" numCol="1" spcCol="1270" anchor="ctr" anchorCtr="0">
            <a:noAutofit/>
          </a:bodyPr>
          <a:lstStyle/>
          <a:p>
            <a:pPr lvl="0" algn="ctr" defTabSz="488950">
              <a:lnSpc>
                <a:spcPct val="90000"/>
              </a:lnSpc>
              <a:spcBef>
                <a:spcPct val="0"/>
              </a:spcBef>
              <a:spcAft>
                <a:spcPct val="35000"/>
              </a:spcAft>
            </a:pPr>
            <a:r>
              <a:rPr lang="en-US" sz="1300" b="1" dirty="0" smtClean="0">
                <a:solidFill>
                  <a:schemeClr val="tx1"/>
                </a:solidFill>
                <a:latin typeface="Times New Roman" panose="02020603050405020304" pitchFamily="18" charset="0"/>
                <a:cs typeface="Times New Roman" panose="02020603050405020304" pitchFamily="18" charset="0"/>
              </a:rPr>
              <a:t>718</a:t>
            </a:r>
            <a:endParaRPr lang="ru-RU" sz="1300" b="1" kern="1200" dirty="0">
              <a:solidFill>
                <a:schemeClr val="tx1"/>
              </a:solidFill>
              <a:latin typeface="Times New Roman" panose="02020603050405020304" pitchFamily="18" charset="0"/>
              <a:cs typeface="Times New Roman" panose="02020603050405020304" pitchFamily="18" charset="0"/>
            </a:endParaRPr>
          </a:p>
        </p:txBody>
      </p:sp>
      <p:sp>
        <p:nvSpPr>
          <p:cNvPr id="55" name="Полилиния 54"/>
          <p:cNvSpPr/>
          <p:nvPr/>
        </p:nvSpPr>
        <p:spPr>
          <a:xfrm>
            <a:off x="7446047" y="4584486"/>
            <a:ext cx="751953" cy="387194"/>
          </a:xfrm>
          <a:custGeom>
            <a:avLst/>
            <a:gdLst>
              <a:gd name="connsiteX0" fmla="*/ 0 w 444361"/>
              <a:gd name="connsiteY0" fmla="*/ 30190 h 301899"/>
              <a:gd name="connsiteX1" fmla="*/ 30190 w 444361"/>
              <a:gd name="connsiteY1" fmla="*/ 0 h 301899"/>
              <a:gd name="connsiteX2" fmla="*/ 414171 w 444361"/>
              <a:gd name="connsiteY2" fmla="*/ 0 h 301899"/>
              <a:gd name="connsiteX3" fmla="*/ 444361 w 444361"/>
              <a:gd name="connsiteY3" fmla="*/ 30190 h 301899"/>
              <a:gd name="connsiteX4" fmla="*/ 444361 w 444361"/>
              <a:gd name="connsiteY4" fmla="*/ 271709 h 301899"/>
              <a:gd name="connsiteX5" fmla="*/ 414171 w 444361"/>
              <a:gd name="connsiteY5" fmla="*/ 301899 h 301899"/>
              <a:gd name="connsiteX6" fmla="*/ 30190 w 444361"/>
              <a:gd name="connsiteY6" fmla="*/ 301899 h 301899"/>
              <a:gd name="connsiteX7" fmla="*/ 0 w 444361"/>
              <a:gd name="connsiteY7" fmla="*/ 271709 h 301899"/>
              <a:gd name="connsiteX8" fmla="*/ 0 w 444361"/>
              <a:gd name="connsiteY8" fmla="*/ 30190 h 301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361" h="301899">
                <a:moveTo>
                  <a:pt x="0" y="30190"/>
                </a:moveTo>
                <a:cubicBezTo>
                  <a:pt x="0" y="13517"/>
                  <a:pt x="13517" y="0"/>
                  <a:pt x="30190" y="0"/>
                </a:cubicBezTo>
                <a:lnTo>
                  <a:pt x="414171" y="0"/>
                </a:lnTo>
                <a:cubicBezTo>
                  <a:pt x="430844" y="0"/>
                  <a:pt x="444361" y="13517"/>
                  <a:pt x="444361" y="30190"/>
                </a:cubicBezTo>
                <a:lnTo>
                  <a:pt x="444361" y="271709"/>
                </a:lnTo>
                <a:cubicBezTo>
                  <a:pt x="444361" y="288382"/>
                  <a:pt x="430844" y="301899"/>
                  <a:pt x="414171" y="301899"/>
                </a:cubicBezTo>
                <a:lnTo>
                  <a:pt x="30190" y="301899"/>
                </a:lnTo>
                <a:cubicBezTo>
                  <a:pt x="13517" y="301899"/>
                  <a:pt x="0" y="288382"/>
                  <a:pt x="0" y="271709"/>
                </a:cubicBezTo>
                <a:lnTo>
                  <a:pt x="0" y="30190"/>
                </a:lnTo>
                <a:close/>
              </a:path>
            </a:pathLst>
          </a:custGeom>
          <a:gradFill flip="none" rotWithShape="1">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0752" tIns="50752" rIns="50752" bIns="50752" numCol="1" spcCol="1270" anchor="ctr" anchorCtr="0">
            <a:noAutofit/>
          </a:bodyPr>
          <a:lstStyle/>
          <a:p>
            <a:pPr lvl="0" algn="ctr" defTabSz="488950">
              <a:lnSpc>
                <a:spcPct val="90000"/>
              </a:lnSpc>
              <a:spcBef>
                <a:spcPct val="0"/>
              </a:spcBef>
              <a:spcAft>
                <a:spcPct val="35000"/>
              </a:spcAft>
            </a:pPr>
            <a:r>
              <a:rPr lang="ru-RU" sz="1300" b="1" dirty="0" smtClean="0">
                <a:solidFill>
                  <a:schemeClr val="tx1"/>
                </a:solidFill>
                <a:latin typeface="Times New Roman" panose="02020603050405020304" pitchFamily="18" charset="0"/>
                <a:cs typeface="Times New Roman" panose="02020603050405020304" pitchFamily="18" charset="0"/>
              </a:rPr>
              <a:t>0,0</a:t>
            </a:r>
            <a:endParaRPr lang="ru-RU" sz="1300" b="1" kern="1200" dirty="0">
              <a:solidFill>
                <a:schemeClr val="tx1"/>
              </a:solidFill>
              <a:latin typeface="Times New Roman" panose="02020603050405020304" pitchFamily="18" charset="0"/>
              <a:cs typeface="Times New Roman" panose="02020603050405020304" pitchFamily="18" charset="0"/>
            </a:endParaRPr>
          </a:p>
        </p:txBody>
      </p:sp>
      <p:sp>
        <p:nvSpPr>
          <p:cNvPr id="56" name="Полилиния 55"/>
          <p:cNvSpPr/>
          <p:nvPr/>
        </p:nvSpPr>
        <p:spPr>
          <a:xfrm>
            <a:off x="7450625" y="4100498"/>
            <a:ext cx="747374" cy="397711"/>
          </a:xfrm>
          <a:custGeom>
            <a:avLst/>
            <a:gdLst>
              <a:gd name="connsiteX0" fmla="*/ 0 w 444361"/>
              <a:gd name="connsiteY0" fmla="*/ 30190 h 301899"/>
              <a:gd name="connsiteX1" fmla="*/ 30190 w 444361"/>
              <a:gd name="connsiteY1" fmla="*/ 0 h 301899"/>
              <a:gd name="connsiteX2" fmla="*/ 414171 w 444361"/>
              <a:gd name="connsiteY2" fmla="*/ 0 h 301899"/>
              <a:gd name="connsiteX3" fmla="*/ 444361 w 444361"/>
              <a:gd name="connsiteY3" fmla="*/ 30190 h 301899"/>
              <a:gd name="connsiteX4" fmla="*/ 444361 w 444361"/>
              <a:gd name="connsiteY4" fmla="*/ 271709 h 301899"/>
              <a:gd name="connsiteX5" fmla="*/ 414171 w 444361"/>
              <a:gd name="connsiteY5" fmla="*/ 301899 h 301899"/>
              <a:gd name="connsiteX6" fmla="*/ 30190 w 444361"/>
              <a:gd name="connsiteY6" fmla="*/ 301899 h 301899"/>
              <a:gd name="connsiteX7" fmla="*/ 0 w 444361"/>
              <a:gd name="connsiteY7" fmla="*/ 271709 h 301899"/>
              <a:gd name="connsiteX8" fmla="*/ 0 w 444361"/>
              <a:gd name="connsiteY8" fmla="*/ 30190 h 301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361" h="301899">
                <a:moveTo>
                  <a:pt x="0" y="30190"/>
                </a:moveTo>
                <a:cubicBezTo>
                  <a:pt x="0" y="13517"/>
                  <a:pt x="13517" y="0"/>
                  <a:pt x="30190" y="0"/>
                </a:cubicBezTo>
                <a:lnTo>
                  <a:pt x="414171" y="0"/>
                </a:lnTo>
                <a:cubicBezTo>
                  <a:pt x="430844" y="0"/>
                  <a:pt x="444361" y="13517"/>
                  <a:pt x="444361" y="30190"/>
                </a:cubicBezTo>
                <a:lnTo>
                  <a:pt x="444361" y="271709"/>
                </a:lnTo>
                <a:cubicBezTo>
                  <a:pt x="444361" y="288382"/>
                  <a:pt x="430844" y="301899"/>
                  <a:pt x="414171" y="301899"/>
                </a:cubicBezTo>
                <a:lnTo>
                  <a:pt x="30190" y="301899"/>
                </a:lnTo>
                <a:cubicBezTo>
                  <a:pt x="13517" y="301899"/>
                  <a:pt x="0" y="288382"/>
                  <a:pt x="0" y="271709"/>
                </a:cubicBezTo>
                <a:lnTo>
                  <a:pt x="0" y="30190"/>
                </a:lnTo>
                <a:close/>
              </a:path>
            </a:pathLst>
          </a:custGeom>
          <a:gradFill flip="none" rotWithShape="1">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0752" tIns="50752" rIns="50752" bIns="50752" numCol="1" spcCol="1270" anchor="ctr" anchorCtr="0">
            <a:noAutofit/>
          </a:bodyPr>
          <a:lstStyle/>
          <a:p>
            <a:pPr lvl="0" algn="ctr" defTabSz="488950">
              <a:lnSpc>
                <a:spcPct val="90000"/>
              </a:lnSpc>
              <a:spcBef>
                <a:spcPct val="0"/>
              </a:spcBef>
              <a:spcAft>
                <a:spcPct val="35000"/>
              </a:spcAft>
            </a:pPr>
            <a:r>
              <a:rPr lang="ru-RU" sz="1100" b="1" dirty="0" smtClean="0">
                <a:solidFill>
                  <a:schemeClr val="tx1"/>
                </a:solidFill>
                <a:latin typeface="Times New Roman" panose="02020603050405020304" pitchFamily="18" charset="0"/>
                <a:cs typeface="Times New Roman" panose="02020603050405020304" pitchFamily="18" charset="0"/>
              </a:rPr>
              <a:t>29 400,0</a:t>
            </a:r>
            <a:endParaRPr lang="ru-RU" sz="1100" b="1" kern="1200" dirty="0">
              <a:solidFill>
                <a:schemeClr val="tx1"/>
              </a:solidFill>
              <a:latin typeface="Times New Roman" panose="02020603050405020304" pitchFamily="18" charset="0"/>
              <a:cs typeface="Times New Roman" panose="02020603050405020304" pitchFamily="18" charset="0"/>
            </a:endParaRPr>
          </a:p>
        </p:txBody>
      </p:sp>
      <p:sp>
        <p:nvSpPr>
          <p:cNvPr id="57" name="Полилиния 56"/>
          <p:cNvSpPr/>
          <p:nvPr/>
        </p:nvSpPr>
        <p:spPr>
          <a:xfrm>
            <a:off x="4932040" y="5059883"/>
            <a:ext cx="789320" cy="792088"/>
          </a:xfrm>
          <a:custGeom>
            <a:avLst/>
            <a:gdLst>
              <a:gd name="connsiteX0" fmla="*/ 0 w 444361"/>
              <a:gd name="connsiteY0" fmla="*/ 30190 h 301899"/>
              <a:gd name="connsiteX1" fmla="*/ 30190 w 444361"/>
              <a:gd name="connsiteY1" fmla="*/ 0 h 301899"/>
              <a:gd name="connsiteX2" fmla="*/ 414171 w 444361"/>
              <a:gd name="connsiteY2" fmla="*/ 0 h 301899"/>
              <a:gd name="connsiteX3" fmla="*/ 444361 w 444361"/>
              <a:gd name="connsiteY3" fmla="*/ 30190 h 301899"/>
              <a:gd name="connsiteX4" fmla="*/ 444361 w 444361"/>
              <a:gd name="connsiteY4" fmla="*/ 271709 h 301899"/>
              <a:gd name="connsiteX5" fmla="*/ 414171 w 444361"/>
              <a:gd name="connsiteY5" fmla="*/ 301899 h 301899"/>
              <a:gd name="connsiteX6" fmla="*/ 30190 w 444361"/>
              <a:gd name="connsiteY6" fmla="*/ 301899 h 301899"/>
              <a:gd name="connsiteX7" fmla="*/ 0 w 444361"/>
              <a:gd name="connsiteY7" fmla="*/ 271709 h 301899"/>
              <a:gd name="connsiteX8" fmla="*/ 0 w 444361"/>
              <a:gd name="connsiteY8" fmla="*/ 30190 h 301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361" h="301899">
                <a:moveTo>
                  <a:pt x="0" y="30190"/>
                </a:moveTo>
                <a:cubicBezTo>
                  <a:pt x="0" y="13517"/>
                  <a:pt x="13517" y="0"/>
                  <a:pt x="30190" y="0"/>
                </a:cubicBezTo>
                <a:lnTo>
                  <a:pt x="414171" y="0"/>
                </a:lnTo>
                <a:cubicBezTo>
                  <a:pt x="430844" y="0"/>
                  <a:pt x="444361" y="13517"/>
                  <a:pt x="444361" y="30190"/>
                </a:cubicBezTo>
                <a:lnTo>
                  <a:pt x="444361" y="271709"/>
                </a:lnTo>
                <a:cubicBezTo>
                  <a:pt x="444361" y="288382"/>
                  <a:pt x="430844" y="301899"/>
                  <a:pt x="414171" y="301899"/>
                </a:cubicBezTo>
                <a:lnTo>
                  <a:pt x="30190" y="301899"/>
                </a:lnTo>
                <a:cubicBezTo>
                  <a:pt x="13517" y="301899"/>
                  <a:pt x="0" y="288382"/>
                  <a:pt x="0" y="271709"/>
                </a:cubicBezTo>
                <a:lnTo>
                  <a:pt x="0" y="30190"/>
                </a:lnTo>
                <a:close/>
              </a:path>
            </a:pathLst>
          </a:custGeom>
          <a:gradFill flip="none" rotWithShape="1">
            <a:gsLst>
              <a:gs pos="0">
                <a:srgbClr val="BEF397"/>
              </a:gs>
              <a:gs pos="50000">
                <a:srgbClr val="D5F6C0"/>
              </a:gs>
              <a:gs pos="100000">
                <a:srgbClr val="EAFAE0"/>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nchor="ctr"/>
          <a:lstStyle/>
          <a:p>
            <a:pPr algn="ctr"/>
            <a:r>
              <a:rPr lang="ru-RU" sz="1300" b="1" dirty="0" smtClean="0">
                <a:solidFill>
                  <a:prstClr val="black"/>
                </a:solidFill>
                <a:latin typeface="Times New Roman" panose="02020603050405020304" pitchFamily="18" charset="0"/>
                <a:cs typeface="Times New Roman" panose="02020603050405020304" pitchFamily="18" charset="0"/>
              </a:rPr>
              <a:t>232</a:t>
            </a:r>
            <a:endParaRPr lang="ru-RU" sz="1300" b="1" dirty="0">
              <a:solidFill>
                <a:prstClr val="black"/>
              </a:solidFill>
              <a:latin typeface="Times New Roman" panose="02020603050405020304" pitchFamily="18" charset="0"/>
              <a:cs typeface="Times New Roman" panose="02020603050405020304" pitchFamily="18" charset="0"/>
            </a:endParaRPr>
          </a:p>
        </p:txBody>
      </p:sp>
      <p:sp>
        <p:nvSpPr>
          <p:cNvPr id="58" name="Полилиния 57"/>
          <p:cNvSpPr/>
          <p:nvPr/>
        </p:nvSpPr>
        <p:spPr>
          <a:xfrm>
            <a:off x="5828744" y="5059882"/>
            <a:ext cx="734044" cy="792089"/>
          </a:xfrm>
          <a:custGeom>
            <a:avLst/>
            <a:gdLst>
              <a:gd name="connsiteX0" fmla="*/ 0 w 444361"/>
              <a:gd name="connsiteY0" fmla="*/ 30190 h 301899"/>
              <a:gd name="connsiteX1" fmla="*/ 30190 w 444361"/>
              <a:gd name="connsiteY1" fmla="*/ 0 h 301899"/>
              <a:gd name="connsiteX2" fmla="*/ 414171 w 444361"/>
              <a:gd name="connsiteY2" fmla="*/ 0 h 301899"/>
              <a:gd name="connsiteX3" fmla="*/ 444361 w 444361"/>
              <a:gd name="connsiteY3" fmla="*/ 30190 h 301899"/>
              <a:gd name="connsiteX4" fmla="*/ 444361 w 444361"/>
              <a:gd name="connsiteY4" fmla="*/ 271709 h 301899"/>
              <a:gd name="connsiteX5" fmla="*/ 414171 w 444361"/>
              <a:gd name="connsiteY5" fmla="*/ 301899 h 301899"/>
              <a:gd name="connsiteX6" fmla="*/ 30190 w 444361"/>
              <a:gd name="connsiteY6" fmla="*/ 301899 h 301899"/>
              <a:gd name="connsiteX7" fmla="*/ 0 w 444361"/>
              <a:gd name="connsiteY7" fmla="*/ 271709 h 301899"/>
              <a:gd name="connsiteX8" fmla="*/ 0 w 444361"/>
              <a:gd name="connsiteY8" fmla="*/ 30190 h 301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361" h="301899">
                <a:moveTo>
                  <a:pt x="0" y="30190"/>
                </a:moveTo>
                <a:cubicBezTo>
                  <a:pt x="0" y="13517"/>
                  <a:pt x="13517" y="0"/>
                  <a:pt x="30190" y="0"/>
                </a:cubicBezTo>
                <a:lnTo>
                  <a:pt x="414171" y="0"/>
                </a:lnTo>
                <a:cubicBezTo>
                  <a:pt x="430844" y="0"/>
                  <a:pt x="444361" y="13517"/>
                  <a:pt x="444361" y="30190"/>
                </a:cubicBezTo>
                <a:lnTo>
                  <a:pt x="444361" y="271709"/>
                </a:lnTo>
                <a:cubicBezTo>
                  <a:pt x="444361" y="288382"/>
                  <a:pt x="430844" y="301899"/>
                  <a:pt x="414171" y="301899"/>
                </a:cubicBezTo>
                <a:lnTo>
                  <a:pt x="30190" y="301899"/>
                </a:lnTo>
                <a:cubicBezTo>
                  <a:pt x="13517" y="301899"/>
                  <a:pt x="0" y="288382"/>
                  <a:pt x="0" y="271709"/>
                </a:cubicBezTo>
                <a:lnTo>
                  <a:pt x="0" y="30190"/>
                </a:lnTo>
                <a:close/>
              </a:path>
            </a:pathLst>
          </a:custGeom>
          <a:gradFill flip="none" rotWithShape="1">
            <a:gsLst>
              <a:gs pos="0">
                <a:srgbClr val="BBF8E6"/>
              </a:gs>
              <a:gs pos="50000">
                <a:srgbClr val="D4FAEE"/>
              </a:gs>
              <a:gs pos="100000">
                <a:srgbClr val="E9FCF6"/>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0752" tIns="50752" rIns="50752" bIns="50752" numCol="1" spcCol="1270" anchor="ctr" anchorCtr="0">
            <a:noAutofit/>
          </a:bodyPr>
          <a:lstStyle/>
          <a:p>
            <a:pPr lvl="0" algn="ctr" defTabSz="488950">
              <a:lnSpc>
                <a:spcPct val="90000"/>
              </a:lnSpc>
              <a:spcBef>
                <a:spcPct val="0"/>
              </a:spcBef>
              <a:spcAft>
                <a:spcPct val="35000"/>
              </a:spcAft>
            </a:pPr>
            <a:r>
              <a:rPr lang="ru-RU" sz="1300" b="1" dirty="0" smtClean="0">
                <a:solidFill>
                  <a:schemeClr val="tx1"/>
                </a:solidFill>
                <a:latin typeface="Times New Roman" panose="02020603050405020304" pitchFamily="18" charset="0"/>
                <a:cs typeface="Times New Roman" panose="02020603050405020304" pitchFamily="18" charset="0"/>
              </a:rPr>
              <a:t>208</a:t>
            </a:r>
            <a:endParaRPr lang="ru-RU" sz="1300" b="1" kern="1200" dirty="0">
              <a:solidFill>
                <a:schemeClr val="tx1"/>
              </a:solidFill>
              <a:latin typeface="Times New Roman" panose="02020603050405020304" pitchFamily="18" charset="0"/>
              <a:cs typeface="Times New Roman" panose="02020603050405020304" pitchFamily="18" charset="0"/>
            </a:endParaRPr>
          </a:p>
        </p:txBody>
      </p:sp>
      <p:sp>
        <p:nvSpPr>
          <p:cNvPr id="59" name="Полилиния 58"/>
          <p:cNvSpPr/>
          <p:nvPr/>
        </p:nvSpPr>
        <p:spPr>
          <a:xfrm>
            <a:off x="6642342" y="5059882"/>
            <a:ext cx="738121" cy="792089"/>
          </a:xfrm>
          <a:custGeom>
            <a:avLst/>
            <a:gdLst>
              <a:gd name="connsiteX0" fmla="*/ 0 w 444361"/>
              <a:gd name="connsiteY0" fmla="*/ 30190 h 301899"/>
              <a:gd name="connsiteX1" fmla="*/ 30190 w 444361"/>
              <a:gd name="connsiteY1" fmla="*/ 0 h 301899"/>
              <a:gd name="connsiteX2" fmla="*/ 414171 w 444361"/>
              <a:gd name="connsiteY2" fmla="*/ 0 h 301899"/>
              <a:gd name="connsiteX3" fmla="*/ 444361 w 444361"/>
              <a:gd name="connsiteY3" fmla="*/ 30190 h 301899"/>
              <a:gd name="connsiteX4" fmla="*/ 444361 w 444361"/>
              <a:gd name="connsiteY4" fmla="*/ 271709 h 301899"/>
              <a:gd name="connsiteX5" fmla="*/ 414171 w 444361"/>
              <a:gd name="connsiteY5" fmla="*/ 301899 h 301899"/>
              <a:gd name="connsiteX6" fmla="*/ 30190 w 444361"/>
              <a:gd name="connsiteY6" fmla="*/ 301899 h 301899"/>
              <a:gd name="connsiteX7" fmla="*/ 0 w 444361"/>
              <a:gd name="connsiteY7" fmla="*/ 271709 h 301899"/>
              <a:gd name="connsiteX8" fmla="*/ 0 w 444361"/>
              <a:gd name="connsiteY8" fmla="*/ 30190 h 301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361" h="301899">
                <a:moveTo>
                  <a:pt x="0" y="30190"/>
                </a:moveTo>
                <a:cubicBezTo>
                  <a:pt x="0" y="13517"/>
                  <a:pt x="13517" y="0"/>
                  <a:pt x="30190" y="0"/>
                </a:cubicBezTo>
                <a:lnTo>
                  <a:pt x="414171" y="0"/>
                </a:lnTo>
                <a:cubicBezTo>
                  <a:pt x="430844" y="0"/>
                  <a:pt x="444361" y="13517"/>
                  <a:pt x="444361" y="30190"/>
                </a:cubicBezTo>
                <a:lnTo>
                  <a:pt x="444361" y="271709"/>
                </a:lnTo>
                <a:cubicBezTo>
                  <a:pt x="444361" y="288382"/>
                  <a:pt x="430844" y="301899"/>
                  <a:pt x="414171" y="301899"/>
                </a:cubicBezTo>
                <a:lnTo>
                  <a:pt x="30190" y="301899"/>
                </a:lnTo>
                <a:cubicBezTo>
                  <a:pt x="13517" y="301899"/>
                  <a:pt x="0" y="288382"/>
                  <a:pt x="0" y="271709"/>
                </a:cubicBezTo>
                <a:lnTo>
                  <a:pt x="0" y="30190"/>
                </a:lnTo>
                <a:close/>
              </a:path>
            </a:pathLst>
          </a:custGeom>
          <a:gradFill flip="none" rotWithShape="1">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0752" tIns="50752" rIns="50752" bIns="50752" numCol="1" spcCol="1270" anchor="ctr" anchorCtr="0">
            <a:noAutofit/>
          </a:bodyPr>
          <a:lstStyle/>
          <a:p>
            <a:pPr lvl="0" algn="ctr" defTabSz="488950">
              <a:lnSpc>
                <a:spcPct val="90000"/>
              </a:lnSpc>
              <a:spcBef>
                <a:spcPct val="0"/>
              </a:spcBef>
              <a:spcAft>
                <a:spcPct val="35000"/>
              </a:spcAft>
            </a:pPr>
            <a:r>
              <a:rPr lang="ru-RU" sz="1300" b="1" dirty="0" smtClean="0">
                <a:solidFill>
                  <a:schemeClr val="tx1"/>
                </a:solidFill>
                <a:latin typeface="Times New Roman" panose="02020603050405020304" pitchFamily="18" charset="0"/>
                <a:cs typeface="Times New Roman" panose="02020603050405020304" pitchFamily="18" charset="0"/>
              </a:rPr>
              <a:t>1</a:t>
            </a:r>
            <a:r>
              <a:rPr lang="en-US" sz="1300" b="1" dirty="0" smtClean="0">
                <a:solidFill>
                  <a:schemeClr val="tx1"/>
                </a:solidFill>
                <a:latin typeface="Times New Roman" panose="02020603050405020304" pitchFamily="18" charset="0"/>
                <a:cs typeface="Times New Roman" panose="02020603050405020304" pitchFamily="18" charset="0"/>
              </a:rPr>
              <a:t>94</a:t>
            </a:r>
            <a:endParaRPr lang="ru-RU" sz="1300" b="1" kern="1200" dirty="0">
              <a:solidFill>
                <a:schemeClr val="tx1"/>
              </a:solidFill>
              <a:latin typeface="Times New Roman" panose="02020603050405020304" pitchFamily="18" charset="0"/>
              <a:cs typeface="Times New Roman" panose="02020603050405020304" pitchFamily="18" charset="0"/>
            </a:endParaRPr>
          </a:p>
        </p:txBody>
      </p:sp>
      <p:sp>
        <p:nvSpPr>
          <p:cNvPr id="60" name="Полилиния 59"/>
          <p:cNvSpPr/>
          <p:nvPr/>
        </p:nvSpPr>
        <p:spPr>
          <a:xfrm>
            <a:off x="7446047" y="5063242"/>
            <a:ext cx="751953" cy="792088"/>
          </a:xfrm>
          <a:custGeom>
            <a:avLst/>
            <a:gdLst>
              <a:gd name="connsiteX0" fmla="*/ 0 w 444361"/>
              <a:gd name="connsiteY0" fmla="*/ 30190 h 301899"/>
              <a:gd name="connsiteX1" fmla="*/ 30190 w 444361"/>
              <a:gd name="connsiteY1" fmla="*/ 0 h 301899"/>
              <a:gd name="connsiteX2" fmla="*/ 414171 w 444361"/>
              <a:gd name="connsiteY2" fmla="*/ 0 h 301899"/>
              <a:gd name="connsiteX3" fmla="*/ 444361 w 444361"/>
              <a:gd name="connsiteY3" fmla="*/ 30190 h 301899"/>
              <a:gd name="connsiteX4" fmla="*/ 444361 w 444361"/>
              <a:gd name="connsiteY4" fmla="*/ 271709 h 301899"/>
              <a:gd name="connsiteX5" fmla="*/ 414171 w 444361"/>
              <a:gd name="connsiteY5" fmla="*/ 301899 h 301899"/>
              <a:gd name="connsiteX6" fmla="*/ 30190 w 444361"/>
              <a:gd name="connsiteY6" fmla="*/ 301899 h 301899"/>
              <a:gd name="connsiteX7" fmla="*/ 0 w 444361"/>
              <a:gd name="connsiteY7" fmla="*/ 271709 h 301899"/>
              <a:gd name="connsiteX8" fmla="*/ 0 w 444361"/>
              <a:gd name="connsiteY8" fmla="*/ 30190 h 301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361" h="301899">
                <a:moveTo>
                  <a:pt x="0" y="30190"/>
                </a:moveTo>
                <a:cubicBezTo>
                  <a:pt x="0" y="13517"/>
                  <a:pt x="13517" y="0"/>
                  <a:pt x="30190" y="0"/>
                </a:cubicBezTo>
                <a:lnTo>
                  <a:pt x="414171" y="0"/>
                </a:lnTo>
                <a:cubicBezTo>
                  <a:pt x="430844" y="0"/>
                  <a:pt x="444361" y="13517"/>
                  <a:pt x="444361" y="30190"/>
                </a:cubicBezTo>
                <a:lnTo>
                  <a:pt x="444361" y="271709"/>
                </a:lnTo>
                <a:cubicBezTo>
                  <a:pt x="444361" y="288382"/>
                  <a:pt x="430844" y="301899"/>
                  <a:pt x="414171" y="301899"/>
                </a:cubicBezTo>
                <a:lnTo>
                  <a:pt x="30190" y="301899"/>
                </a:lnTo>
                <a:cubicBezTo>
                  <a:pt x="13517" y="301899"/>
                  <a:pt x="0" y="288382"/>
                  <a:pt x="0" y="271709"/>
                </a:cubicBezTo>
                <a:lnTo>
                  <a:pt x="0" y="30190"/>
                </a:lnTo>
                <a:close/>
              </a:path>
            </a:pathLst>
          </a:custGeom>
          <a:gradFill flip="none" rotWithShape="1">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0752" tIns="50752" rIns="50752" bIns="50752" numCol="1" spcCol="1270" anchor="ctr" anchorCtr="0">
            <a:noAutofit/>
          </a:bodyPr>
          <a:lstStyle/>
          <a:p>
            <a:pPr lvl="0" algn="ctr" defTabSz="488950">
              <a:lnSpc>
                <a:spcPct val="90000"/>
              </a:lnSpc>
              <a:spcBef>
                <a:spcPct val="0"/>
              </a:spcBef>
              <a:spcAft>
                <a:spcPct val="35000"/>
              </a:spcAft>
            </a:pPr>
            <a:r>
              <a:rPr lang="en-US" sz="1300" b="1" dirty="0" smtClean="0">
                <a:solidFill>
                  <a:schemeClr val="tx1"/>
                </a:solidFill>
                <a:latin typeface="Times New Roman" panose="02020603050405020304" pitchFamily="18" charset="0"/>
                <a:cs typeface="Times New Roman" panose="02020603050405020304" pitchFamily="18" charset="0"/>
              </a:rPr>
              <a:t>97</a:t>
            </a:r>
            <a:endParaRPr lang="ru-RU" sz="1300" b="1" kern="1200" dirty="0">
              <a:solidFill>
                <a:schemeClr val="tx1"/>
              </a:solidFill>
              <a:latin typeface="Times New Roman" panose="02020603050405020304" pitchFamily="18" charset="0"/>
              <a:cs typeface="Times New Roman" panose="02020603050405020304" pitchFamily="18" charset="0"/>
            </a:endParaRPr>
          </a:p>
        </p:txBody>
      </p:sp>
      <p:sp>
        <p:nvSpPr>
          <p:cNvPr id="61" name="Скругленный прямоугольник 60"/>
          <p:cNvSpPr/>
          <p:nvPr/>
        </p:nvSpPr>
        <p:spPr>
          <a:xfrm>
            <a:off x="126080" y="5912949"/>
            <a:ext cx="4715298" cy="6115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r>
              <a:rPr lang="ru-RU" sz="1200" dirty="0" smtClean="0">
                <a:solidFill>
                  <a:schemeClr val="tx1"/>
                </a:solidFill>
                <a:latin typeface="Times New Roman" panose="02020603050405020304" pitchFamily="18" charset="0"/>
                <a:cs typeface="Times New Roman" panose="02020603050405020304" pitchFamily="18" charset="0"/>
              </a:rPr>
              <a:t>Проведение ремонта жилых помещений, собственниками которых являются дети-сироты и дети, оставшиеся без попечения родителей, а также лица из их числа (в возрасте от 14 до 23 лет), единиц</a:t>
            </a:r>
            <a:endParaRPr lang="ru-RU" sz="1200" dirty="0">
              <a:solidFill>
                <a:schemeClr val="tx1"/>
              </a:solidFill>
              <a:latin typeface="Times New Roman" panose="02020603050405020304" pitchFamily="18" charset="0"/>
              <a:cs typeface="Times New Roman" panose="02020603050405020304" pitchFamily="18" charset="0"/>
            </a:endParaRPr>
          </a:p>
        </p:txBody>
      </p:sp>
      <p:sp>
        <p:nvSpPr>
          <p:cNvPr id="62" name="Полилиния 61"/>
          <p:cNvSpPr/>
          <p:nvPr/>
        </p:nvSpPr>
        <p:spPr>
          <a:xfrm>
            <a:off x="4932040" y="5912949"/>
            <a:ext cx="789320" cy="611500"/>
          </a:xfrm>
          <a:custGeom>
            <a:avLst/>
            <a:gdLst>
              <a:gd name="connsiteX0" fmla="*/ 0 w 444361"/>
              <a:gd name="connsiteY0" fmla="*/ 30190 h 301899"/>
              <a:gd name="connsiteX1" fmla="*/ 30190 w 444361"/>
              <a:gd name="connsiteY1" fmla="*/ 0 h 301899"/>
              <a:gd name="connsiteX2" fmla="*/ 414171 w 444361"/>
              <a:gd name="connsiteY2" fmla="*/ 0 h 301899"/>
              <a:gd name="connsiteX3" fmla="*/ 444361 w 444361"/>
              <a:gd name="connsiteY3" fmla="*/ 30190 h 301899"/>
              <a:gd name="connsiteX4" fmla="*/ 444361 w 444361"/>
              <a:gd name="connsiteY4" fmla="*/ 271709 h 301899"/>
              <a:gd name="connsiteX5" fmla="*/ 414171 w 444361"/>
              <a:gd name="connsiteY5" fmla="*/ 301899 h 301899"/>
              <a:gd name="connsiteX6" fmla="*/ 30190 w 444361"/>
              <a:gd name="connsiteY6" fmla="*/ 301899 h 301899"/>
              <a:gd name="connsiteX7" fmla="*/ 0 w 444361"/>
              <a:gd name="connsiteY7" fmla="*/ 271709 h 301899"/>
              <a:gd name="connsiteX8" fmla="*/ 0 w 444361"/>
              <a:gd name="connsiteY8" fmla="*/ 30190 h 301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361" h="301899">
                <a:moveTo>
                  <a:pt x="0" y="30190"/>
                </a:moveTo>
                <a:cubicBezTo>
                  <a:pt x="0" y="13517"/>
                  <a:pt x="13517" y="0"/>
                  <a:pt x="30190" y="0"/>
                </a:cubicBezTo>
                <a:lnTo>
                  <a:pt x="414171" y="0"/>
                </a:lnTo>
                <a:cubicBezTo>
                  <a:pt x="430844" y="0"/>
                  <a:pt x="444361" y="13517"/>
                  <a:pt x="444361" y="30190"/>
                </a:cubicBezTo>
                <a:lnTo>
                  <a:pt x="444361" y="271709"/>
                </a:lnTo>
                <a:cubicBezTo>
                  <a:pt x="444361" y="288382"/>
                  <a:pt x="430844" y="301899"/>
                  <a:pt x="414171" y="301899"/>
                </a:cubicBezTo>
                <a:lnTo>
                  <a:pt x="30190" y="301899"/>
                </a:lnTo>
                <a:cubicBezTo>
                  <a:pt x="13517" y="301899"/>
                  <a:pt x="0" y="288382"/>
                  <a:pt x="0" y="271709"/>
                </a:cubicBezTo>
                <a:lnTo>
                  <a:pt x="0" y="30190"/>
                </a:lnTo>
                <a:close/>
              </a:path>
            </a:pathLst>
          </a:custGeom>
          <a:gradFill flip="none" rotWithShape="1">
            <a:gsLst>
              <a:gs pos="0">
                <a:srgbClr val="BEF397"/>
              </a:gs>
              <a:gs pos="50000">
                <a:srgbClr val="D5F6C0"/>
              </a:gs>
              <a:gs pos="100000">
                <a:srgbClr val="EAFAE0"/>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nchor="ctr"/>
          <a:lstStyle/>
          <a:p>
            <a:pPr algn="ctr"/>
            <a:r>
              <a:rPr lang="ru-RU" sz="1300" b="1" dirty="0">
                <a:solidFill>
                  <a:prstClr val="black"/>
                </a:solidFill>
                <a:latin typeface="Times New Roman" panose="02020603050405020304" pitchFamily="18" charset="0"/>
                <a:cs typeface="Times New Roman" panose="02020603050405020304" pitchFamily="18" charset="0"/>
              </a:rPr>
              <a:t>6</a:t>
            </a:r>
          </a:p>
        </p:txBody>
      </p:sp>
      <p:sp>
        <p:nvSpPr>
          <p:cNvPr id="63" name="Полилиния 62"/>
          <p:cNvSpPr/>
          <p:nvPr/>
        </p:nvSpPr>
        <p:spPr>
          <a:xfrm>
            <a:off x="5828744" y="5912949"/>
            <a:ext cx="734044" cy="611500"/>
          </a:xfrm>
          <a:custGeom>
            <a:avLst/>
            <a:gdLst>
              <a:gd name="connsiteX0" fmla="*/ 0 w 444361"/>
              <a:gd name="connsiteY0" fmla="*/ 30190 h 301899"/>
              <a:gd name="connsiteX1" fmla="*/ 30190 w 444361"/>
              <a:gd name="connsiteY1" fmla="*/ 0 h 301899"/>
              <a:gd name="connsiteX2" fmla="*/ 414171 w 444361"/>
              <a:gd name="connsiteY2" fmla="*/ 0 h 301899"/>
              <a:gd name="connsiteX3" fmla="*/ 444361 w 444361"/>
              <a:gd name="connsiteY3" fmla="*/ 30190 h 301899"/>
              <a:gd name="connsiteX4" fmla="*/ 444361 w 444361"/>
              <a:gd name="connsiteY4" fmla="*/ 271709 h 301899"/>
              <a:gd name="connsiteX5" fmla="*/ 414171 w 444361"/>
              <a:gd name="connsiteY5" fmla="*/ 301899 h 301899"/>
              <a:gd name="connsiteX6" fmla="*/ 30190 w 444361"/>
              <a:gd name="connsiteY6" fmla="*/ 301899 h 301899"/>
              <a:gd name="connsiteX7" fmla="*/ 0 w 444361"/>
              <a:gd name="connsiteY7" fmla="*/ 271709 h 301899"/>
              <a:gd name="connsiteX8" fmla="*/ 0 w 444361"/>
              <a:gd name="connsiteY8" fmla="*/ 30190 h 301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361" h="301899">
                <a:moveTo>
                  <a:pt x="0" y="30190"/>
                </a:moveTo>
                <a:cubicBezTo>
                  <a:pt x="0" y="13517"/>
                  <a:pt x="13517" y="0"/>
                  <a:pt x="30190" y="0"/>
                </a:cubicBezTo>
                <a:lnTo>
                  <a:pt x="414171" y="0"/>
                </a:lnTo>
                <a:cubicBezTo>
                  <a:pt x="430844" y="0"/>
                  <a:pt x="444361" y="13517"/>
                  <a:pt x="444361" y="30190"/>
                </a:cubicBezTo>
                <a:lnTo>
                  <a:pt x="444361" y="271709"/>
                </a:lnTo>
                <a:cubicBezTo>
                  <a:pt x="444361" y="288382"/>
                  <a:pt x="430844" y="301899"/>
                  <a:pt x="414171" y="301899"/>
                </a:cubicBezTo>
                <a:lnTo>
                  <a:pt x="30190" y="301899"/>
                </a:lnTo>
                <a:cubicBezTo>
                  <a:pt x="13517" y="301899"/>
                  <a:pt x="0" y="288382"/>
                  <a:pt x="0" y="271709"/>
                </a:cubicBezTo>
                <a:lnTo>
                  <a:pt x="0" y="30190"/>
                </a:lnTo>
                <a:close/>
              </a:path>
            </a:pathLst>
          </a:custGeom>
          <a:gradFill flip="none" rotWithShape="1">
            <a:gsLst>
              <a:gs pos="0">
                <a:srgbClr val="BBF8E6"/>
              </a:gs>
              <a:gs pos="50000">
                <a:srgbClr val="D4FAEE"/>
              </a:gs>
              <a:gs pos="100000">
                <a:srgbClr val="E9FCF6"/>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0752" tIns="50752" rIns="50752" bIns="50752" numCol="1" spcCol="1270" anchor="ctr" anchorCtr="0">
            <a:noAutofit/>
          </a:bodyPr>
          <a:lstStyle/>
          <a:p>
            <a:pPr lvl="0" algn="ctr" defTabSz="488950">
              <a:lnSpc>
                <a:spcPct val="90000"/>
              </a:lnSpc>
              <a:spcBef>
                <a:spcPct val="0"/>
              </a:spcBef>
              <a:spcAft>
                <a:spcPct val="35000"/>
              </a:spcAft>
            </a:pPr>
            <a:r>
              <a:rPr lang="ru-RU" sz="1300" b="1" dirty="0" smtClean="0">
                <a:solidFill>
                  <a:schemeClr val="tx1"/>
                </a:solidFill>
                <a:latin typeface="Times New Roman" panose="02020603050405020304" pitchFamily="18" charset="0"/>
                <a:cs typeface="Times New Roman" panose="02020603050405020304" pitchFamily="18" charset="0"/>
              </a:rPr>
              <a:t>6</a:t>
            </a:r>
            <a:endParaRPr lang="ru-RU" sz="1300" b="1" kern="1200" dirty="0">
              <a:solidFill>
                <a:schemeClr val="tx1"/>
              </a:solidFill>
              <a:latin typeface="Times New Roman" panose="02020603050405020304" pitchFamily="18" charset="0"/>
              <a:cs typeface="Times New Roman" panose="02020603050405020304" pitchFamily="18" charset="0"/>
            </a:endParaRPr>
          </a:p>
        </p:txBody>
      </p:sp>
      <p:sp>
        <p:nvSpPr>
          <p:cNvPr id="64" name="Полилиния 63"/>
          <p:cNvSpPr/>
          <p:nvPr/>
        </p:nvSpPr>
        <p:spPr>
          <a:xfrm>
            <a:off x="6642343" y="5912950"/>
            <a:ext cx="738119" cy="611500"/>
          </a:xfrm>
          <a:custGeom>
            <a:avLst/>
            <a:gdLst>
              <a:gd name="connsiteX0" fmla="*/ 0 w 444361"/>
              <a:gd name="connsiteY0" fmla="*/ 30190 h 301899"/>
              <a:gd name="connsiteX1" fmla="*/ 30190 w 444361"/>
              <a:gd name="connsiteY1" fmla="*/ 0 h 301899"/>
              <a:gd name="connsiteX2" fmla="*/ 414171 w 444361"/>
              <a:gd name="connsiteY2" fmla="*/ 0 h 301899"/>
              <a:gd name="connsiteX3" fmla="*/ 444361 w 444361"/>
              <a:gd name="connsiteY3" fmla="*/ 30190 h 301899"/>
              <a:gd name="connsiteX4" fmla="*/ 444361 w 444361"/>
              <a:gd name="connsiteY4" fmla="*/ 271709 h 301899"/>
              <a:gd name="connsiteX5" fmla="*/ 414171 w 444361"/>
              <a:gd name="connsiteY5" fmla="*/ 301899 h 301899"/>
              <a:gd name="connsiteX6" fmla="*/ 30190 w 444361"/>
              <a:gd name="connsiteY6" fmla="*/ 301899 h 301899"/>
              <a:gd name="connsiteX7" fmla="*/ 0 w 444361"/>
              <a:gd name="connsiteY7" fmla="*/ 271709 h 301899"/>
              <a:gd name="connsiteX8" fmla="*/ 0 w 444361"/>
              <a:gd name="connsiteY8" fmla="*/ 30190 h 301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361" h="301899">
                <a:moveTo>
                  <a:pt x="0" y="30190"/>
                </a:moveTo>
                <a:cubicBezTo>
                  <a:pt x="0" y="13517"/>
                  <a:pt x="13517" y="0"/>
                  <a:pt x="30190" y="0"/>
                </a:cubicBezTo>
                <a:lnTo>
                  <a:pt x="414171" y="0"/>
                </a:lnTo>
                <a:cubicBezTo>
                  <a:pt x="430844" y="0"/>
                  <a:pt x="444361" y="13517"/>
                  <a:pt x="444361" y="30190"/>
                </a:cubicBezTo>
                <a:lnTo>
                  <a:pt x="444361" y="271709"/>
                </a:lnTo>
                <a:cubicBezTo>
                  <a:pt x="444361" y="288382"/>
                  <a:pt x="430844" y="301899"/>
                  <a:pt x="414171" y="301899"/>
                </a:cubicBezTo>
                <a:lnTo>
                  <a:pt x="30190" y="301899"/>
                </a:lnTo>
                <a:cubicBezTo>
                  <a:pt x="13517" y="301899"/>
                  <a:pt x="0" y="288382"/>
                  <a:pt x="0" y="271709"/>
                </a:cubicBezTo>
                <a:lnTo>
                  <a:pt x="0" y="30190"/>
                </a:lnTo>
                <a:close/>
              </a:path>
            </a:pathLst>
          </a:custGeom>
          <a:gradFill flip="none" rotWithShape="1">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0752" tIns="50752" rIns="50752" bIns="50752" numCol="1" spcCol="1270" anchor="ctr" anchorCtr="0">
            <a:noAutofit/>
          </a:bodyPr>
          <a:lstStyle/>
          <a:p>
            <a:pPr lvl="0" algn="ctr" defTabSz="488950">
              <a:lnSpc>
                <a:spcPct val="90000"/>
              </a:lnSpc>
              <a:spcBef>
                <a:spcPct val="0"/>
              </a:spcBef>
              <a:spcAft>
                <a:spcPct val="35000"/>
              </a:spcAft>
            </a:pPr>
            <a:r>
              <a:rPr lang="ru-RU" sz="1300" b="1" dirty="0" smtClean="0">
                <a:solidFill>
                  <a:schemeClr val="tx1"/>
                </a:solidFill>
                <a:latin typeface="Times New Roman" panose="02020603050405020304" pitchFamily="18" charset="0"/>
                <a:cs typeface="Times New Roman" panose="02020603050405020304" pitchFamily="18" charset="0"/>
              </a:rPr>
              <a:t>2</a:t>
            </a:r>
            <a:endParaRPr lang="ru-RU" sz="1300" b="1" kern="1200" dirty="0">
              <a:solidFill>
                <a:schemeClr val="tx1"/>
              </a:solidFill>
              <a:latin typeface="Times New Roman" panose="02020603050405020304" pitchFamily="18" charset="0"/>
              <a:cs typeface="Times New Roman" panose="02020603050405020304" pitchFamily="18" charset="0"/>
            </a:endParaRPr>
          </a:p>
        </p:txBody>
      </p:sp>
      <p:sp>
        <p:nvSpPr>
          <p:cNvPr id="67" name="Полилиния 66"/>
          <p:cNvSpPr/>
          <p:nvPr/>
        </p:nvSpPr>
        <p:spPr>
          <a:xfrm>
            <a:off x="7450624" y="5916309"/>
            <a:ext cx="747375" cy="611499"/>
          </a:xfrm>
          <a:custGeom>
            <a:avLst/>
            <a:gdLst>
              <a:gd name="connsiteX0" fmla="*/ 0 w 444361"/>
              <a:gd name="connsiteY0" fmla="*/ 30190 h 301899"/>
              <a:gd name="connsiteX1" fmla="*/ 30190 w 444361"/>
              <a:gd name="connsiteY1" fmla="*/ 0 h 301899"/>
              <a:gd name="connsiteX2" fmla="*/ 414171 w 444361"/>
              <a:gd name="connsiteY2" fmla="*/ 0 h 301899"/>
              <a:gd name="connsiteX3" fmla="*/ 444361 w 444361"/>
              <a:gd name="connsiteY3" fmla="*/ 30190 h 301899"/>
              <a:gd name="connsiteX4" fmla="*/ 444361 w 444361"/>
              <a:gd name="connsiteY4" fmla="*/ 271709 h 301899"/>
              <a:gd name="connsiteX5" fmla="*/ 414171 w 444361"/>
              <a:gd name="connsiteY5" fmla="*/ 301899 h 301899"/>
              <a:gd name="connsiteX6" fmla="*/ 30190 w 444361"/>
              <a:gd name="connsiteY6" fmla="*/ 301899 h 301899"/>
              <a:gd name="connsiteX7" fmla="*/ 0 w 444361"/>
              <a:gd name="connsiteY7" fmla="*/ 271709 h 301899"/>
              <a:gd name="connsiteX8" fmla="*/ 0 w 444361"/>
              <a:gd name="connsiteY8" fmla="*/ 30190 h 301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361" h="301899">
                <a:moveTo>
                  <a:pt x="0" y="30190"/>
                </a:moveTo>
                <a:cubicBezTo>
                  <a:pt x="0" y="13517"/>
                  <a:pt x="13517" y="0"/>
                  <a:pt x="30190" y="0"/>
                </a:cubicBezTo>
                <a:lnTo>
                  <a:pt x="414171" y="0"/>
                </a:lnTo>
                <a:cubicBezTo>
                  <a:pt x="430844" y="0"/>
                  <a:pt x="444361" y="13517"/>
                  <a:pt x="444361" y="30190"/>
                </a:cubicBezTo>
                <a:lnTo>
                  <a:pt x="444361" y="271709"/>
                </a:lnTo>
                <a:cubicBezTo>
                  <a:pt x="444361" y="288382"/>
                  <a:pt x="430844" y="301899"/>
                  <a:pt x="414171" y="301899"/>
                </a:cubicBezTo>
                <a:lnTo>
                  <a:pt x="30190" y="301899"/>
                </a:lnTo>
                <a:cubicBezTo>
                  <a:pt x="13517" y="301899"/>
                  <a:pt x="0" y="288382"/>
                  <a:pt x="0" y="271709"/>
                </a:cubicBezTo>
                <a:lnTo>
                  <a:pt x="0" y="30190"/>
                </a:lnTo>
                <a:close/>
              </a:path>
            </a:pathLst>
          </a:custGeom>
          <a:gradFill flip="none" rotWithShape="1">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0752" tIns="50752" rIns="50752" bIns="50752" numCol="1" spcCol="1270" anchor="ctr" anchorCtr="0">
            <a:noAutofit/>
          </a:bodyPr>
          <a:lstStyle/>
          <a:p>
            <a:pPr lvl="0" algn="ctr" defTabSz="488950">
              <a:lnSpc>
                <a:spcPct val="90000"/>
              </a:lnSpc>
              <a:spcBef>
                <a:spcPct val="0"/>
              </a:spcBef>
              <a:spcAft>
                <a:spcPct val="35000"/>
              </a:spcAft>
            </a:pPr>
            <a:r>
              <a:rPr lang="ru-RU" sz="1300" b="1" dirty="0">
                <a:solidFill>
                  <a:schemeClr val="tx1"/>
                </a:solidFill>
                <a:latin typeface="Times New Roman" panose="02020603050405020304" pitchFamily="18" charset="0"/>
                <a:cs typeface="Times New Roman" panose="02020603050405020304" pitchFamily="18" charset="0"/>
              </a:rPr>
              <a:t>1</a:t>
            </a:r>
            <a:endParaRPr lang="ru-RU" sz="1300" b="1" kern="1200" dirty="0">
              <a:solidFill>
                <a:schemeClr val="tx1"/>
              </a:solidFill>
              <a:latin typeface="Times New Roman" panose="02020603050405020304" pitchFamily="18" charset="0"/>
              <a:cs typeface="Times New Roman" panose="02020603050405020304" pitchFamily="18" charset="0"/>
            </a:endParaRPr>
          </a:p>
        </p:txBody>
      </p:sp>
      <p:sp>
        <p:nvSpPr>
          <p:cNvPr id="53" name="Скругленный прямоугольник 52"/>
          <p:cNvSpPr/>
          <p:nvPr/>
        </p:nvSpPr>
        <p:spPr>
          <a:xfrm>
            <a:off x="126080" y="3192155"/>
            <a:ext cx="4733952" cy="362728"/>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r>
              <a:rPr lang="ru-RU" sz="1200" dirty="0" smtClean="0">
                <a:solidFill>
                  <a:schemeClr val="tx1"/>
                </a:solidFill>
                <a:latin typeface="Times New Roman" panose="02020603050405020304" pitchFamily="18" charset="0"/>
                <a:cs typeface="Times New Roman" panose="02020603050405020304" pitchFamily="18" charset="0"/>
              </a:rPr>
              <a:t>Объем ввода арендного жилья, тыс. кв. м </a:t>
            </a:r>
            <a:endParaRPr lang="ru-RU" sz="1200" dirty="0">
              <a:solidFill>
                <a:schemeClr val="tx1"/>
              </a:solidFill>
              <a:latin typeface="Times New Roman" panose="02020603050405020304" pitchFamily="18" charset="0"/>
              <a:cs typeface="Times New Roman" panose="02020603050405020304" pitchFamily="18" charset="0"/>
            </a:endParaRPr>
          </a:p>
        </p:txBody>
      </p:sp>
      <p:sp>
        <p:nvSpPr>
          <p:cNvPr id="54" name="Полилиния 53"/>
          <p:cNvSpPr/>
          <p:nvPr/>
        </p:nvSpPr>
        <p:spPr>
          <a:xfrm>
            <a:off x="4932040" y="3192154"/>
            <a:ext cx="789320" cy="362729"/>
          </a:xfrm>
          <a:custGeom>
            <a:avLst/>
            <a:gdLst>
              <a:gd name="connsiteX0" fmla="*/ 0 w 481076"/>
              <a:gd name="connsiteY0" fmla="*/ 46765 h 467646"/>
              <a:gd name="connsiteX1" fmla="*/ 46765 w 481076"/>
              <a:gd name="connsiteY1" fmla="*/ 0 h 467646"/>
              <a:gd name="connsiteX2" fmla="*/ 434311 w 481076"/>
              <a:gd name="connsiteY2" fmla="*/ 0 h 467646"/>
              <a:gd name="connsiteX3" fmla="*/ 481076 w 481076"/>
              <a:gd name="connsiteY3" fmla="*/ 46765 h 467646"/>
              <a:gd name="connsiteX4" fmla="*/ 481076 w 481076"/>
              <a:gd name="connsiteY4" fmla="*/ 420881 h 467646"/>
              <a:gd name="connsiteX5" fmla="*/ 434311 w 481076"/>
              <a:gd name="connsiteY5" fmla="*/ 467646 h 467646"/>
              <a:gd name="connsiteX6" fmla="*/ 46765 w 481076"/>
              <a:gd name="connsiteY6" fmla="*/ 467646 h 467646"/>
              <a:gd name="connsiteX7" fmla="*/ 0 w 481076"/>
              <a:gd name="connsiteY7" fmla="*/ 420881 h 467646"/>
              <a:gd name="connsiteX8" fmla="*/ 0 w 481076"/>
              <a:gd name="connsiteY8" fmla="*/ 46765 h 467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1076" h="467646">
                <a:moveTo>
                  <a:pt x="0" y="46765"/>
                </a:moveTo>
                <a:cubicBezTo>
                  <a:pt x="0" y="20937"/>
                  <a:pt x="20937" y="0"/>
                  <a:pt x="46765" y="0"/>
                </a:cubicBezTo>
                <a:lnTo>
                  <a:pt x="434311" y="0"/>
                </a:lnTo>
                <a:cubicBezTo>
                  <a:pt x="460139" y="0"/>
                  <a:pt x="481076" y="20937"/>
                  <a:pt x="481076" y="46765"/>
                </a:cubicBezTo>
                <a:lnTo>
                  <a:pt x="481076" y="420881"/>
                </a:lnTo>
                <a:cubicBezTo>
                  <a:pt x="481076" y="446709"/>
                  <a:pt x="460139" y="467646"/>
                  <a:pt x="434311" y="467646"/>
                </a:cubicBezTo>
                <a:lnTo>
                  <a:pt x="46765" y="467646"/>
                </a:lnTo>
                <a:cubicBezTo>
                  <a:pt x="20937" y="467646"/>
                  <a:pt x="0" y="446709"/>
                  <a:pt x="0" y="420881"/>
                </a:cubicBezTo>
                <a:lnTo>
                  <a:pt x="0" y="46765"/>
                </a:lnTo>
                <a:close/>
              </a:path>
            </a:pathLst>
          </a:custGeom>
          <a:gradFill flip="none" rotWithShape="1">
            <a:gsLst>
              <a:gs pos="0">
                <a:srgbClr val="BEF397"/>
              </a:gs>
              <a:gs pos="50000">
                <a:srgbClr val="D5F6C0"/>
              </a:gs>
              <a:gs pos="100000">
                <a:srgbClr val="EAFAE0"/>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nchor="ctr"/>
          <a:lstStyle/>
          <a:p>
            <a:pPr algn="ctr"/>
            <a:r>
              <a:rPr lang="ru-RU" sz="1300" b="1" dirty="0" smtClean="0">
                <a:solidFill>
                  <a:prstClr val="black"/>
                </a:solidFill>
                <a:latin typeface="Times New Roman" panose="02020603050405020304" pitchFamily="18" charset="0"/>
                <a:cs typeface="Times New Roman" panose="02020603050405020304" pitchFamily="18" charset="0"/>
              </a:rPr>
              <a:t>0,0</a:t>
            </a:r>
            <a:endParaRPr lang="ru-RU" sz="1300" b="1" dirty="0">
              <a:solidFill>
                <a:prstClr val="black"/>
              </a:solidFill>
              <a:latin typeface="Times New Roman" panose="02020603050405020304" pitchFamily="18" charset="0"/>
              <a:cs typeface="Times New Roman" panose="02020603050405020304" pitchFamily="18" charset="0"/>
            </a:endParaRPr>
          </a:p>
        </p:txBody>
      </p:sp>
      <p:sp>
        <p:nvSpPr>
          <p:cNvPr id="65" name="Полилиния 64"/>
          <p:cNvSpPr/>
          <p:nvPr/>
        </p:nvSpPr>
        <p:spPr>
          <a:xfrm>
            <a:off x="5828478" y="3176804"/>
            <a:ext cx="734310" cy="378079"/>
          </a:xfrm>
          <a:custGeom>
            <a:avLst/>
            <a:gdLst>
              <a:gd name="connsiteX0" fmla="*/ 0 w 499638"/>
              <a:gd name="connsiteY0" fmla="*/ 42908 h 429080"/>
              <a:gd name="connsiteX1" fmla="*/ 42908 w 499638"/>
              <a:gd name="connsiteY1" fmla="*/ 0 h 429080"/>
              <a:gd name="connsiteX2" fmla="*/ 456730 w 499638"/>
              <a:gd name="connsiteY2" fmla="*/ 0 h 429080"/>
              <a:gd name="connsiteX3" fmla="*/ 499638 w 499638"/>
              <a:gd name="connsiteY3" fmla="*/ 42908 h 429080"/>
              <a:gd name="connsiteX4" fmla="*/ 499638 w 499638"/>
              <a:gd name="connsiteY4" fmla="*/ 386172 h 429080"/>
              <a:gd name="connsiteX5" fmla="*/ 456730 w 499638"/>
              <a:gd name="connsiteY5" fmla="*/ 429080 h 429080"/>
              <a:gd name="connsiteX6" fmla="*/ 42908 w 499638"/>
              <a:gd name="connsiteY6" fmla="*/ 429080 h 429080"/>
              <a:gd name="connsiteX7" fmla="*/ 0 w 499638"/>
              <a:gd name="connsiteY7" fmla="*/ 386172 h 429080"/>
              <a:gd name="connsiteX8" fmla="*/ 0 w 499638"/>
              <a:gd name="connsiteY8" fmla="*/ 42908 h 429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9638" h="429080">
                <a:moveTo>
                  <a:pt x="0" y="42908"/>
                </a:moveTo>
                <a:cubicBezTo>
                  <a:pt x="0" y="19211"/>
                  <a:pt x="19211" y="0"/>
                  <a:pt x="42908" y="0"/>
                </a:cubicBezTo>
                <a:lnTo>
                  <a:pt x="456730" y="0"/>
                </a:lnTo>
                <a:cubicBezTo>
                  <a:pt x="480427" y="0"/>
                  <a:pt x="499638" y="19211"/>
                  <a:pt x="499638" y="42908"/>
                </a:cubicBezTo>
                <a:lnTo>
                  <a:pt x="499638" y="386172"/>
                </a:lnTo>
                <a:cubicBezTo>
                  <a:pt x="499638" y="409869"/>
                  <a:pt x="480427" y="429080"/>
                  <a:pt x="456730" y="429080"/>
                </a:cubicBezTo>
                <a:lnTo>
                  <a:pt x="42908" y="429080"/>
                </a:lnTo>
                <a:cubicBezTo>
                  <a:pt x="19211" y="429080"/>
                  <a:pt x="0" y="409869"/>
                  <a:pt x="0" y="386172"/>
                </a:cubicBezTo>
                <a:lnTo>
                  <a:pt x="0" y="42908"/>
                </a:lnTo>
                <a:close/>
              </a:path>
            </a:pathLst>
          </a:custGeom>
          <a:gradFill flip="none" rotWithShape="1">
            <a:gsLst>
              <a:gs pos="0">
                <a:srgbClr val="BBF8E6"/>
              </a:gs>
              <a:gs pos="50000">
                <a:srgbClr val="D4FAEE"/>
              </a:gs>
              <a:gs pos="100000">
                <a:srgbClr val="E9FCF6"/>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4477" tIns="54477" rIns="54477" bIns="54477" numCol="1" spcCol="1270" anchor="ctr" anchorCtr="0">
            <a:noAutofit/>
          </a:bodyPr>
          <a:lstStyle/>
          <a:p>
            <a:pPr lvl="0" algn="ctr" defTabSz="488950">
              <a:lnSpc>
                <a:spcPct val="90000"/>
              </a:lnSpc>
              <a:spcBef>
                <a:spcPct val="0"/>
              </a:spcBef>
              <a:spcAft>
                <a:spcPct val="35000"/>
              </a:spcAft>
            </a:pPr>
            <a:r>
              <a:rPr lang="ru-RU" sz="1300" b="1" dirty="0">
                <a:solidFill>
                  <a:schemeClr val="tx1"/>
                </a:solidFill>
                <a:latin typeface="Times New Roman" panose="02020603050405020304" pitchFamily="18" charset="0"/>
                <a:cs typeface="Times New Roman" panose="02020603050405020304" pitchFamily="18" charset="0"/>
              </a:rPr>
              <a:t>0</a:t>
            </a:r>
            <a:r>
              <a:rPr lang="ru-RU" sz="1300" b="1" dirty="0" smtClean="0">
                <a:solidFill>
                  <a:schemeClr val="tx1"/>
                </a:solidFill>
                <a:latin typeface="Times New Roman" panose="02020603050405020304" pitchFamily="18" charset="0"/>
                <a:cs typeface="Times New Roman" panose="02020603050405020304" pitchFamily="18" charset="0"/>
              </a:rPr>
              <a:t>,0</a:t>
            </a:r>
            <a:endParaRPr lang="ru-RU" sz="1300" b="1" kern="1200" dirty="0" smtClean="0">
              <a:solidFill>
                <a:schemeClr val="tx1"/>
              </a:solidFill>
              <a:latin typeface="Times New Roman" panose="02020603050405020304" pitchFamily="18" charset="0"/>
              <a:cs typeface="Times New Roman" panose="02020603050405020304" pitchFamily="18" charset="0"/>
            </a:endParaRPr>
          </a:p>
        </p:txBody>
      </p:sp>
      <p:sp>
        <p:nvSpPr>
          <p:cNvPr id="66" name="Полилиния 65"/>
          <p:cNvSpPr/>
          <p:nvPr/>
        </p:nvSpPr>
        <p:spPr>
          <a:xfrm>
            <a:off x="7446046" y="3180164"/>
            <a:ext cx="751953" cy="378078"/>
          </a:xfrm>
          <a:custGeom>
            <a:avLst/>
            <a:gdLst>
              <a:gd name="connsiteX0" fmla="*/ 0 w 499638"/>
              <a:gd name="connsiteY0" fmla="*/ 42908 h 429080"/>
              <a:gd name="connsiteX1" fmla="*/ 42908 w 499638"/>
              <a:gd name="connsiteY1" fmla="*/ 0 h 429080"/>
              <a:gd name="connsiteX2" fmla="*/ 456730 w 499638"/>
              <a:gd name="connsiteY2" fmla="*/ 0 h 429080"/>
              <a:gd name="connsiteX3" fmla="*/ 499638 w 499638"/>
              <a:gd name="connsiteY3" fmla="*/ 42908 h 429080"/>
              <a:gd name="connsiteX4" fmla="*/ 499638 w 499638"/>
              <a:gd name="connsiteY4" fmla="*/ 386172 h 429080"/>
              <a:gd name="connsiteX5" fmla="*/ 456730 w 499638"/>
              <a:gd name="connsiteY5" fmla="*/ 429080 h 429080"/>
              <a:gd name="connsiteX6" fmla="*/ 42908 w 499638"/>
              <a:gd name="connsiteY6" fmla="*/ 429080 h 429080"/>
              <a:gd name="connsiteX7" fmla="*/ 0 w 499638"/>
              <a:gd name="connsiteY7" fmla="*/ 386172 h 429080"/>
              <a:gd name="connsiteX8" fmla="*/ 0 w 499638"/>
              <a:gd name="connsiteY8" fmla="*/ 42908 h 429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9638" h="429080">
                <a:moveTo>
                  <a:pt x="0" y="42908"/>
                </a:moveTo>
                <a:cubicBezTo>
                  <a:pt x="0" y="19211"/>
                  <a:pt x="19211" y="0"/>
                  <a:pt x="42908" y="0"/>
                </a:cubicBezTo>
                <a:lnTo>
                  <a:pt x="456730" y="0"/>
                </a:lnTo>
                <a:cubicBezTo>
                  <a:pt x="480427" y="0"/>
                  <a:pt x="499638" y="19211"/>
                  <a:pt x="499638" y="42908"/>
                </a:cubicBezTo>
                <a:lnTo>
                  <a:pt x="499638" y="386172"/>
                </a:lnTo>
                <a:cubicBezTo>
                  <a:pt x="499638" y="409869"/>
                  <a:pt x="480427" y="429080"/>
                  <a:pt x="456730" y="429080"/>
                </a:cubicBezTo>
                <a:lnTo>
                  <a:pt x="42908" y="429080"/>
                </a:lnTo>
                <a:cubicBezTo>
                  <a:pt x="19211" y="429080"/>
                  <a:pt x="0" y="409869"/>
                  <a:pt x="0" y="386172"/>
                </a:cubicBezTo>
                <a:lnTo>
                  <a:pt x="0" y="42908"/>
                </a:lnTo>
                <a:close/>
              </a:path>
            </a:pathLst>
          </a:custGeom>
          <a:gradFill flip="none" rotWithShape="1">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4477" tIns="54477" rIns="54477" bIns="54477" numCol="1" spcCol="1270" anchor="ctr" anchorCtr="0">
            <a:noAutofit/>
          </a:bodyPr>
          <a:lstStyle/>
          <a:p>
            <a:pPr lvl="0" algn="ctr" defTabSz="488950">
              <a:lnSpc>
                <a:spcPct val="90000"/>
              </a:lnSpc>
              <a:spcBef>
                <a:spcPct val="0"/>
              </a:spcBef>
              <a:spcAft>
                <a:spcPct val="35000"/>
              </a:spcAft>
            </a:pPr>
            <a:r>
              <a:rPr lang="ru-RU" sz="1300" b="1" dirty="0" smtClean="0">
                <a:solidFill>
                  <a:schemeClr val="tx1"/>
                </a:solidFill>
                <a:latin typeface="Times New Roman" panose="02020603050405020304" pitchFamily="18" charset="0"/>
                <a:cs typeface="Times New Roman" panose="02020603050405020304" pitchFamily="18" charset="0"/>
              </a:rPr>
              <a:t>4,0</a:t>
            </a:r>
            <a:endParaRPr lang="ru-RU" sz="1300" b="1" kern="1200" dirty="0" smtClean="0">
              <a:solidFill>
                <a:schemeClr val="tx1"/>
              </a:solidFill>
              <a:latin typeface="Times New Roman" panose="02020603050405020304" pitchFamily="18" charset="0"/>
              <a:cs typeface="Times New Roman" panose="02020603050405020304" pitchFamily="18" charset="0"/>
            </a:endParaRPr>
          </a:p>
        </p:txBody>
      </p:sp>
      <p:sp>
        <p:nvSpPr>
          <p:cNvPr id="68" name="Полилиния 67"/>
          <p:cNvSpPr/>
          <p:nvPr/>
        </p:nvSpPr>
        <p:spPr>
          <a:xfrm>
            <a:off x="6645691" y="3191907"/>
            <a:ext cx="734771" cy="362975"/>
          </a:xfrm>
          <a:custGeom>
            <a:avLst/>
            <a:gdLst>
              <a:gd name="connsiteX0" fmla="*/ 0 w 499638"/>
              <a:gd name="connsiteY0" fmla="*/ 42908 h 429080"/>
              <a:gd name="connsiteX1" fmla="*/ 42908 w 499638"/>
              <a:gd name="connsiteY1" fmla="*/ 0 h 429080"/>
              <a:gd name="connsiteX2" fmla="*/ 456730 w 499638"/>
              <a:gd name="connsiteY2" fmla="*/ 0 h 429080"/>
              <a:gd name="connsiteX3" fmla="*/ 499638 w 499638"/>
              <a:gd name="connsiteY3" fmla="*/ 42908 h 429080"/>
              <a:gd name="connsiteX4" fmla="*/ 499638 w 499638"/>
              <a:gd name="connsiteY4" fmla="*/ 386172 h 429080"/>
              <a:gd name="connsiteX5" fmla="*/ 456730 w 499638"/>
              <a:gd name="connsiteY5" fmla="*/ 429080 h 429080"/>
              <a:gd name="connsiteX6" fmla="*/ 42908 w 499638"/>
              <a:gd name="connsiteY6" fmla="*/ 429080 h 429080"/>
              <a:gd name="connsiteX7" fmla="*/ 0 w 499638"/>
              <a:gd name="connsiteY7" fmla="*/ 386172 h 429080"/>
              <a:gd name="connsiteX8" fmla="*/ 0 w 499638"/>
              <a:gd name="connsiteY8" fmla="*/ 42908 h 429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9638" h="429080">
                <a:moveTo>
                  <a:pt x="0" y="42908"/>
                </a:moveTo>
                <a:cubicBezTo>
                  <a:pt x="0" y="19211"/>
                  <a:pt x="19211" y="0"/>
                  <a:pt x="42908" y="0"/>
                </a:cubicBezTo>
                <a:lnTo>
                  <a:pt x="456730" y="0"/>
                </a:lnTo>
                <a:cubicBezTo>
                  <a:pt x="480427" y="0"/>
                  <a:pt x="499638" y="19211"/>
                  <a:pt x="499638" y="42908"/>
                </a:cubicBezTo>
                <a:lnTo>
                  <a:pt x="499638" y="386172"/>
                </a:lnTo>
                <a:cubicBezTo>
                  <a:pt x="499638" y="409869"/>
                  <a:pt x="480427" y="429080"/>
                  <a:pt x="456730" y="429080"/>
                </a:cubicBezTo>
                <a:lnTo>
                  <a:pt x="42908" y="429080"/>
                </a:lnTo>
                <a:cubicBezTo>
                  <a:pt x="19211" y="429080"/>
                  <a:pt x="0" y="409869"/>
                  <a:pt x="0" y="386172"/>
                </a:cubicBezTo>
                <a:lnTo>
                  <a:pt x="0" y="42908"/>
                </a:lnTo>
                <a:close/>
              </a:path>
            </a:pathLst>
          </a:custGeom>
          <a:gradFill flip="none" rotWithShape="1">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4477" tIns="54477" rIns="54477" bIns="54477" numCol="1" spcCol="1270" anchor="ctr" anchorCtr="0">
            <a:noAutofit/>
          </a:bodyPr>
          <a:lstStyle/>
          <a:p>
            <a:pPr lvl="0" algn="ctr" defTabSz="488950">
              <a:lnSpc>
                <a:spcPct val="90000"/>
              </a:lnSpc>
              <a:spcBef>
                <a:spcPct val="0"/>
              </a:spcBef>
              <a:spcAft>
                <a:spcPct val="35000"/>
              </a:spcAft>
            </a:pPr>
            <a:r>
              <a:rPr lang="ru-RU" sz="1300" b="1" dirty="0" smtClean="0">
                <a:solidFill>
                  <a:schemeClr val="tx1"/>
                </a:solidFill>
                <a:latin typeface="Times New Roman" panose="02020603050405020304" pitchFamily="18" charset="0"/>
                <a:cs typeface="Times New Roman" panose="02020603050405020304" pitchFamily="18" charset="0"/>
              </a:rPr>
              <a:t>4,0</a:t>
            </a:r>
            <a:endParaRPr lang="ru-RU" sz="1300" b="1" kern="1200" dirty="0" smtClean="0">
              <a:solidFill>
                <a:schemeClr val="tx1"/>
              </a:solidFill>
              <a:latin typeface="Times New Roman" panose="02020603050405020304" pitchFamily="18" charset="0"/>
              <a:cs typeface="Times New Roman" panose="02020603050405020304" pitchFamily="18" charset="0"/>
            </a:endParaRPr>
          </a:p>
        </p:txBody>
      </p:sp>
      <p:sp>
        <p:nvSpPr>
          <p:cNvPr id="69" name="Полилиния 68"/>
          <p:cNvSpPr/>
          <p:nvPr/>
        </p:nvSpPr>
        <p:spPr>
          <a:xfrm>
            <a:off x="8292963" y="2129495"/>
            <a:ext cx="751953" cy="509882"/>
          </a:xfrm>
          <a:custGeom>
            <a:avLst/>
            <a:gdLst>
              <a:gd name="connsiteX0" fmla="*/ 0 w 501594"/>
              <a:gd name="connsiteY0" fmla="*/ 50159 h 917152"/>
              <a:gd name="connsiteX1" fmla="*/ 50159 w 501594"/>
              <a:gd name="connsiteY1" fmla="*/ 0 h 917152"/>
              <a:gd name="connsiteX2" fmla="*/ 451435 w 501594"/>
              <a:gd name="connsiteY2" fmla="*/ 0 h 917152"/>
              <a:gd name="connsiteX3" fmla="*/ 501594 w 501594"/>
              <a:gd name="connsiteY3" fmla="*/ 50159 h 917152"/>
              <a:gd name="connsiteX4" fmla="*/ 501594 w 501594"/>
              <a:gd name="connsiteY4" fmla="*/ 866993 h 917152"/>
              <a:gd name="connsiteX5" fmla="*/ 451435 w 501594"/>
              <a:gd name="connsiteY5" fmla="*/ 917152 h 917152"/>
              <a:gd name="connsiteX6" fmla="*/ 50159 w 501594"/>
              <a:gd name="connsiteY6" fmla="*/ 917152 h 917152"/>
              <a:gd name="connsiteX7" fmla="*/ 0 w 501594"/>
              <a:gd name="connsiteY7" fmla="*/ 866993 h 917152"/>
              <a:gd name="connsiteX8" fmla="*/ 0 w 501594"/>
              <a:gd name="connsiteY8" fmla="*/ 50159 h 917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1594" h="917152">
                <a:moveTo>
                  <a:pt x="0" y="50159"/>
                </a:moveTo>
                <a:cubicBezTo>
                  <a:pt x="0" y="22457"/>
                  <a:pt x="22457" y="0"/>
                  <a:pt x="50159" y="0"/>
                </a:cubicBezTo>
                <a:lnTo>
                  <a:pt x="451435" y="0"/>
                </a:lnTo>
                <a:cubicBezTo>
                  <a:pt x="479137" y="0"/>
                  <a:pt x="501594" y="22457"/>
                  <a:pt x="501594" y="50159"/>
                </a:cubicBezTo>
                <a:lnTo>
                  <a:pt x="501594" y="866993"/>
                </a:lnTo>
                <a:cubicBezTo>
                  <a:pt x="501594" y="894695"/>
                  <a:pt x="479137" y="917152"/>
                  <a:pt x="451435" y="917152"/>
                </a:cubicBezTo>
                <a:lnTo>
                  <a:pt x="50159" y="917152"/>
                </a:lnTo>
                <a:cubicBezTo>
                  <a:pt x="22457" y="917152"/>
                  <a:pt x="0" y="894695"/>
                  <a:pt x="0" y="866993"/>
                </a:cubicBezTo>
                <a:lnTo>
                  <a:pt x="0" y="50159"/>
                </a:lnTo>
                <a:close/>
              </a:path>
            </a:pathLst>
          </a:custGeom>
          <a:gradFill flip="none" rotWithShape="1">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8031" tIns="68031" rIns="68031" bIns="68031" numCol="1" spcCol="1270" anchor="ctr" anchorCtr="0">
            <a:noAutofit/>
          </a:bodyPr>
          <a:lstStyle/>
          <a:p>
            <a:pPr lvl="0" algn="ctr" defTabSz="622300">
              <a:lnSpc>
                <a:spcPct val="90000"/>
              </a:lnSpc>
              <a:spcBef>
                <a:spcPct val="0"/>
              </a:spcBef>
              <a:spcAft>
                <a:spcPct val="35000"/>
              </a:spcAft>
            </a:pPr>
            <a:r>
              <a:rPr lang="ru-RU" sz="1400" b="1" kern="1200" dirty="0" smtClean="0">
                <a:solidFill>
                  <a:schemeClr val="tx1"/>
                </a:solidFill>
                <a:latin typeface="Times New Roman" panose="02020603050405020304" pitchFamily="18" charset="0"/>
                <a:cs typeface="Times New Roman" panose="02020603050405020304" pitchFamily="18" charset="0"/>
              </a:rPr>
              <a:t>2022</a:t>
            </a:r>
            <a:endParaRPr lang="ru-RU" sz="1400" b="1" kern="1200" dirty="0">
              <a:solidFill>
                <a:schemeClr val="tx1"/>
              </a:solidFill>
              <a:latin typeface="Times New Roman" panose="02020603050405020304" pitchFamily="18" charset="0"/>
              <a:cs typeface="Times New Roman" panose="02020603050405020304" pitchFamily="18" charset="0"/>
            </a:endParaRPr>
          </a:p>
        </p:txBody>
      </p:sp>
      <p:sp>
        <p:nvSpPr>
          <p:cNvPr id="70" name="Полилиния 69"/>
          <p:cNvSpPr/>
          <p:nvPr/>
        </p:nvSpPr>
        <p:spPr>
          <a:xfrm>
            <a:off x="8297541" y="3647488"/>
            <a:ext cx="747375" cy="379772"/>
          </a:xfrm>
          <a:custGeom>
            <a:avLst/>
            <a:gdLst>
              <a:gd name="connsiteX0" fmla="*/ 0 w 444361"/>
              <a:gd name="connsiteY0" fmla="*/ 30190 h 301899"/>
              <a:gd name="connsiteX1" fmla="*/ 30190 w 444361"/>
              <a:gd name="connsiteY1" fmla="*/ 0 h 301899"/>
              <a:gd name="connsiteX2" fmla="*/ 414171 w 444361"/>
              <a:gd name="connsiteY2" fmla="*/ 0 h 301899"/>
              <a:gd name="connsiteX3" fmla="*/ 444361 w 444361"/>
              <a:gd name="connsiteY3" fmla="*/ 30190 h 301899"/>
              <a:gd name="connsiteX4" fmla="*/ 444361 w 444361"/>
              <a:gd name="connsiteY4" fmla="*/ 271709 h 301899"/>
              <a:gd name="connsiteX5" fmla="*/ 414171 w 444361"/>
              <a:gd name="connsiteY5" fmla="*/ 301899 h 301899"/>
              <a:gd name="connsiteX6" fmla="*/ 30190 w 444361"/>
              <a:gd name="connsiteY6" fmla="*/ 301899 h 301899"/>
              <a:gd name="connsiteX7" fmla="*/ 0 w 444361"/>
              <a:gd name="connsiteY7" fmla="*/ 271709 h 301899"/>
              <a:gd name="connsiteX8" fmla="*/ 0 w 444361"/>
              <a:gd name="connsiteY8" fmla="*/ 30190 h 301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361" h="301899">
                <a:moveTo>
                  <a:pt x="0" y="30190"/>
                </a:moveTo>
                <a:cubicBezTo>
                  <a:pt x="0" y="13517"/>
                  <a:pt x="13517" y="0"/>
                  <a:pt x="30190" y="0"/>
                </a:cubicBezTo>
                <a:lnTo>
                  <a:pt x="414171" y="0"/>
                </a:lnTo>
                <a:cubicBezTo>
                  <a:pt x="430844" y="0"/>
                  <a:pt x="444361" y="13517"/>
                  <a:pt x="444361" y="30190"/>
                </a:cubicBezTo>
                <a:lnTo>
                  <a:pt x="444361" y="271709"/>
                </a:lnTo>
                <a:cubicBezTo>
                  <a:pt x="444361" y="288382"/>
                  <a:pt x="430844" y="301899"/>
                  <a:pt x="414171" y="301899"/>
                </a:cubicBezTo>
                <a:lnTo>
                  <a:pt x="30190" y="301899"/>
                </a:lnTo>
                <a:cubicBezTo>
                  <a:pt x="13517" y="301899"/>
                  <a:pt x="0" y="288382"/>
                  <a:pt x="0" y="271709"/>
                </a:cubicBezTo>
                <a:lnTo>
                  <a:pt x="0" y="30190"/>
                </a:lnTo>
                <a:close/>
              </a:path>
            </a:pathLst>
          </a:custGeom>
          <a:gradFill flip="none" rotWithShape="1">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0752" tIns="50752" rIns="50752" bIns="50752" numCol="1" spcCol="1270" anchor="ctr" anchorCtr="0">
            <a:noAutofit/>
          </a:bodyPr>
          <a:lstStyle/>
          <a:p>
            <a:pPr lvl="0" algn="ctr" defTabSz="488950">
              <a:lnSpc>
                <a:spcPct val="90000"/>
              </a:lnSpc>
              <a:spcBef>
                <a:spcPct val="0"/>
              </a:spcBef>
              <a:spcAft>
                <a:spcPct val="35000"/>
              </a:spcAft>
            </a:pPr>
            <a:r>
              <a:rPr lang="ru-RU" sz="1300" b="1" dirty="0" smtClean="0">
                <a:solidFill>
                  <a:schemeClr val="tx1"/>
                </a:solidFill>
                <a:latin typeface="Times New Roman" panose="02020603050405020304" pitchFamily="18" charset="0"/>
                <a:cs typeface="Times New Roman" panose="02020603050405020304" pitchFamily="18" charset="0"/>
              </a:rPr>
              <a:t>3</a:t>
            </a:r>
            <a:r>
              <a:rPr lang="en-US" sz="1300" b="1" dirty="0" smtClean="0">
                <a:solidFill>
                  <a:schemeClr val="tx1"/>
                </a:solidFill>
                <a:latin typeface="Times New Roman" panose="02020603050405020304" pitchFamily="18" charset="0"/>
                <a:cs typeface="Times New Roman" panose="02020603050405020304" pitchFamily="18" charset="0"/>
              </a:rPr>
              <a:t>4</a:t>
            </a:r>
            <a:r>
              <a:rPr lang="ru-RU" sz="1300" b="1" dirty="0" smtClean="0">
                <a:solidFill>
                  <a:schemeClr val="tx1"/>
                </a:solidFill>
                <a:latin typeface="Times New Roman" panose="02020603050405020304" pitchFamily="18" charset="0"/>
                <a:cs typeface="Times New Roman" panose="02020603050405020304" pitchFamily="18" charset="0"/>
              </a:rPr>
              <a:t>0</a:t>
            </a:r>
            <a:endParaRPr lang="ru-RU" sz="1300" b="1" kern="1200" dirty="0">
              <a:solidFill>
                <a:schemeClr val="tx1"/>
              </a:solidFill>
              <a:latin typeface="Times New Roman" panose="02020603050405020304" pitchFamily="18" charset="0"/>
              <a:cs typeface="Times New Roman" panose="02020603050405020304" pitchFamily="18" charset="0"/>
            </a:endParaRPr>
          </a:p>
        </p:txBody>
      </p:sp>
      <p:sp>
        <p:nvSpPr>
          <p:cNvPr id="71" name="Полилиния 70"/>
          <p:cNvSpPr/>
          <p:nvPr/>
        </p:nvSpPr>
        <p:spPr>
          <a:xfrm>
            <a:off x="8292962" y="2722319"/>
            <a:ext cx="751953" cy="384347"/>
          </a:xfrm>
          <a:custGeom>
            <a:avLst/>
            <a:gdLst>
              <a:gd name="connsiteX0" fmla="*/ 0 w 444361"/>
              <a:gd name="connsiteY0" fmla="*/ 30190 h 301899"/>
              <a:gd name="connsiteX1" fmla="*/ 30190 w 444361"/>
              <a:gd name="connsiteY1" fmla="*/ 0 h 301899"/>
              <a:gd name="connsiteX2" fmla="*/ 414171 w 444361"/>
              <a:gd name="connsiteY2" fmla="*/ 0 h 301899"/>
              <a:gd name="connsiteX3" fmla="*/ 444361 w 444361"/>
              <a:gd name="connsiteY3" fmla="*/ 30190 h 301899"/>
              <a:gd name="connsiteX4" fmla="*/ 444361 w 444361"/>
              <a:gd name="connsiteY4" fmla="*/ 271709 h 301899"/>
              <a:gd name="connsiteX5" fmla="*/ 414171 w 444361"/>
              <a:gd name="connsiteY5" fmla="*/ 301899 h 301899"/>
              <a:gd name="connsiteX6" fmla="*/ 30190 w 444361"/>
              <a:gd name="connsiteY6" fmla="*/ 301899 h 301899"/>
              <a:gd name="connsiteX7" fmla="*/ 0 w 444361"/>
              <a:gd name="connsiteY7" fmla="*/ 271709 h 301899"/>
              <a:gd name="connsiteX8" fmla="*/ 0 w 444361"/>
              <a:gd name="connsiteY8" fmla="*/ 30190 h 301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361" h="301899">
                <a:moveTo>
                  <a:pt x="0" y="30190"/>
                </a:moveTo>
                <a:cubicBezTo>
                  <a:pt x="0" y="13517"/>
                  <a:pt x="13517" y="0"/>
                  <a:pt x="30190" y="0"/>
                </a:cubicBezTo>
                <a:lnTo>
                  <a:pt x="414171" y="0"/>
                </a:lnTo>
                <a:cubicBezTo>
                  <a:pt x="430844" y="0"/>
                  <a:pt x="444361" y="13517"/>
                  <a:pt x="444361" y="30190"/>
                </a:cubicBezTo>
                <a:lnTo>
                  <a:pt x="444361" y="271709"/>
                </a:lnTo>
                <a:cubicBezTo>
                  <a:pt x="444361" y="288382"/>
                  <a:pt x="430844" y="301899"/>
                  <a:pt x="414171" y="301899"/>
                </a:cubicBezTo>
                <a:lnTo>
                  <a:pt x="30190" y="301899"/>
                </a:lnTo>
                <a:cubicBezTo>
                  <a:pt x="13517" y="301899"/>
                  <a:pt x="0" y="288382"/>
                  <a:pt x="0" y="271709"/>
                </a:cubicBezTo>
                <a:lnTo>
                  <a:pt x="0" y="30190"/>
                </a:lnTo>
                <a:close/>
              </a:path>
            </a:pathLst>
          </a:custGeom>
          <a:gradFill flip="none" rotWithShape="1">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0752" tIns="50752" rIns="50752" bIns="50752" numCol="1" spcCol="1270" anchor="ctr" anchorCtr="0">
            <a:noAutofit/>
          </a:bodyPr>
          <a:lstStyle/>
          <a:p>
            <a:pPr lvl="0" algn="ctr" defTabSz="488950">
              <a:lnSpc>
                <a:spcPct val="90000"/>
              </a:lnSpc>
              <a:spcBef>
                <a:spcPct val="0"/>
              </a:spcBef>
              <a:spcAft>
                <a:spcPct val="35000"/>
              </a:spcAft>
            </a:pPr>
            <a:r>
              <a:rPr lang="ru-RU" sz="1300" b="1" dirty="0" smtClean="0">
                <a:solidFill>
                  <a:schemeClr val="tx1"/>
                </a:solidFill>
                <a:latin typeface="Times New Roman" panose="02020603050405020304" pitchFamily="18" charset="0"/>
                <a:cs typeface="Times New Roman" panose="02020603050405020304" pitchFamily="18" charset="0"/>
              </a:rPr>
              <a:t>794</a:t>
            </a:r>
            <a:endParaRPr lang="ru-RU" sz="1300" b="1" kern="1200" dirty="0">
              <a:solidFill>
                <a:schemeClr val="tx1"/>
              </a:solidFill>
              <a:latin typeface="Times New Roman" panose="02020603050405020304" pitchFamily="18" charset="0"/>
              <a:cs typeface="Times New Roman" panose="02020603050405020304" pitchFamily="18" charset="0"/>
            </a:endParaRPr>
          </a:p>
        </p:txBody>
      </p:sp>
      <p:sp>
        <p:nvSpPr>
          <p:cNvPr id="72" name="Полилиния 71"/>
          <p:cNvSpPr/>
          <p:nvPr/>
        </p:nvSpPr>
        <p:spPr>
          <a:xfrm>
            <a:off x="8292963" y="4584486"/>
            <a:ext cx="751953" cy="387194"/>
          </a:xfrm>
          <a:custGeom>
            <a:avLst/>
            <a:gdLst>
              <a:gd name="connsiteX0" fmla="*/ 0 w 444361"/>
              <a:gd name="connsiteY0" fmla="*/ 30190 h 301899"/>
              <a:gd name="connsiteX1" fmla="*/ 30190 w 444361"/>
              <a:gd name="connsiteY1" fmla="*/ 0 h 301899"/>
              <a:gd name="connsiteX2" fmla="*/ 414171 w 444361"/>
              <a:gd name="connsiteY2" fmla="*/ 0 h 301899"/>
              <a:gd name="connsiteX3" fmla="*/ 444361 w 444361"/>
              <a:gd name="connsiteY3" fmla="*/ 30190 h 301899"/>
              <a:gd name="connsiteX4" fmla="*/ 444361 w 444361"/>
              <a:gd name="connsiteY4" fmla="*/ 271709 h 301899"/>
              <a:gd name="connsiteX5" fmla="*/ 414171 w 444361"/>
              <a:gd name="connsiteY5" fmla="*/ 301899 h 301899"/>
              <a:gd name="connsiteX6" fmla="*/ 30190 w 444361"/>
              <a:gd name="connsiteY6" fmla="*/ 301899 h 301899"/>
              <a:gd name="connsiteX7" fmla="*/ 0 w 444361"/>
              <a:gd name="connsiteY7" fmla="*/ 271709 h 301899"/>
              <a:gd name="connsiteX8" fmla="*/ 0 w 444361"/>
              <a:gd name="connsiteY8" fmla="*/ 30190 h 301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361" h="301899">
                <a:moveTo>
                  <a:pt x="0" y="30190"/>
                </a:moveTo>
                <a:cubicBezTo>
                  <a:pt x="0" y="13517"/>
                  <a:pt x="13517" y="0"/>
                  <a:pt x="30190" y="0"/>
                </a:cubicBezTo>
                <a:lnTo>
                  <a:pt x="414171" y="0"/>
                </a:lnTo>
                <a:cubicBezTo>
                  <a:pt x="430844" y="0"/>
                  <a:pt x="444361" y="13517"/>
                  <a:pt x="444361" y="30190"/>
                </a:cubicBezTo>
                <a:lnTo>
                  <a:pt x="444361" y="271709"/>
                </a:lnTo>
                <a:cubicBezTo>
                  <a:pt x="444361" y="288382"/>
                  <a:pt x="430844" y="301899"/>
                  <a:pt x="414171" y="301899"/>
                </a:cubicBezTo>
                <a:lnTo>
                  <a:pt x="30190" y="301899"/>
                </a:lnTo>
                <a:cubicBezTo>
                  <a:pt x="13517" y="301899"/>
                  <a:pt x="0" y="288382"/>
                  <a:pt x="0" y="271709"/>
                </a:cubicBezTo>
                <a:lnTo>
                  <a:pt x="0" y="30190"/>
                </a:lnTo>
                <a:close/>
              </a:path>
            </a:pathLst>
          </a:custGeom>
          <a:gradFill flip="none" rotWithShape="1">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0752" tIns="50752" rIns="50752" bIns="50752" numCol="1" spcCol="1270" anchor="ctr" anchorCtr="0">
            <a:noAutofit/>
          </a:bodyPr>
          <a:lstStyle/>
          <a:p>
            <a:pPr lvl="0" algn="ctr" defTabSz="488950">
              <a:lnSpc>
                <a:spcPct val="90000"/>
              </a:lnSpc>
              <a:spcBef>
                <a:spcPct val="0"/>
              </a:spcBef>
              <a:spcAft>
                <a:spcPct val="35000"/>
              </a:spcAft>
            </a:pPr>
            <a:r>
              <a:rPr lang="ru-RU" sz="1300" b="1" dirty="0" smtClean="0">
                <a:solidFill>
                  <a:schemeClr val="tx1"/>
                </a:solidFill>
                <a:latin typeface="Times New Roman" panose="02020603050405020304" pitchFamily="18" charset="0"/>
                <a:cs typeface="Times New Roman" panose="02020603050405020304" pitchFamily="18" charset="0"/>
              </a:rPr>
              <a:t>0,2</a:t>
            </a:r>
            <a:endParaRPr lang="ru-RU" sz="1300" b="1" kern="1200" dirty="0">
              <a:solidFill>
                <a:schemeClr val="tx1"/>
              </a:solidFill>
              <a:latin typeface="Times New Roman" panose="02020603050405020304" pitchFamily="18" charset="0"/>
              <a:cs typeface="Times New Roman" panose="02020603050405020304" pitchFamily="18" charset="0"/>
            </a:endParaRPr>
          </a:p>
        </p:txBody>
      </p:sp>
      <p:sp>
        <p:nvSpPr>
          <p:cNvPr id="73" name="Полилиния 72"/>
          <p:cNvSpPr/>
          <p:nvPr/>
        </p:nvSpPr>
        <p:spPr>
          <a:xfrm>
            <a:off x="8297541" y="4100498"/>
            <a:ext cx="747374" cy="397711"/>
          </a:xfrm>
          <a:custGeom>
            <a:avLst/>
            <a:gdLst>
              <a:gd name="connsiteX0" fmla="*/ 0 w 444361"/>
              <a:gd name="connsiteY0" fmla="*/ 30190 h 301899"/>
              <a:gd name="connsiteX1" fmla="*/ 30190 w 444361"/>
              <a:gd name="connsiteY1" fmla="*/ 0 h 301899"/>
              <a:gd name="connsiteX2" fmla="*/ 414171 w 444361"/>
              <a:gd name="connsiteY2" fmla="*/ 0 h 301899"/>
              <a:gd name="connsiteX3" fmla="*/ 444361 w 444361"/>
              <a:gd name="connsiteY3" fmla="*/ 30190 h 301899"/>
              <a:gd name="connsiteX4" fmla="*/ 444361 w 444361"/>
              <a:gd name="connsiteY4" fmla="*/ 271709 h 301899"/>
              <a:gd name="connsiteX5" fmla="*/ 414171 w 444361"/>
              <a:gd name="connsiteY5" fmla="*/ 301899 h 301899"/>
              <a:gd name="connsiteX6" fmla="*/ 30190 w 444361"/>
              <a:gd name="connsiteY6" fmla="*/ 301899 h 301899"/>
              <a:gd name="connsiteX7" fmla="*/ 0 w 444361"/>
              <a:gd name="connsiteY7" fmla="*/ 271709 h 301899"/>
              <a:gd name="connsiteX8" fmla="*/ 0 w 444361"/>
              <a:gd name="connsiteY8" fmla="*/ 30190 h 301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361" h="301899">
                <a:moveTo>
                  <a:pt x="0" y="30190"/>
                </a:moveTo>
                <a:cubicBezTo>
                  <a:pt x="0" y="13517"/>
                  <a:pt x="13517" y="0"/>
                  <a:pt x="30190" y="0"/>
                </a:cubicBezTo>
                <a:lnTo>
                  <a:pt x="414171" y="0"/>
                </a:lnTo>
                <a:cubicBezTo>
                  <a:pt x="430844" y="0"/>
                  <a:pt x="444361" y="13517"/>
                  <a:pt x="444361" y="30190"/>
                </a:cubicBezTo>
                <a:lnTo>
                  <a:pt x="444361" y="271709"/>
                </a:lnTo>
                <a:cubicBezTo>
                  <a:pt x="444361" y="288382"/>
                  <a:pt x="430844" y="301899"/>
                  <a:pt x="414171" y="301899"/>
                </a:cubicBezTo>
                <a:lnTo>
                  <a:pt x="30190" y="301899"/>
                </a:lnTo>
                <a:cubicBezTo>
                  <a:pt x="13517" y="301899"/>
                  <a:pt x="0" y="288382"/>
                  <a:pt x="0" y="271709"/>
                </a:cubicBezTo>
                <a:lnTo>
                  <a:pt x="0" y="30190"/>
                </a:lnTo>
                <a:close/>
              </a:path>
            </a:pathLst>
          </a:custGeom>
          <a:gradFill flip="none" rotWithShape="1">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0752" tIns="50752" rIns="50752" bIns="50752" numCol="1" spcCol="1270" anchor="ctr" anchorCtr="0">
            <a:noAutofit/>
          </a:bodyPr>
          <a:lstStyle/>
          <a:p>
            <a:pPr lvl="0" algn="ctr" defTabSz="488950">
              <a:lnSpc>
                <a:spcPct val="90000"/>
              </a:lnSpc>
              <a:spcBef>
                <a:spcPct val="0"/>
              </a:spcBef>
              <a:spcAft>
                <a:spcPct val="35000"/>
              </a:spcAft>
            </a:pPr>
            <a:r>
              <a:rPr lang="ru-RU" sz="1100" b="1" dirty="0" smtClean="0">
                <a:solidFill>
                  <a:schemeClr val="tx1"/>
                </a:solidFill>
                <a:latin typeface="Times New Roman" panose="02020603050405020304" pitchFamily="18" charset="0"/>
                <a:cs typeface="Times New Roman" panose="02020603050405020304" pitchFamily="18" charset="0"/>
              </a:rPr>
              <a:t>29 450,0</a:t>
            </a:r>
            <a:endParaRPr lang="ru-RU" sz="1100" b="1" kern="1200" dirty="0">
              <a:solidFill>
                <a:schemeClr val="tx1"/>
              </a:solidFill>
              <a:latin typeface="Times New Roman" panose="02020603050405020304" pitchFamily="18" charset="0"/>
              <a:cs typeface="Times New Roman" panose="02020603050405020304" pitchFamily="18" charset="0"/>
            </a:endParaRPr>
          </a:p>
        </p:txBody>
      </p:sp>
      <p:sp>
        <p:nvSpPr>
          <p:cNvPr id="74" name="Полилиния 73"/>
          <p:cNvSpPr/>
          <p:nvPr/>
        </p:nvSpPr>
        <p:spPr>
          <a:xfrm>
            <a:off x="8292963" y="5063242"/>
            <a:ext cx="751953" cy="792088"/>
          </a:xfrm>
          <a:custGeom>
            <a:avLst/>
            <a:gdLst>
              <a:gd name="connsiteX0" fmla="*/ 0 w 444361"/>
              <a:gd name="connsiteY0" fmla="*/ 30190 h 301899"/>
              <a:gd name="connsiteX1" fmla="*/ 30190 w 444361"/>
              <a:gd name="connsiteY1" fmla="*/ 0 h 301899"/>
              <a:gd name="connsiteX2" fmla="*/ 414171 w 444361"/>
              <a:gd name="connsiteY2" fmla="*/ 0 h 301899"/>
              <a:gd name="connsiteX3" fmla="*/ 444361 w 444361"/>
              <a:gd name="connsiteY3" fmla="*/ 30190 h 301899"/>
              <a:gd name="connsiteX4" fmla="*/ 444361 w 444361"/>
              <a:gd name="connsiteY4" fmla="*/ 271709 h 301899"/>
              <a:gd name="connsiteX5" fmla="*/ 414171 w 444361"/>
              <a:gd name="connsiteY5" fmla="*/ 301899 h 301899"/>
              <a:gd name="connsiteX6" fmla="*/ 30190 w 444361"/>
              <a:gd name="connsiteY6" fmla="*/ 301899 h 301899"/>
              <a:gd name="connsiteX7" fmla="*/ 0 w 444361"/>
              <a:gd name="connsiteY7" fmla="*/ 271709 h 301899"/>
              <a:gd name="connsiteX8" fmla="*/ 0 w 444361"/>
              <a:gd name="connsiteY8" fmla="*/ 30190 h 301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361" h="301899">
                <a:moveTo>
                  <a:pt x="0" y="30190"/>
                </a:moveTo>
                <a:cubicBezTo>
                  <a:pt x="0" y="13517"/>
                  <a:pt x="13517" y="0"/>
                  <a:pt x="30190" y="0"/>
                </a:cubicBezTo>
                <a:lnTo>
                  <a:pt x="414171" y="0"/>
                </a:lnTo>
                <a:cubicBezTo>
                  <a:pt x="430844" y="0"/>
                  <a:pt x="444361" y="13517"/>
                  <a:pt x="444361" y="30190"/>
                </a:cubicBezTo>
                <a:lnTo>
                  <a:pt x="444361" y="271709"/>
                </a:lnTo>
                <a:cubicBezTo>
                  <a:pt x="444361" y="288382"/>
                  <a:pt x="430844" y="301899"/>
                  <a:pt x="414171" y="301899"/>
                </a:cubicBezTo>
                <a:lnTo>
                  <a:pt x="30190" y="301899"/>
                </a:lnTo>
                <a:cubicBezTo>
                  <a:pt x="13517" y="301899"/>
                  <a:pt x="0" y="288382"/>
                  <a:pt x="0" y="271709"/>
                </a:cubicBezTo>
                <a:lnTo>
                  <a:pt x="0" y="30190"/>
                </a:lnTo>
                <a:close/>
              </a:path>
            </a:pathLst>
          </a:custGeom>
          <a:gradFill flip="none" rotWithShape="1">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0752" tIns="50752" rIns="50752" bIns="50752" numCol="1" spcCol="1270" anchor="ctr" anchorCtr="0">
            <a:noAutofit/>
          </a:bodyPr>
          <a:lstStyle/>
          <a:p>
            <a:pPr lvl="0" algn="ctr" defTabSz="488950">
              <a:lnSpc>
                <a:spcPct val="90000"/>
              </a:lnSpc>
              <a:spcBef>
                <a:spcPct val="0"/>
              </a:spcBef>
              <a:spcAft>
                <a:spcPct val="35000"/>
              </a:spcAft>
            </a:pPr>
            <a:r>
              <a:rPr lang="en-US" sz="1300" b="1" dirty="0" smtClean="0">
                <a:solidFill>
                  <a:schemeClr val="tx1"/>
                </a:solidFill>
                <a:latin typeface="Times New Roman" panose="02020603050405020304" pitchFamily="18" charset="0"/>
                <a:cs typeface="Times New Roman" panose="02020603050405020304" pitchFamily="18" charset="0"/>
              </a:rPr>
              <a:t>97</a:t>
            </a:r>
            <a:endParaRPr lang="ru-RU" sz="1300" b="1" kern="1200" dirty="0">
              <a:solidFill>
                <a:schemeClr val="tx1"/>
              </a:solidFill>
              <a:latin typeface="Times New Roman" panose="02020603050405020304" pitchFamily="18" charset="0"/>
              <a:cs typeface="Times New Roman" panose="02020603050405020304" pitchFamily="18" charset="0"/>
            </a:endParaRPr>
          </a:p>
        </p:txBody>
      </p:sp>
      <p:sp>
        <p:nvSpPr>
          <p:cNvPr id="75" name="Полилиния 74"/>
          <p:cNvSpPr/>
          <p:nvPr/>
        </p:nvSpPr>
        <p:spPr>
          <a:xfrm>
            <a:off x="8297540" y="5916309"/>
            <a:ext cx="747375" cy="611499"/>
          </a:xfrm>
          <a:custGeom>
            <a:avLst/>
            <a:gdLst>
              <a:gd name="connsiteX0" fmla="*/ 0 w 444361"/>
              <a:gd name="connsiteY0" fmla="*/ 30190 h 301899"/>
              <a:gd name="connsiteX1" fmla="*/ 30190 w 444361"/>
              <a:gd name="connsiteY1" fmla="*/ 0 h 301899"/>
              <a:gd name="connsiteX2" fmla="*/ 414171 w 444361"/>
              <a:gd name="connsiteY2" fmla="*/ 0 h 301899"/>
              <a:gd name="connsiteX3" fmla="*/ 444361 w 444361"/>
              <a:gd name="connsiteY3" fmla="*/ 30190 h 301899"/>
              <a:gd name="connsiteX4" fmla="*/ 444361 w 444361"/>
              <a:gd name="connsiteY4" fmla="*/ 271709 h 301899"/>
              <a:gd name="connsiteX5" fmla="*/ 414171 w 444361"/>
              <a:gd name="connsiteY5" fmla="*/ 301899 h 301899"/>
              <a:gd name="connsiteX6" fmla="*/ 30190 w 444361"/>
              <a:gd name="connsiteY6" fmla="*/ 301899 h 301899"/>
              <a:gd name="connsiteX7" fmla="*/ 0 w 444361"/>
              <a:gd name="connsiteY7" fmla="*/ 271709 h 301899"/>
              <a:gd name="connsiteX8" fmla="*/ 0 w 444361"/>
              <a:gd name="connsiteY8" fmla="*/ 30190 h 301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361" h="301899">
                <a:moveTo>
                  <a:pt x="0" y="30190"/>
                </a:moveTo>
                <a:cubicBezTo>
                  <a:pt x="0" y="13517"/>
                  <a:pt x="13517" y="0"/>
                  <a:pt x="30190" y="0"/>
                </a:cubicBezTo>
                <a:lnTo>
                  <a:pt x="414171" y="0"/>
                </a:lnTo>
                <a:cubicBezTo>
                  <a:pt x="430844" y="0"/>
                  <a:pt x="444361" y="13517"/>
                  <a:pt x="444361" y="30190"/>
                </a:cubicBezTo>
                <a:lnTo>
                  <a:pt x="444361" y="271709"/>
                </a:lnTo>
                <a:cubicBezTo>
                  <a:pt x="444361" y="288382"/>
                  <a:pt x="430844" y="301899"/>
                  <a:pt x="414171" y="301899"/>
                </a:cubicBezTo>
                <a:lnTo>
                  <a:pt x="30190" y="301899"/>
                </a:lnTo>
                <a:cubicBezTo>
                  <a:pt x="13517" y="301899"/>
                  <a:pt x="0" y="288382"/>
                  <a:pt x="0" y="271709"/>
                </a:cubicBezTo>
                <a:lnTo>
                  <a:pt x="0" y="30190"/>
                </a:lnTo>
                <a:close/>
              </a:path>
            </a:pathLst>
          </a:custGeom>
          <a:gradFill flip="none" rotWithShape="1">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0752" tIns="50752" rIns="50752" bIns="50752" numCol="1" spcCol="1270" anchor="ctr" anchorCtr="0">
            <a:noAutofit/>
          </a:bodyPr>
          <a:lstStyle/>
          <a:p>
            <a:pPr lvl="0" algn="ctr" defTabSz="488950">
              <a:lnSpc>
                <a:spcPct val="90000"/>
              </a:lnSpc>
              <a:spcBef>
                <a:spcPct val="0"/>
              </a:spcBef>
              <a:spcAft>
                <a:spcPct val="35000"/>
              </a:spcAft>
            </a:pPr>
            <a:r>
              <a:rPr lang="ru-RU" sz="1300" b="1" dirty="0">
                <a:solidFill>
                  <a:schemeClr val="tx1"/>
                </a:solidFill>
                <a:latin typeface="Times New Roman" panose="02020603050405020304" pitchFamily="18" charset="0"/>
                <a:cs typeface="Times New Roman" panose="02020603050405020304" pitchFamily="18" charset="0"/>
              </a:rPr>
              <a:t>1</a:t>
            </a:r>
            <a:endParaRPr lang="ru-RU" sz="1300" b="1" kern="1200" dirty="0">
              <a:solidFill>
                <a:schemeClr val="tx1"/>
              </a:solidFill>
              <a:latin typeface="Times New Roman" panose="02020603050405020304" pitchFamily="18" charset="0"/>
              <a:cs typeface="Times New Roman" panose="02020603050405020304" pitchFamily="18" charset="0"/>
            </a:endParaRPr>
          </a:p>
        </p:txBody>
      </p:sp>
      <p:sp>
        <p:nvSpPr>
          <p:cNvPr id="76" name="Полилиния 75"/>
          <p:cNvSpPr/>
          <p:nvPr/>
        </p:nvSpPr>
        <p:spPr>
          <a:xfrm>
            <a:off x="8292962" y="3180164"/>
            <a:ext cx="751953" cy="378078"/>
          </a:xfrm>
          <a:custGeom>
            <a:avLst/>
            <a:gdLst>
              <a:gd name="connsiteX0" fmla="*/ 0 w 499638"/>
              <a:gd name="connsiteY0" fmla="*/ 42908 h 429080"/>
              <a:gd name="connsiteX1" fmla="*/ 42908 w 499638"/>
              <a:gd name="connsiteY1" fmla="*/ 0 h 429080"/>
              <a:gd name="connsiteX2" fmla="*/ 456730 w 499638"/>
              <a:gd name="connsiteY2" fmla="*/ 0 h 429080"/>
              <a:gd name="connsiteX3" fmla="*/ 499638 w 499638"/>
              <a:gd name="connsiteY3" fmla="*/ 42908 h 429080"/>
              <a:gd name="connsiteX4" fmla="*/ 499638 w 499638"/>
              <a:gd name="connsiteY4" fmla="*/ 386172 h 429080"/>
              <a:gd name="connsiteX5" fmla="*/ 456730 w 499638"/>
              <a:gd name="connsiteY5" fmla="*/ 429080 h 429080"/>
              <a:gd name="connsiteX6" fmla="*/ 42908 w 499638"/>
              <a:gd name="connsiteY6" fmla="*/ 429080 h 429080"/>
              <a:gd name="connsiteX7" fmla="*/ 0 w 499638"/>
              <a:gd name="connsiteY7" fmla="*/ 386172 h 429080"/>
              <a:gd name="connsiteX8" fmla="*/ 0 w 499638"/>
              <a:gd name="connsiteY8" fmla="*/ 42908 h 429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9638" h="429080">
                <a:moveTo>
                  <a:pt x="0" y="42908"/>
                </a:moveTo>
                <a:cubicBezTo>
                  <a:pt x="0" y="19211"/>
                  <a:pt x="19211" y="0"/>
                  <a:pt x="42908" y="0"/>
                </a:cubicBezTo>
                <a:lnTo>
                  <a:pt x="456730" y="0"/>
                </a:lnTo>
                <a:cubicBezTo>
                  <a:pt x="480427" y="0"/>
                  <a:pt x="499638" y="19211"/>
                  <a:pt x="499638" y="42908"/>
                </a:cubicBezTo>
                <a:lnTo>
                  <a:pt x="499638" y="386172"/>
                </a:lnTo>
                <a:cubicBezTo>
                  <a:pt x="499638" y="409869"/>
                  <a:pt x="480427" y="429080"/>
                  <a:pt x="456730" y="429080"/>
                </a:cubicBezTo>
                <a:lnTo>
                  <a:pt x="42908" y="429080"/>
                </a:lnTo>
                <a:cubicBezTo>
                  <a:pt x="19211" y="429080"/>
                  <a:pt x="0" y="409869"/>
                  <a:pt x="0" y="386172"/>
                </a:cubicBezTo>
                <a:lnTo>
                  <a:pt x="0" y="42908"/>
                </a:lnTo>
                <a:close/>
              </a:path>
            </a:pathLst>
          </a:custGeom>
          <a:gradFill flip="none" rotWithShape="1">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4477" tIns="54477" rIns="54477" bIns="54477" numCol="1" spcCol="1270" anchor="ctr" anchorCtr="0">
            <a:noAutofit/>
          </a:bodyPr>
          <a:lstStyle/>
          <a:p>
            <a:pPr lvl="0" algn="ctr" defTabSz="488950">
              <a:lnSpc>
                <a:spcPct val="90000"/>
              </a:lnSpc>
              <a:spcBef>
                <a:spcPct val="0"/>
              </a:spcBef>
              <a:spcAft>
                <a:spcPct val="35000"/>
              </a:spcAft>
            </a:pPr>
            <a:r>
              <a:rPr lang="ru-RU" sz="1300" b="1" dirty="0" smtClean="0">
                <a:solidFill>
                  <a:schemeClr val="tx1"/>
                </a:solidFill>
                <a:latin typeface="Times New Roman" panose="02020603050405020304" pitchFamily="18" charset="0"/>
                <a:cs typeface="Times New Roman" panose="02020603050405020304" pitchFamily="18" charset="0"/>
              </a:rPr>
              <a:t>4,0</a:t>
            </a:r>
            <a:endParaRPr lang="ru-RU" sz="1300" b="1" kern="1200" dirty="0" smtClean="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3433419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p:txBody>
          <a:bodyPr/>
          <a:lstStyle/>
          <a:p>
            <a:pPr>
              <a:defRPr/>
            </a:pPr>
            <a:fld id="{667CCBFA-BFB9-4E9F-B6F6-694D72409F22}" type="slidenum">
              <a:rPr lang="ru-RU" smtClean="0"/>
              <a:pPr>
                <a:defRPr/>
              </a:pPr>
              <a:t>8</a:t>
            </a:fld>
            <a:endParaRPr lang="ru-RU" dirty="0"/>
          </a:p>
        </p:txBody>
      </p:sp>
      <p:sp>
        <p:nvSpPr>
          <p:cNvPr id="11" name="Номер слайда 2"/>
          <p:cNvSpPr txBox="1">
            <a:spLocks/>
          </p:cNvSpPr>
          <p:nvPr/>
        </p:nvSpPr>
        <p:spPr>
          <a:xfrm>
            <a:off x="8748464" y="6308725"/>
            <a:ext cx="395536" cy="412750"/>
          </a:xfrm>
          <a:prstGeom prst="rect">
            <a:avLst/>
          </a:prstGeom>
        </p:spPr>
        <p:txBody>
          <a:bodyPr vert="horz" lIns="91440" tIns="45720" rIns="91440" bIns="45720" rtlCol="0" anchor="ctr"/>
          <a:lstStyle>
            <a:defPPr>
              <a:defRPr lang="ru-RU"/>
            </a:defPPr>
            <a:lvl1pPr algn="r" rtl="0" fontAlgn="auto">
              <a:spcBef>
                <a:spcPts val="0"/>
              </a:spcBef>
              <a:spcAft>
                <a:spcPts val="0"/>
              </a:spcAft>
              <a:defRPr sz="1400" kern="1200" baseline="0">
                <a:solidFill>
                  <a:srgbClr val="A03202"/>
                </a:solidFill>
                <a:latin typeface="+mn-lt"/>
                <a:ea typeface="+mn-ea"/>
                <a:cs typeface="+mn-cs"/>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endParaRPr lang="ru-RU" sz="1600" b="1" dirty="0">
              <a:solidFill>
                <a:prstClr val="black"/>
              </a:solidFill>
            </a:endParaRPr>
          </a:p>
        </p:txBody>
      </p:sp>
      <p:graphicFrame>
        <p:nvGraphicFramePr>
          <p:cNvPr id="3" name="Схема 2"/>
          <p:cNvGraphicFramePr/>
          <p:nvPr>
            <p:extLst>
              <p:ext uri="{D42A27DB-BD31-4B8C-83A1-F6EECF244321}">
                <p14:modId xmlns:p14="http://schemas.microsoft.com/office/powerpoint/2010/main" val="2879602495"/>
              </p:ext>
            </p:extLst>
          </p:nvPr>
        </p:nvGraphicFramePr>
        <p:xfrm>
          <a:off x="509906" y="1772816"/>
          <a:ext cx="8136904" cy="46085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2" name="Скругленный прямоугольник 21"/>
          <p:cNvSpPr/>
          <p:nvPr/>
        </p:nvSpPr>
        <p:spPr>
          <a:xfrm>
            <a:off x="1259632" y="836712"/>
            <a:ext cx="6840760" cy="578863"/>
          </a:xfrm>
          <a:prstGeom prst="roundRect">
            <a:avLst/>
          </a:prstGeom>
        </p:spPr>
        <p:style>
          <a:lnRef idx="1">
            <a:schemeClr val="accent4"/>
          </a:lnRef>
          <a:fillRef idx="2">
            <a:schemeClr val="accent4"/>
          </a:fillRef>
          <a:effectRef idx="1">
            <a:schemeClr val="accent4"/>
          </a:effectRef>
          <a:fontRef idx="minor">
            <a:schemeClr val="dk1"/>
          </a:fontRef>
        </p:style>
        <p:txBody>
          <a:bodyPr lIns="0" tIns="0" rIns="0" bIns="0"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ru-RU" sz="1700" b="1" dirty="0" smtClean="0">
                <a:solidFill>
                  <a:prstClr val="black"/>
                </a:solidFill>
                <a:latin typeface="Times New Roman" panose="02020603050405020304" pitchFamily="18" charset="0"/>
                <a:cs typeface="Times New Roman" panose="02020603050405020304" pitchFamily="18" charset="0"/>
              </a:rPr>
              <a:t>Составление проекта республиканского бюджета Чувашской Республики основывается на:</a:t>
            </a:r>
            <a:endParaRPr lang="ru-RU" sz="1700" b="1" dirty="0">
              <a:solidFill>
                <a:prstClr val="black"/>
              </a:solidFill>
              <a:latin typeface="Times New Roman" panose="02020603050405020304" pitchFamily="18" charset="0"/>
              <a:cs typeface="Times New Roman" panose="02020603050405020304" pitchFamily="18" charset="0"/>
            </a:endParaRPr>
          </a:p>
        </p:txBody>
      </p:sp>
      <p:sp>
        <p:nvSpPr>
          <p:cNvPr id="12" name="Заголовок 1"/>
          <p:cNvSpPr txBox="1">
            <a:spLocks/>
          </p:cNvSpPr>
          <p:nvPr/>
        </p:nvSpPr>
        <p:spPr>
          <a:xfrm>
            <a:off x="259730" y="69850"/>
            <a:ext cx="4572000" cy="536032"/>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l" fontAlgn="auto">
              <a:spcAft>
                <a:spcPts val="0"/>
              </a:spcAft>
              <a:buFont typeface="Georgia" pitchFamily="18" charset="0"/>
              <a:buNone/>
            </a:pPr>
            <a:r>
              <a:rPr lang="ru-RU" sz="2400" dirty="0" smtClean="0">
                <a:solidFill>
                  <a:schemeClr val="tx1"/>
                </a:solidFill>
                <a:effectLst/>
                <a:latin typeface="Times New Roman" panose="02020603050405020304" pitchFamily="18" charset="0"/>
                <a:cs typeface="Times New Roman" panose="02020603050405020304" pitchFamily="18" charset="0"/>
              </a:rPr>
              <a:t>Основные термины и понятия</a:t>
            </a:r>
            <a:endParaRPr lang="ru-RU" sz="2400" dirty="0">
              <a:solidFill>
                <a:schemeClr val="tx1"/>
              </a:solidFill>
              <a:effectLst/>
              <a:latin typeface="Times New Roman" panose="02020603050405020304" pitchFamily="18" charset="0"/>
              <a:cs typeface="Times New Roman" panose="02020603050405020304" pitchFamily="18" charset="0"/>
            </a:endParaRPr>
          </a:p>
        </p:txBody>
      </p:sp>
      <p:cxnSp>
        <p:nvCxnSpPr>
          <p:cNvPr id="13" name="Прямая соединительная линия 12"/>
          <p:cNvCxnSpPr/>
          <p:nvPr/>
        </p:nvCxnSpPr>
        <p:spPr>
          <a:xfrm>
            <a:off x="0" y="620688"/>
            <a:ext cx="9144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7873228" y="69850"/>
            <a:ext cx="1223412" cy="492443"/>
          </a:xfrm>
          <a:prstGeom prst="rect">
            <a:avLst/>
          </a:prstGeom>
          <a:noFill/>
        </p:spPr>
        <p:txBody>
          <a:bodyPr wrap="none" rtlCol="0">
            <a:spAutoFit/>
          </a:bodyPr>
          <a:lstStyle/>
          <a:p>
            <a:pPr algn="ctr"/>
            <a:r>
              <a:rPr lang="ru-RU" sz="1300" b="1" i="1" dirty="0" smtClean="0">
                <a:solidFill>
                  <a:schemeClr val="accent1"/>
                </a:solidFill>
                <a:latin typeface="+mn-lt"/>
              </a:rPr>
              <a:t>Бюджет</a:t>
            </a:r>
          </a:p>
          <a:p>
            <a:pPr algn="ctr"/>
            <a:r>
              <a:rPr lang="ru-RU" sz="1300" b="1" i="1" dirty="0" smtClean="0">
                <a:solidFill>
                  <a:schemeClr val="accent1"/>
                </a:solidFill>
                <a:latin typeface="+mn-lt"/>
              </a:rPr>
              <a:t>для граждан</a:t>
            </a:r>
            <a:endParaRPr lang="ru-RU" sz="1300" b="1" i="1" dirty="0">
              <a:solidFill>
                <a:schemeClr val="accent1"/>
              </a:solidFill>
              <a:latin typeface="+mn-lt"/>
            </a:endParaRPr>
          </a:p>
        </p:txBody>
      </p:sp>
    </p:spTree>
    <p:extLst>
      <p:ext uri="{BB962C8B-B14F-4D97-AF65-F5344CB8AC3E}">
        <p14:creationId xmlns:p14="http://schemas.microsoft.com/office/powerpoint/2010/main" val="2582993106"/>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Прямоугольник 7"/>
          <p:cNvSpPr/>
          <p:nvPr/>
        </p:nvSpPr>
        <p:spPr>
          <a:xfrm>
            <a:off x="4516" y="4293096"/>
            <a:ext cx="1944216" cy="3610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chemeClr val="tx1"/>
              </a:solidFill>
              <a:latin typeface="Times New Roman" panose="02020603050405020304" pitchFamily="18" charset="0"/>
              <a:cs typeface="Times New Roman" panose="02020603050405020304" pitchFamily="18" charset="0"/>
            </a:endParaRPr>
          </a:p>
        </p:txBody>
      </p:sp>
      <p:sp>
        <p:nvSpPr>
          <p:cNvPr id="9" name="Прямоугольник 8"/>
          <p:cNvSpPr/>
          <p:nvPr/>
        </p:nvSpPr>
        <p:spPr>
          <a:xfrm>
            <a:off x="30791" y="4662186"/>
            <a:ext cx="1512168" cy="5040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u-RU" dirty="0">
              <a:solidFill>
                <a:schemeClr val="tx1"/>
              </a:solidFill>
              <a:latin typeface="Times New Roman" panose="02020603050405020304" pitchFamily="18" charset="0"/>
              <a:cs typeface="Times New Roman" panose="02020603050405020304" pitchFamily="18" charset="0"/>
            </a:endParaRPr>
          </a:p>
        </p:txBody>
      </p:sp>
      <p:sp>
        <p:nvSpPr>
          <p:cNvPr id="5" name="Скругленный прямоугольник 4"/>
          <p:cNvSpPr/>
          <p:nvPr/>
        </p:nvSpPr>
        <p:spPr>
          <a:xfrm>
            <a:off x="107503" y="672265"/>
            <a:ext cx="5904657" cy="2036656"/>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r>
              <a:rPr lang="ru-RU" sz="1400" b="1" i="1" dirty="0" smtClean="0">
                <a:solidFill>
                  <a:schemeClr val="tx1"/>
                </a:solidFill>
                <a:latin typeface="Times New Roman" panose="02020603050405020304" pitchFamily="18" charset="0"/>
                <a:cs typeface="Times New Roman" panose="02020603050405020304" pitchFamily="18" charset="0"/>
              </a:rPr>
              <a:t>Цели программы:</a:t>
            </a:r>
          </a:p>
          <a:p>
            <a:pPr marL="285750" indent="-285750" algn="just">
              <a:buFont typeface="Wingdings" panose="05000000000000000000" pitchFamily="2" charset="2"/>
              <a:buChar char="v"/>
            </a:pPr>
            <a:r>
              <a:rPr lang="ru-RU" sz="1300" dirty="0" smtClean="0">
                <a:solidFill>
                  <a:schemeClr val="tx1"/>
                </a:solidFill>
                <a:latin typeface="Times New Roman" panose="02020603050405020304" pitchFamily="18" charset="0"/>
                <a:cs typeface="Times New Roman" panose="02020603050405020304" pitchFamily="18" charset="0"/>
              </a:rPr>
              <a:t>обеспечение </a:t>
            </a:r>
            <a:r>
              <a:rPr lang="ru-RU" sz="1300" dirty="0">
                <a:solidFill>
                  <a:schemeClr val="tx1"/>
                </a:solidFill>
                <a:latin typeface="Times New Roman" panose="02020603050405020304" pitchFamily="18" charset="0"/>
                <a:cs typeface="Times New Roman" panose="02020603050405020304" pitchFamily="18" charset="0"/>
              </a:rPr>
              <a:t>населения Чувашской Республики питьевой водой, соответствующей требованиям безопасности и безвредности, установленным санитарно-эпидемиологическими правилами, в объеме, достаточном для </a:t>
            </a:r>
            <a:r>
              <a:rPr lang="ru-RU" sz="1300" dirty="0" smtClean="0">
                <a:solidFill>
                  <a:schemeClr val="tx1"/>
                </a:solidFill>
                <a:latin typeface="Times New Roman" panose="02020603050405020304" pitchFamily="18" charset="0"/>
                <a:cs typeface="Times New Roman" panose="02020603050405020304" pitchFamily="18" charset="0"/>
              </a:rPr>
              <a:t>жизнедеятельности;</a:t>
            </a:r>
            <a:endParaRPr lang="ru-RU" sz="1300" dirty="0">
              <a:solidFill>
                <a:schemeClr val="tx1"/>
              </a:solidFill>
              <a:latin typeface="Times New Roman" panose="02020603050405020304" pitchFamily="18" charset="0"/>
              <a:cs typeface="Times New Roman" panose="02020603050405020304" pitchFamily="18" charset="0"/>
            </a:endParaRPr>
          </a:p>
          <a:p>
            <a:pPr marL="285750" indent="-285750" algn="just">
              <a:buFont typeface="Wingdings" panose="05000000000000000000" pitchFamily="2" charset="2"/>
              <a:buChar char="v"/>
            </a:pPr>
            <a:r>
              <a:rPr lang="ru-RU" sz="1300" dirty="0" smtClean="0">
                <a:solidFill>
                  <a:schemeClr val="tx1"/>
                </a:solidFill>
                <a:latin typeface="Times New Roman" panose="02020603050405020304" pitchFamily="18" charset="0"/>
                <a:cs typeface="Times New Roman" panose="02020603050405020304" pitchFamily="18" charset="0"/>
              </a:rPr>
              <a:t>создание </a:t>
            </a:r>
            <a:r>
              <a:rPr lang="ru-RU" sz="1300" dirty="0">
                <a:solidFill>
                  <a:schemeClr val="tx1"/>
                </a:solidFill>
                <a:latin typeface="Times New Roman" panose="02020603050405020304" pitchFamily="18" charset="0"/>
                <a:cs typeface="Times New Roman" panose="02020603050405020304" pitchFamily="18" charset="0"/>
              </a:rPr>
              <a:t>условий для приведения коммунальной инфраструктуры в соответствие со стандартами качества, обеспечивающими комфортные и безопасные условия проживания населения;</a:t>
            </a:r>
          </a:p>
          <a:p>
            <a:pPr marL="285750" indent="-285750" algn="just">
              <a:buFont typeface="Wingdings" panose="05000000000000000000" pitchFamily="2" charset="2"/>
              <a:buChar char="v"/>
            </a:pPr>
            <a:r>
              <a:rPr lang="ru-RU" sz="1300" dirty="0" smtClean="0">
                <a:solidFill>
                  <a:schemeClr val="tx1"/>
                </a:solidFill>
                <a:latin typeface="Times New Roman" panose="02020603050405020304" pitchFamily="18" charset="0"/>
                <a:cs typeface="Times New Roman" panose="02020603050405020304" pitchFamily="18" charset="0"/>
              </a:rPr>
              <a:t>повышение </a:t>
            </a:r>
            <a:r>
              <a:rPr lang="ru-RU" sz="1300" dirty="0">
                <a:solidFill>
                  <a:schemeClr val="tx1"/>
                </a:solidFill>
                <a:latin typeface="Times New Roman" panose="02020603050405020304" pitchFamily="18" charset="0"/>
                <a:cs typeface="Times New Roman" panose="02020603050405020304" pitchFamily="18" charset="0"/>
              </a:rPr>
              <a:t>надежности функционирования газотранспортной системы населенных пунктов Чувашской </a:t>
            </a:r>
            <a:r>
              <a:rPr lang="ru-RU" sz="1300" dirty="0" smtClean="0">
                <a:solidFill>
                  <a:schemeClr val="tx1"/>
                </a:solidFill>
                <a:latin typeface="Times New Roman" panose="02020603050405020304" pitchFamily="18" charset="0"/>
                <a:cs typeface="Times New Roman" panose="02020603050405020304" pitchFamily="18" charset="0"/>
              </a:rPr>
              <a:t>Республики</a:t>
            </a:r>
            <a:r>
              <a:rPr lang="ru-RU" sz="1300" dirty="0">
                <a:solidFill>
                  <a:schemeClr val="tx1"/>
                </a:solidFill>
                <a:latin typeface="Times New Roman" panose="02020603050405020304" pitchFamily="18" charset="0"/>
                <a:cs typeface="Times New Roman" panose="02020603050405020304" pitchFamily="18" charset="0"/>
              </a:rPr>
              <a:t>.</a:t>
            </a:r>
          </a:p>
        </p:txBody>
      </p:sp>
      <p:graphicFrame>
        <p:nvGraphicFramePr>
          <p:cNvPr id="12" name="Диаграмма 11"/>
          <p:cNvGraphicFramePr>
            <a:graphicFrameLocks/>
          </p:cNvGraphicFramePr>
          <p:nvPr>
            <p:extLst>
              <p:ext uri="{D42A27DB-BD31-4B8C-83A1-F6EECF244321}">
                <p14:modId xmlns:p14="http://schemas.microsoft.com/office/powerpoint/2010/main" val="2742802937"/>
              </p:ext>
            </p:extLst>
          </p:nvPr>
        </p:nvGraphicFramePr>
        <p:xfrm>
          <a:off x="147780" y="3356992"/>
          <a:ext cx="45719" cy="3384376"/>
        </p:xfrm>
        <a:graphic>
          <a:graphicData uri="http://schemas.openxmlformats.org/drawingml/2006/chart">
            <c:chart xmlns:c="http://schemas.openxmlformats.org/drawingml/2006/chart" xmlns:r="http://schemas.openxmlformats.org/officeDocument/2006/relationships" r:id="rId3"/>
          </a:graphicData>
        </a:graphic>
      </p:graphicFrame>
      <p:sp>
        <p:nvSpPr>
          <p:cNvPr id="56" name="TextBox 55"/>
          <p:cNvSpPr txBox="1"/>
          <p:nvPr/>
        </p:nvSpPr>
        <p:spPr>
          <a:xfrm>
            <a:off x="184958" y="2880556"/>
            <a:ext cx="3949543" cy="307777"/>
          </a:xfrm>
          <a:prstGeom prst="rect">
            <a:avLst/>
          </a:prstGeom>
          <a:noFill/>
        </p:spPr>
        <p:txBody>
          <a:bodyPr wrap="none" rtlCol="0">
            <a:spAutoFit/>
          </a:bodyPr>
          <a:lstStyle/>
          <a:p>
            <a:r>
              <a:rPr lang="ru-RU" sz="1400" b="1" dirty="0" smtClean="0">
                <a:latin typeface="Times New Roman" panose="02020603050405020304" pitchFamily="18" charset="0"/>
                <a:cs typeface="Times New Roman" panose="02020603050405020304" pitchFamily="18" charset="0"/>
              </a:rPr>
              <a:t>Расходы республиканского бюджета, млн. руб.</a:t>
            </a:r>
            <a:endParaRPr lang="ru-RU" sz="1400" b="1" dirty="0">
              <a:latin typeface="Times New Roman" panose="02020603050405020304" pitchFamily="18" charset="0"/>
              <a:cs typeface="Times New Roman" panose="02020603050405020304" pitchFamily="18" charset="0"/>
            </a:endParaRPr>
          </a:p>
        </p:txBody>
      </p:sp>
      <p:graphicFrame>
        <p:nvGraphicFramePr>
          <p:cNvPr id="57" name="Диаграмма 56"/>
          <p:cNvGraphicFramePr>
            <a:graphicFrameLocks/>
          </p:cNvGraphicFramePr>
          <p:nvPr>
            <p:extLst>
              <p:ext uri="{D42A27DB-BD31-4B8C-83A1-F6EECF244321}">
                <p14:modId xmlns:p14="http://schemas.microsoft.com/office/powerpoint/2010/main" val="3015670941"/>
              </p:ext>
            </p:extLst>
          </p:nvPr>
        </p:nvGraphicFramePr>
        <p:xfrm>
          <a:off x="75058" y="2999953"/>
          <a:ext cx="3991420" cy="3478049"/>
        </p:xfrm>
        <a:graphic>
          <a:graphicData uri="http://schemas.openxmlformats.org/drawingml/2006/chart">
            <c:chart xmlns:c="http://schemas.openxmlformats.org/drawingml/2006/chart" xmlns:r="http://schemas.openxmlformats.org/officeDocument/2006/relationships" r:id="rId4"/>
          </a:graphicData>
        </a:graphic>
      </p:graphicFrame>
      <p:sp>
        <p:nvSpPr>
          <p:cNvPr id="3" name="Номер слайда 2"/>
          <p:cNvSpPr>
            <a:spLocks noGrp="1"/>
          </p:cNvSpPr>
          <p:nvPr>
            <p:ph type="sldNum" sz="quarter" idx="12"/>
          </p:nvPr>
        </p:nvSpPr>
        <p:spPr/>
        <p:txBody>
          <a:bodyPr/>
          <a:lstStyle/>
          <a:p>
            <a:pPr>
              <a:defRPr/>
            </a:pPr>
            <a:fld id="{667CCBFA-BFB9-4E9F-B6F6-694D72409F22}" type="slidenum">
              <a:rPr lang="ru-RU" smtClean="0"/>
              <a:pPr>
                <a:defRPr/>
              </a:pPr>
              <a:t>80</a:t>
            </a:fld>
            <a:endParaRPr lang="ru-RU" dirty="0"/>
          </a:p>
        </p:txBody>
      </p:sp>
      <p:sp>
        <p:nvSpPr>
          <p:cNvPr id="59" name="Заголовок 1"/>
          <p:cNvSpPr txBox="1">
            <a:spLocks/>
          </p:cNvSpPr>
          <p:nvPr/>
        </p:nvSpPr>
        <p:spPr>
          <a:xfrm>
            <a:off x="259728" y="0"/>
            <a:ext cx="7613500" cy="620688"/>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l" fontAlgn="auto">
              <a:spcAft>
                <a:spcPts val="0"/>
              </a:spcAft>
              <a:buNone/>
            </a:pPr>
            <a:r>
              <a:rPr lang="ru-RU" sz="1700" dirty="0">
                <a:solidFill>
                  <a:schemeClr val="tx1"/>
                </a:solidFill>
                <a:effectLst/>
                <a:latin typeface="Times New Roman" panose="02020603050405020304" pitchFamily="18" charset="0"/>
                <a:cs typeface="Times New Roman" panose="02020603050405020304" pitchFamily="18" charset="0"/>
              </a:rPr>
              <a:t>Государственная программа Чувашской Республики </a:t>
            </a:r>
            <a:endParaRPr lang="ru-RU" sz="1700" dirty="0" smtClean="0">
              <a:solidFill>
                <a:schemeClr val="tx1"/>
              </a:solidFill>
              <a:effectLst/>
              <a:latin typeface="Times New Roman" panose="02020603050405020304" pitchFamily="18" charset="0"/>
              <a:cs typeface="Times New Roman" panose="02020603050405020304" pitchFamily="18" charset="0"/>
            </a:endParaRPr>
          </a:p>
          <a:p>
            <a:pPr marL="0" indent="0" algn="l" fontAlgn="auto">
              <a:spcAft>
                <a:spcPts val="0"/>
              </a:spcAft>
              <a:buNone/>
            </a:pPr>
            <a:r>
              <a:rPr lang="ru-RU" sz="1700" dirty="0" smtClean="0">
                <a:solidFill>
                  <a:schemeClr val="tx1"/>
                </a:solidFill>
                <a:effectLst/>
                <a:latin typeface="Times New Roman" panose="02020603050405020304" pitchFamily="18" charset="0"/>
                <a:cs typeface="Times New Roman" panose="02020603050405020304" pitchFamily="18" charset="0"/>
              </a:rPr>
              <a:t>«</a:t>
            </a:r>
            <a:r>
              <a:rPr lang="ru-RU" sz="1700" dirty="0">
                <a:solidFill>
                  <a:schemeClr val="tx1"/>
                </a:solidFill>
                <a:effectLst/>
                <a:latin typeface="Times New Roman" panose="02020603050405020304" pitchFamily="18" charset="0"/>
                <a:cs typeface="Times New Roman" panose="02020603050405020304" pitchFamily="18" charset="0"/>
              </a:rPr>
              <a:t>Модернизация и развитие сферы жилищно-коммунального </a:t>
            </a:r>
            <a:r>
              <a:rPr lang="ru-RU" sz="1700" dirty="0" smtClean="0">
                <a:solidFill>
                  <a:schemeClr val="tx1"/>
                </a:solidFill>
                <a:effectLst/>
                <a:latin typeface="Times New Roman" panose="02020603050405020304" pitchFamily="18" charset="0"/>
                <a:cs typeface="Times New Roman" panose="02020603050405020304" pitchFamily="18" charset="0"/>
              </a:rPr>
              <a:t>хозяйства»</a:t>
            </a:r>
            <a:endParaRPr lang="ru-RU" sz="1700" dirty="0">
              <a:solidFill>
                <a:schemeClr val="tx1"/>
              </a:solidFill>
              <a:effectLst/>
              <a:latin typeface="Times New Roman" panose="02020603050405020304" pitchFamily="18" charset="0"/>
              <a:cs typeface="Times New Roman" panose="02020603050405020304" pitchFamily="18" charset="0"/>
            </a:endParaRPr>
          </a:p>
        </p:txBody>
      </p:sp>
      <p:cxnSp>
        <p:nvCxnSpPr>
          <p:cNvPr id="60" name="Прямая соединительная линия 59"/>
          <p:cNvCxnSpPr/>
          <p:nvPr/>
        </p:nvCxnSpPr>
        <p:spPr>
          <a:xfrm>
            <a:off x="0" y="620688"/>
            <a:ext cx="9144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61" name="TextBox 60"/>
          <p:cNvSpPr txBox="1"/>
          <p:nvPr/>
        </p:nvSpPr>
        <p:spPr>
          <a:xfrm>
            <a:off x="7873228" y="69850"/>
            <a:ext cx="1223412" cy="492443"/>
          </a:xfrm>
          <a:prstGeom prst="rect">
            <a:avLst/>
          </a:prstGeom>
          <a:noFill/>
        </p:spPr>
        <p:txBody>
          <a:bodyPr wrap="none" rtlCol="0">
            <a:spAutoFit/>
          </a:bodyPr>
          <a:lstStyle/>
          <a:p>
            <a:pPr algn="ctr"/>
            <a:r>
              <a:rPr lang="ru-RU" sz="1300" b="1" i="1" dirty="0" smtClean="0">
                <a:solidFill>
                  <a:schemeClr val="accent1"/>
                </a:solidFill>
                <a:latin typeface="+mn-lt"/>
              </a:rPr>
              <a:t>Бюджет</a:t>
            </a:r>
          </a:p>
          <a:p>
            <a:pPr algn="ctr"/>
            <a:r>
              <a:rPr lang="ru-RU" sz="1300" b="1" i="1" dirty="0" smtClean="0">
                <a:solidFill>
                  <a:schemeClr val="accent1"/>
                </a:solidFill>
                <a:latin typeface="+mn-lt"/>
              </a:rPr>
              <a:t>для граждан</a:t>
            </a:r>
            <a:endParaRPr lang="ru-RU" sz="1300" b="1" i="1" dirty="0">
              <a:solidFill>
                <a:schemeClr val="accent1"/>
              </a:solidFill>
              <a:latin typeface="+mn-lt"/>
            </a:endParaRPr>
          </a:p>
        </p:txBody>
      </p:sp>
      <p:sp>
        <p:nvSpPr>
          <p:cNvPr id="25" name="Полилиния 24"/>
          <p:cNvSpPr/>
          <p:nvPr/>
        </p:nvSpPr>
        <p:spPr>
          <a:xfrm>
            <a:off x="4203697" y="2829632"/>
            <a:ext cx="4821991" cy="393035"/>
          </a:xfrm>
          <a:custGeom>
            <a:avLst/>
            <a:gdLst>
              <a:gd name="connsiteX0" fmla="*/ 0 w 3933156"/>
              <a:gd name="connsiteY0" fmla="*/ 47719 h 477185"/>
              <a:gd name="connsiteX1" fmla="*/ 47719 w 3933156"/>
              <a:gd name="connsiteY1" fmla="*/ 0 h 477185"/>
              <a:gd name="connsiteX2" fmla="*/ 3885438 w 3933156"/>
              <a:gd name="connsiteY2" fmla="*/ 0 h 477185"/>
              <a:gd name="connsiteX3" fmla="*/ 3933157 w 3933156"/>
              <a:gd name="connsiteY3" fmla="*/ 47719 h 477185"/>
              <a:gd name="connsiteX4" fmla="*/ 3933156 w 3933156"/>
              <a:gd name="connsiteY4" fmla="*/ 429467 h 477185"/>
              <a:gd name="connsiteX5" fmla="*/ 3885437 w 3933156"/>
              <a:gd name="connsiteY5" fmla="*/ 477186 h 477185"/>
              <a:gd name="connsiteX6" fmla="*/ 47719 w 3933156"/>
              <a:gd name="connsiteY6" fmla="*/ 477185 h 477185"/>
              <a:gd name="connsiteX7" fmla="*/ 0 w 3933156"/>
              <a:gd name="connsiteY7" fmla="*/ 429466 h 477185"/>
              <a:gd name="connsiteX8" fmla="*/ 0 w 3933156"/>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33156" h="477185">
                <a:moveTo>
                  <a:pt x="0" y="47719"/>
                </a:moveTo>
                <a:cubicBezTo>
                  <a:pt x="0" y="21365"/>
                  <a:pt x="21365" y="0"/>
                  <a:pt x="47719" y="0"/>
                </a:cubicBezTo>
                <a:lnTo>
                  <a:pt x="3885438" y="0"/>
                </a:lnTo>
                <a:cubicBezTo>
                  <a:pt x="3911792" y="0"/>
                  <a:pt x="3933157" y="21365"/>
                  <a:pt x="3933157" y="47719"/>
                </a:cubicBezTo>
                <a:cubicBezTo>
                  <a:pt x="3933157" y="174968"/>
                  <a:pt x="3933156" y="302218"/>
                  <a:pt x="3933156" y="429467"/>
                </a:cubicBezTo>
                <a:cubicBezTo>
                  <a:pt x="3933156" y="455821"/>
                  <a:pt x="3911791" y="477186"/>
                  <a:pt x="3885437"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8100000" scaled="1"/>
            <a:tileRect/>
          </a:gra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506" tIns="63506" rIns="63506" bIns="63506" numCol="1" spcCol="1270" anchor="ctr" anchorCtr="0">
            <a:noAutofit/>
          </a:bodyPr>
          <a:lstStyle/>
          <a:p>
            <a:pPr lvl="0" algn="ctr" defTabSz="577850">
              <a:lnSpc>
                <a:spcPct val="90000"/>
              </a:lnSpc>
              <a:spcBef>
                <a:spcPct val="0"/>
              </a:spcBef>
              <a:spcAft>
                <a:spcPct val="35000"/>
              </a:spcAft>
            </a:pPr>
            <a:r>
              <a:rPr lang="ru-RU" sz="1500" b="1" i="1" kern="1200" dirty="0" smtClean="0">
                <a:solidFill>
                  <a:schemeClr val="tx1"/>
                </a:solidFill>
                <a:latin typeface="Times New Roman" panose="02020603050405020304" pitchFamily="18" charset="0"/>
                <a:cs typeface="Times New Roman" panose="02020603050405020304" pitchFamily="18" charset="0"/>
              </a:rPr>
              <a:t>Расходы в разрезе подпрограмм в 2019 году, млн. руб.</a:t>
            </a:r>
          </a:p>
        </p:txBody>
      </p:sp>
      <p:sp>
        <p:nvSpPr>
          <p:cNvPr id="26" name="Полилиния 25"/>
          <p:cNvSpPr/>
          <p:nvPr/>
        </p:nvSpPr>
        <p:spPr>
          <a:xfrm>
            <a:off x="4211961" y="3648179"/>
            <a:ext cx="3236933" cy="574260"/>
          </a:xfrm>
          <a:custGeom>
            <a:avLst/>
            <a:gdLst>
              <a:gd name="connsiteX0" fmla="*/ 0 w 2926877"/>
              <a:gd name="connsiteY0" fmla="*/ 47719 h 477185"/>
              <a:gd name="connsiteX1" fmla="*/ 47719 w 2926877"/>
              <a:gd name="connsiteY1" fmla="*/ 0 h 477185"/>
              <a:gd name="connsiteX2" fmla="*/ 2879159 w 2926877"/>
              <a:gd name="connsiteY2" fmla="*/ 0 h 477185"/>
              <a:gd name="connsiteX3" fmla="*/ 2926878 w 2926877"/>
              <a:gd name="connsiteY3" fmla="*/ 47719 h 477185"/>
              <a:gd name="connsiteX4" fmla="*/ 2926877 w 2926877"/>
              <a:gd name="connsiteY4" fmla="*/ 429467 h 477185"/>
              <a:gd name="connsiteX5" fmla="*/ 2879158 w 2926877"/>
              <a:gd name="connsiteY5" fmla="*/ 477186 h 477185"/>
              <a:gd name="connsiteX6" fmla="*/ 47719 w 2926877"/>
              <a:gd name="connsiteY6" fmla="*/ 477185 h 477185"/>
              <a:gd name="connsiteX7" fmla="*/ 0 w 2926877"/>
              <a:gd name="connsiteY7" fmla="*/ 429466 h 477185"/>
              <a:gd name="connsiteX8" fmla="*/ 0 w 2926877"/>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26877" h="477185">
                <a:moveTo>
                  <a:pt x="0" y="47719"/>
                </a:moveTo>
                <a:cubicBezTo>
                  <a:pt x="0" y="21365"/>
                  <a:pt x="21365" y="0"/>
                  <a:pt x="47719" y="0"/>
                </a:cubicBezTo>
                <a:lnTo>
                  <a:pt x="2879159" y="0"/>
                </a:lnTo>
                <a:cubicBezTo>
                  <a:pt x="2905513" y="0"/>
                  <a:pt x="2926878" y="21365"/>
                  <a:pt x="2926878" y="47719"/>
                </a:cubicBezTo>
                <a:cubicBezTo>
                  <a:pt x="2926878" y="174968"/>
                  <a:pt x="2926877" y="302218"/>
                  <a:pt x="2926877" y="429467"/>
                </a:cubicBezTo>
                <a:cubicBezTo>
                  <a:pt x="2926877" y="455821"/>
                  <a:pt x="2905512" y="477186"/>
                  <a:pt x="2879158"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8100000" scaled="1"/>
            <a:tileRect/>
          </a:gradFill>
          <a:ln>
            <a:noFill/>
          </a:ln>
          <a:effectLst>
            <a:outerShdw blurRad="50800" dist="38100" dir="5400000" algn="t" rotWithShape="0">
              <a:prstClr val="black">
                <a:alpha val="40000"/>
              </a:prstClr>
            </a:outerShdw>
          </a:effectLst>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506" tIns="63506" rIns="63506" bIns="63506" numCol="1" spcCol="1270" anchor="ctr" anchorCtr="0">
            <a:noAutofit/>
          </a:bodyPr>
          <a:lstStyle/>
          <a:p>
            <a:pPr lvl="0" algn="ctr" defTabSz="577850">
              <a:lnSpc>
                <a:spcPct val="90000"/>
              </a:lnSpc>
              <a:spcAft>
                <a:spcPct val="35000"/>
              </a:spcAft>
            </a:pPr>
            <a:r>
              <a:rPr lang="ru-RU" sz="1200" dirty="0">
                <a:solidFill>
                  <a:schemeClr val="tx1"/>
                </a:solidFill>
                <a:latin typeface="Times New Roman" panose="02020603050405020304" pitchFamily="18" charset="0"/>
                <a:cs typeface="Times New Roman" panose="02020603050405020304" pitchFamily="18" charset="0"/>
              </a:rPr>
              <a:t>Модернизация коммунальной инфраструктуры на территории Чувашской </a:t>
            </a:r>
            <a:r>
              <a:rPr lang="ru-RU" sz="1200" dirty="0" smtClean="0">
                <a:solidFill>
                  <a:schemeClr val="tx1"/>
                </a:solidFill>
                <a:latin typeface="Times New Roman" panose="02020603050405020304" pitchFamily="18" charset="0"/>
                <a:cs typeface="Times New Roman" panose="02020603050405020304" pitchFamily="18" charset="0"/>
              </a:rPr>
              <a:t>Республики</a:t>
            </a:r>
          </a:p>
        </p:txBody>
      </p:sp>
      <p:sp>
        <p:nvSpPr>
          <p:cNvPr id="70" name="Скругленный прямоугольник 69"/>
          <p:cNvSpPr/>
          <p:nvPr/>
        </p:nvSpPr>
        <p:spPr>
          <a:xfrm>
            <a:off x="4211961" y="3270581"/>
            <a:ext cx="3236934" cy="310262"/>
          </a:xfrm>
          <a:prstGeom prst="roundRect">
            <a:avLst>
              <a:gd name="adj" fmla="val 10000"/>
            </a:avLst>
          </a:pr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nchor="ctr"/>
          <a:lstStyle/>
          <a:p>
            <a:pPr algn="ctr"/>
            <a:r>
              <a:rPr lang="ru-RU" sz="1500" b="1" dirty="0" smtClean="0">
                <a:solidFill>
                  <a:schemeClr val="tx1"/>
                </a:solidFill>
                <a:latin typeface="Times New Roman" panose="02020603050405020304" pitchFamily="18" charset="0"/>
                <a:cs typeface="Times New Roman" panose="02020603050405020304" pitchFamily="18" charset="0"/>
              </a:rPr>
              <a:t>Подпрограмма</a:t>
            </a:r>
            <a:endParaRPr lang="ru-RU" sz="1500" b="1" dirty="0">
              <a:solidFill>
                <a:schemeClr val="tx1"/>
              </a:solidFill>
              <a:latin typeface="Times New Roman" panose="02020603050405020304" pitchFamily="18" charset="0"/>
              <a:cs typeface="Times New Roman" panose="02020603050405020304" pitchFamily="18" charset="0"/>
            </a:endParaRPr>
          </a:p>
        </p:txBody>
      </p:sp>
      <p:sp>
        <p:nvSpPr>
          <p:cNvPr id="73" name="Полилиния 72"/>
          <p:cNvSpPr/>
          <p:nvPr/>
        </p:nvSpPr>
        <p:spPr>
          <a:xfrm>
            <a:off x="7560408" y="3648178"/>
            <a:ext cx="684000" cy="574260"/>
          </a:xfrm>
          <a:custGeom>
            <a:avLst/>
            <a:gdLst>
              <a:gd name="connsiteX0" fmla="*/ 0 w 736665"/>
              <a:gd name="connsiteY0" fmla="*/ 47719 h 477185"/>
              <a:gd name="connsiteX1" fmla="*/ 47719 w 736665"/>
              <a:gd name="connsiteY1" fmla="*/ 0 h 477185"/>
              <a:gd name="connsiteX2" fmla="*/ 688947 w 736665"/>
              <a:gd name="connsiteY2" fmla="*/ 0 h 477185"/>
              <a:gd name="connsiteX3" fmla="*/ 736666 w 736665"/>
              <a:gd name="connsiteY3" fmla="*/ 47719 h 477185"/>
              <a:gd name="connsiteX4" fmla="*/ 736665 w 736665"/>
              <a:gd name="connsiteY4" fmla="*/ 429467 h 477185"/>
              <a:gd name="connsiteX5" fmla="*/ 688946 w 736665"/>
              <a:gd name="connsiteY5" fmla="*/ 477186 h 477185"/>
              <a:gd name="connsiteX6" fmla="*/ 47719 w 736665"/>
              <a:gd name="connsiteY6" fmla="*/ 477185 h 477185"/>
              <a:gd name="connsiteX7" fmla="*/ 0 w 736665"/>
              <a:gd name="connsiteY7" fmla="*/ 429466 h 477185"/>
              <a:gd name="connsiteX8" fmla="*/ 0 w 736665"/>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6665" h="477185">
                <a:moveTo>
                  <a:pt x="0" y="47719"/>
                </a:moveTo>
                <a:cubicBezTo>
                  <a:pt x="0" y="21365"/>
                  <a:pt x="21365" y="0"/>
                  <a:pt x="47719" y="0"/>
                </a:cubicBezTo>
                <a:lnTo>
                  <a:pt x="688947" y="0"/>
                </a:lnTo>
                <a:cubicBezTo>
                  <a:pt x="715301" y="0"/>
                  <a:pt x="736666" y="21365"/>
                  <a:pt x="736666" y="47719"/>
                </a:cubicBezTo>
                <a:cubicBezTo>
                  <a:pt x="736666" y="174968"/>
                  <a:pt x="736665" y="302218"/>
                  <a:pt x="736665" y="429467"/>
                </a:cubicBezTo>
                <a:cubicBezTo>
                  <a:pt x="736665" y="455821"/>
                  <a:pt x="715300" y="477186"/>
                  <a:pt x="688946"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8100000" scaled="1"/>
            <a:tileRect/>
          </a:gradFill>
          <a:ln>
            <a:noFill/>
          </a:ln>
        </p:spPr>
        <p:style>
          <a:lnRef idx="1">
            <a:schemeClr val="accent4"/>
          </a:lnRef>
          <a:fillRef idx="2">
            <a:schemeClr val="accent4"/>
          </a:fillRef>
          <a:effectRef idx="1">
            <a:schemeClr val="accent4"/>
          </a:effectRef>
          <a:fontRef idx="minor">
            <a:schemeClr val="dk1"/>
          </a:fontRef>
        </p:style>
        <p:txBody>
          <a:bodyPr spcFirstLastPara="0" vert="horz" wrap="square" lIns="63506" tIns="63506" rIns="63506" bIns="63506" numCol="1" spcCol="1270" anchor="ctr" anchorCtr="0">
            <a:noAutofit/>
          </a:bodyPr>
          <a:lstStyle/>
          <a:p>
            <a:pPr lvl="0" algn="ctr" defTabSz="577850">
              <a:lnSpc>
                <a:spcPct val="90000"/>
              </a:lnSpc>
              <a:spcBef>
                <a:spcPct val="0"/>
              </a:spcBef>
              <a:spcAft>
                <a:spcPct val="35000"/>
              </a:spcAft>
            </a:pPr>
            <a:r>
              <a:rPr lang="en-US" sz="1400" dirty="0" smtClean="0">
                <a:solidFill>
                  <a:schemeClr val="tx1"/>
                </a:solidFill>
                <a:latin typeface="Times New Roman" panose="02020603050405020304" pitchFamily="18" charset="0"/>
                <a:cs typeface="Times New Roman" panose="02020603050405020304" pitchFamily="18" charset="0"/>
              </a:rPr>
              <a:t>620,2</a:t>
            </a:r>
            <a:endParaRPr lang="ru-RU" sz="1400" dirty="0" smtClean="0">
              <a:solidFill>
                <a:schemeClr val="tx1"/>
              </a:solidFill>
              <a:latin typeface="Times New Roman" panose="02020603050405020304" pitchFamily="18" charset="0"/>
              <a:cs typeface="Times New Roman" panose="02020603050405020304" pitchFamily="18" charset="0"/>
            </a:endParaRPr>
          </a:p>
        </p:txBody>
      </p:sp>
      <p:sp>
        <p:nvSpPr>
          <p:cNvPr id="74" name="Полилиния 73"/>
          <p:cNvSpPr/>
          <p:nvPr/>
        </p:nvSpPr>
        <p:spPr>
          <a:xfrm>
            <a:off x="7560408" y="5820097"/>
            <a:ext cx="684000" cy="432048"/>
          </a:xfrm>
          <a:custGeom>
            <a:avLst/>
            <a:gdLst>
              <a:gd name="connsiteX0" fmla="*/ 0 w 720352"/>
              <a:gd name="connsiteY0" fmla="*/ 47719 h 477185"/>
              <a:gd name="connsiteX1" fmla="*/ 47719 w 720352"/>
              <a:gd name="connsiteY1" fmla="*/ 0 h 477185"/>
              <a:gd name="connsiteX2" fmla="*/ 672634 w 720352"/>
              <a:gd name="connsiteY2" fmla="*/ 0 h 477185"/>
              <a:gd name="connsiteX3" fmla="*/ 720353 w 720352"/>
              <a:gd name="connsiteY3" fmla="*/ 47719 h 477185"/>
              <a:gd name="connsiteX4" fmla="*/ 720352 w 720352"/>
              <a:gd name="connsiteY4" fmla="*/ 429467 h 477185"/>
              <a:gd name="connsiteX5" fmla="*/ 672633 w 720352"/>
              <a:gd name="connsiteY5" fmla="*/ 477186 h 477185"/>
              <a:gd name="connsiteX6" fmla="*/ 47719 w 720352"/>
              <a:gd name="connsiteY6" fmla="*/ 477185 h 477185"/>
              <a:gd name="connsiteX7" fmla="*/ 0 w 720352"/>
              <a:gd name="connsiteY7" fmla="*/ 429466 h 477185"/>
              <a:gd name="connsiteX8" fmla="*/ 0 w 720352"/>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352" h="477185">
                <a:moveTo>
                  <a:pt x="0" y="47719"/>
                </a:moveTo>
                <a:cubicBezTo>
                  <a:pt x="0" y="21365"/>
                  <a:pt x="21365" y="0"/>
                  <a:pt x="47719" y="0"/>
                </a:cubicBezTo>
                <a:lnTo>
                  <a:pt x="672634" y="0"/>
                </a:lnTo>
                <a:cubicBezTo>
                  <a:pt x="698988" y="0"/>
                  <a:pt x="720353" y="21365"/>
                  <a:pt x="720353" y="47719"/>
                </a:cubicBezTo>
                <a:cubicBezTo>
                  <a:pt x="720353" y="174968"/>
                  <a:pt x="720352" y="302218"/>
                  <a:pt x="720352" y="429467"/>
                </a:cubicBezTo>
                <a:cubicBezTo>
                  <a:pt x="720352" y="455821"/>
                  <a:pt x="698987" y="477186"/>
                  <a:pt x="672633"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8100000" scaled="1"/>
            <a:tileRect/>
          </a:gradFill>
          <a:ln>
            <a:noFill/>
          </a:ln>
        </p:spPr>
        <p:style>
          <a:lnRef idx="1">
            <a:schemeClr val="accent4"/>
          </a:lnRef>
          <a:fillRef idx="2">
            <a:schemeClr val="accent4"/>
          </a:fillRef>
          <a:effectRef idx="1">
            <a:schemeClr val="accent4"/>
          </a:effectRef>
          <a:fontRef idx="minor">
            <a:schemeClr val="dk1"/>
          </a:fontRef>
        </p:style>
        <p:txBody>
          <a:bodyPr spcFirstLastPara="0" vert="horz" wrap="square" lIns="63506" tIns="63506" rIns="63506" bIns="63506" numCol="1" spcCol="1270" anchor="ctr" anchorCtr="0">
            <a:noAutofit/>
          </a:bodyPr>
          <a:lstStyle/>
          <a:p>
            <a:pPr lvl="0" algn="ctr" defTabSz="577850">
              <a:lnSpc>
                <a:spcPct val="90000"/>
              </a:lnSpc>
              <a:spcBef>
                <a:spcPct val="0"/>
              </a:spcBef>
              <a:spcAft>
                <a:spcPct val="35000"/>
              </a:spcAft>
            </a:pPr>
            <a:r>
              <a:rPr lang="en-US" sz="1400" dirty="0">
                <a:solidFill>
                  <a:schemeClr val="tx1"/>
                </a:solidFill>
                <a:latin typeface="Times New Roman" panose="02020603050405020304" pitchFamily="18" charset="0"/>
                <a:cs typeface="Times New Roman" panose="02020603050405020304" pitchFamily="18" charset="0"/>
              </a:rPr>
              <a:t>2</a:t>
            </a:r>
            <a:r>
              <a:rPr lang="ru-RU" sz="1400" dirty="0" smtClean="0">
                <a:solidFill>
                  <a:schemeClr val="tx1"/>
                </a:solidFill>
                <a:latin typeface="Times New Roman" panose="02020603050405020304" pitchFamily="18" charset="0"/>
                <a:cs typeface="Times New Roman" panose="02020603050405020304" pitchFamily="18" charset="0"/>
              </a:rPr>
              <a:t>,</a:t>
            </a:r>
            <a:r>
              <a:rPr lang="en-US" sz="1400" dirty="0" smtClean="0">
                <a:solidFill>
                  <a:schemeClr val="tx1"/>
                </a:solidFill>
                <a:latin typeface="Times New Roman" panose="02020603050405020304" pitchFamily="18" charset="0"/>
                <a:cs typeface="Times New Roman" panose="02020603050405020304" pitchFamily="18" charset="0"/>
              </a:rPr>
              <a:t>7</a:t>
            </a:r>
            <a:endParaRPr lang="ru-RU" sz="1400" kern="1200" dirty="0">
              <a:solidFill>
                <a:schemeClr val="tx1"/>
              </a:solidFill>
              <a:latin typeface="Times New Roman" panose="02020603050405020304" pitchFamily="18" charset="0"/>
              <a:cs typeface="Times New Roman" panose="02020603050405020304" pitchFamily="18" charset="0"/>
            </a:endParaRPr>
          </a:p>
        </p:txBody>
      </p:sp>
      <p:sp>
        <p:nvSpPr>
          <p:cNvPr id="83" name="Скругленный прямоугольник 82"/>
          <p:cNvSpPr/>
          <p:nvPr/>
        </p:nvSpPr>
        <p:spPr>
          <a:xfrm>
            <a:off x="7560408" y="3270581"/>
            <a:ext cx="684000" cy="288000"/>
          </a:xfrm>
          <a:prstGeom prst="roundRect">
            <a:avLst>
              <a:gd name="adj" fmla="val 10000"/>
            </a:avLst>
          </a:pr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nchor="ctr"/>
          <a:lstStyle/>
          <a:p>
            <a:pPr algn="ctr"/>
            <a:r>
              <a:rPr lang="ru-RU" sz="1500" b="1" dirty="0">
                <a:solidFill>
                  <a:schemeClr val="tx1"/>
                </a:solidFill>
                <a:latin typeface="Times New Roman" panose="02020603050405020304" pitchFamily="18" charset="0"/>
                <a:cs typeface="Times New Roman" panose="02020603050405020304" pitchFamily="18" charset="0"/>
              </a:rPr>
              <a:t>П</a:t>
            </a:r>
            <a:r>
              <a:rPr lang="ru-RU" sz="1500" b="1" dirty="0" smtClean="0">
                <a:solidFill>
                  <a:schemeClr val="tx1"/>
                </a:solidFill>
                <a:latin typeface="Times New Roman" panose="02020603050405020304" pitchFamily="18" charset="0"/>
                <a:cs typeface="Times New Roman" panose="02020603050405020304" pitchFamily="18" charset="0"/>
              </a:rPr>
              <a:t>лан</a:t>
            </a:r>
            <a:endParaRPr lang="ru-RU" sz="1500" b="1" dirty="0">
              <a:solidFill>
                <a:schemeClr val="tx1"/>
              </a:solidFill>
              <a:latin typeface="Times New Roman" panose="02020603050405020304" pitchFamily="18" charset="0"/>
              <a:cs typeface="Times New Roman" panose="02020603050405020304" pitchFamily="18" charset="0"/>
            </a:endParaRPr>
          </a:p>
        </p:txBody>
      </p:sp>
      <p:sp>
        <p:nvSpPr>
          <p:cNvPr id="42" name="Полилиния 41"/>
          <p:cNvSpPr/>
          <p:nvPr/>
        </p:nvSpPr>
        <p:spPr>
          <a:xfrm>
            <a:off x="4194092" y="5820098"/>
            <a:ext cx="3236913" cy="432048"/>
          </a:xfrm>
          <a:custGeom>
            <a:avLst/>
            <a:gdLst>
              <a:gd name="connsiteX0" fmla="*/ 0 w 2926877"/>
              <a:gd name="connsiteY0" fmla="*/ 47719 h 477185"/>
              <a:gd name="connsiteX1" fmla="*/ 47719 w 2926877"/>
              <a:gd name="connsiteY1" fmla="*/ 0 h 477185"/>
              <a:gd name="connsiteX2" fmla="*/ 2879159 w 2926877"/>
              <a:gd name="connsiteY2" fmla="*/ 0 h 477185"/>
              <a:gd name="connsiteX3" fmla="*/ 2926878 w 2926877"/>
              <a:gd name="connsiteY3" fmla="*/ 47719 h 477185"/>
              <a:gd name="connsiteX4" fmla="*/ 2926877 w 2926877"/>
              <a:gd name="connsiteY4" fmla="*/ 429467 h 477185"/>
              <a:gd name="connsiteX5" fmla="*/ 2879158 w 2926877"/>
              <a:gd name="connsiteY5" fmla="*/ 477186 h 477185"/>
              <a:gd name="connsiteX6" fmla="*/ 47719 w 2926877"/>
              <a:gd name="connsiteY6" fmla="*/ 477185 h 477185"/>
              <a:gd name="connsiteX7" fmla="*/ 0 w 2926877"/>
              <a:gd name="connsiteY7" fmla="*/ 429466 h 477185"/>
              <a:gd name="connsiteX8" fmla="*/ 0 w 2926877"/>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26877" h="477185">
                <a:moveTo>
                  <a:pt x="0" y="47719"/>
                </a:moveTo>
                <a:cubicBezTo>
                  <a:pt x="0" y="21365"/>
                  <a:pt x="21365" y="0"/>
                  <a:pt x="47719" y="0"/>
                </a:cubicBezTo>
                <a:lnTo>
                  <a:pt x="2879159" y="0"/>
                </a:lnTo>
                <a:cubicBezTo>
                  <a:pt x="2905513" y="0"/>
                  <a:pt x="2926878" y="21365"/>
                  <a:pt x="2926878" y="47719"/>
                </a:cubicBezTo>
                <a:cubicBezTo>
                  <a:pt x="2926878" y="174968"/>
                  <a:pt x="2926877" y="302218"/>
                  <a:pt x="2926877" y="429467"/>
                </a:cubicBezTo>
                <a:cubicBezTo>
                  <a:pt x="2926877" y="455821"/>
                  <a:pt x="2905512" y="477186"/>
                  <a:pt x="2879158"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8100000" scaled="1"/>
            <a:tileRect/>
          </a:gradFill>
          <a:ln>
            <a:noFill/>
          </a:ln>
          <a:effectLst>
            <a:outerShdw blurRad="50800" dist="38100" dir="5400000" algn="t" rotWithShape="0">
              <a:prstClr val="black">
                <a:alpha val="40000"/>
              </a:prstClr>
            </a:outerShdw>
          </a:effectLst>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506" tIns="63506" rIns="63506" bIns="63506" numCol="1" spcCol="1270" anchor="ctr" anchorCtr="0">
            <a:noAutofit/>
          </a:bodyPr>
          <a:lstStyle/>
          <a:p>
            <a:pPr lvl="0" algn="ctr" defTabSz="577850">
              <a:lnSpc>
                <a:spcPct val="90000"/>
              </a:lnSpc>
              <a:spcAft>
                <a:spcPct val="35000"/>
              </a:spcAft>
            </a:pPr>
            <a:r>
              <a:rPr lang="ru-RU" sz="1200" dirty="0">
                <a:solidFill>
                  <a:schemeClr val="tx1"/>
                </a:solidFill>
                <a:latin typeface="Times New Roman" panose="02020603050405020304" pitchFamily="18" charset="0"/>
                <a:cs typeface="Times New Roman" panose="02020603050405020304" pitchFamily="18" charset="0"/>
              </a:rPr>
              <a:t>Газификация Чувашской Республики</a:t>
            </a:r>
          </a:p>
        </p:txBody>
      </p:sp>
      <p:pic>
        <p:nvPicPr>
          <p:cNvPr id="4" name="Picture 2" descr="T:\Госдолг\Катя\05.12.14_batarei_-_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68764" y="707206"/>
            <a:ext cx="2918948" cy="200171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9" name="Полилиния 38"/>
          <p:cNvSpPr/>
          <p:nvPr/>
        </p:nvSpPr>
        <p:spPr>
          <a:xfrm>
            <a:off x="4208871" y="4289127"/>
            <a:ext cx="3246212" cy="580033"/>
          </a:xfrm>
          <a:custGeom>
            <a:avLst/>
            <a:gdLst>
              <a:gd name="connsiteX0" fmla="*/ 0 w 2926877"/>
              <a:gd name="connsiteY0" fmla="*/ 47719 h 477185"/>
              <a:gd name="connsiteX1" fmla="*/ 47719 w 2926877"/>
              <a:gd name="connsiteY1" fmla="*/ 0 h 477185"/>
              <a:gd name="connsiteX2" fmla="*/ 2879159 w 2926877"/>
              <a:gd name="connsiteY2" fmla="*/ 0 h 477185"/>
              <a:gd name="connsiteX3" fmla="*/ 2926878 w 2926877"/>
              <a:gd name="connsiteY3" fmla="*/ 47719 h 477185"/>
              <a:gd name="connsiteX4" fmla="*/ 2926877 w 2926877"/>
              <a:gd name="connsiteY4" fmla="*/ 429467 h 477185"/>
              <a:gd name="connsiteX5" fmla="*/ 2879158 w 2926877"/>
              <a:gd name="connsiteY5" fmla="*/ 477186 h 477185"/>
              <a:gd name="connsiteX6" fmla="*/ 47719 w 2926877"/>
              <a:gd name="connsiteY6" fmla="*/ 477185 h 477185"/>
              <a:gd name="connsiteX7" fmla="*/ 0 w 2926877"/>
              <a:gd name="connsiteY7" fmla="*/ 429466 h 477185"/>
              <a:gd name="connsiteX8" fmla="*/ 0 w 2926877"/>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26877" h="477185">
                <a:moveTo>
                  <a:pt x="0" y="47719"/>
                </a:moveTo>
                <a:cubicBezTo>
                  <a:pt x="0" y="21365"/>
                  <a:pt x="21365" y="0"/>
                  <a:pt x="47719" y="0"/>
                </a:cubicBezTo>
                <a:lnTo>
                  <a:pt x="2879159" y="0"/>
                </a:lnTo>
                <a:cubicBezTo>
                  <a:pt x="2905513" y="0"/>
                  <a:pt x="2926878" y="21365"/>
                  <a:pt x="2926878" y="47719"/>
                </a:cubicBezTo>
                <a:cubicBezTo>
                  <a:pt x="2926878" y="174968"/>
                  <a:pt x="2926877" y="302218"/>
                  <a:pt x="2926877" y="429467"/>
                </a:cubicBezTo>
                <a:cubicBezTo>
                  <a:pt x="2926877" y="455821"/>
                  <a:pt x="2905512" y="477186"/>
                  <a:pt x="2879158"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8100000" scaled="1"/>
            <a:tileRect/>
          </a:gradFill>
          <a:ln>
            <a:noFill/>
          </a:ln>
          <a:effectLst>
            <a:outerShdw blurRad="50800" dist="38100" dir="5400000" algn="t" rotWithShape="0">
              <a:prstClr val="black">
                <a:alpha val="40000"/>
              </a:prstClr>
            </a:outerShdw>
          </a:effectLst>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506" tIns="63506" rIns="63506" bIns="63506" numCol="1" spcCol="1270" anchor="ctr" anchorCtr="0">
            <a:noAutofit/>
          </a:bodyPr>
          <a:lstStyle/>
          <a:p>
            <a:pPr lvl="0" algn="ctr" defTabSz="577850">
              <a:lnSpc>
                <a:spcPct val="50000"/>
              </a:lnSpc>
              <a:spcAft>
                <a:spcPct val="35000"/>
              </a:spcAft>
            </a:pPr>
            <a:r>
              <a:rPr lang="ru-RU" sz="1200" dirty="0">
                <a:solidFill>
                  <a:schemeClr val="tx1"/>
                </a:solidFill>
                <a:latin typeface="Times New Roman" panose="02020603050405020304" pitchFamily="18" charset="0"/>
                <a:cs typeface="Times New Roman" panose="02020603050405020304" pitchFamily="18" charset="0"/>
              </a:rPr>
              <a:t>Развитие систем коммунальной </a:t>
            </a:r>
            <a:endParaRPr lang="en-US" sz="1200" dirty="0" smtClean="0">
              <a:solidFill>
                <a:schemeClr val="tx1"/>
              </a:solidFill>
              <a:latin typeface="Times New Roman" panose="02020603050405020304" pitchFamily="18" charset="0"/>
              <a:cs typeface="Times New Roman" panose="02020603050405020304" pitchFamily="18" charset="0"/>
            </a:endParaRPr>
          </a:p>
          <a:p>
            <a:pPr lvl="0" algn="ctr" defTabSz="577850">
              <a:lnSpc>
                <a:spcPct val="50000"/>
              </a:lnSpc>
              <a:spcAft>
                <a:spcPct val="35000"/>
              </a:spcAft>
            </a:pPr>
            <a:r>
              <a:rPr lang="ru-RU" sz="1200" dirty="0" smtClean="0">
                <a:solidFill>
                  <a:schemeClr val="tx1"/>
                </a:solidFill>
                <a:latin typeface="Times New Roman" panose="02020603050405020304" pitchFamily="18" charset="0"/>
                <a:cs typeface="Times New Roman" panose="02020603050405020304" pitchFamily="18" charset="0"/>
              </a:rPr>
              <a:t>инфраструктуры </a:t>
            </a:r>
            <a:r>
              <a:rPr lang="ru-RU" sz="1200" dirty="0">
                <a:solidFill>
                  <a:schemeClr val="tx1"/>
                </a:solidFill>
                <a:latin typeface="Times New Roman" panose="02020603050405020304" pitchFamily="18" charset="0"/>
                <a:cs typeface="Times New Roman" panose="02020603050405020304" pitchFamily="18" charset="0"/>
              </a:rPr>
              <a:t>и объектов, используемых </a:t>
            </a:r>
            <a:endParaRPr lang="en-US" sz="1200" dirty="0" smtClean="0">
              <a:solidFill>
                <a:schemeClr val="tx1"/>
              </a:solidFill>
              <a:latin typeface="Times New Roman" panose="02020603050405020304" pitchFamily="18" charset="0"/>
              <a:cs typeface="Times New Roman" panose="02020603050405020304" pitchFamily="18" charset="0"/>
            </a:endParaRPr>
          </a:p>
          <a:p>
            <a:pPr lvl="0" algn="ctr" defTabSz="577850">
              <a:lnSpc>
                <a:spcPct val="50000"/>
              </a:lnSpc>
              <a:spcAft>
                <a:spcPct val="35000"/>
              </a:spcAft>
            </a:pPr>
            <a:r>
              <a:rPr lang="ru-RU" sz="1200" dirty="0" smtClean="0">
                <a:solidFill>
                  <a:schemeClr val="tx1"/>
                </a:solidFill>
                <a:latin typeface="Times New Roman" panose="02020603050405020304" pitchFamily="18" charset="0"/>
                <a:cs typeface="Times New Roman" panose="02020603050405020304" pitchFamily="18" charset="0"/>
              </a:rPr>
              <a:t>для </a:t>
            </a:r>
            <a:r>
              <a:rPr lang="ru-RU" sz="1200" dirty="0">
                <a:solidFill>
                  <a:schemeClr val="tx1"/>
                </a:solidFill>
                <a:latin typeface="Times New Roman" panose="02020603050405020304" pitchFamily="18" charset="0"/>
                <a:cs typeface="Times New Roman" panose="02020603050405020304" pitchFamily="18" charset="0"/>
              </a:rPr>
              <a:t>очистки </a:t>
            </a:r>
            <a:r>
              <a:rPr lang="ru-RU" sz="1200" dirty="0" smtClean="0">
                <a:solidFill>
                  <a:schemeClr val="tx1"/>
                </a:solidFill>
                <a:latin typeface="Times New Roman" panose="02020603050405020304" pitchFamily="18" charset="0"/>
                <a:cs typeface="Times New Roman" panose="02020603050405020304" pitchFamily="18" charset="0"/>
              </a:rPr>
              <a:t>сточных </a:t>
            </a:r>
            <a:r>
              <a:rPr lang="ru-RU" sz="1200" dirty="0">
                <a:solidFill>
                  <a:schemeClr val="tx1"/>
                </a:solidFill>
                <a:latin typeface="Times New Roman" panose="02020603050405020304" pitchFamily="18" charset="0"/>
                <a:cs typeface="Times New Roman" panose="02020603050405020304" pitchFamily="18" charset="0"/>
              </a:rPr>
              <a:t>вод</a:t>
            </a:r>
          </a:p>
        </p:txBody>
      </p:sp>
      <p:sp>
        <p:nvSpPr>
          <p:cNvPr id="49" name="Полилиния 48"/>
          <p:cNvSpPr/>
          <p:nvPr/>
        </p:nvSpPr>
        <p:spPr>
          <a:xfrm>
            <a:off x="7560408" y="4289126"/>
            <a:ext cx="684000" cy="580033"/>
          </a:xfrm>
          <a:custGeom>
            <a:avLst/>
            <a:gdLst>
              <a:gd name="connsiteX0" fmla="*/ 0 w 736665"/>
              <a:gd name="connsiteY0" fmla="*/ 47719 h 477185"/>
              <a:gd name="connsiteX1" fmla="*/ 47719 w 736665"/>
              <a:gd name="connsiteY1" fmla="*/ 0 h 477185"/>
              <a:gd name="connsiteX2" fmla="*/ 688947 w 736665"/>
              <a:gd name="connsiteY2" fmla="*/ 0 h 477185"/>
              <a:gd name="connsiteX3" fmla="*/ 736666 w 736665"/>
              <a:gd name="connsiteY3" fmla="*/ 47719 h 477185"/>
              <a:gd name="connsiteX4" fmla="*/ 736665 w 736665"/>
              <a:gd name="connsiteY4" fmla="*/ 429467 h 477185"/>
              <a:gd name="connsiteX5" fmla="*/ 688946 w 736665"/>
              <a:gd name="connsiteY5" fmla="*/ 477186 h 477185"/>
              <a:gd name="connsiteX6" fmla="*/ 47719 w 736665"/>
              <a:gd name="connsiteY6" fmla="*/ 477185 h 477185"/>
              <a:gd name="connsiteX7" fmla="*/ 0 w 736665"/>
              <a:gd name="connsiteY7" fmla="*/ 429466 h 477185"/>
              <a:gd name="connsiteX8" fmla="*/ 0 w 736665"/>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6665" h="477185">
                <a:moveTo>
                  <a:pt x="0" y="47719"/>
                </a:moveTo>
                <a:cubicBezTo>
                  <a:pt x="0" y="21365"/>
                  <a:pt x="21365" y="0"/>
                  <a:pt x="47719" y="0"/>
                </a:cubicBezTo>
                <a:lnTo>
                  <a:pt x="688947" y="0"/>
                </a:lnTo>
                <a:cubicBezTo>
                  <a:pt x="715301" y="0"/>
                  <a:pt x="736666" y="21365"/>
                  <a:pt x="736666" y="47719"/>
                </a:cubicBezTo>
                <a:cubicBezTo>
                  <a:pt x="736666" y="174968"/>
                  <a:pt x="736665" y="302218"/>
                  <a:pt x="736665" y="429467"/>
                </a:cubicBezTo>
                <a:cubicBezTo>
                  <a:pt x="736665" y="455821"/>
                  <a:pt x="715300" y="477186"/>
                  <a:pt x="688946"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8100000" scaled="1"/>
            <a:tileRect/>
          </a:gradFill>
          <a:ln>
            <a:noFill/>
          </a:ln>
        </p:spPr>
        <p:style>
          <a:lnRef idx="1">
            <a:schemeClr val="accent3"/>
          </a:lnRef>
          <a:fillRef idx="2">
            <a:schemeClr val="accent3"/>
          </a:fillRef>
          <a:effectRef idx="1">
            <a:schemeClr val="accent3"/>
          </a:effectRef>
          <a:fontRef idx="minor">
            <a:schemeClr val="dk1"/>
          </a:fontRef>
        </p:style>
        <p:txBody>
          <a:bodyPr spcFirstLastPara="0" vert="horz" wrap="square" lIns="63506" tIns="63506" rIns="63506" bIns="63506" numCol="1" spcCol="1270" anchor="ctr" anchorCtr="0">
            <a:noAutofit/>
          </a:bodyPr>
          <a:lstStyle/>
          <a:p>
            <a:pPr lvl="0" algn="ctr" defTabSz="577850">
              <a:lnSpc>
                <a:spcPct val="90000"/>
              </a:lnSpc>
              <a:spcBef>
                <a:spcPct val="0"/>
              </a:spcBef>
              <a:spcAft>
                <a:spcPct val="35000"/>
              </a:spcAft>
            </a:pPr>
            <a:r>
              <a:rPr lang="en-US" sz="1400" dirty="0" smtClean="0">
                <a:solidFill>
                  <a:schemeClr val="tx1"/>
                </a:solidFill>
                <a:latin typeface="Times New Roman" panose="02020603050405020304" pitchFamily="18" charset="0"/>
                <a:cs typeface="Times New Roman" panose="02020603050405020304" pitchFamily="18" charset="0"/>
              </a:rPr>
              <a:t>67,1</a:t>
            </a:r>
            <a:endParaRPr lang="ru-RU" sz="1400" kern="1200" dirty="0">
              <a:solidFill>
                <a:schemeClr val="tx1"/>
              </a:solidFill>
              <a:latin typeface="Times New Roman" panose="02020603050405020304" pitchFamily="18" charset="0"/>
              <a:cs typeface="Times New Roman" panose="02020603050405020304" pitchFamily="18" charset="0"/>
            </a:endParaRPr>
          </a:p>
        </p:txBody>
      </p:sp>
      <p:sp>
        <p:nvSpPr>
          <p:cNvPr id="51" name="Полилиния 50"/>
          <p:cNvSpPr/>
          <p:nvPr/>
        </p:nvSpPr>
        <p:spPr>
          <a:xfrm>
            <a:off x="4203697" y="4956002"/>
            <a:ext cx="3246212" cy="769344"/>
          </a:xfrm>
          <a:custGeom>
            <a:avLst/>
            <a:gdLst>
              <a:gd name="connsiteX0" fmla="*/ 0 w 2926877"/>
              <a:gd name="connsiteY0" fmla="*/ 47719 h 477185"/>
              <a:gd name="connsiteX1" fmla="*/ 47719 w 2926877"/>
              <a:gd name="connsiteY1" fmla="*/ 0 h 477185"/>
              <a:gd name="connsiteX2" fmla="*/ 2879159 w 2926877"/>
              <a:gd name="connsiteY2" fmla="*/ 0 h 477185"/>
              <a:gd name="connsiteX3" fmla="*/ 2926878 w 2926877"/>
              <a:gd name="connsiteY3" fmla="*/ 47719 h 477185"/>
              <a:gd name="connsiteX4" fmla="*/ 2926877 w 2926877"/>
              <a:gd name="connsiteY4" fmla="*/ 429467 h 477185"/>
              <a:gd name="connsiteX5" fmla="*/ 2879158 w 2926877"/>
              <a:gd name="connsiteY5" fmla="*/ 477186 h 477185"/>
              <a:gd name="connsiteX6" fmla="*/ 47719 w 2926877"/>
              <a:gd name="connsiteY6" fmla="*/ 477185 h 477185"/>
              <a:gd name="connsiteX7" fmla="*/ 0 w 2926877"/>
              <a:gd name="connsiteY7" fmla="*/ 429466 h 477185"/>
              <a:gd name="connsiteX8" fmla="*/ 0 w 2926877"/>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26877" h="477185">
                <a:moveTo>
                  <a:pt x="0" y="47719"/>
                </a:moveTo>
                <a:cubicBezTo>
                  <a:pt x="0" y="21365"/>
                  <a:pt x="21365" y="0"/>
                  <a:pt x="47719" y="0"/>
                </a:cubicBezTo>
                <a:lnTo>
                  <a:pt x="2879159" y="0"/>
                </a:lnTo>
                <a:cubicBezTo>
                  <a:pt x="2905513" y="0"/>
                  <a:pt x="2926878" y="21365"/>
                  <a:pt x="2926878" y="47719"/>
                </a:cubicBezTo>
                <a:cubicBezTo>
                  <a:pt x="2926878" y="174968"/>
                  <a:pt x="2926877" y="302218"/>
                  <a:pt x="2926877" y="429467"/>
                </a:cubicBezTo>
                <a:cubicBezTo>
                  <a:pt x="2926877" y="455821"/>
                  <a:pt x="2905512" y="477186"/>
                  <a:pt x="2879158"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8100000" scaled="1"/>
            <a:tileRect/>
          </a:gradFill>
          <a:ln>
            <a:noFill/>
          </a:ln>
          <a:effectLst>
            <a:outerShdw blurRad="50800" dist="38100" dir="5400000" algn="t" rotWithShape="0">
              <a:prstClr val="black">
                <a:alpha val="40000"/>
              </a:prstClr>
            </a:outerShdw>
          </a:effectLst>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506" tIns="63506" rIns="63506" bIns="63506" numCol="1" spcCol="1270" anchor="ctr" anchorCtr="0">
            <a:noAutofit/>
          </a:bodyPr>
          <a:lstStyle/>
          <a:p>
            <a:pPr lvl="0" algn="ctr" defTabSz="577850">
              <a:lnSpc>
                <a:spcPct val="90000"/>
              </a:lnSpc>
              <a:spcAft>
                <a:spcPct val="35000"/>
              </a:spcAft>
            </a:pPr>
            <a:r>
              <a:rPr lang="ru-RU" sz="1200" dirty="0">
                <a:solidFill>
                  <a:schemeClr val="tx1"/>
                </a:solidFill>
                <a:latin typeface="Times New Roman" panose="02020603050405020304" pitchFamily="18" charset="0"/>
                <a:cs typeface="Times New Roman" panose="02020603050405020304" pitchFamily="18" charset="0"/>
              </a:rPr>
              <a:t>Строительство и реконструкция (модернизация) объектов питьевого водоснабжения и водоподготовки с учетом оценки качества и безопасности питьевой </a:t>
            </a:r>
            <a:r>
              <a:rPr lang="ru-RU" sz="1200" dirty="0" smtClean="0">
                <a:solidFill>
                  <a:schemeClr val="tx1"/>
                </a:solidFill>
                <a:latin typeface="Times New Roman" panose="02020603050405020304" pitchFamily="18" charset="0"/>
                <a:cs typeface="Times New Roman" panose="02020603050405020304" pitchFamily="18" charset="0"/>
              </a:rPr>
              <a:t>воды</a:t>
            </a:r>
            <a:endParaRPr lang="ru-RU" sz="1200" dirty="0">
              <a:solidFill>
                <a:schemeClr val="tx1"/>
              </a:solidFill>
              <a:latin typeface="Times New Roman" panose="02020603050405020304" pitchFamily="18" charset="0"/>
              <a:cs typeface="Times New Roman" panose="02020603050405020304" pitchFamily="18" charset="0"/>
            </a:endParaRPr>
          </a:p>
        </p:txBody>
      </p:sp>
      <p:sp>
        <p:nvSpPr>
          <p:cNvPr id="54" name="Полилиния 53"/>
          <p:cNvSpPr/>
          <p:nvPr/>
        </p:nvSpPr>
        <p:spPr>
          <a:xfrm>
            <a:off x="7560408" y="4953897"/>
            <a:ext cx="684000" cy="771447"/>
          </a:xfrm>
          <a:custGeom>
            <a:avLst/>
            <a:gdLst>
              <a:gd name="connsiteX0" fmla="*/ 0 w 736665"/>
              <a:gd name="connsiteY0" fmla="*/ 47719 h 477185"/>
              <a:gd name="connsiteX1" fmla="*/ 47719 w 736665"/>
              <a:gd name="connsiteY1" fmla="*/ 0 h 477185"/>
              <a:gd name="connsiteX2" fmla="*/ 688947 w 736665"/>
              <a:gd name="connsiteY2" fmla="*/ 0 h 477185"/>
              <a:gd name="connsiteX3" fmla="*/ 736666 w 736665"/>
              <a:gd name="connsiteY3" fmla="*/ 47719 h 477185"/>
              <a:gd name="connsiteX4" fmla="*/ 736665 w 736665"/>
              <a:gd name="connsiteY4" fmla="*/ 429467 h 477185"/>
              <a:gd name="connsiteX5" fmla="*/ 688946 w 736665"/>
              <a:gd name="connsiteY5" fmla="*/ 477186 h 477185"/>
              <a:gd name="connsiteX6" fmla="*/ 47719 w 736665"/>
              <a:gd name="connsiteY6" fmla="*/ 477185 h 477185"/>
              <a:gd name="connsiteX7" fmla="*/ 0 w 736665"/>
              <a:gd name="connsiteY7" fmla="*/ 429466 h 477185"/>
              <a:gd name="connsiteX8" fmla="*/ 0 w 736665"/>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6665" h="477185">
                <a:moveTo>
                  <a:pt x="0" y="47719"/>
                </a:moveTo>
                <a:cubicBezTo>
                  <a:pt x="0" y="21365"/>
                  <a:pt x="21365" y="0"/>
                  <a:pt x="47719" y="0"/>
                </a:cubicBezTo>
                <a:lnTo>
                  <a:pt x="688947" y="0"/>
                </a:lnTo>
                <a:cubicBezTo>
                  <a:pt x="715301" y="0"/>
                  <a:pt x="736666" y="21365"/>
                  <a:pt x="736666" y="47719"/>
                </a:cubicBezTo>
                <a:cubicBezTo>
                  <a:pt x="736666" y="174968"/>
                  <a:pt x="736665" y="302218"/>
                  <a:pt x="736665" y="429467"/>
                </a:cubicBezTo>
                <a:cubicBezTo>
                  <a:pt x="736665" y="455821"/>
                  <a:pt x="715300" y="477186"/>
                  <a:pt x="688946"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8100000" scaled="1"/>
            <a:tileRect/>
          </a:gradFill>
          <a:ln>
            <a:noFill/>
          </a:ln>
        </p:spPr>
        <p:style>
          <a:lnRef idx="1">
            <a:schemeClr val="accent3"/>
          </a:lnRef>
          <a:fillRef idx="2">
            <a:schemeClr val="accent3"/>
          </a:fillRef>
          <a:effectRef idx="1">
            <a:schemeClr val="accent3"/>
          </a:effectRef>
          <a:fontRef idx="minor">
            <a:schemeClr val="dk1"/>
          </a:fontRef>
        </p:style>
        <p:txBody>
          <a:bodyPr spcFirstLastPara="0" vert="horz" wrap="square" lIns="63506" tIns="63506" rIns="63506" bIns="63506" numCol="1" spcCol="1270" anchor="ctr" anchorCtr="0">
            <a:noAutofit/>
          </a:bodyPr>
          <a:lstStyle/>
          <a:p>
            <a:pPr lvl="0" algn="ctr" defTabSz="577850">
              <a:lnSpc>
                <a:spcPct val="90000"/>
              </a:lnSpc>
              <a:spcBef>
                <a:spcPct val="0"/>
              </a:spcBef>
              <a:spcAft>
                <a:spcPct val="35000"/>
              </a:spcAft>
            </a:pPr>
            <a:r>
              <a:rPr lang="en-US" sz="1400" dirty="0" smtClean="0">
                <a:solidFill>
                  <a:schemeClr val="tx1"/>
                </a:solidFill>
                <a:latin typeface="Times New Roman" panose="02020603050405020304" pitchFamily="18" charset="0"/>
                <a:cs typeface="Times New Roman" panose="02020603050405020304" pitchFamily="18" charset="0"/>
              </a:rPr>
              <a:t>76</a:t>
            </a:r>
            <a:r>
              <a:rPr lang="ru-RU" sz="1400" dirty="0" smtClean="0">
                <a:solidFill>
                  <a:schemeClr val="tx1"/>
                </a:solidFill>
                <a:latin typeface="Times New Roman" panose="02020603050405020304" pitchFamily="18" charset="0"/>
                <a:cs typeface="Times New Roman" panose="02020603050405020304" pitchFamily="18" charset="0"/>
              </a:rPr>
              <a:t>,</a:t>
            </a:r>
            <a:r>
              <a:rPr lang="en-US" sz="1400" dirty="0" smtClean="0">
                <a:solidFill>
                  <a:schemeClr val="tx1"/>
                </a:solidFill>
                <a:latin typeface="Times New Roman" panose="02020603050405020304" pitchFamily="18" charset="0"/>
                <a:cs typeface="Times New Roman" panose="02020603050405020304" pitchFamily="18" charset="0"/>
              </a:rPr>
              <a:t>2</a:t>
            </a:r>
            <a:endParaRPr lang="ru-RU" sz="1400" kern="1200" dirty="0">
              <a:solidFill>
                <a:schemeClr val="tx1"/>
              </a:solidFill>
              <a:latin typeface="Times New Roman" panose="02020603050405020304" pitchFamily="18" charset="0"/>
              <a:cs typeface="Times New Roman" panose="02020603050405020304" pitchFamily="18" charset="0"/>
            </a:endParaRPr>
          </a:p>
        </p:txBody>
      </p:sp>
      <p:sp>
        <p:nvSpPr>
          <p:cNvPr id="37" name="Скругленный прямоугольник 36"/>
          <p:cNvSpPr/>
          <p:nvPr/>
        </p:nvSpPr>
        <p:spPr>
          <a:xfrm>
            <a:off x="8341688" y="3270581"/>
            <a:ext cx="684000" cy="310262"/>
          </a:xfrm>
          <a:prstGeom prst="roundRect">
            <a:avLst>
              <a:gd name="adj" fmla="val 10000"/>
            </a:avLst>
          </a:pr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nchor="ctr"/>
          <a:lstStyle/>
          <a:p>
            <a:pPr algn="ctr"/>
            <a:r>
              <a:rPr lang="ru-RU" sz="1500" b="1" dirty="0">
                <a:solidFill>
                  <a:schemeClr val="tx1"/>
                </a:solidFill>
                <a:latin typeface="Times New Roman" panose="02020603050405020304" pitchFamily="18" charset="0"/>
                <a:cs typeface="Times New Roman" panose="02020603050405020304" pitchFamily="18" charset="0"/>
              </a:rPr>
              <a:t>Ф</a:t>
            </a:r>
            <a:r>
              <a:rPr lang="ru-RU" sz="1500" b="1" dirty="0" smtClean="0">
                <a:solidFill>
                  <a:schemeClr val="tx1"/>
                </a:solidFill>
                <a:latin typeface="Times New Roman" panose="02020603050405020304" pitchFamily="18" charset="0"/>
                <a:cs typeface="Times New Roman" panose="02020603050405020304" pitchFamily="18" charset="0"/>
              </a:rPr>
              <a:t>акт</a:t>
            </a:r>
            <a:endParaRPr lang="ru-RU" sz="1500" b="1" dirty="0">
              <a:solidFill>
                <a:schemeClr val="tx1"/>
              </a:solidFill>
              <a:latin typeface="Times New Roman" panose="02020603050405020304" pitchFamily="18" charset="0"/>
              <a:cs typeface="Times New Roman" panose="02020603050405020304" pitchFamily="18" charset="0"/>
            </a:endParaRPr>
          </a:p>
        </p:txBody>
      </p:sp>
      <p:sp>
        <p:nvSpPr>
          <p:cNvPr id="38" name="Полилиния 37"/>
          <p:cNvSpPr/>
          <p:nvPr/>
        </p:nvSpPr>
        <p:spPr>
          <a:xfrm>
            <a:off x="8341688" y="3648178"/>
            <a:ext cx="684000" cy="574260"/>
          </a:xfrm>
          <a:custGeom>
            <a:avLst/>
            <a:gdLst>
              <a:gd name="connsiteX0" fmla="*/ 0 w 736665"/>
              <a:gd name="connsiteY0" fmla="*/ 47719 h 477185"/>
              <a:gd name="connsiteX1" fmla="*/ 47719 w 736665"/>
              <a:gd name="connsiteY1" fmla="*/ 0 h 477185"/>
              <a:gd name="connsiteX2" fmla="*/ 688947 w 736665"/>
              <a:gd name="connsiteY2" fmla="*/ 0 h 477185"/>
              <a:gd name="connsiteX3" fmla="*/ 736666 w 736665"/>
              <a:gd name="connsiteY3" fmla="*/ 47719 h 477185"/>
              <a:gd name="connsiteX4" fmla="*/ 736665 w 736665"/>
              <a:gd name="connsiteY4" fmla="*/ 429467 h 477185"/>
              <a:gd name="connsiteX5" fmla="*/ 688946 w 736665"/>
              <a:gd name="connsiteY5" fmla="*/ 477186 h 477185"/>
              <a:gd name="connsiteX6" fmla="*/ 47719 w 736665"/>
              <a:gd name="connsiteY6" fmla="*/ 477185 h 477185"/>
              <a:gd name="connsiteX7" fmla="*/ 0 w 736665"/>
              <a:gd name="connsiteY7" fmla="*/ 429466 h 477185"/>
              <a:gd name="connsiteX8" fmla="*/ 0 w 736665"/>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6665" h="477185">
                <a:moveTo>
                  <a:pt x="0" y="47719"/>
                </a:moveTo>
                <a:cubicBezTo>
                  <a:pt x="0" y="21365"/>
                  <a:pt x="21365" y="0"/>
                  <a:pt x="47719" y="0"/>
                </a:cubicBezTo>
                <a:lnTo>
                  <a:pt x="688947" y="0"/>
                </a:lnTo>
                <a:cubicBezTo>
                  <a:pt x="715301" y="0"/>
                  <a:pt x="736666" y="21365"/>
                  <a:pt x="736666" y="47719"/>
                </a:cubicBezTo>
                <a:cubicBezTo>
                  <a:pt x="736666" y="174968"/>
                  <a:pt x="736665" y="302218"/>
                  <a:pt x="736665" y="429467"/>
                </a:cubicBezTo>
                <a:cubicBezTo>
                  <a:pt x="736665" y="455821"/>
                  <a:pt x="715300" y="477186"/>
                  <a:pt x="688946"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8100000" scaled="1"/>
            <a:tileRect/>
          </a:gradFill>
          <a:ln>
            <a:noFill/>
          </a:ln>
        </p:spPr>
        <p:style>
          <a:lnRef idx="1">
            <a:schemeClr val="accent4"/>
          </a:lnRef>
          <a:fillRef idx="2">
            <a:schemeClr val="accent4"/>
          </a:fillRef>
          <a:effectRef idx="1">
            <a:schemeClr val="accent4"/>
          </a:effectRef>
          <a:fontRef idx="minor">
            <a:schemeClr val="dk1"/>
          </a:fontRef>
        </p:style>
        <p:txBody>
          <a:bodyPr spcFirstLastPara="0" vert="horz" wrap="square" lIns="63506" tIns="63506" rIns="63506" bIns="63506" numCol="1" spcCol="1270" anchor="ctr" anchorCtr="0">
            <a:noAutofit/>
          </a:bodyPr>
          <a:lstStyle/>
          <a:p>
            <a:pPr lvl="0" algn="ctr" defTabSz="577850">
              <a:lnSpc>
                <a:spcPct val="90000"/>
              </a:lnSpc>
              <a:spcBef>
                <a:spcPct val="0"/>
              </a:spcBef>
              <a:spcAft>
                <a:spcPct val="35000"/>
              </a:spcAft>
            </a:pPr>
            <a:r>
              <a:rPr lang="en-US" sz="1400" dirty="0" smtClean="0">
                <a:solidFill>
                  <a:schemeClr val="tx1"/>
                </a:solidFill>
                <a:latin typeface="Times New Roman" panose="02020603050405020304" pitchFamily="18" charset="0"/>
                <a:cs typeface="Times New Roman" panose="02020603050405020304" pitchFamily="18" charset="0"/>
              </a:rPr>
              <a:t>507,0</a:t>
            </a:r>
            <a:endParaRPr lang="ru-RU" sz="1400" dirty="0" smtClean="0">
              <a:solidFill>
                <a:schemeClr val="tx1"/>
              </a:solidFill>
              <a:latin typeface="Times New Roman" panose="02020603050405020304" pitchFamily="18" charset="0"/>
              <a:cs typeface="Times New Roman" panose="02020603050405020304" pitchFamily="18" charset="0"/>
            </a:endParaRPr>
          </a:p>
        </p:txBody>
      </p:sp>
      <p:sp>
        <p:nvSpPr>
          <p:cNvPr id="40" name="Полилиния 39"/>
          <p:cNvSpPr/>
          <p:nvPr/>
        </p:nvSpPr>
        <p:spPr>
          <a:xfrm>
            <a:off x="8341688" y="5820097"/>
            <a:ext cx="684000" cy="432048"/>
          </a:xfrm>
          <a:custGeom>
            <a:avLst/>
            <a:gdLst>
              <a:gd name="connsiteX0" fmla="*/ 0 w 720352"/>
              <a:gd name="connsiteY0" fmla="*/ 47719 h 477185"/>
              <a:gd name="connsiteX1" fmla="*/ 47719 w 720352"/>
              <a:gd name="connsiteY1" fmla="*/ 0 h 477185"/>
              <a:gd name="connsiteX2" fmla="*/ 672634 w 720352"/>
              <a:gd name="connsiteY2" fmla="*/ 0 h 477185"/>
              <a:gd name="connsiteX3" fmla="*/ 720353 w 720352"/>
              <a:gd name="connsiteY3" fmla="*/ 47719 h 477185"/>
              <a:gd name="connsiteX4" fmla="*/ 720352 w 720352"/>
              <a:gd name="connsiteY4" fmla="*/ 429467 h 477185"/>
              <a:gd name="connsiteX5" fmla="*/ 672633 w 720352"/>
              <a:gd name="connsiteY5" fmla="*/ 477186 h 477185"/>
              <a:gd name="connsiteX6" fmla="*/ 47719 w 720352"/>
              <a:gd name="connsiteY6" fmla="*/ 477185 h 477185"/>
              <a:gd name="connsiteX7" fmla="*/ 0 w 720352"/>
              <a:gd name="connsiteY7" fmla="*/ 429466 h 477185"/>
              <a:gd name="connsiteX8" fmla="*/ 0 w 720352"/>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352" h="477185">
                <a:moveTo>
                  <a:pt x="0" y="47719"/>
                </a:moveTo>
                <a:cubicBezTo>
                  <a:pt x="0" y="21365"/>
                  <a:pt x="21365" y="0"/>
                  <a:pt x="47719" y="0"/>
                </a:cubicBezTo>
                <a:lnTo>
                  <a:pt x="672634" y="0"/>
                </a:lnTo>
                <a:cubicBezTo>
                  <a:pt x="698988" y="0"/>
                  <a:pt x="720353" y="21365"/>
                  <a:pt x="720353" y="47719"/>
                </a:cubicBezTo>
                <a:cubicBezTo>
                  <a:pt x="720353" y="174968"/>
                  <a:pt x="720352" y="302218"/>
                  <a:pt x="720352" y="429467"/>
                </a:cubicBezTo>
                <a:cubicBezTo>
                  <a:pt x="720352" y="455821"/>
                  <a:pt x="698987" y="477186"/>
                  <a:pt x="672633"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8100000" scaled="1"/>
            <a:tileRect/>
          </a:gradFill>
          <a:ln>
            <a:noFill/>
          </a:ln>
        </p:spPr>
        <p:style>
          <a:lnRef idx="1">
            <a:schemeClr val="accent4"/>
          </a:lnRef>
          <a:fillRef idx="2">
            <a:schemeClr val="accent4"/>
          </a:fillRef>
          <a:effectRef idx="1">
            <a:schemeClr val="accent4"/>
          </a:effectRef>
          <a:fontRef idx="minor">
            <a:schemeClr val="dk1"/>
          </a:fontRef>
        </p:style>
        <p:txBody>
          <a:bodyPr spcFirstLastPara="0" vert="horz" wrap="square" lIns="63506" tIns="63506" rIns="63506" bIns="63506" numCol="1" spcCol="1270" anchor="ctr" anchorCtr="0">
            <a:noAutofit/>
          </a:bodyPr>
          <a:lstStyle/>
          <a:p>
            <a:pPr lvl="0" algn="ctr" defTabSz="577850">
              <a:lnSpc>
                <a:spcPct val="90000"/>
              </a:lnSpc>
              <a:spcBef>
                <a:spcPct val="0"/>
              </a:spcBef>
              <a:spcAft>
                <a:spcPct val="35000"/>
              </a:spcAft>
            </a:pPr>
            <a:r>
              <a:rPr lang="en-US" sz="1400" dirty="0" smtClean="0">
                <a:solidFill>
                  <a:schemeClr val="tx1"/>
                </a:solidFill>
                <a:latin typeface="Times New Roman" panose="02020603050405020304" pitchFamily="18" charset="0"/>
                <a:cs typeface="Times New Roman" panose="02020603050405020304" pitchFamily="18" charset="0"/>
              </a:rPr>
              <a:t>0</a:t>
            </a:r>
            <a:r>
              <a:rPr lang="ru-RU" sz="1400" dirty="0" smtClean="0">
                <a:solidFill>
                  <a:schemeClr val="tx1"/>
                </a:solidFill>
                <a:latin typeface="Times New Roman" panose="02020603050405020304" pitchFamily="18" charset="0"/>
                <a:cs typeface="Times New Roman" panose="02020603050405020304" pitchFamily="18" charset="0"/>
              </a:rPr>
              <a:t>,0</a:t>
            </a:r>
            <a:endParaRPr lang="ru-RU" sz="1400" kern="1200" dirty="0">
              <a:solidFill>
                <a:schemeClr val="tx1"/>
              </a:solidFill>
              <a:latin typeface="Times New Roman" panose="02020603050405020304" pitchFamily="18" charset="0"/>
              <a:cs typeface="Times New Roman" panose="02020603050405020304" pitchFamily="18" charset="0"/>
            </a:endParaRPr>
          </a:p>
        </p:txBody>
      </p:sp>
      <p:sp>
        <p:nvSpPr>
          <p:cNvPr id="43" name="Полилиния 42"/>
          <p:cNvSpPr/>
          <p:nvPr/>
        </p:nvSpPr>
        <p:spPr>
          <a:xfrm>
            <a:off x="8341688" y="4289126"/>
            <a:ext cx="684000" cy="580033"/>
          </a:xfrm>
          <a:custGeom>
            <a:avLst/>
            <a:gdLst>
              <a:gd name="connsiteX0" fmla="*/ 0 w 736665"/>
              <a:gd name="connsiteY0" fmla="*/ 47719 h 477185"/>
              <a:gd name="connsiteX1" fmla="*/ 47719 w 736665"/>
              <a:gd name="connsiteY1" fmla="*/ 0 h 477185"/>
              <a:gd name="connsiteX2" fmla="*/ 688947 w 736665"/>
              <a:gd name="connsiteY2" fmla="*/ 0 h 477185"/>
              <a:gd name="connsiteX3" fmla="*/ 736666 w 736665"/>
              <a:gd name="connsiteY3" fmla="*/ 47719 h 477185"/>
              <a:gd name="connsiteX4" fmla="*/ 736665 w 736665"/>
              <a:gd name="connsiteY4" fmla="*/ 429467 h 477185"/>
              <a:gd name="connsiteX5" fmla="*/ 688946 w 736665"/>
              <a:gd name="connsiteY5" fmla="*/ 477186 h 477185"/>
              <a:gd name="connsiteX6" fmla="*/ 47719 w 736665"/>
              <a:gd name="connsiteY6" fmla="*/ 477185 h 477185"/>
              <a:gd name="connsiteX7" fmla="*/ 0 w 736665"/>
              <a:gd name="connsiteY7" fmla="*/ 429466 h 477185"/>
              <a:gd name="connsiteX8" fmla="*/ 0 w 736665"/>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6665" h="477185">
                <a:moveTo>
                  <a:pt x="0" y="47719"/>
                </a:moveTo>
                <a:cubicBezTo>
                  <a:pt x="0" y="21365"/>
                  <a:pt x="21365" y="0"/>
                  <a:pt x="47719" y="0"/>
                </a:cubicBezTo>
                <a:lnTo>
                  <a:pt x="688947" y="0"/>
                </a:lnTo>
                <a:cubicBezTo>
                  <a:pt x="715301" y="0"/>
                  <a:pt x="736666" y="21365"/>
                  <a:pt x="736666" y="47719"/>
                </a:cubicBezTo>
                <a:cubicBezTo>
                  <a:pt x="736666" y="174968"/>
                  <a:pt x="736665" y="302218"/>
                  <a:pt x="736665" y="429467"/>
                </a:cubicBezTo>
                <a:cubicBezTo>
                  <a:pt x="736665" y="455821"/>
                  <a:pt x="715300" y="477186"/>
                  <a:pt x="688946"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8100000" scaled="1"/>
            <a:tileRect/>
          </a:gradFill>
          <a:ln>
            <a:noFill/>
          </a:ln>
        </p:spPr>
        <p:style>
          <a:lnRef idx="1">
            <a:schemeClr val="accent3"/>
          </a:lnRef>
          <a:fillRef idx="2">
            <a:schemeClr val="accent3"/>
          </a:fillRef>
          <a:effectRef idx="1">
            <a:schemeClr val="accent3"/>
          </a:effectRef>
          <a:fontRef idx="minor">
            <a:schemeClr val="dk1"/>
          </a:fontRef>
        </p:style>
        <p:txBody>
          <a:bodyPr spcFirstLastPara="0" vert="horz" wrap="square" lIns="63506" tIns="63506" rIns="63506" bIns="63506" numCol="1" spcCol="1270" anchor="ctr" anchorCtr="0">
            <a:noAutofit/>
          </a:bodyPr>
          <a:lstStyle/>
          <a:p>
            <a:pPr lvl="0" algn="ctr" defTabSz="577850">
              <a:lnSpc>
                <a:spcPct val="90000"/>
              </a:lnSpc>
              <a:spcBef>
                <a:spcPct val="0"/>
              </a:spcBef>
              <a:spcAft>
                <a:spcPct val="35000"/>
              </a:spcAft>
            </a:pPr>
            <a:r>
              <a:rPr lang="en-US" sz="1400" dirty="0" smtClean="0">
                <a:solidFill>
                  <a:schemeClr val="tx1"/>
                </a:solidFill>
                <a:latin typeface="Times New Roman" panose="02020603050405020304" pitchFamily="18" charset="0"/>
                <a:cs typeface="Times New Roman" panose="02020603050405020304" pitchFamily="18" charset="0"/>
              </a:rPr>
              <a:t>26,4</a:t>
            </a:r>
            <a:endParaRPr lang="ru-RU" sz="1400" kern="1200" dirty="0">
              <a:solidFill>
                <a:schemeClr val="tx1"/>
              </a:solidFill>
              <a:latin typeface="Times New Roman" panose="02020603050405020304" pitchFamily="18" charset="0"/>
              <a:cs typeface="Times New Roman" panose="02020603050405020304" pitchFamily="18" charset="0"/>
            </a:endParaRPr>
          </a:p>
        </p:txBody>
      </p:sp>
      <p:sp>
        <p:nvSpPr>
          <p:cNvPr id="44" name="Полилиния 43"/>
          <p:cNvSpPr/>
          <p:nvPr/>
        </p:nvSpPr>
        <p:spPr>
          <a:xfrm>
            <a:off x="8341688" y="4953897"/>
            <a:ext cx="684000" cy="771447"/>
          </a:xfrm>
          <a:custGeom>
            <a:avLst/>
            <a:gdLst>
              <a:gd name="connsiteX0" fmla="*/ 0 w 736665"/>
              <a:gd name="connsiteY0" fmla="*/ 47719 h 477185"/>
              <a:gd name="connsiteX1" fmla="*/ 47719 w 736665"/>
              <a:gd name="connsiteY1" fmla="*/ 0 h 477185"/>
              <a:gd name="connsiteX2" fmla="*/ 688947 w 736665"/>
              <a:gd name="connsiteY2" fmla="*/ 0 h 477185"/>
              <a:gd name="connsiteX3" fmla="*/ 736666 w 736665"/>
              <a:gd name="connsiteY3" fmla="*/ 47719 h 477185"/>
              <a:gd name="connsiteX4" fmla="*/ 736665 w 736665"/>
              <a:gd name="connsiteY4" fmla="*/ 429467 h 477185"/>
              <a:gd name="connsiteX5" fmla="*/ 688946 w 736665"/>
              <a:gd name="connsiteY5" fmla="*/ 477186 h 477185"/>
              <a:gd name="connsiteX6" fmla="*/ 47719 w 736665"/>
              <a:gd name="connsiteY6" fmla="*/ 477185 h 477185"/>
              <a:gd name="connsiteX7" fmla="*/ 0 w 736665"/>
              <a:gd name="connsiteY7" fmla="*/ 429466 h 477185"/>
              <a:gd name="connsiteX8" fmla="*/ 0 w 736665"/>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6665" h="477185">
                <a:moveTo>
                  <a:pt x="0" y="47719"/>
                </a:moveTo>
                <a:cubicBezTo>
                  <a:pt x="0" y="21365"/>
                  <a:pt x="21365" y="0"/>
                  <a:pt x="47719" y="0"/>
                </a:cubicBezTo>
                <a:lnTo>
                  <a:pt x="688947" y="0"/>
                </a:lnTo>
                <a:cubicBezTo>
                  <a:pt x="715301" y="0"/>
                  <a:pt x="736666" y="21365"/>
                  <a:pt x="736666" y="47719"/>
                </a:cubicBezTo>
                <a:cubicBezTo>
                  <a:pt x="736666" y="174968"/>
                  <a:pt x="736665" y="302218"/>
                  <a:pt x="736665" y="429467"/>
                </a:cubicBezTo>
                <a:cubicBezTo>
                  <a:pt x="736665" y="455821"/>
                  <a:pt x="715300" y="477186"/>
                  <a:pt x="688946"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8100000" scaled="1"/>
            <a:tileRect/>
          </a:gradFill>
          <a:ln>
            <a:noFill/>
          </a:ln>
        </p:spPr>
        <p:style>
          <a:lnRef idx="1">
            <a:schemeClr val="accent3"/>
          </a:lnRef>
          <a:fillRef idx="2">
            <a:schemeClr val="accent3"/>
          </a:fillRef>
          <a:effectRef idx="1">
            <a:schemeClr val="accent3"/>
          </a:effectRef>
          <a:fontRef idx="minor">
            <a:schemeClr val="dk1"/>
          </a:fontRef>
        </p:style>
        <p:txBody>
          <a:bodyPr spcFirstLastPara="0" vert="horz" wrap="square" lIns="63506" tIns="63506" rIns="63506" bIns="63506" numCol="1" spcCol="1270" anchor="ctr" anchorCtr="0">
            <a:noAutofit/>
          </a:bodyPr>
          <a:lstStyle/>
          <a:p>
            <a:pPr lvl="0" algn="ctr" defTabSz="577850">
              <a:lnSpc>
                <a:spcPct val="90000"/>
              </a:lnSpc>
              <a:spcBef>
                <a:spcPct val="0"/>
              </a:spcBef>
              <a:spcAft>
                <a:spcPct val="35000"/>
              </a:spcAft>
            </a:pPr>
            <a:r>
              <a:rPr lang="en-US" sz="1400" dirty="0" smtClean="0">
                <a:solidFill>
                  <a:schemeClr val="tx1"/>
                </a:solidFill>
                <a:latin typeface="Times New Roman" panose="02020603050405020304" pitchFamily="18" charset="0"/>
                <a:cs typeface="Times New Roman" panose="02020603050405020304" pitchFamily="18" charset="0"/>
              </a:rPr>
              <a:t>71</a:t>
            </a:r>
            <a:r>
              <a:rPr lang="ru-RU" sz="1400" dirty="0" smtClean="0">
                <a:solidFill>
                  <a:schemeClr val="tx1"/>
                </a:solidFill>
                <a:latin typeface="Times New Roman" panose="02020603050405020304" pitchFamily="18" charset="0"/>
                <a:cs typeface="Times New Roman" panose="02020603050405020304" pitchFamily="18" charset="0"/>
              </a:rPr>
              <a:t>,</a:t>
            </a:r>
            <a:r>
              <a:rPr lang="en-US" sz="1400" dirty="0" smtClean="0">
                <a:solidFill>
                  <a:schemeClr val="tx1"/>
                </a:solidFill>
                <a:latin typeface="Times New Roman" panose="02020603050405020304" pitchFamily="18" charset="0"/>
                <a:cs typeface="Times New Roman" panose="02020603050405020304" pitchFamily="18" charset="0"/>
              </a:rPr>
              <a:t>2</a:t>
            </a:r>
            <a:endParaRPr lang="ru-RU" sz="1400" kern="12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3871275"/>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олилиния 6"/>
          <p:cNvSpPr/>
          <p:nvPr/>
        </p:nvSpPr>
        <p:spPr>
          <a:xfrm>
            <a:off x="5035409" y="1228012"/>
            <a:ext cx="3960440" cy="836382"/>
          </a:xfrm>
          <a:custGeom>
            <a:avLst/>
            <a:gdLst>
              <a:gd name="connsiteX0" fmla="*/ 0 w 3902419"/>
              <a:gd name="connsiteY0" fmla="*/ 91715 h 917152"/>
              <a:gd name="connsiteX1" fmla="*/ 91715 w 3902419"/>
              <a:gd name="connsiteY1" fmla="*/ 0 h 917152"/>
              <a:gd name="connsiteX2" fmla="*/ 3810704 w 3902419"/>
              <a:gd name="connsiteY2" fmla="*/ 0 h 917152"/>
              <a:gd name="connsiteX3" fmla="*/ 3902419 w 3902419"/>
              <a:gd name="connsiteY3" fmla="*/ 91715 h 917152"/>
              <a:gd name="connsiteX4" fmla="*/ 3902419 w 3902419"/>
              <a:gd name="connsiteY4" fmla="*/ 825437 h 917152"/>
              <a:gd name="connsiteX5" fmla="*/ 3810704 w 3902419"/>
              <a:gd name="connsiteY5" fmla="*/ 917152 h 917152"/>
              <a:gd name="connsiteX6" fmla="*/ 91715 w 3902419"/>
              <a:gd name="connsiteY6" fmla="*/ 917152 h 917152"/>
              <a:gd name="connsiteX7" fmla="*/ 0 w 3902419"/>
              <a:gd name="connsiteY7" fmla="*/ 825437 h 917152"/>
              <a:gd name="connsiteX8" fmla="*/ 0 w 3902419"/>
              <a:gd name="connsiteY8" fmla="*/ 91715 h 917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2419" h="917152">
                <a:moveTo>
                  <a:pt x="0" y="91715"/>
                </a:moveTo>
                <a:cubicBezTo>
                  <a:pt x="0" y="41062"/>
                  <a:pt x="41062" y="0"/>
                  <a:pt x="91715" y="0"/>
                </a:cubicBezTo>
                <a:lnTo>
                  <a:pt x="3810704" y="0"/>
                </a:lnTo>
                <a:cubicBezTo>
                  <a:pt x="3861357" y="0"/>
                  <a:pt x="3902419" y="41062"/>
                  <a:pt x="3902419" y="91715"/>
                </a:cubicBezTo>
                <a:lnTo>
                  <a:pt x="3902419" y="825437"/>
                </a:lnTo>
                <a:cubicBezTo>
                  <a:pt x="3902419" y="876090"/>
                  <a:pt x="3861357" y="917152"/>
                  <a:pt x="3810704" y="917152"/>
                </a:cubicBezTo>
                <a:lnTo>
                  <a:pt x="91715" y="917152"/>
                </a:lnTo>
                <a:cubicBezTo>
                  <a:pt x="41062" y="917152"/>
                  <a:pt x="0" y="876090"/>
                  <a:pt x="0" y="825437"/>
                </a:cubicBezTo>
                <a:lnTo>
                  <a:pt x="0" y="91715"/>
                </a:lnTo>
                <a:close/>
              </a:path>
            </a:pathLst>
          </a:custGeom>
        </p:spPr>
        <p:style>
          <a:lnRef idx="3">
            <a:schemeClr val="lt1"/>
          </a:lnRef>
          <a:fillRef idx="1">
            <a:schemeClr val="accent2"/>
          </a:fillRef>
          <a:effectRef idx="1">
            <a:schemeClr val="accent2"/>
          </a:effectRef>
          <a:fontRef idx="minor">
            <a:schemeClr val="lt1"/>
          </a:fontRef>
        </p:style>
        <p:txBody>
          <a:bodyPr spcFirstLastPara="0" vert="horz" wrap="square" lIns="80202" tIns="80202" rIns="80202" bIns="80202" numCol="1" spcCol="1270" anchor="ctr" anchorCtr="0">
            <a:noAutofit/>
          </a:bodyPr>
          <a:lstStyle/>
          <a:p>
            <a:pPr lvl="0" algn="ctr" defTabSz="622300">
              <a:lnSpc>
                <a:spcPct val="90000"/>
              </a:lnSpc>
              <a:spcBef>
                <a:spcPct val="0"/>
              </a:spcBef>
              <a:spcAft>
                <a:spcPct val="35000"/>
              </a:spcAft>
            </a:pPr>
            <a:r>
              <a:rPr lang="ru-RU" sz="1400" b="1" kern="1200" dirty="0" smtClean="0">
                <a:solidFill>
                  <a:schemeClr val="accent1">
                    <a:lumMod val="50000"/>
                  </a:schemeClr>
                </a:solidFill>
                <a:latin typeface="Times New Roman" panose="02020603050405020304" pitchFamily="18" charset="0"/>
                <a:cs typeface="Times New Roman" panose="02020603050405020304" pitchFamily="18" charset="0"/>
              </a:rPr>
              <a:t>Достижение значений показателей (индикаторов) </a:t>
            </a:r>
            <a:endParaRPr lang="ru-RU" sz="1400" b="1" kern="1200" dirty="0">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5" name="Скругленный прямоугольник 4"/>
          <p:cNvSpPr/>
          <p:nvPr/>
        </p:nvSpPr>
        <p:spPr>
          <a:xfrm>
            <a:off x="131891" y="2850496"/>
            <a:ext cx="4794976" cy="401137"/>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r>
              <a:rPr lang="ru-RU" sz="1200" dirty="0" smtClean="0">
                <a:solidFill>
                  <a:schemeClr val="tx1"/>
                </a:solidFill>
                <a:latin typeface="Times New Roman" panose="02020603050405020304" pitchFamily="18" charset="0"/>
                <a:cs typeface="Times New Roman" panose="02020603050405020304" pitchFamily="18" charset="0"/>
              </a:rPr>
              <a:t>Удовлетворенность </a:t>
            </a:r>
            <a:r>
              <a:rPr lang="ru-RU" sz="1200" dirty="0">
                <a:solidFill>
                  <a:schemeClr val="tx1"/>
                </a:solidFill>
                <a:latin typeface="Times New Roman" panose="02020603050405020304" pitchFamily="18" charset="0"/>
                <a:cs typeface="Times New Roman" panose="02020603050405020304" pitchFamily="18" charset="0"/>
              </a:rPr>
              <a:t>граждан качеством жилищно-коммунальных </a:t>
            </a:r>
            <a:r>
              <a:rPr lang="ru-RU" sz="1200" dirty="0" smtClean="0">
                <a:solidFill>
                  <a:schemeClr val="tx1"/>
                </a:solidFill>
                <a:latin typeface="Times New Roman" panose="02020603050405020304" pitchFamily="18" charset="0"/>
                <a:cs typeface="Times New Roman" panose="02020603050405020304" pitchFamily="18" charset="0"/>
              </a:rPr>
              <a:t>услуг, процентов</a:t>
            </a:r>
            <a:endParaRPr lang="ru-RU" sz="1200" dirty="0">
              <a:solidFill>
                <a:schemeClr val="tx1"/>
              </a:solidFill>
              <a:latin typeface="Times New Roman" panose="02020603050405020304" pitchFamily="18" charset="0"/>
              <a:cs typeface="Times New Roman" panose="02020603050405020304" pitchFamily="18" charset="0"/>
            </a:endParaRPr>
          </a:p>
        </p:txBody>
      </p:sp>
      <p:sp>
        <p:nvSpPr>
          <p:cNvPr id="35" name="Скругленный прямоугольник 34"/>
          <p:cNvSpPr/>
          <p:nvPr/>
        </p:nvSpPr>
        <p:spPr>
          <a:xfrm>
            <a:off x="131891" y="3328499"/>
            <a:ext cx="4794976" cy="458462"/>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r>
              <a:rPr lang="ru-RU" sz="1200" dirty="0">
                <a:solidFill>
                  <a:schemeClr val="tx1"/>
                </a:solidFill>
                <a:latin typeface="Times New Roman" panose="02020603050405020304" pitchFamily="18" charset="0"/>
                <a:cs typeface="Times New Roman" panose="02020603050405020304" pitchFamily="18" charset="0"/>
              </a:rPr>
              <a:t>Доля </a:t>
            </a:r>
            <a:r>
              <a:rPr lang="ru-RU" sz="1200" dirty="0" smtClean="0">
                <a:solidFill>
                  <a:schemeClr val="tx1"/>
                </a:solidFill>
                <a:latin typeface="Times New Roman" panose="02020603050405020304" pitchFamily="18" charset="0"/>
                <a:cs typeface="Times New Roman" panose="02020603050405020304" pitchFamily="18" charset="0"/>
              </a:rPr>
              <a:t>населения, </a:t>
            </a:r>
            <a:r>
              <a:rPr lang="ru-RU" sz="1200" dirty="0">
                <a:solidFill>
                  <a:schemeClr val="tx1"/>
                </a:solidFill>
                <a:latin typeface="Times New Roman" panose="02020603050405020304" pitchFamily="18" charset="0"/>
                <a:cs typeface="Times New Roman" panose="02020603050405020304" pitchFamily="18" charset="0"/>
              </a:rPr>
              <a:t>обеспеченного качественной питьевой водой из систем централизованного </a:t>
            </a:r>
            <a:r>
              <a:rPr lang="ru-RU" sz="1200" dirty="0" smtClean="0">
                <a:solidFill>
                  <a:schemeClr val="tx1"/>
                </a:solidFill>
                <a:latin typeface="Times New Roman" panose="02020603050405020304" pitchFamily="18" charset="0"/>
                <a:cs typeface="Times New Roman" panose="02020603050405020304" pitchFamily="18" charset="0"/>
              </a:rPr>
              <a:t>водоснабжения, процентов</a:t>
            </a:r>
            <a:endParaRPr lang="ru-RU" sz="1200" dirty="0">
              <a:solidFill>
                <a:schemeClr val="tx1"/>
              </a:solidFill>
              <a:latin typeface="Times New Roman" panose="02020603050405020304" pitchFamily="18" charset="0"/>
              <a:cs typeface="Times New Roman" panose="02020603050405020304" pitchFamily="18" charset="0"/>
            </a:endParaRPr>
          </a:p>
        </p:txBody>
      </p:sp>
      <p:sp>
        <p:nvSpPr>
          <p:cNvPr id="37" name="Скругленный прямоугольник 36"/>
          <p:cNvSpPr/>
          <p:nvPr/>
        </p:nvSpPr>
        <p:spPr>
          <a:xfrm>
            <a:off x="131889" y="4311578"/>
            <a:ext cx="4794978" cy="564368"/>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r>
              <a:rPr lang="ru-RU" sz="1200" dirty="0">
                <a:solidFill>
                  <a:schemeClr val="tx1"/>
                </a:solidFill>
                <a:latin typeface="Times New Roman" panose="02020603050405020304" pitchFamily="18" charset="0"/>
                <a:cs typeface="Times New Roman" panose="02020603050405020304" pitchFamily="18" charset="0"/>
              </a:rPr>
              <a:t>Доля объема сточных вод, пропущенных через очистные сооружения, в общем объеме сточных </a:t>
            </a:r>
            <a:r>
              <a:rPr lang="ru-RU" sz="1200" dirty="0" smtClean="0">
                <a:solidFill>
                  <a:schemeClr val="tx1"/>
                </a:solidFill>
                <a:latin typeface="Times New Roman" panose="02020603050405020304" pitchFamily="18" charset="0"/>
                <a:cs typeface="Times New Roman" panose="02020603050405020304" pitchFamily="18" charset="0"/>
              </a:rPr>
              <a:t>вод, процентов</a:t>
            </a:r>
            <a:endParaRPr lang="ru-RU" sz="1200" dirty="0">
              <a:solidFill>
                <a:schemeClr val="tx1"/>
              </a:solidFill>
              <a:latin typeface="Times New Roman" panose="02020603050405020304" pitchFamily="18" charset="0"/>
              <a:cs typeface="Times New Roman" panose="02020603050405020304" pitchFamily="18" charset="0"/>
            </a:endParaRPr>
          </a:p>
        </p:txBody>
      </p:sp>
      <p:sp>
        <p:nvSpPr>
          <p:cNvPr id="11" name="Скругленный прямоугольник 10"/>
          <p:cNvSpPr/>
          <p:nvPr/>
        </p:nvSpPr>
        <p:spPr>
          <a:xfrm>
            <a:off x="128529" y="1914366"/>
            <a:ext cx="2139215" cy="650538"/>
          </a:xfrm>
          <a:prstGeom prst="roundRect">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ru-RU" sz="1400" b="1" dirty="0" smtClean="0">
                <a:solidFill>
                  <a:schemeClr val="accent1">
                    <a:lumMod val="50000"/>
                  </a:schemeClr>
                </a:solidFill>
                <a:latin typeface="Times New Roman" panose="02020603050405020304" pitchFamily="18" charset="0"/>
                <a:cs typeface="Times New Roman" panose="02020603050405020304" pitchFamily="18" charset="0"/>
              </a:rPr>
              <a:t>Основные индикаторы</a:t>
            </a:r>
            <a:endParaRPr lang="ru-RU" sz="1400" b="1" dirty="0">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2" name="Номер слайда 1"/>
          <p:cNvSpPr>
            <a:spLocks noGrp="1"/>
          </p:cNvSpPr>
          <p:nvPr>
            <p:ph type="sldNum" sz="quarter" idx="12"/>
          </p:nvPr>
        </p:nvSpPr>
        <p:spPr/>
        <p:txBody>
          <a:bodyPr/>
          <a:lstStyle/>
          <a:p>
            <a:pPr>
              <a:defRPr/>
            </a:pPr>
            <a:fld id="{667CCBFA-BFB9-4E9F-B6F6-694D72409F22}" type="slidenum">
              <a:rPr lang="ru-RU" smtClean="0"/>
              <a:pPr>
                <a:defRPr/>
              </a:pPr>
              <a:t>81</a:t>
            </a:fld>
            <a:endParaRPr lang="ru-RU" dirty="0"/>
          </a:p>
        </p:txBody>
      </p:sp>
      <p:sp>
        <p:nvSpPr>
          <p:cNvPr id="40" name="Заголовок 1"/>
          <p:cNvSpPr txBox="1">
            <a:spLocks/>
          </p:cNvSpPr>
          <p:nvPr/>
        </p:nvSpPr>
        <p:spPr>
          <a:xfrm>
            <a:off x="259728" y="0"/>
            <a:ext cx="7613500" cy="620688"/>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l" fontAlgn="auto">
              <a:spcAft>
                <a:spcPts val="0"/>
              </a:spcAft>
              <a:buNone/>
            </a:pPr>
            <a:r>
              <a:rPr lang="ru-RU" sz="1700" dirty="0">
                <a:solidFill>
                  <a:schemeClr val="tx1"/>
                </a:solidFill>
                <a:effectLst/>
                <a:latin typeface="Times New Roman" panose="02020603050405020304" pitchFamily="18" charset="0"/>
                <a:cs typeface="Times New Roman" panose="02020603050405020304" pitchFamily="18" charset="0"/>
              </a:rPr>
              <a:t>Государственная программа Чувашской Республики </a:t>
            </a:r>
            <a:endParaRPr lang="ru-RU" sz="1700" dirty="0" smtClean="0">
              <a:solidFill>
                <a:schemeClr val="tx1"/>
              </a:solidFill>
              <a:effectLst/>
              <a:latin typeface="Times New Roman" panose="02020603050405020304" pitchFamily="18" charset="0"/>
              <a:cs typeface="Times New Roman" panose="02020603050405020304" pitchFamily="18" charset="0"/>
            </a:endParaRPr>
          </a:p>
          <a:p>
            <a:pPr marL="0" indent="0" algn="l" fontAlgn="auto">
              <a:spcAft>
                <a:spcPts val="0"/>
              </a:spcAft>
              <a:buNone/>
            </a:pPr>
            <a:r>
              <a:rPr lang="ru-RU" sz="1700" dirty="0" smtClean="0">
                <a:solidFill>
                  <a:schemeClr val="tx1"/>
                </a:solidFill>
                <a:effectLst/>
                <a:latin typeface="Times New Roman" panose="02020603050405020304" pitchFamily="18" charset="0"/>
                <a:cs typeface="Times New Roman" panose="02020603050405020304" pitchFamily="18" charset="0"/>
              </a:rPr>
              <a:t>«</a:t>
            </a:r>
            <a:r>
              <a:rPr lang="ru-RU" sz="1700" dirty="0">
                <a:solidFill>
                  <a:schemeClr val="tx1"/>
                </a:solidFill>
                <a:effectLst/>
                <a:latin typeface="Times New Roman" panose="02020603050405020304" pitchFamily="18" charset="0"/>
                <a:cs typeface="Times New Roman" panose="02020603050405020304" pitchFamily="18" charset="0"/>
              </a:rPr>
              <a:t>Модернизация и развитие сферы жилищно-коммунального </a:t>
            </a:r>
            <a:r>
              <a:rPr lang="ru-RU" sz="1700" dirty="0" smtClean="0">
                <a:solidFill>
                  <a:schemeClr val="tx1"/>
                </a:solidFill>
                <a:effectLst/>
                <a:latin typeface="Times New Roman" panose="02020603050405020304" pitchFamily="18" charset="0"/>
                <a:cs typeface="Times New Roman" panose="02020603050405020304" pitchFamily="18" charset="0"/>
              </a:rPr>
              <a:t>хозяйства»</a:t>
            </a:r>
          </a:p>
          <a:p>
            <a:pPr marL="0" indent="0" algn="l" fontAlgn="auto">
              <a:spcAft>
                <a:spcPts val="0"/>
              </a:spcAft>
              <a:buNone/>
            </a:pPr>
            <a:endParaRPr lang="ru-RU" sz="1700" dirty="0">
              <a:solidFill>
                <a:schemeClr val="tx1"/>
              </a:solidFill>
              <a:effectLst/>
              <a:latin typeface="Times New Roman" panose="02020603050405020304" pitchFamily="18" charset="0"/>
              <a:cs typeface="Times New Roman" panose="02020603050405020304" pitchFamily="18" charset="0"/>
            </a:endParaRPr>
          </a:p>
        </p:txBody>
      </p:sp>
      <p:cxnSp>
        <p:nvCxnSpPr>
          <p:cNvPr id="41" name="Прямая соединительная линия 40"/>
          <p:cNvCxnSpPr/>
          <p:nvPr/>
        </p:nvCxnSpPr>
        <p:spPr>
          <a:xfrm>
            <a:off x="0" y="620688"/>
            <a:ext cx="9144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44" name="TextBox 43"/>
          <p:cNvSpPr txBox="1"/>
          <p:nvPr/>
        </p:nvSpPr>
        <p:spPr>
          <a:xfrm>
            <a:off x="7873228" y="69850"/>
            <a:ext cx="1223412" cy="492443"/>
          </a:xfrm>
          <a:prstGeom prst="rect">
            <a:avLst/>
          </a:prstGeom>
          <a:noFill/>
        </p:spPr>
        <p:txBody>
          <a:bodyPr wrap="none" rtlCol="0">
            <a:spAutoFit/>
          </a:bodyPr>
          <a:lstStyle/>
          <a:p>
            <a:pPr algn="ctr"/>
            <a:r>
              <a:rPr lang="ru-RU" sz="1300" b="1" i="1" dirty="0" smtClean="0">
                <a:solidFill>
                  <a:schemeClr val="accent1"/>
                </a:solidFill>
                <a:latin typeface="+mn-lt"/>
              </a:rPr>
              <a:t>Бюджет</a:t>
            </a:r>
          </a:p>
          <a:p>
            <a:pPr algn="ctr"/>
            <a:r>
              <a:rPr lang="ru-RU" sz="1300" b="1" i="1" dirty="0" smtClean="0">
                <a:solidFill>
                  <a:schemeClr val="accent1"/>
                </a:solidFill>
                <a:latin typeface="+mn-lt"/>
              </a:rPr>
              <a:t>для граждан</a:t>
            </a:r>
            <a:endParaRPr lang="ru-RU" sz="1300" b="1" i="1" dirty="0">
              <a:solidFill>
                <a:schemeClr val="accent1"/>
              </a:solidFill>
              <a:latin typeface="+mn-lt"/>
            </a:endParaRPr>
          </a:p>
        </p:txBody>
      </p:sp>
      <p:sp>
        <p:nvSpPr>
          <p:cNvPr id="49" name="Скругленный прямоугольник 48"/>
          <p:cNvSpPr/>
          <p:nvPr/>
        </p:nvSpPr>
        <p:spPr>
          <a:xfrm>
            <a:off x="131891" y="5451922"/>
            <a:ext cx="4794976" cy="443337"/>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r>
              <a:rPr lang="ru-RU" sz="1200" dirty="0" smtClean="0">
                <a:solidFill>
                  <a:schemeClr val="tx1"/>
                </a:solidFill>
                <a:latin typeface="Times New Roman" panose="02020603050405020304" pitchFamily="18" charset="0"/>
                <a:cs typeface="Times New Roman" panose="02020603050405020304" pitchFamily="18" charset="0"/>
              </a:rPr>
              <a:t>Строительство </a:t>
            </a:r>
            <a:r>
              <a:rPr lang="ru-RU" sz="1200" dirty="0" err="1">
                <a:solidFill>
                  <a:schemeClr val="tx1"/>
                </a:solidFill>
                <a:latin typeface="Times New Roman" panose="02020603050405020304" pitchFamily="18" charset="0"/>
                <a:cs typeface="Times New Roman" panose="02020603050405020304" pitchFamily="18" charset="0"/>
              </a:rPr>
              <a:t>внутрипоселковых</a:t>
            </a:r>
            <a:r>
              <a:rPr lang="ru-RU" sz="1200" dirty="0">
                <a:solidFill>
                  <a:schemeClr val="tx1"/>
                </a:solidFill>
                <a:latin typeface="Times New Roman" panose="02020603050405020304" pitchFamily="18" charset="0"/>
                <a:cs typeface="Times New Roman" panose="02020603050405020304" pitchFamily="18" charset="0"/>
              </a:rPr>
              <a:t> </a:t>
            </a:r>
            <a:r>
              <a:rPr lang="ru-RU" sz="1200" dirty="0" smtClean="0">
                <a:solidFill>
                  <a:schemeClr val="tx1"/>
                </a:solidFill>
                <a:latin typeface="Times New Roman" panose="02020603050405020304" pitchFamily="18" charset="0"/>
                <a:cs typeface="Times New Roman" panose="02020603050405020304" pitchFamily="18" charset="0"/>
              </a:rPr>
              <a:t>газопроводов, километров</a:t>
            </a:r>
            <a:endParaRPr lang="ru-RU" sz="1200" dirty="0">
              <a:solidFill>
                <a:schemeClr val="tx1"/>
              </a:solidFill>
              <a:latin typeface="Times New Roman" panose="02020603050405020304" pitchFamily="18" charset="0"/>
              <a:cs typeface="Times New Roman" panose="02020603050405020304" pitchFamily="18" charset="0"/>
            </a:endParaRPr>
          </a:p>
        </p:txBody>
      </p:sp>
      <p:sp>
        <p:nvSpPr>
          <p:cNvPr id="61" name="Скругленный прямоугольник 60"/>
          <p:cNvSpPr/>
          <p:nvPr/>
        </p:nvSpPr>
        <p:spPr>
          <a:xfrm>
            <a:off x="131891" y="5944311"/>
            <a:ext cx="4794976" cy="467484"/>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r>
              <a:rPr lang="ru-RU" sz="1200" dirty="0">
                <a:solidFill>
                  <a:schemeClr val="tx1"/>
                </a:solidFill>
                <a:latin typeface="Times New Roman" panose="02020603050405020304" pitchFamily="18" charset="0"/>
                <a:cs typeface="Times New Roman" panose="02020603050405020304" pitchFamily="18" charset="0"/>
              </a:rPr>
              <a:t>Г</a:t>
            </a:r>
            <a:r>
              <a:rPr lang="ru-RU" sz="1200" dirty="0" smtClean="0">
                <a:solidFill>
                  <a:schemeClr val="tx1"/>
                </a:solidFill>
                <a:latin typeface="Times New Roman" panose="02020603050405020304" pitchFamily="18" charset="0"/>
                <a:cs typeface="Times New Roman" panose="02020603050405020304" pitchFamily="18" charset="0"/>
              </a:rPr>
              <a:t>азоснабжение </a:t>
            </a:r>
            <a:r>
              <a:rPr lang="ru-RU" sz="1200" dirty="0">
                <a:solidFill>
                  <a:schemeClr val="tx1"/>
                </a:solidFill>
                <a:latin typeface="Times New Roman" panose="02020603050405020304" pitchFamily="18" charset="0"/>
                <a:cs typeface="Times New Roman" panose="02020603050405020304" pitchFamily="18" charset="0"/>
              </a:rPr>
              <a:t>жилых домов в населенных пунктах природным газом  </a:t>
            </a:r>
            <a:r>
              <a:rPr lang="ru-RU" sz="1200" dirty="0" smtClean="0">
                <a:solidFill>
                  <a:schemeClr val="tx1"/>
                </a:solidFill>
                <a:latin typeface="Times New Roman" panose="02020603050405020304" pitchFamily="18" charset="0"/>
                <a:cs typeface="Times New Roman" panose="02020603050405020304" pitchFamily="18" charset="0"/>
              </a:rPr>
              <a:t>ежегодно, единиц</a:t>
            </a:r>
            <a:endParaRPr lang="ru-RU" sz="1200" dirty="0">
              <a:solidFill>
                <a:schemeClr val="tx1"/>
              </a:solidFill>
              <a:latin typeface="Times New Roman" panose="02020603050405020304" pitchFamily="18" charset="0"/>
              <a:cs typeface="Times New Roman" panose="02020603050405020304" pitchFamily="18" charset="0"/>
            </a:endParaRPr>
          </a:p>
        </p:txBody>
      </p:sp>
      <p:sp>
        <p:nvSpPr>
          <p:cNvPr id="90" name="Скругленный прямоугольник 89"/>
          <p:cNvSpPr/>
          <p:nvPr/>
        </p:nvSpPr>
        <p:spPr>
          <a:xfrm>
            <a:off x="131891" y="4931686"/>
            <a:ext cx="4794976" cy="430232"/>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r>
              <a:rPr lang="ru-RU" sz="1200" dirty="0">
                <a:solidFill>
                  <a:schemeClr val="tx1"/>
                </a:solidFill>
                <a:latin typeface="Times New Roman" panose="02020603050405020304" pitchFamily="18" charset="0"/>
                <a:cs typeface="Times New Roman" panose="02020603050405020304" pitchFamily="18" charset="0"/>
              </a:rPr>
              <a:t>К</a:t>
            </a:r>
            <a:r>
              <a:rPr lang="ru-RU" sz="1200" dirty="0" smtClean="0">
                <a:solidFill>
                  <a:schemeClr val="tx1"/>
                </a:solidFill>
                <a:latin typeface="Times New Roman" panose="02020603050405020304" pitchFamily="18" charset="0"/>
                <a:cs typeface="Times New Roman" panose="02020603050405020304" pitchFamily="18" charset="0"/>
              </a:rPr>
              <a:t>оличество </a:t>
            </a:r>
            <a:r>
              <a:rPr lang="ru-RU" sz="1200" dirty="0">
                <a:solidFill>
                  <a:schemeClr val="tx1"/>
                </a:solidFill>
                <a:latin typeface="Times New Roman" panose="02020603050405020304" pitchFamily="18" charset="0"/>
                <a:cs typeface="Times New Roman" panose="02020603050405020304" pitchFamily="18" charset="0"/>
              </a:rPr>
              <a:t>многоквартирных домов, в которых проведен капитальный </a:t>
            </a:r>
            <a:r>
              <a:rPr lang="ru-RU" sz="1200" dirty="0" smtClean="0">
                <a:solidFill>
                  <a:schemeClr val="tx1"/>
                </a:solidFill>
                <a:latin typeface="Times New Roman" panose="02020603050405020304" pitchFamily="18" charset="0"/>
                <a:cs typeface="Times New Roman" panose="02020603050405020304" pitchFamily="18" charset="0"/>
              </a:rPr>
              <a:t>ремонт, единиц</a:t>
            </a:r>
            <a:endParaRPr lang="ru-RU" sz="1200" dirty="0">
              <a:solidFill>
                <a:schemeClr val="tx1"/>
              </a:solidFill>
              <a:latin typeface="Times New Roman" panose="02020603050405020304" pitchFamily="18" charset="0"/>
              <a:cs typeface="Times New Roman" panose="02020603050405020304" pitchFamily="18" charset="0"/>
            </a:endParaRPr>
          </a:p>
        </p:txBody>
      </p:sp>
      <p:sp>
        <p:nvSpPr>
          <p:cNvPr id="36" name="Скругленный прямоугольник 35"/>
          <p:cNvSpPr/>
          <p:nvPr/>
        </p:nvSpPr>
        <p:spPr>
          <a:xfrm>
            <a:off x="131891" y="3844746"/>
            <a:ext cx="4800150" cy="388037"/>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r>
              <a:rPr lang="ru-RU" sz="1200" dirty="0">
                <a:solidFill>
                  <a:schemeClr val="tx1"/>
                </a:solidFill>
                <a:latin typeface="Times New Roman" panose="02020603050405020304" pitchFamily="18" charset="0"/>
                <a:cs typeface="Times New Roman" panose="02020603050405020304" pitchFamily="18" charset="0"/>
              </a:rPr>
              <a:t>Уровень газификации Чувашской </a:t>
            </a:r>
            <a:r>
              <a:rPr lang="ru-RU" sz="1200" dirty="0" smtClean="0">
                <a:solidFill>
                  <a:schemeClr val="tx1"/>
                </a:solidFill>
                <a:latin typeface="Times New Roman" panose="02020603050405020304" pitchFamily="18" charset="0"/>
                <a:cs typeface="Times New Roman" panose="02020603050405020304" pitchFamily="18" charset="0"/>
              </a:rPr>
              <a:t>Республики, процентов</a:t>
            </a:r>
            <a:endParaRPr lang="ru-RU" sz="1200" dirty="0">
              <a:solidFill>
                <a:schemeClr val="tx1"/>
              </a:solidFill>
              <a:latin typeface="Times New Roman" panose="02020603050405020304" pitchFamily="18" charset="0"/>
              <a:cs typeface="Times New Roman" panose="02020603050405020304" pitchFamily="18" charset="0"/>
            </a:endParaRPr>
          </a:p>
        </p:txBody>
      </p:sp>
      <p:sp>
        <p:nvSpPr>
          <p:cNvPr id="38" name="Полилиния 37"/>
          <p:cNvSpPr/>
          <p:nvPr/>
        </p:nvSpPr>
        <p:spPr>
          <a:xfrm>
            <a:off x="5929148" y="2185559"/>
            <a:ext cx="761934" cy="498807"/>
          </a:xfrm>
          <a:custGeom>
            <a:avLst/>
            <a:gdLst>
              <a:gd name="connsiteX0" fmla="*/ 0 w 501594"/>
              <a:gd name="connsiteY0" fmla="*/ 50159 h 917152"/>
              <a:gd name="connsiteX1" fmla="*/ 50159 w 501594"/>
              <a:gd name="connsiteY1" fmla="*/ 0 h 917152"/>
              <a:gd name="connsiteX2" fmla="*/ 451435 w 501594"/>
              <a:gd name="connsiteY2" fmla="*/ 0 h 917152"/>
              <a:gd name="connsiteX3" fmla="*/ 501594 w 501594"/>
              <a:gd name="connsiteY3" fmla="*/ 50159 h 917152"/>
              <a:gd name="connsiteX4" fmla="*/ 501594 w 501594"/>
              <a:gd name="connsiteY4" fmla="*/ 866993 h 917152"/>
              <a:gd name="connsiteX5" fmla="*/ 451435 w 501594"/>
              <a:gd name="connsiteY5" fmla="*/ 917152 h 917152"/>
              <a:gd name="connsiteX6" fmla="*/ 50159 w 501594"/>
              <a:gd name="connsiteY6" fmla="*/ 917152 h 917152"/>
              <a:gd name="connsiteX7" fmla="*/ 0 w 501594"/>
              <a:gd name="connsiteY7" fmla="*/ 866993 h 917152"/>
              <a:gd name="connsiteX8" fmla="*/ 0 w 501594"/>
              <a:gd name="connsiteY8" fmla="*/ 50159 h 917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1594" h="917152">
                <a:moveTo>
                  <a:pt x="0" y="50159"/>
                </a:moveTo>
                <a:cubicBezTo>
                  <a:pt x="0" y="22457"/>
                  <a:pt x="22457" y="0"/>
                  <a:pt x="50159" y="0"/>
                </a:cubicBezTo>
                <a:lnTo>
                  <a:pt x="451435" y="0"/>
                </a:lnTo>
                <a:cubicBezTo>
                  <a:pt x="479137" y="0"/>
                  <a:pt x="501594" y="22457"/>
                  <a:pt x="501594" y="50159"/>
                </a:cubicBezTo>
                <a:lnTo>
                  <a:pt x="501594" y="866993"/>
                </a:lnTo>
                <a:cubicBezTo>
                  <a:pt x="501594" y="894695"/>
                  <a:pt x="479137" y="917152"/>
                  <a:pt x="451435" y="917152"/>
                </a:cubicBezTo>
                <a:lnTo>
                  <a:pt x="50159" y="917152"/>
                </a:lnTo>
                <a:cubicBezTo>
                  <a:pt x="22457" y="917152"/>
                  <a:pt x="0" y="894695"/>
                  <a:pt x="0" y="866993"/>
                </a:cubicBezTo>
                <a:lnTo>
                  <a:pt x="0" y="50159"/>
                </a:lnTo>
                <a:close/>
              </a:path>
            </a:pathLst>
          </a:custGeom>
          <a:gradFill flip="none" rotWithShape="1">
            <a:gsLst>
              <a:gs pos="0">
                <a:srgbClr val="BBF8E6"/>
              </a:gs>
              <a:gs pos="50000">
                <a:srgbClr val="D4FAEE"/>
              </a:gs>
              <a:gs pos="100000">
                <a:srgbClr val="E9FCF6"/>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8031" tIns="68031" rIns="68031" bIns="68031" numCol="1" spcCol="1270" anchor="ctr" anchorCtr="0">
            <a:noAutofit/>
          </a:bodyPr>
          <a:lstStyle/>
          <a:p>
            <a:pPr lvl="0" algn="ctr" defTabSz="622300">
              <a:lnSpc>
                <a:spcPct val="90000"/>
              </a:lnSpc>
            </a:pPr>
            <a:r>
              <a:rPr lang="ru-RU" sz="1300" b="1" dirty="0">
                <a:solidFill>
                  <a:prstClr val="black"/>
                </a:solidFill>
                <a:latin typeface="Times New Roman" panose="02020603050405020304" pitchFamily="18" charset="0"/>
                <a:cs typeface="Times New Roman" panose="02020603050405020304" pitchFamily="18" charset="0"/>
              </a:rPr>
              <a:t>2019</a:t>
            </a:r>
          </a:p>
          <a:p>
            <a:pPr lvl="0" algn="ctr" defTabSz="622300">
              <a:lnSpc>
                <a:spcPct val="90000"/>
              </a:lnSpc>
            </a:pPr>
            <a:r>
              <a:rPr lang="ru-RU" sz="1300" b="1" dirty="0">
                <a:solidFill>
                  <a:prstClr val="black"/>
                </a:solidFill>
                <a:latin typeface="Times New Roman" panose="02020603050405020304" pitchFamily="18" charset="0"/>
                <a:cs typeface="Times New Roman" panose="02020603050405020304" pitchFamily="18" charset="0"/>
              </a:rPr>
              <a:t>факт</a:t>
            </a:r>
          </a:p>
        </p:txBody>
      </p:sp>
      <p:sp>
        <p:nvSpPr>
          <p:cNvPr id="39" name="Полилиния 38"/>
          <p:cNvSpPr/>
          <p:nvPr/>
        </p:nvSpPr>
        <p:spPr>
          <a:xfrm>
            <a:off x="5929149" y="2801530"/>
            <a:ext cx="761933" cy="425550"/>
          </a:xfrm>
          <a:custGeom>
            <a:avLst/>
            <a:gdLst>
              <a:gd name="connsiteX0" fmla="*/ 0 w 499638"/>
              <a:gd name="connsiteY0" fmla="*/ 42908 h 429080"/>
              <a:gd name="connsiteX1" fmla="*/ 42908 w 499638"/>
              <a:gd name="connsiteY1" fmla="*/ 0 h 429080"/>
              <a:gd name="connsiteX2" fmla="*/ 456730 w 499638"/>
              <a:gd name="connsiteY2" fmla="*/ 0 h 429080"/>
              <a:gd name="connsiteX3" fmla="*/ 499638 w 499638"/>
              <a:gd name="connsiteY3" fmla="*/ 42908 h 429080"/>
              <a:gd name="connsiteX4" fmla="*/ 499638 w 499638"/>
              <a:gd name="connsiteY4" fmla="*/ 386172 h 429080"/>
              <a:gd name="connsiteX5" fmla="*/ 456730 w 499638"/>
              <a:gd name="connsiteY5" fmla="*/ 429080 h 429080"/>
              <a:gd name="connsiteX6" fmla="*/ 42908 w 499638"/>
              <a:gd name="connsiteY6" fmla="*/ 429080 h 429080"/>
              <a:gd name="connsiteX7" fmla="*/ 0 w 499638"/>
              <a:gd name="connsiteY7" fmla="*/ 386172 h 429080"/>
              <a:gd name="connsiteX8" fmla="*/ 0 w 499638"/>
              <a:gd name="connsiteY8" fmla="*/ 42908 h 429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9638" h="429080">
                <a:moveTo>
                  <a:pt x="0" y="42908"/>
                </a:moveTo>
                <a:cubicBezTo>
                  <a:pt x="0" y="19211"/>
                  <a:pt x="19211" y="0"/>
                  <a:pt x="42908" y="0"/>
                </a:cubicBezTo>
                <a:lnTo>
                  <a:pt x="456730" y="0"/>
                </a:lnTo>
                <a:cubicBezTo>
                  <a:pt x="480427" y="0"/>
                  <a:pt x="499638" y="19211"/>
                  <a:pt x="499638" y="42908"/>
                </a:cubicBezTo>
                <a:lnTo>
                  <a:pt x="499638" y="386172"/>
                </a:lnTo>
                <a:cubicBezTo>
                  <a:pt x="499638" y="409869"/>
                  <a:pt x="480427" y="429080"/>
                  <a:pt x="456730" y="429080"/>
                </a:cubicBezTo>
                <a:lnTo>
                  <a:pt x="42908" y="429080"/>
                </a:lnTo>
                <a:cubicBezTo>
                  <a:pt x="19211" y="429080"/>
                  <a:pt x="0" y="409869"/>
                  <a:pt x="0" y="386172"/>
                </a:cubicBezTo>
                <a:lnTo>
                  <a:pt x="0" y="42908"/>
                </a:lnTo>
                <a:close/>
              </a:path>
            </a:pathLst>
          </a:custGeom>
          <a:gradFill flip="none" rotWithShape="1">
            <a:gsLst>
              <a:gs pos="0">
                <a:srgbClr val="BBF8E6"/>
              </a:gs>
              <a:gs pos="50000">
                <a:srgbClr val="D4FAEE"/>
              </a:gs>
              <a:gs pos="100000">
                <a:srgbClr val="E9FCF6"/>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4477" tIns="54477" rIns="54477" bIns="54477" numCol="1" spcCol="1270" anchor="ctr" anchorCtr="0">
            <a:noAutofit/>
          </a:bodyPr>
          <a:lstStyle/>
          <a:p>
            <a:pPr lvl="0" algn="ctr" defTabSz="488950">
              <a:lnSpc>
                <a:spcPct val="90000"/>
              </a:lnSpc>
              <a:spcBef>
                <a:spcPct val="0"/>
              </a:spcBef>
              <a:spcAft>
                <a:spcPct val="35000"/>
              </a:spcAft>
            </a:pPr>
            <a:r>
              <a:rPr lang="ru-RU" sz="1300" b="1" dirty="0" smtClean="0">
                <a:solidFill>
                  <a:schemeClr val="tx1"/>
                </a:solidFill>
                <a:latin typeface="Times New Roman" panose="02020603050405020304" pitchFamily="18" charset="0"/>
                <a:cs typeface="Times New Roman" panose="02020603050405020304" pitchFamily="18" charset="0"/>
              </a:rPr>
              <a:t>82</a:t>
            </a:r>
            <a:endParaRPr lang="ru-RU" sz="1300" b="1" kern="1200" dirty="0" smtClean="0">
              <a:solidFill>
                <a:schemeClr val="tx1"/>
              </a:solidFill>
              <a:latin typeface="Times New Roman" panose="02020603050405020304" pitchFamily="18" charset="0"/>
              <a:cs typeface="Times New Roman" panose="02020603050405020304" pitchFamily="18" charset="0"/>
            </a:endParaRPr>
          </a:p>
        </p:txBody>
      </p:sp>
      <p:sp>
        <p:nvSpPr>
          <p:cNvPr id="42" name="Полилиния 41"/>
          <p:cNvSpPr/>
          <p:nvPr/>
        </p:nvSpPr>
        <p:spPr>
          <a:xfrm>
            <a:off x="5929149" y="3303945"/>
            <a:ext cx="760394" cy="458462"/>
          </a:xfrm>
          <a:custGeom>
            <a:avLst/>
            <a:gdLst>
              <a:gd name="connsiteX0" fmla="*/ 0 w 473035"/>
              <a:gd name="connsiteY0" fmla="*/ 47304 h 500150"/>
              <a:gd name="connsiteX1" fmla="*/ 47304 w 473035"/>
              <a:gd name="connsiteY1" fmla="*/ 0 h 500150"/>
              <a:gd name="connsiteX2" fmla="*/ 425732 w 473035"/>
              <a:gd name="connsiteY2" fmla="*/ 0 h 500150"/>
              <a:gd name="connsiteX3" fmla="*/ 473036 w 473035"/>
              <a:gd name="connsiteY3" fmla="*/ 47304 h 500150"/>
              <a:gd name="connsiteX4" fmla="*/ 473035 w 473035"/>
              <a:gd name="connsiteY4" fmla="*/ 452847 h 500150"/>
              <a:gd name="connsiteX5" fmla="*/ 425731 w 473035"/>
              <a:gd name="connsiteY5" fmla="*/ 500151 h 500150"/>
              <a:gd name="connsiteX6" fmla="*/ 47304 w 473035"/>
              <a:gd name="connsiteY6" fmla="*/ 500150 h 500150"/>
              <a:gd name="connsiteX7" fmla="*/ 0 w 473035"/>
              <a:gd name="connsiteY7" fmla="*/ 452846 h 500150"/>
              <a:gd name="connsiteX8" fmla="*/ 0 w 473035"/>
              <a:gd name="connsiteY8" fmla="*/ 47304 h 50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3035" h="500150">
                <a:moveTo>
                  <a:pt x="0" y="47304"/>
                </a:moveTo>
                <a:cubicBezTo>
                  <a:pt x="0" y="21179"/>
                  <a:pt x="21179" y="0"/>
                  <a:pt x="47304" y="0"/>
                </a:cubicBezTo>
                <a:lnTo>
                  <a:pt x="425732" y="0"/>
                </a:lnTo>
                <a:cubicBezTo>
                  <a:pt x="451857" y="0"/>
                  <a:pt x="473036" y="21179"/>
                  <a:pt x="473036" y="47304"/>
                </a:cubicBezTo>
                <a:cubicBezTo>
                  <a:pt x="473036" y="182485"/>
                  <a:pt x="473035" y="317666"/>
                  <a:pt x="473035" y="452847"/>
                </a:cubicBezTo>
                <a:cubicBezTo>
                  <a:pt x="473035" y="478972"/>
                  <a:pt x="451856" y="500151"/>
                  <a:pt x="425731" y="500151"/>
                </a:cubicBezTo>
                <a:lnTo>
                  <a:pt x="47304" y="500150"/>
                </a:lnTo>
                <a:cubicBezTo>
                  <a:pt x="21179" y="500150"/>
                  <a:pt x="0" y="478971"/>
                  <a:pt x="0" y="452846"/>
                </a:cubicBezTo>
                <a:lnTo>
                  <a:pt x="0" y="47304"/>
                </a:lnTo>
                <a:close/>
              </a:path>
            </a:pathLst>
          </a:custGeom>
          <a:gradFill flip="none" rotWithShape="1">
            <a:gsLst>
              <a:gs pos="0">
                <a:srgbClr val="BBF8E6"/>
              </a:gs>
              <a:gs pos="50000">
                <a:srgbClr val="D4FAEE"/>
              </a:gs>
              <a:gs pos="100000">
                <a:srgbClr val="E9FCF6"/>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5765" tIns="55765" rIns="55765" bIns="55765" numCol="1" spcCol="1270" anchor="ctr" anchorCtr="0">
            <a:noAutofit/>
          </a:bodyPr>
          <a:lstStyle/>
          <a:p>
            <a:pPr lvl="0" algn="ctr" defTabSz="488950">
              <a:lnSpc>
                <a:spcPct val="90000"/>
              </a:lnSpc>
              <a:spcBef>
                <a:spcPct val="0"/>
              </a:spcBef>
              <a:spcAft>
                <a:spcPct val="35000"/>
              </a:spcAft>
            </a:pPr>
            <a:r>
              <a:rPr lang="ru-RU" sz="1300" b="1" dirty="0" smtClean="0">
                <a:solidFill>
                  <a:schemeClr val="tx1"/>
                </a:solidFill>
                <a:latin typeface="Times New Roman" panose="02020603050405020304" pitchFamily="18" charset="0"/>
                <a:cs typeface="Times New Roman" panose="02020603050405020304" pitchFamily="18" charset="0"/>
              </a:rPr>
              <a:t>7</a:t>
            </a:r>
            <a:r>
              <a:rPr lang="en-US" sz="1300" b="1" dirty="0" smtClean="0">
                <a:solidFill>
                  <a:schemeClr val="tx1"/>
                </a:solidFill>
                <a:latin typeface="Times New Roman" panose="02020603050405020304" pitchFamily="18" charset="0"/>
                <a:cs typeface="Times New Roman" panose="02020603050405020304" pitchFamily="18" charset="0"/>
              </a:rPr>
              <a:t>9,8</a:t>
            </a:r>
            <a:endParaRPr lang="ru-RU" sz="1300" b="1" kern="1200" dirty="0">
              <a:solidFill>
                <a:schemeClr val="tx1"/>
              </a:solidFill>
              <a:latin typeface="Times New Roman" panose="02020603050405020304" pitchFamily="18" charset="0"/>
              <a:cs typeface="Times New Roman" panose="02020603050405020304" pitchFamily="18" charset="0"/>
            </a:endParaRPr>
          </a:p>
        </p:txBody>
      </p:sp>
      <p:sp>
        <p:nvSpPr>
          <p:cNvPr id="43" name="Полилиния 42"/>
          <p:cNvSpPr/>
          <p:nvPr/>
        </p:nvSpPr>
        <p:spPr>
          <a:xfrm>
            <a:off x="5929148" y="4287024"/>
            <a:ext cx="760566" cy="564370"/>
          </a:xfrm>
          <a:custGeom>
            <a:avLst/>
            <a:gdLst>
              <a:gd name="connsiteX0" fmla="*/ 0 w 444361"/>
              <a:gd name="connsiteY0" fmla="*/ 30190 h 301899"/>
              <a:gd name="connsiteX1" fmla="*/ 30190 w 444361"/>
              <a:gd name="connsiteY1" fmla="*/ 0 h 301899"/>
              <a:gd name="connsiteX2" fmla="*/ 414171 w 444361"/>
              <a:gd name="connsiteY2" fmla="*/ 0 h 301899"/>
              <a:gd name="connsiteX3" fmla="*/ 444361 w 444361"/>
              <a:gd name="connsiteY3" fmla="*/ 30190 h 301899"/>
              <a:gd name="connsiteX4" fmla="*/ 444361 w 444361"/>
              <a:gd name="connsiteY4" fmla="*/ 271709 h 301899"/>
              <a:gd name="connsiteX5" fmla="*/ 414171 w 444361"/>
              <a:gd name="connsiteY5" fmla="*/ 301899 h 301899"/>
              <a:gd name="connsiteX6" fmla="*/ 30190 w 444361"/>
              <a:gd name="connsiteY6" fmla="*/ 301899 h 301899"/>
              <a:gd name="connsiteX7" fmla="*/ 0 w 444361"/>
              <a:gd name="connsiteY7" fmla="*/ 271709 h 301899"/>
              <a:gd name="connsiteX8" fmla="*/ 0 w 444361"/>
              <a:gd name="connsiteY8" fmla="*/ 30190 h 301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361" h="301899">
                <a:moveTo>
                  <a:pt x="0" y="30190"/>
                </a:moveTo>
                <a:cubicBezTo>
                  <a:pt x="0" y="13517"/>
                  <a:pt x="13517" y="0"/>
                  <a:pt x="30190" y="0"/>
                </a:cubicBezTo>
                <a:lnTo>
                  <a:pt x="414171" y="0"/>
                </a:lnTo>
                <a:cubicBezTo>
                  <a:pt x="430844" y="0"/>
                  <a:pt x="444361" y="13517"/>
                  <a:pt x="444361" y="30190"/>
                </a:cubicBezTo>
                <a:lnTo>
                  <a:pt x="444361" y="271709"/>
                </a:lnTo>
                <a:cubicBezTo>
                  <a:pt x="444361" y="288382"/>
                  <a:pt x="430844" y="301899"/>
                  <a:pt x="414171" y="301899"/>
                </a:cubicBezTo>
                <a:lnTo>
                  <a:pt x="30190" y="301899"/>
                </a:lnTo>
                <a:cubicBezTo>
                  <a:pt x="13517" y="301899"/>
                  <a:pt x="0" y="288382"/>
                  <a:pt x="0" y="271709"/>
                </a:cubicBezTo>
                <a:lnTo>
                  <a:pt x="0" y="30190"/>
                </a:lnTo>
                <a:close/>
              </a:path>
            </a:pathLst>
          </a:custGeom>
          <a:gradFill flip="none" rotWithShape="1">
            <a:gsLst>
              <a:gs pos="0">
                <a:srgbClr val="BBF8E6"/>
              </a:gs>
              <a:gs pos="50000">
                <a:srgbClr val="D4FAEE"/>
              </a:gs>
              <a:gs pos="100000">
                <a:srgbClr val="E9FCF6"/>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0752" tIns="50752" rIns="50752" bIns="50752" numCol="1" spcCol="1270" anchor="ctr" anchorCtr="0">
            <a:noAutofit/>
          </a:bodyPr>
          <a:lstStyle/>
          <a:p>
            <a:pPr lvl="0" algn="ctr" defTabSz="488950">
              <a:lnSpc>
                <a:spcPct val="90000"/>
              </a:lnSpc>
              <a:spcBef>
                <a:spcPct val="0"/>
              </a:spcBef>
              <a:spcAft>
                <a:spcPct val="35000"/>
              </a:spcAft>
            </a:pPr>
            <a:r>
              <a:rPr lang="ru-RU" sz="1300" b="1" dirty="0" smtClean="0">
                <a:solidFill>
                  <a:schemeClr val="tx1"/>
                </a:solidFill>
                <a:latin typeface="Times New Roman" panose="02020603050405020304" pitchFamily="18" charset="0"/>
                <a:cs typeface="Times New Roman" panose="02020603050405020304" pitchFamily="18" charset="0"/>
              </a:rPr>
              <a:t>61,5</a:t>
            </a:r>
            <a:endParaRPr lang="ru-RU" sz="1300" b="1" kern="1200" dirty="0">
              <a:solidFill>
                <a:schemeClr val="tx1"/>
              </a:solidFill>
              <a:latin typeface="Times New Roman" panose="02020603050405020304" pitchFamily="18" charset="0"/>
              <a:cs typeface="Times New Roman" panose="02020603050405020304" pitchFamily="18" charset="0"/>
            </a:endParaRPr>
          </a:p>
        </p:txBody>
      </p:sp>
      <p:sp>
        <p:nvSpPr>
          <p:cNvPr id="130" name="Полилиния 129"/>
          <p:cNvSpPr/>
          <p:nvPr/>
        </p:nvSpPr>
        <p:spPr>
          <a:xfrm>
            <a:off x="5929150" y="5427368"/>
            <a:ext cx="761932" cy="443337"/>
          </a:xfrm>
          <a:custGeom>
            <a:avLst/>
            <a:gdLst>
              <a:gd name="connsiteX0" fmla="*/ 0 w 444361"/>
              <a:gd name="connsiteY0" fmla="*/ 30190 h 301899"/>
              <a:gd name="connsiteX1" fmla="*/ 30190 w 444361"/>
              <a:gd name="connsiteY1" fmla="*/ 0 h 301899"/>
              <a:gd name="connsiteX2" fmla="*/ 414171 w 444361"/>
              <a:gd name="connsiteY2" fmla="*/ 0 h 301899"/>
              <a:gd name="connsiteX3" fmla="*/ 444361 w 444361"/>
              <a:gd name="connsiteY3" fmla="*/ 30190 h 301899"/>
              <a:gd name="connsiteX4" fmla="*/ 444361 w 444361"/>
              <a:gd name="connsiteY4" fmla="*/ 271709 h 301899"/>
              <a:gd name="connsiteX5" fmla="*/ 414171 w 444361"/>
              <a:gd name="connsiteY5" fmla="*/ 301899 h 301899"/>
              <a:gd name="connsiteX6" fmla="*/ 30190 w 444361"/>
              <a:gd name="connsiteY6" fmla="*/ 301899 h 301899"/>
              <a:gd name="connsiteX7" fmla="*/ 0 w 444361"/>
              <a:gd name="connsiteY7" fmla="*/ 271709 h 301899"/>
              <a:gd name="connsiteX8" fmla="*/ 0 w 444361"/>
              <a:gd name="connsiteY8" fmla="*/ 30190 h 301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361" h="301899">
                <a:moveTo>
                  <a:pt x="0" y="30190"/>
                </a:moveTo>
                <a:cubicBezTo>
                  <a:pt x="0" y="13517"/>
                  <a:pt x="13517" y="0"/>
                  <a:pt x="30190" y="0"/>
                </a:cubicBezTo>
                <a:lnTo>
                  <a:pt x="414171" y="0"/>
                </a:lnTo>
                <a:cubicBezTo>
                  <a:pt x="430844" y="0"/>
                  <a:pt x="444361" y="13517"/>
                  <a:pt x="444361" y="30190"/>
                </a:cubicBezTo>
                <a:lnTo>
                  <a:pt x="444361" y="271709"/>
                </a:lnTo>
                <a:cubicBezTo>
                  <a:pt x="444361" y="288382"/>
                  <a:pt x="430844" y="301899"/>
                  <a:pt x="414171" y="301899"/>
                </a:cubicBezTo>
                <a:lnTo>
                  <a:pt x="30190" y="301899"/>
                </a:lnTo>
                <a:cubicBezTo>
                  <a:pt x="13517" y="301899"/>
                  <a:pt x="0" y="288382"/>
                  <a:pt x="0" y="271709"/>
                </a:cubicBezTo>
                <a:lnTo>
                  <a:pt x="0" y="30190"/>
                </a:lnTo>
                <a:close/>
              </a:path>
            </a:pathLst>
          </a:custGeom>
          <a:gradFill flip="none" rotWithShape="1">
            <a:gsLst>
              <a:gs pos="0">
                <a:srgbClr val="BBF8E6"/>
              </a:gs>
              <a:gs pos="50000">
                <a:srgbClr val="D4FAEE"/>
              </a:gs>
              <a:gs pos="100000">
                <a:srgbClr val="E9FCF6"/>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0752" tIns="50752" rIns="50752" bIns="50752" numCol="1" spcCol="1270" anchor="ctr" anchorCtr="0">
            <a:noAutofit/>
          </a:bodyPr>
          <a:lstStyle/>
          <a:p>
            <a:pPr lvl="0" algn="ctr" defTabSz="488950">
              <a:lnSpc>
                <a:spcPct val="90000"/>
              </a:lnSpc>
              <a:spcBef>
                <a:spcPct val="0"/>
              </a:spcBef>
              <a:spcAft>
                <a:spcPct val="35000"/>
              </a:spcAft>
            </a:pPr>
            <a:r>
              <a:rPr lang="ru-RU" sz="1300" b="1" dirty="0" smtClean="0">
                <a:solidFill>
                  <a:schemeClr val="tx1"/>
                </a:solidFill>
                <a:latin typeface="Times New Roman" panose="02020603050405020304" pitchFamily="18" charset="0"/>
                <a:cs typeface="Times New Roman" panose="02020603050405020304" pitchFamily="18" charset="0"/>
              </a:rPr>
              <a:t>2</a:t>
            </a:r>
            <a:r>
              <a:rPr lang="en-US" sz="1300" b="1" dirty="0" smtClean="0">
                <a:solidFill>
                  <a:schemeClr val="tx1"/>
                </a:solidFill>
                <a:latin typeface="Times New Roman" panose="02020603050405020304" pitchFamily="18" charset="0"/>
                <a:cs typeface="Times New Roman" panose="02020603050405020304" pitchFamily="18" charset="0"/>
              </a:rPr>
              <a:t>6,</a:t>
            </a:r>
            <a:r>
              <a:rPr lang="ru-RU" sz="1300" b="1" dirty="0" smtClean="0">
                <a:solidFill>
                  <a:schemeClr val="tx1"/>
                </a:solidFill>
                <a:latin typeface="Times New Roman" panose="02020603050405020304" pitchFamily="18" charset="0"/>
                <a:cs typeface="Times New Roman" panose="02020603050405020304" pitchFamily="18" charset="0"/>
              </a:rPr>
              <a:t>1</a:t>
            </a:r>
            <a:endParaRPr lang="ru-RU" sz="1300" b="1" kern="1200" dirty="0">
              <a:solidFill>
                <a:schemeClr val="tx1"/>
              </a:solidFill>
              <a:latin typeface="Times New Roman" panose="02020603050405020304" pitchFamily="18" charset="0"/>
              <a:cs typeface="Times New Roman" panose="02020603050405020304" pitchFamily="18" charset="0"/>
            </a:endParaRPr>
          </a:p>
        </p:txBody>
      </p:sp>
      <p:sp>
        <p:nvSpPr>
          <p:cNvPr id="63" name="Полилиния 62"/>
          <p:cNvSpPr/>
          <p:nvPr/>
        </p:nvSpPr>
        <p:spPr>
          <a:xfrm>
            <a:off x="5929148" y="5919758"/>
            <a:ext cx="761933" cy="467483"/>
          </a:xfrm>
          <a:custGeom>
            <a:avLst/>
            <a:gdLst>
              <a:gd name="connsiteX0" fmla="*/ 0 w 444361"/>
              <a:gd name="connsiteY0" fmla="*/ 30190 h 301899"/>
              <a:gd name="connsiteX1" fmla="*/ 30190 w 444361"/>
              <a:gd name="connsiteY1" fmla="*/ 0 h 301899"/>
              <a:gd name="connsiteX2" fmla="*/ 414171 w 444361"/>
              <a:gd name="connsiteY2" fmla="*/ 0 h 301899"/>
              <a:gd name="connsiteX3" fmla="*/ 444361 w 444361"/>
              <a:gd name="connsiteY3" fmla="*/ 30190 h 301899"/>
              <a:gd name="connsiteX4" fmla="*/ 444361 w 444361"/>
              <a:gd name="connsiteY4" fmla="*/ 271709 h 301899"/>
              <a:gd name="connsiteX5" fmla="*/ 414171 w 444361"/>
              <a:gd name="connsiteY5" fmla="*/ 301899 h 301899"/>
              <a:gd name="connsiteX6" fmla="*/ 30190 w 444361"/>
              <a:gd name="connsiteY6" fmla="*/ 301899 h 301899"/>
              <a:gd name="connsiteX7" fmla="*/ 0 w 444361"/>
              <a:gd name="connsiteY7" fmla="*/ 271709 h 301899"/>
              <a:gd name="connsiteX8" fmla="*/ 0 w 444361"/>
              <a:gd name="connsiteY8" fmla="*/ 30190 h 301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361" h="301899">
                <a:moveTo>
                  <a:pt x="0" y="30190"/>
                </a:moveTo>
                <a:cubicBezTo>
                  <a:pt x="0" y="13517"/>
                  <a:pt x="13517" y="0"/>
                  <a:pt x="30190" y="0"/>
                </a:cubicBezTo>
                <a:lnTo>
                  <a:pt x="414171" y="0"/>
                </a:lnTo>
                <a:cubicBezTo>
                  <a:pt x="430844" y="0"/>
                  <a:pt x="444361" y="13517"/>
                  <a:pt x="444361" y="30190"/>
                </a:cubicBezTo>
                <a:lnTo>
                  <a:pt x="444361" y="271709"/>
                </a:lnTo>
                <a:cubicBezTo>
                  <a:pt x="444361" y="288382"/>
                  <a:pt x="430844" y="301899"/>
                  <a:pt x="414171" y="301899"/>
                </a:cubicBezTo>
                <a:lnTo>
                  <a:pt x="30190" y="301899"/>
                </a:lnTo>
                <a:cubicBezTo>
                  <a:pt x="13517" y="301899"/>
                  <a:pt x="0" y="288382"/>
                  <a:pt x="0" y="271709"/>
                </a:cubicBezTo>
                <a:lnTo>
                  <a:pt x="0" y="30190"/>
                </a:lnTo>
                <a:close/>
              </a:path>
            </a:pathLst>
          </a:custGeom>
          <a:gradFill flip="none" rotWithShape="1">
            <a:gsLst>
              <a:gs pos="0">
                <a:srgbClr val="BBF8E6"/>
              </a:gs>
              <a:gs pos="50000">
                <a:srgbClr val="D4FAEE"/>
              </a:gs>
              <a:gs pos="100000">
                <a:srgbClr val="E9FCF6"/>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0752" tIns="50752" rIns="50752" bIns="50752" numCol="1" spcCol="1270" anchor="ctr" anchorCtr="0">
            <a:noAutofit/>
          </a:bodyPr>
          <a:lstStyle/>
          <a:p>
            <a:pPr lvl="0" algn="ctr" defTabSz="488950">
              <a:lnSpc>
                <a:spcPct val="90000"/>
              </a:lnSpc>
              <a:spcBef>
                <a:spcPct val="0"/>
              </a:spcBef>
              <a:spcAft>
                <a:spcPct val="35000"/>
              </a:spcAft>
            </a:pPr>
            <a:r>
              <a:rPr lang="ru-RU" sz="1300" b="1" dirty="0" smtClean="0">
                <a:solidFill>
                  <a:schemeClr val="tx1"/>
                </a:solidFill>
                <a:latin typeface="Times New Roman" panose="02020603050405020304" pitchFamily="18" charset="0"/>
                <a:cs typeface="Times New Roman" panose="02020603050405020304" pitchFamily="18" charset="0"/>
              </a:rPr>
              <a:t>824</a:t>
            </a:r>
            <a:endParaRPr lang="ru-RU" sz="1300" b="1" kern="1200" dirty="0">
              <a:solidFill>
                <a:schemeClr val="tx1"/>
              </a:solidFill>
              <a:latin typeface="Times New Roman" panose="02020603050405020304" pitchFamily="18" charset="0"/>
              <a:cs typeface="Times New Roman" panose="02020603050405020304" pitchFamily="18" charset="0"/>
            </a:endParaRPr>
          </a:p>
        </p:txBody>
      </p:sp>
      <p:sp>
        <p:nvSpPr>
          <p:cNvPr id="91" name="Полилиния 90"/>
          <p:cNvSpPr/>
          <p:nvPr/>
        </p:nvSpPr>
        <p:spPr>
          <a:xfrm>
            <a:off x="5929149" y="4907133"/>
            <a:ext cx="760566" cy="433648"/>
          </a:xfrm>
          <a:custGeom>
            <a:avLst/>
            <a:gdLst>
              <a:gd name="connsiteX0" fmla="*/ 0 w 444361"/>
              <a:gd name="connsiteY0" fmla="*/ 30190 h 301899"/>
              <a:gd name="connsiteX1" fmla="*/ 30190 w 444361"/>
              <a:gd name="connsiteY1" fmla="*/ 0 h 301899"/>
              <a:gd name="connsiteX2" fmla="*/ 414171 w 444361"/>
              <a:gd name="connsiteY2" fmla="*/ 0 h 301899"/>
              <a:gd name="connsiteX3" fmla="*/ 444361 w 444361"/>
              <a:gd name="connsiteY3" fmla="*/ 30190 h 301899"/>
              <a:gd name="connsiteX4" fmla="*/ 444361 w 444361"/>
              <a:gd name="connsiteY4" fmla="*/ 271709 h 301899"/>
              <a:gd name="connsiteX5" fmla="*/ 414171 w 444361"/>
              <a:gd name="connsiteY5" fmla="*/ 301899 h 301899"/>
              <a:gd name="connsiteX6" fmla="*/ 30190 w 444361"/>
              <a:gd name="connsiteY6" fmla="*/ 301899 h 301899"/>
              <a:gd name="connsiteX7" fmla="*/ 0 w 444361"/>
              <a:gd name="connsiteY7" fmla="*/ 271709 h 301899"/>
              <a:gd name="connsiteX8" fmla="*/ 0 w 444361"/>
              <a:gd name="connsiteY8" fmla="*/ 30190 h 301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361" h="301899">
                <a:moveTo>
                  <a:pt x="0" y="30190"/>
                </a:moveTo>
                <a:cubicBezTo>
                  <a:pt x="0" y="13517"/>
                  <a:pt x="13517" y="0"/>
                  <a:pt x="30190" y="0"/>
                </a:cubicBezTo>
                <a:lnTo>
                  <a:pt x="414171" y="0"/>
                </a:lnTo>
                <a:cubicBezTo>
                  <a:pt x="430844" y="0"/>
                  <a:pt x="444361" y="13517"/>
                  <a:pt x="444361" y="30190"/>
                </a:cubicBezTo>
                <a:lnTo>
                  <a:pt x="444361" y="271709"/>
                </a:lnTo>
                <a:cubicBezTo>
                  <a:pt x="444361" y="288382"/>
                  <a:pt x="430844" y="301899"/>
                  <a:pt x="414171" y="301899"/>
                </a:cubicBezTo>
                <a:lnTo>
                  <a:pt x="30190" y="301899"/>
                </a:lnTo>
                <a:cubicBezTo>
                  <a:pt x="13517" y="301899"/>
                  <a:pt x="0" y="288382"/>
                  <a:pt x="0" y="271709"/>
                </a:cubicBezTo>
                <a:lnTo>
                  <a:pt x="0" y="30190"/>
                </a:lnTo>
                <a:close/>
              </a:path>
            </a:pathLst>
          </a:custGeom>
          <a:gradFill flip="none" rotWithShape="1">
            <a:gsLst>
              <a:gs pos="0">
                <a:srgbClr val="BBF8E6"/>
              </a:gs>
              <a:gs pos="50000">
                <a:srgbClr val="D4FAEE"/>
              </a:gs>
              <a:gs pos="100000">
                <a:srgbClr val="E9FCF6"/>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0752" tIns="50752" rIns="50752" bIns="50752" numCol="1" spcCol="1270" anchor="ctr" anchorCtr="0">
            <a:noAutofit/>
          </a:bodyPr>
          <a:lstStyle/>
          <a:p>
            <a:pPr lvl="0" algn="ctr" defTabSz="488950">
              <a:lnSpc>
                <a:spcPct val="90000"/>
              </a:lnSpc>
              <a:spcBef>
                <a:spcPct val="0"/>
              </a:spcBef>
              <a:spcAft>
                <a:spcPct val="35000"/>
              </a:spcAft>
            </a:pPr>
            <a:r>
              <a:rPr lang="ru-RU" sz="1300" b="1" dirty="0" smtClean="0">
                <a:solidFill>
                  <a:schemeClr val="tx1"/>
                </a:solidFill>
                <a:latin typeface="Times New Roman" panose="02020603050405020304" pitchFamily="18" charset="0"/>
                <a:cs typeface="Times New Roman" panose="02020603050405020304" pitchFamily="18" charset="0"/>
              </a:rPr>
              <a:t>221</a:t>
            </a:r>
            <a:endParaRPr lang="ru-RU" sz="1300" b="1" kern="1200" dirty="0">
              <a:solidFill>
                <a:schemeClr val="tx1"/>
              </a:solidFill>
              <a:latin typeface="Times New Roman" panose="02020603050405020304" pitchFamily="18" charset="0"/>
              <a:cs typeface="Times New Roman" panose="02020603050405020304" pitchFamily="18" charset="0"/>
            </a:endParaRPr>
          </a:p>
        </p:txBody>
      </p:sp>
      <p:sp>
        <p:nvSpPr>
          <p:cNvPr id="53" name="Полилиния 52"/>
          <p:cNvSpPr/>
          <p:nvPr/>
        </p:nvSpPr>
        <p:spPr>
          <a:xfrm>
            <a:off x="5929148" y="3832510"/>
            <a:ext cx="761934" cy="384988"/>
          </a:xfrm>
          <a:custGeom>
            <a:avLst/>
            <a:gdLst>
              <a:gd name="connsiteX0" fmla="*/ 0 w 444361"/>
              <a:gd name="connsiteY0" fmla="*/ 30190 h 301899"/>
              <a:gd name="connsiteX1" fmla="*/ 30190 w 444361"/>
              <a:gd name="connsiteY1" fmla="*/ 0 h 301899"/>
              <a:gd name="connsiteX2" fmla="*/ 414171 w 444361"/>
              <a:gd name="connsiteY2" fmla="*/ 0 h 301899"/>
              <a:gd name="connsiteX3" fmla="*/ 444361 w 444361"/>
              <a:gd name="connsiteY3" fmla="*/ 30190 h 301899"/>
              <a:gd name="connsiteX4" fmla="*/ 444361 w 444361"/>
              <a:gd name="connsiteY4" fmla="*/ 271709 h 301899"/>
              <a:gd name="connsiteX5" fmla="*/ 414171 w 444361"/>
              <a:gd name="connsiteY5" fmla="*/ 301899 h 301899"/>
              <a:gd name="connsiteX6" fmla="*/ 30190 w 444361"/>
              <a:gd name="connsiteY6" fmla="*/ 301899 h 301899"/>
              <a:gd name="connsiteX7" fmla="*/ 0 w 444361"/>
              <a:gd name="connsiteY7" fmla="*/ 271709 h 301899"/>
              <a:gd name="connsiteX8" fmla="*/ 0 w 444361"/>
              <a:gd name="connsiteY8" fmla="*/ 30190 h 301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361" h="301899">
                <a:moveTo>
                  <a:pt x="0" y="30190"/>
                </a:moveTo>
                <a:cubicBezTo>
                  <a:pt x="0" y="13517"/>
                  <a:pt x="13517" y="0"/>
                  <a:pt x="30190" y="0"/>
                </a:cubicBezTo>
                <a:lnTo>
                  <a:pt x="414171" y="0"/>
                </a:lnTo>
                <a:cubicBezTo>
                  <a:pt x="430844" y="0"/>
                  <a:pt x="444361" y="13517"/>
                  <a:pt x="444361" y="30190"/>
                </a:cubicBezTo>
                <a:lnTo>
                  <a:pt x="444361" y="271709"/>
                </a:lnTo>
                <a:cubicBezTo>
                  <a:pt x="444361" y="288382"/>
                  <a:pt x="430844" y="301899"/>
                  <a:pt x="414171" y="301899"/>
                </a:cubicBezTo>
                <a:lnTo>
                  <a:pt x="30190" y="301899"/>
                </a:lnTo>
                <a:cubicBezTo>
                  <a:pt x="13517" y="301899"/>
                  <a:pt x="0" y="288382"/>
                  <a:pt x="0" y="271709"/>
                </a:cubicBezTo>
                <a:lnTo>
                  <a:pt x="0" y="30190"/>
                </a:lnTo>
                <a:close/>
              </a:path>
            </a:pathLst>
          </a:custGeom>
          <a:gradFill flip="none" rotWithShape="1">
            <a:gsLst>
              <a:gs pos="0">
                <a:srgbClr val="BBF8E6"/>
              </a:gs>
              <a:gs pos="50000">
                <a:srgbClr val="D4FAEE"/>
              </a:gs>
              <a:gs pos="100000">
                <a:srgbClr val="E9FCF6"/>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0752" tIns="50752" rIns="50752" bIns="50752" numCol="1" spcCol="1270" anchor="ctr" anchorCtr="0">
            <a:noAutofit/>
          </a:bodyPr>
          <a:lstStyle/>
          <a:p>
            <a:pPr lvl="0" algn="ctr" defTabSz="488950">
              <a:lnSpc>
                <a:spcPct val="90000"/>
              </a:lnSpc>
              <a:spcBef>
                <a:spcPct val="0"/>
              </a:spcBef>
              <a:spcAft>
                <a:spcPct val="35000"/>
              </a:spcAft>
            </a:pPr>
            <a:r>
              <a:rPr lang="ru-RU" sz="1300" b="1" kern="1200" dirty="0" smtClean="0">
                <a:solidFill>
                  <a:schemeClr val="tx1"/>
                </a:solidFill>
                <a:latin typeface="Times New Roman" panose="02020603050405020304" pitchFamily="18" charset="0"/>
                <a:cs typeface="Times New Roman" panose="02020603050405020304" pitchFamily="18" charset="0"/>
              </a:rPr>
              <a:t>82,3</a:t>
            </a:r>
            <a:endParaRPr lang="ru-RU" sz="1300" b="1" kern="1200" dirty="0">
              <a:solidFill>
                <a:schemeClr val="tx1"/>
              </a:solidFill>
              <a:latin typeface="Times New Roman" panose="02020603050405020304" pitchFamily="18" charset="0"/>
              <a:cs typeface="Times New Roman" panose="02020603050405020304" pitchFamily="18" charset="0"/>
            </a:endParaRPr>
          </a:p>
        </p:txBody>
      </p:sp>
      <p:sp>
        <p:nvSpPr>
          <p:cNvPr id="45" name="Полилиния 44"/>
          <p:cNvSpPr/>
          <p:nvPr/>
        </p:nvSpPr>
        <p:spPr>
          <a:xfrm>
            <a:off x="6758792" y="2185560"/>
            <a:ext cx="694795" cy="505858"/>
          </a:xfrm>
          <a:custGeom>
            <a:avLst/>
            <a:gdLst>
              <a:gd name="connsiteX0" fmla="*/ 0 w 501594"/>
              <a:gd name="connsiteY0" fmla="*/ 50159 h 917152"/>
              <a:gd name="connsiteX1" fmla="*/ 50159 w 501594"/>
              <a:gd name="connsiteY1" fmla="*/ 0 h 917152"/>
              <a:gd name="connsiteX2" fmla="*/ 451435 w 501594"/>
              <a:gd name="connsiteY2" fmla="*/ 0 h 917152"/>
              <a:gd name="connsiteX3" fmla="*/ 501594 w 501594"/>
              <a:gd name="connsiteY3" fmla="*/ 50159 h 917152"/>
              <a:gd name="connsiteX4" fmla="*/ 501594 w 501594"/>
              <a:gd name="connsiteY4" fmla="*/ 866993 h 917152"/>
              <a:gd name="connsiteX5" fmla="*/ 451435 w 501594"/>
              <a:gd name="connsiteY5" fmla="*/ 917152 h 917152"/>
              <a:gd name="connsiteX6" fmla="*/ 50159 w 501594"/>
              <a:gd name="connsiteY6" fmla="*/ 917152 h 917152"/>
              <a:gd name="connsiteX7" fmla="*/ 0 w 501594"/>
              <a:gd name="connsiteY7" fmla="*/ 866993 h 917152"/>
              <a:gd name="connsiteX8" fmla="*/ 0 w 501594"/>
              <a:gd name="connsiteY8" fmla="*/ 50159 h 917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1594" h="917152">
                <a:moveTo>
                  <a:pt x="0" y="50159"/>
                </a:moveTo>
                <a:cubicBezTo>
                  <a:pt x="0" y="22457"/>
                  <a:pt x="22457" y="0"/>
                  <a:pt x="50159" y="0"/>
                </a:cubicBezTo>
                <a:lnTo>
                  <a:pt x="451435" y="0"/>
                </a:lnTo>
                <a:cubicBezTo>
                  <a:pt x="479137" y="0"/>
                  <a:pt x="501594" y="22457"/>
                  <a:pt x="501594" y="50159"/>
                </a:cubicBezTo>
                <a:lnTo>
                  <a:pt x="501594" y="866993"/>
                </a:lnTo>
                <a:cubicBezTo>
                  <a:pt x="501594" y="894695"/>
                  <a:pt x="479137" y="917152"/>
                  <a:pt x="451435" y="917152"/>
                </a:cubicBezTo>
                <a:lnTo>
                  <a:pt x="50159" y="917152"/>
                </a:lnTo>
                <a:cubicBezTo>
                  <a:pt x="22457" y="917152"/>
                  <a:pt x="0" y="894695"/>
                  <a:pt x="0" y="866993"/>
                </a:cubicBezTo>
                <a:lnTo>
                  <a:pt x="0" y="50159"/>
                </a:lnTo>
                <a:close/>
              </a:path>
            </a:pathLst>
          </a:custGeom>
          <a:gradFill flip="none" rotWithShape="1">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8031" tIns="68031" rIns="68031" bIns="68031" numCol="1" spcCol="1270" anchor="ctr" anchorCtr="0">
            <a:noAutofit/>
          </a:bodyPr>
          <a:lstStyle/>
          <a:p>
            <a:pPr lvl="0" algn="ctr" defTabSz="622300">
              <a:lnSpc>
                <a:spcPct val="90000"/>
              </a:lnSpc>
              <a:spcBef>
                <a:spcPct val="0"/>
              </a:spcBef>
              <a:spcAft>
                <a:spcPct val="35000"/>
              </a:spcAft>
            </a:pPr>
            <a:r>
              <a:rPr lang="ru-RU" sz="1400" b="1" kern="1200" dirty="0" smtClean="0">
                <a:solidFill>
                  <a:schemeClr val="tx1"/>
                </a:solidFill>
                <a:latin typeface="Times New Roman" panose="02020603050405020304" pitchFamily="18" charset="0"/>
                <a:cs typeface="Times New Roman" panose="02020603050405020304" pitchFamily="18" charset="0"/>
              </a:rPr>
              <a:t>2020</a:t>
            </a:r>
            <a:endParaRPr lang="ru-RU" sz="1400" b="1" kern="1200" dirty="0">
              <a:solidFill>
                <a:schemeClr val="tx1"/>
              </a:solidFill>
              <a:latin typeface="Times New Roman" panose="02020603050405020304" pitchFamily="18" charset="0"/>
              <a:cs typeface="Times New Roman" panose="02020603050405020304" pitchFamily="18" charset="0"/>
            </a:endParaRPr>
          </a:p>
        </p:txBody>
      </p:sp>
      <p:sp>
        <p:nvSpPr>
          <p:cNvPr id="46" name="Полилиния 45"/>
          <p:cNvSpPr/>
          <p:nvPr/>
        </p:nvSpPr>
        <p:spPr>
          <a:xfrm>
            <a:off x="6758792" y="2806955"/>
            <a:ext cx="694795" cy="427177"/>
          </a:xfrm>
          <a:custGeom>
            <a:avLst/>
            <a:gdLst>
              <a:gd name="connsiteX0" fmla="*/ 0 w 499638"/>
              <a:gd name="connsiteY0" fmla="*/ 42909 h 429089"/>
              <a:gd name="connsiteX1" fmla="*/ 42909 w 499638"/>
              <a:gd name="connsiteY1" fmla="*/ 0 h 429089"/>
              <a:gd name="connsiteX2" fmla="*/ 456729 w 499638"/>
              <a:gd name="connsiteY2" fmla="*/ 0 h 429089"/>
              <a:gd name="connsiteX3" fmla="*/ 499638 w 499638"/>
              <a:gd name="connsiteY3" fmla="*/ 42909 h 429089"/>
              <a:gd name="connsiteX4" fmla="*/ 499638 w 499638"/>
              <a:gd name="connsiteY4" fmla="*/ 386180 h 429089"/>
              <a:gd name="connsiteX5" fmla="*/ 456729 w 499638"/>
              <a:gd name="connsiteY5" fmla="*/ 429089 h 429089"/>
              <a:gd name="connsiteX6" fmla="*/ 42909 w 499638"/>
              <a:gd name="connsiteY6" fmla="*/ 429089 h 429089"/>
              <a:gd name="connsiteX7" fmla="*/ 0 w 499638"/>
              <a:gd name="connsiteY7" fmla="*/ 386180 h 429089"/>
              <a:gd name="connsiteX8" fmla="*/ 0 w 499638"/>
              <a:gd name="connsiteY8" fmla="*/ 42909 h 429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9638" h="429089">
                <a:moveTo>
                  <a:pt x="0" y="42909"/>
                </a:moveTo>
                <a:cubicBezTo>
                  <a:pt x="0" y="19211"/>
                  <a:pt x="19211" y="0"/>
                  <a:pt x="42909" y="0"/>
                </a:cubicBezTo>
                <a:lnTo>
                  <a:pt x="456729" y="0"/>
                </a:lnTo>
                <a:cubicBezTo>
                  <a:pt x="480427" y="0"/>
                  <a:pt x="499638" y="19211"/>
                  <a:pt x="499638" y="42909"/>
                </a:cubicBezTo>
                <a:lnTo>
                  <a:pt x="499638" y="386180"/>
                </a:lnTo>
                <a:cubicBezTo>
                  <a:pt x="499638" y="409878"/>
                  <a:pt x="480427" y="429089"/>
                  <a:pt x="456729" y="429089"/>
                </a:cubicBezTo>
                <a:lnTo>
                  <a:pt x="42909" y="429089"/>
                </a:lnTo>
                <a:cubicBezTo>
                  <a:pt x="19211" y="429089"/>
                  <a:pt x="0" y="409878"/>
                  <a:pt x="0" y="386180"/>
                </a:cubicBezTo>
                <a:lnTo>
                  <a:pt x="0" y="42909"/>
                </a:lnTo>
                <a:close/>
              </a:path>
            </a:pathLst>
          </a:custGeom>
          <a:gradFill flip="none" rotWithShape="1">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4478" tIns="54478" rIns="54478" bIns="54478" numCol="1" spcCol="1270" anchor="ctr" anchorCtr="0">
            <a:noAutofit/>
          </a:bodyPr>
          <a:lstStyle/>
          <a:p>
            <a:pPr lvl="0" algn="ctr" defTabSz="488950">
              <a:lnSpc>
                <a:spcPct val="90000"/>
              </a:lnSpc>
              <a:spcBef>
                <a:spcPct val="0"/>
              </a:spcBef>
              <a:spcAft>
                <a:spcPct val="35000"/>
              </a:spcAft>
            </a:pPr>
            <a:r>
              <a:rPr lang="ru-RU" sz="1300" b="1" dirty="0" smtClean="0">
                <a:solidFill>
                  <a:schemeClr val="tx1"/>
                </a:solidFill>
                <a:latin typeface="Times New Roman" panose="02020603050405020304" pitchFamily="18" charset="0"/>
                <a:cs typeface="Times New Roman" panose="02020603050405020304" pitchFamily="18" charset="0"/>
              </a:rPr>
              <a:t>85</a:t>
            </a:r>
            <a:endParaRPr lang="ru-RU" sz="1300" b="1" kern="1200" dirty="0">
              <a:solidFill>
                <a:schemeClr val="tx1"/>
              </a:solidFill>
              <a:latin typeface="Times New Roman" panose="02020603050405020304" pitchFamily="18" charset="0"/>
              <a:cs typeface="Times New Roman" panose="02020603050405020304" pitchFamily="18" charset="0"/>
            </a:endParaRPr>
          </a:p>
        </p:txBody>
      </p:sp>
      <p:sp>
        <p:nvSpPr>
          <p:cNvPr id="48" name="Полилиния 47"/>
          <p:cNvSpPr/>
          <p:nvPr/>
        </p:nvSpPr>
        <p:spPr>
          <a:xfrm>
            <a:off x="6758792" y="3310997"/>
            <a:ext cx="694795" cy="458462"/>
          </a:xfrm>
          <a:custGeom>
            <a:avLst/>
            <a:gdLst>
              <a:gd name="connsiteX0" fmla="*/ 0 w 488058"/>
              <a:gd name="connsiteY0" fmla="*/ 48806 h 547530"/>
              <a:gd name="connsiteX1" fmla="*/ 48806 w 488058"/>
              <a:gd name="connsiteY1" fmla="*/ 0 h 547530"/>
              <a:gd name="connsiteX2" fmla="*/ 439252 w 488058"/>
              <a:gd name="connsiteY2" fmla="*/ 0 h 547530"/>
              <a:gd name="connsiteX3" fmla="*/ 488058 w 488058"/>
              <a:gd name="connsiteY3" fmla="*/ 48806 h 547530"/>
              <a:gd name="connsiteX4" fmla="*/ 488058 w 488058"/>
              <a:gd name="connsiteY4" fmla="*/ 498724 h 547530"/>
              <a:gd name="connsiteX5" fmla="*/ 439252 w 488058"/>
              <a:gd name="connsiteY5" fmla="*/ 547530 h 547530"/>
              <a:gd name="connsiteX6" fmla="*/ 48806 w 488058"/>
              <a:gd name="connsiteY6" fmla="*/ 547530 h 547530"/>
              <a:gd name="connsiteX7" fmla="*/ 0 w 488058"/>
              <a:gd name="connsiteY7" fmla="*/ 498724 h 547530"/>
              <a:gd name="connsiteX8" fmla="*/ 0 w 488058"/>
              <a:gd name="connsiteY8" fmla="*/ 48806 h 547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8058" h="547530">
                <a:moveTo>
                  <a:pt x="0" y="48806"/>
                </a:moveTo>
                <a:cubicBezTo>
                  <a:pt x="0" y="21851"/>
                  <a:pt x="21851" y="0"/>
                  <a:pt x="48806" y="0"/>
                </a:cubicBezTo>
                <a:lnTo>
                  <a:pt x="439252" y="0"/>
                </a:lnTo>
                <a:cubicBezTo>
                  <a:pt x="466207" y="0"/>
                  <a:pt x="488058" y="21851"/>
                  <a:pt x="488058" y="48806"/>
                </a:cubicBezTo>
                <a:lnTo>
                  <a:pt x="488058" y="498724"/>
                </a:lnTo>
                <a:cubicBezTo>
                  <a:pt x="488058" y="525679"/>
                  <a:pt x="466207" y="547530"/>
                  <a:pt x="439252" y="547530"/>
                </a:cubicBezTo>
                <a:lnTo>
                  <a:pt x="48806" y="547530"/>
                </a:lnTo>
                <a:cubicBezTo>
                  <a:pt x="21851" y="547530"/>
                  <a:pt x="0" y="525679"/>
                  <a:pt x="0" y="498724"/>
                </a:cubicBezTo>
                <a:lnTo>
                  <a:pt x="0" y="48806"/>
                </a:lnTo>
                <a:close/>
              </a:path>
            </a:pathLst>
          </a:custGeom>
          <a:gradFill flip="none" rotWithShape="1">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6205" tIns="56205" rIns="56205" bIns="56205" numCol="1" spcCol="1270" anchor="ctr" anchorCtr="0">
            <a:noAutofit/>
          </a:bodyPr>
          <a:lstStyle/>
          <a:p>
            <a:pPr lvl="0" algn="ctr" defTabSz="488950">
              <a:lnSpc>
                <a:spcPct val="90000"/>
              </a:lnSpc>
              <a:spcBef>
                <a:spcPct val="0"/>
              </a:spcBef>
              <a:spcAft>
                <a:spcPct val="35000"/>
              </a:spcAft>
            </a:pPr>
            <a:r>
              <a:rPr lang="ru-RU" sz="1300" b="1" dirty="0" smtClean="0">
                <a:solidFill>
                  <a:schemeClr val="tx1"/>
                </a:solidFill>
                <a:latin typeface="Times New Roman" panose="02020603050405020304" pitchFamily="18" charset="0"/>
                <a:cs typeface="Times New Roman" panose="02020603050405020304" pitchFamily="18" charset="0"/>
              </a:rPr>
              <a:t>7</a:t>
            </a:r>
            <a:r>
              <a:rPr lang="en-US" sz="1300" b="1" dirty="0" smtClean="0">
                <a:solidFill>
                  <a:schemeClr val="tx1"/>
                </a:solidFill>
                <a:latin typeface="Times New Roman" panose="02020603050405020304" pitchFamily="18" charset="0"/>
                <a:cs typeface="Times New Roman" panose="02020603050405020304" pitchFamily="18" charset="0"/>
              </a:rPr>
              <a:t>9,8</a:t>
            </a:r>
            <a:endParaRPr lang="ru-RU" sz="1300" b="1" kern="1200" dirty="0" smtClean="0">
              <a:solidFill>
                <a:schemeClr val="tx1"/>
              </a:solidFill>
              <a:latin typeface="Times New Roman" panose="02020603050405020304" pitchFamily="18" charset="0"/>
              <a:cs typeface="Times New Roman" panose="02020603050405020304" pitchFamily="18" charset="0"/>
            </a:endParaRPr>
          </a:p>
        </p:txBody>
      </p:sp>
      <p:sp>
        <p:nvSpPr>
          <p:cNvPr id="50" name="Полилиния 49"/>
          <p:cNvSpPr/>
          <p:nvPr/>
        </p:nvSpPr>
        <p:spPr>
          <a:xfrm>
            <a:off x="6758792" y="4294076"/>
            <a:ext cx="694795" cy="564369"/>
          </a:xfrm>
          <a:custGeom>
            <a:avLst/>
            <a:gdLst>
              <a:gd name="connsiteX0" fmla="*/ 0 w 473035"/>
              <a:gd name="connsiteY0" fmla="*/ 37807 h 378068"/>
              <a:gd name="connsiteX1" fmla="*/ 37807 w 473035"/>
              <a:gd name="connsiteY1" fmla="*/ 0 h 378068"/>
              <a:gd name="connsiteX2" fmla="*/ 435228 w 473035"/>
              <a:gd name="connsiteY2" fmla="*/ 0 h 378068"/>
              <a:gd name="connsiteX3" fmla="*/ 473035 w 473035"/>
              <a:gd name="connsiteY3" fmla="*/ 37807 h 378068"/>
              <a:gd name="connsiteX4" fmla="*/ 473035 w 473035"/>
              <a:gd name="connsiteY4" fmla="*/ 340261 h 378068"/>
              <a:gd name="connsiteX5" fmla="*/ 435228 w 473035"/>
              <a:gd name="connsiteY5" fmla="*/ 378068 h 378068"/>
              <a:gd name="connsiteX6" fmla="*/ 37807 w 473035"/>
              <a:gd name="connsiteY6" fmla="*/ 378068 h 378068"/>
              <a:gd name="connsiteX7" fmla="*/ 0 w 473035"/>
              <a:gd name="connsiteY7" fmla="*/ 340261 h 378068"/>
              <a:gd name="connsiteX8" fmla="*/ 0 w 473035"/>
              <a:gd name="connsiteY8" fmla="*/ 37807 h 378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3035" h="378068">
                <a:moveTo>
                  <a:pt x="0" y="37807"/>
                </a:moveTo>
                <a:cubicBezTo>
                  <a:pt x="0" y="16927"/>
                  <a:pt x="16927" y="0"/>
                  <a:pt x="37807" y="0"/>
                </a:cubicBezTo>
                <a:lnTo>
                  <a:pt x="435228" y="0"/>
                </a:lnTo>
                <a:cubicBezTo>
                  <a:pt x="456108" y="0"/>
                  <a:pt x="473035" y="16927"/>
                  <a:pt x="473035" y="37807"/>
                </a:cubicBezTo>
                <a:lnTo>
                  <a:pt x="473035" y="340261"/>
                </a:lnTo>
                <a:cubicBezTo>
                  <a:pt x="473035" y="361141"/>
                  <a:pt x="456108" y="378068"/>
                  <a:pt x="435228" y="378068"/>
                </a:cubicBezTo>
                <a:lnTo>
                  <a:pt x="37807" y="378068"/>
                </a:lnTo>
                <a:cubicBezTo>
                  <a:pt x="16927" y="378068"/>
                  <a:pt x="0" y="361141"/>
                  <a:pt x="0" y="340261"/>
                </a:cubicBezTo>
                <a:lnTo>
                  <a:pt x="0" y="37807"/>
                </a:lnTo>
                <a:close/>
              </a:path>
            </a:pathLst>
          </a:custGeom>
          <a:gradFill flip="none" rotWithShape="1">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2983" tIns="52983" rIns="52983" bIns="52983" numCol="1" spcCol="1270" anchor="ctr" anchorCtr="0">
            <a:noAutofit/>
          </a:bodyPr>
          <a:lstStyle/>
          <a:p>
            <a:pPr lvl="0" algn="ctr" defTabSz="488950">
              <a:lnSpc>
                <a:spcPct val="90000"/>
              </a:lnSpc>
              <a:spcBef>
                <a:spcPct val="0"/>
              </a:spcBef>
              <a:spcAft>
                <a:spcPct val="35000"/>
              </a:spcAft>
            </a:pPr>
            <a:r>
              <a:rPr lang="ru-RU" sz="1300" b="1" dirty="0" smtClean="0">
                <a:solidFill>
                  <a:schemeClr val="tx1"/>
                </a:solidFill>
                <a:latin typeface="Times New Roman" panose="02020603050405020304" pitchFamily="18" charset="0"/>
                <a:cs typeface="Times New Roman" panose="02020603050405020304" pitchFamily="18" charset="0"/>
              </a:rPr>
              <a:t>61,9</a:t>
            </a:r>
            <a:endParaRPr lang="ru-RU" sz="1300" b="1" kern="1200" dirty="0">
              <a:solidFill>
                <a:schemeClr val="tx1"/>
              </a:solidFill>
              <a:latin typeface="Times New Roman" panose="02020603050405020304" pitchFamily="18" charset="0"/>
              <a:cs typeface="Times New Roman" panose="02020603050405020304" pitchFamily="18" charset="0"/>
            </a:endParaRPr>
          </a:p>
        </p:txBody>
      </p:sp>
      <p:sp>
        <p:nvSpPr>
          <p:cNvPr id="131" name="Полилиния 130"/>
          <p:cNvSpPr/>
          <p:nvPr/>
        </p:nvSpPr>
        <p:spPr>
          <a:xfrm>
            <a:off x="6756161" y="5434420"/>
            <a:ext cx="697425" cy="443337"/>
          </a:xfrm>
          <a:custGeom>
            <a:avLst/>
            <a:gdLst>
              <a:gd name="connsiteX0" fmla="*/ 0 w 444361"/>
              <a:gd name="connsiteY0" fmla="*/ 30190 h 301899"/>
              <a:gd name="connsiteX1" fmla="*/ 30190 w 444361"/>
              <a:gd name="connsiteY1" fmla="*/ 0 h 301899"/>
              <a:gd name="connsiteX2" fmla="*/ 414171 w 444361"/>
              <a:gd name="connsiteY2" fmla="*/ 0 h 301899"/>
              <a:gd name="connsiteX3" fmla="*/ 444361 w 444361"/>
              <a:gd name="connsiteY3" fmla="*/ 30190 h 301899"/>
              <a:gd name="connsiteX4" fmla="*/ 444361 w 444361"/>
              <a:gd name="connsiteY4" fmla="*/ 271709 h 301899"/>
              <a:gd name="connsiteX5" fmla="*/ 414171 w 444361"/>
              <a:gd name="connsiteY5" fmla="*/ 301899 h 301899"/>
              <a:gd name="connsiteX6" fmla="*/ 30190 w 444361"/>
              <a:gd name="connsiteY6" fmla="*/ 301899 h 301899"/>
              <a:gd name="connsiteX7" fmla="*/ 0 w 444361"/>
              <a:gd name="connsiteY7" fmla="*/ 271709 h 301899"/>
              <a:gd name="connsiteX8" fmla="*/ 0 w 444361"/>
              <a:gd name="connsiteY8" fmla="*/ 30190 h 301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361" h="301899">
                <a:moveTo>
                  <a:pt x="0" y="30190"/>
                </a:moveTo>
                <a:cubicBezTo>
                  <a:pt x="0" y="13517"/>
                  <a:pt x="13517" y="0"/>
                  <a:pt x="30190" y="0"/>
                </a:cubicBezTo>
                <a:lnTo>
                  <a:pt x="414171" y="0"/>
                </a:lnTo>
                <a:cubicBezTo>
                  <a:pt x="430844" y="0"/>
                  <a:pt x="444361" y="13517"/>
                  <a:pt x="444361" y="30190"/>
                </a:cubicBezTo>
                <a:lnTo>
                  <a:pt x="444361" y="271709"/>
                </a:lnTo>
                <a:cubicBezTo>
                  <a:pt x="444361" y="288382"/>
                  <a:pt x="430844" y="301899"/>
                  <a:pt x="414171" y="301899"/>
                </a:cubicBezTo>
                <a:lnTo>
                  <a:pt x="30190" y="301899"/>
                </a:lnTo>
                <a:cubicBezTo>
                  <a:pt x="13517" y="301899"/>
                  <a:pt x="0" y="288382"/>
                  <a:pt x="0" y="271709"/>
                </a:cubicBezTo>
                <a:lnTo>
                  <a:pt x="0" y="30190"/>
                </a:lnTo>
                <a:close/>
              </a:path>
            </a:pathLst>
          </a:custGeom>
          <a:gradFill flip="none" rotWithShape="1">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0752" tIns="50752" rIns="50752" bIns="50752" numCol="1" spcCol="1270" anchor="ctr" anchorCtr="0">
            <a:noAutofit/>
          </a:bodyPr>
          <a:lstStyle/>
          <a:p>
            <a:pPr lvl="0" algn="ctr" defTabSz="488950">
              <a:lnSpc>
                <a:spcPct val="90000"/>
              </a:lnSpc>
              <a:spcBef>
                <a:spcPct val="0"/>
              </a:spcBef>
              <a:spcAft>
                <a:spcPct val="35000"/>
              </a:spcAft>
            </a:pPr>
            <a:r>
              <a:rPr lang="en-US" sz="1300" b="1" dirty="0" smtClean="0">
                <a:solidFill>
                  <a:schemeClr val="tx1"/>
                </a:solidFill>
                <a:latin typeface="Times New Roman" panose="02020603050405020304" pitchFamily="18" charset="0"/>
                <a:cs typeface="Times New Roman" panose="02020603050405020304" pitchFamily="18" charset="0"/>
              </a:rPr>
              <a:t>30,7</a:t>
            </a:r>
            <a:endParaRPr lang="ru-RU" sz="1300" b="1" kern="1200" dirty="0">
              <a:solidFill>
                <a:schemeClr val="tx1"/>
              </a:solidFill>
              <a:latin typeface="Times New Roman" panose="02020603050405020304" pitchFamily="18" charset="0"/>
              <a:cs typeface="Times New Roman" panose="02020603050405020304" pitchFamily="18" charset="0"/>
            </a:endParaRPr>
          </a:p>
        </p:txBody>
      </p:sp>
      <p:sp>
        <p:nvSpPr>
          <p:cNvPr id="64" name="Полилиния 63"/>
          <p:cNvSpPr/>
          <p:nvPr/>
        </p:nvSpPr>
        <p:spPr>
          <a:xfrm>
            <a:off x="6756162" y="5926810"/>
            <a:ext cx="697425" cy="467483"/>
          </a:xfrm>
          <a:custGeom>
            <a:avLst/>
            <a:gdLst>
              <a:gd name="connsiteX0" fmla="*/ 0 w 444361"/>
              <a:gd name="connsiteY0" fmla="*/ 30190 h 301899"/>
              <a:gd name="connsiteX1" fmla="*/ 30190 w 444361"/>
              <a:gd name="connsiteY1" fmla="*/ 0 h 301899"/>
              <a:gd name="connsiteX2" fmla="*/ 414171 w 444361"/>
              <a:gd name="connsiteY2" fmla="*/ 0 h 301899"/>
              <a:gd name="connsiteX3" fmla="*/ 444361 w 444361"/>
              <a:gd name="connsiteY3" fmla="*/ 30190 h 301899"/>
              <a:gd name="connsiteX4" fmla="*/ 444361 w 444361"/>
              <a:gd name="connsiteY4" fmla="*/ 271709 h 301899"/>
              <a:gd name="connsiteX5" fmla="*/ 414171 w 444361"/>
              <a:gd name="connsiteY5" fmla="*/ 301899 h 301899"/>
              <a:gd name="connsiteX6" fmla="*/ 30190 w 444361"/>
              <a:gd name="connsiteY6" fmla="*/ 301899 h 301899"/>
              <a:gd name="connsiteX7" fmla="*/ 0 w 444361"/>
              <a:gd name="connsiteY7" fmla="*/ 271709 h 301899"/>
              <a:gd name="connsiteX8" fmla="*/ 0 w 444361"/>
              <a:gd name="connsiteY8" fmla="*/ 30190 h 301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361" h="301899">
                <a:moveTo>
                  <a:pt x="0" y="30190"/>
                </a:moveTo>
                <a:cubicBezTo>
                  <a:pt x="0" y="13517"/>
                  <a:pt x="13517" y="0"/>
                  <a:pt x="30190" y="0"/>
                </a:cubicBezTo>
                <a:lnTo>
                  <a:pt x="414171" y="0"/>
                </a:lnTo>
                <a:cubicBezTo>
                  <a:pt x="430844" y="0"/>
                  <a:pt x="444361" y="13517"/>
                  <a:pt x="444361" y="30190"/>
                </a:cubicBezTo>
                <a:lnTo>
                  <a:pt x="444361" y="271709"/>
                </a:lnTo>
                <a:cubicBezTo>
                  <a:pt x="444361" y="288382"/>
                  <a:pt x="430844" y="301899"/>
                  <a:pt x="414171" y="301899"/>
                </a:cubicBezTo>
                <a:lnTo>
                  <a:pt x="30190" y="301899"/>
                </a:lnTo>
                <a:cubicBezTo>
                  <a:pt x="13517" y="301899"/>
                  <a:pt x="0" y="288382"/>
                  <a:pt x="0" y="271709"/>
                </a:cubicBezTo>
                <a:lnTo>
                  <a:pt x="0" y="30190"/>
                </a:lnTo>
                <a:close/>
              </a:path>
            </a:pathLst>
          </a:custGeom>
          <a:gradFill flip="none" rotWithShape="1">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0752" tIns="50752" rIns="50752" bIns="50752" numCol="1" spcCol="1270" anchor="ctr" anchorCtr="0">
            <a:noAutofit/>
          </a:bodyPr>
          <a:lstStyle/>
          <a:p>
            <a:pPr lvl="0" algn="ctr" defTabSz="488950">
              <a:lnSpc>
                <a:spcPct val="90000"/>
              </a:lnSpc>
              <a:spcBef>
                <a:spcPct val="0"/>
              </a:spcBef>
              <a:spcAft>
                <a:spcPct val="35000"/>
              </a:spcAft>
            </a:pPr>
            <a:r>
              <a:rPr lang="ru-RU" sz="1300" b="1" dirty="0" smtClean="0">
                <a:solidFill>
                  <a:schemeClr val="tx1"/>
                </a:solidFill>
                <a:latin typeface="Times New Roman" panose="02020603050405020304" pitchFamily="18" charset="0"/>
                <a:cs typeface="Times New Roman" panose="02020603050405020304" pitchFamily="18" charset="0"/>
              </a:rPr>
              <a:t>820</a:t>
            </a:r>
            <a:endParaRPr lang="ru-RU" sz="1300" b="1" kern="1200" dirty="0">
              <a:solidFill>
                <a:schemeClr val="tx1"/>
              </a:solidFill>
              <a:latin typeface="Times New Roman" panose="02020603050405020304" pitchFamily="18" charset="0"/>
              <a:cs typeface="Times New Roman" panose="02020603050405020304" pitchFamily="18" charset="0"/>
            </a:endParaRPr>
          </a:p>
        </p:txBody>
      </p:sp>
      <p:sp>
        <p:nvSpPr>
          <p:cNvPr id="93" name="Полилиния 92"/>
          <p:cNvSpPr/>
          <p:nvPr/>
        </p:nvSpPr>
        <p:spPr>
          <a:xfrm>
            <a:off x="6756159" y="4914185"/>
            <a:ext cx="697427" cy="433647"/>
          </a:xfrm>
          <a:custGeom>
            <a:avLst/>
            <a:gdLst>
              <a:gd name="connsiteX0" fmla="*/ 0 w 444361"/>
              <a:gd name="connsiteY0" fmla="*/ 30190 h 301899"/>
              <a:gd name="connsiteX1" fmla="*/ 30190 w 444361"/>
              <a:gd name="connsiteY1" fmla="*/ 0 h 301899"/>
              <a:gd name="connsiteX2" fmla="*/ 414171 w 444361"/>
              <a:gd name="connsiteY2" fmla="*/ 0 h 301899"/>
              <a:gd name="connsiteX3" fmla="*/ 444361 w 444361"/>
              <a:gd name="connsiteY3" fmla="*/ 30190 h 301899"/>
              <a:gd name="connsiteX4" fmla="*/ 444361 w 444361"/>
              <a:gd name="connsiteY4" fmla="*/ 271709 h 301899"/>
              <a:gd name="connsiteX5" fmla="*/ 414171 w 444361"/>
              <a:gd name="connsiteY5" fmla="*/ 301899 h 301899"/>
              <a:gd name="connsiteX6" fmla="*/ 30190 w 444361"/>
              <a:gd name="connsiteY6" fmla="*/ 301899 h 301899"/>
              <a:gd name="connsiteX7" fmla="*/ 0 w 444361"/>
              <a:gd name="connsiteY7" fmla="*/ 271709 h 301899"/>
              <a:gd name="connsiteX8" fmla="*/ 0 w 444361"/>
              <a:gd name="connsiteY8" fmla="*/ 30190 h 301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361" h="301899">
                <a:moveTo>
                  <a:pt x="0" y="30190"/>
                </a:moveTo>
                <a:cubicBezTo>
                  <a:pt x="0" y="13517"/>
                  <a:pt x="13517" y="0"/>
                  <a:pt x="30190" y="0"/>
                </a:cubicBezTo>
                <a:lnTo>
                  <a:pt x="414171" y="0"/>
                </a:lnTo>
                <a:cubicBezTo>
                  <a:pt x="430844" y="0"/>
                  <a:pt x="444361" y="13517"/>
                  <a:pt x="444361" y="30190"/>
                </a:cubicBezTo>
                <a:lnTo>
                  <a:pt x="444361" y="271709"/>
                </a:lnTo>
                <a:cubicBezTo>
                  <a:pt x="444361" y="288382"/>
                  <a:pt x="430844" y="301899"/>
                  <a:pt x="414171" y="301899"/>
                </a:cubicBezTo>
                <a:lnTo>
                  <a:pt x="30190" y="301899"/>
                </a:lnTo>
                <a:cubicBezTo>
                  <a:pt x="13517" y="301899"/>
                  <a:pt x="0" y="288382"/>
                  <a:pt x="0" y="271709"/>
                </a:cubicBezTo>
                <a:lnTo>
                  <a:pt x="0" y="30190"/>
                </a:lnTo>
                <a:close/>
              </a:path>
            </a:pathLst>
          </a:custGeom>
          <a:gradFill flip="none" rotWithShape="1">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0752" tIns="50752" rIns="50752" bIns="50752" numCol="1" spcCol="1270" anchor="ctr" anchorCtr="0">
            <a:noAutofit/>
          </a:bodyPr>
          <a:lstStyle/>
          <a:p>
            <a:pPr lvl="0" algn="ctr" defTabSz="488950">
              <a:lnSpc>
                <a:spcPct val="90000"/>
              </a:lnSpc>
              <a:spcBef>
                <a:spcPct val="0"/>
              </a:spcBef>
              <a:spcAft>
                <a:spcPct val="35000"/>
              </a:spcAft>
            </a:pPr>
            <a:r>
              <a:rPr lang="ru-RU" sz="1300" b="1" dirty="0" smtClean="0">
                <a:solidFill>
                  <a:schemeClr val="tx1"/>
                </a:solidFill>
                <a:latin typeface="Times New Roman" panose="02020603050405020304" pitchFamily="18" charset="0"/>
                <a:cs typeface="Times New Roman" panose="02020603050405020304" pitchFamily="18" charset="0"/>
              </a:rPr>
              <a:t>2</a:t>
            </a:r>
            <a:r>
              <a:rPr lang="en-US" sz="1300" b="1" dirty="0" smtClean="0">
                <a:solidFill>
                  <a:schemeClr val="tx1"/>
                </a:solidFill>
                <a:latin typeface="Times New Roman" panose="02020603050405020304" pitchFamily="18" charset="0"/>
                <a:cs typeface="Times New Roman" panose="02020603050405020304" pitchFamily="18" charset="0"/>
              </a:rPr>
              <a:t>12</a:t>
            </a:r>
            <a:endParaRPr lang="ru-RU" sz="1300" b="1" kern="1200" dirty="0">
              <a:solidFill>
                <a:schemeClr val="tx1"/>
              </a:solidFill>
              <a:latin typeface="Times New Roman" panose="02020603050405020304" pitchFamily="18" charset="0"/>
              <a:cs typeface="Times New Roman" panose="02020603050405020304" pitchFamily="18" charset="0"/>
            </a:endParaRPr>
          </a:p>
        </p:txBody>
      </p:sp>
      <p:sp>
        <p:nvSpPr>
          <p:cNvPr id="54" name="Полилиния 53"/>
          <p:cNvSpPr/>
          <p:nvPr/>
        </p:nvSpPr>
        <p:spPr>
          <a:xfrm>
            <a:off x="6758792" y="3839562"/>
            <a:ext cx="694794" cy="384988"/>
          </a:xfrm>
          <a:custGeom>
            <a:avLst/>
            <a:gdLst>
              <a:gd name="connsiteX0" fmla="*/ 0 w 444361"/>
              <a:gd name="connsiteY0" fmla="*/ 30190 h 301899"/>
              <a:gd name="connsiteX1" fmla="*/ 30190 w 444361"/>
              <a:gd name="connsiteY1" fmla="*/ 0 h 301899"/>
              <a:gd name="connsiteX2" fmla="*/ 414171 w 444361"/>
              <a:gd name="connsiteY2" fmla="*/ 0 h 301899"/>
              <a:gd name="connsiteX3" fmla="*/ 444361 w 444361"/>
              <a:gd name="connsiteY3" fmla="*/ 30190 h 301899"/>
              <a:gd name="connsiteX4" fmla="*/ 444361 w 444361"/>
              <a:gd name="connsiteY4" fmla="*/ 271709 h 301899"/>
              <a:gd name="connsiteX5" fmla="*/ 414171 w 444361"/>
              <a:gd name="connsiteY5" fmla="*/ 301899 h 301899"/>
              <a:gd name="connsiteX6" fmla="*/ 30190 w 444361"/>
              <a:gd name="connsiteY6" fmla="*/ 301899 h 301899"/>
              <a:gd name="connsiteX7" fmla="*/ 0 w 444361"/>
              <a:gd name="connsiteY7" fmla="*/ 271709 h 301899"/>
              <a:gd name="connsiteX8" fmla="*/ 0 w 444361"/>
              <a:gd name="connsiteY8" fmla="*/ 30190 h 301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361" h="301899">
                <a:moveTo>
                  <a:pt x="0" y="30190"/>
                </a:moveTo>
                <a:cubicBezTo>
                  <a:pt x="0" y="13517"/>
                  <a:pt x="13517" y="0"/>
                  <a:pt x="30190" y="0"/>
                </a:cubicBezTo>
                <a:lnTo>
                  <a:pt x="414171" y="0"/>
                </a:lnTo>
                <a:cubicBezTo>
                  <a:pt x="430844" y="0"/>
                  <a:pt x="444361" y="13517"/>
                  <a:pt x="444361" y="30190"/>
                </a:cubicBezTo>
                <a:lnTo>
                  <a:pt x="444361" y="271709"/>
                </a:lnTo>
                <a:cubicBezTo>
                  <a:pt x="444361" y="288382"/>
                  <a:pt x="430844" y="301899"/>
                  <a:pt x="414171" y="301899"/>
                </a:cubicBezTo>
                <a:lnTo>
                  <a:pt x="30190" y="301899"/>
                </a:lnTo>
                <a:cubicBezTo>
                  <a:pt x="13517" y="301899"/>
                  <a:pt x="0" y="288382"/>
                  <a:pt x="0" y="271709"/>
                </a:cubicBezTo>
                <a:lnTo>
                  <a:pt x="0" y="30190"/>
                </a:lnTo>
                <a:close/>
              </a:path>
            </a:pathLst>
          </a:custGeom>
          <a:gradFill flip="none" rotWithShape="1">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0752" tIns="50752" rIns="50752" bIns="50752" numCol="1" spcCol="1270" anchor="ctr" anchorCtr="0">
            <a:noAutofit/>
          </a:bodyPr>
          <a:lstStyle/>
          <a:p>
            <a:pPr lvl="0" algn="ctr" defTabSz="488950">
              <a:lnSpc>
                <a:spcPct val="90000"/>
              </a:lnSpc>
              <a:spcBef>
                <a:spcPct val="0"/>
              </a:spcBef>
              <a:spcAft>
                <a:spcPct val="35000"/>
              </a:spcAft>
            </a:pPr>
            <a:r>
              <a:rPr lang="ru-RU" sz="1300" b="1" kern="1200" dirty="0" smtClean="0">
                <a:solidFill>
                  <a:schemeClr val="tx1"/>
                </a:solidFill>
                <a:latin typeface="Times New Roman" panose="02020603050405020304" pitchFamily="18" charset="0"/>
                <a:cs typeface="Times New Roman" panose="02020603050405020304" pitchFamily="18" charset="0"/>
              </a:rPr>
              <a:t>82,9</a:t>
            </a:r>
            <a:endParaRPr lang="ru-RU" sz="1300" b="1" kern="1200" dirty="0">
              <a:solidFill>
                <a:schemeClr val="tx1"/>
              </a:solidFill>
              <a:latin typeface="Times New Roman" panose="02020603050405020304" pitchFamily="18" charset="0"/>
              <a:cs typeface="Times New Roman" panose="02020603050405020304" pitchFamily="18" charset="0"/>
            </a:endParaRPr>
          </a:p>
        </p:txBody>
      </p:sp>
      <p:sp>
        <p:nvSpPr>
          <p:cNvPr id="47" name="Полилиния 46"/>
          <p:cNvSpPr/>
          <p:nvPr/>
        </p:nvSpPr>
        <p:spPr>
          <a:xfrm>
            <a:off x="7527980" y="2185560"/>
            <a:ext cx="690495" cy="487510"/>
          </a:xfrm>
          <a:custGeom>
            <a:avLst/>
            <a:gdLst>
              <a:gd name="connsiteX0" fmla="*/ 0 w 501594"/>
              <a:gd name="connsiteY0" fmla="*/ 50159 h 917152"/>
              <a:gd name="connsiteX1" fmla="*/ 50159 w 501594"/>
              <a:gd name="connsiteY1" fmla="*/ 0 h 917152"/>
              <a:gd name="connsiteX2" fmla="*/ 451435 w 501594"/>
              <a:gd name="connsiteY2" fmla="*/ 0 h 917152"/>
              <a:gd name="connsiteX3" fmla="*/ 501594 w 501594"/>
              <a:gd name="connsiteY3" fmla="*/ 50159 h 917152"/>
              <a:gd name="connsiteX4" fmla="*/ 501594 w 501594"/>
              <a:gd name="connsiteY4" fmla="*/ 866993 h 917152"/>
              <a:gd name="connsiteX5" fmla="*/ 451435 w 501594"/>
              <a:gd name="connsiteY5" fmla="*/ 917152 h 917152"/>
              <a:gd name="connsiteX6" fmla="*/ 50159 w 501594"/>
              <a:gd name="connsiteY6" fmla="*/ 917152 h 917152"/>
              <a:gd name="connsiteX7" fmla="*/ 0 w 501594"/>
              <a:gd name="connsiteY7" fmla="*/ 866993 h 917152"/>
              <a:gd name="connsiteX8" fmla="*/ 0 w 501594"/>
              <a:gd name="connsiteY8" fmla="*/ 50159 h 917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1594" h="917152">
                <a:moveTo>
                  <a:pt x="0" y="50159"/>
                </a:moveTo>
                <a:cubicBezTo>
                  <a:pt x="0" y="22457"/>
                  <a:pt x="22457" y="0"/>
                  <a:pt x="50159" y="0"/>
                </a:cubicBezTo>
                <a:lnTo>
                  <a:pt x="451435" y="0"/>
                </a:lnTo>
                <a:cubicBezTo>
                  <a:pt x="479137" y="0"/>
                  <a:pt x="501594" y="22457"/>
                  <a:pt x="501594" y="50159"/>
                </a:cubicBezTo>
                <a:lnTo>
                  <a:pt x="501594" y="866993"/>
                </a:lnTo>
                <a:cubicBezTo>
                  <a:pt x="501594" y="894695"/>
                  <a:pt x="479137" y="917152"/>
                  <a:pt x="451435" y="917152"/>
                </a:cubicBezTo>
                <a:lnTo>
                  <a:pt x="50159" y="917152"/>
                </a:lnTo>
                <a:cubicBezTo>
                  <a:pt x="22457" y="917152"/>
                  <a:pt x="0" y="894695"/>
                  <a:pt x="0" y="866993"/>
                </a:cubicBezTo>
                <a:lnTo>
                  <a:pt x="0" y="50159"/>
                </a:lnTo>
                <a:close/>
              </a:path>
            </a:pathLst>
          </a:custGeom>
          <a:gradFill flip="none" rotWithShape="1">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8031" tIns="68031" rIns="68031" bIns="68031" numCol="1" spcCol="1270" anchor="ctr" anchorCtr="0">
            <a:noAutofit/>
          </a:bodyPr>
          <a:lstStyle/>
          <a:p>
            <a:pPr lvl="0" algn="ctr" defTabSz="622300">
              <a:lnSpc>
                <a:spcPct val="90000"/>
              </a:lnSpc>
              <a:spcBef>
                <a:spcPct val="0"/>
              </a:spcBef>
              <a:spcAft>
                <a:spcPct val="35000"/>
              </a:spcAft>
            </a:pPr>
            <a:r>
              <a:rPr lang="ru-RU" sz="1400" b="1" kern="1200" dirty="0" smtClean="0">
                <a:solidFill>
                  <a:schemeClr val="tx1"/>
                </a:solidFill>
                <a:latin typeface="Times New Roman" panose="02020603050405020304" pitchFamily="18" charset="0"/>
                <a:cs typeface="Times New Roman" panose="02020603050405020304" pitchFamily="18" charset="0"/>
              </a:rPr>
              <a:t>2021</a:t>
            </a:r>
            <a:endParaRPr lang="ru-RU" sz="1400" b="1" kern="1200" dirty="0">
              <a:solidFill>
                <a:schemeClr val="tx1"/>
              </a:solidFill>
              <a:latin typeface="Times New Roman" panose="02020603050405020304" pitchFamily="18" charset="0"/>
              <a:cs typeface="Times New Roman" panose="02020603050405020304" pitchFamily="18" charset="0"/>
            </a:endParaRPr>
          </a:p>
        </p:txBody>
      </p:sp>
      <p:sp>
        <p:nvSpPr>
          <p:cNvPr id="51" name="Полилиния 50"/>
          <p:cNvSpPr/>
          <p:nvPr/>
        </p:nvSpPr>
        <p:spPr>
          <a:xfrm>
            <a:off x="7527980" y="3303945"/>
            <a:ext cx="690495" cy="458462"/>
          </a:xfrm>
          <a:custGeom>
            <a:avLst/>
            <a:gdLst>
              <a:gd name="connsiteX0" fmla="*/ 0 w 444361"/>
              <a:gd name="connsiteY0" fmla="*/ 30190 h 301899"/>
              <a:gd name="connsiteX1" fmla="*/ 30190 w 444361"/>
              <a:gd name="connsiteY1" fmla="*/ 0 h 301899"/>
              <a:gd name="connsiteX2" fmla="*/ 414171 w 444361"/>
              <a:gd name="connsiteY2" fmla="*/ 0 h 301899"/>
              <a:gd name="connsiteX3" fmla="*/ 444361 w 444361"/>
              <a:gd name="connsiteY3" fmla="*/ 30190 h 301899"/>
              <a:gd name="connsiteX4" fmla="*/ 444361 w 444361"/>
              <a:gd name="connsiteY4" fmla="*/ 271709 h 301899"/>
              <a:gd name="connsiteX5" fmla="*/ 414171 w 444361"/>
              <a:gd name="connsiteY5" fmla="*/ 301899 h 301899"/>
              <a:gd name="connsiteX6" fmla="*/ 30190 w 444361"/>
              <a:gd name="connsiteY6" fmla="*/ 301899 h 301899"/>
              <a:gd name="connsiteX7" fmla="*/ 0 w 444361"/>
              <a:gd name="connsiteY7" fmla="*/ 271709 h 301899"/>
              <a:gd name="connsiteX8" fmla="*/ 0 w 444361"/>
              <a:gd name="connsiteY8" fmla="*/ 30190 h 301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361" h="301899">
                <a:moveTo>
                  <a:pt x="0" y="30190"/>
                </a:moveTo>
                <a:cubicBezTo>
                  <a:pt x="0" y="13517"/>
                  <a:pt x="13517" y="0"/>
                  <a:pt x="30190" y="0"/>
                </a:cubicBezTo>
                <a:lnTo>
                  <a:pt x="414171" y="0"/>
                </a:lnTo>
                <a:cubicBezTo>
                  <a:pt x="430844" y="0"/>
                  <a:pt x="444361" y="13517"/>
                  <a:pt x="444361" y="30190"/>
                </a:cubicBezTo>
                <a:lnTo>
                  <a:pt x="444361" y="271709"/>
                </a:lnTo>
                <a:cubicBezTo>
                  <a:pt x="444361" y="288382"/>
                  <a:pt x="430844" y="301899"/>
                  <a:pt x="414171" y="301899"/>
                </a:cubicBezTo>
                <a:lnTo>
                  <a:pt x="30190" y="301899"/>
                </a:lnTo>
                <a:cubicBezTo>
                  <a:pt x="13517" y="301899"/>
                  <a:pt x="0" y="288382"/>
                  <a:pt x="0" y="271709"/>
                </a:cubicBezTo>
                <a:lnTo>
                  <a:pt x="0" y="30190"/>
                </a:lnTo>
                <a:close/>
              </a:path>
            </a:pathLst>
          </a:custGeom>
          <a:gradFill flip="none" rotWithShape="1">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0752" tIns="50752" rIns="50752" bIns="50752" numCol="1" spcCol="1270" anchor="ctr" anchorCtr="0">
            <a:noAutofit/>
          </a:bodyPr>
          <a:lstStyle/>
          <a:p>
            <a:pPr lvl="0" algn="ctr" defTabSz="488950">
              <a:lnSpc>
                <a:spcPct val="90000"/>
              </a:lnSpc>
              <a:spcBef>
                <a:spcPct val="0"/>
              </a:spcBef>
              <a:spcAft>
                <a:spcPct val="35000"/>
              </a:spcAft>
            </a:pPr>
            <a:r>
              <a:rPr lang="en-US" sz="1300" b="1" dirty="0" smtClean="0">
                <a:solidFill>
                  <a:schemeClr val="tx1"/>
                </a:solidFill>
                <a:latin typeface="Times New Roman" panose="02020603050405020304" pitchFamily="18" charset="0"/>
                <a:cs typeface="Times New Roman" panose="02020603050405020304" pitchFamily="18" charset="0"/>
              </a:rPr>
              <a:t>80,1</a:t>
            </a:r>
            <a:endParaRPr lang="ru-RU" sz="1300" b="1" kern="1200" dirty="0">
              <a:solidFill>
                <a:schemeClr val="tx1"/>
              </a:solidFill>
              <a:latin typeface="Times New Roman" panose="02020603050405020304" pitchFamily="18" charset="0"/>
              <a:cs typeface="Times New Roman" panose="02020603050405020304" pitchFamily="18" charset="0"/>
            </a:endParaRPr>
          </a:p>
        </p:txBody>
      </p:sp>
      <p:sp>
        <p:nvSpPr>
          <p:cNvPr id="52" name="Полилиния 51"/>
          <p:cNvSpPr/>
          <p:nvPr/>
        </p:nvSpPr>
        <p:spPr>
          <a:xfrm>
            <a:off x="7527981" y="2801530"/>
            <a:ext cx="690496" cy="414252"/>
          </a:xfrm>
          <a:custGeom>
            <a:avLst/>
            <a:gdLst>
              <a:gd name="connsiteX0" fmla="*/ 0 w 444361"/>
              <a:gd name="connsiteY0" fmla="*/ 30190 h 301899"/>
              <a:gd name="connsiteX1" fmla="*/ 30190 w 444361"/>
              <a:gd name="connsiteY1" fmla="*/ 0 h 301899"/>
              <a:gd name="connsiteX2" fmla="*/ 414171 w 444361"/>
              <a:gd name="connsiteY2" fmla="*/ 0 h 301899"/>
              <a:gd name="connsiteX3" fmla="*/ 444361 w 444361"/>
              <a:gd name="connsiteY3" fmla="*/ 30190 h 301899"/>
              <a:gd name="connsiteX4" fmla="*/ 444361 w 444361"/>
              <a:gd name="connsiteY4" fmla="*/ 271709 h 301899"/>
              <a:gd name="connsiteX5" fmla="*/ 414171 w 444361"/>
              <a:gd name="connsiteY5" fmla="*/ 301899 h 301899"/>
              <a:gd name="connsiteX6" fmla="*/ 30190 w 444361"/>
              <a:gd name="connsiteY6" fmla="*/ 301899 h 301899"/>
              <a:gd name="connsiteX7" fmla="*/ 0 w 444361"/>
              <a:gd name="connsiteY7" fmla="*/ 271709 h 301899"/>
              <a:gd name="connsiteX8" fmla="*/ 0 w 444361"/>
              <a:gd name="connsiteY8" fmla="*/ 30190 h 301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361" h="301899">
                <a:moveTo>
                  <a:pt x="0" y="30190"/>
                </a:moveTo>
                <a:cubicBezTo>
                  <a:pt x="0" y="13517"/>
                  <a:pt x="13517" y="0"/>
                  <a:pt x="30190" y="0"/>
                </a:cubicBezTo>
                <a:lnTo>
                  <a:pt x="414171" y="0"/>
                </a:lnTo>
                <a:cubicBezTo>
                  <a:pt x="430844" y="0"/>
                  <a:pt x="444361" y="13517"/>
                  <a:pt x="444361" y="30190"/>
                </a:cubicBezTo>
                <a:lnTo>
                  <a:pt x="444361" y="271709"/>
                </a:lnTo>
                <a:cubicBezTo>
                  <a:pt x="444361" y="288382"/>
                  <a:pt x="430844" y="301899"/>
                  <a:pt x="414171" y="301899"/>
                </a:cubicBezTo>
                <a:lnTo>
                  <a:pt x="30190" y="301899"/>
                </a:lnTo>
                <a:cubicBezTo>
                  <a:pt x="13517" y="301899"/>
                  <a:pt x="0" y="288382"/>
                  <a:pt x="0" y="271709"/>
                </a:cubicBezTo>
                <a:lnTo>
                  <a:pt x="0" y="30190"/>
                </a:lnTo>
                <a:close/>
              </a:path>
            </a:pathLst>
          </a:custGeom>
          <a:gradFill flip="none" rotWithShape="1">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0752" tIns="50752" rIns="50752" bIns="50752" numCol="1" spcCol="1270" anchor="ctr" anchorCtr="0">
            <a:noAutofit/>
          </a:bodyPr>
          <a:lstStyle/>
          <a:p>
            <a:pPr lvl="0" algn="ctr" defTabSz="488950">
              <a:lnSpc>
                <a:spcPct val="90000"/>
              </a:lnSpc>
              <a:spcBef>
                <a:spcPct val="0"/>
              </a:spcBef>
              <a:spcAft>
                <a:spcPct val="35000"/>
              </a:spcAft>
            </a:pPr>
            <a:r>
              <a:rPr lang="ru-RU" sz="1300" b="1" dirty="0" smtClean="0">
                <a:solidFill>
                  <a:schemeClr val="tx1"/>
                </a:solidFill>
                <a:latin typeface="Times New Roman" panose="02020603050405020304" pitchFamily="18" charset="0"/>
                <a:cs typeface="Times New Roman" panose="02020603050405020304" pitchFamily="18" charset="0"/>
              </a:rPr>
              <a:t>85</a:t>
            </a:r>
            <a:endParaRPr lang="ru-RU" sz="1300" b="1" kern="1200" dirty="0">
              <a:solidFill>
                <a:schemeClr val="tx1"/>
              </a:solidFill>
              <a:latin typeface="Times New Roman" panose="02020603050405020304" pitchFamily="18" charset="0"/>
              <a:cs typeface="Times New Roman" panose="02020603050405020304" pitchFamily="18" charset="0"/>
            </a:endParaRPr>
          </a:p>
        </p:txBody>
      </p:sp>
      <p:sp>
        <p:nvSpPr>
          <p:cNvPr id="55" name="Полилиния 54"/>
          <p:cNvSpPr/>
          <p:nvPr/>
        </p:nvSpPr>
        <p:spPr>
          <a:xfrm>
            <a:off x="7522447" y="5427368"/>
            <a:ext cx="696028" cy="443337"/>
          </a:xfrm>
          <a:custGeom>
            <a:avLst/>
            <a:gdLst>
              <a:gd name="connsiteX0" fmla="*/ 0 w 444361"/>
              <a:gd name="connsiteY0" fmla="*/ 30190 h 301899"/>
              <a:gd name="connsiteX1" fmla="*/ 30190 w 444361"/>
              <a:gd name="connsiteY1" fmla="*/ 0 h 301899"/>
              <a:gd name="connsiteX2" fmla="*/ 414171 w 444361"/>
              <a:gd name="connsiteY2" fmla="*/ 0 h 301899"/>
              <a:gd name="connsiteX3" fmla="*/ 444361 w 444361"/>
              <a:gd name="connsiteY3" fmla="*/ 30190 h 301899"/>
              <a:gd name="connsiteX4" fmla="*/ 444361 w 444361"/>
              <a:gd name="connsiteY4" fmla="*/ 271709 h 301899"/>
              <a:gd name="connsiteX5" fmla="*/ 414171 w 444361"/>
              <a:gd name="connsiteY5" fmla="*/ 301899 h 301899"/>
              <a:gd name="connsiteX6" fmla="*/ 30190 w 444361"/>
              <a:gd name="connsiteY6" fmla="*/ 301899 h 301899"/>
              <a:gd name="connsiteX7" fmla="*/ 0 w 444361"/>
              <a:gd name="connsiteY7" fmla="*/ 271709 h 301899"/>
              <a:gd name="connsiteX8" fmla="*/ 0 w 444361"/>
              <a:gd name="connsiteY8" fmla="*/ 30190 h 301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361" h="301899">
                <a:moveTo>
                  <a:pt x="0" y="30190"/>
                </a:moveTo>
                <a:cubicBezTo>
                  <a:pt x="0" y="13517"/>
                  <a:pt x="13517" y="0"/>
                  <a:pt x="30190" y="0"/>
                </a:cubicBezTo>
                <a:lnTo>
                  <a:pt x="414171" y="0"/>
                </a:lnTo>
                <a:cubicBezTo>
                  <a:pt x="430844" y="0"/>
                  <a:pt x="444361" y="13517"/>
                  <a:pt x="444361" y="30190"/>
                </a:cubicBezTo>
                <a:lnTo>
                  <a:pt x="444361" y="271709"/>
                </a:lnTo>
                <a:cubicBezTo>
                  <a:pt x="444361" y="288382"/>
                  <a:pt x="430844" y="301899"/>
                  <a:pt x="414171" y="301899"/>
                </a:cubicBezTo>
                <a:lnTo>
                  <a:pt x="30190" y="301899"/>
                </a:lnTo>
                <a:cubicBezTo>
                  <a:pt x="13517" y="301899"/>
                  <a:pt x="0" y="288382"/>
                  <a:pt x="0" y="271709"/>
                </a:cubicBezTo>
                <a:lnTo>
                  <a:pt x="0" y="30190"/>
                </a:lnTo>
                <a:close/>
              </a:path>
            </a:pathLst>
          </a:custGeom>
          <a:gradFill flip="none" rotWithShape="1">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0752" tIns="50752" rIns="50752" bIns="50752" numCol="1" spcCol="1270" anchor="ctr" anchorCtr="0">
            <a:noAutofit/>
          </a:bodyPr>
          <a:lstStyle/>
          <a:p>
            <a:pPr lvl="0" algn="ctr" defTabSz="488950">
              <a:lnSpc>
                <a:spcPct val="90000"/>
              </a:lnSpc>
              <a:spcBef>
                <a:spcPct val="0"/>
              </a:spcBef>
              <a:spcAft>
                <a:spcPct val="35000"/>
              </a:spcAft>
            </a:pPr>
            <a:r>
              <a:rPr lang="ru-RU" sz="1300" b="1" dirty="0" smtClean="0">
                <a:solidFill>
                  <a:schemeClr val="tx1"/>
                </a:solidFill>
                <a:latin typeface="Times New Roman" panose="02020603050405020304" pitchFamily="18" charset="0"/>
                <a:cs typeface="Times New Roman" panose="02020603050405020304" pitchFamily="18" charset="0"/>
              </a:rPr>
              <a:t>2,5</a:t>
            </a:r>
            <a:endParaRPr lang="ru-RU" sz="1300" b="1" kern="1200" dirty="0">
              <a:solidFill>
                <a:schemeClr val="tx1"/>
              </a:solidFill>
              <a:latin typeface="Times New Roman" panose="02020603050405020304" pitchFamily="18" charset="0"/>
              <a:cs typeface="Times New Roman" panose="02020603050405020304" pitchFamily="18" charset="0"/>
            </a:endParaRPr>
          </a:p>
        </p:txBody>
      </p:sp>
      <p:sp>
        <p:nvSpPr>
          <p:cNvPr id="56" name="Полилиния 55"/>
          <p:cNvSpPr/>
          <p:nvPr/>
        </p:nvSpPr>
        <p:spPr>
          <a:xfrm>
            <a:off x="7527980" y="4287024"/>
            <a:ext cx="690496" cy="564368"/>
          </a:xfrm>
          <a:custGeom>
            <a:avLst/>
            <a:gdLst>
              <a:gd name="connsiteX0" fmla="*/ 0 w 444361"/>
              <a:gd name="connsiteY0" fmla="*/ 30190 h 301899"/>
              <a:gd name="connsiteX1" fmla="*/ 30190 w 444361"/>
              <a:gd name="connsiteY1" fmla="*/ 0 h 301899"/>
              <a:gd name="connsiteX2" fmla="*/ 414171 w 444361"/>
              <a:gd name="connsiteY2" fmla="*/ 0 h 301899"/>
              <a:gd name="connsiteX3" fmla="*/ 444361 w 444361"/>
              <a:gd name="connsiteY3" fmla="*/ 30190 h 301899"/>
              <a:gd name="connsiteX4" fmla="*/ 444361 w 444361"/>
              <a:gd name="connsiteY4" fmla="*/ 271709 h 301899"/>
              <a:gd name="connsiteX5" fmla="*/ 414171 w 444361"/>
              <a:gd name="connsiteY5" fmla="*/ 301899 h 301899"/>
              <a:gd name="connsiteX6" fmla="*/ 30190 w 444361"/>
              <a:gd name="connsiteY6" fmla="*/ 301899 h 301899"/>
              <a:gd name="connsiteX7" fmla="*/ 0 w 444361"/>
              <a:gd name="connsiteY7" fmla="*/ 271709 h 301899"/>
              <a:gd name="connsiteX8" fmla="*/ 0 w 444361"/>
              <a:gd name="connsiteY8" fmla="*/ 30190 h 301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361" h="301899">
                <a:moveTo>
                  <a:pt x="0" y="30190"/>
                </a:moveTo>
                <a:cubicBezTo>
                  <a:pt x="0" y="13517"/>
                  <a:pt x="13517" y="0"/>
                  <a:pt x="30190" y="0"/>
                </a:cubicBezTo>
                <a:lnTo>
                  <a:pt x="414171" y="0"/>
                </a:lnTo>
                <a:cubicBezTo>
                  <a:pt x="430844" y="0"/>
                  <a:pt x="444361" y="13517"/>
                  <a:pt x="444361" y="30190"/>
                </a:cubicBezTo>
                <a:lnTo>
                  <a:pt x="444361" y="271709"/>
                </a:lnTo>
                <a:cubicBezTo>
                  <a:pt x="444361" y="288382"/>
                  <a:pt x="430844" y="301899"/>
                  <a:pt x="414171" y="301899"/>
                </a:cubicBezTo>
                <a:lnTo>
                  <a:pt x="30190" y="301899"/>
                </a:lnTo>
                <a:cubicBezTo>
                  <a:pt x="13517" y="301899"/>
                  <a:pt x="0" y="288382"/>
                  <a:pt x="0" y="271709"/>
                </a:cubicBezTo>
                <a:lnTo>
                  <a:pt x="0" y="30190"/>
                </a:lnTo>
                <a:close/>
              </a:path>
            </a:pathLst>
          </a:custGeom>
          <a:gradFill flip="none" rotWithShape="1">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0752" tIns="50752" rIns="50752" bIns="50752" numCol="1" spcCol="1270" anchor="ctr" anchorCtr="0">
            <a:noAutofit/>
          </a:bodyPr>
          <a:lstStyle/>
          <a:p>
            <a:pPr lvl="0" algn="ctr" defTabSz="488950">
              <a:lnSpc>
                <a:spcPct val="90000"/>
              </a:lnSpc>
              <a:spcBef>
                <a:spcPct val="0"/>
              </a:spcBef>
              <a:spcAft>
                <a:spcPct val="35000"/>
              </a:spcAft>
            </a:pPr>
            <a:r>
              <a:rPr lang="ru-RU" sz="1300" b="1" dirty="0" smtClean="0">
                <a:solidFill>
                  <a:schemeClr val="tx1"/>
                </a:solidFill>
                <a:latin typeface="Times New Roman" panose="02020603050405020304" pitchFamily="18" charset="0"/>
                <a:cs typeface="Times New Roman" panose="02020603050405020304" pitchFamily="18" charset="0"/>
              </a:rPr>
              <a:t>62,4</a:t>
            </a:r>
            <a:endParaRPr lang="ru-RU" sz="1300" b="1" kern="1200" dirty="0">
              <a:solidFill>
                <a:schemeClr val="tx1"/>
              </a:solidFill>
              <a:latin typeface="Times New Roman" panose="02020603050405020304" pitchFamily="18" charset="0"/>
              <a:cs typeface="Times New Roman" panose="02020603050405020304" pitchFamily="18" charset="0"/>
            </a:endParaRPr>
          </a:p>
        </p:txBody>
      </p:sp>
      <p:sp>
        <p:nvSpPr>
          <p:cNvPr id="67" name="Полилиния 66"/>
          <p:cNvSpPr/>
          <p:nvPr/>
        </p:nvSpPr>
        <p:spPr>
          <a:xfrm>
            <a:off x="7527980" y="5919758"/>
            <a:ext cx="690496" cy="467483"/>
          </a:xfrm>
          <a:custGeom>
            <a:avLst/>
            <a:gdLst>
              <a:gd name="connsiteX0" fmla="*/ 0 w 444361"/>
              <a:gd name="connsiteY0" fmla="*/ 30190 h 301899"/>
              <a:gd name="connsiteX1" fmla="*/ 30190 w 444361"/>
              <a:gd name="connsiteY1" fmla="*/ 0 h 301899"/>
              <a:gd name="connsiteX2" fmla="*/ 414171 w 444361"/>
              <a:gd name="connsiteY2" fmla="*/ 0 h 301899"/>
              <a:gd name="connsiteX3" fmla="*/ 444361 w 444361"/>
              <a:gd name="connsiteY3" fmla="*/ 30190 h 301899"/>
              <a:gd name="connsiteX4" fmla="*/ 444361 w 444361"/>
              <a:gd name="connsiteY4" fmla="*/ 271709 h 301899"/>
              <a:gd name="connsiteX5" fmla="*/ 414171 w 444361"/>
              <a:gd name="connsiteY5" fmla="*/ 301899 h 301899"/>
              <a:gd name="connsiteX6" fmla="*/ 30190 w 444361"/>
              <a:gd name="connsiteY6" fmla="*/ 301899 h 301899"/>
              <a:gd name="connsiteX7" fmla="*/ 0 w 444361"/>
              <a:gd name="connsiteY7" fmla="*/ 271709 h 301899"/>
              <a:gd name="connsiteX8" fmla="*/ 0 w 444361"/>
              <a:gd name="connsiteY8" fmla="*/ 30190 h 301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361" h="301899">
                <a:moveTo>
                  <a:pt x="0" y="30190"/>
                </a:moveTo>
                <a:cubicBezTo>
                  <a:pt x="0" y="13517"/>
                  <a:pt x="13517" y="0"/>
                  <a:pt x="30190" y="0"/>
                </a:cubicBezTo>
                <a:lnTo>
                  <a:pt x="414171" y="0"/>
                </a:lnTo>
                <a:cubicBezTo>
                  <a:pt x="430844" y="0"/>
                  <a:pt x="444361" y="13517"/>
                  <a:pt x="444361" y="30190"/>
                </a:cubicBezTo>
                <a:lnTo>
                  <a:pt x="444361" y="271709"/>
                </a:lnTo>
                <a:cubicBezTo>
                  <a:pt x="444361" y="288382"/>
                  <a:pt x="430844" y="301899"/>
                  <a:pt x="414171" y="301899"/>
                </a:cubicBezTo>
                <a:lnTo>
                  <a:pt x="30190" y="301899"/>
                </a:lnTo>
                <a:cubicBezTo>
                  <a:pt x="13517" y="301899"/>
                  <a:pt x="0" y="288382"/>
                  <a:pt x="0" y="271709"/>
                </a:cubicBezTo>
                <a:lnTo>
                  <a:pt x="0" y="30190"/>
                </a:lnTo>
                <a:close/>
              </a:path>
            </a:pathLst>
          </a:custGeom>
          <a:gradFill flip="none" rotWithShape="1">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0752" tIns="50752" rIns="50752" bIns="50752" numCol="1" spcCol="1270" anchor="ctr" anchorCtr="0">
            <a:noAutofit/>
          </a:bodyPr>
          <a:lstStyle/>
          <a:p>
            <a:pPr lvl="0" algn="ctr" defTabSz="488950">
              <a:lnSpc>
                <a:spcPct val="90000"/>
              </a:lnSpc>
              <a:spcBef>
                <a:spcPct val="0"/>
              </a:spcBef>
              <a:spcAft>
                <a:spcPct val="35000"/>
              </a:spcAft>
            </a:pPr>
            <a:r>
              <a:rPr lang="ru-RU" sz="1300" b="1" dirty="0" smtClean="0">
                <a:solidFill>
                  <a:schemeClr val="tx1"/>
                </a:solidFill>
                <a:latin typeface="Times New Roman" panose="02020603050405020304" pitchFamily="18" charset="0"/>
                <a:cs typeface="Times New Roman" panose="02020603050405020304" pitchFamily="18" charset="0"/>
              </a:rPr>
              <a:t>820</a:t>
            </a:r>
            <a:endParaRPr lang="ru-RU" sz="1300" b="1" kern="1200" dirty="0">
              <a:solidFill>
                <a:schemeClr val="tx1"/>
              </a:solidFill>
              <a:latin typeface="Times New Roman" panose="02020603050405020304" pitchFamily="18" charset="0"/>
              <a:cs typeface="Times New Roman" panose="02020603050405020304" pitchFamily="18" charset="0"/>
            </a:endParaRPr>
          </a:p>
        </p:txBody>
      </p:sp>
      <p:sp>
        <p:nvSpPr>
          <p:cNvPr id="94" name="Полилиния 93"/>
          <p:cNvSpPr/>
          <p:nvPr/>
        </p:nvSpPr>
        <p:spPr>
          <a:xfrm>
            <a:off x="7522448" y="4907133"/>
            <a:ext cx="696028" cy="430230"/>
          </a:xfrm>
          <a:custGeom>
            <a:avLst/>
            <a:gdLst>
              <a:gd name="connsiteX0" fmla="*/ 0 w 444361"/>
              <a:gd name="connsiteY0" fmla="*/ 30190 h 301899"/>
              <a:gd name="connsiteX1" fmla="*/ 30190 w 444361"/>
              <a:gd name="connsiteY1" fmla="*/ 0 h 301899"/>
              <a:gd name="connsiteX2" fmla="*/ 414171 w 444361"/>
              <a:gd name="connsiteY2" fmla="*/ 0 h 301899"/>
              <a:gd name="connsiteX3" fmla="*/ 444361 w 444361"/>
              <a:gd name="connsiteY3" fmla="*/ 30190 h 301899"/>
              <a:gd name="connsiteX4" fmla="*/ 444361 w 444361"/>
              <a:gd name="connsiteY4" fmla="*/ 271709 h 301899"/>
              <a:gd name="connsiteX5" fmla="*/ 414171 w 444361"/>
              <a:gd name="connsiteY5" fmla="*/ 301899 h 301899"/>
              <a:gd name="connsiteX6" fmla="*/ 30190 w 444361"/>
              <a:gd name="connsiteY6" fmla="*/ 301899 h 301899"/>
              <a:gd name="connsiteX7" fmla="*/ 0 w 444361"/>
              <a:gd name="connsiteY7" fmla="*/ 271709 h 301899"/>
              <a:gd name="connsiteX8" fmla="*/ 0 w 444361"/>
              <a:gd name="connsiteY8" fmla="*/ 30190 h 301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361" h="301899">
                <a:moveTo>
                  <a:pt x="0" y="30190"/>
                </a:moveTo>
                <a:cubicBezTo>
                  <a:pt x="0" y="13517"/>
                  <a:pt x="13517" y="0"/>
                  <a:pt x="30190" y="0"/>
                </a:cubicBezTo>
                <a:lnTo>
                  <a:pt x="414171" y="0"/>
                </a:lnTo>
                <a:cubicBezTo>
                  <a:pt x="430844" y="0"/>
                  <a:pt x="444361" y="13517"/>
                  <a:pt x="444361" y="30190"/>
                </a:cubicBezTo>
                <a:lnTo>
                  <a:pt x="444361" y="271709"/>
                </a:lnTo>
                <a:cubicBezTo>
                  <a:pt x="444361" y="288382"/>
                  <a:pt x="430844" y="301899"/>
                  <a:pt x="414171" y="301899"/>
                </a:cubicBezTo>
                <a:lnTo>
                  <a:pt x="30190" y="301899"/>
                </a:lnTo>
                <a:cubicBezTo>
                  <a:pt x="13517" y="301899"/>
                  <a:pt x="0" y="288382"/>
                  <a:pt x="0" y="271709"/>
                </a:cubicBezTo>
                <a:lnTo>
                  <a:pt x="0" y="30190"/>
                </a:lnTo>
                <a:close/>
              </a:path>
            </a:pathLst>
          </a:custGeom>
          <a:gradFill flip="none" rotWithShape="1">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0752" tIns="50752" rIns="50752" bIns="50752" numCol="1" spcCol="1270" anchor="ctr" anchorCtr="0">
            <a:noAutofit/>
          </a:bodyPr>
          <a:lstStyle/>
          <a:p>
            <a:pPr lvl="0" algn="ctr" defTabSz="488950">
              <a:lnSpc>
                <a:spcPct val="90000"/>
              </a:lnSpc>
              <a:spcBef>
                <a:spcPct val="0"/>
              </a:spcBef>
              <a:spcAft>
                <a:spcPct val="35000"/>
              </a:spcAft>
            </a:pPr>
            <a:r>
              <a:rPr lang="ru-RU" sz="1300" b="1" dirty="0" smtClean="0">
                <a:solidFill>
                  <a:schemeClr val="tx1"/>
                </a:solidFill>
                <a:latin typeface="Times New Roman" panose="02020603050405020304" pitchFamily="18" charset="0"/>
                <a:cs typeface="Times New Roman" panose="02020603050405020304" pitchFamily="18" charset="0"/>
              </a:rPr>
              <a:t>200</a:t>
            </a:r>
            <a:endParaRPr lang="ru-RU" sz="1300" b="1" kern="1200" dirty="0">
              <a:solidFill>
                <a:schemeClr val="tx1"/>
              </a:solidFill>
              <a:latin typeface="Times New Roman" panose="02020603050405020304" pitchFamily="18" charset="0"/>
              <a:cs typeface="Times New Roman" panose="02020603050405020304" pitchFamily="18" charset="0"/>
            </a:endParaRPr>
          </a:p>
        </p:txBody>
      </p:sp>
      <p:sp>
        <p:nvSpPr>
          <p:cNvPr id="57" name="Полилиния 56"/>
          <p:cNvSpPr/>
          <p:nvPr/>
        </p:nvSpPr>
        <p:spPr>
          <a:xfrm>
            <a:off x="7527980" y="3832509"/>
            <a:ext cx="690496" cy="384989"/>
          </a:xfrm>
          <a:custGeom>
            <a:avLst/>
            <a:gdLst>
              <a:gd name="connsiteX0" fmla="*/ 0 w 444361"/>
              <a:gd name="connsiteY0" fmla="*/ 30190 h 301899"/>
              <a:gd name="connsiteX1" fmla="*/ 30190 w 444361"/>
              <a:gd name="connsiteY1" fmla="*/ 0 h 301899"/>
              <a:gd name="connsiteX2" fmla="*/ 414171 w 444361"/>
              <a:gd name="connsiteY2" fmla="*/ 0 h 301899"/>
              <a:gd name="connsiteX3" fmla="*/ 444361 w 444361"/>
              <a:gd name="connsiteY3" fmla="*/ 30190 h 301899"/>
              <a:gd name="connsiteX4" fmla="*/ 444361 w 444361"/>
              <a:gd name="connsiteY4" fmla="*/ 271709 h 301899"/>
              <a:gd name="connsiteX5" fmla="*/ 414171 w 444361"/>
              <a:gd name="connsiteY5" fmla="*/ 301899 h 301899"/>
              <a:gd name="connsiteX6" fmla="*/ 30190 w 444361"/>
              <a:gd name="connsiteY6" fmla="*/ 301899 h 301899"/>
              <a:gd name="connsiteX7" fmla="*/ 0 w 444361"/>
              <a:gd name="connsiteY7" fmla="*/ 271709 h 301899"/>
              <a:gd name="connsiteX8" fmla="*/ 0 w 444361"/>
              <a:gd name="connsiteY8" fmla="*/ 30190 h 301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361" h="301899">
                <a:moveTo>
                  <a:pt x="0" y="30190"/>
                </a:moveTo>
                <a:cubicBezTo>
                  <a:pt x="0" y="13517"/>
                  <a:pt x="13517" y="0"/>
                  <a:pt x="30190" y="0"/>
                </a:cubicBezTo>
                <a:lnTo>
                  <a:pt x="414171" y="0"/>
                </a:lnTo>
                <a:cubicBezTo>
                  <a:pt x="430844" y="0"/>
                  <a:pt x="444361" y="13517"/>
                  <a:pt x="444361" y="30190"/>
                </a:cubicBezTo>
                <a:lnTo>
                  <a:pt x="444361" y="271709"/>
                </a:lnTo>
                <a:cubicBezTo>
                  <a:pt x="444361" y="288382"/>
                  <a:pt x="430844" y="301899"/>
                  <a:pt x="414171" y="301899"/>
                </a:cubicBezTo>
                <a:lnTo>
                  <a:pt x="30190" y="301899"/>
                </a:lnTo>
                <a:cubicBezTo>
                  <a:pt x="13517" y="301899"/>
                  <a:pt x="0" y="288382"/>
                  <a:pt x="0" y="271709"/>
                </a:cubicBezTo>
                <a:lnTo>
                  <a:pt x="0" y="30190"/>
                </a:lnTo>
                <a:close/>
              </a:path>
            </a:pathLst>
          </a:custGeom>
          <a:gradFill flip="none" rotWithShape="1">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0752" tIns="50752" rIns="50752" bIns="50752" numCol="1" spcCol="1270" anchor="ctr" anchorCtr="0">
            <a:noAutofit/>
          </a:bodyPr>
          <a:lstStyle/>
          <a:p>
            <a:pPr lvl="0" algn="ctr" defTabSz="488950">
              <a:lnSpc>
                <a:spcPct val="90000"/>
              </a:lnSpc>
              <a:spcBef>
                <a:spcPct val="0"/>
              </a:spcBef>
              <a:spcAft>
                <a:spcPct val="35000"/>
              </a:spcAft>
            </a:pPr>
            <a:r>
              <a:rPr lang="ru-RU" sz="1300" b="1" kern="1200" dirty="0" smtClean="0">
                <a:solidFill>
                  <a:schemeClr val="tx1"/>
                </a:solidFill>
                <a:latin typeface="Times New Roman" panose="02020603050405020304" pitchFamily="18" charset="0"/>
                <a:cs typeface="Times New Roman" panose="02020603050405020304" pitchFamily="18" charset="0"/>
              </a:rPr>
              <a:t>83,8</a:t>
            </a:r>
            <a:endParaRPr lang="ru-RU" sz="1300" b="1" kern="1200" dirty="0">
              <a:solidFill>
                <a:schemeClr val="tx1"/>
              </a:solidFill>
              <a:latin typeface="Times New Roman" panose="02020603050405020304" pitchFamily="18" charset="0"/>
              <a:cs typeface="Times New Roman" panose="02020603050405020304" pitchFamily="18" charset="0"/>
            </a:endParaRPr>
          </a:p>
        </p:txBody>
      </p:sp>
      <p:pic>
        <p:nvPicPr>
          <p:cNvPr id="2050" name="Picture 2" descr="T:\Госдолг\Катя\artkl_14-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12948"/>
          <a:stretch/>
        </p:blipFill>
        <p:spPr bwMode="auto">
          <a:xfrm>
            <a:off x="2267744" y="620688"/>
            <a:ext cx="2664297" cy="206367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59" name="Полилиния 58"/>
          <p:cNvSpPr/>
          <p:nvPr/>
        </p:nvSpPr>
        <p:spPr>
          <a:xfrm>
            <a:off x="5094229" y="2185559"/>
            <a:ext cx="782213" cy="498807"/>
          </a:xfrm>
          <a:custGeom>
            <a:avLst/>
            <a:gdLst>
              <a:gd name="connsiteX0" fmla="*/ 0 w 501594"/>
              <a:gd name="connsiteY0" fmla="*/ 50159 h 917152"/>
              <a:gd name="connsiteX1" fmla="*/ 50159 w 501594"/>
              <a:gd name="connsiteY1" fmla="*/ 0 h 917152"/>
              <a:gd name="connsiteX2" fmla="*/ 451435 w 501594"/>
              <a:gd name="connsiteY2" fmla="*/ 0 h 917152"/>
              <a:gd name="connsiteX3" fmla="*/ 501594 w 501594"/>
              <a:gd name="connsiteY3" fmla="*/ 50159 h 917152"/>
              <a:gd name="connsiteX4" fmla="*/ 501594 w 501594"/>
              <a:gd name="connsiteY4" fmla="*/ 866993 h 917152"/>
              <a:gd name="connsiteX5" fmla="*/ 451435 w 501594"/>
              <a:gd name="connsiteY5" fmla="*/ 917152 h 917152"/>
              <a:gd name="connsiteX6" fmla="*/ 50159 w 501594"/>
              <a:gd name="connsiteY6" fmla="*/ 917152 h 917152"/>
              <a:gd name="connsiteX7" fmla="*/ 0 w 501594"/>
              <a:gd name="connsiteY7" fmla="*/ 866993 h 917152"/>
              <a:gd name="connsiteX8" fmla="*/ 0 w 501594"/>
              <a:gd name="connsiteY8" fmla="*/ 50159 h 917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1594" h="917152">
                <a:moveTo>
                  <a:pt x="0" y="50159"/>
                </a:moveTo>
                <a:cubicBezTo>
                  <a:pt x="0" y="22457"/>
                  <a:pt x="22457" y="0"/>
                  <a:pt x="50159" y="0"/>
                </a:cubicBezTo>
                <a:lnTo>
                  <a:pt x="451435" y="0"/>
                </a:lnTo>
                <a:cubicBezTo>
                  <a:pt x="479137" y="0"/>
                  <a:pt x="501594" y="22457"/>
                  <a:pt x="501594" y="50159"/>
                </a:cubicBezTo>
                <a:lnTo>
                  <a:pt x="501594" y="866993"/>
                </a:lnTo>
                <a:cubicBezTo>
                  <a:pt x="501594" y="894695"/>
                  <a:pt x="479137" y="917152"/>
                  <a:pt x="451435" y="917152"/>
                </a:cubicBezTo>
                <a:lnTo>
                  <a:pt x="50159" y="917152"/>
                </a:lnTo>
                <a:cubicBezTo>
                  <a:pt x="22457" y="917152"/>
                  <a:pt x="0" y="894695"/>
                  <a:pt x="0" y="866993"/>
                </a:cubicBezTo>
                <a:lnTo>
                  <a:pt x="0" y="50159"/>
                </a:lnTo>
                <a:close/>
              </a:path>
            </a:pathLst>
          </a:custGeom>
          <a:gradFill flip="none" rotWithShape="1">
            <a:gsLst>
              <a:gs pos="0">
                <a:srgbClr val="BEF397"/>
              </a:gs>
              <a:gs pos="50000">
                <a:srgbClr val="D5F6C0"/>
              </a:gs>
              <a:gs pos="100000">
                <a:srgbClr val="EAFAE0"/>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nchor="ctr"/>
          <a:lstStyle/>
          <a:p>
            <a:pPr algn="ctr" defTabSz="622300">
              <a:lnSpc>
                <a:spcPct val="90000"/>
              </a:lnSpc>
            </a:pPr>
            <a:r>
              <a:rPr lang="ru-RU" sz="1300" b="1" dirty="0">
                <a:solidFill>
                  <a:prstClr val="black"/>
                </a:solidFill>
                <a:latin typeface="Times New Roman" panose="02020603050405020304" pitchFamily="18" charset="0"/>
                <a:cs typeface="Times New Roman" panose="02020603050405020304" pitchFamily="18" charset="0"/>
              </a:rPr>
              <a:t>2019 план</a:t>
            </a:r>
          </a:p>
        </p:txBody>
      </p:sp>
      <p:sp>
        <p:nvSpPr>
          <p:cNvPr id="60" name="Полилиния 59"/>
          <p:cNvSpPr/>
          <p:nvPr/>
        </p:nvSpPr>
        <p:spPr>
          <a:xfrm>
            <a:off x="5094230" y="2801528"/>
            <a:ext cx="782212" cy="425551"/>
          </a:xfrm>
          <a:custGeom>
            <a:avLst/>
            <a:gdLst>
              <a:gd name="connsiteX0" fmla="*/ 0 w 499638"/>
              <a:gd name="connsiteY0" fmla="*/ 42908 h 429080"/>
              <a:gd name="connsiteX1" fmla="*/ 42908 w 499638"/>
              <a:gd name="connsiteY1" fmla="*/ 0 h 429080"/>
              <a:gd name="connsiteX2" fmla="*/ 456730 w 499638"/>
              <a:gd name="connsiteY2" fmla="*/ 0 h 429080"/>
              <a:gd name="connsiteX3" fmla="*/ 499638 w 499638"/>
              <a:gd name="connsiteY3" fmla="*/ 42908 h 429080"/>
              <a:gd name="connsiteX4" fmla="*/ 499638 w 499638"/>
              <a:gd name="connsiteY4" fmla="*/ 386172 h 429080"/>
              <a:gd name="connsiteX5" fmla="*/ 456730 w 499638"/>
              <a:gd name="connsiteY5" fmla="*/ 429080 h 429080"/>
              <a:gd name="connsiteX6" fmla="*/ 42908 w 499638"/>
              <a:gd name="connsiteY6" fmla="*/ 429080 h 429080"/>
              <a:gd name="connsiteX7" fmla="*/ 0 w 499638"/>
              <a:gd name="connsiteY7" fmla="*/ 386172 h 429080"/>
              <a:gd name="connsiteX8" fmla="*/ 0 w 499638"/>
              <a:gd name="connsiteY8" fmla="*/ 42908 h 429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9638" h="429080">
                <a:moveTo>
                  <a:pt x="0" y="42908"/>
                </a:moveTo>
                <a:cubicBezTo>
                  <a:pt x="0" y="19211"/>
                  <a:pt x="19211" y="0"/>
                  <a:pt x="42908" y="0"/>
                </a:cubicBezTo>
                <a:lnTo>
                  <a:pt x="456730" y="0"/>
                </a:lnTo>
                <a:cubicBezTo>
                  <a:pt x="480427" y="0"/>
                  <a:pt x="499638" y="19211"/>
                  <a:pt x="499638" y="42908"/>
                </a:cubicBezTo>
                <a:lnTo>
                  <a:pt x="499638" y="386172"/>
                </a:lnTo>
                <a:cubicBezTo>
                  <a:pt x="499638" y="409869"/>
                  <a:pt x="480427" y="429080"/>
                  <a:pt x="456730" y="429080"/>
                </a:cubicBezTo>
                <a:lnTo>
                  <a:pt x="42908" y="429080"/>
                </a:lnTo>
                <a:cubicBezTo>
                  <a:pt x="19211" y="429080"/>
                  <a:pt x="0" y="409869"/>
                  <a:pt x="0" y="386172"/>
                </a:cubicBezTo>
                <a:lnTo>
                  <a:pt x="0" y="42908"/>
                </a:lnTo>
                <a:close/>
              </a:path>
            </a:pathLst>
          </a:custGeom>
          <a:gradFill flip="none" rotWithShape="1">
            <a:gsLst>
              <a:gs pos="0">
                <a:srgbClr val="BEF397"/>
              </a:gs>
              <a:gs pos="50000">
                <a:srgbClr val="D5F6C0"/>
              </a:gs>
              <a:gs pos="100000">
                <a:srgbClr val="EAFAE0"/>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nchor="ctr"/>
          <a:lstStyle/>
          <a:p>
            <a:pPr algn="ctr"/>
            <a:r>
              <a:rPr lang="ru-RU" sz="1300" b="1" dirty="0" smtClean="0">
                <a:solidFill>
                  <a:prstClr val="black"/>
                </a:solidFill>
                <a:latin typeface="Times New Roman" panose="02020603050405020304" pitchFamily="18" charset="0"/>
                <a:cs typeface="Times New Roman" panose="02020603050405020304" pitchFamily="18" charset="0"/>
              </a:rPr>
              <a:t>82</a:t>
            </a:r>
            <a:endParaRPr lang="ru-RU" sz="1300" b="1" dirty="0">
              <a:solidFill>
                <a:prstClr val="black"/>
              </a:solidFill>
              <a:latin typeface="Times New Roman" panose="02020603050405020304" pitchFamily="18" charset="0"/>
              <a:cs typeface="Times New Roman" panose="02020603050405020304" pitchFamily="18" charset="0"/>
            </a:endParaRPr>
          </a:p>
        </p:txBody>
      </p:sp>
      <p:sp>
        <p:nvSpPr>
          <p:cNvPr id="62" name="Полилиния 61"/>
          <p:cNvSpPr/>
          <p:nvPr/>
        </p:nvSpPr>
        <p:spPr>
          <a:xfrm>
            <a:off x="5094229" y="3303944"/>
            <a:ext cx="782213" cy="458462"/>
          </a:xfrm>
          <a:custGeom>
            <a:avLst/>
            <a:gdLst>
              <a:gd name="connsiteX0" fmla="*/ 0 w 473035"/>
              <a:gd name="connsiteY0" fmla="*/ 47304 h 500150"/>
              <a:gd name="connsiteX1" fmla="*/ 47304 w 473035"/>
              <a:gd name="connsiteY1" fmla="*/ 0 h 500150"/>
              <a:gd name="connsiteX2" fmla="*/ 425732 w 473035"/>
              <a:gd name="connsiteY2" fmla="*/ 0 h 500150"/>
              <a:gd name="connsiteX3" fmla="*/ 473036 w 473035"/>
              <a:gd name="connsiteY3" fmla="*/ 47304 h 500150"/>
              <a:gd name="connsiteX4" fmla="*/ 473035 w 473035"/>
              <a:gd name="connsiteY4" fmla="*/ 452847 h 500150"/>
              <a:gd name="connsiteX5" fmla="*/ 425731 w 473035"/>
              <a:gd name="connsiteY5" fmla="*/ 500151 h 500150"/>
              <a:gd name="connsiteX6" fmla="*/ 47304 w 473035"/>
              <a:gd name="connsiteY6" fmla="*/ 500150 h 500150"/>
              <a:gd name="connsiteX7" fmla="*/ 0 w 473035"/>
              <a:gd name="connsiteY7" fmla="*/ 452846 h 500150"/>
              <a:gd name="connsiteX8" fmla="*/ 0 w 473035"/>
              <a:gd name="connsiteY8" fmla="*/ 47304 h 50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3035" h="500150">
                <a:moveTo>
                  <a:pt x="0" y="47304"/>
                </a:moveTo>
                <a:cubicBezTo>
                  <a:pt x="0" y="21179"/>
                  <a:pt x="21179" y="0"/>
                  <a:pt x="47304" y="0"/>
                </a:cubicBezTo>
                <a:lnTo>
                  <a:pt x="425732" y="0"/>
                </a:lnTo>
                <a:cubicBezTo>
                  <a:pt x="451857" y="0"/>
                  <a:pt x="473036" y="21179"/>
                  <a:pt x="473036" y="47304"/>
                </a:cubicBezTo>
                <a:cubicBezTo>
                  <a:pt x="473036" y="182485"/>
                  <a:pt x="473035" y="317666"/>
                  <a:pt x="473035" y="452847"/>
                </a:cubicBezTo>
                <a:cubicBezTo>
                  <a:pt x="473035" y="478972"/>
                  <a:pt x="451856" y="500151"/>
                  <a:pt x="425731" y="500151"/>
                </a:cubicBezTo>
                <a:lnTo>
                  <a:pt x="47304" y="500150"/>
                </a:lnTo>
                <a:cubicBezTo>
                  <a:pt x="21179" y="500150"/>
                  <a:pt x="0" y="478971"/>
                  <a:pt x="0" y="452846"/>
                </a:cubicBezTo>
                <a:lnTo>
                  <a:pt x="0" y="47304"/>
                </a:lnTo>
                <a:close/>
              </a:path>
            </a:pathLst>
          </a:custGeom>
          <a:gradFill flip="none" rotWithShape="1">
            <a:gsLst>
              <a:gs pos="0">
                <a:srgbClr val="BEF397"/>
              </a:gs>
              <a:gs pos="50000">
                <a:srgbClr val="D5F6C0"/>
              </a:gs>
              <a:gs pos="100000">
                <a:srgbClr val="EAFAE0"/>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nchor="ctr"/>
          <a:lstStyle/>
          <a:p>
            <a:pPr algn="ctr"/>
            <a:r>
              <a:rPr lang="ru-RU" sz="1300" b="1" dirty="0" smtClean="0">
                <a:solidFill>
                  <a:prstClr val="black"/>
                </a:solidFill>
                <a:latin typeface="Times New Roman" panose="02020603050405020304" pitchFamily="18" charset="0"/>
                <a:cs typeface="Times New Roman" panose="02020603050405020304" pitchFamily="18" charset="0"/>
              </a:rPr>
              <a:t>79,8</a:t>
            </a:r>
            <a:endParaRPr lang="ru-RU" sz="1300" b="1" dirty="0">
              <a:solidFill>
                <a:prstClr val="black"/>
              </a:solidFill>
              <a:latin typeface="Times New Roman" panose="02020603050405020304" pitchFamily="18" charset="0"/>
              <a:cs typeface="Times New Roman" panose="02020603050405020304" pitchFamily="18" charset="0"/>
            </a:endParaRPr>
          </a:p>
        </p:txBody>
      </p:sp>
      <p:sp>
        <p:nvSpPr>
          <p:cNvPr id="65" name="Полилиния 64"/>
          <p:cNvSpPr/>
          <p:nvPr/>
        </p:nvSpPr>
        <p:spPr>
          <a:xfrm>
            <a:off x="5094230" y="4287023"/>
            <a:ext cx="782212" cy="564370"/>
          </a:xfrm>
          <a:custGeom>
            <a:avLst/>
            <a:gdLst>
              <a:gd name="connsiteX0" fmla="*/ 0 w 444361"/>
              <a:gd name="connsiteY0" fmla="*/ 30190 h 301899"/>
              <a:gd name="connsiteX1" fmla="*/ 30190 w 444361"/>
              <a:gd name="connsiteY1" fmla="*/ 0 h 301899"/>
              <a:gd name="connsiteX2" fmla="*/ 414171 w 444361"/>
              <a:gd name="connsiteY2" fmla="*/ 0 h 301899"/>
              <a:gd name="connsiteX3" fmla="*/ 444361 w 444361"/>
              <a:gd name="connsiteY3" fmla="*/ 30190 h 301899"/>
              <a:gd name="connsiteX4" fmla="*/ 444361 w 444361"/>
              <a:gd name="connsiteY4" fmla="*/ 271709 h 301899"/>
              <a:gd name="connsiteX5" fmla="*/ 414171 w 444361"/>
              <a:gd name="connsiteY5" fmla="*/ 301899 h 301899"/>
              <a:gd name="connsiteX6" fmla="*/ 30190 w 444361"/>
              <a:gd name="connsiteY6" fmla="*/ 301899 h 301899"/>
              <a:gd name="connsiteX7" fmla="*/ 0 w 444361"/>
              <a:gd name="connsiteY7" fmla="*/ 271709 h 301899"/>
              <a:gd name="connsiteX8" fmla="*/ 0 w 444361"/>
              <a:gd name="connsiteY8" fmla="*/ 30190 h 301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361" h="301899">
                <a:moveTo>
                  <a:pt x="0" y="30190"/>
                </a:moveTo>
                <a:cubicBezTo>
                  <a:pt x="0" y="13517"/>
                  <a:pt x="13517" y="0"/>
                  <a:pt x="30190" y="0"/>
                </a:cubicBezTo>
                <a:lnTo>
                  <a:pt x="414171" y="0"/>
                </a:lnTo>
                <a:cubicBezTo>
                  <a:pt x="430844" y="0"/>
                  <a:pt x="444361" y="13517"/>
                  <a:pt x="444361" y="30190"/>
                </a:cubicBezTo>
                <a:lnTo>
                  <a:pt x="444361" y="271709"/>
                </a:lnTo>
                <a:cubicBezTo>
                  <a:pt x="444361" y="288382"/>
                  <a:pt x="430844" y="301899"/>
                  <a:pt x="414171" y="301899"/>
                </a:cubicBezTo>
                <a:lnTo>
                  <a:pt x="30190" y="301899"/>
                </a:lnTo>
                <a:cubicBezTo>
                  <a:pt x="13517" y="301899"/>
                  <a:pt x="0" y="288382"/>
                  <a:pt x="0" y="271709"/>
                </a:cubicBezTo>
                <a:lnTo>
                  <a:pt x="0" y="30190"/>
                </a:lnTo>
                <a:close/>
              </a:path>
            </a:pathLst>
          </a:custGeom>
          <a:gradFill flip="none" rotWithShape="1">
            <a:gsLst>
              <a:gs pos="0">
                <a:srgbClr val="BEF397"/>
              </a:gs>
              <a:gs pos="50000">
                <a:srgbClr val="D5F6C0"/>
              </a:gs>
              <a:gs pos="100000">
                <a:srgbClr val="EAFAE0"/>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nchor="ctr"/>
          <a:lstStyle/>
          <a:p>
            <a:pPr algn="ctr"/>
            <a:r>
              <a:rPr lang="ru-RU" sz="1300" b="1" dirty="0" smtClean="0">
                <a:solidFill>
                  <a:prstClr val="black"/>
                </a:solidFill>
                <a:latin typeface="Times New Roman" panose="02020603050405020304" pitchFamily="18" charset="0"/>
                <a:cs typeface="Times New Roman" panose="02020603050405020304" pitchFamily="18" charset="0"/>
              </a:rPr>
              <a:t>61,5</a:t>
            </a:r>
            <a:endParaRPr lang="ru-RU" sz="1300" b="1" dirty="0">
              <a:solidFill>
                <a:prstClr val="black"/>
              </a:solidFill>
              <a:latin typeface="Times New Roman" panose="02020603050405020304" pitchFamily="18" charset="0"/>
              <a:cs typeface="Times New Roman" panose="02020603050405020304" pitchFamily="18" charset="0"/>
            </a:endParaRPr>
          </a:p>
        </p:txBody>
      </p:sp>
      <p:sp>
        <p:nvSpPr>
          <p:cNvPr id="66" name="Полилиния 65"/>
          <p:cNvSpPr/>
          <p:nvPr/>
        </p:nvSpPr>
        <p:spPr>
          <a:xfrm>
            <a:off x="5094229" y="5427367"/>
            <a:ext cx="782213" cy="443337"/>
          </a:xfrm>
          <a:custGeom>
            <a:avLst/>
            <a:gdLst>
              <a:gd name="connsiteX0" fmla="*/ 0 w 444361"/>
              <a:gd name="connsiteY0" fmla="*/ 30190 h 301899"/>
              <a:gd name="connsiteX1" fmla="*/ 30190 w 444361"/>
              <a:gd name="connsiteY1" fmla="*/ 0 h 301899"/>
              <a:gd name="connsiteX2" fmla="*/ 414171 w 444361"/>
              <a:gd name="connsiteY2" fmla="*/ 0 h 301899"/>
              <a:gd name="connsiteX3" fmla="*/ 444361 w 444361"/>
              <a:gd name="connsiteY3" fmla="*/ 30190 h 301899"/>
              <a:gd name="connsiteX4" fmla="*/ 444361 w 444361"/>
              <a:gd name="connsiteY4" fmla="*/ 271709 h 301899"/>
              <a:gd name="connsiteX5" fmla="*/ 414171 w 444361"/>
              <a:gd name="connsiteY5" fmla="*/ 301899 h 301899"/>
              <a:gd name="connsiteX6" fmla="*/ 30190 w 444361"/>
              <a:gd name="connsiteY6" fmla="*/ 301899 h 301899"/>
              <a:gd name="connsiteX7" fmla="*/ 0 w 444361"/>
              <a:gd name="connsiteY7" fmla="*/ 271709 h 301899"/>
              <a:gd name="connsiteX8" fmla="*/ 0 w 444361"/>
              <a:gd name="connsiteY8" fmla="*/ 30190 h 301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361" h="301899">
                <a:moveTo>
                  <a:pt x="0" y="30190"/>
                </a:moveTo>
                <a:cubicBezTo>
                  <a:pt x="0" y="13517"/>
                  <a:pt x="13517" y="0"/>
                  <a:pt x="30190" y="0"/>
                </a:cubicBezTo>
                <a:lnTo>
                  <a:pt x="414171" y="0"/>
                </a:lnTo>
                <a:cubicBezTo>
                  <a:pt x="430844" y="0"/>
                  <a:pt x="444361" y="13517"/>
                  <a:pt x="444361" y="30190"/>
                </a:cubicBezTo>
                <a:lnTo>
                  <a:pt x="444361" y="271709"/>
                </a:lnTo>
                <a:cubicBezTo>
                  <a:pt x="444361" y="288382"/>
                  <a:pt x="430844" y="301899"/>
                  <a:pt x="414171" y="301899"/>
                </a:cubicBezTo>
                <a:lnTo>
                  <a:pt x="30190" y="301899"/>
                </a:lnTo>
                <a:cubicBezTo>
                  <a:pt x="13517" y="301899"/>
                  <a:pt x="0" y="288382"/>
                  <a:pt x="0" y="271709"/>
                </a:cubicBezTo>
                <a:lnTo>
                  <a:pt x="0" y="30190"/>
                </a:lnTo>
                <a:close/>
              </a:path>
            </a:pathLst>
          </a:custGeom>
          <a:gradFill flip="none" rotWithShape="1">
            <a:gsLst>
              <a:gs pos="0">
                <a:srgbClr val="BEF397"/>
              </a:gs>
              <a:gs pos="50000">
                <a:srgbClr val="D5F6C0"/>
              </a:gs>
              <a:gs pos="100000">
                <a:srgbClr val="EAFAE0"/>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nchor="ctr"/>
          <a:lstStyle/>
          <a:p>
            <a:pPr algn="ctr"/>
            <a:r>
              <a:rPr lang="ru-RU" sz="1300" b="1" dirty="0" smtClean="0">
                <a:solidFill>
                  <a:prstClr val="black"/>
                </a:solidFill>
                <a:latin typeface="Times New Roman" panose="02020603050405020304" pitchFamily="18" charset="0"/>
                <a:cs typeface="Times New Roman" panose="02020603050405020304" pitchFamily="18" charset="0"/>
              </a:rPr>
              <a:t>36,5</a:t>
            </a:r>
            <a:endParaRPr lang="ru-RU" sz="1300" b="1" dirty="0">
              <a:solidFill>
                <a:prstClr val="black"/>
              </a:solidFill>
              <a:latin typeface="Times New Roman" panose="02020603050405020304" pitchFamily="18" charset="0"/>
              <a:cs typeface="Times New Roman" panose="02020603050405020304" pitchFamily="18" charset="0"/>
            </a:endParaRPr>
          </a:p>
        </p:txBody>
      </p:sp>
      <p:sp>
        <p:nvSpPr>
          <p:cNvPr id="68" name="Полилиния 67"/>
          <p:cNvSpPr/>
          <p:nvPr/>
        </p:nvSpPr>
        <p:spPr>
          <a:xfrm>
            <a:off x="5094230" y="5919757"/>
            <a:ext cx="782212" cy="467484"/>
          </a:xfrm>
          <a:custGeom>
            <a:avLst/>
            <a:gdLst>
              <a:gd name="connsiteX0" fmla="*/ 0 w 444361"/>
              <a:gd name="connsiteY0" fmla="*/ 30190 h 301899"/>
              <a:gd name="connsiteX1" fmla="*/ 30190 w 444361"/>
              <a:gd name="connsiteY1" fmla="*/ 0 h 301899"/>
              <a:gd name="connsiteX2" fmla="*/ 414171 w 444361"/>
              <a:gd name="connsiteY2" fmla="*/ 0 h 301899"/>
              <a:gd name="connsiteX3" fmla="*/ 444361 w 444361"/>
              <a:gd name="connsiteY3" fmla="*/ 30190 h 301899"/>
              <a:gd name="connsiteX4" fmla="*/ 444361 w 444361"/>
              <a:gd name="connsiteY4" fmla="*/ 271709 h 301899"/>
              <a:gd name="connsiteX5" fmla="*/ 414171 w 444361"/>
              <a:gd name="connsiteY5" fmla="*/ 301899 h 301899"/>
              <a:gd name="connsiteX6" fmla="*/ 30190 w 444361"/>
              <a:gd name="connsiteY6" fmla="*/ 301899 h 301899"/>
              <a:gd name="connsiteX7" fmla="*/ 0 w 444361"/>
              <a:gd name="connsiteY7" fmla="*/ 271709 h 301899"/>
              <a:gd name="connsiteX8" fmla="*/ 0 w 444361"/>
              <a:gd name="connsiteY8" fmla="*/ 30190 h 301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361" h="301899">
                <a:moveTo>
                  <a:pt x="0" y="30190"/>
                </a:moveTo>
                <a:cubicBezTo>
                  <a:pt x="0" y="13517"/>
                  <a:pt x="13517" y="0"/>
                  <a:pt x="30190" y="0"/>
                </a:cubicBezTo>
                <a:lnTo>
                  <a:pt x="414171" y="0"/>
                </a:lnTo>
                <a:cubicBezTo>
                  <a:pt x="430844" y="0"/>
                  <a:pt x="444361" y="13517"/>
                  <a:pt x="444361" y="30190"/>
                </a:cubicBezTo>
                <a:lnTo>
                  <a:pt x="444361" y="271709"/>
                </a:lnTo>
                <a:cubicBezTo>
                  <a:pt x="444361" y="288382"/>
                  <a:pt x="430844" y="301899"/>
                  <a:pt x="414171" y="301899"/>
                </a:cubicBezTo>
                <a:lnTo>
                  <a:pt x="30190" y="301899"/>
                </a:lnTo>
                <a:cubicBezTo>
                  <a:pt x="13517" y="301899"/>
                  <a:pt x="0" y="288382"/>
                  <a:pt x="0" y="271709"/>
                </a:cubicBezTo>
                <a:lnTo>
                  <a:pt x="0" y="30190"/>
                </a:lnTo>
                <a:close/>
              </a:path>
            </a:pathLst>
          </a:custGeom>
          <a:gradFill flip="none" rotWithShape="1">
            <a:gsLst>
              <a:gs pos="0">
                <a:srgbClr val="BEF397"/>
              </a:gs>
              <a:gs pos="50000">
                <a:srgbClr val="D5F6C0"/>
              </a:gs>
              <a:gs pos="100000">
                <a:srgbClr val="EAFAE0"/>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nchor="ctr"/>
          <a:lstStyle/>
          <a:p>
            <a:pPr algn="ctr"/>
            <a:r>
              <a:rPr lang="ru-RU" sz="1300" b="1" dirty="0" smtClean="0">
                <a:solidFill>
                  <a:prstClr val="black"/>
                </a:solidFill>
                <a:latin typeface="Times New Roman" panose="02020603050405020304" pitchFamily="18" charset="0"/>
                <a:cs typeface="Times New Roman" panose="02020603050405020304" pitchFamily="18" charset="0"/>
              </a:rPr>
              <a:t>820</a:t>
            </a:r>
            <a:endParaRPr lang="ru-RU" sz="1300" b="1" dirty="0">
              <a:solidFill>
                <a:prstClr val="black"/>
              </a:solidFill>
              <a:latin typeface="Times New Roman" panose="02020603050405020304" pitchFamily="18" charset="0"/>
              <a:cs typeface="Times New Roman" panose="02020603050405020304" pitchFamily="18" charset="0"/>
            </a:endParaRPr>
          </a:p>
        </p:txBody>
      </p:sp>
      <p:sp>
        <p:nvSpPr>
          <p:cNvPr id="69" name="Полилиния 68"/>
          <p:cNvSpPr/>
          <p:nvPr/>
        </p:nvSpPr>
        <p:spPr>
          <a:xfrm>
            <a:off x="5094230" y="4907132"/>
            <a:ext cx="782212" cy="430232"/>
          </a:xfrm>
          <a:custGeom>
            <a:avLst/>
            <a:gdLst>
              <a:gd name="connsiteX0" fmla="*/ 0 w 444361"/>
              <a:gd name="connsiteY0" fmla="*/ 30190 h 301899"/>
              <a:gd name="connsiteX1" fmla="*/ 30190 w 444361"/>
              <a:gd name="connsiteY1" fmla="*/ 0 h 301899"/>
              <a:gd name="connsiteX2" fmla="*/ 414171 w 444361"/>
              <a:gd name="connsiteY2" fmla="*/ 0 h 301899"/>
              <a:gd name="connsiteX3" fmla="*/ 444361 w 444361"/>
              <a:gd name="connsiteY3" fmla="*/ 30190 h 301899"/>
              <a:gd name="connsiteX4" fmla="*/ 444361 w 444361"/>
              <a:gd name="connsiteY4" fmla="*/ 271709 h 301899"/>
              <a:gd name="connsiteX5" fmla="*/ 414171 w 444361"/>
              <a:gd name="connsiteY5" fmla="*/ 301899 h 301899"/>
              <a:gd name="connsiteX6" fmla="*/ 30190 w 444361"/>
              <a:gd name="connsiteY6" fmla="*/ 301899 h 301899"/>
              <a:gd name="connsiteX7" fmla="*/ 0 w 444361"/>
              <a:gd name="connsiteY7" fmla="*/ 271709 h 301899"/>
              <a:gd name="connsiteX8" fmla="*/ 0 w 444361"/>
              <a:gd name="connsiteY8" fmla="*/ 30190 h 301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361" h="301899">
                <a:moveTo>
                  <a:pt x="0" y="30190"/>
                </a:moveTo>
                <a:cubicBezTo>
                  <a:pt x="0" y="13517"/>
                  <a:pt x="13517" y="0"/>
                  <a:pt x="30190" y="0"/>
                </a:cubicBezTo>
                <a:lnTo>
                  <a:pt x="414171" y="0"/>
                </a:lnTo>
                <a:cubicBezTo>
                  <a:pt x="430844" y="0"/>
                  <a:pt x="444361" y="13517"/>
                  <a:pt x="444361" y="30190"/>
                </a:cubicBezTo>
                <a:lnTo>
                  <a:pt x="444361" y="271709"/>
                </a:lnTo>
                <a:cubicBezTo>
                  <a:pt x="444361" y="288382"/>
                  <a:pt x="430844" y="301899"/>
                  <a:pt x="414171" y="301899"/>
                </a:cubicBezTo>
                <a:lnTo>
                  <a:pt x="30190" y="301899"/>
                </a:lnTo>
                <a:cubicBezTo>
                  <a:pt x="13517" y="301899"/>
                  <a:pt x="0" y="288382"/>
                  <a:pt x="0" y="271709"/>
                </a:cubicBezTo>
                <a:lnTo>
                  <a:pt x="0" y="30190"/>
                </a:lnTo>
                <a:close/>
              </a:path>
            </a:pathLst>
          </a:custGeom>
          <a:gradFill flip="none" rotWithShape="1">
            <a:gsLst>
              <a:gs pos="0">
                <a:srgbClr val="BEF397"/>
              </a:gs>
              <a:gs pos="50000">
                <a:srgbClr val="D5F6C0"/>
              </a:gs>
              <a:gs pos="100000">
                <a:srgbClr val="EAFAE0"/>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nchor="ctr"/>
          <a:lstStyle/>
          <a:p>
            <a:pPr algn="ctr"/>
            <a:r>
              <a:rPr lang="ru-RU" sz="1300" b="1" dirty="0" smtClean="0">
                <a:solidFill>
                  <a:prstClr val="black"/>
                </a:solidFill>
                <a:latin typeface="Times New Roman" panose="02020603050405020304" pitchFamily="18" charset="0"/>
                <a:cs typeface="Times New Roman" panose="02020603050405020304" pitchFamily="18" charset="0"/>
              </a:rPr>
              <a:t>297</a:t>
            </a:r>
            <a:endParaRPr lang="ru-RU" sz="1300" b="1" dirty="0">
              <a:solidFill>
                <a:prstClr val="black"/>
              </a:solidFill>
              <a:latin typeface="Times New Roman" panose="02020603050405020304" pitchFamily="18" charset="0"/>
              <a:cs typeface="Times New Roman" panose="02020603050405020304" pitchFamily="18" charset="0"/>
            </a:endParaRPr>
          </a:p>
        </p:txBody>
      </p:sp>
      <p:sp>
        <p:nvSpPr>
          <p:cNvPr id="70" name="Полилиния 69"/>
          <p:cNvSpPr/>
          <p:nvPr/>
        </p:nvSpPr>
        <p:spPr>
          <a:xfrm>
            <a:off x="5094230" y="3832509"/>
            <a:ext cx="782212" cy="384988"/>
          </a:xfrm>
          <a:custGeom>
            <a:avLst/>
            <a:gdLst>
              <a:gd name="connsiteX0" fmla="*/ 0 w 444361"/>
              <a:gd name="connsiteY0" fmla="*/ 30190 h 301899"/>
              <a:gd name="connsiteX1" fmla="*/ 30190 w 444361"/>
              <a:gd name="connsiteY1" fmla="*/ 0 h 301899"/>
              <a:gd name="connsiteX2" fmla="*/ 414171 w 444361"/>
              <a:gd name="connsiteY2" fmla="*/ 0 h 301899"/>
              <a:gd name="connsiteX3" fmla="*/ 444361 w 444361"/>
              <a:gd name="connsiteY3" fmla="*/ 30190 h 301899"/>
              <a:gd name="connsiteX4" fmla="*/ 444361 w 444361"/>
              <a:gd name="connsiteY4" fmla="*/ 271709 h 301899"/>
              <a:gd name="connsiteX5" fmla="*/ 414171 w 444361"/>
              <a:gd name="connsiteY5" fmla="*/ 301899 h 301899"/>
              <a:gd name="connsiteX6" fmla="*/ 30190 w 444361"/>
              <a:gd name="connsiteY6" fmla="*/ 301899 h 301899"/>
              <a:gd name="connsiteX7" fmla="*/ 0 w 444361"/>
              <a:gd name="connsiteY7" fmla="*/ 271709 h 301899"/>
              <a:gd name="connsiteX8" fmla="*/ 0 w 444361"/>
              <a:gd name="connsiteY8" fmla="*/ 30190 h 301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361" h="301899">
                <a:moveTo>
                  <a:pt x="0" y="30190"/>
                </a:moveTo>
                <a:cubicBezTo>
                  <a:pt x="0" y="13517"/>
                  <a:pt x="13517" y="0"/>
                  <a:pt x="30190" y="0"/>
                </a:cubicBezTo>
                <a:lnTo>
                  <a:pt x="414171" y="0"/>
                </a:lnTo>
                <a:cubicBezTo>
                  <a:pt x="430844" y="0"/>
                  <a:pt x="444361" y="13517"/>
                  <a:pt x="444361" y="30190"/>
                </a:cubicBezTo>
                <a:lnTo>
                  <a:pt x="444361" y="271709"/>
                </a:lnTo>
                <a:cubicBezTo>
                  <a:pt x="444361" y="288382"/>
                  <a:pt x="430844" y="301899"/>
                  <a:pt x="414171" y="301899"/>
                </a:cubicBezTo>
                <a:lnTo>
                  <a:pt x="30190" y="301899"/>
                </a:lnTo>
                <a:cubicBezTo>
                  <a:pt x="13517" y="301899"/>
                  <a:pt x="0" y="288382"/>
                  <a:pt x="0" y="271709"/>
                </a:cubicBezTo>
                <a:lnTo>
                  <a:pt x="0" y="30190"/>
                </a:lnTo>
                <a:close/>
              </a:path>
            </a:pathLst>
          </a:custGeom>
          <a:gradFill flip="none" rotWithShape="1">
            <a:gsLst>
              <a:gs pos="0">
                <a:srgbClr val="BEF397"/>
              </a:gs>
              <a:gs pos="50000">
                <a:srgbClr val="D5F6C0"/>
              </a:gs>
              <a:gs pos="100000">
                <a:srgbClr val="EAFAE0"/>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nchor="ctr"/>
          <a:lstStyle/>
          <a:p>
            <a:pPr algn="ctr"/>
            <a:r>
              <a:rPr lang="ru-RU" sz="1300" b="1" dirty="0" smtClean="0">
                <a:solidFill>
                  <a:prstClr val="black"/>
                </a:solidFill>
                <a:latin typeface="Times New Roman" panose="02020603050405020304" pitchFamily="18" charset="0"/>
                <a:cs typeface="Times New Roman" panose="02020603050405020304" pitchFamily="18" charset="0"/>
              </a:rPr>
              <a:t>82,3</a:t>
            </a:r>
            <a:endParaRPr lang="ru-RU" sz="1300" b="1" dirty="0">
              <a:solidFill>
                <a:prstClr val="black"/>
              </a:solidFill>
              <a:latin typeface="Times New Roman" panose="02020603050405020304" pitchFamily="18" charset="0"/>
              <a:cs typeface="Times New Roman" panose="02020603050405020304" pitchFamily="18" charset="0"/>
            </a:endParaRPr>
          </a:p>
        </p:txBody>
      </p:sp>
      <p:sp>
        <p:nvSpPr>
          <p:cNvPr id="58" name="Полилиния 57"/>
          <p:cNvSpPr/>
          <p:nvPr/>
        </p:nvSpPr>
        <p:spPr>
          <a:xfrm>
            <a:off x="8306394" y="2185559"/>
            <a:ext cx="690495" cy="487510"/>
          </a:xfrm>
          <a:custGeom>
            <a:avLst/>
            <a:gdLst>
              <a:gd name="connsiteX0" fmla="*/ 0 w 501594"/>
              <a:gd name="connsiteY0" fmla="*/ 50159 h 917152"/>
              <a:gd name="connsiteX1" fmla="*/ 50159 w 501594"/>
              <a:gd name="connsiteY1" fmla="*/ 0 h 917152"/>
              <a:gd name="connsiteX2" fmla="*/ 451435 w 501594"/>
              <a:gd name="connsiteY2" fmla="*/ 0 h 917152"/>
              <a:gd name="connsiteX3" fmla="*/ 501594 w 501594"/>
              <a:gd name="connsiteY3" fmla="*/ 50159 h 917152"/>
              <a:gd name="connsiteX4" fmla="*/ 501594 w 501594"/>
              <a:gd name="connsiteY4" fmla="*/ 866993 h 917152"/>
              <a:gd name="connsiteX5" fmla="*/ 451435 w 501594"/>
              <a:gd name="connsiteY5" fmla="*/ 917152 h 917152"/>
              <a:gd name="connsiteX6" fmla="*/ 50159 w 501594"/>
              <a:gd name="connsiteY6" fmla="*/ 917152 h 917152"/>
              <a:gd name="connsiteX7" fmla="*/ 0 w 501594"/>
              <a:gd name="connsiteY7" fmla="*/ 866993 h 917152"/>
              <a:gd name="connsiteX8" fmla="*/ 0 w 501594"/>
              <a:gd name="connsiteY8" fmla="*/ 50159 h 917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1594" h="917152">
                <a:moveTo>
                  <a:pt x="0" y="50159"/>
                </a:moveTo>
                <a:cubicBezTo>
                  <a:pt x="0" y="22457"/>
                  <a:pt x="22457" y="0"/>
                  <a:pt x="50159" y="0"/>
                </a:cubicBezTo>
                <a:lnTo>
                  <a:pt x="451435" y="0"/>
                </a:lnTo>
                <a:cubicBezTo>
                  <a:pt x="479137" y="0"/>
                  <a:pt x="501594" y="22457"/>
                  <a:pt x="501594" y="50159"/>
                </a:cubicBezTo>
                <a:lnTo>
                  <a:pt x="501594" y="866993"/>
                </a:lnTo>
                <a:cubicBezTo>
                  <a:pt x="501594" y="894695"/>
                  <a:pt x="479137" y="917152"/>
                  <a:pt x="451435" y="917152"/>
                </a:cubicBezTo>
                <a:lnTo>
                  <a:pt x="50159" y="917152"/>
                </a:lnTo>
                <a:cubicBezTo>
                  <a:pt x="22457" y="917152"/>
                  <a:pt x="0" y="894695"/>
                  <a:pt x="0" y="866993"/>
                </a:cubicBezTo>
                <a:lnTo>
                  <a:pt x="0" y="50159"/>
                </a:lnTo>
                <a:close/>
              </a:path>
            </a:pathLst>
          </a:custGeom>
          <a:gradFill flip="none" rotWithShape="1">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8031" tIns="68031" rIns="68031" bIns="68031" numCol="1" spcCol="1270" anchor="ctr" anchorCtr="0">
            <a:noAutofit/>
          </a:bodyPr>
          <a:lstStyle/>
          <a:p>
            <a:pPr lvl="0" algn="ctr" defTabSz="622300">
              <a:lnSpc>
                <a:spcPct val="90000"/>
              </a:lnSpc>
              <a:spcBef>
                <a:spcPct val="0"/>
              </a:spcBef>
              <a:spcAft>
                <a:spcPct val="35000"/>
              </a:spcAft>
            </a:pPr>
            <a:r>
              <a:rPr lang="ru-RU" sz="1400" b="1" kern="1200" dirty="0" smtClean="0">
                <a:solidFill>
                  <a:schemeClr val="tx1"/>
                </a:solidFill>
                <a:latin typeface="Times New Roman" panose="02020603050405020304" pitchFamily="18" charset="0"/>
                <a:cs typeface="Times New Roman" panose="02020603050405020304" pitchFamily="18" charset="0"/>
              </a:rPr>
              <a:t>2022</a:t>
            </a:r>
            <a:endParaRPr lang="ru-RU" sz="1400" b="1" kern="1200" dirty="0">
              <a:solidFill>
                <a:schemeClr val="tx1"/>
              </a:solidFill>
              <a:latin typeface="Times New Roman" panose="02020603050405020304" pitchFamily="18" charset="0"/>
              <a:cs typeface="Times New Roman" panose="02020603050405020304" pitchFamily="18" charset="0"/>
            </a:endParaRPr>
          </a:p>
        </p:txBody>
      </p:sp>
      <p:sp>
        <p:nvSpPr>
          <p:cNvPr id="71" name="Полилиния 70"/>
          <p:cNvSpPr/>
          <p:nvPr/>
        </p:nvSpPr>
        <p:spPr>
          <a:xfrm>
            <a:off x="8306394" y="3303944"/>
            <a:ext cx="690495" cy="458462"/>
          </a:xfrm>
          <a:custGeom>
            <a:avLst/>
            <a:gdLst>
              <a:gd name="connsiteX0" fmla="*/ 0 w 444361"/>
              <a:gd name="connsiteY0" fmla="*/ 30190 h 301899"/>
              <a:gd name="connsiteX1" fmla="*/ 30190 w 444361"/>
              <a:gd name="connsiteY1" fmla="*/ 0 h 301899"/>
              <a:gd name="connsiteX2" fmla="*/ 414171 w 444361"/>
              <a:gd name="connsiteY2" fmla="*/ 0 h 301899"/>
              <a:gd name="connsiteX3" fmla="*/ 444361 w 444361"/>
              <a:gd name="connsiteY3" fmla="*/ 30190 h 301899"/>
              <a:gd name="connsiteX4" fmla="*/ 444361 w 444361"/>
              <a:gd name="connsiteY4" fmla="*/ 271709 h 301899"/>
              <a:gd name="connsiteX5" fmla="*/ 414171 w 444361"/>
              <a:gd name="connsiteY5" fmla="*/ 301899 h 301899"/>
              <a:gd name="connsiteX6" fmla="*/ 30190 w 444361"/>
              <a:gd name="connsiteY6" fmla="*/ 301899 h 301899"/>
              <a:gd name="connsiteX7" fmla="*/ 0 w 444361"/>
              <a:gd name="connsiteY7" fmla="*/ 271709 h 301899"/>
              <a:gd name="connsiteX8" fmla="*/ 0 w 444361"/>
              <a:gd name="connsiteY8" fmla="*/ 30190 h 301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361" h="301899">
                <a:moveTo>
                  <a:pt x="0" y="30190"/>
                </a:moveTo>
                <a:cubicBezTo>
                  <a:pt x="0" y="13517"/>
                  <a:pt x="13517" y="0"/>
                  <a:pt x="30190" y="0"/>
                </a:cubicBezTo>
                <a:lnTo>
                  <a:pt x="414171" y="0"/>
                </a:lnTo>
                <a:cubicBezTo>
                  <a:pt x="430844" y="0"/>
                  <a:pt x="444361" y="13517"/>
                  <a:pt x="444361" y="30190"/>
                </a:cubicBezTo>
                <a:lnTo>
                  <a:pt x="444361" y="271709"/>
                </a:lnTo>
                <a:cubicBezTo>
                  <a:pt x="444361" y="288382"/>
                  <a:pt x="430844" y="301899"/>
                  <a:pt x="414171" y="301899"/>
                </a:cubicBezTo>
                <a:lnTo>
                  <a:pt x="30190" y="301899"/>
                </a:lnTo>
                <a:cubicBezTo>
                  <a:pt x="13517" y="301899"/>
                  <a:pt x="0" y="288382"/>
                  <a:pt x="0" y="271709"/>
                </a:cubicBezTo>
                <a:lnTo>
                  <a:pt x="0" y="30190"/>
                </a:lnTo>
                <a:close/>
              </a:path>
            </a:pathLst>
          </a:custGeom>
          <a:gradFill flip="none" rotWithShape="1">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0752" tIns="50752" rIns="50752" bIns="50752" numCol="1" spcCol="1270" anchor="ctr" anchorCtr="0">
            <a:noAutofit/>
          </a:bodyPr>
          <a:lstStyle/>
          <a:p>
            <a:pPr lvl="0" algn="ctr" defTabSz="488950">
              <a:lnSpc>
                <a:spcPct val="90000"/>
              </a:lnSpc>
              <a:spcBef>
                <a:spcPct val="0"/>
              </a:spcBef>
              <a:spcAft>
                <a:spcPct val="35000"/>
              </a:spcAft>
            </a:pPr>
            <a:r>
              <a:rPr lang="en-US" sz="1300" b="1" dirty="0" smtClean="0">
                <a:solidFill>
                  <a:schemeClr val="tx1"/>
                </a:solidFill>
                <a:latin typeface="Times New Roman" panose="02020603050405020304" pitchFamily="18" charset="0"/>
                <a:cs typeface="Times New Roman" panose="02020603050405020304" pitchFamily="18" charset="0"/>
              </a:rPr>
              <a:t>80,</a:t>
            </a:r>
            <a:r>
              <a:rPr lang="ru-RU" sz="1300" b="1" dirty="0" smtClean="0">
                <a:solidFill>
                  <a:schemeClr val="tx1"/>
                </a:solidFill>
                <a:latin typeface="Times New Roman" panose="02020603050405020304" pitchFamily="18" charset="0"/>
                <a:cs typeface="Times New Roman" panose="02020603050405020304" pitchFamily="18" charset="0"/>
              </a:rPr>
              <a:t>4</a:t>
            </a:r>
            <a:endParaRPr lang="ru-RU" sz="1300" b="1" kern="1200" dirty="0">
              <a:solidFill>
                <a:schemeClr val="tx1"/>
              </a:solidFill>
              <a:latin typeface="Times New Roman" panose="02020603050405020304" pitchFamily="18" charset="0"/>
              <a:cs typeface="Times New Roman" panose="02020603050405020304" pitchFamily="18" charset="0"/>
            </a:endParaRPr>
          </a:p>
        </p:txBody>
      </p:sp>
      <p:sp>
        <p:nvSpPr>
          <p:cNvPr id="72" name="Полилиния 71"/>
          <p:cNvSpPr/>
          <p:nvPr/>
        </p:nvSpPr>
        <p:spPr>
          <a:xfrm>
            <a:off x="8306395" y="2801529"/>
            <a:ext cx="690496" cy="414252"/>
          </a:xfrm>
          <a:custGeom>
            <a:avLst/>
            <a:gdLst>
              <a:gd name="connsiteX0" fmla="*/ 0 w 444361"/>
              <a:gd name="connsiteY0" fmla="*/ 30190 h 301899"/>
              <a:gd name="connsiteX1" fmla="*/ 30190 w 444361"/>
              <a:gd name="connsiteY1" fmla="*/ 0 h 301899"/>
              <a:gd name="connsiteX2" fmla="*/ 414171 w 444361"/>
              <a:gd name="connsiteY2" fmla="*/ 0 h 301899"/>
              <a:gd name="connsiteX3" fmla="*/ 444361 w 444361"/>
              <a:gd name="connsiteY3" fmla="*/ 30190 h 301899"/>
              <a:gd name="connsiteX4" fmla="*/ 444361 w 444361"/>
              <a:gd name="connsiteY4" fmla="*/ 271709 h 301899"/>
              <a:gd name="connsiteX5" fmla="*/ 414171 w 444361"/>
              <a:gd name="connsiteY5" fmla="*/ 301899 h 301899"/>
              <a:gd name="connsiteX6" fmla="*/ 30190 w 444361"/>
              <a:gd name="connsiteY6" fmla="*/ 301899 h 301899"/>
              <a:gd name="connsiteX7" fmla="*/ 0 w 444361"/>
              <a:gd name="connsiteY7" fmla="*/ 271709 h 301899"/>
              <a:gd name="connsiteX8" fmla="*/ 0 w 444361"/>
              <a:gd name="connsiteY8" fmla="*/ 30190 h 301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361" h="301899">
                <a:moveTo>
                  <a:pt x="0" y="30190"/>
                </a:moveTo>
                <a:cubicBezTo>
                  <a:pt x="0" y="13517"/>
                  <a:pt x="13517" y="0"/>
                  <a:pt x="30190" y="0"/>
                </a:cubicBezTo>
                <a:lnTo>
                  <a:pt x="414171" y="0"/>
                </a:lnTo>
                <a:cubicBezTo>
                  <a:pt x="430844" y="0"/>
                  <a:pt x="444361" y="13517"/>
                  <a:pt x="444361" y="30190"/>
                </a:cubicBezTo>
                <a:lnTo>
                  <a:pt x="444361" y="271709"/>
                </a:lnTo>
                <a:cubicBezTo>
                  <a:pt x="444361" y="288382"/>
                  <a:pt x="430844" y="301899"/>
                  <a:pt x="414171" y="301899"/>
                </a:cubicBezTo>
                <a:lnTo>
                  <a:pt x="30190" y="301899"/>
                </a:lnTo>
                <a:cubicBezTo>
                  <a:pt x="13517" y="301899"/>
                  <a:pt x="0" y="288382"/>
                  <a:pt x="0" y="271709"/>
                </a:cubicBezTo>
                <a:lnTo>
                  <a:pt x="0" y="30190"/>
                </a:lnTo>
                <a:close/>
              </a:path>
            </a:pathLst>
          </a:custGeom>
          <a:gradFill flip="none" rotWithShape="1">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0752" tIns="50752" rIns="50752" bIns="50752" numCol="1" spcCol="1270" anchor="ctr" anchorCtr="0">
            <a:noAutofit/>
          </a:bodyPr>
          <a:lstStyle/>
          <a:p>
            <a:pPr lvl="0" algn="ctr" defTabSz="488950">
              <a:lnSpc>
                <a:spcPct val="90000"/>
              </a:lnSpc>
              <a:spcBef>
                <a:spcPct val="0"/>
              </a:spcBef>
              <a:spcAft>
                <a:spcPct val="35000"/>
              </a:spcAft>
            </a:pPr>
            <a:r>
              <a:rPr lang="ru-RU" sz="1300" b="1" dirty="0" smtClean="0">
                <a:solidFill>
                  <a:schemeClr val="tx1"/>
                </a:solidFill>
                <a:latin typeface="Times New Roman" panose="02020603050405020304" pitchFamily="18" charset="0"/>
                <a:cs typeface="Times New Roman" panose="02020603050405020304" pitchFamily="18" charset="0"/>
              </a:rPr>
              <a:t>87</a:t>
            </a:r>
            <a:endParaRPr lang="ru-RU" sz="1300" b="1" kern="1200" dirty="0">
              <a:solidFill>
                <a:schemeClr val="tx1"/>
              </a:solidFill>
              <a:latin typeface="Times New Roman" panose="02020603050405020304" pitchFamily="18" charset="0"/>
              <a:cs typeface="Times New Roman" panose="02020603050405020304" pitchFamily="18" charset="0"/>
            </a:endParaRPr>
          </a:p>
        </p:txBody>
      </p:sp>
      <p:sp>
        <p:nvSpPr>
          <p:cNvPr id="73" name="Полилиния 72"/>
          <p:cNvSpPr/>
          <p:nvPr/>
        </p:nvSpPr>
        <p:spPr>
          <a:xfrm>
            <a:off x="8300861" y="5427367"/>
            <a:ext cx="696028" cy="443337"/>
          </a:xfrm>
          <a:custGeom>
            <a:avLst/>
            <a:gdLst>
              <a:gd name="connsiteX0" fmla="*/ 0 w 444361"/>
              <a:gd name="connsiteY0" fmla="*/ 30190 h 301899"/>
              <a:gd name="connsiteX1" fmla="*/ 30190 w 444361"/>
              <a:gd name="connsiteY1" fmla="*/ 0 h 301899"/>
              <a:gd name="connsiteX2" fmla="*/ 414171 w 444361"/>
              <a:gd name="connsiteY2" fmla="*/ 0 h 301899"/>
              <a:gd name="connsiteX3" fmla="*/ 444361 w 444361"/>
              <a:gd name="connsiteY3" fmla="*/ 30190 h 301899"/>
              <a:gd name="connsiteX4" fmla="*/ 444361 w 444361"/>
              <a:gd name="connsiteY4" fmla="*/ 271709 h 301899"/>
              <a:gd name="connsiteX5" fmla="*/ 414171 w 444361"/>
              <a:gd name="connsiteY5" fmla="*/ 301899 h 301899"/>
              <a:gd name="connsiteX6" fmla="*/ 30190 w 444361"/>
              <a:gd name="connsiteY6" fmla="*/ 301899 h 301899"/>
              <a:gd name="connsiteX7" fmla="*/ 0 w 444361"/>
              <a:gd name="connsiteY7" fmla="*/ 271709 h 301899"/>
              <a:gd name="connsiteX8" fmla="*/ 0 w 444361"/>
              <a:gd name="connsiteY8" fmla="*/ 30190 h 301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361" h="301899">
                <a:moveTo>
                  <a:pt x="0" y="30190"/>
                </a:moveTo>
                <a:cubicBezTo>
                  <a:pt x="0" y="13517"/>
                  <a:pt x="13517" y="0"/>
                  <a:pt x="30190" y="0"/>
                </a:cubicBezTo>
                <a:lnTo>
                  <a:pt x="414171" y="0"/>
                </a:lnTo>
                <a:cubicBezTo>
                  <a:pt x="430844" y="0"/>
                  <a:pt x="444361" y="13517"/>
                  <a:pt x="444361" y="30190"/>
                </a:cubicBezTo>
                <a:lnTo>
                  <a:pt x="444361" y="271709"/>
                </a:lnTo>
                <a:cubicBezTo>
                  <a:pt x="444361" y="288382"/>
                  <a:pt x="430844" y="301899"/>
                  <a:pt x="414171" y="301899"/>
                </a:cubicBezTo>
                <a:lnTo>
                  <a:pt x="30190" y="301899"/>
                </a:lnTo>
                <a:cubicBezTo>
                  <a:pt x="13517" y="301899"/>
                  <a:pt x="0" y="288382"/>
                  <a:pt x="0" y="271709"/>
                </a:cubicBezTo>
                <a:lnTo>
                  <a:pt x="0" y="30190"/>
                </a:lnTo>
                <a:close/>
              </a:path>
            </a:pathLst>
          </a:custGeom>
          <a:gradFill flip="none" rotWithShape="1">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0752" tIns="50752" rIns="50752" bIns="50752" numCol="1" spcCol="1270" anchor="ctr" anchorCtr="0">
            <a:noAutofit/>
          </a:bodyPr>
          <a:lstStyle/>
          <a:p>
            <a:pPr lvl="0" algn="ctr" defTabSz="488950">
              <a:lnSpc>
                <a:spcPct val="90000"/>
              </a:lnSpc>
              <a:spcBef>
                <a:spcPct val="0"/>
              </a:spcBef>
              <a:spcAft>
                <a:spcPct val="35000"/>
              </a:spcAft>
            </a:pPr>
            <a:r>
              <a:rPr lang="ru-RU" sz="1300" b="1" dirty="0" smtClean="0">
                <a:solidFill>
                  <a:schemeClr val="tx1"/>
                </a:solidFill>
                <a:latin typeface="Times New Roman" panose="02020603050405020304" pitchFamily="18" charset="0"/>
                <a:cs typeface="Times New Roman" panose="02020603050405020304" pitchFamily="18" charset="0"/>
              </a:rPr>
              <a:t>0,0</a:t>
            </a:r>
            <a:endParaRPr lang="ru-RU" sz="1300" b="1" kern="1200" dirty="0">
              <a:solidFill>
                <a:schemeClr val="tx1"/>
              </a:solidFill>
              <a:latin typeface="Times New Roman" panose="02020603050405020304" pitchFamily="18" charset="0"/>
              <a:cs typeface="Times New Roman" panose="02020603050405020304" pitchFamily="18" charset="0"/>
            </a:endParaRPr>
          </a:p>
        </p:txBody>
      </p:sp>
      <p:sp>
        <p:nvSpPr>
          <p:cNvPr id="74" name="Полилиния 73"/>
          <p:cNvSpPr/>
          <p:nvPr/>
        </p:nvSpPr>
        <p:spPr>
          <a:xfrm>
            <a:off x="8306394" y="4287023"/>
            <a:ext cx="690496" cy="564368"/>
          </a:xfrm>
          <a:custGeom>
            <a:avLst/>
            <a:gdLst>
              <a:gd name="connsiteX0" fmla="*/ 0 w 444361"/>
              <a:gd name="connsiteY0" fmla="*/ 30190 h 301899"/>
              <a:gd name="connsiteX1" fmla="*/ 30190 w 444361"/>
              <a:gd name="connsiteY1" fmla="*/ 0 h 301899"/>
              <a:gd name="connsiteX2" fmla="*/ 414171 w 444361"/>
              <a:gd name="connsiteY2" fmla="*/ 0 h 301899"/>
              <a:gd name="connsiteX3" fmla="*/ 444361 w 444361"/>
              <a:gd name="connsiteY3" fmla="*/ 30190 h 301899"/>
              <a:gd name="connsiteX4" fmla="*/ 444361 w 444361"/>
              <a:gd name="connsiteY4" fmla="*/ 271709 h 301899"/>
              <a:gd name="connsiteX5" fmla="*/ 414171 w 444361"/>
              <a:gd name="connsiteY5" fmla="*/ 301899 h 301899"/>
              <a:gd name="connsiteX6" fmla="*/ 30190 w 444361"/>
              <a:gd name="connsiteY6" fmla="*/ 301899 h 301899"/>
              <a:gd name="connsiteX7" fmla="*/ 0 w 444361"/>
              <a:gd name="connsiteY7" fmla="*/ 271709 h 301899"/>
              <a:gd name="connsiteX8" fmla="*/ 0 w 444361"/>
              <a:gd name="connsiteY8" fmla="*/ 30190 h 301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361" h="301899">
                <a:moveTo>
                  <a:pt x="0" y="30190"/>
                </a:moveTo>
                <a:cubicBezTo>
                  <a:pt x="0" y="13517"/>
                  <a:pt x="13517" y="0"/>
                  <a:pt x="30190" y="0"/>
                </a:cubicBezTo>
                <a:lnTo>
                  <a:pt x="414171" y="0"/>
                </a:lnTo>
                <a:cubicBezTo>
                  <a:pt x="430844" y="0"/>
                  <a:pt x="444361" y="13517"/>
                  <a:pt x="444361" y="30190"/>
                </a:cubicBezTo>
                <a:lnTo>
                  <a:pt x="444361" y="271709"/>
                </a:lnTo>
                <a:cubicBezTo>
                  <a:pt x="444361" y="288382"/>
                  <a:pt x="430844" y="301899"/>
                  <a:pt x="414171" y="301899"/>
                </a:cubicBezTo>
                <a:lnTo>
                  <a:pt x="30190" y="301899"/>
                </a:lnTo>
                <a:cubicBezTo>
                  <a:pt x="13517" y="301899"/>
                  <a:pt x="0" y="288382"/>
                  <a:pt x="0" y="271709"/>
                </a:cubicBezTo>
                <a:lnTo>
                  <a:pt x="0" y="30190"/>
                </a:lnTo>
                <a:close/>
              </a:path>
            </a:pathLst>
          </a:custGeom>
          <a:gradFill flip="none" rotWithShape="1">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0752" tIns="50752" rIns="50752" bIns="50752" numCol="1" spcCol="1270" anchor="ctr" anchorCtr="0">
            <a:noAutofit/>
          </a:bodyPr>
          <a:lstStyle/>
          <a:p>
            <a:pPr lvl="0" algn="ctr" defTabSz="488950">
              <a:lnSpc>
                <a:spcPct val="90000"/>
              </a:lnSpc>
              <a:spcBef>
                <a:spcPct val="0"/>
              </a:spcBef>
              <a:spcAft>
                <a:spcPct val="35000"/>
              </a:spcAft>
            </a:pPr>
            <a:r>
              <a:rPr lang="ru-RU" sz="1300" b="1" dirty="0" smtClean="0">
                <a:solidFill>
                  <a:schemeClr val="tx1"/>
                </a:solidFill>
                <a:latin typeface="Times New Roman" panose="02020603050405020304" pitchFamily="18" charset="0"/>
                <a:cs typeface="Times New Roman" panose="02020603050405020304" pitchFamily="18" charset="0"/>
              </a:rPr>
              <a:t>63,1</a:t>
            </a:r>
            <a:endParaRPr lang="ru-RU" sz="1300" b="1" kern="1200" dirty="0">
              <a:solidFill>
                <a:schemeClr val="tx1"/>
              </a:solidFill>
              <a:latin typeface="Times New Roman" panose="02020603050405020304" pitchFamily="18" charset="0"/>
              <a:cs typeface="Times New Roman" panose="02020603050405020304" pitchFamily="18" charset="0"/>
            </a:endParaRPr>
          </a:p>
        </p:txBody>
      </p:sp>
      <p:sp>
        <p:nvSpPr>
          <p:cNvPr id="75" name="Полилиния 74"/>
          <p:cNvSpPr/>
          <p:nvPr/>
        </p:nvSpPr>
        <p:spPr>
          <a:xfrm>
            <a:off x="8306394" y="5919757"/>
            <a:ext cx="690496" cy="467483"/>
          </a:xfrm>
          <a:custGeom>
            <a:avLst/>
            <a:gdLst>
              <a:gd name="connsiteX0" fmla="*/ 0 w 444361"/>
              <a:gd name="connsiteY0" fmla="*/ 30190 h 301899"/>
              <a:gd name="connsiteX1" fmla="*/ 30190 w 444361"/>
              <a:gd name="connsiteY1" fmla="*/ 0 h 301899"/>
              <a:gd name="connsiteX2" fmla="*/ 414171 w 444361"/>
              <a:gd name="connsiteY2" fmla="*/ 0 h 301899"/>
              <a:gd name="connsiteX3" fmla="*/ 444361 w 444361"/>
              <a:gd name="connsiteY3" fmla="*/ 30190 h 301899"/>
              <a:gd name="connsiteX4" fmla="*/ 444361 w 444361"/>
              <a:gd name="connsiteY4" fmla="*/ 271709 h 301899"/>
              <a:gd name="connsiteX5" fmla="*/ 414171 w 444361"/>
              <a:gd name="connsiteY5" fmla="*/ 301899 h 301899"/>
              <a:gd name="connsiteX6" fmla="*/ 30190 w 444361"/>
              <a:gd name="connsiteY6" fmla="*/ 301899 h 301899"/>
              <a:gd name="connsiteX7" fmla="*/ 0 w 444361"/>
              <a:gd name="connsiteY7" fmla="*/ 271709 h 301899"/>
              <a:gd name="connsiteX8" fmla="*/ 0 w 444361"/>
              <a:gd name="connsiteY8" fmla="*/ 30190 h 301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361" h="301899">
                <a:moveTo>
                  <a:pt x="0" y="30190"/>
                </a:moveTo>
                <a:cubicBezTo>
                  <a:pt x="0" y="13517"/>
                  <a:pt x="13517" y="0"/>
                  <a:pt x="30190" y="0"/>
                </a:cubicBezTo>
                <a:lnTo>
                  <a:pt x="414171" y="0"/>
                </a:lnTo>
                <a:cubicBezTo>
                  <a:pt x="430844" y="0"/>
                  <a:pt x="444361" y="13517"/>
                  <a:pt x="444361" y="30190"/>
                </a:cubicBezTo>
                <a:lnTo>
                  <a:pt x="444361" y="271709"/>
                </a:lnTo>
                <a:cubicBezTo>
                  <a:pt x="444361" y="288382"/>
                  <a:pt x="430844" y="301899"/>
                  <a:pt x="414171" y="301899"/>
                </a:cubicBezTo>
                <a:lnTo>
                  <a:pt x="30190" y="301899"/>
                </a:lnTo>
                <a:cubicBezTo>
                  <a:pt x="13517" y="301899"/>
                  <a:pt x="0" y="288382"/>
                  <a:pt x="0" y="271709"/>
                </a:cubicBezTo>
                <a:lnTo>
                  <a:pt x="0" y="30190"/>
                </a:lnTo>
                <a:close/>
              </a:path>
            </a:pathLst>
          </a:custGeom>
          <a:gradFill flip="none" rotWithShape="1">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0752" tIns="50752" rIns="50752" bIns="50752" numCol="1" spcCol="1270" anchor="ctr" anchorCtr="0">
            <a:noAutofit/>
          </a:bodyPr>
          <a:lstStyle/>
          <a:p>
            <a:pPr lvl="0" algn="ctr" defTabSz="488950">
              <a:lnSpc>
                <a:spcPct val="90000"/>
              </a:lnSpc>
              <a:spcBef>
                <a:spcPct val="0"/>
              </a:spcBef>
              <a:spcAft>
                <a:spcPct val="35000"/>
              </a:spcAft>
            </a:pPr>
            <a:r>
              <a:rPr lang="ru-RU" sz="1300" b="1" dirty="0" smtClean="0">
                <a:solidFill>
                  <a:schemeClr val="tx1"/>
                </a:solidFill>
                <a:latin typeface="Times New Roman" panose="02020603050405020304" pitchFamily="18" charset="0"/>
                <a:cs typeface="Times New Roman" panose="02020603050405020304" pitchFamily="18" charset="0"/>
              </a:rPr>
              <a:t>820</a:t>
            </a:r>
            <a:endParaRPr lang="ru-RU" sz="1300" b="1" kern="1200" dirty="0">
              <a:solidFill>
                <a:schemeClr val="tx1"/>
              </a:solidFill>
              <a:latin typeface="Times New Roman" panose="02020603050405020304" pitchFamily="18" charset="0"/>
              <a:cs typeface="Times New Roman" panose="02020603050405020304" pitchFamily="18" charset="0"/>
            </a:endParaRPr>
          </a:p>
        </p:txBody>
      </p:sp>
      <p:sp>
        <p:nvSpPr>
          <p:cNvPr id="76" name="Полилиния 75"/>
          <p:cNvSpPr/>
          <p:nvPr/>
        </p:nvSpPr>
        <p:spPr>
          <a:xfrm>
            <a:off x="8300862" y="4907132"/>
            <a:ext cx="696028" cy="430230"/>
          </a:xfrm>
          <a:custGeom>
            <a:avLst/>
            <a:gdLst>
              <a:gd name="connsiteX0" fmla="*/ 0 w 444361"/>
              <a:gd name="connsiteY0" fmla="*/ 30190 h 301899"/>
              <a:gd name="connsiteX1" fmla="*/ 30190 w 444361"/>
              <a:gd name="connsiteY1" fmla="*/ 0 h 301899"/>
              <a:gd name="connsiteX2" fmla="*/ 414171 w 444361"/>
              <a:gd name="connsiteY2" fmla="*/ 0 h 301899"/>
              <a:gd name="connsiteX3" fmla="*/ 444361 w 444361"/>
              <a:gd name="connsiteY3" fmla="*/ 30190 h 301899"/>
              <a:gd name="connsiteX4" fmla="*/ 444361 w 444361"/>
              <a:gd name="connsiteY4" fmla="*/ 271709 h 301899"/>
              <a:gd name="connsiteX5" fmla="*/ 414171 w 444361"/>
              <a:gd name="connsiteY5" fmla="*/ 301899 h 301899"/>
              <a:gd name="connsiteX6" fmla="*/ 30190 w 444361"/>
              <a:gd name="connsiteY6" fmla="*/ 301899 h 301899"/>
              <a:gd name="connsiteX7" fmla="*/ 0 w 444361"/>
              <a:gd name="connsiteY7" fmla="*/ 271709 h 301899"/>
              <a:gd name="connsiteX8" fmla="*/ 0 w 444361"/>
              <a:gd name="connsiteY8" fmla="*/ 30190 h 301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361" h="301899">
                <a:moveTo>
                  <a:pt x="0" y="30190"/>
                </a:moveTo>
                <a:cubicBezTo>
                  <a:pt x="0" y="13517"/>
                  <a:pt x="13517" y="0"/>
                  <a:pt x="30190" y="0"/>
                </a:cubicBezTo>
                <a:lnTo>
                  <a:pt x="414171" y="0"/>
                </a:lnTo>
                <a:cubicBezTo>
                  <a:pt x="430844" y="0"/>
                  <a:pt x="444361" y="13517"/>
                  <a:pt x="444361" y="30190"/>
                </a:cubicBezTo>
                <a:lnTo>
                  <a:pt x="444361" y="271709"/>
                </a:lnTo>
                <a:cubicBezTo>
                  <a:pt x="444361" y="288382"/>
                  <a:pt x="430844" y="301899"/>
                  <a:pt x="414171" y="301899"/>
                </a:cubicBezTo>
                <a:lnTo>
                  <a:pt x="30190" y="301899"/>
                </a:lnTo>
                <a:cubicBezTo>
                  <a:pt x="13517" y="301899"/>
                  <a:pt x="0" y="288382"/>
                  <a:pt x="0" y="271709"/>
                </a:cubicBezTo>
                <a:lnTo>
                  <a:pt x="0" y="30190"/>
                </a:lnTo>
                <a:close/>
              </a:path>
            </a:pathLst>
          </a:custGeom>
          <a:gradFill flip="none" rotWithShape="1">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0752" tIns="50752" rIns="50752" bIns="50752" numCol="1" spcCol="1270" anchor="ctr" anchorCtr="0">
            <a:noAutofit/>
          </a:bodyPr>
          <a:lstStyle/>
          <a:p>
            <a:pPr lvl="0" algn="ctr" defTabSz="488950">
              <a:lnSpc>
                <a:spcPct val="90000"/>
              </a:lnSpc>
              <a:spcBef>
                <a:spcPct val="0"/>
              </a:spcBef>
              <a:spcAft>
                <a:spcPct val="35000"/>
              </a:spcAft>
            </a:pPr>
            <a:r>
              <a:rPr lang="ru-RU" sz="1300" b="1" dirty="0" smtClean="0">
                <a:solidFill>
                  <a:schemeClr val="tx1"/>
                </a:solidFill>
                <a:latin typeface="Times New Roman" panose="02020603050405020304" pitchFamily="18" charset="0"/>
                <a:cs typeface="Times New Roman" panose="02020603050405020304" pitchFamily="18" charset="0"/>
              </a:rPr>
              <a:t>200</a:t>
            </a:r>
            <a:endParaRPr lang="ru-RU" sz="1300" b="1" kern="1200" dirty="0">
              <a:solidFill>
                <a:schemeClr val="tx1"/>
              </a:solidFill>
              <a:latin typeface="Times New Roman" panose="02020603050405020304" pitchFamily="18" charset="0"/>
              <a:cs typeface="Times New Roman" panose="02020603050405020304" pitchFamily="18" charset="0"/>
            </a:endParaRPr>
          </a:p>
        </p:txBody>
      </p:sp>
      <p:sp>
        <p:nvSpPr>
          <p:cNvPr id="77" name="Полилиния 76"/>
          <p:cNvSpPr/>
          <p:nvPr/>
        </p:nvSpPr>
        <p:spPr>
          <a:xfrm>
            <a:off x="8306394" y="3832508"/>
            <a:ext cx="690496" cy="384989"/>
          </a:xfrm>
          <a:custGeom>
            <a:avLst/>
            <a:gdLst>
              <a:gd name="connsiteX0" fmla="*/ 0 w 444361"/>
              <a:gd name="connsiteY0" fmla="*/ 30190 h 301899"/>
              <a:gd name="connsiteX1" fmla="*/ 30190 w 444361"/>
              <a:gd name="connsiteY1" fmla="*/ 0 h 301899"/>
              <a:gd name="connsiteX2" fmla="*/ 414171 w 444361"/>
              <a:gd name="connsiteY2" fmla="*/ 0 h 301899"/>
              <a:gd name="connsiteX3" fmla="*/ 444361 w 444361"/>
              <a:gd name="connsiteY3" fmla="*/ 30190 h 301899"/>
              <a:gd name="connsiteX4" fmla="*/ 444361 w 444361"/>
              <a:gd name="connsiteY4" fmla="*/ 271709 h 301899"/>
              <a:gd name="connsiteX5" fmla="*/ 414171 w 444361"/>
              <a:gd name="connsiteY5" fmla="*/ 301899 h 301899"/>
              <a:gd name="connsiteX6" fmla="*/ 30190 w 444361"/>
              <a:gd name="connsiteY6" fmla="*/ 301899 h 301899"/>
              <a:gd name="connsiteX7" fmla="*/ 0 w 444361"/>
              <a:gd name="connsiteY7" fmla="*/ 271709 h 301899"/>
              <a:gd name="connsiteX8" fmla="*/ 0 w 444361"/>
              <a:gd name="connsiteY8" fmla="*/ 30190 h 301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361" h="301899">
                <a:moveTo>
                  <a:pt x="0" y="30190"/>
                </a:moveTo>
                <a:cubicBezTo>
                  <a:pt x="0" y="13517"/>
                  <a:pt x="13517" y="0"/>
                  <a:pt x="30190" y="0"/>
                </a:cubicBezTo>
                <a:lnTo>
                  <a:pt x="414171" y="0"/>
                </a:lnTo>
                <a:cubicBezTo>
                  <a:pt x="430844" y="0"/>
                  <a:pt x="444361" y="13517"/>
                  <a:pt x="444361" y="30190"/>
                </a:cubicBezTo>
                <a:lnTo>
                  <a:pt x="444361" y="271709"/>
                </a:lnTo>
                <a:cubicBezTo>
                  <a:pt x="444361" y="288382"/>
                  <a:pt x="430844" y="301899"/>
                  <a:pt x="414171" y="301899"/>
                </a:cubicBezTo>
                <a:lnTo>
                  <a:pt x="30190" y="301899"/>
                </a:lnTo>
                <a:cubicBezTo>
                  <a:pt x="13517" y="301899"/>
                  <a:pt x="0" y="288382"/>
                  <a:pt x="0" y="271709"/>
                </a:cubicBezTo>
                <a:lnTo>
                  <a:pt x="0" y="30190"/>
                </a:lnTo>
                <a:close/>
              </a:path>
            </a:pathLst>
          </a:custGeom>
          <a:gradFill flip="none" rotWithShape="1">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0752" tIns="50752" rIns="50752" bIns="50752" numCol="1" spcCol="1270" anchor="ctr" anchorCtr="0">
            <a:noAutofit/>
          </a:bodyPr>
          <a:lstStyle/>
          <a:p>
            <a:pPr lvl="0" algn="ctr" defTabSz="488950">
              <a:lnSpc>
                <a:spcPct val="90000"/>
              </a:lnSpc>
              <a:spcBef>
                <a:spcPct val="0"/>
              </a:spcBef>
              <a:spcAft>
                <a:spcPct val="35000"/>
              </a:spcAft>
            </a:pPr>
            <a:r>
              <a:rPr lang="ru-RU" sz="1300" b="1" kern="1200" dirty="0" smtClean="0">
                <a:solidFill>
                  <a:schemeClr val="tx1"/>
                </a:solidFill>
                <a:latin typeface="Times New Roman" panose="02020603050405020304" pitchFamily="18" charset="0"/>
                <a:cs typeface="Times New Roman" panose="02020603050405020304" pitchFamily="18" charset="0"/>
              </a:rPr>
              <a:t>85,6</a:t>
            </a:r>
            <a:endParaRPr lang="ru-RU" sz="1300" b="1" kern="12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66950613"/>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Полилиния 38"/>
          <p:cNvSpPr/>
          <p:nvPr/>
        </p:nvSpPr>
        <p:spPr>
          <a:xfrm>
            <a:off x="4146418" y="5683443"/>
            <a:ext cx="2992779" cy="396000"/>
          </a:xfrm>
          <a:custGeom>
            <a:avLst/>
            <a:gdLst>
              <a:gd name="connsiteX0" fmla="*/ 0 w 2926877"/>
              <a:gd name="connsiteY0" fmla="*/ 47719 h 477185"/>
              <a:gd name="connsiteX1" fmla="*/ 47719 w 2926877"/>
              <a:gd name="connsiteY1" fmla="*/ 0 h 477185"/>
              <a:gd name="connsiteX2" fmla="*/ 2879159 w 2926877"/>
              <a:gd name="connsiteY2" fmla="*/ 0 h 477185"/>
              <a:gd name="connsiteX3" fmla="*/ 2926878 w 2926877"/>
              <a:gd name="connsiteY3" fmla="*/ 47719 h 477185"/>
              <a:gd name="connsiteX4" fmla="*/ 2926877 w 2926877"/>
              <a:gd name="connsiteY4" fmla="*/ 429467 h 477185"/>
              <a:gd name="connsiteX5" fmla="*/ 2879158 w 2926877"/>
              <a:gd name="connsiteY5" fmla="*/ 477186 h 477185"/>
              <a:gd name="connsiteX6" fmla="*/ 47719 w 2926877"/>
              <a:gd name="connsiteY6" fmla="*/ 477185 h 477185"/>
              <a:gd name="connsiteX7" fmla="*/ 0 w 2926877"/>
              <a:gd name="connsiteY7" fmla="*/ 429466 h 477185"/>
              <a:gd name="connsiteX8" fmla="*/ 0 w 2926877"/>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26877" h="477185">
                <a:moveTo>
                  <a:pt x="0" y="47719"/>
                </a:moveTo>
                <a:cubicBezTo>
                  <a:pt x="0" y="21365"/>
                  <a:pt x="21365" y="0"/>
                  <a:pt x="47719" y="0"/>
                </a:cubicBezTo>
                <a:lnTo>
                  <a:pt x="2879159" y="0"/>
                </a:lnTo>
                <a:cubicBezTo>
                  <a:pt x="2905513" y="0"/>
                  <a:pt x="2926878" y="21365"/>
                  <a:pt x="2926878" y="47719"/>
                </a:cubicBezTo>
                <a:cubicBezTo>
                  <a:pt x="2926878" y="174968"/>
                  <a:pt x="2926877" y="302218"/>
                  <a:pt x="2926877" y="429467"/>
                </a:cubicBezTo>
                <a:cubicBezTo>
                  <a:pt x="2926877" y="455821"/>
                  <a:pt x="2905512" y="477186"/>
                  <a:pt x="2879158"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8100000" scaled="1"/>
            <a:tileRect/>
          </a:gra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506" tIns="63506" rIns="63506" bIns="63506" numCol="1" spcCol="1270" anchor="ctr" anchorCtr="0">
            <a:noAutofit/>
          </a:bodyPr>
          <a:lstStyle/>
          <a:p>
            <a:pPr lvl="0" algn="ctr" defTabSz="577850">
              <a:lnSpc>
                <a:spcPct val="90000"/>
              </a:lnSpc>
              <a:spcAft>
                <a:spcPct val="35000"/>
              </a:spcAft>
            </a:pPr>
            <a:r>
              <a:rPr lang="ru-RU" sz="1100" dirty="0">
                <a:solidFill>
                  <a:schemeClr val="tx1"/>
                </a:solidFill>
                <a:latin typeface="Times New Roman" panose="02020603050405020304" pitchFamily="18" charset="0"/>
                <a:cs typeface="Times New Roman" panose="02020603050405020304" pitchFamily="18" charset="0"/>
              </a:rPr>
              <a:t>Обеспечение реализации государственной программы Чувашской Республики</a:t>
            </a:r>
            <a:endParaRPr lang="ru-RU" sz="1100" kern="1200" dirty="0">
              <a:solidFill>
                <a:schemeClr val="tx1"/>
              </a:solidFill>
              <a:latin typeface="Times New Roman" panose="02020603050405020304" pitchFamily="18" charset="0"/>
              <a:cs typeface="Times New Roman" panose="02020603050405020304" pitchFamily="18" charset="0"/>
            </a:endParaRPr>
          </a:p>
        </p:txBody>
      </p:sp>
      <p:sp>
        <p:nvSpPr>
          <p:cNvPr id="8" name="Прямоугольник 7"/>
          <p:cNvSpPr/>
          <p:nvPr/>
        </p:nvSpPr>
        <p:spPr>
          <a:xfrm>
            <a:off x="4516" y="4293096"/>
            <a:ext cx="1944216" cy="3610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chemeClr val="tx1"/>
              </a:solidFill>
              <a:latin typeface="Times New Roman" panose="02020603050405020304" pitchFamily="18" charset="0"/>
              <a:cs typeface="Times New Roman" panose="02020603050405020304" pitchFamily="18" charset="0"/>
            </a:endParaRPr>
          </a:p>
        </p:txBody>
      </p:sp>
      <p:sp>
        <p:nvSpPr>
          <p:cNvPr id="9" name="Прямоугольник 8"/>
          <p:cNvSpPr/>
          <p:nvPr/>
        </p:nvSpPr>
        <p:spPr>
          <a:xfrm>
            <a:off x="30791" y="4662186"/>
            <a:ext cx="1512168" cy="5040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u-RU" dirty="0">
              <a:solidFill>
                <a:schemeClr val="tx1"/>
              </a:solidFill>
              <a:latin typeface="Times New Roman" panose="02020603050405020304" pitchFamily="18" charset="0"/>
              <a:cs typeface="Times New Roman" panose="02020603050405020304" pitchFamily="18" charset="0"/>
            </a:endParaRPr>
          </a:p>
        </p:txBody>
      </p:sp>
      <p:sp>
        <p:nvSpPr>
          <p:cNvPr id="40" name="Прямоугольник 39"/>
          <p:cNvSpPr/>
          <p:nvPr/>
        </p:nvSpPr>
        <p:spPr>
          <a:xfrm>
            <a:off x="107504" y="6230638"/>
            <a:ext cx="4104456" cy="400110"/>
          </a:xfrm>
          <a:prstGeom prst="rect">
            <a:avLst/>
          </a:prstGeom>
        </p:spPr>
        <p:txBody>
          <a:bodyPr wrap="square">
            <a:spAutoFit/>
          </a:bodyPr>
          <a:lstStyle/>
          <a:p>
            <a:endParaRPr lang="ru-RU" sz="1000" i="1" dirty="0">
              <a:latin typeface="Times New Roman" panose="02020603050405020304" pitchFamily="18" charset="0"/>
              <a:cs typeface="Times New Roman" panose="02020603050405020304" pitchFamily="18" charset="0"/>
            </a:endParaRPr>
          </a:p>
          <a:p>
            <a:endParaRPr lang="ru-RU" sz="1000" i="1" dirty="0">
              <a:latin typeface="Times New Roman" panose="02020603050405020304" pitchFamily="18" charset="0"/>
              <a:cs typeface="Times New Roman" panose="02020603050405020304" pitchFamily="18" charset="0"/>
            </a:endParaRPr>
          </a:p>
        </p:txBody>
      </p:sp>
      <p:sp>
        <p:nvSpPr>
          <p:cNvPr id="5" name="Скругленный прямоугольник 4"/>
          <p:cNvSpPr/>
          <p:nvPr/>
        </p:nvSpPr>
        <p:spPr>
          <a:xfrm>
            <a:off x="154085" y="892280"/>
            <a:ext cx="6075847" cy="1656184"/>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r>
              <a:rPr lang="ru-RU" sz="1400" b="1" i="1" dirty="0" smtClean="0">
                <a:solidFill>
                  <a:schemeClr val="tx1"/>
                </a:solidFill>
                <a:latin typeface="Times New Roman" panose="02020603050405020304" pitchFamily="18" charset="0"/>
                <a:cs typeface="Times New Roman" panose="02020603050405020304" pitchFamily="18" charset="0"/>
              </a:rPr>
              <a:t>Цели программы:</a:t>
            </a:r>
            <a:r>
              <a:rPr lang="ru-RU" sz="1400" dirty="0" smtClean="0">
                <a:solidFill>
                  <a:schemeClr val="tx1"/>
                </a:solidFill>
                <a:latin typeface="Times New Roman" panose="02020603050405020304" pitchFamily="18" charset="0"/>
                <a:cs typeface="Times New Roman" panose="02020603050405020304" pitchFamily="18" charset="0"/>
              </a:rPr>
              <a:t> </a:t>
            </a:r>
          </a:p>
          <a:p>
            <a:pPr marL="285750" indent="-285750" algn="just">
              <a:buFont typeface="Wingdings" panose="05000000000000000000" pitchFamily="2" charset="2"/>
              <a:buChar char="v"/>
            </a:pPr>
            <a:r>
              <a:rPr lang="ru-RU" sz="1300" dirty="0">
                <a:solidFill>
                  <a:schemeClr val="tx1"/>
                </a:solidFill>
                <a:latin typeface="Times New Roman" panose="02020603050405020304" pitchFamily="18" charset="0"/>
                <a:cs typeface="Times New Roman" panose="02020603050405020304" pitchFamily="18" charset="0"/>
              </a:rPr>
              <a:t>обеспечение устойчивого развития территорий Чувашской Республики посредством реализации документов территориального планирования;</a:t>
            </a:r>
          </a:p>
          <a:p>
            <a:pPr marL="285750" indent="-285750" algn="just">
              <a:buFont typeface="Wingdings" panose="05000000000000000000" pitchFamily="2" charset="2"/>
              <a:buChar char="v"/>
            </a:pPr>
            <a:r>
              <a:rPr lang="ru-RU" sz="1300" dirty="0">
                <a:solidFill>
                  <a:schemeClr val="tx1"/>
                </a:solidFill>
                <a:latin typeface="Times New Roman" panose="02020603050405020304" pitchFamily="18" charset="0"/>
                <a:cs typeface="Times New Roman" panose="02020603050405020304" pitchFamily="18" charset="0"/>
              </a:rPr>
              <a:t>создание новых ресурсосберегающих, экономически эффективных и экологически безопасных производств строительных материалов и </a:t>
            </a:r>
            <a:r>
              <a:rPr lang="ru-RU" sz="1300" dirty="0" smtClean="0">
                <a:solidFill>
                  <a:schemeClr val="tx1"/>
                </a:solidFill>
                <a:latin typeface="Times New Roman" panose="02020603050405020304" pitchFamily="18" charset="0"/>
                <a:cs typeface="Times New Roman" panose="02020603050405020304" pitchFamily="18" charset="0"/>
              </a:rPr>
              <a:t>конструкций.</a:t>
            </a:r>
            <a:endParaRPr lang="ru-RU" sz="1300" dirty="0">
              <a:solidFill>
                <a:schemeClr val="tx1"/>
              </a:solidFill>
              <a:latin typeface="Times New Roman" panose="02020603050405020304" pitchFamily="18" charset="0"/>
              <a:cs typeface="Times New Roman" panose="02020603050405020304" pitchFamily="18" charset="0"/>
            </a:endParaRPr>
          </a:p>
        </p:txBody>
      </p:sp>
      <p:graphicFrame>
        <p:nvGraphicFramePr>
          <p:cNvPr id="12" name="Диаграмма 11"/>
          <p:cNvGraphicFramePr>
            <a:graphicFrameLocks/>
          </p:cNvGraphicFramePr>
          <p:nvPr>
            <p:extLst>
              <p:ext uri="{D42A27DB-BD31-4B8C-83A1-F6EECF244321}">
                <p14:modId xmlns:p14="http://schemas.microsoft.com/office/powerpoint/2010/main" val="320871770"/>
              </p:ext>
            </p:extLst>
          </p:nvPr>
        </p:nvGraphicFramePr>
        <p:xfrm>
          <a:off x="147780" y="3356992"/>
          <a:ext cx="45719" cy="3384376"/>
        </p:xfrm>
        <a:graphic>
          <a:graphicData uri="http://schemas.openxmlformats.org/drawingml/2006/chart">
            <c:chart xmlns:c="http://schemas.openxmlformats.org/drawingml/2006/chart" xmlns:r="http://schemas.openxmlformats.org/officeDocument/2006/relationships" r:id="rId3"/>
          </a:graphicData>
        </a:graphic>
      </p:graphicFrame>
      <p:sp>
        <p:nvSpPr>
          <p:cNvPr id="56" name="TextBox 55"/>
          <p:cNvSpPr txBox="1"/>
          <p:nvPr/>
        </p:nvSpPr>
        <p:spPr>
          <a:xfrm>
            <a:off x="39990" y="2915309"/>
            <a:ext cx="3949543" cy="307777"/>
          </a:xfrm>
          <a:prstGeom prst="rect">
            <a:avLst/>
          </a:prstGeom>
          <a:noFill/>
        </p:spPr>
        <p:txBody>
          <a:bodyPr wrap="none" rtlCol="0">
            <a:spAutoFit/>
          </a:bodyPr>
          <a:lstStyle/>
          <a:p>
            <a:r>
              <a:rPr lang="ru-RU" sz="1400" b="1" dirty="0" smtClean="0">
                <a:latin typeface="Times New Roman" panose="02020603050405020304" pitchFamily="18" charset="0"/>
                <a:cs typeface="Times New Roman" panose="02020603050405020304" pitchFamily="18" charset="0"/>
              </a:rPr>
              <a:t>Расходы республиканского бюджета, млн. руб.</a:t>
            </a:r>
            <a:endParaRPr lang="ru-RU" sz="1400" b="1" dirty="0">
              <a:latin typeface="Times New Roman" panose="02020603050405020304" pitchFamily="18" charset="0"/>
              <a:cs typeface="Times New Roman" panose="02020603050405020304" pitchFamily="18" charset="0"/>
            </a:endParaRPr>
          </a:p>
        </p:txBody>
      </p:sp>
      <p:graphicFrame>
        <p:nvGraphicFramePr>
          <p:cNvPr id="57" name="Диаграмма 56"/>
          <p:cNvGraphicFramePr>
            <a:graphicFrameLocks/>
          </p:cNvGraphicFramePr>
          <p:nvPr>
            <p:extLst>
              <p:ext uri="{D42A27DB-BD31-4B8C-83A1-F6EECF244321}">
                <p14:modId xmlns:p14="http://schemas.microsoft.com/office/powerpoint/2010/main" val="2980877909"/>
              </p:ext>
            </p:extLst>
          </p:nvPr>
        </p:nvGraphicFramePr>
        <p:xfrm>
          <a:off x="0" y="3265714"/>
          <a:ext cx="4066478" cy="3352475"/>
        </p:xfrm>
        <a:graphic>
          <a:graphicData uri="http://schemas.openxmlformats.org/drawingml/2006/chart">
            <c:chart xmlns:c="http://schemas.openxmlformats.org/drawingml/2006/chart" xmlns:r="http://schemas.openxmlformats.org/officeDocument/2006/relationships" r:id="rId4"/>
          </a:graphicData>
        </a:graphic>
      </p:graphicFrame>
      <p:sp>
        <p:nvSpPr>
          <p:cNvPr id="3" name="Номер слайда 2"/>
          <p:cNvSpPr>
            <a:spLocks noGrp="1"/>
          </p:cNvSpPr>
          <p:nvPr>
            <p:ph type="sldNum" sz="quarter" idx="12"/>
          </p:nvPr>
        </p:nvSpPr>
        <p:spPr/>
        <p:txBody>
          <a:bodyPr/>
          <a:lstStyle/>
          <a:p>
            <a:pPr>
              <a:defRPr/>
            </a:pPr>
            <a:fld id="{667CCBFA-BFB9-4E9F-B6F6-694D72409F22}" type="slidenum">
              <a:rPr lang="ru-RU" smtClean="0"/>
              <a:pPr>
                <a:defRPr/>
              </a:pPr>
              <a:t>82</a:t>
            </a:fld>
            <a:endParaRPr lang="ru-RU" dirty="0"/>
          </a:p>
        </p:txBody>
      </p:sp>
      <p:sp>
        <p:nvSpPr>
          <p:cNvPr id="59" name="Заголовок 1"/>
          <p:cNvSpPr txBox="1">
            <a:spLocks/>
          </p:cNvSpPr>
          <p:nvPr/>
        </p:nvSpPr>
        <p:spPr>
          <a:xfrm>
            <a:off x="259728" y="0"/>
            <a:ext cx="7613500" cy="620688"/>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l" fontAlgn="auto">
              <a:spcAft>
                <a:spcPts val="0"/>
              </a:spcAft>
              <a:buNone/>
            </a:pPr>
            <a:r>
              <a:rPr lang="ru-RU" sz="1700" dirty="0">
                <a:solidFill>
                  <a:schemeClr val="tx1"/>
                </a:solidFill>
                <a:effectLst/>
                <a:latin typeface="Times New Roman" panose="02020603050405020304" pitchFamily="18" charset="0"/>
                <a:cs typeface="Times New Roman" panose="02020603050405020304" pitchFamily="18" charset="0"/>
              </a:rPr>
              <a:t>Государственная программа Чувашской </a:t>
            </a:r>
            <a:r>
              <a:rPr lang="ru-RU" sz="1700" dirty="0" smtClean="0">
                <a:solidFill>
                  <a:schemeClr val="tx1"/>
                </a:solidFill>
                <a:effectLst/>
                <a:latin typeface="Times New Roman" panose="02020603050405020304" pitchFamily="18" charset="0"/>
                <a:cs typeface="Times New Roman" panose="02020603050405020304" pitchFamily="18" charset="0"/>
              </a:rPr>
              <a:t>Республики </a:t>
            </a:r>
          </a:p>
          <a:p>
            <a:pPr marL="0" indent="0" algn="l" fontAlgn="auto">
              <a:spcAft>
                <a:spcPts val="0"/>
              </a:spcAft>
              <a:buNone/>
            </a:pPr>
            <a:r>
              <a:rPr lang="ru-RU" sz="1700" dirty="0" smtClean="0">
                <a:solidFill>
                  <a:schemeClr val="tx1"/>
                </a:solidFill>
                <a:effectLst/>
                <a:latin typeface="Times New Roman" panose="02020603050405020304" pitchFamily="18" charset="0"/>
                <a:cs typeface="Times New Roman" panose="02020603050405020304" pitchFamily="18" charset="0"/>
              </a:rPr>
              <a:t>«Развитие строительного комплекса и архитектуры»</a:t>
            </a:r>
            <a:endParaRPr lang="ru-RU" sz="1700" dirty="0">
              <a:solidFill>
                <a:schemeClr val="tx1"/>
              </a:solidFill>
              <a:effectLst/>
              <a:latin typeface="Times New Roman" panose="02020603050405020304" pitchFamily="18" charset="0"/>
              <a:cs typeface="Times New Roman" panose="02020603050405020304" pitchFamily="18" charset="0"/>
            </a:endParaRPr>
          </a:p>
        </p:txBody>
      </p:sp>
      <p:cxnSp>
        <p:nvCxnSpPr>
          <p:cNvPr id="60" name="Прямая соединительная линия 59"/>
          <p:cNvCxnSpPr/>
          <p:nvPr/>
        </p:nvCxnSpPr>
        <p:spPr>
          <a:xfrm>
            <a:off x="0" y="620688"/>
            <a:ext cx="9144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61" name="TextBox 60"/>
          <p:cNvSpPr txBox="1"/>
          <p:nvPr/>
        </p:nvSpPr>
        <p:spPr>
          <a:xfrm>
            <a:off x="7873228" y="69850"/>
            <a:ext cx="1223412" cy="492443"/>
          </a:xfrm>
          <a:prstGeom prst="rect">
            <a:avLst/>
          </a:prstGeom>
          <a:noFill/>
        </p:spPr>
        <p:txBody>
          <a:bodyPr wrap="none" rtlCol="0">
            <a:spAutoFit/>
          </a:bodyPr>
          <a:lstStyle/>
          <a:p>
            <a:pPr algn="ctr"/>
            <a:r>
              <a:rPr lang="ru-RU" sz="1300" b="1" i="1" dirty="0" smtClean="0">
                <a:solidFill>
                  <a:schemeClr val="accent1"/>
                </a:solidFill>
                <a:latin typeface="+mn-lt"/>
              </a:rPr>
              <a:t>Бюджет</a:t>
            </a:r>
          </a:p>
          <a:p>
            <a:pPr algn="ctr"/>
            <a:r>
              <a:rPr lang="ru-RU" sz="1300" b="1" i="1" dirty="0" smtClean="0">
                <a:solidFill>
                  <a:schemeClr val="accent1"/>
                </a:solidFill>
                <a:latin typeface="+mn-lt"/>
              </a:rPr>
              <a:t>для граждан</a:t>
            </a:r>
            <a:endParaRPr lang="ru-RU" sz="1300" b="1" i="1" dirty="0">
              <a:solidFill>
                <a:schemeClr val="accent1"/>
              </a:solidFill>
              <a:latin typeface="+mn-lt"/>
            </a:endParaRPr>
          </a:p>
        </p:txBody>
      </p:sp>
      <p:sp>
        <p:nvSpPr>
          <p:cNvPr id="25" name="Полилиния 24"/>
          <p:cNvSpPr/>
          <p:nvPr/>
        </p:nvSpPr>
        <p:spPr>
          <a:xfrm>
            <a:off x="4139952" y="2924944"/>
            <a:ext cx="4833284" cy="393035"/>
          </a:xfrm>
          <a:custGeom>
            <a:avLst/>
            <a:gdLst>
              <a:gd name="connsiteX0" fmla="*/ 0 w 3933156"/>
              <a:gd name="connsiteY0" fmla="*/ 47719 h 477185"/>
              <a:gd name="connsiteX1" fmla="*/ 47719 w 3933156"/>
              <a:gd name="connsiteY1" fmla="*/ 0 h 477185"/>
              <a:gd name="connsiteX2" fmla="*/ 3885438 w 3933156"/>
              <a:gd name="connsiteY2" fmla="*/ 0 h 477185"/>
              <a:gd name="connsiteX3" fmla="*/ 3933157 w 3933156"/>
              <a:gd name="connsiteY3" fmla="*/ 47719 h 477185"/>
              <a:gd name="connsiteX4" fmla="*/ 3933156 w 3933156"/>
              <a:gd name="connsiteY4" fmla="*/ 429467 h 477185"/>
              <a:gd name="connsiteX5" fmla="*/ 3885437 w 3933156"/>
              <a:gd name="connsiteY5" fmla="*/ 477186 h 477185"/>
              <a:gd name="connsiteX6" fmla="*/ 47719 w 3933156"/>
              <a:gd name="connsiteY6" fmla="*/ 477185 h 477185"/>
              <a:gd name="connsiteX7" fmla="*/ 0 w 3933156"/>
              <a:gd name="connsiteY7" fmla="*/ 429466 h 477185"/>
              <a:gd name="connsiteX8" fmla="*/ 0 w 3933156"/>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33156" h="477185">
                <a:moveTo>
                  <a:pt x="0" y="47719"/>
                </a:moveTo>
                <a:cubicBezTo>
                  <a:pt x="0" y="21365"/>
                  <a:pt x="21365" y="0"/>
                  <a:pt x="47719" y="0"/>
                </a:cubicBezTo>
                <a:lnTo>
                  <a:pt x="3885438" y="0"/>
                </a:lnTo>
                <a:cubicBezTo>
                  <a:pt x="3911792" y="0"/>
                  <a:pt x="3933157" y="21365"/>
                  <a:pt x="3933157" y="47719"/>
                </a:cubicBezTo>
                <a:cubicBezTo>
                  <a:pt x="3933157" y="174968"/>
                  <a:pt x="3933156" y="302218"/>
                  <a:pt x="3933156" y="429467"/>
                </a:cubicBezTo>
                <a:cubicBezTo>
                  <a:pt x="3933156" y="455821"/>
                  <a:pt x="3911791" y="477186"/>
                  <a:pt x="3885437"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8100000" scaled="1"/>
            <a:tileRect/>
          </a:gra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506" tIns="63506" rIns="63506" bIns="63506" numCol="1" spcCol="1270" anchor="ctr" anchorCtr="0">
            <a:noAutofit/>
          </a:bodyPr>
          <a:lstStyle/>
          <a:p>
            <a:pPr lvl="0" algn="ctr" defTabSz="577850">
              <a:lnSpc>
                <a:spcPct val="90000"/>
              </a:lnSpc>
              <a:spcBef>
                <a:spcPct val="0"/>
              </a:spcBef>
              <a:spcAft>
                <a:spcPct val="35000"/>
              </a:spcAft>
            </a:pPr>
            <a:r>
              <a:rPr lang="ru-RU" sz="1500" b="1" i="1" kern="1200" dirty="0" smtClean="0">
                <a:solidFill>
                  <a:schemeClr val="tx1"/>
                </a:solidFill>
                <a:latin typeface="Times New Roman" panose="02020603050405020304" pitchFamily="18" charset="0"/>
                <a:cs typeface="Times New Roman" panose="02020603050405020304" pitchFamily="18" charset="0"/>
              </a:rPr>
              <a:t>Расходы в разрезе подпрограмм в 2019 году, млн. руб.</a:t>
            </a:r>
          </a:p>
        </p:txBody>
      </p:sp>
      <p:sp>
        <p:nvSpPr>
          <p:cNvPr id="26" name="Полилиния 25"/>
          <p:cNvSpPr/>
          <p:nvPr/>
        </p:nvSpPr>
        <p:spPr>
          <a:xfrm>
            <a:off x="4146420" y="3780124"/>
            <a:ext cx="2992778" cy="396000"/>
          </a:xfrm>
          <a:custGeom>
            <a:avLst/>
            <a:gdLst>
              <a:gd name="connsiteX0" fmla="*/ 0 w 2926877"/>
              <a:gd name="connsiteY0" fmla="*/ 47719 h 477185"/>
              <a:gd name="connsiteX1" fmla="*/ 47719 w 2926877"/>
              <a:gd name="connsiteY1" fmla="*/ 0 h 477185"/>
              <a:gd name="connsiteX2" fmla="*/ 2879159 w 2926877"/>
              <a:gd name="connsiteY2" fmla="*/ 0 h 477185"/>
              <a:gd name="connsiteX3" fmla="*/ 2926878 w 2926877"/>
              <a:gd name="connsiteY3" fmla="*/ 47719 h 477185"/>
              <a:gd name="connsiteX4" fmla="*/ 2926877 w 2926877"/>
              <a:gd name="connsiteY4" fmla="*/ 429467 h 477185"/>
              <a:gd name="connsiteX5" fmla="*/ 2879158 w 2926877"/>
              <a:gd name="connsiteY5" fmla="*/ 477186 h 477185"/>
              <a:gd name="connsiteX6" fmla="*/ 47719 w 2926877"/>
              <a:gd name="connsiteY6" fmla="*/ 477185 h 477185"/>
              <a:gd name="connsiteX7" fmla="*/ 0 w 2926877"/>
              <a:gd name="connsiteY7" fmla="*/ 429466 h 477185"/>
              <a:gd name="connsiteX8" fmla="*/ 0 w 2926877"/>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26877" h="477185">
                <a:moveTo>
                  <a:pt x="0" y="47719"/>
                </a:moveTo>
                <a:cubicBezTo>
                  <a:pt x="0" y="21365"/>
                  <a:pt x="21365" y="0"/>
                  <a:pt x="47719" y="0"/>
                </a:cubicBezTo>
                <a:lnTo>
                  <a:pt x="2879159" y="0"/>
                </a:lnTo>
                <a:cubicBezTo>
                  <a:pt x="2905513" y="0"/>
                  <a:pt x="2926878" y="21365"/>
                  <a:pt x="2926878" y="47719"/>
                </a:cubicBezTo>
                <a:cubicBezTo>
                  <a:pt x="2926878" y="174968"/>
                  <a:pt x="2926877" y="302218"/>
                  <a:pt x="2926877" y="429467"/>
                </a:cubicBezTo>
                <a:cubicBezTo>
                  <a:pt x="2926877" y="455821"/>
                  <a:pt x="2905512" y="477186"/>
                  <a:pt x="2879158"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8100000" scaled="1"/>
            <a:tileRect/>
          </a:gra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506" tIns="63506" rIns="63506" bIns="63506" numCol="1" spcCol="1270" anchor="ctr" anchorCtr="0">
            <a:noAutofit/>
          </a:bodyPr>
          <a:lstStyle/>
          <a:p>
            <a:pPr lvl="0" algn="ctr" defTabSz="577850">
              <a:lnSpc>
                <a:spcPct val="90000"/>
              </a:lnSpc>
              <a:spcAft>
                <a:spcPct val="35000"/>
              </a:spcAft>
            </a:pPr>
            <a:r>
              <a:rPr lang="ru-RU" sz="1100" dirty="0" smtClean="0">
                <a:solidFill>
                  <a:schemeClr val="tx1"/>
                </a:solidFill>
                <a:latin typeface="Times New Roman" panose="02020603050405020304" pitchFamily="18" charset="0"/>
                <a:cs typeface="Times New Roman" panose="02020603050405020304" pitchFamily="18" charset="0"/>
              </a:rPr>
              <a:t>Градостроительная деятельность в Чувашской Республике </a:t>
            </a:r>
            <a:endParaRPr lang="ru-RU" sz="1100" kern="1200" dirty="0">
              <a:solidFill>
                <a:schemeClr val="tx1"/>
              </a:solidFill>
              <a:latin typeface="Times New Roman" panose="02020603050405020304" pitchFamily="18" charset="0"/>
              <a:cs typeface="Times New Roman" panose="02020603050405020304" pitchFamily="18" charset="0"/>
            </a:endParaRPr>
          </a:p>
        </p:txBody>
      </p:sp>
      <p:sp>
        <p:nvSpPr>
          <p:cNvPr id="27" name="Полилиния 26"/>
          <p:cNvSpPr/>
          <p:nvPr/>
        </p:nvSpPr>
        <p:spPr>
          <a:xfrm>
            <a:off x="4146418" y="5192093"/>
            <a:ext cx="2992779" cy="396000"/>
          </a:xfrm>
          <a:custGeom>
            <a:avLst/>
            <a:gdLst>
              <a:gd name="connsiteX0" fmla="*/ 0 w 2926877"/>
              <a:gd name="connsiteY0" fmla="*/ 47719 h 477185"/>
              <a:gd name="connsiteX1" fmla="*/ 47719 w 2926877"/>
              <a:gd name="connsiteY1" fmla="*/ 0 h 477185"/>
              <a:gd name="connsiteX2" fmla="*/ 2879159 w 2926877"/>
              <a:gd name="connsiteY2" fmla="*/ 0 h 477185"/>
              <a:gd name="connsiteX3" fmla="*/ 2926878 w 2926877"/>
              <a:gd name="connsiteY3" fmla="*/ 47719 h 477185"/>
              <a:gd name="connsiteX4" fmla="*/ 2926877 w 2926877"/>
              <a:gd name="connsiteY4" fmla="*/ 429467 h 477185"/>
              <a:gd name="connsiteX5" fmla="*/ 2879158 w 2926877"/>
              <a:gd name="connsiteY5" fmla="*/ 477186 h 477185"/>
              <a:gd name="connsiteX6" fmla="*/ 47719 w 2926877"/>
              <a:gd name="connsiteY6" fmla="*/ 477185 h 477185"/>
              <a:gd name="connsiteX7" fmla="*/ 0 w 2926877"/>
              <a:gd name="connsiteY7" fmla="*/ 429466 h 477185"/>
              <a:gd name="connsiteX8" fmla="*/ 0 w 2926877"/>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26877" h="477185">
                <a:moveTo>
                  <a:pt x="0" y="47719"/>
                </a:moveTo>
                <a:cubicBezTo>
                  <a:pt x="0" y="21365"/>
                  <a:pt x="21365" y="0"/>
                  <a:pt x="47719" y="0"/>
                </a:cubicBezTo>
                <a:lnTo>
                  <a:pt x="2879159" y="0"/>
                </a:lnTo>
                <a:cubicBezTo>
                  <a:pt x="2905513" y="0"/>
                  <a:pt x="2926878" y="21365"/>
                  <a:pt x="2926878" y="47719"/>
                </a:cubicBezTo>
                <a:cubicBezTo>
                  <a:pt x="2926878" y="174968"/>
                  <a:pt x="2926877" y="302218"/>
                  <a:pt x="2926877" y="429467"/>
                </a:cubicBezTo>
                <a:cubicBezTo>
                  <a:pt x="2926877" y="455821"/>
                  <a:pt x="2905512" y="477186"/>
                  <a:pt x="2879158"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8100000" scaled="1"/>
            <a:tileRect/>
          </a:gra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506" tIns="63506" rIns="63506" bIns="63506" numCol="1" spcCol="1270" anchor="ctr" anchorCtr="0">
            <a:noAutofit/>
          </a:bodyPr>
          <a:lstStyle/>
          <a:p>
            <a:pPr lvl="0" algn="ctr" defTabSz="577850">
              <a:lnSpc>
                <a:spcPct val="90000"/>
              </a:lnSpc>
              <a:spcAft>
                <a:spcPct val="35000"/>
              </a:spcAft>
            </a:pPr>
            <a:r>
              <a:rPr lang="ru-RU" sz="1100" dirty="0" smtClean="0">
                <a:solidFill>
                  <a:schemeClr val="tx1"/>
                </a:solidFill>
                <a:latin typeface="Times New Roman" panose="02020603050405020304" pitchFamily="18" charset="0"/>
                <a:cs typeface="Times New Roman" panose="02020603050405020304" pitchFamily="18" charset="0"/>
              </a:rPr>
              <a:t>Развитие промышленности строительных материалов и индустриального домостроения</a:t>
            </a:r>
            <a:endParaRPr lang="ru-RU" sz="1100" kern="1200" dirty="0">
              <a:solidFill>
                <a:schemeClr val="tx1"/>
              </a:solidFill>
              <a:latin typeface="Times New Roman" panose="02020603050405020304" pitchFamily="18" charset="0"/>
              <a:cs typeface="Times New Roman" panose="02020603050405020304" pitchFamily="18" charset="0"/>
            </a:endParaRPr>
          </a:p>
        </p:txBody>
      </p:sp>
      <p:sp>
        <p:nvSpPr>
          <p:cNvPr id="38" name="Полилиния 37"/>
          <p:cNvSpPr/>
          <p:nvPr/>
        </p:nvSpPr>
        <p:spPr>
          <a:xfrm>
            <a:off x="4139952" y="4251838"/>
            <a:ext cx="2999245" cy="396000"/>
          </a:xfrm>
          <a:custGeom>
            <a:avLst/>
            <a:gdLst>
              <a:gd name="connsiteX0" fmla="*/ 0 w 2926877"/>
              <a:gd name="connsiteY0" fmla="*/ 47719 h 477185"/>
              <a:gd name="connsiteX1" fmla="*/ 47719 w 2926877"/>
              <a:gd name="connsiteY1" fmla="*/ 0 h 477185"/>
              <a:gd name="connsiteX2" fmla="*/ 2879159 w 2926877"/>
              <a:gd name="connsiteY2" fmla="*/ 0 h 477185"/>
              <a:gd name="connsiteX3" fmla="*/ 2926878 w 2926877"/>
              <a:gd name="connsiteY3" fmla="*/ 47719 h 477185"/>
              <a:gd name="connsiteX4" fmla="*/ 2926877 w 2926877"/>
              <a:gd name="connsiteY4" fmla="*/ 429467 h 477185"/>
              <a:gd name="connsiteX5" fmla="*/ 2879158 w 2926877"/>
              <a:gd name="connsiteY5" fmla="*/ 477186 h 477185"/>
              <a:gd name="connsiteX6" fmla="*/ 47719 w 2926877"/>
              <a:gd name="connsiteY6" fmla="*/ 477185 h 477185"/>
              <a:gd name="connsiteX7" fmla="*/ 0 w 2926877"/>
              <a:gd name="connsiteY7" fmla="*/ 429466 h 477185"/>
              <a:gd name="connsiteX8" fmla="*/ 0 w 2926877"/>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26877" h="477185">
                <a:moveTo>
                  <a:pt x="0" y="47719"/>
                </a:moveTo>
                <a:cubicBezTo>
                  <a:pt x="0" y="21365"/>
                  <a:pt x="21365" y="0"/>
                  <a:pt x="47719" y="0"/>
                </a:cubicBezTo>
                <a:lnTo>
                  <a:pt x="2879159" y="0"/>
                </a:lnTo>
                <a:cubicBezTo>
                  <a:pt x="2905513" y="0"/>
                  <a:pt x="2926878" y="21365"/>
                  <a:pt x="2926878" y="47719"/>
                </a:cubicBezTo>
                <a:cubicBezTo>
                  <a:pt x="2926878" y="174968"/>
                  <a:pt x="2926877" y="302218"/>
                  <a:pt x="2926877" y="429467"/>
                </a:cubicBezTo>
                <a:cubicBezTo>
                  <a:pt x="2926877" y="455821"/>
                  <a:pt x="2905512" y="477186"/>
                  <a:pt x="2879158"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8100000" scaled="1"/>
            <a:tileRect/>
          </a:gra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506" tIns="63506" rIns="63506" bIns="63506" numCol="1" spcCol="1270" anchor="ctr" anchorCtr="0">
            <a:noAutofit/>
          </a:bodyPr>
          <a:lstStyle/>
          <a:p>
            <a:pPr lvl="0" algn="ctr" defTabSz="577850">
              <a:lnSpc>
                <a:spcPct val="90000"/>
              </a:lnSpc>
              <a:spcAft>
                <a:spcPct val="35000"/>
              </a:spcAft>
            </a:pPr>
            <a:r>
              <a:rPr lang="ru-RU" sz="1100" dirty="0" smtClean="0">
                <a:solidFill>
                  <a:schemeClr val="tx1"/>
                </a:solidFill>
                <a:latin typeface="Times New Roman" panose="02020603050405020304" pitchFamily="18" charset="0"/>
                <a:cs typeface="Times New Roman" panose="02020603050405020304" pitchFamily="18" charset="0"/>
              </a:rPr>
              <a:t>Снятие административных барьеров в строительстве </a:t>
            </a:r>
            <a:endParaRPr lang="ru-RU" sz="1100" dirty="0">
              <a:solidFill>
                <a:schemeClr val="tx1"/>
              </a:solidFill>
              <a:latin typeface="Times New Roman" panose="02020603050405020304" pitchFamily="18" charset="0"/>
              <a:cs typeface="Times New Roman" panose="02020603050405020304" pitchFamily="18" charset="0"/>
            </a:endParaRPr>
          </a:p>
        </p:txBody>
      </p:sp>
      <p:sp>
        <p:nvSpPr>
          <p:cNvPr id="70" name="Скругленный прямоугольник 69"/>
          <p:cNvSpPr/>
          <p:nvPr/>
        </p:nvSpPr>
        <p:spPr>
          <a:xfrm>
            <a:off x="4146418" y="3380789"/>
            <a:ext cx="2992779" cy="288000"/>
          </a:xfrm>
          <a:prstGeom prst="roundRect">
            <a:avLst>
              <a:gd name="adj" fmla="val 10000"/>
            </a:avLst>
          </a:pr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nchor="ctr"/>
          <a:lstStyle/>
          <a:p>
            <a:pPr algn="ctr"/>
            <a:r>
              <a:rPr lang="ru-RU" sz="1500" b="1" dirty="0" smtClean="0">
                <a:solidFill>
                  <a:schemeClr val="tx1"/>
                </a:solidFill>
                <a:latin typeface="Times New Roman" panose="02020603050405020304" pitchFamily="18" charset="0"/>
                <a:cs typeface="Times New Roman" panose="02020603050405020304" pitchFamily="18" charset="0"/>
              </a:rPr>
              <a:t>Подпрограмма</a:t>
            </a:r>
            <a:endParaRPr lang="ru-RU" sz="1500" b="1" dirty="0">
              <a:solidFill>
                <a:schemeClr val="tx1"/>
              </a:solidFill>
              <a:latin typeface="Times New Roman" panose="02020603050405020304" pitchFamily="18" charset="0"/>
              <a:cs typeface="Times New Roman" panose="02020603050405020304" pitchFamily="18" charset="0"/>
            </a:endParaRPr>
          </a:p>
        </p:txBody>
      </p:sp>
      <p:sp>
        <p:nvSpPr>
          <p:cNvPr id="42" name="Полилиния 41"/>
          <p:cNvSpPr/>
          <p:nvPr/>
        </p:nvSpPr>
        <p:spPr>
          <a:xfrm>
            <a:off x="4146419" y="4733951"/>
            <a:ext cx="2992778" cy="396000"/>
          </a:xfrm>
          <a:custGeom>
            <a:avLst/>
            <a:gdLst>
              <a:gd name="connsiteX0" fmla="*/ 0 w 2926877"/>
              <a:gd name="connsiteY0" fmla="*/ 47719 h 477185"/>
              <a:gd name="connsiteX1" fmla="*/ 47719 w 2926877"/>
              <a:gd name="connsiteY1" fmla="*/ 0 h 477185"/>
              <a:gd name="connsiteX2" fmla="*/ 2879159 w 2926877"/>
              <a:gd name="connsiteY2" fmla="*/ 0 h 477185"/>
              <a:gd name="connsiteX3" fmla="*/ 2926878 w 2926877"/>
              <a:gd name="connsiteY3" fmla="*/ 47719 h 477185"/>
              <a:gd name="connsiteX4" fmla="*/ 2926877 w 2926877"/>
              <a:gd name="connsiteY4" fmla="*/ 429467 h 477185"/>
              <a:gd name="connsiteX5" fmla="*/ 2879158 w 2926877"/>
              <a:gd name="connsiteY5" fmla="*/ 477186 h 477185"/>
              <a:gd name="connsiteX6" fmla="*/ 47719 w 2926877"/>
              <a:gd name="connsiteY6" fmla="*/ 477185 h 477185"/>
              <a:gd name="connsiteX7" fmla="*/ 0 w 2926877"/>
              <a:gd name="connsiteY7" fmla="*/ 429466 h 477185"/>
              <a:gd name="connsiteX8" fmla="*/ 0 w 2926877"/>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26877" h="477185">
                <a:moveTo>
                  <a:pt x="0" y="47719"/>
                </a:moveTo>
                <a:cubicBezTo>
                  <a:pt x="0" y="21365"/>
                  <a:pt x="21365" y="0"/>
                  <a:pt x="47719" y="0"/>
                </a:cubicBezTo>
                <a:lnTo>
                  <a:pt x="2879159" y="0"/>
                </a:lnTo>
                <a:cubicBezTo>
                  <a:pt x="2905513" y="0"/>
                  <a:pt x="2926878" y="21365"/>
                  <a:pt x="2926878" y="47719"/>
                </a:cubicBezTo>
                <a:cubicBezTo>
                  <a:pt x="2926878" y="174968"/>
                  <a:pt x="2926877" y="302218"/>
                  <a:pt x="2926877" y="429467"/>
                </a:cubicBezTo>
                <a:cubicBezTo>
                  <a:pt x="2926877" y="455821"/>
                  <a:pt x="2905512" y="477186"/>
                  <a:pt x="2879158"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8100000" scaled="1"/>
            <a:tileRect/>
          </a:gra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506" tIns="63506" rIns="63506" bIns="63506" numCol="1" spcCol="1270" anchor="ctr" anchorCtr="0">
            <a:noAutofit/>
          </a:bodyPr>
          <a:lstStyle/>
          <a:p>
            <a:pPr lvl="0" algn="ctr" defTabSz="577850">
              <a:lnSpc>
                <a:spcPct val="90000"/>
              </a:lnSpc>
              <a:spcAft>
                <a:spcPct val="35000"/>
              </a:spcAft>
            </a:pPr>
            <a:r>
              <a:rPr lang="ru-RU" sz="1100" dirty="0" smtClean="0">
                <a:solidFill>
                  <a:schemeClr val="tx1"/>
                </a:solidFill>
                <a:latin typeface="Times New Roman" panose="02020603050405020304" pitchFamily="18" charset="0"/>
                <a:cs typeface="Times New Roman" panose="02020603050405020304" pitchFamily="18" charset="0"/>
              </a:rPr>
              <a:t>Кадровое обеспечение задач строительства</a:t>
            </a:r>
            <a:endParaRPr lang="ru-RU" sz="1100" kern="1200" dirty="0">
              <a:solidFill>
                <a:schemeClr val="tx1"/>
              </a:solidFill>
              <a:latin typeface="Times New Roman" panose="02020603050405020304" pitchFamily="18" charset="0"/>
              <a:cs typeface="Times New Roman" panose="02020603050405020304" pitchFamily="18" charset="0"/>
            </a:endParaRPr>
          </a:p>
        </p:txBody>
      </p:sp>
      <p:pic>
        <p:nvPicPr>
          <p:cNvPr id="1026" name="Picture 2" descr="T:\Госдолг\Катя\img-1465367898-91569.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0520" r="8566"/>
          <a:stretch/>
        </p:blipFill>
        <p:spPr bwMode="auto">
          <a:xfrm>
            <a:off x="6327941" y="698700"/>
            <a:ext cx="2791891" cy="204334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nvGrpSpPr>
          <p:cNvPr id="50" name="Группа 49"/>
          <p:cNvGrpSpPr/>
          <p:nvPr/>
        </p:nvGrpSpPr>
        <p:grpSpPr>
          <a:xfrm>
            <a:off x="7262835" y="3380789"/>
            <a:ext cx="834850" cy="288000"/>
            <a:chOff x="3166754" y="594527"/>
            <a:chExt cx="759827" cy="380059"/>
          </a:xfrm>
        </p:grpSpPr>
        <p:sp>
          <p:nvSpPr>
            <p:cNvPr id="51" name="Скругленный прямоугольник 50"/>
            <p:cNvSpPr/>
            <p:nvPr/>
          </p:nvSpPr>
          <p:spPr>
            <a:xfrm>
              <a:off x="3166754" y="594527"/>
              <a:ext cx="759827" cy="380059"/>
            </a:xfrm>
            <a:prstGeom prst="roundRect">
              <a:avLst>
                <a:gd name="adj" fmla="val 10000"/>
              </a:avLst>
            </a:pr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52" name="Скругленный прямоугольник 4"/>
            <p:cNvSpPr/>
            <p:nvPr/>
          </p:nvSpPr>
          <p:spPr>
            <a:xfrm>
              <a:off x="3177886" y="605659"/>
              <a:ext cx="737563" cy="35779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algn="ctr" defTabSz="711200">
                <a:lnSpc>
                  <a:spcPct val="90000"/>
                </a:lnSpc>
                <a:spcAft>
                  <a:spcPct val="35000"/>
                </a:spcAft>
              </a:pPr>
              <a:r>
                <a:rPr lang="ru-RU" sz="1600" b="1" dirty="0">
                  <a:solidFill>
                    <a:prstClr val="black"/>
                  </a:solidFill>
                  <a:latin typeface="Times New Roman" panose="02020603050405020304" pitchFamily="18" charset="0"/>
                  <a:cs typeface="Times New Roman" panose="02020603050405020304" pitchFamily="18" charset="0"/>
                </a:rPr>
                <a:t>План</a:t>
              </a:r>
            </a:p>
          </p:txBody>
        </p:sp>
      </p:grpSp>
      <p:grpSp>
        <p:nvGrpSpPr>
          <p:cNvPr id="53" name="Группа 52"/>
          <p:cNvGrpSpPr/>
          <p:nvPr/>
        </p:nvGrpSpPr>
        <p:grpSpPr>
          <a:xfrm>
            <a:off x="8152952" y="3375066"/>
            <a:ext cx="812745" cy="299447"/>
            <a:chOff x="4210545" y="594527"/>
            <a:chExt cx="686461" cy="380059"/>
          </a:xfrm>
        </p:grpSpPr>
        <p:sp>
          <p:nvSpPr>
            <p:cNvPr id="54" name="Скругленный прямоугольник 53"/>
            <p:cNvSpPr/>
            <p:nvPr/>
          </p:nvSpPr>
          <p:spPr>
            <a:xfrm>
              <a:off x="4210545" y="594527"/>
              <a:ext cx="686461" cy="380059"/>
            </a:xfrm>
            <a:prstGeom prst="roundRect">
              <a:avLst>
                <a:gd name="adj" fmla="val 10000"/>
              </a:avLst>
            </a:pr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55" name="Скругленный прямоугольник 4"/>
            <p:cNvSpPr/>
            <p:nvPr/>
          </p:nvSpPr>
          <p:spPr>
            <a:xfrm>
              <a:off x="4221677" y="605659"/>
              <a:ext cx="664197" cy="35779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algn="ctr" defTabSz="711200">
                <a:lnSpc>
                  <a:spcPct val="90000"/>
                </a:lnSpc>
                <a:spcAft>
                  <a:spcPct val="35000"/>
                </a:spcAft>
              </a:pPr>
              <a:r>
                <a:rPr lang="ru-RU" sz="1600" b="1" dirty="0">
                  <a:solidFill>
                    <a:prstClr val="black"/>
                  </a:solidFill>
                  <a:latin typeface="Times New Roman" panose="02020603050405020304" pitchFamily="18" charset="0"/>
                  <a:cs typeface="Times New Roman" panose="02020603050405020304" pitchFamily="18" charset="0"/>
                </a:rPr>
                <a:t>Факт</a:t>
              </a:r>
            </a:p>
          </p:txBody>
        </p:sp>
      </p:grpSp>
      <p:grpSp>
        <p:nvGrpSpPr>
          <p:cNvPr id="58" name="Группа 57"/>
          <p:cNvGrpSpPr/>
          <p:nvPr/>
        </p:nvGrpSpPr>
        <p:grpSpPr>
          <a:xfrm>
            <a:off x="7261631" y="3769928"/>
            <a:ext cx="830914" cy="416393"/>
            <a:chOff x="3164038" y="1019941"/>
            <a:chExt cx="765259" cy="327418"/>
          </a:xfrm>
        </p:grpSpPr>
        <p:sp>
          <p:nvSpPr>
            <p:cNvPr id="62" name="Скругленный прямоугольник 61"/>
            <p:cNvSpPr/>
            <p:nvPr/>
          </p:nvSpPr>
          <p:spPr>
            <a:xfrm>
              <a:off x="3164038" y="1019941"/>
              <a:ext cx="765259" cy="327418"/>
            </a:xfrm>
            <a:prstGeom prst="roundRect">
              <a:avLst>
                <a:gd name="adj" fmla="val 10000"/>
              </a:avLst>
            </a:pr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63" name="Скругленный прямоугольник 4"/>
            <p:cNvSpPr/>
            <p:nvPr/>
          </p:nvSpPr>
          <p:spPr>
            <a:xfrm>
              <a:off x="3173628" y="1029531"/>
              <a:ext cx="746079" cy="30823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numCol="1" spcCol="1270" anchor="ctr" anchorCtr="0">
              <a:noAutofit/>
            </a:bodyPr>
            <a:lstStyle/>
            <a:p>
              <a:pPr algn="ctr" defTabSz="622300">
                <a:lnSpc>
                  <a:spcPct val="90000"/>
                </a:lnSpc>
                <a:spcAft>
                  <a:spcPct val="35000"/>
                </a:spcAft>
              </a:pPr>
              <a:r>
                <a:rPr lang="ru-RU" sz="1400" dirty="0" smtClean="0">
                  <a:solidFill>
                    <a:prstClr val="black"/>
                  </a:solidFill>
                  <a:latin typeface="Times New Roman" panose="02020603050405020304" pitchFamily="18" charset="0"/>
                  <a:cs typeface="Times New Roman" panose="02020603050405020304" pitchFamily="18" charset="0"/>
                </a:rPr>
                <a:t>1,5</a:t>
              </a:r>
              <a:endParaRPr lang="ru-RU" sz="1400" dirty="0">
                <a:solidFill>
                  <a:prstClr val="black"/>
                </a:solidFill>
                <a:latin typeface="Times New Roman" panose="02020603050405020304" pitchFamily="18" charset="0"/>
                <a:cs typeface="Times New Roman" panose="02020603050405020304" pitchFamily="18" charset="0"/>
              </a:endParaRPr>
            </a:p>
          </p:txBody>
        </p:sp>
      </p:grpSp>
      <p:grpSp>
        <p:nvGrpSpPr>
          <p:cNvPr id="64" name="Группа 63"/>
          <p:cNvGrpSpPr/>
          <p:nvPr/>
        </p:nvGrpSpPr>
        <p:grpSpPr>
          <a:xfrm>
            <a:off x="7266053" y="4246793"/>
            <a:ext cx="822070" cy="406091"/>
            <a:chOff x="6235858" y="253565"/>
            <a:chExt cx="766734" cy="546690"/>
          </a:xfrm>
        </p:grpSpPr>
        <p:sp>
          <p:nvSpPr>
            <p:cNvPr id="65" name="Скругленный прямоугольник 64"/>
            <p:cNvSpPr/>
            <p:nvPr/>
          </p:nvSpPr>
          <p:spPr>
            <a:xfrm>
              <a:off x="6235858" y="253565"/>
              <a:ext cx="766734" cy="546690"/>
            </a:xfrm>
            <a:prstGeom prst="roundRect">
              <a:avLst>
                <a:gd name="adj" fmla="val 10000"/>
              </a:avLst>
            </a:pr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67" name="Скругленный прямоугольник 4"/>
            <p:cNvSpPr/>
            <p:nvPr/>
          </p:nvSpPr>
          <p:spPr>
            <a:xfrm>
              <a:off x="6250512" y="269577"/>
              <a:ext cx="734710" cy="51466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numCol="1" spcCol="1270" anchor="ctr" anchorCtr="0">
              <a:noAutofit/>
            </a:bodyPr>
            <a:lstStyle/>
            <a:p>
              <a:pPr algn="ctr" defTabSz="622300">
                <a:lnSpc>
                  <a:spcPct val="90000"/>
                </a:lnSpc>
                <a:spcAft>
                  <a:spcPct val="35000"/>
                </a:spcAft>
              </a:pPr>
              <a:r>
                <a:rPr lang="ru-RU" sz="1400" dirty="0" smtClean="0">
                  <a:solidFill>
                    <a:prstClr val="black"/>
                  </a:solidFill>
                  <a:latin typeface="Times New Roman" panose="02020603050405020304" pitchFamily="18" charset="0"/>
                  <a:cs typeface="Times New Roman" panose="02020603050405020304" pitchFamily="18" charset="0"/>
                </a:rPr>
                <a:t>30,7</a:t>
              </a:r>
              <a:endParaRPr lang="ru-RU" sz="1400" dirty="0">
                <a:solidFill>
                  <a:prstClr val="black"/>
                </a:solidFill>
                <a:latin typeface="Times New Roman" panose="02020603050405020304" pitchFamily="18" charset="0"/>
                <a:cs typeface="Times New Roman" panose="02020603050405020304" pitchFamily="18" charset="0"/>
              </a:endParaRPr>
            </a:p>
          </p:txBody>
        </p:sp>
      </p:grpSp>
      <p:grpSp>
        <p:nvGrpSpPr>
          <p:cNvPr id="75" name="Группа 74"/>
          <p:cNvGrpSpPr/>
          <p:nvPr/>
        </p:nvGrpSpPr>
        <p:grpSpPr>
          <a:xfrm>
            <a:off x="7275216" y="4733951"/>
            <a:ext cx="830914" cy="396000"/>
            <a:chOff x="3161790" y="1803724"/>
            <a:chExt cx="769754" cy="283830"/>
          </a:xfrm>
        </p:grpSpPr>
        <p:sp>
          <p:nvSpPr>
            <p:cNvPr id="76" name="Скругленный прямоугольник 75"/>
            <p:cNvSpPr/>
            <p:nvPr/>
          </p:nvSpPr>
          <p:spPr>
            <a:xfrm>
              <a:off x="3161790" y="1803724"/>
              <a:ext cx="769754" cy="283830"/>
            </a:xfrm>
            <a:prstGeom prst="roundRect">
              <a:avLst>
                <a:gd name="adj" fmla="val 10000"/>
              </a:avLst>
            </a:pr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77" name="Скругленный прямоугольник 4"/>
            <p:cNvSpPr/>
            <p:nvPr/>
          </p:nvSpPr>
          <p:spPr>
            <a:xfrm>
              <a:off x="3170103" y="1812037"/>
              <a:ext cx="753128" cy="26720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numCol="1" spcCol="1270" anchor="ctr" anchorCtr="0">
              <a:noAutofit/>
            </a:bodyPr>
            <a:lstStyle/>
            <a:p>
              <a:pPr algn="ctr" defTabSz="622300">
                <a:lnSpc>
                  <a:spcPct val="90000"/>
                </a:lnSpc>
                <a:spcAft>
                  <a:spcPct val="35000"/>
                </a:spcAft>
              </a:pPr>
              <a:r>
                <a:rPr lang="ru-RU" sz="1400" dirty="0" smtClean="0">
                  <a:solidFill>
                    <a:prstClr val="black"/>
                  </a:solidFill>
                  <a:latin typeface="Times New Roman" panose="02020603050405020304" pitchFamily="18" charset="0"/>
                  <a:cs typeface="Times New Roman" panose="02020603050405020304" pitchFamily="18" charset="0"/>
                </a:rPr>
                <a:t>0,0</a:t>
              </a:r>
              <a:endParaRPr lang="ru-RU" sz="1400" dirty="0">
                <a:solidFill>
                  <a:prstClr val="black"/>
                </a:solidFill>
                <a:latin typeface="Times New Roman" panose="02020603050405020304" pitchFamily="18" charset="0"/>
                <a:cs typeface="Times New Roman" panose="02020603050405020304" pitchFamily="18" charset="0"/>
              </a:endParaRPr>
            </a:p>
          </p:txBody>
        </p:sp>
      </p:grpSp>
      <p:grpSp>
        <p:nvGrpSpPr>
          <p:cNvPr id="78" name="Группа 77"/>
          <p:cNvGrpSpPr/>
          <p:nvPr/>
        </p:nvGrpSpPr>
        <p:grpSpPr>
          <a:xfrm>
            <a:off x="7251200" y="5683443"/>
            <a:ext cx="836923" cy="396000"/>
            <a:chOff x="3127226" y="1975108"/>
            <a:chExt cx="838882" cy="255599"/>
          </a:xfrm>
        </p:grpSpPr>
        <p:sp>
          <p:nvSpPr>
            <p:cNvPr id="79" name="Скругленный прямоугольник 78"/>
            <p:cNvSpPr/>
            <p:nvPr/>
          </p:nvSpPr>
          <p:spPr>
            <a:xfrm>
              <a:off x="3127226" y="1975108"/>
              <a:ext cx="838882" cy="255599"/>
            </a:xfrm>
            <a:prstGeom prst="roundRect">
              <a:avLst>
                <a:gd name="adj" fmla="val 10000"/>
              </a:avLst>
            </a:pr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80" name="Скругленный прямоугольник 4"/>
            <p:cNvSpPr/>
            <p:nvPr/>
          </p:nvSpPr>
          <p:spPr>
            <a:xfrm>
              <a:off x="3134712" y="1982594"/>
              <a:ext cx="823910" cy="24062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numCol="1" spcCol="1270" anchor="ctr" anchorCtr="0">
              <a:noAutofit/>
            </a:bodyPr>
            <a:lstStyle/>
            <a:p>
              <a:pPr algn="ctr" defTabSz="622300">
                <a:lnSpc>
                  <a:spcPct val="90000"/>
                </a:lnSpc>
                <a:spcAft>
                  <a:spcPct val="35000"/>
                </a:spcAft>
              </a:pPr>
              <a:r>
                <a:rPr lang="ru-RU" sz="1400" dirty="0" smtClean="0">
                  <a:solidFill>
                    <a:prstClr val="black"/>
                  </a:solidFill>
                  <a:latin typeface="Times New Roman" panose="02020603050405020304" pitchFamily="18" charset="0"/>
                  <a:cs typeface="Times New Roman" panose="02020603050405020304" pitchFamily="18" charset="0"/>
                </a:rPr>
                <a:t>0,0</a:t>
              </a:r>
              <a:endParaRPr lang="ru-RU" sz="1400" dirty="0">
                <a:solidFill>
                  <a:prstClr val="black"/>
                </a:solidFill>
                <a:latin typeface="Times New Roman" panose="02020603050405020304" pitchFamily="18" charset="0"/>
                <a:cs typeface="Times New Roman" panose="02020603050405020304" pitchFamily="18" charset="0"/>
              </a:endParaRPr>
            </a:p>
          </p:txBody>
        </p:sp>
      </p:grpSp>
      <p:grpSp>
        <p:nvGrpSpPr>
          <p:cNvPr id="85" name="Группа 84"/>
          <p:cNvGrpSpPr/>
          <p:nvPr/>
        </p:nvGrpSpPr>
        <p:grpSpPr>
          <a:xfrm>
            <a:off x="7264803" y="5192093"/>
            <a:ext cx="830914" cy="396000"/>
            <a:chOff x="3161790" y="1803724"/>
            <a:chExt cx="769754" cy="340142"/>
          </a:xfrm>
        </p:grpSpPr>
        <p:sp>
          <p:nvSpPr>
            <p:cNvPr id="86" name="Скругленный прямоугольник 85"/>
            <p:cNvSpPr/>
            <p:nvPr/>
          </p:nvSpPr>
          <p:spPr>
            <a:xfrm>
              <a:off x="3161790" y="1803724"/>
              <a:ext cx="769754" cy="283830"/>
            </a:xfrm>
            <a:prstGeom prst="roundRect">
              <a:avLst>
                <a:gd name="adj" fmla="val 10000"/>
              </a:avLst>
            </a:pr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87" name="Скругленный прямоугольник 4"/>
            <p:cNvSpPr/>
            <p:nvPr/>
          </p:nvSpPr>
          <p:spPr>
            <a:xfrm>
              <a:off x="3170103" y="1812037"/>
              <a:ext cx="753128" cy="33182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numCol="1" spcCol="1270" anchor="ctr" anchorCtr="0">
              <a:noAutofit/>
            </a:bodyPr>
            <a:lstStyle/>
            <a:p>
              <a:pPr algn="ctr" defTabSz="622300">
                <a:lnSpc>
                  <a:spcPct val="90000"/>
                </a:lnSpc>
                <a:spcAft>
                  <a:spcPct val="35000"/>
                </a:spcAft>
              </a:pPr>
              <a:r>
                <a:rPr lang="ru-RU" sz="1400" dirty="0" smtClean="0">
                  <a:solidFill>
                    <a:prstClr val="black"/>
                  </a:solidFill>
                  <a:latin typeface="Times New Roman" panose="02020603050405020304" pitchFamily="18" charset="0"/>
                  <a:cs typeface="Times New Roman" panose="02020603050405020304" pitchFamily="18" charset="0"/>
                </a:rPr>
                <a:t>0,0</a:t>
              </a:r>
              <a:endParaRPr lang="ru-RU" sz="1400" dirty="0">
                <a:solidFill>
                  <a:prstClr val="black"/>
                </a:solidFill>
                <a:latin typeface="Times New Roman" panose="02020603050405020304" pitchFamily="18" charset="0"/>
                <a:cs typeface="Times New Roman" panose="02020603050405020304" pitchFamily="18" charset="0"/>
              </a:endParaRPr>
            </a:p>
          </p:txBody>
        </p:sp>
      </p:grpSp>
      <p:sp>
        <p:nvSpPr>
          <p:cNvPr id="99" name="Скругленный прямоугольник 4"/>
          <p:cNvSpPr/>
          <p:nvPr/>
        </p:nvSpPr>
        <p:spPr>
          <a:xfrm>
            <a:off x="8145052" y="3785780"/>
            <a:ext cx="810088" cy="39200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numCol="1" spcCol="1270" anchor="ctr" anchorCtr="0">
            <a:noAutofit/>
          </a:bodyPr>
          <a:lstStyle/>
          <a:p>
            <a:pPr algn="ctr" defTabSz="622300">
              <a:lnSpc>
                <a:spcPct val="90000"/>
              </a:lnSpc>
              <a:spcAft>
                <a:spcPct val="35000"/>
              </a:spcAft>
            </a:pPr>
            <a:endParaRPr lang="ru-RU" sz="1400" dirty="0">
              <a:solidFill>
                <a:prstClr val="black"/>
              </a:solidFill>
              <a:latin typeface="Times New Roman" panose="02020603050405020304" pitchFamily="18" charset="0"/>
              <a:cs typeface="Times New Roman" panose="02020603050405020304" pitchFamily="18" charset="0"/>
            </a:endParaRPr>
          </a:p>
        </p:txBody>
      </p:sp>
      <p:grpSp>
        <p:nvGrpSpPr>
          <p:cNvPr id="106" name="Группа 105"/>
          <p:cNvGrpSpPr/>
          <p:nvPr/>
        </p:nvGrpSpPr>
        <p:grpSpPr>
          <a:xfrm>
            <a:off x="8140863" y="5683443"/>
            <a:ext cx="836923" cy="396000"/>
            <a:chOff x="3127226" y="1975108"/>
            <a:chExt cx="838882" cy="255599"/>
          </a:xfrm>
        </p:grpSpPr>
        <p:sp>
          <p:nvSpPr>
            <p:cNvPr id="107" name="Скругленный прямоугольник 106"/>
            <p:cNvSpPr/>
            <p:nvPr/>
          </p:nvSpPr>
          <p:spPr>
            <a:xfrm>
              <a:off x="3127226" y="1975108"/>
              <a:ext cx="838882" cy="255599"/>
            </a:xfrm>
            <a:prstGeom prst="roundRect">
              <a:avLst>
                <a:gd name="adj" fmla="val 10000"/>
              </a:avLst>
            </a:pr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108" name="Скругленный прямоугольник 4"/>
            <p:cNvSpPr/>
            <p:nvPr/>
          </p:nvSpPr>
          <p:spPr>
            <a:xfrm>
              <a:off x="3134712" y="1982594"/>
              <a:ext cx="823910" cy="24062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numCol="1" spcCol="1270" anchor="ctr" anchorCtr="0">
              <a:noAutofit/>
            </a:bodyPr>
            <a:lstStyle/>
            <a:p>
              <a:pPr algn="ctr" defTabSz="622300">
                <a:lnSpc>
                  <a:spcPct val="90000"/>
                </a:lnSpc>
                <a:spcAft>
                  <a:spcPct val="35000"/>
                </a:spcAft>
              </a:pPr>
              <a:r>
                <a:rPr lang="ru-RU" sz="1400" dirty="0" smtClean="0">
                  <a:solidFill>
                    <a:prstClr val="black"/>
                  </a:solidFill>
                  <a:latin typeface="Times New Roman" panose="02020603050405020304" pitchFamily="18" charset="0"/>
                  <a:cs typeface="Times New Roman" panose="02020603050405020304" pitchFamily="18" charset="0"/>
                </a:rPr>
                <a:t>0,0</a:t>
              </a:r>
              <a:endParaRPr lang="ru-RU" sz="1400" dirty="0">
                <a:solidFill>
                  <a:prstClr val="black"/>
                </a:solidFill>
                <a:latin typeface="Times New Roman" panose="02020603050405020304" pitchFamily="18" charset="0"/>
                <a:cs typeface="Times New Roman" panose="02020603050405020304" pitchFamily="18" charset="0"/>
              </a:endParaRPr>
            </a:p>
          </p:txBody>
        </p:sp>
      </p:grpSp>
      <p:grpSp>
        <p:nvGrpSpPr>
          <p:cNvPr id="109" name="Группа 108"/>
          <p:cNvGrpSpPr/>
          <p:nvPr/>
        </p:nvGrpSpPr>
        <p:grpSpPr>
          <a:xfrm>
            <a:off x="8154466" y="5192093"/>
            <a:ext cx="830914" cy="396000"/>
            <a:chOff x="3161790" y="1803724"/>
            <a:chExt cx="769754" cy="340142"/>
          </a:xfrm>
        </p:grpSpPr>
        <p:sp>
          <p:nvSpPr>
            <p:cNvPr id="110" name="Скругленный прямоугольник 109"/>
            <p:cNvSpPr/>
            <p:nvPr/>
          </p:nvSpPr>
          <p:spPr>
            <a:xfrm>
              <a:off x="3161790" y="1803724"/>
              <a:ext cx="769754" cy="283830"/>
            </a:xfrm>
            <a:prstGeom prst="roundRect">
              <a:avLst>
                <a:gd name="adj" fmla="val 10000"/>
              </a:avLst>
            </a:pr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111" name="Скругленный прямоугольник 4"/>
            <p:cNvSpPr/>
            <p:nvPr/>
          </p:nvSpPr>
          <p:spPr>
            <a:xfrm>
              <a:off x="3170103" y="1812037"/>
              <a:ext cx="753128" cy="33182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numCol="1" spcCol="1270" anchor="ctr" anchorCtr="0">
              <a:noAutofit/>
            </a:bodyPr>
            <a:lstStyle/>
            <a:p>
              <a:pPr algn="ctr" defTabSz="622300">
                <a:lnSpc>
                  <a:spcPct val="90000"/>
                </a:lnSpc>
                <a:spcAft>
                  <a:spcPct val="35000"/>
                </a:spcAft>
              </a:pPr>
              <a:r>
                <a:rPr lang="ru-RU" sz="1400" dirty="0" smtClean="0">
                  <a:solidFill>
                    <a:prstClr val="black"/>
                  </a:solidFill>
                  <a:latin typeface="Times New Roman" panose="02020603050405020304" pitchFamily="18" charset="0"/>
                  <a:cs typeface="Times New Roman" panose="02020603050405020304" pitchFamily="18" charset="0"/>
                </a:rPr>
                <a:t>0,0</a:t>
              </a:r>
              <a:endParaRPr lang="ru-RU" sz="1400" dirty="0">
                <a:solidFill>
                  <a:prstClr val="black"/>
                </a:solidFill>
                <a:latin typeface="Times New Roman" panose="02020603050405020304" pitchFamily="18" charset="0"/>
                <a:cs typeface="Times New Roman" panose="02020603050405020304" pitchFamily="18" charset="0"/>
              </a:endParaRPr>
            </a:p>
          </p:txBody>
        </p:sp>
      </p:grpSp>
      <p:grpSp>
        <p:nvGrpSpPr>
          <p:cNvPr id="112" name="Группа 111"/>
          <p:cNvGrpSpPr/>
          <p:nvPr/>
        </p:nvGrpSpPr>
        <p:grpSpPr>
          <a:xfrm>
            <a:off x="8151294" y="4733951"/>
            <a:ext cx="830914" cy="396000"/>
            <a:chOff x="3161790" y="1803724"/>
            <a:chExt cx="769754" cy="283830"/>
          </a:xfrm>
        </p:grpSpPr>
        <p:sp>
          <p:nvSpPr>
            <p:cNvPr id="113" name="Скругленный прямоугольник 112"/>
            <p:cNvSpPr/>
            <p:nvPr/>
          </p:nvSpPr>
          <p:spPr>
            <a:xfrm>
              <a:off x="3161790" y="1803724"/>
              <a:ext cx="769754" cy="283830"/>
            </a:xfrm>
            <a:prstGeom prst="roundRect">
              <a:avLst>
                <a:gd name="adj" fmla="val 10000"/>
              </a:avLst>
            </a:pr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114" name="Скругленный прямоугольник 4"/>
            <p:cNvSpPr/>
            <p:nvPr/>
          </p:nvSpPr>
          <p:spPr>
            <a:xfrm>
              <a:off x="3170103" y="1812037"/>
              <a:ext cx="753128" cy="26720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numCol="1" spcCol="1270" anchor="ctr" anchorCtr="0">
              <a:noAutofit/>
            </a:bodyPr>
            <a:lstStyle/>
            <a:p>
              <a:pPr algn="ctr" defTabSz="622300">
                <a:lnSpc>
                  <a:spcPct val="90000"/>
                </a:lnSpc>
                <a:spcAft>
                  <a:spcPct val="35000"/>
                </a:spcAft>
              </a:pPr>
              <a:r>
                <a:rPr lang="ru-RU" sz="1400" dirty="0" smtClean="0">
                  <a:solidFill>
                    <a:prstClr val="black"/>
                  </a:solidFill>
                  <a:latin typeface="Times New Roman" panose="02020603050405020304" pitchFamily="18" charset="0"/>
                  <a:cs typeface="Times New Roman" panose="02020603050405020304" pitchFamily="18" charset="0"/>
                </a:rPr>
                <a:t>0,0</a:t>
              </a:r>
              <a:endParaRPr lang="ru-RU" sz="1400" dirty="0">
                <a:solidFill>
                  <a:prstClr val="black"/>
                </a:solidFill>
                <a:latin typeface="Times New Roman" panose="02020603050405020304" pitchFamily="18" charset="0"/>
                <a:cs typeface="Times New Roman" panose="02020603050405020304" pitchFamily="18" charset="0"/>
              </a:endParaRPr>
            </a:p>
          </p:txBody>
        </p:sp>
      </p:grpSp>
      <p:grpSp>
        <p:nvGrpSpPr>
          <p:cNvPr id="115" name="Группа 114"/>
          <p:cNvGrpSpPr/>
          <p:nvPr/>
        </p:nvGrpSpPr>
        <p:grpSpPr>
          <a:xfrm>
            <a:off x="8148332" y="3769928"/>
            <a:ext cx="830914" cy="416393"/>
            <a:chOff x="3164038" y="1019941"/>
            <a:chExt cx="765259" cy="327418"/>
          </a:xfrm>
        </p:grpSpPr>
        <p:sp>
          <p:nvSpPr>
            <p:cNvPr id="116" name="Скругленный прямоугольник 115"/>
            <p:cNvSpPr/>
            <p:nvPr/>
          </p:nvSpPr>
          <p:spPr>
            <a:xfrm>
              <a:off x="3164038" y="1019941"/>
              <a:ext cx="765259" cy="327418"/>
            </a:xfrm>
            <a:prstGeom prst="roundRect">
              <a:avLst>
                <a:gd name="adj" fmla="val 10000"/>
              </a:avLst>
            </a:pr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117" name="Скругленный прямоугольник 4"/>
            <p:cNvSpPr/>
            <p:nvPr/>
          </p:nvSpPr>
          <p:spPr>
            <a:xfrm>
              <a:off x="3173628" y="1029531"/>
              <a:ext cx="746079" cy="30823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numCol="1" spcCol="1270" anchor="ctr" anchorCtr="0">
              <a:noAutofit/>
            </a:bodyPr>
            <a:lstStyle/>
            <a:p>
              <a:pPr algn="ctr" defTabSz="622300">
                <a:lnSpc>
                  <a:spcPct val="90000"/>
                </a:lnSpc>
                <a:spcAft>
                  <a:spcPct val="35000"/>
                </a:spcAft>
              </a:pPr>
              <a:r>
                <a:rPr lang="ru-RU" sz="1400" dirty="0" smtClean="0">
                  <a:solidFill>
                    <a:prstClr val="black"/>
                  </a:solidFill>
                  <a:latin typeface="Times New Roman" panose="02020603050405020304" pitchFamily="18" charset="0"/>
                  <a:cs typeface="Times New Roman" panose="02020603050405020304" pitchFamily="18" charset="0"/>
                </a:rPr>
                <a:t>1,5</a:t>
              </a:r>
              <a:endParaRPr lang="ru-RU" sz="1400" dirty="0">
                <a:solidFill>
                  <a:prstClr val="black"/>
                </a:solidFill>
                <a:latin typeface="Times New Roman" panose="02020603050405020304" pitchFamily="18" charset="0"/>
                <a:cs typeface="Times New Roman" panose="02020603050405020304" pitchFamily="18" charset="0"/>
              </a:endParaRPr>
            </a:p>
          </p:txBody>
        </p:sp>
      </p:grpSp>
      <p:grpSp>
        <p:nvGrpSpPr>
          <p:cNvPr id="118" name="Группа 117"/>
          <p:cNvGrpSpPr/>
          <p:nvPr/>
        </p:nvGrpSpPr>
        <p:grpSpPr>
          <a:xfrm>
            <a:off x="8166132" y="4246793"/>
            <a:ext cx="822070" cy="406091"/>
            <a:chOff x="6235858" y="253565"/>
            <a:chExt cx="766734" cy="546690"/>
          </a:xfrm>
        </p:grpSpPr>
        <p:sp>
          <p:nvSpPr>
            <p:cNvPr id="119" name="Скругленный прямоугольник 118"/>
            <p:cNvSpPr/>
            <p:nvPr/>
          </p:nvSpPr>
          <p:spPr>
            <a:xfrm>
              <a:off x="6235858" y="253565"/>
              <a:ext cx="766734" cy="546690"/>
            </a:xfrm>
            <a:prstGeom prst="roundRect">
              <a:avLst>
                <a:gd name="adj" fmla="val 10000"/>
              </a:avLst>
            </a:pr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120" name="Скругленный прямоугольник 4"/>
            <p:cNvSpPr/>
            <p:nvPr/>
          </p:nvSpPr>
          <p:spPr>
            <a:xfrm>
              <a:off x="6250512" y="269577"/>
              <a:ext cx="734710" cy="51466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numCol="1" spcCol="1270" anchor="ctr" anchorCtr="0">
              <a:noAutofit/>
            </a:bodyPr>
            <a:lstStyle/>
            <a:p>
              <a:pPr algn="ctr" defTabSz="622300">
                <a:lnSpc>
                  <a:spcPct val="90000"/>
                </a:lnSpc>
                <a:spcAft>
                  <a:spcPct val="35000"/>
                </a:spcAft>
              </a:pPr>
              <a:r>
                <a:rPr lang="ru-RU" sz="1400" dirty="0" smtClean="0">
                  <a:solidFill>
                    <a:prstClr val="black"/>
                  </a:solidFill>
                  <a:latin typeface="Times New Roman" panose="02020603050405020304" pitchFamily="18" charset="0"/>
                  <a:cs typeface="Times New Roman" panose="02020603050405020304" pitchFamily="18" charset="0"/>
                </a:rPr>
                <a:t>29,2</a:t>
              </a:r>
              <a:endParaRPr lang="ru-RU" sz="1400" dirty="0">
                <a:solidFill>
                  <a:prstClr val="black"/>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250255536"/>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олилиния 6"/>
          <p:cNvSpPr/>
          <p:nvPr/>
        </p:nvSpPr>
        <p:spPr>
          <a:xfrm>
            <a:off x="4897348" y="977626"/>
            <a:ext cx="4072951" cy="836382"/>
          </a:xfrm>
          <a:custGeom>
            <a:avLst/>
            <a:gdLst>
              <a:gd name="connsiteX0" fmla="*/ 0 w 3902419"/>
              <a:gd name="connsiteY0" fmla="*/ 91715 h 917152"/>
              <a:gd name="connsiteX1" fmla="*/ 91715 w 3902419"/>
              <a:gd name="connsiteY1" fmla="*/ 0 h 917152"/>
              <a:gd name="connsiteX2" fmla="*/ 3810704 w 3902419"/>
              <a:gd name="connsiteY2" fmla="*/ 0 h 917152"/>
              <a:gd name="connsiteX3" fmla="*/ 3902419 w 3902419"/>
              <a:gd name="connsiteY3" fmla="*/ 91715 h 917152"/>
              <a:gd name="connsiteX4" fmla="*/ 3902419 w 3902419"/>
              <a:gd name="connsiteY4" fmla="*/ 825437 h 917152"/>
              <a:gd name="connsiteX5" fmla="*/ 3810704 w 3902419"/>
              <a:gd name="connsiteY5" fmla="*/ 917152 h 917152"/>
              <a:gd name="connsiteX6" fmla="*/ 91715 w 3902419"/>
              <a:gd name="connsiteY6" fmla="*/ 917152 h 917152"/>
              <a:gd name="connsiteX7" fmla="*/ 0 w 3902419"/>
              <a:gd name="connsiteY7" fmla="*/ 825437 h 917152"/>
              <a:gd name="connsiteX8" fmla="*/ 0 w 3902419"/>
              <a:gd name="connsiteY8" fmla="*/ 91715 h 917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2419" h="917152">
                <a:moveTo>
                  <a:pt x="0" y="91715"/>
                </a:moveTo>
                <a:cubicBezTo>
                  <a:pt x="0" y="41062"/>
                  <a:pt x="41062" y="0"/>
                  <a:pt x="91715" y="0"/>
                </a:cubicBezTo>
                <a:lnTo>
                  <a:pt x="3810704" y="0"/>
                </a:lnTo>
                <a:cubicBezTo>
                  <a:pt x="3861357" y="0"/>
                  <a:pt x="3902419" y="41062"/>
                  <a:pt x="3902419" y="91715"/>
                </a:cubicBezTo>
                <a:lnTo>
                  <a:pt x="3902419" y="825437"/>
                </a:lnTo>
                <a:cubicBezTo>
                  <a:pt x="3902419" y="876090"/>
                  <a:pt x="3861357" y="917152"/>
                  <a:pt x="3810704" y="917152"/>
                </a:cubicBezTo>
                <a:lnTo>
                  <a:pt x="91715" y="917152"/>
                </a:lnTo>
                <a:cubicBezTo>
                  <a:pt x="41062" y="917152"/>
                  <a:pt x="0" y="876090"/>
                  <a:pt x="0" y="825437"/>
                </a:cubicBezTo>
                <a:lnTo>
                  <a:pt x="0" y="91715"/>
                </a:lnTo>
                <a:close/>
              </a:path>
            </a:pathLst>
          </a:custGeom>
        </p:spPr>
        <p:style>
          <a:lnRef idx="3">
            <a:schemeClr val="lt1"/>
          </a:lnRef>
          <a:fillRef idx="1">
            <a:schemeClr val="accent2"/>
          </a:fillRef>
          <a:effectRef idx="1">
            <a:schemeClr val="accent2"/>
          </a:effectRef>
          <a:fontRef idx="minor">
            <a:schemeClr val="lt1"/>
          </a:fontRef>
        </p:style>
        <p:txBody>
          <a:bodyPr spcFirstLastPara="0" vert="horz" wrap="square" lIns="80202" tIns="80202" rIns="80202" bIns="80202" numCol="1" spcCol="1270" anchor="ctr" anchorCtr="0">
            <a:noAutofit/>
          </a:bodyPr>
          <a:lstStyle/>
          <a:p>
            <a:pPr lvl="0" algn="ctr" defTabSz="622300">
              <a:lnSpc>
                <a:spcPct val="90000"/>
              </a:lnSpc>
              <a:spcBef>
                <a:spcPct val="0"/>
              </a:spcBef>
              <a:spcAft>
                <a:spcPct val="35000"/>
              </a:spcAft>
            </a:pPr>
            <a:r>
              <a:rPr lang="ru-RU" sz="1400" b="1" kern="1200" dirty="0" smtClean="0">
                <a:solidFill>
                  <a:schemeClr val="accent1">
                    <a:lumMod val="50000"/>
                  </a:schemeClr>
                </a:solidFill>
                <a:latin typeface="Times New Roman" panose="02020603050405020304" pitchFamily="18" charset="0"/>
                <a:cs typeface="Times New Roman" panose="02020603050405020304" pitchFamily="18" charset="0"/>
              </a:rPr>
              <a:t>Достижение значений показателей (индикаторов) </a:t>
            </a:r>
            <a:endParaRPr lang="ru-RU" sz="1400" b="1" kern="1200" dirty="0">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5" name="Скругленный прямоугольник 4"/>
          <p:cNvSpPr/>
          <p:nvPr/>
        </p:nvSpPr>
        <p:spPr>
          <a:xfrm>
            <a:off x="128527" y="2554507"/>
            <a:ext cx="4731505" cy="401137"/>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r>
              <a:rPr lang="ru-RU" sz="1200" dirty="0">
                <a:solidFill>
                  <a:schemeClr val="tx1"/>
                </a:solidFill>
                <a:latin typeface="Times New Roman" panose="02020603050405020304" pitchFamily="18" charset="0"/>
                <a:cs typeface="Times New Roman" panose="02020603050405020304" pitchFamily="18" charset="0"/>
              </a:rPr>
              <a:t>Увеличение индекса производства строительных материалов (к уровню прошлого года</a:t>
            </a:r>
            <a:r>
              <a:rPr lang="ru-RU" sz="1200" dirty="0" smtClean="0">
                <a:solidFill>
                  <a:schemeClr val="tx1"/>
                </a:solidFill>
                <a:latin typeface="Times New Roman" panose="02020603050405020304" pitchFamily="18" charset="0"/>
                <a:cs typeface="Times New Roman" panose="02020603050405020304" pitchFamily="18" charset="0"/>
              </a:rPr>
              <a:t>), процентов</a:t>
            </a:r>
            <a:endParaRPr lang="ru-RU" sz="1200" dirty="0">
              <a:solidFill>
                <a:schemeClr val="tx1"/>
              </a:solidFill>
              <a:latin typeface="Times New Roman" panose="02020603050405020304" pitchFamily="18" charset="0"/>
              <a:cs typeface="Times New Roman" panose="02020603050405020304" pitchFamily="18" charset="0"/>
            </a:endParaRPr>
          </a:p>
        </p:txBody>
      </p:sp>
      <p:sp>
        <p:nvSpPr>
          <p:cNvPr id="35" name="Скругленный прямоугольник 34"/>
          <p:cNvSpPr/>
          <p:nvPr/>
        </p:nvSpPr>
        <p:spPr>
          <a:xfrm>
            <a:off x="128528" y="3032507"/>
            <a:ext cx="4731505" cy="401054"/>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r>
              <a:rPr lang="ru-RU" sz="1200" dirty="0" smtClean="0">
                <a:solidFill>
                  <a:schemeClr val="tx1"/>
                </a:solidFill>
                <a:latin typeface="Times New Roman" panose="02020603050405020304" pitchFamily="18" charset="0"/>
                <a:cs typeface="Times New Roman" panose="02020603050405020304" pitchFamily="18" charset="0"/>
              </a:rPr>
              <a:t>Количество проведенных мероприятий, направленных на повышение качества архитектурной деятельности, единиц</a:t>
            </a:r>
            <a:endParaRPr lang="ru-RU" sz="1200" dirty="0">
              <a:solidFill>
                <a:schemeClr val="tx1"/>
              </a:solidFill>
              <a:latin typeface="Times New Roman" panose="02020603050405020304" pitchFamily="18" charset="0"/>
              <a:cs typeface="Times New Roman" panose="02020603050405020304" pitchFamily="18" charset="0"/>
            </a:endParaRPr>
          </a:p>
        </p:txBody>
      </p:sp>
      <p:sp>
        <p:nvSpPr>
          <p:cNvPr id="37" name="Скругленный прямоугольник 36"/>
          <p:cNvSpPr/>
          <p:nvPr/>
        </p:nvSpPr>
        <p:spPr>
          <a:xfrm>
            <a:off x="128527" y="4213131"/>
            <a:ext cx="4731506" cy="475541"/>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r>
              <a:rPr lang="ru-RU" sz="1200" dirty="0" smtClean="0">
                <a:solidFill>
                  <a:schemeClr val="tx1"/>
                </a:solidFill>
                <a:latin typeface="Times New Roman" panose="02020603050405020304" pitchFamily="18" charset="0"/>
                <a:cs typeface="Times New Roman" panose="02020603050405020304" pitchFamily="18" charset="0"/>
              </a:rPr>
              <a:t>Доля услуг по выдаче разрешения  на строительство, предоставленных в электронном  виде, в общем количестве предоставленных услуг, процентов</a:t>
            </a:r>
            <a:endParaRPr lang="ru-RU" sz="1200" dirty="0">
              <a:solidFill>
                <a:schemeClr val="tx1"/>
              </a:solidFill>
              <a:latin typeface="Times New Roman" panose="02020603050405020304" pitchFamily="18" charset="0"/>
              <a:cs typeface="Times New Roman" panose="02020603050405020304" pitchFamily="18" charset="0"/>
            </a:endParaRPr>
          </a:p>
        </p:txBody>
      </p:sp>
      <p:sp>
        <p:nvSpPr>
          <p:cNvPr id="11" name="Скругленный прямоугольник 10"/>
          <p:cNvSpPr/>
          <p:nvPr/>
        </p:nvSpPr>
        <p:spPr>
          <a:xfrm>
            <a:off x="128529" y="1814008"/>
            <a:ext cx="2066821" cy="650538"/>
          </a:xfrm>
          <a:prstGeom prst="roundRect">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ru-RU" sz="1400" b="1" dirty="0" smtClean="0">
                <a:solidFill>
                  <a:schemeClr val="accent1">
                    <a:lumMod val="50000"/>
                  </a:schemeClr>
                </a:solidFill>
                <a:latin typeface="Times New Roman" panose="02020603050405020304" pitchFamily="18" charset="0"/>
                <a:cs typeface="Times New Roman" panose="02020603050405020304" pitchFamily="18" charset="0"/>
              </a:rPr>
              <a:t>Основные индикаторы</a:t>
            </a:r>
            <a:endParaRPr lang="ru-RU" sz="1400" b="1" dirty="0">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2" name="Номер слайда 1"/>
          <p:cNvSpPr>
            <a:spLocks noGrp="1"/>
          </p:cNvSpPr>
          <p:nvPr>
            <p:ph type="sldNum" sz="quarter" idx="12"/>
          </p:nvPr>
        </p:nvSpPr>
        <p:spPr>
          <a:xfrm>
            <a:off x="8147248" y="6448251"/>
            <a:ext cx="1006489" cy="365125"/>
          </a:xfrm>
        </p:spPr>
        <p:txBody>
          <a:bodyPr/>
          <a:lstStyle/>
          <a:p>
            <a:pPr>
              <a:defRPr/>
            </a:pPr>
            <a:fld id="{667CCBFA-BFB9-4E9F-B6F6-694D72409F22}" type="slidenum">
              <a:rPr lang="ru-RU" smtClean="0"/>
              <a:pPr>
                <a:defRPr/>
              </a:pPr>
              <a:t>83</a:t>
            </a:fld>
            <a:endParaRPr lang="ru-RU" dirty="0"/>
          </a:p>
        </p:txBody>
      </p:sp>
      <p:sp>
        <p:nvSpPr>
          <p:cNvPr id="40" name="Заголовок 1"/>
          <p:cNvSpPr txBox="1">
            <a:spLocks/>
          </p:cNvSpPr>
          <p:nvPr/>
        </p:nvSpPr>
        <p:spPr>
          <a:xfrm>
            <a:off x="259728" y="0"/>
            <a:ext cx="7613500" cy="620688"/>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l" fontAlgn="auto">
              <a:spcAft>
                <a:spcPts val="0"/>
              </a:spcAft>
              <a:buNone/>
            </a:pPr>
            <a:r>
              <a:rPr lang="ru-RU" sz="1700" dirty="0">
                <a:solidFill>
                  <a:schemeClr val="tx1"/>
                </a:solidFill>
                <a:effectLst/>
                <a:latin typeface="Times New Roman" panose="02020603050405020304" pitchFamily="18" charset="0"/>
                <a:cs typeface="Times New Roman" panose="02020603050405020304" pitchFamily="18" charset="0"/>
              </a:rPr>
              <a:t>Государственная программа Чувашской Республики </a:t>
            </a:r>
            <a:endParaRPr lang="ru-RU" sz="1700" dirty="0" smtClean="0">
              <a:solidFill>
                <a:schemeClr val="tx1"/>
              </a:solidFill>
              <a:effectLst/>
              <a:latin typeface="Times New Roman" panose="02020603050405020304" pitchFamily="18" charset="0"/>
              <a:cs typeface="Times New Roman" panose="02020603050405020304" pitchFamily="18" charset="0"/>
            </a:endParaRPr>
          </a:p>
          <a:p>
            <a:pPr marL="0" indent="0" algn="l" fontAlgn="auto">
              <a:spcAft>
                <a:spcPts val="0"/>
              </a:spcAft>
              <a:buNone/>
            </a:pPr>
            <a:r>
              <a:rPr lang="ru-RU" sz="1700" dirty="0" smtClean="0">
                <a:solidFill>
                  <a:schemeClr val="tx1"/>
                </a:solidFill>
                <a:effectLst/>
                <a:latin typeface="Times New Roman" panose="02020603050405020304" pitchFamily="18" charset="0"/>
                <a:cs typeface="Times New Roman" panose="02020603050405020304" pitchFamily="18" charset="0"/>
              </a:rPr>
              <a:t>«</a:t>
            </a:r>
            <a:r>
              <a:rPr lang="ru-RU" sz="1700" dirty="0">
                <a:solidFill>
                  <a:schemeClr val="tx1"/>
                </a:solidFill>
                <a:effectLst/>
                <a:latin typeface="Times New Roman" panose="02020603050405020304" pitchFamily="18" charset="0"/>
                <a:cs typeface="Times New Roman" panose="02020603050405020304" pitchFamily="18" charset="0"/>
              </a:rPr>
              <a:t>Развитие строительного комплекса и архитектуры»</a:t>
            </a:r>
          </a:p>
          <a:p>
            <a:pPr marL="0" indent="0" algn="l" fontAlgn="auto">
              <a:spcAft>
                <a:spcPts val="0"/>
              </a:spcAft>
              <a:buNone/>
            </a:pPr>
            <a:endParaRPr lang="ru-RU" sz="1700" dirty="0">
              <a:solidFill>
                <a:schemeClr val="tx1"/>
              </a:solidFill>
              <a:effectLst/>
              <a:latin typeface="Times New Roman" panose="02020603050405020304" pitchFamily="18" charset="0"/>
              <a:cs typeface="Times New Roman" panose="02020603050405020304" pitchFamily="18" charset="0"/>
            </a:endParaRPr>
          </a:p>
        </p:txBody>
      </p:sp>
      <p:cxnSp>
        <p:nvCxnSpPr>
          <p:cNvPr id="41" name="Прямая соединительная линия 40"/>
          <p:cNvCxnSpPr/>
          <p:nvPr/>
        </p:nvCxnSpPr>
        <p:spPr>
          <a:xfrm>
            <a:off x="0" y="620688"/>
            <a:ext cx="9144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44" name="TextBox 43"/>
          <p:cNvSpPr txBox="1"/>
          <p:nvPr/>
        </p:nvSpPr>
        <p:spPr>
          <a:xfrm>
            <a:off x="7873228" y="69850"/>
            <a:ext cx="1223412" cy="492443"/>
          </a:xfrm>
          <a:prstGeom prst="rect">
            <a:avLst/>
          </a:prstGeom>
          <a:noFill/>
        </p:spPr>
        <p:txBody>
          <a:bodyPr wrap="none" rtlCol="0">
            <a:spAutoFit/>
          </a:bodyPr>
          <a:lstStyle/>
          <a:p>
            <a:pPr algn="ctr"/>
            <a:r>
              <a:rPr lang="ru-RU" sz="1300" b="1" i="1" dirty="0" smtClean="0">
                <a:solidFill>
                  <a:schemeClr val="accent1"/>
                </a:solidFill>
                <a:latin typeface="+mn-lt"/>
              </a:rPr>
              <a:t>Бюджет</a:t>
            </a:r>
          </a:p>
          <a:p>
            <a:pPr algn="ctr"/>
            <a:r>
              <a:rPr lang="ru-RU" sz="1300" b="1" i="1" dirty="0" smtClean="0">
                <a:solidFill>
                  <a:schemeClr val="accent1"/>
                </a:solidFill>
                <a:latin typeface="+mn-lt"/>
              </a:rPr>
              <a:t>для граждан</a:t>
            </a:r>
            <a:endParaRPr lang="ru-RU" sz="1300" b="1" i="1" dirty="0">
              <a:solidFill>
                <a:schemeClr val="accent1"/>
              </a:solidFill>
              <a:latin typeface="+mn-lt"/>
            </a:endParaRPr>
          </a:p>
        </p:txBody>
      </p:sp>
      <p:sp>
        <p:nvSpPr>
          <p:cNvPr id="49" name="Скругленный прямоугольник 48"/>
          <p:cNvSpPr/>
          <p:nvPr/>
        </p:nvSpPr>
        <p:spPr>
          <a:xfrm>
            <a:off x="128529" y="5288093"/>
            <a:ext cx="4731505" cy="662111"/>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r>
              <a:rPr lang="ru-RU" sz="1200" dirty="0" smtClean="0">
                <a:solidFill>
                  <a:schemeClr val="tx1"/>
                </a:solidFill>
                <a:latin typeface="Times New Roman" panose="02020603050405020304" pitchFamily="18" charset="0"/>
                <a:cs typeface="Times New Roman" panose="02020603050405020304" pitchFamily="18" charset="0"/>
              </a:rPr>
              <a:t>Увеличение объема выпуска продукции промышленности строительных материалов и индустриального домостроения, % к показателям 2016 года</a:t>
            </a:r>
            <a:endParaRPr lang="ru-RU" sz="1200" dirty="0">
              <a:solidFill>
                <a:schemeClr val="tx1"/>
              </a:solidFill>
              <a:latin typeface="Times New Roman" panose="02020603050405020304" pitchFamily="18" charset="0"/>
              <a:cs typeface="Times New Roman" panose="02020603050405020304" pitchFamily="18" charset="0"/>
            </a:endParaRPr>
          </a:p>
        </p:txBody>
      </p:sp>
      <p:sp>
        <p:nvSpPr>
          <p:cNvPr id="61" name="Скругленный прямоугольник 60"/>
          <p:cNvSpPr/>
          <p:nvPr/>
        </p:nvSpPr>
        <p:spPr>
          <a:xfrm>
            <a:off x="142920" y="6011026"/>
            <a:ext cx="4731505" cy="432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r>
              <a:rPr lang="ru-RU" sz="1200" dirty="0" smtClean="0">
                <a:solidFill>
                  <a:schemeClr val="tx1"/>
                </a:solidFill>
                <a:latin typeface="Times New Roman" panose="02020603050405020304" pitchFamily="18" charset="0"/>
                <a:cs typeface="Times New Roman" panose="02020603050405020304" pitchFamily="18" charset="0"/>
              </a:rPr>
              <a:t>Обеспечение республиканского рынка строительными материалами собственного производства, % к показателям 2016 года</a:t>
            </a:r>
            <a:endParaRPr lang="ru-RU" sz="1200" dirty="0">
              <a:solidFill>
                <a:schemeClr val="tx1"/>
              </a:solidFill>
              <a:latin typeface="Times New Roman" panose="02020603050405020304" pitchFamily="18" charset="0"/>
              <a:cs typeface="Times New Roman" panose="02020603050405020304" pitchFamily="18" charset="0"/>
            </a:endParaRPr>
          </a:p>
        </p:txBody>
      </p:sp>
      <p:pic>
        <p:nvPicPr>
          <p:cNvPr id="2051" name="Picture 3" descr="T:\Госдолг\Катя\administrativnij_kompleks_(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11762" y="692695"/>
            <a:ext cx="2533932" cy="187220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90" name="Скругленный прямоугольник 89"/>
          <p:cNvSpPr/>
          <p:nvPr/>
        </p:nvSpPr>
        <p:spPr>
          <a:xfrm>
            <a:off x="128526" y="4750797"/>
            <a:ext cx="4731505" cy="478238"/>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r>
              <a:rPr lang="ru-RU" sz="1200" dirty="0" smtClean="0">
                <a:solidFill>
                  <a:schemeClr val="tx1"/>
                </a:solidFill>
                <a:latin typeface="Times New Roman" panose="02020603050405020304" pitchFamily="18" charset="0"/>
                <a:cs typeface="Times New Roman" panose="02020603050405020304" pitchFamily="18" charset="0"/>
              </a:rPr>
              <a:t>Степень износа основных фондов организаций отрасли, % к показателям 2016 года, процентов</a:t>
            </a:r>
            <a:endParaRPr lang="ru-RU" sz="1200" dirty="0">
              <a:solidFill>
                <a:schemeClr val="tx1"/>
              </a:solidFill>
              <a:latin typeface="Times New Roman" panose="02020603050405020304" pitchFamily="18" charset="0"/>
              <a:cs typeface="Times New Roman" panose="02020603050405020304" pitchFamily="18" charset="0"/>
            </a:endParaRPr>
          </a:p>
        </p:txBody>
      </p:sp>
      <p:sp>
        <p:nvSpPr>
          <p:cNvPr id="36" name="Скругленный прямоугольник 35"/>
          <p:cNvSpPr/>
          <p:nvPr/>
        </p:nvSpPr>
        <p:spPr>
          <a:xfrm>
            <a:off x="128527" y="3537063"/>
            <a:ext cx="4731506" cy="576064"/>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r>
              <a:rPr lang="ru-RU" sz="1200" dirty="0" smtClean="0">
                <a:solidFill>
                  <a:schemeClr val="tx1"/>
                </a:solidFill>
                <a:latin typeface="Times New Roman" panose="02020603050405020304" pitchFamily="18" charset="0"/>
                <a:cs typeface="Times New Roman" panose="02020603050405020304" pitchFamily="18" charset="0"/>
              </a:rPr>
              <a:t>Сокращение сроков проведения государственной экспертизы проектной документации объектов капстроительства и результатов инженерных изысканий для жилых объектов, дней</a:t>
            </a:r>
            <a:endParaRPr lang="ru-RU" sz="1200" dirty="0">
              <a:solidFill>
                <a:schemeClr val="tx1"/>
              </a:solidFill>
              <a:latin typeface="Times New Roman" panose="02020603050405020304" pitchFamily="18" charset="0"/>
              <a:cs typeface="Times New Roman" panose="02020603050405020304" pitchFamily="18" charset="0"/>
            </a:endParaRPr>
          </a:p>
        </p:txBody>
      </p:sp>
      <p:sp>
        <p:nvSpPr>
          <p:cNvPr id="38" name="Полилиния 37"/>
          <p:cNvSpPr/>
          <p:nvPr/>
        </p:nvSpPr>
        <p:spPr>
          <a:xfrm>
            <a:off x="4991229" y="1975893"/>
            <a:ext cx="756825" cy="511343"/>
          </a:xfrm>
          <a:custGeom>
            <a:avLst/>
            <a:gdLst>
              <a:gd name="connsiteX0" fmla="*/ 0 w 501594"/>
              <a:gd name="connsiteY0" fmla="*/ 50159 h 917152"/>
              <a:gd name="connsiteX1" fmla="*/ 50159 w 501594"/>
              <a:gd name="connsiteY1" fmla="*/ 0 h 917152"/>
              <a:gd name="connsiteX2" fmla="*/ 451435 w 501594"/>
              <a:gd name="connsiteY2" fmla="*/ 0 h 917152"/>
              <a:gd name="connsiteX3" fmla="*/ 501594 w 501594"/>
              <a:gd name="connsiteY3" fmla="*/ 50159 h 917152"/>
              <a:gd name="connsiteX4" fmla="*/ 501594 w 501594"/>
              <a:gd name="connsiteY4" fmla="*/ 866993 h 917152"/>
              <a:gd name="connsiteX5" fmla="*/ 451435 w 501594"/>
              <a:gd name="connsiteY5" fmla="*/ 917152 h 917152"/>
              <a:gd name="connsiteX6" fmla="*/ 50159 w 501594"/>
              <a:gd name="connsiteY6" fmla="*/ 917152 h 917152"/>
              <a:gd name="connsiteX7" fmla="*/ 0 w 501594"/>
              <a:gd name="connsiteY7" fmla="*/ 866993 h 917152"/>
              <a:gd name="connsiteX8" fmla="*/ 0 w 501594"/>
              <a:gd name="connsiteY8" fmla="*/ 50159 h 917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1594" h="917152">
                <a:moveTo>
                  <a:pt x="0" y="50159"/>
                </a:moveTo>
                <a:cubicBezTo>
                  <a:pt x="0" y="22457"/>
                  <a:pt x="22457" y="0"/>
                  <a:pt x="50159" y="0"/>
                </a:cubicBezTo>
                <a:lnTo>
                  <a:pt x="451435" y="0"/>
                </a:lnTo>
                <a:cubicBezTo>
                  <a:pt x="479137" y="0"/>
                  <a:pt x="501594" y="22457"/>
                  <a:pt x="501594" y="50159"/>
                </a:cubicBezTo>
                <a:lnTo>
                  <a:pt x="501594" y="866993"/>
                </a:lnTo>
                <a:cubicBezTo>
                  <a:pt x="501594" y="894695"/>
                  <a:pt x="479137" y="917152"/>
                  <a:pt x="451435" y="917152"/>
                </a:cubicBezTo>
                <a:lnTo>
                  <a:pt x="50159" y="917152"/>
                </a:lnTo>
                <a:cubicBezTo>
                  <a:pt x="22457" y="917152"/>
                  <a:pt x="0" y="894695"/>
                  <a:pt x="0" y="866993"/>
                </a:cubicBezTo>
                <a:lnTo>
                  <a:pt x="0" y="50159"/>
                </a:lnTo>
                <a:close/>
              </a:path>
            </a:pathLst>
          </a:custGeom>
          <a:gradFill flip="none" rotWithShape="1">
            <a:gsLst>
              <a:gs pos="0">
                <a:srgbClr val="BEF397"/>
              </a:gs>
              <a:gs pos="50000">
                <a:srgbClr val="D5F6C0"/>
              </a:gs>
              <a:gs pos="100000">
                <a:srgbClr val="EAFAE0"/>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nchor="ctr"/>
          <a:lstStyle/>
          <a:p>
            <a:pPr algn="ctr" defTabSz="622300">
              <a:lnSpc>
                <a:spcPct val="90000"/>
              </a:lnSpc>
            </a:pPr>
            <a:r>
              <a:rPr lang="ru-RU" sz="1300" b="1" dirty="0">
                <a:solidFill>
                  <a:prstClr val="black"/>
                </a:solidFill>
                <a:latin typeface="Times New Roman" panose="02020603050405020304" pitchFamily="18" charset="0"/>
                <a:cs typeface="Times New Roman" panose="02020603050405020304" pitchFamily="18" charset="0"/>
              </a:rPr>
              <a:t>2019 план</a:t>
            </a:r>
          </a:p>
        </p:txBody>
      </p:sp>
      <p:sp>
        <p:nvSpPr>
          <p:cNvPr id="39" name="Полилиния 38"/>
          <p:cNvSpPr/>
          <p:nvPr/>
        </p:nvSpPr>
        <p:spPr>
          <a:xfrm>
            <a:off x="4991228" y="2538114"/>
            <a:ext cx="756825" cy="422267"/>
          </a:xfrm>
          <a:custGeom>
            <a:avLst/>
            <a:gdLst>
              <a:gd name="connsiteX0" fmla="*/ 0 w 499638"/>
              <a:gd name="connsiteY0" fmla="*/ 42908 h 429080"/>
              <a:gd name="connsiteX1" fmla="*/ 42908 w 499638"/>
              <a:gd name="connsiteY1" fmla="*/ 0 h 429080"/>
              <a:gd name="connsiteX2" fmla="*/ 456730 w 499638"/>
              <a:gd name="connsiteY2" fmla="*/ 0 h 429080"/>
              <a:gd name="connsiteX3" fmla="*/ 499638 w 499638"/>
              <a:gd name="connsiteY3" fmla="*/ 42908 h 429080"/>
              <a:gd name="connsiteX4" fmla="*/ 499638 w 499638"/>
              <a:gd name="connsiteY4" fmla="*/ 386172 h 429080"/>
              <a:gd name="connsiteX5" fmla="*/ 456730 w 499638"/>
              <a:gd name="connsiteY5" fmla="*/ 429080 h 429080"/>
              <a:gd name="connsiteX6" fmla="*/ 42908 w 499638"/>
              <a:gd name="connsiteY6" fmla="*/ 429080 h 429080"/>
              <a:gd name="connsiteX7" fmla="*/ 0 w 499638"/>
              <a:gd name="connsiteY7" fmla="*/ 386172 h 429080"/>
              <a:gd name="connsiteX8" fmla="*/ 0 w 499638"/>
              <a:gd name="connsiteY8" fmla="*/ 42908 h 429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9638" h="429080">
                <a:moveTo>
                  <a:pt x="0" y="42908"/>
                </a:moveTo>
                <a:cubicBezTo>
                  <a:pt x="0" y="19211"/>
                  <a:pt x="19211" y="0"/>
                  <a:pt x="42908" y="0"/>
                </a:cubicBezTo>
                <a:lnTo>
                  <a:pt x="456730" y="0"/>
                </a:lnTo>
                <a:cubicBezTo>
                  <a:pt x="480427" y="0"/>
                  <a:pt x="499638" y="19211"/>
                  <a:pt x="499638" y="42908"/>
                </a:cubicBezTo>
                <a:lnTo>
                  <a:pt x="499638" y="386172"/>
                </a:lnTo>
                <a:cubicBezTo>
                  <a:pt x="499638" y="409869"/>
                  <a:pt x="480427" y="429080"/>
                  <a:pt x="456730" y="429080"/>
                </a:cubicBezTo>
                <a:lnTo>
                  <a:pt x="42908" y="429080"/>
                </a:lnTo>
                <a:cubicBezTo>
                  <a:pt x="19211" y="429080"/>
                  <a:pt x="0" y="409869"/>
                  <a:pt x="0" y="386172"/>
                </a:cubicBezTo>
                <a:lnTo>
                  <a:pt x="0" y="42908"/>
                </a:lnTo>
                <a:close/>
              </a:path>
            </a:pathLst>
          </a:custGeom>
          <a:gradFill flip="none" rotWithShape="1">
            <a:gsLst>
              <a:gs pos="0">
                <a:srgbClr val="BEF397"/>
              </a:gs>
              <a:gs pos="50000">
                <a:srgbClr val="D5F6C0"/>
              </a:gs>
              <a:gs pos="100000">
                <a:srgbClr val="EAFAE0"/>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nchor="ctr"/>
          <a:lstStyle/>
          <a:p>
            <a:pPr algn="ctr"/>
            <a:r>
              <a:rPr lang="ru-RU" sz="1300" b="1" dirty="0" smtClean="0">
                <a:solidFill>
                  <a:prstClr val="black"/>
                </a:solidFill>
                <a:latin typeface="Times New Roman" panose="02020603050405020304" pitchFamily="18" charset="0"/>
                <a:cs typeface="Times New Roman" panose="02020603050405020304" pitchFamily="18" charset="0"/>
              </a:rPr>
              <a:t>102</a:t>
            </a:r>
            <a:endParaRPr lang="ru-RU" sz="1300" b="1" dirty="0">
              <a:solidFill>
                <a:prstClr val="black"/>
              </a:solidFill>
              <a:latin typeface="Times New Roman" panose="02020603050405020304" pitchFamily="18" charset="0"/>
              <a:cs typeface="Times New Roman" panose="02020603050405020304" pitchFamily="18" charset="0"/>
            </a:endParaRPr>
          </a:p>
        </p:txBody>
      </p:sp>
      <p:sp>
        <p:nvSpPr>
          <p:cNvPr id="42" name="Полилиния 41"/>
          <p:cNvSpPr/>
          <p:nvPr/>
        </p:nvSpPr>
        <p:spPr>
          <a:xfrm>
            <a:off x="4991232" y="3043873"/>
            <a:ext cx="756825" cy="401054"/>
          </a:xfrm>
          <a:custGeom>
            <a:avLst/>
            <a:gdLst>
              <a:gd name="connsiteX0" fmla="*/ 0 w 473035"/>
              <a:gd name="connsiteY0" fmla="*/ 47304 h 500150"/>
              <a:gd name="connsiteX1" fmla="*/ 47304 w 473035"/>
              <a:gd name="connsiteY1" fmla="*/ 0 h 500150"/>
              <a:gd name="connsiteX2" fmla="*/ 425732 w 473035"/>
              <a:gd name="connsiteY2" fmla="*/ 0 h 500150"/>
              <a:gd name="connsiteX3" fmla="*/ 473036 w 473035"/>
              <a:gd name="connsiteY3" fmla="*/ 47304 h 500150"/>
              <a:gd name="connsiteX4" fmla="*/ 473035 w 473035"/>
              <a:gd name="connsiteY4" fmla="*/ 452847 h 500150"/>
              <a:gd name="connsiteX5" fmla="*/ 425731 w 473035"/>
              <a:gd name="connsiteY5" fmla="*/ 500151 h 500150"/>
              <a:gd name="connsiteX6" fmla="*/ 47304 w 473035"/>
              <a:gd name="connsiteY6" fmla="*/ 500150 h 500150"/>
              <a:gd name="connsiteX7" fmla="*/ 0 w 473035"/>
              <a:gd name="connsiteY7" fmla="*/ 452846 h 500150"/>
              <a:gd name="connsiteX8" fmla="*/ 0 w 473035"/>
              <a:gd name="connsiteY8" fmla="*/ 47304 h 50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3035" h="500150">
                <a:moveTo>
                  <a:pt x="0" y="47304"/>
                </a:moveTo>
                <a:cubicBezTo>
                  <a:pt x="0" y="21179"/>
                  <a:pt x="21179" y="0"/>
                  <a:pt x="47304" y="0"/>
                </a:cubicBezTo>
                <a:lnTo>
                  <a:pt x="425732" y="0"/>
                </a:lnTo>
                <a:cubicBezTo>
                  <a:pt x="451857" y="0"/>
                  <a:pt x="473036" y="21179"/>
                  <a:pt x="473036" y="47304"/>
                </a:cubicBezTo>
                <a:cubicBezTo>
                  <a:pt x="473036" y="182485"/>
                  <a:pt x="473035" y="317666"/>
                  <a:pt x="473035" y="452847"/>
                </a:cubicBezTo>
                <a:cubicBezTo>
                  <a:pt x="473035" y="478972"/>
                  <a:pt x="451856" y="500151"/>
                  <a:pt x="425731" y="500151"/>
                </a:cubicBezTo>
                <a:lnTo>
                  <a:pt x="47304" y="500150"/>
                </a:lnTo>
                <a:cubicBezTo>
                  <a:pt x="21179" y="500150"/>
                  <a:pt x="0" y="478971"/>
                  <a:pt x="0" y="452846"/>
                </a:cubicBezTo>
                <a:lnTo>
                  <a:pt x="0" y="47304"/>
                </a:lnTo>
                <a:close/>
              </a:path>
            </a:pathLst>
          </a:custGeom>
          <a:gradFill flip="none" rotWithShape="1">
            <a:gsLst>
              <a:gs pos="0">
                <a:srgbClr val="BEF397"/>
              </a:gs>
              <a:gs pos="50000">
                <a:srgbClr val="D5F6C0"/>
              </a:gs>
              <a:gs pos="100000">
                <a:srgbClr val="EAFAE0"/>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nchor="ctr"/>
          <a:lstStyle/>
          <a:p>
            <a:pPr algn="ctr"/>
            <a:r>
              <a:rPr lang="ru-RU" sz="1300" b="1" dirty="0" smtClean="0">
                <a:solidFill>
                  <a:prstClr val="black"/>
                </a:solidFill>
                <a:latin typeface="Times New Roman" panose="02020603050405020304" pitchFamily="18" charset="0"/>
                <a:cs typeface="Times New Roman" panose="02020603050405020304" pitchFamily="18" charset="0"/>
              </a:rPr>
              <a:t>6</a:t>
            </a:r>
            <a:endParaRPr lang="ru-RU" sz="1300" b="1" dirty="0">
              <a:solidFill>
                <a:prstClr val="black"/>
              </a:solidFill>
              <a:latin typeface="Times New Roman" panose="02020603050405020304" pitchFamily="18" charset="0"/>
              <a:cs typeface="Times New Roman" panose="02020603050405020304" pitchFamily="18" charset="0"/>
            </a:endParaRPr>
          </a:p>
        </p:txBody>
      </p:sp>
      <p:sp>
        <p:nvSpPr>
          <p:cNvPr id="43" name="Полилиния 42"/>
          <p:cNvSpPr/>
          <p:nvPr/>
        </p:nvSpPr>
        <p:spPr>
          <a:xfrm>
            <a:off x="4991226" y="4206570"/>
            <a:ext cx="756830" cy="493467"/>
          </a:xfrm>
          <a:custGeom>
            <a:avLst/>
            <a:gdLst>
              <a:gd name="connsiteX0" fmla="*/ 0 w 444361"/>
              <a:gd name="connsiteY0" fmla="*/ 30190 h 301899"/>
              <a:gd name="connsiteX1" fmla="*/ 30190 w 444361"/>
              <a:gd name="connsiteY1" fmla="*/ 0 h 301899"/>
              <a:gd name="connsiteX2" fmla="*/ 414171 w 444361"/>
              <a:gd name="connsiteY2" fmla="*/ 0 h 301899"/>
              <a:gd name="connsiteX3" fmla="*/ 444361 w 444361"/>
              <a:gd name="connsiteY3" fmla="*/ 30190 h 301899"/>
              <a:gd name="connsiteX4" fmla="*/ 444361 w 444361"/>
              <a:gd name="connsiteY4" fmla="*/ 271709 h 301899"/>
              <a:gd name="connsiteX5" fmla="*/ 414171 w 444361"/>
              <a:gd name="connsiteY5" fmla="*/ 301899 h 301899"/>
              <a:gd name="connsiteX6" fmla="*/ 30190 w 444361"/>
              <a:gd name="connsiteY6" fmla="*/ 301899 h 301899"/>
              <a:gd name="connsiteX7" fmla="*/ 0 w 444361"/>
              <a:gd name="connsiteY7" fmla="*/ 271709 h 301899"/>
              <a:gd name="connsiteX8" fmla="*/ 0 w 444361"/>
              <a:gd name="connsiteY8" fmla="*/ 30190 h 301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361" h="301899">
                <a:moveTo>
                  <a:pt x="0" y="30190"/>
                </a:moveTo>
                <a:cubicBezTo>
                  <a:pt x="0" y="13517"/>
                  <a:pt x="13517" y="0"/>
                  <a:pt x="30190" y="0"/>
                </a:cubicBezTo>
                <a:lnTo>
                  <a:pt x="414171" y="0"/>
                </a:lnTo>
                <a:cubicBezTo>
                  <a:pt x="430844" y="0"/>
                  <a:pt x="444361" y="13517"/>
                  <a:pt x="444361" y="30190"/>
                </a:cubicBezTo>
                <a:lnTo>
                  <a:pt x="444361" y="271709"/>
                </a:lnTo>
                <a:cubicBezTo>
                  <a:pt x="444361" y="288382"/>
                  <a:pt x="430844" y="301899"/>
                  <a:pt x="414171" y="301899"/>
                </a:cubicBezTo>
                <a:lnTo>
                  <a:pt x="30190" y="301899"/>
                </a:lnTo>
                <a:cubicBezTo>
                  <a:pt x="13517" y="301899"/>
                  <a:pt x="0" y="288382"/>
                  <a:pt x="0" y="271709"/>
                </a:cubicBezTo>
                <a:lnTo>
                  <a:pt x="0" y="30190"/>
                </a:lnTo>
                <a:close/>
              </a:path>
            </a:pathLst>
          </a:custGeom>
          <a:gradFill flip="none" rotWithShape="1">
            <a:gsLst>
              <a:gs pos="0">
                <a:srgbClr val="BEF397"/>
              </a:gs>
              <a:gs pos="50000">
                <a:srgbClr val="D5F6C0"/>
              </a:gs>
              <a:gs pos="100000">
                <a:srgbClr val="EAFAE0"/>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nchor="ctr"/>
          <a:lstStyle/>
          <a:p>
            <a:pPr algn="ctr"/>
            <a:r>
              <a:rPr lang="ru-RU" sz="1300" b="1" dirty="0" smtClean="0">
                <a:solidFill>
                  <a:prstClr val="black"/>
                </a:solidFill>
                <a:latin typeface="Times New Roman" panose="02020603050405020304" pitchFamily="18" charset="0"/>
                <a:cs typeface="Times New Roman" panose="02020603050405020304" pitchFamily="18" charset="0"/>
              </a:rPr>
              <a:t>30</a:t>
            </a:r>
            <a:endParaRPr lang="ru-RU" sz="1300" b="1" dirty="0">
              <a:solidFill>
                <a:prstClr val="black"/>
              </a:solidFill>
              <a:latin typeface="Times New Roman" panose="02020603050405020304" pitchFamily="18" charset="0"/>
              <a:cs typeface="Times New Roman" panose="02020603050405020304" pitchFamily="18" charset="0"/>
            </a:endParaRPr>
          </a:p>
        </p:txBody>
      </p:sp>
      <p:sp>
        <p:nvSpPr>
          <p:cNvPr id="130" name="Полилиния 129"/>
          <p:cNvSpPr/>
          <p:nvPr/>
        </p:nvSpPr>
        <p:spPr>
          <a:xfrm>
            <a:off x="4991228" y="5304614"/>
            <a:ext cx="756824" cy="645589"/>
          </a:xfrm>
          <a:custGeom>
            <a:avLst/>
            <a:gdLst>
              <a:gd name="connsiteX0" fmla="*/ 0 w 444361"/>
              <a:gd name="connsiteY0" fmla="*/ 30190 h 301899"/>
              <a:gd name="connsiteX1" fmla="*/ 30190 w 444361"/>
              <a:gd name="connsiteY1" fmla="*/ 0 h 301899"/>
              <a:gd name="connsiteX2" fmla="*/ 414171 w 444361"/>
              <a:gd name="connsiteY2" fmla="*/ 0 h 301899"/>
              <a:gd name="connsiteX3" fmla="*/ 444361 w 444361"/>
              <a:gd name="connsiteY3" fmla="*/ 30190 h 301899"/>
              <a:gd name="connsiteX4" fmla="*/ 444361 w 444361"/>
              <a:gd name="connsiteY4" fmla="*/ 271709 h 301899"/>
              <a:gd name="connsiteX5" fmla="*/ 414171 w 444361"/>
              <a:gd name="connsiteY5" fmla="*/ 301899 h 301899"/>
              <a:gd name="connsiteX6" fmla="*/ 30190 w 444361"/>
              <a:gd name="connsiteY6" fmla="*/ 301899 h 301899"/>
              <a:gd name="connsiteX7" fmla="*/ 0 w 444361"/>
              <a:gd name="connsiteY7" fmla="*/ 271709 h 301899"/>
              <a:gd name="connsiteX8" fmla="*/ 0 w 444361"/>
              <a:gd name="connsiteY8" fmla="*/ 30190 h 301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361" h="301899">
                <a:moveTo>
                  <a:pt x="0" y="30190"/>
                </a:moveTo>
                <a:cubicBezTo>
                  <a:pt x="0" y="13517"/>
                  <a:pt x="13517" y="0"/>
                  <a:pt x="30190" y="0"/>
                </a:cubicBezTo>
                <a:lnTo>
                  <a:pt x="414171" y="0"/>
                </a:lnTo>
                <a:cubicBezTo>
                  <a:pt x="430844" y="0"/>
                  <a:pt x="444361" y="13517"/>
                  <a:pt x="444361" y="30190"/>
                </a:cubicBezTo>
                <a:lnTo>
                  <a:pt x="444361" y="271709"/>
                </a:lnTo>
                <a:cubicBezTo>
                  <a:pt x="444361" y="288382"/>
                  <a:pt x="430844" y="301899"/>
                  <a:pt x="414171" y="301899"/>
                </a:cubicBezTo>
                <a:lnTo>
                  <a:pt x="30190" y="301899"/>
                </a:lnTo>
                <a:cubicBezTo>
                  <a:pt x="13517" y="301899"/>
                  <a:pt x="0" y="288382"/>
                  <a:pt x="0" y="271709"/>
                </a:cubicBezTo>
                <a:lnTo>
                  <a:pt x="0" y="30190"/>
                </a:lnTo>
                <a:close/>
              </a:path>
            </a:pathLst>
          </a:custGeom>
          <a:gradFill flip="none" rotWithShape="1">
            <a:gsLst>
              <a:gs pos="0">
                <a:srgbClr val="BEF397"/>
              </a:gs>
              <a:gs pos="50000">
                <a:srgbClr val="D5F6C0"/>
              </a:gs>
              <a:gs pos="100000">
                <a:srgbClr val="EAFAE0"/>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nchor="ctr"/>
          <a:lstStyle/>
          <a:p>
            <a:pPr algn="ctr"/>
            <a:r>
              <a:rPr lang="ru-RU" sz="1300" b="1" dirty="0" smtClean="0">
                <a:solidFill>
                  <a:prstClr val="black"/>
                </a:solidFill>
                <a:latin typeface="Times New Roman" panose="02020603050405020304" pitchFamily="18" charset="0"/>
                <a:cs typeface="Times New Roman" panose="02020603050405020304" pitchFamily="18" charset="0"/>
              </a:rPr>
              <a:t>117</a:t>
            </a:r>
            <a:endParaRPr lang="ru-RU" sz="1300" b="1" dirty="0">
              <a:solidFill>
                <a:prstClr val="black"/>
              </a:solidFill>
              <a:latin typeface="Times New Roman" panose="02020603050405020304" pitchFamily="18" charset="0"/>
              <a:cs typeface="Times New Roman" panose="02020603050405020304" pitchFamily="18" charset="0"/>
            </a:endParaRPr>
          </a:p>
        </p:txBody>
      </p:sp>
      <p:sp>
        <p:nvSpPr>
          <p:cNvPr id="63" name="Полилиния 62"/>
          <p:cNvSpPr/>
          <p:nvPr/>
        </p:nvSpPr>
        <p:spPr>
          <a:xfrm>
            <a:off x="4986952" y="6031125"/>
            <a:ext cx="756828" cy="449928"/>
          </a:xfrm>
          <a:custGeom>
            <a:avLst/>
            <a:gdLst>
              <a:gd name="connsiteX0" fmla="*/ 0 w 444361"/>
              <a:gd name="connsiteY0" fmla="*/ 30190 h 301899"/>
              <a:gd name="connsiteX1" fmla="*/ 30190 w 444361"/>
              <a:gd name="connsiteY1" fmla="*/ 0 h 301899"/>
              <a:gd name="connsiteX2" fmla="*/ 414171 w 444361"/>
              <a:gd name="connsiteY2" fmla="*/ 0 h 301899"/>
              <a:gd name="connsiteX3" fmla="*/ 444361 w 444361"/>
              <a:gd name="connsiteY3" fmla="*/ 30190 h 301899"/>
              <a:gd name="connsiteX4" fmla="*/ 444361 w 444361"/>
              <a:gd name="connsiteY4" fmla="*/ 271709 h 301899"/>
              <a:gd name="connsiteX5" fmla="*/ 414171 w 444361"/>
              <a:gd name="connsiteY5" fmla="*/ 301899 h 301899"/>
              <a:gd name="connsiteX6" fmla="*/ 30190 w 444361"/>
              <a:gd name="connsiteY6" fmla="*/ 301899 h 301899"/>
              <a:gd name="connsiteX7" fmla="*/ 0 w 444361"/>
              <a:gd name="connsiteY7" fmla="*/ 271709 h 301899"/>
              <a:gd name="connsiteX8" fmla="*/ 0 w 444361"/>
              <a:gd name="connsiteY8" fmla="*/ 30190 h 301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361" h="301899">
                <a:moveTo>
                  <a:pt x="0" y="30190"/>
                </a:moveTo>
                <a:cubicBezTo>
                  <a:pt x="0" y="13517"/>
                  <a:pt x="13517" y="0"/>
                  <a:pt x="30190" y="0"/>
                </a:cubicBezTo>
                <a:lnTo>
                  <a:pt x="414171" y="0"/>
                </a:lnTo>
                <a:cubicBezTo>
                  <a:pt x="430844" y="0"/>
                  <a:pt x="444361" y="13517"/>
                  <a:pt x="444361" y="30190"/>
                </a:cubicBezTo>
                <a:lnTo>
                  <a:pt x="444361" y="271709"/>
                </a:lnTo>
                <a:cubicBezTo>
                  <a:pt x="444361" y="288382"/>
                  <a:pt x="430844" y="301899"/>
                  <a:pt x="414171" y="301899"/>
                </a:cubicBezTo>
                <a:lnTo>
                  <a:pt x="30190" y="301899"/>
                </a:lnTo>
                <a:cubicBezTo>
                  <a:pt x="13517" y="301899"/>
                  <a:pt x="0" y="288382"/>
                  <a:pt x="0" y="271709"/>
                </a:cubicBezTo>
                <a:lnTo>
                  <a:pt x="0" y="30190"/>
                </a:lnTo>
                <a:close/>
              </a:path>
            </a:pathLst>
          </a:custGeom>
          <a:gradFill flip="none" rotWithShape="1">
            <a:gsLst>
              <a:gs pos="0">
                <a:srgbClr val="BEF397"/>
              </a:gs>
              <a:gs pos="50000">
                <a:srgbClr val="D5F6C0"/>
              </a:gs>
              <a:gs pos="100000">
                <a:srgbClr val="EAFAE0"/>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nchor="ctr"/>
          <a:lstStyle/>
          <a:p>
            <a:pPr algn="ctr"/>
            <a:r>
              <a:rPr lang="ru-RU" sz="1300" b="1" dirty="0">
                <a:solidFill>
                  <a:prstClr val="black"/>
                </a:solidFill>
                <a:latin typeface="Times New Roman" panose="02020603050405020304" pitchFamily="18" charset="0"/>
                <a:cs typeface="Times New Roman" panose="02020603050405020304" pitchFamily="18" charset="0"/>
              </a:rPr>
              <a:t>53</a:t>
            </a:r>
          </a:p>
        </p:txBody>
      </p:sp>
      <p:sp>
        <p:nvSpPr>
          <p:cNvPr id="91" name="Полилиния 90"/>
          <p:cNvSpPr/>
          <p:nvPr/>
        </p:nvSpPr>
        <p:spPr>
          <a:xfrm>
            <a:off x="4991227" y="4756934"/>
            <a:ext cx="756824" cy="471610"/>
          </a:xfrm>
          <a:custGeom>
            <a:avLst/>
            <a:gdLst>
              <a:gd name="connsiteX0" fmla="*/ 0 w 444361"/>
              <a:gd name="connsiteY0" fmla="*/ 30190 h 301899"/>
              <a:gd name="connsiteX1" fmla="*/ 30190 w 444361"/>
              <a:gd name="connsiteY1" fmla="*/ 0 h 301899"/>
              <a:gd name="connsiteX2" fmla="*/ 414171 w 444361"/>
              <a:gd name="connsiteY2" fmla="*/ 0 h 301899"/>
              <a:gd name="connsiteX3" fmla="*/ 444361 w 444361"/>
              <a:gd name="connsiteY3" fmla="*/ 30190 h 301899"/>
              <a:gd name="connsiteX4" fmla="*/ 444361 w 444361"/>
              <a:gd name="connsiteY4" fmla="*/ 271709 h 301899"/>
              <a:gd name="connsiteX5" fmla="*/ 414171 w 444361"/>
              <a:gd name="connsiteY5" fmla="*/ 301899 h 301899"/>
              <a:gd name="connsiteX6" fmla="*/ 30190 w 444361"/>
              <a:gd name="connsiteY6" fmla="*/ 301899 h 301899"/>
              <a:gd name="connsiteX7" fmla="*/ 0 w 444361"/>
              <a:gd name="connsiteY7" fmla="*/ 271709 h 301899"/>
              <a:gd name="connsiteX8" fmla="*/ 0 w 444361"/>
              <a:gd name="connsiteY8" fmla="*/ 30190 h 301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361" h="301899">
                <a:moveTo>
                  <a:pt x="0" y="30190"/>
                </a:moveTo>
                <a:cubicBezTo>
                  <a:pt x="0" y="13517"/>
                  <a:pt x="13517" y="0"/>
                  <a:pt x="30190" y="0"/>
                </a:cubicBezTo>
                <a:lnTo>
                  <a:pt x="414171" y="0"/>
                </a:lnTo>
                <a:cubicBezTo>
                  <a:pt x="430844" y="0"/>
                  <a:pt x="444361" y="13517"/>
                  <a:pt x="444361" y="30190"/>
                </a:cubicBezTo>
                <a:lnTo>
                  <a:pt x="444361" y="271709"/>
                </a:lnTo>
                <a:cubicBezTo>
                  <a:pt x="444361" y="288382"/>
                  <a:pt x="430844" y="301899"/>
                  <a:pt x="414171" y="301899"/>
                </a:cubicBezTo>
                <a:lnTo>
                  <a:pt x="30190" y="301899"/>
                </a:lnTo>
                <a:cubicBezTo>
                  <a:pt x="13517" y="301899"/>
                  <a:pt x="0" y="288382"/>
                  <a:pt x="0" y="271709"/>
                </a:cubicBezTo>
                <a:lnTo>
                  <a:pt x="0" y="30190"/>
                </a:lnTo>
                <a:close/>
              </a:path>
            </a:pathLst>
          </a:custGeom>
          <a:gradFill flip="none" rotWithShape="1">
            <a:gsLst>
              <a:gs pos="0">
                <a:srgbClr val="BEF397"/>
              </a:gs>
              <a:gs pos="50000">
                <a:srgbClr val="D5F6C0"/>
              </a:gs>
              <a:gs pos="100000">
                <a:srgbClr val="EAFAE0"/>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nchor="ctr"/>
          <a:lstStyle/>
          <a:p>
            <a:pPr algn="ctr"/>
            <a:r>
              <a:rPr lang="ru-RU" sz="1300" b="1" dirty="0" smtClean="0">
                <a:solidFill>
                  <a:prstClr val="black"/>
                </a:solidFill>
                <a:latin typeface="Times New Roman" panose="02020603050405020304" pitchFamily="18" charset="0"/>
                <a:cs typeface="Times New Roman" panose="02020603050405020304" pitchFamily="18" charset="0"/>
              </a:rPr>
              <a:t>34,0</a:t>
            </a:r>
            <a:endParaRPr lang="ru-RU" sz="1300" b="1" dirty="0">
              <a:solidFill>
                <a:prstClr val="black"/>
              </a:solidFill>
              <a:latin typeface="Times New Roman" panose="02020603050405020304" pitchFamily="18" charset="0"/>
              <a:cs typeface="Times New Roman" panose="02020603050405020304" pitchFamily="18" charset="0"/>
            </a:endParaRPr>
          </a:p>
        </p:txBody>
      </p:sp>
      <p:sp>
        <p:nvSpPr>
          <p:cNvPr id="53" name="Полилиния 52"/>
          <p:cNvSpPr/>
          <p:nvPr/>
        </p:nvSpPr>
        <p:spPr>
          <a:xfrm>
            <a:off x="4989311" y="3525867"/>
            <a:ext cx="758745" cy="580699"/>
          </a:xfrm>
          <a:custGeom>
            <a:avLst/>
            <a:gdLst>
              <a:gd name="connsiteX0" fmla="*/ 0 w 444361"/>
              <a:gd name="connsiteY0" fmla="*/ 30190 h 301899"/>
              <a:gd name="connsiteX1" fmla="*/ 30190 w 444361"/>
              <a:gd name="connsiteY1" fmla="*/ 0 h 301899"/>
              <a:gd name="connsiteX2" fmla="*/ 414171 w 444361"/>
              <a:gd name="connsiteY2" fmla="*/ 0 h 301899"/>
              <a:gd name="connsiteX3" fmla="*/ 444361 w 444361"/>
              <a:gd name="connsiteY3" fmla="*/ 30190 h 301899"/>
              <a:gd name="connsiteX4" fmla="*/ 444361 w 444361"/>
              <a:gd name="connsiteY4" fmla="*/ 271709 h 301899"/>
              <a:gd name="connsiteX5" fmla="*/ 414171 w 444361"/>
              <a:gd name="connsiteY5" fmla="*/ 301899 h 301899"/>
              <a:gd name="connsiteX6" fmla="*/ 30190 w 444361"/>
              <a:gd name="connsiteY6" fmla="*/ 301899 h 301899"/>
              <a:gd name="connsiteX7" fmla="*/ 0 w 444361"/>
              <a:gd name="connsiteY7" fmla="*/ 271709 h 301899"/>
              <a:gd name="connsiteX8" fmla="*/ 0 w 444361"/>
              <a:gd name="connsiteY8" fmla="*/ 30190 h 301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361" h="301899">
                <a:moveTo>
                  <a:pt x="0" y="30190"/>
                </a:moveTo>
                <a:cubicBezTo>
                  <a:pt x="0" y="13517"/>
                  <a:pt x="13517" y="0"/>
                  <a:pt x="30190" y="0"/>
                </a:cubicBezTo>
                <a:lnTo>
                  <a:pt x="414171" y="0"/>
                </a:lnTo>
                <a:cubicBezTo>
                  <a:pt x="430844" y="0"/>
                  <a:pt x="444361" y="13517"/>
                  <a:pt x="444361" y="30190"/>
                </a:cubicBezTo>
                <a:lnTo>
                  <a:pt x="444361" y="271709"/>
                </a:lnTo>
                <a:cubicBezTo>
                  <a:pt x="444361" y="288382"/>
                  <a:pt x="430844" y="301899"/>
                  <a:pt x="414171" y="301899"/>
                </a:cubicBezTo>
                <a:lnTo>
                  <a:pt x="30190" y="301899"/>
                </a:lnTo>
                <a:cubicBezTo>
                  <a:pt x="13517" y="301899"/>
                  <a:pt x="0" y="288382"/>
                  <a:pt x="0" y="271709"/>
                </a:cubicBezTo>
                <a:lnTo>
                  <a:pt x="0" y="30190"/>
                </a:lnTo>
                <a:close/>
              </a:path>
            </a:pathLst>
          </a:custGeom>
          <a:gradFill flip="none" rotWithShape="1">
            <a:gsLst>
              <a:gs pos="0">
                <a:srgbClr val="BEF397"/>
              </a:gs>
              <a:gs pos="50000">
                <a:srgbClr val="D5F6C0"/>
              </a:gs>
              <a:gs pos="100000">
                <a:srgbClr val="EAFAE0"/>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nchor="ctr"/>
          <a:lstStyle/>
          <a:p>
            <a:pPr algn="ctr"/>
            <a:r>
              <a:rPr lang="ru-RU" sz="1300" b="1" dirty="0">
                <a:solidFill>
                  <a:prstClr val="black"/>
                </a:solidFill>
                <a:latin typeface="Times New Roman" panose="02020603050405020304" pitchFamily="18" charset="0"/>
                <a:cs typeface="Times New Roman" panose="02020603050405020304" pitchFamily="18" charset="0"/>
              </a:rPr>
              <a:t>20</a:t>
            </a:r>
          </a:p>
        </p:txBody>
      </p:sp>
      <p:sp>
        <p:nvSpPr>
          <p:cNvPr id="131" name="Полилиния 130"/>
          <p:cNvSpPr/>
          <p:nvPr/>
        </p:nvSpPr>
        <p:spPr>
          <a:xfrm>
            <a:off x="6650323" y="5286688"/>
            <a:ext cx="730445" cy="655647"/>
          </a:xfrm>
          <a:custGeom>
            <a:avLst/>
            <a:gdLst>
              <a:gd name="connsiteX0" fmla="*/ 0 w 444361"/>
              <a:gd name="connsiteY0" fmla="*/ 30190 h 301899"/>
              <a:gd name="connsiteX1" fmla="*/ 30190 w 444361"/>
              <a:gd name="connsiteY1" fmla="*/ 0 h 301899"/>
              <a:gd name="connsiteX2" fmla="*/ 414171 w 444361"/>
              <a:gd name="connsiteY2" fmla="*/ 0 h 301899"/>
              <a:gd name="connsiteX3" fmla="*/ 444361 w 444361"/>
              <a:gd name="connsiteY3" fmla="*/ 30190 h 301899"/>
              <a:gd name="connsiteX4" fmla="*/ 444361 w 444361"/>
              <a:gd name="connsiteY4" fmla="*/ 271709 h 301899"/>
              <a:gd name="connsiteX5" fmla="*/ 414171 w 444361"/>
              <a:gd name="connsiteY5" fmla="*/ 301899 h 301899"/>
              <a:gd name="connsiteX6" fmla="*/ 30190 w 444361"/>
              <a:gd name="connsiteY6" fmla="*/ 301899 h 301899"/>
              <a:gd name="connsiteX7" fmla="*/ 0 w 444361"/>
              <a:gd name="connsiteY7" fmla="*/ 271709 h 301899"/>
              <a:gd name="connsiteX8" fmla="*/ 0 w 444361"/>
              <a:gd name="connsiteY8" fmla="*/ 30190 h 301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361" h="301899">
                <a:moveTo>
                  <a:pt x="0" y="30190"/>
                </a:moveTo>
                <a:cubicBezTo>
                  <a:pt x="0" y="13517"/>
                  <a:pt x="13517" y="0"/>
                  <a:pt x="30190" y="0"/>
                </a:cubicBezTo>
                <a:lnTo>
                  <a:pt x="414171" y="0"/>
                </a:lnTo>
                <a:cubicBezTo>
                  <a:pt x="430844" y="0"/>
                  <a:pt x="444361" y="13517"/>
                  <a:pt x="444361" y="30190"/>
                </a:cubicBezTo>
                <a:lnTo>
                  <a:pt x="444361" y="271709"/>
                </a:lnTo>
                <a:cubicBezTo>
                  <a:pt x="444361" y="288382"/>
                  <a:pt x="430844" y="301899"/>
                  <a:pt x="414171" y="301899"/>
                </a:cubicBezTo>
                <a:lnTo>
                  <a:pt x="30190" y="301899"/>
                </a:lnTo>
                <a:cubicBezTo>
                  <a:pt x="13517" y="301899"/>
                  <a:pt x="0" y="288382"/>
                  <a:pt x="0" y="271709"/>
                </a:cubicBezTo>
                <a:lnTo>
                  <a:pt x="0" y="30190"/>
                </a:lnTo>
                <a:close/>
              </a:path>
            </a:pathLst>
          </a:custGeom>
          <a:gradFill flip="none" rotWithShape="1">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0752" tIns="50752" rIns="50752" bIns="50752" numCol="1" spcCol="1270" anchor="ctr" anchorCtr="0">
            <a:noAutofit/>
          </a:bodyPr>
          <a:lstStyle/>
          <a:p>
            <a:pPr lvl="0" algn="ctr" defTabSz="488950">
              <a:lnSpc>
                <a:spcPct val="90000"/>
              </a:lnSpc>
              <a:spcBef>
                <a:spcPct val="0"/>
              </a:spcBef>
              <a:spcAft>
                <a:spcPct val="35000"/>
              </a:spcAft>
            </a:pPr>
            <a:r>
              <a:rPr lang="ru-RU" sz="1300" b="1" dirty="0" smtClean="0">
                <a:solidFill>
                  <a:schemeClr val="tx1"/>
                </a:solidFill>
                <a:latin typeface="Times New Roman" panose="02020603050405020304" pitchFamily="18" charset="0"/>
                <a:cs typeface="Times New Roman" panose="02020603050405020304" pitchFamily="18" charset="0"/>
              </a:rPr>
              <a:t>119</a:t>
            </a:r>
            <a:endParaRPr lang="ru-RU" sz="1300" b="1" kern="1200" dirty="0">
              <a:solidFill>
                <a:schemeClr val="tx1"/>
              </a:solidFill>
              <a:latin typeface="Times New Roman" panose="02020603050405020304" pitchFamily="18" charset="0"/>
              <a:cs typeface="Times New Roman" panose="02020603050405020304" pitchFamily="18" charset="0"/>
            </a:endParaRPr>
          </a:p>
        </p:txBody>
      </p:sp>
      <p:sp>
        <p:nvSpPr>
          <p:cNvPr id="45" name="Полилиния 44"/>
          <p:cNvSpPr/>
          <p:nvPr/>
        </p:nvSpPr>
        <p:spPr>
          <a:xfrm>
            <a:off x="6653392" y="1975893"/>
            <a:ext cx="727634" cy="514473"/>
          </a:xfrm>
          <a:custGeom>
            <a:avLst/>
            <a:gdLst>
              <a:gd name="connsiteX0" fmla="*/ 0 w 501594"/>
              <a:gd name="connsiteY0" fmla="*/ 50159 h 917152"/>
              <a:gd name="connsiteX1" fmla="*/ 50159 w 501594"/>
              <a:gd name="connsiteY1" fmla="*/ 0 h 917152"/>
              <a:gd name="connsiteX2" fmla="*/ 451435 w 501594"/>
              <a:gd name="connsiteY2" fmla="*/ 0 h 917152"/>
              <a:gd name="connsiteX3" fmla="*/ 501594 w 501594"/>
              <a:gd name="connsiteY3" fmla="*/ 50159 h 917152"/>
              <a:gd name="connsiteX4" fmla="*/ 501594 w 501594"/>
              <a:gd name="connsiteY4" fmla="*/ 866993 h 917152"/>
              <a:gd name="connsiteX5" fmla="*/ 451435 w 501594"/>
              <a:gd name="connsiteY5" fmla="*/ 917152 h 917152"/>
              <a:gd name="connsiteX6" fmla="*/ 50159 w 501594"/>
              <a:gd name="connsiteY6" fmla="*/ 917152 h 917152"/>
              <a:gd name="connsiteX7" fmla="*/ 0 w 501594"/>
              <a:gd name="connsiteY7" fmla="*/ 866993 h 917152"/>
              <a:gd name="connsiteX8" fmla="*/ 0 w 501594"/>
              <a:gd name="connsiteY8" fmla="*/ 50159 h 917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1594" h="917152">
                <a:moveTo>
                  <a:pt x="0" y="50159"/>
                </a:moveTo>
                <a:cubicBezTo>
                  <a:pt x="0" y="22457"/>
                  <a:pt x="22457" y="0"/>
                  <a:pt x="50159" y="0"/>
                </a:cubicBezTo>
                <a:lnTo>
                  <a:pt x="451435" y="0"/>
                </a:lnTo>
                <a:cubicBezTo>
                  <a:pt x="479137" y="0"/>
                  <a:pt x="501594" y="22457"/>
                  <a:pt x="501594" y="50159"/>
                </a:cubicBezTo>
                <a:lnTo>
                  <a:pt x="501594" y="866993"/>
                </a:lnTo>
                <a:cubicBezTo>
                  <a:pt x="501594" y="894695"/>
                  <a:pt x="479137" y="917152"/>
                  <a:pt x="451435" y="917152"/>
                </a:cubicBezTo>
                <a:lnTo>
                  <a:pt x="50159" y="917152"/>
                </a:lnTo>
                <a:cubicBezTo>
                  <a:pt x="22457" y="917152"/>
                  <a:pt x="0" y="894695"/>
                  <a:pt x="0" y="866993"/>
                </a:cubicBezTo>
                <a:lnTo>
                  <a:pt x="0" y="50159"/>
                </a:lnTo>
                <a:close/>
              </a:path>
            </a:pathLst>
          </a:custGeom>
          <a:gradFill flip="none" rotWithShape="1">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8031" tIns="68031" rIns="68031" bIns="68031" numCol="1" spcCol="1270" anchor="ctr" anchorCtr="0">
            <a:noAutofit/>
          </a:bodyPr>
          <a:lstStyle/>
          <a:p>
            <a:pPr lvl="0" algn="ctr" defTabSz="622300">
              <a:lnSpc>
                <a:spcPct val="90000"/>
              </a:lnSpc>
              <a:spcBef>
                <a:spcPct val="0"/>
              </a:spcBef>
              <a:spcAft>
                <a:spcPct val="35000"/>
              </a:spcAft>
            </a:pPr>
            <a:r>
              <a:rPr lang="ru-RU" sz="1400" b="1" kern="1200" dirty="0" smtClean="0">
                <a:solidFill>
                  <a:schemeClr val="tx1"/>
                </a:solidFill>
                <a:latin typeface="Times New Roman" panose="02020603050405020304" pitchFamily="18" charset="0"/>
                <a:cs typeface="Times New Roman" panose="02020603050405020304" pitchFamily="18" charset="0"/>
              </a:rPr>
              <a:t>2020</a:t>
            </a:r>
            <a:endParaRPr lang="ru-RU" sz="1400" b="1" kern="1200" dirty="0">
              <a:solidFill>
                <a:schemeClr val="tx1"/>
              </a:solidFill>
              <a:latin typeface="Times New Roman" panose="02020603050405020304" pitchFamily="18" charset="0"/>
              <a:cs typeface="Times New Roman" panose="02020603050405020304" pitchFamily="18" charset="0"/>
            </a:endParaRPr>
          </a:p>
        </p:txBody>
      </p:sp>
      <p:sp>
        <p:nvSpPr>
          <p:cNvPr id="46" name="Полилиния 45"/>
          <p:cNvSpPr/>
          <p:nvPr/>
        </p:nvSpPr>
        <p:spPr>
          <a:xfrm>
            <a:off x="6645649" y="2547947"/>
            <a:ext cx="735665" cy="412434"/>
          </a:xfrm>
          <a:custGeom>
            <a:avLst/>
            <a:gdLst>
              <a:gd name="connsiteX0" fmla="*/ 0 w 499638"/>
              <a:gd name="connsiteY0" fmla="*/ 42909 h 429089"/>
              <a:gd name="connsiteX1" fmla="*/ 42909 w 499638"/>
              <a:gd name="connsiteY1" fmla="*/ 0 h 429089"/>
              <a:gd name="connsiteX2" fmla="*/ 456729 w 499638"/>
              <a:gd name="connsiteY2" fmla="*/ 0 h 429089"/>
              <a:gd name="connsiteX3" fmla="*/ 499638 w 499638"/>
              <a:gd name="connsiteY3" fmla="*/ 42909 h 429089"/>
              <a:gd name="connsiteX4" fmla="*/ 499638 w 499638"/>
              <a:gd name="connsiteY4" fmla="*/ 386180 h 429089"/>
              <a:gd name="connsiteX5" fmla="*/ 456729 w 499638"/>
              <a:gd name="connsiteY5" fmla="*/ 429089 h 429089"/>
              <a:gd name="connsiteX6" fmla="*/ 42909 w 499638"/>
              <a:gd name="connsiteY6" fmla="*/ 429089 h 429089"/>
              <a:gd name="connsiteX7" fmla="*/ 0 w 499638"/>
              <a:gd name="connsiteY7" fmla="*/ 386180 h 429089"/>
              <a:gd name="connsiteX8" fmla="*/ 0 w 499638"/>
              <a:gd name="connsiteY8" fmla="*/ 42909 h 429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9638" h="429089">
                <a:moveTo>
                  <a:pt x="0" y="42909"/>
                </a:moveTo>
                <a:cubicBezTo>
                  <a:pt x="0" y="19211"/>
                  <a:pt x="19211" y="0"/>
                  <a:pt x="42909" y="0"/>
                </a:cubicBezTo>
                <a:lnTo>
                  <a:pt x="456729" y="0"/>
                </a:lnTo>
                <a:cubicBezTo>
                  <a:pt x="480427" y="0"/>
                  <a:pt x="499638" y="19211"/>
                  <a:pt x="499638" y="42909"/>
                </a:cubicBezTo>
                <a:lnTo>
                  <a:pt x="499638" y="386180"/>
                </a:lnTo>
                <a:cubicBezTo>
                  <a:pt x="499638" y="409878"/>
                  <a:pt x="480427" y="429089"/>
                  <a:pt x="456729" y="429089"/>
                </a:cubicBezTo>
                <a:lnTo>
                  <a:pt x="42909" y="429089"/>
                </a:lnTo>
                <a:cubicBezTo>
                  <a:pt x="19211" y="429089"/>
                  <a:pt x="0" y="409878"/>
                  <a:pt x="0" y="386180"/>
                </a:cubicBezTo>
                <a:lnTo>
                  <a:pt x="0" y="42909"/>
                </a:lnTo>
                <a:close/>
              </a:path>
            </a:pathLst>
          </a:custGeom>
          <a:gradFill flip="none" rotWithShape="1">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4478" tIns="54478" rIns="54478" bIns="54478" numCol="1" spcCol="1270" anchor="ctr" anchorCtr="0">
            <a:noAutofit/>
          </a:bodyPr>
          <a:lstStyle/>
          <a:p>
            <a:pPr lvl="0" algn="ctr" defTabSz="488950">
              <a:lnSpc>
                <a:spcPct val="90000"/>
              </a:lnSpc>
              <a:spcBef>
                <a:spcPct val="0"/>
              </a:spcBef>
              <a:spcAft>
                <a:spcPct val="35000"/>
              </a:spcAft>
            </a:pPr>
            <a:r>
              <a:rPr lang="ru-RU" sz="1300" b="1" dirty="0" smtClean="0">
                <a:solidFill>
                  <a:schemeClr val="tx1"/>
                </a:solidFill>
                <a:latin typeface="Times New Roman" panose="02020603050405020304" pitchFamily="18" charset="0"/>
                <a:cs typeface="Times New Roman" panose="02020603050405020304" pitchFamily="18" charset="0"/>
              </a:rPr>
              <a:t>102</a:t>
            </a:r>
            <a:endParaRPr lang="ru-RU" sz="1300" b="1" kern="1200" dirty="0">
              <a:solidFill>
                <a:schemeClr val="tx1"/>
              </a:solidFill>
              <a:latin typeface="Times New Roman" panose="02020603050405020304" pitchFamily="18" charset="0"/>
              <a:cs typeface="Times New Roman" panose="02020603050405020304" pitchFamily="18" charset="0"/>
            </a:endParaRPr>
          </a:p>
        </p:txBody>
      </p:sp>
      <p:sp>
        <p:nvSpPr>
          <p:cNvPr id="48" name="Полилиния 47"/>
          <p:cNvSpPr/>
          <p:nvPr/>
        </p:nvSpPr>
        <p:spPr>
          <a:xfrm>
            <a:off x="6653392" y="3043872"/>
            <a:ext cx="727633" cy="401388"/>
          </a:xfrm>
          <a:custGeom>
            <a:avLst/>
            <a:gdLst>
              <a:gd name="connsiteX0" fmla="*/ 0 w 488058"/>
              <a:gd name="connsiteY0" fmla="*/ 48806 h 547530"/>
              <a:gd name="connsiteX1" fmla="*/ 48806 w 488058"/>
              <a:gd name="connsiteY1" fmla="*/ 0 h 547530"/>
              <a:gd name="connsiteX2" fmla="*/ 439252 w 488058"/>
              <a:gd name="connsiteY2" fmla="*/ 0 h 547530"/>
              <a:gd name="connsiteX3" fmla="*/ 488058 w 488058"/>
              <a:gd name="connsiteY3" fmla="*/ 48806 h 547530"/>
              <a:gd name="connsiteX4" fmla="*/ 488058 w 488058"/>
              <a:gd name="connsiteY4" fmla="*/ 498724 h 547530"/>
              <a:gd name="connsiteX5" fmla="*/ 439252 w 488058"/>
              <a:gd name="connsiteY5" fmla="*/ 547530 h 547530"/>
              <a:gd name="connsiteX6" fmla="*/ 48806 w 488058"/>
              <a:gd name="connsiteY6" fmla="*/ 547530 h 547530"/>
              <a:gd name="connsiteX7" fmla="*/ 0 w 488058"/>
              <a:gd name="connsiteY7" fmla="*/ 498724 h 547530"/>
              <a:gd name="connsiteX8" fmla="*/ 0 w 488058"/>
              <a:gd name="connsiteY8" fmla="*/ 48806 h 547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8058" h="547530">
                <a:moveTo>
                  <a:pt x="0" y="48806"/>
                </a:moveTo>
                <a:cubicBezTo>
                  <a:pt x="0" y="21851"/>
                  <a:pt x="21851" y="0"/>
                  <a:pt x="48806" y="0"/>
                </a:cubicBezTo>
                <a:lnTo>
                  <a:pt x="439252" y="0"/>
                </a:lnTo>
                <a:cubicBezTo>
                  <a:pt x="466207" y="0"/>
                  <a:pt x="488058" y="21851"/>
                  <a:pt x="488058" y="48806"/>
                </a:cubicBezTo>
                <a:lnTo>
                  <a:pt x="488058" y="498724"/>
                </a:lnTo>
                <a:cubicBezTo>
                  <a:pt x="488058" y="525679"/>
                  <a:pt x="466207" y="547530"/>
                  <a:pt x="439252" y="547530"/>
                </a:cubicBezTo>
                <a:lnTo>
                  <a:pt x="48806" y="547530"/>
                </a:lnTo>
                <a:cubicBezTo>
                  <a:pt x="21851" y="547530"/>
                  <a:pt x="0" y="525679"/>
                  <a:pt x="0" y="498724"/>
                </a:cubicBezTo>
                <a:lnTo>
                  <a:pt x="0" y="48806"/>
                </a:lnTo>
                <a:close/>
              </a:path>
            </a:pathLst>
          </a:custGeom>
          <a:gradFill flip="none" rotWithShape="1">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6205" tIns="56205" rIns="56205" bIns="56205" numCol="1" spcCol="1270" anchor="ctr" anchorCtr="0">
            <a:noAutofit/>
          </a:bodyPr>
          <a:lstStyle/>
          <a:p>
            <a:pPr lvl="0" algn="ctr" defTabSz="488950">
              <a:lnSpc>
                <a:spcPct val="90000"/>
              </a:lnSpc>
              <a:spcBef>
                <a:spcPct val="0"/>
              </a:spcBef>
              <a:spcAft>
                <a:spcPct val="35000"/>
              </a:spcAft>
            </a:pPr>
            <a:r>
              <a:rPr lang="ru-RU" sz="1300" b="1" dirty="0">
                <a:solidFill>
                  <a:schemeClr val="tx1"/>
                </a:solidFill>
                <a:latin typeface="Times New Roman" panose="02020603050405020304" pitchFamily="18" charset="0"/>
                <a:cs typeface="Times New Roman" panose="02020603050405020304" pitchFamily="18" charset="0"/>
              </a:rPr>
              <a:t>6</a:t>
            </a:r>
            <a:endParaRPr lang="ru-RU" sz="1300" b="1" kern="1200" dirty="0" smtClean="0">
              <a:solidFill>
                <a:schemeClr val="tx1"/>
              </a:solidFill>
              <a:latin typeface="Times New Roman" panose="02020603050405020304" pitchFamily="18" charset="0"/>
              <a:cs typeface="Times New Roman" panose="02020603050405020304" pitchFamily="18" charset="0"/>
            </a:endParaRPr>
          </a:p>
        </p:txBody>
      </p:sp>
      <p:sp>
        <p:nvSpPr>
          <p:cNvPr id="50" name="Полилиния 49"/>
          <p:cNvSpPr/>
          <p:nvPr/>
        </p:nvSpPr>
        <p:spPr>
          <a:xfrm>
            <a:off x="6645649" y="4206570"/>
            <a:ext cx="734728" cy="475540"/>
          </a:xfrm>
          <a:custGeom>
            <a:avLst/>
            <a:gdLst>
              <a:gd name="connsiteX0" fmla="*/ 0 w 473035"/>
              <a:gd name="connsiteY0" fmla="*/ 37807 h 378068"/>
              <a:gd name="connsiteX1" fmla="*/ 37807 w 473035"/>
              <a:gd name="connsiteY1" fmla="*/ 0 h 378068"/>
              <a:gd name="connsiteX2" fmla="*/ 435228 w 473035"/>
              <a:gd name="connsiteY2" fmla="*/ 0 h 378068"/>
              <a:gd name="connsiteX3" fmla="*/ 473035 w 473035"/>
              <a:gd name="connsiteY3" fmla="*/ 37807 h 378068"/>
              <a:gd name="connsiteX4" fmla="*/ 473035 w 473035"/>
              <a:gd name="connsiteY4" fmla="*/ 340261 h 378068"/>
              <a:gd name="connsiteX5" fmla="*/ 435228 w 473035"/>
              <a:gd name="connsiteY5" fmla="*/ 378068 h 378068"/>
              <a:gd name="connsiteX6" fmla="*/ 37807 w 473035"/>
              <a:gd name="connsiteY6" fmla="*/ 378068 h 378068"/>
              <a:gd name="connsiteX7" fmla="*/ 0 w 473035"/>
              <a:gd name="connsiteY7" fmla="*/ 340261 h 378068"/>
              <a:gd name="connsiteX8" fmla="*/ 0 w 473035"/>
              <a:gd name="connsiteY8" fmla="*/ 37807 h 378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3035" h="378068">
                <a:moveTo>
                  <a:pt x="0" y="37807"/>
                </a:moveTo>
                <a:cubicBezTo>
                  <a:pt x="0" y="16927"/>
                  <a:pt x="16927" y="0"/>
                  <a:pt x="37807" y="0"/>
                </a:cubicBezTo>
                <a:lnTo>
                  <a:pt x="435228" y="0"/>
                </a:lnTo>
                <a:cubicBezTo>
                  <a:pt x="456108" y="0"/>
                  <a:pt x="473035" y="16927"/>
                  <a:pt x="473035" y="37807"/>
                </a:cubicBezTo>
                <a:lnTo>
                  <a:pt x="473035" y="340261"/>
                </a:lnTo>
                <a:cubicBezTo>
                  <a:pt x="473035" y="361141"/>
                  <a:pt x="456108" y="378068"/>
                  <a:pt x="435228" y="378068"/>
                </a:cubicBezTo>
                <a:lnTo>
                  <a:pt x="37807" y="378068"/>
                </a:lnTo>
                <a:cubicBezTo>
                  <a:pt x="16927" y="378068"/>
                  <a:pt x="0" y="361141"/>
                  <a:pt x="0" y="340261"/>
                </a:cubicBezTo>
                <a:lnTo>
                  <a:pt x="0" y="37807"/>
                </a:lnTo>
                <a:close/>
              </a:path>
            </a:pathLst>
          </a:custGeom>
          <a:gradFill flip="none" rotWithShape="1">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2983" tIns="52983" rIns="52983" bIns="52983" numCol="1" spcCol="1270" anchor="ctr" anchorCtr="0">
            <a:noAutofit/>
          </a:bodyPr>
          <a:lstStyle/>
          <a:p>
            <a:pPr lvl="0" algn="ctr" defTabSz="488950">
              <a:lnSpc>
                <a:spcPct val="90000"/>
              </a:lnSpc>
              <a:spcBef>
                <a:spcPct val="0"/>
              </a:spcBef>
              <a:spcAft>
                <a:spcPct val="35000"/>
              </a:spcAft>
            </a:pPr>
            <a:r>
              <a:rPr lang="ru-RU" sz="1300" b="1" dirty="0">
                <a:solidFill>
                  <a:schemeClr val="tx1"/>
                </a:solidFill>
                <a:latin typeface="Times New Roman" panose="02020603050405020304" pitchFamily="18" charset="0"/>
                <a:cs typeface="Times New Roman" panose="02020603050405020304" pitchFamily="18" charset="0"/>
              </a:rPr>
              <a:t>5</a:t>
            </a:r>
            <a:r>
              <a:rPr lang="ru-RU" sz="1300" b="1" dirty="0" smtClean="0">
                <a:solidFill>
                  <a:schemeClr val="tx1"/>
                </a:solidFill>
                <a:latin typeface="Times New Roman" panose="02020603050405020304" pitchFamily="18" charset="0"/>
                <a:cs typeface="Times New Roman" panose="02020603050405020304" pitchFamily="18" charset="0"/>
              </a:rPr>
              <a:t>0</a:t>
            </a:r>
            <a:endParaRPr lang="ru-RU" sz="1300" b="1" kern="1200" dirty="0">
              <a:solidFill>
                <a:schemeClr val="tx1"/>
              </a:solidFill>
              <a:latin typeface="Times New Roman" panose="02020603050405020304" pitchFamily="18" charset="0"/>
              <a:cs typeface="Times New Roman" panose="02020603050405020304" pitchFamily="18" charset="0"/>
            </a:endParaRPr>
          </a:p>
        </p:txBody>
      </p:sp>
      <p:sp>
        <p:nvSpPr>
          <p:cNvPr id="64" name="Полилиния 63"/>
          <p:cNvSpPr/>
          <p:nvPr/>
        </p:nvSpPr>
        <p:spPr>
          <a:xfrm>
            <a:off x="6646046" y="6031127"/>
            <a:ext cx="730445" cy="452748"/>
          </a:xfrm>
          <a:custGeom>
            <a:avLst/>
            <a:gdLst>
              <a:gd name="connsiteX0" fmla="*/ 0 w 444361"/>
              <a:gd name="connsiteY0" fmla="*/ 30190 h 301899"/>
              <a:gd name="connsiteX1" fmla="*/ 30190 w 444361"/>
              <a:gd name="connsiteY1" fmla="*/ 0 h 301899"/>
              <a:gd name="connsiteX2" fmla="*/ 414171 w 444361"/>
              <a:gd name="connsiteY2" fmla="*/ 0 h 301899"/>
              <a:gd name="connsiteX3" fmla="*/ 444361 w 444361"/>
              <a:gd name="connsiteY3" fmla="*/ 30190 h 301899"/>
              <a:gd name="connsiteX4" fmla="*/ 444361 w 444361"/>
              <a:gd name="connsiteY4" fmla="*/ 271709 h 301899"/>
              <a:gd name="connsiteX5" fmla="*/ 414171 w 444361"/>
              <a:gd name="connsiteY5" fmla="*/ 301899 h 301899"/>
              <a:gd name="connsiteX6" fmla="*/ 30190 w 444361"/>
              <a:gd name="connsiteY6" fmla="*/ 301899 h 301899"/>
              <a:gd name="connsiteX7" fmla="*/ 0 w 444361"/>
              <a:gd name="connsiteY7" fmla="*/ 271709 h 301899"/>
              <a:gd name="connsiteX8" fmla="*/ 0 w 444361"/>
              <a:gd name="connsiteY8" fmla="*/ 30190 h 301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361" h="301899">
                <a:moveTo>
                  <a:pt x="0" y="30190"/>
                </a:moveTo>
                <a:cubicBezTo>
                  <a:pt x="0" y="13517"/>
                  <a:pt x="13517" y="0"/>
                  <a:pt x="30190" y="0"/>
                </a:cubicBezTo>
                <a:lnTo>
                  <a:pt x="414171" y="0"/>
                </a:lnTo>
                <a:cubicBezTo>
                  <a:pt x="430844" y="0"/>
                  <a:pt x="444361" y="13517"/>
                  <a:pt x="444361" y="30190"/>
                </a:cubicBezTo>
                <a:lnTo>
                  <a:pt x="444361" y="271709"/>
                </a:lnTo>
                <a:cubicBezTo>
                  <a:pt x="444361" y="288382"/>
                  <a:pt x="430844" y="301899"/>
                  <a:pt x="414171" y="301899"/>
                </a:cubicBezTo>
                <a:lnTo>
                  <a:pt x="30190" y="301899"/>
                </a:lnTo>
                <a:cubicBezTo>
                  <a:pt x="13517" y="301899"/>
                  <a:pt x="0" y="288382"/>
                  <a:pt x="0" y="271709"/>
                </a:cubicBezTo>
                <a:lnTo>
                  <a:pt x="0" y="30190"/>
                </a:lnTo>
                <a:close/>
              </a:path>
            </a:pathLst>
          </a:custGeom>
          <a:gradFill flip="none" rotWithShape="1">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0752" tIns="50752" rIns="50752" bIns="50752" numCol="1" spcCol="1270" anchor="ctr" anchorCtr="0">
            <a:noAutofit/>
          </a:bodyPr>
          <a:lstStyle/>
          <a:p>
            <a:pPr lvl="0" algn="ctr" defTabSz="488950">
              <a:lnSpc>
                <a:spcPct val="90000"/>
              </a:lnSpc>
              <a:spcBef>
                <a:spcPct val="0"/>
              </a:spcBef>
              <a:spcAft>
                <a:spcPct val="35000"/>
              </a:spcAft>
            </a:pPr>
            <a:r>
              <a:rPr lang="ru-RU" sz="1300" b="1" dirty="0" smtClean="0">
                <a:solidFill>
                  <a:schemeClr val="tx1"/>
                </a:solidFill>
                <a:latin typeface="Times New Roman" panose="02020603050405020304" pitchFamily="18" charset="0"/>
                <a:cs typeface="Times New Roman" panose="02020603050405020304" pitchFamily="18" charset="0"/>
              </a:rPr>
              <a:t>54</a:t>
            </a:r>
            <a:endParaRPr lang="ru-RU" sz="1300" b="1" kern="1200" dirty="0">
              <a:solidFill>
                <a:schemeClr val="tx1"/>
              </a:solidFill>
              <a:latin typeface="Times New Roman" panose="02020603050405020304" pitchFamily="18" charset="0"/>
              <a:cs typeface="Times New Roman" panose="02020603050405020304" pitchFamily="18" charset="0"/>
            </a:endParaRPr>
          </a:p>
        </p:txBody>
      </p:sp>
      <p:sp>
        <p:nvSpPr>
          <p:cNvPr id="93" name="Полилиния 92"/>
          <p:cNvSpPr/>
          <p:nvPr/>
        </p:nvSpPr>
        <p:spPr>
          <a:xfrm>
            <a:off x="6650321" y="4756934"/>
            <a:ext cx="730446" cy="477407"/>
          </a:xfrm>
          <a:custGeom>
            <a:avLst/>
            <a:gdLst>
              <a:gd name="connsiteX0" fmla="*/ 0 w 444361"/>
              <a:gd name="connsiteY0" fmla="*/ 30190 h 301899"/>
              <a:gd name="connsiteX1" fmla="*/ 30190 w 444361"/>
              <a:gd name="connsiteY1" fmla="*/ 0 h 301899"/>
              <a:gd name="connsiteX2" fmla="*/ 414171 w 444361"/>
              <a:gd name="connsiteY2" fmla="*/ 0 h 301899"/>
              <a:gd name="connsiteX3" fmla="*/ 444361 w 444361"/>
              <a:gd name="connsiteY3" fmla="*/ 30190 h 301899"/>
              <a:gd name="connsiteX4" fmla="*/ 444361 w 444361"/>
              <a:gd name="connsiteY4" fmla="*/ 271709 h 301899"/>
              <a:gd name="connsiteX5" fmla="*/ 414171 w 444361"/>
              <a:gd name="connsiteY5" fmla="*/ 301899 h 301899"/>
              <a:gd name="connsiteX6" fmla="*/ 30190 w 444361"/>
              <a:gd name="connsiteY6" fmla="*/ 301899 h 301899"/>
              <a:gd name="connsiteX7" fmla="*/ 0 w 444361"/>
              <a:gd name="connsiteY7" fmla="*/ 271709 h 301899"/>
              <a:gd name="connsiteX8" fmla="*/ 0 w 444361"/>
              <a:gd name="connsiteY8" fmla="*/ 30190 h 301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361" h="301899">
                <a:moveTo>
                  <a:pt x="0" y="30190"/>
                </a:moveTo>
                <a:cubicBezTo>
                  <a:pt x="0" y="13517"/>
                  <a:pt x="13517" y="0"/>
                  <a:pt x="30190" y="0"/>
                </a:cubicBezTo>
                <a:lnTo>
                  <a:pt x="414171" y="0"/>
                </a:lnTo>
                <a:cubicBezTo>
                  <a:pt x="430844" y="0"/>
                  <a:pt x="444361" y="13517"/>
                  <a:pt x="444361" y="30190"/>
                </a:cubicBezTo>
                <a:lnTo>
                  <a:pt x="444361" y="271709"/>
                </a:lnTo>
                <a:cubicBezTo>
                  <a:pt x="444361" y="288382"/>
                  <a:pt x="430844" y="301899"/>
                  <a:pt x="414171" y="301899"/>
                </a:cubicBezTo>
                <a:lnTo>
                  <a:pt x="30190" y="301899"/>
                </a:lnTo>
                <a:cubicBezTo>
                  <a:pt x="13517" y="301899"/>
                  <a:pt x="0" y="288382"/>
                  <a:pt x="0" y="271709"/>
                </a:cubicBezTo>
                <a:lnTo>
                  <a:pt x="0" y="30190"/>
                </a:lnTo>
                <a:close/>
              </a:path>
            </a:pathLst>
          </a:custGeom>
          <a:gradFill flip="none" rotWithShape="1">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0752" tIns="50752" rIns="50752" bIns="50752" numCol="1" spcCol="1270" anchor="ctr" anchorCtr="0">
            <a:noAutofit/>
          </a:bodyPr>
          <a:lstStyle/>
          <a:p>
            <a:pPr lvl="0" algn="ctr" defTabSz="488950">
              <a:lnSpc>
                <a:spcPct val="90000"/>
              </a:lnSpc>
              <a:spcBef>
                <a:spcPct val="0"/>
              </a:spcBef>
              <a:spcAft>
                <a:spcPct val="35000"/>
              </a:spcAft>
            </a:pPr>
            <a:r>
              <a:rPr lang="ru-RU" sz="1300" b="1" dirty="0" smtClean="0">
                <a:solidFill>
                  <a:schemeClr val="tx1"/>
                </a:solidFill>
                <a:latin typeface="Times New Roman" panose="02020603050405020304" pitchFamily="18" charset="0"/>
                <a:cs typeface="Times New Roman" panose="02020603050405020304" pitchFamily="18" charset="0"/>
              </a:rPr>
              <a:t>33,6</a:t>
            </a:r>
            <a:endParaRPr lang="ru-RU" sz="1300" b="1" kern="1200" dirty="0">
              <a:solidFill>
                <a:schemeClr val="tx1"/>
              </a:solidFill>
              <a:latin typeface="Times New Roman" panose="02020603050405020304" pitchFamily="18" charset="0"/>
              <a:cs typeface="Times New Roman" panose="02020603050405020304" pitchFamily="18" charset="0"/>
            </a:endParaRPr>
          </a:p>
        </p:txBody>
      </p:sp>
      <p:sp>
        <p:nvSpPr>
          <p:cNvPr id="54" name="Полилиния 53"/>
          <p:cNvSpPr/>
          <p:nvPr/>
        </p:nvSpPr>
        <p:spPr>
          <a:xfrm>
            <a:off x="6653391" y="3530503"/>
            <a:ext cx="727633" cy="576064"/>
          </a:xfrm>
          <a:custGeom>
            <a:avLst/>
            <a:gdLst>
              <a:gd name="connsiteX0" fmla="*/ 0 w 444361"/>
              <a:gd name="connsiteY0" fmla="*/ 30190 h 301899"/>
              <a:gd name="connsiteX1" fmla="*/ 30190 w 444361"/>
              <a:gd name="connsiteY1" fmla="*/ 0 h 301899"/>
              <a:gd name="connsiteX2" fmla="*/ 414171 w 444361"/>
              <a:gd name="connsiteY2" fmla="*/ 0 h 301899"/>
              <a:gd name="connsiteX3" fmla="*/ 444361 w 444361"/>
              <a:gd name="connsiteY3" fmla="*/ 30190 h 301899"/>
              <a:gd name="connsiteX4" fmla="*/ 444361 w 444361"/>
              <a:gd name="connsiteY4" fmla="*/ 271709 h 301899"/>
              <a:gd name="connsiteX5" fmla="*/ 414171 w 444361"/>
              <a:gd name="connsiteY5" fmla="*/ 301899 h 301899"/>
              <a:gd name="connsiteX6" fmla="*/ 30190 w 444361"/>
              <a:gd name="connsiteY6" fmla="*/ 301899 h 301899"/>
              <a:gd name="connsiteX7" fmla="*/ 0 w 444361"/>
              <a:gd name="connsiteY7" fmla="*/ 271709 h 301899"/>
              <a:gd name="connsiteX8" fmla="*/ 0 w 444361"/>
              <a:gd name="connsiteY8" fmla="*/ 30190 h 301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361" h="301899">
                <a:moveTo>
                  <a:pt x="0" y="30190"/>
                </a:moveTo>
                <a:cubicBezTo>
                  <a:pt x="0" y="13517"/>
                  <a:pt x="13517" y="0"/>
                  <a:pt x="30190" y="0"/>
                </a:cubicBezTo>
                <a:lnTo>
                  <a:pt x="414171" y="0"/>
                </a:lnTo>
                <a:cubicBezTo>
                  <a:pt x="430844" y="0"/>
                  <a:pt x="444361" y="13517"/>
                  <a:pt x="444361" y="30190"/>
                </a:cubicBezTo>
                <a:lnTo>
                  <a:pt x="444361" y="271709"/>
                </a:lnTo>
                <a:cubicBezTo>
                  <a:pt x="444361" y="288382"/>
                  <a:pt x="430844" y="301899"/>
                  <a:pt x="414171" y="301899"/>
                </a:cubicBezTo>
                <a:lnTo>
                  <a:pt x="30190" y="301899"/>
                </a:lnTo>
                <a:cubicBezTo>
                  <a:pt x="13517" y="301899"/>
                  <a:pt x="0" y="288382"/>
                  <a:pt x="0" y="271709"/>
                </a:cubicBezTo>
                <a:lnTo>
                  <a:pt x="0" y="30190"/>
                </a:lnTo>
                <a:close/>
              </a:path>
            </a:pathLst>
          </a:custGeom>
          <a:gradFill flip="none" rotWithShape="1">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0752" tIns="50752" rIns="50752" bIns="50752" numCol="1" spcCol="1270" anchor="ctr" anchorCtr="0">
            <a:noAutofit/>
          </a:bodyPr>
          <a:lstStyle/>
          <a:p>
            <a:pPr lvl="0" algn="ctr" defTabSz="488950">
              <a:lnSpc>
                <a:spcPct val="90000"/>
              </a:lnSpc>
              <a:spcBef>
                <a:spcPct val="0"/>
              </a:spcBef>
              <a:spcAft>
                <a:spcPct val="35000"/>
              </a:spcAft>
            </a:pPr>
            <a:r>
              <a:rPr lang="ru-RU" sz="1300" b="1" kern="1200" dirty="0" smtClean="0">
                <a:solidFill>
                  <a:schemeClr val="tx1"/>
                </a:solidFill>
                <a:latin typeface="Times New Roman" panose="02020603050405020304" pitchFamily="18" charset="0"/>
                <a:cs typeface="Times New Roman" panose="02020603050405020304" pitchFamily="18" charset="0"/>
              </a:rPr>
              <a:t>20</a:t>
            </a:r>
            <a:endParaRPr lang="ru-RU" sz="1300" b="1" kern="1200" dirty="0">
              <a:solidFill>
                <a:schemeClr val="tx1"/>
              </a:solidFill>
              <a:latin typeface="Times New Roman" panose="02020603050405020304" pitchFamily="18" charset="0"/>
              <a:cs typeface="Times New Roman" panose="02020603050405020304" pitchFamily="18" charset="0"/>
            </a:endParaRPr>
          </a:p>
        </p:txBody>
      </p:sp>
      <p:sp>
        <p:nvSpPr>
          <p:cNvPr id="67" name="Полилиния 66"/>
          <p:cNvSpPr/>
          <p:nvPr/>
        </p:nvSpPr>
        <p:spPr>
          <a:xfrm>
            <a:off x="7441725" y="6029559"/>
            <a:ext cx="721690" cy="452749"/>
          </a:xfrm>
          <a:custGeom>
            <a:avLst/>
            <a:gdLst>
              <a:gd name="connsiteX0" fmla="*/ 0 w 444361"/>
              <a:gd name="connsiteY0" fmla="*/ 30190 h 301899"/>
              <a:gd name="connsiteX1" fmla="*/ 30190 w 444361"/>
              <a:gd name="connsiteY1" fmla="*/ 0 h 301899"/>
              <a:gd name="connsiteX2" fmla="*/ 414171 w 444361"/>
              <a:gd name="connsiteY2" fmla="*/ 0 h 301899"/>
              <a:gd name="connsiteX3" fmla="*/ 444361 w 444361"/>
              <a:gd name="connsiteY3" fmla="*/ 30190 h 301899"/>
              <a:gd name="connsiteX4" fmla="*/ 444361 w 444361"/>
              <a:gd name="connsiteY4" fmla="*/ 271709 h 301899"/>
              <a:gd name="connsiteX5" fmla="*/ 414171 w 444361"/>
              <a:gd name="connsiteY5" fmla="*/ 301899 h 301899"/>
              <a:gd name="connsiteX6" fmla="*/ 30190 w 444361"/>
              <a:gd name="connsiteY6" fmla="*/ 301899 h 301899"/>
              <a:gd name="connsiteX7" fmla="*/ 0 w 444361"/>
              <a:gd name="connsiteY7" fmla="*/ 271709 h 301899"/>
              <a:gd name="connsiteX8" fmla="*/ 0 w 444361"/>
              <a:gd name="connsiteY8" fmla="*/ 30190 h 301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361" h="301899">
                <a:moveTo>
                  <a:pt x="0" y="30190"/>
                </a:moveTo>
                <a:cubicBezTo>
                  <a:pt x="0" y="13517"/>
                  <a:pt x="13517" y="0"/>
                  <a:pt x="30190" y="0"/>
                </a:cubicBezTo>
                <a:lnTo>
                  <a:pt x="414171" y="0"/>
                </a:lnTo>
                <a:cubicBezTo>
                  <a:pt x="430844" y="0"/>
                  <a:pt x="444361" y="13517"/>
                  <a:pt x="444361" y="30190"/>
                </a:cubicBezTo>
                <a:lnTo>
                  <a:pt x="444361" y="271709"/>
                </a:lnTo>
                <a:cubicBezTo>
                  <a:pt x="444361" y="288382"/>
                  <a:pt x="430844" y="301899"/>
                  <a:pt x="414171" y="301899"/>
                </a:cubicBezTo>
                <a:lnTo>
                  <a:pt x="30190" y="301899"/>
                </a:lnTo>
                <a:cubicBezTo>
                  <a:pt x="13517" y="301899"/>
                  <a:pt x="0" y="288382"/>
                  <a:pt x="0" y="271709"/>
                </a:cubicBezTo>
                <a:lnTo>
                  <a:pt x="0" y="30190"/>
                </a:lnTo>
                <a:close/>
              </a:path>
            </a:pathLst>
          </a:custGeom>
          <a:gradFill flip="none" rotWithShape="1">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0752" tIns="50752" rIns="50752" bIns="50752" numCol="1" spcCol="1270" anchor="ctr" anchorCtr="0">
            <a:noAutofit/>
          </a:bodyPr>
          <a:lstStyle/>
          <a:p>
            <a:pPr lvl="0" algn="ctr" defTabSz="488950">
              <a:lnSpc>
                <a:spcPct val="90000"/>
              </a:lnSpc>
              <a:spcBef>
                <a:spcPct val="0"/>
              </a:spcBef>
              <a:spcAft>
                <a:spcPct val="35000"/>
              </a:spcAft>
            </a:pPr>
            <a:r>
              <a:rPr lang="ru-RU" sz="1300" b="1" dirty="0" smtClean="0">
                <a:solidFill>
                  <a:schemeClr val="tx1"/>
                </a:solidFill>
                <a:latin typeface="Times New Roman" panose="02020603050405020304" pitchFamily="18" charset="0"/>
                <a:cs typeface="Times New Roman" panose="02020603050405020304" pitchFamily="18" charset="0"/>
              </a:rPr>
              <a:t>56</a:t>
            </a:r>
            <a:endParaRPr lang="ru-RU" sz="1300" b="1" kern="1200" dirty="0">
              <a:solidFill>
                <a:schemeClr val="tx1"/>
              </a:solidFill>
              <a:latin typeface="Times New Roman" panose="02020603050405020304" pitchFamily="18" charset="0"/>
              <a:cs typeface="Times New Roman" panose="02020603050405020304" pitchFamily="18" charset="0"/>
            </a:endParaRPr>
          </a:p>
        </p:txBody>
      </p:sp>
      <p:sp>
        <p:nvSpPr>
          <p:cNvPr id="47" name="Полилиния 46"/>
          <p:cNvSpPr/>
          <p:nvPr/>
        </p:nvSpPr>
        <p:spPr>
          <a:xfrm>
            <a:off x="7446002" y="1974327"/>
            <a:ext cx="721689" cy="514473"/>
          </a:xfrm>
          <a:custGeom>
            <a:avLst/>
            <a:gdLst>
              <a:gd name="connsiteX0" fmla="*/ 0 w 501594"/>
              <a:gd name="connsiteY0" fmla="*/ 50159 h 917152"/>
              <a:gd name="connsiteX1" fmla="*/ 50159 w 501594"/>
              <a:gd name="connsiteY1" fmla="*/ 0 h 917152"/>
              <a:gd name="connsiteX2" fmla="*/ 451435 w 501594"/>
              <a:gd name="connsiteY2" fmla="*/ 0 h 917152"/>
              <a:gd name="connsiteX3" fmla="*/ 501594 w 501594"/>
              <a:gd name="connsiteY3" fmla="*/ 50159 h 917152"/>
              <a:gd name="connsiteX4" fmla="*/ 501594 w 501594"/>
              <a:gd name="connsiteY4" fmla="*/ 866993 h 917152"/>
              <a:gd name="connsiteX5" fmla="*/ 451435 w 501594"/>
              <a:gd name="connsiteY5" fmla="*/ 917152 h 917152"/>
              <a:gd name="connsiteX6" fmla="*/ 50159 w 501594"/>
              <a:gd name="connsiteY6" fmla="*/ 917152 h 917152"/>
              <a:gd name="connsiteX7" fmla="*/ 0 w 501594"/>
              <a:gd name="connsiteY7" fmla="*/ 866993 h 917152"/>
              <a:gd name="connsiteX8" fmla="*/ 0 w 501594"/>
              <a:gd name="connsiteY8" fmla="*/ 50159 h 917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1594" h="917152">
                <a:moveTo>
                  <a:pt x="0" y="50159"/>
                </a:moveTo>
                <a:cubicBezTo>
                  <a:pt x="0" y="22457"/>
                  <a:pt x="22457" y="0"/>
                  <a:pt x="50159" y="0"/>
                </a:cubicBezTo>
                <a:lnTo>
                  <a:pt x="451435" y="0"/>
                </a:lnTo>
                <a:cubicBezTo>
                  <a:pt x="479137" y="0"/>
                  <a:pt x="501594" y="22457"/>
                  <a:pt x="501594" y="50159"/>
                </a:cubicBezTo>
                <a:lnTo>
                  <a:pt x="501594" y="866993"/>
                </a:lnTo>
                <a:cubicBezTo>
                  <a:pt x="501594" y="894695"/>
                  <a:pt x="479137" y="917152"/>
                  <a:pt x="451435" y="917152"/>
                </a:cubicBezTo>
                <a:lnTo>
                  <a:pt x="50159" y="917152"/>
                </a:lnTo>
                <a:cubicBezTo>
                  <a:pt x="22457" y="917152"/>
                  <a:pt x="0" y="894695"/>
                  <a:pt x="0" y="866993"/>
                </a:cubicBezTo>
                <a:lnTo>
                  <a:pt x="0" y="50159"/>
                </a:lnTo>
                <a:close/>
              </a:path>
            </a:pathLst>
          </a:custGeom>
          <a:gradFill flip="none" rotWithShape="1">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8031" tIns="68031" rIns="68031" bIns="68031" numCol="1" spcCol="1270" anchor="ctr" anchorCtr="0">
            <a:noAutofit/>
          </a:bodyPr>
          <a:lstStyle/>
          <a:p>
            <a:pPr lvl="0" algn="ctr" defTabSz="622300">
              <a:lnSpc>
                <a:spcPct val="90000"/>
              </a:lnSpc>
              <a:spcBef>
                <a:spcPct val="0"/>
              </a:spcBef>
              <a:spcAft>
                <a:spcPct val="35000"/>
              </a:spcAft>
            </a:pPr>
            <a:r>
              <a:rPr lang="ru-RU" sz="1400" b="1" kern="1200" dirty="0" smtClean="0">
                <a:solidFill>
                  <a:schemeClr val="tx1"/>
                </a:solidFill>
                <a:latin typeface="Times New Roman" panose="02020603050405020304" pitchFamily="18" charset="0"/>
                <a:cs typeface="Times New Roman" panose="02020603050405020304" pitchFamily="18" charset="0"/>
              </a:rPr>
              <a:t>2021</a:t>
            </a:r>
            <a:endParaRPr lang="ru-RU" sz="1400" b="1" kern="1200" dirty="0">
              <a:solidFill>
                <a:schemeClr val="tx1"/>
              </a:solidFill>
              <a:latin typeface="Times New Roman" panose="02020603050405020304" pitchFamily="18" charset="0"/>
              <a:cs typeface="Times New Roman" panose="02020603050405020304" pitchFamily="18" charset="0"/>
            </a:endParaRPr>
          </a:p>
        </p:txBody>
      </p:sp>
      <p:sp>
        <p:nvSpPr>
          <p:cNvPr id="51" name="Полилиния 50"/>
          <p:cNvSpPr/>
          <p:nvPr/>
        </p:nvSpPr>
        <p:spPr>
          <a:xfrm>
            <a:off x="7446004" y="3035678"/>
            <a:ext cx="721688" cy="408016"/>
          </a:xfrm>
          <a:custGeom>
            <a:avLst/>
            <a:gdLst>
              <a:gd name="connsiteX0" fmla="*/ 0 w 444361"/>
              <a:gd name="connsiteY0" fmla="*/ 30190 h 301899"/>
              <a:gd name="connsiteX1" fmla="*/ 30190 w 444361"/>
              <a:gd name="connsiteY1" fmla="*/ 0 h 301899"/>
              <a:gd name="connsiteX2" fmla="*/ 414171 w 444361"/>
              <a:gd name="connsiteY2" fmla="*/ 0 h 301899"/>
              <a:gd name="connsiteX3" fmla="*/ 444361 w 444361"/>
              <a:gd name="connsiteY3" fmla="*/ 30190 h 301899"/>
              <a:gd name="connsiteX4" fmla="*/ 444361 w 444361"/>
              <a:gd name="connsiteY4" fmla="*/ 271709 h 301899"/>
              <a:gd name="connsiteX5" fmla="*/ 414171 w 444361"/>
              <a:gd name="connsiteY5" fmla="*/ 301899 h 301899"/>
              <a:gd name="connsiteX6" fmla="*/ 30190 w 444361"/>
              <a:gd name="connsiteY6" fmla="*/ 301899 h 301899"/>
              <a:gd name="connsiteX7" fmla="*/ 0 w 444361"/>
              <a:gd name="connsiteY7" fmla="*/ 271709 h 301899"/>
              <a:gd name="connsiteX8" fmla="*/ 0 w 444361"/>
              <a:gd name="connsiteY8" fmla="*/ 30190 h 301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361" h="301899">
                <a:moveTo>
                  <a:pt x="0" y="30190"/>
                </a:moveTo>
                <a:cubicBezTo>
                  <a:pt x="0" y="13517"/>
                  <a:pt x="13517" y="0"/>
                  <a:pt x="30190" y="0"/>
                </a:cubicBezTo>
                <a:lnTo>
                  <a:pt x="414171" y="0"/>
                </a:lnTo>
                <a:cubicBezTo>
                  <a:pt x="430844" y="0"/>
                  <a:pt x="444361" y="13517"/>
                  <a:pt x="444361" y="30190"/>
                </a:cubicBezTo>
                <a:lnTo>
                  <a:pt x="444361" y="271709"/>
                </a:lnTo>
                <a:cubicBezTo>
                  <a:pt x="444361" y="288382"/>
                  <a:pt x="430844" y="301899"/>
                  <a:pt x="414171" y="301899"/>
                </a:cubicBezTo>
                <a:lnTo>
                  <a:pt x="30190" y="301899"/>
                </a:lnTo>
                <a:cubicBezTo>
                  <a:pt x="13517" y="301899"/>
                  <a:pt x="0" y="288382"/>
                  <a:pt x="0" y="271709"/>
                </a:cubicBezTo>
                <a:lnTo>
                  <a:pt x="0" y="30190"/>
                </a:lnTo>
                <a:close/>
              </a:path>
            </a:pathLst>
          </a:custGeom>
          <a:gradFill flip="none" rotWithShape="1">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0752" tIns="50752" rIns="50752" bIns="50752" numCol="1" spcCol="1270" anchor="ctr" anchorCtr="0">
            <a:noAutofit/>
          </a:bodyPr>
          <a:lstStyle/>
          <a:p>
            <a:pPr lvl="0" algn="ctr" defTabSz="488950">
              <a:lnSpc>
                <a:spcPct val="90000"/>
              </a:lnSpc>
              <a:spcBef>
                <a:spcPct val="0"/>
              </a:spcBef>
              <a:spcAft>
                <a:spcPct val="35000"/>
              </a:spcAft>
            </a:pPr>
            <a:r>
              <a:rPr lang="ru-RU" sz="1300" b="1" dirty="0">
                <a:solidFill>
                  <a:schemeClr val="tx1"/>
                </a:solidFill>
                <a:latin typeface="Times New Roman" panose="02020603050405020304" pitchFamily="18" charset="0"/>
                <a:cs typeface="Times New Roman" panose="02020603050405020304" pitchFamily="18" charset="0"/>
              </a:rPr>
              <a:t>6</a:t>
            </a:r>
            <a:endParaRPr lang="ru-RU" sz="1300" b="1" kern="1200" dirty="0">
              <a:solidFill>
                <a:schemeClr val="tx1"/>
              </a:solidFill>
              <a:latin typeface="Times New Roman" panose="02020603050405020304" pitchFamily="18" charset="0"/>
              <a:cs typeface="Times New Roman" panose="02020603050405020304" pitchFamily="18" charset="0"/>
            </a:endParaRPr>
          </a:p>
        </p:txBody>
      </p:sp>
      <p:sp>
        <p:nvSpPr>
          <p:cNvPr id="52" name="Полилиния 51"/>
          <p:cNvSpPr/>
          <p:nvPr/>
        </p:nvSpPr>
        <p:spPr>
          <a:xfrm>
            <a:off x="7446002" y="2536548"/>
            <a:ext cx="721689" cy="422267"/>
          </a:xfrm>
          <a:custGeom>
            <a:avLst/>
            <a:gdLst>
              <a:gd name="connsiteX0" fmla="*/ 0 w 444361"/>
              <a:gd name="connsiteY0" fmla="*/ 30190 h 301899"/>
              <a:gd name="connsiteX1" fmla="*/ 30190 w 444361"/>
              <a:gd name="connsiteY1" fmla="*/ 0 h 301899"/>
              <a:gd name="connsiteX2" fmla="*/ 414171 w 444361"/>
              <a:gd name="connsiteY2" fmla="*/ 0 h 301899"/>
              <a:gd name="connsiteX3" fmla="*/ 444361 w 444361"/>
              <a:gd name="connsiteY3" fmla="*/ 30190 h 301899"/>
              <a:gd name="connsiteX4" fmla="*/ 444361 w 444361"/>
              <a:gd name="connsiteY4" fmla="*/ 271709 h 301899"/>
              <a:gd name="connsiteX5" fmla="*/ 414171 w 444361"/>
              <a:gd name="connsiteY5" fmla="*/ 301899 h 301899"/>
              <a:gd name="connsiteX6" fmla="*/ 30190 w 444361"/>
              <a:gd name="connsiteY6" fmla="*/ 301899 h 301899"/>
              <a:gd name="connsiteX7" fmla="*/ 0 w 444361"/>
              <a:gd name="connsiteY7" fmla="*/ 271709 h 301899"/>
              <a:gd name="connsiteX8" fmla="*/ 0 w 444361"/>
              <a:gd name="connsiteY8" fmla="*/ 30190 h 301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361" h="301899">
                <a:moveTo>
                  <a:pt x="0" y="30190"/>
                </a:moveTo>
                <a:cubicBezTo>
                  <a:pt x="0" y="13517"/>
                  <a:pt x="13517" y="0"/>
                  <a:pt x="30190" y="0"/>
                </a:cubicBezTo>
                <a:lnTo>
                  <a:pt x="414171" y="0"/>
                </a:lnTo>
                <a:cubicBezTo>
                  <a:pt x="430844" y="0"/>
                  <a:pt x="444361" y="13517"/>
                  <a:pt x="444361" y="30190"/>
                </a:cubicBezTo>
                <a:lnTo>
                  <a:pt x="444361" y="271709"/>
                </a:lnTo>
                <a:cubicBezTo>
                  <a:pt x="444361" y="288382"/>
                  <a:pt x="430844" y="301899"/>
                  <a:pt x="414171" y="301899"/>
                </a:cubicBezTo>
                <a:lnTo>
                  <a:pt x="30190" y="301899"/>
                </a:lnTo>
                <a:cubicBezTo>
                  <a:pt x="13517" y="301899"/>
                  <a:pt x="0" y="288382"/>
                  <a:pt x="0" y="271709"/>
                </a:cubicBezTo>
                <a:lnTo>
                  <a:pt x="0" y="30190"/>
                </a:lnTo>
                <a:close/>
              </a:path>
            </a:pathLst>
          </a:custGeom>
          <a:gradFill flip="none" rotWithShape="1">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0752" tIns="50752" rIns="50752" bIns="50752" numCol="1" spcCol="1270" anchor="ctr" anchorCtr="0">
            <a:noAutofit/>
          </a:bodyPr>
          <a:lstStyle/>
          <a:p>
            <a:pPr lvl="0" algn="ctr" defTabSz="488950">
              <a:lnSpc>
                <a:spcPct val="90000"/>
              </a:lnSpc>
              <a:spcBef>
                <a:spcPct val="0"/>
              </a:spcBef>
              <a:spcAft>
                <a:spcPct val="35000"/>
              </a:spcAft>
            </a:pPr>
            <a:r>
              <a:rPr lang="ru-RU" sz="1300" b="1" dirty="0" smtClean="0">
                <a:solidFill>
                  <a:schemeClr val="tx1"/>
                </a:solidFill>
                <a:latin typeface="Times New Roman" panose="02020603050405020304" pitchFamily="18" charset="0"/>
                <a:cs typeface="Times New Roman" panose="02020603050405020304" pitchFamily="18" charset="0"/>
              </a:rPr>
              <a:t>102</a:t>
            </a:r>
            <a:endParaRPr lang="ru-RU" sz="1300" b="1" kern="1200" dirty="0">
              <a:solidFill>
                <a:schemeClr val="tx1"/>
              </a:solidFill>
              <a:latin typeface="Times New Roman" panose="02020603050405020304" pitchFamily="18" charset="0"/>
              <a:cs typeface="Times New Roman" panose="02020603050405020304" pitchFamily="18" charset="0"/>
            </a:endParaRPr>
          </a:p>
        </p:txBody>
      </p:sp>
      <p:sp>
        <p:nvSpPr>
          <p:cNvPr id="55" name="Полилиния 54"/>
          <p:cNvSpPr/>
          <p:nvPr/>
        </p:nvSpPr>
        <p:spPr>
          <a:xfrm>
            <a:off x="7446002" y="5285121"/>
            <a:ext cx="721690" cy="655647"/>
          </a:xfrm>
          <a:custGeom>
            <a:avLst/>
            <a:gdLst>
              <a:gd name="connsiteX0" fmla="*/ 0 w 444361"/>
              <a:gd name="connsiteY0" fmla="*/ 30190 h 301899"/>
              <a:gd name="connsiteX1" fmla="*/ 30190 w 444361"/>
              <a:gd name="connsiteY1" fmla="*/ 0 h 301899"/>
              <a:gd name="connsiteX2" fmla="*/ 414171 w 444361"/>
              <a:gd name="connsiteY2" fmla="*/ 0 h 301899"/>
              <a:gd name="connsiteX3" fmla="*/ 444361 w 444361"/>
              <a:gd name="connsiteY3" fmla="*/ 30190 h 301899"/>
              <a:gd name="connsiteX4" fmla="*/ 444361 w 444361"/>
              <a:gd name="connsiteY4" fmla="*/ 271709 h 301899"/>
              <a:gd name="connsiteX5" fmla="*/ 414171 w 444361"/>
              <a:gd name="connsiteY5" fmla="*/ 301899 h 301899"/>
              <a:gd name="connsiteX6" fmla="*/ 30190 w 444361"/>
              <a:gd name="connsiteY6" fmla="*/ 301899 h 301899"/>
              <a:gd name="connsiteX7" fmla="*/ 0 w 444361"/>
              <a:gd name="connsiteY7" fmla="*/ 271709 h 301899"/>
              <a:gd name="connsiteX8" fmla="*/ 0 w 444361"/>
              <a:gd name="connsiteY8" fmla="*/ 30190 h 301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361" h="301899">
                <a:moveTo>
                  <a:pt x="0" y="30190"/>
                </a:moveTo>
                <a:cubicBezTo>
                  <a:pt x="0" y="13517"/>
                  <a:pt x="13517" y="0"/>
                  <a:pt x="30190" y="0"/>
                </a:cubicBezTo>
                <a:lnTo>
                  <a:pt x="414171" y="0"/>
                </a:lnTo>
                <a:cubicBezTo>
                  <a:pt x="430844" y="0"/>
                  <a:pt x="444361" y="13517"/>
                  <a:pt x="444361" y="30190"/>
                </a:cubicBezTo>
                <a:lnTo>
                  <a:pt x="444361" y="271709"/>
                </a:lnTo>
                <a:cubicBezTo>
                  <a:pt x="444361" y="288382"/>
                  <a:pt x="430844" y="301899"/>
                  <a:pt x="414171" y="301899"/>
                </a:cubicBezTo>
                <a:lnTo>
                  <a:pt x="30190" y="301899"/>
                </a:lnTo>
                <a:cubicBezTo>
                  <a:pt x="13517" y="301899"/>
                  <a:pt x="0" y="288382"/>
                  <a:pt x="0" y="271709"/>
                </a:cubicBezTo>
                <a:lnTo>
                  <a:pt x="0" y="30190"/>
                </a:lnTo>
                <a:close/>
              </a:path>
            </a:pathLst>
          </a:custGeom>
          <a:gradFill flip="none" rotWithShape="1">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0752" tIns="50752" rIns="50752" bIns="50752" numCol="1" spcCol="1270" anchor="ctr" anchorCtr="0">
            <a:noAutofit/>
          </a:bodyPr>
          <a:lstStyle/>
          <a:p>
            <a:pPr lvl="0" algn="ctr" defTabSz="488950">
              <a:lnSpc>
                <a:spcPct val="90000"/>
              </a:lnSpc>
              <a:spcBef>
                <a:spcPct val="0"/>
              </a:spcBef>
              <a:spcAft>
                <a:spcPct val="35000"/>
              </a:spcAft>
            </a:pPr>
            <a:r>
              <a:rPr lang="ru-RU" sz="1300" b="1" dirty="0" smtClean="0">
                <a:solidFill>
                  <a:schemeClr val="tx1"/>
                </a:solidFill>
                <a:latin typeface="Times New Roman" panose="02020603050405020304" pitchFamily="18" charset="0"/>
                <a:cs typeface="Times New Roman" panose="02020603050405020304" pitchFamily="18" charset="0"/>
              </a:rPr>
              <a:t>123</a:t>
            </a:r>
            <a:endParaRPr lang="ru-RU" sz="1300" b="1" kern="1200" dirty="0">
              <a:solidFill>
                <a:schemeClr val="tx1"/>
              </a:solidFill>
              <a:latin typeface="Times New Roman" panose="02020603050405020304" pitchFamily="18" charset="0"/>
              <a:cs typeface="Times New Roman" panose="02020603050405020304" pitchFamily="18" charset="0"/>
            </a:endParaRPr>
          </a:p>
        </p:txBody>
      </p:sp>
      <p:sp>
        <p:nvSpPr>
          <p:cNvPr id="56" name="Полилиния 55"/>
          <p:cNvSpPr/>
          <p:nvPr/>
        </p:nvSpPr>
        <p:spPr>
          <a:xfrm>
            <a:off x="7446002" y="4206638"/>
            <a:ext cx="721689" cy="473905"/>
          </a:xfrm>
          <a:custGeom>
            <a:avLst/>
            <a:gdLst>
              <a:gd name="connsiteX0" fmla="*/ 0 w 444361"/>
              <a:gd name="connsiteY0" fmla="*/ 30190 h 301899"/>
              <a:gd name="connsiteX1" fmla="*/ 30190 w 444361"/>
              <a:gd name="connsiteY1" fmla="*/ 0 h 301899"/>
              <a:gd name="connsiteX2" fmla="*/ 414171 w 444361"/>
              <a:gd name="connsiteY2" fmla="*/ 0 h 301899"/>
              <a:gd name="connsiteX3" fmla="*/ 444361 w 444361"/>
              <a:gd name="connsiteY3" fmla="*/ 30190 h 301899"/>
              <a:gd name="connsiteX4" fmla="*/ 444361 w 444361"/>
              <a:gd name="connsiteY4" fmla="*/ 271709 h 301899"/>
              <a:gd name="connsiteX5" fmla="*/ 414171 w 444361"/>
              <a:gd name="connsiteY5" fmla="*/ 301899 h 301899"/>
              <a:gd name="connsiteX6" fmla="*/ 30190 w 444361"/>
              <a:gd name="connsiteY6" fmla="*/ 301899 h 301899"/>
              <a:gd name="connsiteX7" fmla="*/ 0 w 444361"/>
              <a:gd name="connsiteY7" fmla="*/ 271709 h 301899"/>
              <a:gd name="connsiteX8" fmla="*/ 0 w 444361"/>
              <a:gd name="connsiteY8" fmla="*/ 30190 h 301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361" h="301899">
                <a:moveTo>
                  <a:pt x="0" y="30190"/>
                </a:moveTo>
                <a:cubicBezTo>
                  <a:pt x="0" y="13517"/>
                  <a:pt x="13517" y="0"/>
                  <a:pt x="30190" y="0"/>
                </a:cubicBezTo>
                <a:lnTo>
                  <a:pt x="414171" y="0"/>
                </a:lnTo>
                <a:cubicBezTo>
                  <a:pt x="430844" y="0"/>
                  <a:pt x="444361" y="13517"/>
                  <a:pt x="444361" y="30190"/>
                </a:cubicBezTo>
                <a:lnTo>
                  <a:pt x="444361" y="271709"/>
                </a:lnTo>
                <a:cubicBezTo>
                  <a:pt x="444361" y="288382"/>
                  <a:pt x="430844" y="301899"/>
                  <a:pt x="414171" y="301899"/>
                </a:cubicBezTo>
                <a:lnTo>
                  <a:pt x="30190" y="301899"/>
                </a:lnTo>
                <a:cubicBezTo>
                  <a:pt x="13517" y="301899"/>
                  <a:pt x="0" y="288382"/>
                  <a:pt x="0" y="271709"/>
                </a:cubicBezTo>
                <a:lnTo>
                  <a:pt x="0" y="30190"/>
                </a:lnTo>
                <a:close/>
              </a:path>
            </a:pathLst>
          </a:custGeom>
          <a:gradFill flip="none" rotWithShape="1">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0752" tIns="50752" rIns="50752" bIns="50752" numCol="1" spcCol="1270" anchor="ctr" anchorCtr="0">
            <a:noAutofit/>
          </a:bodyPr>
          <a:lstStyle/>
          <a:p>
            <a:pPr lvl="0" algn="ctr" defTabSz="488950">
              <a:lnSpc>
                <a:spcPct val="90000"/>
              </a:lnSpc>
              <a:spcBef>
                <a:spcPct val="0"/>
              </a:spcBef>
              <a:spcAft>
                <a:spcPct val="35000"/>
              </a:spcAft>
            </a:pPr>
            <a:r>
              <a:rPr lang="ru-RU" sz="1300" b="1" dirty="0" smtClean="0">
                <a:solidFill>
                  <a:schemeClr val="tx1"/>
                </a:solidFill>
                <a:latin typeface="Times New Roman" panose="02020603050405020304" pitchFamily="18" charset="0"/>
                <a:cs typeface="Times New Roman" panose="02020603050405020304" pitchFamily="18" charset="0"/>
              </a:rPr>
              <a:t>70</a:t>
            </a:r>
            <a:endParaRPr lang="ru-RU" sz="1300" b="1" kern="1200" dirty="0">
              <a:solidFill>
                <a:schemeClr val="tx1"/>
              </a:solidFill>
              <a:latin typeface="Times New Roman" panose="02020603050405020304" pitchFamily="18" charset="0"/>
              <a:cs typeface="Times New Roman" panose="02020603050405020304" pitchFamily="18" charset="0"/>
            </a:endParaRPr>
          </a:p>
        </p:txBody>
      </p:sp>
      <p:sp>
        <p:nvSpPr>
          <p:cNvPr id="94" name="Полилиния 93"/>
          <p:cNvSpPr/>
          <p:nvPr/>
        </p:nvSpPr>
        <p:spPr>
          <a:xfrm>
            <a:off x="7446003" y="4755367"/>
            <a:ext cx="721689" cy="471611"/>
          </a:xfrm>
          <a:custGeom>
            <a:avLst/>
            <a:gdLst>
              <a:gd name="connsiteX0" fmla="*/ 0 w 444361"/>
              <a:gd name="connsiteY0" fmla="*/ 30190 h 301899"/>
              <a:gd name="connsiteX1" fmla="*/ 30190 w 444361"/>
              <a:gd name="connsiteY1" fmla="*/ 0 h 301899"/>
              <a:gd name="connsiteX2" fmla="*/ 414171 w 444361"/>
              <a:gd name="connsiteY2" fmla="*/ 0 h 301899"/>
              <a:gd name="connsiteX3" fmla="*/ 444361 w 444361"/>
              <a:gd name="connsiteY3" fmla="*/ 30190 h 301899"/>
              <a:gd name="connsiteX4" fmla="*/ 444361 w 444361"/>
              <a:gd name="connsiteY4" fmla="*/ 271709 h 301899"/>
              <a:gd name="connsiteX5" fmla="*/ 414171 w 444361"/>
              <a:gd name="connsiteY5" fmla="*/ 301899 h 301899"/>
              <a:gd name="connsiteX6" fmla="*/ 30190 w 444361"/>
              <a:gd name="connsiteY6" fmla="*/ 301899 h 301899"/>
              <a:gd name="connsiteX7" fmla="*/ 0 w 444361"/>
              <a:gd name="connsiteY7" fmla="*/ 271709 h 301899"/>
              <a:gd name="connsiteX8" fmla="*/ 0 w 444361"/>
              <a:gd name="connsiteY8" fmla="*/ 30190 h 301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361" h="301899">
                <a:moveTo>
                  <a:pt x="0" y="30190"/>
                </a:moveTo>
                <a:cubicBezTo>
                  <a:pt x="0" y="13517"/>
                  <a:pt x="13517" y="0"/>
                  <a:pt x="30190" y="0"/>
                </a:cubicBezTo>
                <a:lnTo>
                  <a:pt x="414171" y="0"/>
                </a:lnTo>
                <a:cubicBezTo>
                  <a:pt x="430844" y="0"/>
                  <a:pt x="444361" y="13517"/>
                  <a:pt x="444361" y="30190"/>
                </a:cubicBezTo>
                <a:lnTo>
                  <a:pt x="444361" y="271709"/>
                </a:lnTo>
                <a:cubicBezTo>
                  <a:pt x="444361" y="288382"/>
                  <a:pt x="430844" y="301899"/>
                  <a:pt x="414171" y="301899"/>
                </a:cubicBezTo>
                <a:lnTo>
                  <a:pt x="30190" y="301899"/>
                </a:lnTo>
                <a:cubicBezTo>
                  <a:pt x="13517" y="301899"/>
                  <a:pt x="0" y="288382"/>
                  <a:pt x="0" y="271709"/>
                </a:cubicBezTo>
                <a:lnTo>
                  <a:pt x="0" y="30190"/>
                </a:lnTo>
                <a:close/>
              </a:path>
            </a:pathLst>
          </a:custGeom>
          <a:gradFill flip="none" rotWithShape="1">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0752" tIns="50752" rIns="50752" bIns="50752" numCol="1" spcCol="1270" anchor="ctr" anchorCtr="0">
            <a:noAutofit/>
          </a:bodyPr>
          <a:lstStyle/>
          <a:p>
            <a:pPr lvl="0" algn="ctr" defTabSz="488950">
              <a:lnSpc>
                <a:spcPct val="90000"/>
              </a:lnSpc>
              <a:spcBef>
                <a:spcPct val="0"/>
              </a:spcBef>
              <a:spcAft>
                <a:spcPct val="35000"/>
              </a:spcAft>
            </a:pPr>
            <a:r>
              <a:rPr lang="ru-RU" sz="1300" b="1" dirty="0" smtClean="0">
                <a:solidFill>
                  <a:schemeClr val="tx1"/>
                </a:solidFill>
                <a:latin typeface="Times New Roman" panose="02020603050405020304" pitchFamily="18" charset="0"/>
                <a:cs typeface="Times New Roman" panose="02020603050405020304" pitchFamily="18" charset="0"/>
              </a:rPr>
              <a:t>33,2</a:t>
            </a:r>
            <a:endParaRPr lang="ru-RU" sz="1300" b="1" kern="1200" dirty="0">
              <a:solidFill>
                <a:schemeClr val="tx1"/>
              </a:solidFill>
              <a:latin typeface="Times New Roman" panose="02020603050405020304" pitchFamily="18" charset="0"/>
              <a:cs typeface="Times New Roman" panose="02020603050405020304" pitchFamily="18" charset="0"/>
            </a:endParaRPr>
          </a:p>
        </p:txBody>
      </p:sp>
      <p:sp>
        <p:nvSpPr>
          <p:cNvPr id="57" name="Полилиния 56"/>
          <p:cNvSpPr/>
          <p:nvPr/>
        </p:nvSpPr>
        <p:spPr>
          <a:xfrm>
            <a:off x="7446003" y="3524301"/>
            <a:ext cx="721690" cy="580700"/>
          </a:xfrm>
          <a:custGeom>
            <a:avLst/>
            <a:gdLst>
              <a:gd name="connsiteX0" fmla="*/ 0 w 444361"/>
              <a:gd name="connsiteY0" fmla="*/ 30190 h 301899"/>
              <a:gd name="connsiteX1" fmla="*/ 30190 w 444361"/>
              <a:gd name="connsiteY1" fmla="*/ 0 h 301899"/>
              <a:gd name="connsiteX2" fmla="*/ 414171 w 444361"/>
              <a:gd name="connsiteY2" fmla="*/ 0 h 301899"/>
              <a:gd name="connsiteX3" fmla="*/ 444361 w 444361"/>
              <a:gd name="connsiteY3" fmla="*/ 30190 h 301899"/>
              <a:gd name="connsiteX4" fmla="*/ 444361 w 444361"/>
              <a:gd name="connsiteY4" fmla="*/ 271709 h 301899"/>
              <a:gd name="connsiteX5" fmla="*/ 414171 w 444361"/>
              <a:gd name="connsiteY5" fmla="*/ 301899 h 301899"/>
              <a:gd name="connsiteX6" fmla="*/ 30190 w 444361"/>
              <a:gd name="connsiteY6" fmla="*/ 301899 h 301899"/>
              <a:gd name="connsiteX7" fmla="*/ 0 w 444361"/>
              <a:gd name="connsiteY7" fmla="*/ 271709 h 301899"/>
              <a:gd name="connsiteX8" fmla="*/ 0 w 444361"/>
              <a:gd name="connsiteY8" fmla="*/ 30190 h 301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361" h="301899">
                <a:moveTo>
                  <a:pt x="0" y="30190"/>
                </a:moveTo>
                <a:cubicBezTo>
                  <a:pt x="0" y="13517"/>
                  <a:pt x="13517" y="0"/>
                  <a:pt x="30190" y="0"/>
                </a:cubicBezTo>
                <a:lnTo>
                  <a:pt x="414171" y="0"/>
                </a:lnTo>
                <a:cubicBezTo>
                  <a:pt x="430844" y="0"/>
                  <a:pt x="444361" y="13517"/>
                  <a:pt x="444361" y="30190"/>
                </a:cubicBezTo>
                <a:lnTo>
                  <a:pt x="444361" y="271709"/>
                </a:lnTo>
                <a:cubicBezTo>
                  <a:pt x="444361" y="288382"/>
                  <a:pt x="430844" y="301899"/>
                  <a:pt x="414171" y="301899"/>
                </a:cubicBezTo>
                <a:lnTo>
                  <a:pt x="30190" y="301899"/>
                </a:lnTo>
                <a:cubicBezTo>
                  <a:pt x="13517" y="301899"/>
                  <a:pt x="0" y="288382"/>
                  <a:pt x="0" y="271709"/>
                </a:cubicBezTo>
                <a:lnTo>
                  <a:pt x="0" y="30190"/>
                </a:lnTo>
                <a:close/>
              </a:path>
            </a:pathLst>
          </a:custGeom>
          <a:gradFill flip="none" rotWithShape="1">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0752" tIns="50752" rIns="50752" bIns="50752" numCol="1" spcCol="1270" anchor="ctr" anchorCtr="0">
            <a:noAutofit/>
          </a:bodyPr>
          <a:lstStyle/>
          <a:p>
            <a:pPr lvl="0" algn="ctr" defTabSz="488950">
              <a:lnSpc>
                <a:spcPct val="90000"/>
              </a:lnSpc>
              <a:spcBef>
                <a:spcPct val="0"/>
              </a:spcBef>
              <a:spcAft>
                <a:spcPct val="35000"/>
              </a:spcAft>
            </a:pPr>
            <a:r>
              <a:rPr lang="ru-RU" sz="1300" b="1" kern="1200" dirty="0" smtClean="0">
                <a:solidFill>
                  <a:schemeClr val="tx1"/>
                </a:solidFill>
                <a:latin typeface="Times New Roman" panose="02020603050405020304" pitchFamily="18" charset="0"/>
                <a:cs typeface="Times New Roman" panose="02020603050405020304" pitchFamily="18" charset="0"/>
              </a:rPr>
              <a:t>20</a:t>
            </a:r>
            <a:endParaRPr lang="ru-RU" sz="1300" b="1" kern="1200" dirty="0">
              <a:solidFill>
                <a:schemeClr val="tx1"/>
              </a:solidFill>
              <a:latin typeface="Times New Roman" panose="02020603050405020304" pitchFamily="18" charset="0"/>
              <a:cs typeface="Times New Roman" panose="02020603050405020304" pitchFamily="18" charset="0"/>
            </a:endParaRPr>
          </a:p>
        </p:txBody>
      </p:sp>
      <p:sp>
        <p:nvSpPr>
          <p:cNvPr id="72" name="Полилиния 71"/>
          <p:cNvSpPr/>
          <p:nvPr/>
        </p:nvSpPr>
        <p:spPr>
          <a:xfrm>
            <a:off x="5831397" y="1975893"/>
            <a:ext cx="756825" cy="511343"/>
          </a:xfrm>
          <a:custGeom>
            <a:avLst/>
            <a:gdLst>
              <a:gd name="connsiteX0" fmla="*/ 0 w 501594"/>
              <a:gd name="connsiteY0" fmla="*/ 50159 h 917152"/>
              <a:gd name="connsiteX1" fmla="*/ 50159 w 501594"/>
              <a:gd name="connsiteY1" fmla="*/ 0 h 917152"/>
              <a:gd name="connsiteX2" fmla="*/ 451435 w 501594"/>
              <a:gd name="connsiteY2" fmla="*/ 0 h 917152"/>
              <a:gd name="connsiteX3" fmla="*/ 501594 w 501594"/>
              <a:gd name="connsiteY3" fmla="*/ 50159 h 917152"/>
              <a:gd name="connsiteX4" fmla="*/ 501594 w 501594"/>
              <a:gd name="connsiteY4" fmla="*/ 866993 h 917152"/>
              <a:gd name="connsiteX5" fmla="*/ 451435 w 501594"/>
              <a:gd name="connsiteY5" fmla="*/ 917152 h 917152"/>
              <a:gd name="connsiteX6" fmla="*/ 50159 w 501594"/>
              <a:gd name="connsiteY6" fmla="*/ 917152 h 917152"/>
              <a:gd name="connsiteX7" fmla="*/ 0 w 501594"/>
              <a:gd name="connsiteY7" fmla="*/ 866993 h 917152"/>
              <a:gd name="connsiteX8" fmla="*/ 0 w 501594"/>
              <a:gd name="connsiteY8" fmla="*/ 50159 h 917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1594" h="917152">
                <a:moveTo>
                  <a:pt x="0" y="50159"/>
                </a:moveTo>
                <a:cubicBezTo>
                  <a:pt x="0" y="22457"/>
                  <a:pt x="22457" y="0"/>
                  <a:pt x="50159" y="0"/>
                </a:cubicBezTo>
                <a:lnTo>
                  <a:pt x="451435" y="0"/>
                </a:lnTo>
                <a:cubicBezTo>
                  <a:pt x="479137" y="0"/>
                  <a:pt x="501594" y="22457"/>
                  <a:pt x="501594" y="50159"/>
                </a:cubicBezTo>
                <a:lnTo>
                  <a:pt x="501594" y="866993"/>
                </a:lnTo>
                <a:cubicBezTo>
                  <a:pt x="501594" y="894695"/>
                  <a:pt x="479137" y="917152"/>
                  <a:pt x="451435" y="917152"/>
                </a:cubicBezTo>
                <a:lnTo>
                  <a:pt x="50159" y="917152"/>
                </a:lnTo>
                <a:cubicBezTo>
                  <a:pt x="22457" y="917152"/>
                  <a:pt x="0" y="894695"/>
                  <a:pt x="0" y="866993"/>
                </a:cubicBezTo>
                <a:lnTo>
                  <a:pt x="0" y="50159"/>
                </a:lnTo>
                <a:close/>
              </a:path>
            </a:pathLst>
          </a:custGeom>
          <a:gradFill flip="none" rotWithShape="1">
            <a:gsLst>
              <a:gs pos="0">
                <a:srgbClr val="BBF8E6"/>
              </a:gs>
              <a:gs pos="50000">
                <a:srgbClr val="D4FAEE"/>
              </a:gs>
              <a:gs pos="100000">
                <a:srgbClr val="E9FCF6"/>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8031" tIns="68031" rIns="68031" bIns="68031" numCol="1" spcCol="1270" anchor="ctr" anchorCtr="0">
            <a:noAutofit/>
          </a:bodyPr>
          <a:lstStyle/>
          <a:p>
            <a:pPr lvl="0" algn="ctr" defTabSz="622300">
              <a:lnSpc>
                <a:spcPct val="90000"/>
              </a:lnSpc>
            </a:pPr>
            <a:r>
              <a:rPr lang="ru-RU" sz="1300" b="1" dirty="0">
                <a:solidFill>
                  <a:prstClr val="black"/>
                </a:solidFill>
                <a:latin typeface="Times New Roman" panose="02020603050405020304" pitchFamily="18" charset="0"/>
                <a:cs typeface="Times New Roman" panose="02020603050405020304" pitchFamily="18" charset="0"/>
              </a:rPr>
              <a:t>2019</a:t>
            </a:r>
          </a:p>
          <a:p>
            <a:pPr lvl="0" algn="ctr" defTabSz="622300">
              <a:lnSpc>
                <a:spcPct val="90000"/>
              </a:lnSpc>
            </a:pPr>
            <a:r>
              <a:rPr lang="ru-RU" sz="1300" b="1" dirty="0">
                <a:solidFill>
                  <a:prstClr val="black"/>
                </a:solidFill>
                <a:latin typeface="Times New Roman" panose="02020603050405020304" pitchFamily="18" charset="0"/>
                <a:cs typeface="Times New Roman" panose="02020603050405020304" pitchFamily="18" charset="0"/>
              </a:rPr>
              <a:t>факт</a:t>
            </a:r>
          </a:p>
        </p:txBody>
      </p:sp>
      <p:sp>
        <p:nvSpPr>
          <p:cNvPr id="73" name="Полилиния 72"/>
          <p:cNvSpPr/>
          <p:nvPr/>
        </p:nvSpPr>
        <p:spPr>
          <a:xfrm>
            <a:off x="5831395" y="2547946"/>
            <a:ext cx="756825" cy="412435"/>
          </a:xfrm>
          <a:custGeom>
            <a:avLst/>
            <a:gdLst>
              <a:gd name="connsiteX0" fmla="*/ 0 w 499638"/>
              <a:gd name="connsiteY0" fmla="*/ 42908 h 429080"/>
              <a:gd name="connsiteX1" fmla="*/ 42908 w 499638"/>
              <a:gd name="connsiteY1" fmla="*/ 0 h 429080"/>
              <a:gd name="connsiteX2" fmla="*/ 456730 w 499638"/>
              <a:gd name="connsiteY2" fmla="*/ 0 h 429080"/>
              <a:gd name="connsiteX3" fmla="*/ 499638 w 499638"/>
              <a:gd name="connsiteY3" fmla="*/ 42908 h 429080"/>
              <a:gd name="connsiteX4" fmla="*/ 499638 w 499638"/>
              <a:gd name="connsiteY4" fmla="*/ 386172 h 429080"/>
              <a:gd name="connsiteX5" fmla="*/ 456730 w 499638"/>
              <a:gd name="connsiteY5" fmla="*/ 429080 h 429080"/>
              <a:gd name="connsiteX6" fmla="*/ 42908 w 499638"/>
              <a:gd name="connsiteY6" fmla="*/ 429080 h 429080"/>
              <a:gd name="connsiteX7" fmla="*/ 0 w 499638"/>
              <a:gd name="connsiteY7" fmla="*/ 386172 h 429080"/>
              <a:gd name="connsiteX8" fmla="*/ 0 w 499638"/>
              <a:gd name="connsiteY8" fmla="*/ 42908 h 429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9638" h="429080">
                <a:moveTo>
                  <a:pt x="0" y="42908"/>
                </a:moveTo>
                <a:cubicBezTo>
                  <a:pt x="0" y="19211"/>
                  <a:pt x="19211" y="0"/>
                  <a:pt x="42908" y="0"/>
                </a:cubicBezTo>
                <a:lnTo>
                  <a:pt x="456730" y="0"/>
                </a:lnTo>
                <a:cubicBezTo>
                  <a:pt x="480427" y="0"/>
                  <a:pt x="499638" y="19211"/>
                  <a:pt x="499638" y="42908"/>
                </a:cubicBezTo>
                <a:lnTo>
                  <a:pt x="499638" y="386172"/>
                </a:lnTo>
                <a:cubicBezTo>
                  <a:pt x="499638" y="409869"/>
                  <a:pt x="480427" y="429080"/>
                  <a:pt x="456730" y="429080"/>
                </a:cubicBezTo>
                <a:lnTo>
                  <a:pt x="42908" y="429080"/>
                </a:lnTo>
                <a:cubicBezTo>
                  <a:pt x="19211" y="429080"/>
                  <a:pt x="0" y="409869"/>
                  <a:pt x="0" y="386172"/>
                </a:cubicBezTo>
                <a:lnTo>
                  <a:pt x="0" y="42908"/>
                </a:lnTo>
                <a:close/>
              </a:path>
            </a:pathLst>
          </a:custGeom>
          <a:gradFill flip="none" rotWithShape="1">
            <a:gsLst>
              <a:gs pos="0">
                <a:srgbClr val="BBF8E6"/>
              </a:gs>
              <a:gs pos="50000">
                <a:srgbClr val="D4FAEE"/>
              </a:gs>
              <a:gs pos="100000">
                <a:srgbClr val="E9FCF6"/>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4477" tIns="54477" rIns="54477" bIns="54477" numCol="1" spcCol="1270" anchor="ctr" anchorCtr="0">
            <a:noAutofit/>
          </a:bodyPr>
          <a:lstStyle/>
          <a:p>
            <a:pPr lvl="0" algn="ctr" defTabSz="488950">
              <a:lnSpc>
                <a:spcPct val="90000"/>
              </a:lnSpc>
              <a:spcBef>
                <a:spcPct val="0"/>
              </a:spcBef>
              <a:spcAft>
                <a:spcPct val="35000"/>
              </a:spcAft>
            </a:pPr>
            <a:r>
              <a:rPr lang="ru-RU" sz="1300" b="1" dirty="0" smtClean="0">
                <a:solidFill>
                  <a:schemeClr val="tx1"/>
                </a:solidFill>
                <a:latin typeface="Times New Roman" panose="02020603050405020304" pitchFamily="18" charset="0"/>
                <a:cs typeface="Times New Roman" panose="02020603050405020304" pitchFamily="18" charset="0"/>
              </a:rPr>
              <a:t>99,1</a:t>
            </a:r>
            <a:endParaRPr lang="ru-RU" sz="1300" b="1" kern="1200" dirty="0" smtClean="0">
              <a:solidFill>
                <a:schemeClr val="tx1"/>
              </a:solidFill>
              <a:latin typeface="Times New Roman" panose="02020603050405020304" pitchFamily="18" charset="0"/>
              <a:cs typeface="Times New Roman" panose="02020603050405020304" pitchFamily="18" charset="0"/>
            </a:endParaRPr>
          </a:p>
        </p:txBody>
      </p:sp>
      <p:sp>
        <p:nvSpPr>
          <p:cNvPr id="74" name="Полилиния 73"/>
          <p:cNvSpPr/>
          <p:nvPr/>
        </p:nvSpPr>
        <p:spPr>
          <a:xfrm>
            <a:off x="5831399" y="3037244"/>
            <a:ext cx="756825" cy="408015"/>
          </a:xfrm>
          <a:custGeom>
            <a:avLst/>
            <a:gdLst>
              <a:gd name="connsiteX0" fmla="*/ 0 w 473035"/>
              <a:gd name="connsiteY0" fmla="*/ 47304 h 500150"/>
              <a:gd name="connsiteX1" fmla="*/ 47304 w 473035"/>
              <a:gd name="connsiteY1" fmla="*/ 0 h 500150"/>
              <a:gd name="connsiteX2" fmla="*/ 425732 w 473035"/>
              <a:gd name="connsiteY2" fmla="*/ 0 h 500150"/>
              <a:gd name="connsiteX3" fmla="*/ 473036 w 473035"/>
              <a:gd name="connsiteY3" fmla="*/ 47304 h 500150"/>
              <a:gd name="connsiteX4" fmla="*/ 473035 w 473035"/>
              <a:gd name="connsiteY4" fmla="*/ 452847 h 500150"/>
              <a:gd name="connsiteX5" fmla="*/ 425731 w 473035"/>
              <a:gd name="connsiteY5" fmla="*/ 500151 h 500150"/>
              <a:gd name="connsiteX6" fmla="*/ 47304 w 473035"/>
              <a:gd name="connsiteY6" fmla="*/ 500150 h 500150"/>
              <a:gd name="connsiteX7" fmla="*/ 0 w 473035"/>
              <a:gd name="connsiteY7" fmla="*/ 452846 h 500150"/>
              <a:gd name="connsiteX8" fmla="*/ 0 w 473035"/>
              <a:gd name="connsiteY8" fmla="*/ 47304 h 50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3035" h="500150">
                <a:moveTo>
                  <a:pt x="0" y="47304"/>
                </a:moveTo>
                <a:cubicBezTo>
                  <a:pt x="0" y="21179"/>
                  <a:pt x="21179" y="0"/>
                  <a:pt x="47304" y="0"/>
                </a:cubicBezTo>
                <a:lnTo>
                  <a:pt x="425732" y="0"/>
                </a:lnTo>
                <a:cubicBezTo>
                  <a:pt x="451857" y="0"/>
                  <a:pt x="473036" y="21179"/>
                  <a:pt x="473036" y="47304"/>
                </a:cubicBezTo>
                <a:cubicBezTo>
                  <a:pt x="473036" y="182485"/>
                  <a:pt x="473035" y="317666"/>
                  <a:pt x="473035" y="452847"/>
                </a:cubicBezTo>
                <a:cubicBezTo>
                  <a:pt x="473035" y="478972"/>
                  <a:pt x="451856" y="500151"/>
                  <a:pt x="425731" y="500151"/>
                </a:cubicBezTo>
                <a:lnTo>
                  <a:pt x="47304" y="500150"/>
                </a:lnTo>
                <a:cubicBezTo>
                  <a:pt x="21179" y="500150"/>
                  <a:pt x="0" y="478971"/>
                  <a:pt x="0" y="452846"/>
                </a:cubicBezTo>
                <a:lnTo>
                  <a:pt x="0" y="47304"/>
                </a:lnTo>
                <a:close/>
              </a:path>
            </a:pathLst>
          </a:custGeom>
          <a:gradFill flip="none" rotWithShape="1">
            <a:gsLst>
              <a:gs pos="0">
                <a:srgbClr val="BBF8E6"/>
              </a:gs>
              <a:gs pos="50000">
                <a:srgbClr val="D4FAEE"/>
              </a:gs>
              <a:gs pos="100000">
                <a:srgbClr val="E9FCF6"/>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5765" tIns="55765" rIns="55765" bIns="55765" numCol="1" spcCol="1270" anchor="ctr" anchorCtr="0">
            <a:noAutofit/>
          </a:bodyPr>
          <a:lstStyle/>
          <a:p>
            <a:pPr lvl="0" algn="ctr" defTabSz="488950">
              <a:lnSpc>
                <a:spcPct val="90000"/>
              </a:lnSpc>
              <a:spcBef>
                <a:spcPct val="0"/>
              </a:spcBef>
              <a:spcAft>
                <a:spcPct val="35000"/>
              </a:spcAft>
            </a:pPr>
            <a:r>
              <a:rPr lang="ru-RU" sz="1300" b="1" kern="1200" dirty="0" smtClean="0">
                <a:solidFill>
                  <a:schemeClr val="tx1"/>
                </a:solidFill>
                <a:latin typeface="Times New Roman" panose="02020603050405020304" pitchFamily="18" charset="0"/>
                <a:cs typeface="Times New Roman" panose="02020603050405020304" pitchFamily="18" charset="0"/>
              </a:rPr>
              <a:t>10</a:t>
            </a:r>
            <a:endParaRPr lang="ru-RU" sz="1300" b="1" kern="1200" dirty="0">
              <a:solidFill>
                <a:schemeClr val="tx1"/>
              </a:solidFill>
              <a:latin typeface="Times New Roman" panose="02020603050405020304" pitchFamily="18" charset="0"/>
              <a:cs typeface="Times New Roman" panose="02020603050405020304" pitchFamily="18" charset="0"/>
            </a:endParaRPr>
          </a:p>
        </p:txBody>
      </p:sp>
      <p:sp>
        <p:nvSpPr>
          <p:cNvPr id="75" name="Полилиния 74"/>
          <p:cNvSpPr/>
          <p:nvPr/>
        </p:nvSpPr>
        <p:spPr>
          <a:xfrm>
            <a:off x="5831393" y="4206570"/>
            <a:ext cx="756830" cy="486839"/>
          </a:xfrm>
          <a:custGeom>
            <a:avLst/>
            <a:gdLst>
              <a:gd name="connsiteX0" fmla="*/ 0 w 444361"/>
              <a:gd name="connsiteY0" fmla="*/ 30190 h 301899"/>
              <a:gd name="connsiteX1" fmla="*/ 30190 w 444361"/>
              <a:gd name="connsiteY1" fmla="*/ 0 h 301899"/>
              <a:gd name="connsiteX2" fmla="*/ 414171 w 444361"/>
              <a:gd name="connsiteY2" fmla="*/ 0 h 301899"/>
              <a:gd name="connsiteX3" fmla="*/ 444361 w 444361"/>
              <a:gd name="connsiteY3" fmla="*/ 30190 h 301899"/>
              <a:gd name="connsiteX4" fmla="*/ 444361 w 444361"/>
              <a:gd name="connsiteY4" fmla="*/ 271709 h 301899"/>
              <a:gd name="connsiteX5" fmla="*/ 414171 w 444361"/>
              <a:gd name="connsiteY5" fmla="*/ 301899 h 301899"/>
              <a:gd name="connsiteX6" fmla="*/ 30190 w 444361"/>
              <a:gd name="connsiteY6" fmla="*/ 301899 h 301899"/>
              <a:gd name="connsiteX7" fmla="*/ 0 w 444361"/>
              <a:gd name="connsiteY7" fmla="*/ 271709 h 301899"/>
              <a:gd name="connsiteX8" fmla="*/ 0 w 444361"/>
              <a:gd name="connsiteY8" fmla="*/ 30190 h 301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361" h="301899">
                <a:moveTo>
                  <a:pt x="0" y="30190"/>
                </a:moveTo>
                <a:cubicBezTo>
                  <a:pt x="0" y="13517"/>
                  <a:pt x="13517" y="0"/>
                  <a:pt x="30190" y="0"/>
                </a:cubicBezTo>
                <a:lnTo>
                  <a:pt x="414171" y="0"/>
                </a:lnTo>
                <a:cubicBezTo>
                  <a:pt x="430844" y="0"/>
                  <a:pt x="444361" y="13517"/>
                  <a:pt x="444361" y="30190"/>
                </a:cubicBezTo>
                <a:lnTo>
                  <a:pt x="444361" y="271709"/>
                </a:lnTo>
                <a:cubicBezTo>
                  <a:pt x="444361" y="288382"/>
                  <a:pt x="430844" y="301899"/>
                  <a:pt x="414171" y="301899"/>
                </a:cubicBezTo>
                <a:lnTo>
                  <a:pt x="30190" y="301899"/>
                </a:lnTo>
                <a:cubicBezTo>
                  <a:pt x="13517" y="301899"/>
                  <a:pt x="0" y="288382"/>
                  <a:pt x="0" y="271709"/>
                </a:cubicBezTo>
                <a:lnTo>
                  <a:pt x="0" y="30190"/>
                </a:lnTo>
                <a:close/>
              </a:path>
            </a:pathLst>
          </a:custGeom>
          <a:gradFill flip="none" rotWithShape="1">
            <a:gsLst>
              <a:gs pos="0">
                <a:srgbClr val="BBF8E6"/>
              </a:gs>
              <a:gs pos="50000">
                <a:srgbClr val="D4FAEE"/>
              </a:gs>
              <a:gs pos="100000">
                <a:srgbClr val="E9FCF6"/>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0752" tIns="50752" rIns="50752" bIns="50752" numCol="1" spcCol="1270" anchor="ctr" anchorCtr="0">
            <a:noAutofit/>
          </a:bodyPr>
          <a:lstStyle/>
          <a:p>
            <a:pPr lvl="0" algn="ctr" defTabSz="488950">
              <a:lnSpc>
                <a:spcPct val="90000"/>
              </a:lnSpc>
              <a:spcBef>
                <a:spcPct val="0"/>
              </a:spcBef>
              <a:spcAft>
                <a:spcPct val="35000"/>
              </a:spcAft>
            </a:pPr>
            <a:r>
              <a:rPr lang="ru-RU" sz="1300" b="1" dirty="0">
                <a:solidFill>
                  <a:schemeClr val="tx1"/>
                </a:solidFill>
                <a:latin typeface="Times New Roman" panose="02020603050405020304" pitchFamily="18" charset="0"/>
                <a:cs typeface="Times New Roman" panose="02020603050405020304" pitchFamily="18" charset="0"/>
              </a:rPr>
              <a:t>1</a:t>
            </a:r>
            <a:endParaRPr lang="ru-RU" sz="1300" b="1" kern="1200" dirty="0">
              <a:solidFill>
                <a:schemeClr val="tx1"/>
              </a:solidFill>
              <a:latin typeface="Times New Roman" panose="02020603050405020304" pitchFamily="18" charset="0"/>
              <a:cs typeface="Times New Roman" panose="02020603050405020304" pitchFamily="18" charset="0"/>
            </a:endParaRPr>
          </a:p>
        </p:txBody>
      </p:sp>
      <p:sp>
        <p:nvSpPr>
          <p:cNvPr id="76" name="Полилиния 75"/>
          <p:cNvSpPr/>
          <p:nvPr/>
        </p:nvSpPr>
        <p:spPr>
          <a:xfrm>
            <a:off x="5831395" y="5297986"/>
            <a:ext cx="756824" cy="655647"/>
          </a:xfrm>
          <a:custGeom>
            <a:avLst/>
            <a:gdLst>
              <a:gd name="connsiteX0" fmla="*/ 0 w 444361"/>
              <a:gd name="connsiteY0" fmla="*/ 30190 h 301899"/>
              <a:gd name="connsiteX1" fmla="*/ 30190 w 444361"/>
              <a:gd name="connsiteY1" fmla="*/ 0 h 301899"/>
              <a:gd name="connsiteX2" fmla="*/ 414171 w 444361"/>
              <a:gd name="connsiteY2" fmla="*/ 0 h 301899"/>
              <a:gd name="connsiteX3" fmla="*/ 444361 w 444361"/>
              <a:gd name="connsiteY3" fmla="*/ 30190 h 301899"/>
              <a:gd name="connsiteX4" fmla="*/ 444361 w 444361"/>
              <a:gd name="connsiteY4" fmla="*/ 271709 h 301899"/>
              <a:gd name="connsiteX5" fmla="*/ 414171 w 444361"/>
              <a:gd name="connsiteY5" fmla="*/ 301899 h 301899"/>
              <a:gd name="connsiteX6" fmla="*/ 30190 w 444361"/>
              <a:gd name="connsiteY6" fmla="*/ 301899 h 301899"/>
              <a:gd name="connsiteX7" fmla="*/ 0 w 444361"/>
              <a:gd name="connsiteY7" fmla="*/ 271709 h 301899"/>
              <a:gd name="connsiteX8" fmla="*/ 0 w 444361"/>
              <a:gd name="connsiteY8" fmla="*/ 30190 h 301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361" h="301899">
                <a:moveTo>
                  <a:pt x="0" y="30190"/>
                </a:moveTo>
                <a:cubicBezTo>
                  <a:pt x="0" y="13517"/>
                  <a:pt x="13517" y="0"/>
                  <a:pt x="30190" y="0"/>
                </a:cubicBezTo>
                <a:lnTo>
                  <a:pt x="414171" y="0"/>
                </a:lnTo>
                <a:cubicBezTo>
                  <a:pt x="430844" y="0"/>
                  <a:pt x="444361" y="13517"/>
                  <a:pt x="444361" y="30190"/>
                </a:cubicBezTo>
                <a:lnTo>
                  <a:pt x="444361" y="271709"/>
                </a:lnTo>
                <a:cubicBezTo>
                  <a:pt x="444361" y="288382"/>
                  <a:pt x="430844" y="301899"/>
                  <a:pt x="414171" y="301899"/>
                </a:cubicBezTo>
                <a:lnTo>
                  <a:pt x="30190" y="301899"/>
                </a:lnTo>
                <a:cubicBezTo>
                  <a:pt x="13517" y="301899"/>
                  <a:pt x="0" y="288382"/>
                  <a:pt x="0" y="271709"/>
                </a:cubicBezTo>
                <a:lnTo>
                  <a:pt x="0" y="30190"/>
                </a:lnTo>
                <a:close/>
              </a:path>
            </a:pathLst>
          </a:custGeom>
          <a:gradFill flip="none" rotWithShape="1">
            <a:gsLst>
              <a:gs pos="0">
                <a:srgbClr val="BBF8E6"/>
              </a:gs>
              <a:gs pos="50000">
                <a:srgbClr val="D4FAEE"/>
              </a:gs>
              <a:gs pos="100000">
                <a:srgbClr val="E9FCF6"/>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0752" tIns="50752" rIns="50752" bIns="50752" numCol="1" spcCol="1270" anchor="ctr" anchorCtr="0">
            <a:noAutofit/>
          </a:bodyPr>
          <a:lstStyle/>
          <a:p>
            <a:pPr lvl="0" algn="ctr" defTabSz="488950">
              <a:lnSpc>
                <a:spcPct val="90000"/>
              </a:lnSpc>
              <a:spcBef>
                <a:spcPct val="0"/>
              </a:spcBef>
              <a:spcAft>
                <a:spcPct val="35000"/>
              </a:spcAft>
            </a:pPr>
            <a:r>
              <a:rPr lang="ru-RU" sz="1300" b="1" dirty="0" smtClean="0">
                <a:solidFill>
                  <a:schemeClr val="tx1"/>
                </a:solidFill>
                <a:latin typeface="Times New Roman" panose="02020603050405020304" pitchFamily="18" charset="0"/>
                <a:cs typeface="Times New Roman" panose="02020603050405020304" pitchFamily="18" charset="0"/>
              </a:rPr>
              <a:t>117</a:t>
            </a:r>
            <a:endParaRPr lang="ru-RU" sz="1300" b="1" kern="1200" dirty="0">
              <a:solidFill>
                <a:schemeClr val="tx1"/>
              </a:solidFill>
              <a:latin typeface="Times New Roman" panose="02020603050405020304" pitchFamily="18" charset="0"/>
              <a:cs typeface="Times New Roman" panose="02020603050405020304" pitchFamily="18" charset="0"/>
            </a:endParaRPr>
          </a:p>
        </p:txBody>
      </p:sp>
      <p:sp>
        <p:nvSpPr>
          <p:cNvPr id="77" name="Полилиния 76"/>
          <p:cNvSpPr/>
          <p:nvPr/>
        </p:nvSpPr>
        <p:spPr>
          <a:xfrm>
            <a:off x="5827119" y="6031125"/>
            <a:ext cx="756828" cy="443300"/>
          </a:xfrm>
          <a:custGeom>
            <a:avLst/>
            <a:gdLst>
              <a:gd name="connsiteX0" fmla="*/ 0 w 444361"/>
              <a:gd name="connsiteY0" fmla="*/ 30190 h 301899"/>
              <a:gd name="connsiteX1" fmla="*/ 30190 w 444361"/>
              <a:gd name="connsiteY1" fmla="*/ 0 h 301899"/>
              <a:gd name="connsiteX2" fmla="*/ 414171 w 444361"/>
              <a:gd name="connsiteY2" fmla="*/ 0 h 301899"/>
              <a:gd name="connsiteX3" fmla="*/ 444361 w 444361"/>
              <a:gd name="connsiteY3" fmla="*/ 30190 h 301899"/>
              <a:gd name="connsiteX4" fmla="*/ 444361 w 444361"/>
              <a:gd name="connsiteY4" fmla="*/ 271709 h 301899"/>
              <a:gd name="connsiteX5" fmla="*/ 414171 w 444361"/>
              <a:gd name="connsiteY5" fmla="*/ 301899 h 301899"/>
              <a:gd name="connsiteX6" fmla="*/ 30190 w 444361"/>
              <a:gd name="connsiteY6" fmla="*/ 301899 h 301899"/>
              <a:gd name="connsiteX7" fmla="*/ 0 w 444361"/>
              <a:gd name="connsiteY7" fmla="*/ 271709 h 301899"/>
              <a:gd name="connsiteX8" fmla="*/ 0 w 444361"/>
              <a:gd name="connsiteY8" fmla="*/ 30190 h 301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361" h="301899">
                <a:moveTo>
                  <a:pt x="0" y="30190"/>
                </a:moveTo>
                <a:cubicBezTo>
                  <a:pt x="0" y="13517"/>
                  <a:pt x="13517" y="0"/>
                  <a:pt x="30190" y="0"/>
                </a:cubicBezTo>
                <a:lnTo>
                  <a:pt x="414171" y="0"/>
                </a:lnTo>
                <a:cubicBezTo>
                  <a:pt x="430844" y="0"/>
                  <a:pt x="444361" y="13517"/>
                  <a:pt x="444361" y="30190"/>
                </a:cubicBezTo>
                <a:lnTo>
                  <a:pt x="444361" y="271709"/>
                </a:lnTo>
                <a:cubicBezTo>
                  <a:pt x="444361" y="288382"/>
                  <a:pt x="430844" y="301899"/>
                  <a:pt x="414171" y="301899"/>
                </a:cubicBezTo>
                <a:lnTo>
                  <a:pt x="30190" y="301899"/>
                </a:lnTo>
                <a:cubicBezTo>
                  <a:pt x="13517" y="301899"/>
                  <a:pt x="0" y="288382"/>
                  <a:pt x="0" y="271709"/>
                </a:cubicBezTo>
                <a:lnTo>
                  <a:pt x="0" y="30190"/>
                </a:lnTo>
                <a:close/>
              </a:path>
            </a:pathLst>
          </a:custGeom>
          <a:gradFill flip="none" rotWithShape="1">
            <a:gsLst>
              <a:gs pos="0">
                <a:srgbClr val="BBF8E6"/>
              </a:gs>
              <a:gs pos="50000">
                <a:srgbClr val="D4FAEE"/>
              </a:gs>
              <a:gs pos="100000">
                <a:srgbClr val="E9FCF6"/>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0752" tIns="50752" rIns="50752" bIns="50752" numCol="1" spcCol="1270" anchor="ctr" anchorCtr="0">
            <a:noAutofit/>
          </a:bodyPr>
          <a:lstStyle/>
          <a:p>
            <a:pPr lvl="0" algn="ctr" defTabSz="488950">
              <a:lnSpc>
                <a:spcPct val="90000"/>
              </a:lnSpc>
              <a:spcBef>
                <a:spcPct val="0"/>
              </a:spcBef>
              <a:spcAft>
                <a:spcPct val="35000"/>
              </a:spcAft>
            </a:pPr>
            <a:r>
              <a:rPr lang="ru-RU" sz="1300" b="1" dirty="0" smtClean="0">
                <a:solidFill>
                  <a:schemeClr val="tx1"/>
                </a:solidFill>
                <a:latin typeface="Times New Roman" panose="02020603050405020304" pitchFamily="18" charset="0"/>
                <a:cs typeface="Times New Roman" panose="02020603050405020304" pitchFamily="18" charset="0"/>
              </a:rPr>
              <a:t>53</a:t>
            </a:r>
            <a:endParaRPr lang="ru-RU" sz="1300" b="1" kern="1200" dirty="0">
              <a:solidFill>
                <a:schemeClr val="tx1"/>
              </a:solidFill>
              <a:latin typeface="Times New Roman" panose="02020603050405020304" pitchFamily="18" charset="0"/>
              <a:cs typeface="Times New Roman" panose="02020603050405020304" pitchFamily="18" charset="0"/>
            </a:endParaRPr>
          </a:p>
        </p:txBody>
      </p:sp>
      <p:sp>
        <p:nvSpPr>
          <p:cNvPr id="78" name="Полилиния 77"/>
          <p:cNvSpPr/>
          <p:nvPr/>
        </p:nvSpPr>
        <p:spPr>
          <a:xfrm>
            <a:off x="5831394" y="4756934"/>
            <a:ext cx="756824" cy="471610"/>
          </a:xfrm>
          <a:custGeom>
            <a:avLst/>
            <a:gdLst>
              <a:gd name="connsiteX0" fmla="*/ 0 w 444361"/>
              <a:gd name="connsiteY0" fmla="*/ 30190 h 301899"/>
              <a:gd name="connsiteX1" fmla="*/ 30190 w 444361"/>
              <a:gd name="connsiteY1" fmla="*/ 0 h 301899"/>
              <a:gd name="connsiteX2" fmla="*/ 414171 w 444361"/>
              <a:gd name="connsiteY2" fmla="*/ 0 h 301899"/>
              <a:gd name="connsiteX3" fmla="*/ 444361 w 444361"/>
              <a:gd name="connsiteY3" fmla="*/ 30190 h 301899"/>
              <a:gd name="connsiteX4" fmla="*/ 444361 w 444361"/>
              <a:gd name="connsiteY4" fmla="*/ 271709 h 301899"/>
              <a:gd name="connsiteX5" fmla="*/ 414171 w 444361"/>
              <a:gd name="connsiteY5" fmla="*/ 301899 h 301899"/>
              <a:gd name="connsiteX6" fmla="*/ 30190 w 444361"/>
              <a:gd name="connsiteY6" fmla="*/ 301899 h 301899"/>
              <a:gd name="connsiteX7" fmla="*/ 0 w 444361"/>
              <a:gd name="connsiteY7" fmla="*/ 271709 h 301899"/>
              <a:gd name="connsiteX8" fmla="*/ 0 w 444361"/>
              <a:gd name="connsiteY8" fmla="*/ 30190 h 301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361" h="301899">
                <a:moveTo>
                  <a:pt x="0" y="30190"/>
                </a:moveTo>
                <a:cubicBezTo>
                  <a:pt x="0" y="13517"/>
                  <a:pt x="13517" y="0"/>
                  <a:pt x="30190" y="0"/>
                </a:cubicBezTo>
                <a:lnTo>
                  <a:pt x="414171" y="0"/>
                </a:lnTo>
                <a:cubicBezTo>
                  <a:pt x="430844" y="0"/>
                  <a:pt x="444361" y="13517"/>
                  <a:pt x="444361" y="30190"/>
                </a:cubicBezTo>
                <a:lnTo>
                  <a:pt x="444361" y="271709"/>
                </a:lnTo>
                <a:cubicBezTo>
                  <a:pt x="444361" y="288382"/>
                  <a:pt x="430844" y="301899"/>
                  <a:pt x="414171" y="301899"/>
                </a:cubicBezTo>
                <a:lnTo>
                  <a:pt x="30190" y="301899"/>
                </a:lnTo>
                <a:cubicBezTo>
                  <a:pt x="13517" y="301899"/>
                  <a:pt x="0" y="288382"/>
                  <a:pt x="0" y="271709"/>
                </a:cubicBezTo>
                <a:lnTo>
                  <a:pt x="0" y="30190"/>
                </a:lnTo>
                <a:close/>
              </a:path>
            </a:pathLst>
          </a:custGeom>
          <a:gradFill flip="none" rotWithShape="1">
            <a:gsLst>
              <a:gs pos="0">
                <a:srgbClr val="BBF8E6"/>
              </a:gs>
              <a:gs pos="50000">
                <a:srgbClr val="D4FAEE"/>
              </a:gs>
              <a:gs pos="100000">
                <a:srgbClr val="E9FCF6"/>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0752" tIns="50752" rIns="50752" bIns="50752" numCol="1" spcCol="1270" anchor="ctr" anchorCtr="0">
            <a:noAutofit/>
          </a:bodyPr>
          <a:lstStyle/>
          <a:p>
            <a:pPr lvl="0" algn="ctr" defTabSz="488950">
              <a:lnSpc>
                <a:spcPct val="90000"/>
              </a:lnSpc>
              <a:spcBef>
                <a:spcPct val="0"/>
              </a:spcBef>
              <a:spcAft>
                <a:spcPct val="35000"/>
              </a:spcAft>
            </a:pPr>
            <a:r>
              <a:rPr lang="ru-RU" sz="1300" b="1" dirty="0" smtClean="0">
                <a:solidFill>
                  <a:schemeClr val="tx1"/>
                </a:solidFill>
                <a:latin typeface="Times New Roman" panose="02020603050405020304" pitchFamily="18" charset="0"/>
                <a:cs typeface="Times New Roman" panose="02020603050405020304" pitchFamily="18" charset="0"/>
              </a:rPr>
              <a:t>34,0</a:t>
            </a:r>
            <a:endParaRPr lang="ru-RU" sz="1300" b="1" kern="1200" dirty="0">
              <a:solidFill>
                <a:schemeClr val="tx1"/>
              </a:solidFill>
              <a:latin typeface="Times New Roman" panose="02020603050405020304" pitchFamily="18" charset="0"/>
              <a:cs typeface="Times New Roman" panose="02020603050405020304" pitchFamily="18" charset="0"/>
            </a:endParaRPr>
          </a:p>
        </p:txBody>
      </p:sp>
      <p:sp>
        <p:nvSpPr>
          <p:cNvPr id="79" name="Полилиния 78"/>
          <p:cNvSpPr/>
          <p:nvPr/>
        </p:nvSpPr>
        <p:spPr>
          <a:xfrm>
            <a:off x="5829478" y="3525867"/>
            <a:ext cx="758745" cy="580700"/>
          </a:xfrm>
          <a:custGeom>
            <a:avLst/>
            <a:gdLst>
              <a:gd name="connsiteX0" fmla="*/ 0 w 444361"/>
              <a:gd name="connsiteY0" fmla="*/ 30190 h 301899"/>
              <a:gd name="connsiteX1" fmla="*/ 30190 w 444361"/>
              <a:gd name="connsiteY1" fmla="*/ 0 h 301899"/>
              <a:gd name="connsiteX2" fmla="*/ 414171 w 444361"/>
              <a:gd name="connsiteY2" fmla="*/ 0 h 301899"/>
              <a:gd name="connsiteX3" fmla="*/ 444361 w 444361"/>
              <a:gd name="connsiteY3" fmla="*/ 30190 h 301899"/>
              <a:gd name="connsiteX4" fmla="*/ 444361 w 444361"/>
              <a:gd name="connsiteY4" fmla="*/ 271709 h 301899"/>
              <a:gd name="connsiteX5" fmla="*/ 414171 w 444361"/>
              <a:gd name="connsiteY5" fmla="*/ 301899 h 301899"/>
              <a:gd name="connsiteX6" fmla="*/ 30190 w 444361"/>
              <a:gd name="connsiteY6" fmla="*/ 301899 h 301899"/>
              <a:gd name="connsiteX7" fmla="*/ 0 w 444361"/>
              <a:gd name="connsiteY7" fmla="*/ 271709 h 301899"/>
              <a:gd name="connsiteX8" fmla="*/ 0 w 444361"/>
              <a:gd name="connsiteY8" fmla="*/ 30190 h 301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361" h="301899">
                <a:moveTo>
                  <a:pt x="0" y="30190"/>
                </a:moveTo>
                <a:cubicBezTo>
                  <a:pt x="0" y="13517"/>
                  <a:pt x="13517" y="0"/>
                  <a:pt x="30190" y="0"/>
                </a:cubicBezTo>
                <a:lnTo>
                  <a:pt x="414171" y="0"/>
                </a:lnTo>
                <a:cubicBezTo>
                  <a:pt x="430844" y="0"/>
                  <a:pt x="444361" y="13517"/>
                  <a:pt x="444361" y="30190"/>
                </a:cubicBezTo>
                <a:lnTo>
                  <a:pt x="444361" y="271709"/>
                </a:lnTo>
                <a:cubicBezTo>
                  <a:pt x="444361" y="288382"/>
                  <a:pt x="430844" y="301899"/>
                  <a:pt x="414171" y="301899"/>
                </a:cubicBezTo>
                <a:lnTo>
                  <a:pt x="30190" y="301899"/>
                </a:lnTo>
                <a:cubicBezTo>
                  <a:pt x="13517" y="301899"/>
                  <a:pt x="0" y="288382"/>
                  <a:pt x="0" y="271709"/>
                </a:cubicBezTo>
                <a:lnTo>
                  <a:pt x="0" y="30190"/>
                </a:lnTo>
                <a:close/>
              </a:path>
            </a:pathLst>
          </a:custGeom>
          <a:gradFill flip="none" rotWithShape="1">
            <a:gsLst>
              <a:gs pos="0">
                <a:srgbClr val="BBF8E6"/>
              </a:gs>
              <a:gs pos="50000">
                <a:srgbClr val="D4FAEE"/>
              </a:gs>
              <a:gs pos="100000">
                <a:srgbClr val="E9FCF6"/>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0752" tIns="50752" rIns="50752" bIns="50752" numCol="1" spcCol="1270" anchor="ctr" anchorCtr="0">
            <a:noAutofit/>
          </a:bodyPr>
          <a:lstStyle/>
          <a:p>
            <a:pPr lvl="0" algn="ctr" defTabSz="488950">
              <a:lnSpc>
                <a:spcPct val="90000"/>
              </a:lnSpc>
              <a:spcBef>
                <a:spcPct val="0"/>
              </a:spcBef>
              <a:spcAft>
                <a:spcPct val="35000"/>
              </a:spcAft>
            </a:pPr>
            <a:r>
              <a:rPr lang="ru-RU" sz="1300" b="1" kern="1200" dirty="0" smtClean="0">
                <a:solidFill>
                  <a:schemeClr val="tx1"/>
                </a:solidFill>
                <a:latin typeface="Times New Roman" panose="02020603050405020304" pitchFamily="18" charset="0"/>
                <a:cs typeface="Times New Roman" panose="02020603050405020304" pitchFamily="18" charset="0"/>
              </a:rPr>
              <a:t>20</a:t>
            </a:r>
            <a:endParaRPr lang="ru-RU" sz="1300" b="1" kern="1200" dirty="0">
              <a:solidFill>
                <a:schemeClr val="tx1"/>
              </a:solidFill>
              <a:latin typeface="Times New Roman" panose="02020603050405020304" pitchFamily="18" charset="0"/>
              <a:cs typeface="Times New Roman" panose="02020603050405020304" pitchFamily="18" charset="0"/>
            </a:endParaRPr>
          </a:p>
        </p:txBody>
      </p:sp>
      <p:sp>
        <p:nvSpPr>
          <p:cNvPr id="58" name="Полилиния 57"/>
          <p:cNvSpPr/>
          <p:nvPr/>
        </p:nvSpPr>
        <p:spPr>
          <a:xfrm>
            <a:off x="8248609" y="6027995"/>
            <a:ext cx="721690" cy="452749"/>
          </a:xfrm>
          <a:custGeom>
            <a:avLst/>
            <a:gdLst>
              <a:gd name="connsiteX0" fmla="*/ 0 w 444361"/>
              <a:gd name="connsiteY0" fmla="*/ 30190 h 301899"/>
              <a:gd name="connsiteX1" fmla="*/ 30190 w 444361"/>
              <a:gd name="connsiteY1" fmla="*/ 0 h 301899"/>
              <a:gd name="connsiteX2" fmla="*/ 414171 w 444361"/>
              <a:gd name="connsiteY2" fmla="*/ 0 h 301899"/>
              <a:gd name="connsiteX3" fmla="*/ 444361 w 444361"/>
              <a:gd name="connsiteY3" fmla="*/ 30190 h 301899"/>
              <a:gd name="connsiteX4" fmla="*/ 444361 w 444361"/>
              <a:gd name="connsiteY4" fmla="*/ 271709 h 301899"/>
              <a:gd name="connsiteX5" fmla="*/ 414171 w 444361"/>
              <a:gd name="connsiteY5" fmla="*/ 301899 h 301899"/>
              <a:gd name="connsiteX6" fmla="*/ 30190 w 444361"/>
              <a:gd name="connsiteY6" fmla="*/ 301899 h 301899"/>
              <a:gd name="connsiteX7" fmla="*/ 0 w 444361"/>
              <a:gd name="connsiteY7" fmla="*/ 271709 h 301899"/>
              <a:gd name="connsiteX8" fmla="*/ 0 w 444361"/>
              <a:gd name="connsiteY8" fmla="*/ 30190 h 301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361" h="301899">
                <a:moveTo>
                  <a:pt x="0" y="30190"/>
                </a:moveTo>
                <a:cubicBezTo>
                  <a:pt x="0" y="13517"/>
                  <a:pt x="13517" y="0"/>
                  <a:pt x="30190" y="0"/>
                </a:cubicBezTo>
                <a:lnTo>
                  <a:pt x="414171" y="0"/>
                </a:lnTo>
                <a:cubicBezTo>
                  <a:pt x="430844" y="0"/>
                  <a:pt x="444361" y="13517"/>
                  <a:pt x="444361" y="30190"/>
                </a:cubicBezTo>
                <a:lnTo>
                  <a:pt x="444361" y="271709"/>
                </a:lnTo>
                <a:cubicBezTo>
                  <a:pt x="444361" y="288382"/>
                  <a:pt x="430844" y="301899"/>
                  <a:pt x="414171" y="301899"/>
                </a:cubicBezTo>
                <a:lnTo>
                  <a:pt x="30190" y="301899"/>
                </a:lnTo>
                <a:cubicBezTo>
                  <a:pt x="13517" y="301899"/>
                  <a:pt x="0" y="288382"/>
                  <a:pt x="0" y="271709"/>
                </a:cubicBezTo>
                <a:lnTo>
                  <a:pt x="0" y="30190"/>
                </a:lnTo>
                <a:close/>
              </a:path>
            </a:pathLst>
          </a:custGeom>
          <a:gradFill flip="none" rotWithShape="1">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0752" tIns="50752" rIns="50752" bIns="50752" numCol="1" spcCol="1270" anchor="ctr" anchorCtr="0">
            <a:noAutofit/>
          </a:bodyPr>
          <a:lstStyle/>
          <a:p>
            <a:pPr lvl="0" algn="ctr" defTabSz="488950">
              <a:lnSpc>
                <a:spcPct val="90000"/>
              </a:lnSpc>
              <a:spcBef>
                <a:spcPct val="0"/>
              </a:spcBef>
              <a:spcAft>
                <a:spcPct val="35000"/>
              </a:spcAft>
            </a:pPr>
            <a:r>
              <a:rPr lang="ru-RU" sz="1300" b="1" dirty="0" smtClean="0">
                <a:solidFill>
                  <a:schemeClr val="tx1"/>
                </a:solidFill>
                <a:latin typeface="Times New Roman" panose="02020603050405020304" pitchFamily="18" charset="0"/>
                <a:cs typeface="Times New Roman" panose="02020603050405020304" pitchFamily="18" charset="0"/>
              </a:rPr>
              <a:t>58</a:t>
            </a:r>
            <a:endParaRPr lang="ru-RU" sz="1300" b="1" kern="1200" dirty="0">
              <a:solidFill>
                <a:schemeClr val="tx1"/>
              </a:solidFill>
              <a:latin typeface="Times New Roman" panose="02020603050405020304" pitchFamily="18" charset="0"/>
              <a:cs typeface="Times New Roman" panose="02020603050405020304" pitchFamily="18" charset="0"/>
            </a:endParaRPr>
          </a:p>
        </p:txBody>
      </p:sp>
      <p:sp>
        <p:nvSpPr>
          <p:cNvPr id="59" name="Полилиния 58"/>
          <p:cNvSpPr/>
          <p:nvPr/>
        </p:nvSpPr>
        <p:spPr>
          <a:xfrm>
            <a:off x="8252886" y="1972763"/>
            <a:ext cx="721689" cy="514473"/>
          </a:xfrm>
          <a:custGeom>
            <a:avLst/>
            <a:gdLst>
              <a:gd name="connsiteX0" fmla="*/ 0 w 501594"/>
              <a:gd name="connsiteY0" fmla="*/ 50159 h 917152"/>
              <a:gd name="connsiteX1" fmla="*/ 50159 w 501594"/>
              <a:gd name="connsiteY1" fmla="*/ 0 h 917152"/>
              <a:gd name="connsiteX2" fmla="*/ 451435 w 501594"/>
              <a:gd name="connsiteY2" fmla="*/ 0 h 917152"/>
              <a:gd name="connsiteX3" fmla="*/ 501594 w 501594"/>
              <a:gd name="connsiteY3" fmla="*/ 50159 h 917152"/>
              <a:gd name="connsiteX4" fmla="*/ 501594 w 501594"/>
              <a:gd name="connsiteY4" fmla="*/ 866993 h 917152"/>
              <a:gd name="connsiteX5" fmla="*/ 451435 w 501594"/>
              <a:gd name="connsiteY5" fmla="*/ 917152 h 917152"/>
              <a:gd name="connsiteX6" fmla="*/ 50159 w 501594"/>
              <a:gd name="connsiteY6" fmla="*/ 917152 h 917152"/>
              <a:gd name="connsiteX7" fmla="*/ 0 w 501594"/>
              <a:gd name="connsiteY7" fmla="*/ 866993 h 917152"/>
              <a:gd name="connsiteX8" fmla="*/ 0 w 501594"/>
              <a:gd name="connsiteY8" fmla="*/ 50159 h 917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1594" h="917152">
                <a:moveTo>
                  <a:pt x="0" y="50159"/>
                </a:moveTo>
                <a:cubicBezTo>
                  <a:pt x="0" y="22457"/>
                  <a:pt x="22457" y="0"/>
                  <a:pt x="50159" y="0"/>
                </a:cubicBezTo>
                <a:lnTo>
                  <a:pt x="451435" y="0"/>
                </a:lnTo>
                <a:cubicBezTo>
                  <a:pt x="479137" y="0"/>
                  <a:pt x="501594" y="22457"/>
                  <a:pt x="501594" y="50159"/>
                </a:cubicBezTo>
                <a:lnTo>
                  <a:pt x="501594" y="866993"/>
                </a:lnTo>
                <a:cubicBezTo>
                  <a:pt x="501594" y="894695"/>
                  <a:pt x="479137" y="917152"/>
                  <a:pt x="451435" y="917152"/>
                </a:cubicBezTo>
                <a:lnTo>
                  <a:pt x="50159" y="917152"/>
                </a:lnTo>
                <a:cubicBezTo>
                  <a:pt x="22457" y="917152"/>
                  <a:pt x="0" y="894695"/>
                  <a:pt x="0" y="866993"/>
                </a:cubicBezTo>
                <a:lnTo>
                  <a:pt x="0" y="50159"/>
                </a:lnTo>
                <a:close/>
              </a:path>
            </a:pathLst>
          </a:custGeom>
          <a:gradFill flip="none" rotWithShape="1">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8031" tIns="68031" rIns="68031" bIns="68031" numCol="1" spcCol="1270" anchor="ctr" anchorCtr="0">
            <a:noAutofit/>
          </a:bodyPr>
          <a:lstStyle/>
          <a:p>
            <a:pPr lvl="0" algn="ctr" defTabSz="622300">
              <a:lnSpc>
                <a:spcPct val="90000"/>
              </a:lnSpc>
              <a:spcBef>
                <a:spcPct val="0"/>
              </a:spcBef>
              <a:spcAft>
                <a:spcPct val="35000"/>
              </a:spcAft>
            </a:pPr>
            <a:r>
              <a:rPr lang="ru-RU" sz="1400" b="1" kern="1200" dirty="0" smtClean="0">
                <a:solidFill>
                  <a:schemeClr val="tx1"/>
                </a:solidFill>
                <a:latin typeface="Times New Roman" panose="02020603050405020304" pitchFamily="18" charset="0"/>
                <a:cs typeface="Times New Roman" panose="02020603050405020304" pitchFamily="18" charset="0"/>
              </a:rPr>
              <a:t>2022</a:t>
            </a:r>
            <a:endParaRPr lang="ru-RU" sz="1400" b="1" kern="1200" dirty="0">
              <a:solidFill>
                <a:schemeClr val="tx1"/>
              </a:solidFill>
              <a:latin typeface="Times New Roman" panose="02020603050405020304" pitchFamily="18" charset="0"/>
              <a:cs typeface="Times New Roman" panose="02020603050405020304" pitchFamily="18" charset="0"/>
            </a:endParaRPr>
          </a:p>
        </p:txBody>
      </p:sp>
      <p:sp>
        <p:nvSpPr>
          <p:cNvPr id="60" name="Полилиния 59"/>
          <p:cNvSpPr/>
          <p:nvPr/>
        </p:nvSpPr>
        <p:spPr>
          <a:xfrm>
            <a:off x="8252888" y="3034114"/>
            <a:ext cx="721688" cy="408016"/>
          </a:xfrm>
          <a:custGeom>
            <a:avLst/>
            <a:gdLst>
              <a:gd name="connsiteX0" fmla="*/ 0 w 444361"/>
              <a:gd name="connsiteY0" fmla="*/ 30190 h 301899"/>
              <a:gd name="connsiteX1" fmla="*/ 30190 w 444361"/>
              <a:gd name="connsiteY1" fmla="*/ 0 h 301899"/>
              <a:gd name="connsiteX2" fmla="*/ 414171 w 444361"/>
              <a:gd name="connsiteY2" fmla="*/ 0 h 301899"/>
              <a:gd name="connsiteX3" fmla="*/ 444361 w 444361"/>
              <a:gd name="connsiteY3" fmla="*/ 30190 h 301899"/>
              <a:gd name="connsiteX4" fmla="*/ 444361 w 444361"/>
              <a:gd name="connsiteY4" fmla="*/ 271709 h 301899"/>
              <a:gd name="connsiteX5" fmla="*/ 414171 w 444361"/>
              <a:gd name="connsiteY5" fmla="*/ 301899 h 301899"/>
              <a:gd name="connsiteX6" fmla="*/ 30190 w 444361"/>
              <a:gd name="connsiteY6" fmla="*/ 301899 h 301899"/>
              <a:gd name="connsiteX7" fmla="*/ 0 w 444361"/>
              <a:gd name="connsiteY7" fmla="*/ 271709 h 301899"/>
              <a:gd name="connsiteX8" fmla="*/ 0 w 444361"/>
              <a:gd name="connsiteY8" fmla="*/ 30190 h 301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361" h="301899">
                <a:moveTo>
                  <a:pt x="0" y="30190"/>
                </a:moveTo>
                <a:cubicBezTo>
                  <a:pt x="0" y="13517"/>
                  <a:pt x="13517" y="0"/>
                  <a:pt x="30190" y="0"/>
                </a:cubicBezTo>
                <a:lnTo>
                  <a:pt x="414171" y="0"/>
                </a:lnTo>
                <a:cubicBezTo>
                  <a:pt x="430844" y="0"/>
                  <a:pt x="444361" y="13517"/>
                  <a:pt x="444361" y="30190"/>
                </a:cubicBezTo>
                <a:lnTo>
                  <a:pt x="444361" y="271709"/>
                </a:lnTo>
                <a:cubicBezTo>
                  <a:pt x="444361" y="288382"/>
                  <a:pt x="430844" y="301899"/>
                  <a:pt x="414171" y="301899"/>
                </a:cubicBezTo>
                <a:lnTo>
                  <a:pt x="30190" y="301899"/>
                </a:lnTo>
                <a:cubicBezTo>
                  <a:pt x="13517" y="301899"/>
                  <a:pt x="0" y="288382"/>
                  <a:pt x="0" y="271709"/>
                </a:cubicBezTo>
                <a:lnTo>
                  <a:pt x="0" y="30190"/>
                </a:lnTo>
                <a:close/>
              </a:path>
            </a:pathLst>
          </a:custGeom>
          <a:gradFill flip="none" rotWithShape="1">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0752" tIns="50752" rIns="50752" bIns="50752" numCol="1" spcCol="1270" anchor="ctr" anchorCtr="0">
            <a:noAutofit/>
          </a:bodyPr>
          <a:lstStyle/>
          <a:p>
            <a:pPr lvl="0" algn="ctr" defTabSz="488950">
              <a:lnSpc>
                <a:spcPct val="90000"/>
              </a:lnSpc>
              <a:spcBef>
                <a:spcPct val="0"/>
              </a:spcBef>
              <a:spcAft>
                <a:spcPct val="35000"/>
              </a:spcAft>
            </a:pPr>
            <a:r>
              <a:rPr lang="ru-RU" sz="1300" b="1" dirty="0">
                <a:solidFill>
                  <a:schemeClr val="tx1"/>
                </a:solidFill>
                <a:latin typeface="Times New Roman" panose="02020603050405020304" pitchFamily="18" charset="0"/>
                <a:cs typeface="Times New Roman" panose="02020603050405020304" pitchFamily="18" charset="0"/>
              </a:rPr>
              <a:t>6</a:t>
            </a:r>
            <a:endParaRPr lang="ru-RU" sz="1300" b="1" kern="1200" dirty="0">
              <a:solidFill>
                <a:schemeClr val="tx1"/>
              </a:solidFill>
              <a:latin typeface="Times New Roman" panose="02020603050405020304" pitchFamily="18" charset="0"/>
              <a:cs typeface="Times New Roman" panose="02020603050405020304" pitchFamily="18" charset="0"/>
            </a:endParaRPr>
          </a:p>
        </p:txBody>
      </p:sp>
      <p:sp>
        <p:nvSpPr>
          <p:cNvPr id="62" name="Полилиния 61"/>
          <p:cNvSpPr/>
          <p:nvPr/>
        </p:nvSpPr>
        <p:spPr>
          <a:xfrm>
            <a:off x="8252886" y="2534984"/>
            <a:ext cx="721689" cy="422267"/>
          </a:xfrm>
          <a:custGeom>
            <a:avLst/>
            <a:gdLst>
              <a:gd name="connsiteX0" fmla="*/ 0 w 444361"/>
              <a:gd name="connsiteY0" fmla="*/ 30190 h 301899"/>
              <a:gd name="connsiteX1" fmla="*/ 30190 w 444361"/>
              <a:gd name="connsiteY1" fmla="*/ 0 h 301899"/>
              <a:gd name="connsiteX2" fmla="*/ 414171 w 444361"/>
              <a:gd name="connsiteY2" fmla="*/ 0 h 301899"/>
              <a:gd name="connsiteX3" fmla="*/ 444361 w 444361"/>
              <a:gd name="connsiteY3" fmla="*/ 30190 h 301899"/>
              <a:gd name="connsiteX4" fmla="*/ 444361 w 444361"/>
              <a:gd name="connsiteY4" fmla="*/ 271709 h 301899"/>
              <a:gd name="connsiteX5" fmla="*/ 414171 w 444361"/>
              <a:gd name="connsiteY5" fmla="*/ 301899 h 301899"/>
              <a:gd name="connsiteX6" fmla="*/ 30190 w 444361"/>
              <a:gd name="connsiteY6" fmla="*/ 301899 h 301899"/>
              <a:gd name="connsiteX7" fmla="*/ 0 w 444361"/>
              <a:gd name="connsiteY7" fmla="*/ 271709 h 301899"/>
              <a:gd name="connsiteX8" fmla="*/ 0 w 444361"/>
              <a:gd name="connsiteY8" fmla="*/ 30190 h 301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361" h="301899">
                <a:moveTo>
                  <a:pt x="0" y="30190"/>
                </a:moveTo>
                <a:cubicBezTo>
                  <a:pt x="0" y="13517"/>
                  <a:pt x="13517" y="0"/>
                  <a:pt x="30190" y="0"/>
                </a:cubicBezTo>
                <a:lnTo>
                  <a:pt x="414171" y="0"/>
                </a:lnTo>
                <a:cubicBezTo>
                  <a:pt x="430844" y="0"/>
                  <a:pt x="444361" y="13517"/>
                  <a:pt x="444361" y="30190"/>
                </a:cubicBezTo>
                <a:lnTo>
                  <a:pt x="444361" y="271709"/>
                </a:lnTo>
                <a:cubicBezTo>
                  <a:pt x="444361" y="288382"/>
                  <a:pt x="430844" y="301899"/>
                  <a:pt x="414171" y="301899"/>
                </a:cubicBezTo>
                <a:lnTo>
                  <a:pt x="30190" y="301899"/>
                </a:lnTo>
                <a:cubicBezTo>
                  <a:pt x="13517" y="301899"/>
                  <a:pt x="0" y="288382"/>
                  <a:pt x="0" y="271709"/>
                </a:cubicBezTo>
                <a:lnTo>
                  <a:pt x="0" y="30190"/>
                </a:lnTo>
                <a:close/>
              </a:path>
            </a:pathLst>
          </a:custGeom>
          <a:gradFill flip="none" rotWithShape="1">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0752" tIns="50752" rIns="50752" bIns="50752" numCol="1" spcCol="1270" anchor="ctr" anchorCtr="0">
            <a:noAutofit/>
          </a:bodyPr>
          <a:lstStyle/>
          <a:p>
            <a:pPr lvl="0" algn="ctr" defTabSz="488950">
              <a:lnSpc>
                <a:spcPct val="90000"/>
              </a:lnSpc>
              <a:spcBef>
                <a:spcPct val="0"/>
              </a:spcBef>
              <a:spcAft>
                <a:spcPct val="35000"/>
              </a:spcAft>
            </a:pPr>
            <a:r>
              <a:rPr lang="ru-RU" sz="1300" b="1" dirty="0" smtClean="0">
                <a:solidFill>
                  <a:schemeClr val="tx1"/>
                </a:solidFill>
                <a:latin typeface="Times New Roman" panose="02020603050405020304" pitchFamily="18" charset="0"/>
                <a:cs typeface="Times New Roman" panose="02020603050405020304" pitchFamily="18" charset="0"/>
              </a:rPr>
              <a:t>102</a:t>
            </a:r>
            <a:endParaRPr lang="ru-RU" sz="1300" b="1" kern="1200" dirty="0">
              <a:solidFill>
                <a:schemeClr val="tx1"/>
              </a:solidFill>
              <a:latin typeface="Times New Roman" panose="02020603050405020304" pitchFamily="18" charset="0"/>
              <a:cs typeface="Times New Roman" panose="02020603050405020304" pitchFamily="18" charset="0"/>
            </a:endParaRPr>
          </a:p>
        </p:txBody>
      </p:sp>
      <p:sp>
        <p:nvSpPr>
          <p:cNvPr id="65" name="Полилиния 64"/>
          <p:cNvSpPr/>
          <p:nvPr/>
        </p:nvSpPr>
        <p:spPr>
          <a:xfrm>
            <a:off x="8252886" y="5283557"/>
            <a:ext cx="721690" cy="655647"/>
          </a:xfrm>
          <a:custGeom>
            <a:avLst/>
            <a:gdLst>
              <a:gd name="connsiteX0" fmla="*/ 0 w 444361"/>
              <a:gd name="connsiteY0" fmla="*/ 30190 h 301899"/>
              <a:gd name="connsiteX1" fmla="*/ 30190 w 444361"/>
              <a:gd name="connsiteY1" fmla="*/ 0 h 301899"/>
              <a:gd name="connsiteX2" fmla="*/ 414171 w 444361"/>
              <a:gd name="connsiteY2" fmla="*/ 0 h 301899"/>
              <a:gd name="connsiteX3" fmla="*/ 444361 w 444361"/>
              <a:gd name="connsiteY3" fmla="*/ 30190 h 301899"/>
              <a:gd name="connsiteX4" fmla="*/ 444361 w 444361"/>
              <a:gd name="connsiteY4" fmla="*/ 271709 h 301899"/>
              <a:gd name="connsiteX5" fmla="*/ 414171 w 444361"/>
              <a:gd name="connsiteY5" fmla="*/ 301899 h 301899"/>
              <a:gd name="connsiteX6" fmla="*/ 30190 w 444361"/>
              <a:gd name="connsiteY6" fmla="*/ 301899 h 301899"/>
              <a:gd name="connsiteX7" fmla="*/ 0 w 444361"/>
              <a:gd name="connsiteY7" fmla="*/ 271709 h 301899"/>
              <a:gd name="connsiteX8" fmla="*/ 0 w 444361"/>
              <a:gd name="connsiteY8" fmla="*/ 30190 h 301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361" h="301899">
                <a:moveTo>
                  <a:pt x="0" y="30190"/>
                </a:moveTo>
                <a:cubicBezTo>
                  <a:pt x="0" y="13517"/>
                  <a:pt x="13517" y="0"/>
                  <a:pt x="30190" y="0"/>
                </a:cubicBezTo>
                <a:lnTo>
                  <a:pt x="414171" y="0"/>
                </a:lnTo>
                <a:cubicBezTo>
                  <a:pt x="430844" y="0"/>
                  <a:pt x="444361" y="13517"/>
                  <a:pt x="444361" y="30190"/>
                </a:cubicBezTo>
                <a:lnTo>
                  <a:pt x="444361" y="271709"/>
                </a:lnTo>
                <a:cubicBezTo>
                  <a:pt x="444361" y="288382"/>
                  <a:pt x="430844" y="301899"/>
                  <a:pt x="414171" y="301899"/>
                </a:cubicBezTo>
                <a:lnTo>
                  <a:pt x="30190" y="301899"/>
                </a:lnTo>
                <a:cubicBezTo>
                  <a:pt x="13517" y="301899"/>
                  <a:pt x="0" y="288382"/>
                  <a:pt x="0" y="271709"/>
                </a:cubicBezTo>
                <a:lnTo>
                  <a:pt x="0" y="30190"/>
                </a:lnTo>
                <a:close/>
              </a:path>
            </a:pathLst>
          </a:custGeom>
          <a:gradFill flip="none" rotWithShape="1">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0752" tIns="50752" rIns="50752" bIns="50752" numCol="1" spcCol="1270" anchor="ctr" anchorCtr="0">
            <a:noAutofit/>
          </a:bodyPr>
          <a:lstStyle/>
          <a:p>
            <a:pPr lvl="0" algn="ctr" defTabSz="488950">
              <a:lnSpc>
                <a:spcPct val="90000"/>
              </a:lnSpc>
              <a:spcBef>
                <a:spcPct val="0"/>
              </a:spcBef>
              <a:spcAft>
                <a:spcPct val="35000"/>
              </a:spcAft>
            </a:pPr>
            <a:r>
              <a:rPr lang="ru-RU" sz="1300" b="1" dirty="0" smtClean="0">
                <a:solidFill>
                  <a:schemeClr val="tx1"/>
                </a:solidFill>
                <a:latin typeface="Times New Roman" panose="02020603050405020304" pitchFamily="18" charset="0"/>
                <a:cs typeface="Times New Roman" panose="02020603050405020304" pitchFamily="18" charset="0"/>
              </a:rPr>
              <a:t>126</a:t>
            </a:r>
            <a:endParaRPr lang="ru-RU" sz="1300" b="1" kern="1200" dirty="0">
              <a:solidFill>
                <a:schemeClr val="tx1"/>
              </a:solidFill>
              <a:latin typeface="Times New Roman" panose="02020603050405020304" pitchFamily="18" charset="0"/>
              <a:cs typeface="Times New Roman" panose="02020603050405020304" pitchFamily="18" charset="0"/>
            </a:endParaRPr>
          </a:p>
        </p:txBody>
      </p:sp>
      <p:sp>
        <p:nvSpPr>
          <p:cNvPr id="66" name="Полилиния 65"/>
          <p:cNvSpPr/>
          <p:nvPr/>
        </p:nvSpPr>
        <p:spPr>
          <a:xfrm>
            <a:off x="8252886" y="4205074"/>
            <a:ext cx="721689" cy="473905"/>
          </a:xfrm>
          <a:custGeom>
            <a:avLst/>
            <a:gdLst>
              <a:gd name="connsiteX0" fmla="*/ 0 w 444361"/>
              <a:gd name="connsiteY0" fmla="*/ 30190 h 301899"/>
              <a:gd name="connsiteX1" fmla="*/ 30190 w 444361"/>
              <a:gd name="connsiteY1" fmla="*/ 0 h 301899"/>
              <a:gd name="connsiteX2" fmla="*/ 414171 w 444361"/>
              <a:gd name="connsiteY2" fmla="*/ 0 h 301899"/>
              <a:gd name="connsiteX3" fmla="*/ 444361 w 444361"/>
              <a:gd name="connsiteY3" fmla="*/ 30190 h 301899"/>
              <a:gd name="connsiteX4" fmla="*/ 444361 w 444361"/>
              <a:gd name="connsiteY4" fmla="*/ 271709 h 301899"/>
              <a:gd name="connsiteX5" fmla="*/ 414171 w 444361"/>
              <a:gd name="connsiteY5" fmla="*/ 301899 h 301899"/>
              <a:gd name="connsiteX6" fmla="*/ 30190 w 444361"/>
              <a:gd name="connsiteY6" fmla="*/ 301899 h 301899"/>
              <a:gd name="connsiteX7" fmla="*/ 0 w 444361"/>
              <a:gd name="connsiteY7" fmla="*/ 271709 h 301899"/>
              <a:gd name="connsiteX8" fmla="*/ 0 w 444361"/>
              <a:gd name="connsiteY8" fmla="*/ 30190 h 301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361" h="301899">
                <a:moveTo>
                  <a:pt x="0" y="30190"/>
                </a:moveTo>
                <a:cubicBezTo>
                  <a:pt x="0" y="13517"/>
                  <a:pt x="13517" y="0"/>
                  <a:pt x="30190" y="0"/>
                </a:cubicBezTo>
                <a:lnTo>
                  <a:pt x="414171" y="0"/>
                </a:lnTo>
                <a:cubicBezTo>
                  <a:pt x="430844" y="0"/>
                  <a:pt x="444361" y="13517"/>
                  <a:pt x="444361" y="30190"/>
                </a:cubicBezTo>
                <a:lnTo>
                  <a:pt x="444361" y="271709"/>
                </a:lnTo>
                <a:cubicBezTo>
                  <a:pt x="444361" y="288382"/>
                  <a:pt x="430844" y="301899"/>
                  <a:pt x="414171" y="301899"/>
                </a:cubicBezTo>
                <a:lnTo>
                  <a:pt x="30190" y="301899"/>
                </a:lnTo>
                <a:cubicBezTo>
                  <a:pt x="13517" y="301899"/>
                  <a:pt x="0" y="288382"/>
                  <a:pt x="0" y="271709"/>
                </a:cubicBezTo>
                <a:lnTo>
                  <a:pt x="0" y="30190"/>
                </a:lnTo>
                <a:close/>
              </a:path>
            </a:pathLst>
          </a:custGeom>
          <a:gradFill flip="none" rotWithShape="1">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0752" tIns="50752" rIns="50752" bIns="50752" numCol="1" spcCol="1270" anchor="ctr" anchorCtr="0">
            <a:noAutofit/>
          </a:bodyPr>
          <a:lstStyle/>
          <a:p>
            <a:pPr lvl="0" algn="ctr" defTabSz="488950">
              <a:lnSpc>
                <a:spcPct val="90000"/>
              </a:lnSpc>
              <a:spcBef>
                <a:spcPct val="0"/>
              </a:spcBef>
              <a:spcAft>
                <a:spcPct val="35000"/>
              </a:spcAft>
            </a:pPr>
            <a:r>
              <a:rPr lang="ru-RU" sz="1300" b="1" dirty="0" smtClean="0">
                <a:solidFill>
                  <a:schemeClr val="tx1"/>
                </a:solidFill>
                <a:latin typeface="Times New Roman" panose="02020603050405020304" pitchFamily="18" charset="0"/>
                <a:cs typeface="Times New Roman" panose="02020603050405020304" pitchFamily="18" charset="0"/>
              </a:rPr>
              <a:t>70</a:t>
            </a:r>
            <a:endParaRPr lang="ru-RU" sz="1300" b="1" kern="1200" dirty="0">
              <a:solidFill>
                <a:schemeClr val="tx1"/>
              </a:solidFill>
              <a:latin typeface="Times New Roman" panose="02020603050405020304" pitchFamily="18" charset="0"/>
              <a:cs typeface="Times New Roman" panose="02020603050405020304" pitchFamily="18" charset="0"/>
            </a:endParaRPr>
          </a:p>
        </p:txBody>
      </p:sp>
      <p:sp>
        <p:nvSpPr>
          <p:cNvPr id="68" name="Полилиния 67"/>
          <p:cNvSpPr/>
          <p:nvPr/>
        </p:nvSpPr>
        <p:spPr>
          <a:xfrm>
            <a:off x="8252887" y="4753803"/>
            <a:ext cx="721689" cy="471611"/>
          </a:xfrm>
          <a:custGeom>
            <a:avLst/>
            <a:gdLst>
              <a:gd name="connsiteX0" fmla="*/ 0 w 444361"/>
              <a:gd name="connsiteY0" fmla="*/ 30190 h 301899"/>
              <a:gd name="connsiteX1" fmla="*/ 30190 w 444361"/>
              <a:gd name="connsiteY1" fmla="*/ 0 h 301899"/>
              <a:gd name="connsiteX2" fmla="*/ 414171 w 444361"/>
              <a:gd name="connsiteY2" fmla="*/ 0 h 301899"/>
              <a:gd name="connsiteX3" fmla="*/ 444361 w 444361"/>
              <a:gd name="connsiteY3" fmla="*/ 30190 h 301899"/>
              <a:gd name="connsiteX4" fmla="*/ 444361 w 444361"/>
              <a:gd name="connsiteY4" fmla="*/ 271709 h 301899"/>
              <a:gd name="connsiteX5" fmla="*/ 414171 w 444361"/>
              <a:gd name="connsiteY5" fmla="*/ 301899 h 301899"/>
              <a:gd name="connsiteX6" fmla="*/ 30190 w 444361"/>
              <a:gd name="connsiteY6" fmla="*/ 301899 h 301899"/>
              <a:gd name="connsiteX7" fmla="*/ 0 w 444361"/>
              <a:gd name="connsiteY7" fmla="*/ 271709 h 301899"/>
              <a:gd name="connsiteX8" fmla="*/ 0 w 444361"/>
              <a:gd name="connsiteY8" fmla="*/ 30190 h 301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361" h="301899">
                <a:moveTo>
                  <a:pt x="0" y="30190"/>
                </a:moveTo>
                <a:cubicBezTo>
                  <a:pt x="0" y="13517"/>
                  <a:pt x="13517" y="0"/>
                  <a:pt x="30190" y="0"/>
                </a:cubicBezTo>
                <a:lnTo>
                  <a:pt x="414171" y="0"/>
                </a:lnTo>
                <a:cubicBezTo>
                  <a:pt x="430844" y="0"/>
                  <a:pt x="444361" y="13517"/>
                  <a:pt x="444361" y="30190"/>
                </a:cubicBezTo>
                <a:lnTo>
                  <a:pt x="444361" y="271709"/>
                </a:lnTo>
                <a:cubicBezTo>
                  <a:pt x="444361" y="288382"/>
                  <a:pt x="430844" y="301899"/>
                  <a:pt x="414171" y="301899"/>
                </a:cubicBezTo>
                <a:lnTo>
                  <a:pt x="30190" y="301899"/>
                </a:lnTo>
                <a:cubicBezTo>
                  <a:pt x="13517" y="301899"/>
                  <a:pt x="0" y="288382"/>
                  <a:pt x="0" y="271709"/>
                </a:cubicBezTo>
                <a:lnTo>
                  <a:pt x="0" y="30190"/>
                </a:lnTo>
                <a:close/>
              </a:path>
            </a:pathLst>
          </a:custGeom>
          <a:gradFill flip="none" rotWithShape="1">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0752" tIns="50752" rIns="50752" bIns="50752" numCol="1" spcCol="1270" anchor="ctr" anchorCtr="0">
            <a:noAutofit/>
          </a:bodyPr>
          <a:lstStyle/>
          <a:p>
            <a:pPr lvl="0" algn="ctr" defTabSz="488950">
              <a:lnSpc>
                <a:spcPct val="90000"/>
              </a:lnSpc>
              <a:spcBef>
                <a:spcPct val="0"/>
              </a:spcBef>
              <a:spcAft>
                <a:spcPct val="35000"/>
              </a:spcAft>
            </a:pPr>
            <a:r>
              <a:rPr lang="ru-RU" sz="1300" b="1" dirty="0" smtClean="0">
                <a:solidFill>
                  <a:schemeClr val="tx1"/>
                </a:solidFill>
                <a:latin typeface="Times New Roman" panose="02020603050405020304" pitchFamily="18" charset="0"/>
                <a:cs typeface="Times New Roman" panose="02020603050405020304" pitchFamily="18" charset="0"/>
              </a:rPr>
              <a:t>33,0</a:t>
            </a:r>
            <a:endParaRPr lang="ru-RU" sz="1300" b="1" kern="1200" dirty="0">
              <a:solidFill>
                <a:schemeClr val="tx1"/>
              </a:solidFill>
              <a:latin typeface="Times New Roman" panose="02020603050405020304" pitchFamily="18" charset="0"/>
              <a:cs typeface="Times New Roman" panose="02020603050405020304" pitchFamily="18" charset="0"/>
            </a:endParaRPr>
          </a:p>
        </p:txBody>
      </p:sp>
      <p:sp>
        <p:nvSpPr>
          <p:cNvPr id="69" name="Полилиния 68"/>
          <p:cNvSpPr/>
          <p:nvPr/>
        </p:nvSpPr>
        <p:spPr>
          <a:xfrm>
            <a:off x="8252887" y="3522737"/>
            <a:ext cx="721690" cy="580700"/>
          </a:xfrm>
          <a:custGeom>
            <a:avLst/>
            <a:gdLst>
              <a:gd name="connsiteX0" fmla="*/ 0 w 444361"/>
              <a:gd name="connsiteY0" fmla="*/ 30190 h 301899"/>
              <a:gd name="connsiteX1" fmla="*/ 30190 w 444361"/>
              <a:gd name="connsiteY1" fmla="*/ 0 h 301899"/>
              <a:gd name="connsiteX2" fmla="*/ 414171 w 444361"/>
              <a:gd name="connsiteY2" fmla="*/ 0 h 301899"/>
              <a:gd name="connsiteX3" fmla="*/ 444361 w 444361"/>
              <a:gd name="connsiteY3" fmla="*/ 30190 h 301899"/>
              <a:gd name="connsiteX4" fmla="*/ 444361 w 444361"/>
              <a:gd name="connsiteY4" fmla="*/ 271709 h 301899"/>
              <a:gd name="connsiteX5" fmla="*/ 414171 w 444361"/>
              <a:gd name="connsiteY5" fmla="*/ 301899 h 301899"/>
              <a:gd name="connsiteX6" fmla="*/ 30190 w 444361"/>
              <a:gd name="connsiteY6" fmla="*/ 301899 h 301899"/>
              <a:gd name="connsiteX7" fmla="*/ 0 w 444361"/>
              <a:gd name="connsiteY7" fmla="*/ 271709 h 301899"/>
              <a:gd name="connsiteX8" fmla="*/ 0 w 444361"/>
              <a:gd name="connsiteY8" fmla="*/ 30190 h 301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361" h="301899">
                <a:moveTo>
                  <a:pt x="0" y="30190"/>
                </a:moveTo>
                <a:cubicBezTo>
                  <a:pt x="0" y="13517"/>
                  <a:pt x="13517" y="0"/>
                  <a:pt x="30190" y="0"/>
                </a:cubicBezTo>
                <a:lnTo>
                  <a:pt x="414171" y="0"/>
                </a:lnTo>
                <a:cubicBezTo>
                  <a:pt x="430844" y="0"/>
                  <a:pt x="444361" y="13517"/>
                  <a:pt x="444361" y="30190"/>
                </a:cubicBezTo>
                <a:lnTo>
                  <a:pt x="444361" y="271709"/>
                </a:lnTo>
                <a:cubicBezTo>
                  <a:pt x="444361" y="288382"/>
                  <a:pt x="430844" y="301899"/>
                  <a:pt x="414171" y="301899"/>
                </a:cubicBezTo>
                <a:lnTo>
                  <a:pt x="30190" y="301899"/>
                </a:lnTo>
                <a:cubicBezTo>
                  <a:pt x="13517" y="301899"/>
                  <a:pt x="0" y="288382"/>
                  <a:pt x="0" y="271709"/>
                </a:cubicBezTo>
                <a:lnTo>
                  <a:pt x="0" y="30190"/>
                </a:lnTo>
                <a:close/>
              </a:path>
            </a:pathLst>
          </a:custGeom>
          <a:gradFill flip="none" rotWithShape="1">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0752" tIns="50752" rIns="50752" bIns="50752" numCol="1" spcCol="1270" anchor="ctr" anchorCtr="0">
            <a:noAutofit/>
          </a:bodyPr>
          <a:lstStyle/>
          <a:p>
            <a:pPr lvl="0" algn="ctr" defTabSz="488950">
              <a:lnSpc>
                <a:spcPct val="90000"/>
              </a:lnSpc>
              <a:spcBef>
                <a:spcPct val="0"/>
              </a:spcBef>
              <a:spcAft>
                <a:spcPct val="35000"/>
              </a:spcAft>
            </a:pPr>
            <a:r>
              <a:rPr lang="ru-RU" sz="1300" b="1" kern="1200" dirty="0" smtClean="0">
                <a:solidFill>
                  <a:schemeClr val="tx1"/>
                </a:solidFill>
                <a:latin typeface="Times New Roman" panose="02020603050405020304" pitchFamily="18" charset="0"/>
                <a:cs typeface="Times New Roman" panose="02020603050405020304" pitchFamily="18" charset="0"/>
              </a:rPr>
              <a:t>20</a:t>
            </a:r>
            <a:endParaRPr lang="ru-RU" sz="1300" b="1" kern="12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50649455"/>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Прямоугольник 7"/>
          <p:cNvSpPr/>
          <p:nvPr/>
        </p:nvSpPr>
        <p:spPr>
          <a:xfrm>
            <a:off x="4516" y="4390405"/>
            <a:ext cx="1944216" cy="3610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ru-RU" dirty="0">
              <a:solidFill>
                <a:prstClr val="black"/>
              </a:solidFill>
              <a:latin typeface="Times New Roman" panose="02020603050405020304" pitchFamily="18" charset="0"/>
              <a:cs typeface="Times New Roman" panose="02020603050405020304" pitchFamily="18" charset="0"/>
            </a:endParaRPr>
          </a:p>
        </p:txBody>
      </p:sp>
      <p:sp>
        <p:nvSpPr>
          <p:cNvPr id="9" name="Прямоугольник 8"/>
          <p:cNvSpPr/>
          <p:nvPr/>
        </p:nvSpPr>
        <p:spPr>
          <a:xfrm>
            <a:off x="30791" y="4759495"/>
            <a:ext cx="1512168" cy="5040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spcBef>
                <a:spcPct val="0"/>
              </a:spcBef>
              <a:spcAft>
                <a:spcPct val="0"/>
              </a:spcAft>
            </a:pPr>
            <a:endParaRPr lang="ru-RU" dirty="0">
              <a:solidFill>
                <a:prstClr val="black"/>
              </a:solidFill>
              <a:latin typeface="Times New Roman" panose="02020603050405020304" pitchFamily="18" charset="0"/>
              <a:cs typeface="Times New Roman" panose="02020603050405020304" pitchFamily="18" charset="0"/>
            </a:endParaRPr>
          </a:p>
        </p:txBody>
      </p:sp>
      <p:sp>
        <p:nvSpPr>
          <p:cNvPr id="5" name="Скругленный прямоугольник 4"/>
          <p:cNvSpPr/>
          <p:nvPr/>
        </p:nvSpPr>
        <p:spPr>
          <a:xfrm>
            <a:off x="147780" y="858545"/>
            <a:ext cx="5432332" cy="1922383"/>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fontAlgn="base">
              <a:spcBef>
                <a:spcPct val="0"/>
              </a:spcBef>
              <a:spcAft>
                <a:spcPct val="0"/>
              </a:spcAft>
            </a:pPr>
            <a:r>
              <a:rPr lang="ru-RU" sz="1600" b="1" i="1" dirty="0" smtClean="0">
                <a:solidFill>
                  <a:prstClr val="black"/>
                </a:solidFill>
                <a:latin typeface="Times New Roman" panose="02020603050405020304" pitchFamily="18" charset="0"/>
                <a:cs typeface="Times New Roman" panose="02020603050405020304" pitchFamily="18" charset="0"/>
              </a:rPr>
              <a:t>Цели </a:t>
            </a:r>
            <a:r>
              <a:rPr lang="ru-RU" sz="1600" b="1" i="1" dirty="0">
                <a:solidFill>
                  <a:prstClr val="black"/>
                </a:solidFill>
                <a:latin typeface="Times New Roman" panose="02020603050405020304" pitchFamily="18" charset="0"/>
                <a:cs typeface="Times New Roman" panose="02020603050405020304" pitchFamily="18" charset="0"/>
              </a:rPr>
              <a:t>программы:</a:t>
            </a:r>
            <a:r>
              <a:rPr lang="ru-RU" sz="1600" dirty="0">
                <a:solidFill>
                  <a:prstClr val="black"/>
                </a:solidFill>
                <a:latin typeface="Times New Roman" panose="02020603050405020304" pitchFamily="18" charset="0"/>
                <a:cs typeface="Times New Roman" panose="02020603050405020304" pitchFamily="18" charset="0"/>
              </a:rPr>
              <a:t> </a:t>
            </a:r>
          </a:p>
          <a:p>
            <a:pPr marL="285750" indent="-285750" algn="just">
              <a:buFont typeface="Wingdings" panose="05000000000000000000" pitchFamily="2" charset="2"/>
              <a:buChar char="Ø"/>
            </a:pPr>
            <a:r>
              <a:rPr lang="ru-RU" sz="1400" dirty="0">
                <a:solidFill>
                  <a:prstClr val="black"/>
                </a:solidFill>
                <a:latin typeface="Times New Roman" panose="02020603050405020304" pitchFamily="18" charset="0"/>
                <a:cs typeface="Times New Roman" panose="02020603050405020304" pitchFamily="18" charset="0"/>
              </a:rPr>
              <a:t>повышение эффективности управления государственным имуществом Чувашской Республики;</a:t>
            </a:r>
          </a:p>
          <a:p>
            <a:pPr marL="285750" indent="-285750" algn="just">
              <a:buFont typeface="Wingdings" panose="05000000000000000000" pitchFamily="2" charset="2"/>
              <a:buChar char="Ø"/>
            </a:pPr>
            <a:r>
              <a:rPr lang="ru-RU" sz="1400" dirty="0">
                <a:solidFill>
                  <a:prstClr val="black"/>
                </a:solidFill>
                <a:latin typeface="Times New Roman" panose="02020603050405020304" pitchFamily="18" charset="0"/>
                <a:cs typeface="Times New Roman" panose="02020603050405020304" pitchFamily="18" charset="0"/>
              </a:rPr>
              <a:t>оптимизация состава и структуры государственного имущества Чувашской Республики;</a:t>
            </a:r>
          </a:p>
          <a:p>
            <a:pPr marL="285750" indent="-285750" algn="just">
              <a:buFont typeface="Wingdings" panose="05000000000000000000" pitchFamily="2" charset="2"/>
              <a:buChar char="Ø"/>
            </a:pPr>
            <a:r>
              <a:rPr lang="ru-RU" sz="1400" dirty="0">
                <a:solidFill>
                  <a:prstClr val="black"/>
                </a:solidFill>
                <a:latin typeface="Times New Roman" panose="02020603050405020304" pitchFamily="18" charset="0"/>
                <a:cs typeface="Times New Roman" panose="02020603050405020304" pitchFamily="18" charset="0"/>
              </a:rPr>
              <a:t>обеспечение эффективного функционирования </a:t>
            </a:r>
            <a:r>
              <a:rPr lang="ru-RU" sz="1400" dirty="0" smtClean="0">
                <a:solidFill>
                  <a:prstClr val="black"/>
                </a:solidFill>
                <a:latin typeface="Times New Roman" panose="02020603050405020304" pitchFamily="18" charset="0"/>
                <a:cs typeface="Times New Roman" panose="02020603050405020304" pitchFamily="18" charset="0"/>
              </a:rPr>
              <a:t>государственного </a:t>
            </a:r>
            <a:r>
              <a:rPr lang="ru-RU" sz="1400" dirty="0">
                <a:solidFill>
                  <a:prstClr val="black"/>
                </a:solidFill>
                <a:latin typeface="Times New Roman" panose="02020603050405020304" pitchFamily="18" charset="0"/>
                <a:cs typeface="Times New Roman" panose="02020603050405020304" pitchFamily="18" charset="0"/>
              </a:rPr>
              <a:t>сектора экономики Чувашской </a:t>
            </a:r>
            <a:r>
              <a:rPr lang="ru-RU" sz="1400" dirty="0" smtClean="0">
                <a:solidFill>
                  <a:prstClr val="black"/>
                </a:solidFill>
                <a:latin typeface="Times New Roman" panose="02020603050405020304" pitchFamily="18" charset="0"/>
                <a:cs typeface="Times New Roman" panose="02020603050405020304" pitchFamily="18" charset="0"/>
              </a:rPr>
              <a:t>Республики</a:t>
            </a:r>
            <a:endParaRPr lang="ru-RU" sz="1400" dirty="0">
              <a:solidFill>
                <a:prstClr val="black"/>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259728" y="2996952"/>
            <a:ext cx="4507516" cy="323165"/>
          </a:xfrm>
          <a:prstGeom prst="rect">
            <a:avLst/>
          </a:prstGeom>
          <a:noFill/>
        </p:spPr>
        <p:txBody>
          <a:bodyPr wrap="none" rtlCol="0">
            <a:spAutoFit/>
          </a:bodyPr>
          <a:lstStyle/>
          <a:p>
            <a:pPr fontAlgn="base">
              <a:spcBef>
                <a:spcPct val="0"/>
              </a:spcBef>
              <a:spcAft>
                <a:spcPct val="0"/>
              </a:spcAft>
            </a:pPr>
            <a:r>
              <a:rPr lang="ru-RU" sz="1500" b="1" dirty="0">
                <a:solidFill>
                  <a:prstClr val="black"/>
                </a:solidFill>
                <a:latin typeface="Times New Roman" panose="02020603050405020304" pitchFamily="18" charset="0"/>
                <a:cs typeface="Times New Roman" panose="02020603050405020304" pitchFamily="18" charset="0"/>
              </a:rPr>
              <a:t>Расходы республиканского бюджета, млн. </a:t>
            </a:r>
            <a:r>
              <a:rPr lang="ru-RU" sz="1500" b="1" dirty="0" smtClean="0">
                <a:solidFill>
                  <a:prstClr val="black"/>
                </a:solidFill>
                <a:latin typeface="Times New Roman" panose="02020603050405020304" pitchFamily="18" charset="0"/>
                <a:cs typeface="Times New Roman" panose="02020603050405020304" pitchFamily="18" charset="0"/>
              </a:rPr>
              <a:t>рублей.</a:t>
            </a:r>
            <a:endParaRPr lang="ru-RU" sz="1500" b="1" dirty="0">
              <a:solidFill>
                <a:prstClr val="black"/>
              </a:solidFill>
              <a:latin typeface="Times New Roman" panose="02020603050405020304" pitchFamily="18" charset="0"/>
              <a:cs typeface="Times New Roman" panose="02020603050405020304" pitchFamily="18" charset="0"/>
            </a:endParaRPr>
          </a:p>
        </p:txBody>
      </p:sp>
      <p:sp>
        <p:nvSpPr>
          <p:cNvPr id="7" name="Номер слайда 6"/>
          <p:cNvSpPr>
            <a:spLocks noGrp="1"/>
          </p:cNvSpPr>
          <p:nvPr>
            <p:ph type="sldNum" sz="quarter" idx="12"/>
          </p:nvPr>
        </p:nvSpPr>
        <p:spPr>
          <a:xfrm>
            <a:off x="8122166" y="6525344"/>
            <a:ext cx="1031571" cy="300307"/>
          </a:xfrm>
        </p:spPr>
        <p:txBody>
          <a:bodyPr/>
          <a:lstStyle/>
          <a:p>
            <a:pPr>
              <a:defRPr/>
            </a:pPr>
            <a:r>
              <a:rPr lang="ru-RU" dirty="0" smtClean="0">
                <a:solidFill>
                  <a:prstClr val="black"/>
                </a:solidFill>
              </a:rPr>
              <a:t>84</a:t>
            </a:r>
            <a:endParaRPr lang="ru-RU" dirty="0">
              <a:solidFill>
                <a:prstClr val="black"/>
              </a:solidFill>
            </a:endParaRPr>
          </a:p>
        </p:txBody>
      </p:sp>
      <p:sp>
        <p:nvSpPr>
          <p:cNvPr id="3" name="Полилиния 2"/>
          <p:cNvSpPr/>
          <p:nvPr/>
        </p:nvSpPr>
        <p:spPr>
          <a:xfrm>
            <a:off x="4601217" y="3501008"/>
            <a:ext cx="4381866" cy="501879"/>
          </a:xfrm>
          <a:custGeom>
            <a:avLst/>
            <a:gdLst>
              <a:gd name="connsiteX0" fmla="*/ 0 w 3828284"/>
              <a:gd name="connsiteY0" fmla="*/ 43510 h 435104"/>
              <a:gd name="connsiteX1" fmla="*/ 43510 w 3828284"/>
              <a:gd name="connsiteY1" fmla="*/ 0 h 435104"/>
              <a:gd name="connsiteX2" fmla="*/ 3784774 w 3828284"/>
              <a:gd name="connsiteY2" fmla="*/ 0 h 435104"/>
              <a:gd name="connsiteX3" fmla="*/ 3828284 w 3828284"/>
              <a:gd name="connsiteY3" fmla="*/ 43510 h 435104"/>
              <a:gd name="connsiteX4" fmla="*/ 3828284 w 3828284"/>
              <a:gd name="connsiteY4" fmla="*/ 391594 h 435104"/>
              <a:gd name="connsiteX5" fmla="*/ 3784774 w 3828284"/>
              <a:gd name="connsiteY5" fmla="*/ 435104 h 435104"/>
              <a:gd name="connsiteX6" fmla="*/ 43510 w 3828284"/>
              <a:gd name="connsiteY6" fmla="*/ 435104 h 435104"/>
              <a:gd name="connsiteX7" fmla="*/ 0 w 3828284"/>
              <a:gd name="connsiteY7" fmla="*/ 391594 h 435104"/>
              <a:gd name="connsiteX8" fmla="*/ 0 w 3828284"/>
              <a:gd name="connsiteY8" fmla="*/ 43510 h 435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28284" h="435104">
                <a:moveTo>
                  <a:pt x="0" y="43510"/>
                </a:moveTo>
                <a:cubicBezTo>
                  <a:pt x="0" y="19480"/>
                  <a:pt x="19480" y="0"/>
                  <a:pt x="43510" y="0"/>
                </a:cubicBezTo>
                <a:lnTo>
                  <a:pt x="3784774" y="0"/>
                </a:lnTo>
                <a:cubicBezTo>
                  <a:pt x="3808804" y="0"/>
                  <a:pt x="3828284" y="19480"/>
                  <a:pt x="3828284" y="43510"/>
                </a:cubicBezTo>
                <a:lnTo>
                  <a:pt x="3828284" y="391594"/>
                </a:lnTo>
                <a:cubicBezTo>
                  <a:pt x="3828284" y="415624"/>
                  <a:pt x="3808804" y="435104"/>
                  <a:pt x="3784774" y="435104"/>
                </a:cubicBezTo>
                <a:lnTo>
                  <a:pt x="43510" y="435104"/>
                </a:lnTo>
                <a:cubicBezTo>
                  <a:pt x="19480" y="435104"/>
                  <a:pt x="0" y="415624"/>
                  <a:pt x="0" y="391594"/>
                </a:cubicBezTo>
                <a:lnTo>
                  <a:pt x="0" y="43510"/>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66084" tIns="66084" rIns="66084" bIns="66084" numCol="1" spcCol="1270" anchor="ctr" anchorCtr="0">
            <a:noAutofit/>
          </a:bodyPr>
          <a:lstStyle/>
          <a:p>
            <a:pPr algn="ctr" defTabSz="622300" fontAlgn="base">
              <a:lnSpc>
                <a:spcPct val="90000"/>
              </a:lnSpc>
              <a:spcBef>
                <a:spcPct val="0"/>
              </a:spcBef>
              <a:spcAft>
                <a:spcPct val="35000"/>
              </a:spcAft>
            </a:pPr>
            <a:r>
              <a:rPr lang="ru-RU" sz="1400" b="1" i="1" dirty="0">
                <a:solidFill>
                  <a:prstClr val="black"/>
                </a:solidFill>
                <a:latin typeface="Times New Roman" panose="02020603050405020304" pitchFamily="18" charset="0"/>
                <a:cs typeface="Times New Roman" panose="02020603050405020304" pitchFamily="18" charset="0"/>
              </a:rPr>
              <a:t>Расходы в разрезе </a:t>
            </a:r>
            <a:r>
              <a:rPr lang="ru-RU" sz="1400" b="1" i="1" dirty="0" smtClean="0">
                <a:solidFill>
                  <a:prstClr val="black"/>
                </a:solidFill>
                <a:latin typeface="Times New Roman" panose="02020603050405020304" pitchFamily="18" charset="0"/>
                <a:cs typeface="Times New Roman" panose="02020603050405020304" pitchFamily="18" charset="0"/>
              </a:rPr>
              <a:t>подпрограмм в 2019 году, </a:t>
            </a:r>
            <a:r>
              <a:rPr lang="ru-RU" sz="1400" b="1" i="1" dirty="0">
                <a:solidFill>
                  <a:prstClr val="black"/>
                </a:solidFill>
                <a:latin typeface="Times New Roman" panose="02020603050405020304" pitchFamily="18" charset="0"/>
                <a:cs typeface="Times New Roman" panose="02020603050405020304" pitchFamily="18" charset="0"/>
              </a:rPr>
              <a:t>млн. </a:t>
            </a:r>
            <a:r>
              <a:rPr lang="ru-RU" sz="1400" b="1" i="1" dirty="0" smtClean="0">
                <a:solidFill>
                  <a:prstClr val="black"/>
                </a:solidFill>
                <a:latin typeface="Times New Roman" panose="02020603050405020304" pitchFamily="18" charset="0"/>
                <a:cs typeface="Times New Roman" panose="02020603050405020304" pitchFamily="18" charset="0"/>
              </a:rPr>
              <a:t>рублей</a:t>
            </a:r>
            <a:endParaRPr lang="ru-RU" sz="1400" b="1" i="1" dirty="0">
              <a:solidFill>
                <a:prstClr val="black"/>
              </a:solidFill>
              <a:latin typeface="Times New Roman" panose="02020603050405020304" pitchFamily="18" charset="0"/>
              <a:cs typeface="Times New Roman" panose="02020603050405020304" pitchFamily="18" charset="0"/>
            </a:endParaRPr>
          </a:p>
        </p:txBody>
      </p:sp>
      <p:sp>
        <p:nvSpPr>
          <p:cNvPr id="4" name="Полилиния 3"/>
          <p:cNvSpPr/>
          <p:nvPr/>
        </p:nvSpPr>
        <p:spPr>
          <a:xfrm>
            <a:off x="4601217" y="4077072"/>
            <a:ext cx="2491063" cy="360000"/>
          </a:xfrm>
          <a:custGeom>
            <a:avLst/>
            <a:gdLst>
              <a:gd name="connsiteX0" fmla="*/ 0 w 2092791"/>
              <a:gd name="connsiteY0" fmla="*/ 40219 h 402193"/>
              <a:gd name="connsiteX1" fmla="*/ 40219 w 2092791"/>
              <a:gd name="connsiteY1" fmla="*/ 0 h 402193"/>
              <a:gd name="connsiteX2" fmla="*/ 2052572 w 2092791"/>
              <a:gd name="connsiteY2" fmla="*/ 0 h 402193"/>
              <a:gd name="connsiteX3" fmla="*/ 2092791 w 2092791"/>
              <a:gd name="connsiteY3" fmla="*/ 40219 h 402193"/>
              <a:gd name="connsiteX4" fmla="*/ 2092791 w 2092791"/>
              <a:gd name="connsiteY4" fmla="*/ 361974 h 402193"/>
              <a:gd name="connsiteX5" fmla="*/ 2052572 w 2092791"/>
              <a:gd name="connsiteY5" fmla="*/ 402193 h 402193"/>
              <a:gd name="connsiteX6" fmla="*/ 40219 w 2092791"/>
              <a:gd name="connsiteY6" fmla="*/ 402193 h 402193"/>
              <a:gd name="connsiteX7" fmla="*/ 0 w 2092791"/>
              <a:gd name="connsiteY7" fmla="*/ 361974 h 402193"/>
              <a:gd name="connsiteX8" fmla="*/ 0 w 2092791"/>
              <a:gd name="connsiteY8" fmla="*/ 40219 h 402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92791" h="402193">
                <a:moveTo>
                  <a:pt x="0" y="40219"/>
                </a:moveTo>
                <a:cubicBezTo>
                  <a:pt x="0" y="18007"/>
                  <a:pt x="18007" y="0"/>
                  <a:pt x="40219" y="0"/>
                </a:cubicBezTo>
                <a:lnTo>
                  <a:pt x="2052572" y="0"/>
                </a:lnTo>
                <a:cubicBezTo>
                  <a:pt x="2074784" y="0"/>
                  <a:pt x="2092791" y="18007"/>
                  <a:pt x="2092791" y="40219"/>
                </a:cubicBezTo>
                <a:lnTo>
                  <a:pt x="2092791" y="361974"/>
                </a:lnTo>
                <a:cubicBezTo>
                  <a:pt x="2092791" y="384186"/>
                  <a:pt x="2074784" y="402193"/>
                  <a:pt x="2052572" y="402193"/>
                </a:cubicBezTo>
                <a:lnTo>
                  <a:pt x="40219" y="402193"/>
                </a:lnTo>
                <a:cubicBezTo>
                  <a:pt x="18007" y="402193"/>
                  <a:pt x="0" y="384186"/>
                  <a:pt x="0" y="361974"/>
                </a:cubicBezTo>
                <a:lnTo>
                  <a:pt x="0" y="40219"/>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65120" tIns="65120" rIns="65120" bIns="65120" numCol="1" spcCol="1270" anchor="ctr" anchorCtr="0">
            <a:noAutofit/>
          </a:bodyPr>
          <a:lstStyle/>
          <a:p>
            <a:pPr algn="ctr" defTabSz="622300" fontAlgn="base">
              <a:lnSpc>
                <a:spcPct val="90000"/>
              </a:lnSpc>
              <a:spcBef>
                <a:spcPct val="0"/>
              </a:spcBef>
              <a:spcAft>
                <a:spcPct val="35000"/>
              </a:spcAft>
            </a:pPr>
            <a:r>
              <a:rPr lang="ru-RU" sz="1400" b="1" dirty="0">
                <a:solidFill>
                  <a:prstClr val="black"/>
                </a:solidFill>
                <a:latin typeface="Times New Roman" panose="02020603050405020304" pitchFamily="18" charset="0"/>
                <a:cs typeface="Times New Roman" panose="02020603050405020304" pitchFamily="18" charset="0"/>
              </a:rPr>
              <a:t>Подпрограмма</a:t>
            </a:r>
          </a:p>
        </p:txBody>
      </p:sp>
      <p:sp>
        <p:nvSpPr>
          <p:cNvPr id="10" name="Полилиния 9"/>
          <p:cNvSpPr/>
          <p:nvPr/>
        </p:nvSpPr>
        <p:spPr>
          <a:xfrm>
            <a:off x="4601217" y="4547137"/>
            <a:ext cx="2509370" cy="432000"/>
          </a:xfrm>
          <a:custGeom>
            <a:avLst/>
            <a:gdLst>
              <a:gd name="connsiteX0" fmla="*/ 0 w 2109407"/>
              <a:gd name="connsiteY0" fmla="*/ 55259 h 552593"/>
              <a:gd name="connsiteX1" fmla="*/ 55259 w 2109407"/>
              <a:gd name="connsiteY1" fmla="*/ 0 h 552593"/>
              <a:gd name="connsiteX2" fmla="*/ 2054148 w 2109407"/>
              <a:gd name="connsiteY2" fmla="*/ 0 h 552593"/>
              <a:gd name="connsiteX3" fmla="*/ 2109407 w 2109407"/>
              <a:gd name="connsiteY3" fmla="*/ 55259 h 552593"/>
              <a:gd name="connsiteX4" fmla="*/ 2109407 w 2109407"/>
              <a:gd name="connsiteY4" fmla="*/ 497334 h 552593"/>
              <a:gd name="connsiteX5" fmla="*/ 2054148 w 2109407"/>
              <a:gd name="connsiteY5" fmla="*/ 552593 h 552593"/>
              <a:gd name="connsiteX6" fmla="*/ 55259 w 2109407"/>
              <a:gd name="connsiteY6" fmla="*/ 552593 h 552593"/>
              <a:gd name="connsiteX7" fmla="*/ 0 w 2109407"/>
              <a:gd name="connsiteY7" fmla="*/ 497334 h 552593"/>
              <a:gd name="connsiteX8" fmla="*/ 0 w 2109407"/>
              <a:gd name="connsiteY8" fmla="*/ 55259 h 552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09407" h="552593">
                <a:moveTo>
                  <a:pt x="0" y="55259"/>
                </a:moveTo>
                <a:cubicBezTo>
                  <a:pt x="0" y="24740"/>
                  <a:pt x="24740" y="0"/>
                  <a:pt x="55259" y="0"/>
                </a:cubicBezTo>
                <a:lnTo>
                  <a:pt x="2054148" y="0"/>
                </a:lnTo>
                <a:cubicBezTo>
                  <a:pt x="2084667" y="0"/>
                  <a:pt x="2109407" y="24740"/>
                  <a:pt x="2109407" y="55259"/>
                </a:cubicBezTo>
                <a:lnTo>
                  <a:pt x="2109407" y="497334"/>
                </a:lnTo>
                <a:cubicBezTo>
                  <a:pt x="2109407" y="527853"/>
                  <a:pt x="2084667" y="552593"/>
                  <a:pt x="2054148" y="552593"/>
                </a:cubicBezTo>
                <a:lnTo>
                  <a:pt x="55259" y="552593"/>
                </a:lnTo>
                <a:cubicBezTo>
                  <a:pt x="24740" y="552593"/>
                  <a:pt x="0" y="527853"/>
                  <a:pt x="0" y="497334"/>
                </a:cubicBezTo>
                <a:lnTo>
                  <a:pt x="0" y="55259"/>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61905" tIns="61905" rIns="61905" bIns="61905" numCol="1" spcCol="1270" anchor="ctr" anchorCtr="0">
            <a:noAutofit/>
          </a:bodyPr>
          <a:lstStyle/>
          <a:p>
            <a:pPr algn="ctr" defTabSz="533400">
              <a:lnSpc>
                <a:spcPct val="90000"/>
              </a:lnSpc>
              <a:spcAft>
                <a:spcPct val="35000"/>
              </a:spcAft>
            </a:pPr>
            <a:r>
              <a:rPr lang="ru-RU" sz="1200" dirty="0" smtClean="0">
                <a:solidFill>
                  <a:prstClr val="black"/>
                </a:solidFill>
                <a:latin typeface="Times New Roman" panose="02020603050405020304" pitchFamily="18" charset="0"/>
                <a:cs typeface="Times New Roman" panose="02020603050405020304" pitchFamily="18" charset="0"/>
              </a:rPr>
              <a:t>Управление государственным </a:t>
            </a:r>
            <a:r>
              <a:rPr lang="ru-RU" sz="1200" dirty="0">
                <a:solidFill>
                  <a:prstClr val="black"/>
                </a:solidFill>
                <a:latin typeface="Times New Roman" panose="02020603050405020304" pitchFamily="18" charset="0"/>
                <a:cs typeface="Times New Roman" panose="02020603050405020304" pitchFamily="18" charset="0"/>
              </a:rPr>
              <a:t>имуществом Чувашской </a:t>
            </a:r>
            <a:r>
              <a:rPr lang="ru-RU" sz="1200" dirty="0" smtClean="0">
                <a:solidFill>
                  <a:prstClr val="black"/>
                </a:solidFill>
                <a:latin typeface="Times New Roman" panose="02020603050405020304" pitchFamily="18" charset="0"/>
                <a:cs typeface="Times New Roman" panose="02020603050405020304" pitchFamily="18" charset="0"/>
              </a:rPr>
              <a:t>Республики</a:t>
            </a:r>
            <a:endParaRPr lang="ru-RU" sz="1200" dirty="0">
              <a:solidFill>
                <a:prstClr val="black"/>
              </a:solidFill>
              <a:latin typeface="Times New Roman" panose="02020603050405020304" pitchFamily="18" charset="0"/>
              <a:cs typeface="Times New Roman" panose="02020603050405020304" pitchFamily="18" charset="0"/>
            </a:endParaRPr>
          </a:p>
        </p:txBody>
      </p:sp>
      <p:sp>
        <p:nvSpPr>
          <p:cNvPr id="11" name="Полилиния 10"/>
          <p:cNvSpPr/>
          <p:nvPr/>
        </p:nvSpPr>
        <p:spPr>
          <a:xfrm>
            <a:off x="4601217" y="5052193"/>
            <a:ext cx="2525450" cy="684000"/>
          </a:xfrm>
          <a:custGeom>
            <a:avLst/>
            <a:gdLst>
              <a:gd name="connsiteX0" fmla="*/ 0 w 2123999"/>
              <a:gd name="connsiteY0" fmla="*/ 36961 h 369613"/>
              <a:gd name="connsiteX1" fmla="*/ 36961 w 2123999"/>
              <a:gd name="connsiteY1" fmla="*/ 0 h 369613"/>
              <a:gd name="connsiteX2" fmla="*/ 2087038 w 2123999"/>
              <a:gd name="connsiteY2" fmla="*/ 0 h 369613"/>
              <a:gd name="connsiteX3" fmla="*/ 2123999 w 2123999"/>
              <a:gd name="connsiteY3" fmla="*/ 36961 h 369613"/>
              <a:gd name="connsiteX4" fmla="*/ 2123999 w 2123999"/>
              <a:gd name="connsiteY4" fmla="*/ 332652 h 369613"/>
              <a:gd name="connsiteX5" fmla="*/ 2087038 w 2123999"/>
              <a:gd name="connsiteY5" fmla="*/ 369613 h 369613"/>
              <a:gd name="connsiteX6" fmla="*/ 36961 w 2123999"/>
              <a:gd name="connsiteY6" fmla="*/ 369613 h 369613"/>
              <a:gd name="connsiteX7" fmla="*/ 0 w 2123999"/>
              <a:gd name="connsiteY7" fmla="*/ 332652 h 369613"/>
              <a:gd name="connsiteX8" fmla="*/ 0 w 2123999"/>
              <a:gd name="connsiteY8" fmla="*/ 36961 h 369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23999" h="369613">
                <a:moveTo>
                  <a:pt x="0" y="36961"/>
                </a:moveTo>
                <a:cubicBezTo>
                  <a:pt x="0" y="16548"/>
                  <a:pt x="16548" y="0"/>
                  <a:pt x="36961" y="0"/>
                </a:cubicBezTo>
                <a:lnTo>
                  <a:pt x="2087038" y="0"/>
                </a:lnTo>
                <a:cubicBezTo>
                  <a:pt x="2107451" y="0"/>
                  <a:pt x="2123999" y="16548"/>
                  <a:pt x="2123999" y="36961"/>
                </a:cubicBezTo>
                <a:lnTo>
                  <a:pt x="2123999" y="332652"/>
                </a:lnTo>
                <a:cubicBezTo>
                  <a:pt x="2123999" y="353065"/>
                  <a:pt x="2107451" y="369613"/>
                  <a:pt x="2087038" y="369613"/>
                </a:cubicBezTo>
                <a:lnTo>
                  <a:pt x="36961" y="369613"/>
                </a:lnTo>
                <a:cubicBezTo>
                  <a:pt x="16548" y="369613"/>
                  <a:pt x="0" y="353065"/>
                  <a:pt x="0" y="332652"/>
                </a:cubicBezTo>
                <a:lnTo>
                  <a:pt x="0" y="36961"/>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56546" tIns="56546" rIns="56546" bIns="56546" numCol="1" spcCol="1270" anchor="ctr" anchorCtr="0">
            <a:noAutofit/>
          </a:bodyPr>
          <a:lstStyle/>
          <a:p>
            <a:pPr algn="ctr" defTabSz="533400">
              <a:lnSpc>
                <a:spcPct val="90000"/>
              </a:lnSpc>
              <a:spcAft>
                <a:spcPct val="35000"/>
              </a:spcAft>
            </a:pPr>
            <a:r>
              <a:rPr lang="ru-RU" sz="1200" dirty="0">
                <a:solidFill>
                  <a:prstClr val="black"/>
                </a:solidFill>
                <a:latin typeface="Times New Roman" panose="02020603050405020304" pitchFamily="18" charset="0"/>
                <a:cs typeface="Times New Roman" panose="02020603050405020304" pitchFamily="18" charset="0"/>
              </a:rPr>
              <a:t>Формирование </a:t>
            </a:r>
            <a:r>
              <a:rPr lang="ru-RU" sz="1200" dirty="0" smtClean="0">
                <a:solidFill>
                  <a:prstClr val="black"/>
                </a:solidFill>
                <a:latin typeface="Times New Roman" panose="02020603050405020304" pitchFamily="18" charset="0"/>
                <a:cs typeface="Times New Roman" panose="02020603050405020304" pitchFamily="18" charset="0"/>
              </a:rPr>
              <a:t>эффективного государственного </a:t>
            </a:r>
            <a:r>
              <a:rPr lang="ru-RU" sz="1200" dirty="0">
                <a:solidFill>
                  <a:prstClr val="black"/>
                </a:solidFill>
                <a:latin typeface="Times New Roman" panose="02020603050405020304" pitchFamily="18" charset="0"/>
                <a:cs typeface="Times New Roman" panose="02020603050405020304" pitchFamily="18" charset="0"/>
              </a:rPr>
              <a:t>сектора </a:t>
            </a:r>
            <a:r>
              <a:rPr lang="ru-RU" sz="1200" dirty="0" smtClean="0">
                <a:solidFill>
                  <a:prstClr val="black"/>
                </a:solidFill>
                <a:latin typeface="Times New Roman" panose="02020603050405020304" pitchFamily="18" charset="0"/>
                <a:cs typeface="Times New Roman" panose="02020603050405020304" pitchFamily="18" charset="0"/>
              </a:rPr>
              <a:t>экономики </a:t>
            </a:r>
            <a:r>
              <a:rPr lang="ru-RU" sz="1200" dirty="0">
                <a:solidFill>
                  <a:prstClr val="black"/>
                </a:solidFill>
                <a:latin typeface="Times New Roman" panose="02020603050405020304" pitchFamily="18" charset="0"/>
                <a:cs typeface="Times New Roman" panose="02020603050405020304" pitchFamily="18" charset="0"/>
              </a:rPr>
              <a:t>Чувашской </a:t>
            </a:r>
            <a:r>
              <a:rPr lang="ru-RU" sz="1200" dirty="0" smtClean="0">
                <a:solidFill>
                  <a:prstClr val="black"/>
                </a:solidFill>
                <a:latin typeface="Times New Roman" panose="02020603050405020304" pitchFamily="18" charset="0"/>
                <a:cs typeface="Times New Roman" panose="02020603050405020304" pitchFamily="18" charset="0"/>
              </a:rPr>
              <a:t>Республики</a:t>
            </a:r>
            <a:endParaRPr lang="ru-RU" sz="1200" dirty="0">
              <a:solidFill>
                <a:prstClr val="black"/>
              </a:solidFill>
              <a:latin typeface="Times New Roman" panose="02020603050405020304" pitchFamily="18" charset="0"/>
              <a:cs typeface="Times New Roman" panose="02020603050405020304" pitchFamily="18" charset="0"/>
            </a:endParaRPr>
          </a:p>
        </p:txBody>
      </p:sp>
      <p:sp>
        <p:nvSpPr>
          <p:cNvPr id="19" name="Полилиния 18"/>
          <p:cNvSpPr/>
          <p:nvPr/>
        </p:nvSpPr>
        <p:spPr>
          <a:xfrm>
            <a:off x="8252987" y="4077072"/>
            <a:ext cx="720000" cy="360000"/>
          </a:xfrm>
          <a:custGeom>
            <a:avLst/>
            <a:gdLst>
              <a:gd name="connsiteX0" fmla="*/ 0 w 655572"/>
              <a:gd name="connsiteY0" fmla="*/ 39641 h 396411"/>
              <a:gd name="connsiteX1" fmla="*/ 39641 w 655572"/>
              <a:gd name="connsiteY1" fmla="*/ 0 h 396411"/>
              <a:gd name="connsiteX2" fmla="*/ 615931 w 655572"/>
              <a:gd name="connsiteY2" fmla="*/ 0 h 396411"/>
              <a:gd name="connsiteX3" fmla="*/ 655572 w 655572"/>
              <a:gd name="connsiteY3" fmla="*/ 39641 h 396411"/>
              <a:gd name="connsiteX4" fmla="*/ 655572 w 655572"/>
              <a:gd name="connsiteY4" fmla="*/ 356770 h 396411"/>
              <a:gd name="connsiteX5" fmla="*/ 615931 w 655572"/>
              <a:gd name="connsiteY5" fmla="*/ 396411 h 396411"/>
              <a:gd name="connsiteX6" fmla="*/ 39641 w 655572"/>
              <a:gd name="connsiteY6" fmla="*/ 396411 h 396411"/>
              <a:gd name="connsiteX7" fmla="*/ 0 w 655572"/>
              <a:gd name="connsiteY7" fmla="*/ 356770 h 396411"/>
              <a:gd name="connsiteX8" fmla="*/ 0 w 655572"/>
              <a:gd name="connsiteY8" fmla="*/ 39641 h 396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572" h="396411">
                <a:moveTo>
                  <a:pt x="0" y="39641"/>
                </a:moveTo>
                <a:cubicBezTo>
                  <a:pt x="0" y="17748"/>
                  <a:pt x="17748" y="0"/>
                  <a:pt x="39641" y="0"/>
                </a:cubicBezTo>
                <a:lnTo>
                  <a:pt x="615931" y="0"/>
                </a:lnTo>
                <a:cubicBezTo>
                  <a:pt x="637824" y="0"/>
                  <a:pt x="655572" y="17748"/>
                  <a:pt x="655572" y="39641"/>
                </a:cubicBezTo>
                <a:lnTo>
                  <a:pt x="655572" y="356770"/>
                </a:lnTo>
                <a:cubicBezTo>
                  <a:pt x="655572" y="378663"/>
                  <a:pt x="637824" y="396411"/>
                  <a:pt x="615931" y="396411"/>
                </a:cubicBezTo>
                <a:lnTo>
                  <a:pt x="39641" y="396411"/>
                </a:lnTo>
                <a:cubicBezTo>
                  <a:pt x="17748" y="396411"/>
                  <a:pt x="0" y="378663"/>
                  <a:pt x="0" y="356770"/>
                </a:cubicBezTo>
                <a:lnTo>
                  <a:pt x="0" y="39641"/>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57330" tIns="57330" rIns="57330" bIns="57330" numCol="1" spcCol="1270" anchor="ctr" anchorCtr="0">
            <a:noAutofit/>
          </a:bodyPr>
          <a:lstStyle/>
          <a:p>
            <a:pPr algn="ctr" defTabSz="533400" fontAlgn="base">
              <a:lnSpc>
                <a:spcPct val="90000"/>
              </a:lnSpc>
              <a:spcBef>
                <a:spcPct val="0"/>
              </a:spcBef>
              <a:spcAft>
                <a:spcPct val="35000"/>
              </a:spcAft>
            </a:pPr>
            <a:r>
              <a:rPr lang="ru-RU" sz="1400" b="1" dirty="0" smtClean="0">
                <a:solidFill>
                  <a:prstClr val="black"/>
                </a:solidFill>
                <a:latin typeface="Times New Roman" panose="02020603050405020304" pitchFamily="18" charset="0"/>
                <a:cs typeface="Times New Roman" panose="02020603050405020304" pitchFamily="18" charset="0"/>
              </a:rPr>
              <a:t>Факт</a:t>
            </a:r>
            <a:endParaRPr lang="ru-RU" sz="1400" b="1" dirty="0">
              <a:solidFill>
                <a:prstClr val="black"/>
              </a:solidFill>
              <a:latin typeface="Times New Roman" panose="02020603050405020304" pitchFamily="18" charset="0"/>
              <a:cs typeface="Times New Roman" panose="02020603050405020304" pitchFamily="18" charset="0"/>
            </a:endParaRPr>
          </a:p>
        </p:txBody>
      </p:sp>
      <p:sp>
        <p:nvSpPr>
          <p:cNvPr id="20" name="Полилиния 19"/>
          <p:cNvSpPr/>
          <p:nvPr/>
        </p:nvSpPr>
        <p:spPr>
          <a:xfrm>
            <a:off x="8252987" y="4547137"/>
            <a:ext cx="720000" cy="432000"/>
          </a:xfrm>
          <a:custGeom>
            <a:avLst/>
            <a:gdLst>
              <a:gd name="connsiteX0" fmla="*/ 0 w 655567"/>
              <a:gd name="connsiteY0" fmla="*/ 55497 h 554966"/>
              <a:gd name="connsiteX1" fmla="*/ 55497 w 655567"/>
              <a:gd name="connsiteY1" fmla="*/ 0 h 554966"/>
              <a:gd name="connsiteX2" fmla="*/ 600070 w 655567"/>
              <a:gd name="connsiteY2" fmla="*/ 0 h 554966"/>
              <a:gd name="connsiteX3" fmla="*/ 655567 w 655567"/>
              <a:gd name="connsiteY3" fmla="*/ 55497 h 554966"/>
              <a:gd name="connsiteX4" fmla="*/ 655567 w 655567"/>
              <a:gd name="connsiteY4" fmla="*/ 499469 h 554966"/>
              <a:gd name="connsiteX5" fmla="*/ 600070 w 655567"/>
              <a:gd name="connsiteY5" fmla="*/ 554966 h 554966"/>
              <a:gd name="connsiteX6" fmla="*/ 55497 w 655567"/>
              <a:gd name="connsiteY6" fmla="*/ 554966 h 554966"/>
              <a:gd name="connsiteX7" fmla="*/ 0 w 655567"/>
              <a:gd name="connsiteY7" fmla="*/ 499469 h 554966"/>
              <a:gd name="connsiteX8" fmla="*/ 0 w 655567"/>
              <a:gd name="connsiteY8" fmla="*/ 55497 h 554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567" h="554966">
                <a:moveTo>
                  <a:pt x="0" y="55497"/>
                </a:moveTo>
                <a:cubicBezTo>
                  <a:pt x="0" y="24847"/>
                  <a:pt x="24847" y="0"/>
                  <a:pt x="55497" y="0"/>
                </a:cubicBezTo>
                <a:lnTo>
                  <a:pt x="600070" y="0"/>
                </a:lnTo>
                <a:cubicBezTo>
                  <a:pt x="630720" y="0"/>
                  <a:pt x="655567" y="24847"/>
                  <a:pt x="655567" y="55497"/>
                </a:cubicBezTo>
                <a:lnTo>
                  <a:pt x="655567" y="499469"/>
                </a:lnTo>
                <a:cubicBezTo>
                  <a:pt x="655567" y="530119"/>
                  <a:pt x="630720" y="554966"/>
                  <a:pt x="600070" y="554966"/>
                </a:cubicBezTo>
                <a:lnTo>
                  <a:pt x="55497" y="554966"/>
                </a:lnTo>
                <a:cubicBezTo>
                  <a:pt x="24847" y="554966"/>
                  <a:pt x="0" y="530119"/>
                  <a:pt x="0" y="499469"/>
                </a:cubicBezTo>
                <a:lnTo>
                  <a:pt x="0" y="55497"/>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61974" tIns="61974" rIns="61974" bIns="61974" numCol="1" spcCol="1270" anchor="ctr" anchorCtr="0">
            <a:noAutofit/>
          </a:bodyPr>
          <a:lstStyle/>
          <a:p>
            <a:pPr algn="ctr" defTabSz="533400" fontAlgn="base">
              <a:lnSpc>
                <a:spcPct val="90000"/>
              </a:lnSpc>
              <a:spcBef>
                <a:spcPct val="0"/>
              </a:spcBef>
              <a:spcAft>
                <a:spcPct val="35000"/>
              </a:spcAft>
            </a:pPr>
            <a:r>
              <a:rPr lang="en-US" sz="1200" dirty="0" smtClean="0">
                <a:solidFill>
                  <a:prstClr val="black"/>
                </a:solidFill>
                <a:latin typeface="Times New Roman" panose="02020603050405020304" pitchFamily="18" charset="0"/>
                <a:cs typeface="Times New Roman" panose="02020603050405020304" pitchFamily="18" charset="0"/>
              </a:rPr>
              <a:t>28,0</a:t>
            </a:r>
            <a:endParaRPr lang="ru-RU" sz="1200" dirty="0">
              <a:solidFill>
                <a:prstClr val="black"/>
              </a:solidFill>
              <a:latin typeface="Times New Roman" panose="02020603050405020304" pitchFamily="18" charset="0"/>
              <a:cs typeface="Times New Roman" panose="02020603050405020304" pitchFamily="18" charset="0"/>
            </a:endParaRPr>
          </a:p>
        </p:txBody>
      </p:sp>
      <p:sp>
        <p:nvSpPr>
          <p:cNvPr id="21" name="Полилиния 20"/>
          <p:cNvSpPr/>
          <p:nvPr/>
        </p:nvSpPr>
        <p:spPr>
          <a:xfrm>
            <a:off x="8252987" y="5052193"/>
            <a:ext cx="720000" cy="684000"/>
          </a:xfrm>
          <a:custGeom>
            <a:avLst/>
            <a:gdLst>
              <a:gd name="connsiteX0" fmla="*/ 0 w 660747"/>
              <a:gd name="connsiteY0" fmla="*/ 39599 h 395993"/>
              <a:gd name="connsiteX1" fmla="*/ 39599 w 660747"/>
              <a:gd name="connsiteY1" fmla="*/ 0 h 395993"/>
              <a:gd name="connsiteX2" fmla="*/ 621148 w 660747"/>
              <a:gd name="connsiteY2" fmla="*/ 0 h 395993"/>
              <a:gd name="connsiteX3" fmla="*/ 660747 w 660747"/>
              <a:gd name="connsiteY3" fmla="*/ 39599 h 395993"/>
              <a:gd name="connsiteX4" fmla="*/ 660747 w 660747"/>
              <a:gd name="connsiteY4" fmla="*/ 356394 h 395993"/>
              <a:gd name="connsiteX5" fmla="*/ 621148 w 660747"/>
              <a:gd name="connsiteY5" fmla="*/ 395993 h 395993"/>
              <a:gd name="connsiteX6" fmla="*/ 39599 w 660747"/>
              <a:gd name="connsiteY6" fmla="*/ 395993 h 395993"/>
              <a:gd name="connsiteX7" fmla="*/ 0 w 660747"/>
              <a:gd name="connsiteY7" fmla="*/ 356394 h 395993"/>
              <a:gd name="connsiteX8" fmla="*/ 0 w 660747"/>
              <a:gd name="connsiteY8" fmla="*/ 39599 h 395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0747" h="395993">
                <a:moveTo>
                  <a:pt x="0" y="39599"/>
                </a:moveTo>
                <a:cubicBezTo>
                  <a:pt x="0" y="17729"/>
                  <a:pt x="17729" y="0"/>
                  <a:pt x="39599" y="0"/>
                </a:cubicBezTo>
                <a:lnTo>
                  <a:pt x="621148" y="0"/>
                </a:lnTo>
                <a:cubicBezTo>
                  <a:pt x="643018" y="0"/>
                  <a:pt x="660747" y="17729"/>
                  <a:pt x="660747" y="39599"/>
                </a:cubicBezTo>
                <a:lnTo>
                  <a:pt x="660747" y="356394"/>
                </a:lnTo>
                <a:cubicBezTo>
                  <a:pt x="660747" y="378264"/>
                  <a:pt x="643018" y="395993"/>
                  <a:pt x="621148" y="395993"/>
                </a:cubicBezTo>
                <a:lnTo>
                  <a:pt x="39599" y="395993"/>
                </a:lnTo>
                <a:cubicBezTo>
                  <a:pt x="17729" y="395993"/>
                  <a:pt x="0" y="378264"/>
                  <a:pt x="0" y="356394"/>
                </a:cubicBezTo>
                <a:lnTo>
                  <a:pt x="0" y="39599"/>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57318" tIns="57318" rIns="57318" bIns="57318" numCol="1" spcCol="1270" anchor="ctr" anchorCtr="0">
            <a:noAutofit/>
          </a:bodyPr>
          <a:lstStyle/>
          <a:p>
            <a:pPr algn="ctr" defTabSz="533400" fontAlgn="base">
              <a:lnSpc>
                <a:spcPct val="90000"/>
              </a:lnSpc>
              <a:spcBef>
                <a:spcPct val="0"/>
              </a:spcBef>
              <a:spcAft>
                <a:spcPct val="35000"/>
              </a:spcAft>
            </a:pPr>
            <a:r>
              <a:rPr lang="en-US" sz="1200" dirty="0" smtClean="0">
                <a:solidFill>
                  <a:prstClr val="black"/>
                </a:solidFill>
                <a:latin typeface="Times New Roman" panose="02020603050405020304" pitchFamily="18" charset="0"/>
                <a:cs typeface="Times New Roman" panose="02020603050405020304" pitchFamily="18" charset="0"/>
              </a:rPr>
              <a:t>6,6</a:t>
            </a:r>
            <a:endParaRPr lang="ru-RU" sz="1200" dirty="0">
              <a:solidFill>
                <a:prstClr val="black"/>
              </a:solidFill>
              <a:latin typeface="Times New Roman" panose="02020603050405020304" pitchFamily="18" charset="0"/>
              <a:cs typeface="Times New Roman" panose="02020603050405020304" pitchFamily="18" charset="0"/>
            </a:endParaRPr>
          </a:p>
        </p:txBody>
      </p:sp>
      <p:sp>
        <p:nvSpPr>
          <p:cNvPr id="14" name="Заголовок 1"/>
          <p:cNvSpPr txBox="1">
            <a:spLocks/>
          </p:cNvSpPr>
          <p:nvPr/>
        </p:nvSpPr>
        <p:spPr>
          <a:xfrm>
            <a:off x="259728" y="0"/>
            <a:ext cx="7264600" cy="620688"/>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l">
              <a:buClr>
                <a:srgbClr val="F14124">
                  <a:lumMod val="75000"/>
                </a:srgbClr>
              </a:buClr>
              <a:buFont typeface="Georgia" pitchFamily="18" charset="0"/>
              <a:buNone/>
            </a:pPr>
            <a:r>
              <a:rPr lang="ru-RU" sz="1800" dirty="0">
                <a:solidFill>
                  <a:prstClr val="black"/>
                </a:solidFill>
                <a:effectLst/>
                <a:latin typeface="Times New Roman" panose="02020603050405020304" pitchFamily="18" charset="0"/>
                <a:cs typeface="Times New Roman" panose="02020603050405020304" pitchFamily="18" charset="0"/>
              </a:rPr>
              <a:t>Государственная программа Чувашской </a:t>
            </a:r>
            <a:r>
              <a:rPr lang="ru-RU" sz="1800" dirty="0" smtClean="0">
                <a:solidFill>
                  <a:prstClr val="black"/>
                </a:solidFill>
                <a:effectLst/>
                <a:latin typeface="Times New Roman" panose="02020603050405020304" pitchFamily="18" charset="0"/>
                <a:cs typeface="Times New Roman" panose="02020603050405020304" pitchFamily="18" charset="0"/>
              </a:rPr>
              <a:t>Республики</a:t>
            </a:r>
          </a:p>
          <a:p>
            <a:pPr marL="0" indent="0" algn="l">
              <a:buClr>
                <a:srgbClr val="F14124">
                  <a:lumMod val="75000"/>
                </a:srgbClr>
              </a:buClr>
              <a:buNone/>
            </a:pPr>
            <a:r>
              <a:rPr lang="ru-RU" sz="1800" dirty="0">
                <a:solidFill>
                  <a:prstClr val="black"/>
                </a:solidFill>
                <a:effectLst/>
                <a:latin typeface="Times New Roman" panose="02020603050405020304" pitchFamily="18" charset="0"/>
                <a:cs typeface="Times New Roman" panose="02020603050405020304" pitchFamily="18" charset="0"/>
              </a:rPr>
              <a:t>«Развитие земельных и имущественных отношений»</a:t>
            </a:r>
          </a:p>
        </p:txBody>
      </p:sp>
      <p:cxnSp>
        <p:nvCxnSpPr>
          <p:cNvPr id="15" name="Прямая соединительная линия 14"/>
          <p:cNvCxnSpPr/>
          <p:nvPr/>
        </p:nvCxnSpPr>
        <p:spPr>
          <a:xfrm>
            <a:off x="0" y="620688"/>
            <a:ext cx="9144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31" name="Полилиния 30"/>
          <p:cNvSpPr/>
          <p:nvPr/>
        </p:nvSpPr>
        <p:spPr>
          <a:xfrm>
            <a:off x="7363236" y="4077072"/>
            <a:ext cx="720000" cy="360000"/>
          </a:xfrm>
          <a:custGeom>
            <a:avLst/>
            <a:gdLst>
              <a:gd name="connsiteX0" fmla="*/ 0 w 655572"/>
              <a:gd name="connsiteY0" fmla="*/ 39641 h 396411"/>
              <a:gd name="connsiteX1" fmla="*/ 39641 w 655572"/>
              <a:gd name="connsiteY1" fmla="*/ 0 h 396411"/>
              <a:gd name="connsiteX2" fmla="*/ 615931 w 655572"/>
              <a:gd name="connsiteY2" fmla="*/ 0 h 396411"/>
              <a:gd name="connsiteX3" fmla="*/ 655572 w 655572"/>
              <a:gd name="connsiteY3" fmla="*/ 39641 h 396411"/>
              <a:gd name="connsiteX4" fmla="*/ 655572 w 655572"/>
              <a:gd name="connsiteY4" fmla="*/ 356770 h 396411"/>
              <a:gd name="connsiteX5" fmla="*/ 615931 w 655572"/>
              <a:gd name="connsiteY5" fmla="*/ 396411 h 396411"/>
              <a:gd name="connsiteX6" fmla="*/ 39641 w 655572"/>
              <a:gd name="connsiteY6" fmla="*/ 396411 h 396411"/>
              <a:gd name="connsiteX7" fmla="*/ 0 w 655572"/>
              <a:gd name="connsiteY7" fmla="*/ 356770 h 396411"/>
              <a:gd name="connsiteX8" fmla="*/ 0 w 655572"/>
              <a:gd name="connsiteY8" fmla="*/ 39641 h 396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572" h="396411">
                <a:moveTo>
                  <a:pt x="0" y="39641"/>
                </a:moveTo>
                <a:cubicBezTo>
                  <a:pt x="0" y="17748"/>
                  <a:pt x="17748" y="0"/>
                  <a:pt x="39641" y="0"/>
                </a:cubicBezTo>
                <a:lnTo>
                  <a:pt x="615931" y="0"/>
                </a:lnTo>
                <a:cubicBezTo>
                  <a:pt x="637824" y="0"/>
                  <a:pt x="655572" y="17748"/>
                  <a:pt x="655572" y="39641"/>
                </a:cubicBezTo>
                <a:lnTo>
                  <a:pt x="655572" y="356770"/>
                </a:lnTo>
                <a:cubicBezTo>
                  <a:pt x="655572" y="378663"/>
                  <a:pt x="637824" y="396411"/>
                  <a:pt x="615931" y="396411"/>
                </a:cubicBezTo>
                <a:lnTo>
                  <a:pt x="39641" y="396411"/>
                </a:lnTo>
                <a:cubicBezTo>
                  <a:pt x="17748" y="396411"/>
                  <a:pt x="0" y="378663"/>
                  <a:pt x="0" y="356770"/>
                </a:cubicBezTo>
                <a:lnTo>
                  <a:pt x="0" y="39641"/>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57330" tIns="57330" rIns="57330" bIns="57330" numCol="1" spcCol="1270" anchor="ctr" anchorCtr="0">
            <a:noAutofit/>
          </a:bodyPr>
          <a:lstStyle/>
          <a:p>
            <a:pPr algn="ctr" defTabSz="533400" fontAlgn="base">
              <a:lnSpc>
                <a:spcPct val="90000"/>
              </a:lnSpc>
              <a:spcBef>
                <a:spcPct val="0"/>
              </a:spcBef>
              <a:spcAft>
                <a:spcPct val="35000"/>
              </a:spcAft>
            </a:pPr>
            <a:r>
              <a:rPr lang="ru-RU" sz="1400" b="1" dirty="0" smtClean="0">
                <a:solidFill>
                  <a:prstClr val="black"/>
                </a:solidFill>
                <a:latin typeface="Times New Roman" panose="02020603050405020304" pitchFamily="18" charset="0"/>
                <a:cs typeface="Times New Roman" panose="02020603050405020304" pitchFamily="18" charset="0"/>
              </a:rPr>
              <a:t>План</a:t>
            </a:r>
            <a:endParaRPr lang="ru-RU" sz="1400" b="1" dirty="0">
              <a:solidFill>
                <a:prstClr val="black"/>
              </a:solidFill>
              <a:latin typeface="Times New Roman" panose="02020603050405020304" pitchFamily="18" charset="0"/>
              <a:cs typeface="Times New Roman" panose="02020603050405020304" pitchFamily="18" charset="0"/>
            </a:endParaRPr>
          </a:p>
        </p:txBody>
      </p:sp>
      <p:sp>
        <p:nvSpPr>
          <p:cNvPr id="32" name="Полилиния 31"/>
          <p:cNvSpPr/>
          <p:nvPr/>
        </p:nvSpPr>
        <p:spPr>
          <a:xfrm>
            <a:off x="7363236" y="4547137"/>
            <a:ext cx="720000" cy="432000"/>
          </a:xfrm>
          <a:custGeom>
            <a:avLst/>
            <a:gdLst>
              <a:gd name="connsiteX0" fmla="*/ 0 w 655567"/>
              <a:gd name="connsiteY0" fmla="*/ 55497 h 554966"/>
              <a:gd name="connsiteX1" fmla="*/ 55497 w 655567"/>
              <a:gd name="connsiteY1" fmla="*/ 0 h 554966"/>
              <a:gd name="connsiteX2" fmla="*/ 600070 w 655567"/>
              <a:gd name="connsiteY2" fmla="*/ 0 h 554966"/>
              <a:gd name="connsiteX3" fmla="*/ 655567 w 655567"/>
              <a:gd name="connsiteY3" fmla="*/ 55497 h 554966"/>
              <a:gd name="connsiteX4" fmla="*/ 655567 w 655567"/>
              <a:gd name="connsiteY4" fmla="*/ 499469 h 554966"/>
              <a:gd name="connsiteX5" fmla="*/ 600070 w 655567"/>
              <a:gd name="connsiteY5" fmla="*/ 554966 h 554966"/>
              <a:gd name="connsiteX6" fmla="*/ 55497 w 655567"/>
              <a:gd name="connsiteY6" fmla="*/ 554966 h 554966"/>
              <a:gd name="connsiteX7" fmla="*/ 0 w 655567"/>
              <a:gd name="connsiteY7" fmla="*/ 499469 h 554966"/>
              <a:gd name="connsiteX8" fmla="*/ 0 w 655567"/>
              <a:gd name="connsiteY8" fmla="*/ 55497 h 554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567" h="554966">
                <a:moveTo>
                  <a:pt x="0" y="55497"/>
                </a:moveTo>
                <a:cubicBezTo>
                  <a:pt x="0" y="24847"/>
                  <a:pt x="24847" y="0"/>
                  <a:pt x="55497" y="0"/>
                </a:cubicBezTo>
                <a:lnTo>
                  <a:pt x="600070" y="0"/>
                </a:lnTo>
                <a:cubicBezTo>
                  <a:pt x="630720" y="0"/>
                  <a:pt x="655567" y="24847"/>
                  <a:pt x="655567" y="55497"/>
                </a:cubicBezTo>
                <a:lnTo>
                  <a:pt x="655567" y="499469"/>
                </a:lnTo>
                <a:cubicBezTo>
                  <a:pt x="655567" y="530119"/>
                  <a:pt x="630720" y="554966"/>
                  <a:pt x="600070" y="554966"/>
                </a:cubicBezTo>
                <a:lnTo>
                  <a:pt x="55497" y="554966"/>
                </a:lnTo>
                <a:cubicBezTo>
                  <a:pt x="24847" y="554966"/>
                  <a:pt x="0" y="530119"/>
                  <a:pt x="0" y="499469"/>
                </a:cubicBezTo>
                <a:lnTo>
                  <a:pt x="0" y="55497"/>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61974" tIns="61974" rIns="61974" bIns="61974" numCol="1" spcCol="1270" anchor="ctr" anchorCtr="0">
            <a:noAutofit/>
          </a:bodyPr>
          <a:lstStyle/>
          <a:p>
            <a:pPr algn="ctr" defTabSz="533400" fontAlgn="base">
              <a:lnSpc>
                <a:spcPct val="90000"/>
              </a:lnSpc>
              <a:spcBef>
                <a:spcPct val="0"/>
              </a:spcBef>
              <a:spcAft>
                <a:spcPct val="35000"/>
              </a:spcAft>
            </a:pPr>
            <a:r>
              <a:rPr lang="ru-RU" sz="1200" dirty="0" smtClean="0">
                <a:solidFill>
                  <a:prstClr val="black"/>
                </a:solidFill>
                <a:latin typeface="Times New Roman" panose="02020603050405020304" pitchFamily="18" charset="0"/>
                <a:cs typeface="Times New Roman" panose="02020603050405020304" pitchFamily="18" charset="0"/>
              </a:rPr>
              <a:t>28,8</a:t>
            </a:r>
            <a:endParaRPr lang="ru-RU" sz="1200" dirty="0">
              <a:solidFill>
                <a:prstClr val="black"/>
              </a:solidFill>
              <a:latin typeface="Times New Roman" panose="02020603050405020304" pitchFamily="18" charset="0"/>
              <a:cs typeface="Times New Roman" panose="02020603050405020304" pitchFamily="18" charset="0"/>
            </a:endParaRPr>
          </a:p>
        </p:txBody>
      </p:sp>
      <p:sp>
        <p:nvSpPr>
          <p:cNvPr id="33" name="Полилиния 32"/>
          <p:cNvSpPr/>
          <p:nvPr/>
        </p:nvSpPr>
        <p:spPr>
          <a:xfrm>
            <a:off x="7363236" y="5052193"/>
            <a:ext cx="720000" cy="684000"/>
          </a:xfrm>
          <a:custGeom>
            <a:avLst/>
            <a:gdLst>
              <a:gd name="connsiteX0" fmla="*/ 0 w 660747"/>
              <a:gd name="connsiteY0" fmla="*/ 39599 h 395993"/>
              <a:gd name="connsiteX1" fmla="*/ 39599 w 660747"/>
              <a:gd name="connsiteY1" fmla="*/ 0 h 395993"/>
              <a:gd name="connsiteX2" fmla="*/ 621148 w 660747"/>
              <a:gd name="connsiteY2" fmla="*/ 0 h 395993"/>
              <a:gd name="connsiteX3" fmla="*/ 660747 w 660747"/>
              <a:gd name="connsiteY3" fmla="*/ 39599 h 395993"/>
              <a:gd name="connsiteX4" fmla="*/ 660747 w 660747"/>
              <a:gd name="connsiteY4" fmla="*/ 356394 h 395993"/>
              <a:gd name="connsiteX5" fmla="*/ 621148 w 660747"/>
              <a:gd name="connsiteY5" fmla="*/ 395993 h 395993"/>
              <a:gd name="connsiteX6" fmla="*/ 39599 w 660747"/>
              <a:gd name="connsiteY6" fmla="*/ 395993 h 395993"/>
              <a:gd name="connsiteX7" fmla="*/ 0 w 660747"/>
              <a:gd name="connsiteY7" fmla="*/ 356394 h 395993"/>
              <a:gd name="connsiteX8" fmla="*/ 0 w 660747"/>
              <a:gd name="connsiteY8" fmla="*/ 39599 h 395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0747" h="395993">
                <a:moveTo>
                  <a:pt x="0" y="39599"/>
                </a:moveTo>
                <a:cubicBezTo>
                  <a:pt x="0" y="17729"/>
                  <a:pt x="17729" y="0"/>
                  <a:pt x="39599" y="0"/>
                </a:cubicBezTo>
                <a:lnTo>
                  <a:pt x="621148" y="0"/>
                </a:lnTo>
                <a:cubicBezTo>
                  <a:pt x="643018" y="0"/>
                  <a:pt x="660747" y="17729"/>
                  <a:pt x="660747" y="39599"/>
                </a:cubicBezTo>
                <a:lnTo>
                  <a:pt x="660747" y="356394"/>
                </a:lnTo>
                <a:cubicBezTo>
                  <a:pt x="660747" y="378264"/>
                  <a:pt x="643018" y="395993"/>
                  <a:pt x="621148" y="395993"/>
                </a:cubicBezTo>
                <a:lnTo>
                  <a:pt x="39599" y="395993"/>
                </a:lnTo>
                <a:cubicBezTo>
                  <a:pt x="17729" y="395993"/>
                  <a:pt x="0" y="378264"/>
                  <a:pt x="0" y="356394"/>
                </a:cubicBezTo>
                <a:lnTo>
                  <a:pt x="0" y="39599"/>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57318" tIns="57318" rIns="57318" bIns="57318" numCol="1" spcCol="1270" anchor="ctr" anchorCtr="0">
            <a:noAutofit/>
          </a:bodyPr>
          <a:lstStyle/>
          <a:p>
            <a:pPr algn="ctr" defTabSz="533400" fontAlgn="base">
              <a:lnSpc>
                <a:spcPct val="90000"/>
              </a:lnSpc>
              <a:spcBef>
                <a:spcPct val="0"/>
              </a:spcBef>
              <a:spcAft>
                <a:spcPct val="35000"/>
              </a:spcAft>
            </a:pPr>
            <a:r>
              <a:rPr lang="ru-RU" sz="1200" dirty="0" smtClean="0">
                <a:solidFill>
                  <a:prstClr val="black"/>
                </a:solidFill>
                <a:latin typeface="Times New Roman" panose="02020603050405020304" pitchFamily="18" charset="0"/>
                <a:cs typeface="Times New Roman" panose="02020603050405020304" pitchFamily="18" charset="0"/>
              </a:rPr>
              <a:t>7,2</a:t>
            </a:r>
            <a:endParaRPr lang="ru-RU" sz="1200" dirty="0">
              <a:solidFill>
                <a:prstClr val="black"/>
              </a:solidFill>
              <a:latin typeface="Times New Roman" panose="02020603050405020304" pitchFamily="18" charset="0"/>
              <a:cs typeface="Times New Roman" panose="02020603050405020304" pitchFamily="18" charset="0"/>
            </a:endParaRPr>
          </a:p>
        </p:txBody>
      </p:sp>
      <p:sp>
        <p:nvSpPr>
          <p:cNvPr id="36" name="TextBox 35"/>
          <p:cNvSpPr txBox="1"/>
          <p:nvPr/>
        </p:nvSpPr>
        <p:spPr>
          <a:xfrm>
            <a:off x="7873228" y="69850"/>
            <a:ext cx="1223412" cy="492443"/>
          </a:xfrm>
          <a:prstGeom prst="rect">
            <a:avLst/>
          </a:prstGeom>
          <a:noFill/>
        </p:spPr>
        <p:txBody>
          <a:bodyPr wrap="none" rtlCol="0">
            <a:spAutoFit/>
          </a:bodyPr>
          <a:lstStyle/>
          <a:p>
            <a:pPr algn="ctr"/>
            <a:r>
              <a:rPr lang="ru-RU" sz="1300" b="1" i="1" dirty="0" smtClean="0">
                <a:solidFill>
                  <a:schemeClr val="accent1"/>
                </a:solidFill>
                <a:latin typeface="+mn-lt"/>
              </a:rPr>
              <a:t>Бюджет</a:t>
            </a:r>
          </a:p>
          <a:p>
            <a:pPr algn="ctr"/>
            <a:r>
              <a:rPr lang="ru-RU" sz="1300" b="1" i="1" dirty="0" smtClean="0">
                <a:solidFill>
                  <a:schemeClr val="accent1"/>
                </a:solidFill>
                <a:latin typeface="+mn-lt"/>
              </a:rPr>
              <a:t>для граждан</a:t>
            </a:r>
            <a:endParaRPr lang="ru-RU" sz="1300" b="1" i="1" dirty="0">
              <a:solidFill>
                <a:schemeClr val="accent1"/>
              </a:solidFill>
              <a:latin typeface="+mn-lt"/>
            </a:endParaRPr>
          </a:p>
        </p:txBody>
      </p:sp>
      <p:pic>
        <p:nvPicPr>
          <p:cNvPr id="1028" name="Picture 4" descr="https://media2.24aul.ru/imgs/5b1a9eff63d0d4ff2c73ad2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22936" y="810747"/>
            <a:ext cx="3420300" cy="201797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aphicFrame>
        <p:nvGraphicFramePr>
          <p:cNvPr id="29" name="Диаграмма 28"/>
          <p:cNvGraphicFramePr>
            <a:graphicFrameLocks/>
          </p:cNvGraphicFramePr>
          <p:nvPr>
            <p:extLst>
              <p:ext uri="{D42A27DB-BD31-4B8C-83A1-F6EECF244321}">
                <p14:modId xmlns:p14="http://schemas.microsoft.com/office/powerpoint/2010/main" val="342963007"/>
              </p:ext>
            </p:extLst>
          </p:nvPr>
        </p:nvGraphicFramePr>
        <p:xfrm>
          <a:off x="147780" y="3320117"/>
          <a:ext cx="4568236" cy="3032139"/>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939680850"/>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олилиния 3"/>
          <p:cNvSpPr/>
          <p:nvPr/>
        </p:nvSpPr>
        <p:spPr>
          <a:xfrm>
            <a:off x="5364088" y="878377"/>
            <a:ext cx="3503779" cy="735023"/>
          </a:xfrm>
          <a:custGeom>
            <a:avLst/>
            <a:gdLst>
              <a:gd name="connsiteX0" fmla="*/ 0 w 3903032"/>
              <a:gd name="connsiteY0" fmla="*/ 73502 h 735023"/>
              <a:gd name="connsiteX1" fmla="*/ 73502 w 3903032"/>
              <a:gd name="connsiteY1" fmla="*/ 0 h 735023"/>
              <a:gd name="connsiteX2" fmla="*/ 3829530 w 3903032"/>
              <a:gd name="connsiteY2" fmla="*/ 0 h 735023"/>
              <a:gd name="connsiteX3" fmla="*/ 3903032 w 3903032"/>
              <a:gd name="connsiteY3" fmla="*/ 73502 h 735023"/>
              <a:gd name="connsiteX4" fmla="*/ 3903032 w 3903032"/>
              <a:gd name="connsiteY4" fmla="*/ 661521 h 735023"/>
              <a:gd name="connsiteX5" fmla="*/ 3829530 w 3903032"/>
              <a:gd name="connsiteY5" fmla="*/ 735023 h 735023"/>
              <a:gd name="connsiteX6" fmla="*/ 73502 w 3903032"/>
              <a:gd name="connsiteY6" fmla="*/ 735023 h 735023"/>
              <a:gd name="connsiteX7" fmla="*/ 0 w 3903032"/>
              <a:gd name="connsiteY7" fmla="*/ 661521 h 735023"/>
              <a:gd name="connsiteX8" fmla="*/ 0 w 3903032"/>
              <a:gd name="connsiteY8" fmla="*/ 73502 h 735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3032" h="735023">
                <a:moveTo>
                  <a:pt x="0" y="73502"/>
                </a:moveTo>
                <a:cubicBezTo>
                  <a:pt x="0" y="32908"/>
                  <a:pt x="32908" y="0"/>
                  <a:pt x="73502" y="0"/>
                </a:cubicBezTo>
                <a:lnTo>
                  <a:pt x="3829530" y="0"/>
                </a:lnTo>
                <a:cubicBezTo>
                  <a:pt x="3870124" y="0"/>
                  <a:pt x="3903032" y="32908"/>
                  <a:pt x="3903032" y="73502"/>
                </a:cubicBezTo>
                <a:lnTo>
                  <a:pt x="3903032" y="661521"/>
                </a:lnTo>
                <a:cubicBezTo>
                  <a:pt x="3903032" y="702115"/>
                  <a:pt x="3870124" y="735023"/>
                  <a:pt x="3829530" y="735023"/>
                </a:cubicBezTo>
                <a:lnTo>
                  <a:pt x="73502" y="735023"/>
                </a:lnTo>
                <a:cubicBezTo>
                  <a:pt x="32908" y="735023"/>
                  <a:pt x="0" y="702115"/>
                  <a:pt x="0" y="661521"/>
                </a:cubicBezTo>
                <a:lnTo>
                  <a:pt x="0" y="73502"/>
                </a:lnTo>
                <a:close/>
              </a:path>
            </a:pathLst>
          </a:custGeom>
        </p:spPr>
        <p:style>
          <a:lnRef idx="3">
            <a:schemeClr val="lt1"/>
          </a:lnRef>
          <a:fillRef idx="1">
            <a:schemeClr val="accent2"/>
          </a:fillRef>
          <a:effectRef idx="1">
            <a:schemeClr val="accent2"/>
          </a:effectRef>
          <a:fontRef idx="minor">
            <a:schemeClr val="lt1"/>
          </a:fontRef>
        </p:style>
        <p:txBody>
          <a:bodyPr spcFirstLastPara="0" vert="horz" wrap="square" lIns="74868" tIns="74868" rIns="74868" bIns="74868" numCol="1" spcCol="1270" anchor="ctr" anchorCtr="0">
            <a:noAutofit/>
          </a:bodyPr>
          <a:lstStyle/>
          <a:p>
            <a:pPr algn="ctr" defTabSz="622300" fontAlgn="base">
              <a:lnSpc>
                <a:spcPct val="90000"/>
              </a:lnSpc>
              <a:spcBef>
                <a:spcPct val="0"/>
              </a:spcBef>
              <a:spcAft>
                <a:spcPct val="35000"/>
              </a:spcAft>
            </a:pPr>
            <a:r>
              <a:rPr lang="ru-RU" sz="1400" b="1" dirty="0">
                <a:solidFill>
                  <a:srgbClr val="4E67C8">
                    <a:lumMod val="50000"/>
                  </a:srgbClr>
                </a:solidFill>
                <a:latin typeface="Times New Roman" panose="02020603050405020304" pitchFamily="18" charset="0"/>
                <a:cs typeface="Times New Roman" panose="02020603050405020304" pitchFamily="18" charset="0"/>
              </a:rPr>
              <a:t>Достижение значений показателей (индикаторов) </a:t>
            </a:r>
          </a:p>
        </p:txBody>
      </p:sp>
      <p:sp>
        <p:nvSpPr>
          <p:cNvPr id="25" name="Полилиния 24"/>
          <p:cNvSpPr/>
          <p:nvPr/>
        </p:nvSpPr>
        <p:spPr>
          <a:xfrm>
            <a:off x="5364088" y="1829881"/>
            <a:ext cx="648000" cy="735023"/>
          </a:xfrm>
          <a:custGeom>
            <a:avLst/>
            <a:gdLst>
              <a:gd name="connsiteX0" fmla="*/ 0 w 731452"/>
              <a:gd name="connsiteY0" fmla="*/ 73145 h 735023"/>
              <a:gd name="connsiteX1" fmla="*/ 73145 w 731452"/>
              <a:gd name="connsiteY1" fmla="*/ 0 h 735023"/>
              <a:gd name="connsiteX2" fmla="*/ 658307 w 731452"/>
              <a:gd name="connsiteY2" fmla="*/ 0 h 735023"/>
              <a:gd name="connsiteX3" fmla="*/ 731452 w 731452"/>
              <a:gd name="connsiteY3" fmla="*/ 73145 h 735023"/>
              <a:gd name="connsiteX4" fmla="*/ 731452 w 731452"/>
              <a:gd name="connsiteY4" fmla="*/ 661878 h 735023"/>
              <a:gd name="connsiteX5" fmla="*/ 658307 w 731452"/>
              <a:gd name="connsiteY5" fmla="*/ 735023 h 735023"/>
              <a:gd name="connsiteX6" fmla="*/ 73145 w 731452"/>
              <a:gd name="connsiteY6" fmla="*/ 735023 h 735023"/>
              <a:gd name="connsiteX7" fmla="*/ 0 w 731452"/>
              <a:gd name="connsiteY7" fmla="*/ 661878 h 735023"/>
              <a:gd name="connsiteX8" fmla="*/ 0 w 731452"/>
              <a:gd name="connsiteY8" fmla="*/ 73145 h 735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735023">
                <a:moveTo>
                  <a:pt x="0" y="73145"/>
                </a:moveTo>
                <a:cubicBezTo>
                  <a:pt x="0" y="32748"/>
                  <a:pt x="32748" y="0"/>
                  <a:pt x="73145" y="0"/>
                </a:cubicBezTo>
                <a:lnTo>
                  <a:pt x="658307" y="0"/>
                </a:lnTo>
                <a:cubicBezTo>
                  <a:pt x="698704" y="0"/>
                  <a:pt x="731452" y="32748"/>
                  <a:pt x="731452" y="73145"/>
                </a:cubicBezTo>
                <a:lnTo>
                  <a:pt x="731452" y="661878"/>
                </a:lnTo>
                <a:cubicBezTo>
                  <a:pt x="731452" y="702275"/>
                  <a:pt x="698704" y="735023"/>
                  <a:pt x="658307" y="735023"/>
                </a:cubicBezTo>
                <a:lnTo>
                  <a:pt x="73145" y="735023"/>
                </a:lnTo>
                <a:cubicBezTo>
                  <a:pt x="32748" y="735023"/>
                  <a:pt x="0" y="702275"/>
                  <a:pt x="0" y="661878"/>
                </a:cubicBezTo>
                <a:lnTo>
                  <a:pt x="0" y="73145"/>
                </a:lnTo>
                <a:close/>
              </a:path>
            </a:pathLst>
          </a:custGeom>
          <a:gradFill flip="none" rotWithShape="0">
            <a:gsLst>
              <a:gs pos="0">
                <a:srgbClr val="BEF397"/>
              </a:gs>
              <a:gs pos="50000">
                <a:srgbClr val="D5F6C0"/>
              </a:gs>
              <a:gs pos="100000">
                <a:srgbClr val="EAFAE0"/>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4763" tIns="74763" rIns="74763" bIns="74763" numCol="1" spcCol="1270" anchor="ctr" anchorCtr="0">
            <a:noAutofit/>
          </a:bodyPr>
          <a:lstStyle/>
          <a:p>
            <a:pPr algn="ctr" defTabSz="622300" fontAlgn="base">
              <a:lnSpc>
                <a:spcPct val="90000"/>
              </a:lnSpc>
              <a:spcBef>
                <a:spcPct val="0"/>
              </a:spcBef>
              <a:spcAft>
                <a:spcPct val="35000"/>
              </a:spcAft>
            </a:pPr>
            <a:r>
              <a:rPr lang="ru-RU" sz="1200" b="1" dirty="0" smtClean="0">
                <a:solidFill>
                  <a:prstClr val="black"/>
                </a:solidFill>
                <a:latin typeface="Times New Roman" panose="02020603050405020304" pitchFamily="18" charset="0"/>
                <a:cs typeface="Times New Roman" panose="02020603050405020304" pitchFamily="18" charset="0"/>
              </a:rPr>
              <a:t>2019</a:t>
            </a:r>
            <a:r>
              <a:rPr lang="en-US" sz="1200" b="1" dirty="0" smtClean="0">
                <a:solidFill>
                  <a:prstClr val="black"/>
                </a:solidFill>
                <a:latin typeface="Times New Roman" panose="02020603050405020304" pitchFamily="18" charset="0"/>
                <a:cs typeface="Times New Roman" panose="02020603050405020304" pitchFamily="18" charset="0"/>
              </a:rPr>
              <a:t> </a:t>
            </a:r>
            <a:r>
              <a:rPr lang="ru-RU" sz="1200" b="1" dirty="0" smtClean="0">
                <a:solidFill>
                  <a:prstClr val="black"/>
                </a:solidFill>
                <a:latin typeface="Times New Roman" panose="02020603050405020304" pitchFamily="18" charset="0"/>
                <a:cs typeface="Times New Roman" panose="02020603050405020304" pitchFamily="18" charset="0"/>
              </a:rPr>
              <a:t>план</a:t>
            </a:r>
            <a:endParaRPr lang="ru-RU" sz="1200" b="1" dirty="0">
              <a:solidFill>
                <a:prstClr val="black"/>
              </a:solidFill>
              <a:latin typeface="Times New Roman" panose="02020603050405020304" pitchFamily="18" charset="0"/>
              <a:cs typeface="Times New Roman" panose="02020603050405020304" pitchFamily="18" charset="0"/>
            </a:endParaRPr>
          </a:p>
        </p:txBody>
      </p:sp>
      <p:sp>
        <p:nvSpPr>
          <p:cNvPr id="27" name="Полилиния 26"/>
          <p:cNvSpPr/>
          <p:nvPr/>
        </p:nvSpPr>
        <p:spPr>
          <a:xfrm>
            <a:off x="5364088" y="2924944"/>
            <a:ext cx="648000" cy="468000"/>
          </a:xfrm>
          <a:custGeom>
            <a:avLst/>
            <a:gdLst>
              <a:gd name="connsiteX0" fmla="*/ 0 w 731452"/>
              <a:gd name="connsiteY0" fmla="*/ 73145 h 735023"/>
              <a:gd name="connsiteX1" fmla="*/ 73145 w 731452"/>
              <a:gd name="connsiteY1" fmla="*/ 0 h 735023"/>
              <a:gd name="connsiteX2" fmla="*/ 658307 w 731452"/>
              <a:gd name="connsiteY2" fmla="*/ 0 h 735023"/>
              <a:gd name="connsiteX3" fmla="*/ 731452 w 731452"/>
              <a:gd name="connsiteY3" fmla="*/ 73145 h 735023"/>
              <a:gd name="connsiteX4" fmla="*/ 731452 w 731452"/>
              <a:gd name="connsiteY4" fmla="*/ 661878 h 735023"/>
              <a:gd name="connsiteX5" fmla="*/ 658307 w 731452"/>
              <a:gd name="connsiteY5" fmla="*/ 735023 h 735023"/>
              <a:gd name="connsiteX6" fmla="*/ 73145 w 731452"/>
              <a:gd name="connsiteY6" fmla="*/ 735023 h 735023"/>
              <a:gd name="connsiteX7" fmla="*/ 0 w 731452"/>
              <a:gd name="connsiteY7" fmla="*/ 661878 h 735023"/>
              <a:gd name="connsiteX8" fmla="*/ 0 w 731452"/>
              <a:gd name="connsiteY8" fmla="*/ 73145 h 735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735023">
                <a:moveTo>
                  <a:pt x="0" y="73145"/>
                </a:moveTo>
                <a:cubicBezTo>
                  <a:pt x="0" y="32748"/>
                  <a:pt x="32748" y="0"/>
                  <a:pt x="73145" y="0"/>
                </a:cubicBezTo>
                <a:lnTo>
                  <a:pt x="658307" y="0"/>
                </a:lnTo>
                <a:cubicBezTo>
                  <a:pt x="698704" y="0"/>
                  <a:pt x="731452" y="32748"/>
                  <a:pt x="731452" y="73145"/>
                </a:cubicBezTo>
                <a:lnTo>
                  <a:pt x="731452" y="661878"/>
                </a:lnTo>
                <a:cubicBezTo>
                  <a:pt x="731452" y="702275"/>
                  <a:pt x="698704" y="735023"/>
                  <a:pt x="658307" y="735023"/>
                </a:cubicBezTo>
                <a:lnTo>
                  <a:pt x="73145" y="735023"/>
                </a:lnTo>
                <a:cubicBezTo>
                  <a:pt x="32748" y="735023"/>
                  <a:pt x="0" y="702275"/>
                  <a:pt x="0" y="661878"/>
                </a:cubicBezTo>
                <a:lnTo>
                  <a:pt x="0" y="73145"/>
                </a:lnTo>
                <a:close/>
              </a:path>
            </a:pathLst>
          </a:custGeom>
          <a:gradFill flip="none" rotWithShape="0">
            <a:gsLst>
              <a:gs pos="0">
                <a:srgbClr val="BEF397"/>
              </a:gs>
              <a:gs pos="50000">
                <a:srgbClr val="D5F6C0"/>
              </a:gs>
              <a:gs pos="100000">
                <a:srgbClr val="EAFAE0"/>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4763" tIns="74763" rIns="74763" bIns="74763" numCol="1" spcCol="1270" anchor="ctr" anchorCtr="0">
            <a:noAutofit/>
          </a:bodyPr>
          <a:lstStyle/>
          <a:p>
            <a:pPr algn="ctr" defTabSz="622300" fontAlgn="base">
              <a:lnSpc>
                <a:spcPct val="90000"/>
              </a:lnSpc>
              <a:spcBef>
                <a:spcPct val="0"/>
              </a:spcBef>
              <a:spcAft>
                <a:spcPct val="35000"/>
              </a:spcAft>
            </a:pPr>
            <a:r>
              <a:rPr lang="ru-RU" sz="1200" b="1" dirty="0" smtClean="0">
                <a:solidFill>
                  <a:prstClr val="black"/>
                </a:solidFill>
                <a:latin typeface="Times New Roman" panose="02020603050405020304" pitchFamily="18" charset="0"/>
                <a:cs typeface="Times New Roman" panose="02020603050405020304" pitchFamily="18" charset="0"/>
              </a:rPr>
              <a:t>99,5</a:t>
            </a:r>
            <a:endParaRPr lang="ru-RU" sz="1200" b="1" dirty="0">
              <a:solidFill>
                <a:prstClr val="black"/>
              </a:solidFill>
              <a:latin typeface="Times New Roman" panose="02020603050405020304" pitchFamily="18" charset="0"/>
              <a:cs typeface="Times New Roman" panose="02020603050405020304" pitchFamily="18" charset="0"/>
            </a:endParaRPr>
          </a:p>
        </p:txBody>
      </p:sp>
      <p:sp>
        <p:nvSpPr>
          <p:cNvPr id="28" name="Полилиния 27"/>
          <p:cNvSpPr/>
          <p:nvPr/>
        </p:nvSpPr>
        <p:spPr>
          <a:xfrm>
            <a:off x="5364088" y="3781515"/>
            <a:ext cx="648000" cy="720000"/>
          </a:xfrm>
          <a:custGeom>
            <a:avLst/>
            <a:gdLst>
              <a:gd name="connsiteX0" fmla="*/ 0 w 731452"/>
              <a:gd name="connsiteY0" fmla="*/ 73145 h 735023"/>
              <a:gd name="connsiteX1" fmla="*/ 73145 w 731452"/>
              <a:gd name="connsiteY1" fmla="*/ 0 h 735023"/>
              <a:gd name="connsiteX2" fmla="*/ 658307 w 731452"/>
              <a:gd name="connsiteY2" fmla="*/ 0 h 735023"/>
              <a:gd name="connsiteX3" fmla="*/ 731452 w 731452"/>
              <a:gd name="connsiteY3" fmla="*/ 73145 h 735023"/>
              <a:gd name="connsiteX4" fmla="*/ 731452 w 731452"/>
              <a:gd name="connsiteY4" fmla="*/ 661878 h 735023"/>
              <a:gd name="connsiteX5" fmla="*/ 658307 w 731452"/>
              <a:gd name="connsiteY5" fmla="*/ 735023 h 735023"/>
              <a:gd name="connsiteX6" fmla="*/ 73145 w 731452"/>
              <a:gd name="connsiteY6" fmla="*/ 735023 h 735023"/>
              <a:gd name="connsiteX7" fmla="*/ 0 w 731452"/>
              <a:gd name="connsiteY7" fmla="*/ 661878 h 735023"/>
              <a:gd name="connsiteX8" fmla="*/ 0 w 731452"/>
              <a:gd name="connsiteY8" fmla="*/ 73145 h 735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735023">
                <a:moveTo>
                  <a:pt x="0" y="73145"/>
                </a:moveTo>
                <a:cubicBezTo>
                  <a:pt x="0" y="32748"/>
                  <a:pt x="32748" y="0"/>
                  <a:pt x="73145" y="0"/>
                </a:cubicBezTo>
                <a:lnTo>
                  <a:pt x="658307" y="0"/>
                </a:lnTo>
                <a:cubicBezTo>
                  <a:pt x="698704" y="0"/>
                  <a:pt x="731452" y="32748"/>
                  <a:pt x="731452" y="73145"/>
                </a:cubicBezTo>
                <a:lnTo>
                  <a:pt x="731452" y="661878"/>
                </a:lnTo>
                <a:cubicBezTo>
                  <a:pt x="731452" y="702275"/>
                  <a:pt x="698704" y="735023"/>
                  <a:pt x="658307" y="735023"/>
                </a:cubicBezTo>
                <a:lnTo>
                  <a:pt x="73145" y="735023"/>
                </a:lnTo>
                <a:cubicBezTo>
                  <a:pt x="32748" y="735023"/>
                  <a:pt x="0" y="702275"/>
                  <a:pt x="0" y="661878"/>
                </a:cubicBezTo>
                <a:lnTo>
                  <a:pt x="0" y="73145"/>
                </a:lnTo>
                <a:close/>
              </a:path>
            </a:pathLst>
          </a:custGeom>
          <a:gradFill flip="none" rotWithShape="0">
            <a:gsLst>
              <a:gs pos="0">
                <a:srgbClr val="BEF397"/>
              </a:gs>
              <a:gs pos="50000">
                <a:srgbClr val="D5F6C0"/>
              </a:gs>
              <a:gs pos="100000">
                <a:srgbClr val="EAFAE0"/>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4763" tIns="74763" rIns="74763" bIns="74763" numCol="1" spcCol="1270" anchor="ctr" anchorCtr="0">
            <a:noAutofit/>
          </a:bodyPr>
          <a:lstStyle/>
          <a:p>
            <a:pPr algn="ctr" defTabSz="622300" fontAlgn="base">
              <a:lnSpc>
                <a:spcPct val="90000"/>
              </a:lnSpc>
              <a:spcBef>
                <a:spcPct val="0"/>
              </a:spcBef>
              <a:spcAft>
                <a:spcPct val="35000"/>
              </a:spcAft>
            </a:pPr>
            <a:r>
              <a:rPr lang="ru-RU" sz="1200" b="1" dirty="0" smtClean="0">
                <a:solidFill>
                  <a:prstClr val="black"/>
                </a:solidFill>
                <a:latin typeface="Times New Roman" panose="02020603050405020304" pitchFamily="18" charset="0"/>
                <a:cs typeface="Times New Roman" panose="02020603050405020304" pitchFamily="18" charset="0"/>
              </a:rPr>
              <a:t>100</a:t>
            </a:r>
            <a:endParaRPr lang="ru-RU" sz="1400" b="1" dirty="0">
              <a:solidFill>
                <a:prstClr val="black"/>
              </a:solidFill>
              <a:latin typeface="Times New Roman" panose="02020603050405020304" pitchFamily="18" charset="0"/>
              <a:cs typeface="Times New Roman" panose="02020603050405020304" pitchFamily="18" charset="0"/>
            </a:endParaRPr>
          </a:p>
        </p:txBody>
      </p:sp>
      <p:sp>
        <p:nvSpPr>
          <p:cNvPr id="30" name="Полилиния 29"/>
          <p:cNvSpPr/>
          <p:nvPr/>
        </p:nvSpPr>
        <p:spPr>
          <a:xfrm>
            <a:off x="5364088" y="5326274"/>
            <a:ext cx="648000" cy="720000"/>
          </a:xfrm>
          <a:custGeom>
            <a:avLst/>
            <a:gdLst>
              <a:gd name="connsiteX0" fmla="*/ 0 w 731452"/>
              <a:gd name="connsiteY0" fmla="*/ 73145 h 735023"/>
              <a:gd name="connsiteX1" fmla="*/ 73145 w 731452"/>
              <a:gd name="connsiteY1" fmla="*/ 0 h 735023"/>
              <a:gd name="connsiteX2" fmla="*/ 658307 w 731452"/>
              <a:gd name="connsiteY2" fmla="*/ 0 h 735023"/>
              <a:gd name="connsiteX3" fmla="*/ 731452 w 731452"/>
              <a:gd name="connsiteY3" fmla="*/ 73145 h 735023"/>
              <a:gd name="connsiteX4" fmla="*/ 731452 w 731452"/>
              <a:gd name="connsiteY4" fmla="*/ 661878 h 735023"/>
              <a:gd name="connsiteX5" fmla="*/ 658307 w 731452"/>
              <a:gd name="connsiteY5" fmla="*/ 735023 h 735023"/>
              <a:gd name="connsiteX6" fmla="*/ 73145 w 731452"/>
              <a:gd name="connsiteY6" fmla="*/ 735023 h 735023"/>
              <a:gd name="connsiteX7" fmla="*/ 0 w 731452"/>
              <a:gd name="connsiteY7" fmla="*/ 661878 h 735023"/>
              <a:gd name="connsiteX8" fmla="*/ 0 w 731452"/>
              <a:gd name="connsiteY8" fmla="*/ 73145 h 735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735023">
                <a:moveTo>
                  <a:pt x="0" y="73145"/>
                </a:moveTo>
                <a:cubicBezTo>
                  <a:pt x="0" y="32748"/>
                  <a:pt x="32748" y="0"/>
                  <a:pt x="73145" y="0"/>
                </a:cubicBezTo>
                <a:lnTo>
                  <a:pt x="658307" y="0"/>
                </a:lnTo>
                <a:cubicBezTo>
                  <a:pt x="698704" y="0"/>
                  <a:pt x="731452" y="32748"/>
                  <a:pt x="731452" y="73145"/>
                </a:cubicBezTo>
                <a:lnTo>
                  <a:pt x="731452" y="661878"/>
                </a:lnTo>
                <a:cubicBezTo>
                  <a:pt x="731452" y="702275"/>
                  <a:pt x="698704" y="735023"/>
                  <a:pt x="658307" y="735023"/>
                </a:cubicBezTo>
                <a:lnTo>
                  <a:pt x="73145" y="735023"/>
                </a:lnTo>
                <a:cubicBezTo>
                  <a:pt x="32748" y="735023"/>
                  <a:pt x="0" y="702275"/>
                  <a:pt x="0" y="661878"/>
                </a:cubicBezTo>
                <a:lnTo>
                  <a:pt x="0" y="73145"/>
                </a:lnTo>
                <a:close/>
              </a:path>
            </a:pathLst>
          </a:custGeom>
          <a:gradFill flip="none" rotWithShape="0">
            <a:gsLst>
              <a:gs pos="0">
                <a:srgbClr val="BEF397"/>
              </a:gs>
              <a:gs pos="50000">
                <a:srgbClr val="D5F6C0"/>
              </a:gs>
              <a:gs pos="100000">
                <a:srgbClr val="EAFAE0"/>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4763" tIns="74763" rIns="74763" bIns="74763" numCol="1" spcCol="1270" anchor="ctr" anchorCtr="0">
            <a:noAutofit/>
          </a:bodyPr>
          <a:lstStyle/>
          <a:p>
            <a:pPr algn="ctr" defTabSz="622300" fontAlgn="base">
              <a:lnSpc>
                <a:spcPct val="90000"/>
              </a:lnSpc>
              <a:spcBef>
                <a:spcPct val="0"/>
              </a:spcBef>
              <a:spcAft>
                <a:spcPct val="35000"/>
              </a:spcAft>
            </a:pPr>
            <a:r>
              <a:rPr lang="ru-RU" sz="1200" b="1" dirty="0" smtClean="0">
                <a:solidFill>
                  <a:prstClr val="black"/>
                </a:solidFill>
                <a:latin typeface="Times New Roman" panose="02020603050405020304" pitchFamily="18" charset="0"/>
                <a:cs typeface="Times New Roman" panose="02020603050405020304" pitchFamily="18" charset="0"/>
              </a:rPr>
              <a:t>97,5</a:t>
            </a:r>
            <a:endParaRPr lang="ru-RU" sz="1400" b="1" dirty="0">
              <a:solidFill>
                <a:prstClr val="black"/>
              </a:solidFill>
              <a:latin typeface="Times New Roman" panose="02020603050405020304" pitchFamily="18" charset="0"/>
              <a:cs typeface="Times New Roman" panose="02020603050405020304" pitchFamily="18" charset="0"/>
            </a:endParaRPr>
          </a:p>
        </p:txBody>
      </p:sp>
      <p:sp>
        <p:nvSpPr>
          <p:cNvPr id="31" name="Полилиния 30"/>
          <p:cNvSpPr/>
          <p:nvPr/>
        </p:nvSpPr>
        <p:spPr>
          <a:xfrm>
            <a:off x="6084168" y="1829880"/>
            <a:ext cx="648000" cy="735023"/>
          </a:xfrm>
          <a:custGeom>
            <a:avLst/>
            <a:gdLst>
              <a:gd name="connsiteX0" fmla="*/ 0 w 731452"/>
              <a:gd name="connsiteY0" fmla="*/ 73145 h 735023"/>
              <a:gd name="connsiteX1" fmla="*/ 73145 w 731452"/>
              <a:gd name="connsiteY1" fmla="*/ 0 h 735023"/>
              <a:gd name="connsiteX2" fmla="*/ 658307 w 731452"/>
              <a:gd name="connsiteY2" fmla="*/ 0 h 735023"/>
              <a:gd name="connsiteX3" fmla="*/ 731452 w 731452"/>
              <a:gd name="connsiteY3" fmla="*/ 73145 h 735023"/>
              <a:gd name="connsiteX4" fmla="*/ 731452 w 731452"/>
              <a:gd name="connsiteY4" fmla="*/ 661878 h 735023"/>
              <a:gd name="connsiteX5" fmla="*/ 658307 w 731452"/>
              <a:gd name="connsiteY5" fmla="*/ 735023 h 735023"/>
              <a:gd name="connsiteX6" fmla="*/ 73145 w 731452"/>
              <a:gd name="connsiteY6" fmla="*/ 735023 h 735023"/>
              <a:gd name="connsiteX7" fmla="*/ 0 w 731452"/>
              <a:gd name="connsiteY7" fmla="*/ 661878 h 735023"/>
              <a:gd name="connsiteX8" fmla="*/ 0 w 731452"/>
              <a:gd name="connsiteY8" fmla="*/ 73145 h 735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735023">
                <a:moveTo>
                  <a:pt x="0" y="73145"/>
                </a:moveTo>
                <a:cubicBezTo>
                  <a:pt x="0" y="32748"/>
                  <a:pt x="32748" y="0"/>
                  <a:pt x="73145" y="0"/>
                </a:cubicBezTo>
                <a:lnTo>
                  <a:pt x="658307" y="0"/>
                </a:lnTo>
                <a:cubicBezTo>
                  <a:pt x="698704" y="0"/>
                  <a:pt x="731452" y="32748"/>
                  <a:pt x="731452" y="73145"/>
                </a:cubicBezTo>
                <a:lnTo>
                  <a:pt x="731452" y="661878"/>
                </a:lnTo>
                <a:cubicBezTo>
                  <a:pt x="731452" y="702275"/>
                  <a:pt x="698704" y="735023"/>
                  <a:pt x="658307" y="735023"/>
                </a:cubicBezTo>
                <a:lnTo>
                  <a:pt x="73145" y="735023"/>
                </a:lnTo>
                <a:cubicBezTo>
                  <a:pt x="32748" y="735023"/>
                  <a:pt x="0" y="702275"/>
                  <a:pt x="0" y="661878"/>
                </a:cubicBezTo>
                <a:lnTo>
                  <a:pt x="0" y="73145"/>
                </a:lnTo>
                <a:close/>
              </a:path>
            </a:pathLst>
          </a:custGeom>
          <a:gradFill flip="none" rotWithShape="0">
            <a:gsLst>
              <a:gs pos="0">
                <a:srgbClr val="BBF8E6"/>
              </a:gs>
              <a:gs pos="50000">
                <a:srgbClr val="D4FAEE"/>
              </a:gs>
              <a:gs pos="100000">
                <a:srgbClr val="E9FCF6"/>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4763" tIns="74763" rIns="74763" bIns="74763" numCol="1" spcCol="1270" anchor="ctr" anchorCtr="0">
            <a:noAutofit/>
          </a:bodyPr>
          <a:lstStyle/>
          <a:p>
            <a:pPr algn="ctr" defTabSz="622300" fontAlgn="base">
              <a:lnSpc>
                <a:spcPct val="90000"/>
              </a:lnSpc>
              <a:spcBef>
                <a:spcPct val="0"/>
              </a:spcBef>
              <a:spcAft>
                <a:spcPct val="35000"/>
              </a:spcAft>
            </a:pPr>
            <a:r>
              <a:rPr lang="ru-RU" sz="1200" b="1" dirty="0" smtClean="0">
                <a:solidFill>
                  <a:prstClr val="black"/>
                </a:solidFill>
                <a:latin typeface="Times New Roman" panose="02020603050405020304" pitchFamily="18" charset="0"/>
                <a:cs typeface="Times New Roman" panose="02020603050405020304" pitchFamily="18" charset="0"/>
              </a:rPr>
              <a:t>2019</a:t>
            </a:r>
            <a:r>
              <a:rPr lang="ru-RU" sz="1400" b="1" dirty="0" smtClean="0">
                <a:solidFill>
                  <a:prstClr val="black"/>
                </a:solidFill>
                <a:latin typeface="Times New Roman" panose="02020603050405020304" pitchFamily="18" charset="0"/>
                <a:cs typeface="Times New Roman" panose="02020603050405020304" pitchFamily="18" charset="0"/>
              </a:rPr>
              <a:t> </a:t>
            </a:r>
            <a:r>
              <a:rPr lang="ru-RU" sz="1200" b="1" dirty="0" smtClean="0">
                <a:solidFill>
                  <a:prstClr val="black"/>
                </a:solidFill>
                <a:latin typeface="Times New Roman" panose="02020603050405020304" pitchFamily="18" charset="0"/>
                <a:cs typeface="Times New Roman" panose="02020603050405020304" pitchFamily="18" charset="0"/>
              </a:rPr>
              <a:t>факт</a:t>
            </a:r>
            <a:endParaRPr lang="ru-RU" sz="1400" b="1" dirty="0">
              <a:solidFill>
                <a:prstClr val="black"/>
              </a:solidFill>
              <a:latin typeface="Times New Roman" panose="02020603050405020304" pitchFamily="18" charset="0"/>
              <a:cs typeface="Times New Roman" panose="02020603050405020304" pitchFamily="18" charset="0"/>
            </a:endParaRPr>
          </a:p>
        </p:txBody>
      </p:sp>
      <p:sp>
        <p:nvSpPr>
          <p:cNvPr id="34" name="Полилиния 33"/>
          <p:cNvSpPr/>
          <p:nvPr/>
        </p:nvSpPr>
        <p:spPr>
          <a:xfrm>
            <a:off x="6084168" y="2924944"/>
            <a:ext cx="648000" cy="468000"/>
          </a:xfrm>
          <a:custGeom>
            <a:avLst/>
            <a:gdLst>
              <a:gd name="connsiteX0" fmla="*/ 0 w 731452"/>
              <a:gd name="connsiteY0" fmla="*/ 73145 h 735023"/>
              <a:gd name="connsiteX1" fmla="*/ 73145 w 731452"/>
              <a:gd name="connsiteY1" fmla="*/ 0 h 735023"/>
              <a:gd name="connsiteX2" fmla="*/ 658307 w 731452"/>
              <a:gd name="connsiteY2" fmla="*/ 0 h 735023"/>
              <a:gd name="connsiteX3" fmla="*/ 731452 w 731452"/>
              <a:gd name="connsiteY3" fmla="*/ 73145 h 735023"/>
              <a:gd name="connsiteX4" fmla="*/ 731452 w 731452"/>
              <a:gd name="connsiteY4" fmla="*/ 661878 h 735023"/>
              <a:gd name="connsiteX5" fmla="*/ 658307 w 731452"/>
              <a:gd name="connsiteY5" fmla="*/ 735023 h 735023"/>
              <a:gd name="connsiteX6" fmla="*/ 73145 w 731452"/>
              <a:gd name="connsiteY6" fmla="*/ 735023 h 735023"/>
              <a:gd name="connsiteX7" fmla="*/ 0 w 731452"/>
              <a:gd name="connsiteY7" fmla="*/ 661878 h 735023"/>
              <a:gd name="connsiteX8" fmla="*/ 0 w 731452"/>
              <a:gd name="connsiteY8" fmla="*/ 73145 h 735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735023">
                <a:moveTo>
                  <a:pt x="0" y="73145"/>
                </a:moveTo>
                <a:cubicBezTo>
                  <a:pt x="0" y="32748"/>
                  <a:pt x="32748" y="0"/>
                  <a:pt x="73145" y="0"/>
                </a:cubicBezTo>
                <a:lnTo>
                  <a:pt x="658307" y="0"/>
                </a:lnTo>
                <a:cubicBezTo>
                  <a:pt x="698704" y="0"/>
                  <a:pt x="731452" y="32748"/>
                  <a:pt x="731452" y="73145"/>
                </a:cubicBezTo>
                <a:lnTo>
                  <a:pt x="731452" y="661878"/>
                </a:lnTo>
                <a:cubicBezTo>
                  <a:pt x="731452" y="702275"/>
                  <a:pt x="698704" y="735023"/>
                  <a:pt x="658307" y="735023"/>
                </a:cubicBezTo>
                <a:lnTo>
                  <a:pt x="73145" y="735023"/>
                </a:lnTo>
                <a:cubicBezTo>
                  <a:pt x="32748" y="735023"/>
                  <a:pt x="0" y="702275"/>
                  <a:pt x="0" y="661878"/>
                </a:cubicBezTo>
                <a:lnTo>
                  <a:pt x="0" y="73145"/>
                </a:lnTo>
                <a:close/>
              </a:path>
            </a:pathLst>
          </a:custGeom>
          <a:gradFill flip="none" rotWithShape="0">
            <a:gsLst>
              <a:gs pos="0">
                <a:srgbClr val="BBF8E6"/>
              </a:gs>
              <a:gs pos="50000">
                <a:srgbClr val="D4FAEE"/>
              </a:gs>
              <a:gs pos="100000">
                <a:srgbClr val="E9FCF6"/>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4763" tIns="74763" rIns="74763" bIns="74763" numCol="1" spcCol="1270" anchor="ctr" anchorCtr="0">
            <a:noAutofit/>
          </a:bodyPr>
          <a:lstStyle/>
          <a:p>
            <a:pPr algn="ctr" defTabSz="622300" fontAlgn="base">
              <a:lnSpc>
                <a:spcPct val="90000"/>
              </a:lnSpc>
              <a:spcBef>
                <a:spcPct val="0"/>
              </a:spcBef>
              <a:spcAft>
                <a:spcPct val="35000"/>
              </a:spcAft>
            </a:pPr>
            <a:r>
              <a:rPr lang="ru-RU" sz="1200" b="1" dirty="0" smtClean="0">
                <a:solidFill>
                  <a:prstClr val="black"/>
                </a:solidFill>
                <a:latin typeface="Times New Roman" panose="02020603050405020304" pitchFamily="18" charset="0"/>
                <a:cs typeface="Times New Roman" panose="02020603050405020304" pitchFamily="18" charset="0"/>
              </a:rPr>
              <a:t>99,5</a:t>
            </a:r>
            <a:endParaRPr lang="ru-RU" sz="1200" b="1" dirty="0">
              <a:solidFill>
                <a:prstClr val="black"/>
              </a:solidFill>
              <a:latin typeface="Times New Roman" panose="02020603050405020304" pitchFamily="18" charset="0"/>
              <a:cs typeface="Times New Roman" panose="02020603050405020304" pitchFamily="18" charset="0"/>
            </a:endParaRPr>
          </a:p>
        </p:txBody>
      </p:sp>
      <p:sp>
        <p:nvSpPr>
          <p:cNvPr id="35" name="Полилиния 34"/>
          <p:cNvSpPr/>
          <p:nvPr/>
        </p:nvSpPr>
        <p:spPr>
          <a:xfrm>
            <a:off x="6084168" y="3781515"/>
            <a:ext cx="648000" cy="720000"/>
          </a:xfrm>
          <a:custGeom>
            <a:avLst/>
            <a:gdLst>
              <a:gd name="connsiteX0" fmla="*/ 0 w 731452"/>
              <a:gd name="connsiteY0" fmla="*/ 73145 h 735023"/>
              <a:gd name="connsiteX1" fmla="*/ 73145 w 731452"/>
              <a:gd name="connsiteY1" fmla="*/ 0 h 735023"/>
              <a:gd name="connsiteX2" fmla="*/ 658307 w 731452"/>
              <a:gd name="connsiteY2" fmla="*/ 0 h 735023"/>
              <a:gd name="connsiteX3" fmla="*/ 731452 w 731452"/>
              <a:gd name="connsiteY3" fmla="*/ 73145 h 735023"/>
              <a:gd name="connsiteX4" fmla="*/ 731452 w 731452"/>
              <a:gd name="connsiteY4" fmla="*/ 661878 h 735023"/>
              <a:gd name="connsiteX5" fmla="*/ 658307 w 731452"/>
              <a:gd name="connsiteY5" fmla="*/ 735023 h 735023"/>
              <a:gd name="connsiteX6" fmla="*/ 73145 w 731452"/>
              <a:gd name="connsiteY6" fmla="*/ 735023 h 735023"/>
              <a:gd name="connsiteX7" fmla="*/ 0 w 731452"/>
              <a:gd name="connsiteY7" fmla="*/ 661878 h 735023"/>
              <a:gd name="connsiteX8" fmla="*/ 0 w 731452"/>
              <a:gd name="connsiteY8" fmla="*/ 73145 h 735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735023">
                <a:moveTo>
                  <a:pt x="0" y="73145"/>
                </a:moveTo>
                <a:cubicBezTo>
                  <a:pt x="0" y="32748"/>
                  <a:pt x="32748" y="0"/>
                  <a:pt x="73145" y="0"/>
                </a:cubicBezTo>
                <a:lnTo>
                  <a:pt x="658307" y="0"/>
                </a:lnTo>
                <a:cubicBezTo>
                  <a:pt x="698704" y="0"/>
                  <a:pt x="731452" y="32748"/>
                  <a:pt x="731452" y="73145"/>
                </a:cubicBezTo>
                <a:lnTo>
                  <a:pt x="731452" y="661878"/>
                </a:lnTo>
                <a:cubicBezTo>
                  <a:pt x="731452" y="702275"/>
                  <a:pt x="698704" y="735023"/>
                  <a:pt x="658307" y="735023"/>
                </a:cubicBezTo>
                <a:lnTo>
                  <a:pt x="73145" y="735023"/>
                </a:lnTo>
                <a:cubicBezTo>
                  <a:pt x="32748" y="735023"/>
                  <a:pt x="0" y="702275"/>
                  <a:pt x="0" y="661878"/>
                </a:cubicBezTo>
                <a:lnTo>
                  <a:pt x="0" y="73145"/>
                </a:lnTo>
                <a:close/>
              </a:path>
            </a:pathLst>
          </a:custGeom>
          <a:gradFill flip="none" rotWithShape="0">
            <a:gsLst>
              <a:gs pos="0">
                <a:srgbClr val="BBF8E6"/>
              </a:gs>
              <a:gs pos="50000">
                <a:srgbClr val="D4FAEE"/>
              </a:gs>
              <a:gs pos="100000">
                <a:srgbClr val="E9FCF6"/>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4763" tIns="74763" rIns="74763" bIns="74763" numCol="1" spcCol="1270" anchor="ctr" anchorCtr="0">
            <a:noAutofit/>
          </a:bodyPr>
          <a:lstStyle/>
          <a:p>
            <a:pPr algn="ctr" defTabSz="622300" fontAlgn="base">
              <a:lnSpc>
                <a:spcPct val="90000"/>
              </a:lnSpc>
              <a:spcBef>
                <a:spcPct val="0"/>
              </a:spcBef>
              <a:spcAft>
                <a:spcPct val="35000"/>
              </a:spcAft>
            </a:pPr>
            <a:r>
              <a:rPr lang="ru-RU" sz="1200" b="1" dirty="0" smtClean="0">
                <a:solidFill>
                  <a:prstClr val="black"/>
                </a:solidFill>
                <a:latin typeface="Times New Roman" panose="02020603050405020304" pitchFamily="18" charset="0"/>
                <a:cs typeface="Times New Roman" panose="02020603050405020304" pitchFamily="18" charset="0"/>
              </a:rPr>
              <a:t>100</a:t>
            </a:r>
            <a:endParaRPr lang="ru-RU" sz="1200" b="1" dirty="0">
              <a:solidFill>
                <a:prstClr val="black"/>
              </a:solidFill>
              <a:latin typeface="Times New Roman" panose="02020603050405020304" pitchFamily="18" charset="0"/>
              <a:cs typeface="Times New Roman" panose="02020603050405020304" pitchFamily="18" charset="0"/>
            </a:endParaRPr>
          </a:p>
        </p:txBody>
      </p:sp>
      <p:sp>
        <p:nvSpPr>
          <p:cNvPr id="37" name="Полилиния 36"/>
          <p:cNvSpPr/>
          <p:nvPr/>
        </p:nvSpPr>
        <p:spPr>
          <a:xfrm>
            <a:off x="6084168" y="5326274"/>
            <a:ext cx="648000" cy="720000"/>
          </a:xfrm>
          <a:custGeom>
            <a:avLst/>
            <a:gdLst>
              <a:gd name="connsiteX0" fmla="*/ 0 w 731452"/>
              <a:gd name="connsiteY0" fmla="*/ 73145 h 735023"/>
              <a:gd name="connsiteX1" fmla="*/ 73145 w 731452"/>
              <a:gd name="connsiteY1" fmla="*/ 0 h 735023"/>
              <a:gd name="connsiteX2" fmla="*/ 658307 w 731452"/>
              <a:gd name="connsiteY2" fmla="*/ 0 h 735023"/>
              <a:gd name="connsiteX3" fmla="*/ 731452 w 731452"/>
              <a:gd name="connsiteY3" fmla="*/ 73145 h 735023"/>
              <a:gd name="connsiteX4" fmla="*/ 731452 w 731452"/>
              <a:gd name="connsiteY4" fmla="*/ 661878 h 735023"/>
              <a:gd name="connsiteX5" fmla="*/ 658307 w 731452"/>
              <a:gd name="connsiteY5" fmla="*/ 735023 h 735023"/>
              <a:gd name="connsiteX6" fmla="*/ 73145 w 731452"/>
              <a:gd name="connsiteY6" fmla="*/ 735023 h 735023"/>
              <a:gd name="connsiteX7" fmla="*/ 0 w 731452"/>
              <a:gd name="connsiteY7" fmla="*/ 661878 h 735023"/>
              <a:gd name="connsiteX8" fmla="*/ 0 w 731452"/>
              <a:gd name="connsiteY8" fmla="*/ 73145 h 735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735023">
                <a:moveTo>
                  <a:pt x="0" y="73145"/>
                </a:moveTo>
                <a:cubicBezTo>
                  <a:pt x="0" y="32748"/>
                  <a:pt x="32748" y="0"/>
                  <a:pt x="73145" y="0"/>
                </a:cubicBezTo>
                <a:lnTo>
                  <a:pt x="658307" y="0"/>
                </a:lnTo>
                <a:cubicBezTo>
                  <a:pt x="698704" y="0"/>
                  <a:pt x="731452" y="32748"/>
                  <a:pt x="731452" y="73145"/>
                </a:cubicBezTo>
                <a:lnTo>
                  <a:pt x="731452" y="661878"/>
                </a:lnTo>
                <a:cubicBezTo>
                  <a:pt x="731452" y="702275"/>
                  <a:pt x="698704" y="735023"/>
                  <a:pt x="658307" y="735023"/>
                </a:cubicBezTo>
                <a:lnTo>
                  <a:pt x="73145" y="735023"/>
                </a:lnTo>
                <a:cubicBezTo>
                  <a:pt x="32748" y="735023"/>
                  <a:pt x="0" y="702275"/>
                  <a:pt x="0" y="661878"/>
                </a:cubicBezTo>
                <a:lnTo>
                  <a:pt x="0" y="73145"/>
                </a:lnTo>
                <a:close/>
              </a:path>
            </a:pathLst>
          </a:custGeom>
          <a:gradFill flip="none" rotWithShape="0">
            <a:gsLst>
              <a:gs pos="0">
                <a:srgbClr val="BBF8E6"/>
              </a:gs>
              <a:gs pos="50000">
                <a:srgbClr val="D4FAEE"/>
              </a:gs>
              <a:gs pos="100000">
                <a:srgbClr val="E9FCF6"/>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4763" tIns="74763" rIns="74763" bIns="74763" numCol="1" spcCol="1270" anchor="ctr" anchorCtr="0">
            <a:noAutofit/>
          </a:bodyPr>
          <a:lstStyle/>
          <a:p>
            <a:pPr algn="ctr" defTabSz="622300" fontAlgn="base">
              <a:lnSpc>
                <a:spcPct val="90000"/>
              </a:lnSpc>
              <a:spcBef>
                <a:spcPct val="0"/>
              </a:spcBef>
              <a:spcAft>
                <a:spcPct val="35000"/>
              </a:spcAft>
            </a:pPr>
            <a:r>
              <a:rPr lang="ru-RU" sz="1200" b="1" dirty="0" smtClean="0">
                <a:solidFill>
                  <a:prstClr val="black"/>
                </a:solidFill>
                <a:latin typeface="Times New Roman" panose="02020603050405020304" pitchFamily="18" charset="0"/>
                <a:cs typeface="Times New Roman" panose="02020603050405020304" pitchFamily="18" charset="0"/>
              </a:rPr>
              <a:t>97,5</a:t>
            </a:r>
            <a:endParaRPr lang="ru-RU" sz="1200" b="1" dirty="0">
              <a:solidFill>
                <a:prstClr val="black"/>
              </a:solidFill>
              <a:latin typeface="Times New Roman" panose="02020603050405020304" pitchFamily="18" charset="0"/>
              <a:cs typeface="Times New Roman" panose="02020603050405020304" pitchFamily="18" charset="0"/>
            </a:endParaRPr>
          </a:p>
        </p:txBody>
      </p:sp>
      <p:sp>
        <p:nvSpPr>
          <p:cNvPr id="38" name="Полилиния 37"/>
          <p:cNvSpPr/>
          <p:nvPr/>
        </p:nvSpPr>
        <p:spPr>
          <a:xfrm>
            <a:off x="6804248" y="1826995"/>
            <a:ext cx="648000" cy="735023"/>
          </a:xfrm>
          <a:custGeom>
            <a:avLst/>
            <a:gdLst>
              <a:gd name="connsiteX0" fmla="*/ 0 w 731452"/>
              <a:gd name="connsiteY0" fmla="*/ 73145 h 735023"/>
              <a:gd name="connsiteX1" fmla="*/ 73145 w 731452"/>
              <a:gd name="connsiteY1" fmla="*/ 0 h 735023"/>
              <a:gd name="connsiteX2" fmla="*/ 658307 w 731452"/>
              <a:gd name="connsiteY2" fmla="*/ 0 h 735023"/>
              <a:gd name="connsiteX3" fmla="*/ 731452 w 731452"/>
              <a:gd name="connsiteY3" fmla="*/ 73145 h 735023"/>
              <a:gd name="connsiteX4" fmla="*/ 731452 w 731452"/>
              <a:gd name="connsiteY4" fmla="*/ 661878 h 735023"/>
              <a:gd name="connsiteX5" fmla="*/ 658307 w 731452"/>
              <a:gd name="connsiteY5" fmla="*/ 735023 h 735023"/>
              <a:gd name="connsiteX6" fmla="*/ 73145 w 731452"/>
              <a:gd name="connsiteY6" fmla="*/ 735023 h 735023"/>
              <a:gd name="connsiteX7" fmla="*/ 0 w 731452"/>
              <a:gd name="connsiteY7" fmla="*/ 661878 h 735023"/>
              <a:gd name="connsiteX8" fmla="*/ 0 w 731452"/>
              <a:gd name="connsiteY8" fmla="*/ 73145 h 735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735023">
                <a:moveTo>
                  <a:pt x="0" y="73145"/>
                </a:moveTo>
                <a:cubicBezTo>
                  <a:pt x="0" y="32748"/>
                  <a:pt x="32748" y="0"/>
                  <a:pt x="73145" y="0"/>
                </a:cubicBezTo>
                <a:lnTo>
                  <a:pt x="658307" y="0"/>
                </a:lnTo>
                <a:cubicBezTo>
                  <a:pt x="698704" y="0"/>
                  <a:pt x="731452" y="32748"/>
                  <a:pt x="731452" y="73145"/>
                </a:cubicBezTo>
                <a:lnTo>
                  <a:pt x="731452" y="661878"/>
                </a:lnTo>
                <a:cubicBezTo>
                  <a:pt x="731452" y="702275"/>
                  <a:pt x="698704" y="735023"/>
                  <a:pt x="658307" y="735023"/>
                </a:cubicBezTo>
                <a:lnTo>
                  <a:pt x="73145" y="735023"/>
                </a:lnTo>
                <a:cubicBezTo>
                  <a:pt x="32748" y="735023"/>
                  <a:pt x="0" y="702275"/>
                  <a:pt x="0" y="661878"/>
                </a:cubicBezTo>
                <a:lnTo>
                  <a:pt x="0" y="73145"/>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4763" tIns="74763" rIns="74763" bIns="74763" numCol="1" spcCol="1270" anchor="ctr" anchorCtr="0">
            <a:noAutofit/>
          </a:bodyPr>
          <a:lstStyle/>
          <a:p>
            <a:pPr algn="ctr" defTabSz="622300" fontAlgn="base">
              <a:lnSpc>
                <a:spcPct val="90000"/>
              </a:lnSpc>
              <a:spcBef>
                <a:spcPct val="0"/>
              </a:spcBef>
              <a:spcAft>
                <a:spcPct val="35000"/>
              </a:spcAft>
            </a:pPr>
            <a:r>
              <a:rPr lang="ru-RU" sz="1200" b="1" dirty="0" smtClean="0">
                <a:solidFill>
                  <a:prstClr val="black"/>
                </a:solidFill>
                <a:latin typeface="Times New Roman" panose="02020603050405020304" pitchFamily="18" charset="0"/>
                <a:cs typeface="Times New Roman" panose="02020603050405020304" pitchFamily="18" charset="0"/>
              </a:rPr>
              <a:t>2020</a:t>
            </a:r>
            <a:endParaRPr lang="ru-RU" sz="1200" b="1" dirty="0">
              <a:solidFill>
                <a:prstClr val="black"/>
              </a:solidFill>
              <a:latin typeface="Times New Roman" panose="02020603050405020304" pitchFamily="18" charset="0"/>
              <a:cs typeface="Times New Roman" panose="02020603050405020304" pitchFamily="18" charset="0"/>
            </a:endParaRPr>
          </a:p>
        </p:txBody>
      </p:sp>
      <p:sp>
        <p:nvSpPr>
          <p:cNvPr id="40" name="Полилиния 39"/>
          <p:cNvSpPr/>
          <p:nvPr/>
        </p:nvSpPr>
        <p:spPr>
          <a:xfrm>
            <a:off x="6804248" y="2924944"/>
            <a:ext cx="648000" cy="468000"/>
          </a:xfrm>
          <a:custGeom>
            <a:avLst/>
            <a:gdLst>
              <a:gd name="connsiteX0" fmla="*/ 0 w 731452"/>
              <a:gd name="connsiteY0" fmla="*/ 73145 h 735023"/>
              <a:gd name="connsiteX1" fmla="*/ 73145 w 731452"/>
              <a:gd name="connsiteY1" fmla="*/ 0 h 735023"/>
              <a:gd name="connsiteX2" fmla="*/ 658307 w 731452"/>
              <a:gd name="connsiteY2" fmla="*/ 0 h 735023"/>
              <a:gd name="connsiteX3" fmla="*/ 731452 w 731452"/>
              <a:gd name="connsiteY3" fmla="*/ 73145 h 735023"/>
              <a:gd name="connsiteX4" fmla="*/ 731452 w 731452"/>
              <a:gd name="connsiteY4" fmla="*/ 661878 h 735023"/>
              <a:gd name="connsiteX5" fmla="*/ 658307 w 731452"/>
              <a:gd name="connsiteY5" fmla="*/ 735023 h 735023"/>
              <a:gd name="connsiteX6" fmla="*/ 73145 w 731452"/>
              <a:gd name="connsiteY6" fmla="*/ 735023 h 735023"/>
              <a:gd name="connsiteX7" fmla="*/ 0 w 731452"/>
              <a:gd name="connsiteY7" fmla="*/ 661878 h 735023"/>
              <a:gd name="connsiteX8" fmla="*/ 0 w 731452"/>
              <a:gd name="connsiteY8" fmla="*/ 73145 h 735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735023">
                <a:moveTo>
                  <a:pt x="0" y="73145"/>
                </a:moveTo>
                <a:cubicBezTo>
                  <a:pt x="0" y="32748"/>
                  <a:pt x="32748" y="0"/>
                  <a:pt x="73145" y="0"/>
                </a:cubicBezTo>
                <a:lnTo>
                  <a:pt x="658307" y="0"/>
                </a:lnTo>
                <a:cubicBezTo>
                  <a:pt x="698704" y="0"/>
                  <a:pt x="731452" y="32748"/>
                  <a:pt x="731452" y="73145"/>
                </a:cubicBezTo>
                <a:lnTo>
                  <a:pt x="731452" y="661878"/>
                </a:lnTo>
                <a:cubicBezTo>
                  <a:pt x="731452" y="702275"/>
                  <a:pt x="698704" y="735023"/>
                  <a:pt x="658307" y="735023"/>
                </a:cubicBezTo>
                <a:lnTo>
                  <a:pt x="73145" y="735023"/>
                </a:lnTo>
                <a:cubicBezTo>
                  <a:pt x="32748" y="735023"/>
                  <a:pt x="0" y="702275"/>
                  <a:pt x="0" y="661878"/>
                </a:cubicBezTo>
                <a:lnTo>
                  <a:pt x="0" y="73145"/>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4763" tIns="74763" rIns="74763" bIns="74763" numCol="1" spcCol="1270" anchor="ctr" anchorCtr="0">
            <a:noAutofit/>
          </a:bodyPr>
          <a:lstStyle/>
          <a:p>
            <a:pPr algn="ctr" defTabSz="622300" fontAlgn="base">
              <a:lnSpc>
                <a:spcPct val="90000"/>
              </a:lnSpc>
              <a:spcBef>
                <a:spcPct val="0"/>
              </a:spcBef>
              <a:spcAft>
                <a:spcPct val="35000"/>
              </a:spcAft>
            </a:pPr>
            <a:r>
              <a:rPr lang="ru-RU" sz="1200" b="1" dirty="0" smtClean="0">
                <a:solidFill>
                  <a:prstClr val="black"/>
                </a:solidFill>
                <a:latin typeface="Times New Roman" panose="02020603050405020304" pitchFamily="18" charset="0"/>
                <a:cs typeface="Times New Roman" panose="02020603050405020304" pitchFamily="18" charset="0"/>
              </a:rPr>
              <a:t>100</a:t>
            </a:r>
            <a:endParaRPr lang="ru-RU" sz="1400" b="1" dirty="0">
              <a:solidFill>
                <a:prstClr val="black"/>
              </a:solidFill>
              <a:latin typeface="Times New Roman" panose="02020603050405020304" pitchFamily="18" charset="0"/>
              <a:cs typeface="Times New Roman" panose="02020603050405020304" pitchFamily="18" charset="0"/>
            </a:endParaRPr>
          </a:p>
        </p:txBody>
      </p:sp>
      <p:sp>
        <p:nvSpPr>
          <p:cNvPr id="41" name="Полилиния 40"/>
          <p:cNvSpPr/>
          <p:nvPr/>
        </p:nvSpPr>
        <p:spPr>
          <a:xfrm>
            <a:off x="6804248" y="3781515"/>
            <a:ext cx="648000" cy="720000"/>
          </a:xfrm>
          <a:custGeom>
            <a:avLst/>
            <a:gdLst>
              <a:gd name="connsiteX0" fmla="*/ 0 w 731452"/>
              <a:gd name="connsiteY0" fmla="*/ 73145 h 735023"/>
              <a:gd name="connsiteX1" fmla="*/ 73145 w 731452"/>
              <a:gd name="connsiteY1" fmla="*/ 0 h 735023"/>
              <a:gd name="connsiteX2" fmla="*/ 658307 w 731452"/>
              <a:gd name="connsiteY2" fmla="*/ 0 h 735023"/>
              <a:gd name="connsiteX3" fmla="*/ 731452 w 731452"/>
              <a:gd name="connsiteY3" fmla="*/ 73145 h 735023"/>
              <a:gd name="connsiteX4" fmla="*/ 731452 w 731452"/>
              <a:gd name="connsiteY4" fmla="*/ 661878 h 735023"/>
              <a:gd name="connsiteX5" fmla="*/ 658307 w 731452"/>
              <a:gd name="connsiteY5" fmla="*/ 735023 h 735023"/>
              <a:gd name="connsiteX6" fmla="*/ 73145 w 731452"/>
              <a:gd name="connsiteY6" fmla="*/ 735023 h 735023"/>
              <a:gd name="connsiteX7" fmla="*/ 0 w 731452"/>
              <a:gd name="connsiteY7" fmla="*/ 661878 h 735023"/>
              <a:gd name="connsiteX8" fmla="*/ 0 w 731452"/>
              <a:gd name="connsiteY8" fmla="*/ 73145 h 735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735023">
                <a:moveTo>
                  <a:pt x="0" y="73145"/>
                </a:moveTo>
                <a:cubicBezTo>
                  <a:pt x="0" y="32748"/>
                  <a:pt x="32748" y="0"/>
                  <a:pt x="73145" y="0"/>
                </a:cubicBezTo>
                <a:lnTo>
                  <a:pt x="658307" y="0"/>
                </a:lnTo>
                <a:cubicBezTo>
                  <a:pt x="698704" y="0"/>
                  <a:pt x="731452" y="32748"/>
                  <a:pt x="731452" y="73145"/>
                </a:cubicBezTo>
                <a:lnTo>
                  <a:pt x="731452" y="661878"/>
                </a:lnTo>
                <a:cubicBezTo>
                  <a:pt x="731452" y="702275"/>
                  <a:pt x="698704" y="735023"/>
                  <a:pt x="658307" y="735023"/>
                </a:cubicBezTo>
                <a:lnTo>
                  <a:pt x="73145" y="735023"/>
                </a:lnTo>
                <a:cubicBezTo>
                  <a:pt x="32748" y="735023"/>
                  <a:pt x="0" y="702275"/>
                  <a:pt x="0" y="661878"/>
                </a:cubicBezTo>
                <a:lnTo>
                  <a:pt x="0" y="73145"/>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4763" tIns="74763" rIns="74763" bIns="74763" numCol="1" spcCol="1270" anchor="ctr" anchorCtr="0">
            <a:noAutofit/>
          </a:bodyPr>
          <a:lstStyle/>
          <a:p>
            <a:pPr algn="ctr" defTabSz="622300" fontAlgn="base">
              <a:lnSpc>
                <a:spcPct val="90000"/>
              </a:lnSpc>
              <a:spcBef>
                <a:spcPct val="0"/>
              </a:spcBef>
              <a:spcAft>
                <a:spcPct val="35000"/>
              </a:spcAft>
            </a:pPr>
            <a:r>
              <a:rPr lang="ru-RU" sz="1200" b="1" dirty="0" smtClean="0">
                <a:solidFill>
                  <a:prstClr val="black"/>
                </a:solidFill>
                <a:latin typeface="Times New Roman" panose="02020603050405020304" pitchFamily="18" charset="0"/>
                <a:cs typeface="Times New Roman" panose="02020603050405020304" pitchFamily="18" charset="0"/>
              </a:rPr>
              <a:t>100</a:t>
            </a:r>
            <a:endParaRPr lang="ru-RU" sz="1400" b="1" dirty="0">
              <a:solidFill>
                <a:prstClr val="black"/>
              </a:solidFill>
              <a:latin typeface="Times New Roman" panose="02020603050405020304" pitchFamily="18" charset="0"/>
              <a:cs typeface="Times New Roman" panose="02020603050405020304" pitchFamily="18" charset="0"/>
            </a:endParaRPr>
          </a:p>
        </p:txBody>
      </p:sp>
      <p:sp>
        <p:nvSpPr>
          <p:cNvPr id="43" name="Полилиния 42"/>
          <p:cNvSpPr/>
          <p:nvPr/>
        </p:nvSpPr>
        <p:spPr>
          <a:xfrm>
            <a:off x="6804248" y="5326274"/>
            <a:ext cx="648000" cy="720000"/>
          </a:xfrm>
          <a:custGeom>
            <a:avLst/>
            <a:gdLst>
              <a:gd name="connsiteX0" fmla="*/ 0 w 731452"/>
              <a:gd name="connsiteY0" fmla="*/ 73145 h 735023"/>
              <a:gd name="connsiteX1" fmla="*/ 73145 w 731452"/>
              <a:gd name="connsiteY1" fmla="*/ 0 h 735023"/>
              <a:gd name="connsiteX2" fmla="*/ 658307 w 731452"/>
              <a:gd name="connsiteY2" fmla="*/ 0 h 735023"/>
              <a:gd name="connsiteX3" fmla="*/ 731452 w 731452"/>
              <a:gd name="connsiteY3" fmla="*/ 73145 h 735023"/>
              <a:gd name="connsiteX4" fmla="*/ 731452 w 731452"/>
              <a:gd name="connsiteY4" fmla="*/ 661878 h 735023"/>
              <a:gd name="connsiteX5" fmla="*/ 658307 w 731452"/>
              <a:gd name="connsiteY5" fmla="*/ 735023 h 735023"/>
              <a:gd name="connsiteX6" fmla="*/ 73145 w 731452"/>
              <a:gd name="connsiteY6" fmla="*/ 735023 h 735023"/>
              <a:gd name="connsiteX7" fmla="*/ 0 w 731452"/>
              <a:gd name="connsiteY7" fmla="*/ 661878 h 735023"/>
              <a:gd name="connsiteX8" fmla="*/ 0 w 731452"/>
              <a:gd name="connsiteY8" fmla="*/ 73145 h 735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735023">
                <a:moveTo>
                  <a:pt x="0" y="73145"/>
                </a:moveTo>
                <a:cubicBezTo>
                  <a:pt x="0" y="32748"/>
                  <a:pt x="32748" y="0"/>
                  <a:pt x="73145" y="0"/>
                </a:cubicBezTo>
                <a:lnTo>
                  <a:pt x="658307" y="0"/>
                </a:lnTo>
                <a:cubicBezTo>
                  <a:pt x="698704" y="0"/>
                  <a:pt x="731452" y="32748"/>
                  <a:pt x="731452" y="73145"/>
                </a:cubicBezTo>
                <a:lnTo>
                  <a:pt x="731452" y="661878"/>
                </a:lnTo>
                <a:cubicBezTo>
                  <a:pt x="731452" y="702275"/>
                  <a:pt x="698704" y="735023"/>
                  <a:pt x="658307" y="735023"/>
                </a:cubicBezTo>
                <a:lnTo>
                  <a:pt x="73145" y="735023"/>
                </a:lnTo>
                <a:cubicBezTo>
                  <a:pt x="32748" y="735023"/>
                  <a:pt x="0" y="702275"/>
                  <a:pt x="0" y="661878"/>
                </a:cubicBezTo>
                <a:lnTo>
                  <a:pt x="0" y="73145"/>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4763" tIns="74763" rIns="74763" bIns="74763" numCol="1" spcCol="1270" anchor="ctr" anchorCtr="0">
            <a:noAutofit/>
          </a:bodyPr>
          <a:lstStyle/>
          <a:p>
            <a:pPr algn="ctr" defTabSz="622300" fontAlgn="base">
              <a:lnSpc>
                <a:spcPct val="90000"/>
              </a:lnSpc>
              <a:spcBef>
                <a:spcPct val="0"/>
              </a:spcBef>
              <a:spcAft>
                <a:spcPct val="35000"/>
              </a:spcAft>
            </a:pPr>
            <a:r>
              <a:rPr lang="ru-RU" sz="1200" b="1" dirty="0" smtClean="0">
                <a:solidFill>
                  <a:prstClr val="black"/>
                </a:solidFill>
                <a:latin typeface="Times New Roman" panose="02020603050405020304" pitchFamily="18" charset="0"/>
                <a:cs typeface="Times New Roman" panose="02020603050405020304" pitchFamily="18" charset="0"/>
              </a:rPr>
              <a:t>98,0</a:t>
            </a:r>
            <a:endParaRPr lang="ru-RU" sz="1400" b="1" dirty="0">
              <a:solidFill>
                <a:prstClr val="black"/>
              </a:solidFill>
              <a:latin typeface="Times New Roman" panose="02020603050405020304" pitchFamily="18" charset="0"/>
              <a:cs typeface="Times New Roman" panose="02020603050405020304" pitchFamily="18" charset="0"/>
            </a:endParaRPr>
          </a:p>
        </p:txBody>
      </p:sp>
      <p:sp>
        <p:nvSpPr>
          <p:cNvPr id="24" name="Скругленный прямоугольник 23"/>
          <p:cNvSpPr/>
          <p:nvPr/>
        </p:nvSpPr>
        <p:spPr>
          <a:xfrm>
            <a:off x="179513" y="2919296"/>
            <a:ext cx="4968552" cy="506847"/>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just"/>
            <a:r>
              <a:rPr lang="ru-RU" sz="1200" dirty="0">
                <a:solidFill>
                  <a:prstClr val="black"/>
                </a:solidFill>
                <a:latin typeface="Times New Roman" panose="02020603050405020304" pitchFamily="18" charset="0"/>
                <a:cs typeface="Times New Roman" panose="02020603050405020304" pitchFamily="18" charset="0"/>
              </a:rPr>
              <a:t>доля государственного имущества Чувашской Республики, </a:t>
            </a:r>
            <a:r>
              <a:rPr lang="ru-RU" sz="1200" dirty="0" smtClean="0">
                <a:solidFill>
                  <a:prstClr val="black"/>
                </a:solidFill>
                <a:latin typeface="Times New Roman" panose="02020603050405020304" pitchFamily="18" charset="0"/>
                <a:cs typeface="Times New Roman" panose="02020603050405020304" pitchFamily="18" charset="0"/>
              </a:rPr>
              <a:t>вовлеченного в </a:t>
            </a:r>
            <a:r>
              <a:rPr lang="ru-RU" sz="1200" dirty="0">
                <a:solidFill>
                  <a:prstClr val="black"/>
                </a:solidFill>
                <a:latin typeface="Times New Roman" panose="02020603050405020304" pitchFamily="18" charset="0"/>
                <a:cs typeface="Times New Roman" panose="02020603050405020304" pitchFamily="18" charset="0"/>
              </a:rPr>
              <a:t>хозяйственный оборот, </a:t>
            </a:r>
            <a:r>
              <a:rPr lang="ru-RU" sz="1200" dirty="0" smtClean="0">
                <a:solidFill>
                  <a:prstClr val="black"/>
                </a:solidFill>
                <a:latin typeface="Times New Roman" panose="02020603050405020304" pitchFamily="18" charset="0"/>
                <a:cs typeface="Times New Roman" panose="02020603050405020304" pitchFamily="18" charset="0"/>
              </a:rPr>
              <a:t>% </a:t>
            </a:r>
            <a:endParaRPr lang="ru-RU" sz="1200" dirty="0">
              <a:solidFill>
                <a:prstClr val="black"/>
              </a:solidFill>
              <a:latin typeface="Times New Roman" panose="02020603050405020304" pitchFamily="18" charset="0"/>
              <a:cs typeface="Times New Roman" panose="02020603050405020304" pitchFamily="18" charset="0"/>
            </a:endParaRPr>
          </a:p>
        </p:txBody>
      </p:sp>
      <p:sp>
        <p:nvSpPr>
          <p:cNvPr id="33" name="Скругленный прямоугольник 32"/>
          <p:cNvSpPr/>
          <p:nvPr/>
        </p:nvSpPr>
        <p:spPr>
          <a:xfrm>
            <a:off x="179947" y="5006249"/>
            <a:ext cx="4990453" cy="1375079"/>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just"/>
            <a:r>
              <a:rPr lang="ru-RU" sz="1200" dirty="0">
                <a:solidFill>
                  <a:prstClr val="black"/>
                </a:solidFill>
                <a:latin typeface="Times New Roman" panose="02020603050405020304" pitchFamily="18" charset="0"/>
                <a:cs typeface="Times New Roman" panose="02020603050405020304" pitchFamily="18" charset="0"/>
              </a:rPr>
              <a:t>доля площади земельных участков, находящихся в государственной собственности Чувашской Республики, предоставленных в постоянное (бессрочное) пользование, безвозмездное пользование, аренду и переданных в собственность, в общей площади земельных участков, находящихся в государственной собственности Чувашской Республики (за исключением земельных участков, изъятых из оборота и ограниченных в обороте</a:t>
            </a:r>
            <a:r>
              <a:rPr lang="ru-RU" sz="1200" dirty="0" smtClean="0">
                <a:solidFill>
                  <a:prstClr val="black"/>
                </a:solidFill>
                <a:latin typeface="Times New Roman" panose="02020603050405020304" pitchFamily="18" charset="0"/>
                <a:cs typeface="Times New Roman" panose="02020603050405020304" pitchFamily="18" charset="0"/>
              </a:rPr>
              <a:t>), </a:t>
            </a:r>
            <a:r>
              <a:rPr lang="ru-RU" sz="1200" dirty="0">
                <a:solidFill>
                  <a:prstClr val="black"/>
                </a:solidFill>
                <a:latin typeface="Times New Roman" panose="02020603050405020304" pitchFamily="18" charset="0"/>
                <a:cs typeface="Times New Roman" panose="02020603050405020304" pitchFamily="18" charset="0"/>
              </a:rPr>
              <a:t>%</a:t>
            </a:r>
          </a:p>
        </p:txBody>
      </p:sp>
      <p:sp>
        <p:nvSpPr>
          <p:cNvPr id="11" name="Скругленный прямоугольник 10"/>
          <p:cNvSpPr/>
          <p:nvPr/>
        </p:nvSpPr>
        <p:spPr>
          <a:xfrm>
            <a:off x="179512" y="1948128"/>
            <a:ext cx="2592288" cy="504056"/>
          </a:xfrm>
          <a:prstGeom prst="roundRect">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fontAlgn="base">
              <a:spcBef>
                <a:spcPct val="0"/>
              </a:spcBef>
              <a:spcAft>
                <a:spcPct val="0"/>
              </a:spcAft>
            </a:pPr>
            <a:r>
              <a:rPr lang="ru-RU" sz="1400" b="1" dirty="0">
                <a:solidFill>
                  <a:srgbClr val="4E67C8">
                    <a:lumMod val="50000"/>
                  </a:srgbClr>
                </a:solidFill>
                <a:latin typeface="Times New Roman" panose="02020603050405020304" pitchFamily="18" charset="0"/>
                <a:cs typeface="Times New Roman" panose="02020603050405020304" pitchFamily="18" charset="0"/>
              </a:rPr>
              <a:t>Основные индикаторы</a:t>
            </a:r>
          </a:p>
        </p:txBody>
      </p:sp>
      <p:sp>
        <p:nvSpPr>
          <p:cNvPr id="6" name="Номер слайда 5"/>
          <p:cNvSpPr>
            <a:spLocks noGrp="1"/>
          </p:cNvSpPr>
          <p:nvPr>
            <p:ph type="sldNum" sz="quarter" idx="12"/>
          </p:nvPr>
        </p:nvSpPr>
        <p:spPr>
          <a:xfrm>
            <a:off x="8147248" y="6453336"/>
            <a:ext cx="1006489" cy="365125"/>
          </a:xfrm>
        </p:spPr>
        <p:txBody>
          <a:bodyPr/>
          <a:lstStyle/>
          <a:p>
            <a:pPr>
              <a:defRPr/>
            </a:pPr>
            <a:r>
              <a:rPr lang="ru-RU" dirty="0" smtClean="0">
                <a:solidFill>
                  <a:prstClr val="black"/>
                </a:solidFill>
              </a:rPr>
              <a:t>85</a:t>
            </a:r>
            <a:endParaRPr lang="ru-RU" dirty="0">
              <a:solidFill>
                <a:prstClr val="black"/>
              </a:solidFill>
            </a:endParaRPr>
          </a:p>
        </p:txBody>
      </p:sp>
      <p:sp>
        <p:nvSpPr>
          <p:cNvPr id="12" name="Заголовок 1"/>
          <p:cNvSpPr txBox="1">
            <a:spLocks/>
          </p:cNvSpPr>
          <p:nvPr/>
        </p:nvSpPr>
        <p:spPr>
          <a:xfrm>
            <a:off x="259728" y="0"/>
            <a:ext cx="7264600" cy="620688"/>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l">
              <a:buClr>
                <a:srgbClr val="F14124">
                  <a:lumMod val="75000"/>
                </a:srgbClr>
              </a:buClr>
              <a:buFont typeface="Georgia" pitchFamily="18" charset="0"/>
              <a:buNone/>
            </a:pPr>
            <a:r>
              <a:rPr lang="ru-RU" sz="1800" dirty="0">
                <a:solidFill>
                  <a:prstClr val="black"/>
                </a:solidFill>
                <a:effectLst/>
                <a:latin typeface="Times New Roman" panose="02020603050405020304" pitchFamily="18" charset="0"/>
                <a:cs typeface="Times New Roman" panose="02020603050405020304" pitchFamily="18" charset="0"/>
              </a:rPr>
              <a:t>Государственная программа Чувашской </a:t>
            </a:r>
            <a:r>
              <a:rPr lang="ru-RU" sz="1800" dirty="0" smtClean="0">
                <a:solidFill>
                  <a:prstClr val="black"/>
                </a:solidFill>
                <a:effectLst/>
                <a:latin typeface="Times New Roman" panose="02020603050405020304" pitchFamily="18" charset="0"/>
                <a:cs typeface="Times New Roman" panose="02020603050405020304" pitchFamily="18" charset="0"/>
              </a:rPr>
              <a:t>Республики</a:t>
            </a:r>
          </a:p>
          <a:p>
            <a:pPr marL="0" indent="0" algn="l">
              <a:buClr>
                <a:srgbClr val="F14124">
                  <a:lumMod val="75000"/>
                </a:srgbClr>
              </a:buClr>
              <a:buNone/>
            </a:pPr>
            <a:r>
              <a:rPr lang="ru-RU" sz="1800" dirty="0">
                <a:solidFill>
                  <a:prstClr val="black"/>
                </a:solidFill>
                <a:effectLst/>
                <a:latin typeface="Times New Roman" panose="02020603050405020304" pitchFamily="18" charset="0"/>
                <a:cs typeface="Times New Roman" panose="02020603050405020304" pitchFamily="18" charset="0"/>
              </a:rPr>
              <a:t>«Развитие земельных и имущественных отношений»</a:t>
            </a:r>
          </a:p>
        </p:txBody>
      </p:sp>
      <p:cxnSp>
        <p:nvCxnSpPr>
          <p:cNvPr id="13" name="Прямая соединительная линия 12"/>
          <p:cNvCxnSpPr/>
          <p:nvPr/>
        </p:nvCxnSpPr>
        <p:spPr>
          <a:xfrm>
            <a:off x="0" y="620688"/>
            <a:ext cx="9144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44" name="TextBox 43"/>
          <p:cNvSpPr txBox="1"/>
          <p:nvPr/>
        </p:nvSpPr>
        <p:spPr>
          <a:xfrm>
            <a:off x="7873228" y="69850"/>
            <a:ext cx="1223412" cy="492443"/>
          </a:xfrm>
          <a:prstGeom prst="rect">
            <a:avLst/>
          </a:prstGeom>
          <a:noFill/>
        </p:spPr>
        <p:txBody>
          <a:bodyPr wrap="none" rtlCol="0">
            <a:spAutoFit/>
          </a:bodyPr>
          <a:lstStyle/>
          <a:p>
            <a:pPr algn="ctr"/>
            <a:r>
              <a:rPr lang="ru-RU" sz="1300" b="1" i="1" dirty="0" smtClean="0">
                <a:solidFill>
                  <a:schemeClr val="accent1"/>
                </a:solidFill>
                <a:latin typeface="+mn-lt"/>
              </a:rPr>
              <a:t>Бюджет</a:t>
            </a:r>
          </a:p>
          <a:p>
            <a:pPr algn="ctr"/>
            <a:r>
              <a:rPr lang="ru-RU" sz="1300" b="1" i="1" dirty="0" smtClean="0">
                <a:solidFill>
                  <a:schemeClr val="accent1"/>
                </a:solidFill>
                <a:latin typeface="+mn-lt"/>
              </a:rPr>
              <a:t>для граждан</a:t>
            </a:r>
            <a:endParaRPr lang="ru-RU" sz="1300" b="1" i="1" dirty="0">
              <a:solidFill>
                <a:schemeClr val="accent1"/>
              </a:solidFill>
              <a:latin typeface="+mn-lt"/>
            </a:endParaRPr>
          </a:p>
        </p:txBody>
      </p:sp>
      <p:sp>
        <p:nvSpPr>
          <p:cNvPr id="32" name="Скругленный прямоугольник 31"/>
          <p:cNvSpPr/>
          <p:nvPr/>
        </p:nvSpPr>
        <p:spPr>
          <a:xfrm>
            <a:off x="179512" y="3567367"/>
            <a:ext cx="4968552" cy="1333281"/>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just"/>
            <a:r>
              <a:rPr lang="ru-RU" sz="1200" dirty="0" smtClean="0">
                <a:solidFill>
                  <a:prstClr val="black"/>
                </a:solidFill>
                <a:latin typeface="Times New Roman" panose="02020603050405020304" pitchFamily="18" charset="0"/>
                <a:cs typeface="Times New Roman" panose="02020603050405020304" pitchFamily="18" charset="0"/>
              </a:rPr>
              <a:t>отношение </a:t>
            </a:r>
            <a:r>
              <a:rPr lang="ru-RU" sz="1200" dirty="0">
                <a:solidFill>
                  <a:prstClr val="black"/>
                </a:solidFill>
                <a:latin typeface="Times New Roman" panose="02020603050405020304" pitchFamily="18" charset="0"/>
                <a:cs typeface="Times New Roman" panose="02020603050405020304" pitchFamily="18" charset="0"/>
              </a:rPr>
              <a:t>суммы дивидендов (чистой прибыли) по пакетам акций (долям) хозяйственных обществ, при-надлежащим Чувашской Республике, фактически </a:t>
            </a:r>
            <a:r>
              <a:rPr lang="ru-RU" sz="1200" dirty="0" smtClean="0">
                <a:solidFill>
                  <a:prstClr val="black"/>
                </a:solidFill>
                <a:latin typeface="Times New Roman" panose="02020603050405020304" pitchFamily="18" charset="0"/>
                <a:cs typeface="Times New Roman" panose="02020603050405020304" pitchFamily="18" charset="0"/>
              </a:rPr>
              <a:t>поступившей </a:t>
            </a:r>
            <a:r>
              <a:rPr lang="ru-RU" sz="1200" dirty="0">
                <a:solidFill>
                  <a:prstClr val="black"/>
                </a:solidFill>
                <a:latin typeface="Times New Roman" panose="02020603050405020304" pitchFamily="18" charset="0"/>
                <a:cs typeface="Times New Roman" panose="02020603050405020304" pitchFamily="18" charset="0"/>
              </a:rPr>
              <a:t>в республиканский бюджет Чувашской Республики, к сумме дивидендов (чистой прибыли), подлежащей перечислению в республиканский </a:t>
            </a:r>
            <a:r>
              <a:rPr lang="ru-RU" sz="1200" dirty="0" smtClean="0">
                <a:solidFill>
                  <a:prstClr val="black"/>
                </a:solidFill>
                <a:latin typeface="Times New Roman" panose="02020603050405020304" pitchFamily="18" charset="0"/>
                <a:cs typeface="Times New Roman" panose="02020603050405020304" pitchFamily="18" charset="0"/>
              </a:rPr>
              <a:t>бюджет </a:t>
            </a:r>
            <a:r>
              <a:rPr lang="ru-RU" sz="1200" dirty="0">
                <a:solidFill>
                  <a:prstClr val="black"/>
                </a:solidFill>
                <a:latin typeface="Times New Roman" panose="02020603050405020304" pitchFamily="18" charset="0"/>
                <a:cs typeface="Times New Roman" panose="02020603050405020304" pitchFamily="18" charset="0"/>
              </a:rPr>
              <a:t>Чувашской Республики в соответствии с решениями собраний акционеров (участников) в отчетном году</a:t>
            </a:r>
            <a:r>
              <a:rPr lang="ru-RU" sz="1200" dirty="0" smtClean="0">
                <a:solidFill>
                  <a:prstClr val="black"/>
                </a:solidFill>
                <a:latin typeface="Times New Roman" panose="02020603050405020304" pitchFamily="18" charset="0"/>
                <a:cs typeface="Times New Roman" panose="02020603050405020304" pitchFamily="18" charset="0"/>
              </a:rPr>
              <a:t>, %</a:t>
            </a:r>
            <a:endParaRPr lang="ru-RU" sz="1200" dirty="0">
              <a:solidFill>
                <a:prstClr val="black"/>
              </a:solidFill>
              <a:latin typeface="Times New Roman" panose="02020603050405020304" pitchFamily="18" charset="0"/>
              <a:cs typeface="Times New Roman" panose="02020603050405020304" pitchFamily="18" charset="0"/>
            </a:endParaRPr>
          </a:p>
        </p:txBody>
      </p:sp>
      <p:pic>
        <p:nvPicPr>
          <p:cNvPr id="2052" name="Picture 4" descr="http://atameken.kz/ru/imagecache/news/crop_zemlya_151929529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43808" y="1287887"/>
            <a:ext cx="2304256" cy="131748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6" name="Полилиния 25"/>
          <p:cNvSpPr/>
          <p:nvPr/>
        </p:nvSpPr>
        <p:spPr>
          <a:xfrm>
            <a:off x="7524328" y="1827996"/>
            <a:ext cx="648000" cy="735023"/>
          </a:xfrm>
          <a:custGeom>
            <a:avLst/>
            <a:gdLst>
              <a:gd name="connsiteX0" fmla="*/ 0 w 731452"/>
              <a:gd name="connsiteY0" fmla="*/ 73145 h 735023"/>
              <a:gd name="connsiteX1" fmla="*/ 73145 w 731452"/>
              <a:gd name="connsiteY1" fmla="*/ 0 h 735023"/>
              <a:gd name="connsiteX2" fmla="*/ 658307 w 731452"/>
              <a:gd name="connsiteY2" fmla="*/ 0 h 735023"/>
              <a:gd name="connsiteX3" fmla="*/ 731452 w 731452"/>
              <a:gd name="connsiteY3" fmla="*/ 73145 h 735023"/>
              <a:gd name="connsiteX4" fmla="*/ 731452 w 731452"/>
              <a:gd name="connsiteY4" fmla="*/ 661878 h 735023"/>
              <a:gd name="connsiteX5" fmla="*/ 658307 w 731452"/>
              <a:gd name="connsiteY5" fmla="*/ 735023 h 735023"/>
              <a:gd name="connsiteX6" fmla="*/ 73145 w 731452"/>
              <a:gd name="connsiteY6" fmla="*/ 735023 h 735023"/>
              <a:gd name="connsiteX7" fmla="*/ 0 w 731452"/>
              <a:gd name="connsiteY7" fmla="*/ 661878 h 735023"/>
              <a:gd name="connsiteX8" fmla="*/ 0 w 731452"/>
              <a:gd name="connsiteY8" fmla="*/ 73145 h 735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735023">
                <a:moveTo>
                  <a:pt x="0" y="73145"/>
                </a:moveTo>
                <a:cubicBezTo>
                  <a:pt x="0" y="32748"/>
                  <a:pt x="32748" y="0"/>
                  <a:pt x="73145" y="0"/>
                </a:cubicBezTo>
                <a:lnTo>
                  <a:pt x="658307" y="0"/>
                </a:lnTo>
                <a:cubicBezTo>
                  <a:pt x="698704" y="0"/>
                  <a:pt x="731452" y="32748"/>
                  <a:pt x="731452" y="73145"/>
                </a:cubicBezTo>
                <a:lnTo>
                  <a:pt x="731452" y="661878"/>
                </a:lnTo>
                <a:cubicBezTo>
                  <a:pt x="731452" y="702275"/>
                  <a:pt x="698704" y="735023"/>
                  <a:pt x="658307" y="735023"/>
                </a:cubicBezTo>
                <a:lnTo>
                  <a:pt x="73145" y="735023"/>
                </a:lnTo>
                <a:cubicBezTo>
                  <a:pt x="32748" y="735023"/>
                  <a:pt x="0" y="702275"/>
                  <a:pt x="0" y="661878"/>
                </a:cubicBezTo>
                <a:lnTo>
                  <a:pt x="0" y="73145"/>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4763" tIns="74763" rIns="74763" bIns="74763" numCol="1" spcCol="1270" anchor="ctr" anchorCtr="0">
            <a:noAutofit/>
          </a:bodyPr>
          <a:lstStyle/>
          <a:p>
            <a:pPr algn="ctr" defTabSz="622300" fontAlgn="base">
              <a:lnSpc>
                <a:spcPct val="90000"/>
              </a:lnSpc>
              <a:spcBef>
                <a:spcPct val="0"/>
              </a:spcBef>
              <a:spcAft>
                <a:spcPct val="35000"/>
              </a:spcAft>
            </a:pPr>
            <a:r>
              <a:rPr lang="ru-RU" sz="1200" b="1" dirty="0" smtClean="0">
                <a:solidFill>
                  <a:prstClr val="black"/>
                </a:solidFill>
                <a:latin typeface="Times New Roman" panose="02020603050405020304" pitchFamily="18" charset="0"/>
                <a:cs typeface="Times New Roman" panose="02020603050405020304" pitchFamily="18" charset="0"/>
              </a:rPr>
              <a:t>2021</a:t>
            </a:r>
            <a:endParaRPr lang="ru-RU" sz="1200" b="1" dirty="0">
              <a:solidFill>
                <a:prstClr val="black"/>
              </a:solidFill>
              <a:latin typeface="Times New Roman" panose="02020603050405020304" pitchFamily="18" charset="0"/>
              <a:cs typeface="Times New Roman" panose="02020603050405020304" pitchFamily="18" charset="0"/>
            </a:endParaRPr>
          </a:p>
        </p:txBody>
      </p:sp>
      <p:sp>
        <p:nvSpPr>
          <p:cNvPr id="29" name="Полилиния 28"/>
          <p:cNvSpPr/>
          <p:nvPr/>
        </p:nvSpPr>
        <p:spPr>
          <a:xfrm>
            <a:off x="8244408" y="1826940"/>
            <a:ext cx="648000" cy="746433"/>
          </a:xfrm>
          <a:custGeom>
            <a:avLst/>
            <a:gdLst>
              <a:gd name="connsiteX0" fmla="*/ 0 w 731452"/>
              <a:gd name="connsiteY0" fmla="*/ 73145 h 735023"/>
              <a:gd name="connsiteX1" fmla="*/ 73145 w 731452"/>
              <a:gd name="connsiteY1" fmla="*/ 0 h 735023"/>
              <a:gd name="connsiteX2" fmla="*/ 658307 w 731452"/>
              <a:gd name="connsiteY2" fmla="*/ 0 h 735023"/>
              <a:gd name="connsiteX3" fmla="*/ 731452 w 731452"/>
              <a:gd name="connsiteY3" fmla="*/ 73145 h 735023"/>
              <a:gd name="connsiteX4" fmla="*/ 731452 w 731452"/>
              <a:gd name="connsiteY4" fmla="*/ 661878 h 735023"/>
              <a:gd name="connsiteX5" fmla="*/ 658307 w 731452"/>
              <a:gd name="connsiteY5" fmla="*/ 735023 h 735023"/>
              <a:gd name="connsiteX6" fmla="*/ 73145 w 731452"/>
              <a:gd name="connsiteY6" fmla="*/ 735023 h 735023"/>
              <a:gd name="connsiteX7" fmla="*/ 0 w 731452"/>
              <a:gd name="connsiteY7" fmla="*/ 661878 h 735023"/>
              <a:gd name="connsiteX8" fmla="*/ 0 w 731452"/>
              <a:gd name="connsiteY8" fmla="*/ 73145 h 735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735023">
                <a:moveTo>
                  <a:pt x="0" y="73145"/>
                </a:moveTo>
                <a:cubicBezTo>
                  <a:pt x="0" y="32748"/>
                  <a:pt x="32748" y="0"/>
                  <a:pt x="73145" y="0"/>
                </a:cubicBezTo>
                <a:lnTo>
                  <a:pt x="658307" y="0"/>
                </a:lnTo>
                <a:cubicBezTo>
                  <a:pt x="698704" y="0"/>
                  <a:pt x="731452" y="32748"/>
                  <a:pt x="731452" y="73145"/>
                </a:cubicBezTo>
                <a:lnTo>
                  <a:pt x="731452" y="661878"/>
                </a:lnTo>
                <a:cubicBezTo>
                  <a:pt x="731452" y="702275"/>
                  <a:pt x="698704" y="735023"/>
                  <a:pt x="658307" y="735023"/>
                </a:cubicBezTo>
                <a:lnTo>
                  <a:pt x="73145" y="735023"/>
                </a:lnTo>
                <a:cubicBezTo>
                  <a:pt x="32748" y="735023"/>
                  <a:pt x="0" y="702275"/>
                  <a:pt x="0" y="661878"/>
                </a:cubicBezTo>
                <a:lnTo>
                  <a:pt x="0" y="73145"/>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4763" tIns="74763" rIns="74763" bIns="74763" numCol="1" spcCol="1270" anchor="ctr" anchorCtr="0">
            <a:noAutofit/>
          </a:bodyPr>
          <a:lstStyle/>
          <a:p>
            <a:pPr algn="ctr" defTabSz="622300" fontAlgn="base">
              <a:lnSpc>
                <a:spcPct val="90000"/>
              </a:lnSpc>
              <a:spcBef>
                <a:spcPct val="0"/>
              </a:spcBef>
              <a:spcAft>
                <a:spcPct val="35000"/>
              </a:spcAft>
            </a:pPr>
            <a:r>
              <a:rPr lang="ru-RU" sz="1200" b="1" dirty="0" smtClean="0">
                <a:solidFill>
                  <a:prstClr val="black"/>
                </a:solidFill>
                <a:latin typeface="Times New Roman" panose="02020603050405020304" pitchFamily="18" charset="0"/>
                <a:cs typeface="Times New Roman" panose="02020603050405020304" pitchFamily="18" charset="0"/>
              </a:rPr>
              <a:t>2022</a:t>
            </a:r>
            <a:endParaRPr lang="ru-RU" sz="1200" b="1" dirty="0">
              <a:solidFill>
                <a:prstClr val="black"/>
              </a:solidFill>
              <a:latin typeface="Times New Roman" panose="02020603050405020304" pitchFamily="18" charset="0"/>
              <a:cs typeface="Times New Roman" panose="02020603050405020304" pitchFamily="18" charset="0"/>
            </a:endParaRPr>
          </a:p>
        </p:txBody>
      </p:sp>
      <p:sp>
        <p:nvSpPr>
          <p:cNvPr id="36" name="Полилиния 35"/>
          <p:cNvSpPr/>
          <p:nvPr/>
        </p:nvSpPr>
        <p:spPr>
          <a:xfrm>
            <a:off x="7524328" y="2924944"/>
            <a:ext cx="648000" cy="468000"/>
          </a:xfrm>
          <a:custGeom>
            <a:avLst/>
            <a:gdLst>
              <a:gd name="connsiteX0" fmla="*/ 0 w 731452"/>
              <a:gd name="connsiteY0" fmla="*/ 73145 h 735023"/>
              <a:gd name="connsiteX1" fmla="*/ 73145 w 731452"/>
              <a:gd name="connsiteY1" fmla="*/ 0 h 735023"/>
              <a:gd name="connsiteX2" fmla="*/ 658307 w 731452"/>
              <a:gd name="connsiteY2" fmla="*/ 0 h 735023"/>
              <a:gd name="connsiteX3" fmla="*/ 731452 w 731452"/>
              <a:gd name="connsiteY3" fmla="*/ 73145 h 735023"/>
              <a:gd name="connsiteX4" fmla="*/ 731452 w 731452"/>
              <a:gd name="connsiteY4" fmla="*/ 661878 h 735023"/>
              <a:gd name="connsiteX5" fmla="*/ 658307 w 731452"/>
              <a:gd name="connsiteY5" fmla="*/ 735023 h 735023"/>
              <a:gd name="connsiteX6" fmla="*/ 73145 w 731452"/>
              <a:gd name="connsiteY6" fmla="*/ 735023 h 735023"/>
              <a:gd name="connsiteX7" fmla="*/ 0 w 731452"/>
              <a:gd name="connsiteY7" fmla="*/ 661878 h 735023"/>
              <a:gd name="connsiteX8" fmla="*/ 0 w 731452"/>
              <a:gd name="connsiteY8" fmla="*/ 73145 h 735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735023">
                <a:moveTo>
                  <a:pt x="0" y="73145"/>
                </a:moveTo>
                <a:cubicBezTo>
                  <a:pt x="0" y="32748"/>
                  <a:pt x="32748" y="0"/>
                  <a:pt x="73145" y="0"/>
                </a:cubicBezTo>
                <a:lnTo>
                  <a:pt x="658307" y="0"/>
                </a:lnTo>
                <a:cubicBezTo>
                  <a:pt x="698704" y="0"/>
                  <a:pt x="731452" y="32748"/>
                  <a:pt x="731452" y="73145"/>
                </a:cubicBezTo>
                <a:lnTo>
                  <a:pt x="731452" y="661878"/>
                </a:lnTo>
                <a:cubicBezTo>
                  <a:pt x="731452" y="702275"/>
                  <a:pt x="698704" y="735023"/>
                  <a:pt x="658307" y="735023"/>
                </a:cubicBezTo>
                <a:lnTo>
                  <a:pt x="73145" y="735023"/>
                </a:lnTo>
                <a:cubicBezTo>
                  <a:pt x="32748" y="735023"/>
                  <a:pt x="0" y="702275"/>
                  <a:pt x="0" y="661878"/>
                </a:cubicBezTo>
                <a:lnTo>
                  <a:pt x="0" y="73145"/>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4763" tIns="74763" rIns="74763" bIns="74763" numCol="1" spcCol="1270" anchor="ctr" anchorCtr="0">
            <a:noAutofit/>
          </a:bodyPr>
          <a:lstStyle/>
          <a:p>
            <a:pPr algn="ctr" defTabSz="622300" fontAlgn="base">
              <a:lnSpc>
                <a:spcPct val="90000"/>
              </a:lnSpc>
              <a:spcBef>
                <a:spcPct val="0"/>
              </a:spcBef>
              <a:spcAft>
                <a:spcPct val="35000"/>
              </a:spcAft>
            </a:pPr>
            <a:r>
              <a:rPr lang="ru-RU" sz="1200" b="1" dirty="0" smtClean="0">
                <a:solidFill>
                  <a:prstClr val="black"/>
                </a:solidFill>
                <a:latin typeface="Times New Roman" panose="02020603050405020304" pitchFamily="18" charset="0"/>
                <a:cs typeface="Times New Roman" panose="02020603050405020304" pitchFamily="18" charset="0"/>
              </a:rPr>
              <a:t>100</a:t>
            </a:r>
            <a:endParaRPr lang="ru-RU" sz="1400" b="1" dirty="0">
              <a:solidFill>
                <a:prstClr val="black"/>
              </a:solidFill>
              <a:latin typeface="Times New Roman" panose="02020603050405020304" pitchFamily="18" charset="0"/>
              <a:cs typeface="Times New Roman" panose="02020603050405020304" pitchFamily="18" charset="0"/>
            </a:endParaRPr>
          </a:p>
        </p:txBody>
      </p:sp>
      <p:sp>
        <p:nvSpPr>
          <p:cNvPr id="39" name="Полилиния 38"/>
          <p:cNvSpPr/>
          <p:nvPr/>
        </p:nvSpPr>
        <p:spPr>
          <a:xfrm>
            <a:off x="8244408" y="2924944"/>
            <a:ext cx="648000" cy="468000"/>
          </a:xfrm>
          <a:custGeom>
            <a:avLst/>
            <a:gdLst>
              <a:gd name="connsiteX0" fmla="*/ 0 w 731452"/>
              <a:gd name="connsiteY0" fmla="*/ 73145 h 735023"/>
              <a:gd name="connsiteX1" fmla="*/ 73145 w 731452"/>
              <a:gd name="connsiteY1" fmla="*/ 0 h 735023"/>
              <a:gd name="connsiteX2" fmla="*/ 658307 w 731452"/>
              <a:gd name="connsiteY2" fmla="*/ 0 h 735023"/>
              <a:gd name="connsiteX3" fmla="*/ 731452 w 731452"/>
              <a:gd name="connsiteY3" fmla="*/ 73145 h 735023"/>
              <a:gd name="connsiteX4" fmla="*/ 731452 w 731452"/>
              <a:gd name="connsiteY4" fmla="*/ 661878 h 735023"/>
              <a:gd name="connsiteX5" fmla="*/ 658307 w 731452"/>
              <a:gd name="connsiteY5" fmla="*/ 735023 h 735023"/>
              <a:gd name="connsiteX6" fmla="*/ 73145 w 731452"/>
              <a:gd name="connsiteY6" fmla="*/ 735023 h 735023"/>
              <a:gd name="connsiteX7" fmla="*/ 0 w 731452"/>
              <a:gd name="connsiteY7" fmla="*/ 661878 h 735023"/>
              <a:gd name="connsiteX8" fmla="*/ 0 w 731452"/>
              <a:gd name="connsiteY8" fmla="*/ 73145 h 735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735023">
                <a:moveTo>
                  <a:pt x="0" y="73145"/>
                </a:moveTo>
                <a:cubicBezTo>
                  <a:pt x="0" y="32748"/>
                  <a:pt x="32748" y="0"/>
                  <a:pt x="73145" y="0"/>
                </a:cubicBezTo>
                <a:lnTo>
                  <a:pt x="658307" y="0"/>
                </a:lnTo>
                <a:cubicBezTo>
                  <a:pt x="698704" y="0"/>
                  <a:pt x="731452" y="32748"/>
                  <a:pt x="731452" y="73145"/>
                </a:cubicBezTo>
                <a:lnTo>
                  <a:pt x="731452" y="661878"/>
                </a:lnTo>
                <a:cubicBezTo>
                  <a:pt x="731452" y="702275"/>
                  <a:pt x="698704" y="735023"/>
                  <a:pt x="658307" y="735023"/>
                </a:cubicBezTo>
                <a:lnTo>
                  <a:pt x="73145" y="735023"/>
                </a:lnTo>
                <a:cubicBezTo>
                  <a:pt x="32748" y="735023"/>
                  <a:pt x="0" y="702275"/>
                  <a:pt x="0" y="661878"/>
                </a:cubicBezTo>
                <a:lnTo>
                  <a:pt x="0" y="73145"/>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4763" tIns="74763" rIns="74763" bIns="74763" numCol="1" spcCol="1270" anchor="ctr" anchorCtr="0">
            <a:noAutofit/>
          </a:bodyPr>
          <a:lstStyle/>
          <a:p>
            <a:pPr algn="ctr" defTabSz="622300" fontAlgn="base">
              <a:lnSpc>
                <a:spcPct val="90000"/>
              </a:lnSpc>
              <a:spcBef>
                <a:spcPct val="0"/>
              </a:spcBef>
              <a:spcAft>
                <a:spcPct val="35000"/>
              </a:spcAft>
            </a:pPr>
            <a:r>
              <a:rPr lang="ru-RU" sz="1200" b="1" dirty="0" smtClean="0">
                <a:solidFill>
                  <a:prstClr val="black"/>
                </a:solidFill>
                <a:latin typeface="Times New Roman" panose="02020603050405020304" pitchFamily="18" charset="0"/>
                <a:cs typeface="Times New Roman" panose="02020603050405020304" pitchFamily="18" charset="0"/>
              </a:rPr>
              <a:t>100</a:t>
            </a:r>
            <a:endParaRPr lang="ru-RU" sz="1400" b="1" dirty="0">
              <a:solidFill>
                <a:prstClr val="black"/>
              </a:solidFill>
              <a:latin typeface="Times New Roman" panose="02020603050405020304" pitchFamily="18" charset="0"/>
              <a:cs typeface="Times New Roman" panose="02020603050405020304" pitchFamily="18" charset="0"/>
            </a:endParaRPr>
          </a:p>
        </p:txBody>
      </p:sp>
      <p:sp>
        <p:nvSpPr>
          <p:cNvPr id="42" name="Полилиния 41"/>
          <p:cNvSpPr/>
          <p:nvPr/>
        </p:nvSpPr>
        <p:spPr>
          <a:xfrm>
            <a:off x="7524328" y="3781515"/>
            <a:ext cx="648000" cy="720000"/>
          </a:xfrm>
          <a:custGeom>
            <a:avLst/>
            <a:gdLst>
              <a:gd name="connsiteX0" fmla="*/ 0 w 731452"/>
              <a:gd name="connsiteY0" fmla="*/ 73145 h 735023"/>
              <a:gd name="connsiteX1" fmla="*/ 73145 w 731452"/>
              <a:gd name="connsiteY1" fmla="*/ 0 h 735023"/>
              <a:gd name="connsiteX2" fmla="*/ 658307 w 731452"/>
              <a:gd name="connsiteY2" fmla="*/ 0 h 735023"/>
              <a:gd name="connsiteX3" fmla="*/ 731452 w 731452"/>
              <a:gd name="connsiteY3" fmla="*/ 73145 h 735023"/>
              <a:gd name="connsiteX4" fmla="*/ 731452 w 731452"/>
              <a:gd name="connsiteY4" fmla="*/ 661878 h 735023"/>
              <a:gd name="connsiteX5" fmla="*/ 658307 w 731452"/>
              <a:gd name="connsiteY5" fmla="*/ 735023 h 735023"/>
              <a:gd name="connsiteX6" fmla="*/ 73145 w 731452"/>
              <a:gd name="connsiteY6" fmla="*/ 735023 h 735023"/>
              <a:gd name="connsiteX7" fmla="*/ 0 w 731452"/>
              <a:gd name="connsiteY7" fmla="*/ 661878 h 735023"/>
              <a:gd name="connsiteX8" fmla="*/ 0 w 731452"/>
              <a:gd name="connsiteY8" fmla="*/ 73145 h 735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735023">
                <a:moveTo>
                  <a:pt x="0" y="73145"/>
                </a:moveTo>
                <a:cubicBezTo>
                  <a:pt x="0" y="32748"/>
                  <a:pt x="32748" y="0"/>
                  <a:pt x="73145" y="0"/>
                </a:cubicBezTo>
                <a:lnTo>
                  <a:pt x="658307" y="0"/>
                </a:lnTo>
                <a:cubicBezTo>
                  <a:pt x="698704" y="0"/>
                  <a:pt x="731452" y="32748"/>
                  <a:pt x="731452" y="73145"/>
                </a:cubicBezTo>
                <a:lnTo>
                  <a:pt x="731452" y="661878"/>
                </a:lnTo>
                <a:cubicBezTo>
                  <a:pt x="731452" y="702275"/>
                  <a:pt x="698704" y="735023"/>
                  <a:pt x="658307" y="735023"/>
                </a:cubicBezTo>
                <a:lnTo>
                  <a:pt x="73145" y="735023"/>
                </a:lnTo>
                <a:cubicBezTo>
                  <a:pt x="32748" y="735023"/>
                  <a:pt x="0" y="702275"/>
                  <a:pt x="0" y="661878"/>
                </a:cubicBezTo>
                <a:lnTo>
                  <a:pt x="0" y="73145"/>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4763" tIns="74763" rIns="74763" bIns="74763" numCol="1" spcCol="1270" anchor="ctr" anchorCtr="0">
            <a:noAutofit/>
          </a:bodyPr>
          <a:lstStyle/>
          <a:p>
            <a:pPr algn="ctr" defTabSz="622300" fontAlgn="base">
              <a:lnSpc>
                <a:spcPct val="90000"/>
              </a:lnSpc>
              <a:spcBef>
                <a:spcPct val="0"/>
              </a:spcBef>
              <a:spcAft>
                <a:spcPct val="35000"/>
              </a:spcAft>
            </a:pPr>
            <a:r>
              <a:rPr lang="ru-RU" sz="1200" b="1" dirty="0" smtClean="0">
                <a:solidFill>
                  <a:prstClr val="black"/>
                </a:solidFill>
                <a:latin typeface="Times New Roman" panose="02020603050405020304" pitchFamily="18" charset="0"/>
                <a:cs typeface="Times New Roman" panose="02020603050405020304" pitchFamily="18" charset="0"/>
              </a:rPr>
              <a:t>100</a:t>
            </a:r>
            <a:endParaRPr lang="ru-RU" sz="1400" b="1" dirty="0">
              <a:solidFill>
                <a:prstClr val="black"/>
              </a:solidFill>
              <a:latin typeface="Times New Roman" panose="02020603050405020304" pitchFamily="18" charset="0"/>
              <a:cs typeface="Times New Roman" panose="02020603050405020304" pitchFamily="18" charset="0"/>
            </a:endParaRPr>
          </a:p>
        </p:txBody>
      </p:sp>
      <p:sp>
        <p:nvSpPr>
          <p:cNvPr id="45" name="Полилиния 44"/>
          <p:cNvSpPr/>
          <p:nvPr/>
        </p:nvSpPr>
        <p:spPr>
          <a:xfrm>
            <a:off x="7524328" y="5326274"/>
            <a:ext cx="648000" cy="720000"/>
          </a:xfrm>
          <a:custGeom>
            <a:avLst/>
            <a:gdLst>
              <a:gd name="connsiteX0" fmla="*/ 0 w 731452"/>
              <a:gd name="connsiteY0" fmla="*/ 73145 h 735023"/>
              <a:gd name="connsiteX1" fmla="*/ 73145 w 731452"/>
              <a:gd name="connsiteY1" fmla="*/ 0 h 735023"/>
              <a:gd name="connsiteX2" fmla="*/ 658307 w 731452"/>
              <a:gd name="connsiteY2" fmla="*/ 0 h 735023"/>
              <a:gd name="connsiteX3" fmla="*/ 731452 w 731452"/>
              <a:gd name="connsiteY3" fmla="*/ 73145 h 735023"/>
              <a:gd name="connsiteX4" fmla="*/ 731452 w 731452"/>
              <a:gd name="connsiteY4" fmla="*/ 661878 h 735023"/>
              <a:gd name="connsiteX5" fmla="*/ 658307 w 731452"/>
              <a:gd name="connsiteY5" fmla="*/ 735023 h 735023"/>
              <a:gd name="connsiteX6" fmla="*/ 73145 w 731452"/>
              <a:gd name="connsiteY6" fmla="*/ 735023 h 735023"/>
              <a:gd name="connsiteX7" fmla="*/ 0 w 731452"/>
              <a:gd name="connsiteY7" fmla="*/ 661878 h 735023"/>
              <a:gd name="connsiteX8" fmla="*/ 0 w 731452"/>
              <a:gd name="connsiteY8" fmla="*/ 73145 h 735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735023">
                <a:moveTo>
                  <a:pt x="0" y="73145"/>
                </a:moveTo>
                <a:cubicBezTo>
                  <a:pt x="0" y="32748"/>
                  <a:pt x="32748" y="0"/>
                  <a:pt x="73145" y="0"/>
                </a:cubicBezTo>
                <a:lnTo>
                  <a:pt x="658307" y="0"/>
                </a:lnTo>
                <a:cubicBezTo>
                  <a:pt x="698704" y="0"/>
                  <a:pt x="731452" y="32748"/>
                  <a:pt x="731452" y="73145"/>
                </a:cubicBezTo>
                <a:lnTo>
                  <a:pt x="731452" y="661878"/>
                </a:lnTo>
                <a:cubicBezTo>
                  <a:pt x="731452" y="702275"/>
                  <a:pt x="698704" y="735023"/>
                  <a:pt x="658307" y="735023"/>
                </a:cubicBezTo>
                <a:lnTo>
                  <a:pt x="73145" y="735023"/>
                </a:lnTo>
                <a:cubicBezTo>
                  <a:pt x="32748" y="735023"/>
                  <a:pt x="0" y="702275"/>
                  <a:pt x="0" y="661878"/>
                </a:cubicBezTo>
                <a:lnTo>
                  <a:pt x="0" y="73145"/>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4763" tIns="74763" rIns="74763" bIns="74763" numCol="1" spcCol="1270" anchor="ctr" anchorCtr="0">
            <a:noAutofit/>
          </a:bodyPr>
          <a:lstStyle/>
          <a:p>
            <a:pPr algn="ctr" defTabSz="622300" fontAlgn="base">
              <a:lnSpc>
                <a:spcPct val="90000"/>
              </a:lnSpc>
              <a:spcBef>
                <a:spcPct val="0"/>
              </a:spcBef>
              <a:spcAft>
                <a:spcPct val="35000"/>
              </a:spcAft>
            </a:pPr>
            <a:r>
              <a:rPr lang="ru-RU" sz="1200" b="1" dirty="0" smtClean="0">
                <a:solidFill>
                  <a:prstClr val="black"/>
                </a:solidFill>
                <a:latin typeface="Times New Roman" panose="02020603050405020304" pitchFamily="18" charset="0"/>
                <a:cs typeface="Times New Roman" panose="02020603050405020304" pitchFamily="18" charset="0"/>
              </a:rPr>
              <a:t>98,5</a:t>
            </a:r>
            <a:endParaRPr lang="ru-RU" sz="1400" b="1" dirty="0">
              <a:solidFill>
                <a:prstClr val="black"/>
              </a:solidFill>
              <a:latin typeface="Times New Roman" panose="02020603050405020304" pitchFamily="18" charset="0"/>
              <a:cs typeface="Times New Roman" panose="02020603050405020304" pitchFamily="18" charset="0"/>
            </a:endParaRPr>
          </a:p>
        </p:txBody>
      </p:sp>
      <p:sp>
        <p:nvSpPr>
          <p:cNvPr id="46" name="Полилиния 45"/>
          <p:cNvSpPr/>
          <p:nvPr/>
        </p:nvSpPr>
        <p:spPr>
          <a:xfrm>
            <a:off x="8244408" y="3781515"/>
            <a:ext cx="648000" cy="720000"/>
          </a:xfrm>
          <a:custGeom>
            <a:avLst/>
            <a:gdLst>
              <a:gd name="connsiteX0" fmla="*/ 0 w 731452"/>
              <a:gd name="connsiteY0" fmla="*/ 73145 h 735023"/>
              <a:gd name="connsiteX1" fmla="*/ 73145 w 731452"/>
              <a:gd name="connsiteY1" fmla="*/ 0 h 735023"/>
              <a:gd name="connsiteX2" fmla="*/ 658307 w 731452"/>
              <a:gd name="connsiteY2" fmla="*/ 0 h 735023"/>
              <a:gd name="connsiteX3" fmla="*/ 731452 w 731452"/>
              <a:gd name="connsiteY3" fmla="*/ 73145 h 735023"/>
              <a:gd name="connsiteX4" fmla="*/ 731452 w 731452"/>
              <a:gd name="connsiteY4" fmla="*/ 661878 h 735023"/>
              <a:gd name="connsiteX5" fmla="*/ 658307 w 731452"/>
              <a:gd name="connsiteY5" fmla="*/ 735023 h 735023"/>
              <a:gd name="connsiteX6" fmla="*/ 73145 w 731452"/>
              <a:gd name="connsiteY6" fmla="*/ 735023 h 735023"/>
              <a:gd name="connsiteX7" fmla="*/ 0 w 731452"/>
              <a:gd name="connsiteY7" fmla="*/ 661878 h 735023"/>
              <a:gd name="connsiteX8" fmla="*/ 0 w 731452"/>
              <a:gd name="connsiteY8" fmla="*/ 73145 h 735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735023">
                <a:moveTo>
                  <a:pt x="0" y="73145"/>
                </a:moveTo>
                <a:cubicBezTo>
                  <a:pt x="0" y="32748"/>
                  <a:pt x="32748" y="0"/>
                  <a:pt x="73145" y="0"/>
                </a:cubicBezTo>
                <a:lnTo>
                  <a:pt x="658307" y="0"/>
                </a:lnTo>
                <a:cubicBezTo>
                  <a:pt x="698704" y="0"/>
                  <a:pt x="731452" y="32748"/>
                  <a:pt x="731452" y="73145"/>
                </a:cubicBezTo>
                <a:lnTo>
                  <a:pt x="731452" y="661878"/>
                </a:lnTo>
                <a:cubicBezTo>
                  <a:pt x="731452" y="702275"/>
                  <a:pt x="698704" y="735023"/>
                  <a:pt x="658307" y="735023"/>
                </a:cubicBezTo>
                <a:lnTo>
                  <a:pt x="73145" y="735023"/>
                </a:lnTo>
                <a:cubicBezTo>
                  <a:pt x="32748" y="735023"/>
                  <a:pt x="0" y="702275"/>
                  <a:pt x="0" y="661878"/>
                </a:cubicBezTo>
                <a:lnTo>
                  <a:pt x="0" y="73145"/>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4763" tIns="74763" rIns="74763" bIns="74763" numCol="1" spcCol="1270" anchor="ctr" anchorCtr="0">
            <a:noAutofit/>
          </a:bodyPr>
          <a:lstStyle/>
          <a:p>
            <a:pPr algn="ctr" defTabSz="622300" fontAlgn="base">
              <a:lnSpc>
                <a:spcPct val="90000"/>
              </a:lnSpc>
              <a:spcBef>
                <a:spcPct val="0"/>
              </a:spcBef>
              <a:spcAft>
                <a:spcPct val="35000"/>
              </a:spcAft>
            </a:pPr>
            <a:r>
              <a:rPr lang="ru-RU" sz="1200" b="1" dirty="0" smtClean="0">
                <a:solidFill>
                  <a:prstClr val="black"/>
                </a:solidFill>
                <a:latin typeface="Times New Roman" panose="02020603050405020304" pitchFamily="18" charset="0"/>
                <a:cs typeface="Times New Roman" panose="02020603050405020304" pitchFamily="18" charset="0"/>
              </a:rPr>
              <a:t>100</a:t>
            </a:r>
            <a:endParaRPr lang="ru-RU" sz="1400" b="1" dirty="0">
              <a:solidFill>
                <a:prstClr val="black"/>
              </a:solidFill>
              <a:latin typeface="Times New Roman" panose="02020603050405020304" pitchFamily="18" charset="0"/>
              <a:cs typeface="Times New Roman" panose="02020603050405020304" pitchFamily="18" charset="0"/>
            </a:endParaRPr>
          </a:p>
        </p:txBody>
      </p:sp>
      <p:sp>
        <p:nvSpPr>
          <p:cNvPr id="47" name="Полилиния 46"/>
          <p:cNvSpPr/>
          <p:nvPr/>
        </p:nvSpPr>
        <p:spPr>
          <a:xfrm>
            <a:off x="8244408" y="5326274"/>
            <a:ext cx="648000" cy="720000"/>
          </a:xfrm>
          <a:custGeom>
            <a:avLst/>
            <a:gdLst>
              <a:gd name="connsiteX0" fmla="*/ 0 w 731452"/>
              <a:gd name="connsiteY0" fmla="*/ 73145 h 735023"/>
              <a:gd name="connsiteX1" fmla="*/ 73145 w 731452"/>
              <a:gd name="connsiteY1" fmla="*/ 0 h 735023"/>
              <a:gd name="connsiteX2" fmla="*/ 658307 w 731452"/>
              <a:gd name="connsiteY2" fmla="*/ 0 h 735023"/>
              <a:gd name="connsiteX3" fmla="*/ 731452 w 731452"/>
              <a:gd name="connsiteY3" fmla="*/ 73145 h 735023"/>
              <a:gd name="connsiteX4" fmla="*/ 731452 w 731452"/>
              <a:gd name="connsiteY4" fmla="*/ 661878 h 735023"/>
              <a:gd name="connsiteX5" fmla="*/ 658307 w 731452"/>
              <a:gd name="connsiteY5" fmla="*/ 735023 h 735023"/>
              <a:gd name="connsiteX6" fmla="*/ 73145 w 731452"/>
              <a:gd name="connsiteY6" fmla="*/ 735023 h 735023"/>
              <a:gd name="connsiteX7" fmla="*/ 0 w 731452"/>
              <a:gd name="connsiteY7" fmla="*/ 661878 h 735023"/>
              <a:gd name="connsiteX8" fmla="*/ 0 w 731452"/>
              <a:gd name="connsiteY8" fmla="*/ 73145 h 735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735023">
                <a:moveTo>
                  <a:pt x="0" y="73145"/>
                </a:moveTo>
                <a:cubicBezTo>
                  <a:pt x="0" y="32748"/>
                  <a:pt x="32748" y="0"/>
                  <a:pt x="73145" y="0"/>
                </a:cubicBezTo>
                <a:lnTo>
                  <a:pt x="658307" y="0"/>
                </a:lnTo>
                <a:cubicBezTo>
                  <a:pt x="698704" y="0"/>
                  <a:pt x="731452" y="32748"/>
                  <a:pt x="731452" y="73145"/>
                </a:cubicBezTo>
                <a:lnTo>
                  <a:pt x="731452" y="661878"/>
                </a:lnTo>
                <a:cubicBezTo>
                  <a:pt x="731452" y="702275"/>
                  <a:pt x="698704" y="735023"/>
                  <a:pt x="658307" y="735023"/>
                </a:cubicBezTo>
                <a:lnTo>
                  <a:pt x="73145" y="735023"/>
                </a:lnTo>
                <a:cubicBezTo>
                  <a:pt x="32748" y="735023"/>
                  <a:pt x="0" y="702275"/>
                  <a:pt x="0" y="661878"/>
                </a:cubicBezTo>
                <a:lnTo>
                  <a:pt x="0" y="73145"/>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4763" tIns="74763" rIns="74763" bIns="74763" numCol="1" spcCol="1270" anchor="ctr" anchorCtr="0">
            <a:noAutofit/>
          </a:bodyPr>
          <a:lstStyle/>
          <a:p>
            <a:pPr algn="ctr" defTabSz="622300" fontAlgn="base">
              <a:lnSpc>
                <a:spcPct val="90000"/>
              </a:lnSpc>
              <a:spcBef>
                <a:spcPct val="0"/>
              </a:spcBef>
              <a:spcAft>
                <a:spcPct val="35000"/>
              </a:spcAft>
            </a:pPr>
            <a:r>
              <a:rPr lang="ru-RU" sz="1200" b="1" dirty="0" smtClean="0">
                <a:solidFill>
                  <a:prstClr val="black"/>
                </a:solidFill>
                <a:latin typeface="Times New Roman" panose="02020603050405020304" pitchFamily="18" charset="0"/>
                <a:cs typeface="Times New Roman" panose="02020603050405020304" pitchFamily="18" charset="0"/>
              </a:rPr>
              <a:t>99,0</a:t>
            </a:r>
            <a:endParaRPr lang="ru-RU" sz="1400" b="1"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16853959"/>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Номер слайда 6"/>
          <p:cNvSpPr>
            <a:spLocks noGrp="1"/>
          </p:cNvSpPr>
          <p:nvPr>
            <p:ph type="sldNum" sz="quarter" idx="12"/>
          </p:nvPr>
        </p:nvSpPr>
        <p:spPr/>
        <p:txBody>
          <a:bodyPr/>
          <a:lstStyle/>
          <a:p>
            <a:pPr>
              <a:defRPr/>
            </a:pPr>
            <a:fld id="{667CCBFA-BFB9-4E9F-B6F6-694D72409F22}" type="slidenum">
              <a:rPr lang="ru-RU" smtClean="0"/>
              <a:pPr>
                <a:defRPr/>
              </a:pPr>
              <a:t>86</a:t>
            </a:fld>
            <a:endParaRPr lang="ru-RU" dirty="0"/>
          </a:p>
        </p:txBody>
      </p:sp>
      <p:sp>
        <p:nvSpPr>
          <p:cNvPr id="32" name="Скругленный прямоугольник 31"/>
          <p:cNvSpPr/>
          <p:nvPr/>
        </p:nvSpPr>
        <p:spPr>
          <a:xfrm>
            <a:off x="91845" y="764704"/>
            <a:ext cx="5904656" cy="588824"/>
          </a:xfrm>
          <a:prstGeom prst="roundRect">
            <a:avLst/>
          </a:prstGeom>
          <a:ln/>
        </p:spPr>
        <p:style>
          <a:lnRef idx="1">
            <a:schemeClr val="accent3"/>
          </a:lnRef>
          <a:fillRef idx="2">
            <a:schemeClr val="accent3"/>
          </a:fillRef>
          <a:effectRef idx="1">
            <a:schemeClr val="accent3"/>
          </a:effectRef>
          <a:fontRef idx="minor">
            <a:schemeClr val="dk1"/>
          </a:fontRef>
        </p:style>
        <p:txBody>
          <a:bodyPr anchor="ctr"/>
          <a:lstStyle/>
          <a:p>
            <a:pPr algn="ctr" fontAlgn="t"/>
            <a:r>
              <a:rPr lang="ru-RU" sz="1400" b="1" dirty="0" smtClean="0">
                <a:solidFill>
                  <a:prstClr val="black"/>
                </a:solidFill>
                <a:latin typeface="Times New Roman" panose="02020603050405020304" pitchFamily="18" charset="0"/>
                <a:cs typeface="Times New Roman" panose="02020603050405020304" pitchFamily="18" charset="0"/>
              </a:rPr>
              <a:t>Рейтинг субъектов </a:t>
            </a:r>
            <a:r>
              <a:rPr lang="ru-RU" sz="1400" b="1" dirty="0">
                <a:solidFill>
                  <a:prstClr val="black"/>
                </a:solidFill>
                <a:latin typeface="Times New Roman" panose="02020603050405020304" pitchFamily="18" charset="0"/>
                <a:cs typeface="Times New Roman" panose="02020603050405020304" pitchFamily="18" charset="0"/>
              </a:rPr>
              <a:t>Российской Федерации </a:t>
            </a:r>
            <a:r>
              <a:rPr lang="ru-RU" sz="1400" b="1" dirty="0" smtClean="0">
                <a:solidFill>
                  <a:prstClr val="black"/>
                </a:solidFill>
                <a:latin typeface="Times New Roman" panose="02020603050405020304" pitchFamily="18" charset="0"/>
                <a:cs typeface="Times New Roman" panose="02020603050405020304" pitchFamily="18" charset="0"/>
              </a:rPr>
              <a:t>по</a:t>
            </a:r>
          </a:p>
          <a:p>
            <a:pPr algn="ctr" fontAlgn="t"/>
            <a:r>
              <a:rPr lang="ru-RU" sz="1400" b="1" i="1" dirty="0" smtClean="0">
                <a:solidFill>
                  <a:prstClr val="black"/>
                </a:solidFill>
                <a:latin typeface="Times New Roman" panose="02020603050405020304" pitchFamily="18" charset="0"/>
                <a:cs typeface="Times New Roman" panose="02020603050405020304" pitchFamily="18" charset="0"/>
              </a:rPr>
              <a:t>уровню </a:t>
            </a:r>
            <a:r>
              <a:rPr lang="ru-RU" sz="1400" b="1" i="1" dirty="0">
                <a:solidFill>
                  <a:prstClr val="black"/>
                </a:solidFill>
                <a:latin typeface="Times New Roman" panose="02020603050405020304" pitchFamily="18" charset="0"/>
                <a:cs typeface="Times New Roman" panose="02020603050405020304" pitchFamily="18" charset="0"/>
              </a:rPr>
              <a:t>открытости бюджетных </a:t>
            </a:r>
            <a:r>
              <a:rPr lang="ru-RU" sz="1400" b="1" i="1" dirty="0" smtClean="0">
                <a:solidFill>
                  <a:prstClr val="black"/>
                </a:solidFill>
                <a:latin typeface="Times New Roman" panose="02020603050405020304" pitchFamily="18" charset="0"/>
                <a:cs typeface="Times New Roman" panose="02020603050405020304" pitchFamily="18" charset="0"/>
              </a:rPr>
              <a:t>данных</a:t>
            </a:r>
            <a:endParaRPr lang="ru-RU" sz="1400" b="1" dirty="0">
              <a:solidFill>
                <a:prstClr val="black"/>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5155835" y="5445224"/>
            <a:ext cx="3875167" cy="715089"/>
          </a:xfrm>
          <a:prstGeom prst="wedgeRoundRectCallout">
            <a:avLst>
              <a:gd name="adj1" fmla="val -55451"/>
              <a:gd name="adj2" fmla="val -137320"/>
              <a:gd name="adj3" fmla="val 16667"/>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just"/>
            <a:r>
              <a:rPr lang="ru-RU" sz="1200" dirty="0">
                <a:solidFill>
                  <a:prstClr val="black"/>
                </a:solidFill>
                <a:latin typeface="Times New Roman" panose="02020603050405020304" pitchFamily="18" charset="0"/>
                <a:cs typeface="Times New Roman" panose="02020603050405020304" pitchFamily="18" charset="0"/>
              </a:rPr>
              <a:t>По оценке Минфина России качество управления региональными финансами в </a:t>
            </a:r>
            <a:r>
              <a:rPr lang="ru-RU" sz="1200" dirty="0" smtClean="0">
                <a:solidFill>
                  <a:prstClr val="black"/>
                </a:solidFill>
                <a:latin typeface="Times New Roman" panose="02020603050405020304" pitchFamily="18" charset="0"/>
                <a:cs typeface="Times New Roman" panose="02020603050405020304" pitchFamily="18" charset="0"/>
              </a:rPr>
              <a:t>Чувашской Республике находится </a:t>
            </a:r>
            <a:r>
              <a:rPr lang="ru-RU" sz="1200" dirty="0">
                <a:solidFill>
                  <a:prstClr val="black"/>
                </a:solidFill>
                <a:latin typeface="Times New Roman" panose="02020603050405020304" pitchFamily="18" charset="0"/>
                <a:cs typeface="Times New Roman" panose="02020603050405020304" pitchFamily="18" charset="0"/>
              </a:rPr>
              <a:t>на </a:t>
            </a:r>
            <a:r>
              <a:rPr lang="ru-RU" sz="1200" dirty="0" smtClean="0">
                <a:solidFill>
                  <a:prstClr val="black"/>
                </a:solidFill>
                <a:latin typeface="Times New Roman" panose="02020603050405020304" pitchFamily="18" charset="0"/>
                <a:cs typeface="Times New Roman" panose="02020603050405020304" pitchFamily="18" charset="0"/>
              </a:rPr>
              <a:t>высоком уровне</a:t>
            </a:r>
            <a:endParaRPr lang="ru-RU" sz="1200" b="1" dirty="0">
              <a:solidFill>
                <a:prstClr val="black"/>
              </a:solidFill>
              <a:latin typeface="Times New Roman" panose="02020603050405020304" pitchFamily="18" charset="0"/>
              <a:cs typeface="Times New Roman" panose="02020603050405020304" pitchFamily="18" charset="0"/>
            </a:endParaRPr>
          </a:p>
        </p:txBody>
      </p:sp>
      <p:sp>
        <p:nvSpPr>
          <p:cNvPr id="12" name="Скругленный прямоугольник 11"/>
          <p:cNvSpPr/>
          <p:nvPr/>
        </p:nvSpPr>
        <p:spPr>
          <a:xfrm>
            <a:off x="107504" y="3494025"/>
            <a:ext cx="4739825" cy="511039"/>
          </a:xfrm>
          <a:prstGeom prst="roundRect">
            <a:avLst/>
          </a:prstGeom>
          <a:ln/>
        </p:spPr>
        <p:style>
          <a:lnRef idx="1">
            <a:schemeClr val="accent3"/>
          </a:lnRef>
          <a:fillRef idx="2">
            <a:schemeClr val="accent3"/>
          </a:fillRef>
          <a:effectRef idx="1">
            <a:schemeClr val="accent3"/>
          </a:effectRef>
          <a:fontRef idx="minor">
            <a:schemeClr val="dk1"/>
          </a:fontRef>
        </p:style>
        <p:txBody>
          <a:bodyPr anchor="ctr"/>
          <a:lstStyle/>
          <a:p>
            <a:pPr algn="ctr" fontAlgn="t"/>
            <a:r>
              <a:rPr lang="ru-RU" sz="1400" b="1" dirty="0" smtClean="0">
                <a:solidFill>
                  <a:prstClr val="black"/>
                </a:solidFill>
                <a:latin typeface="Times New Roman" panose="02020603050405020304" pitchFamily="18" charset="0"/>
                <a:cs typeface="Times New Roman" panose="02020603050405020304" pitchFamily="18" charset="0"/>
              </a:rPr>
              <a:t>Рейтинг субъектов </a:t>
            </a:r>
            <a:r>
              <a:rPr lang="ru-RU" sz="1400" b="1" dirty="0">
                <a:solidFill>
                  <a:prstClr val="black"/>
                </a:solidFill>
                <a:latin typeface="Times New Roman" panose="02020603050405020304" pitchFamily="18" charset="0"/>
                <a:cs typeface="Times New Roman" panose="02020603050405020304" pitchFamily="18" charset="0"/>
              </a:rPr>
              <a:t>Российской Федерации </a:t>
            </a:r>
            <a:r>
              <a:rPr lang="ru-RU" sz="1400" b="1" dirty="0" smtClean="0">
                <a:solidFill>
                  <a:prstClr val="black"/>
                </a:solidFill>
                <a:latin typeface="Times New Roman" panose="02020603050405020304" pitchFamily="18" charset="0"/>
                <a:cs typeface="Times New Roman" panose="02020603050405020304" pitchFamily="18" charset="0"/>
              </a:rPr>
              <a:t>по</a:t>
            </a:r>
          </a:p>
          <a:p>
            <a:pPr algn="ctr" fontAlgn="t"/>
            <a:r>
              <a:rPr lang="ru-RU" sz="1400" b="1" i="1" dirty="0" smtClean="0">
                <a:solidFill>
                  <a:prstClr val="black"/>
                </a:solidFill>
                <a:latin typeface="Times New Roman" panose="02020603050405020304" pitchFamily="18" charset="0"/>
                <a:cs typeface="Times New Roman" panose="02020603050405020304" pitchFamily="18" charset="0"/>
              </a:rPr>
              <a:t>качеству управления региональными финансами</a:t>
            </a:r>
            <a:endParaRPr lang="ru-RU" sz="1400" b="1" dirty="0">
              <a:solidFill>
                <a:prstClr val="black"/>
              </a:solidFill>
              <a:latin typeface="Times New Roman" panose="02020603050405020304" pitchFamily="18" charset="0"/>
              <a:cs typeface="Times New Roman" panose="02020603050405020304" pitchFamily="18" charset="0"/>
            </a:endParaRPr>
          </a:p>
        </p:txBody>
      </p:sp>
      <p:graphicFrame>
        <p:nvGraphicFramePr>
          <p:cNvPr id="6" name="Таблица 5"/>
          <p:cNvGraphicFramePr>
            <a:graphicFrameLocks noGrp="1"/>
          </p:cNvGraphicFramePr>
          <p:nvPr>
            <p:extLst>
              <p:ext uri="{D42A27DB-BD31-4B8C-83A1-F6EECF244321}">
                <p14:modId xmlns:p14="http://schemas.microsoft.com/office/powerpoint/2010/main" val="542359798"/>
              </p:ext>
            </p:extLst>
          </p:nvPr>
        </p:nvGraphicFramePr>
        <p:xfrm>
          <a:off x="107505" y="4131280"/>
          <a:ext cx="4739823" cy="2322056"/>
        </p:xfrm>
        <a:graphic>
          <a:graphicData uri="http://schemas.openxmlformats.org/drawingml/2006/table">
            <a:tbl>
              <a:tblPr firstRow="1" bandRow="1">
                <a:tableStyleId>{5C22544A-7EE6-4342-B048-85BDC9FD1C3A}</a:tableStyleId>
              </a:tblPr>
              <a:tblGrid>
                <a:gridCol w="1944215"/>
                <a:gridCol w="936104"/>
                <a:gridCol w="936104"/>
                <a:gridCol w="923400"/>
              </a:tblGrid>
              <a:tr h="321390">
                <a:tc>
                  <a:txBody>
                    <a:bodyPr/>
                    <a:lstStyle/>
                    <a:p>
                      <a:endParaRPr lang="ru-RU" sz="1600" b="0" dirty="0">
                        <a:solidFill>
                          <a:sysClr val="windowText" lastClr="000000"/>
                        </a:solidFill>
                      </a:endParaRPr>
                    </a:p>
                  </a:txBody>
                  <a:tcPr>
                    <a:gradFill flip="none" rotWithShape="1">
                      <a:gsLst>
                        <a:gs pos="0">
                          <a:schemeClr val="tx2">
                            <a:lumMod val="40000"/>
                            <a:lumOff val="60000"/>
                            <a:tint val="66000"/>
                            <a:satMod val="160000"/>
                          </a:schemeClr>
                        </a:gs>
                        <a:gs pos="50000">
                          <a:schemeClr val="tx2">
                            <a:lumMod val="40000"/>
                            <a:lumOff val="60000"/>
                            <a:tint val="44500"/>
                            <a:satMod val="160000"/>
                          </a:schemeClr>
                        </a:gs>
                        <a:gs pos="100000">
                          <a:schemeClr val="tx2">
                            <a:lumMod val="40000"/>
                            <a:lumOff val="60000"/>
                            <a:tint val="23500"/>
                            <a:satMod val="160000"/>
                          </a:schemeClr>
                        </a:gs>
                      </a:gsLst>
                      <a:lin ang="5400000" scaled="1"/>
                      <a:tileRect/>
                    </a:gradFill>
                  </a:tcPr>
                </a:tc>
                <a:tc>
                  <a:txBody>
                    <a:bodyPr/>
                    <a:lstStyle/>
                    <a:p>
                      <a:pPr algn="ctr"/>
                      <a:r>
                        <a:rPr lang="ru-RU" sz="1300" b="1" dirty="0" smtClean="0">
                          <a:solidFill>
                            <a:sysClr val="windowText" lastClr="000000"/>
                          </a:solidFill>
                          <a:latin typeface="Times New Roman" panose="02020603050405020304" pitchFamily="18" charset="0"/>
                          <a:cs typeface="Times New Roman" panose="02020603050405020304" pitchFamily="18" charset="0"/>
                        </a:rPr>
                        <a:t>2016г.</a:t>
                      </a:r>
                      <a:endParaRPr lang="ru-RU" sz="1300" b="1" dirty="0">
                        <a:solidFill>
                          <a:sysClr val="windowText" lastClr="000000"/>
                        </a:solidFill>
                        <a:latin typeface="Times New Roman" panose="02020603050405020304" pitchFamily="18" charset="0"/>
                        <a:cs typeface="Times New Roman" panose="02020603050405020304" pitchFamily="18" charset="0"/>
                      </a:endParaRPr>
                    </a:p>
                  </a:txBody>
                  <a:tcPr>
                    <a:gradFill flip="none" rotWithShape="1">
                      <a:gsLst>
                        <a:gs pos="0">
                          <a:schemeClr val="tx2">
                            <a:lumMod val="40000"/>
                            <a:lumOff val="60000"/>
                            <a:tint val="66000"/>
                            <a:satMod val="160000"/>
                          </a:schemeClr>
                        </a:gs>
                        <a:gs pos="50000">
                          <a:schemeClr val="tx2">
                            <a:lumMod val="40000"/>
                            <a:lumOff val="60000"/>
                            <a:tint val="44500"/>
                            <a:satMod val="160000"/>
                          </a:schemeClr>
                        </a:gs>
                        <a:gs pos="100000">
                          <a:schemeClr val="tx2">
                            <a:lumMod val="40000"/>
                            <a:lumOff val="60000"/>
                            <a:tint val="23500"/>
                            <a:satMod val="160000"/>
                          </a:schemeClr>
                        </a:gs>
                      </a:gsLst>
                      <a:lin ang="5400000" scaled="1"/>
                      <a:tileRect/>
                    </a:gradFill>
                  </a:tcPr>
                </a:tc>
                <a:tc>
                  <a:txBody>
                    <a:bodyPr/>
                    <a:lstStyle/>
                    <a:p>
                      <a:pPr algn="ctr"/>
                      <a:r>
                        <a:rPr lang="ru-RU" sz="1300" b="1" dirty="0" smtClean="0">
                          <a:solidFill>
                            <a:sysClr val="windowText" lastClr="000000"/>
                          </a:solidFill>
                          <a:latin typeface="Times New Roman" panose="02020603050405020304" pitchFamily="18" charset="0"/>
                          <a:cs typeface="Times New Roman" panose="02020603050405020304" pitchFamily="18" charset="0"/>
                        </a:rPr>
                        <a:t>2017г.</a:t>
                      </a:r>
                      <a:endParaRPr lang="ru-RU" sz="1300" b="1" dirty="0">
                        <a:solidFill>
                          <a:sysClr val="windowText" lastClr="000000"/>
                        </a:solidFill>
                        <a:latin typeface="Times New Roman" panose="02020603050405020304" pitchFamily="18" charset="0"/>
                        <a:cs typeface="Times New Roman" panose="02020603050405020304" pitchFamily="18" charset="0"/>
                      </a:endParaRPr>
                    </a:p>
                  </a:txBody>
                  <a:tcPr>
                    <a:gradFill flip="none" rotWithShape="1">
                      <a:gsLst>
                        <a:gs pos="0">
                          <a:schemeClr val="tx2">
                            <a:lumMod val="40000"/>
                            <a:lumOff val="60000"/>
                            <a:tint val="66000"/>
                            <a:satMod val="160000"/>
                          </a:schemeClr>
                        </a:gs>
                        <a:gs pos="50000">
                          <a:schemeClr val="tx2">
                            <a:lumMod val="40000"/>
                            <a:lumOff val="60000"/>
                            <a:tint val="44500"/>
                            <a:satMod val="160000"/>
                          </a:schemeClr>
                        </a:gs>
                        <a:gs pos="100000">
                          <a:schemeClr val="tx2">
                            <a:lumMod val="40000"/>
                            <a:lumOff val="60000"/>
                            <a:tint val="23500"/>
                            <a:satMod val="160000"/>
                          </a:schemeClr>
                        </a:gs>
                      </a:gsLst>
                      <a:lin ang="5400000" scaled="1"/>
                      <a:tileRect/>
                    </a:gradFill>
                  </a:tcPr>
                </a:tc>
                <a:tc>
                  <a:txBody>
                    <a:bodyPr/>
                    <a:lstStyle/>
                    <a:p>
                      <a:pPr algn="ctr"/>
                      <a:r>
                        <a:rPr lang="ru-RU" sz="1300" b="1" dirty="0" smtClean="0">
                          <a:solidFill>
                            <a:sysClr val="windowText" lastClr="000000"/>
                          </a:solidFill>
                          <a:latin typeface="Times New Roman" panose="02020603050405020304" pitchFamily="18" charset="0"/>
                          <a:cs typeface="Times New Roman" panose="02020603050405020304" pitchFamily="18" charset="0"/>
                        </a:rPr>
                        <a:t>2018г.</a:t>
                      </a:r>
                      <a:endParaRPr lang="ru-RU" sz="1300" b="1" dirty="0">
                        <a:solidFill>
                          <a:sysClr val="windowText" lastClr="000000"/>
                        </a:solidFill>
                        <a:latin typeface="Times New Roman" panose="02020603050405020304" pitchFamily="18" charset="0"/>
                        <a:cs typeface="Times New Roman" panose="02020603050405020304" pitchFamily="18" charset="0"/>
                      </a:endParaRPr>
                    </a:p>
                  </a:txBody>
                  <a:tcPr>
                    <a:gradFill flip="none" rotWithShape="1">
                      <a:gsLst>
                        <a:gs pos="0">
                          <a:schemeClr val="tx2">
                            <a:lumMod val="40000"/>
                            <a:lumOff val="60000"/>
                            <a:tint val="66000"/>
                            <a:satMod val="160000"/>
                          </a:schemeClr>
                        </a:gs>
                        <a:gs pos="50000">
                          <a:schemeClr val="tx2">
                            <a:lumMod val="40000"/>
                            <a:lumOff val="60000"/>
                            <a:tint val="44500"/>
                            <a:satMod val="160000"/>
                          </a:schemeClr>
                        </a:gs>
                        <a:gs pos="100000">
                          <a:schemeClr val="tx2">
                            <a:lumMod val="40000"/>
                            <a:lumOff val="60000"/>
                            <a:tint val="23500"/>
                            <a:satMod val="160000"/>
                          </a:schemeClr>
                        </a:gs>
                      </a:gsLst>
                      <a:lin ang="5400000" scaled="1"/>
                      <a:tileRect/>
                    </a:gradFill>
                  </a:tcPr>
                </a:tc>
              </a:tr>
              <a:tr h="657389">
                <a:tc>
                  <a:txBody>
                    <a:bodyPr/>
                    <a:lstStyle/>
                    <a:p>
                      <a:r>
                        <a:rPr lang="ru-RU" sz="1100" b="0" dirty="0" smtClean="0">
                          <a:solidFill>
                            <a:sysClr val="windowText" lastClr="000000"/>
                          </a:solidFill>
                          <a:latin typeface="Times New Roman" panose="02020603050405020304" pitchFamily="18" charset="0"/>
                          <a:cs typeface="Times New Roman" panose="02020603050405020304" pitchFamily="18" charset="0"/>
                        </a:rPr>
                        <a:t>Регионы с высоким качеством управления региональными финансами</a:t>
                      </a:r>
                      <a:endParaRPr lang="ru-RU" sz="1100" b="0" dirty="0">
                        <a:solidFill>
                          <a:sysClr val="windowText" lastClr="000000"/>
                        </a:solidFill>
                        <a:latin typeface="Times New Roman" panose="02020603050405020304" pitchFamily="18" charset="0"/>
                        <a:cs typeface="Times New Roman" panose="02020603050405020304" pitchFamily="18" charset="0"/>
                      </a:endParaRPr>
                    </a:p>
                  </a:txBody>
                  <a:tcPr>
                    <a:gradFill flip="none" rotWithShape="1">
                      <a:gsLst>
                        <a:gs pos="0">
                          <a:srgbClr val="1DD526">
                            <a:tint val="66000"/>
                            <a:satMod val="160000"/>
                          </a:srgbClr>
                        </a:gs>
                        <a:gs pos="50000">
                          <a:srgbClr val="1DD526">
                            <a:tint val="44500"/>
                            <a:satMod val="160000"/>
                          </a:srgbClr>
                        </a:gs>
                        <a:gs pos="100000">
                          <a:srgbClr val="1DD526">
                            <a:tint val="23500"/>
                            <a:satMod val="160000"/>
                          </a:srgbClr>
                        </a:gs>
                      </a:gsLst>
                      <a:lin ang="5400000" scaled="1"/>
                      <a:tileRect/>
                    </a:gradFill>
                  </a:tcPr>
                </a:tc>
                <a:tc>
                  <a:txBody>
                    <a:bodyPr/>
                    <a:lstStyle/>
                    <a:p>
                      <a:pPr algn="ctr"/>
                      <a:r>
                        <a:rPr lang="ru-RU" sz="1300" b="0" dirty="0" smtClean="0">
                          <a:solidFill>
                            <a:sysClr val="windowText" lastClr="000000"/>
                          </a:solidFill>
                          <a:latin typeface="Times New Roman" panose="02020603050405020304" pitchFamily="18" charset="0"/>
                          <a:cs typeface="Times New Roman" panose="02020603050405020304" pitchFamily="18" charset="0"/>
                        </a:rPr>
                        <a:t>26</a:t>
                      </a:r>
                    </a:p>
                    <a:p>
                      <a:pPr algn="ctr"/>
                      <a:r>
                        <a:rPr lang="ru-RU" sz="1100" b="0" dirty="0" smtClean="0">
                          <a:solidFill>
                            <a:sysClr val="windowText" lastClr="000000"/>
                          </a:solidFill>
                          <a:latin typeface="Times New Roman" panose="02020603050405020304" pitchFamily="18" charset="0"/>
                          <a:cs typeface="Times New Roman" panose="02020603050405020304" pitchFamily="18" charset="0"/>
                        </a:rPr>
                        <a:t>Чувашская</a:t>
                      </a:r>
                      <a:r>
                        <a:rPr lang="ru-RU" sz="1100" b="0" baseline="0" dirty="0" smtClean="0">
                          <a:solidFill>
                            <a:sysClr val="windowText" lastClr="000000"/>
                          </a:solidFill>
                          <a:latin typeface="Times New Roman" panose="02020603050405020304" pitchFamily="18" charset="0"/>
                          <a:cs typeface="Times New Roman" panose="02020603050405020304" pitchFamily="18" charset="0"/>
                        </a:rPr>
                        <a:t> Республика</a:t>
                      </a:r>
                      <a:endParaRPr lang="ru-RU" sz="1100" b="0" dirty="0">
                        <a:solidFill>
                          <a:sysClr val="windowText" lastClr="000000"/>
                        </a:solidFill>
                        <a:latin typeface="Times New Roman" panose="02020603050405020304" pitchFamily="18" charset="0"/>
                        <a:cs typeface="Times New Roman" panose="02020603050405020304" pitchFamily="18" charset="0"/>
                      </a:endParaRPr>
                    </a:p>
                  </a:txBody>
                  <a:tcPr anchor="ctr">
                    <a:gradFill flip="none" rotWithShape="1">
                      <a:gsLst>
                        <a:gs pos="0">
                          <a:srgbClr val="1DD526">
                            <a:tint val="66000"/>
                            <a:satMod val="160000"/>
                          </a:srgbClr>
                        </a:gs>
                        <a:gs pos="50000">
                          <a:srgbClr val="1DD526">
                            <a:tint val="44500"/>
                            <a:satMod val="160000"/>
                          </a:srgbClr>
                        </a:gs>
                        <a:gs pos="100000">
                          <a:srgbClr val="1DD526">
                            <a:tint val="23500"/>
                            <a:satMod val="160000"/>
                          </a:srgbClr>
                        </a:gs>
                      </a:gsLst>
                      <a:lin ang="5400000" scaled="1"/>
                      <a:tileRect/>
                    </a:gradFill>
                  </a:tcPr>
                </a:tc>
                <a:tc>
                  <a:txBody>
                    <a:bodyPr/>
                    <a:lstStyle/>
                    <a:p>
                      <a:pPr algn="ctr"/>
                      <a:r>
                        <a:rPr lang="ru-RU" sz="1300" b="0" dirty="0" smtClean="0">
                          <a:solidFill>
                            <a:sysClr val="windowText" lastClr="000000"/>
                          </a:solidFill>
                          <a:latin typeface="Times New Roman" panose="02020603050405020304" pitchFamily="18" charset="0"/>
                          <a:cs typeface="Times New Roman" panose="02020603050405020304" pitchFamily="18" charset="0"/>
                        </a:rPr>
                        <a:t>27</a:t>
                      </a:r>
                    </a:p>
                    <a:p>
                      <a:pPr algn="ctr"/>
                      <a:r>
                        <a:rPr lang="ru-RU" sz="1100" b="0" dirty="0" smtClean="0">
                          <a:solidFill>
                            <a:sysClr val="windowText" lastClr="000000"/>
                          </a:solidFill>
                          <a:latin typeface="Times New Roman" panose="02020603050405020304" pitchFamily="18" charset="0"/>
                          <a:cs typeface="Times New Roman" panose="02020603050405020304" pitchFamily="18" charset="0"/>
                        </a:rPr>
                        <a:t>Чувашская</a:t>
                      </a:r>
                      <a:r>
                        <a:rPr lang="ru-RU" sz="1100" b="0" baseline="0" dirty="0" smtClean="0">
                          <a:solidFill>
                            <a:sysClr val="windowText" lastClr="000000"/>
                          </a:solidFill>
                          <a:latin typeface="Times New Roman" panose="02020603050405020304" pitchFamily="18" charset="0"/>
                          <a:cs typeface="Times New Roman" panose="02020603050405020304" pitchFamily="18" charset="0"/>
                        </a:rPr>
                        <a:t> Республика</a:t>
                      </a:r>
                      <a:endParaRPr lang="ru-RU" sz="1100" b="0" dirty="0">
                        <a:solidFill>
                          <a:sysClr val="windowText" lastClr="000000"/>
                        </a:solidFill>
                        <a:latin typeface="Times New Roman" panose="02020603050405020304" pitchFamily="18" charset="0"/>
                        <a:cs typeface="Times New Roman" panose="02020603050405020304" pitchFamily="18" charset="0"/>
                      </a:endParaRPr>
                    </a:p>
                  </a:txBody>
                  <a:tcPr anchor="ctr">
                    <a:gradFill flip="none" rotWithShape="1">
                      <a:gsLst>
                        <a:gs pos="0">
                          <a:srgbClr val="1DD526">
                            <a:tint val="66000"/>
                            <a:satMod val="160000"/>
                          </a:srgbClr>
                        </a:gs>
                        <a:gs pos="50000">
                          <a:srgbClr val="1DD526">
                            <a:tint val="44500"/>
                            <a:satMod val="160000"/>
                          </a:srgbClr>
                        </a:gs>
                        <a:gs pos="100000">
                          <a:srgbClr val="1DD526">
                            <a:tint val="23500"/>
                            <a:satMod val="160000"/>
                          </a:srgbClr>
                        </a:gs>
                      </a:gsLst>
                      <a:lin ang="5400000" scaled="1"/>
                      <a:tileRect/>
                    </a:gradFill>
                  </a:tcPr>
                </a:tc>
                <a:tc>
                  <a:txBody>
                    <a:bodyPr/>
                    <a:lstStyle/>
                    <a:p>
                      <a:pPr algn="ctr"/>
                      <a:r>
                        <a:rPr lang="ru-RU" sz="1300" b="0" dirty="0" smtClean="0">
                          <a:solidFill>
                            <a:sysClr val="windowText" lastClr="000000"/>
                          </a:solidFill>
                          <a:latin typeface="Times New Roman" panose="02020603050405020304" pitchFamily="18" charset="0"/>
                          <a:cs typeface="Times New Roman" panose="02020603050405020304" pitchFamily="18" charset="0"/>
                        </a:rPr>
                        <a:t>24</a:t>
                      </a:r>
                    </a:p>
                    <a:p>
                      <a:pPr algn="ctr"/>
                      <a:r>
                        <a:rPr lang="ru-RU" sz="1100" b="0" dirty="0" smtClean="0">
                          <a:solidFill>
                            <a:sysClr val="windowText" lastClr="000000"/>
                          </a:solidFill>
                          <a:latin typeface="Times New Roman" panose="02020603050405020304" pitchFamily="18" charset="0"/>
                          <a:cs typeface="Times New Roman" panose="02020603050405020304" pitchFamily="18" charset="0"/>
                        </a:rPr>
                        <a:t>Чувашская</a:t>
                      </a:r>
                      <a:r>
                        <a:rPr lang="ru-RU" sz="1100" b="0" baseline="0" dirty="0" smtClean="0">
                          <a:solidFill>
                            <a:sysClr val="windowText" lastClr="000000"/>
                          </a:solidFill>
                          <a:latin typeface="Times New Roman" panose="02020603050405020304" pitchFamily="18" charset="0"/>
                          <a:cs typeface="Times New Roman" panose="02020603050405020304" pitchFamily="18" charset="0"/>
                        </a:rPr>
                        <a:t> Республика</a:t>
                      </a:r>
                      <a:endParaRPr lang="ru-RU" sz="1100" b="0" dirty="0">
                        <a:solidFill>
                          <a:sysClr val="windowText" lastClr="000000"/>
                        </a:solidFill>
                        <a:latin typeface="Times New Roman" panose="02020603050405020304" pitchFamily="18" charset="0"/>
                        <a:cs typeface="Times New Roman" panose="02020603050405020304" pitchFamily="18" charset="0"/>
                      </a:endParaRPr>
                    </a:p>
                  </a:txBody>
                  <a:tcPr anchor="ctr">
                    <a:gradFill flip="none" rotWithShape="1">
                      <a:gsLst>
                        <a:gs pos="0">
                          <a:srgbClr val="1DD526">
                            <a:tint val="66000"/>
                            <a:satMod val="160000"/>
                          </a:srgbClr>
                        </a:gs>
                        <a:gs pos="50000">
                          <a:srgbClr val="1DD526">
                            <a:tint val="44500"/>
                            <a:satMod val="160000"/>
                          </a:srgbClr>
                        </a:gs>
                        <a:gs pos="100000">
                          <a:srgbClr val="1DD526">
                            <a:tint val="23500"/>
                            <a:satMod val="160000"/>
                          </a:srgbClr>
                        </a:gs>
                      </a:gsLst>
                      <a:lin ang="5400000" scaled="1"/>
                      <a:tileRect/>
                    </a:gradFill>
                  </a:tcPr>
                </a:tc>
              </a:tr>
              <a:tr h="671998">
                <a:tc>
                  <a:txBody>
                    <a:bodyPr/>
                    <a:lstStyle/>
                    <a:p>
                      <a:r>
                        <a:rPr lang="ru-RU" sz="1100" dirty="0" smtClean="0">
                          <a:latin typeface="Times New Roman" panose="02020603050405020304" pitchFamily="18" charset="0"/>
                          <a:cs typeface="Times New Roman" panose="02020603050405020304" pitchFamily="18" charset="0"/>
                        </a:rPr>
                        <a:t>Регионы с надлежащим качеством управления региональными финансами</a:t>
                      </a:r>
                    </a:p>
                  </a:txBody>
                  <a:tcPr anchor="ctr">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a:tcPr>
                </a:tc>
                <a:tc>
                  <a:txBody>
                    <a:bodyPr/>
                    <a:lstStyle/>
                    <a:p>
                      <a:pPr algn="ctr"/>
                      <a:r>
                        <a:rPr lang="ru-RU" sz="1300" dirty="0" smtClean="0">
                          <a:latin typeface="Times New Roman" panose="02020603050405020304" pitchFamily="18" charset="0"/>
                          <a:cs typeface="Times New Roman" panose="02020603050405020304" pitchFamily="18" charset="0"/>
                        </a:rPr>
                        <a:t>44</a:t>
                      </a:r>
                    </a:p>
                  </a:txBody>
                  <a:tcPr anchor="ctr">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a:tcPr>
                </a:tc>
                <a:tc>
                  <a:txBody>
                    <a:bodyPr/>
                    <a:lstStyle/>
                    <a:p>
                      <a:pPr algn="ctr"/>
                      <a:r>
                        <a:rPr lang="ru-RU" sz="1300" dirty="0" smtClean="0">
                          <a:latin typeface="Times New Roman" panose="02020603050405020304" pitchFamily="18" charset="0"/>
                          <a:cs typeface="Times New Roman" panose="02020603050405020304" pitchFamily="18" charset="0"/>
                        </a:rPr>
                        <a:t>47</a:t>
                      </a:r>
                    </a:p>
                  </a:txBody>
                  <a:tcPr anchor="ctr">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a:tcPr>
                </a:tc>
                <a:tc>
                  <a:txBody>
                    <a:bodyPr/>
                    <a:lstStyle/>
                    <a:p>
                      <a:pPr algn="ctr"/>
                      <a:r>
                        <a:rPr lang="ru-RU" sz="1300" dirty="0" smtClean="0">
                          <a:latin typeface="Times New Roman" panose="02020603050405020304" pitchFamily="18" charset="0"/>
                          <a:cs typeface="Times New Roman" panose="02020603050405020304" pitchFamily="18" charset="0"/>
                        </a:rPr>
                        <a:t>47</a:t>
                      </a:r>
                    </a:p>
                  </a:txBody>
                  <a:tcPr anchor="ctr">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a:tcPr>
                </a:tc>
              </a:tr>
              <a:tr h="657389">
                <a:tc>
                  <a:txBody>
                    <a:bodyPr/>
                    <a:lstStyle/>
                    <a:p>
                      <a:r>
                        <a:rPr lang="ru-RU" sz="1100" dirty="0" smtClean="0">
                          <a:latin typeface="Times New Roman" panose="02020603050405020304" pitchFamily="18" charset="0"/>
                          <a:cs typeface="Times New Roman" panose="02020603050405020304" pitchFamily="18" charset="0"/>
                        </a:rPr>
                        <a:t>Регионы с низким качеством управления региональными финансами</a:t>
                      </a:r>
                    </a:p>
                  </a:txBody>
                  <a:tcPr>
                    <a:gradFill flip="none" rotWithShape="1">
                      <a:gsLst>
                        <a:gs pos="0">
                          <a:srgbClr val="FF0066">
                            <a:tint val="66000"/>
                            <a:satMod val="160000"/>
                          </a:srgbClr>
                        </a:gs>
                        <a:gs pos="50000">
                          <a:srgbClr val="FF0066">
                            <a:tint val="44500"/>
                            <a:satMod val="160000"/>
                          </a:srgbClr>
                        </a:gs>
                        <a:gs pos="100000">
                          <a:srgbClr val="FF0066">
                            <a:tint val="23500"/>
                            <a:satMod val="160000"/>
                          </a:srgbClr>
                        </a:gs>
                      </a:gsLst>
                      <a:lin ang="5400000" scaled="1"/>
                      <a:tileRect/>
                    </a:gradFill>
                  </a:tcPr>
                </a:tc>
                <a:tc>
                  <a:txBody>
                    <a:bodyPr/>
                    <a:lstStyle/>
                    <a:p>
                      <a:pPr algn="ctr"/>
                      <a:r>
                        <a:rPr lang="ru-RU" sz="1300" dirty="0" smtClean="0">
                          <a:latin typeface="Times New Roman" panose="02020603050405020304" pitchFamily="18" charset="0"/>
                          <a:cs typeface="Times New Roman" panose="02020603050405020304" pitchFamily="18" charset="0"/>
                        </a:rPr>
                        <a:t>15</a:t>
                      </a:r>
                      <a:endParaRPr lang="ru-RU" sz="1300" dirty="0">
                        <a:latin typeface="Times New Roman" panose="02020603050405020304" pitchFamily="18" charset="0"/>
                        <a:cs typeface="Times New Roman" panose="02020603050405020304" pitchFamily="18" charset="0"/>
                      </a:endParaRPr>
                    </a:p>
                  </a:txBody>
                  <a:tcPr anchor="ctr">
                    <a:gradFill flip="none" rotWithShape="1">
                      <a:gsLst>
                        <a:gs pos="0">
                          <a:srgbClr val="FF0066">
                            <a:tint val="66000"/>
                            <a:satMod val="160000"/>
                          </a:srgbClr>
                        </a:gs>
                        <a:gs pos="50000">
                          <a:srgbClr val="FF0066">
                            <a:tint val="44500"/>
                            <a:satMod val="160000"/>
                          </a:srgbClr>
                        </a:gs>
                        <a:gs pos="100000">
                          <a:srgbClr val="FF0066">
                            <a:tint val="23500"/>
                            <a:satMod val="160000"/>
                          </a:srgbClr>
                        </a:gs>
                      </a:gsLst>
                      <a:lin ang="5400000" scaled="1"/>
                      <a:tileRect/>
                    </a:gradFill>
                  </a:tcPr>
                </a:tc>
                <a:tc>
                  <a:txBody>
                    <a:bodyPr/>
                    <a:lstStyle/>
                    <a:p>
                      <a:pPr algn="ctr"/>
                      <a:r>
                        <a:rPr lang="ru-RU" sz="1300" dirty="0" smtClean="0">
                          <a:latin typeface="Times New Roman" panose="02020603050405020304" pitchFamily="18" charset="0"/>
                          <a:cs typeface="Times New Roman" panose="02020603050405020304" pitchFamily="18" charset="0"/>
                        </a:rPr>
                        <a:t>11</a:t>
                      </a:r>
                      <a:endParaRPr lang="ru-RU" sz="1300" dirty="0">
                        <a:latin typeface="Times New Roman" panose="02020603050405020304" pitchFamily="18" charset="0"/>
                        <a:cs typeface="Times New Roman" panose="02020603050405020304" pitchFamily="18" charset="0"/>
                      </a:endParaRPr>
                    </a:p>
                  </a:txBody>
                  <a:tcPr anchor="ctr">
                    <a:gradFill flip="none" rotWithShape="1">
                      <a:gsLst>
                        <a:gs pos="0">
                          <a:srgbClr val="FF0066">
                            <a:tint val="66000"/>
                            <a:satMod val="160000"/>
                          </a:srgbClr>
                        </a:gs>
                        <a:gs pos="50000">
                          <a:srgbClr val="FF0066">
                            <a:tint val="44500"/>
                            <a:satMod val="160000"/>
                          </a:srgbClr>
                        </a:gs>
                        <a:gs pos="100000">
                          <a:srgbClr val="FF0066">
                            <a:tint val="23500"/>
                            <a:satMod val="160000"/>
                          </a:srgbClr>
                        </a:gs>
                      </a:gsLst>
                      <a:lin ang="5400000" scaled="1"/>
                      <a:tileRect/>
                    </a:gradFill>
                  </a:tcPr>
                </a:tc>
                <a:tc>
                  <a:txBody>
                    <a:bodyPr/>
                    <a:lstStyle/>
                    <a:p>
                      <a:pPr algn="ctr"/>
                      <a:r>
                        <a:rPr lang="ru-RU" sz="1300" dirty="0" smtClean="0">
                          <a:latin typeface="Times New Roman" panose="02020603050405020304" pitchFamily="18" charset="0"/>
                          <a:cs typeface="Times New Roman" panose="02020603050405020304" pitchFamily="18" charset="0"/>
                        </a:rPr>
                        <a:t>14</a:t>
                      </a:r>
                      <a:endParaRPr lang="ru-RU" sz="1300" dirty="0">
                        <a:latin typeface="Times New Roman" panose="02020603050405020304" pitchFamily="18" charset="0"/>
                        <a:cs typeface="Times New Roman" panose="02020603050405020304" pitchFamily="18" charset="0"/>
                      </a:endParaRPr>
                    </a:p>
                  </a:txBody>
                  <a:tcPr anchor="ctr">
                    <a:gradFill flip="none" rotWithShape="1">
                      <a:gsLst>
                        <a:gs pos="0">
                          <a:srgbClr val="FF0066">
                            <a:tint val="66000"/>
                            <a:satMod val="160000"/>
                          </a:srgbClr>
                        </a:gs>
                        <a:gs pos="50000">
                          <a:srgbClr val="FF0066">
                            <a:tint val="44500"/>
                            <a:satMod val="160000"/>
                          </a:srgbClr>
                        </a:gs>
                        <a:gs pos="100000">
                          <a:srgbClr val="FF0066">
                            <a:tint val="23500"/>
                            <a:satMod val="160000"/>
                          </a:srgbClr>
                        </a:gs>
                      </a:gsLst>
                      <a:lin ang="5400000" scaled="1"/>
                      <a:tileRect/>
                    </a:gradFill>
                  </a:tcPr>
                </a:tc>
              </a:tr>
            </a:tbl>
          </a:graphicData>
        </a:graphic>
      </p:graphicFrame>
      <p:sp>
        <p:nvSpPr>
          <p:cNvPr id="10" name="TextBox 9"/>
          <p:cNvSpPr txBox="1"/>
          <p:nvPr/>
        </p:nvSpPr>
        <p:spPr>
          <a:xfrm>
            <a:off x="6234646" y="3284984"/>
            <a:ext cx="2693556" cy="1328023"/>
          </a:xfrm>
          <a:prstGeom prst="wedgeRoundRectCallout">
            <a:avLst>
              <a:gd name="adj1" fmla="val -58699"/>
              <a:gd name="adj2" fmla="val -129089"/>
              <a:gd name="adj3" fmla="val 16667"/>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just"/>
            <a:r>
              <a:rPr lang="ru-RU" sz="1200" dirty="0" smtClean="0">
                <a:solidFill>
                  <a:prstClr val="black"/>
                </a:solidFill>
                <a:latin typeface="Times New Roman" panose="02020603050405020304" pitchFamily="18" charset="0"/>
                <a:cs typeface="Times New Roman" panose="02020603050405020304" pitchFamily="18" charset="0"/>
              </a:rPr>
              <a:t>По итогам 2019 года Чувашская </a:t>
            </a:r>
            <a:r>
              <a:rPr lang="ru-RU" sz="1200" dirty="0">
                <a:solidFill>
                  <a:prstClr val="black"/>
                </a:solidFill>
                <a:latin typeface="Times New Roman" panose="02020603050405020304" pitchFamily="18" charset="0"/>
                <a:cs typeface="Times New Roman" panose="02020603050405020304" pitchFamily="18" charset="0"/>
              </a:rPr>
              <a:t>Республика </a:t>
            </a:r>
            <a:r>
              <a:rPr lang="ru-RU" sz="1200" dirty="0" smtClean="0">
                <a:solidFill>
                  <a:prstClr val="black"/>
                </a:solidFill>
                <a:latin typeface="Times New Roman" panose="02020603050405020304" pitchFamily="18" charset="0"/>
                <a:cs typeface="Times New Roman" panose="02020603050405020304" pitchFamily="18" charset="0"/>
              </a:rPr>
              <a:t>заняла </a:t>
            </a:r>
            <a:r>
              <a:rPr lang="ru-RU" sz="1200" dirty="0">
                <a:solidFill>
                  <a:prstClr val="black"/>
                </a:solidFill>
                <a:latin typeface="Times New Roman" panose="02020603050405020304" pitchFamily="18" charset="0"/>
                <a:cs typeface="Times New Roman" panose="02020603050405020304" pitchFamily="18" charset="0"/>
              </a:rPr>
              <a:t>1 место среди субъектов Российской </a:t>
            </a:r>
            <a:r>
              <a:rPr lang="ru-RU" sz="1200" dirty="0" smtClean="0">
                <a:solidFill>
                  <a:prstClr val="black"/>
                </a:solidFill>
                <a:latin typeface="Times New Roman" panose="02020603050405020304" pitchFamily="18" charset="0"/>
                <a:cs typeface="Times New Roman" panose="02020603050405020304" pitchFamily="18" charset="0"/>
              </a:rPr>
              <a:t>Федерации и находится </a:t>
            </a:r>
            <a:r>
              <a:rPr lang="ru-RU" sz="1200" dirty="0">
                <a:solidFill>
                  <a:prstClr val="black"/>
                </a:solidFill>
                <a:latin typeface="Times New Roman" panose="02020603050405020304" pitchFamily="18" charset="0"/>
                <a:cs typeface="Times New Roman" panose="02020603050405020304" pitchFamily="18" charset="0"/>
              </a:rPr>
              <a:t>в группе регионов с очень высоким уровнем открытости бюджетных </a:t>
            </a:r>
            <a:r>
              <a:rPr lang="ru-RU" sz="1200" dirty="0" smtClean="0">
                <a:solidFill>
                  <a:prstClr val="black"/>
                </a:solidFill>
                <a:latin typeface="Times New Roman" panose="02020603050405020304" pitchFamily="18" charset="0"/>
                <a:cs typeface="Times New Roman" panose="02020603050405020304" pitchFamily="18" charset="0"/>
              </a:rPr>
              <a:t>данных </a:t>
            </a:r>
            <a:endParaRPr lang="ru-RU" sz="1200" b="1" dirty="0">
              <a:solidFill>
                <a:prstClr val="black"/>
              </a:solidFill>
              <a:latin typeface="Times New Roman" panose="02020603050405020304" pitchFamily="18" charset="0"/>
              <a:cs typeface="Times New Roman" panose="02020603050405020304" pitchFamily="18" charset="0"/>
            </a:endParaRPr>
          </a:p>
        </p:txBody>
      </p:sp>
      <p:sp>
        <p:nvSpPr>
          <p:cNvPr id="13" name="Заголовок 1"/>
          <p:cNvSpPr txBox="1">
            <a:spLocks/>
          </p:cNvSpPr>
          <p:nvPr/>
        </p:nvSpPr>
        <p:spPr>
          <a:xfrm>
            <a:off x="259729" y="82913"/>
            <a:ext cx="6904559" cy="536032"/>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l" fontAlgn="auto">
              <a:spcAft>
                <a:spcPts val="0"/>
              </a:spcAft>
              <a:buNone/>
            </a:pPr>
            <a:r>
              <a:rPr lang="ru-RU" sz="1600" dirty="0">
                <a:solidFill>
                  <a:schemeClr val="tx1"/>
                </a:solidFill>
                <a:effectLst/>
                <a:latin typeface="Times New Roman" panose="02020603050405020304" pitchFamily="18" charset="0"/>
                <a:cs typeface="Times New Roman" panose="02020603050405020304" pitchFamily="18" charset="0"/>
              </a:rPr>
              <a:t>Повышение уровня открытости бюджетных данных и качества управления региональными финансами</a:t>
            </a:r>
          </a:p>
        </p:txBody>
      </p:sp>
      <p:cxnSp>
        <p:nvCxnSpPr>
          <p:cNvPr id="14" name="Прямая соединительная линия 13"/>
          <p:cNvCxnSpPr/>
          <p:nvPr/>
        </p:nvCxnSpPr>
        <p:spPr>
          <a:xfrm>
            <a:off x="0" y="620688"/>
            <a:ext cx="9144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7873228" y="69850"/>
            <a:ext cx="1223412" cy="492443"/>
          </a:xfrm>
          <a:prstGeom prst="rect">
            <a:avLst/>
          </a:prstGeom>
          <a:noFill/>
        </p:spPr>
        <p:txBody>
          <a:bodyPr wrap="none" rtlCol="0">
            <a:spAutoFit/>
          </a:bodyPr>
          <a:lstStyle/>
          <a:p>
            <a:pPr algn="ctr"/>
            <a:r>
              <a:rPr lang="ru-RU" sz="1300" b="1" i="1" dirty="0" smtClean="0">
                <a:solidFill>
                  <a:schemeClr val="accent1"/>
                </a:solidFill>
                <a:latin typeface="+mn-lt"/>
              </a:rPr>
              <a:t>Бюджет</a:t>
            </a:r>
          </a:p>
          <a:p>
            <a:pPr algn="ctr"/>
            <a:r>
              <a:rPr lang="ru-RU" sz="1300" b="1" i="1" dirty="0" smtClean="0">
                <a:solidFill>
                  <a:schemeClr val="accent1"/>
                </a:solidFill>
                <a:latin typeface="+mn-lt"/>
              </a:rPr>
              <a:t>для граждан</a:t>
            </a:r>
            <a:endParaRPr lang="ru-RU" sz="1300" b="1" i="1" dirty="0">
              <a:solidFill>
                <a:schemeClr val="accent1"/>
              </a:solidFill>
              <a:latin typeface="+mn-lt"/>
            </a:endParaRPr>
          </a:p>
        </p:txBody>
      </p:sp>
      <p:graphicFrame>
        <p:nvGraphicFramePr>
          <p:cNvPr id="16" name="Таблица 15"/>
          <p:cNvGraphicFramePr>
            <a:graphicFrameLocks noGrp="1"/>
          </p:cNvGraphicFramePr>
          <p:nvPr>
            <p:extLst>
              <p:ext uri="{D42A27DB-BD31-4B8C-83A1-F6EECF244321}">
                <p14:modId xmlns:p14="http://schemas.microsoft.com/office/powerpoint/2010/main" val="1655981246"/>
              </p:ext>
            </p:extLst>
          </p:nvPr>
        </p:nvGraphicFramePr>
        <p:xfrm>
          <a:off x="107504" y="1470407"/>
          <a:ext cx="5832650" cy="1886585"/>
        </p:xfrm>
        <a:graphic>
          <a:graphicData uri="http://schemas.openxmlformats.org/drawingml/2006/table">
            <a:tbl>
              <a:tblPr firstRow="1" firstCol="1" bandRow="1">
                <a:tableStyleId>{5C22544A-7EE6-4342-B048-85BDC9FD1C3A}</a:tableStyleId>
              </a:tblPr>
              <a:tblGrid>
                <a:gridCol w="1232250"/>
                <a:gridCol w="657200"/>
                <a:gridCol w="1396550"/>
                <a:gridCol w="657200"/>
                <a:gridCol w="1150100"/>
                <a:gridCol w="739350"/>
              </a:tblGrid>
              <a:tr h="202565">
                <a:tc gridSpan="2">
                  <a:txBody>
                    <a:bodyPr/>
                    <a:lstStyle/>
                    <a:p>
                      <a:pPr algn="ctr">
                        <a:lnSpc>
                          <a:spcPct val="107000"/>
                        </a:lnSpc>
                        <a:spcAft>
                          <a:spcPts val="0"/>
                        </a:spcAft>
                      </a:pPr>
                      <a:r>
                        <a:rPr lang="ru-RU" sz="1200" dirty="0" smtClean="0">
                          <a:solidFill>
                            <a:schemeClr val="tx1"/>
                          </a:solidFill>
                          <a:effectLst/>
                          <a:latin typeface="Times New Roman" panose="02020603050405020304" pitchFamily="18" charset="0"/>
                          <a:ea typeface="Calibri"/>
                          <a:cs typeface="Times New Roman" panose="02020603050405020304" pitchFamily="18" charset="0"/>
                        </a:rPr>
                        <a:t>2017г.</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68580" marR="68580"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tcPr>
                </a:tc>
                <a:tc hMerge="1">
                  <a:txBody>
                    <a:bodyPr/>
                    <a:lstStyle/>
                    <a:p>
                      <a:pPr algn="ctr">
                        <a:lnSpc>
                          <a:spcPct val="107000"/>
                        </a:lnSpc>
                        <a:spcAft>
                          <a:spcPts val="0"/>
                        </a:spcAft>
                      </a:pPr>
                      <a:endParaRPr lang="ru-RU" sz="1100" dirty="0">
                        <a:solidFill>
                          <a:schemeClr val="tx1"/>
                        </a:solidFill>
                        <a:effectLst/>
                        <a:latin typeface="Times New Roman" panose="02020603050405020304" pitchFamily="18" charset="0"/>
                        <a:ea typeface="Calibri"/>
                        <a:cs typeface="Times New Roman" panose="02020603050405020304" pitchFamily="18" charset="0"/>
                      </a:endParaRPr>
                    </a:p>
                  </a:txBody>
                  <a:tcPr marL="68580" marR="68580"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tcPr>
                </a:tc>
                <a:tc gridSpan="2">
                  <a:txBody>
                    <a:bodyPr/>
                    <a:lstStyle/>
                    <a:p>
                      <a:pPr algn="ctr">
                        <a:lnSpc>
                          <a:spcPct val="107000"/>
                        </a:lnSpc>
                        <a:spcAft>
                          <a:spcPts val="0"/>
                        </a:spcAft>
                      </a:pPr>
                      <a:r>
                        <a:rPr lang="ru-RU" sz="1200" dirty="0" smtClean="0">
                          <a:solidFill>
                            <a:schemeClr val="tx1"/>
                          </a:solidFill>
                          <a:effectLst/>
                          <a:latin typeface="Times New Roman" panose="02020603050405020304" pitchFamily="18" charset="0"/>
                          <a:ea typeface="Calibri"/>
                          <a:cs typeface="Times New Roman" panose="02020603050405020304" pitchFamily="18" charset="0"/>
                        </a:rPr>
                        <a:t>2018г.</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68580" marR="68580"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tcPr>
                </a:tc>
                <a:tc hMerge="1">
                  <a:txBody>
                    <a:bodyPr/>
                    <a:lstStyle/>
                    <a:p>
                      <a:pPr algn="ctr">
                        <a:lnSpc>
                          <a:spcPct val="107000"/>
                        </a:lnSpc>
                        <a:spcAft>
                          <a:spcPts val="0"/>
                        </a:spcAft>
                      </a:pPr>
                      <a:endParaRPr lang="ru-RU" sz="1100" dirty="0">
                        <a:solidFill>
                          <a:schemeClr val="tx1"/>
                        </a:solidFill>
                        <a:effectLst/>
                        <a:latin typeface="Times New Roman" panose="02020603050405020304" pitchFamily="18" charset="0"/>
                        <a:ea typeface="Calibri"/>
                        <a:cs typeface="Times New Roman" panose="02020603050405020304" pitchFamily="18" charset="0"/>
                      </a:endParaRPr>
                    </a:p>
                  </a:txBody>
                  <a:tcPr marL="68580" marR="68580"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tcPr>
                </a:tc>
                <a:tc gridSpan="2">
                  <a:txBody>
                    <a:bodyPr/>
                    <a:lstStyle/>
                    <a:p>
                      <a:pPr algn="ctr">
                        <a:lnSpc>
                          <a:spcPct val="107000"/>
                        </a:lnSpc>
                        <a:spcAft>
                          <a:spcPts val="0"/>
                        </a:spcAft>
                      </a:pPr>
                      <a:r>
                        <a:rPr lang="ru-RU" sz="1200" baseline="0" dirty="0" smtClean="0">
                          <a:solidFill>
                            <a:schemeClr val="tx1"/>
                          </a:solidFill>
                          <a:effectLst/>
                          <a:latin typeface="Times New Roman" panose="02020603050405020304" pitchFamily="18" charset="0"/>
                          <a:ea typeface="Calibri"/>
                          <a:cs typeface="Times New Roman" panose="02020603050405020304" pitchFamily="18" charset="0"/>
                        </a:rPr>
                        <a:t>2019г.</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68580" marR="68580"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tcPr>
                </a:tc>
                <a:tc hMerge="1">
                  <a:txBody>
                    <a:bodyPr/>
                    <a:lstStyle/>
                    <a:p>
                      <a:pPr algn="ctr">
                        <a:lnSpc>
                          <a:spcPct val="107000"/>
                        </a:lnSpc>
                        <a:spcAft>
                          <a:spcPts val="0"/>
                        </a:spcAft>
                      </a:pPr>
                      <a:endParaRPr lang="ru-RU" sz="1100" dirty="0">
                        <a:solidFill>
                          <a:schemeClr val="tx1"/>
                        </a:solidFill>
                        <a:effectLst/>
                        <a:latin typeface="Times New Roman" panose="02020603050405020304" pitchFamily="18" charset="0"/>
                        <a:ea typeface="Calibri"/>
                        <a:cs typeface="Times New Roman" panose="02020603050405020304" pitchFamily="18" charset="0"/>
                      </a:endParaRPr>
                    </a:p>
                  </a:txBody>
                  <a:tcPr marL="68580" marR="68580"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tcPr>
                </a:tc>
              </a:tr>
              <a:tr h="202565">
                <a:tc>
                  <a:txBody>
                    <a:bodyPr/>
                    <a:lstStyle/>
                    <a:p>
                      <a:pPr marL="0" marR="0" indent="0" algn="l" defTabSz="914400" rtl="0" eaLnBrk="1" fontAlgn="auto" latinLnBrk="0" hangingPunct="1">
                        <a:lnSpc>
                          <a:spcPct val="107000"/>
                        </a:lnSpc>
                        <a:spcBef>
                          <a:spcPts val="0"/>
                        </a:spcBef>
                        <a:spcAft>
                          <a:spcPts val="0"/>
                        </a:spcAft>
                        <a:buClrTx/>
                        <a:buSzTx/>
                        <a:buFontTx/>
                        <a:buNone/>
                        <a:tabLst/>
                        <a:defRPr/>
                      </a:pPr>
                      <a:r>
                        <a:rPr lang="ru-RU" sz="1100" b="0" i="1" dirty="0" smtClean="0">
                          <a:solidFill>
                            <a:schemeClr val="tx1"/>
                          </a:solidFill>
                          <a:effectLst/>
                          <a:latin typeface="Times New Roman" panose="02020603050405020304" pitchFamily="18" charset="0"/>
                          <a:ea typeface="Calibri"/>
                          <a:cs typeface="Times New Roman" panose="02020603050405020304" pitchFamily="18" charset="0"/>
                        </a:rPr>
                        <a:t>Субъекты РФ</a:t>
                      </a:r>
                    </a:p>
                  </a:txBody>
                  <a:tcPr marL="68580" marR="68580"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tcPr>
                </a:tc>
                <a:tc>
                  <a:txBody>
                    <a:bodyPr/>
                    <a:lstStyle/>
                    <a:p>
                      <a:pPr algn="ctr">
                        <a:lnSpc>
                          <a:spcPct val="107000"/>
                        </a:lnSpc>
                        <a:spcAft>
                          <a:spcPts val="0"/>
                        </a:spcAft>
                      </a:pPr>
                      <a:r>
                        <a:rPr lang="ru-RU" sz="1100" i="1" dirty="0" smtClean="0">
                          <a:solidFill>
                            <a:schemeClr val="tx1"/>
                          </a:solidFill>
                          <a:effectLst/>
                          <a:latin typeface="Times New Roman" panose="02020603050405020304" pitchFamily="18" charset="0"/>
                          <a:ea typeface="Calibri"/>
                          <a:cs typeface="Times New Roman" panose="02020603050405020304" pitchFamily="18" charset="0"/>
                        </a:rPr>
                        <a:t>Место</a:t>
                      </a:r>
                      <a:endParaRPr lang="ru-RU" sz="1100" i="1" dirty="0">
                        <a:solidFill>
                          <a:schemeClr val="tx1"/>
                        </a:solidFill>
                        <a:effectLst/>
                        <a:latin typeface="Times New Roman" panose="02020603050405020304" pitchFamily="18" charset="0"/>
                        <a:ea typeface="Calibri"/>
                        <a:cs typeface="Times New Roman" panose="02020603050405020304" pitchFamily="18" charset="0"/>
                      </a:endParaRPr>
                    </a:p>
                  </a:txBody>
                  <a:tcPr marL="68580" marR="68580"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tcPr>
                </a:tc>
                <a:tc>
                  <a:txBody>
                    <a:bodyPr/>
                    <a:lstStyle/>
                    <a:p>
                      <a:pPr marL="0" marR="0" indent="0" algn="l" defTabSz="914400" rtl="0" eaLnBrk="1" fontAlgn="auto" latinLnBrk="0" hangingPunct="1">
                        <a:lnSpc>
                          <a:spcPct val="107000"/>
                        </a:lnSpc>
                        <a:spcBef>
                          <a:spcPts val="0"/>
                        </a:spcBef>
                        <a:spcAft>
                          <a:spcPts val="0"/>
                        </a:spcAft>
                        <a:buClrTx/>
                        <a:buSzTx/>
                        <a:buFontTx/>
                        <a:buNone/>
                        <a:tabLst/>
                        <a:defRPr/>
                      </a:pPr>
                      <a:r>
                        <a:rPr lang="ru-RU" sz="1100" b="0" i="1" dirty="0" smtClean="0">
                          <a:solidFill>
                            <a:schemeClr val="tx1"/>
                          </a:solidFill>
                          <a:effectLst/>
                          <a:latin typeface="Times New Roman" panose="02020603050405020304" pitchFamily="18" charset="0"/>
                          <a:ea typeface="Calibri"/>
                          <a:cs typeface="Times New Roman" panose="02020603050405020304" pitchFamily="18" charset="0"/>
                        </a:rPr>
                        <a:t>Субъекты РФ</a:t>
                      </a:r>
                    </a:p>
                  </a:txBody>
                  <a:tcPr marL="68580" marR="68580"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tcPr>
                </a:tc>
                <a:tc>
                  <a:txBody>
                    <a:bodyPr/>
                    <a:lstStyle/>
                    <a:p>
                      <a:pPr algn="ctr">
                        <a:lnSpc>
                          <a:spcPct val="107000"/>
                        </a:lnSpc>
                        <a:spcAft>
                          <a:spcPts val="0"/>
                        </a:spcAft>
                      </a:pPr>
                      <a:r>
                        <a:rPr lang="ru-RU" sz="1100" i="1" dirty="0" smtClean="0">
                          <a:solidFill>
                            <a:schemeClr val="tx1"/>
                          </a:solidFill>
                          <a:effectLst/>
                          <a:latin typeface="Times New Roman" panose="02020603050405020304" pitchFamily="18" charset="0"/>
                          <a:ea typeface="Calibri"/>
                          <a:cs typeface="Times New Roman" panose="02020603050405020304" pitchFamily="18" charset="0"/>
                        </a:rPr>
                        <a:t>Место</a:t>
                      </a:r>
                      <a:endParaRPr lang="ru-RU" sz="1100" i="1" dirty="0">
                        <a:solidFill>
                          <a:schemeClr val="tx1"/>
                        </a:solidFill>
                        <a:effectLst/>
                        <a:latin typeface="Times New Roman" panose="02020603050405020304" pitchFamily="18" charset="0"/>
                        <a:ea typeface="Calibri"/>
                        <a:cs typeface="Times New Roman" panose="02020603050405020304" pitchFamily="18" charset="0"/>
                      </a:endParaRPr>
                    </a:p>
                  </a:txBody>
                  <a:tcPr marL="68580" marR="68580"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tcPr>
                </a:tc>
                <a:tc>
                  <a:txBody>
                    <a:bodyPr/>
                    <a:lstStyle/>
                    <a:p>
                      <a:pPr algn="l">
                        <a:lnSpc>
                          <a:spcPct val="107000"/>
                        </a:lnSpc>
                        <a:spcAft>
                          <a:spcPts val="0"/>
                        </a:spcAft>
                      </a:pPr>
                      <a:r>
                        <a:rPr lang="ru-RU" sz="1100" i="1" dirty="0" smtClean="0">
                          <a:solidFill>
                            <a:schemeClr val="tx1"/>
                          </a:solidFill>
                          <a:effectLst/>
                          <a:latin typeface="Times New Roman" panose="02020603050405020304" pitchFamily="18" charset="0"/>
                          <a:ea typeface="Calibri"/>
                          <a:cs typeface="Times New Roman" panose="02020603050405020304" pitchFamily="18" charset="0"/>
                        </a:rPr>
                        <a:t>Субъекты</a:t>
                      </a:r>
                      <a:r>
                        <a:rPr lang="ru-RU" sz="1100" i="1" baseline="0" dirty="0" smtClean="0">
                          <a:solidFill>
                            <a:schemeClr val="tx1"/>
                          </a:solidFill>
                          <a:effectLst/>
                          <a:latin typeface="Times New Roman" panose="02020603050405020304" pitchFamily="18" charset="0"/>
                          <a:ea typeface="Calibri"/>
                          <a:cs typeface="Times New Roman" panose="02020603050405020304" pitchFamily="18" charset="0"/>
                        </a:rPr>
                        <a:t> РФ</a:t>
                      </a:r>
                      <a:endParaRPr lang="ru-RU" sz="1100" i="1" dirty="0">
                        <a:solidFill>
                          <a:schemeClr val="tx1"/>
                        </a:solidFill>
                        <a:effectLst/>
                        <a:latin typeface="Times New Roman" panose="02020603050405020304" pitchFamily="18" charset="0"/>
                        <a:ea typeface="Calibri"/>
                        <a:cs typeface="Times New Roman" panose="02020603050405020304" pitchFamily="18" charset="0"/>
                      </a:endParaRPr>
                    </a:p>
                  </a:txBody>
                  <a:tcPr marL="68580" marR="68580"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tcPr>
                </a:tc>
                <a:tc>
                  <a:txBody>
                    <a:bodyPr/>
                    <a:lstStyle/>
                    <a:p>
                      <a:pPr algn="ctr">
                        <a:lnSpc>
                          <a:spcPct val="107000"/>
                        </a:lnSpc>
                        <a:spcAft>
                          <a:spcPts val="0"/>
                        </a:spcAft>
                      </a:pPr>
                      <a:r>
                        <a:rPr lang="ru-RU" sz="1100" i="1" dirty="0" smtClean="0">
                          <a:solidFill>
                            <a:schemeClr val="tx1"/>
                          </a:solidFill>
                          <a:effectLst/>
                          <a:latin typeface="Times New Roman" panose="02020603050405020304" pitchFamily="18" charset="0"/>
                          <a:ea typeface="Calibri"/>
                          <a:cs typeface="Times New Roman" panose="02020603050405020304" pitchFamily="18" charset="0"/>
                        </a:rPr>
                        <a:t>Место</a:t>
                      </a:r>
                      <a:endParaRPr lang="ru-RU" sz="1100" i="1" dirty="0">
                        <a:solidFill>
                          <a:schemeClr val="tx1"/>
                        </a:solidFill>
                        <a:effectLst/>
                        <a:latin typeface="Times New Roman" panose="02020603050405020304" pitchFamily="18" charset="0"/>
                        <a:ea typeface="Calibri"/>
                        <a:cs typeface="Times New Roman" panose="02020603050405020304" pitchFamily="18" charset="0"/>
                      </a:endParaRPr>
                    </a:p>
                  </a:txBody>
                  <a:tcPr marL="68580" marR="68580"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tcPr>
                </a:tc>
              </a:tr>
              <a:tr h="202565">
                <a:tc>
                  <a:txBody>
                    <a:bodyPr/>
                    <a:lstStyle/>
                    <a:p>
                      <a:pPr algn="l">
                        <a:lnSpc>
                          <a:spcPct val="107000"/>
                        </a:lnSpc>
                        <a:spcAft>
                          <a:spcPts val="0"/>
                        </a:spcAft>
                      </a:pPr>
                      <a:r>
                        <a:rPr lang="ru-RU" sz="1100" b="0" dirty="0" smtClean="0">
                          <a:solidFill>
                            <a:schemeClr val="tx1"/>
                          </a:solidFill>
                          <a:effectLst/>
                          <a:latin typeface="Times New Roman" panose="02020603050405020304" pitchFamily="18" charset="0"/>
                          <a:ea typeface="Calibri"/>
                          <a:cs typeface="Times New Roman" panose="02020603050405020304" pitchFamily="18" charset="0"/>
                        </a:rPr>
                        <a:t>Московская область</a:t>
                      </a:r>
                      <a:endParaRPr lang="ru-RU" sz="1100" b="0" dirty="0">
                        <a:solidFill>
                          <a:schemeClr val="tx1"/>
                        </a:solidFill>
                        <a:effectLst/>
                        <a:latin typeface="Times New Roman" panose="02020603050405020304" pitchFamily="18" charset="0"/>
                        <a:ea typeface="Calibri"/>
                        <a:cs typeface="Times New Roman" panose="02020603050405020304" pitchFamily="18" charset="0"/>
                      </a:endParaRPr>
                    </a:p>
                  </a:txBody>
                  <a:tcPr marL="68580" marR="68580" marT="0" marB="0" anchor="ctr">
                    <a:gradFill flip="none" rotWithShape="1">
                      <a:gsLst>
                        <a:gs pos="0">
                          <a:srgbClr val="00BD4F">
                            <a:tint val="66000"/>
                            <a:satMod val="160000"/>
                          </a:srgbClr>
                        </a:gs>
                        <a:gs pos="50000">
                          <a:srgbClr val="00BD4F">
                            <a:tint val="44500"/>
                            <a:satMod val="160000"/>
                          </a:srgbClr>
                        </a:gs>
                        <a:gs pos="100000">
                          <a:srgbClr val="00BD4F">
                            <a:tint val="23500"/>
                            <a:satMod val="160000"/>
                          </a:srgbClr>
                        </a:gs>
                      </a:gsLst>
                      <a:lin ang="5400000" scaled="1"/>
                      <a:tileRect/>
                    </a:gradFill>
                  </a:tcPr>
                </a:tc>
                <a:tc>
                  <a:txBody>
                    <a:bodyPr/>
                    <a:lstStyle/>
                    <a:p>
                      <a:pPr algn="ctr">
                        <a:lnSpc>
                          <a:spcPct val="107000"/>
                        </a:lnSpc>
                        <a:spcAft>
                          <a:spcPts val="0"/>
                        </a:spcAft>
                      </a:pPr>
                      <a:r>
                        <a:rPr lang="ru-RU" sz="1100" b="0" dirty="0" smtClean="0">
                          <a:solidFill>
                            <a:schemeClr val="tx1"/>
                          </a:solidFill>
                          <a:effectLst/>
                          <a:latin typeface="Times New Roman" panose="02020603050405020304" pitchFamily="18" charset="0"/>
                          <a:ea typeface="Calibri"/>
                          <a:cs typeface="Times New Roman" panose="02020603050405020304" pitchFamily="18" charset="0"/>
                        </a:rPr>
                        <a:t>1</a:t>
                      </a:r>
                      <a:endParaRPr lang="ru-RU" sz="1100" b="0" dirty="0">
                        <a:solidFill>
                          <a:schemeClr val="tx1"/>
                        </a:solidFill>
                        <a:effectLst/>
                        <a:latin typeface="Times New Roman" panose="02020603050405020304" pitchFamily="18" charset="0"/>
                        <a:ea typeface="Calibri"/>
                        <a:cs typeface="Times New Roman" panose="02020603050405020304" pitchFamily="18" charset="0"/>
                      </a:endParaRPr>
                    </a:p>
                  </a:txBody>
                  <a:tcPr marL="68580" marR="68580" marT="0" marB="0" anchor="ctr">
                    <a:gradFill flip="none" rotWithShape="1">
                      <a:gsLst>
                        <a:gs pos="0">
                          <a:srgbClr val="00BD4F">
                            <a:tint val="66000"/>
                            <a:satMod val="160000"/>
                          </a:srgbClr>
                        </a:gs>
                        <a:gs pos="50000">
                          <a:srgbClr val="00BD4F">
                            <a:tint val="44500"/>
                            <a:satMod val="160000"/>
                          </a:srgbClr>
                        </a:gs>
                        <a:gs pos="100000">
                          <a:srgbClr val="00BD4F">
                            <a:tint val="23500"/>
                            <a:satMod val="160000"/>
                          </a:srgbClr>
                        </a:gs>
                      </a:gsLst>
                      <a:lin ang="5400000" scaled="1"/>
                      <a:tileRect/>
                    </a:gradFill>
                  </a:tcPr>
                </a:tc>
                <a:tc>
                  <a:txBody>
                    <a:bodyPr/>
                    <a:lstStyle/>
                    <a:p>
                      <a:pPr algn="l">
                        <a:lnSpc>
                          <a:spcPct val="107000"/>
                        </a:lnSpc>
                        <a:spcAft>
                          <a:spcPts val="0"/>
                        </a:spcAft>
                      </a:pPr>
                      <a:r>
                        <a:rPr lang="ru-RU" sz="1100" dirty="0" smtClean="0">
                          <a:solidFill>
                            <a:schemeClr val="tx1"/>
                          </a:solidFill>
                          <a:effectLst/>
                          <a:latin typeface="Times New Roman" panose="02020603050405020304" pitchFamily="18" charset="0"/>
                          <a:ea typeface="Calibri"/>
                          <a:cs typeface="Times New Roman" panose="02020603050405020304" pitchFamily="18" charset="0"/>
                        </a:rPr>
                        <a:t>Краснодарский край</a:t>
                      </a:r>
                      <a:endParaRPr lang="ru-RU" sz="1100" dirty="0">
                        <a:solidFill>
                          <a:schemeClr val="tx1"/>
                        </a:solidFill>
                        <a:effectLst/>
                        <a:latin typeface="Times New Roman" panose="02020603050405020304" pitchFamily="18" charset="0"/>
                        <a:ea typeface="Calibri"/>
                        <a:cs typeface="Times New Roman" panose="02020603050405020304" pitchFamily="18" charset="0"/>
                      </a:endParaRPr>
                    </a:p>
                  </a:txBody>
                  <a:tcPr marL="68580" marR="68580" marT="0" marB="0" anchor="ctr">
                    <a:gradFill flip="none" rotWithShape="1">
                      <a:gsLst>
                        <a:gs pos="0">
                          <a:srgbClr val="00BD4F">
                            <a:tint val="66000"/>
                            <a:satMod val="160000"/>
                          </a:srgbClr>
                        </a:gs>
                        <a:gs pos="50000">
                          <a:srgbClr val="00BD4F">
                            <a:tint val="44500"/>
                            <a:satMod val="160000"/>
                          </a:srgbClr>
                        </a:gs>
                        <a:gs pos="100000">
                          <a:srgbClr val="00BD4F">
                            <a:tint val="23500"/>
                            <a:satMod val="160000"/>
                          </a:srgbClr>
                        </a:gs>
                      </a:gsLst>
                      <a:lin ang="5400000" scaled="1"/>
                      <a:tileRect/>
                    </a:gradFill>
                  </a:tcPr>
                </a:tc>
                <a:tc>
                  <a:txBody>
                    <a:bodyPr/>
                    <a:lstStyle/>
                    <a:p>
                      <a:pPr algn="ctr">
                        <a:lnSpc>
                          <a:spcPct val="107000"/>
                        </a:lnSpc>
                        <a:spcAft>
                          <a:spcPts val="0"/>
                        </a:spcAft>
                      </a:pPr>
                      <a:r>
                        <a:rPr lang="ru-RU" sz="1100" dirty="0" smtClean="0">
                          <a:solidFill>
                            <a:schemeClr val="tx1"/>
                          </a:solidFill>
                          <a:effectLst/>
                          <a:latin typeface="Times New Roman" panose="02020603050405020304" pitchFamily="18" charset="0"/>
                          <a:ea typeface="Calibri"/>
                          <a:cs typeface="Times New Roman" panose="02020603050405020304" pitchFamily="18" charset="0"/>
                        </a:rPr>
                        <a:t>1</a:t>
                      </a:r>
                      <a:endParaRPr lang="ru-RU" sz="1100" dirty="0">
                        <a:solidFill>
                          <a:schemeClr val="tx1"/>
                        </a:solidFill>
                        <a:effectLst/>
                        <a:latin typeface="Times New Roman" panose="02020603050405020304" pitchFamily="18" charset="0"/>
                        <a:ea typeface="Calibri"/>
                        <a:cs typeface="Times New Roman" panose="02020603050405020304" pitchFamily="18" charset="0"/>
                      </a:endParaRPr>
                    </a:p>
                  </a:txBody>
                  <a:tcPr marL="68580" marR="68580" marT="0" marB="0" anchor="ctr">
                    <a:gradFill flip="none" rotWithShape="1">
                      <a:gsLst>
                        <a:gs pos="0">
                          <a:srgbClr val="00BD4F">
                            <a:tint val="66000"/>
                            <a:satMod val="160000"/>
                          </a:srgbClr>
                        </a:gs>
                        <a:gs pos="50000">
                          <a:srgbClr val="00BD4F">
                            <a:tint val="44500"/>
                            <a:satMod val="160000"/>
                          </a:srgbClr>
                        </a:gs>
                        <a:gs pos="100000">
                          <a:srgbClr val="00BD4F">
                            <a:tint val="23500"/>
                            <a:satMod val="160000"/>
                          </a:srgbClr>
                        </a:gs>
                      </a:gsLst>
                      <a:lin ang="5400000" scaled="1"/>
                      <a:tileRect/>
                    </a:gradFill>
                  </a:tcPr>
                </a:tc>
                <a:tc>
                  <a:txBody>
                    <a:bodyPr/>
                    <a:lstStyle/>
                    <a:p>
                      <a:pPr algn="l">
                        <a:lnSpc>
                          <a:spcPct val="107000"/>
                        </a:lnSpc>
                        <a:spcAft>
                          <a:spcPts val="0"/>
                        </a:spcAft>
                      </a:pPr>
                      <a:r>
                        <a:rPr lang="ru-RU" sz="1100" b="1" dirty="0" smtClean="0">
                          <a:solidFill>
                            <a:schemeClr val="tx1"/>
                          </a:solidFill>
                          <a:effectLst/>
                          <a:latin typeface="Times New Roman" panose="02020603050405020304" pitchFamily="18" charset="0"/>
                          <a:ea typeface="Calibri"/>
                          <a:cs typeface="Times New Roman" panose="02020603050405020304" pitchFamily="18" charset="0"/>
                        </a:rPr>
                        <a:t>Чувашская Республика</a:t>
                      </a:r>
                      <a:endParaRPr lang="ru-RU" sz="1100" b="1" dirty="0">
                        <a:solidFill>
                          <a:schemeClr val="tx1"/>
                        </a:solidFill>
                        <a:effectLst/>
                        <a:latin typeface="Times New Roman" panose="02020603050405020304" pitchFamily="18" charset="0"/>
                        <a:ea typeface="Calibri"/>
                        <a:cs typeface="Times New Roman" panose="02020603050405020304" pitchFamily="18" charset="0"/>
                      </a:endParaRPr>
                    </a:p>
                  </a:txBody>
                  <a:tcPr marL="68580" marR="68580" marT="0" marB="0" anchor="ctr">
                    <a:gradFill flip="none" rotWithShape="1">
                      <a:gsLst>
                        <a:gs pos="0">
                          <a:srgbClr val="00BD4F">
                            <a:tint val="66000"/>
                            <a:satMod val="160000"/>
                          </a:srgbClr>
                        </a:gs>
                        <a:gs pos="50000">
                          <a:srgbClr val="00BD4F">
                            <a:tint val="44500"/>
                            <a:satMod val="160000"/>
                          </a:srgbClr>
                        </a:gs>
                        <a:gs pos="100000">
                          <a:srgbClr val="00BD4F">
                            <a:tint val="23500"/>
                            <a:satMod val="160000"/>
                          </a:srgbClr>
                        </a:gs>
                      </a:gsLst>
                      <a:lin ang="5400000" scaled="1"/>
                      <a:tileRect/>
                    </a:gradFill>
                  </a:tcPr>
                </a:tc>
                <a:tc>
                  <a:txBody>
                    <a:bodyPr/>
                    <a:lstStyle/>
                    <a:p>
                      <a:pPr algn="ctr">
                        <a:lnSpc>
                          <a:spcPct val="107000"/>
                        </a:lnSpc>
                        <a:spcAft>
                          <a:spcPts val="0"/>
                        </a:spcAft>
                      </a:pPr>
                      <a:r>
                        <a:rPr lang="ru-RU" sz="1100" b="1" dirty="0" smtClean="0">
                          <a:solidFill>
                            <a:schemeClr val="tx1"/>
                          </a:solidFill>
                          <a:effectLst/>
                          <a:latin typeface="Times New Roman" panose="02020603050405020304" pitchFamily="18" charset="0"/>
                          <a:ea typeface="Calibri"/>
                          <a:cs typeface="Times New Roman" panose="02020603050405020304" pitchFamily="18" charset="0"/>
                        </a:rPr>
                        <a:t>1</a:t>
                      </a:r>
                      <a:endParaRPr lang="ru-RU" sz="1100" b="1" dirty="0">
                        <a:solidFill>
                          <a:schemeClr val="tx1"/>
                        </a:solidFill>
                        <a:effectLst/>
                        <a:latin typeface="Times New Roman" panose="02020603050405020304" pitchFamily="18" charset="0"/>
                        <a:ea typeface="Calibri"/>
                        <a:cs typeface="Times New Roman" panose="02020603050405020304" pitchFamily="18" charset="0"/>
                      </a:endParaRPr>
                    </a:p>
                  </a:txBody>
                  <a:tcPr marL="68580" marR="68580" marT="0" marB="0" anchor="ctr">
                    <a:gradFill flip="none" rotWithShape="1">
                      <a:gsLst>
                        <a:gs pos="0">
                          <a:srgbClr val="00BD4F">
                            <a:tint val="66000"/>
                            <a:satMod val="160000"/>
                          </a:srgbClr>
                        </a:gs>
                        <a:gs pos="50000">
                          <a:srgbClr val="00BD4F">
                            <a:tint val="44500"/>
                            <a:satMod val="160000"/>
                          </a:srgbClr>
                        </a:gs>
                        <a:gs pos="100000">
                          <a:srgbClr val="00BD4F">
                            <a:tint val="23500"/>
                            <a:satMod val="160000"/>
                          </a:srgbClr>
                        </a:gs>
                      </a:gsLst>
                      <a:lin ang="5400000" scaled="1"/>
                      <a:tileRect/>
                    </a:gradFill>
                  </a:tcPr>
                </a:tc>
              </a:tr>
              <a:tr h="180000">
                <a:tc>
                  <a:txBody>
                    <a:bodyPr/>
                    <a:lstStyle/>
                    <a:p>
                      <a:pPr algn="l">
                        <a:lnSpc>
                          <a:spcPct val="107000"/>
                        </a:lnSpc>
                        <a:spcAft>
                          <a:spcPts val="0"/>
                        </a:spcAft>
                      </a:pPr>
                      <a:r>
                        <a:rPr lang="ru-RU" sz="1100" b="1" dirty="0" smtClean="0">
                          <a:solidFill>
                            <a:schemeClr val="tx1"/>
                          </a:solidFill>
                          <a:effectLst/>
                          <a:latin typeface="Times New Roman" panose="02020603050405020304" pitchFamily="18" charset="0"/>
                          <a:ea typeface="Calibri"/>
                          <a:cs typeface="Times New Roman" panose="02020603050405020304" pitchFamily="18" charset="0"/>
                        </a:rPr>
                        <a:t>Чувашская</a:t>
                      </a:r>
                      <a:r>
                        <a:rPr lang="ru-RU" sz="1100" b="1" baseline="0" dirty="0" smtClean="0">
                          <a:solidFill>
                            <a:schemeClr val="tx1"/>
                          </a:solidFill>
                          <a:effectLst/>
                          <a:latin typeface="Times New Roman" panose="02020603050405020304" pitchFamily="18" charset="0"/>
                          <a:ea typeface="Calibri"/>
                          <a:cs typeface="Times New Roman" panose="02020603050405020304" pitchFamily="18" charset="0"/>
                        </a:rPr>
                        <a:t> Республика</a:t>
                      </a:r>
                      <a:endParaRPr lang="ru-RU" sz="1100" b="1" dirty="0">
                        <a:solidFill>
                          <a:schemeClr val="tx1"/>
                        </a:solidFill>
                        <a:effectLst/>
                        <a:latin typeface="Times New Roman" panose="02020603050405020304" pitchFamily="18" charset="0"/>
                        <a:ea typeface="Calibri"/>
                        <a:cs typeface="Times New Roman" panose="02020603050405020304" pitchFamily="18" charset="0"/>
                      </a:endParaRPr>
                    </a:p>
                  </a:txBody>
                  <a:tcPr marL="68580" marR="68580" marT="0" marB="0" anchor="ctr">
                    <a:gradFill flip="none" rotWithShape="1">
                      <a:gsLst>
                        <a:gs pos="0">
                          <a:srgbClr val="00BD4F">
                            <a:tint val="66000"/>
                            <a:satMod val="160000"/>
                          </a:srgbClr>
                        </a:gs>
                        <a:gs pos="50000">
                          <a:srgbClr val="00BD4F">
                            <a:tint val="44500"/>
                            <a:satMod val="160000"/>
                          </a:srgbClr>
                        </a:gs>
                        <a:gs pos="100000">
                          <a:srgbClr val="00BD4F">
                            <a:tint val="23500"/>
                            <a:satMod val="160000"/>
                          </a:srgbClr>
                        </a:gs>
                      </a:gsLst>
                      <a:lin ang="5400000" scaled="1"/>
                      <a:tileRect/>
                    </a:gradFill>
                  </a:tcPr>
                </a:tc>
                <a:tc>
                  <a:txBody>
                    <a:bodyPr/>
                    <a:lstStyle/>
                    <a:p>
                      <a:pPr algn="ctr">
                        <a:lnSpc>
                          <a:spcPct val="107000"/>
                        </a:lnSpc>
                        <a:spcAft>
                          <a:spcPts val="0"/>
                        </a:spcAft>
                      </a:pPr>
                      <a:r>
                        <a:rPr lang="ru-RU" sz="1100" b="1" dirty="0" smtClean="0">
                          <a:solidFill>
                            <a:schemeClr val="tx1"/>
                          </a:solidFill>
                          <a:effectLst/>
                          <a:latin typeface="Times New Roman" panose="02020603050405020304" pitchFamily="18" charset="0"/>
                          <a:ea typeface="Calibri"/>
                          <a:cs typeface="Times New Roman" panose="02020603050405020304" pitchFamily="18" charset="0"/>
                        </a:rPr>
                        <a:t>7</a:t>
                      </a:r>
                      <a:endParaRPr lang="ru-RU" sz="1100" b="1" dirty="0">
                        <a:solidFill>
                          <a:schemeClr val="tx1"/>
                        </a:solidFill>
                        <a:effectLst/>
                        <a:latin typeface="Times New Roman" panose="02020603050405020304" pitchFamily="18" charset="0"/>
                        <a:ea typeface="Calibri"/>
                        <a:cs typeface="Times New Roman" panose="02020603050405020304" pitchFamily="18" charset="0"/>
                      </a:endParaRPr>
                    </a:p>
                  </a:txBody>
                  <a:tcPr marL="68580" marR="68580" marT="0" marB="0" anchor="ctr">
                    <a:gradFill flip="none" rotWithShape="1">
                      <a:gsLst>
                        <a:gs pos="0">
                          <a:srgbClr val="00BD4F">
                            <a:tint val="66000"/>
                            <a:satMod val="160000"/>
                          </a:srgbClr>
                        </a:gs>
                        <a:gs pos="50000">
                          <a:srgbClr val="00BD4F">
                            <a:tint val="44500"/>
                            <a:satMod val="160000"/>
                          </a:srgbClr>
                        </a:gs>
                        <a:gs pos="100000">
                          <a:srgbClr val="00BD4F">
                            <a:tint val="23500"/>
                            <a:satMod val="160000"/>
                          </a:srgbClr>
                        </a:gs>
                      </a:gsLst>
                      <a:lin ang="5400000" scaled="1"/>
                      <a:tileRect/>
                    </a:gradFill>
                  </a:tcPr>
                </a:tc>
                <a:tc>
                  <a:txBody>
                    <a:bodyPr/>
                    <a:lstStyle/>
                    <a:p>
                      <a:pPr algn="l">
                        <a:lnSpc>
                          <a:spcPct val="107000"/>
                        </a:lnSpc>
                        <a:spcAft>
                          <a:spcPts val="0"/>
                        </a:spcAft>
                      </a:pPr>
                      <a:r>
                        <a:rPr lang="ru-RU" sz="1100" b="1" dirty="0" smtClean="0">
                          <a:solidFill>
                            <a:schemeClr val="tx1"/>
                          </a:solidFill>
                          <a:effectLst/>
                          <a:latin typeface="Times New Roman" panose="02020603050405020304" pitchFamily="18" charset="0"/>
                          <a:ea typeface="Calibri"/>
                          <a:cs typeface="Times New Roman" panose="02020603050405020304" pitchFamily="18" charset="0"/>
                        </a:rPr>
                        <a:t>Чувашская Республика</a:t>
                      </a:r>
                      <a:endParaRPr lang="ru-RU" sz="1100" b="1" dirty="0">
                        <a:solidFill>
                          <a:schemeClr val="tx1"/>
                        </a:solidFill>
                        <a:effectLst/>
                        <a:latin typeface="Times New Roman" panose="02020603050405020304" pitchFamily="18" charset="0"/>
                        <a:ea typeface="Calibri"/>
                        <a:cs typeface="Times New Roman" panose="02020603050405020304" pitchFamily="18" charset="0"/>
                      </a:endParaRPr>
                    </a:p>
                  </a:txBody>
                  <a:tcPr marL="68580" marR="68580" marT="0" marB="0" anchor="ctr">
                    <a:gradFill flip="none" rotWithShape="1">
                      <a:gsLst>
                        <a:gs pos="0">
                          <a:srgbClr val="00BD4F">
                            <a:tint val="66000"/>
                            <a:satMod val="160000"/>
                          </a:srgbClr>
                        </a:gs>
                        <a:gs pos="50000">
                          <a:srgbClr val="00BD4F">
                            <a:tint val="44500"/>
                            <a:satMod val="160000"/>
                          </a:srgbClr>
                        </a:gs>
                        <a:gs pos="100000">
                          <a:srgbClr val="00BD4F">
                            <a:tint val="23500"/>
                            <a:satMod val="160000"/>
                          </a:srgbClr>
                        </a:gs>
                      </a:gsLst>
                      <a:lin ang="5400000" scaled="1"/>
                      <a:tileRect/>
                    </a:gradFill>
                  </a:tcPr>
                </a:tc>
                <a:tc>
                  <a:txBody>
                    <a:bodyPr/>
                    <a:lstStyle/>
                    <a:p>
                      <a:pPr algn="ctr">
                        <a:lnSpc>
                          <a:spcPct val="107000"/>
                        </a:lnSpc>
                        <a:spcAft>
                          <a:spcPts val="0"/>
                        </a:spcAft>
                      </a:pPr>
                      <a:r>
                        <a:rPr lang="ru-RU" sz="1100" b="1" dirty="0" smtClean="0">
                          <a:solidFill>
                            <a:schemeClr val="tx1"/>
                          </a:solidFill>
                          <a:effectLst/>
                          <a:latin typeface="Times New Roman" panose="02020603050405020304" pitchFamily="18" charset="0"/>
                          <a:ea typeface="Calibri"/>
                          <a:cs typeface="Times New Roman" panose="02020603050405020304" pitchFamily="18" charset="0"/>
                        </a:rPr>
                        <a:t>5</a:t>
                      </a:r>
                      <a:endParaRPr lang="ru-RU" sz="1100" b="1" dirty="0">
                        <a:solidFill>
                          <a:schemeClr val="tx1"/>
                        </a:solidFill>
                        <a:effectLst/>
                        <a:latin typeface="Times New Roman" panose="02020603050405020304" pitchFamily="18" charset="0"/>
                        <a:ea typeface="Calibri"/>
                        <a:cs typeface="Times New Roman" panose="02020603050405020304" pitchFamily="18" charset="0"/>
                      </a:endParaRPr>
                    </a:p>
                  </a:txBody>
                  <a:tcPr marL="68580" marR="68580" marT="0" marB="0" anchor="ctr">
                    <a:gradFill flip="none" rotWithShape="1">
                      <a:gsLst>
                        <a:gs pos="0">
                          <a:srgbClr val="00BD4F">
                            <a:tint val="66000"/>
                            <a:satMod val="160000"/>
                          </a:srgbClr>
                        </a:gs>
                        <a:gs pos="50000">
                          <a:srgbClr val="00BD4F">
                            <a:tint val="44500"/>
                            <a:satMod val="160000"/>
                          </a:srgbClr>
                        </a:gs>
                        <a:gs pos="100000">
                          <a:srgbClr val="00BD4F">
                            <a:tint val="23500"/>
                            <a:satMod val="160000"/>
                          </a:srgbClr>
                        </a:gs>
                      </a:gsLst>
                      <a:lin ang="5400000" scaled="1"/>
                      <a:tileRect/>
                    </a:gradFill>
                  </a:tcPr>
                </a:tc>
                <a:tc>
                  <a:txBody>
                    <a:bodyPr/>
                    <a:lstStyle/>
                    <a:p>
                      <a:pPr algn="l">
                        <a:lnSpc>
                          <a:spcPct val="107000"/>
                        </a:lnSpc>
                        <a:spcAft>
                          <a:spcPts val="0"/>
                        </a:spcAft>
                      </a:pPr>
                      <a:r>
                        <a:rPr lang="ru-RU" sz="1100" b="1" dirty="0" smtClean="0">
                          <a:solidFill>
                            <a:schemeClr val="tx1"/>
                          </a:solidFill>
                          <a:effectLst/>
                          <a:latin typeface="Times New Roman" panose="02020603050405020304" pitchFamily="18" charset="0"/>
                          <a:ea typeface="Calibri"/>
                          <a:cs typeface="Times New Roman" panose="02020603050405020304" pitchFamily="18" charset="0"/>
                        </a:rPr>
                        <a:t>…</a:t>
                      </a:r>
                      <a:endParaRPr lang="ru-RU" sz="1100" b="1" dirty="0">
                        <a:solidFill>
                          <a:schemeClr val="tx1"/>
                        </a:solidFill>
                        <a:effectLst/>
                        <a:latin typeface="Times New Roman" panose="02020603050405020304" pitchFamily="18" charset="0"/>
                        <a:ea typeface="Calibri"/>
                        <a:cs typeface="Times New Roman" panose="02020603050405020304" pitchFamily="18" charset="0"/>
                      </a:endParaRPr>
                    </a:p>
                  </a:txBody>
                  <a:tcPr marL="68580" marR="68580" marT="0" marB="0" anchor="ctr">
                    <a:gradFill flip="none" rotWithShape="1">
                      <a:gsLst>
                        <a:gs pos="0">
                          <a:srgbClr val="00BD4F">
                            <a:tint val="66000"/>
                            <a:satMod val="160000"/>
                          </a:srgbClr>
                        </a:gs>
                        <a:gs pos="50000">
                          <a:srgbClr val="00BD4F">
                            <a:tint val="44500"/>
                            <a:satMod val="160000"/>
                          </a:srgbClr>
                        </a:gs>
                        <a:gs pos="100000">
                          <a:srgbClr val="00BD4F">
                            <a:tint val="23500"/>
                            <a:satMod val="160000"/>
                          </a:srgbClr>
                        </a:gs>
                      </a:gsLst>
                      <a:lin ang="5400000" scaled="1"/>
                      <a:tileRect/>
                    </a:gradFill>
                  </a:tcPr>
                </a:tc>
                <a:tc>
                  <a:txBody>
                    <a:bodyPr/>
                    <a:lstStyle/>
                    <a:p>
                      <a:pPr algn="ctr">
                        <a:lnSpc>
                          <a:spcPct val="107000"/>
                        </a:lnSpc>
                        <a:spcAft>
                          <a:spcPts val="0"/>
                        </a:spcAft>
                      </a:pPr>
                      <a:endParaRPr lang="ru-RU" sz="1100" b="1" dirty="0">
                        <a:solidFill>
                          <a:schemeClr val="tx1"/>
                        </a:solidFill>
                        <a:effectLst/>
                        <a:latin typeface="Times New Roman" panose="02020603050405020304" pitchFamily="18" charset="0"/>
                        <a:ea typeface="Calibri"/>
                        <a:cs typeface="Times New Roman" panose="02020603050405020304" pitchFamily="18" charset="0"/>
                      </a:endParaRPr>
                    </a:p>
                  </a:txBody>
                  <a:tcPr marL="68580" marR="68580" marT="0" marB="0" anchor="ctr">
                    <a:gradFill flip="none" rotWithShape="1">
                      <a:gsLst>
                        <a:gs pos="0">
                          <a:srgbClr val="00BD4F">
                            <a:tint val="66000"/>
                            <a:satMod val="160000"/>
                          </a:srgbClr>
                        </a:gs>
                        <a:gs pos="50000">
                          <a:srgbClr val="00BD4F">
                            <a:tint val="44500"/>
                            <a:satMod val="160000"/>
                          </a:srgbClr>
                        </a:gs>
                        <a:gs pos="100000">
                          <a:srgbClr val="00BD4F">
                            <a:tint val="23500"/>
                            <a:satMod val="160000"/>
                          </a:srgbClr>
                        </a:gs>
                      </a:gsLst>
                      <a:lin ang="5400000" scaled="1"/>
                      <a:tileRect/>
                    </a:gradFill>
                  </a:tcPr>
                </a:tc>
              </a:tr>
              <a:tr h="202565">
                <a:tc>
                  <a:txBody>
                    <a:bodyPr/>
                    <a:lstStyle/>
                    <a:p>
                      <a:pPr algn="l">
                        <a:lnSpc>
                          <a:spcPct val="107000"/>
                        </a:lnSpc>
                        <a:spcAft>
                          <a:spcPts val="0"/>
                        </a:spcAft>
                      </a:pPr>
                      <a:r>
                        <a:rPr lang="ru-RU" sz="1100" b="1" dirty="0" smtClean="0">
                          <a:solidFill>
                            <a:schemeClr val="tx1"/>
                          </a:solidFill>
                          <a:effectLst/>
                          <a:latin typeface="Times New Roman" panose="02020603050405020304" pitchFamily="18" charset="0"/>
                          <a:ea typeface="Calibri"/>
                          <a:cs typeface="Times New Roman" panose="02020603050405020304" pitchFamily="18" charset="0"/>
                        </a:rPr>
                        <a:t>…</a:t>
                      </a:r>
                    </a:p>
                  </a:txBody>
                  <a:tcPr marL="68580" marR="68580" marT="0" marB="0" anchor="ctr">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a:tcPr>
                </a:tc>
                <a:tc>
                  <a:txBody>
                    <a:bodyPr/>
                    <a:lstStyle/>
                    <a:p>
                      <a:pPr algn="ctr">
                        <a:lnSpc>
                          <a:spcPct val="107000"/>
                        </a:lnSpc>
                        <a:spcAft>
                          <a:spcPts val="0"/>
                        </a:spcAft>
                      </a:pPr>
                      <a:endParaRPr lang="ru-RU" sz="1100" b="1" dirty="0">
                        <a:solidFill>
                          <a:schemeClr val="tx1"/>
                        </a:solidFill>
                        <a:effectLst/>
                        <a:latin typeface="Times New Roman" panose="02020603050405020304" pitchFamily="18" charset="0"/>
                        <a:ea typeface="Calibri"/>
                        <a:cs typeface="Times New Roman" panose="02020603050405020304" pitchFamily="18" charset="0"/>
                      </a:endParaRPr>
                    </a:p>
                  </a:txBody>
                  <a:tcPr marL="68580" marR="68580" marT="0" marB="0" anchor="ctr">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a:tcPr>
                </a:tc>
                <a:tc>
                  <a:txBody>
                    <a:bodyPr/>
                    <a:lstStyle/>
                    <a:p>
                      <a:pPr algn="l">
                        <a:lnSpc>
                          <a:spcPct val="107000"/>
                        </a:lnSpc>
                        <a:spcAft>
                          <a:spcPts val="0"/>
                        </a:spcAft>
                      </a:pPr>
                      <a:r>
                        <a:rPr lang="ru-RU" sz="1100" b="1" dirty="0" smtClean="0">
                          <a:solidFill>
                            <a:schemeClr val="tx1"/>
                          </a:solidFill>
                          <a:effectLst/>
                          <a:latin typeface="Times New Roman" panose="02020603050405020304" pitchFamily="18" charset="0"/>
                          <a:ea typeface="Calibri"/>
                          <a:cs typeface="Times New Roman" panose="02020603050405020304" pitchFamily="18" charset="0"/>
                        </a:rPr>
                        <a:t>…</a:t>
                      </a:r>
                      <a:endParaRPr lang="ru-RU" sz="1100" b="1" dirty="0">
                        <a:solidFill>
                          <a:schemeClr val="tx1"/>
                        </a:solidFill>
                        <a:effectLst/>
                        <a:latin typeface="Times New Roman" panose="02020603050405020304" pitchFamily="18" charset="0"/>
                        <a:ea typeface="Calibri"/>
                        <a:cs typeface="Times New Roman" panose="02020603050405020304" pitchFamily="18" charset="0"/>
                      </a:endParaRPr>
                    </a:p>
                  </a:txBody>
                  <a:tcPr marL="68580" marR="68580" marT="0" marB="0" anchor="ctr">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a:tcPr>
                </a:tc>
                <a:tc>
                  <a:txBody>
                    <a:bodyPr/>
                    <a:lstStyle/>
                    <a:p>
                      <a:pPr algn="ctr">
                        <a:lnSpc>
                          <a:spcPct val="107000"/>
                        </a:lnSpc>
                        <a:spcAft>
                          <a:spcPts val="0"/>
                        </a:spcAft>
                      </a:pPr>
                      <a:endParaRPr lang="ru-RU" sz="1100" b="1" dirty="0">
                        <a:solidFill>
                          <a:schemeClr val="tx1"/>
                        </a:solidFill>
                        <a:effectLst/>
                        <a:latin typeface="Times New Roman" panose="02020603050405020304" pitchFamily="18" charset="0"/>
                        <a:ea typeface="Calibri"/>
                        <a:cs typeface="Times New Roman" panose="02020603050405020304" pitchFamily="18" charset="0"/>
                      </a:endParaRPr>
                    </a:p>
                  </a:txBody>
                  <a:tcPr marL="68580" marR="68580" marT="0" marB="0" anchor="ctr">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a:tcPr>
                </a:tc>
                <a:tc>
                  <a:txBody>
                    <a:bodyPr/>
                    <a:lstStyle/>
                    <a:p>
                      <a:pPr algn="l">
                        <a:lnSpc>
                          <a:spcPct val="107000"/>
                        </a:lnSpc>
                        <a:spcAft>
                          <a:spcPts val="0"/>
                        </a:spcAft>
                      </a:pPr>
                      <a:r>
                        <a:rPr lang="ru-RU" sz="1100" b="1" dirty="0" smtClean="0">
                          <a:solidFill>
                            <a:schemeClr val="tx1"/>
                          </a:solidFill>
                          <a:effectLst/>
                          <a:latin typeface="Times New Roman" panose="02020603050405020304" pitchFamily="18" charset="0"/>
                          <a:ea typeface="Calibri"/>
                          <a:cs typeface="Times New Roman" panose="02020603050405020304" pitchFamily="18" charset="0"/>
                        </a:rPr>
                        <a:t>…</a:t>
                      </a:r>
                      <a:endParaRPr lang="ru-RU" sz="1100" b="1" dirty="0">
                        <a:solidFill>
                          <a:schemeClr val="tx1"/>
                        </a:solidFill>
                        <a:effectLst/>
                        <a:latin typeface="Times New Roman" panose="02020603050405020304" pitchFamily="18" charset="0"/>
                        <a:ea typeface="Calibri"/>
                        <a:cs typeface="Times New Roman" panose="02020603050405020304" pitchFamily="18" charset="0"/>
                      </a:endParaRPr>
                    </a:p>
                  </a:txBody>
                  <a:tcPr marL="68580" marR="68580" marT="0" marB="0" anchor="ctr">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a:tcPr>
                </a:tc>
                <a:tc>
                  <a:txBody>
                    <a:bodyPr/>
                    <a:lstStyle/>
                    <a:p>
                      <a:pPr algn="ctr">
                        <a:lnSpc>
                          <a:spcPct val="107000"/>
                        </a:lnSpc>
                        <a:spcAft>
                          <a:spcPts val="0"/>
                        </a:spcAft>
                      </a:pPr>
                      <a:endParaRPr lang="ru-RU" sz="1100" b="1" dirty="0">
                        <a:solidFill>
                          <a:schemeClr val="tx1"/>
                        </a:solidFill>
                        <a:effectLst/>
                        <a:latin typeface="Times New Roman" panose="02020603050405020304" pitchFamily="18" charset="0"/>
                        <a:ea typeface="Calibri"/>
                        <a:cs typeface="Times New Roman" panose="02020603050405020304" pitchFamily="18" charset="0"/>
                      </a:endParaRPr>
                    </a:p>
                  </a:txBody>
                  <a:tcPr marL="68580" marR="68580" marT="0" marB="0" anchor="ctr">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a:tcPr>
                </a:tc>
              </a:tr>
              <a:tr h="202565">
                <a:tc>
                  <a:txBody>
                    <a:bodyPr/>
                    <a:lstStyle/>
                    <a:p>
                      <a:pPr algn="l">
                        <a:lnSpc>
                          <a:spcPct val="107000"/>
                        </a:lnSpc>
                        <a:spcAft>
                          <a:spcPts val="0"/>
                        </a:spcAft>
                      </a:pPr>
                      <a:r>
                        <a:rPr lang="ru-RU" sz="1100" b="1" dirty="0" smtClean="0">
                          <a:solidFill>
                            <a:schemeClr val="tx1"/>
                          </a:solidFill>
                          <a:effectLst/>
                          <a:latin typeface="Times New Roman" panose="02020603050405020304" pitchFamily="18" charset="0"/>
                          <a:ea typeface="Calibri"/>
                          <a:cs typeface="Times New Roman" panose="02020603050405020304" pitchFamily="18" charset="0"/>
                        </a:rPr>
                        <a:t>…</a:t>
                      </a:r>
                      <a:endParaRPr lang="ru-RU" sz="1100" b="1" dirty="0">
                        <a:solidFill>
                          <a:schemeClr val="tx1"/>
                        </a:solidFill>
                        <a:effectLst/>
                        <a:latin typeface="Times New Roman" panose="02020603050405020304" pitchFamily="18" charset="0"/>
                        <a:ea typeface="Calibri"/>
                        <a:cs typeface="Times New Roman" panose="02020603050405020304" pitchFamily="18" charset="0"/>
                      </a:endParaRPr>
                    </a:p>
                  </a:txBody>
                  <a:tcPr marL="68580" marR="68580" marT="0" marB="0" anchor="ctr">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5400000" scaled="1"/>
                      <a:tileRect/>
                    </a:gradFill>
                  </a:tcPr>
                </a:tc>
                <a:tc>
                  <a:txBody>
                    <a:bodyPr/>
                    <a:lstStyle/>
                    <a:p>
                      <a:pPr algn="ctr">
                        <a:lnSpc>
                          <a:spcPct val="107000"/>
                        </a:lnSpc>
                        <a:spcAft>
                          <a:spcPts val="0"/>
                        </a:spcAft>
                      </a:pPr>
                      <a:endParaRPr lang="ru-RU" sz="1100" b="1" dirty="0">
                        <a:solidFill>
                          <a:schemeClr val="tx1"/>
                        </a:solidFill>
                        <a:effectLst/>
                        <a:latin typeface="Times New Roman" panose="02020603050405020304" pitchFamily="18" charset="0"/>
                        <a:ea typeface="Calibri"/>
                        <a:cs typeface="Times New Roman" panose="02020603050405020304" pitchFamily="18" charset="0"/>
                      </a:endParaRPr>
                    </a:p>
                  </a:txBody>
                  <a:tcPr marL="68580" marR="68580" marT="0" marB="0" anchor="ctr">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5400000" scaled="1"/>
                      <a:tileRect/>
                    </a:gradFill>
                  </a:tcPr>
                </a:tc>
                <a:tc>
                  <a:txBody>
                    <a:bodyPr/>
                    <a:lstStyle/>
                    <a:p>
                      <a:pPr algn="l">
                        <a:lnSpc>
                          <a:spcPct val="107000"/>
                        </a:lnSpc>
                        <a:spcAft>
                          <a:spcPts val="0"/>
                        </a:spcAft>
                      </a:pPr>
                      <a:r>
                        <a:rPr lang="ru-RU" sz="1100" b="1" dirty="0" smtClean="0">
                          <a:solidFill>
                            <a:schemeClr val="tx1"/>
                          </a:solidFill>
                          <a:effectLst/>
                          <a:latin typeface="Times New Roman" panose="02020603050405020304" pitchFamily="18" charset="0"/>
                          <a:ea typeface="Calibri"/>
                          <a:cs typeface="Times New Roman" panose="02020603050405020304" pitchFamily="18" charset="0"/>
                        </a:rPr>
                        <a:t>…</a:t>
                      </a:r>
                      <a:endParaRPr lang="ru-RU" sz="1100" b="1" dirty="0">
                        <a:solidFill>
                          <a:schemeClr val="tx1"/>
                        </a:solidFill>
                        <a:effectLst/>
                        <a:latin typeface="Times New Roman" panose="02020603050405020304" pitchFamily="18" charset="0"/>
                        <a:ea typeface="Calibri"/>
                        <a:cs typeface="Times New Roman" panose="02020603050405020304" pitchFamily="18" charset="0"/>
                      </a:endParaRPr>
                    </a:p>
                  </a:txBody>
                  <a:tcPr marL="68580" marR="68580" marT="0" marB="0" anchor="ctr">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5400000" scaled="1"/>
                      <a:tileRect/>
                    </a:gradFill>
                  </a:tcPr>
                </a:tc>
                <a:tc>
                  <a:txBody>
                    <a:bodyPr/>
                    <a:lstStyle/>
                    <a:p>
                      <a:pPr algn="ctr">
                        <a:lnSpc>
                          <a:spcPct val="107000"/>
                        </a:lnSpc>
                        <a:spcAft>
                          <a:spcPts val="0"/>
                        </a:spcAft>
                      </a:pPr>
                      <a:endParaRPr lang="ru-RU" sz="1100" b="1" dirty="0">
                        <a:solidFill>
                          <a:schemeClr val="tx1"/>
                        </a:solidFill>
                        <a:effectLst/>
                        <a:latin typeface="Times New Roman" panose="02020603050405020304" pitchFamily="18" charset="0"/>
                        <a:ea typeface="Calibri"/>
                        <a:cs typeface="Times New Roman" panose="02020603050405020304" pitchFamily="18" charset="0"/>
                      </a:endParaRPr>
                    </a:p>
                  </a:txBody>
                  <a:tcPr marL="68580" marR="68580" marT="0" marB="0" anchor="ctr">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5400000" scaled="1"/>
                      <a:tileRect/>
                    </a:gradFill>
                  </a:tcPr>
                </a:tc>
                <a:tc>
                  <a:txBody>
                    <a:bodyPr/>
                    <a:lstStyle/>
                    <a:p>
                      <a:pPr algn="l">
                        <a:lnSpc>
                          <a:spcPct val="107000"/>
                        </a:lnSpc>
                        <a:spcAft>
                          <a:spcPts val="0"/>
                        </a:spcAft>
                      </a:pPr>
                      <a:r>
                        <a:rPr lang="ru-RU" sz="1100" b="1" dirty="0" smtClean="0">
                          <a:solidFill>
                            <a:schemeClr val="tx1"/>
                          </a:solidFill>
                          <a:effectLst/>
                          <a:latin typeface="Times New Roman" panose="02020603050405020304" pitchFamily="18" charset="0"/>
                          <a:ea typeface="Calibri"/>
                          <a:cs typeface="Times New Roman" panose="02020603050405020304" pitchFamily="18" charset="0"/>
                        </a:rPr>
                        <a:t>…</a:t>
                      </a:r>
                      <a:endParaRPr lang="ru-RU" sz="1100" b="1" dirty="0">
                        <a:solidFill>
                          <a:schemeClr val="tx1"/>
                        </a:solidFill>
                        <a:effectLst/>
                        <a:latin typeface="Times New Roman" panose="02020603050405020304" pitchFamily="18" charset="0"/>
                        <a:ea typeface="Calibri"/>
                        <a:cs typeface="Times New Roman" panose="02020603050405020304" pitchFamily="18" charset="0"/>
                      </a:endParaRPr>
                    </a:p>
                  </a:txBody>
                  <a:tcPr marL="68580" marR="68580" marT="0" marB="0" anchor="ctr">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5400000" scaled="1"/>
                      <a:tileRect/>
                    </a:gradFill>
                  </a:tcPr>
                </a:tc>
                <a:tc>
                  <a:txBody>
                    <a:bodyPr/>
                    <a:lstStyle/>
                    <a:p>
                      <a:pPr algn="ctr">
                        <a:lnSpc>
                          <a:spcPct val="107000"/>
                        </a:lnSpc>
                        <a:spcAft>
                          <a:spcPts val="0"/>
                        </a:spcAft>
                      </a:pPr>
                      <a:endParaRPr lang="ru-RU" sz="1100" b="1" dirty="0">
                        <a:solidFill>
                          <a:schemeClr val="tx1"/>
                        </a:solidFill>
                        <a:effectLst/>
                        <a:latin typeface="Times New Roman" panose="02020603050405020304" pitchFamily="18" charset="0"/>
                        <a:ea typeface="Calibri"/>
                        <a:cs typeface="Times New Roman" panose="02020603050405020304" pitchFamily="18" charset="0"/>
                      </a:endParaRPr>
                    </a:p>
                  </a:txBody>
                  <a:tcPr marL="68580" marR="68580" marT="0" marB="0" anchor="ctr">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5400000" scaled="1"/>
                      <a:tileRect/>
                    </a:gradFill>
                  </a:tcPr>
                </a:tc>
              </a:tr>
              <a:tr h="202565">
                <a:tc>
                  <a:txBody>
                    <a:bodyPr/>
                    <a:lstStyle/>
                    <a:p>
                      <a:pPr algn="l">
                        <a:lnSpc>
                          <a:spcPct val="107000"/>
                        </a:lnSpc>
                        <a:spcAft>
                          <a:spcPts val="0"/>
                        </a:spcAft>
                      </a:pPr>
                      <a:r>
                        <a:rPr lang="ru-RU" sz="1100" b="0" dirty="0" smtClean="0">
                          <a:solidFill>
                            <a:schemeClr val="tx1"/>
                          </a:solidFill>
                          <a:effectLst/>
                          <a:latin typeface="Times New Roman" panose="02020603050405020304" pitchFamily="18" charset="0"/>
                          <a:ea typeface="Calibri"/>
                          <a:cs typeface="Times New Roman" panose="02020603050405020304" pitchFamily="18" charset="0"/>
                        </a:rPr>
                        <a:t>Республика</a:t>
                      </a:r>
                      <a:r>
                        <a:rPr lang="ru-RU" sz="1100" b="0" baseline="0" dirty="0" smtClean="0">
                          <a:solidFill>
                            <a:schemeClr val="tx1"/>
                          </a:solidFill>
                          <a:effectLst/>
                          <a:latin typeface="Times New Roman" panose="02020603050405020304" pitchFamily="18" charset="0"/>
                          <a:ea typeface="Calibri"/>
                          <a:cs typeface="Times New Roman" panose="02020603050405020304" pitchFamily="18" charset="0"/>
                        </a:rPr>
                        <a:t> Ингушетия</a:t>
                      </a:r>
                      <a:endParaRPr lang="ru-RU" sz="1100" b="0" dirty="0">
                        <a:solidFill>
                          <a:schemeClr val="tx1"/>
                        </a:solidFill>
                        <a:effectLst/>
                        <a:latin typeface="Times New Roman" panose="02020603050405020304" pitchFamily="18" charset="0"/>
                        <a:ea typeface="Calibri"/>
                        <a:cs typeface="Times New Roman" panose="02020603050405020304" pitchFamily="18" charset="0"/>
                      </a:endParaRPr>
                    </a:p>
                  </a:txBody>
                  <a:tcPr marL="68580" marR="68580" marT="0" marB="0" anchor="ctr">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5400000" scaled="1"/>
                      <a:tileRect/>
                    </a:gradFill>
                  </a:tcPr>
                </a:tc>
                <a:tc>
                  <a:txBody>
                    <a:bodyPr/>
                    <a:lstStyle/>
                    <a:p>
                      <a:pPr algn="ctr">
                        <a:lnSpc>
                          <a:spcPct val="107000"/>
                        </a:lnSpc>
                        <a:spcAft>
                          <a:spcPts val="0"/>
                        </a:spcAft>
                      </a:pPr>
                      <a:r>
                        <a:rPr lang="ru-RU" sz="1100" b="0" dirty="0" smtClean="0">
                          <a:solidFill>
                            <a:schemeClr val="tx1"/>
                          </a:solidFill>
                          <a:effectLst/>
                          <a:latin typeface="Times New Roman" panose="02020603050405020304" pitchFamily="18" charset="0"/>
                          <a:ea typeface="Calibri"/>
                          <a:cs typeface="Times New Roman" panose="02020603050405020304" pitchFamily="18" charset="0"/>
                        </a:rPr>
                        <a:t>85</a:t>
                      </a:r>
                      <a:endParaRPr lang="ru-RU" sz="1100" b="0" dirty="0">
                        <a:solidFill>
                          <a:schemeClr val="tx1"/>
                        </a:solidFill>
                        <a:effectLst/>
                        <a:latin typeface="Times New Roman" panose="02020603050405020304" pitchFamily="18" charset="0"/>
                        <a:ea typeface="Calibri"/>
                        <a:cs typeface="Times New Roman" panose="02020603050405020304" pitchFamily="18" charset="0"/>
                      </a:endParaRPr>
                    </a:p>
                  </a:txBody>
                  <a:tcPr marL="68580" marR="68580" marT="0" marB="0" anchor="ctr">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5400000" scaled="1"/>
                      <a:tileRect/>
                    </a:gradFill>
                  </a:tcPr>
                </a:tc>
                <a:tc>
                  <a:txBody>
                    <a:bodyPr/>
                    <a:lstStyle/>
                    <a:p>
                      <a:pPr algn="l">
                        <a:lnSpc>
                          <a:spcPct val="107000"/>
                        </a:lnSpc>
                        <a:spcAft>
                          <a:spcPts val="0"/>
                        </a:spcAft>
                      </a:pPr>
                      <a:r>
                        <a:rPr lang="ru-RU" sz="1000" dirty="0" smtClean="0">
                          <a:solidFill>
                            <a:schemeClr val="tx1"/>
                          </a:solidFill>
                          <a:effectLst/>
                          <a:latin typeface="Times New Roman" panose="02020603050405020304" pitchFamily="18" charset="0"/>
                          <a:ea typeface="Calibri"/>
                          <a:cs typeface="Times New Roman" panose="02020603050405020304" pitchFamily="18" charset="0"/>
                        </a:rPr>
                        <a:t>Чукотский</a:t>
                      </a:r>
                      <a:r>
                        <a:rPr lang="ru-RU" sz="1000" baseline="0" dirty="0" smtClean="0">
                          <a:solidFill>
                            <a:schemeClr val="tx1"/>
                          </a:solidFill>
                          <a:effectLst/>
                          <a:latin typeface="Times New Roman" panose="02020603050405020304" pitchFamily="18" charset="0"/>
                          <a:ea typeface="Calibri"/>
                          <a:cs typeface="Times New Roman" panose="02020603050405020304" pitchFamily="18" charset="0"/>
                        </a:rPr>
                        <a:t> автономный округ</a:t>
                      </a:r>
                      <a:endParaRPr lang="ru-RU" sz="1000" dirty="0">
                        <a:solidFill>
                          <a:schemeClr val="tx1"/>
                        </a:solidFill>
                        <a:effectLst/>
                        <a:latin typeface="Times New Roman" panose="02020603050405020304" pitchFamily="18" charset="0"/>
                        <a:ea typeface="Calibri"/>
                        <a:cs typeface="Times New Roman" panose="02020603050405020304" pitchFamily="18" charset="0"/>
                      </a:endParaRPr>
                    </a:p>
                  </a:txBody>
                  <a:tcPr marL="68580" marR="68580" marT="0" marB="0" anchor="ctr">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5400000" scaled="1"/>
                      <a:tileRect/>
                    </a:gradFill>
                  </a:tcPr>
                </a:tc>
                <a:tc>
                  <a:txBody>
                    <a:bodyPr/>
                    <a:lstStyle/>
                    <a:p>
                      <a:pPr algn="ctr">
                        <a:lnSpc>
                          <a:spcPct val="107000"/>
                        </a:lnSpc>
                        <a:spcAft>
                          <a:spcPts val="0"/>
                        </a:spcAft>
                      </a:pPr>
                      <a:r>
                        <a:rPr lang="ru-RU" sz="1100" dirty="0" smtClean="0">
                          <a:solidFill>
                            <a:schemeClr val="tx1"/>
                          </a:solidFill>
                          <a:effectLst/>
                          <a:latin typeface="Times New Roman" panose="02020603050405020304" pitchFamily="18" charset="0"/>
                          <a:ea typeface="Calibri"/>
                          <a:cs typeface="Times New Roman" panose="02020603050405020304" pitchFamily="18" charset="0"/>
                        </a:rPr>
                        <a:t>85</a:t>
                      </a:r>
                      <a:endParaRPr lang="ru-RU" sz="1100" dirty="0">
                        <a:solidFill>
                          <a:schemeClr val="tx1"/>
                        </a:solidFill>
                        <a:effectLst/>
                        <a:latin typeface="Times New Roman" panose="02020603050405020304" pitchFamily="18" charset="0"/>
                        <a:ea typeface="Calibri"/>
                        <a:cs typeface="Times New Roman" panose="02020603050405020304" pitchFamily="18" charset="0"/>
                      </a:endParaRPr>
                    </a:p>
                  </a:txBody>
                  <a:tcPr marL="68580" marR="68580" marT="0" marB="0" anchor="ctr">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5400000" scaled="1"/>
                      <a:tileRect/>
                    </a:gradFill>
                  </a:tcPr>
                </a:tc>
                <a:tc>
                  <a:txBody>
                    <a:bodyPr/>
                    <a:lstStyle/>
                    <a:p>
                      <a:pPr algn="l">
                        <a:lnSpc>
                          <a:spcPct val="107000"/>
                        </a:lnSpc>
                        <a:spcAft>
                          <a:spcPts val="0"/>
                        </a:spcAft>
                      </a:pPr>
                      <a:r>
                        <a:rPr lang="ru-RU" sz="1100" dirty="0" smtClean="0">
                          <a:solidFill>
                            <a:schemeClr val="tx1"/>
                          </a:solidFill>
                          <a:effectLst/>
                          <a:latin typeface="Times New Roman" panose="02020603050405020304" pitchFamily="18" charset="0"/>
                          <a:ea typeface="Calibri"/>
                          <a:cs typeface="Times New Roman" panose="02020603050405020304" pitchFamily="18" charset="0"/>
                        </a:rPr>
                        <a:t>Республика Дагестан</a:t>
                      </a:r>
                      <a:endParaRPr lang="ru-RU" sz="1100" dirty="0">
                        <a:solidFill>
                          <a:schemeClr val="tx1"/>
                        </a:solidFill>
                        <a:effectLst/>
                        <a:latin typeface="Times New Roman" panose="02020603050405020304" pitchFamily="18" charset="0"/>
                        <a:ea typeface="Calibri"/>
                        <a:cs typeface="Times New Roman" panose="02020603050405020304" pitchFamily="18" charset="0"/>
                      </a:endParaRPr>
                    </a:p>
                  </a:txBody>
                  <a:tcPr marL="68580" marR="68580" marT="0" marB="0" anchor="ctr">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5400000" scaled="1"/>
                      <a:tileRect/>
                    </a:gradFill>
                  </a:tcPr>
                </a:tc>
                <a:tc>
                  <a:txBody>
                    <a:bodyPr/>
                    <a:lstStyle/>
                    <a:p>
                      <a:pPr algn="ctr">
                        <a:lnSpc>
                          <a:spcPct val="107000"/>
                        </a:lnSpc>
                        <a:spcAft>
                          <a:spcPts val="0"/>
                        </a:spcAft>
                      </a:pPr>
                      <a:r>
                        <a:rPr lang="ru-RU" sz="1100" dirty="0" smtClean="0">
                          <a:solidFill>
                            <a:schemeClr val="tx1"/>
                          </a:solidFill>
                          <a:effectLst/>
                          <a:latin typeface="Times New Roman" panose="02020603050405020304" pitchFamily="18" charset="0"/>
                          <a:ea typeface="Calibri"/>
                          <a:cs typeface="Times New Roman" panose="02020603050405020304" pitchFamily="18" charset="0"/>
                        </a:rPr>
                        <a:t>85</a:t>
                      </a:r>
                      <a:endParaRPr lang="ru-RU" sz="1100" dirty="0">
                        <a:solidFill>
                          <a:schemeClr val="tx1"/>
                        </a:solidFill>
                        <a:effectLst/>
                        <a:latin typeface="Times New Roman" panose="02020603050405020304" pitchFamily="18" charset="0"/>
                        <a:ea typeface="Calibri"/>
                        <a:cs typeface="Times New Roman" panose="02020603050405020304" pitchFamily="18" charset="0"/>
                      </a:endParaRPr>
                    </a:p>
                  </a:txBody>
                  <a:tcPr marL="68580" marR="68580" marT="0" marB="0" anchor="ctr">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5400000" scaled="1"/>
                      <a:tileRect/>
                    </a:gradFill>
                  </a:tcPr>
                </a:tc>
              </a:tr>
            </a:tbl>
          </a:graphicData>
        </a:graphic>
      </p:graphicFrame>
      <p:pic>
        <p:nvPicPr>
          <p:cNvPr id="1026" name="Picture 2" descr="C:\Users\i.smirnov\Documents\Бюджет для граждан\Фото\rating.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71900" y="764704"/>
            <a:ext cx="2759102" cy="165618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5077128"/>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5" descr="C:\Users\s.kuznetsova.MFCHR\Desktop\img_782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1412" y="662798"/>
            <a:ext cx="2440388" cy="1625909"/>
          </a:xfrm>
          <a:prstGeom prst="roundRect">
            <a:avLst>
              <a:gd name="adj" fmla="val 8594"/>
            </a:avLst>
          </a:prstGeom>
          <a:solidFill>
            <a:srgbClr val="FFFFFF">
              <a:shade val="85000"/>
            </a:srgbClr>
          </a:solidFill>
          <a:ln>
            <a:noFill/>
          </a:ln>
          <a:effectLst/>
          <a:extLst/>
        </p:spPr>
      </p:pic>
      <p:pic>
        <p:nvPicPr>
          <p:cNvPr id="102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6186" y="3398019"/>
            <a:ext cx="2496279" cy="1759173"/>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6727" b="6192"/>
          <a:stretch/>
        </p:blipFill>
        <p:spPr bwMode="auto">
          <a:xfrm>
            <a:off x="3842198" y="662798"/>
            <a:ext cx="1809922" cy="186012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sp>
        <p:nvSpPr>
          <p:cNvPr id="14" name="Скругленный прямоугольник 13"/>
          <p:cNvSpPr/>
          <p:nvPr/>
        </p:nvSpPr>
        <p:spPr>
          <a:xfrm>
            <a:off x="215122" y="2151420"/>
            <a:ext cx="2611487" cy="106988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lnSpc>
                <a:spcPct val="90000"/>
              </a:lnSpc>
            </a:pPr>
            <a:r>
              <a:rPr lang="ru-RU" sz="1200" dirty="0" smtClean="0">
                <a:solidFill>
                  <a:prstClr val="black"/>
                </a:solidFill>
                <a:latin typeface="Times New Roman" panose="02020603050405020304" pitchFamily="18" charset="0"/>
                <a:cs typeface="Times New Roman" panose="02020603050405020304" pitchFamily="18" charset="0"/>
              </a:rPr>
              <a:t>Проведение открытых уроков, семинаров при участии </a:t>
            </a:r>
            <a:r>
              <a:rPr lang="ru-RU" sz="1200" dirty="0">
                <a:solidFill>
                  <a:prstClr val="black"/>
                </a:solidFill>
                <a:latin typeface="Times New Roman" panose="02020603050405020304" pitchFamily="18" charset="0"/>
                <a:cs typeface="Times New Roman" panose="02020603050405020304" pitchFamily="18" charset="0"/>
              </a:rPr>
              <a:t>министра </a:t>
            </a:r>
            <a:r>
              <a:rPr lang="ru-RU" sz="1200" dirty="0" smtClean="0">
                <a:solidFill>
                  <a:prstClr val="black"/>
                </a:solidFill>
                <a:latin typeface="Times New Roman" panose="02020603050405020304" pitchFamily="18" charset="0"/>
                <a:cs typeface="Times New Roman" panose="02020603050405020304" pitchFamily="18" charset="0"/>
              </a:rPr>
              <a:t>финансов</a:t>
            </a:r>
            <a:r>
              <a:rPr lang="ru-RU" sz="1200" dirty="0">
                <a:solidFill>
                  <a:prstClr val="black"/>
                </a:solidFill>
                <a:latin typeface="Times New Roman" panose="02020603050405020304" pitchFamily="18" charset="0"/>
                <a:cs typeface="Times New Roman" panose="02020603050405020304" pitchFamily="18" charset="0"/>
              </a:rPr>
              <a:t>,</a:t>
            </a:r>
            <a:r>
              <a:rPr lang="ru-RU" sz="1200" dirty="0" smtClean="0">
                <a:solidFill>
                  <a:prstClr val="black"/>
                </a:solidFill>
                <a:latin typeface="Times New Roman" panose="02020603050405020304" pitchFamily="18" charset="0"/>
                <a:cs typeface="Times New Roman" panose="02020603050405020304" pitchFamily="18" charset="0"/>
              </a:rPr>
              <a:t> </a:t>
            </a:r>
            <a:r>
              <a:rPr lang="ru-RU" sz="1200" dirty="0">
                <a:solidFill>
                  <a:prstClr val="black"/>
                </a:solidFill>
                <a:latin typeface="Times New Roman" panose="02020603050405020304" pitchFamily="18" charset="0"/>
                <a:cs typeface="Times New Roman" panose="02020603050405020304" pitchFamily="18" charset="0"/>
              </a:rPr>
              <a:t>заместителей </a:t>
            </a:r>
            <a:r>
              <a:rPr lang="ru-RU" sz="1200" dirty="0" smtClean="0">
                <a:solidFill>
                  <a:prstClr val="black"/>
                </a:solidFill>
                <a:latin typeface="Times New Roman" panose="02020603050405020304" pitchFamily="18" charset="0"/>
                <a:cs typeface="Times New Roman" panose="02020603050405020304" pitchFamily="18" charset="0"/>
              </a:rPr>
              <a:t>министра финансов в школах, </a:t>
            </a:r>
            <a:r>
              <a:rPr lang="ru-RU" sz="1200" dirty="0" err="1" smtClean="0">
                <a:solidFill>
                  <a:prstClr val="black"/>
                </a:solidFill>
                <a:latin typeface="Times New Roman" panose="02020603050405020304" pitchFamily="18" charset="0"/>
                <a:cs typeface="Times New Roman" panose="02020603050405020304" pitchFamily="18" charset="0"/>
              </a:rPr>
              <a:t>СУЗах</a:t>
            </a:r>
            <a:r>
              <a:rPr lang="ru-RU" sz="1200" dirty="0" smtClean="0">
                <a:solidFill>
                  <a:prstClr val="black"/>
                </a:solidFill>
                <a:latin typeface="Times New Roman" panose="02020603050405020304" pitchFamily="18" charset="0"/>
                <a:cs typeface="Times New Roman" panose="02020603050405020304" pitchFamily="18" charset="0"/>
              </a:rPr>
              <a:t> </a:t>
            </a:r>
          </a:p>
          <a:p>
            <a:pPr algn="ctr">
              <a:lnSpc>
                <a:spcPct val="90000"/>
              </a:lnSpc>
            </a:pPr>
            <a:r>
              <a:rPr lang="ru-RU" sz="1200" dirty="0" smtClean="0">
                <a:solidFill>
                  <a:prstClr val="black"/>
                </a:solidFill>
                <a:latin typeface="Times New Roman" panose="02020603050405020304" pitchFamily="18" charset="0"/>
                <a:cs typeface="Times New Roman" panose="02020603050405020304" pitchFamily="18" charset="0"/>
              </a:rPr>
              <a:t>и ВУЗах республики</a:t>
            </a:r>
            <a:endParaRPr lang="ru-RU" sz="1200" dirty="0">
              <a:solidFill>
                <a:srgbClr val="FF0000"/>
              </a:solidFill>
              <a:latin typeface="Times New Roman" panose="02020603050405020304" pitchFamily="18" charset="0"/>
              <a:cs typeface="Times New Roman" panose="02020603050405020304" pitchFamily="18" charset="0"/>
            </a:endParaRPr>
          </a:p>
        </p:txBody>
      </p:sp>
      <p:sp>
        <p:nvSpPr>
          <p:cNvPr id="16" name="Скругленный прямоугольник 15"/>
          <p:cNvSpPr/>
          <p:nvPr/>
        </p:nvSpPr>
        <p:spPr>
          <a:xfrm>
            <a:off x="3203850" y="5085185"/>
            <a:ext cx="2880318" cy="136815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lnSpc>
                <a:spcPct val="90000"/>
              </a:lnSpc>
            </a:pPr>
            <a:r>
              <a:rPr lang="ru-RU" sz="1200" dirty="0" smtClean="0">
                <a:solidFill>
                  <a:prstClr val="black"/>
                </a:solidFill>
                <a:latin typeface="Times New Roman" panose="02020603050405020304" pitchFamily="18" charset="0"/>
                <a:cs typeface="Times New Roman" panose="02020603050405020304" pitchFamily="18" charset="0"/>
              </a:rPr>
              <a:t>Выпуск совместного проекта </a:t>
            </a:r>
            <a:r>
              <a:rPr lang="ru-RU" sz="1200" dirty="0">
                <a:solidFill>
                  <a:prstClr val="black"/>
                </a:solidFill>
                <a:latin typeface="Times New Roman" panose="02020603050405020304" pitchFamily="18" charset="0"/>
                <a:cs typeface="Times New Roman" panose="02020603050405020304" pitchFamily="18" charset="0"/>
              </a:rPr>
              <a:t>газеты «Советская Чувашия» </a:t>
            </a:r>
            <a:r>
              <a:rPr lang="ru-RU" sz="1200" dirty="0" smtClean="0">
                <a:solidFill>
                  <a:prstClr val="black"/>
                </a:solidFill>
                <a:latin typeface="Times New Roman" panose="02020603050405020304" pitchFamily="18" charset="0"/>
                <a:cs typeface="Times New Roman" panose="02020603050405020304" pitchFamily="18" charset="0"/>
              </a:rPr>
              <a:t>и Минфина Чувашии «Ваши финансы», в рамках которого публикуются материалы </a:t>
            </a:r>
            <a:br>
              <a:rPr lang="ru-RU" sz="1200" dirty="0" smtClean="0">
                <a:solidFill>
                  <a:prstClr val="black"/>
                </a:solidFill>
                <a:latin typeface="Times New Roman" panose="02020603050405020304" pitchFamily="18" charset="0"/>
                <a:cs typeface="Times New Roman" panose="02020603050405020304" pitchFamily="18" charset="0"/>
              </a:rPr>
            </a:br>
            <a:r>
              <a:rPr lang="ru-RU" sz="1200" dirty="0" smtClean="0">
                <a:solidFill>
                  <a:prstClr val="black"/>
                </a:solidFill>
                <a:latin typeface="Times New Roman" panose="02020603050405020304" pitchFamily="18" charset="0"/>
                <a:cs typeface="Times New Roman" panose="02020603050405020304" pitchFamily="18" charset="0"/>
              </a:rPr>
              <a:t>на </a:t>
            </a:r>
            <a:r>
              <a:rPr lang="ru-RU" sz="1200" dirty="0">
                <a:solidFill>
                  <a:prstClr val="black"/>
                </a:solidFill>
                <a:latin typeface="Times New Roman" panose="02020603050405020304" pitchFamily="18" charset="0"/>
                <a:cs typeface="Times New Roman" panose="02020603050405020304" pitchFamily="18" charset="0"/>
              </a:rPr>
              <a:t>наиболее актуальные </a:t>
            </a:r>
            <a:r>
              <a:rPr lang="ru-RU" sz="1200" dirty="0" smtClean="0">
                <a:solidFill>
                  <a:prstClr val="black"/>
                </a:solidFill>
                <a:latin typeface="Times New Roman" panose="02020603050405020304" pitchFamily="18" charset="0"/>
                <a:cs typeface="Times New Roman" panose="02020603050405020304" pitchFamily="18" charset="0"/>
              </a:rPr>
              <a:t>и проблемные темы </a:t>
            </a:r>
            <a:r>
              <a:rPr lang="ru-RU" sz="1200" dirty="0">
                <a:solidFill>
                  <a:prstClr val="black"/>
                </a:solidFill>
                <a:latin typeface="Times New Roman" panose="02020603050405020304" pitchFamily="18" charset="0"/>
                <a:cs typeface="Times New Roman" panose="02020603050405020304" pitchFamily="18" charset="0"/>
              </a:rPr>
              <a:t>в финансовой </a:t>
            </a:r>
            <a:r>
              <a:rPr lang="ru-RU" sz="1200" dirty="0" smtClean="0">
                <a:solidFill>
                  <a:prstClr val="black"/>
                </a:solidFill>
                <a:latin typeface="Times New Roman" panose="02020603050405020304" pitchFamily="18" charset="0"/>
                <a:cs typeface="Times New Roman" panose="02020603050405020304" pitchFamily="18" charset="0"/>
              </a:rPr>
              <a:t>сфере </a:t>
            </a:r>
            <a:endParaRPr lang="ru-RU" sz="1200" dirty="0">
              <a:solidFill>
                <a:prstClr val="black"/>
              </a:solidFill>
              <a:latin typeface="Times New Roman" panose="02020603050405020304" pitchFamily="18" charset="0"/>
              <a:cs typeface="Times New Roman" panose="02020603050405020304" pitchFamily="18" charset="0"/>
            </a:endParaRPr>
          </a:p>
        </p:txBody>
      </p:sp>
      <p:sp>
        <p:nvSpPr>
          <p:cNvPr id="24" name="Скругленный прямоугольник 23"/>
          <p:cNvSpPr/>
          <p:nvPr/>
        </p:nvSpPr>
        <p:spPr>
          <a:xfrm>
            <a:off x="2915816" y="2143614"/>
            <a:ext cx="3413854" cy="12031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lnSpc>
                <a:spcPct val="90000"/>
              </a:lnSpc>
            </a:pPr>
            <a:r>
              <a:rPr lang="ru-RU" sz="1200" dirty="0" smtClean="0">
                <a:solidFill>
                  <a:prstClr val="black"/>
                </a:solidFill>
                <a:latin typeface="Times New Roman" panose="02020603050405020304" pitchFamily="18" charset="0"/>
                <a:cs typeface="Times New Roman" panose="02020603050405020304" pitchFamily="18" charset="0"/>
              </a:rPr>
              <a:t>Ежегодное участие в «Неделях финансовой грамотности» с проведением более чем</a:t>
            </a:r>
            <a:br>
              <a:rPr lang="ru-RU" sz="1200" dirty="0" smtClean="0">
                <a:solidFill>
                  <a:prstClr val="black"/>
                </a:solidFill>
                <a:latin typeface="Times New Roman" panose="02020603050405020304" pitchFamily="18" charset="0"/>
                <a:cs typeface="Times New Roman" panose="02020603050405020304" pitchFamily="18" charset="0"/>
              </a:rPr>
            </a:br>
            <a:r>
              <a:rPr lang="ru-RU" sz="1200" dirty="0" smtClean="0">
                <a:solidFill>
                  <a:prstClr val="black"/>
                </a:solidFill>
                <a:latin typeface="Times New Roman" panose="02020603050405020304" pitchFamily="18" charset="0"/>
                <a:cs typeface="Times New Roman" panose="02020603050405020304" pitchFamily="18" charset="0"/>
              </a:rPr>
              <a:t>1000 образовательных </a:t>
            </a:r>
            <a:r>
              <a:rPr lang="ru-RU" sz="1200" dirty="0">
                <a:solidFill>
                  <a:prstClr val="black"/>
                </a:solidFill>
                <a:latin typeface="Times New Roman" panose="02020603050405020304" pitchFamily="18" charset="0"/>
                <a:cs typeface="Times New Roman" panose="02020603050405020304" pitchFamily="18" charset="0"/>
              </a:rPr>
              <a:t>мероприятий (семинаров, лекций, мастер-классов, деловых игр и круглых столов </a:t>
            </a:r>
            <a:r>
              <a:rPr lang="ru-RU" sz="1200" dirty="0" smtClean="0">
                <a:solidFill>
                  <a:prstClr val="black"/>
                </a:solidFill>
                <a:latin typeface="Times New Roman" panose="02020603050405020304" pitchFamily="18" charset="0"/>
                <a:cs typeface="Times New Roman" panose="02020603050405020304" pitchFamily="18" charset="0"/>
              </a:rPr>
              <a:t>с приглашением экспертов из кредитных и прочих организаций)</a:t>
            </a:r>
            <a:endParaRPr lang="ru-RU" sz="1200" dirty="0">
              <a:solidFill>
                <a:prstClr val="black"/>
              </a:solidFill>
              <a:latin typeface="Times New Roman" panose="02020603050405020304" pitchFamily="18" charset="0"/>
              <a:cs typeface="Times New Roman" panose="02020603050405020304" pitchFamily="18" charset="0"/>
            </a:endParaRPr>
          </a:p>
        </p:txBody>
      </p:sp>
      <p:pic>
        <p:nvPicPr>
          <p:cNvPr id="25" name="Рисунок 5"/>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03037" y="642169"/>
            <a:ext cx="2206782" cy="166641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6" name="Picture 6" descr="C:\Users\s.kuznetsova.MFCHR\Desktop\img_8155.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5986"/>
          <a:stretch/>
        </p:blipFill>
        <p:spPr bwMode="auto">
          <a:xfrm>
            <a:off x="6588224" y="3398019"/>
            <a:ext cx="2321595" cy="1759173"/>
          </a:xfrm>
          <a:prstGeom prst="roundRect">
            <a:avLst>
              <a:gd name="adj" fmla="val 8594"/>
            </a:avLst>
          </a:prstGeom>
          <a:solidFill>
            <a:srgbClr val="FFFFFF">
              <a:shade val="85000"/>
            </a:srgbClr>
          </a:solidFill>
          <a:ln>
            <a:noFill/>
          </a:ln>
          <a:effectLst/>
          <a:extLst/>
        </p:spPr>
      </p:pic>
      <p:sp>
        <p:nvSpPr>
          <p:cNvPr id="28" name="Скругленный прямоугольник 27"/>
          <p:cNvSpPr/>
          <p:nvPr/>
        </p:nvSpPr>
        <p:spPr>
          <a:xfrm>
            <a:off x="6401678" y="5090616"/>
            <a:ext cx="2664296" cy="1269141"/>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lnSpc>
                <a:spcPct val="90000"/>
              </a:lnSpc>
            </a:pPr>
            <a:endParaRPr lang="ru-RU" sz="1200" dirty="0" smtClean="0">
              <a:solidFill>
                <a:prstClr val="black"/>
              </a:solidFill>
              <a:latin typeface="Times New Roman" panose="02020603050405020304" pitchFamily="18" charset="0"/>
              <a:cs typeface="Times New Roman" panose="02020603050405020304" pitchFamily="18" charset="0"/>
            </a:endParaRPr>
          </a:p>
          <a:p>
            <a:pPr algn="ctr">
              <a:lnSpc>
                <a:spcPct val="90000"/>
              </a:lnSpc>
            </a:pPr>
            <a:r>
              <a:rPr lang="ru-RU" sz="1200" dirty="0" smtClean="0">
                <a:solidFill>
                  <a:prstClr val="black"/>
                </a:solidFill>
                <a:latin typeface="Times New Roman" panose="02020603050405020304" pitchFamily="18" charset="0"/>
                <a:cs typeface="Times New Roman" panose="02020603050405020304" pitchFamily="18" charset="0"/>
              </a:rPr>
              <a:t>Подготовка </a:t>
            </a:r>
            <a:r>
              <a:rPr lang="ru-RU" sz="1200" dirty="0">
                <a:solidFill>
                  <a:prstClr val="black"/>
                </a:solidFill>
                <a:latin typeface="Times New Roman" panose="02020603050405020304" pitchFamily="18" charset="0"/>
                <a:cs typeface="Times New Roman" panose="02020603050405020304" pitchFamily="18" charset="0"/>
              </a:rPr>
              <a:t>волонтеров и </a:t>
            </a:r>
            <a:r>
              <a:rPr lang="ru-RU" sz="1200" dirty="0" err="1">
                <a:solidFill>
                  <a:prstClr val="black"/>
                </a:solidFill>
                <a:latin typeface="Times New Roman" panose="02020603050405020304" pitchFamily="18" charset="0"/>
                <a:cs typeface="Times New Roman" panose="02020603050405020304" pitchFamily="18" charset="0"/>
              </a:rPr>
              <a:t>тьютеров</a:t>
            </a:r>
            <a:r>
              <a:rPr lang="ru-RU" sz="1200" dirty="0">
                <a:solidFill>
                  <a:prstClr val="black"/>
                </a:solidFill>
                <a:latin typeface="Times New Roman" panose="02020603050405020304" pitchFamily="18" charset="0"/>
                <a:cs typeface="Times New Roman" panose="02020603050405020304" pitchFamily="18" charset="0"/>
              </a:rPr>
              <a:t> </a:t>
            </a:r>
            <a:r>
              <a:rPr lang="ru-RU" sz="1200" dirty="0" smtClean="0">
                <a:solidFill>
                  <a:prstClr val="black"/>
                </a:solidFill>
                <a:latin typeface="Times New Roman" panose="02020603050405020304" pitchFamily="18" charset="0"/>
                <a:cs typeface="Times New Roman" panose="02020603050405020304" pitchFamily="18" charset="0"/>
              </a:rPr>
              <a:t/>
            </a:r>
            <a:br>
              <a:rPr lang="ru-RU" sz="1200" dirty="0" smtClean="0">
                <a:solidFill>
                  <a:prstClr val="black"/>
                </a:solidFill>
                <a:latin typeface="Times New Roman" panose="02020603050405020304" pitchFamily="18" charset="0"/>
                <a:cs typeface="Times New Roman" panose="02020603050405020304" pitchFamily="18" charset="0"/>
              </a:rPr>
            </a:br>
            <a:r>
              <a:rPr lang="ru-RU" sz="1200" dirty="0" smtClean="0">
                <a:solidFill>
                  <a:prstClr val="black"/>
                </a:solidFill>
                <a:latin typeface="Times New Roman" panose="02020603050405020304" pitchFamily="18" charset="0"/>
                <a:cs typeface="Times New Roman" panose="02020603050405020304" pitchFamily="18" charset="0"/>
              </a:rPr>
              <a:t>с последующим проведением ими </a:t>
            </a:r>
            <a:r>
              <a:rPr lang="ru-RU" sz="1200" dirty="0">
                <a:solidFill>
                  <a:prstClr val="black"/>
                </a:solidFill>
                <a:latin typeface="Times New Roman" panose="02020603050405020304" pitchFamily="18" charset="0"/>
                <a:cs typeface="Times New Roman" panose="02020603050405020304" pitchFamily="18" charset="0"/>
              </a:rPr>
              <a:t>уроков </a:t>
            </a:r>
            <a:r>
              <a:rPr lang="ru-RU" sz="1200" dirty="0" smtClean="0">
                <a:solidFill>
                  <a:prstClr val="black"/>
                </a:solidFill>
                <a:latin typeface="Times New Roman" panose="02020603050405020304" pitchFamily="18" charset="0"/>
                <a:cs typeface="Times New Roman" panose="02020603050405020304" pitchFamily="18" charset="0"/>
              </a:rPr>
              <a:t>по финансовой грамотности</a:t>
            </a:r>
            <a:br>
              <a:rPr lang="ru-RU" sz="1200" dirty="0" smtClean="0">
                <a:solidFill>
                  <a:prstClr val="black"/>
                </a:solidFill>
                <a:latin typeface="Times New Roman" panose="02020603050405020304" pitchFamily="18" charset="0"/>
                <a:cs typeface="Times New Roman" panose="02020603050405020304" pitchFamily="18" charset="0"/>
              </a:rPr>
            </a:br>
            <a:r>
              <a:rPr lang="ru-RU" sz="1200" dirty="0" smtClean="0">
                <a:solidFill>
                  <a:prstClr val="black"/>
                </a:solidFill>
                <a:latin typeface="Times New Roman" panose="02020603050405020304" pitchFamily="18" charset="0"/>
                <a:cs typeface="Times New Roman" panose="02020603050405020304" pitchFamily="18" charset="0"/>
              </a:rPr>
              <a:t> </a:t>
            </a:r>
            <a:r>
              <a:rPr lang="ru-RU" sz="1200" dirty="0">
                <a:solidFill>
                  <a:prstClr val="black"/>
                </a:solidFill>
                <a:latin typeface="Times New Roman" panose="02020603050405020304" pitchFamily="18" charset="0"/>
                <a:cs typeface="Times New Roman" panose="02020603050405020304" pitchFamily="18" charset="0"/>
              </a:rPr>
              <a:t>в </a:t>
            </a:r>
            <a:r>
              <a:rPr lang="ru-RU" sz="1200" dirty="0" smtClean="0">
                <a:solidFill>
                  <a:prstClr val="black"/>
                </a:solidFill>
                <a:latin typeface="Times New Roman" panose="02020603050405020304" pitchFamily="18" charset="0"/>
                <a:cs typeface="Times New Roman" panose="02020603050405020304" pitchFamily="18" charset="0"/>
              </a:rPr>
              <a:t>образовательных организациях,</a:t>
            </a:r>
            <a:br>
              <a:rPr lang="ru-RU" sz="1200" dirty="0" smtClean="0">
                <a:solidFill>
                  <a:prstClr val="black"/>
                </a:solidFill>
                <a:latin typeface="Times New Roman" panose="02020603050405020304" pitchFamily="18" charset="0"/>
                <a:cs typeface="Times New Roman" panose="02020603050405020304" pitchFamily="18" charset="0"/>
              </a:rPr>
            </a:br>
            <a:r>
              <a:rPr lang="ru-RU" sz="1200" dirty="0" smtClean="0">
                <a:solidFill>
                  <a:prstClr val="black"/>
                </a:solidFill>
                <a:latin typeface="Times New Roman" panose="02020603050405020304" pitchFamily="18" charset="0"/>
                <a:cs typeface="Times New Roman" panose="02020603050405020304" pitchFamily="18" charset="0"/>
              </a:rPr>
              <a:t> </a:t>
            </a:r>
            <a:r>
              <a:rPr lang="ru-RU" sz="1200" dirty="0">
                <a:solidFill>
                  <a:prstClr val="black"/>
                </a:solidFill>
                <a:latin typeface="Times New Roman" panose="02020603050405020304" pitchFamily="18" charset="0"/>
                <a:cs typeface="Times New Roman" panose="02020603050405020304" pitchFamily="18" charset="0"/>
              </a:rPr>
              <a:t>в том </a:t>
            </a:r>
            <a:r>
              <a:rPr lang="ru-RU" sz="1200" dirty="0" smtClean="0">
                <a:solidFill>
                  <a:prstClr val="black"/>
                </a:solidFill>
                <a:latin typeface="Times New Roman" panose="02020603050405020304" pitchFamily="18" charset="0"/>
                <a:cs typeface="Times New Roman" panose="02020603050405020304" pitchFamily="18" charset="0"/>
              </a:rPr>
              <a:t>числе в сельских </a:t>
            </a:r>
            <a:r>
              <a:rPr lang="ru-RU" sz="1200" dirty="0">
                <a:solidFill>
                  <a:prstClr val="black"/>
                </a:solidFill>
                <a:latin typeface="Times New Roman" panose="02020603050405020304" pitchFamily="18" charset="0"/>
                <a:cs typeface="Times New Roman" panose="02020603050405020304" pitchFamily="18" charset="0"/>
              </a:rPr>
              <a:t>школах</a:t>
            </a:r>
            <a:r>
              <a:rPr lang="ru-RU" sz="1200" dirty="0" smtClean="0">
                <a:solidFill>
                  <a:prstClr val="black"/>
                </a:solidFill>
                <a:latin typeface="Times New Roman" panose="02020603050405020304" pitchFamily="18" charset="0"/>
                <a:cs typeface="Times New Roman" panose="02020603050405020304" pitchFamily="18" charset="0"/>
              </a:rPr>
              <a:t>.</a:t>
            </a:r>
          </a:p>
          <a:p>
            <a:pPr algn="ctr">
              <a:lnSpc>
                <a:spcPct val="90000"/>
              </a:lnSpc>
            </a:pPr>
            <a:endParaRPr lang="ru-RU" sz="1200" dirty="0">
              <a:solidFill>
                <a:srgbClr val="FF0000"/>
              </a:solidFill>
              <a:latin typeface="Times New Roman" panose="02020603050405020304" pitchFamily="18" charset="0"/>
              <a:cs typeface="Times New Roman" panose="02020603050405020304" pitchFamily="18" charset="0"/>
            </a:endParaRPr>
          </a:p>
        </p:txBody>
      </p:sp>
      <p:sp>
        <p:nvSpPr>
          <p:cNvPr id="18" name="Заголовок 1"/>
          <p:cNvSpPr txBox="1">
            <a:spLocks/>
          </p:cNvSpPr>
          <p:nvPr/>
        </p:nvSpPr>
        <p:spPr>
          <a:xfrm>
            <a:off x="259729" y="82913"/>
            <a:ext cx="6904559" cy="536032"/>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l" fontAlgn="auto">
              <a:spcAft>
                <a:spcPts val="0"/>
              </a:spcAft>
              <a:buClr>
                <a:srgbClr val="F14124">
                  <a:lumMod val="75000"/>
                </a:srgbClr>
              </a:buClr>
              <a:buFont typeface="Georgia" pitchFamily="18" charset="0"/>
              <a:buNone/>
            </a:pPr>
            <a:r>
              <a:rPr lang="ru-RU" sz="2200" dirty="0" smtClean="0">
                <a:solidFill>
                  <a:prstClr val="black"/>
                </a:solidFill>
                <a:effectLst/>
                <a:latin typeface="Times New Roman" panose="02020603050405020304" pitchFamily="18" charset="0"/>
                <a:cs typeface="Times New Roman" panose="02020603050405020304" pitchFamily="18" charset="0"/>
              </a:rPr>
              <a:t>Повышение финансовой грамотности населения</a:t>
            </a:r>
            <a:endParaRPr lang="ru-RU" sz="2200" dirty="0">
              <a:solidFill>
                <a:prstClr val="black"/>
              </a:solidFill>
              <a:effectLst/>
              <a:latin typeface="Times New Roman" panose="02020603050405020304" pitchFamily="18" charset="0"/>
              <a:cs typeface="Times New Roman" panose="02020603050405020304" pitchFamily="18" charset="0"/>
            </a:endParaRPr>
          </a:p>
        </p:txBody>
      </p:sp>
      <p:cxnSp>
        <p:nvCxnSpPr>
          <p:cNvPr id="21" name="Прямая соединительная линия 20"/>
          <p:cNvCxnSpPr/>
          <p:nvPr/>
        </p:nvCxnSpPr>
        <p:spPr>
          <a:xfrm>
            <a:off x="0" y="620688"/>
            <a:ext cx="9144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7873228" y="69850"/>
            <a:ext cx="1223412" cy="492443"/>
          </a:xfrm>
          <a:prstGeom prst="rect">
            <a:avLst/>
          </a:prstGeom>
          <a:noFill/>
        </p:spPr>
        <p:txBody>
          <a:bodyPr wrap="none" rtlCol="0">
            <a:spAutoFit/>
          </a:bodyPr>
          <a:lstStyle/>
          <a:p>
            <a:pPr algn="ctr"/>
            <a:r>
              <a:rPr lang="ru-RU" sz="1300" b="1" i="1" dirty="0" smtClean="0">
                <a:solidFill>
                  <a:srgbClr val="4E67C8"/>
                </a:solidFill>
                <a:latin typeface="Trebuchet MS"/>
              </a:rPr>
              <a:t>Бюджет</a:t>
            </a:r>
          </a:p>
          <a:p>
            <a:pPr algn="ctr"/>
            <a:r>
              <a:rPr lang="ru-RU" sz="1300" b="1" i="1" dirty="0" smtClean="0">
                <a:solidFill>
                  <a:srgbClr val="4E67C8"/>
                </a:solidFill>
                <a:latin typeface="Trebuchet MS"/>
              </a:rPr>
              <a:t>для граждан</a:t>
            </a:r>
            <a:endParaRPr lang="ru-RU" sz="1300" b="1" i="1" dirty="0">
              <a:solidFill>
                <a:srgbClr val="4E67C8"/>
              </a:solidFill>
              <a:latin typeface="Trebuchet MS"/>
            </a:endParaRPr>
          </a:p>
        </p:txBody>
      </p:sp>
      <p:sp>
        <p:nvSpPr>
          <p:cNvPr id="3" name="Номер слайда 2"/>
          <p:cNvSpPr>
            <a:spLocks noGrp="1"/>
          </p:cNvSpPr>
          <p:nvPr>
            <p:ph type="sldNum" sz="quarter" idx="12"/>
          </p:nvPr>
        </p:nvSpPr>
        <p:spPr>
          <a:xfrm>
            <a:off x="8147248" y="6525344"/>
            <a:ext cx="1006489" cy="365125"/>
          </a:xfrm>
        </p:spPr>
        <p:txBody>
          <a:bodyPr/>
          <a:lstStyle/>
          <a:p>
            <a:pPr>
              <a:defRPr/>
            </a:pPr>
            <a:r>
              <a:rPr lang="ru-RU" dirty="0" smtClean="0">
                <a:solidFill>
                  <a:prstClr val="black"/>
                </a:solidFill>
              </a:rPr>
              <a:t>87</a:t>
            </a:r>
            <a:endParaRPr lang="ru-RU" dirty="0">
              <a:solidFill>
                <a:prstClr val="black"/>
              </a:solidFill>
            </a:endParaRPr>
          </a:p>
        </p:txBody>
      </p:sp>
      <p:sp>
        <p:nvSpPr>
          <p:cNvPr id="15" name="Скругленный прямоугольник 14"/>
          <p:cNvSpPr/>
          <p:nvPr/>
        </p:nvSpPr>
        <p:spPr>
          <a:xfrm>
            <a:off x="114764" y="5090618"/>
            <a:ext cx="2801052" cy="126914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lnSpc>
                <a:spcPct val="90000"/>
              </a:lnSpc>
            </a:pPr>
            <a:endParaRPr lang="ru-RU" sz="1200" dirty="0">
              <a:solidFill>
                <a:prstClr val="black"/>
              </a:solidFill>
              <a:latin typeface="Times New Roman" panose="02020603050405020304" pitchFamily="18" charset="0"/>
              <a:cs typeface="Times New Roman" panose="02020603050405020304" pitchFamily="18" charset="0"/>
            </a:endParaRPr>
          </a:p>
        </p:txBody>
      </p:sp>
      <p:grpSp>
        <p:nvGrpSpPr>
          <p:cNvPr id="4" name="Группа 3"/>
          <p:cNvGrpSpPr/>
          <p:nvPr/>
        </p:nvGrpSpPr>
        <p:grpSpPr>
          <a:xfrm>
            <a:off x="6401678" y="2132857"/>
            <a:ext cx="2694962" cy="1088451"/>
            <a:chOff x="6401678" y="2131701"/>
            <a:chExt cx="2694962" cy="1205226"/>
          </a:xfrm>
        </p:grpSpPr>
        <p:sp>
          <p:nvSpPr>
            <p:cNvPr id="27" name="Скругленный прямоугольник 26"/>
            <p:cNvSpPr/>
            <p:nvPr/>
          </p:nvSpPr>
          <p:spPr>
            <a:xfrm>
              <a:off x="6401678" y="2143614"/>
              <a:ext cx="2664296" cy="1193313"/>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lnSpc>
                  <a:spcPct val="90000"/>
                </a:lnSpc>
              </a:pPr>
              <a:endParaRPr lang="ru-RU" sz="1200" dirty="0">
                <a:solidFill>
                  <a:srgbClr val="FF0000"/>
                </a:solidFill>
                <a:latin typeface="Times New Roman" panose="02020603050405020304" pitchFamily="18" charset="0"/>
                <a:cs typeface="Times New Roman" panose="02020603050405020304" pitchFamily="18" charset="0"/>
              </a:endParaRPr>
            </a:p>
          </p:txBody>
        </p:sp>
        <p:sp>
          <p:nvSpPr>
            <p:cNvPr id="2" name="TextBox 1"/>
            <p:cNvSpPr txBox="1"/>
            <p:nvPr/>
          </p:nvSpPr>
          <p:spPr>
            <a:xfrm>
              <a:off x="6415776" y="2131701"/>
              <a:ext cx="2680864" cy="1089529"/>
            </a:xfrm>
            <a:prstGeom prst="rect">
              <a:avLst/>
            </a:prstGeom>
            <a:noFill/>
          </p:spPr>
          <p:txBody>
            <a:bodyPr wrap="square" rtlCol="0">
              <a:spAutoFit/>
            </a:bodyPr>
            <a:lstStyle/>
            <a:p>
              <a:pPr algn="ctr">
                <a:lnSpc>
                  <a:spcPct val="90000"/>
                </a:lnSpc>
              </a:pPr>
              <a:r>
                <a:rPr lang="ru-RU" sz="1200" dirty="0">
                  <a:solidFill>
                    <a:prstClr val="black"/>
                  </a:solidFill>
                  <a:latin typeface="Times New Roman" panose="02020603050405020304" pitchFamily="18" charset="0"/>
                  <a:cs typeface="Times New Roman" panose="02020603050405020304" pitchFamily="18" charset="0"/>
                </a:rPr>
                <a:t>Участие во «Всероссийской неделе </a:t>
              </a:r>
              <a:endParaRPr lang="ru-RU" sz="1200" dirty="0" smtClean="0">
                <a:solidFill>
                  <a:prstClr val="black"/>
                </a:solidFill>
                <a:latin typeface="Times New Roman" panose="02020603050405020304" pitchFamily="18" charset="0"/>
                <a:cs typeface="Times New Roman" panose="02020603050405020304" pitchFamily="18" charset="0"/>
              </a:endParaRPr>
            </a:p>
            <a:p>
              <a:pPr algn="ctr">
                <a:lnSpc>
                  <a:spcPct val="90000"/>
                </a:lnSpc>
              </a:pPr>
              <a:r>
                <a:rPr lang="ru-RU" sz="1200" dirty="0" smtClean="0">
                  <a:solidFill>
                    <a:prstClr val="black"/>
                  </a:solidFill>
                  <a:latin typeface="Times New Roman" panose="02020603050405020304" pitchFamily="18" charset="0"/>
                  <a:cs typeface="Times New Roman" panose="02020603050405020304" pitchFamily="18" charset="0"/>
                </a:rPr>
                <a:t>сбережений</a:t>
              </a:r>
              <a:r>
                <a:rPr lang="ru-RU" sz="1200" dirty="0">
                  <a:solidFill>
                    <a:prstClr val="black"/>
                  </a:solidFill>
                  <a:latin typeface="Times New Roman" panose="02020603050405020304" pitchFamily="18" charset="0"/>
                  <a:cs typeface="Times New Roman" panose="02020603050405020304" pitchFamily="18" charset="0"/>
                </a:rPr>
                <a:t>» с организацией учебных </a:t>
              </a:r>
              <a:endParaRPr lang="ru-RU" sz="1200" dirty="0" smtClean="0">
                <a:solidFill>
                  <a:prstClr val="black"/>
                </a:solidFill>
                <a:latin typeface="Times New Roman" panose="02020603050405020304" pitchFamily="18" charset="0"/>
                <a:cs typeface="Times New Roman" panose="02020603050405020304" pitchFamily="18" charset="0"/>
              </a:endParaRPr>
            </a:p>
            <a:p>
              <a:pPr algn="ctr">
                <a:lnSpc>
                  <a:spcPct val="90000"/>
                </a:lnSpc>
              </a:pPr>
              <a:r>
                <a:rPr lang="ru-RU" sz="1200" dirty="0" smtClean="0">
                  <a:solidFill>
                    <a:prstClr val="black"/>
                  </a:solidFill>
                  <a:latin typeface="Times New Roman" panose="02020603050405020304" pitchFamily="18" charset="0"/>
                  <a:cs typeface="Times New Roman" panose="02020603050405020304" pitchFamily="18" charset="0"/>
                </a:rPr>
                <a:t>площадок </a:t>
              </a:r>
              <a:r>
                <a:rPr lang="ru-RU" sz="1200" dirty="0">
                  <a:solidFill>
                    <a:prstClr val="black"/>
                  </a:solidFill>
                  <a:latin typeface="Times New Roman" panose="02020603050405020304" pitchFamily="18" charset="0"/>
                  <a:cs typeface="Times New Roman" panose="02020603050405020304" pitchFamily="18" charset="0"/>
                </a:rPr>
                <a:t>в образовательных </a:t>
              </a:r>
              <a:endParaRPr lang="ru-RU" sz="1200" dirty="0" smtClean="0">
                <a:solidFill>
                  <a:prstClr val="black"/>
                </a:solidFill>
                <a:latin typeface="Times New Roman" panose="02020603050405020304" pitchFamily="18" charset="0"/>
                <a:cs typeface="Times New Roman" panose="02020603050405020304" pitchFamily="18" charset="0"/>
              </a:endParaRPr>
            </a:p>
            <a:p>
              <a:pPr algn="ctr">
                <a:lnSpc>
                  <a:spcPct val="90000"/>
                </a:lnSpc>
              </a:pPr>
              <a:r>
                <a:rPr lang="ru-RU" sz="1200" dirty="0" smtClean="0">
                  <a:solidFill>
                    <a:prstClr val="black"/>
                  </a:solidFill>
                  <a:latin typeface="Times New Roman" panose="02020603050405020304" pitchFamily="18" charset="0"/>
                  <a:cs typeface="Times New Roman" panose="02020603050405020304" pitchFamily="18" charset="0"/>
                </a:rPr>
                <a:t>учреждениях, организациях </a:t>
              </a:r>
              <a:r>
                <a:rPr lang="ru-RU" sz="1200" dirty="0">
                  <a:solidFill>
                    <a:prstClr val="black"/>
                  </a:solidFill>
                  <a:latin typeface="Times New Roman" panose="02020603050405020304" pitchFamily="18" charset="0"/>
                  <a:cs typeface="Times New Roman" panose="02020603050405020304" pitchFamily="18" charset="0"/>
                </a:rPr>
                <a:t>сферы здравоохранения, </a:t>
              </a:r>
              <a:r>
                <a:rPr lang="ru-RU" sz="1200" dirty="0" smtClean="0">
                  <a:solidFill>
                    <a:prstClr val="black"/>
                  </a:solidFill>
                  <a:latin typeface="Times New Roman" panose="02020603050405020304" pitchFamily="18" charset="0"/>
                  <a:cs typeface="Times New Roman" panose="02020603050405020304" pitchFamily="18" charset="0"/>
                </a:rPr>
                <a:t>культуры</a:t>
              </a:r>
              <a:r>
                <a:rPr lang="ru-RU" sz="1200" dirty="0">
                  <a:solidFill>
                    <a:prstClr val="black"/>
                  </a:solidFill>
                  <a:latin typeface="Times New Roman" panose="02020603050405020304" pitchFamily="18" charset="0"/>
                  <a:cs typeface="Times New Roman" panose="02020603050405020304" pitchFamily="18" charset="0"/>
                </a:rPr>
                <a:t>, </a:t>
              </a:r>
              <a:r>
                <a:rPr lang="ru-RU" sz="1200" dirty="0" smtClean="0">
                  <a:solidFill>
                    <a:prstClr val="black"/>
                  </a:solidFill>
                  <a:latin typeface="Times New Roman" panose="02020603050405020304" pitchFamily="18" charset="0"/>
                  <a:cs typeface="Times New Roman" panose="02020603050405020304" pitchFamily="18" charset="0"/>
                </a:rPr>
                <a:t>спорта</a:t>
              </a:r>
              <a:r>
                <a:rPr lang="ru-RU" sz="1200" dirty="0">
                  <a:solidFill>
                    <a:prstClr val="black"/>
                  </a:solidFill>
                  <a:latin typeface="Times New Roman" panose="02020603050405020304" pitchFamily="18" charset="0"/>
                  <a:cs typeface="Times New Roman" panose="02020603050405020304" pitchFamily="18" charset="0"/>
                </a:rPr>
                <a:t>, промышленности </a:t>
              </a:r>
              <a:r>
                <a:rPr lang="ru-RU" sz="1200" dirty="0" smtClean="0">
                  <a:solidFill>
                    <a:prstClr val="black"/>
                  </a:solidFill>
                  <a:latin typeface="Times New Roman" panose="02020603050405020304" pitchFamily="18" charset="0"/>
                  <a:cs typeface="Times New Roman" panose="02020603050405020304" pitchFamily="18" charset="0"/>
                </a:rPr>
                <a:t>и </a:t>
              </a:r>
              <a:r>
                <a:rPr lang="ru-RU" sz="1200" dirty="0">
                  <a:solidFill>
                    <a:prstClr val="black"/>
                  </a:solidFill>
                  <a:latin typeface="Times New Roman" panose="02020603050405020304" pitchFamily="18" charset="0"/>
                  <a:cs typeface="Times New Roman" panose="02020603050405020304" pitchFamily="18" charset="0"/>
                </a:rPr>
                <a:t>прочих отраслей</a:t>
              </a:r>
              <a:endParaRPr lang="ru-RU" sz="1200" dirty="0">
                <a:solidFill>
                  <a:srgbClr val="FF0000"/>
                </a:solidFill>
                <a:latin typeface="Times New Roman" panose="02020603050405020304" pitchFamily="18" charset="0"/>
                <a:cs typeface="Times New Roman" panose="02020603050405020304" pitchFamily="18" charset="0"/>
              </a:endParaRPr>
            </a:p>
          </p:txBody>
        </p:sp>
      </p:grpSp>
      <p:grpSp>
        <p:nvGrpSpPr>
          <p:cNvPr id="10" name="Группа 9"/>
          <p:cNvGrpSpPr/>
          <p:nvPr/>
        </p:nvGrpSpPr>
        <p:grpSpPr>
          <a:xfrm>
            <a:off x="3398607" y="3667990"/>
            <a:ext cx="2448272" cy="1116124"/>
            <a:chOff x="97634" y="3717032"/>
            <a:chExt cx="2886898" cy="1206458"/>
          </a:xfrm>
        </p:grpSpPr>
        <p:pic>
          <p:nvPicPr>
            <p:cNvPr id="1026" name="Picture 2"/>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5636" t="17010" r="41906" b="44016"/>
            <a:stretch/>
          </p:blipFill>
          <p:spPr bwMode="auto">
            <a:xfrm>
              <a:off x="97634" y="3717032"/>
              <a:ext cx="2886898" cy="1206458"/>
            </a:xfrm>
            <a:prstGeom prst="roundRect">
              <a:avLst/>
            </a:prstGeom>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Lst>
          </p:spPr>
        </p:pic>
        <p:sp>
          <p:nvSpPr>
            <p:cNvPr id="9" name="Овал 8"/>
            <p:cNvSpPr/>
            <p:nvPr/>
          </p:nvSpPr>
          <p:spPr>
            <a:xfrm>
              <a:off x="2267744" y="4742822"/>
              <a:ext cx="630876" cy="18066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sp>
        <p:nvSpPr>
          <p:cNvPr id="29" name="TextBox 28"/>
          <p:cNvSpPr txBox="1"/>
          <p:nvPr/>
        </p:nvSpPr>
        <p:spPr>
          <a:xfrm>
            <a:off x="114764" y="5270228"/>
            <a:ext cx="2680864" cy="1089529"/>
          </a:xfrm>
          <a:prstGeom prst="rect">
            <a:avLst/>
          </a:prstGeom>
          <a:noFill/>
        </p:spPr>
        <p:txBody>
          <a:bodyPr wrap="square" rtlCol="0">
            <a:spAutoFit/>
          </a:bodyPr>
          <a:lstStyle/>
          <a:p>
            <a:pPr algn="ctr">
              <a:lnSpc>
                <a:spcPct val="90000"/>
              </a:lnSpc>
            </a:pPr>
            <a:r>
              <a:rPr lang="ru-RU" sz="1200" dirty="0" smtClean="0">
                <a:solidFill>
                  <a:prstClr val="black"/>
                </a:solidFill>
                <a:latin typeface="Times New Roman" panose="02020603050405020304" pitchFamily="18" charset="0"/>
                <a:cs typeface="Times New Roman" panose="02020603050405020304" pitchFamily="18" charset="0"/>
              </a:rPr>
              <a:t>Проведение </a:t>
            </a:r>
            <a:r>
              <a:rPr lang="ru-RU" sz="1200" dirty="0">
                <a:solidFill>
                  <a:prstClr val="black"/>
                </a:solidFill>
                <a:latin typeface="Times New Roman" panose="02020603050405020304" pitchFamily="18" charset="0"/>
                <a:cs typeface="Times New Roman" panose="02020603050405020304" pitchFamily="18" charset="0"/>
              </a:rPr>
              <a:t>в </a:t>
            </a:r>
            <a:r>
              <a:rPr lang="ru-RU" sz="1200" dirty="0" smtClean="0">
                <a:solidFill>
                  <a:prstClr val="black"/>
                </a:solidFill>
                <a:latin typeface="Times New Roman" panose="02020603050405020304" pitchFamily="18" charset="0"/>
                <a:cs typeface="Times New Roman" panose="02020603050405020304" pitchFamily="18" charset="0"/>
              </a:rPr>
              <a:t>Чебоксарах </a:t>
            </a:r>
          </a:p>
          <a:p>
            <a:pPr algn="ctr">
              <a:lnSpc>
                <a:spcPct val="90000"/>
              </a:lnSpc>
            </a:pPr>
            <a:r>
              <a:rPr lang="ru-RU" sz="1200" dirty="0" smtClean="0">
                <a:solidFill>
                  <a:prstClr val="black"/>
                </a:solidFill>
                <a:latin typeface="Times New Roman" panose="02020603050405020304" pitchFamily="18" charset="0"/>
                <a:cs typeface="Times New Roman" panose="02020603050405020304" pitchFamily="18" charset="0"/>
              </a:rPr>
              <a:t>Финансового семейного фестиваля </a:t>
            </a:r>
            <a:br>
              <a:rPr lang="ru-RU" sz="1200" dirty="0" smtClean="0">
                <a:solidFill>
                  <a:prstClr val="black"/>
                </a:solidFill>
                <a:latin typeface="Times New Roman" panose="02020603050405020304" pitchFamily="18" charset="0"/>
                <a:cs typeface="Times New Roman" panose="02020603050405020304" pitchFamily="18" charset="0"/>
              </a:rPr>
            </a:br>
            <a:r>
              <a:rPr lang="ru-RU" sz="1200" dirty="0" smtClean="0">
                <a:solidFill>
                  <a:prstClr val="black"/>
                </a:solidFill>
                <a:latin typeface="Times New Roman" panose="02020603050405020304" pitchFamily="18" charset="0"/>
                <a:cs typeface="Times New Roman" panose="02020603050405020304" pitchFamily="18" charset="0"/>
              </a:rPr>
              <a:t>в формате </a:t>
            </a:r>
            <a:r>
              <a:rPr lang="en-US" sz="1200" dirty="0">
                <a:solidFill>
                  <a:prstClr val="black"/>
                </a:solidFill>
                <a:latin typeface="Times New Roman" panose="02020603050405020304" pitchFamily="18" charset="0"/>
                <a:cs typeface="Times New Roman" panose="02020603050405020304" pitchFamily="18" charset="0"/>
              </a:rPr>
              <a:t>edutainment - </a:t>
            </a:r>
            <a:r>
              <a:rPr lang="ru-RU" sz="1200" dirty="0">
                <a:solidFill>
                  <a:prstClr val="black"/>
                </a:solidFill>
                <a:latin typeface="Times New Roman" panose="02020603050405020304" pitchFamily="18" charset="0"/>
                <a:cs typeface="Times New Roman" panose="02020603050405020304" pitchFamily="18" charset="0"/>
              </a:rPr>
              <a:t>образование через </a:t>
            </a:r>
            <a:r>
              <a:rPr lang="ru-RU" sz="1200" dirty="0" smtClean="0">
                <a:solidFill>
                  <a:prstClr val="black"/>
                </a:solidFill>
                <a:latin typeface="Times New Roman" panose="02020603050405020304" pitchFamily="18" charset="0"/>
                <a:cs typeface="Times New Roman" panose="02020603050405020304" pitchFamily="18" charset="0"/>
              </a:rPr>
              <a:t>развлечение</a:t>
            </a:r>
            <a:r>
              <a:rPr lang="en-US" sz="1200" dirty="0" smtClean="0">
                <a:solidFill>
                  <a:prstClr val="black"/>
                </a:solidFill>
                <a:latin typeface="Times New Roman" panose="02020603050405020304" pitchFamily="18" charset="0"/>
                <a:cs typeface="Times New Roman" panose="02020603050405020304" pitchFamily="18" charset="0"/>
              </a:rPr>
              <a:t> - </a:t>
            </a:r>
            <a:r>
              <a:rPr lang="ru-RU" sz="1200" dirty="0" smtClean="0">
                <a:solidFill>
                  <a:prstClr val="black"/>
                </a:solidFill>
                <a:latin typeface="Times New Roman" panose="02020603050405020304" pitchFamily="18" charset="0"/>
                <a:cs typeface="Times New Roman" panose="02020603050405020304" pitchFamily="18" charset="0"/>
              </a:rPr>
              <a:t>с </a:t>
            </a:r>
            <a:r>
              <a:rPr lang="ru-RU" sz="1200" dirty="0">
                <a:solidFill>
                  <a:prstClr val="black"/>
                </a:solidFill>
                <a:latin typeface="Times New Roman" panose="02020603050405020304" pitchFamily="18" charset="0"/>
                <a:cs typeface="Times New Roman" panose="02020603050405020304" pitchFamily="18" charset="0"/>
              </a:rPr>
              <a:t>участием более 1000 </a:t>
            </a:r>
            <a:r>
              <a:rPr lang="ru-RU" sz="1200" dirty="0" smtClean="0">
                <a:solidFill>
                  <a:prstClr val="black"/>
                </a:solidFill>
                <a:latin typeface="Times New Roman" panose="02020603050405020304" pitchFamily="18" charset="0"/>
                <a:cs typeface="Times New Roman" panose="02020603050405020304" pitchFamily="18" charset="0"/>
              </a:rPr>
              <a:t>человек всех возрастных категорий</a:t>
            </a:r>
            <a:endParaRPr lang="ru-RU" sz="12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87673062"/>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descr="C:\Users\i.smirnov\Documents\Бюджет для граждан\Фото\Слушания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27701" y="1113410"/>
            <a:ext cx="2988567" cy="224142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28" name="Picture 4" descr="C:\Users\i.smirnov\Pictures\МФ.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3743330"/>
            <a:ext cx="8867775" cy="237172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 name="Номер слайда 2"/>
          <p:cNvSpPr>
            <a:spLocks noGrp="1"/>
          </p:cNvSpPr>
          <p:nvPr>
            <p:ph type="sldNum" sz="quarter" idx="12"/>
          </p:nvPr>
        </p:nvSpPr>
        <p:spPr/>
        <p:txBody>
          <a:bodyPr/>
          <a:lstStyle/>
          <a:p>
            <a:pPr>
              <a:defRPr/>
            </a:pPr>
            <a:fld id="{667CCBFA-BFB9-4E9F-B6F6-694D72409F22}" type="slidenum">
              <a:rPr lang="ru-RU" smtClean="0"/>
              <a:pPr>
                <a:defRPr/>
              </a:pPr>
              <a:t>88</a:t>
            </a:fld>
            <a:endParaRPr lang="ru-RU" dirty="0"/>
          </a:p>
        </p:txBody>
      </p:sp>
      <p:sp>
        <p:nvSpPr>
          <p:cNvPr id="71" name="Прямоугольник 70"/>
          <p:cNvSpPr/>
          <p:nvPr/>
        </p:nvSpPr>
        <p:spPr>
          <a:xfrm>
            <a:off x="251520" y="4023799"/>
            <a:ext cx="5577116" cy="346366"/>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5730" tIns="62865" rIns="125730" bIns="62865" numCol="1" spcCol="1270" anchor="ctr" anchorCtr="0">
            <a:noAutofit/>
          </a:bodyPr>
          <a:lstStyle/>
          <a:p>
            <a:pPr marL="285750" lvl="1" indent="-285750" defTabSz="1466850">
              <a:lnSpc>
                <a:spcPct val="90000"/>
              </a:lnSpc>
              <a:spcAft>
                <a:spcPct val="15000"/>
              </a:spcAft>
              <a:buFontTx/>
              <a:buChar char="••"/>
            </a:pPr>
            <a:endParaRPr lang="ru-RU" sz="3300" dirty="0">
              <a:solidFill>
                <a:prstClr val="black">
                  <a:hueOff val="0"/>
                  <a:satOff val="0"/>
                  <a:lumOff val="0"/>
                  <a:alphaOff val="0"/>
                </a:prstClr>
              </a:solidFill>
            </a:endParaRPr>
          </a:p>
        </p:txBody>
      </p:sp>
      <p:sp>
        <p:nvSpPr>
          <p:cNvPr id="6" name="TextBox 5"/>
          <p:cNvSpPr txBox="1"/>
          <p:nvPr/>
        </p:nvSpPr>
        <p:spPr>
          <a:xfrm>
            <a:off x="1043608" y="800290"/>
            <a:ext cx="5760640" cy="1815882"/>
          </a:xfrm>
          <a:prstGeom prst="round1Rect">
            <a:avLst/>
          </a:prstGeom>
          <a:ln/>
        </p:spPr>
        <p:style>
          <a:lnRef idx="1">
            <a:schemeClr val="accent4"/>
          </a:lnRef>
          <a:fillRef idx="2">
            <a:schemeClr val="accent4"/>
          </a:fillRef>
          <a:effectRef idx="1">
            <a:schemeClr val="accent4"/>
          </a:effectRef>
          <a:fontRef idx="minor">
            <a:schemeClr val="dk1"/>
          </a:fontRef>
        </p:style>
        <p:txBody>
          <a:bodyPr wrap="square" rtlCol="0">
            <a:spAutoFit/>
          </a:bodyPr>
          <a:lstStyle/>
          <a:p>
            <a:pPr algn="just"/>
            <a:r>
              <a:rPr lang="ru-RU" sz="1400" dirty="0" smtClean="0">
                <a:solidFill>
                  <a:prstClr val="black"/>
                </a:solidFill>
                <a:latin typeface="Times New Roman" panose="02020603050405020304" pitchFamily="18" charset="0"/>
                <a:cs typeface="Times New Roman" panose="02020603050405020304" pitchFamily="18" charset="0"/>
              </a:rPr>
              <a:t>Проведение публичных слушаний по проектам законов о республиканском бюджете и годовом отчете об исполнении республиканского бюджета Чувашской Республики, в которых может принять участие любой гражданин.</a:t>
            </a:r>
          </a:p>
          <a:p>
            <a:pPr algn="just"/>
            <a:r>
              <a:rPr lang="ru-RU" sz="1400" dirty="0" smtClean="0">
                <a:solidFill>
                  <a:prstClr val="black"/>
                </a:solidFill>
                <a:latin typeface="Times New Roman" panose="02020603050405020304" pitchFamily="18" charset="0"/>
                <a:cs typeface="Times New Roman" panose="02020603050405020304" pitchFamily="18" charset="0"/>
              </a:rPr>
              <a:t>Информация о проведении публичных слушаний размещается </a:t>
            </a:r>
            <a:r>
              <a:rPr lang="ru-RU" sz="1400" dirty="0">
                <a:solidFill>
                  <a:prstClr val="black"/>
                </a:solidFill>
                <a:latin typeface="Times New Roman" panose="02020603050405020304" pitchFamily="18" charset="0"/>
                <a:cs typeface="Times New Roman" panose="02020603050405020304" pitchFamily="18" charset="0"/>
              </a:rPr>
              <a:t>на сайте Министерства финансов Чувашской Республики </a:t>
            </a:r>
            <a:r>
              <a:rPr lang="ru-RU" sz="1400" dirty="0" smtClean="0">
                <a:solidFill>
                  <a:prstClr val="black"/>
                </a:solidFill>
                <a:latin typeface="Times New Roman" panose="02020603050405020304" pitchFamily="18" charset="0"/>
                <a:cs typeface="Times New Roman" panose="02020603050405020304" pitchFamily="18" charset="0"/>
              </a:rPr>
              <a:t>minfin.cap.ru.</a:t>
            </a:r>
          </a:p>
          <a:p>
            <a:pPr algn="just"/>
            <a:r>
              <a:rPr lang="ru-RU" sz="1400" i="1" dirty="0" smtClean="0">
                <a:solidFill>
                  <a:prstClr val="black"/>
                </a:solidFill>
                <a:latin typeface="Times New Roman" panose="02020603050405020304" pitchFamily="18" charset="0"/>
                <a:cs typeface="Times New Roman" panose="02020603050405020304" pitchFamily="18" charset="0"/>
              </a:rPr>
              <a:t>(Закон Чувашской Республики № 36 от 23.07.2001 «О регулировании бюджетных правоотношений в Чувашской Республике»)</a:t>
            </a:r>
            <a:endParaRPr lang="ru-RU" sz="1400" i="1" dirty="0">
              <a:solidFill>
                <a:prstClr val="black"/>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1023726" y="2831615"/>
            <a:ext cx="5780522" cy="523220"/>
          </a:xfrm>
          <a:prstGeom prst="round1Rect">
            <a:avLst/>
          </a:prstGeom>
          <a:ln/>
        </p:spPr>
        <p:style>
          <a:lnRef idx="1">
            <a:schemeClr val="accent4"/>
          </a:lnRef>
          <a:fillRef idx="2">
            <a:schemeClr val="accent4"/>
          </a:fillRef>
          <a:effectRef idx="1">
            <a:schemeClr val="accent4"/>
          </a:effectRef>
          <a:fontRef idx="minor">
            <a:schemeClr val="dk1"/>
          </a:fontRef>
        </p:style>
        <p:txBody>
          <a:bodyPr wrap="square" rtlCol="0">
            <a:spAutoFit/>
          </a:bodyPr>
          <a:lstStyle/>
          <a:p>
            <a:pPr algn="just"/>
            <a:r>
              <a:rPr lang="ru-RU" sz="1400" dirty="0" smtClean="0">
                <a:solidFill>
                  <a:prstClr val="black"/>
                </a:solidFill>
                <a:latin typeface="Times New Roman" panose="02020603050405020304" pitchFamily="18" charset="0"/>
                <a:cs typeface="Times New Roman" panose="02020603050405020304" pitchFamily="18" charset="0"/>
              </a:rPr>
              <a:t>Разделы «Форум», «Опрос для граждан» на сайте Министерства финансов Чувашской Республики </a:t>
            </a:r>
            <a:r>
              <a:rPr lang="en-US" sz="1400" u="sng" dirty="0" smtClean="0">
                <a:solidFill>
                  <a:srgbClr val="3333FF"/>
                </a:solidFill>
                <a:latin typeface="Times New Roman" panose="02020603050405020304" pitchFamily="18" charset="0"/>
                <a:cs typeface="Times New Roman" panose="02020603050405020304" pitchFamily="18" charset="0"/>
              </a:rPr>
              <a:t>minfin.cap.ru</a:t>
            </a:r>
            <a:r>
              <a:rPr lang="ru-RU" sz="1400" dirty="0" smtClean="0">
                <a:solidFill>
                  <a:prstClr val="black"/>
                </a:solidFill>
                <a:latin typeface="Times New Roman" panose="02020603050405020304" pitchFamily="18" charset="0"/>
                <a:cs typeface="Times New Roman" panose="02020603050405020304" pitchFamily="18" charset="0"/>
              </a:rPr>
              <a:t>. </a:t>
            </a:r>
            <a:endParaRPr lang="en-US" sz="1400" dirty="0">
              <a:solidFill>
                <a:prstClr val="black"/>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1043608" y="3595066"/>
            <a:ext cx="5760640" cy="738664"/>
          </a:xfrm>
          <a:prstGeom prst="round1Rect">
            <a:avLst/>
          </a:prstGeom>
          <a:ln/>
        </p:spPr>
        <p:style>
          <a:lnRef idx="1">
            <a:schemeClr val="accent4"/>
          </a:lnRef>
          <a:fillRef idx="2">
            <a:schemeClr val="accent4"/>
          </a:fillRef>
          <a:effectRef idx="1">
            <a:schemeClr val="accent4"/>
          </a:effectRef>
          <a:fontRef idx="minor">
            <a:schemeClr val="dk1"/>
          </a:fontRef>
        </p:style>
        <p:txBody>
          <a:bodyPr wrap="square" rtlCol="0">
            <a:spAutoFit/>
          </a:bodyPr>
          <a:lstStyle/>
          <a:p>
            <a:pPr algn="just"/>
            <a:r>
              <a:rPr lang="ru-RU" sz="1400" dirty="0" smtClean="0">
                <a:solidFill>
                  <a:prstClr val="black"/>
                </a:solidFill>
                <a:latin typeface="Times New Roman" panose="02020603050405020304" pitchFamily="18" charset="0"/>
                <a:cs typeface="Times New Roman" panose="02020603050405020304" pitchFamily="18" charset="0"/>
              </a:rPr>
              <a:t>Свои замечания и предложения можно направлять на </a:t>
            </a:r>
            <a:r>
              <a:rPr lang="ru-RU" sz="1400" dirty="0">
                <a:solidFill>
                  <a:prstClr val="black"/>
                </a:solidFill>
                <a:latin typeface="Times New Roman" panose="02020603050405020304" pitchFamily="18" charset="0"/>
                <a:cs typeface="Times New Roman" panose="02020603050405020304" pitchFamily="18" charset="0"/>
              </a:rPr>
              <a:t>электронную </a:t>
            </a:r>
            <a:r>
              <a:rPr lang="ru-RU" sz="1400" dirty="0" smtClean="0">
                <a:solidFill>
                  <a:prstClr val="black"/>
                </a:solidFill>
                <a:latin typeface="Times New Roman" panose="02020603050405020304" pitchFamily="18" charset="0"/>
                <a:cs typeface="Times New Roman" panose="02020603050405020304" pitchFamily="18" charset="0"/>
              </a:rPr>
              <a:t>почту Министерства </a:t>
            </a:r>
            <a:r>
              <a:rPr lang="ru-RU" sz="1400" dirty="0">
                <a:solidFill>
                  <a:prstClr val="black"/>
                </a:solidFill>
                <a:latin typeface="Times New Roman" panose="02020603050405020304" pitchFamily="18" charset="0"/>
                <a:cs typeface="Times New Roman" panose="02020603050405020304" pitchFamily="18" charset="0"/>
              </a:rPr>
              <a:t>финансов Чувашской Республики </a:t>
            </a:r>
            <a:r>
              <a:rPr lang="en-US" sz="1400" dirty="0" smtClean="0">
                <a:solidFill>
                  <a:srgbClr val="3333FF"/>
                </a:solidFill>
                <a:latin typeface="Times New Roman" panose="02020603050405020304" pitchFamily="18" charset="0"/>
                <a:cs typeface="Times New Roman" panose="02020603050405020304" pitchFamily="18" charset="0"/>
              </a:rPr>
              <a:t>finance@cap.ru</a:t>
            </a:r>
            <a:r>
              <a:rPr lang="ru-RU" sz="1400" dirty="0" smtClean="0">
                <a:solidFill>
                  <a:prstClr val="black"/>
                </a:solidFill>
                <a:latin typeface="Times New Roman" panose="02020603050405020304" pitchFamily="18" charset="0"/>
                <a:cs typeface="Times New Roman" panose="02020603050405020304" pitchFamily="18" charset="0"/>
              </a:rPr>
              <a:t> или обращаться по телефону 56-52-00</a:t>
            </a:r>
            <a:endParaRPr lang="en-US" sz="1400" dirty="0">
              <a:solidFill>
                <a:prstClr val="black"/>
              </a:solidFill>
              <a:latin typeface="Times New Roman" panose="02020603050405020304" pitchFamily="18" charset="0"/>
              <a:cs typeface="Times New Roman" panose="02020603050405020304" pitchFamily="18" charset="0"/>
            </a:endParaRPr>
          </a:p>
        </p:txBody>
      </p:sp>
      <p:sp>
        <p:nvSpPr>
          <p:cNvPr id="4" name="Стрелка вправо с вырезом 3"/>
          <p:cNvSpPr/>
          <p:nvPr/>
        </p:nvSpPr>
        <p:spPr>
          <a:xfrm>
            <a:off x="251520" y="854303"/>
            <a:ext cx="648072" cy="484632"/>
          </a:xfrm>
          <a:prstGeom prst="notchedRightArrow">
            <a:avLst/>
          </a:prstGeom>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ru-RU">
              <a:solidFill>
                <a:prstClr val="white"/>
              </a:solidFill>
            </a:endParaRPr>
          </a:p>
        </p:txBody>
      </p:sp>
      <p:sp>
        <p:nvSpPr>
          <p:cNvPr id="11" name="Стрелка вправо с вырезом 10"/>
          <p:cNvSpPr/>
          <p:nvPr/>
        </p:nvSpPr>
        <p:spPr>
          <a:xfrm>
            <a:off x="251520" y="3619807"/>
            <a:ext cx="648072" cy="484632"/>
          </a:xfrm>
          <a:prstGeom prst="notchedRightArrow">
            <a:avLst/>
          </a:prstGeom>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ru-RU">
              <a:solidFill>
                <a:prstClr val="white"/>
              </a:solidFill>
            </a:endParaRPr>
          </a:p>
        </p:txBody>
      </p:sp>
      <p:sp>
        <p:nvSpPr>
          <p:cNvPr id="12" name="Стрелка вправо с вырезом 11"/>
          <p:cNvSpPr/>
          <p:nvPr/>
        </p:nvSpPr>
        <p:spPr>
          <a:xfrm>
            <a:off x="251520" y="2831615"/>
            <a:ext cx="648072" cy="484632"/>
          </a:xfrm>
          <a:prstGeom prst="notchedRightArrow">
            <a:avLst/>
          </a:prstGeom>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ru-RU">
              <a:solidFill>
                <a:prstClr val="white"/>
              </a:solidFill>
            </a:endParaRPr>
          </a:p>
        </p:txBody>
      </p:sp>
      <p:sp>
        <p:nvSpPr>
          <p:cNvPr id="13" name="Заголовок 1"/>
          <p:cNvSpPr txBox="1">
            <a:spLocks/>
          </p:cNvSpPr>
          <p:nvPr/>
        </p:nvSpPr>
        <p:spPr>
          <a:xfrm>
            <a:off x="259729" y="82913"/>
            <a:ext cx="6904559" cy="536032"/>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l" fontAlgn="auto">
              <a:spcAft>
                <a:spcPts val="0"/>
              </a:spcAft>
              <a:buNone/>
            </a:pPr>
            <a:r>
              <a:rPr lang="ru-RU" sz="2200" dirty="0">
                <a:solidFill>
                  <a:schemeClr val="tx1"/>
                </a:solidFill>
                <a:effectLst/>
                <a:latin typeface="Times New Roman" panose="02020603050405020304" pitchFamily="18" charset="0"/>
                <a:cs typeface="Times New Roman" panose="02020603050405020304" pitchFamily="18" charset="0"/>
              </a:rPr>
              <a:t>Участие граждан в обсуждении бюджетных вопросов</a:t>
            </a:r>
          </a:p>
        </p:txBody>
      </p:sp>
      <p:cxnSp>
        <p:nvCxnSpPr>
          <p:cNvPr id="17" name="Прямая соединительная линия 16"/>
          <p:cNvCxnSpPr/>
          <p:nvPr/>
        </p:nvCxnSpPr>
        <p:spPr>
          <a:xfrm>
            <a:off x="0" y="620688"/>
            <a:ext cx="9144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7873228" y="69850"/>
            <a:ext cx="1223412" cy="492443"/>
          </a:xfrm>
          <a:prstGeom prst="rect">
            <a:avLst/>
          </a:prstGeom>
          <a:noFill/>
        </p:spPr>
        <p:txBody>
          <a:bodyPr wrap="none" rtlCol="0">
            <a:spAutoFit/>
          </a:bodyPr>
          <a:lstStyle/>
          <a:p>
            <a:pPr algn="ctr"/>
            <a:r>
              <a:rPr lang="ru-RU" sz="1300" b="1" i="1" dirty="0" smtClean="0">
                <a:solidFill>
                  <a:schemeClr val="accent1"/>
                </a:solidFill>
                <a:latin typeface="+mn-lt"/>
              </a:rPr>
              <a:t>Бюджет</a:t>
            </a:r>
          </a:p>
          <a:p>
            <a:pPr algn="ctr"/>
            <a:r>
              <a:rPr lang="ru-RU" sz="1300" b="1" i="1" dirty="0" smtClean="0">
                <a:solidFill>
                  <a:schemeClr val="accent1"/>
                </a:solidFill>
                <a:latin typeface="+mn-lt"/>
              </a:rPr>
              <a:t>для граждан</a:t>
            </a:r>
            <a:endParaRPr lang="ru-RU" sz="1300" b="1" i="1" dirty="0">
              <a:solidFill>
                <a:schemeClr val="accent1"/>
              </a:solidFill>
              <a:latin typeface="+mn-lt"/>
            </a:endParaRPr>
          </a:p>
        </p:txBody>
      </p:sp>
      <p:sp>
        <p:nvSpPr>
          <p:cNvPr id="15" name="TextBox 14"/>
          <p:cNvSpPr txBox="1"/>
          <p:nvPr/>
        </p:nvSpPr>
        <p:spPr>
          <a:xfrm>
            <a:off x="1043608" y="4558536"/>
            <a:ext cx="5760640" cy="1785104"/>
          </a:xfrm>
          <a:prstGeom prst="round1Rect">
            <a:avLst/>
          </a:prstGeom>
          <a:ln/>
        </p:spPr>
        <p:style>
          <a:lnRef idx="1">
            <a:schemeClr val="accent4"/>
          </a:lnRef>
          <a:fillRef idx="2">
            <a:schemeClr val="accent4"/>
          </a:fillRef>
          <a:effectRef idx="1">
            <a:schemeClr val="accent4"/>
          </a:effectRef>
          <a:fontRef idx="minor">
            <a:schemeClr val="dk1"/>
          </a:fontRef>
        </p:style>
        <p:txBody>
          <a:bodyPr wrap="square" rtlCol="0">
            <a:spAutoFit/>
          </a:bodyPr>
          <a:lstStyle/>
          <a:p>
            <a:pPr algn="just"/>
            <a:r>
              <a:rPr lang="ru-RU" sz="1500" dirty="0" smtClean="0">
                <a:solidFill>
                  <a:prstClr val="black"/>
                </a:solidFill>
                <a:latin typeface="Times New Roman" panose="02020603050405020304" pitchFamily="18" charset="0"/>
                <a:cs typeface="Times New Roman" panose="02020603050405020304" pitchFamily="18" charset="0"/>
              </a:rPr>
              <a:t>Использование принципов инициативного </a:t>
            </a:r>
            <a:r>
              <a:rPr lang="ru-RU" sz="1500" dirty="0">
                <a:solidFill>
                  <a:prstClr val="black"/>
                </a:solidFill>
                <a:latin typeface="Times New Roman" panose="02020603050405020304" pitchFamily="18" charset="0"/>
                <a:cs typeface="Times New Roman" panose="02020603050405020304" pitchFamily="18" charset="0"/>
              </a:rPr>
              <a:t>бюджетирования с целью вовлечения  населения муниципальных образований в бюджетный </a:t>
            </a:r>
            <a:r>
              <a:rPr lang="ru-RU" sz="1500" dirty="0" smtClean="0">
                <a:solidFill>
                  <a:prstClr val="black"/>
                </a:solidFill>
                <a:latin typeface="Times New Roman" panose="02020603050405020304" pitchFamily="18" charset="0"/>
                <a:cs typeface="Times New Roman" panose="02020603050405020304" pitchFamily="18" charset="0"/>
              </a:rPr>
              <a:t>процесс</a:t>
            </a:r>
          </a:p>
          <a:p>
            <a:pPr algn="just"/>
            <a:r>
              <a:rPr lang="ru-RU" sz="1300" i="1" dirty="0" smtClean="0">
                <a:solidFill>
                  <a:prstClr val="black"/>
                </a:solidFill>
                <a:latin typeface="Times New Roman" panose="02020603050405020304" pitchFamily="18" charset="0"/>
                <a:cs typeface="Times New Roman" panose="02020603050405020304" pitchFamily="18" charset="0"/>
              </a:rPr>
              <a:t>Ежегодно предусматривается </a:t>
            </a:r>
            <a:r>
              <a:rPr lang="ru-RU" sz="1300" i="1" dirty="0">
                <a:solidFill>
                  <a:prstClr val="black"/>
                </a:solidFill>
                <a:latin typeface="Times New Roman" panose="02020603050405020304" pitchFamily="18" charset="0"/>
                <a:cs typeface="Times New Roman" panose="02020603050405020304" pitchFamily="18" charset="0"/>
              </a:rPr>
              <a:t>предоставление на конкурсной основе субсидий из республиканского бюджета Чувашской Республики </a:t>
            </a:r>
            <a:r>
              <a:rPr lang="ru-RU" sz="1300" i="1" dirty="0" smtClean="0">
                <a:solidFill>
                  <a:prstClr val="black"/>
                </a:solidFill>
                <a:latin typeface="Times New Roman" panose="02020603050405020304" pitchFamily="18" charset="0"/>
                <a:cs typeface="Times New Roman" panose="02020603050405020304" pitchFamily="18" charset="0"/>
              </a:rPr>
              <a:t>бюджетам </a:t>
            </a:r>
            <a:r>
              <a:rPr lang="ru-RU" sz="1300" i="1" dirty="0">
                <a:solidFill>
                  <a:prstClr val="black"/>
                </a:solidFill>
                <a:latin typeface="Times New Roman" panose="02020603050405020304" pitchFamily="18" charset="0"/>
                <a:cs typeface="Times New Roman" panose="02020603050405020304" pitchFamily="18" charset="0"/>
              </a:rPr>
              <a:t>муниципальных районов и бюджетам городских округов на реализацию проектов развития общественной инфраструктуры, основанных на местных инициативах</a:t>
            </a:r>
            <a:endParaRPr lang="en-US" sz="1300" i="1" dirty="0">
              <a:solidFill>
                <a:prstClr val="black"/>
              </a:solidFill>
              <a:latin typeface="Times New Roman" panose="02020603050405020304" pitchFamily="18" charset="0"/>
              <a:cs typeface="Times New Roman" panose="02020603050405020304" pitchFamily="18" charset="0"/>
            </a:endParaRPr>
          </a:p>
        </p:txBody>
      </p:sp>
      <p:sp>
        <p:nvSpPr>
          <p:cNvPr id="16" name="Стрелка вправо с вырезом 15"/>
          <p:cNvSpPr/>
          <p:nvPr/>
        </p:nvSpPr>
        <p:spPr>
          <a:xfrm>
            <a:off x="251520" y="4583277"/>
            <a:ext cx="648072" cy="484632"/>
          </a:xfrm>
          <a:prstGeom prst="notchedRightArrow">
            <a:avLst/>
          </a:prstGeom>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ru-RU">
              <a:solidFill>
                <a:prstClr val="white"/>
              </a:solidFill>
            </a:endParaRPr>
          </a:p>
        </p:txBody>
      </p:sp>
    </p:spTree>
    <p:extLst>
      <p:ext uri="{BB962C8B-B14F-4D97-AF65-F5344CB8AC3E}">
        <p14:creationId xmlns:p14="http://schemas.microsoft.com/office/powerpoint/2010/main" val="2221216878"/>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i.smirnov\Pictures\untitled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990601"/>
          </a:xfrm>
          <a:prstGeom prst="rect">
            <a:avLst/>
          </a:prstGeom>
          <a:noFill/>
          <a:extLst>
            <a:ext uri="{909E8E84-426E-40DD-AFC4-6F175D3DCCD1}">
              <a14:hiddenFill xmlns:a14="http://schemas.microsoft.com/office/drawing/2010/main">
                <a:solidFill>
                  <a:srgbClr val="FFFFFF"/>
                </a:solidFill>
              </a14:hiddenFill>
            </a:ext>
          </a:extLst>
        </p:spPr>
      </p:pic>
      <p:sp>
        <p:nvSpPr>
          <p:cNvPr id="5" name="Номер слайда 4"/>
          <p:cNvSpPr>
            <a:spLocks noGrp="1"/>
          </p:cNvSpPr>
          <p:nvPr>
            <p:ph type="sldNum" sz="quarter" idx="12"/>
          </p:nvPr>
        </p:nvSpPr>
        <p:spPr/>
        <p:txBody>
          <a:bodyPr/>
          <a:lstStyle/>
          <a:p>
            <a:pPr>
              <a:defRPr/>
            </a:pPr>
            <a:r>
              <a:rPr lang="ru-RU" dirty="0" smtClean="0"/>
              <a:t>89</a:t>
            </a:r>
            <a:endParaRPr lang="ru-RU" dirty="0"/>
          </a:p>
        </p:txBody>
      </p:sp>
      <p:sp>
        <p:nvSpPr>
          <p:cNvPr id="3" name="TextBox 2"/>
          <p:cNvSpPr txBox="1"/>
          <p:nvPr/>
        </p:nvSpPr>
        <p:spPr>
          <a:xfrm>
            <a:off x="1067644" y="4971737"/>
            <a:ext cx="5616624" cy="1492716"/>
          </a:xfrm>
          <a:prstGeom prst="rect">
            <a:avLst/>
          </a:prstGeom>
          <a:noFill/>
        </p:spPr>
        <p:txBody>
          <a:bodyPr wrap="square" rtlCol="0">
            <a:spAutoFit/>
          </a:bodyPr>
          <a:lstStyle/>
          <a:p>
            <a:pPr algn="just"/>
            <a:r>
              <a:rPr lang="ru-RU" sz="1300" dirty="0" smtClean="0">
                <a:solidFill>
                  <a:prstClr val="black"/>
                </a:solidFill>
                <a:cs typeface="+mn-cs"/>
              </a:rPr>
              <a:t>Министерство финансов Чувашской Республики</a:t>
            </a:r>
          </a:p>
          <a:p>
            <a:pPr algn="just"/>
            <a:r>
              <a:rPr lang="ru-RU" sz="1300" dirty="0" smtClean="0">
                <a:solidFill>
                  <a:prstClr val="black"/>
                </a:solidFill>
                <a:cs typeface="+mn-cs"/>
              </a:rPr>
              <a:t>Адрес: 428000, г. Чебоксары, пл. Республики, д.2</a:t>
            </a:r>
          </a:p>
          <a:p>
            <a:pPr algn="just"/>
            <a:r>
              <a:rPr lang="ru-RU" sz="1300" dirty="0">
                <a:solidFill>
                  <a:prstClr val="black"/>
                </a:solidFill>
                <a:cs typeface="+mn-cs"/>
              </a:rPr>
              <a:t>Телефон: (8352) </a:t>
            </a:r>
            <a:r>
              <a:rPr lang="ru-RU" sz="1300" dirty="0" smtClean="0">
                <a:solidFill>
                  <a:prstClr val="black"/>
                </a:solidFill>
                <a:cs typeface="+mn-cs"/>
              </a:rPr>
              <a:t>56-52-00</a:t>
            </a:r>
            <a:r>
              <a:rPr lang="ru-RU" sz="1300" dirty="0">
                <a:solidFill>
                  <a:prstClr val="black"/>
                </a:solidFill>
                <a:cs typeface="+mn-cs"/>
              </a:rPr>
              <a:t>, </a:t>
            </a:r>
            <a:r>
              <a:rPr lang="ru-RU" sz="1300" dirty="0" smtClean="0">
                <a:solidFill>
                  <a:prstClr val="black"/>
                </a:solidFill>
                <a:cs typeface="+mn-cs"/>
              </a:rPr>
              <a:t>56-52-12</a:t>
            </a:r>
            <a:endParaRPr lang="ru-RU" sz="1300" dirty="0">
              <a:solidFill>
                <a:prstClr val="black"/>
              </a:solidFill>
              <a:cs typeface="+mn-cs"/>
            </a:endParaRPr>
          </a:p>
          <a:p>
            <a:pPr algn="just"/>
            <a:r>
              <a:rPr lang="ru-RU" sz="1300" dirty="0" smtClean="0">
                <a:solidFill>
                  <a:prstClr val="black"/>
                </a:solidFill>
                <a:cs typeface="+mn-cs"/>
              </a:rPr>
              <a:t>Факс</a:t>
            </a:r>
            <a:r>
              <a:rPr lang="ru-RU" sz="1300" dirty="0">
                <a:solidFill>
                  <a:prstClr val="black"/>
                </a:solidFill>
                <a:cs typeface="+mn-cs"/>
              </a:rPr>
              <a:t>: (8352) </a:t>
            </a:r>
            <a:r>
              <a:rPr lang="ru-RU" sz="1300" dirty="0" smtClean="0">
                <a:solidFill>
                  <a:prstClr val="black"/>
                </a:solidFill>
                <a:cs typeface="+mn-cs"/>
              </a:rPr>
              <a:t>56-52-19</a:t>
            </a:r>
          </a:p>
          <a:p>
            <a:pPr algn="just"/>
            <a:r>
              <a:rPr lang="en-US" sz="1300" dirty="0">
                <a:solidFill>
                  <a:srgbClr val="3333FF"/>
                </a:solidFill>
                <a:cs typeface="+mn-cs"/>
              </a:rPr>
              <a:t>http://minfin.cap.ru</a:t>
            </a:r>
            <a:r>
              <a:rPr lang="en-US" sz="1300" dirty="0" smtClean="0">
                <a:solidFill>
                  <a:srgbClr val="3333FF"/>
                </a:solidFill>
                <a:cs typeface="+mn-cs"/>
              </a:rPr>
              <a:t>/</a:t>
            </a:r>
            <a:endParaRPr lang="ru-RU" sz="1300" dirty="0" smtClean="0">
              <a:solidFill>
                <a:srgbClr val="3333FF"/>
              </a:solidFill>
              <a:cs typeface="+mn-cs"/>
            </a:endParaRPr>
          </a:p>
          <a:p>
            <a:pPr algn="just"/>
            <a:endParaRPr lang="ru-RU" sz="1300" dirty="0" smtClean="0">
              <a:solidFill>
                <a:prstClr val="black"/>
              </a:solidFill>
              <a:cs typeface="+mn-cs"/>
            </a:endParaRPr>
          </a:p>
          <a:p>
            <a:pPr algn="just"/>
            <a:r>
              <a:rPr lang="en-US" sz="1300" dirty="0" smtClean="0">
                <a:solidFill>
                  <a:prstClr val="black"/>
                </a:solidFill>
                <a:cs typeface="+mn-cs"/>
              </a:rPr>
              <a:t>E-Mail</a:t>
            </a:r>
            <a:r>
              <a:rPr lang="en-US" sz="1300" dirty="0">
                <a:solidFill>
                  <a:prstClr val="black"/>
                </a:solidFill>
                <a:cs typeface="+mn-cs"/>
              </a:rPr>
              <a:t>: </a:t>
            </a:r>
            <a:r>
              <a:rPr lang="en-US" sz="1300" u="sng" dirty="0" smtClean="0">
                <a:solidFill>
                  <a:prstClr val="black"/>
                </a:solidFill>
              </a:rPr>
              <a:t>finmail@cap.ru</a:t>
            </a:r>
            <a:endParaRPr lang="ru-RU" sz="1300" u="sng" dirty="0">
              <a:solidFill>
                <a:prstClr val="black"/>
              </a:solidFill>
            </a:endParaRPr>
          </a:p>
        </p:txBody>
      </p:sp>
      <p:sp>
        <p:nvSpPr>
          <p:cNvPr id="11" name="TextBox 10"/>
          <p:cNvSpPr txBox="1"/>
          <p:nvPr/>
        </p:nvSpPr>
        <p:spPr>
          <a:xfrm>
            <a:off x="1019756" y="1012487"/>
            <a:ext cx="7704856" cy="738664"/>
          </a:xfrm>
          <a:prstGeom prst="rect">
            <a:avLst/>
          </a:prstGeom>
          <a:noFill/>
        </p:spPr>
        <p:txBody>
          <a:bodyPr wrap="square" rtlCol="0">
            <a:spAutoFit/>
          </a:bodyPr>
          <a:lstStyle/>
          <a:p>
            <a:pPr algn="just"/>
            <a:r>
              <a:rPr lang="ru-RU" sz="1400" b="1" dirty="0" smtClean="0">
                <a:solidFill>
                  <a:prstClr val="black"/>
                </a:solidFill>
                <a:cs typeface="+mn-cs"/>
              </a:rPr>
              <a:t>Режим работы:</a:t>
            </a:r>
          </a:p>
          <a:p>
            <a:pPr algn="just"/>
            <a:r>
              <a:rPr lang="ru-RU" sz="1400" dirty="0" smtClean="0">
                <a:solidFill>
                  <a:prstClr val="black"/>
                </a:solidFill>
                <a:cs typeface="+mn-cs"/>
              </a:rPr>
              <a:t>Понедельник – пятница с 08.00 до 17.00, обеденный перерыв с 12.30 до 13.30</a:t>
            </a:r>
          </a:p>
          <a:p>
            <a:pPr algn="just"/>
            <a:r>
              <a:rPr lang="ru-RU" sz="1400" dirty="0" smtClean="0">
                <a:solidFill>
                  <a:prstClr val="black"/>
                </a:solidFill>
                <a:cs typeface="+mn-cs"/>
              </a:rPr>
              <a:t>Выходные дни – суббота, воскресенье</a:t>
            </a:r>
            <a:endParaRPr lang="ru-RU" sz="1400" dirty="0">
              <a:solidFill>
                <a:prstClr val="black"/>
              </a:solidFill>
              <a:cs typeface="+mn-cs"/>
            </a:endParaRPr>
          </a:p>
        </p:txBody>
      </p:sp>
      <p:sp>
        <p:nvSpPr>
          <p:cNvPr id="4" name="Нашивка 3"/>
          <p:cNvSpPr/>
          <p:nvPr/>
        </p:nvSpPr>
        <p:spPr>
          <a:xfrm>
            <a:off x="417171" y="1122123"/>
            <a:ext cx="464380" cy="391725"/>
          </a:xfrm>
          <a:prstGeom prst="chevron">
            <a:avLst/>
          </a:pr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black"/>
              </a:solidFill>
            </a:endParaRPr>
          </a:p>
        </p:txBody>
      </p:sp>
      <p:sp>
        <p:nvSpPr>
          <p:cNvPr id="15" name="Нашивка 14"/>
          <p:cNvSpPr/>
          <p:nvPr/>
        </p:nvSpPr>
        <p:spPr>
          <a:xfrm>
            <a:off x="417171" y="5125507"/>
            <a:ext cx="464380" cy="391725"/>
          </a:xfrm>
          <a:prstGeom prst="chevron">
            <a:avLst/>
          </a:pr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black"/>
              </a:solidFill>
            </a:endParaRPr>
          </a:p>
        </p:txBody>
      </p:sp>
      <p:sp>
        <p:nvSpPr>
          <p:cNvPr id="16" name="Нашивка 15"/>
          <p:cNvSpPr/>
          <p:nvPr/>
        </p:nvSpPr>
        <p:spPr>
          <a:xfrm>
            <a:off x="417171" y="2060848"/>
            <a:ext cx="464380" cy="391725"/>
          </a:xfrm>
          <a:prstGeom prst="chevron">
            <a:avLst/>
          </a:pr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black"/>
              </a:solidFill>
            </a:endParaRPr>
          </a:p>
        </p:txBody>
      </p:sp>
      <p:pic>
        <p:nvPicPr>
          <p:cNvPr id="1026" name="Picture 2" descr="C:\Users\i.smirnov\Pictures\facebook_button.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23928" y="5949280"/>
            <a:ext cx="1410754" cy="352689"/>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5356717" y="5998246"/>
            <a:ext cx="3367895" cy="292388"/>
          </a:xfrm>
          <a:prstGeom prst="rect">
            <a:avLst/>
          </a:prstGeom>
        </p:spPr>
        <p:txBody>
          <a:bodyPr wrap="square">
            <a:spAutoFit/>
          </a:bodyPr>
          <a:lstStyle/>
          <a:p>
            <a:r>
              <a:rPr lang="en-US" sz="1300" dirty="0">
                <a:solidFill>
                  <a:srgbClr val="3333FF"/>
                </a:solidFill>
                <a:latin typeface="Arial" panose="020B0604020202020204" pitchFamily="34" charset="0"/>
                <a:cs typeface="Arial" panose="020B0604020202020204" pitchFamily="34" charset="0"/>
              </a:rPr>
              <a:t>https://</a:t>
            </a:r>
            <a:r>
              <a:rPr lang="en-US" sz="1300" dirty="0" smtClean="0">
                <a:solidFill>
                  <a:srgbClr val="3333FF"/>
                </a:solidFill>
                <a:latin typeface="Arial" panose="020B0604020202020204" pitchFamily="34" charset="0"/>
                <a:cs typeface="Arial" panose="020B0604020202020204" pitchFamily="34" charset="0"/>
              </a:rPr>
              <a:t>www.facebook.com/minfinchuvashii</a:t>
            </a:r>
            <a:endParaRPr lang="ru-RU" sz="1300" dirty="0" smtClean="0">
              <a:solidFill>
                <a:srgbClr val="3333FF"/>
              </a:solidFill>
              <a:latin typeface="Arial" panose="020B0604020202020204" pitchFamily="34" charset="0"/>
              <a:cs typeface="Arial" panose="020B0604020202020204" pitchFamily="34" charset="0"/>
            </a:endParaRPr>
          </a:p>
        </p:txBody>
      </p:sp>
      <p:sp>
        <p:nvSpPr>
          <p:cNvPr id="13" name="TextBox 12"/>
          <p:cNvSpPr txBox="1"/>
          <p:nvPr/>
        </p:nvSpPr>
        <p:spPr>
          <a:xfrm>
            <a:off x="1010856" y="1774344"/>
            <a:ext cx="7792084" cy="3166824"/>
          </a:xfrm>
          <a:prstGeom prst="round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just"/>
            <a:r>
              <a:rPr lang="ru-RU" sz="1300" b="1" dirty="0">
                <a:solidFill>
                  <a:prstClr val="black"/>
                </a:solidFill>
                <a:latin typeface="Arial" panose="020B0604020202020204" pitchFamily="34" charset="0"/>
                <a:cs typeface="Arial" panose="020B0604020202020204" pitchFamily="34" charset="0"/>
              </a:rPr>
              <a:t>График </a:t>
            </a:r>
            <a:r>
              <a:rPr lang="ru-RU" sz="1300" b="1" dirty="0" smtClean="0">
                <a:solidFill>
                  <a:prstClr val="black"/>
                </a:solidFill>
                <a:latin typeface="Arial" panose="020B0604020202020204" pitchFamily="34" charset="0"/>
                <a:cs typeface="Arial" panose="020B0604020202020204" pitchFamily="34" charset="0"/>
              </a:rPr>
              <a:t>приема граждан:</a:t>
            </a:r>
            <a:endParaRPr lang="ru-RU" sz="400" b="1" dirty="0">
              <a:solidFill>
                <a:prstClr val="black"/>
              </a:solidFill>
              <a:latin typeface="Arial" panose="020B0604020202020204" pitchFamily="34" charset="0"/>
              <a:cs typeface="Arial" panose="020B0604020202020204" pitchFamily="34" charset="0"/>
            </a:endParaRPr>
          </a:p>
          <a:p>
            <a:pPr algn="just"/>
            <a:r>
              <a:rPr lang="ru-RU" sz="400" dirty="0">
                <a:solidFill>
                  <a:prstClr val="black"/>
                </a:solidFill>
                <a:latin typeface="Arial" panose="020B0604020202020204" pitchFamily="34" charset="0"/>
                <a:cs typeface="Arial" panose="020B0604020202020204" pitchFamily="34" charset="0"/>
              </a:rPr>
              <a:t> </a:t>
            </a:r>
          </a:p>
          <a:p>
            <a:pPr algn="just"/>
            <a:r>
              <a:rPr lang="ru-RU" sz="1300" dirty="0" smtClean="0">
                <a:solidFill>
                  <a:prstClr val="black"/>
                </a:solidFill>
                <a:latin typeface="Arial" panose="020B0604020202020204" pitchFamily="34" charset="0"/>
                <a:cs typeface="Arial" panose="020B0604020202020204" pitchFamily="34" charset="0"/>
              </a:rPr>
              <a:t>1. </a:t>
            </a:r>
            <a:r>
              <a:rPr lang="ru-RU" sz="1300" dirty="0">
                <a:solidFill>
                  <a:prstClr val="black"/>
                </a:solidFill>
                <a:latin typeface="Arial" panose="020B0604020202020204" pitchFamily="34" charset="0"/>
                <a:cs typeface="Arial" panose="020B0604020202020204" pitchFamily="34" charset="0"/>
              </a:rPr>
              <a:t>М.Г. Ноздряков – заместитель Председателя Кабинета Министров Чувашской Республики -</a:t>
            </a:r>
          </a:p>
          <a:p>
            <a:pPr algn="just"/>
            <a:r>
              <a:rPr lang="ru-RU" sz="1300" dirty="0">
                <a:solidFill>
                  <a:prstClr val="black"/>
                </a:solidFill>
                <a:latin typeface="Arial" panose="020B0604020202020204" pitchFamily="34" charset="0"/>
                <a:cs typeface="Arial" panose="020B0604020202020204" pitchFamily="34" charset="0"/>
              </a:rPr>
              <a:t> </a:t>
            </a:r>
            <a:r>
              <a:rPr lang="ru-RU" sz="1300" dirty="0" err="1">
                <a:solidFill>
                  <a:prstClr val="black"/>
                </a:solidFill>
                <a:latin typeface="Arial" panose="020B0604020202020204" pitchFamily="34" charset="0"/>
                <a:cs typeface="Arial" panose="020B0604020202020204" pitchFamily="34" charset="0"/>
              </a:rPr>
              <a:t>и.о</a:t>
            </a:r>
            <a:r>
              <a:rPr lang="ru-RU" sz="1300" dirty="0">
                <a:solidFill>
                  <a:prstClr val="black"/>
                </a:solidFill>
                <a:latin typeface="Arial" panose="020B0604020202020204" pitchFamily="34" charset="0"/>
                <a:cs typeface="Arial" panose="020B0604020202020204" pitchFamily="34" charset="0"/>
              </a:rPr>
              <a:t>. министра </a:t>
            </a:r>
            <a:r>
              <a:rPr lang="ru-RU" sz="1300" dirty="0" smtClean="0">
                <a:solidFill>
                  <a:prstClr val="black"/>
                </a:solidFill>
                <a:latin typeface="Arial" panose="020B0604020202020204" pitchFamily="34" charset="0"/>
                <a:cs typeface="Arial" panose="020B0604020202020204" pitchFamily="34" charset="0"/>
              </a:rPr>
              <a:t>финансов Чувашской Республики</a:t>
            </a:r>
            <a:endParaRPr lang="ru-RU" sz="1300" dirty="0">
              <a:solidFill>
                <a:prstClr val="black"/>
              </a:solidFill>
              <a:latin typeface="Arial" panose="020B0604020202020204" pitchFamily="34" charset="0"/>
              <a:cs typeface="Arial" panose="020B0604020202020204" pitchFamily="34" charset="0"/>
            </a:endParaRPr>
          </a:p>
          <a:p>
            <a:pPr algn="just"/>
            <a:r>
              <a:rPr lang="ru-RU" sz="1300" i="1" dirty="0" smtClean="0">
                <a:solidFill>
                  <a:prstClr val="black"/>
                </a:solidFill>
                <a:latin typeface="Arial" panose="020B0604020202020204" pitchFamily="34" charset="0"/>
                <a:cs typeface="Arial" panose="020B0604020202020204" pitchFamily="34" charset="0"/>
              </a:rPr>
              <a:t> первая пятница </a:t>
            </a:r>
            <a:r>
              <a:rPr lang="ru-RU" sz="1300" i="1" dirty="0">
                <a:solidFill>
                  <a:prstClr val="black"/>
                </a:solidFill>
                <a:latin typeface="Arial" panose="020B0604020202020204" pitchFamily="34" charset="0"/>
                <a:cs typeface="Arial" panose="020B0604020202020204" pitchFamily="34" charset="0"/>
              </a:rPr>
              <a:t>месяца с 15.00 до 17.00 часов</a:t>
            </a:r>
          </a:p>
          <a:p>
            <a:pPr algn="just"/>
            <a:endParaRPr lang="ru-RU" sz="400" dirty="0" smtClean="0">
              <a:solidFill>
                <a:prstClr val="black"/>
              </a:solidFill>
              <a:latin typeface="Arial" panose="020B0604020202020204" pitchFamily="34" charset="0"/>
              <a:cs typeface="Arial" panose="020B0604020202020204" pitchFamily="34" charset="0"/>
            </a:endParaRPr>
          </a:p>
          <a:p>
            <a:pPr algn="just"/>
            <a:r>
              <a:rPr lang="ru-RU" sz="1300" dirty="0" smtClean="0">
                <a:solidFill>
                  <a:prstClr val="black"/>
                </a:solidFill>
                <a:latin typeface="Arial" panose="020B0604020202020204" pitchFamily="34" charset="0"/>
                <a:cs typeface="Arial" panose="020B0604020202020204" pitchFamily="34" charset="0"/>
              </a:rPr>
              <a:t> 2</a:t>
            </a:r>
            <a:r>
              <a:rPr lang="ru-RU" sz="1300" dirty="0">
                <a:solidFill>
                  <a:prstClr val="black"/>
                </a:solidFill>
                <a:latin typeface="Arial" panose="020B0604020202020204" pitchFamily="34" charset="0"/>
                <a:cs typeface="Arial" panose="020B0604020202020204" pitchFamily="34" charset="0"/>
              </a:rPr>
              <a:t>. </a:t>
            </a:r>
            <a:r>
              <a:rPr lang="ru-RU" sz="1300" dirty="0" smtClean="0">
                <a:solidFill>
                  <a:prstClr val="black"/>
                </a:solidFill>
                <a:latin typeface="Arial" panose="020B0604020202020204" pitchFamily="34" charset="0"/>
                <a:cs typeface="Arial" panose="020B0604020202020204" pitchFamily="34" charset="0"/>
              </a:rPr>
              <a:t>О.В. Метелева – Первый заместитель </a:t>
            </a:r>
            <a:r>
              <a:rPr lang="ru-RU" sz="1300" dirty="0">
                <a:solidFill>
                  <a:prstClr val="black"/>
                </a:solidFill>
                <a:latin typeface="Arial" panose="020B0604020202020204" pitchFamily="34" charset="0"/>
                <a:cs typeface="Arial" panose="020B0604020202020204" pitchFamily="34" charset="0"/>
              </a:rPr>
              <a:t>министра финансов Чувашской Республики</a:t>
            </a:r>
          </a:p>
          <a:p>
            <a:pPr algn="just"/>
            <a:r>
              <a:rPr lang="ru-RU" sz="1300" i="1" dirty="0" smtClean="0">
                <a:solidFill>
                  <a:prstClr val="black"/>
                </a:solidFill>
                <a:latin typeface="Arial" panose="020B0604020202020204" pitchFamily="34" charset="0"/>
                <a:cs typeface="Arial" panose="020B0604020202020204" pitchFamily="34" charset="0"/>
              </a:rPr>
              <a:t> первый </a:t>
            </a:r>
            <a:r>
              <a:rPr lang="ru-RU" sz="1300" i="1" dirty="0">
                <a:solidFill>
                  <a:prstClr val="black"/>
                </a:solidFill>
                <a:latin typeface="Arial" panose="020B0604020202020204" pitchFamily="34" charset="0"/>
                <a:cs typeface="Arial" panose="020B0604020202020204" pitchFamily="34" charset="0"/>
              </a:rPr>
              <a:t>вторник месяца с 15.00 до 17.00 часов</a:t>
            </a:r>
            <a:endParaRPr lang="ru-RU" sz="400" i="1" dirty="0">
              <a:solidFill>
                <a:prstClr val="black"/>
              </a:solidFill>
              <a:latin typeface="Arial" panose="020B0604020202020204" pitchFamily="34" charset="0"/>
              <a:cs typeface="Arial" panose="020B0604020202020204" pitchFamily="34" charset="0"/>
            </a:endParaRPr>
          </a:p>
          <a:p>
            <a:pPr algn="just"/>
            <a:r>
              <a:rPr lang="ru-RU" sz="400" dirty="0">
                <a:solidFill>
                  <a:prstClr val="black"/>
                </a:solidFill>
                <a:latin typeface="Arial" panose="020B0604020202020204" pitchFamily="34" charset="0"/>
                <a:cs typeface="Arial" panose="020B0604020202020204" pitchFamily="34" charset="0"/>
              </a:rPr>
              <a:t> </a:t>
            </a:r>
            <a:r>
              <a:rPr lang="ru-RU" sz="400" dirty="0" smtClean="0">
                <a:solidFill>
                  <a:prstClr val="black"/>
                </a:solidFill>
                <a:latin typeface="Arial" panose="020B0604020202020204" pitchFamily="34" charset="0"/>
                <a:cs typeface="Arial" panose="020B0604020202020204" pitchFamily="34" charset="0"/>
              </a:rPr>
              <a:t> </a:t>
            </a:r>
            <a:endParaRPr lang="ru-RU" sz="400" dirty="0">
              <a:solidFill>
                <a:prstClr val="black"/>
              </a:solidFill>
              <a:latin typeface="Arial" panose="020B0604020202020204" pitchFamily="34" charset="0"/>
              <a:cs typeface="Arial" panose="020B0604020202020204" pitchFamily="34" charset="0"/>
            </a:endParaRPr>
          </a:p>
          <a:p>
            <a:pPr algn="just"/>
            <a:r>
              <a:rPr lang="ru-RU" sz="1300" dirty="0">
                <a:solidFill>
                  <a:prstClr val="black"/>
                </a:solidFill>
                <a:latin typeface="Arial" panose="020B0604020202020204" pitchFamily="34" charset="0"/>
                <a:cs typeface="Arial" panose="020B0604020202020204" pitchFamily="34" charset="0"/>
              </a:rPr>
              <a:t> 3. </a:t>
            </a:r>
            <a:r>
              <a:rPr lang="ru-RU" sz="1300" dirty="0" smtClean="0">
                <a:solidFill>
                  <a:prstClr val="black"/>
                </a:solidFill>
                <a:latin typeface="Arial" panose="020B0604020202020204" pitchFamily="34" charset="0"/>
                <a:cs typeface="Arial" panose="020B0604020202020204" pitchFamily="34" charset="0"/>
              </a:rPr>
              <a:t>П.В. Иванов - </a:t>
            </a:r>
            <a:r>
              <a:rPr lang="ru-RU" sz="1300" dirty="0">
                <a:solidFill>
                  <a:prstClr val="black"/>
                </a:solidFill>
                <a:latin typeface="Arial" panose="020B0604020202020204" pitchFamily="34" charset="0"/>
                <a:cs typeface="Arial" panose="020B0604020202020204" pitchFamily="34" charset="0"/>
              </a:rPr>
              <a:t>заместитель министра финансов Чувашской Республики</a:t>
            </a:r>
          </a:p>
          <a:p>
            <a:pPr algn="just"/>
            <a:r>
              <a:rPr lang="ru-RU" sz="1300" i="1" dirty="0">
                <a:solidFill>
                  <a:prstClr val="black"/>
                </a:solidFill>
                <a:latin typeface="Arial" panose="020B0604020202020204" pitchFamily="34" charset="0"/>
                <a:cs typeface="Arial" panose="020B0604020202020204" pitchFamily="34" charset="0"/>
              </a:rPr>
              <a:t> второй вторник месяца с 15.00 до 17.00 </a:t>
            </a:r>
            <a:r>
              <a:rPr lang="ru-RU" sz="1300" i="1" dirty="0" smtClean="0">
                <a:solidFill>
                  <a:prstClr val="black"/>
                </a:solidFill>
                <a:latin typeface="Arial" panose="020B0604020202020204" pitchFamily="34" charset="0"/>
                <a:cs typeface="Arial" panose="020B0604020202020204" pitchFamily="34" charset="0"/>
              </a:rPr>
              <a:t>часов</a:t>
            </a:r>
            <a:endParaRPr lang="en-US" sz="400" i="1" dirty="0" smtClean="0">
              <a:solidFill>
                <a:prstClr val="black"/>
              </a:solidFill>
              <a:latin typeface="Arial" panose="020B0604020202020204" pitchFamily="34" charset="0"/>
              <a:cs typeface="Arial" panose="020B0604020202020204" pitchFamily="34" charset="0"/>
            </a:endParaRPr>
          </a:p>
          <a:p>
            <a:pPr algn="just"/>
            <a:endParaRPr lang="en-US" sz="400" i="1" dirty="0" smtClean="0">
              <a:solidFill>
                <a:prstClr val="black"/>
              </a:solidFill>
              <a:latin typeface="Arial" panose="020B0604020202020204" pitchFamily="34" charset="0"/>
              <a:cs typeface="Arial" panose="020B0604020202020204" pitchFamily="34" charset="0"/>
            </a:endParaRPr>
          </a:p>
          <a:p>
            <a:pPr algn="just"/>
            <a:r>
              <a:rPr lang="en-US" sz="1300" dirty="0" smtClean="0">
                <a:solidFill>
                  <a:prstClr val="black"/>
                </a:solidFill>
                <a:latin typeface="Arial" panose="020B0604020202020204" pitchFamily="34" charset="0"/>
                <a:cs typeface="Arial" panose="020B0604020202020204" pitchFamily="34" charset="0"/>
              </a:rPr>
              <a:t> </a:t>
            </a:r>
            <a:r>
              <a:rPr lang="ru-RU" sz="1300" dirty="0">
                <a:solidFill>
                  <a:prstClr val="black"/>
                </a:solidFill>
                <a:latin typeface="Arial" panose="020B0604020202020204" pitchFamily="34" charset="0"/>
                <a:cs typeface="Arial" panose="020B0604020202020204" pitchFamily="34" charset="0"/>
              </a:rPr>
              <a:t>4. Г</a:t>
            </a:r>
            <a:r>
              <a:rPr lang="ru-RU" sz="1300" dirty="0" smtClean="0">
                <a:solidFill>
                  <a:prstClr val="black"/>
                </a:solidFill>
                <a:latin typeface="Arial" panose="020B0604020202020204" pitchFamily="34" charset="0"/>
                <a:cs typeface="Arial" panose="020B0604020202020204" pitchFamily="34" charset="0"/>
              </a:rPr>
              <a:t>.В</a:t>
            </a:r>
            <a:r>
              <a:rPr lang="ru-RU" sz="1300" dirty="0">
                <a:solidFill>
                  <a:prstClr val="black"/>
                </a:solidFill>
                <a:latin typeface="Arial" panose="020B0604020202020204" pitchFamily="34" charset="0"/>
                <a:cs typeface="Arial" panose="020B0604020202020204" pitchFamily="34" charset="0"/>
              </a:rPr>
              <a:t>. </a:t>
            </a:r>
            <a:r>
              <a:rPr lang="ru-RU" sz="1300" dirty="0" smtClean="0">
                <a:solidFill>
                  <a:prstClr val="black"/>
                </a:solidFill>
                <a:latin typeface="Arial" panose="020B0604020202020204" pitchFamily="34" charset="0"/>
                <a:cs typeface="Arial" panose="020B0604020202020204" pitchFamily="34" charset="0"/>
              </a:rPr>
              <a:t>Павлова  </a:t>
            </a:r>
            <a:r>
              <a:rPr lang="ru-RU" sz="1300" dirty="0">
                <a:solidFill>
                  <a:prstClr val="black"/>
                </a:solidFill>
                <a:latin typeface="Arial" panose="020B0604020202020204" pitchFamily="34" charset="0"/>
                <a:cs typeface="Arial" panose="020B0604020202020204" pitchFamily="34" charset="0"/>
              </a:rPr>
              <a:t>- заместитель министра финансов Чувашской Республики</a:t>
            </a:r>
          </a:p>
          <a:p>
            <a:pPr algn="just"/>
            <a:r>
              <a:rPr lang="ru-RU" sz="1300" i="1" dirty="0">
                <a:solidFill>
                  <a:prstClr val="black"/>
                </a:solidFill>
                <a:latin typeface="Arial" panose="020B0604020202020204" pitchFamily="34" charset="0"/>
                <a:cs typeface="Arial" panose="020B0604020202020204" pitchFamily="34" charset="0"/>
              </a:rPr>
              <a:t> третий вторник месяца с 15.00 до 17.00 </a:t>
            </a:r>
            <a:r>
              <a:rPr lang="ru-RU" sz="1300" i="1" dirty="0" smtClean="0">
                <a:solidFill>
                  <a:prstClr val="black"/>
                </a:solidFill>
                <a:latin typeface="Arial" panose="020B0604020202020204" pitchFamily="34" charset="0"/>
                <a:cs typeface="Arial" panose="020B0604020202020204" pitchFamily="34" charset="0"/>
              </a:rPr>
              <a:t>часов</a:t>
            </a:r>
            <a:endParaRPr lang="ru-RU" sz="400" i="1" dirty="0">
              <a:solidFill>
                <a:prstClr val="black"/>
              </a:solidFill>
              <a:latin typeface="Arial" panose="020B0604020202020204" pitchFamily="34" charset="0"/>
              <a:cs typeface="Arial" panose="020B0604020202020204" pitchFamily="34" charset="0"/>
            </a:endParaRPr>
          </a:p>
          <a:p>
            <a:pPr algn="just"/>
            <a:r>
              <a:rPr lang="ru-RU" sz="400" dirty="0">
                <a:solidFill>
                  <a:prstClr val="black"/>
                </a:solidFill>
                <a:latin typeface="Arial" panose="020B0604020202020204" pitchFamily="34" charset="0"/>
                <a:cs typeface="Arial" panose="020B0604020202020204" pitchFamily="34" charset="0"/>
              </a:rPr>
              <a:t>   </a:t>
            </a:r>
          </a:p>
          <a:p>
            <a:pPr algn="just"/>
            <a:r>
              <a:rPr lang="en-US" sz="1300" dirty="0" smtClean="0">
                <a:solidFill>
                  <a:prstClr val="black"/>
                </a:solidFill>
                <a:latin typeface="Arial" panose="020B0604020202020204" pitchFamily="34" charset="0"/>
                <a:cs typeface="Arial" panose="020B0604020202020204" pitchFamily="34" charset="0"/>
              </a:rPr>
              <a:t> 5</a:t>
            </a:r>
            <a:r>
              <a:rPr lang="ru-RU" sz="1300" dirty="0" smtClean="0">
                <a:solidFill>
                  <a:prstClr val="black"/>
                </a:solidFill>
                <a:latin typeface="Arial" panose="020B0604020202020204" pitchFamily="34" charset="0"/>
                <a:cs typeface="Arial" panose="020B0604020202020204" pitchFamily="34" charset="0"/>
              </a:rPr>
              <a:t>. И.Н. Смирнов - </a:t>
            </a:r>
            <a:r>
              <a:rPr lang="ru-RU" sz="1300" dirty="0">
                <a:solidFill>
                  <a:prstClr val="black"/>
                </a:solidFill>
                <a:latin typeface="Arial" panose="020B0604020202020204" pitchFamily="34" charset="0"/>
                <a:cs typeface="Arial" panose="020B0604020202020204" pitchFamily="34" charset="0"/>
              </a:rPr>
              <a:t>заместитель министра финансов Чувашской Республики</a:t>
            </a:r>
          </a:p>
          <a:p>
            <a:pPr algn="just"/>
            <a:r>
              <a:rPr lang="ru-RU" sz="1300" i="1" dirty="0">
                <a:solidFill>
                  <a:prstClr val="black"/>
                </a:solidFill>
                <a:latin typeface="Arial" panose="020B0604020202020204" pitchFamily="34" charset="0"/>
                <a:cs typeface="Arial" panose="020B0604020202020204" pitchFamily="34" charset="0"/>
              </a:rPr>
              <a:t> </a:t>
            </a:r>
            <a:r>
              <a:rPr lang="ru-RU" sz="1300" i="1" dirty="0" smtClean="0">
                <a:solidFill>
                  <a:prstClr val="black"/>
                </a:solidFill>
                <a:latin typeface="Arial" panose="020B0604020202020204" pitchFamily="34" charset="0"/>
                <a:cs typeface="Arial" panose="020B0604020202020204" pitchFamily="34" charset="0"/>
              </a:rPr>
              <a:t>четвертый </a:t>
            </a:r>
            <a:r>
              <a:rPr lang="ru-RU" sz="1300" i="1" dirty="0">
                <a:solidFill>
                  <a:prstClr val="black"/>
                </a:solidFill>
                <a:latin typeface="Arial" panose="020B0604020202020204" pitchFamily="34" charset="0"/>
                <a:cs typeface="Arial" panose="020B0604020202020204" pitchFamily="34" charset="0"/>
              </a:rPr>
              <a:t>вторник месяца с 15.00 до 17.00 </a:t>
            </a:r>
            <a:r>
              <a:rPr lang="ru-RU" sz="1300" i="1" dirty="0" smtClean="0">
                <a:solidFill>
                  <a:prstClr val="black"/>
                </a:solidFill>
                <a:latin typeface="Arial" panose="020B0604020202020204" pitchFamily="34" charset="0"/>
                <a:cs typeface="Arial" panose="020B0604020202020204" pitchFamily="34" charset="0"/>
              </a:rPr>
              <a:t>часов</a:t>
            </a:r>
            <a:endParaRPr lang="ru-RU" sz="400" i="1" dirty="0">
              <a:solidFill>
                <a:prstClr val="black"/>
              </a:solidFill>
              <a:latin typeface="Arial" panose="020B0604020202020204" pitchFamily="34" charset="0"/>
              <a:cs typeface="Arial" panose="020B0604020202020204" pitchFamily="34" charset="0"/>
            </a:endParaRPr>
          </a:p>
          <a:p>
            <a:pPr algn="just"/>
            <a:r>
              <a:rPr lang="ru-RU" sz="400" dirty="0">
                <a:solidFill>
                  <a:prstClr val="black"/>
                </a:solidFill>
                <a:latin typeface="Arial" panose="020B0604020202020204" pitchFamily="34" charset="0"/>
                <a:cs typeface="Arial" panose="020B0604020202020204" pitchFamily="34" charset="0"/>
              </a:rPr>
              <a:t> </a:t>
            </a:r>
            <a:r>
              <a:rPr lang="ru-RU" sz="400" dirty="0" smtClean="0">
                <a:solidFill>
                  <a:prstClr val="black"/>
                </a:solidFill>
                <a:latin typeface="Arial" panose="020B0604020202020204" pitchFamily="34" charset="0"/>
                <a:cs typeface="Arial" panose="020B0604020202020204" pitchFamily="34" charset="0"/>
              </a:rPr>
              <a:t>  </a:t>
            </a:r>
            <a:endParaRPr lang="ru-RU" sz="400" dirty="0">
              <a:solidFill>
                <a:prstClr val="black"/>
              </a:solidFill>
              <a:latin typeface="Arial" panose="020B0604020202020204" pitchFamily="34" charset="0"/>
              <a:cs typeface="Arial" panose="020B0604020202020204" pitchFamily="34" charset="0"/>
            </a:endParaRPr>
          </a:p>
        </p:txBody>
      </p:sp>
      <p:sp>
        <p:nvSpPr>
          <p:cNvPr id="12" name="Прямоугольник 11"/>
          <p:cNvSpPr/>
          <p:nvPr/>
        </p:nvSpPr>
        <p:spPr>
          <a:xfrm>
            <a:off x="4818156" y="5517232"/>
            <a:ext cx="4055101" cy="292388"/>
          </a:xfrm>
          <a:prstGeom prst="rect">
            <a:avLst/>
          </a:prstGeom>
        </p:spPr>
        <p:txBody>
          <a:bodyPr wrap="square">
            <a:spAutoFit/>
          </a:bodyPr>
          <a:lstStyle/>
          <a:p>
            <a:r>
              <a:rPr lang="en-US" sz="1300" dirty="0">
                <a:solidFill>
                  <a:srgbClr val="3333FF"/>
                </a:solidFill>
                <a:latin typeface="Arial" panose="020B0604020202020204" pitchFamily="34" charset="0"/>
                <a:cs typeface="Arial" panose="020B0604020202020204" pitchFamily="34" charset="0"/>
              </a:rPr>
              <a:t>https://www.instagram.com/minfin_chuvashii/</a:t>
            </a:r>
            <a:endParaRPr lang="ru-RU" sz="1300" dirty="0" smtClean="0">
              <a:solidFill>
                <a:srgbClr val="3333FF"/>
              </a:solidFill>
              <a:latin typeface="Arial" panose="020B0604020202020204" pitchFamily="34" charset="0"/>
              <a:cs typeface="Arial" panose="020B0604020202020204" pitchFamily="34" charset="0"/>
            </a:endParaRPr>
          </a:p>
        </p:txBody>
      </p:sp>
      <p:pic>
        <p:nvPicPr>
          <p:cNvPr id="1027" name="Picture 3" descr="T:\Сектор финансирования\2000px-Instagram_logo_2016.svg.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55976" y="5517232"/>
            <a:ext cx="390172" cy="390172"/>
          </a:xfrm>
          <a:prstGeom prst="rect">
            <a:avLst/>
          </a:prstGeom>
          <a:noFill/>
          <a:extLst>
            <a:ext uri="{909E8E84-426E-40DD-AFC4-6F175D3DCCD1}">
              <a14:hiddenFill xmlns:a14="http://schemas.microsoft.com/office/drawing/2010/main">
                <a:solidFill>
                  <a:srgbClr val="FFFFFF"/>
                </a:solidFill>
              </a14:hiddenFill>
            </a:ext>
          </a:extLst>
        </p:spPr>
      </p:pic>
      <p:sp>
        <p:nvSpPr>
          <p:cNvPr id="6" name="Прямоугольник 5"/>
          <p:cNvSpPr/>
          <p:nvPr/>
        </p:nvSpPr>
        <p:spPr>
          <a:xfrm>
            <a:off x="4855912" y="6417796"/>
            <a:ext cx="2228495" cy="292388"/>
          </a:xfrm>
          <a:prstGeom prst="rect">
            <a:avLst/>
          </a:prstGeom>
        </p:spPr>
        <p:txBody>
          <a:bodyPr wrap="none">
            <a:spAutoFit/>
          </a:bodyPr>
          <a:lstStyle/>
          <a:p>
            <a:r>
              <a:rPr lang="en-US" sz="1300" dirty="0">
                <a:solidFill>
                  <a:srgbClr val="3333FF"/>
                </a:solidFill>
              </a:rPr>
              <a:t>https://vk.com/id516657844</a:t>
            </a:r>
            <a:endParaRPr lang="ru-RU" sz="1300" dirty="0">
              <a:solidFill>
                <a:srgbClr val="3333FF"/>
              </a:solidFill>
            </a:endParaRPr>
          </a:p>
        </p:txBody>
      </p:sp>
      <p:pic>
        <p:nvPicPr>
          <p:cNvPr id="7"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6104" t="24884" r="25426" b="21090"/>
          <a:stretch/>
        </p:blipFill>
        <p:spPr bwMode="auto">
          <a:xfrm>
            <a:off x="4355976" y="6350246"/>
            <a:ext cx="383515" cy="4274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7530454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E:\kredi_politik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1808" y="3177344"/>
            <a:ext cx="2593130" cy="194421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 name="Номер слайда 2"/>
          <p:cNvSpPr>
            <a:spLocks noGrp="1"/>
          </p:cNvSpPr>
          <p:nvPr>
            <p:ph type="sldNum" sz="quarter" idx="12"/>
          </p:nvPr>
        </p:nvSpPr>
        <p:spPr/>
        <p:txBody>
          <a:bodyPr/>
          <a:lstStyle/>
          <a:p>
            <a:pPr>
              <a:defRPr/>
            </a:pPr>
            <a:fld id="{5134FBE4-DC40-4A96-AB83-42E61AAB2036}" type="slidenum">
              <a:rPr lang="ru-RU" smtClean="0"/>
              <a:pPr>
                <a:defRPr/>
              </a:pPr>
              <a:t>9</a:t>
            </a:fld>
            <a:endParaRPr lang="ru-RU" dirty="0"/>
          </a:p>
        </p:txBody>
      </p:sp>
      <p:sp>
        <p:nvSpPr>
          <p:cNvPr id="5" name="Скругленный прямоугольник 4"/>
          <p:cNvSpPr/>
          <p:nvPr/>
        </p:nvSpPr>
        <p:spPr>
          <a:xfrm>
            <a:off x="179512" y="908720"/>
            <a:ext cx="6192688" cy="1728192"/>
          </a:xfrm>
          <a:prstGeom prst="roundRect">
            <a:avLst/>
          </a:prstGeom>
        </p:spPr>
        <p:style>
          <a:lnRef idx="1">
            <a:schemeClr val="accent4"/>
          </a:lnRef>
          <a:fillRef idx="2">
            <a:schemeClr val="accent4"/>
          </a:fillRef>
          <a:effectRef idx="1">
            <a:schemeClr val="accent4"/>
          </a:effectRef>
          <a:fontRef idx="minor">
            <a:schemeClr val="dk1"/>
          </a:fontRef>
        </p:style>
        <p:txBody>
          <a:bodyPr lIns="0" tIns="0" rIns="0" bIns="0" rtlCol="0" anchor="ctr"/>
          <a:lstStyle/>
          <a:p>
            <a:pPr algn="just"/>
            <a:r>
              <a:rPr lang="ru-RU" sz="1500" dirty="0" smtClean="0">
                <a:solidFill>
                  <a:prstClr val="black"/>
                </a:solidFill>
                <a:latin typeface="Times New Roman" panose="02020603050405020304" pitchFamily="18" charset="0"/>
                <a:cs typeface="Times New Roman" panose="02020603050405020304" pitchFamily="18" charset="0"/>
              </a:rPr>
              <a:t>       </a:t>
            </a:r>
            <a:r>
              <a:rPr lang="ru-RU" sz="1400" dirty="0" smtClean="0">
                <a:latin typeface="Times New Roman" panose="02020603050405020304" pitchFamily="18" charset="0"/>
                <a:cs typeface="Times New Roman" panose="02020603050405020304" pitchFamily="18" charset="0"/>
              </a:rPr>
              <a:t>Замедление темпов </a:t>
            </a:r>
            <a:r>
              <a:rPr lang="ru-RU" sz="1400" dirty="0">
                <a:latin typeface="Times New Roman" panose="02020603050405020304" pitchFamily="18" charset="0"/>
                <a:cs typeface="Times New Roman" panose="02020603050405020304" pitchFamily="18" charset="0"/>
              </a:rPr>
              <a:t>социально-экономического </a:t>
            </a:r>
            <a:r>
              <a:rPr lang="ru-RU" sz="1400" dirty="0" smtClean="0">
                <a:latin typeface="Times New Roman" panose="02020603050405020304" pitchFamily="18" charset="0"/>
                <a:cs typeface="Times New Roman" panose="02020603050405020304" pitchFamily="18" charset="0"/>
              </a:rPr>
              <a:t>развития приводят </a:t>
            </a:r>
            <a:r>
              <a:rPr lang="ru-RU" sz="1400" dirty="0">
                <a:latin typeface="Times New Roman" panose="02020603050405020304" pitchFamily="18" charset="0"/>
                <a:cs typeface="Times New Roman" panose="02020603050405020304" pitchFamily="18" charset="0"/>
              </a:rPr>
              <a:t>к сокращению </a:t>
            </a:r>
            <a:r>
              <a:rPr lang="ru-RU" sz="1400" dirty="0" smtClean="0">
                <a:latin typeface="Times New Roman" panose="02020603050405020304" pitchFamily="18" charset="0"/>
                <a:cs typeface="Times New Roman" panose="02020603050405020304" pitchFamily="18" charset="0"/>
              </a:rPr>
              <a:t>темпов поступлений собственных </a:t>
            </a:r>
            <a:r>
              <a:rPr lang="ru-RU" sz="1400" dirty="0">
                <a:latin typeface="Times New Roman" panose="02020603050405020304" pitchFamily="18" charset="0"/>
                <a:cs typeface="Times New Roman" panose="02020603050405020304" pitchFamily="18" charset="0"/>
              </a:rPr>
              <a:t>доходов в консолидированный бюджет </a:t>
            </a:r>
            <a:r>
              <a:rPr lang="ru-RU" sz="1400" dirty="0" smtClean="0">
                <a:latin typeface="Times New Roman" panose="02020603050405020304" pitchFamily="18" charset="0"/>
                <a:cs typeface="Times New Roman" panose="02020603050405020304" pitchFamily="18" charset="0"/>
              </a:rPr>
              <a:t>республики</a:t>
            </a:r>
            <a:r>
              <a:rPr lang="ru-RU" sz="1400" dirty="0">
                <a:latin typeface="Times New Roman" panose="02020603050405020304" pitchFamily="18" charset="0"/>
                <a:cs typeface="Times New Roman" panose="02020603050405020304" pitchFamily="18" charset="0"/>
              </a:rPr>
              <a:t>, повышению прогнозируемого уровня инфляции, ухудшению условий для заимствований, увеличению государственного и муниципального </a:t>
            </a:r>
            <a:r>
              <a:rPr lang="ru-RU" sz="1400" dirty="0" smtClean="0">
                <a:latin typeface="Times New Roman" panose="02020603050405020304" pitchFamily="18" charset="0"/>
                <a:cs typeface="Times New Roman" panose="02020603050405020304" pitchFamily="18" charset="0"/>
              </a:rPr>
              <a:t>долга.</a:t>
            </a:r>
          </a:p>
          <a:p>
            <a:pPr algn="just"/>
            <a:r>
              <a:rPr lang="ru-RU" sz="1400" dirty="0">
                <a:latin typeface="Times New Roman" panose="02020603050405020304" pitchFamily="18" charset="0"/>
                <a:cs typeface="Times New Roman" panose="02020603050405020304" pitchFamily="18" charset="0"/>
              </a:rPr>
              <a:t> </a:t>
            </a:r>
            <a:r>
              <a:rPr lang="ru-RU" sz="1400" dirty="0" smtClean="0">
                <a:latin typeface="Times New Roman" panose="02020603050405020304" pitchFamily="18" charset="0"/>
                <a:cs typeface="Times New Roman" panose="02020603050405020304" pitchFamily="18" charset="0"/>
              </a:rPr>
              <a:t>      Снижение </a:t>
            </a:r>
            <a:r>
              <a:rPr lang="ru-RU" sz="1400" dirty="0">
                <a:latin typeface="Times New Roman" panose="02020603050405020304" pitchFamily="18" charset="0"/>
                <a:cs typeface="Times New Roman" panose="02020603050405020304" pitchFamily="18" charset="0"/>
              </a:rPr>
              <a:t>доходной базы консолидированного бюджета р</a:t>
            </a:r>
            <a:r>
              <a:rPr lang="ru-RU" sz="1400" dirty="0" smtClean="0">
                <a:latin typeface="Times New Roman" panose="02020603050405020304" pitchFamily="18" charset="0"/>
                <a:cs typeface="Times New Roman" panose="02020603050405020304" pitchFamily="18" charset="0"/>
              </a:rPr>
              <a:t>еспублики </a:t>
            </a:r>
            <a:r>
              <a:rPr lang="ru-RU" sz="1400" dirty="0">
                <a:latin typeface="Times New Roman" panose="02020603050405020304" pitchFamily="18" charset="0"/>
                <a:cs typeface="Times New Roman" panose="02020603050405020304" pitchFamily="18" charset="0"/>
              </a:rPr>
              <a:t>влечет риски невыполнения плановых расходных обязательств.  </a:t>
            </a:r>
          </a:p>
        </p:txBody>
      </p:sp>
      <p:sp>
        <p:nvSpPr>
          <p:cNvPr id="6" name="Скругленный прямоугольник 5"/>
          <p:cNvSpPr/>
          <p:nvPr/>
        </p:nvSpPr>
        <p:spPr>
          <a:xfrm>
            <a:off x="2987824" y="2925317"/>
            <a:ext cx="5985048" cy="2448271"/>
          </a:xfrm>
          <a:prstGeom prst="roundRect">
            <a:avLst/>
          </a:prstGeom>
        </p:spPr>
        <p:style>
          <a:lnRef idx="1">
            <a:schemeClr val="accent4"/>
          </a:lnRef>
          <a:fillRef idx="2">
            <a:schemeClr val="accent4"/>
          </a:fillRef>
          <a:effectRef idx="1">
            <a:schemeClr val="accent4"/>
          </a:effectRef>
          <a:fontRef idx="minor">
            <a:schemeClr val="dk1"/>
          </a:fontRef>
        </p:style>
        <p:txBody>
          <a:bodyPr lIns="0" tIns="0" rIns="0" bIns="0" rtlCol="0" anchor="ctr"/>
          <a:lstStyle/>
          <a:p>
            <a:pPr algn="just"/>
            <a:r>
              <a:rPr lang="ru-RU" sz="1400" dirty="0" smtClean="0">
                <a:latin typeface="Times New Roman" panose="02020603050405020304" pitchFamily="18" charset="0"/>
                <a:cs typeface="Times New Roman" panose="02020603050405020304" pitchFamily="18" charset="0"/>
              </a:rPr>
              <a:t>         В </a:t>
            </a:r>
            <a:r>
              <a:rPr lang="ru-RU" sz="1400" dirty="0">
                <a:latin typeface="Times New Roman" panose="02020603050405020304" pitchFamily="18" charset="0"/>
                <a:cs typeface="Times New Roman" panose="02020603050405020304" pitchFamily="18" charset="0"/>
              </a:rPr>
              <a:t>результате возникновения выпадающих доходов </a:t>
            </a:r>
            <a:r>
              <a:rPr lang="ru-RU" sz="1400" dirty="0" smtClean="0">
                <a:latin typeface="Times New Roman" panose="02020603050405020304" pitchFamily="18" charset="0"/>
                <a:cs typeface="Times New Roman" panose="02020603050405020304" pitchFamily="18" charset="0"/>
              </a:rPr>
              <a:t>бюджета </a:t>
            </a:r>
            <a:r>
              <a:rPr lang="ru-RU" sz="1400" dirty="0">
                <a:latin typeface="Times New Roman" panose="02020603050405020304" pitchFamily="18" charset="0"/>
                <a:cs typeface="Times New Roman" panose="02020603050405020304" pitchFamily="18" charset="0"/>
              </a:rPr>
              <a:t>в связи с замедлением темпов экономического развития и сохранения при этом обязанности по выполнению социальных расходов в необходимом </a:t>
            </a:r>
            <a:r>
              <a:rPr lang="ru-RU" sz="1400" dirty="0" smtClean="0">
                <a:latin typeface="Times New Roman" panose="02020603050405020304" pitchFamily="18" charset="0"/>
                <a:cs typeface="Times New Roman" panose="02020603050405020304" pitchFamily="18" charset="0"/>
              </a:rPr>
              <a:t>объеме, возникает риск увеличения долговой нагрузки на бюджет. </a:t>
            </a:r>
            <a:r>
              <a:rPr lang="ru-RU" sz="1400" dirty="0">
                <a:latin typeface="Times New Roman" panose="02020603050405020304" pitchFamily="18" charset="0"/>
                <a:cs typeface="Times New Roman" panose="02020603050405020304" pitchFamily="18" charset="0"/>
              </a:rPr>
              <a:t>В случае наступления </a:t>
            </a:r>
            <a:r>
              <a:rPr lang="ru-RU" sz="1400" dirty="0" smtClean="0">
                <a:latin typeface="Times New Roman" panose="02020603050405020304" pitchFamily="18" charset="0"/>
                <a:cs typeface="Times New Roman" panose="02020603050405020304" pitchFamily="18" charset="0"/>
              </a:rPr>
              <a:t>такого </a:t>
            </a:r>
            <a:r>
              <a:rPr lang="ru-RU" sz="1400" dirty="0">
                <a:latin typeface="Times New Roman" panose="02020603050405020304" pitchFamily="18" charset="0"/>
                <a:cs typeface="Times New Roman" panose="02020603050405020304" pitchFamily="18" charset="0"/>
              </a:rPr>
              <a:t>риска потребуется привлечение рыночных заимствований</a:t>
            </a:r>
            <a:r>
              <a:rPr lang="ru-RU" sz="1400" dirty="0" smtClean="0">
                <a:latin typeface="Times New Roman" panose="02020603050405020304" pitchFamily="18" charset="0"/>
                <a:cs typeface="Times New Roman" panose="02020603050405020304" pitchFamily="18" charset="0"/>
              </a:rPr>
              <a:t>.</a:t>
            </a:r>
          </a:p>
          <a:p>
            <a:pPr algn="just"/>
            <a:r>
              <a:rPr lang="ru-RU" sz="1400" dirty="0" smtClean="0">
                <a:latin typeface="Times New Roman" panose="02020603050405020304" pitchFamily="18" charset="0"/>
                <a:cs typeface="Times New Roman" panose="02020603050405020304" pitchFamily="18" charset="0"/>
              </a:rPr>
              <a:t>         Для </a:t>
            </a:r>
            <a:r>
              <a:rPr lang="ru-RU" sz="1400" dirty="0">
                <a:latin typeface="Times New Roman" panose="02020603050405020304" pitchFamily="18" charset="0"/>
                <a:cs typeface="Times New Roman" panose="02020603050405020304" pitchFamily="18" charset="0"/>
              </a:rPr>
              <a:t>обеспечения сбалансированности и устойчивости консолидированного бюджета республики, </a:t>
            </a:r>
            <a:r>
              <a:rPr lang="ru-RU" sz="1400" dirty="0" smtClean="0">
                <a:latin typeface="Times New Roman" panose="02020603050405020304" pitchFamily="18" charset="0"/>
                <a:cs typeface="Times New Roman" panose="02020603050405020304" pitchFamily="18" charset="0"/>
              </a:rPr>
              <a:t>необходимо </a:t>
            </a:r>
            <a:r>
              <a:rPr lang="ru-RU" sz="1400" dirty="0">
                <a:latin typeface="Times New Roman" panose="02020603050405020304" pitchFamily="18" charset="0"/>
                <a:cs typeface="Times New Roman" panose="02020603050405020304" pitchFamily="18" charset="0"/>
              </a:rPr>
              <a:t>эффективное управление государственным долгом Чувашской Республики</a:t>
            </a:r>
            <a:r>
              <a:rPr lang="ru-RU" sz="1400" dirty="0" smtClean="0">
                <a:latin typeface="Times New Roman" panose="02020603050405020304" pitchFamily="18" charset="0"/>
                <a:cs typeface="Times New Roman" panose="02020603050405020304" pitchFamily="18" charset="0"/>
              </a:rPr>
              <a:t>.</a:t>
            </a:r>
            <a:endParaRPr lang="ru-RU" sz="1400" dirty="0">
              <a:latin typeface="Times New Roman" panose="02020603050405020304" pitchFamily="18" charset="0"/>
              <a:cs typeface="Times New Roman" panose="02020603050405020304" pitchFamily="18" charset="0"/>
            </a:endParaRPr>
          </a:p>
        </p:txBody>
      </p:sp>
      <p:sp>
        <p:nvSpPr>
          <p:cNvPr id="7" name="Скругленный прямоугольник 6"/>
          <p:cNvSpPr/>
          <p:nvPr/>
        </p:nvSpPr>
        <p:spPr>
          <a:xfrm>
            <a:off x="179512" y="5661248"/>
            <a:ext cx="5904656" cy="936104"/>
          </a:xfrm>
          <a:prstGeom prst="roundRect">
            <a:avLst/>
          </a:prstGeom>
        </p:spPr>
        <p:style>
          <a:lnRef idx="1">
            <a:schemeClr val="accent4"/>
          </a:lnRef>
          <a:fillRef idx="2">
            <a:schemeClr val="accent4"/>
          </a:fillRef>
          <a:effectRef idx="1">
            <a:schemeClr val="accent4"/>
          </a:effectRef>
          <a:fontRef idx="minor">
            <a:schemeClr val="dk1"/>
          </a:fontRef>
        </p:style>
        <p:txBody>
          <a:bodyPr lIns="0" tIns="0" rIns="0" bIns="0" rtlCol="0" anchor="ctr"/>
          <a:lstStyle/>
          <a:p>
            <a:pPr algn="just"/>
            <a:r>
              <a:rPr lang="ru-RU" sz="1500" b="1" dirty="0" smtClean="0">
                <a:solidFill>
                  <a:prstClr val="black"/>
                </a:solidFill>
                <a:latin typeface="Times New Roman" panose="02020603050405020304" pitchFamily="18" charset="0"/>
                <a:cs typeface="Times New Roman" panose="02020603050405020304" pitchFamily="18" charset="0"/>
              </a:rPr>
              <a:t>     </a:t>
            </a:r>
            <a:r>
              <a:rPr lang="ru-RU" sz="1400" dirty="0" smtClean="0">
                <a:solidFill>
                  <a:prstClr val="black"/>
                </a:solidFill>
                <a:latin typeface="Times New Roman" panose="02020603050405020304" pitchFamily="18" charset="0"/>
                <a:cs typeface="Times New Roman" panose="02020603050405020304" pitchFamily="18" charset="0"/>
              </a:rPr>
              <a:t>Проведение </a:t>
            </a:r>
            <a:r>
              <a:rPr lang="ru-RU" sz="1400" dirty="0">
                <a:solidFill>
                  <a:prstClr val="black"/>
                </a:solidFill>
                <a:latin typeface="Times New Roman" panose="02020603050405020304" pitchFamily="18" charset="0"/>
                <a:cs typeface="Times New Roman" panose="02020603050405020304" pitchFamily="18" charset="0"/>
              </a:rPr>
              <a:t>предсказуемой и ответственной бюджетной политики является важнейшей предпосылкой для обеспечения макроэкономической </a:t>
            </a:r>
            <a:r>
              <a:rPr lang="ru-RU" sz="1400" dirty="0" smtClean="0">
                <a:solidFill>
                  <a:prstClr val="black"/>
                </a:solidFill>
                <a:latin typeface="Times New Roman" panose="02020603050405020304" pitchFamily="18" charset="0"/>
                <a:cs typeface="Times New Roman" panose="02020603050405020304" pitchFamily="18" charset="0"/>
              </a:rPr>
              <a:t>стабильности.</a:t>
            </a:r>
          </a:p>
        </p:txBody>
      </p:sp>
      <p:pic>
        <p:nvPicPr>
          <p:cNvPr id="1027" name="Picture 3" descr="E:\11e809349eb14856577a0116ad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47916" y="843136"/>
            <a:ext cx="2332230" cy="186578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9" name="Заголовок 1"/>
          <p:cNvSpPr txBox="1">
            <a:spLocks/>
          </p:cNvSpPr>
          <p:nvPr/>
        </p:nvSpPr>
        <p:spPr>
          <a:xfrm>
            <a:off x="259729" y="-13063"/>
            <a:ext cx="6976567" cy="620688"/>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l" fontAlgn="auto">
              <a:spcAft>
                <a:spcPts val="0"/>
              </a:spcAft>
              <a:buNone/>
            </a:pPr>
            <a:r>
              <a:rPr lang="ru-RU" sz="2000" dirty="0">
                <a:solidFill>
                  <a:schemeClr val="tx1"/>
                </a:solidFill>
                <a:effectLst/>
                <a:latin typeface="Times New Roman" panose="02020603050405020304" pitchFamily="18" charset="0"/>
                <a:cs typeface="Times New Roman" panose="02020603050405020304" pitchFamily="18" charset="0"/>
              </a:rPr>
              <a:t>Риски и проблемы в сфере бюджетной политики Чувашской Республики</a:t>
            </a:r>
          </a:p>
        </p:txBody>
      </p:sp>
      <p:cxnSp>
        <p:nvCxnSpPr>
          <p:cNvPr id="10" name="Прямая соединительная линия 9"/>
          <p:cNvCxnSpPr/>
          <p:nvPr/>
        </p:nvCxnSpPr>
        <p:spPr>
          <a:xfrm>
            <a:off x="0" y="620688"/>
            <a:ext cx="9144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7873228" y="69850"/>
            <a:ext cx="1223412" cy="492443"/>
          </a:xfrm>
          <a:prstGeom prst="rect">
            <a:avLst/>
          </a:prstGeom>
          <a:noFill/>
        </p:spPr>
        <p:txBody>
          <a:bodyPr wrap="none" rtlCol="0">
            <a:spAutoFit/>
          </a:bodyPr>
          <a:lstStyle/>
          <a:p>
            <a:pPr algn="ctr"/>
            <a:r>
              <a:rPr lang="ru-RU" sz="1300" b="1" i="1" dirty="0" smtClean="0">
                <a:solidFill>
                  <a:schemeClr val="accent1"/>
                </a:solidFill>
                <a:latin typeface="+mn-lt"/>
              </a:rPr>
              <a:t>Бюджет</a:t>
            </a:r>
          </a:p>
          <a:p>
            <a:pPr algn="ctr"/>
            <a:r>
              <a:rPr lang="ru-RU" sz="1300" b="1" i="1" dirty="0" smtClean="0">
                <a:solidFill>
                  <a:schemeClr val="accent1"/>
                </a:solidFill>
                <a:latin typeface="+mn-lt"/>
              </a:rPr>
              <a:t>для граждан</a:t>
            </a:r>
            <a:endParaRPr lang="ru-RU" sz="1300" b="1" i="1" dirty="0">
              <a:solidFill>
                <a:schemeClr val="accent1"/>
              </a:solidFill>
              <a:latin typeface="+mn-lt"/>
            </a:endParaRPr>
          </a:p>
        </p:txBody>
      </p:sp>
    </p:spTree>
    <p:extLst>
      <p:ext uri="{BB962C8B-B14F-4D97-AF65-F5344CB8AC3E}">
        <p14:creationId xmlns:p14="http://schemas.microsoft.com/office/powerpoint/2010/main" val="1620318598"/>
      </p:ext>
    </p:extLst>
  </p:cSld>
  <p:clrMapOvr>
    <a:masterClrMapping/>
  </p:clrMapOvr>
  <p:timing>
    <p:tnLst>
      <p:par>
        <p:cTn id="1" dur="indefinite" restart="never" nodeType="tmRoot"/>
      </p:par>
    </p:tnLst>
  </p:timing>
</p:sld>
</file>

<file path=ppt/theme/theme1.xml><?xml version="1.0" encoding="utf-8"?>
<a:theme xmlns:a="http://schemas.openxmlformats.org/drawingml/2006/main" name="Воздушный поток">
  <a:themeElements>
    <a:clrScheme name="Воздушный поток">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Воздушный поток">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Воздушный поток">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13860</TotalTime>
  <Words>13546</Words>
  <Application>Microsoft Office PowerPoint</Application>
  <PresentationFormat>Экран (4:3)</PresentationFormat>
  <Paragraphs>3770</Paragraphs>
  <Slides>89</Slides>
  <Notes>60</Notes>
  <HiddenSlides>0</HiddenSlides>
  <MMClips>0</MMClips>
  <ScaleCrop>false</ScaleCrop>
  <HeadingPairs>
    <vt:vector size="4" baseType="variant">
      <vt:variant>
        <vt:lpstr>Тема</vt:lpstr>
      </vt:variant>
      <vt:variant>
        <vt:i4>1</vt:i4>
      </vt:variant>
      <vt:variant>
        <vt:lpstr>Заголовки слайдов</vt:lpstr>
      </vt:variant>
      <vt:variant>
        <vt:i4>89</vt:i4>
      </vt:variant>
    </vt:vector>
  </HeadingPairs>
  <TitlesOfParts>
    <vt:vector size="90" baseType="lpstr">
      <vt:lpstr>Воздушный поток</vt:lpstr>
      <vt:lpstr>Бюджет для граждан</vt:lpstr>
      <vt:lpstr>Чувашская Республика</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Тема</dc:title>
  <dc:creator>ОМ</dc:creator>
  <cp:lastModifiedBy>Смирнов Игорь Николаевич</cp:lastModifiedBy>
  <cp:revision>2686</cp:revision>
  <cp:lastPrinted>2020-04-16T12:58:40Z</cp:lastPrinted>
  <dcterms:created xsi:type="dcterms:W3CDTF">2011-09-23T06:24:52Z</dcterms:created>
  <dcterms:modified xsi:type="dcterms:W3CDTF">2020-04-21T13:42:59Z</dcterms:modified>
</cp:coreProperties>
</file>